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Default Extension="wdp" ContentType="image/vnd.ms-photo"/>
  <Override PartName="/ppt/charts/colors1.xml" ContentType="application/vnd.ms-office.chartcolorstyle+xml"/>
  <Override PartName="/ppt/commentAuthors.xml" ContentType="application/vnd.openxmlformats-officedocument.presentationml.commentAuthors+xml"/>
  <Override PartName="/ppt/slideLayouts/slideLayout10.xml" ContentType="application/vnd.openxmlformats-officedocument.presentationml.slideLayout+xml"/>
  <Default Extension="xlsx" ContentType="application/vnd.openxmlformats-officedocument.spreadsheetml.sheet"/>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slideLayouts/slideLayout29.xml" ContentType="application/vnd.openxmlformats-officedocument.presentationml.slideLayout+xml"/>
  <Default Extension="png" ContentType="image/png"/>
  <Override PartName="/ppt/charts/style1.xml" ContentType="application/vnd.ms-office.chartstyl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drawings/drawing1.xml" ContentType="application/vnd.openxmlformats-officedocument.drawingml.chartshapes+xml"/>
  <Override PartName="/ppt/slides/slide1.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8" r:id="rId2"/>
  </p:sldMasterIdLst>
  <p:sldIdLst>
    <p:sldId id="256" r:id="rId3"/>
    <p:sldId id="257" r:id="rId4"/>
    <p:sldId id="272" r:id="rId5"/>
    <p:sldId id="261" r:id="rId6"/>
    <p:sldId id="274" r:id="rId7"/>
    <p:sldId id="260" r:id="rId8"/>
    <p:sldId id="275" r:id="rId9"/>
    <p:sldId id="266" r:id="rId10"/>
    <p:sldId id="278" r:id="rId11"/>
    <p:sldId id="276" r:id="rId12"/>
    <p:sldId id="277" r:id="rId13"/>
    <p:sldId id="269" r:id="rId14"/>
    <p:sldId id="270"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rah Makena" initials="SM" lastIdx="1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3650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8706" autoAdjust="0"/>
    <p:restoredTop sz="94660"/>
  </p:normalViewPr>
  <p:slideViewPr>
    <p:cSldViewPr snapToGrid="0">
      <p:cViewPr varScale="1">
        <p:scale>
          <a:sx n="73" d="100"/>
          <a:sy n="73" d="100"/>
        </p:scale>
        <p:origin x="-882" y="-102"/>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openxmlformats.org/officeDocument/2006/relationships/chartUserShapes" Target="../drawings/drawing1.xml"/><Relationship Id="rId1" Type="http://schemas.openxmlformats.org/officeDocument/2006/relationships/package" Target="../embeddings/Microsoft_Office_Excel_Worksheet1.xlsx"/><Relationship Id="rId4"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autoTitleDeleted val="1"/>
    <c:plotArea>
      <c:layout>
        <c:manualLayout>
          <c:layoutTarget val="inner"/>
          <c:xMode val="edge"/>
          <c:yMode val="edge"/>
          <c:x val="0"/>
          <c:y val="9.6093744088721456E-2"/>
          <c:w val="0.96939212251389151"/>
          <c:h val="0.84520897851814925"/>
        </c:manualLayout>
      </c:layout>
      <c:lineChart>
        <c:grouping val="stacked"/>
        <c:marker val="1"/>
        <c:axId val="179648000"/>
        <c:axId val="179649536"/>
      </c:lineChart>
      <c:catAx>
        <c:axId val="179648000"/>
        <c:scaling>
          <c:orientation val="minMax"/>
        </c:scaling>
        <c:axPos val="b"/>
        <c:numFmt formatCode="General" sourceLinked="1"/>
        <c:maj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lang="en-GB" sz="1197" b="1" i="0" u="none" strike="noStrike" kern="1200" baseline="0">
                <a:solidFill>
                  <a:schemeClr val="lt1">
                    <a:lumMod val="85000"/>
                  </a:schemeClr>
                </a:solidFill>
                <a:latin typeface="+mn-lt"/>
                <a:ea typeface="+mn-ea"/>
                <a:cs typeface="+mn-cs"/>
              </a:defRPr>
            </a:pPr>
            <a:endParaRPr lang="en-US"/>
          </a:p>
        </c:txPr>
        <c:crossAx val="179649536"/>
        <c:crosses val="autoZero"/>
        <c:auto val="1"/>
        <c:lblAlgn val="ctr"/>
        <c:lblOffset val="100"/>
      </c:catAx>
      <c:valAx>
        <c:axId val="179649536"/>
        <c:scaling>
          <c:orientation val="minMax"/>
        </c:scaling>
        <c:delete val="1"/>
        <c:axPos val="l"/>
        <c:numFmt formatCode="General" sourceLinked="1"/>
        <c:majorTickMark val="none"/>
        <c:tickLblPos val="nextTo"/>
        <c:crossAx val="179648000"/>
        <c:crosses val="autoZero"/>
        <c:crossBetween val="between"/>
      </c:valAx>
      <c:spPr>
        <a:noFill/>
        <a:ln>
          <a:noFill/>
        </a:ln>
        <a:effectLst/>
      </c:spPr>
    </c:plotArea>
    <c:legend>
      <c:legendPos val="b"/>
      <c:layout/>
      <c:spPr>
        <a:noFill/>
        <a:ln>
          <a:noFill/>
        </a:ln>
        <a:effectLst/>
      </c:spPr>
      <c:txPr>
        <a:bodyPr rot="0" spcFirstLastPara="1" vertOverflow="ellipsis" vert="horz" wrap="square" anchor="ctr" anchorCtr="1"/>
        <a:lstStyle/>
        <a:p>
          <a:pPr>
            <a:defRPr lang="en-GB" sz="1197" b="0" i="0" u="none" strike="noStrike" kern="1200" baseline="0">
              <a:solidFill>
                <a:schemeClr val="lt1">
                  <a:lumMod val="85000"/>
                </a:schemeClr>
              </a:solidFill>
              <a:latin typeface="+mn-lt"/>
              <a:ea typeface="+mn-ea"/>
              <a:cs typeface="+mn-cs"/>
            </a:defRPr>
          </a:pPr>
          <a:endParaRPr lang="en-US"/>
        </a:p>
      </c:txPr>
    </c:legend>
    <c:plotVisOnly val="1"/>
    <c:dispBlanksAs val="zero"/>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1"/>
  <c:userShapes r:id="rId2"/>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drawings/drawing1.xml><?xml version="1.0" encoding="utf-8"?>
<c:userShapes xmlns:c="http://schemas.openxmlformats.org/drawingml/2006/chart">
  <cdr:relSizeAnchor xmlns:cdr="http://schemas.openxmlformats.org/drawingml/2006/chartDrawing">
    <cdr:from>
      <cdr:x>0.35201</cdr:x>
      <cdr:y>0</cdr:y>
    </cdr:from>
    <cdr:to>
      <cdr:x>0.66404</cdr:x>
      <cdr:y>0.10458</cdr:y>
    </cdr:to>
    <cdr:sp macro="" textlink="">
      <cdr:nvSpPr>
        <cdr:cNvPr id="3" name="TextBox 2"/>
        <cdr:cNvSpPr txBox="1"/>
      </cdr:nvSpPr>
      <cdr:spPr>
        <a:xfrm xmlns:a="http://schemas.openxmlformats.org/drawingml/2006/main">
          <a:off x="3213315" y="-1303436"/>
          <a:ext cx="2848325" cy="56668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GB" sz="1800" b="1" dirty="0">
            <a:solidFill>
              <a:srgbClr val="03650F"/>
            </a:solidFill>
            <a:latin typeface="Rockwell Extra Bold" panose="02060903040505020403" pitchFamily="18" charset="0"/>
          </a:endParaRPr>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 xmlns:p14="http://schemas.microsoft.com/office/powerpoint/2010/main" val="21385446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 xmlns:p14="http://schemas.microsoft.com/office/powerpoint/2010/main" val="1180706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 xmlns:p14="http://schemas.microsoft.com/office/powerpoint/2010/main" val="35968564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 xmlns:p14="http://schemas.microsoft.com/office/powerpoint/2010/main" val="188935462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 xmlns:p14="http://schemas.microsoft.com/office/powerpoint/2010/main" val="42169396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 xmlns:p14="http://schemas.microsoft.com/office/powerpoint/2010/main" val="13507930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 xmlns:p14="http://schemas.microsoft.com/office/powerpoint/2010/main" val="336171336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 xmlns:p14="http://schemas.microsoft.com/office/powerpoint/2010/main" val="13341599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7/14/2022</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extLst>
      <p:ext uri="{BB962C8B-B14F-4D97-AF65-F5344CB8AC3E}">
        <p14:creationId xmlns="" xmlns:p14="http://schemas.microsoft.com/office/powerpoint/2010/main" val="118008793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 xmlns:p14="http://schemas.microsoft.com/office/powerpoint/2010/main" val="70877707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 xmlns:p14="http://schemas.microsoft.com/office/powerpoint/2010/main" val="277661317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 xmlns:p14="http://schemas.microsoft.com/office/powerpoint/2010/main" val="2741257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 xmlns:p14="http://schemas.microsoft.com/office/powerpoint/2010/main" val="17044436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 xmlns:p14="http://schemas.microsoft.com/office/powerpoint/2010/main" val="360809453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 xmlns:p14="http://schemas.microsoft.com/office/powerpoint/2010/main" val="18815216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 xmlns:p14="http://schemas.microsoft.com/office/powerpoint/2010/main" val="249403003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 xmlns:p14="http://schemas.microsoft.com/office/powerpoint/2010/main" val="29870342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7/14/2022</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7/14/2022</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7/14/2022</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extLst>
      <p:ext uri="{BB962C8B-B14F-4D97-AF65-F5344CB8AC3E}">
        <p14:creationId xmlns="" xmlns:p14="http://schemas.microsoft.com/office/powerpoint/2010/main" val="2831938109"/>
      </p:ext>
    </p:extLst>
  </p:cSld>
  <p:clrMap bg1="dk1" tx1="lt1" bg2="dk2" tx2="lt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11.png"/><Relationship Id="rId1" Type="http://schemas.openxmlformats.org/officeDocument/2006/relationships/slideLayout" Target="../slideLayouts/slideLayout7.xml"/><Relationship Id="rId5" Type="http://schemas.microsoft.com/office/2007/relationships/hdphoto" Target="../media/hdphoto1.wdp"/><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4.jpeg"/><Relationship Id="rId5" Type="http://schemas.microsoft.com/office/2007/relationships/hdphoto" Target="../media/hdphoto1.wdp"/><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4.jpeg"/><Relationship Id="rId4" Type="http://schemas.openxmlformats.org/officeDocument/2006/relationships/image" Target="../media/image3.jpeg"/></Relationships>
</file>

<file path=ppt/slides/_rels/slide3.xml.rels><?xml version="1.0" encoding="UTF-8" standalone="yes"?>
<Relationships xmlns="http://schemas.openxmlformats.org/package/2006/relationships"><Relationship Id="rId8" Type="http://schemas.microsoft.com/office/2007/relationships/hdphoto" Target="../media/hdphoto3.wdp"/><Relationship Id="rId3" Type="http://schemas.microsoft.com/office/2007/relationships/hdphoto" Target="../media/hdphoto2.wdp"/><Relationship Id="rId7"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4.xml"/><Relationship Id="rId6" Type="http://schemas.microsoft.com/office/2007/relationships/hdphoto" Target="../media/hdphoto1.wdp"/><Relationship Id="rId5" Type="http://schemas.openxmlformats.org/officeDocument/2006/relationships/image" Target="../media/image2.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image" Target="../media/image10.jpeg"/><Relationship Id="rId3" Type="http://schemas.microsoft.com/office/2007/relationships/hdphoto" Target="../media/hdphoto4.wdp"/><Relationship Id="rId7" Type="http://schemas.microsoft.com/office/2007/relationships/hdphoto" Target="../media/hdphoto5.wdp"/><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9.png"/><Relationship Id="rId5" Type="http://schemas.microsoft.com/office/2007/relationships/hdphoto" Target="../media/hdphoto1.wdp"/><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chart" Target="../charts/char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 Id="rId5"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BEBA8EAE-BF5A-486C-A8C5-ECC9F3942E4B}">
                <a14:imgProps xmlns="" xmlns:a14="http://schemas.microsoft.com/office/drawing/2010/main">
                  <a14:imgLayer r:embed="rId3">
                    <a14:imgEffect>
                      <a14:backgroundRemoval t="20000" b="79600" l="17200" r="74700">
                        <a14:foregroundMark x1="30200" y1="37200" x2="30200" y2="37200"/>
                        <a14:foregroundMark x1="27000" y1="49600" x2="27000" y2="49600"/>
                        <a14:foregroundMark x1="33100" y1="56667" x2="33100" y2="56667"/>
                        <a14:foregroundMark x1="41100" y1="53600" x2="41100" y2="53600"/>
                        <a14:foregroundMark x1="47200" y1="55867" x2="47200" y2="55867"/>
                        <a14:foregroundMark x1="53300" y1="49333" x2="53300" y2="49333"/>
                        <a14:foregroundMark x1="57500" y1="56667" x2="57500" y2="56667"/>
                        <a14:foregroundMark x1="69000" y1="35867" x2="69000" y2="35867"/>
                        <a14:foregroundMark x1="59300" y1="37467" x2="59300" y2="37467"/>
                        <a14:foregroundMark x1="57900" y1="49600" x2="57900" y2="49600"/>
                        <a14:foregroundMark x1="45000" y1="61067" x2="45000" y2="61067"/>
                        <a14:foregroundMark x1="47200" y1="60667" x2="47200" y2="60667"/>
                        <a14:foregroundMark x1="49300" y1="60667" x2="49300" y2="60667"/>
                        <a14:foregroundMark x1="52200" y1="60667" x2="52200" y2="60667"/>
                        <a14:foregroundMark x1="53600" y1="61067" x2="53600" y2="61067"/>
                        <a14:foregroundMark x1="57400" y1="60933" x2="57400" y2="60933"/>
                        <a14:foregroundMark x1="58800" y1="60667" x2="58800" y2="60667"/>
                        <a14:foregroundMark x1="61100" y1="60800" x2="61100" y2="60800"/>
                        <a14:foregroundMark x1="63600" y1="60667" x2="63600" y2="60667"/>
                        <a14:foregroundMark x1="42800" y1="59333" x2="42800" y2="59333"/>
                        <a14:foregroundMark x1="41500" y1="59733" x2="41500" y2="59733"/>
                        <a14:foregroundMark x1="39200" y1="60400" x2="39200" y2="60400"/>
                        <a14:foregroundMark x1="39500" y1="60133" x2="39500" y2="60133"/>
                        <a14:foregroundMark x1="36800" y1="60533" x2="36800" y2="60533"/>
                        <a14:foregroundMark x1="35800" y1="60800" x2="35800" y2="60800"/>
                        <a14:foregroundMark x1="34100" y1="60800" x2="34100" y2="60800"/>
                        <a14:foregroundMark x1="33000" y1="61200" x2="33000" y2="61200"/>
                        <a14:foregroundMark x1="32300" y1="61200" x2="32300" y2="61200"/>
                        <a14:foregroundMark x1="31200" y1="61467" x2="31200" y2="61467"/>
                        <a14:foregroundMark x1="30400" y1="61467" x2="30400" y2="61467"/>
                        <a14:foregroundMark x1="29800" y1="61467" x2="29800" y2="61467"/>
                        <a14:foregroundMark x1="29300" y1="61733" x2="29300" y2="61733"/>
                        <a14:foregroundMark x1="28400" y1="58533" x2="28400" y2="58533"/>
                        <a14:foregroundMark x1="48600" y1="63867" x2="48600" y2="63867"/>
                        <a14:backgroundMark x1="31600" y1="52800" x2="31600" y2="52800"/>
                        <a14:backgroundMark x1="37800" y1="56667" x2="37800" y2="56667"/>
                        <a14:backgroundMark x1="43700" y1="49467" x2="43700" y2="49467"/>
                        <a14:backgroundMark x1="50300" y1="52800" x2="50300" y2="52800"/>
                        <a14:backgroundMark x1="46500" y1="52933" x2="46500" y2="52933"/>
                        <a14:backgroundMark x1="58100" y1="53867" x2="58100" y2="53867"/>
                        <a14:backgroundMark x1="61500" y1="53733" x2="61500" y2="53733"/>
                        <a14:backgroundMark x1="57300" y1="59067" x2="57300" y2="59067"/>
                        <a14:backgroundMark x1="54200" y1="57200" x2="54200" y2="57200"/>
                        <a14:backgroundMark x1="50800" y1="58400" x2="50800" y2="58400"/>
                        <a14:backgroundMark x1="47000" y1="59467" x2="47000" y2="59467"/>
                        <a14:backgroundMark x1="45900" y1="57200" x2="45900" y2="57200"/>
                        <a14:backgroundMark x1="41000" y1="58800" x2="41000" y2="58800"/>
                        <a14:backgroundMark x1="43500" y1="58533" x2="43500" y2="58533"/>
                        <a14:backgroundMark x1="48500" y1="56933" x2="48500" y2="56933"/>
                        <a14:backgroundMark x1="52100" y1="62400" x2="52100" y2="62400"/>
                        <a14:backgroundMark x1="50300" y1="62000" x2="50300" y2="62000"/>
                        <a14:backgroundMark x1="49300" y1="63067" x2="49300" y2="63067"/>
                        <a14:backgroundMark x1="49400" y1="61467" x2="49400" y2="61467"/>
                        <a14:backgroundMark x1="44300" y1="61600" x2="44300" y2="61600"/>
                        <a14:backgroundMark x1="56800" y1="61600" x2="56800" y2="61600"/>
                        <a14:backgroundMark x1="63400" y1="61467" x2="63400" y2="61467"/>
                        <a14:backgroundMark x1="57800" y1="51733" x2="57800" y2="51733"/>
                        <a14:backgroundMark x1="62900" y1="48667" x2="62900" y2="48667"/>
                        <a14:backgroundMark x1="64700" y1="46267" x2="64700" y2="46267"/>
                        <a14:backgroundMark x1="59300" y1="50667" x2="59300" y2="50667"/>
                        <a14:backgroundMark x1="46600" y1="50667" x2="46600" y2="50667"/>
                        <a14:backgroundMark x1="28800" y1="51333" x2="28800" y2="51333"/>
                        <a14:backgroundMark x1="27600" y1="48000" x2="27600" y2="48000"/>
                        <a14:backgroundMark x1="26800" y1="46533" x2="26800" y2="46533"/>
                        <a14:backgroundMark x1="26300" y1="46133" x2="26300" y2="46133"/>
                        <a14:backgroundMark x1="25600" y1="44933" x2="25600" y2="44933"/>
                        <a14:backgroundMark x1="24600" y1="43600" x2="24600" y2="43600"/>
                        <a14:backgroundMark x1="27500" y1="55333" x2="27500" y2="55333"/>
                        <a14:backgroundMark x1="26100" y1="53867" x2="26100" y2="53867"/>
                        <a14:backgroundMark x1="26600" y1="56133" x2="26600" y2="56133"/>
                        <a14:backgroundMark x1="25600" y1="55467" x2="25600" y2="55467"/>
                      </a14:backgroundRemoval>
                    </a14:imgEffect>
                  </a14:imgLayer>
                </a14:imgProps>
              </a:ext>
              <a:ext uri="{28A0092B-C50C-407E-A947-70E740481C1C}">
                <a14:useLocalDpi xmlns="" xmlns:a14="http://schemas.microsoft.com/office/drawing/2010/main" val="0"/>
              </a:ext>
            </a:extLst>
          </a:blip>
          <a:srcRect l="19755" t="27974" r="25460" b="34326"/>
          <a:stretch/>
        </p:blipFill>
        <p:spPr>
          <a:xfrm>
            <a:off x="712749" y="813639"/>
            <a:ext cx="2440983" cy="1259863"/>
          </a:xfrm>
          <a:prstGeom prst="rect">
            <a:avLst/>
          </a:prstGeom>
        </p:spPr>
      </p:pic>
      <p:sp>
        <p:nvSpPr>
          <p:cNvPr id="7" name="TextBox 6"/>
          <p:cNvSpPr txBox="1"/>
          <p:nvPr/>
        </p:nvSpPr>
        <p:spPr>
          <a:xfrm>
            <a:off x="508367" y="2602000"/>
            <a:ext cx="12192000" cy="769441"/>
          </a:xfrm>
          <a:prstGeom prst="rect">
            <a:avLst/>
          </a:prstGeom>
          <a:noFill/>
        </p:spPr>
        <p:txBody>
          <a:bodyPr wrap="square" rtlCol="0">
            <a:spAutoFit/>
          </a:bodyPr>
          <a:lstStyle/>
          <a:p>
            <a:pPr algn="ctr"/>
            <a:r>
              <a:rPr lang="en-GB" sz="4400" b="1" dirty="0" smtClean="0">
                <a:solidFill>
                  <a:srgbClr val="03650F"/>
                </a:solidFill>
                <a:latin typeface="Rockwell" panose="02060603020205020403" pitchFamily="18" charset="0"/>
                <a:ea typeface="Segoe UI Black" panose="020B0A02040204020203" pitchFamily="34" charset="0"/>
              </a:rPr>
              <a:t>GIATAT  RESOURCES INT’L </a:t>
            </a:r>
            <a:r>
              <a:rPr lang="en-GB" sz="4400" b="1" dirty="0">
                <a:solidFill>
                  <a:srgbClr val="03650F"/>
                </a:solidFill>
                <a:latin typeface="Rockwell" panose="02060603020205020403" pitchFamily="18" charset="0"/>
                <a:ea typeface="Segoe UI Black" panose="020B0A02040204020203" pitchFamily="34" charset="0"/>
              </a:rPr>
              <a:t>LTD.</a:t>
            </a:r>
          </a:p>
        </p:txBody>
      </p:sp>
      <p:sp>
        <p:nvSpPr>
          <p:cNvPr id="8" name="TextBox 7"/>
          <p:cNvSpPr txBox="1"/>
          <p:nvPr/>
        </p:nvSpPr>
        <p:spPr>
          <a:xfrm>
            <a:off x="2848357" y="3376532"/>
            <a:ext cx="7349504" cy="1077218"/>
          </a:xfrm>
          <a:prstGeom prst="rect">
            <a:avLst/>
          </a:prstGeom>
          <a:noFill/>
        </p:spPr>
        <p:txBody>
          <a:bodyPr wrap="square" rtlCol="0">
            <a:spAutoFit/>
          </a:bodyPr>
          <a:lstStyle/>
          <a:p>
            <a:pPr algn="ctr"/>
            <a:r>
              <a:rPr lang="en-GB" sz="1600" dirty="0">
                <a:solidFill>
                  <a:srgbClr val="03650F"/>
                </a:solidFill>
              </a:rPr>
              <a:t>…providing </a:t>
            </a:r>
            <a:r>
              <a:rPr lang="en-GB" sz="1600" dirty="0" smtClean="0">
                <a:solidFill>
                  <a:srgbClr val="03650F"/>
                </a:solidFill>
              </a:rPr>
              <a:t>quality livestock and enhancing efficient transport logistics in Agricultural value chain</a:t>
            </a:r>
            <a:endParaRPr lang="en-GB" sz="1600" dirty="0">
              <a:solidFill>
                <a:srgbClr val="03650F"/>
              </a:solidFill>
            </a:endParaRPr>
          </a:p>
          <a:p>
            <a:pPr algn="ctr"/>
            <a:r>
              <a:rPr lang="en-GB" sz="1600" dirty="0">
                <a:solidFill>
                  <a:srgbClr val="03650F"/>
                </a:solidFill>
              </a:rPr>
              <a:t/>
            </a:r>
            <a:br>
              <a:rPr lang="en-GB" sz="1600" dirty="0">
                <a:solidFill>
                  <a:srgbClr val="03650F"/>
                </a:solidFill>
              </a:rPr>
            </a:br>
            <a:endParaRPr lang="en-GB" sz="1600" dirty="0">
              <a:solidFill>
                <a:srgbClr val="03650F"/>
              </a:solidFill>
            </a:endParaRPr>
          </a:p>
        </p:txBody>
      </p:sp>
      <p:sp>
        <p:nvSpPr>
          <p:cNvPr id="11" name="TextBox 10"/>
          <p:cNvSpPr txBox="1"/>
          <p:nvPr/>
        </p:nvSpPr>
        <p:spPr>
          <a:xfrm>
            <a:off x="3775645" y="6059466"/>
            <a:ext cx="5211120" cy="400110"/>
          </a:xfrm>
          <a:prstGeom prst="rect">
            <a:avLst/>
          </a:prstGeom>
          <a:noFill/>
        </p:spPr>
        <p:txBody>
          <a:bodyPr wrap="square" rtlCol="0">
            <a:spAutoFit/>
          </a:bodyPr>
          <a:lstStyle/>
          <a:p>
            <a:pPr algn="ctr"/>
            <a:r>
              <a:rPr lang="en-GB" sz="2000" dirty="0" smtClean="0">
                <a:solidFill>
                  <a:srgbClr val="03650F"/>
                </a:solidFill>
              </a:rPr>
              <a:t> </a:t>
            </a:r>
            <a:r>
              <a:rPr lang="en-GB" sz="2000" b="1" u="sng" dirty="0">
                <a:solidFill>
                  <a:srgbClr val="03650F"/>
                </a:solidFill>
              </a:rPr>
              <a:t>+234 (0) </a:t>
            </a:r>
            <a:r>
              <a:rPr lang="en-GB" sz="2000" b="1" u="sng" dirty="0" smtClean="0">
                <a:solidFill>
                  <a:srgbClr val="03650F"/>
                </a:solidFill>
              </a:rPr>
              <a:t>8036851520</a:t>
            </a:r>
            <a:endParaRPr lang="en-GB" sz="2000" u="sng" dirty="0">
              <a:solidFill>
                <a:srgbClr val="03650F"/>
              </a:solidFill>
            </a:endParaRPr>
          </a:p>
        </p:txBody>
      </p:sp>
      <p:sp>
        <p:nvSpPr>
          <p:cNvPr id="9" name="TextBox 8"/>
          <p:cNvSpPr txBox="1"/>
          <p:nvPr/>
        </p:nvSpPr>
        <p:spPr>
          <a:xfrm>
            <a:off x="1711234" y="4982248"/>
            <a:ext cx="9339943" cy="1077218"/>
          </a:xfrm>
          <a:prstGeom prst="rect">
            <a:avLst/>
          </a:prstGeom>
          <a:noFill/>
        </p:spPr>
        <p:txBody>
          <a:bodyPr wrap="square" rtlCol="0">
            <a:spAutoFit/>
          </a:bodyPr>
          <a:lstStyle/>
          <a:p>
            <a:pPr algn="ctr"/>
            <a:r>
              <a:rPr lang="en-GB" sz="2400" b="1" i="1" dirty="0" err="1" smtClean="0">
                <a:solidFill>
                  <a:srgbClr val="03650F"/>
                </a:solidFill>
              </a:rPr>
              <a:t>Ikechukwu</a:t>
            </a:r>
            <a:r>
              <a:rPr lang="en-GB" sz="2400" b="1" i="1" dirty="0" smtClean="0">
                <a:solidFill>
                  <a:srgbClr val="03650F"/>
                </a:solidFill>
              </a:rPr>
              <a:t> </a:t>
            </a:r>
            <a:r>
              <a:rPr lang="en-GB" sz="2400" b="1" i="1" dirty="0" err="1" smtClean="0">
                <a:solidFill>
                  <a:srgbClr val="03650F"/>
                </a:solidFill>
              </a:rPr>
              <a:t>Umezurumba</a:t>
            </a:r>
            <a:endParaRPr lang="en-GB" sz="2400" b="1" i="1" dirty="0">
              <a:solidFill>
                <a:srgbClr val="03650F"/>
              </a:solidFill>
            </a:endParaRPr>
          </a:p>
          <a:p>
            <a:pPr algn="ctr"/>
            <a:r>
              <a:rPr lang="en-GB" sz="2000" i="1" dirty="0" smtClean="0">
                <a:solidFill>
                  <a:srgbClr val="03650F"/>
                </a:solidFill>
              </a:rPr>
              <a:t>Founder/CEO</a:t>
            </a:r>
            <a:r>
              <a:rPr lang="en-GB" sz="2000" dirty="0">
                <a:solidFill>
                  <a:srgbClr val="03650F"/>
                </a:solidFill>
              </a:rPr>
              <a:t/>
            </a:r>
            <a:br>
              <a:rPr lang="en-GB" sz="2000" dirty="0">
                <a:solidFill>
                  <a:srgbClr val="03650F"/>
                </a:solidFill>
              </a:rPr>
            </a:br>
            <a:endParaRPr lang="en-GB" sz="2000" dirty="0">
              <a:solidFill>
                <a:srgbClr val="03650F"/>
              </a:solidFill>
            </a:endParaRPr>
          </a:p>
        </p:txBody>
      </p:sp>
    </p:spTree>
    <p:extLst>
      <p:ext uri="{BB962C8B-B14F-4D97-AF65-F5344CB8AC3E}">
        <p14:creationId xmlns="" xmlns:p14="http://schemas.microsoft.com/office/powerpoint/2010/main" val="108272804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114797" y="105609"/>
            <a:ext cx="3669323" cy="523220"/>
          </a:xfrm>
          <a:prstGeom prst="rect">
            <a:avLst/>
          </a:prstGeom>
          <a:noFill/>
        </p:spPr>
        <p:txBody>
          <a:bodyPr wrap="square" rtlCol="0">
            <a:spAutoFit/>
          </a:bodyPr>
          <a:lstStyle/>
          <a:p>
            <a:pPr algn="ctr"/>
            <a:r>
              <a:rPr lang="en-GB" sz="2800" dirty="0" smtClean="0">
                <a:solidFill>
                  <a:srgbClr val="03650F"/>
                </a:solidFill>
                <a:latin typeface="Rockwell Extra Bold" panose="02060903040505020403" pitchFamily="18" charset="0"/>
                <a:cs typeface="Segoe UI Semibold" panose="020B0702040204020203" pitchFamily="34" charset="0"/>
              </a:rPr>
              <a:t>FINANCIALS </a:t>
            </a:r>
            <a:endParaRPr lang="en-GB" sz="2800" dirty="0">
              <a:solidFill>
                <a:srgbClr val="03650F"/>
              </a:solidFill>
              <a:latin typeface="Rockwell Extra Bold" panose="02060903040505020403" pitchFamily="18" charset="0"/>
              <a:cs typeface="Segoe UI Semibold" panose="020B0702040204020203" pitchFamily="34" charset="0"/>
            </a:endParaRPr>
          </a:p>
        </p:txBody>
      </p:sp>
      <p:sp>
        <p:nvSpPr>
          <p:cNvPr id="8" name="TextBox 7"/>
          <p:cNvSpPr txBox="1"/>
          <p:nvPr/>
        </p:nvSpPr>
        <p:spPr>
          <a:xfrm>
            <a:off x="1755627" y="542485"/>
            <a:ext cx="8197264" cy="2800767"/>
          </a:xfrm>
          <a:prstGeom prst="rect">
            <a:avLst/>
          </a:prstGeom>
          <a:noFill/>
        </p:spPr>
        <p:txBody>
          <a:bodyPr wrap="square" rtlCol="0">
            <a:spAutoFit/>
          </a:bodyPr>
          <a:lstStyle/>
          <a:p>
            <a:r>
              <a:rPr lang="en-GB" sz="1600" b="1" u="sng" dirty="0" smtClean="0">
                <a:solidFill>
                  <a:srgbClr val="03650F"/>
                </a:solidFill>
                <a:latin typeface="Bahnschrift" panose="020B0502040204020203" pitchFamily="34" charset="0"/>
              </a:rPr>
              <a:t>Average Revenue Stream for 2017 – 2019 is from sale of  live chicken </a:t>
            </a:r>
          </a:p>
          <a:p>
            <a:endParaRPr lang="en-GB" sz="1600" b="1" u="sng" dirty="0" smtClean="0">
              <a:solidFill>
                <a:srgbClr val="03650F"/>
              </a:solidFill>
              <a:latin typeface="Bahnschrift" panose="020B0502040204020203" pitchFamily="34" charset="0"/>
            </a:endParaRPr>
          </a:p>
          <a:p>
            <a:r>
              <a:rPr lang="en-GB" sz="1600" b="1" u="sng" dirty="0" smtClean="0">
                <a:solidFill>
                  <a:srgbClr val="03650F"/>
                </a:solidFill>
                <a:latin typeface="Bahnschrift" panose="020B0502040204020203" pitchFamily="34" charset="0"/>
              </a:rPr>
              <a:t>Projected Revenue  Streams By </a:t>
            </a:r>
            <a:r>
              <a:rPr lang="en-GB" sz="1600" b="1" u="sng" dirty="0">
                <a:solidFill>
                  <a:srgbClr val="03650F"/>
                </a:solidFill>
                <a:latin typeface="Bahnschrift" panose="020B0502040204020203" pitchFamily="34" charset="0"/>
              </a:rPr>
              <a:t>End of </a:t>
            </a:r>
            <a:r>
              <a:rPr lang="en-GB" sz="1600" b="1" u="sng" dirty="0" smtClean="0">
                <a:solidFill>
                  <a:srgbClr val="03650F"/>
                </a:solidFill>
                <a:latin typeface="Bahnschrift" panose="020B0502040204020203" pitchFamily="34" charset="0"/>
              </a:rPr>
              <a:t>2020</a:t>
            </a:r>
          </a:p>
          <a:p>
            <a:r>
              <a:rPr lang="en-GB" sz="1600" dirty="0" smtClean="0">
                <a:solidFill>
                  <a:srgbClr val="03650F"/>
                </a:solidFill>
                <a:latin typeface="Bahnschrift" panose="020B0502040204020203" pitchFamily="34" charset="0"/>
              </a:rPr>
              <a:t>20 </a:t>
            </a:r>
            <a:r>
              <a:rPr lang="en-GB" sz="1600" dirty="0">
                <a:solidFill>
                  <a:srgbClr val="03650F"/>
                </a:solidFill>
                <a:latin typeface="Bahnschrift" panose="020B0502040204020203" pitchFamily="34" charset="0"/>
              </a:rPr>
              <a:t>% of annual revenue </a:t>
            </a:r>
            <a:r>
              <a:rPr lang="en-GB" sz="1600" dirty="0" smtClean="0">
                <a:solidFill>
                  <a:srgbClr val="03650F"/>
                </a:solidFill>
                <a:latin typeface="Bahnschrift" panose="020B0502040204020203" pitchFamily="34" charset="0"/>
              </a:rPr>
              <a:t>was </a:t>
            </a:r>
            <a:r>
              <a:rPr lang="en-GB" sz="1600" dirty="0">
                <a:solidFill>
                  <a:srgbClr val="03650F"/>
                </a:solidFill>
                <a:latin typeface="Bahnschrift" panose="020B0502040204020203" pitchFamily="34" charset="0"/>
              </a:rPr>
              <a:t>from sale of </a:t>
            </a:r>
            <a:r>
              <a:rPr lang="en-GB" sz="1600" dirty="0" smtClean="0">
                <a:solidFill>
                  <a:srgbClr val="03650F"/>
                </a:solidFill>
                <a:latin typeface="Bahnschrift" panose="020B0502040204020203" pitchFamily="34" charset="0"/>
              </a:rPr>
              <a:t>live broilers</a:t>
            </a:r>
          </a:p>
          <a:p>
            <a:r>
              <a:rPr lang="en-GB" sz="1600" dirty="0" smtClean="0">
                <a:solidFill>
                  <a:srgbClr val="03650F"/>
                </a:solidFill>
                <a:latin typeface="Bahnschrift" panose="020B0502040204020203" pitchFamily="34" charset="0"/>
              </a:rPr>
              <a:t>80 % of annual revenue was from sale of fresh processed chicken to individuals  and cold rooms  </a:t>
            </a:r>
            <a:endParaRPr lang="en-GB" sz="1600" dirty="0">
              <a:solidFill>
                <a:srgbClr val="03650F"/>
              </a:solidFill>
              <a:latin typeface="Bahnschrift" panose="020B0502040204020203" pitchFamily="34" charset="0"/>
            </a:endParaRPr>
          </a:p>
          <a:p>
            <a:endParaRPr lang="en-GB" sz="1600" b="1" u="sng" dirty="0" smtClean="0">
              <a:solidFill>
                <a:srgbClr val="03650F"/>
              </a:solidFill>
              <a:latin typeface="Bahnschrift" panose="020B0502040204020203" pitchFamily="34" charset="0"/>
            </a:endParaRPr>
          </a:p>
          <a:p>
            <a:r>
              <a:rPr lang="en-GB" sz="1600" b="1" u="sng" dirty="0" smtClean="0">
                <a:solidFill>
                  <a:srgbClr val="03650F"/>
                </a:solidFill>
                <a:latin typeface="Bahnschrift" panose="020B0502040204020203" pitchFamily="34" charset="0"/>
              </a:rPr>
              <a:t>Projected Revenue Streams by End  of 2021</a:t>
            </a:r>
            <a:r>
              <a:rPr lang="en-GB" sz="1600" b="1" u="sng" dirty="0">
                <a:solidFill>
                  <a:srgbClr val="03650F"/>
                </a:solidFill>
                <a:latin typeface="Bahnschrift" panose="020B0502040204020203" pitchFamily="34" charset="0"/>
              </a:rPr>
              <a:t>:</a:t>
            </a:r>
          </a:p>
          <a:p>
            <a:r>
              <a:rPr lang="en-GB" sz="1600" dirty="0" smtClean="0">
                <a:solidFill>
                  <a:srgbClr val="03650F"/>
                </a:solidFill>
                <a:latin typeface="Bahnschrift" panose="020B0502040204020203" pitchFamily="34" charset="0"/>
              </a:rPr>
              <a:t>100% </a:t>
            </a:r>
            <a:r>
              <a:rPr lang="en-GB" sz="1600" dirty="0">
                <a:solidFill>
                  <a:srgbClr val="03650F"/>
                </a:solidFill>
                <a:latin typeface="Bahnschrift" panose="020B0502040204020203" pitchFamily="34" charset="0"/>
              </a:rPr>
              <a:t>of annual revenue </a:t>
            </a:r>
            <a:r>
              <a:rPr lang="en-GB" sz="1600" dirty="0" smtClean="0">
                <a:solidFill>
                  <a:srgbClr val="03650F"/>
                </a:solidFill>
                <a:latin typeface="Bahnschrift" panose="020B0502040204020203" pitchFamily="34" charset="0"/>
              </a:rPr>
              <a:t>will be </a:t>
            </a:r>
            <a:r>
              <a:rPr lang="en-GB" sz="1600" dirty="0">
                <a:solidFill>
                  <a:srgbClr val="03650F"/>
                </a:solidFill>
                <a:latin typeface="Bahnschrift" panose="020B0502040204020203" pitchFamily="34" charset="0"/>
              </a:rPr>
              <a:t>from sale </a:t>
            </a:r>
            <a:r>
              <a:rPr lang="en-GB" sz="1600" dirty="0" smtClean="0">
                <a:solidFill>
                  <a:srgbClr val="03650F"/>
                </a:solidFill>
                <a:latin typeface="Bahnschrift" panose="020B0502040204020203" pitchFamily="34" charset="0"/>
              </a:rPr>
              <a:t>of fresh processed chicken  and our delivery system</a:t>
            </a:r>
          </a:p>
          <a:p>
            <a:r>
              <a:rPr lang="en-GB" sz="1600" dirty="0" smtClean="0">
                <a:solidFill>
                  <a:srgbClr val="03650F"/>
                </a:solidFill>
                <a:latin typeface="Bahnschrift" panose="020B0502040204020203" pitchFamily="34" charset="0"/>
              </a:rPr>
              <a:t> </a:t>
            </a:r>
            <a:endParaRPr lang="en-GB" sz="1600" dirty="0">
              <a:solidFill>
                <a:srgbClr val="03650F"/>
              </a:solidFill>
              <a:latin typeface="Bahnschrift" panose="020B0502040204020203"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xmlns="" val="3219588299"/>
              </p:ext>
            </p:extLst>
          </p:nvPr>
        </p:nvGraphicFramePr>
        <p:xfrm>
          <a:off x="806985" y="3289111"/>
          <a:ext cx="10284947" cy="3258522"/>
        </p:xfrm>
        <a:graphic>
          <a:graphicData uri="http://schemas.openxmlformats.org/drawingml/2006/table">
            <a:tbl>
              <a:tblPr firstRow="1" bandRow="1">
                <a:tableStyleId>{5C22544A-7EE6-4342-B048-85BDC9FD1C3A}</a:tableStyleId>
              </a:tblPr>
              <a:tblGrid>
                <a:gridCol w="2588177">
                  <a:extLst>
                    <a:ext uri="{9D8B030D-6E8A-4147-A177-3AD203B41FA5}">
                      <a16:colId xmlns:a16="http://schemas.microsoft.com/office/drawing/2014/main" xmlns="" val="69967001"/>
                    </a:ext>
                  </a:extLst>
                </a:gridCol>
                <a:gridCol w="1130148">
                  <a:extLst>
                    <a:ext uri="{9D8B030D-6E8A-4147-A177-3AD203B41FA5}">
                      <a16:colId xmlns:a16="http://schemas.microsoft.com/office/drawing/2014/main" xmlns="" val="424743365"/>
                    </a:ext>
                  </a:extLst>
                </a:gridCol>
                <a:gridCol w="1424145">
                  <a:extLst>
                    <a:ext uri="{9D8B030D-6E8A-4147-A177-3AD203B41FA5}">
                      <a16:colId xmlns:a16="http://schemas.microsoft.com/office/drawing/2014/main" xmlns="" val="2726442462"/>
                    </a:ext>
                  </a:extLst>
                </a:gridCol>
                <a:gridCol w="1714159">
                  <a:extLst>
                    <a:ext uri="{9D8B030D-6E8A-4147-A177-3AD203B41FA5}">
                      <a16:colId xmlns:a16="http://schemas.microsoft.com/office/drawing/2014/main" xmlns="" val="2762328647"/>
                    </a:ext>
                  </a:extLst>
                </a:gridCol>
                <a:gridCol w="1714159">
                  <a:extLst>
                    <a:ext uri="{9D8B030D-6E8A-4147-A177-3AD203B41FA5}">
                      <a16:colId xmlns:a16="http://schemas.microsoft.com/office/drawing/2014/main" xmlns="" val="1877108278"/>
                    </a:ext>
                  </a:extLst>
                </a:gridCol>
                <a:gridCol w="1714159">
                  <a:extLst>
                    <a:ext uri="{9D8B030D-6E8A-4147-A177-3AD203B41FA5}">
                      <a16:colId xmlns:a16="http://schemas.microsoft.com/office/drawing/2014/main" xmlns="" val="3972307899"/>
                    </a:ext>
                  </a:extLst>
                </a:gridCol>
              </a:tblGrid>
              <a:tr h="532262">
                <a:tc>
                  <a:txBody>
                    <a:bodyPr/>
                    <a:lstStyle/>
                    <a:p>
                      <a:r>
                        <a:rPr lang="en-GB" dirty="0" smtClean="0">
                          <a:latin typeface="Bahnschrift" panose="020B0502040204020203" pitchFamily="34" charset="0"/>
                        </a:rPr>
                        <a:t>USD      ‘</a:t>
                      </a:r>
                      <a:endParaRPr lang="en-GB" dirty="0">
                        <a:latin typeface="Bahnschrift" panose="020B0502040204020203" pitchFamily="34" charset="0"/>
                      </a:endParaRPr>
                    </a:p>
                  </a:txBody>
                  <a:tcPr>
                    <a:cell3D prstMaterial="dkEdge">
                      <a:bevel w="25400" h="25400" prst="angle"/>
                      <a:lightRig rig="flood" dir="t"/>
                    </a:cell3D>
                  </a:tcPr>
                </a:tc>
                <a:tc>
                  <a:txBody>
                    <a:bodyPr/>
                    <a:lstStyle/>
                    <a:p>
                      <a:r>
                        <a:rPr lang="en-GB" dirty="0">
                          <a:latin typeface="Bahnschrift" panose="020B0502040204020203" pitchFamily="34" charset="0"/>
                        </a:rPr>
                        <a:t>FY </a:t>
                      </a:r>
                      <a:r>
                        <a:rPr lang="en-GB" dirty="0" smtClean="0">
                          <a:latin typeface="Bahnschrift" panose="020B0502040204020203" pitchFamily="34" charset="0"/>
                        </a:rPr>
                        <a:t>18</a:t>
                      </a:r>
                      <a:endParaRPr lang="en-GB" dirty="0">
                        <a:latin typeface="Bahnschrift" panose="020B0502040204020203" pitchFamily="34" charset="0"/>
                      </a:endParaRPr>
                    </a:p>
                  </a:txBody>
                  <a:tcPr>
                    <a:cell3D prstMaterial="dkEdge">
                      <a:bevel w="25400" h="25400" prst="angle"/>
                      <a:lightRig rig="flood" dir="t"/>
                    </a:cell3D>
                  </a:tcPr>
                </a:tc>
                <a:tc>
                  <a:txBody>
                    <a:bodyPr/>
                    <a:lstStyle/>
                    <a:p>
                      <a:r>
                        <a:rPr lang="en-GB" dirty="0">
                          <a:latin typeface="Bahnschrift" panose="020B0502040204020203" pitchFamily="34" charset="0"/>
                        </a:rPr>
                        <a:t>FY </a:t>
                      </a:r>
                      <a:r>
                        <a:rPr lang="en-GB" dirty="0" smtClean="0">
                          <a:latin typeface="Bahnschrift" panose="020B0502040204020203" pitchFamily="34" charset="0"/>
                        </a:rPr>
                        <a:t>19</a:t>
                      </a:r>
                      <a:endParaRPr lang="en-GB" dirty="0">
                        <a:latin typeface="Bahnschrift" panose="020B0502040204020203" pitchFamily="34" charset="0"/>
                      </a:endParaRPr>
                    </a:p>
                  </a:txBody>
                  <a:tcPr>
                    <a:cell3D prstMaterial="dkEdge">
                      <a:bevel w="25400" h="25400" prst="angle"/>
                      <a:lightRig rig="flood" dir="t"/>
                    </a:cell3D>
                  </a:tcPr>
                </a:tc>
                <a:tc>
                  <a:txBody>
                    <a:bodyPr/>
                    <a:lstStyle/>
                    <a:p>
                      <a:r>
                        <a:rPr lang="en-GB" dirty="0" smtClean="0">
                          <a:latin typeface="Bahnschrift" panose="020B0502040204020203" pitchFamily="34" charset="0"/>
                        </a:rPr>
                        <a:t>FY 20</a:t>
                      </a:r>
                      <a:endParaRPr lang="en-GB" dirty="0">
                        <a:latin typeface="Bahnschrift" panose="020B0502040204020203" pitchFamily="34" charset="0"/>
                      </a:endParaRPr>
                    </a:p>
                  </a:txBody>
                  <a:tcPr>
                    <a:cell3D prstMaterial="dkEdge">
                      <a:bevel w="25400" h="25400" prst="angle"/>
                      <a:lightRig rig="flood" dir="t"/>
                    </a:cell3D>
                  </a:tcPr>
                </a:tc>
                <a:tc>
                  <a:txBody>
                    <a:bodyPr/>
                    <a:lstStyle/>
                    <a:p>
                      <a:r>
                        <a:rPr lang="en-GB" dirty="0">
                          <a:latin typeface="Bahnschrift" panose="020B0502040204020203" pitchFamily="34" charset="0"/>
                        </a:rPr>
                        <a:t>FY </a:t>
                      </a:r>
                      <a:r>
                        <a:rPr lang="en-GB" dirty="0" smtClean="0">
                          <a:latin typeface="Bahnschrift" panose="020B0502040204020203" pitchFamily="34" charset="0"/>
                        </a:rPr>
                        <a:t>21</a:t>
                      </a:r>
                      <a:endParaRPr lang="en-GB" dirty="0">
                        <a:latin typeface="Bahnschrift" panose="020B0502040204020203" pitchFamily="34" charset="0"/>
                      </a:endParaRPr>
                    </a:p>
                  </a:txBody>
                  <a:tcPr>
                    <a:cell3D prstMaterial="dkEdge">
                      <a:bevel w="25400" h="25400" prst="angle"/>
                      <a:lightRig rig="flood" dir="t"/>
                    </a:cell3D>
                  </a:tcPr>
                </a:tc>
                <a:tc>
                  <a:txBody>
                    <a:bodyPr/>
                    <a:lstStyle/>
                    <a:p>
                      <a:r>
                        <a:rPr lang="en-GB" dirty="0">
                          <a:latin typeface="Bahnschrift" panose="020B0502040204020203" pitchFamily="34" charset="0"/>
                        </a:rPr>
                        <a:t>FY </a:t>
                      </a:r>
                      <a:r>
                        <a:rPr lang="en-GB" dirty="0" smtClean="0">
                          <a:latin typeface="Bahnschrift" panose="020B0502040204020203" pitchFamily="34" charset="0"/>
                        </a:rPr>
                        <a:t>22</a:t>
                      </a:r>
                      <a:endParaRPr lang="en-GB" dirty="0">
                        <a:latin typeface="Bahnschrift" panose="020B0502040204020203" pitchFamily="34" charset="0"/>
                      </a:endParaRPr>
                    </a:p>
                  </a:txBody>
                  <a:tcPr>
                    <a:cell3D prstMaterial="dkEdge">
                      <a:bevel w="25400" h="25400" prst="angle"/>
                      <a:lightRig rig="flood" dir="t"/>
                    </a:cell3D>
                  </a:tcPr>
                </a:tc>
                <a:extLst>
                  <a:ext uri="{0D108BD9-81ED-4DB2-BD59-A6C34878D82A}">
                    <a16:rowId xmlns:a16="http://schemas.microsoft.com/office/drawing/2014/main" xmlns="" val="2853379149"/>
                  </a:ext>
                </a:extLst>
              </a:tr>
              <a:tr h="583561">
                <a:tc>
                  <a:txBody>
                    <a:bodyPr/>
                    <a:lstStyle/>
                    <a:p>
                      <a:r>
                        <a:rPr lang="en-GB" dirty="0">
                          <a:latin typeface="Bahnschrift" panose="020B0502040204020203" pitchFamily="34" charset="0"/>
                        </a:rPr>
                        <a:t>Total </a:t>
                      </a:r>
                      <a:r>
                        <a:rPr lang="en-GB" baseline="0" dirty="0">
                          <a:latin typeface="Bahnschrift" panose="020B0502040204020203" pitchFamily="34" charset="0"/>
                        </a:rPr>
                        <a:t>revenue:</a:t>
                      </a:r>
                      <a:endParaRPr lang="en-GB" dirty="0">
                        <a:latin typeface="Bahnschrift" panose="020B0502040204020203" pitchFamily="34" charset="0"/>
                      </a:endParaRPr>
                    </a:p>
                  </a:txBody>
                  <a:tcPr>
                    <a:cell3D prstMaterial="dkEdge">
                      <a:bevel w="25400" h="25400" prst="angle"/>
                      <a:lightRig rig="flood" dir="t"/>
                    </a:cell3D>
                  </a:tcPr>
                </a:tc>
                <a:tc>
                  <a:txBody>
                    <a:bodyPr/>
                    <a:lstStyle/>
                    <a:p>
                      <a:r>
                        <a:rPr lang="en-GB" dirty="0" smtClean="0">
                          <a:latin typeface="Bahnschrift" panose="020B0502040204020203" pitchFamily="34" charset="0"/>
                        </a:rPr>
                        <a:t>4000</a:t>
                      </a:r>
                      <a:endParaRPr lang="en-GB" dirty="0">
                        <a:latin typeface="Bahnschrift" panose="020B0502040204020203" pitchFamily="34" charset="0"/>
                      </a:endParaRPr>
                    </a:p>
                  </a:txBody>
                  <a:tcPr>
                    <a:cell3D prstMaterial="dkEdge">
                      <a:bevel w="25400" h="25400" prst="angle"/>
                      <a:lightRig rig="flood" dir="t"/>
                    </a:cell3D>
                  </a:tcPr>
                </a:tc>
                <a:tc>
                  <a:txBody>
                    <a:bodyPr/>
                    <a:lstStyle/>
                    <a:p>
                      <a:r>
                        <a:rPr lang="en-GB" dirty="0" smtClean="0">
                          <a:latin typeface="Bahnschrift" panose="020B0502040204020203" pitchFamily="34" charset="0"/>
                        </a:rPr>
                        <a:t>4667</a:t>
                      </a:r>
                      <a:endParaRPr lang="en-GB" dirty="0">
                        <a:latin typeface="Bahnschrift" panose="020B0502040204020203" pitchFamily="34" charset="0"/>
                      </a:endParaRPr>
                    </a:p>
                  </a:txBody>
                  <a:tcPr>
                    <a:cell3D prstMaterial="dkEdge">
                      <a:bevel w="25400" h="25400" prst="angle"/>
                      <a:lightRig rig="flood" dir="t"/>
                    </a:cell3D>
                  </a:tcPr>
                </a:tc>
                <a:tc>
                  <a:txBody>
                    <a:bodyPr/>
                    <a:lstStyle/>
                    <a:p>
                      <a:r>
                        <a:rPr lang="en-GB" dirty="0" smtClean="0">
                          <a:latin typeface="Bahnschrift" panose="020B0502040204020203" pitchFamily="34" charset="0"/>
                        </a:rPr>
                        <a:t>7444</a:t>
                      </a:r>
                      <a:endParaRPr lang="en-GB" dirty="0">
                        <a:latin typeface="Bahnschrift" panose="020B0502040204020203" pitchFamily="34" charset="0"/>
                      </a:endParaRPr>
                    </a:p>
                  </a:txBody>
                  <a:tcPr>
                    <a:cell3D prstMaterial="dkEdge">
                      <a:bevel w="25400" h="25400" prst="angle"/>
                      <a:lightRig rig="flood" dir="t"/>
                    </a:cell3D>
                  </a:tcPr>
                </a:tc>
                <a:tc>
                  <a:txBody>
                    <a:bodyPr/>
                    <a:lstStyle/>
                    <a:p>
                      <a:r>
                        <a:rPr lang="en-GB" dirty="0" smtClean="0">
                          <a:latin typeface="Bahnschrift" panose="020B0502040204020203" pitchFamily="34" charset="0"/>
                        </a:rPr>
                        <a:t>10000</a:t>
                      </a:r>
                      <a:endParaRPr lang="en-GB" dirty="0">
                        <a:latin typeface="Bahnschrift" panose="020B0502040204020203" pitchFamily="34" charset="0"/>
                      </a:endParaRPr>
                    </a:p>
                  </a:txBody>
                  <a:tcPr>
                    <a:cell3D prstMaterial="dkEdge">
                      <a:bevel w="25400" h="25400" prst="angle"/>
                      <a:lightRig rig="flood" dir="t"/>
                    </a:cell3D>
                  </a:tcPr>
                </a:tc>
                <a:tc>
                  <a:txBody>
                    <a:bodyPr/>
                    <a:lstStyle/>
                    <a:p>
                      <a:r>
                        <a:rPr lang="en-GB" dirty="0" smtClean="0">
                          <a:latin typeface="Bahnschrift" panose="020B0502040204020203" pitchFamily="34" charset="0"/>
                        </a:rPr>
                        <a:t>45000</a:t>
                      </a:r>
                      <a:endParaRPr lang="en-GB" dirty="0">
                        <a:latin typeface="Bahnschrift" panose="020B0502040204020203" pitchFamily="34" charset="0"/>
                      </a:endParaRPr>
                    </a:p>
                  </a:txBody>
                  <a:tcPr>
                    <a:cell3D prstMaterial="dkEdge">
                      <a:bevel w="25400" h="25400" prst="angle"/>
                      <a:lightRig rig="flood" dir="t"/>
                    </a:cell3D>
                  </a:tcPr>
                </a:tc>
                <a:extLst>
                  <a:ext uri="{0D108BD9-81ED-4DB2-BD59-A6C34878D82A}">
                    <a16:rowId xmlns:a16="http://schemas.microsoft.com/office/drawing/2014/main" xmlns="" val="1192761528"/>
                  </a:ext>
                </a:extLst>
              </a:tr>
              <a:tr h="467317">
                <a:tc>
                  <a:txBody>
                    <a:bodyPr/>
                    <a:lstStyle/>
                    <a:p>
                      <a:r>
                        <a:rPr lang="en-GB" dirty="0">
                          <a:latin typeface="Bahnschrift" panose="020B0502040204020203" pitchFamily="34" charset="0"/>
                        </a:rPr>
                        <a:t>Total expenses:</a:t>
                      </a:r>
                    </a:p>
                  </a:txBody>
                  <a:tcPr>
                    <a:cell3D prstMaterial="dkEdge">
                      <a:bevel w="25400" h="25400" prst="angle"/>
                      <a:lightRig rig="flood" dir="t"/>
                    </a:cell3D>
                  </a:tcPr>
                </a:tc>
                <a:tc>
                  <a:txBody>
                    <a:bodyPr/>
                    <a:lstStyle/>
                    <a:p>
                      <a:r>
                        <a:rPr lang="en-GB" dirty="0" smtClean="0">
                          <a:latin typeface="Bahnschrift" panose="020B0502040204020203" pitchFamily="34" charset="0"/>
                        </a:rPr>
                        <a:t>3200</a:t>
                      </a:r>
                      <a:endParaRPr lang="en-GB" dirty="0">
                        <a:latin typeface="Bahnschrift" panose="020B0502040204020203" pitchFamily="34" charset="0"/>
                      </a:endParaRPr>
                    </a:p>
                  </a:txBody>
                  <a:tcPr>
                    <a:cell3D prstMaterial="dkEdge">
                      <a:bevel w="25400" h="25400" prst="angle"/>
                      <a:lightRig rig="flood" dir="t"/>
                    </a:cell3D>
                  </a:tcPr>
                </a:tc>
                <a:tc>
                  <a:txBody>
                    <a:bodyPr/>
                    <a:lstStyle/>
                    <a:p>
                      <a:r>
                        <a:rPr lang="en-GB" dirty="0" smtClean="0">
                          <a:latin typeface="Bahnschrift" panose="020B0502040204020203" pitchFamily="34" charset="0"/>
                        </a:rPr>
                        <a:t>3734</a:t>
                      </a:r>
                      <a:endParaRPr lang="en-GB" dirty="0">
                        <a:latin typeface="Bahnschrift" panose="020B0502040204020203" pitchFamily="34" charset="0"/>
                      </a:endParaRPr>
                    </a:p>
                  </a:txBody>
                  <a:tcPr>
                    <a:cell3D prstMaterial="dkEdge">
                      <a:bevel w="25400" h="25400" prst="angle"/>
                      <a:lightRig rig="flood" dir="t"/>
                    </a:cell3D>
                  </a:tcPr>
                </a:tc>
                <a:tc>
                  <a:txBody>
                    <a:bodyPr/>
                    <a:lstStyle/>
                    <a:p>
                      <a:r>
                        <a:rPr lang="en-GB" dirty="0" smtClean="0">
                          <a:latin typeface="Bahnschrift" panose="020B0502040204020203" pitchFamily="34" charset="0"/>
                        </a:rPr>
                        <a:t>5955</a:t>
                      </a:r>
                      <a:endParaRPr lang="en-GB" dirty="0">
                        <a:latin typeface="Bahnschrift" panose="020B0502040204020203" pitchFamily="34" charset="0"/>
                      </a:endParaRPr>
                    </a:p>
                  </a:txBody>
                  <a:tcPr>
                    <a:cell3D prstMaterial="dkEdge">
                      <a:bevel w="25400" h="25400" prst="angle"/>
                      <a:lightRig rig="flood" dir="t"/>
                    </a:cell3D>
                  </a:tcPr>
                </a:tc>
                <a:tc>
                  <a:txBody>
                    <a:bodyPr/>
                    <a:lstStyle/>
                    <a:p>
                      <a:r>
                        <a:rPr lang="en-GB" dirty="0" smtClean="0">
                          <a:latin typeface="Bahnschrift" panose="020B0502040204020203" pitchFamily="34" charset="0"/>
                        </a:rPr>
                        <a:t>8000</a:t>
                      </a:r>
                      <a:endParaRPr lang="en-GB" dirty="0">
                        <a:latin typeface="Bahnschrift" panose="020B0502040204020203" pitchFamily="34" charset="0"/>
                      </a:endParaRPr>
                    </a:p>
                  </a:txBody>
                  <a:tcPr>
                    <a:cell3D prstMaterial="dkEdge">
                      <a:bevel w="25400" h="25400" prst="angle"/>
                      <a:lightRig rig="flood" dir="t"/>
                    </a:cell3D>
                  </a:tcPr>
                </a:tc>
                <a:tc>
                  <a:txBody>
                    <a:bodyPr/>
                    <a:lstStyle/>
                    <a:p>
                      <a:r>
                        <a:rPr lang="en-GB" dirty="0" smtClean="0">
                          <a:latin typeface="Bahnschrift" panose="020B0502040204020203" pitchFamily="34" charset="0"/>
                        </a:rPr>
                        <a:t>30000</a:t>
                      </a:r>
                      <a:endParaRPr lang="en-GB" dirty="0">
                        <a:latin typeface="Bahnschrift" panose="020B0502040204020203" pitchFamily="34" charset="0"/>
                      </a:endParaRPr>
                    </a:p>
                  </a:txBody>
                  <a:tcPr>
                    <a:cell3D prstMaterial="dkEdge">
                      <a:bevel w="25400" h="25400" prst="angle"/>
                      <a:lightRig rig="flood" dir="t"/>
                    </a:cell3D>
                  </a:tcPr>
                </a:tc>
                <a:extLst>
                  <a:ext uri="{0D108BD9-81ED-4DB2-BD59-A6C34878D82A}">
                    <a16:rowId xmlns:a16="http://schemas.microsoft.com/office/drawing/2014/main" xmlns="" val="2571205006"/>
                  </a:ext>
                </a:extLst>
              </a:tr>
              <a:tr h="583561">
                <a:tc>
                  <a:txBody>
                    <a:bodyPr/>
                    <a:lstStyle/>
                    <a:p>
                      <a:r>
                        <a:rPr lang="en-GB" dirty="0">
                          <a:latin typeface="Bahnschrift" panose="020B0502040204020203" pitchFamily="34" charset="0"/>
                        </a:rPr>
                        <a:t>EBITDA</a:t>
                      </a:r>
                    </a:p>
                  </a:txBody>
                  <a:tcPr>
                    <a:cell3D prstMaterial="dkEdge">
                      <a:bevel w="25400" h="25400" prst="angle"/>
                      <a:lightRig rig="flood" dir="t"/>
                    </a:cell3D>
                  </a:tcPr>
                </a:tc>
                <a:tc>
                  <a:txBody>
                    <a:bodyPr/>
                    <a:lstStyle/>
                    <a:p>
                      <a:r>
                        <a:rPr lang="en-GB" dirty="0" smtClean="0">
                          <a:latin typeface="Bahnschrift" panose="020B0502040204020203" pitchFamily="34" charset="0"/>
                        </a:rPr>
                        <a:t>800</a:t>
                      </a:r>
                      <a:endParaRPr lang="en-GB" dirty="0">
                        <a:latin typeface="Bahnschrift" panose="020B0502040204020203" pitchFamily="34" charset="0"/>
                      </a:endParaRPr>
                    </a:p>
                  </a:txBody>
                  <a:tcPr>
                    <a:cell3D prstMaterial="dkEdge">
                      <a:bevel w="25400" h="25400" prst="angle"/>
                      <a:lightRig rig="flood" dir="t"/>
                    </a:cell3D>
                  </a:tcPr>
                </a:tc>
                <a:tc>
                  <a:txBody>
                    <a:bodyPr/>
                    <a:lstStyle/>
                    <a:p>
                      <a:r>
                        <a:rPr lang="en-GB" dirty="0" smtClean="0">
                          <a:latin typeface="Bahnschrift" panose="020B0502040204020203" pitchFamily="34" charset="0"/>
                        </a:rPr>
                        <a:t>1013</a:t>
                      </a:r>
                      <a:endParaRPr lang="en-GB" dirty="0">
                        <a:latin typeface="Bahnschrift" panose="020B0502040204020203" pitchFamily="34" charset="0"/>
                      </a:endParaRPr>
                    </a:p>
                  </a:txBody>
                  <a:tcPr>
                    <a:cell3D prstMaterial="dkEdge">
                      <a:bevel w="25400" h="25400" prst="angle"/>
                      <a:lightRig rig="flood" dir="t"/>
                    </a:cell3D>
                  </a:tcPr>
                </a:tc>
                <a:tc>
                  <a:txBody>
                    <a:bodyPr/>
                    <a:lstStyle/>
                    <a:p>
                      <a:r>
                        <a:rPr lang="en-GB" dirty="0" smtClean="0">
                          <a:latin typeface="Bahnschrift" panose="020B0502040204020203" pitchFamily="34" charset="0"/>
                        </a:rPr>
                        <a:t>1641</a:t>
                      </a:r>
                      <a:endParaRPr lang="en-GB" dirty="0">
                        <a:latin typeface="Bahnschrift" panose="020B0502040204020203" pitchFamily="34" charset="0"/>
                      </a:endParaRPr>
                    </a:p>
                  </a:txBody>
                  <a:tcPr>
                    <a:cell3D prstMaterial="dkEdge">
                      <a:bevel w="25400" h="25400" prst="angle"/>
                      <a:lightRig rig="flood" dir="t"/>
                    </a:cell3D>
                  </a:tcPr>
                </a:tc>
                <a:tc>
                  <a:txBody>
                    <a:bodyPr/>
                    <a:lstStyle/>
                    <a:p>
                      <a:r>
                        <a:rPr lang="en-GB" dirty="0" smtClean="0">
                          <a:latin typeface="Bahnschrift" panose="020B0502040204020203" pitchFamily="34" charset="0"/>
                        </a:rPr>
                        <a:t>2246</a:t>
                      </a:r>
                      <a:endParaRPr lang="en-GB" dirty="0">
                        <a:latin typeface="Bahnschrift" panose="020B0502040204020203" pitchFamily="34" charset="0"/>
                      </a:endParaRPr>
                    </a:p>
                  </a:txBody>
                  <a:tcPr>
                    <a:cell3D prstMaterial="dkEdge">
                      <a:bevel w="25400" h="25400" prst="angle"/>
                      <a:lightRig rig="flood" dir="t"/>
                    </a:cell3D>
                  </a:tcPr>
                </a:tc>
                <a:tc>
                  <a:txBody>
                    <a:bodyPr/>
                    <a:lstStyle/>
                    <a:p>
                      <a:r>
                        <a:rPr lang="en-GB" dirty="0" smtClean="0">
                          <a:latin typeface="Bahnschrift" panose="020B0502040204020203" pitchFamily="34" charset="0"/>
                        </a:rPr>
                        <a:t>15000</a:t>
                      </a:r>
                      <a:endParaRPr lang="en-GB" dirty="0">
                        <a:latin typeface="Bahnschrift" panose="020B0502040204020203" pitchFamily="34" charset="0"/>
                      </a:endParaRPr>
                    </a:p>
                  </a:txBody>
                  <a:tcPr>
                    <a:cell3D prstMaterial="dkEdge">
                      <a:bevel w="25400" h="25400" prst="angle"/>
                      <a:lightRig rig="flood" dir="t"/>
                    </a:cell3D>
                  </a:tcPr>
                </a:tc>
                <a:extLst>
                  <a:ext uri="{0D108BD9-81ED-4DB2-BD59-A6C34878D82A}">
                    <a16:rowId xmlns:a16="http://schemas.microsoft.com/office/drawing/2014/main" xmlns="" val="3773074163"/>
                  </a:ext>
                </a:extLst>
              </a:tr>
              <a:tr h="508260">
                <a:tc>
                  <a:txBody>
                    <a:bodyPr/>
                    <a:lstStyle/>
                    <a:p>
                      <a:r>
                        <a:rPr lang="en-GB" dirty="0">
                          <a:latin typeface="Bahnschrift" panose="020B0502040204020203" pitchFamily="34" charset="0"/>
                        </a:rPr>
                        <a:t>EBITDA Margin</a:t>
                      </a:r>
                    </a:p>
                  </a:txBody>
                  <a:tcPr>
                    <a:cell3D prstMaterial="dkEdge">
                      <a:bevel w="25400" h="25400" prst="angle"/>
                      <a:lightRig rig="flood" dir="t"/>
                    </a:cell3D>
                  </a:tcPr>
                </a:tc>
                <a:tc>
                  <a:txBody>
                    <a:bodyPr/>
                    <a:lstStyle/>
                    <a:p>
                      <a:r>
                        <a:rPr lang="en-GB" dirty="0" smtClean="0">
                          <a:latin typeface="Bahnschrift" panose="020B0502040204020203" pitchFamily="34" charset="0"/>
                        </a:rPr>
                        <a:t>20%</a:t>
                      </a:r>
                      <a:endParaRPr lang="en-GB" dirty="0">
                        <a:latin typeface="Bahnschrift" panose="020B0502040204020203" pitchFamily="34" charset="0"/>
                      </a:endParaRPr>
                    </a:p>
                  </a:txBody>
                  <a:tcPr>
                    <a:cell3D prstMaterial="dkEdge">
                      <a:bevel w="25400" h="25400" prst="angle"/>
                      <a:lightRig rig="flood" dir="t"/>
                    </a:cell3D>
                  </a:tcPr>
                </a:tc>
                <a:tc>
                  <a:txBody>
                    <a:bodyPr/>
                    <a:lstStyle/>
                    <a:p>
                      <a:r>
                        <a:rPr lang="en-GB" dirty="0" smtClean="0">
                          <a:latin typeface="Bahnschrift" panose="020B0502040204020203" pitchFamily="34" charset="0"/>
                        </a:rPr>
                        <a:t>21%</a:t>
                      </a:r>
                      <a:endParaRPr lang="en-GB" dirty="0">
                        <a:latin typeface="Bahnschrift" panose="020B0502040204020203" pitchFamily="34" charset="0"/>
                      </a:endParaRPr>
                    </a:p>
                  </a:txBody>
                  <a:tcPr>
                    <a:cell3D prstMaterial="dkEdge">
                      <a:bevel w="25400" h="25400" prst="angle"/>
                      <a:lightRig rig="flood" dir="t"/>
                    </a:cell3D>
                  </a:tcPr>
                </a:tc>
                <a:tc>
                  <a:txBody>
                    <a:bodyPr/>
                    <a:lstStyle/>
                    <a:p>
                      <a:r>
                        <a:rPr lang="en-GB" dirty="0" smtClean="0">
                          <a:latin typeface="Bahnschrift" panose="020B0502040204020203" pitchFamily="34" charset="0"/>
                        </a:rPr>
                        <a:t>22%</a:t>
                      </a:r>
                      <a:endParaRPr lang="en-GB" dirty="0">
                        <a:latin typeface="Bahnschrift" panose="020B0502040204020203" pitchFamily="34" charset="0"/>
                      </a:endParaRPr>
                    </a:p>
                  </a:txBody>
                  <a:tcPr>
                    <a:cell3D prstMaterial="dkEdge">
                      <a:bevel w="25400" h="25400" prst="angle"/>
                      <a:lightRig rig="flood" dir="t"/>
                    </a:cell3D>
                  </a:tcPr>
                </a:tc>
                <a:tc>
                  <a:txBody>
                    <a:bodyPr/>
                    <a:lstStyle/>
                    <a:p>
                      <a:r>
                        <a:rPr lang="en-GB" dirty="0" smtClean="0">
                          <a:latin typeface="Bahnschrift" panose="020B0502040204020203" pitchFamily="34" charset="0"/>
                        </a:rPr>
                        <a:t>22%</a:t>
                      </a:r>
                      <a:endParaRPr lang="en-GB" dirty="0">
                        <a:latin typeface="Bahnschrift" panose="020B0502040204020203" pitchFamily="34" charset="0"/>
                      </a:endParaRPr>
                    </a:p>
                  </a:txBody>
                  <a:tcPr>
                    <a:cell3D prstMaterial="dkEdge">
                      <a:bevel w="25400" h="25400" prst="angle"/>
                      <a:lightRig rig="flood" dir="t"/>
                    </a:cell3D>
                  </a:tcPr>
                </a:tc>
                <a:tc>
                  <a:txBody>
                    <a:bodyPr/>
                    <a:lstStyle/>
                    <a:p>
                      <a:r>
                        <a:rPr lang="en-GB" dirty="0" smtClean="0">
                          <a:latin typeface="Bahnschrift" panose="020B0502040204020203" pitchFamily="34" charset="0"/>
                        </a:rPr>
                        <a:t>33%</a:t>
                      </a:r>
                    </a:p>
                  </a:txBody>
                  <a:tcPr>
                    <a:cell3D prstMaterial="dkEdge">
                      <a:bevel w="25400" h="25400" prst="angle"/>
                      <a:lightRig rig="flood" dir="t"/>
                    </a:cell3D>
                  </a:tcPr>
                </a:tc>
                <a:extLst>
                  <a:ext uri="{0D108BD9-81ED-4DB2-BD59-A6C34878D82A}">
                    <a16:rowId xmlns:a16="http://schemas.microsoft.com/office/drawing/2014/main" xmlns="" val="2668905157"/>
                  </a:ext>
                </a:extLst>
              </a:tr>
              <a:tr h="583561">
                <a:tc>
                  <a:txBody>
                    <a:bodyPr/>
                    <a:lstStyle/>
                    <a:p>
                      <a:r>
                        <a:rPr lang="en-GB" dirty="0" smtClean="0">
                          <a:latin typeface="Bahnschrift" panose="020B0502040204020203" pitchFamily="34" charset="0"/>
                        </a:rPr>
                        <a:t>NET</a:t>
                      </a:r>
                      <a:r>
                        <a:rPr lang="en-GB" baseline="0" dirty="0" smtClean="0">
                          <a:latin typeface="Bahnschrift" panose="020B0502040204020203" pitchFamily="34" charset="0"/>
                        </a:rPr>
                        <a:t>  PROFIT</a:t>
                      </a:r>
                      <a:endParaRPr lang="en-GB" dirty="0">
                        <a:latin typeface="Bahnschrift" panose="020B0502040204020203" pitchFamily="34" charset="0"/>
                      </a:endParaRPr>
                    </a:p>
                  </a:txBody>
                  <a:tcPr>
                    <a:cell3D prstMaterial="dkEdge">
                      <a:bevel w="25400" h="25400" prst="angle"/>
                      <a:lightRig rig="flood" dir="t"/>
                    </a:cell3D>
                  </a:tcPr>
                </a:tc>
                <a:tc>
                  <a:txBody>
                    <a:bodyPr/>
                    <a:lstStyle/>
                    <a:p>
                      <a:r>
                        <a:rPr lang="en-GB" dirty="0" smtClean="0">
                          <a:latin typeface="Bahnschrift" panose="020B0502040204020203" pitchFamily="34" charset="0"/>
                        </a:rPr>
                        <a:t>519</a:t>
                      </a:r>
                      <a:endParaRPr lang="en-GB" dirty="0">
                        <a:latin typeface="Bahnschrift" panose="020B0502040204020203" pitchFamily="34" charset="0"/>
                      </a:endParaRPr>
                    </a:p>
                  </a:txBody>
                  <a:tcPr>
                    <a:cell3D prstMaterial="dkEdge">
                      <a:bevel w="25400" h="25400" prst="angle"/>
                      <a:lightRig rig="flood" dir="t"/>
                    </a:cell3D>
                  </a:tcPr>
                </a:tc>
                <a:tc>
                  <a:txBody>
                    <a:bodyPr/>
                    <a:lstStyle/>
                    <a:p>
                      <a:r>
                        <a:rPr lang="en-GB" dirty="0" smtClean="0">
                          <a:latin typeface="Bahnschrift" panose="020B0502040204020203" pitchFamily="34" charset="0"/>
                        </a:rPr>
                        <a:t>732</a:t>
                      </a:r>
                      <a:endParaRPr lang="en-GB" dirty="0">
                        <a:latin typeface="Bahnschrift" panose="020B0502040204020203" pitchFamily="34" charset="0"/>
                      </a:endParaRPr>
                    </a:p>
                  </a:txBody>
                  <a:tcPr>
                    <a:cell3D prstMaterial="dkEdge">
                      <a:bevel w="25400" h="25400" prst="angle"/>
                      <a:lightRig rig="flood" dir="t"/>
                    </a:cell3D>
                  </a:tcPr>
                </a:tc>
                <a:tc>
                  <a:txBody>
                    <a:bodyPr/>
                    <a:lstStyle/>
                    <a:p>
                      <a:r>
                        <a:rPr lang="en-GB" dirty="0" smtClean="0">
                          <a:latin typeface="Bahnschrift" panose="020B0502040204020203" pitchFamily="34" charset="0"/>
                        </a:rPr>
                        <a:t>1360</a:t>
                      </a:r>
                      <a:endParaRPr lang="en-GB" dirty="0">
                        <a:latin typeface="Bahnschrift" panose="020B0502040204020203" pitchFamily="34" charset="0"/>
                      </a:endParaRPr>
                    </a:p>
                  </a:txBody>
                  <a:tcPr>
                    <a:cell3D prstMaterial="dkEdge">
                      <a:bevel w="25400" h="25400" prst="angle"/>
                      <a:lightRig rig="flood" dir="t"/>
                    </a:cell3D>
                  </a:tcPr>
                </a:tc>
                <a:tc>
                  <a:txBody>
                    <a:bodyPr/>
                    <a:lstStyle/>
                    <a:p>
                      <a:r>
                        <a:rPr lang="en-GB" dirty="0" smtClean="0">
                          <a:latin typeface="Bahnschrift" panose="020B0502040204020203" pitchFamily="34" charset="0"/>
                        </a:rPr>
                        <a:t>1965</a:t>
                      </a:r>
                      <a:endParaRPr lang="en-GB" dirty="0">
                        <a:latin typeface="Bahnschrift" panose="020B0502040204020203" pitchFamily="34" charset="0"/>
                      </a:endParaRPr>
                    </a:p>
                  </a:txBody>
                  <a:tcPr>
                    <a:cell3D prstMaterial="dkEdge">
                      <a:bevel w="25400" h="25400" prst="angle"/>
                      <a:lightRig rig="flood" dir="t"/>
                    </a:cell3D>
                  </a:tcPr>
                </a:tc>
                <a:tc>
                  <a:txBody>
                    <a:bodyPr/>
                    <a:lstStyle/>
                    <a:p>
                      <a:r>
                        <a:rPr lang="en-GB" dirty="0" smtClean="0">
                          <a:latin typeface="Bahnschrift" panose="020B0502040204020203" pitchFamily="34" charset="0"/>
                        </a:rPr>
                        <a:t>10757</a:t>
                      </a:r>
                    </a:p>
                  </a:txBody>
                  <a:tcPr>
                    <a:cell3D prstMaterial="dkEdge">
                      <a:bevel w="25400" h="25400" prst="angle"/>
                      <a:lightRig rig="flood" dir="t"/>
                    </a:cell3D>
                  </a:tcPr>
                </a:tc>
              </a:tr>
            </a:tbl>
          </a:graphicData>
        </a:graphic>
      </p:graphicFrame>
      <p:sp>
        <p:nvSpPr>
          <p:cNvPr id="2" name="TextBox 1"/>
          <p:cNvSpPr txBox="1"/>
          <p:nvPr/>
        </p:nvSpPr>
        <p:spPr>
          <a:xfrm>
            <a:off x="703391" y="2811448"/>
            <a:ext cx="4797257" cy="369332"/>
          </a:xfrm>
          <a:prstGeom prst="rect">
            <a:avLst/>
          </a:prstGeom>
          <a:noFill/>
        </p:spPr>
        <p:txBody>
          <a:bodyPr wrap="square" rtlCol="0">
            <a:spAutoFit/>
          </a:bodyPr>
          <a:lstStyle/>
          <a:p>
            <a:r>
              <a:rPr lang="en-GB" dirty="0">
                <a:solidFill>
                  <a:srgbClr val="03650F"/>
                </a:solidFill>
              </a:rPr>
              <a:t>Financial Year (FY): </a:t>
            </a:r>
            <a:r>
              <a:rPr lang="en-GB" i="1" dirty="0">
                <a:solidFill>
                  <a:srgbClr val="03650F"/>
                </a:solidFill>
              </a:rPr>
              <a:t>January - December</a:t>
            </a:r>
            <a:endParaRPr lang="en-GB" dirty="0">
              <a:solidFill>
                <a:srgbClr val="03650F"/>
              </a:solidFill>
            </a:endParaRPr>
          </a:p>
        </p:txBody>
      </p:sp>
      <p:pic>
        <p:nvPicPr>
          <p:cNvPr id="7" name="Picture 6"/>
          <p:cNvPicPr>
            <a:picLocks noChangeAspect="1"/>
          </p:cNvPicPr>
          <p:nvPr/>
        </p:nvPicPr>
        <p:blipFill rotWithShape="1">
          <a:blip r:embed="rId2">
            <a:extLst>
              <a:ext uri="{BEBA8EAE-BF5A-486C-A8C5-ECC9F3942E4B}">
                <a14:imgProps xmlns:a14="http://schemas.microsoft.com/office/drawing/2010/main" xmlns="">
                  <a14:imgLayer r:embed="rId3">
                    <a14:imgEffect>
                      <a14:backgroundRemoval t="20000" b="79600" l="17200" r="74700">
                        <a14:foregroundMark x1="30200" y1="37200" x2="30200" y2="37200"/>
                        <a14:foregroundMark x1="27000" y1="49600" x2="27000" y2="49600"/>
                        <a14:foregroundMark x1="33100" y1="56667" x2="33100" y2="56667"/>
                        <a14:foregroundMark x1="41100" y1="53600" x2="41100" y2="53600"/>
                        <a14:foregroundMark x1="47200" y1="55867" x2="47200" y2="55867"/>
                        <a14:foregroundMark x1="53300" y1="49333" x2="53300" y2="49333"/>
                        <a14:foregroundMark x1="57500" y1="56667" x2="57500" y2="56667"/>
                        <a14:foregroundMark x1="69000" y1="35867" x2="69000" y2="35867"/>
                        <a14:foregroundMark x1="59300" y1="37467" x2="59300" y2="37467"/>
                        <a14:foregroundMark x1="57900" y1="49600" x2="57900" y2="49600"/>
                        <a14:foregroundMark x1="45000" y1="61067" x2="45000" y2="61067"/>
                        <a14:foregroundMark x1="47200" y1="60667" x2="47200" y2="60667"/>
                        <a14:foregroundMark x1="49300" y1="60667" x2="49300" y2="60667"/>
                        <a14:foregroundMark x1="52200" y1="60667" x2="52200" y2="60667"/>
                        <a14:foregroundMark x1="53600" y1="61067" x2="53600" y2="61067"/>
                        <a14:foregroundMark x1="57400" y1="60933" x2="57400" y2="60933"/>
                        <a14:foregroundMark x1="58800" y1="60667" x2="58800" y2="60667"/>
                        <a14:foregroundMark x1="61100" y1="60800" x2="61100" y2="60800"/>
                        <a14:foregroundMark x1="63600" y1="60667" x2="63600" y2="60667"/>
                        <a14:foregroundMark x1="42800" y1="59333" x2="42800" y2="59333"/>
                        <a14:foregroundMark x1="41500" y1="59733" x2="41500" y2="59733"/>
                        <a14:foregroundMark x1="39200" y1="60400" x2="39200" y2="60400"/>
                        <a14:foregroundMark x1="39500" y1="60133" x2="39500" y2="60133"/>
                        <a14:foregroundMark x1="36800" y1="60533" x2="36800" y2="60533"/>
                        <a14:foregroundMark x1="35800" y1="60800" x2="35800" y2="60800"/>
                        <a14:foregroundMark x1="34100" y1="60800" x2="34100" y2="60800"/>
                        <a14:foregroundMark x1="33000" y1="61200" x2="33000" y2="61200"/>
                        <a14:foregroundMark x1="32300" y1="61200" x2="32300" y2="61200"/>
                        <a14:foregroundMark x1="31200" y1="61467" x2="31200" y2="61467"/>
                        <a14:foregroundMark x1="30400" y1="61467" x2="30400" y2="61467"/>
                        <a14:foregroundMark x1="29800" y1="61467" x2="29800" y2="61467"/>
                        <a14:foregroundMark x1="29300" y1="61733" x2="29300" y2="61733"/>
                        <a14:foregroundMark x1="28400" y1="58533" x2="28400" y2="58533"/>
                        <a14:foregroundMark x1="48600" y1="63867" x2="48600" y2="63867"/>
                        <a14:backgroundMark x1="31600" y1="52800" x2="31600" y2="52800"/>
                        <a14:backgroundMark x1="37800" y1="56667" x2="37800" y2="56667"/>
                        <a14:backgroundMark x1="43700" y1="49467" x2="43700" y2="49467"/>
                        <a14:backgroundMark x1="50300" y1="52800" x2="50300" y2="52800"/>
                        <a14:backgroundMark x1="46500" y1="52933" x2="46500" y2="52933"/>
                        <a14:backgroundMark x1="58100" y1="53867" x2="58100" y2="53867"/>
                        <a14:backgroundMark x1="61500" y1="53733" x2="61500" y2="53733"/>
                        <a14:backgroundMark x1="57300" y1="59067" x2="57300" y2="59067"/>
                        <a14:backgroundMark x1="54200" y1="57200" x2="54200" y2="57200"/>
                        <a14:backgroundMark x1="50800" y1="58400" x2="50800" y2="58400"/>
                        <a14:backgroundMark x1="47000" y1="59467" x2="47000" y2="59467"/>
                        <a14:backgroundMark x1="45900" y1="57200" x2="45900" y2="57200"/>
                        <a14:backgroundMark x1="41000" y1="58800" x2="41000" y2="58800"/>
                        <a14:backgroundMark x1="43500" y1="58533" x2="43500" y2="58533"/>
                        <a14:backgroundMark x1="48500" y1="56933" x2="48500" y2="56933"/>
                        <a14:backgroundMark x1="52100" y1="62400" x2="52100" y2="62400"/>
                        <a14:backgroundMark x1="50300" y1="62000" x2="50300" y2="62000"/>
                        <a14:backgroundMark x1="49300" y1="63067" x2="49300" y2="63067"/>
                        <a14:backgroundMark x1="49400" y1="61467" x2="49400" y2="61467"/>
                        <a14:backgroundMark x1="44300" y1="61600" x2="44300" y2="61600"/>
                        <a14:backgroundMark x1="56800" y1="61600" x2="56800" y2="61600"/>
                        <a14:backgroundMark x1="63400" y1="61467" x2="63400" y2="61467"/>
                        <a14:backgroundMark x1="57800" y1="51733" x2="57800" y2="51733"/>
                        <a14:backgroundMark x1="62900" y1="48667" x2="62900" y2="48667"/>
                        <a14:backgroundMark x1="64700" y1="46267" x2="64700" y2="46267"/>
                        <a14:backgroundMark x1="59300" y1="50667" x2="59300" y2="50667"/>
                        <a14:backgroundMark x1="46600" y1="50667" x2="46600" y2="50667"/>
                        <a14:backgroundMark x1="28800" y1="51333" x2="28800" y2="51333"/>
                        <a14:backgroundMark x1="27600" y1="48000" x2="27600" y2="48000"/>
                        <a14:backgroundMark x1="26800" y1="46533" x2="26800" y2="46533"/>
                        <a14:backgroundMark x1="26300" y1="46133" x2="26300" y2="46133"/>
                        <a14:backgroundMark x1="25600" y1="44933" x2="25600" y2="44933"/>
                        <a14:backgroundMark x1="24600" y1="43600" x2="24600" y2="43600"/>
                        <a14:backgroundMark x1="27500" y1="55333" x2="27500" y2="55333"/>
                        <a14:backgroundMark x1="26100" y1="53867" x2="26100" y2="53867"/>
                        <a14:backgroundMark x1="26600" y1="56133" x2="26600" y2="56133"/>
                        <a14:backgroundMark x1="25600" y1="55467" x2="25600" y2="55467"/>
                      </a14:backgroundRemoval>
                    </a14:imgEffect>
                  </a14:imgLayer>
                </a14:imgProps>
              </a:ext>
              <a:ext uri="{28A0092B-C50C-407E-A947-70E740481C1C}">
                <a14:useLocalDpi xmlns:a14="http://schemas.microsoft.com/office/drawing/2010/main" xmlns="" val="0"/>
              </a:ext>
            </a:extLst>
          </a:blip>
          <a:srcRect l="19755" t="27974" r="25460" b="34326"/>
          <a:stretch/>
        </p:blipFill>
        <p:spPr>
          <a:xfrm>
            <a:off x="146392" y="107561"/>
            <a:ext cx="1451519" cy="749171"/>
          </a:xfrm>
          <a:prstGeom prst="rect">
            <a:avLst/>
          </a:prstGeom>
        </p:spPr>
      </p:pic>
    </p:spTree>
    <p:extLst>
      <p:ext uri="{BB962C8B-B14F-4D97-AF65-F5344CB8AC3E}">
        <p14:creationId xmlns:p14="http://schemas.microsoft.com/office/powerpoint/2010/main" xmlns="" val="17766037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778372" y="82164"/>
            <a:ext cx="6142893" cy="523220"/>
          </a:xfrm>
          <a:prstGeom prst="rect">
            <a:avLst/>
          </a:prstGeom>
          <a:noFill/>
        </p:spPr>
        <p:txBody>
          <a:bodyPr wrap="square" rtlCol="0">
            <a:spAutoFit/>
          </a:bodyPr>
          <a:lstStyle/>
          <a:p>
            <a:pPr algn="ctr"/>
            <a:r>
              <a:rPr lang="en-GB" sz="2800" dirty="0" smtClean="0">
                <a:solidFill>
                  <a:srgbClr val="03650F"/>
                </a:solidFill>
                <a:latin typeface="Rockwell Extra Bold" panose="02060903040505020403" pitchFamily="18" charset="0"/>
                <a:cs typeface="Segoe UI Semibold" panose="020B0702040204020203" pitchFamily="34" charset="0"/>
              </a:rPr>
              <a:t>CAPITAL REQUIREMENT </a:t>
            </a:r>
            <a:endParaRPr lang="en-GB" sz="2800" dirty="0">
              <a:solidFill>
                <a:srgbClr val="03650F"/>
              </a:solidFill>
              <a:latin typeface="Rockwell Extra Bold" panose="02060903040505020403" pitchFamily="18" charset="0"/>
              <a:cs typeface="Segoe UI Semibold" panose="020B0702040204020203"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xmlns="" val="785108921"/>
              </p:ext>
            </p:extLst>
          </p:nvPr>
        </p:nvGraphicFramePr>
        <p:xfrm>
          <a:off x="2086568" y="641016"/>
          <a:ext cx="8100647" cy="3423271"/>
        </p:xfrm>
        <a:graphic>
          <a:graphicData uri="http://schemas.openxmlformats.org/drawingml/2006/table">
            <a:tbl>
              <a:tblPr firstRow="1" bandRow="1">
                <a:tableStyleId>{125E5076-3810-47DD-B79F-674D7AD40C01}</a:tableStyleId>
              </a:tblPr>
              <a:tblGrid>
                <a:gridCol w="5212928">
                  <a:extLst>
                    <a:ext uri="{9D8B030D-6E8A-4147-A177-3AD203B41FA5}">
                      <a16:colId xmlns:a16="http://schemas.microsoft.com/office/drawing/2014/main" xmlns="" val="1598360517"/>
                    </a:ext>
                  </a:extLst>
                </a:gridCol>
                <a:gridCol w="2887719">
                  <a:extLst>
                    <a:ext uri="{9D8B030D-6E8A-4147-A177-3AD203B41FA5}">
                      <a16:colId xmlns:a16="http://schemas.microsoft.com/office/drawing/2014/main" xmlns="" val="3777202557"/>
                    </a:ext>
                  </a:extLst>
                </a:gridCol>
              </a:tblGrid>
              <a:tr h="641263">
                <a:tc>
                  <a:txBody>
                    <a:bodyPr/>
                    <a:lstStyle/>
                    <a:p>
                      <a:r>
                        <a:rPr lang="en-GB" sz="2400" dirty="0">
                          <a:solidFill>
                            <a:schemeClr val="accent4">
                              <a:lumMod val="75000"/>
                            </a:schemeClr>
                          </a:solidFill>
                          <a:latin typeface="Segoe UI Semibold" panose="020B0702040204020203" pitchFamily="34" charset="0"/>
                          <a:cs typeface="Segoe UI Semibold" panose="020B0702040204020203" pitchFamily="34" charset="0"/>
                        </a:rPr>
                        <a:t>Details</a:t>
                      </a:r>
                    </a:p>
                  </a:txBody>
                  <a:tcPr>
                    <a:cell3D prstMaterial="dkEdge">
                      <a:bevel h="50800" prst="divot"/>
                      <a:lightRig rig="flood" dir="t"/>
                    </a:cell3D>
                  </a:tcPr>
                </a:tc>
                <a:tc>
                  <a:txBody>
                    <a:bodyPr/>
                    <a:lstStyle/>
                    <a:p>
                      <a:pPr algn="r"/>
                      <a:r>
                        <a:rPr lang="en-GB" sz="2400" dirty="0">
                          <a:solidFill>
                            <a:schemeClr val="accent4">
                              <a:lumMod val="75000"/>
                            </a:schemeClr>
                          </a:solidFill>
                          <a:latin typeface="Segoe UI Semibold" panose="020B0702040204020203" pitchFamily="34" charset="0"/>
                          <a:cs typeface="Segoe UI Semibold" panose="020B0702040204020203" pitchFamily="34" charset="0"/>
                        </a:rPr>
                        <a:t>Amount (USD) </a:t>
                      </a:r>
                    </a:p>
                  </a:txBody>
                  <a:tcPr>
                    <a:cell3D prstMaterial="dkEdge">
                      <a:bevel h="50800" prst="divot"/>
                      <a:lightRig rig="flood" dir="t"/>
                    </a:cell3D>
                  </a:tcPr>
                </a:tc>
                <a:extLst>
                  <a:ext uri="{0D108BD9-81ED-4DB2-BD59-A6C34878D82A}">
                    <a16:rowId xmlns:a16="http://schemas.microsoft.com/office/drawing/2014/main" xmlns="" val="1491128826"/>
                  </a:ext>
                </a:extLst>
              </a:tr>
              <a:tr h="1959048">
                <a:tc>
                  <a:txBody>
                    <a:bodyPr/>
                    <a:lstStyle/>
                    <a:p>
                      <a:r>
                        <a:rPr lang="en-GB" sz="2400" u="sng" dirty="0">
                          <a:solidFill>
                            <a:srgbClr val="92D050"/>
                          </a:solidFill>
                          <a:latin typeface="Segoe UI Semibold" panose="020B0702040204020203" pitchFamily="34" charset="0"/>
                          <a:cs typeface="Segoe UI Semibold" panose="020B0702040204020203" pitchFamily="34" charset="0"/>
                        </a:rPr>
                        <a:t>Funds </a:t>
                      </a:r>
                      <a:r>
                        <a:rPr lang="en-GB" sz="2400" u="sng" dirty="0" smtClean="0">
                          <a:solidFill>
                            <a:srgbClr val="92D050"/>
                          </a:solidFill>
                          <a:latin typeface="Segoe UI Semibold" panose="020B0702040204020203" pitchFamily="34" charset="0"/>
                          <a:cs typeface="Segoe UI Semibold" panose="020B0702040204020203" pitchFamily="34" charset="0"/>
                        </a:rPr>
                        <a:t>Infused:</a:t>
                      </a:r>
                      <a:endParaRPr lang="en-GB" sz="2400" u="sng" dirty="0">
                        <a:solidFill>
                          <a:srgbClr val="92D050"/>
                        </a:solidFill>
                        <a:latin typeface="Segoe UI Semibold" panose="020B0702040204020203" pitchFamily="34" charset="0"/>
                        <a:cs typeface="Segoe UI Semibold" panose="020B0702040204020203" pitchFamily="34" charset="0"/>
                      </a:endParaRPr>
                    </a:p>
                    <a:p>
                      <a:r>
                        <a:rPr lang="en-GB" sz="2400" dirty="0">
                          <a:latin typeface="Segoe UI Semibold" panose="020B0702040204020203" pitchFamily="34" charset="0"/>
                          <a:cs typeface="Segoe UI Semibold" panose="020B0702040204020203" pitchFamily="34" charset="0"/>
                        </a:rPr>
                        <a:t>Personal </a:t>
                      </a:r>
                      <a:r>
                        <a:rPr lang="en-GB" sz="2400" dirty="0" smtClean="0">
                          <a:latin typeface="Segoe UI Semibold" panose="020B0702040204020203" pitchFamily="34" charset="0"/>
                          <a:cs typeface="Segoe UI Semibold" panose="020B0702040204020203" pitchFamily="34" charset="0"/>
                        </a:rPr>
                        <a:t>investment (2010 – 2020):</a:t>
                      </a:r>
                      <a:endParaRPr lang="en-GB" sz="2400" dirty="0">
                        <a:latin typeface="Segoe UI Semibold" panose="020B0702040204020203" pitchFamily="34" charset="0"/>
                        <a:cs typeface="Segoe UI Semibold" panose="020B0702040204020203" pitchFamily="34" charset="0"/>
                      </a:endParaRPr>
                    </a:p>
                    <a:p>
                      <a:r>
                        <a:rPr lang="en-GB" sz="2400" dirty="0" smtClean="0">
                          <a:latin typeface="Segoe UI Semibold" panose="020B0702040204020203" pitchFamily="34" charset="0"/>
                          <a:cs typeface="Segoe UI Semibold" panose="020B0702040204020203" pitchFamily="34" charset="0"/>
                        </a:rPr>
                        <a:t>Grant</a:t>
                      </a:r>
                      <a:r>
                        <a:rPr lang="en-GB" sz="2400" baseline="0" dirty="0" smtClean="0">
                          <a:latin typeface="Segoe UI Semibold" panose="020B0702040204020203" pitchFamily="34" charset="0"/>
                          <a:cs typeface="Segoe UI Semibold" panose="020B0702040204020203" pitchFamily="34" charset="0"/>
                        </a:rPr>
                        <a:t> from *FADAMA (2010 - 2013)</a:t>
                      </a:r>
                      <a:r>
                        <a:rPr lang="en-GB" sz="2400" dirty="0" smtClean="0">
                          <a:latin typeface="Segoe UI Semibold" panose="020B0702040204020203" pitchFamily="34" charset="0"/>
                          <a:cs typeface="Segoe UI Semibold" panose="020B0702040204020203" pitchFamily="34" charset="0"/>
                        </a:rPr>
                        <a:t>:</a:t>
                      </a:r>
                      <a:endParaRPr lang="en-GB" sz="2400" dirty="0">
                        <a:latin typeface="Segoe UI Semibold" panose="020B0702040204020203" pitchFamily="34" charset="0"/>
                        <a:cs typeface="Segoe UI Semibold" panose="020B0702040204020203" pitchFamily="34" charset="0"/>
                      </a:endParaRPr>
                    </a:p>
                    <a:p>
                      <a:r>
                        <a:rPr lang="en-GB" sz="2400" dirty="0" smtClean="0">
                          <a:latin typeface="Segoe UI Semibold" panose="020B0702040204020203" pitchFamily="34" charset="0"/>
                          <a:cs typeface="Segoe UI Semibold" panose="020B0702040204020203" pitchFamily="34" charset="0"/>
                        </a:rPr>
                        <a:t>Grant from **IFAD (2013-2015):</a:t>
                      </a:r>
                      <a:endParaRPr lang="en-GB" sz="2400" dirty="0">
                        <a:latin typeface="Segoe UI Semibold" panose="020B0702040204020203" pitchFamily="34" charset="0"/>
                        <a:cs typeface="Segoe UI Semibold" panose="020B0702040204020203" pitchFamily="34" charset="0"/>
                      </a:endParaRPr>
                    </a:p>
                  </a:txBody>
                  <a:tcPr>
                    <a:cell3D prstMaterial="dkEdge">
                      <a:bevel h="50800" prst="divot"/>
                      <a:lightRig rig="flood" dir="t"/>
                    </a:cell3D>
                  </a:tcPr>
                </a:tc>
                <a:tc>
                  <a:txBody>
                    <a:bodyPr/>
                    <a:lstStyle/>
                    <a:p>
                      <a:pPr algn="r"/>
                      <a:r>
                        <a:rPr lang="en-GB" sz="2400" u="sng" dirty="0" smtClean="0">
                          <a:solidFill>
                            <a:srgbClr val="92D050"/>
                          </a:solidFill>
                          <a:latin typeface="Segoe UI Semibold" panose="020B0702040204020203" pitchFamily="34" charset="0"/>
                          <a:cs typeface="Segoe UI Semibold" panose="020B0702040204020203" pitchFamily="34" charset="0"/>
                        </a:rPr>
                        <a:t>7916.00</a:t>
                      </a:r>
                      <a:endParaRPr lang="en-GB" sz="2400" u="sng" dirty="0">
                        <a:solidFill>
                          <a:srgbClr val="92D050"/>
                        </a:solidFill>
                        <a:latin typeface="Segoe UI Semibold" panose="020B0702040204020203" pitchFamily="34" charset="0"/>
                        <a:cs typeface="Segoe UI Semibold" panose="020B0702040204020203" pitchFamily="34" charset="0"/>
                      </a:endParaRPr>
                    </a:p>
                    <a:p>
                      <a:pPr algn="r"/>
                      <a:r>
                        <a:rPr lang="en-GB" sz="2400" dirty="0" smtClean="0">
                          <a:latin typeface="Segoe UI Semibold" panose="020B0702040204020203" pitchFamily="34" charset="0"/>
                          <a:cs typeface="Segoe UI Semibold" panose="020B0702040204020203" pitchFamily="34" charset="0"/>
                        </a:rPr>
                        <a:t>2777.00</a:t>
                      </a:r>
                      <a:endParaRPr lang="en-GB" sz="2400" dirty="0">
                        <a:latin typeface="Segoe UI Semibold" panose="020B0702040204020203" pitchFamily="34" charset="0"/>
                        <a:cs typeface="Segoe UI Semibold" panose="020B0702040204020203" pitchFamily="34" charset="0"/>
                      </a:endParaRPr>
                    </a:p>
                    <a:p>
                      <a:pPr algn="r"/>
                      <a:r>
                        <a:rPr lang="en-GB" sz="2400" dirty="0" smtClean="0">
                          <a:latin typeface="Segoe UI Semibold" panose="020B0702040204020203" pitchFamily="34" charset="0"/>
                          <a:cs typeface="Segoe UI Semibold" panose="020B0702040204020203" pitchFamily="34" charset="0"/>
                        </a:rPr>
                        <a:t>2083.00</a:t>
                      </a:r>
                      <a:endParaRPr lang="en-GB" sz="2400" dirty="0">
                        <a:latin typeface="Segoe UI Semibold" panose="020B0702040204020203" pitchFamily="34" charset="0"/>
                        <a:cs typeface="Segoe UI Semibold" panose="020B0702040204020203" pitchFamily="34" charset="0"/>
                      </a:endParaRPr>
                    </a:p>
                    <a:p>
                      <a:pPr algn="r"/>
                      <a:r>
                        <a:rPr lang="en-GB" sz="2400" dirty="0" smtClean="0">
                          <a:latin typeface="Segoe UI Semibold" panose="020B0702040204020203" pitchFamily="34" charset="0"/>
                          <a:cs typeface="Segoe UI Semibold" panose="020B0702040204020203" pitchFamily="34" charset="0"/>
                        </a:rPr>
                        <a:t>3056.00</a:t>
                      </a:r>
                    </a:p>
                    <a:p>
                      <a:pPr algn="r"/>
                      <a:endParaRPr lang="en-GB" sz="2400" dirty="0">
                        <a:latin typeface="Segoe UI Semibold" panose="020B0702040204020203" pitchFamily="34" charset="0"/>
                        <a:cs typeface="Segoe UI Semibold" panose="020B0702040204020203" pitchFamily="34" charset="0"/>
                      </a:endParaRPr>
                    </a:p>
                  </a:txBody>
                  <a:tcPr>
                    <a:cell3D prstMaterial="dkEdge">
                      <a:bevel h="50800" prst="divot"/>
                      <a:lightRig rig="flood" dir="t"/>
                    </a:cell3D>
                  </a:tcPr>
                </a:tc>
                <a:extLst>
                  <a:ext uri="{0D108BD9-81ED-4DB2-BD59-A6C34878D82A}">
                    <a16:rowId xmlns:a16="http://schemas.microsoft.com/office/drawing/2014/main" xmlns="" val="3510491685"/>
                  </a:ext>
                </a:extLst>
              </a:tr>
              <a:tr h="77969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2400" u="sng" dirty="0">
                          <a:solidFill>
                            <a:srgbClr val="92D050"/>
                          </a:solidFill>
                          <a:latin typeface="Segoe UI Semibold" panose="020B0702040204020203" pitchFamily="34" charset="0"/>
                          <a:cs typeface="Segoe UI Semibold" panose="020B0702040204020203" pitchFamily="34" charset="0"/>
                        </a:rPr>
                        <a:t>Asking fund:</a:t>
                      </a:r>
                    </a:p>
                    <a:p>
                      <a:endParaRPr lang="en-GB" sz="2400" dirty="0">
                        <a:latin typeface="Segoe UI Semibold" panose="020B0702040204020203" pitchFamily="34" charset="0"/>
                        <a:cs typeface="Segoe UI Semibold" panose="020B0702040204020203" pitchFamily="34" charset="0"/>
                      </a:endParaRPr>
                    </a:p>
                  </a:txBody>
                  <a:tcPr>
                    <a:cell3D prstMaterial="dkEdge">
                      <a:bevel h="50800" prst="divot"/>
                      <a:lightRig rig="flood" dir="t"/>
                    </a:cell3D>
                  </a:tcPr>
                </a:tc>
                <a:tc>
                  <a:txBody>
                    <a:bodyPr/>
                    <a:lstStyle/>
                    <a:p>
                      <a:pPr marL="0" marR="0" indent="0" algn="r" defTabSz="457200" rtl="0" eaLnBrk="1" fontAlgn="auto" latinLnBrk="0" hangingPunct="1">
                        <a:lnSpc>
                          <a:spcPct val="100000"/>
                        </a:lnSpc>
                        <a:spcBef>
                          <a:spcPts val="0"/>
                        </a:spcBef>
                        <a:spcAft>
                          <a:spcPts val="0"/>
                        </a:spcAft>
                        <a:buClrTx/>
                        <a:buSzTx/>
                        <a:buFontTx/>
                        <a:buNone/>
                        <a:tabLst/>
                        <a:defRPr/>
                      </a:pPr>
                      <a:r>
                        <a:rPr lang="en-GB" sz="2400" u="sng" dirty="0" smtClean="0">
                          <a:solidFill>
                            <a:srgbClr val="92D050"/>
                          </a:solidFill>
                          <a:latin typeface="Segoe UI Semibold" panose="020B0702040204020203" pitchFamily="34" charset="0"/>
                          <a:cs typeface="Segoe UI Semibold" panose="020B0702040204020203" pitchFamily="34" charset="0"/>
                        </a:rPr>
                        <a:t>5,000.00</a:t>
                      </a:r>
                      <a:endParaRPr lang="en-GB" sz="2400" u="sng" dirty="0">
                        <a:solidFill>
                          <a:srgbClr val="92D050"/>
                        </a:solidFill>
                        <a:latin typeface="Segoe UI Semibold" panose="020B0702040204020203" pitchFamily="34" charset="0"/>
                        <a:cs typeface="Segoe UI Semibold" panose="020B0702040204020203" pitchFamily="34" charset="0"/>
                      </a:endParaRPr>
                    </a:p>
                    <a:p>
                      <a:endParaRPr lang="en-GB" sz="2400" dirty="0">
                        <a:latin typeface="Segoe UI Semibold" panose="020B0702040204020203" pitchFamily="34" charset="0"/>
                        <a:cs typeface="Segoe UI Semibold" panose="020B0702040204020203" pitchFamily="34" charset="0"/>
                      </a:endParaRPr>
                    </a:p>
                  </a:txBody>
                  <a:tcPr>
                    <a:cell3D prstMaterial="dkEdge">
                      <a:bevel h="50800" prst="divot"/>
                      <a:lightRig rig="flood" dir="t"/>
                    </a:cell3D>
                  </a:tcPr>
                </a:tc>
                <a:extLst>
                  <a:ext uri="{0D108BD9-81ED-4DB2-BD59-A6C34878D82A}">
                    <a16:rowId xmlns:a16="http://schemas.microsoft.com/office/drawing/2014/main" xmlns="" val="2035961653"/>
                  </a:ext>
                </a:extLst>
              </a:tr>
            </a:tbl>
          </a:graphicData>
        </a:graphic>
      </p:graphicFrame>
      <p:sp>
        <p:nvSpPr>
          <p:cNvPr id="7" name="TextBox 6"/>
          <p:cNvSpPr txBox="1"/>
          <p:nvPr/>
        </p:nvSpPr>
        <p:spPr>
          <a:xfrm>
            <a:off x="1957477" y="4766398"/>
            <a:ext cx="9561232" cy="1477328"/>
          </a:xfrm>
          <a:prstGeom prst="rect">
            <a:avLst/>
          </a:prstGeom>
          <a:noFill/>
        </p:spPr>
        <p:txBody>
          <a:bodyPr wrap="square" rtlCol="0">
            <a:spAutoFit/>
          </a:bodyPr>
          <a:lstStyle/>
          <a:p>
            <a:r>
              <a:rPr lang="en-GB" b="1" u="sng" dirty="0">
                <a:solidFill>
                  <a:srgbClr val="03650F"/>
                </a:solidFill>
                <a:latin typeface="Bahnschrift" panose="020B0502040204020203" pitchFamily="34" charset="0"/>
              </a:rPr>
              <a:t>Use of Fund</a:t>
            </a:r>
            <a:r>
              <a:rPr lang="en-GB" b="1" u="sng" dirty="0" smtClean="0">
                <a:solidFill>
                  <a:srgbClr val="03650F"/>
                </a:solidFill>
                <a:latin typeface="Bahnschrift" panose="020B0502040204020203" pitchFamily="34" charset="0"/>
              </a:rPr>
              <a:t>: </a:t>
            </a:r>
            <a:endParaRPr lang="en-GB" b="1" u="sng" dirty="0">
              <a:solidFill>
                <a:srgbClr val="03650F"/>
              </a:solidFill>
              <a:latin typeface="Bahnschrift" panose="020B0502040204020203" pitchFamily="34" charset="0"/>
            </a:endParaRPr>
          </a:p>
          <a:p>
            <a:r>
              <a:rPr lang="en-GB" dirty="0" smtClean="0">
                <a:solidFill>
                  <a:srgbClr val="03650F"/>
                </a:solidFill>
                <a:latin typeface="Bahnschrift" panose="020B0502040204020203" pitchFamily="34" charset="0"/>
              </a:rPr>
              <a:t>Development of GPS enabled online ordering applications at $1855  and Purchase of  Motor Bikes  at $3145,</a:t>
            </a:r>
            <a:endParaRPr lang="en-GB" dirty="0">
              <a:solidFill>
                <a:srgbClr val="03650F"/>
              </a:solidFill>
              <a:latin typeface="Bahnschrift" panose="020B0502040204020203" pitchFamily="34" charset="0"/>
            </a:endParaRPr>
          </a:p>
          <a:p>
            <a:r>
              <a:rPr lang="en-GB" dirty="0">
                <a:solidFill>
                  <a:srgbClr val="03650F"/>
                </a:solidFill>
                <a:latin typeface="Bahnschrift" panose="020B0502040204020203" pitchFamily="34" charset="0"/>
              </a:rPr>
              <a:t>		   </a:t>
            </a:r>
            <a:r>
              <a:rPr lang="en-GB" dirty="0" smtClean="0">
                <a:solidFill>
                  <a:srgbClr val="03650F"/>
                </a:solidFill>
                <a:latin typeface="Bahnschrift" panose="020B0502040204020203" pitchFamily="34" charset="0"/>
              </a:rPr>
              <a:t>                                                                             </a:t>
            </a:r>
            <a:endParaRPr lang="en-GB" dirty="0">
              <a:solidFill>
                <a:srgbClr val="03650F"/>
              </a:solidFill>
              <a:latin typeface="Bahnschrift" panose="020B0502040204020203" pitchFamily="34" charset="0"/>
            </a:endParaRPr>
          </a:p>
          <a:p>
            <a:endParaRPr lang="en-GB" b="1" dirty="0">
              <a:solidFill>
                <a:srgbClr val="03650F"/>
              </a:solidFill>
              <a:latin typeface="Bahnschrift" panose="020B0502040204020203" pitchFamily="34" charset="0"/>
            </a:endParaRPr>
          </a:p>
        </p:txBody>
      </p:sp>
      <p:sp>
        <p:nvSpPr>
          <p:cNvPr id="2" name="TextBox 1"/>
          <p:cNvSpPr txBox="1"/>
          <p:nvPr/>
        </p:nvSpPr>
        <p:spPr>
          <a:xfrm>
            <a:off x="1981200" y="4021018"/>
            <a:ext cx="7139357" cy="523220"/>
          </a:xfrm>
          <a:prstGeom prst="rect">
            <a:avLst/>
          </a:prstGeom>
          <a:noFill/>
        </p:spPr>
        <p:txBody>
          <a:bodyPr wrap="square" rtlCol="0">
            <a:spAutoFit/>
          </a:bodyPr>
          <a:lstStyle/>
          <a:p>
            <a:r>
              <a:rPr lang="en-GB" sz="1400" dirty="0" smtClean="0">
                <a:solidFill>
                  <a:srgbClr val="03650F"/>
                </a:solidFill>
              </a:rPr>
              <a:t>*FADAMA: World Bank assisted project  in Nigeria</a:t>
            </a:r>
          </a:p>
          <a:p>
            <a:r>
              <a:rPr lang="en-GB" sz="1400" dirty="0" smtClean="0">
                <a:solidFill>
                  <a:srgbClr val="03650F"/>
                </a:solidFill>
              </a:rPr>
              <a:t>**IFAD:International Fund for Agricultural Development</a:t>
            </a:r>
          </a:p>
        </p:txBody>
      </p:sp>
      <p:pic>
        <p:nvPicPr>
          <p:cNvPr id="9" name="Picture 8"/>
          <p:cNvPicPr>
            <a:picLocks noChangeAspect="1"/>
          </p:cNvPicPr>
          <p:nvPr/>
        </p:nvPicPr>
        <p:blipFill rotWithShape="1">
          <a:blip r:embed="rId2">
            <a:extLst>
              <a:ext uri="{BEBA8EAE-BF5A-486C-A8C5-ECC9F3942E4B}">
                <a14:imgProps xmlns:a14="http://schemas.microsoft.com/office/drawing/2010/main" xmlns="">
                  <a14:imgLayer r:embed="rId3">
                    <a14:imgEffect>
                      <a14:backgroundRemoval t="20000" b="79600" l="17200" r="74700">
                        <a14:foregroundMark x1="30200" y1="37200" x2="30200" y2="37200"/>
                        <a14:foregroundMark x1="27000" y1="49600" x2="27000" y2="49600"/>
                        <a14:foregroundMark x1="33100" y1="56667" x2="33100" y2="56667"/>
                        <a14:foregroundMark x1="41100" y1="53600" x2="41100" y2="53600"/>
                        <a14:foregroundMark x1="47200" y1="55867" x2="47200" y2="55867"/>
                        <a14:foregroundMark x1="53300" y1="49333" x2="53300" y2="49333"/>
                        <a14:foregroundMark x1="57500" y1="56667" x2="57500" y2="56667"/>
                        <a14:foregroundMark x1="69000" y1="35867" x2="69000" y2="35867"/>
                        <a14:foregroundMark x1="59300" y1="37467" x2="59300" y2="37467"/>
                        <a14:foregroundMark x1="57900" y1="49600" x2="57900" y2="49600"/>
                        <a14:foregroundMark x1="45000" y1="61067" x2="45000" y2="61067"/>
                        <a14:foregroundMark x1="47200" y1="60667" x2="47200" y2="60667"/>
                        <a14:foregroundMark x1="49300" y1="60667" x2="49300" y2="60667"/>
                        <a14:foregroundMark x1="52200" y1="60667" x2="52200" y2="60667"/>
                        <a14:foregroundMark x1="53600" y1="61067" x2="53600" y2="61067"/>
                        <a14:foregroundMark x1="57400" y1="60933" x2="57400" y2="60933"/>
                        <a14:foregroundMark x1="58800" y1="60667" x2="58800" y2="60667"/>
                        <a14:foregroundMark x1="61100" y1="60800" x2="61100" y2="60800"/>
                        <a14:foregroundMark x1="63600" y1="60667" x2="63600" y2="60667"/>
                        <a14:foregroundMark x1="42800" y1="59333" x2="42800" y2="59333"/>
                        <a14:foregroundMark x1="41500" y1="59733" x2="41500" y2="59733"/>
                        <a14:foregroundMark x1="39200" y1="60400" x2="39200" y2="60400"/>
                        <a14:foregroundMark x1="39500" y1="60133" x2="39500" y2="60133"/>
                        <a14:foregroundMark x1="36800" y1="60533" x2="36800" y2="60533"/>
                        <a14:foregroundMark x1="35800" y1="60800" x2="35800" y2="60800"/>
                        <a14:foregroundMark x1="34100" y1="60800" x2="34100" y2="60800"/>
                        <a14:foregroundMark x1="33000" y1="61200" x2="33000" y2="61200"/>
                        <a14:foregroundMark x1="32300" y1="61200" x2="32300" y2="61200"/>
                        <a14:foregroundMark x1="31200" y1="61467" x2="31200" y2="61467"/>
                        <a14:foregroundMark x1="30400" y1="61467" x2="30400" y2="61467"/>
                        <a14:foregroundMark x1="29800" y1="61467" x2="29800" y2="61467"/>
                        <a14:foregroundMark x1="29300" y1="61733" x2="29300" y2="61733"/>
                        <a14:foregroundMark x1="28400" y1="58533" x2="28400" y2="58533"/>
                        <a14:foregroundMark x1="48600" y1="63867" x2="48600" y2="63867"/>
                        <a14:backgroundMark x1="31600" y1="52800" x2="31600" y2="52800"/>
                        <a14:backgroundMark x1="37800" y1="56667" x2="37800" y2="56667"/>
                        <a14:backgroundMark x1="43700" y1="49467" x2="43700" y2="49467"/>
                        <a14:backgroundMark x1="50300" y1="52800" x2="50300" y2="52800"/>
                        <a14:backgroundMark x1="46500" y1="52933" x2="46500" y2="52933"/>
                        <a14:backgroundMark x1="58100" y1="53867" x2="58100" y2="53867"/>
                        <a14:backgroundMark x1="61500" y1="53733" x2="61500" y2="53733"/>
                        <a14:backgroundMark x1="57300" y1="59067" x2="57300" y2="59067"/>
                        <a14:backgroundMark x1="54200" y1="57200" x2="54200" y2="57200"/>
                        <a14:backgroundMark x1="50800" y1="58400" x2="50800" y2="58400"/>
                        <a14:backgroundMark x1="47000" y1="59467" x2="47000" y2="59467"/>
                        <a14:backgroundMark x1="45900" y1="57200" x2="45900" y2="57200"/>
                        <a14:backgroundMark x1="41000" y1="58800" x2="41000" y2="58800"/>
                        <a14:backgroundMark x1="43500" y1="58533" x2="43500" y2="58533"/>
                        <a14:backgroundMark x1="48500" y1="56933" x2="48500" y2="56933"/>
                        <a14:backgroundMark x1="52100" y1="62400" x2="52100" y2="62400"/>
                        <a14:backgroundMark x1="50300" y1="62000" x2="50300" y2="62000"/>
                        <a14:backgroundMark x1="49300" y1="63067" x2="49300" y2="63067"/>
                        <a14:backgroundMark x1="49400" y1="61467" x2="49400" y2="61467"/>
                        <a14:backgroundMark x1="44300" y1="61600" x2="44300" y2="61600"/>
                        <a14:backgroundMark x1="56800" y1="61600" x2="56800" y2="61600"/>
                        <a14:backgroundMark x1="63400" y1="61467" x2="63400" y2="61467"/>
                        <a14:backgroundMark x1="57800" y1="51733" x2="57800" y2="51733"/>
                        <a14:backgroundMark x1="62900" y1="48667" x2="62900" y2="48667"/>
                        <a14:backgroundMark x1="64700" y1="46267" x2="64700" y2="46267"/>
                        <a14:backgroundMark x1="59300" y1="50667" x2="59300" y2="50667"/>
                        <a14:backgroundMark x1="46600" y1="50667" x2="46600" y2="50667"/>
                        <a14:backgroundMark x1="28800" y1="51333" x2="28800" y2="51333"/>
                        <a14:backgroundMark x1="27600" y1="48000" x2="27600" y2="48000"/>
                        <a14:backgroundMark x1="26800" y1="46533" x2="26800" y2="46533"/>
                        <a14:backgroundMark x1="26300" y1="46133" x2="26300" y2="46133"/>
                        <a14:backgroundMark x1="25600" y1="44933" x2="25600" y2="44933"/>
                        <a14:backgroundMark x1="24600" y1="43600" x2="24600" y2="43600"/>
                        <a14:backgroundMark x1="27500" y1="55333" x2="27500" y2="55333"/>
                        <a14:backgroundMark x1="26100" y1="53867" x2="26100" y2="53867"/>
                        <a14:backgroundMark x1="26600" y1="56133" x2="26600" y2="56133"/>
                        <a14:backgroundMark x1="25600" y1="55467" x2="25600" y2="55467"/>
                      </a14:backgroundRemoval>
                    </a14:imgEffect>
                  </a14:imgLayer>
                </a14:imgProps>
              </a:ext>
              <a:ext uri="{28A0092B-C50C-407E-A947-70E740481C1C}">
                <a14:useLocalDpi xmlns:a14="http://schemas.microsoft.com/office/drawing/2010/main" xmlns="" val="0"/>
              </a:ext>
            </a:extLst>
          </a:blip>
          <a:srcRect l="19755" t="27974" r="25460" b="34326"/>
          <a:stretch/>
        </p:blipFill>
        <p:spPr>
          <a:xfrm>
            <a:off x="146392" y="107561"/>
            <a:ext cx="1451519" cy="749171"/>
          </a:xfrm>
          <a:prstGeom prst="rect">
            <a:avLst/>
          </a:prstGeom>
        </p:spPr>
      </p:pic>
    </p:spTree>
    <p:extLst>
      <p:ext uri="{BB962C8B-B14F-4D97-AF65-F5344CB8AC3E}">
        <p14:creationId xmlns:p14="http://schemas.microsoft.com/office/powerpoint/2010/main" xmlns="" val="31967238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027962" y="137077"/>
            <a:ext cx="2064492" cy="523220"/>
          </a:xfrm>
          <a:prstGeom prst="rect">
            <a:avLst/>
          </a:prstGeom>
          <a:noFill/>
        </p:spPr>
        <p:txBody>
          <a:bodyPr wrap="square" rtlCol="0">
            <a:spAutoFit/>
          </a:bodyPr>
          <a:lstStyle/>
          <a:p>
            <a:pPr algn="ctr"/>
            <a:r>
              <a:rPr lang="en-GB" sz="2800" dirty="0" smtClean="0">
                <a:solidFill>
                  <a:srgbClr val="03650F"/>
                </a:solidFill>
                <a:latin typeface="Rockwell Extra Bold" panose="02060903040505020403" pitchFamily="18" charset="0"/>
                <a:cs typeface="Segoe UI Semibold" panose="020B0702040204020203" pitchFamily="34" charset="0"/>
              </a:rPr>
              <a:t>IMPACT</a:t>
            </a:r>
            <a:endParaRPr lang="en-GB" sz="2800" dirty="0">
              <a:solidFill>
                <a:srgbClr val="03650F"/>
              </a:solidFill>
              <a:latin typeface="Rockwell Extra Bold" panose="02060903040505020403" pitchFamily="18" charset="0"/>
              <a:cs typeface="Segoe UI Semibold" panose="020B0702040204020203" pitchFamily="34" charset="0"/>
            </a:endParaRPr>
          </a:p>
        </p:txBody>
      </p:sp>
      <p:pic>
        <p:nvPicPr>
          <p:cNvPr id="10" name="Picture 9"/>
          <p:cNvPicPr>
            <a:picLocks noChangeAspect="1"/>
          </p:cNvPicPr>
          <p:nvPr/>
        </p:nvPicPr>
        <p:blipFill rotWithShape="1">
          <a:blip r:embed="rId2">
            <a:extLst>
              <a:ext uri="{BEBA8EAE-BF5A-486C-A8C5-ECC9F3942E4B}">
                <a14:imgProps xmlns="" xmlns:a14="http://schemas.microsoft.com/office/drawing/2010/main">
                  <a14:imgLayer r:embed="rId3">
                    <a14:imgEffect>
                      <a14:backgroundRemoval t="24762" b="82619" l="25893" r="68750">
                        <a14:foregroundMark x1="64107" y1="43810" x2="64107" y2="43810"/>
                        <a14:foregroundMark x1="51786" y1="58095" x2="51786" y2="58095"/>
                        <a14:foregroundMark x1="45357" y1="48571" x2="45357" y2="48571"/>
                        <a14:foregroundMark x1="48393" y1="55476" x2="48393" y2="55476"/>
                        <a14:foregroundMark x1="54286" y1="64048" x2="54286" y2="64048"/>
                        <a14:foregroundMark x1="58036" y1="51667" x2="58036" y2="51667"/>
                        <a14:foregroundMark x1="60893" y1="53810" x2="60893" y2="53810"/>
                        <a14:foregroundMark x1="49821" y1="51190" x2="49821" y2="51190"/>
                        <a14:foregroundMark x1="47500" y1="50476" x2="47500" y2="50476"/>
                        <a14:foregroundMark x1="33929" y1="50476" x2="33929" y2="50476"/>
                        <a14:foregroundMark x1="47679" y1="33810" x2="47679" y2="33810"/>
                        <a14:foregroundMark x1="48929" y1="66190" x2="48929" y2="66190"/>
                        <a14:backgroundMark x1="51429" y1="45952" x2="51429" y2="45952"/>
                        <a14:backgroundMark x1="41429" y1="48095" x2="41429" y2="48095"/>
                        <a14:backgroundMark x1="40179" y1="58571" x2="40179" y2="58571"/>
                        <a14:backgroundMark x1="44107" y1="65000" x2="44107" y2="65000"/>
                      </a14:backgroundRemoval>
                    </a14:imgEffect>
                    <a14:imgEffect>
                      <a14:saturation sat="300000"/>
                    </a14:imgEffect>
                  </a14:imgLayer>
                </a14:imgProps>
              </a:ext>
              <a:ext uri="{28A0092B-C50C-407E-A947-70E740481C1C}">
                <a14:useLocalDpi xmlns="" xmlns:a14="http://schemas.microsoft.com/office/drawing/2010/main" val="0"/>
              </a:ext>
            </a:extLst>
          </a:blip>
          <a:srcRect l="25522" t="25011" r="30469" b="16993"/>
          <a:stretch/>
        </p:blipFill>
        <p:spPr>
          <a:xfrm>
            <a:off x="4790364" y="2429300"/>
            <a:ext cx="2347415" cy="2320121"/>
          </a:xfrm>
          <a:prstGeom prst="rect">
            <a:avLst/>
          </a:prstGeom>
        </p:spPr>
      </p:pic>
      <p:cxnSp>
        <p:nvCxnSpPr>
          <p:cNvPr id="13" name="Straight Connector 12"/>
          <p:cNvCxnSpPr/>
          <p:nvPr/>
        </p:nvCxnSpPr>
        <p:spPr>
          <a:xfrm flipH="1" flipV="1">
            <a:off x="4454769" y="2075957"/>
            <a:ext cx="563581" cy="1063164"/>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6365631" y="1899138"/>
            <a:ext cx="937846" cy="74222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7090887" y="3624530"/>
            <a:ext cx="1199603" cy="351946"/>
          </a:xfrm>
          <a:prstGeom prst="line">
            <a:avLst/>
          </a:prstGeom>
          <a:ln w="38100">
            <a:solidFill>
              <a:srgbClr val="92D05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a:off x="3927231" y="3976476"/>
            <a:ext cx="1100732" cy="430072"/>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634528" y="937184"/>
            <a:ext cx="3360374" cy="830997"/>
          </a:xfrm>
          <a:prstGeom prst="rect">
            <a:avLst/>
          </a:prstGeom>
          <a:noFill/>
        </p:spPr>
        <p:txBody>
          <a:bodyPr wrap="square" rtlCol="0">
            <a:spAutoFit/>
          </a:bodyPr>
          <a:lstStyle/>
          <a:p>
            <a:r>
              <a:rPr lang="en-GB" sz="2800" b="1" dirty="0">
                <a:solidFill>
                  <a:srgbClr val="92D050"/>
                </a:solidFill>
                <a:latin typeface="Bahnschrift" panose="020B0502040204020203" pitchFamily="34" charset="0"/>
              </a:rPr>
              <a:t>50% Reduction</a:t>
            </a:r>
            <a:r>
              <a:rPr lang="en-GB" sz="2000" b="1" dirty="0">
                <a:solidFill>
                  <a:srgbClr val="92D050"/>
                </a:solidFill>
                <a:latin typeface="Bahnschrift" panose="020B0502040204020203" pitchFamily="34" charset="0"/>
              </a:rPr>
              <a:t> in </a:t>
            </a:r>
            <a:r>
              <a:rPr lang="en-GB" sz="2000" b="1" dirty="0" smtClean="0">
                <a:solidFill>
                  <a:srgbClr val="92D050"/>
                </a:solidFill>
                <a:latin typeface="Bahnschrift" panose="020B0502040204020203" pitchFamily="34" charset="0"/>
              </a:rPr>
              <a:t>glut by poultry Out-grower farmers(SDG 2)</a:t>
            </a:r>
            <a:endParaRPr lang="en-GB" sz="2000" b="1" dirty="0">
              <a:solidFill>
                <a:srgbClr val="92D050"/>
              </a:solidFill>
              <a:latin typeface="Bahnschrift" panose="020B0502040204020203" pitchFamily="34" charset="0"/>
            </a:endParaRPr>
          </a:p>
        </p:txBody>
      </p:sp>
      <p:sp>
        <p:nvSpPr>
          <p:cNvPr id="28" name="TextBox 27"/>
          <p:cNvSpPr txBox="1"/>
          <p:nvPr/>
        </p:nvSpPr>
        <p:spPr>
          <a:xfrm>
            <a:off x="8290490" y="3583884"/>
            <a:ext cx="2837868" cy="1138773"/>
          </a:xfrm>
          <a:prstGeom prst="rect">
            <a:avLst/>
          </a:prstGeom>
          <a:noFill/>
        </p:spPr>
        <p:txBody>
          <a:bodyPr wrap="square" rtlCol="0">
            <a:spAutoFit/>
          </a:bodyPr>
          <a:lstStyle/>
          <a:p>
            <a:r>
              <a:rPr lang="en-GB" sz="2800" b="1" dirty="0">
                <a:solidFill>
                  <a:srgbClr val="92D050"/>
                </a:solidFill>
                <a:latin typeface="Bahnschrift" panose="020B0502040204020203" pitchFamily="34" charset="0"/>
              </a:rPr>
              <a:t>50% Increase</a:t>
            </a:r>
            <a:r>
              <a:rPr lang="en-GB" sz="2000" b="1" dirty="0">
                <a:solidFill>
                  <a:srgbClr val="92D050"/>
                </a:solidFill>
                <a:latin typeface="Bahnschrift" panose="020B0502040204020203" pitchFamily="34" charset="0"/>
              </a:rPr>
              <a:t> </a:t>
            </a:r>
          </a:p>
          <a:p>
            <a:r>
              <a:rPr lang="en-GB" sz="2000" b="1" dirty="0">
                <a:solidFill>
                  <a:srgbClr val="92D050"/>
                </a:solidFill>
                <a:latin typeface="Bahnschrift" panose="020B0502040204020203" pitchFamily="34" charset="0"/>
              </a:rPr>
              <a:t>in </a:t>
            </a:r>
            <a:r>
              <a:rPr lang="en-GB" sz="2000" b="1" dirty="0" smtClean="0">
                <a:solidFill>
                  <a:srgbClr val="92D050"/>
                </a:solidFill>
                <a:latin typeface="Bahnschrift" panose="020B0502040204020203" pitchFamily="34" charset="0"/>
              </a:rPr>
              <a:t>Poultry Out-growers Income (SDG 8)</a:t>
            </a:r>
            <a:endParaRPr lang="en-GB" sz="2000" b="1" dirty="0">
              <a:solidFill>
                <a:srgbClr val="92D050"/>
              </a:solidFill>
              <a:latin typeface="Bahnschrift" panose="020B0502040204020203" pitchFamily="34" charset="0"/>
            </a:endParaRPr>
          </a:p>
        </p:txBody>
      </p:sp>
      <p:sp>
        <p:nvSpPr>
          <p:cNvPr id="29" name="TextBox 28"/>
          <p:cNvSpPr txBox="1"/>
          <p:nvPr/>
        </p:nvSpPr>
        <p:spPr>
          <a:xfrm>
            <a:off x="7248459" y="1038018"/>
            <a:ext cx="3176516" cy="1415772"/>
          </a:xfrm>
          <a:prstGeom prst="rect">
            <a:avLst/>
          </a:prstGeom>
          <a:noFill/>
        </p:spPr>
        <p:txBody>
          <a:bodyPr wrap="square" rtlCol="0">
            <a:spAutoFit/>
          </a:bodyPr>
          <a:lstStyle/>
          <a:p>
            <a:r>
              <a:rPr lang="en-GB" sz="2800" b="1" dirty="0">
                <a:solidFill>
                  <a:srgbClr val="00B0F0"/>
                </a:solidFill>
                <a:latin typeface="Bahnschrift" panose="020B0502040204020203" pitchFamily="34" charset="0"/>
              </a:rPr>
              <a:t>75% Increase</a:t>
            </a:r>
            <a:r>
              <a:rPr lang="en-GB" sz="2000" b="1" dirty="0">
                <a:solidFill>
                  <a:srgbClr val="00B0F0"/>
                </a:solidFill>
                <a:latin typeface="Bahnschrift" panose="020B0502040204020203" pitchFamily="34" charset="0"/>
              </a:rPr>
              <a:t> in number of </a:t>
            </a:r>
            <a:r>
              <a:rPr lang="en-GB" sz="2000" b="1" dirty="0" smtClean="0">
                <a:solidFill>
                  <a:srgbClr val="00B0F0"/>
                </a:solidFill>
                <a:latin typeface="Bahnschrift" panose="020B0502040204020203" pitchFamily="34" charset="0"/>
              </a:rPr>
              <a:t>employees</a:t>
            </a:r>
          </a:p>
          <a:p>
            <a:r>
              <a:rPr lang="en-GB" sz="2000" b="1" dirty="0" smtClean="0">
                <a:solidFill>
                  <a:srgbClr val="00B0F0"/>
                </a:solidFill>
                <a:latin typeface="Bahnschrift" panose="020B0502040204020203" pitchFamily="34" charset="0"/>
              </a:rPr>
              <a:t>(SDG 8)</a:t>
            </a:r>
            <a:endParaRPr lang="en-GB" sz="2000" b="1" dirty="0">
              <a:solidFill>
                <a:srgbClr val="00B0F0"/>
              </a:solidFill>
              <a:latin typeface="Bahnschrift" panose="020B0502040204020203" pitchFamily="34" charset="0"/>
            </a:endParaRPr>
          </a:p>
          <a:p>
            <a:endParaRPr lang="en-GB" dirty="0">
              <a:solidFill>
                <a:srgbClr val="0070C0"/>
              </a:solidFill>
              <a:latin typeface="Bahnschrift" panose="020B0502040204020203" pitchFamily="34" charset="0"/>
            </a:endParaRPr>
          </a:p>
        </p:txBody>
      </p:sp>
      <p:sp>
        <p:nvSpPr>
          <p:cNvPr id="30" name="TextBox 29"/>
          <p:cNvSpPr txBox="1"/>
          <p:nvPr/>
        </p:nvSpPr>
        <p:spPr>
          <a:xfrm>
            <a:off x="559204" y="3859157"/>
            <a:ext cx="3708867" cy="954107"/>
          </a:xfrm>
          <a:prstGeom prst="rect">
            <a:avLst/>
          </a:prstGeom>
          <a:noFill/>
        </p:spPr>
        <p:txBody>
          <a:bodyPr wrap="square" rtlCol="0">
            <a:spAutoFit/>
          </a:bodyPr>
          <a:lstStyle/>
          <a:p>
            <a:r>
              <a:rPr lang="en-GB" sz="2800" b="1" dirty="0" smtClean="0">
                <a:solidFill>
                  <a:srgbClr val="00B0F0"/>
                </a:solidFill>
                <a:latin typeface="Bahnschrift" panose="020B0502040204020203" pitchFamily="34" charset="0"/>
              </a:rPr>
              <a:t>75% Increase</a:t>
            </a:r>
            <a:r>
              <a:rPr lang="en-GB" sz="2000" b="1" dirty="0" smtClean="0">
                <a:solidFill>
                  <a:srgbClr val="00B0F0"/>
                </a:solidFill>
                <a:latin typeface="Bahnschrift" panose="020B0502040204020203" pitchFamily="34" charset="0"/>
              </a:rPr>
              <a:t>  in  quality of  processed chicken sold (SDG </a:t>
            </a:r>
            <a:r>
              <a:rPr lang="en-GB" sz="2000" b="1" dirty="0">
                <a:solidFill>
                  <a:srgbClr val="00B0F0"/>
                </a:solidFill>
                <a:latin typeface="Bahnschrift" panose="020B0502040204020203" pitchFamily="34" charset="0"/>
              </a:rPr>
              <a:t>9</a:t>
            </a:r>
            <a:r>
              <a:rPr lang="en-GB" sz="2000" b="1" dirty="0" smtClean="0">
                <a:solidFill>
                  <a:srgbClr val="00B0F0"/>
                </a:solidFill>
                <a:latin typeface="Bahnschrift" panose="020B0502040204020203" pitchFamily="34" charset="0"/>
              </a:rPr>
              <a:t>)</a:t>
            </a:r>
            <a:r>
              <a:rPr lang="en-GB" sz="2800" b="1" dirty="0" smtClean="0">
                <a:solidFill>
                  <a:srgbClr val="00B0F0"/>
                </a:solidFill>
                <a:latin typeface="Bahnschrift" panose="020B0502040204020203" pitchFamily="34" charset="0"/>
              </a:rPr>
              <a:t> </a:t>
            </a:r>
            <a:r>
              <a:rPr lang="en-GB" sz="2000" b="1" dirty="0" smtClean="0">
                <a:solidFill>
                  <a:srgbClr val="00B0F0"/>
                </a:solidFill>
                <a:latin typeface="Bahnschrift" panose="020B0502040204020203" pitchFamily="34" charset="0"/>
              </a:rPr>
              <a:t> </a:t>
            </a:r>
            <a:r>
              <a:rPr lang="en-GB" b="1" dirty="0" smtClean="0">
                <a:solidFill>
                  <a:srgbClr val="00B0F0"/>
                </a:solidFill>
                <a:latin typeface="Bahnschrift" panose="020B0502040204020203" pitchFamily="34" charset="0"/>
              </a:rPr>
              <a:t> </a:t>
            </a:r>
            <a:endParaRPr lang="en-GB" b="1" dirty="0">
              <a:solidFill>
                <a:srgbClr val="00B0F0"/>
              </a:solidFill>
              <a:latin typeface="Bahnschrift" panose="020B0502040204020203" pitchFamily="34" charset="0"/>
            </a:endParaRPr>
          </a:p>
        </p:txBody>
      </p:sp>
      <p:cxnSp>
        <p:nvCxnSpPr>
          <p:cNvPr id="8" name="Straight Connector 7"/>
          <p:cNvCxnSpPr>
            <a:stCxn id="10" idx="2"/>
          </p:cNvCxnSpPr>
          <p:nvPr/>
        </p:nvCxnSpPr>
        <p:spPr>
          <a:xfrm flipH="1">
            <a:off x="5964071" y="4749421"/>
            <a:ext cx="1" cy="983164"/>
          </a:xfrm>
          <a:prstGeom prst="line">
            <a:avLst/>
          </a:prstGeom>
          <a:ln w="38100">
            <a:solidFill>
              <a:srgbClr val="FFC000"/>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4169913" y="5582441"/>
            <a:ext cx="4120577" cy="830997"/>
          </a:xfrm>
          <a:prstGeom prst="rect">
            <a:avLst/>
          </a:prstGeom>
          <a:noFill/>
          <a:ln>
            <a:noFill/>
          </a:ln>
        </p:spPr>
        <p:txBody>
          <a:bodyPr wrap="square" rtlCol="0">
            <a:spAutoFit/>
          </a:bodyPr>
          <a:lstStyle/>
          <a:p>
            <a:r>
              <a:rPr lang="en-GB" sz="2800" b="1" dirty="0" smtClean="0">
                <a:solidFill>
                  <a:srgbClr val="FFC000"/>
                </a:solidFill>
                <a:latin typeface="Bahnschrift" panose="020B0502040204020203" pitchFamily="34" charset="0"/>
              </a:rPr>
              <a:t>Response to COVID-19</a:t>
            </a:r>
            <a:r>
              <a:rPr lang="en-GB" sz="2000" b="1" dirty="0" smtClean="0">
                <a:solidFill>
                  <a:srgbClr val="FFC000"/>
                </a:solidFill>
                <a:latin typeface="Bahnschrift" panose="020B0502040204020203" pitchFamily="34" charset="0"/>
              </a:rPr>
              <a:t> prevention </a:t>
            </a:r>
            <a:r>
              <a:rPr lang="en-GB" sz="2000" b="1" dirty="0">
                <a:solidFill>
                  <a:srgbClr val="FFC000"/>
                </a:solidFill>
                <a:latin typeface="Bahnschrift" panose="020B0502040204020203" pitchFamily="34" charset="0"/>
              </a:rPr>
              <a:t>(SDG </a:t>
            </a:r>
            <a:r>
              <a:rPr lang="en-GB" sz="2000" b="1" dirty="0" smtClean="0">
                <a:solidFill>
                  <a:srgbClr val="FFC000"/>
                </a:solidFill>
                <a:latin typeface="Bahnschrift" panose="020B0502040204020203" pitchFamily="34" charset="0"/>
              </a:rPr>
              <a:t>3)</a:t>
            </a:r>
            <a:endParaRPr lang="en-GB" b="1" dirty="0">
              <a:solidFill>
                <a:srgbClr val="FFC000"/>
              </a:solidFill>
              <a:latin typeface="Bahnschrift" panose="020B0502040204020203" pitchFamily="34" charset="0"/>
            </a:endParaRPr>
          </a:p>
        </p:txBody>
      </p:sp>
      <p:pic>
        <p:nvPicPr>
          <p:cNvPr id="17" name="Picture 16"/>
          <p:cNvPicPr>
            <a:picLocks noChangeAspect="1"/>
          </p:cNvPicPr>
          <p:nvPr/>
        </p:nvPicPr>
        <p:blipFill rotWithShape="1">
          <a:blip r:embed="rId4">
            <a:extLst>
              <a:ext uri="{BEBA8EAE-BF5A-486C-A8C5-ECC9F3942E4B}">
                <a14:imgProps xmlns="" xmlns:a14="http://schemas.microsoft.com/office/drawing/2010/main">
                  <a14:imgLayer r:embed="rId5">
                    <a14:imgEffect>
                      <a14:backgroundRemoval t="20000" b="79600" l="17200" r="74700">
                        <a14:foregroundMark x1="30200" y1="37200" x2="30200" y2="37200"/>
                        <a14:foregroundMark x1="27000" y1="49600" x2="27000" y2="49600"/>
                        <a14:foregroundMark x1="33100" y1="56667" x2="33100" y2="56667"/>
                        <a14:foregroundMark x1="41100" y1="53600" x2="41100" y2="53600"/>
                        <a14:foregroundMark x1="47200" y1="55867" x2="47200" y2="55867"/>
                        <a14:foregroundMark x1="53300" y1="49333" x2="53300" y2="49333"/>
                        <a14:foregroundMark x1="57500" y1="56667" x2="57500" y2="56667"/>
                        <a14:foregroundMark x1="69000" y1="35867" x2="69000" y2="35867"/>
                        <a14:foregroundMark x1="59300" y1="37467" x2="59300" y2="37467"/>
                        <a14:foregroundMark x1="57900" y1="49600" x2="57900" y2="49600"/>
                        <a14:foregroundMark x1="45000" y1="61067" x2="45000" y2="61067"/>
                        <a14:foregroundMark x1="47200" y1="60667" x2="47200" y2="60667"/>
                        <a14:foregroundMark x1="49300" y1="60667" x2="49300" y2="60667"/>
                        <a14:foregroundMark x1="52200" y1="60667" x2="52200" y2="60667"/>
                        <a14:foregroundMark x1="53600" y1="61067" x2="53600" y2="61067"/>
                        <a14:foregroundMark x1="57400" y1="60933" x2="57400" y2="60933"/>
                        <a14:foregroundMark x1="58800" y1="60667" x2="58800" y2="60667"/>
                        <a14:foregroundMark x1="61100" y1="60800" x2="61100" y2="60800"/>
                        <a14:foregroundMark x1="63600" y1="60667" x2="63600" y2="60667"/>
                        <a14:foregroundMark x1="42800" y1="59333" x2="42800" y2="59333"/>
                        <a14:foregroundMark x1="41500" y1="59733" x2="41500" y2="59733"/>
                        <a14:foregroundMark x1="39200" y1="60400" x2="39200" y2="60400"/>
                        <a14:foregroundMark x1="39500" y1="60133" x2="39500" y2="60133"/>
                        <a14:foregroundMark x1="36800" y1="60533" x2="36800" y2="60533"/>
                        <a14:foregroundMark x1="35800" y1="60800" x2="35800" y2="60800"/>
                        <a14:foregroundMark x1="34100" y1="60800" x2="34100" y2="60800"/>
                        <a14:foregroundMark x1="33000" y1="61200" x2="33000" y2="61200"/>
                        <a14:foregroundMark x1="32300" y1="61200" x2="32300" y2="61200"/>
                        <a14:foregroundMark x1="31200" y1="61467" x2="31200" y2="61467"/>
                        <a14:foregroundMark x1="30400" y1="61467" x2="30400" y2="61467"/>
                        <a14:foregroundMark x1="29800" y1="61467" x2="29800" y2="61467"/>
                        <a14:foregroundMark x1="29300" y1="61733" x2="29300" y2="61733"/>
                        <a14:foregroundMark x1="28400" y1="58533" x2="28400" y2="58533"/>
                        <a14:foregroundMark x1="48600" y1="63867" x2="48600" y2="63867"/>
                        <a14:backgroundMark x1="31600" y1="52800" x2="31600" y2="52800"/>
                        <a14:backgroundMark x1="37800" y1="56667" x2="37800" y2="56667"/>
                        <a14:backgroundMark x1="43700" y1="49467" x2="43700" y2="49467"/>
                        <a14:backgroundMark x1="50300" y1="52800" x2="50300" y2="52800"/>
                        <a14:backgroundMark x1="46500" y1="52933" x2="46500" y2="52933"/>
                        <a14:backgroundMark x1="58100" y1="53867" x2="58100" y2="53867"/>
                        <a14:backgroundMark x1="61500" y1="53733" x2="61500" y2="53733"/>
                        <a14:backgroundMark x1="57300" y1="59067" x2="57300" y2="59067"/>
                        <a14:backgroundMark x1="54200" y1="57200" x2="54200" y2="57200"/>
                        <a14:backgroundMark x1="50800" y1="58400" x2="50800" y2="58400"/>
                        <a14:backgroundMark x1="47000" y1="59467" x2="47000" y2="59467"/>
                        <a14:backgroundMark x1="45900" y1="57200" x2="45900" y2="57200"/>
                        <a14:backgroundMark x1="41000" y1="58800" x2="41000" y2="58800"/>
                        <a14:backgroundMark x1="43500" y1="58533" x2="43500" y2="58533"/>
                        <a14:backgroundMark x1="48500" y1="56933" x2="48500" y2="56933"/>
                        <a14:backgroundMark x1="52100" y1="62400" x2="52100" y2="62400"/>
                        <a14:backgroundMark x1="50300" y1="62000" x2="50300" y2="62000"/>
                        <a14:backgroundMark x1="49300" y1="63067" x2="49300" y2="63067"/>
                        <a14:backgroundMark x1="49400" y1="61467" x2="49400" y2="61467"/>
                        <a14:backgroundMark x1="44300" y1="61600" x2="44300" y2="61600"/>
                        <a14:backgroundMark x1="56800" y1="61600" x2="56800" y2="61600"/>
                        <a14:backgroundMark x1="63400" y1="61467" x2="63400" y2="61467"/>
                        <a14:backgroundMark x1="57800" y1="51733" x2="57800" y2="51733"/>
                        <a14:backgroundMark x1="62900" y1="48667" x2="62900" y2="48667"/>
                        <a14:backgroundMark x1="64700" y1="46267" x2="64700" y2="46267"/>
                        <a14:backgroundMark x1="59300" y1="50667" x2="59300" y2="50667"/>
                        <a14:backgroundMark x1="46600" y1="50667" x2="46600" y2="50667"/>
                        <a14:backgroundMark x1="28800" y1="51333" x2="28800" y2="51333"/>
                        <a14:backgroundMark x1="27600" y1="48000" x2="27600" y2="48000"/>
                        <a14:backgroundMark x1="26800" y1="46533" x2="26800" y2="46533"/>
                        <a14:backgroundMark x1="26300" y1="46133" x2="26300" y2="46133"/>
                        <a14:backgroundMark x1="25600" y1="44933" x2="25600" y2="44933"/>
                        <a14:backgroundMark x1="24600" y1="43600" x2="24600" y2="43600"/>
                        <a14:backgroundMark x1="27500" y1="55333" x2="27500" y2="55333"/>
                        <a14:backgroundMark x1="26100" y1="53867" x2="26100" y2="53867"/>
                        <a14:backgroundMark x1="26600" y1="56133" x2="26600" y2="56133"/>
                        <a14:backgroundMark x1="25600" y1="55467" x2="25600" y2="55467"/>
                      </a14:backgroundRemoval>
                    </a14:imgEffect>
                  </a14:imgLayer>
                </a14:imgProps>
              </a:ext>
              <a:ext uri="{28A0092B-C50C-407E-A947-70E740481C1C}">
                <a14:useLocalDpi xmlns="" xmlns:a14="http://schemas.microsoft.com/office/drawing/2010/main" val="0"/>
              </a:ext>
            </a:extLst>
          </a:blip>
          <a:srcRect l="19755" t="27974" r="25460" b="34326"/>
          <a:stretch/>
        </p:blipFill>
        <p:spPr>
          <a:xfrm>
            <a:off x="146390" y="107560"/>
            <a:ext cx="1451518" cy="749171"/>
          </a:xfrm>
          <a:prstGeom prst="rect">
            <a:avLst/>
          </a:prstGeom>
        </p:spPr>
      </p:pic>
    </p:spTree>
    <p:extLst>
      <p:ext uri="{BB962C8B-B14F-4D97-AF65-F5344CB8AC3E}">
        <p14:creationId xmlns="" xmlns:p14="http://schemas.microsoft.com/office/powerpoint/2010/main" val="9641096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332304" y="254891"/>
            <a:ext cx="2910519" cy="523220"/>
          </a:xfrm>
          <a:prstGeom prst="rect">
            <a:avLst/>
          </a:prstGeom>
          <a:noFill/>
        </p:spPr>
        <p:txBody>
          <a:bodyPr wrap="square" rtlCol="0">
            <a:spAutoFit/>
          </a:bodyPr>
          <a:lstStyle/>
          <a:p>
            <a:pPr algn="ctr"/>
            <a:r>
              <a:rPr lang="en-GB" sz="2800" dirty="0" smtClean="0">
                <a:solidFill>
                  <a:srgbClr val="03650F"/>
                </a:solidFill>
                <a:latin typeface="Rockwell Extra Bold" panose="02060903040505020403" pitchFamily="18" charset="0"/>
                <a:cs typeface="Segoe UI Semibold" panose="020B0702040204020203" pitchFamily="34" charset="0"/>
              </a:rPr>
              <a:t> CORE TEAM</a:t>
            </a:r>
            <a:endParaRPr lang="en-GB" sz="2800" dirty="0">
              <a:solidFill>
                <a:srgbClr val="03650F"/>
              </a:solidFill>
              <a:latin typeface="Rockwell Extra Bold" panose="02060903040505020403" pitchFamily="18" charset="0"/>
              <a:cs typeface="Segoe UI Semibold" panose="020B0702040204020203" pitchFamily="34" charset="0"/>
            </a:endParaRPr>
          </a:p>
        </p:txBody>
      </p:sp>
      <p:grpSp>
        <p:nvGrpSpPr>
          <p:cNvPr id="15" name="Group 14"/>
          <p:cNvGrpSpPr/>
          <p:nvPr/>
        </p:nvGrpSpPr>
        <p:grpSpPr>
          <a:xfrm>
            <a:off x="2319902" y="962527"/>
            <a:ext cx="3079530" cy="3164305"/>
            <a:chOff x="529851" y="891710"/>
            <a:chExt cx="3079530" cy="2666786"/>
          </a:xfrm>
        </p:grpSpPr>
        <p:pic>
          <p:nvPicPr>
            <p:cNvPr id="19" name="Picture 18"/>
            <p:cNvPicPr/>
            <p:nvPr/>
          </p:nvPicPr>
          <p:blipFill rotWithShape="1">
            <a:blip r:embed="rId2">
              <a:extLst>
                <a:ext uri="{28A0092B-C50C-407E-A947-70E740481C1C}">
                  <a14:useLocalDpi xmlns="" xmlns:a14="http://schemas.microsoft.com/office/drawing/2010/main" val="0"/>
                </a:ext>
              </a:extLst>
            </a:blip>
            <a:srcRect l="59501" r="17003"/>
            <a:stretch/>
          </p:blipFill>
          <p:spPr>
            <a:xfrm>
              <a:off x="1138843" y="891710"/>
              <a:ext cx="1755430" cy="1717442"/>
            </a:xfrm>
            <a:prstGeom prst="ellipse">
              <a:avLst/>
            </a:prstGeom>
            <a:ln w="63500" cap="rnd">
              <a:solidFill>
                <a:schemeClr val="bg1">
                  <a:lumMod val="50000"/>
                  <a:lumOff val="50000"/>
                </a:schemeClr>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0" name="TextBox 19"/>
            <p:cNvSpPr txBox="1"/>
            <p:nvPr/>
          </p:nvSpPr>
          <p:spPr>
            <a:xfrm>
              <a:off x="529851" y="2635166"/>
              <a:ext cx="3079530" cy="923330"/>
            </a:xfrm>
            <a:prstGeom prst="rect">
              <a:avLst/>
            </a:prstGeom>
            <a:noFill/>
          </p:spPr>
          <p:txBody>
            <a:bodyPr wrap="square" rtlCol="0">
              <a:spAutoFit/>
            </a:bodyPr>
            <a:lstStyle/>
            <a:p>
              <a:pPr algn="ctr">
                <a:lnSpc>
                  <a:spcPct val="90000"/>
                </a:lnSpc>
                <a:spcAft>
                  <a:spcPts val="0"/>
                </a:spcAft>
              </a:pPr>
              <a:r>
                <a:rPr lang="en-GB" b="1" dirty="0">
                  <a:solidFill>
                    <a:srgbClr val="03650F"/>
                  </a:solidFill>
                  <a:latin typeface="Bahnschrift"/>
                  <a:ea typeface="Calibri"/>
                  <a:cs typeface="Times New Roman"/>
                </a:rPr>
                <a:t>Iyke Umezurumba</a:t>
              </a:r>
              <a:endParaRPr lang="en-GB" dirty="0">
                <a:solidFill>
                  <a:srgbClr val="03650F"/>
                </a:solidFill>
                <a:latin typeface="Bahnschrift"/>
                <a:ea typeface="Calibri"/>
                <a:cs typeface="Times New Roman"/>
              </a:endParaRPr>
            </a:p>
            <a:p>
              <a:pPr algn="ctr">
                <a:lnSpc>
                  <a:spcPct val="90000"/>
                </a:lnSpc>
                <a:spcAft>
                  <a:spcPts val="0"/>
                </a:spcAft>
              </a:pPr>
              <a:r>
                <a:rPr lang="en-GB" sz="1400" dirty="0">
                  <a:solidFill>
                    <a:srgbClr val="03650F"/>
                  </a:solidFill>
                  <a:ea typeface="Calibri"/>
                  <a:cs typeface="Times New Roman"/>
                </a:rPr>
                <a:t>BSc, Agric. Economics </a:t>
              </a:r>
            </a:p>
            <a:p>
              <a:pPr algn="ctr">
                <a:lnSpc>
                  <a:spcPct val="90000"/>
                </a:lnSpc>
                <a:spcAft>
                  <a:spcPts val="0"/>
                </a:spcAft>
              </a:pPr>
              <a:r>
                <a:rPr lang="en-GB" sz="1400" dirty="0">
                  <a:solidFill>
                    <a:srgbClr val="03650F"/>
                  </a:solidFill>
                  <a:ea typeface="Calibri"/>
                  <a:cs typeface="Times New Roman"/>
                </a:rPr>
                <a:t>MSc,  Financial Management</a:t>
              </a:r>
            </a:p>
            <a:p>
              <a:pPr algn="ctr">
                <a:lnSpc>
                  <a:spcPct val="90000"/>
                </a:lnSpc>
                <a:spcAft>
                  <a:spcPts val="0"/>
                </a:spcAft>
              </a:pPr>
              <a:r>
                <a:rPr lang="en-GB" sz="1400" i="1" dirty="0" smtClean="0">
                  <a:solidFill>
                    <a:srgbClr val="03650F"/>
                  </a:solidFill>
                  <a:ea typeface="Calibri"/>
                  <a:cs typeface="Times New Roman"/>
                </a:rPr>
                <a:t>Founder/CEO</a:t>
              </a:r>
              <a:endParaRPr lang="en-GB" sz="1400" dirty="0">
                <a:solidFill>
                  <a:srgbClr val="03650F"/>
                </a:solidFill>
                <a:ea typeface="Calibri"/>
                <a:cs typeface="Times New Roman"/>
              </a:endParaRPr>
            </a:p>
          </p:txBody>
        </p:sp>
      </p:grpSp>
      <p:grpSp>
        <p:nvGrpSpPr>
          <p:cNvPr id="22" name="Group 21"/>
          <p:cNvGrpSpPr/>
          <p:nvPr/>
        </p:nvGrpSpPr>
        <p:grpSpPr>
          <a:xfrm>
            <a:off x="6912612" y="1022685"/>
            <a:ext cx="2858432" cy="2983831"/>
            <a:chOff x="9162281" y="961367"/>
            <a:chExt cx="2858432" cy="2619130"/>
          </a:xfrm>
        </p:grpSpPr>
        <p:pic>
          <p:nvPicPr>
            <p:cNvPr id="26" name="Picture 25"/>
            <p:cNvPicPr/>
            <p:nvPr/>
          </p:nvPicPr>
          <p:blipFill>
            <a:blip r:embed="rId3"/>
            <a:stretch>
              <a:fillRect/>
            </a:stretch>
          </p:blipFill>
          <p:spPr>
            <a:xfrm>
              <a:off x="9671195" y="961367"/>
              <a:ext cx="1648047" cy="1667764"/>
            </a:xfrm>
            <a:prstGeom prst="ellipse">
              <a:avLst/>
            </a:prstGeom>
            <a:ln w="63500" cap="rnd">
              <a:solidFill>
                <a:schemeClr val="bg1">
                  <a:lumMod val="50000"/>
                  <a:lumOff val="50000"/>
                </a:schemeClr>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7" name="TextBox 26"/>
            <p:cNvSpPr txBox="1"/>
            <p:nvPr/>
          </p:nvSpPr>
          <p:spPr>
            <a:xfrm>
              <a:off x="9162281" y="2657167"/>
              <a:ext cx="2858432" cy="923330"/>
            </a:xfrm>
            <a:prstGeom prst="rect">
              <a:avLst/>
            </a:prstGeom>
            <a:noFill/>
          </p:spPr>
          <p:txBody>
            <a:bodyPr wrap="square" rtlCol="0">
              <a:spAutoFit/>
            </a:bodyPr>
            <a:lstStyle/>
            <a:p>
              <a:pPr algn="ctr">
                <a:lnSpc>
                  <a:spcPct val="90000"/>
                </a:lnSpc>
                <a:spcAft>
                  <a:spcPts val="0"/>
                </a:spcAft>
              </a:pPr>
              <a:r>
                <a:rPr lang="en-GB" b="1" dirty="0" err="1" smtClean="0">
                  <a:solidFill>
                    <a:srgbClr val="03650F"/>
                  </a:solidFill>
                  <a:latin typeface="Bahnschrift"/>
                  <a:ea typeface="Calibri"/>
                  <a:cs typeface="Times New Roman"/>
                </a:rPr>
                <a:t>Ogechi</a:t>
              </a:r>
              <a:r>
                <a:rPr lang="en-GB" b="1" dirty="0" smtClean="0">
                  <a:solidFill>
                    <a:srgbClr val="03650F"/>
                  </a:solidFill>
                  <a:latin typeface="Bahnschrift"/>
                  <a:ea typeface="Calibri"/>
                  <a:cs typeface="Times New Roman"/>
                </a:rPr>
                <a:t> </a:t>
              </a:r>
              <a:r>
                <a:rPr lang="en-GB" b="1" dirty="0" err="1" smtClean="0">
                  <a:solidFill>
                    <a:srgbClr val="03650F"/>
                  </a:solidFill>
                  <a:latin typeface="Bahnschrift"/>
                  <a:ea typeface="Calibri"/>
                  <a:cs typeface="Times New Roman"/>
                </a:rPr>
                <a:t>Njoku</a:t>
              </a:r>
              <a:endParaRPr lang="en-GB" dirty="0" smtClean="0">
                <a:solidFill>
                  <a:srgbClr val="03650F"/>
                </a:solidFill>
                <a:latin typeface="Bahnschrift"/>
                <a:ea typeface="Calibri"/>
                <a:cs typeface="Times New Roman"/>
              </a:endParaRPr>
            </a:p>
            <a:p>
              <a:pPr algn="ctr">
                <a:lnSpc>
                  <a:spcPct val="90000"/>
                </a:lnSpc>
                <a:spcAft>
                  <a:spcPts val="0"/>
                </a:spcAft>
              </a:pPr>
              <a:r>
                <a:rPr lang="en-GB" sz="1400" dirty="0" smtClean="0">
                  <a:solidFill>
                    <a:srgbClr val="03650F"/>
                  </a:solidFill>
                  <a:ea typeface="Calibri"/>
                  <a:cs typeface="Times New Roman"/>
                </a:rPr>
                <a:t>BSc, Food </a:t>
              </a:r>
              <a:r>
                <a:rPr lang="en-GB" sz="1400" dirty="0" err="1" smtClean="0">
                  <a:solidFill>
                    <a:srgbClr val="03650F"/>
                  </a:solidFill>
                  <a:ea typeface="Calibri"/>
                  <a:cs typeface="Times New Roman"/>
                </a:rPr>
                <a:t>Science&amp;Technology</a:t>
              </a:r>
              <a:endParaRPr lang="en-GB" sz="1400" dirty="0" smtClean="0">
                <a:solidFill>
                  <a:srgbClr val="03650F"/>
                </a:solidFill>
                <a:ea typeface="Calibri"/>
                <a:cs typeface="Times New Roman"/>
              </a:endParaRPr>
            </a:p>
            <a:p>
              <a:pPr algn="ctr">
                <a:lnSpc>
                  <a:spcPct val="90000"/>
                </a:lnSpc>
                <a:spcAft>
                  <a:spcPts val="0"/>
                </a:spcAft>
              </a:pPr>
              <a:r>
                <a:rPr lang="en-GB" sz="1400" i="1" dirty="0" smtClean="0">
                  <a:solidFill>
                    <a:srgbClr val="03650F"/>
                  </a:solidFill>
                  <a:ea typeface="Calibri"/>
                  <a:cs typeface="Times New Roman"/>
                </a:rPr>
                <a:t>Production  </a:t>
              </a:r>
              <a:r>
                <a:rPr lang="en-GB" sz="1400" i="1" dirty="0">
                  <a:solidFill>
                    <a:srgbClr val="03650F"/>
                  </a:solidFill>
                  <a:ea typeface="Calibri"/>
                  <a:cs typeface="Times New Roman"/>
                </a:rPr>
                <a:t>Manager</a:t>
              </a:r>
              <a:endParaRPr lang="en-GB" sz="1400" dirty="0">
                <a:solidFill>
                  <a:srgbClr val="03650F"/>
                </a:solidFill>
                <a:ea typeface="Calibri"/>
                <a:cs typeface="Times New Roman"/>
              </a:endParaRPr>
            </a:p>
          </p:txBody>
        </p:sp>
      </p:grpSp>
      <p:pic>
        <p:nvPicPr>
          <p:cNvPr id="10" name="Picture 9"/>
          <p:cNvPicPr>
            <a:picLocks noChangeAspect="1"/>
          </p:cNvPicPr>
          <p:nvPr/>
        </p:nvPicPr>
        <p:blipFill rotWithShape="1">
          <a:blip r:embed="rId4">
            <a:extLst>
              <a:ext uri="{BEBA8EAE-BF5A-486C-A8C5-ECC9F3942E4B}">
                <a14:imgProps xmlns="" xmlns:a14="http://schemas.microsoft.com/office/drawing/2010/main">
                  <a14:imgLayer r:embed="rId5">
                    <a14:imgEffect>
                      <a14:backgroundRemoval t="20000" b="79600" l="17200" r="74700">
                        <a14:foregroundMark x1="30200" y1="37200" x2="30200" y2="37200"/>
                        <a14:foregroundMark x1="27000" y1="49600" x2="27000" y2="49600"/>
                        <a14:foregroundMark x1="33100" y1="56667" x2="33100" y2="56667"/>
                        <a14:foregroundMark x1="41100" y1="53600" x2="41100" y2="53600"/>
                        <a14:foregroundMark x1="47200" y1="55867" x2="47200" y2="55867"/>
                        <a14:foregroundMark x1="53300" y1="49333" x2="53300" y2="49333"/>
                        <a14:foregroundMark x1="57500" y1="56667" x2="57500" y2="56667"/>
                        <a14:foregroundMark x1="69000" y1="35867" x2="69000" y2="35867"/>
                        <a14:foregroundMark x1="59300" y1="37467" x2="59300" y2="37467"/>
                        <a14:foregroundMark x1="57900" y1="49600" x2="57900" y2="49600"/>
                        <a14:foregroundMark x1="45000" y1="61067" x2="45000" y2="61067"/>
                        <a14:foregroundMark x1="47200" y1="60667" x2="47200" y2="60667"/>
                        <a14:foregroundMark x1="49300" y1="60667" x2="49300" y2="60667"/>
                        <a14:foregroundMark x1="52200" y1="60667" x2="52200" y2="60667"/>
                        <a14:foregroundMark x1="53600" y1="61067" x2="53600" y2="61067"/>
                        <a14:foregroundMark x1="57400" y1="60933" x2="57400" y2="60933"/>
                        <a14:foregroundMark x1="58800" y1="60667" x2="58800" y2="60667"/>
                        <a14:foregroundMark x1="61100" y1="60800" x2="61100" y2="60800"/>
                        <a14:foregroundMark x1="63600" y1="60667" x2="63600" y2="60667"/>
                        <a14:foregroundMark x1="42800" y1="59333" x2="42800" y2="59333"/>
                        <a14:foregroundMark x1="41500" y1="59733" x2="41500" y2="59733"/>
                        <a14:foregroundMark x1="39200" y1="60400" x2="39200" y2="60400"/>
                        <a14:foregroundMark x1="39500" y1="60133" x2="39500" y2="60133"/>
                        <a14:foregroundMark x1="36800" y1="60533" x2="36800" y2="60533"/>
                        <a14:foregroundMark x1="35800" y1="60800" x2="35800" y2="60800"/>
                        <a14:foregroundMark x1="34100" y1="60800" x2="34100" y2="60800"/>
                        <a14:foregroundMark x1="33000" y1="61200" x2="33000" y2="61200"/>
                        <a14:foregroundMark x1="32300" y1="61200" x2="32300" y2="61200"/>
                        <a14:foregroundMark x1="31200" y1="61467" x2="31200" y2="61467"/>
                        <a14:foregroundMark x1="30400" y1="61467" x2="30400" y2="61467"/>
                        <a14:foregroundMark x1="29800" y1="61467" x2="29800" y2="61467"/>
                        <a14:foregroundMark x1="29300" y1="61733" x2="29300" y2="61733"/>
                        <a14:foregroundMark x1="28400" y1="58533" x2="28400" y2="58533"/>
                        <a14:foregroundMark x1="48600" y1="63867" x2="48600" y2="63867"/>
                        <a14:backgroundMark x1="31600" y1="52800" x2="31600" y2="52800"/>
                        <a14:backgroundMark x1="37800" y1="56667" x2="37800" y2="56667"/>
                        <a14:backgroundMark x1="43700" y1="49467" x2="43700" y2="49467"/>
                        <a14:backgroundMark x1="50300" y1="52800" x2="50300" y2="52800"/>
                        <a14:backgroundMark x1="46500" y1="52933" x2="46500" y2="52933"/>
                        <a14:backgroundMark x1="58100" y1="53867" x2="58100" y2="53867"/>
                        <a14:backgroundMark x1="61500" y1="53733" x2="61500" y2="53733"/>
                        <a14:backgroundMark x1="57300" y1="59067" x2="57300" y2="59067"/>
                        <a14:backgroundMark x1="54200" y1="57200" x2="54200" y2="57200"/>
                        <a14:backgroundMark x1="50800" y1="58400" x2="50800" y2="58400"/>
                        <a14:backgroundMark x1="47000" y1="59467" x2="47000" y2="59467"/>
                        <a14:backgroundMark x1="45900" y1="57200" x2="45900" y2="57200"/>
                        <a14:backgroundMark x1="41000" y1="58800" x2="41000" y2="58800"/>
                        <a14:backgroundMark x1="43500" y1="58533" x2="43500" y2="58533"/>
                        <a14:backgroundMark x1="48500" y1="56933" x2="48500" y2="56933"/>
                        <a14:backgroundMark x1="52100" y1="62400" x2="52100" y2="62400"/>
                        <a14:backgroundMark x1="50300" y1="62000" x2="50300" y2="62000"/>
                        <a14:backgroundMark x1="49300" y1="63067" x2="49300" y2="63067"/>
                        <a14:backgroundMark x1="49400" y1="61467" x2="49400" y2="61467"/>
                        <a14:backgroundMark x1="44300" y1="61600" x2="44300" y2="61600"/>
                        <a14:backgroundMark x1="56800" y1="61600" x2="56800" y2="61600"/>
                        <a14:backgroundMark x1="63400" y1="61467" x2="63400" y2="61467"/>
                        <a14:backgroundMark x1="57800" y1="51733" x2="57800" y2="51733"/>
                        <a14:backgroundMark x1="62900" y1="48667" x2="62900" y2="48667"/>
                        <a14:backgroundMark x1="64700" y1="46267" x2="64700" y2="46267"/>
                        <a14:backgroundMark x1="59300" y1="50667" x2="59300" y2="50667"/>
                        <a14:backgroundMark x1="46600" y1="50667" x2="46600" y2="50667"/>
                        <a14:backgroundMark x1="28800" y1="51333" x2="28800" y2="51333"/>
                        <a14:backgroundMark x1="27600" y1="48000" x2="27600" y2="48000"/>
                        <a14:backgroundMark x1="26800" y1="46533" x2="26800" y2="46533"/>
                        <a14:backgroundMark x1="26300" y1="46133" x2="26300" y2="46133"/>
                        <a14:backgroundMark x1="25600" y1="44933" x2="25600" y2="44933"/>
                        <a14:backgroundMark x1="24600" y1="43600" x2="24600" y2="43600"/>
                        <a14:backgroundMark x1="27500" y1="55333" x2="27500" y2="55333"/>
                        <a14:backgroundMark x1="26100" y1="53867" x2="26100" y2="53867"/>
                        <a14:backgroundMark x1="26600" y1="56133" x2="26600" y2="56133"/>
                        <a14:backgroundMark x1="25600" y1="55467" x2="25600" y2="55467"/>
                      </a14:backgroundRemoval>
                    </a14:imgEffect>
                  </a14:imgLayer>
                </a14:imgProps>
              </a:ext>
              <a:ext uri="{28A0092B-C50C-407E-A947-70E740481C1C}">
                <a14:useLocalDpi xmlns="" xmlns:a14="http://schemas.microsoft.com/office/drawing/2010/main" val="0"/>
              </a:ext>
            </a:extLst>
          </a:blip>
          <a:srcRect l="19755" t="27974" r="25460" b="34326"/>
          <a:stretch/>
        </p:blipFill>
        <p:spPr>
          <a:xfrm>
            <a:off x="146390" y="107560"/>
            <a:ext cx="1451518" cy="749171"/>
          </a:xfrm>
          <a:prstGeom prst="rect">
            <a:avLst/>
          </a:prstGeom>
        </p:spPr>
      </p:pic>
      <p:sp>
        <p:nvSpPr>
          <p:cNvPr id="2050" name="AutoShape 2" descr="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grpSp>
        <p:nvGrpSpPr>
          <p:cNvPr id="11" name="Group 10"/>
          <p:cNvGrpSpPr/>
          <p:nvPr/>
        </p:nvGrpSpPr>
        <p:grpSpPr>
          <a:xfrm>
            <a:off x="3946359" y="3789948"/>
            <a:ext cx="4295274" cy="2929120"/>
            <a:chOff x="529851" y="891710"/>
            <a:chExt cx="3079530" cy="2546025"/>
          </a:xfrm>
        </p:grpSpPr>
        <p:pic>
          <p:nvPicPr>
            <p:cNvPr id="12" name="Picture 11"/>
            <p:cNvPicPr/>
            <p:nvPr/>
          </p:nvPicPr>
          <p:blipFill>
            <a:blip r:embed="rId6"/>
            <a:stretch>
              <a:fillRect/>
            </a:stretch>
          </p:blipFill>
          <p:spPr>
            <a:xfrm>
              <a:off x="1377161" y="891710"/>
              <a:ext cx="1278793" cy="1717442"/>
            </a:xfrm>
            <a:prstGeom prst="ellipse">
              <a:avLst/>
            </a:prstGeom>
            <a:ln w="63500" cap="rnd">
              <a:solidFill>
                <a:schemeClr val="bg1">
                  <a:lumMod val="50000"/>
                  <a:lumOff val="50000"/>
                </a:schemeClr>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3" name="TextBox 12"/>
            <p:cNvSpPr txBox="1"/>
            <p:nvPr/>
          </p:nvSpPr>
          <p:spPr>
            <a:xfrm>
              <a:off x="529851" y="2635166"/>
              <a:ext cx="3079530" cy="802569"/>
            </a:xfrm>
            <a:prstGeom prst="rect">
              <a:avLst/>
            </a:prstGeom>
            <a:noFill/>
          </p:spPr>
          <p:txBody>
            <a:bodyPr wrap="square" rtlCol="0">
              <a:spAutoFit/>
            </a:bodyPr>
            <a:lstStyle/>
            <a:p>
              <a:pPr algn="ctr">
                <a:lnSpc>
                  <a:spcPct val="90000"/>
                </a:lnSpc>
                <a:spcAft>
                  <a:spcPts val="0"/>
                </a:spcAft>
              </a:pPr>
              <a:r>
                <a:rPr lang="en-GB" b="1" dirty="0" err="1" smtClean="0">
                  <a:solidFill>
                    <a:srgbClr val="03650F"/>
                  </a:solidFill>
                  <a:latin typeface="Bahnschrift"/>
                  <a:ea typeface="Calibri"/>
                  <a:cs typeface="Times New Roman"/>
                </a:rPr>
                <a:t>Iilian</a:t>
              </a:r>
              <a:r>
                <a:rPr lang="en-GB" b="1" dirty="0" smtClean="0">
                  <a:solidFill>
                    <a:srgbClr val="03650F"/>
                  </a:solidFill>
                  <a:latin typeface="Bahnschrift"/>
                  <a:ea typeface="Calibri"/>
                  <a:cs typeface="Times New Roman"/>
                </a:rPr>
                <a:t> </a:t>
              </a:r>
              <a:r>
                <a:rPr lang="en-GB" b="1" dirty="0" err="1" smtClean="0">
                  <a:solidFill>
                    <a:srgbClr val="03650F"/>
                  </a:solidFill>
                  <a:latin typeface="Bahnschrift"/>
                  <a:ea typeface="Calibri"/>
                  <a:cs typeface="Times New Roman"/>
                </a:rPr>
                <a:t>Onyegbulam</a:t>
              </a:r>
              <a:endParaRPr lang="en-GB" dirty="0">
                <a:solidFill>
                  <a:srgbClr val="03650F"/>
                </a:solidFill>
                <a:latin typeface="Bahnschrift"/>
                <a:ea typeface="Calibri"/>
                <a:cs typeface="Times New Roman"/>
              </a:endParaRPr>
            </a:p>
            <a:p>
              <a:pPr algn="ctr">
                <a:lnSpc>
                  <a:spcPct val="90000"/>
                </a:lnSpc>
                <a:spcAft>
                  <a:spcPts val="0"/>
                </a:spcAft>
              </a:pPr>
              <a:r>
                <a:rPr lang="en-GB" sz="1400" dirty="0">
                  <a:solidFill>
                    <a:srgbClr val="03650F"/>
                  </a:solidFill>
                  <a:ea typeface="Calibri"/>
                  <a:cs typeface="Times New Roman"/>
                </a:rPr>
                <a:t>BSc, Agric. Economics </a:t>
              </a:r>
            </a:p>
            <a:p>
              <a:pPr algn="ctr">
                <a:lnSpc>
                  <a:spcPct val="90000"/>
                </a:lnSpc>
                <a:spcAft>
                  <a:spcPts val="0"/>
                </a:spcAft>
              </a:pPr>
              <a:r>
                <a:rPr lang="en-GB" sz="1400" dirty="0">
                  <a:solidFill>
                    <a:srgbClr val="03650F"/>
                  </a:solidFill>
                  <a:ea typeface="Calibri"/>
                  <a:cs typeface="Times New Roman"/>
                </a:rPr>
                <a:t>MSc,  </a:t>
              </a:r>
              <a:r>
                <a:rPr lang="en-GB" sz="1400" dirty="0" smtClean="0">
                  <a:solidFill>
                    <a:srgbClr val="03650F"/>
                  </a:solidFill>
                  <a:ea typeface="Calibri"/>
                  <a:cs typeface="Times New Roman"/>
                </a:rPr>
                <a:t>Human </a:t>
              </a:r>
              <a:r>
                <a:rPr lang="en-GB" sz="1400" dirty="0" err="1" smtClean="0">
                  <a:solidFill>
                    <a:srgbClr val="03650F"/>
                  </a:solidFill>
                  <a:ea typeface="Calibri"/>
                  <a:cs typeface="Times New Roman"/>
                </a:rPr>
                <a:t>Development&amp;Food</a:t>
              </a:r>
              <a:r>
                <a:rPr lang="en-GB" sz="1400" dirty="0" smtClean="0">
                  <a:solidFill>
                    <a:srgbClr val="03650F"/>
                  </a:solidFill>
                  <a:ea typeface="Calibri"/>
                  <a:cs typeface="Times New Roman"/>
                </a:rPr>
                <a:t> Security</a:t>
              </a:r>
              <a:endParaRPr lang="en-GB" sz="1400" dirty="0">
                <a:solidFill>
                  <a:srgbClr val="03650F"/>
                </a:solidFill>
                <a:ea typeface="Calibri"/>
                <a:cs typeface="Times New Roman"/>
              </a:endParaRPr>
            </a:p>
            <a:p>
              <a:pPr algn="ctr">
                <a:lnSpc>
                  <a:spcPct val="90000"/>
                </a:lnSpc>
                <a:spcAft>
                  <a:spcPts val="0"/>
                </a:spcAft>
              </a:pPr>
              <a:r>
                <a:rPr lang="en-GB" sz="1400" i="1" dirty="0" smtClean="0">
                  <a:solidFill>
                    <a:srgbClr val="03650F"/>
                  </a:solidFill>
                  <a:ea typeface="Calibri"/>
                  <a:cs typeface="Times New Roman"/>
                </a:rPr>
                <a:t>Value Chain Manager</a:t>
              </a:r>
              <a:endParaRPr lang="en-GB" sz="1400" dirty="0">
                <a:solidFill>
                  <a:srgbClr val="03650F"/>
                </a:solidFill>
                <a:ea typeface="Calibri"/>
                <a:cs typeface="Times New Roman"/>
              </a:endParaRPr>
            </a:p>
          </p:txBody>
        </p:sp>
      </p:grpSp>
    </p:spTree>
    <p:extLst>
      <p:ext uri="{BB962C8B-B14F-4D97-AF65-F5344CB8AC3E}">
        <p14:creationId xmlns="" xmlns:p14="http://schemas.microsoft.com/office/powerpoint/2010/main" val="16557741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0000"/>
            <a:lum/>
          </a:blip>
          <a:srcRect/>
          <a:stretch>
            <a:fillRect t="-17000" b="-17000"/>
          </a:stretch>
        </a:blipFill>
        <a:effectLst/>
      </p:bgPr>
    </p:bg>
    <p:spTree>
      <p:nvGrpSpPr>
        <p:cNvPr id="1" name=""/>
        <p:cNvGrpSpPr/>
        <p:nvPr/>
      </p:nvGrpSpPr>
      <p:grpSpPr>
        <a:xfrm>
          <a:off x="0" y="0"/>
          <a:ext cx="0" cy="0"/>
          <a:chOff x="0" y="0"/>
          <a:chExt cx="0" cy="0"/>
        </a:xfrm>
      </p:grpSpPr>
      <p:sp>
        <p:nvSpPr>
          <p:cNvPr id="2" name="TextBox 1"/>
          <p:cNvSpPr txBox="1"/>
          <p:nvPr/>
        </p:nvSpPr>
        <p:spPr>
          <a:xfrm>
            <a:off x="3125827" y="2901867"/>
            <a:ext cx="6755151" cy="1107996"/>
          </a:xfrm>
          <a:prstGeom prst="rect">
            <a:avLst/>
          </a:prstGeom>
          <a:noFill/>
        </p:spPr>
        <p:txBody>
          <a:bodyPr wrap="square" rtlCol="0">
            <a:spAutoFit/>
          </a:bodyPr>
          <a:lstStyle/>
          <a:p>
            <a:pPr algn="ctr"/>
            <a:r>
              <a:rPr lang="en-GB" sz="6600" b="1" dirty="0">
                <a:solidFill>
                  <a:srgbClr val="03650F"/>
                </a:solidFill>
                <a:latin typeface="Arial Black" panose="020B0A04020102020204" pitchFamily="34" charset="0"/>
              </a:rPr>
              <a:t>THANK YOU !!</a:t>
            </a:r>
          </a:p>
        </p:txBody>
      </p:sp>
    </p:spTree>
    <p:extLst>
      <p:ext uri="{BB962C8B-B14F-4D97-AF65-F5344CB8AC3E}">
        <p14:creationId xmlns="" xmlns:p14="http://schemas.microsoft.com/office/powerpoint/2010/main" val="413125013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665753" y="4497858"/>
            <a:ext cx="11012515" cy="2529026"/>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GB" dirty="0">
                <a:solidFill>
                  <a:schemeClr val="accent6">
                    <a:lumMod val="50000"/>
                  </a:schemeClr>
                </a:solidFill>
                <a:latin typeface="Bahnschrift" panose="020B0502040204020203" pitchFamily="34" charset="0"/>
                <a:cs typeface="Segoe UI" panose="020B0502040204020203" pitchFamily="34" charset="0"/>
              </a:rPr>
              <a:t>C</a:t>
            </a:r>
            <a:r>
              <a:rPr lang="en-GB" dirty="0" smtClean="0">
                <a:solidFill>
                  <a:schemeClr val="accent6">
                    <a:lumMod val="50000"/>
                  </a:schemeClr>
                </a:solidFill>
                <a:latin typeface="Bahnschrift" panose="020B0502040204020203" pitchFamily="34" charset="0"/>
                <a:cs typeface="Segoe UI" panose="020B0502040204020203" pitchFamily="34" charset="0"/>
              </a:rPr>
              <a:t>adaver-chickens </a:t>
            </a:r>
            <a:r>
              <a:rPr lang="en-GB" dirty="0">
                <a:solidFill>
                  <a:schemeClr val="accent6">
                    <a:lumMod val="50000"/>
                  </a:schemeClr>
                </a:solidFill>
                <a:latin typeface="Bahnschrift" panose="020B0502040204020203" pitchFamily="34" charset="0"/>
                <a:cs typeface="Segoe UI" panose="020B0502040204020203" pitchFamily="34" charset="0"/>
              </a:rPr>
              <a:t>are unhygienic and lacks the desired </a:t>
            </a:r>
            <a:r>
              <a:rPr lang="en-GB" dirty="0" smtClean="0">
                <a:solidFill>
                  <a:schemeClr val="accent6">
                    <a:lumMod val="50000"/>
                  </a:schemeClr>
                </a:solidFill>
                <a:latin typeface="Bahnschrift" panose="020B0502040204020203" pitchFamily="34" charset="0"/>
                <a:cs typeface="Segoe UI" panose="020B0502040204020203" pitchFamily="34" charset="0"/>
              </a:rPr>
              <a:t>satisfaction</a:t>
            </a:r>
          </a:p>
          <a:p>
            <a:pPr marL="285750" indent="-285750">
              <a:lnSpc>
                <a:spcPct val="150000"/>
              </a:lnSpc>
              <a:buFont typeface="Wingdings" panose="05000000000000000000" pitchFamily="2" charset="2"/>
              <a:buChar char="Ø"/>
            </a:pPr>
            <a:r>
              <a:rPr lang="en-GB" dirty="0">
                <a:solidFill>
                  <a:schemeClr val="accent6">
                    <a:lumMod val="50000"/>
                  </a:schemeClr>
                </a:solidFill>
                <a:latin typeface="Bahnschrift" panose="020B0502040204020203" pitchFamily="34" charset="0"/>
                <a:cs typeface="Segoe UI" panose="020B0502040204020203" pitchFamily="34" charset="0"/>
              </a:rPr>
              <a:t>Live chicken </a:t>
            </a:r>
            <a:r>
              <a:rPr lang="en-GB" dirty="0" smtClean="0">
                <a:solidFill>
                  <a:schemeClr val="accent6">
                    <a:lumMod val="50000"/>
                  </a:schemeClr>
                </a:solidFill>
                <a:latin typeface="Bahnschrift" panose="020B0502040204020203" pitchFamily="34" charset="0"/>
                <a:cs typeface="Segoe UI" panose="020B0502040204020203" pitchFamily="34" charset="0"/>
              </a:rPr>
              <a:t>sold &amp; processed </a:t>
            </a:r>
            <a:r>
              <a:rPr lang="en-GB" dirty="0">
                <a:solidFill>
                  <a:schemeClr val="accent6">
                    <a:lumMod val="50000"/>
                  </a:schemeClr>
                </a:solidFill>
                <a:latin typeface="Bahnschrift" panose="020B0502040204020203" pitchFamily="34" charset="0"/>
                <a:cs typeface="Segoe UI" panose="020B0502040204020203" pitchFamily="34" charset="0"/>
              </a:rPr>
              <a:t>in open market are done in an unhealthy environment.</a:t>
            </a:r>
          </a:p>
          <a:p>
            <a:pPr marL="285750" indent="-285750">
              <a:lnSpc>
                <a:spcPct val="150000"/>
              </a:lnSpc>
              <a:buFont typeface="Wingdings" panose="05000000000000000000" pitchFamily="2" charset="2"/>
              <a:buChar char="Ø"/>
            </a:pPr>
            <a:r>
              <a:rPr lang="en-GB" dirty="0" smtClean="0">
                <a:solidFill>
                  <a:schemeClr val="accent6">
                    <a:lumMod val="50000"/>
                  </a:schemeClr>
                </a:solidFill>
                <a:latin typeface="Bahnschrift" panose="020B0502040204020203" pitchFamily="34" charset="0"/>
                <a:cs typeface="Segoe UI" panose="020B0502040204020203" pitchFamily="34" charset="0"/>
              </a:rPr>
              <a:t>Inconvenience </a:t>
            </a:r>
            <a:r>
              <a:rPr lang="en-GB" dirty="0">
                <a:solidFill>
                  <a:schemeClr val="accent6">
                    <a:lumMod val="50000"/>
                  </a:schemeClr>
                </a:solidFill>
                <a:latin typeface="Bahnschrift" panose="020B0502040204020203" pitchFamily="34" charset="0"/>
                <a:cs typeface="Segoe UI" panose="020B0502040204020203" pitchFamily="34" charset="0"/>
              </a:rPr>
              <a:t>in going to farms and open market to buy live birds .</a:t>
            </a:r>
          </a:p>
          <a:p>
            <a:pPr marL="285750" indent="-285750">
              <a:lnSpc>
                <a:spcPct val="150000"/>
              </a:lnSpc>
              <a:buFont typeface="Wingdings" panose="05000000000000000000" pitchFamily="2" charset="2"/>
              <a:buChar char="Ø"/>
            </a:pPr>
            <a:r>
              <a:rPr lang="en-GB" dirty="0">
                <a:solidFill>
                  <a:schemeClr val="accent6">
                    <a:lumMod val="50000"/>
                  </a:schemeClr>
                </a:solidFill>
                <a:latin typeface="Bahnschrift" panose="020B0502040204020203" pitchFamily="34" charset="0"/>
                <a:cs typeface="Segoe UI" panose="020B0502040204020203" pitchFamily="34" charset="0"/>
              </a:rPr>
              <a:t>Consumers of fresh processed chicken find it difficult to go to farms and open market because of the imposed lock-down </a:t>
            </a:r>
          </a:p>
          <a:p>
            <a:pPr>
              <a:lnSpc>
                <a:spcPct val="150000"/>
              </a:lnSpc>
            </a:pPr>
            <a:endParaRPr lang="en-GB" dirty="0">
              <a:solidFill>
                <a:schemeClr val="accent6">
                  <a:lumMod val="50000"/>
                </a:schemeClr>
              </a:solidFill>
              <a:latin typeface="Bahnschrift" panose="020B0502040204020203" pitchFamily="34" charset="0"/>
            </a:endParaRPr>
          </a:p>
        </p:txBody>
      </p:sp>
      <p:cxnSp>
        <p:nvCxnSpPr>
          <p:cNvPr id="5" name="Straight Connector 4"/>
          <p:cNvCxnSpPr/>
          <p:nvPr/>
        </p:nvCxnSpPr>
        <p:spPr>
          <a:xfrm flipV="1">
            <a:off x="3238407" y="2561008"/>
            <a:ext cx="1142690" cy="495122"/>
          </a:xfrm>
          <a:prstGeom prst="line">
            <a:avLst/>
          </a:prstGeom>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3997570" y="98910"/>
            <a:ext cx="3923012" cy="523220"/>
          </a:xfrm>
          <a:prstGeom prst="rect">
            <a:avLst/>
          </a:prstGeom>
          <a:noFill/>
        </p:spPr>
        <p:txBody>
          <a:bodyPr wrap="square" rtlCol="0">
            <a:spAutoFit/>
          </a:bodyPr>
          <a:lstStyle/>
          <a:p>
            <a:pPr algn="ctr"/>
            <a:r>
              <a:rPr lang="en-GB" sz="2800" dirty="0">
                <a:solidFill>
                  <a:srgbClr val="03650F"/>
                </a:solidFill>
                <a:latin typeface="Rockwell Extra Bold" panose="02060903040505020403" pitchFamily="18" charset="0"/>
              </a:rPr>
              <a:t>THE </a:t>
            </a:r>
            <a:r>
              <a:rPr lang="en-GB" sz="2800" dirty="0" smtClean="0">
                <a:solidFill>
                  <a:srgbClr val="03650F"/>
                </a:solidFill>
                <a:latin typeface="Rockwell Extra Bold" panose="02060903040505020403" pitchFamily="18" charset="0"/>
              </a:rPr>
              <a:t>PROBLEM </a:t>
            </a:r>
            <a:endParaRPr lang="en-GB" sz="2800" dirty="0">
              <a:solidFill>
                <a:srgbClr val="03650F"/>
              </a:solidFill>
              <a:latin typeface="Rockwell Extra Bold" panose="02060903040505020403" pitchFamily="18" charset="0"/>
            </a:endParaRPr>
          </a:p>
        </p:txBody>
      </p:sp>
      <p:sp>
        <p:nvSpPr>
          <p:cNvPr id="22" name="TextBox 21"/>
          <p:cNvSpPr txBox="1"/>
          <p:nvPr/>
        </p:nvSpPr>
        <p:spPr>
          <a:xfrm>
            <a:off x="1008627" y="622130"/>
            <a:ext cx="9175139" cy="1384995"/>
          </a:xfrm>
          <a:prstGeom prst="rect">
            <a:avLst/>
          </a:prstGeom>
          <a:noFill/>
        </p:spPr>
        <p:txBody>
          <a:bodyPr wrap="square" rtlCol="0">
            <a:spAutoFit/>
          </a:bodyPr>
          <a:lstStyle/>
          <a:p>
            <a:pPr algn="ctr"/>
            <a:r>
              <a:rPr lang="en-US" sz="2000" b="1" dirty="0">
                <a:solidFill>
                  <a:srgbClr val="03650F"/>
                </a:solidFill>
                <a:latin typeface="Bahnschrift" panose="020B0502040204020203" pitchFamily="34" charset="0"/>
                <a:cs typeface="Segoe UI Semibold" panose="020B0702040204020203" pitchFamily="34" charset="0"/>
              </a:rPr>
              <a:t>“Nigeria’s </a:t>
            </a:r>
            <a:r>
              <a:rPr lang="en-US" sz="2000" b="1" dirty="0" smtClean="0">
                <a:solidFill>
                  <a:srgbClr val="03650F"/>
                </a:solidFill>
                <a:latin typeface="Bahnschrift" panose="020B0502040204020203" pitchFamily="34" charset="0"/>
                <a:cs typeface="Segoe UI Semibold" panose="020B0702040204020203" pitchFamily="34" charset="0"/>
              </a:rPr>
              <a:t>Poultry Industry is </a:t>
            </a:r>
            <a:r>
              <a:rPr lang="en-US" sz="2000" b="1" dirty="0">
                <a:solidFill>
                  <a:srgbClr val="03650F"/>
                </a:solidFill>
                <a:latin typeface="Bahnschrift" panose="020B0502040204020203" pitchFamily="34" charset="0"/>
                <a:cs typeface="Segoe UI Semibold" panose="020B0702040204020203" pitchFamily="34" charset="0"/>
              </a:rPr>
              <a:t>estimated at over </a:t>
            </a:r>
            <a:r>
              <a:rPr lang="en-US" sz="3200" b="1" dirty="0" smtClean="0">
                <a:solidFill>
                  <a:schemeClr val="accent6"/>
                </a:solidFill>
                <a:latin typeface="Bahnschrift" panose="020B0502040204020203" pitchFamily="34" charset="0"/>
                <a:cs typeface="Segoe UI Semibold" panose="020B0702040204020203" pitchFamily="34" charset="0"/>
              </a:rPr>
              <a:t>$600 </a:t>
            </a:r>
            <a:r>
              <a:rPr lang="en-US" sz="3200" b="1" dirty="0">
                <a:solidFill>
                  <a:schemeClr val="accent6"/>
                </a:solidFill>
                <a:latin typeface="Bahnschrift" panose="020B0502040204020203" pitchFamily="34" charset="0"/>
                <a:cs typeface="Segoe UI Semibold" panose="020B0702040204020203" pitchFamily="34" charset="0"/>
              </a:rPr>
              <a:t>m</a:t>
            </a:r>
            <a:r>
              <a:rPr lang="en-US" sz="3200" b="1" dirty="0" smtClean="0">
                <a:solidFill>
                  <a:schemeClr val="accent6"/>
                </a:solidFill>
                <a:latin typeface="Bahnschrift" panose="020B0502040204020203" pitchFamily="34" charset="0"/>
                <a:cs typeface="Segoe UI Semibold" panose="020B0702040204020203" pitchFamily="34" charset="0"/>
              </a:rPr>
              <a:t>illion</a:t>
            </a:r>
            <a:endParaRPr lang="en-US" sz="2000" b="1" dirty="0">
              <a:solidFill>
                <a:schemeClr val="accent6"/>
              </a:solidFill>
              <a:latin typeface="Bahnschrift" panose="020B0502040204020203" pitchFamily="34" charset="0"/>
              <a:cs typeface="Segoe UI Semibold" panose="020B0702040204020203" pitchFamily="34" charset="0"/>
            </a:endParaRPr>
          </a:p>
          <a:p>
            <a:pPr algn="ctr"/>
            <a:r>
              <a:rPr lang="en-US" sz="3200" b="1" dirty="0">
                <a:solidFill>
                  <a:schemeClr val="accent6"/>
                </a:solidFill>
                <a:latin typeface="Bahnschrift" panose="020B0502040204020203" pitchFamily="34" charset="0"/>
                <a:cs typeface="Segoe UI Semibold" panose="020B0702040204020203" pitchFamily="34" charset="0"/>
              </a:rPr>
              <a:t>7</a:t>
            </a:r>
            <a:r>
              <a:rPr lang="en-US" sz="3200" b="1" dirty="0" smtClean="0">
                <a:solidFill>
                  <a:schemeClr val="accent6"/>
                </a:solidFill>
                <a:latin typeface="Bahnschrift" panose="020B0502040204020203" pitchFamily="34" charset="0"/>
                <a:cs typeface="Segoe UI Semibold" panose="020B0702040204020203" pitchFamily="34" charset="0"/>
              </a:rPr>
              <a:t>0</a:t>
            </a:r>
            <a:r>
              <a:rPr lang="en-US" sz="3200" b="1" dirty="0">
                <a:solidFill>
                  <a:schemeClr val="accent6"/>
                </a:solidFill>
                <a:latin typeface="Bahnschrift" panose="020B0502040204020203" pitchFamily="34" charset="0"/>
                <a:cs typeface="Segoe UI Semibold" panose="020B0702040204020203" pitchFamily="34" charset="0"/>
              </a:rPr>
              <a:t>%</a:t>
            </a:r>
            <a:r>
              <a:rPr lang="en-US" sz="2000" b="1" dirty="0">
                <a:solidFill>
                  <a:schemeClr val="accent6"/>
                </a:solidFill>
                <a:latin typeface="Bahnschrift" panose="020B0502040204020203" pitchFamily="34" charset="0"/>
                <a:cs typeface="Segoe UI Semibold" panose="020B0702040204020203" pitchFamily="34" charset="0"/>
              </a:rPr>
              <a:t> </a:t>
            </a:r>
            <a:r>
              <a:rPr lang="en-US" sz="2000" b="1" dirty="0">
                <a:solidFill>
                  <a:srgbClr val="03650F"/>
                </a:solidFill>
                <a:latin typeface="Bahnschrift" panose="020B0502040204020203" pitchFamily="34" charset="0"/>
                <a:cs typeface="Segoe UI Semibold" panose="020B0702040204020203" pitchFamily="34" charset="0"/>
              </a:rPr>
              <a:t>of </a:t>
            </a:r>
            <a:r>
              <a:rPr lang="en-US" sz="2000" b="1" dirty="0" smtClean="0">
                <a:solidFill>
                  <a:srgbClr val="03650F"/>
                </a:solidFill>
                <a:latin typeface="Bahnschrift" panose="020B0502040204020203" pitchFamily="34" charset="0"/>
                <a:cs typeface="Segoe UI Semibold" panose="020B0702040204020203" pitchFamily="34" charset="0"/>
              </a:rPr>
              <a:t>processed chicken consumed </a:t>
            </a:r>
            <a:r>
              <a:rPr lang="en-US" sz="2000" b="1" dirty="0">
                <a:solidFill>
                  <a:srgbClr val="03650F"/>
                </a:solidFill>
                <a:latin typeface="Bahnschrift" panose="020B0502040204020203" pitchFamily="34" charset="0"/>
                <a:cs typeface="Segoe UI Semibold" panose="020B0702040204020203" pitchFamily="34" charset="0"/>
              </a:rPr>
              <a:t>in Nigeria </a:t>
            </a:r>
            <a:r>
              <a:rPr lang="en-US" sz="2000" b="1" dirty="0" smtClean="0">
                <a:solidFill>
                  <a:srgbClr val="03650F"/>
                </a:solidFill>
                <a:latin typeface="Bahnschrift" panose="020B0502040204020203" pitchFamily="34" charset="0"/>
                <a:cs typeface="Segoe UI Semibold" panose="020B0702040204020203" pitchFamily="34" charset="0"/>
              </a:rPr>
              <a:t>are imported and are known as ‘cadaver-chickens’.</a:t>
            </a:r>
            <a:endParaRPr lang="en-US" sz="2000" b="1" dirty="0">
              <a:solidFill>
                <a:srgbClr val="03650F"/>
              </a:solidFill>
              <a:latin typeface="Bahnschrift" panose="020B0502040204020203" pitchFamily="34" charset="0"/>
              <a:cs typeface="Segoe UI Semibold" panose="020B0702040204020203" pitchFamily="34" charset="0"/>
            </a:endParaRPr>
          </a:p>
        </p:txBody>
      </p:sp>
      <p:pic>
        <p:nvPicPr>
          <p:cNvPr id="13" name="Picture 12"/>
          <p:cNvPicPr>
            <a:picLocks noChangeAspect="1"/>
          </p:cNvPicPr>
          <p:nvPr/>
        </p:nvPicPr>
        <p:blipFill rotWithShape="1">
          <a:blip r:embed="rId2">
            <a:extLst>
              <a:ext uri="{BEBA8EAE-BF5A-486C-A8C5-ECC9F3942E4B}">
                <a14:imgProps xmlns="" xmlns:a14="http://schemas.microsoft.com/office/drawing/2010/main">
                  <a14:imgLayer r:embed="rId3">
                    <a14:imgEffect>
                      <a14:backgroundRemoval t="20000" b="79600" l="17200" r="74700">
                        <a14:foregroundMark x1="30200" y1="37200" x2="30200" y2="37200"/>
                        <a14:foregroundMark x1="27000" y1="49600" x2="27000" y2="49600"/>
                        <a14:foregroundMark x1="33100" y1="56667" x2="33100" y2="56667"/>
                        <a14:foregroundMark x1="41100" y1="53600" x2="41100" y2="53600"/>
                        <a14:foregroundMark x1="47200" y1="55867" x2="47200" y2="55867"/>
                        <a14:foregroundMark x1="53300" y1="49333" x2="53300" y2="49333"/>
                        <a14:foregroundMark x1="57500" y1="56667" x2="57500" y2="56667"/>
                        <a14:foregroundMark x1="69000" y1="35867" x2="69000" y2="35867"/>
                        <a14:foregroundMark x1="59300" y1="37467" x2="59300" y2="37467"/>
                        <a14:foregroundMark x1="57900" y1="49600" x2="57900" y2="49600"/>
                        <a14:foregroundMark x1="45000" y1="61067" x2="45000" y2="61067"/>
                        <a14:foregroundMark x1="47200" y1="60667" x2="47200" y2="60667"/>
                        <a14:foregroundMark x1="49300" y1="60667" x2="49300" y2="60667"/>
                        <a14:foregroundMark x1="52200" y1="60667" x2="52200" y2="60667"/>
                        <a14:foregroundMark x1="53600" y1="61067" x2="53600" y2="61067"/>
                        <a14:foregroundMark x1="57400" y1="60933" x2="57400" y2="60933"/>
                        <a14:foregroundMark x1="58800" y1="60667" x2="58800" y2="60667"/>
                        <a14:foregroundMark x1="61100" y1="60800" x2="61100" y2="60800"/>
                        <a14:foregroundMark x1="63600" y1="60667" x2="63600" y2="60667"/>
                        <a14:foregroundMark x1="42800" y1="59333" x2="42800" y2="59333"/>
                        <a14:foregroundMark x1="41500" y1="59733" x2="41500" y2="59733"/>
                        <a14:foregroundMark x1="39200" y1="60400" x2="39200" y2="60400"/>
                        <a14:foregroundMark x1="39500" y1="60133" x2="39500" y2="60133"/>
                        <a14:foregroundMark x1="36800" y1="60533" x2="36800" y2="60533"/>
                        <a14:foregroundMark x1="35800" y1="60800" x2="35800" y2="60800"/>
                        <a14:foregroundMark x1="34100" y1="60800" x2="34100" y2="60800"/>
                        <a14:foregroundMark x1="33000" y1="61200" x2="33000" y2="61200"/>
                        <a14:foregroundMark x1="32300" y1="61200" x2="32300" y2="61200"/>
                        <a14:foregroundMark x1="31200" y1="61467" x2="31200" y2="61467"/>
                        <a14:foregroundMark x1="30400" y1="61467" x2="30400" y2="61467"/>
                        <a14:foregroundMark x1="29800" y1="61467" x2="29800" y2="61467"/>
                        <a14:foregroundMark x1="29300" y1="61733" x2="29300" y2="61733"/>
                        <a14:foregroundMark x1="28400" y1="58533" x2="28400" y2="58533"/>
                        <a14:foregroundMark x1="48600" y1="63867" x2="48600" y2="63867"/>
                        <a14:backgroundMark x1="31600" y1="52800" x2="31600" y2="52800"/>
                        <a14:backgroundMark x1="37800" y1="56667" x2="37800" y2="56667"/>
                        <a14:backgroundMark x1="43700" y1="49467" x2="43700" y2="49467"/>
                        <a14:backgroundMark x1="50300" y1="52800" x2="50300" y2="52800"/>
                        <a14:backgroundMark x1="46500" y1="52933" x2="46500" y2="52933"/>
                        <a14:backgroundMark x1="58100" y1="53867" x2="58100" y2="53867"/>
                        <a14:backgroundMark x1="61500" y1="53733" x2="61500" y2="53733"/>
                        <a14:backgroundMark x1="57300" y1="59067" x2="57300" y2="59067"/>
                        <a14:backgroundMark x1="54200" y1="57200" x2="54200" y2="57200"/>
                        <a14:backgroundMark x1="50800" y1="58400" x2="50800" y2="58400"/>
                        <a14:backgroundMark x1="47000" y1="59467" x2="47000" y2="59467"/>
                        <a14:backgroundMark x1="45900" y1="57200" x2="45900" y2="57200"/>
                        <a14:backgroundMark x1="41000" y1="58800" x2="41000" y2="58800"/>
                        <a14:backgroundMark x1="43500" y1="58533" x2="43500" y2="58533"/>
                        <a14:backgroundMark x1="48500" y1="56933" x2="48500" y2="56933"/>
                        <a14:backgroundMark x1="52100" y1="62400" x2="52100" y2="62400"/>
                        <a14:backgroundMark x1="50300" y1="62000" x2="50300" y2="62000"/>
                        <a14:backgroundMark x1="49300" y1="63067" x2="49300" y2="63067"/>
                        <a14:backgroundMark x1="49400" y1="61467" x2="49400" y2="61467"/>
                        <a14:backgroundMark x1="44300" y1="61600" x2="44300" y2="61600"/>
                        <a14:backgroundMark x1="56800" y1="61600" x2="56800" y2="61600"/>
                        <a14:backgroundMark x1="63400" y1="61467" x2="63400" y2="61467"/>
                        <a14:backgroundMark x1="57800" y1="51733" x2="57800" y2="51733"/>
                        <a14:backgroundMark x1="62900" y1="48667" x2="62900" y2="48667"/>
                        <a14:backgroundMark x1="64700" y1="46267" x2="64700" y2="46267"/>
                        <a14:backgroundMark x1="59300" y1="50667" x2="59300" y2="50667"/>
                        <a14:backgroundMark x1="46600" y1="50667" x2="46600" y2="50667"/>
                        <a14:backgroundMark x1="28800" y1="51333" x2="28800" y2="51333"/>
                        <a14:backgroundMark x1="27600" y1="48000" x2="27600" y2="48000"/>
                        <a14:backgroundMark x1="26800" y1="46533" x2="26800" y2="46533"/>
                        <a14:backgroundMark x1="26300" y1="46133" x2="26300" y2="46133"/>
                        <a14:backgroundMark x1="25600" y1="44933" x2="25600" y2="44933"/>
                        <a14:backgroundMark x1="24600" y1="43600" x2="24600" y2="43600"/>
                        <a14:backgroundMark x1="27500" y1="55333" x2="27500" y2="55333"/>
                        <a14:backgroundMark x1="26100" y1="53867" x2="26100" y2="53867"/>
                        <a14:backgroundMark x1="26600" y1="56133" x2="26600" y2="56133"/>
                        <a14:backgroundMark x1="25600" y1="55467" x2="25600" y2="55467"/>
                      </a14:backgroundRemoval>
                    </a14:imgEffect>
                  </a14:imgLayer>
                </a14:imgProps>
              </a:ext>
              <a:ext uri="{28A0092B-C50C-407E-A947-70E740481C1C}">
                <a14:useLocalDpi xmlns="" xmlns:a14="http://schemas.microsoft.com/office/drawing/2010/main" val="0"/>
              </a:ext>
            </a:extLst>
          </a:blip>
          <a:srcRect l="19755" t="27974" r="25460" b="34326"/>
          <a:stretch/>
        </p:blipFill>
        <p:spPr>
          <a:xfrm>
            <a:off x="282868" y="112978"/>
            <a:ext cx="1451518" cy="749171"/>
          </a:xfrm>
          <a:prstGeom prst="rect">
            <a:avLst/>
          </a:prstGeom>
        </p:spPr>
      </p:pic>
      <p:pic>
        <p:nvPicPr>
          <p:cNvPr id="15" name="Picture 14" descr="Frozen chicken"/>
          <p:cNvPicPr/>
          <p:nvPr/>
        </p:nvPicPr>
        <p:blipFill rotWithShape="1">
          <a:blip r:embed="rId4"/>
          <a:srcRect l="19872" t="9602" r="13035" b="7041"/>
          <a:stretch/>
        </p:blipFill>
        <p:spPr bwMode="auto">
          <a:xfrm>
            <a:off x="7376984" y="2246056"/>
            <a:ext cx="2735707" cy="2251804"/>
          </a:xfrm>
          <a:prstGeom prst="rect">
            <a:avLst/>
          </a:prstGeom>
          <a:ln>
            <a:noFill/>
          </a:ln>
          <a:effectLst>
            <a:softEdge rad="127000"/>
          </a:effectLst>
        </p:spPr>
      </p:pic>
      <p:pic>
        <p:nvPicPr>
          <p:cNvPr id="14" name="Picture 13" descr="https://guardian.ng/wp-content/uploads/2020/01/processing-site-at-olayele-market.jpg"/>
          <p:cNvPicPr/>
          <p:nvPr/>
        </p:nvPicPr>
        <p:blipFill rotWithShape="1">
          <a:blip r:embed="rId5"/>
          <a:srcRect l="15812" r="20085"/>
          <a:stretch/>
        </p:blipFill>
        <p:spPr bwMode="auto">
          <a:xfrm>
            <a:off x="1514969" y="2246055"/>
            <a:ext cx="2970534" cy="2251803"/>
          </a:xfrm>
          <a:prstGeom prst="rect">
            <a:avLst/>
          </a:prstGeom>
          <a:ln>
            <a:noFill/>
          </a:ln>
          <a:effectLst>
            <a:softEdge rad="127000"/>
          </a:effectLst>
        </p:spPr>
      </p:pic>
    </p:spTree>
    <p:extLst>
      <p:ext uri="{BB962C8B-B14F-4D97-AF65-F5344CB8AC3E}">
        <p14:creationId xmlns="" xmlns:p14="http://schemas.microsoft.com/office/powerpoint/2010/main" val="22852859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2">
            <a:biLevel thresh="50000"/>
            <a:extLst>
              <a:ext uri="{BEBA8EAE-BF5A-486C-A8C5-ECC9F3942E4B}">
                <a14:imgProps xmlns="" xmlns:a14="http://schemas.microsoft.com/office/drawing/2010/main">
                  <a14:imgLayer r:embed="rId3">
                    <a14:imgEffect>
                      <a14:backgroundRemoval t="14982" b="66245" l="26354" r="75632">
                        <a14:foregroundMark x1="37545" y1="29061" x2="37545" y2="29061"/>
                        <a14:foregroundMark x1="53430" y1="28339" x2="53430" y2="28339"/>
                        <a14:foregroundMark x1="51083" y1="32130" x2="51083" y2="32130"/>
                        <a14:foregroundMark x1="54513" y1="37545" x2="54513" y2="37545"/>
                        <a14:foregroundMark x1="65162" y1="51986" x2="65162" y2="51986"/>
                        <a14:foregroundMark x1="64079" y1="59025" x2="64079" y2="59025"/>
                        <a14:foregroundMark x1="57401" y1="58845" x2="57401" y2="58845"/>
                        <a14:foregroundMark x1="37365" y1="49639" x2="37365" y2="49639"/>
                        <a14:foregroundMark x1="36101" y1="40253" x2="36101" y2="40253"/>
                        <a14:foregroundMark x1="49278" y1="41516" x2="49278" y2="41516"/>
                        <a14:foregroundMark x1="45307" y1="51083" x2="45307" y2="51083"/>
                        <a14:foregroundMark x1="45307" y1="47292" x2="45307" y2="47292"/>
                        <a14:foregroundMark x1="44585" y1="41697" x2="44585" y2="41697"/>
                        <a14:foregroundMark x1="45126" y1="37004" x2="45126" y2="37004"/>
                        <a14:foregroundMark x1="44404" y1="31949" x2="44404" y2="31949"/>
                        <a14:foregroundMark x1="44404" y1="28159" x2="44404" y2="28159"/>
                      </a14:backgroundRemoval>
                    </a14:imgEffect>
                    <a14:imgEffect>
                      <a14:brightnessContrast bright="-40000" contrast="-40000"/>
                    </a14:imgEffect>
                  </a14:imgLayer>
                </a14:imgProps>
              </a:ext>
              <a:ext uri="{28A0092B-C50C-407E-A947-70E740481C1C}">
                <a14:useLocalDpi xmlns="" xmlns:a14="http://schemas.microsoft.com/office/drawing/2010/main" val="0"/>
              </a:ext>
            </a:extLst>
          </a:blip>
          <a:srcRect l="26271" t="15460" r="27364" b="34662"/>
          <a:stretch/>
        </p:blipFill>
        <p:spPr>
          <a:xfrm>
            <a:off x="1925262" y="2821306"/>
            <a:ext cx="1223319" cy="1315996"/>
          </a:xfrm>
          <a:prstGeom prst="rect">
            <a:avLst/>
          </a:prstGeom>
        </p:spPr>
      </p:pic>
      <p:sp>
        <p:nvSpPr>
          <p:cNvPr id="34" name="TextBox 33"/>
          <p:cNvSpPr txBox="1"/>
          <p:nvPr/>
        </p:nvSpPr>
        <p:spPr>
          <a:xfrm>
            <a:off x="3798275" y="220536"/>
            <a:ext cx="4396156" cy="523220"/>
          </a:xfrm>
          <a:prstGeom prst="rect">
            <a:avLst/>
          </a:prstGeom>
          <a:noFill/>
        </p:spPr>
        <p:txBody>
          <a:bodyPr wrap="square" rtlCol="0">
            <a:spAutoFit/>
          </a:bodyPr>
          <a:lstStyle/>
          <a:p>
            <a:pPr algn="ctr"/>
            <a:r>
              <a:rPr lang="en-GB" sz="2800" b="1" dirty="0">
                <a:solidFill>
                  <a:srgbClr val="03650F"/>
                </a:solidFill>
                <a:latin typeface="Rockwell Extra Bold" panose="02060903040505020403" pitchFamily="18" charset="0"/>
              </a:rPr>
              <a:t>THE </a:t>
            </a:r>
            <a:r>
              <a:rPr lang="en-GB" sz="2800" b="1" dirty="0" smtClean="0">
                <a:solidFill>
                  <a:srgbClr val="03650F"/>
                </a:solidFill>
                <a:latin typeface="Rockwell Extra Bold" panose="02060903040505020403" pitchFamily="18" charset="0"/>
              </a:rPr>
              <a:t>SOLUTION  </a:t>
            </a:r>
            <a:endParaRPr lang="en-GB" sz="3200" dirty="0">
              <a:solidFill>
                <a:srgbClr val="03650F"/>
              </a:solidFill>
              <a:latin typeface="Rockwell Extra Bold" panose="02060903040505020403" pitchFamily="18" charset="0"/>
            </a:endParaRPr>
          </a:p>
        </p:txBody>
      </p:sp>
      <p:sp>
        <p:nvSpPr>
          <p:cNvPr id="6" name="TextBox 5"/>
          <p:cNvSpPr txBox="1"/>
          <p:nvPr/>
        </p:nvSpPr>
        <p:spPr>
          <a:xfrm>
            <a:off x="999929" y="1043963"/>
            <a:ext cx="10453816" cy="1342001"/>
          </a:xfrm>
          <a:prstGeom prst="rect">
            <a:avLst/>
          </a:prstGeom>
          <a:noFill/>
        </p:spPr>
        <p:txBody>
          <a:bodyPr wrap="square" rtlCol="0">
            <a:normAutofit/>
          </a:bodyPr>
          <a:lstStyle/>
          <a:p>
            <a:r>
              <a:rPr lang="en-GB" b="1" dirty="0" err="1" smtClean="0">
                <a:solidFill>
                  <a:schemeClr val="bg2">
                    <a:lumMod val="50000"/>
                  </a:schemeClr>
                </a:solidFill>
                <a:latin typeface="Bahnschrift" panose="020B0502040204020203" pitchFamily="34" charset="0"/>
              </a:rPr>
              <a:t>Giatat</a:t>
            </a:r>
            <a:r>
              <a:rPr lang="en-GB" b="1" dirty="0" smtClean="0">
                <a:solidFill>
                  <a:schemeClr val="bg2">
                    <a:lumMod val="50000"/>
                  </a:schemeClr>
                </a:solidFill>
                <a:latin typeface="Bahnschrift" panose="020B0502040204020203" pitchFamily="34" charset="0"/>
              </a:rPr>
              <a:t> Resources Int’l ltd is a poultry production and processing company in Nigeria</a:t>
            </a:r>
          </a:p>
          <a:p>
            <a:r>
              <a:rPr lang="en-GB" b="1" dirty="0" smtClean="0">
                <a:solidFill>
                  <a:schemeClr val="bg2">
                    <a:lumMod val="50000"/>
                  </a:schemeClr>
                </a:solidFill>
                <a:latin typeface="Bahnschrift" panose="020B0502040204020203" pitchFamily="34" charset="0"/>
              </a:rPr>
              <a:t>That is developing an online ordering, logistics and tracking platform that enables consumers of fresh processed chicken to remotely place an order and sees it delivered at their doors steps as well as tracking poultry out-growers production output</a:t>
            </a:r>
            <a:r>
              <a:rPr lang="en-GB" b="1" dirty="0">
                <a:solidFill>
                  <a:schemeClr val="bg2">
                    <a:lumMod val="50000"/>
                  </a:schemeClr>
                </a:solidFill>
                <a:latin typeface="Bahnschrift" panose="020B0502040204020203" pitchFamily="34" charset="0"/>
              </a:rPr>
              <a:t>.</a:t>
            </a:r>
            <a:endParaRPr lang="en-GB" b="1" dirty="0" smtClean="0">
              <a:solidFill>
                <a:schemeClr val="bg2">
                  <a:lumMod val="50000"/>
                </a:schemeClr>
              </a:solidFill>
              <a:latin typeface="Bahnschrift" panose="020B0502040204020203" pitchFamily="34" charset="0"/>
            </a:endParaRPr>
          </a:p>
        </p:txBody>
      </p:sp>
      <p:pic>
        <p:nvPicPr>
          <p:cNvPr id="10" name="Picture 9"/>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6980892" y="2833274"/>
            <a:ext cx="1072947" cy="1592316"/>
          </a:xfrm>
          <a:prstGeom prst="rect">
            <a:avLst/>
          </a:prstGeom>
        </p:spPr>
      </p:pic>
      <p:pic>
        <p:nvPicPr>
          <p:cNvPr id="17" name="Picture 16"/>
          <p:cNvPicPr>
            <a:picLocks noChangeAspect="1"/>
          </p:cNvPicPr>
          <p:nvPr/>
        </p:nvPicPr>
        <p:blipFill rotWithShape="1">
          <a:blip r:embed="rId5">
            <a:extLst>
              <a:ext uri="{BEBA8EAE-BF5A-486C-A8C5-ECC9F3942E4B}">
                <a14:imgProps xmlns="" xmlns:a14="http://schemas.microsoft.com/office/drawing/2010/main">
                  <a14:imgLayer r:embed="rId6">
                    <a14:imgEffect>
                      <a14:backgroundRemoval t="20000" b="79600" l="17200" r="74700">
                        <a14:foregroundMark x1="30200" y1="37200" x2="30200" y2="37200"/>
                        <a14:foregroundMark x1="27000" y1="49600" x2="27000" y2="49600"/>
                        <a14:foregroundMark x1="33100" y1="56667" x2="33100" y2="56667"/>
                        <a14:foregroundMark x1="41100" y1="53600" x2="41100" y2="53600"/>
                        <a14:foregroundMark x1="47200" y1="55867" x2="47200" y2="55867"/>
                        <a14:foregroundMark x1="53300" y1="49333" x2="53300" y2="49333"/>
                        <a14:foregroundMark x1="57500" y1="56667" x2="57500" y2="56667"/>
                        <a14:foregroundMark x1="69000" y1="35867" x2="69000" y2="35867"/>
                        <a14:foregroundMark x1="59300" y1="37467" x2="59300" y2="37467"/>
                        <a14:foregroundMark x1="57900" y1="49600" x2="57900" y2="49600"/>
                        <a14:foregroundMark x1="45000" y1="61067" x2="45000" y2="61067"/>
                        <a14:foregroundMark x1="47200" y1="60667" x2="47200" y2="60667"/>
                        <a14:foregroundMark x1="49300" y1="60667" x2="49300" y2="60667"/>
                        <a14:foregroundMark x1="52200" y1="60667" x2="52200" y2="60667"/>
                        <a14:foregroundMark x1="53600" y1="61067" x2="53600" y2="61067"/>
                        <a14:foregroundMark x1="57400" y1="60933" x2="57400" y2="60933"/>
                        <a14:foregroundMark x1="58800" y1="60667" x2="58800" y2="60667"/>
                        <a14:foregroundMark x1="61100" y1="60800" x2="61100" y2="60800"/>
                        <a14:foregroundMark x1="63600" y1="60667" x2="63600" y2="60667"/>
                        <a14:foregroundMark x1="42800" y1="59333" x2="42800" y2="59333"/>
                        <a14:foregroundMark x1="41500" y1="59733" x2="41500" y2="59733"/>
                        <a14:foregroundMark x1="39200" y1="60400" x2="39200" y2="60400"/>
                        <a14:foregroundMark x1="39500" y1="60133" x2="39500" y2="60133"/>
                        <a14:foregroundMark x1="36800" y1="60533" x2="36800" y2="60533"/>
                        <a14:foregroundMark x1="35800" y1="60800" x2="35800" y2="60800"/>
                        <a14:foregroundMark x1="34100" y1="60800" x2="34100" y2="60800"/>
                        <a14:foregroundMark x1="33000" y1="61200" x2="33000" y2="61200"/>
                        <a14:foregroundMark x1="32300" y1="61200" x2="32300" y2="61200"/>
                        <a14:foregroundMark x1="31200" y1="61467" x2="31200" y2="61467"/>
                        <a14:foregroundMark x1="30400" y1="61467" x2="30400" y2="61467"/>
                        <a14:foregroundMark x1="29800" y1="61467" x2="29800" y2="61467"/>
                        <a14:foregroundMark x1="29300" y1="61733" x2="29300" y2="61733"/>
                        <a14:foregroundMark x1="28400" y1="58533" x2="28400" y2="58533"/>
                        <a14:foregroundMark x1="48600" y1="63867" x2="48600" y2="63867"/>
                        <a14:backgroundMark x1="31600" y1="52800" x2="31600" y2="52800"/>
                        <a14:backgroundMark x1="37800" y1="56667" x2="37800" y2="56667"/>
                        <a14:backgroundMark x1="43700" y1="49467" x2="43700" y2="49467"/>
                        <a14:backgroundMark x1="50300" y1="52800" x2="50300" y2="52800"/>
                        <a14:backgroundMark x1="46500" y1="52933" x2="46500" y2="52933"/>
                        <a14:backgroundMark x1="58100" y1="53867" x2="58100" y2="53867"/>
                        <a14:backgroundMark x1="61500" y1="53733" x2="61500" y2="53733"/>
                        <a14:backgroundMark x1="57300" y1="59067" x2="57300" y2="59067"/>
                        <a14:backgroundMark x1="54200" y1="57200" x2="54200" y2="57200"/>
                        <a14:backgroundMark x1="50800" y1="58400" x2="50800" y2="58400"/>
                        <a14:backgroundMark x1="47000" y1="59467" x2="47000" y2="59467"/>
                        <a14:backgroundMark x1="45900" y1="57200" x2="45900" y2="57200"/>
                        <a14:backgroundMark x1="41000" y1="58800" x2="41000" y2="58800"/>
                        <a14:backgroundMark x1="43500" y1="58533" x2="43500" y2="58533"/>
                        <a14:backgroundMark x1="48500" y1="56933" x2="48500" y2="56933"/>
                        <a14:backgroundMark x1="52100" y1="62400" x2="52100" y2="62400"/>
                        <a14:backgroundMark x1="50300" y1="62000" x2="50300" y2="62000"/>
                        <a14:backgroundMark x1="49300" y1="63067" x2="49300" y2="63067"/>
                        <a14:backgroundMark x1="49400" y1="61467" x2="49400" y2="61467"/>
                        <a14:backgroundMark x1="44300" y1="61600" x2="44300" y2="61600"/>
                        <a14:backgroundMark x1="56800" y1="61600" x2="56800" y2="61600"/>
                        <a14:backgroundMark x1="63400" y1="61467" x2="63400" y2="61467"/>
                        <a14:backgroundMark x1="57800" y1="51733" x2="57800" y2="51733"/>
                        <a14:backgroundMark x1="62900" y1="48667" x2="62900" y2="48667"/>
                        <a14:backgroundMark x1="64700" y1="46267" x2="64700" y2="46267"/>
                        <a14:backgroundMark x1="59300" y1="50667" x2="59300" y2="50667"/>
                        <a14:backgroundMark x1="46600" y1="50667" x2="46600" y2="50667"/>
                        <a14:backgroundMark x1="28800" y1="51333" x2="28800" y2="51333"/>
                        <a14:backgroundMark x1="27600" y1="48000" x2="27600" y2="48000"/>
                        <a14:backgroundMark x1="26800" y1="46533" x2="26800" y2="46533"/>
                        <a14:backgroundMark x1="26300" y1="46133" x2="26300" y2="46133"/>
                        <a14:backgroundMark x1="25600" y1="44933" x2="25600" y2="44933"/>
                        <a14:backgroundMark x1="24600" y1="43600" x2="24600" y2="43600"/>
                        <a14:backgroundMark x1="27500" y1="55333" x2="27500" y2="55333"/>
                        <a14:backgroundMark x1="26100" y1="53867" x2="26100" y2="53867"/>
                        <a14:backgroundMark x1="26600" y1="56133" x2="26600" y2="56133"/>
                        <a14:backgroundMark x1="25600" y1="55467" x2="25600" y2="55467"/>
                      </a14:backgroundRemoval>
                    </a14:imgEffect>
                  </a14:imgLayer>
                </a14:imgProps>
              </a:ext>
              <a:ext uri="{28A0092B-C50C-407E-A947-70E740481C1C}">
                <a14:useLocalDpi xmlns="" xmlns:a14="http://schemas.microsoft.com/office/drawing/2010/main" val="0"/>
              </a:ext>
            </a:extLst>
          </a:blip>
          <a:srcRect l="19755" t="27974" r="25460" b="34326"/>
          <a:stretch/>
        </p:blipFill>
        <p:spPr>
          <a:xfrm>
            <a:off x="146390" y="107560"/>
            <a:ext cx="1451518" cy="749171"/>
          </a:xfrm>
          <a:prstGeom prst="rect">
            <a:avLst/>
          </a:prstGeom>
        </p:spPr>
      </p:pic>
      <p:pic>
        <p:nvPicPr>
          <p:cNvPr id="12" name="Picture 11"/>
          <p:cNvPicPr>
            <a:picLocks noChangeAspect="1"/>
          </p:cNvPicPr>
          <p:nvPr/>
        </p:nvPicPr>
        <p:blipFill rotWithShape="1">
          <a:blip r:embed="rId7">
            <a:duotone>
              <a:prstClr val="black"/>
              <a:srgbClr val="03650F">
                <a:tint val="45000"/>
                <a:satMod val="400000"/>
              </a:srgbClr>
            </a:duotone>
            <a:extLst>
              <a:ext uri="{BEBA8EAE-BF5A-486C-A8C5-ECC9F3942E4B}">
                <a14:imgProps xmlns="" xmlns:a14="http://schemas.microsoft.com/office/drawing/2010/main">
                  <a14:imgLayer r:embed="rId8">
                    <a14:imgEffect>
                      <a14:backgroundRemoval t="12674" b="65625" l="19512" r="81614">
                        <a14:foregroundMark x1="61351" y1="20660" x2="61351" y2="20660"/>
                        <a14:foregroundMark x1="33208" y1="31076" x2="33208" y2="31076"/>
                        <a14:foregroundMark x1="28893" y1="55382" x2="28893" y2="55382"/>
                        <a14:foregroundMark x1="76173" y1="61632" x2="76173" y2="61632"/>
                      </a14:backgroundRemoval>
                    </a14:imgEffect>
                    <a14:imgEffect>
                      <a14:saturation sat="101000"/>
                    </a14:imgEffect>
                  </a14:imgLayer>
                </a14:imgProps>
              </a:ext>
              <a:ext uri="{28A0092B-C50C-407E-A947-70E740481C1C}">
                <a14:useLocalDpi xmlns="" xmlns:a14="http://schemas.microsoft.com/office/drawing/2010/main" val="0"/>
              </a:ext>
            </a:extLst>
          </a:blip>
          <a:srcRect l="16756" t="11380" r="17920" b="32898"/>
          <a:stretch/>
        </p:blipFill>
        <p:spPr>
          <a:xfrm>
            <a:off x="2938264" y="4777366"/>
            <a:ext cx="1720022" cy="1585535"/>
          </a:xfrm>
          <a:prstGeom prst="rect">
            <a:avLst/>
          </a:prstGeom>
        </p:spPr>
      </p:pic>
      <p:sp>
        <p:nvSpPr>
          <p:cNvPr id="13" name="TextBox 12"/>
          <p:cNvSpPr txBox="1"/>
          <p:nvPr/>
        </p:nvSpPr>
        <p:spPr>
          <a:xfrm>
            <a:off x="4925221" y="5410740"/>
            <a:ext cx="4111342" cy="646331"/>
          </a:xfrm>
          <a:prstGeom prst="rect">
            <a:avLst/>
          </a:prstGeom>
          <a:noFill/>
        </p:spPr>
        <p:txBody>
          <a:bodyPr wrap="square" rtlCol="0">
            <a:spAutoFit/>
          </a:bodyPr>
          <a:lstStyle/>
          <a:p>
            <a:r>
              <a:rPr lang="en-GB" dirty="0" smtClean="0">
                <a:solidFill>
                  <a:schemeClr val="tx2">
                    <a:lumMod val="25000"/>
                  </a:schemeClr>
                </a:solidFill>
                <a:latin typeface="Bahnschrift" panose="020B0502040204020203" pitchFamily="34" charset="0"/>
              </a:rPr>
              <a:t>…convenience </a:t>
            </a:r>
            <a:r>
              <a:rPr lang="en-GB" dirty="0">
                <a:solidFill>
                  <a:schemeClr val="tx2">
                    <a:lumMod val="25000"/>
                  </a:schemeClr>
                </a:solidFill>
                <a:latin typeface="Bahnschrift" panose="020B0502040204020203" pitchFamily="34" charset="0"/>
              </a:rPr>
              <a:t>for Fresh processed </a:t>
            </a:r>
            <a:r>
              <a:rPr lang="en-GB" dirty="0" smtClean="0">
                <a:solidFill>
                  <a:schemeClr val="tx2">
                    <a:lumMod val="25000"/>
                  </a:schemeClr>
                </a:solidFill>
                <a:latin typeface="Bahnschrift" panose="020B0502040204020203" pitchFamily="34" charset="0"/>
              </a:rPr>
              <a:t>    chicken </a:t>
            </a:r>
            <a:r>
              <a:rPr lang="en-GB" dirty="0">
                <a:solidFill>
                  <a:schemeClr val="tx2">
                    <a:lumMod val="25000"/>
                  </a:schemeClr>
                </a:solidFill>
                <a:latin typeface="Bahnschrift" panose="020B0502040204020203" pitchFamily="34" charset="0"/>
              </a:rPr>
              <a:t>consumers</a:t>
            </a:r>
            <a:endParaRPr lang="en-GB" dirty="0">
              <a:solidFill>
                <a:schemeClr val="tx2">
                  <a:lumMod val="25000"/>
                </a:schemeClr>
              </a:solidFill>
            </a:endParaRPr>
          </a:p>
        </p:txBody>
      </p:sp>
      <p:sp>
        <p:nvSpPr>
          <p:cNvPr id="14" name="TextBox 13"/>
          <p:cNvSpPr txBox="1"/>
          <p:nvPr/>
        </p:nvSpPr>
        <p:spPr>
          <a:xfrm>
            <a:off x="8035088" y="3823620"/>
            <a:ext cx="2532709" cy="369332"/>
          </a:xfrm>
          <a:prstGeom prst="rect">
            <a:avLst/>
          </a:prstGeom>
          <a:noFill/>
        </p:spPr>
        <p:txBody>
          <a:bodyPr wrap="square" rtlCol="0">
            <a:spAutoFit/>
          </a:bodyPr>
          <a:lstStyle/>
          <a:p>
            <a:pPr marL="285750" indent="-285750">
              <a:buFont typeface="Wingdings" panose="05000000000000000000" pitchFamily="2" charset="2"/>
              <a:buChar char="v"/>
            </a:pPr>
            <a:r>
              <a:rPr lang="en-GB" dirty="0">
                <a:solidFill>
                  <a:schemeClr val="tx2">
                    <a:lumMod val="25000"/>
                  </a:schemeClr>
                </a:solidFill>
                <a:latin typeface="Bahnschrift" panose="020B0502040204020203" pitchFamily="34" charset="0"/>
              </a:rPr>
              <a:t>Hygienic Meat</a:t>
            </a:r>
            <a:endParaRPr lang="en-GB" dirty="0">
              <a:solidFill>
                <a:schemeClr val="tx2">
                  <a:lumMod val="25000"/>
                </a:schemeClr>
              </a:solidFill>
            </a:endParaRPr>
          </a:p>
        </p:txBody>
      </p:sp>
      <p:sp>
        <p:nvSpPr>
          <p:cNvPr id="15" name="TextBox 14"/>
          <p:cNvSpPr txBox="1"/>
          <p:nvPr/>
        </p:nvSpPr>
        <p:spPr>
          <a:xfrm>
            <a:off x="3343703" y="3135158"/>
            <a:ext cx="2142698" cy="646331"/>
          </a:xfrm>
          <a:prstGeom prst="rect">
            <a:avLst/>
          </a:prstGeom>
          <a:noFill/>
        </p:spPr>
        <p:txBody>
          <a:bodyPr wrap="square" rtlCol="0">
            <a:spAutoFit/>
          </a:bodyPr>
          <a:lstStyle/>
          <a:p>
            <a:pPr marL="285750" indent="-285750">
              <a:buFont typeface="Wingdings" panose="05000000000000000000" pitchFamily="2" charset="2"/>
              <a:buChar char="v"/>
            </a:pPr>
            <a:r>
              <a:rPr lang="en-GB" dirty="0" smtClean="0">
                <a:solidFill>
                  <a:schemeClr val="tx2">
                    <a:lumMod val="25000"/>
                  </a:schemeClr>
                </a:solidFill>
                <a:latin typeface="Bahnschrift" panose="020B0502040204020203" pitchFamily="34" charset="0"/>
              </a:rPr>
              <a:t>Enables </a:t>
            </a:r>
            <a:r>
              <a:rPr lang="en-GB" dirty="0">
                <a:solidFill>
                  <a:schemeClr val="tx2">
                    <a:lumMod val="25000"/>
                  </a:schemeClr>
                </a:solidFill>
                <a:latin typeface="Bahnschrift" panose="020B0502040204020203" pitchFamily="34" charset="0"/>
              </a:rPr>
              <a:t>remote </a:t>
            </a:r>
            <a:r>
              <a:rPr lang="en-GB" dirty="0" smtClean="0">
                <a:solidFill>
                  <a:schemeClr val="tx2">
                    <a:lumMod val="25000"/>
                  </a:schemeClr>
                </a:solidFill>
                <a:latin typeface="Bahnschrift" panose="020B0502040204020203" pitchFamily="34" charset="0"/>
              </a:rPr>
              <a:t>ordering</a:t>
            </a:r>
            <a:endParaRPr lang="en-GB" dirty="0">
              <a:solidFill>
                <a:schemeClr val="tx2">
                  <a:lumMod val="25000"/>
                </a:schemeClr>
              </a:solidFill>
              <a:latin typeface="Bahnschrift" panose="020B0502040204020203" pitchFamily="34" charset="0"/>
            </a:endParaRPr>
          </a:p>
        </p:txBody>
      </p:sp>
    </p:spTree>
    <p:extLst>
      <p:ext uri="{BB962C8B-B14F-4D97-AF65-F5344CB8AC3E}">
        <p14:creationId xmlns="" xmlns:p14="http://schemas.microsoft.com/office/powerpoint/2010/main" val="15297569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89637" y="148773"/>
            <a:ext cx="4708598" cy="954107"/>
          </a:xfrm>
          <a:prstGeom prst="rect">
            <a:avLst/>
          </a:prstGeom>
          <a:noFill/>
          <a:ln w="9525" cap="flat" cmpd="sng" algn="ctr">
            <a:solidFill>
              <a:srgbClr val="03650F"/>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rtlCol="0">
            <a:spAutoFit/>
          </a:bodyPr>
          <a:lstStyle/>
          <a:p>
            <a:pPr algn="ctr"/>
            <a:r>
              <a:rPr lang="en-GB" sz="2800" b="1" dirty="0">
                <a:solidFill>
                  <a:srgbClr val="03650F"/>
                </a:solidFill>
                <a:latin typeface="Rockwell Extra Bold" panose="02060903040505020403" pitchFamily="18" charset="0"/>
              </a:rPr>
              <a:t>THE </a:t>
            </a:r>
            <a:r>
              <a:rPr lang="en-GB" sz="2800" b="1" dirty="0" smtClean="0">
                <a:solidFill>
                  <a:srgbClr val="03650F"/>
                </a:solidFill>
                <a:latin typeface="Rockwell Extra Bold" panose="02060903040505020403" pitchFamily="18" charset="0"/>
              </a:rPr>
              <a:t>PRODUCT/SERVICE   </a:t>
            </a:r>
            <a:endParaRPr lang="en-GB" sz="2800" dirty="0">
              <a:solidFill>
                <a:srgbClr val="03650F"/>
              </a:solidFill>
              <a:latin typeface="Rockwell Extra Bold" panose="02060903040505020403" pitchFamily="18" charset="0"/>
            </a:endParaRPr>
          </a:p>
        </p:txBody>
      </p:sp>
      <p:pic>
        <p:nvPicPr>
          <p:cNvPr id="3" name="Picture 2"/>
          <p:cNvPicPr>
            <a:picLocks noChangeAspect="1"/>
          </p:cNvPicPr>
          <p:nvPr/>
        </p:nvPicPr>
        <p:blipFill rotWithShape="1">
          <a:blip r:embed="rId2">
            <a:duotone>
              <a:prstClr val="black"/>
              <a:srgbClr val="002060">
                <a:tint val="45000"/>
                <a:satMod val="400000"/>
              </a:srgbClr>
            </a:duotone>
            <a:extLst>
              <a:ext uri="{BEBA8EAE-BF5A-486C-A8C5-ECC9F3942E4B}">
                <a14:imgProps xmlns="" xmlns:a14="http://schemas.microsoft.com/office/drawing/2010/main">
                  <a14:imgLayer r:embed="rId3">
                    <a14:imgEffect>
                      <a14:backgroundRemoval t="5863" b="89902" l="7200" r="94600">
                        <a14:foregroundMark x1="19800" y1="7980" x2="19800" y2="7980"/>
                        <a14:foregroundMark x1="67800" y1="76059" x2="67800" y2="76059"/>
                        <a14:foregroundMark x1="61000" y1="35505" x2="61000" y2="35505"/>
                        <a14:foregroundMark x1="41800" y1="33388" x2="41800" y2="33388"/>
                        <a14:foregroundMark x1="39200" y1="22638" x2="39200" y2="22638"/>
                        <a14:foregroundMark x1="66200" y1="56678" x2="66200" y2="56678"/>
                        <a14:foregroundMark x1="66200" y1="40554" x2="66200" y2="40554"/>
                        <a14:foregroundMark x1="69600" y1="43648" x2="69600" y2="43648"/>
                        <a14:foregroundMark x1="16000" y1="79153" x2="16000" y2="79153"/>
                        <a14:foregroundMark x1="25600" y1="79642" x2="25600" y2="79642"/>
                        <a14:foregroundMark x1="55200" y1="80293" x2="55200" y2="80293"/>
                        <a14:foregroundMark x1="60200" y1="79479" x2="60200" y2="79479"/>
                        <a14:foregroundMark x1="66200" y1="79479" x2="66200" y2="79479"/>
                        <a14:foregroundMark x1="75600" y1="79479" x2="75600" y2="79479"/>
                        <a14:backgroundMark x1="36600" y1="34365" x2="36600" y2="34365"/>
                        <a14:backgroundMark x1="45600" y1="34853" x2="45600" y2="34853"/>
                        <a14:backgroundMark x1="31800" y1="80619" x2="31800" y2="80619"/>
                        <a14:backgroundMark x1="34800" y1="81433" x2="34800" y2="81433"/>
                        <a14:backgroundMark x1="39000" y1="79316" x2="39000" y2="79316"/>
                      </a14:backgroundRemoval>
                    </a14:imgEffect>
                    <a14:imgEffect>
                      <a14:artisticCement/>
                    </a14:imgEffect>
                  </a14:imgLayer>
                </a14:imgProps>
              </a:ext>
              <a:ext uri="{28A0092B-C50C-407E-A947-70E740481C1C}">
                <a14:useLocalDpi xmlns="" xmlns:a14="http://schemas.microsoft.com/office/drawing/2010/main" val="0"/>
              </a:ext>
            </a:extLst>
          </a:blip>
          <a:srcRect l="5964" t="6303" r="7779" b="11786"/>
          <a:stretch/>
        </p:blipFill>
        <p:spPr>
          <a:xfrm>
            <a:off x="4713047" y="1971209"/>
            <a:ext cx="2861779" cy="3337157"/>
          </a:xfrm>
          <a:prstGeom prst="rect">
            <a:avLst/>
          </a:prstGeom>
        </p:spPr>
      </p:pic>
      <p:pic>
        <p:nvPicPr>
          <p:cNvPr id="10" name="Picture 9"/>
          <p:cNvPicPr>
            <a:picLocks noChangeAspect="1"/>
          </p:cNvPicPr>
          <p:nvPr/>
        </p:nvPicPr>
        <p:blipFill rotWithShape="1">
          <a:blip r:embed="rId4">
            <a:extLst>
              <a:ext uri="{BEBA8EAE-BF5A-486C-A8C5-ECC9F3942E4B}">
                <a14:imgProps xmlns="" xmlns:a14="http://schemas.microsoft.com/office/drawing/2010/main">
                  <a14:imgLayer r:embed="rId5">
                    <a14:imgEffect>
                      <a14:backgroundRemoval t="20000" b="79600" l="17200" r="74700">
                        <a14:foregroundMark x1="30200" y1="37200" x2="30200" y2="37200"/>
                        <a14:foregroundMark x1="27000" y1="49600" x2="27000" y2="49600"/>
                        <a14:foregroundMark x1="33100" y1="56667" x2="33100" y2="56667"/>
                        <a14:foregroundMark x1="41100" y1="53600" x2="41100" y2="53600"/>
                        <a14:foregroundMark x1="47200" y1="55867" x2="47200" y2="55867"/>
                        <a14:foregroundMark x1="53300" y1="49333" x2="53300" y2="49333"/>
                        <a14:foregroundMark x1="57500" y1="56667" x2="57500" y2="56667"/>
                        <a14:foregroundMark x1="69000" y1="35867" x2="69000" y2="35867"/>
                        <a14:foregroundMark x1="59300" y1="37467" x2="59300" y2="37467"/>
                        <a14:foregroundMark x1="57900" y1="49600" x2="57900" y2="49600"/>
                        <a14:foregroundMark x1="45000" y1="61067" x2="45000" y2="61067"/>
                        <a14:foregroundMark x1="47200" y1="60667" x2="47200" y2="60667"/>
                        <a14:foregroundMark x1="49300" y1="60667" x2="49300" y2="60667"/>
                        <a14:foregroundMark x1="52200" y1="60667" x2="52200" y2="60667"/>
                        <a14:foregroundMark x1="53600" y1="61067" x2="53600" y2="61067"/>
                        <a14:foregroundMark x1="57400" y1="60933" x2="57400" y2="60933"/>
                        <a14:foregroundMark x1="58800" y1="60667" x2="58800" y2="60667"/>
                        <a14:foregroundMark x1="61100" y1="60800" x2="61100" y2="60800"/>
                        <a14:foregroundMark x1="63600" y1="60667" x2="63600" y2="60667"/>
                        <a14:foregroundMark x1="42800" y1="59333" x2="42800" y2="59333"/>
                        <a14:foregroundMark x1="41500" y1="59733" x2="41500" y2="59733"/>
                        <a14:foregroundMark x1="39200" y1="60400" x2="39200" y2="60400"/>
                        <a14:foregroundMark x1="39500" y1="60133" x2="39500" y2="60133"/>
                        <a14:foregroundMark x1="36800" y1="60533" x2="36800" y2="60533"/>
                        <a14:foregroundMark x1="35800" y1="60800" x2="35800" y2="60800"/>
                        <a14:foregroundMark x1="34100" y1="60800" x2="34100" y2="60800"/>
                        <a14:foregroundMark x1="33000" y1="61200" x2="33000" y2="61200"/>
                        <a14:foregroundMark x1="32300" y1="61200" x2="32300" y2="61200"/>
                        <a14:foregroundMark x1="31200" y1="61467" x2="31200" y2="61467"/>
                        <a14:foregroundMark x1="30400" y1="61467" x2="30400" y2="61467"/>
                        <a14:foregroundMark x1="29800" y1="61467" x2="29800" y2="61467"/>
                        <a14:foregroundMark x1="29300" y1="61733" x2="29300" y2="61733"/>
                        <a14:foregroundMark x1="28400" y1="58533" x2="28400" y2="58533"/>
                        <a14:foregroundMark x1="48600" y1="63867" x2="48600" y2="63867"/>
                        <a14:backgroundMark x1="31600" y1="52800" x2="31600" y2="52800"/>
                        <a14:backgroundMark x1="37800" y1="56667" x2="37800" y2="56667"/>
                        <a14:backgroundMark x1="43700" y1="49467" x2="43700" y2="49467"/>
                        <a14:backgroundMark x1="50300" y1="52800" x2="50300" y2="52800"/>
                        <a14:backgroundMark x1="46500" y1="52933" x2="46500" y2="52933"/>
                        <a14:backgroundMark x1="58100" y1="53867" x2="58100" y2="53867"/>
                        <a14:backgroundMark x1="61500" y1="53733" x2="61500" y2="53733"/>
                        <a14:backgroundMark x1="57300" y1="59067" x2="57300" y2="59067"/>
                        <a14:backgroundMark x1="54200" y1="57200" x2="54200" y2="57200"/>
                        <a14:backgroundMark x1="50800" y1="58400" x2="50800" y2="58400"/>
                        <a14:backgroundMark x1="47000" y1="59467" x2="47000" y2="59467"/>
                        <a14:backgroundMark x1="45900" y1="57200" x2="45900" y2="57200"/>
                        <a14:backgroundMark x1="41000" y1="58800" x2="41000" y2="58800"/>
                        <a14:backgroundMark x1="43500" y1="58533" x2="43500" y2="58533"/>
                        <a14:backgroundMark x1="48500" y1="56933" x2="48500" y2="56933"/>
                        <a14:backgroundMark x1="52100" y1="62400" x2="52100" y2="62400"/>
                        <a14:backgroundMark x1="50300" y1="62000" x2="50300" y2="62000"/>
                        <a14:backgroundMark x1="49300" y1="63067" x2="49300" y2="63067"/>
                        <a14:backgroundMark x1="49400" y1="61467" x2="49400" y2="61467"/>
                        <a14:backgroundMark x1="44300" y1="61600" x2="44300" y2="61600"/>
                        <a14:backgroundMark x1="56800" y1="61600" x2="56800" y2="61600"/>
                        <a14:backgroundMark x1="63400" y1="61467" x2="63400" y2="61467"/>
                        <a14:backgroundMark x1="57800" y1="51733" x2="57800" y2="51733"/>
                        <a14:backgroundMark x1="62900" y1="48667" x2="62900" y2="48667"/>
                        <a14:backgroundMark x1="64700" y1="46267" x2="64700" y2="46267"/>
                        <a14:backgroundMark x1="59300" y1="50667" x2="59300" y2="50667"/>
                        <a14:backgroundMark x1="46600" y1="50667" x2="46600" y2="50667"/>
                        <a14:backgroundMark x1="28800" y1="51333" x2="28800" y2="51333"/>
                        <a14:backgroundMark x1="27600" y1="48000" x2="27600" y2="48000"/>
                        <a14:backgroundMark x1="26800" y1="46533" x2="26800" y2="46533"/>
                        <a14:backgroundMark x1="26300" y1="46133" x2="26300" y2="46133"/>
                        <a14:backgroundMark x1="25600" y1="44933" x2="25600" y2="44933"/>
                        <a14:backgroundMark x1="24600" y1="43600" x2="24600" y2="43600"/>
                        <a14:backgroundMark x1="27500" y1="55333" x2="27500" y2="55333"/>
                        <a14:backgroundMark x1="26100" y1="53867" x2="26100" y2="53867"/>
                        <a14:backgroundMark x1="26600" y1="56133" x2="26600" y2="56133"/>
                        <a14:backgroundMark x1="25600" y1="55467" x2="25600" y2="55467"/>
                      </a14:backgroundRemoval>
                    </a14:imgEffect>
                  </a14:imgLayer>
                </a14:imgProps>
              </a:ext>
              <a:ext uri="{28A0092B-C50C-407E-A947-70E740481C1C}">
                <a14:useLocalDpi xmlns="" xmlns:a14="http://schemas.microsoft.com/office/drawing/2010/main" val="0"/>
              </a:ext>
            </a:extLst>
          </a:blip>
          <a:srcRect l="19755" t="27974" r="25460" b="34326"/>
          <a:stretch/>
        </p:blipFill>
        <p:spPr>
          <a:xfrm>
            <a:off x="146390" y="107560"/>
            <a:ext cx="1451518" cy="749171"/>
          </a:xfrm>
          <a:prstGeom prst="rect">
            <a:avLst/>
          </a:prstGeom>
        </p:spPr>
      </p:pic>
      <p:pic>
        <p:nvPicPr>
          <p:cNvPr id="5" name="Picture 4"/>
          <p:cNvPicPr>
            <a:picLocks noChangeAspect="1"/>
          </p:cNvPicPr>
          <p:nvPr/>
        </p:nvPicPr>
        <p:blipFill>
          <a:blip r:embed="rId6">
            <a:extLst>
              <a:ext uri="{BEBA8EAE-BF5A-486C-A8C5-ECC9F3942E4B}">
                <a14:imgProps xmlns="" xmlns:a14="http://schemas.microsoft.com/office/drawing/2010/main">
                  <a14:imgLayer r:embed="rId7">
                    <a14:imgEffect>
                      <a14:artisticPencilGrayscale/>
                    </a14:imgEffect>
                  </a14:imgLayer>
                </a14:imgProps>
              </a:ext>
            </a:extLst>
          </a:blip>
          <a:stretch>
            <a:fillRect/>
          </a:stretch>
        </p:blipFill>
        <p:spPr>
          <a:xfrm>
            <a:off x="8548791" y="1971209"/>
            <a:ext cx="3210467" cy="2960004"/>
          </a:xfrm>
          <a:prstGeom prst="rect">
            <a:avLst/>
          </a:prstGeom>
        </p:spPr>
      </p:pic>
      <p:grpSp>
        <p:nvGrpSpPr>
          <p:cNvPr id="17" name="Group 16"/>
          <p:cNvGrpSpPr/>
          <p:nvPr/>
        </p:nvGrpSpPr>
        <p:grpSpPr>
          <a:xfrm>
            <a:off x="220882" y="2401574"/>
            <a:ext cx="3518200" cy="2529639"/>
            <a:chOff x="410260" y="2250908"/>
            <a:chExt cx="3602560" cy="2680305"/>
          </a:xfrm>
        </p:grpSpPr>
        <p:pic>
          <p:nvPicPr>
            <p:cNvPr id="6" name="Picture 5"/>
            <p:cNvPicPr>
              <a:picLocks noChangeAspect="1"/>
            </p:cNvPicPr>
            <p:nvPr/>
          </p:nvPicPr>
          <p:blipFill>
            <a:blip r:embed="rId8">
              <a:extLst>
                <a:ext uri="{28A0092B-C50C-407E-A947-70E740481C1C}">
                  <a14:useLocalDpi xmlns="" xmlns:a14="http://schemas.microsoft.com/office/drawing/2010/main" val="0"/>
                </a:ext>
              </a:extLst>
            </a:blip>
            <a:stretch>
              <a:fillRect/>
            </a:stretch>
          </p:blipFill>
          <p:spPr>
            <a:xfrm>
              <a:off x="410260" y="2250908"/>
              <a:ext cx="3602560" cy="2680305"/>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prst="coolSlant"/>
              <a:contourClr>
                <a:srgbClr val="969696"/>
              </a:contourClr>
            </a:sp3d>
          </p:spPr>
        </p:pic>
        <p:sp>
          <p:nvSpPr>
            <p:cNvPr id="7" name="TextBox 6"/>
            <p:cNvSpPr txBox="1"/>
            <p:nvPr/>
          </p:nvSpPr>
          <p:spPr>
            <a:xfrm>
              <a:off x="1008382" y="3298672"/>
              <a:ext cx="2406316" cy="584775"/>
            </a:xfrm>
            <a:prstGeom prst="rect">
              <a:avLst/>
            </a:prstGeom>
            <a:noFill/>
          </p:spPr>
          <p:txBody>
            <a:bodyPr wrap="square" rtlCol="0">
              <a:spAutoFit/>
            </a:bodyPr>
            <a:lstStyle/>
            <a:p>
              <a:pPr algn="ctr"/>
              <a:r>
                <a:rPr lang="en-GB" sz="3200" i="1" dirty="0" smtClean="0">
                  <a:solidFill>
                    <a:schemeClr val="accent2">
                      <a:lumMod val="50000"/>
                    </a:schemeClr>
                  </a:solidFill>
                  <a:latin typeface="Arial Black" panose="020B0A04020102020204" pitchFamily="34" charset="0"/>
                  <a:cs typeface="Aharoni" panose="02010803020104030203"/>
                </a:rPr>
                <a:t>GIATAT</a:t>
              </a:r>
              <a:endParaRPr lang="en-GB" sz="3200" i="1" dirty="0">
                <a:solidFill>
                  <a:schemeClr val="accent2">
                    <a:lumMod val="50000"/>
                  </a:schemeClr>
                </a:solidFill>
                <a:latin typeface="Arial Black" panose="020B0A04020102020204" pitchFamily="34" charset="0"/>
                <a:cs typeface="Aharoni" panose="02010803020104030203"/>
              </a:endParaRPr>
            </a:p>
          </p:txBody>
        </p:sp>
      </p:grpSp>
      <p:sp>
        <p:nvSpPr>
          <p:cNvPr id="9" name="TextBox 8"/>
          <p:cNvSpPr txBox="1"/>
          <p:nvPr/>
        </p:nvSpPr>
        <p:spPr>
          <a:xfrm>
            <a:off x="287891" y="5248913"/>
            <a:ext cx="4019157" cy="1015663"/>
          </a:xfrm>
          <a:prstGeom prst="rect">
            <a:avLst/>
          </a:prstGeom>
          <a:noFill/>
        </p:spPr>
        <p:txBody>
          <a:bodyPr wrap="square" rtlCol="0">
            <a:spAutoFit/>
          </a:bodyPr>
          <a:lstStyle/>
          <a:p>
            <a:pPr algn="ctr"/>
            <a:r>
              <a:rPr lang="en-GB" sz="2000" b="1" dirty="0" smtClean="0">
                <a:solidFill>
                  <a:srgbClr val="03650F"/>
                </a:solidFill>
                <a:latin typeface="Copperplate Gothic Bold" panose="020E0705020206020404" pitchFamily="34" charset="0"/>
              </a:rPr>
              <a:t>Fresh Processed Chicken</a:t>
            </a:r>
          </a:p>
          <a:p>
            <a:pPr algn="ctr"/>
            <a:r>
              <a:rPr lang="en-GB" sz="2000" b="1" dirty="0" smtClean="0">
                <a:solidFill>
                  <a:srgbClr val="03650F"/>
                </a:solidFill>
                <a:latin typeface="Copperplate Gothic Bold" panose="020E0705020206020404" pitchFamily="34" charset="0"/>
              </a:rPr>
              <a:t>(FPC)</a:t>
            </a:r>
          </a:p>
          <a:p>
            <a:pPr algn="ctr"/>
            <a:endParaRPr lang="en-GB" sz="2000" b="1" dirty="0">
              <a:solidFill>
                <a:srgbClr val="03650F"/>
              </a:solidFill>
              <a:latin typeface="Copperplate Gothic Bold" panose="020E0705020206020404" pitchFamily="34" charset="0"/>
            </a:endParaRPr>
          </a:p>
        </p:txBody>
      </p:sp>
      <p:sp>
        <p:nvSpPr>
          <p:cNvPr id="12" name="TextBox 11"/>
          <p:cNvSpPr txBox="1"/>
          <p:nvPr/>
        </p:nvSpPr>
        <p:spPr>
          <a:xfrm>
            <a:off x="7884358" y="5306795"/>
            <a:ext cx="4203031" cy="400110"/>
          </a:xfrm>
          <a:prstGeom prst="rect">
            <a:avLst/>
          </a:prstGeom>
          <a:noFill/>
        </p:spPr>
        <p:txBody>
          <a:bodyPr wrap="square" rtlCol="0">
            <a:spAutoFit/>
          </a:bodyPr>
          <a:lstStyle/>
          <a:p>
            <a:pPr algn="ctr"/>
            <a:r>
              <a:rPr lang="en-GB" sz="2000" b="1" dirty="0" err="1" smtClean="0">
                <a:solidFill>
                  <a:srgbClr val="03650F"/>
                </a:solidFill>
                <a:latin typeface="Copperplate Gothic Bold" panose="020E0705020206020404" pitchFamily="34" charset="0"/>
              </a:rPr>
              <a:t>GiaTAT</a:t>
            </a:r>
            <a:r>
              <a:rPr lang="en-GB" sz="2000" b="1" dirty="0" smtClean="0">
                <a:solidFill>
                  <a:srgbClr val="03650F"/>
                </a:solidFill>
                <a:latin typeface="Copperplate Gothic Bold" panose="020E0705020206020404" pitchFamily="34" charset="0"/>
              </a:rPr>
              <a:t> </a:t>
            </a:r>
            <a:r>
              <a:rPr lang="en-GB" sz="2000" b="1" dirty="0">
                <a:solidFill>
                  <a:srgbClr val="03650F"/>
                </a:solidFill>
                <a:latin typeface="Copperplate Gothic Bold" panose="020E0705020206020404" pitchFamily="34" charset="0"/>
              </a:rPr>
              <a:t>d</a:t>
            </a:r>
            <a:r>
              <a:rPr lang="en-GB" sz="2000" b="1" dirty="0" smtClean="0">
                <a:solidFill>
                  <a:srgbClr val="03650F"/>
                </a:solidFill>
                <a:latin typeface="Copperplate Gothic Bold" panose="020E0705020206020404" pitchFamily="34" charset="0"/>
              </a:rPr>
              <a:t>elivery system</a:t>
            </a:r>
            <a:endParaRPr lang="en-GB" sz="2000" b="1" dirty="0">
              <a:solidFill>
                <a:srgbClr val="03650F"/>
              </a:solidFill>
              <a:latin typeface="Copperplate Gothic Bold" panose="020E0705020206020404" pitchFamily="34" charset="0"/>
            </a:endParaRPr>
          </a:p>
        </p:txBody>
      </p:sp>
      <p:sp>
        <p:nvSpPr>
          <p:cNvPr id="16" name="Right Arrow 15"/>
          <p:cNvSpPr/>
          <p:nvPr/>
        </p:nvSpPr>
        <p:spPr>
          <a:xfrm>
            <a:off x="7746725" y="2974727"/>
            <a:ext cx="770021" cy="1429518"/>
          </a:xfrm>
          <a:prstGeom prst="rightArrow">
            <a:avLst/>
          </a:prstGeom>
          <a:gradFill flip="none" rotWithShape="1">
            <a:gsLst>
              <a:gs pos="0">
                <a:srgbClr val="03650F">
                  <a:tint val="66000"/>
                  <a:satMod val="160000"/>
                </a:srgbClr>
              </a:gs>
              <a:gs pos="50000">
                <a:srgbClr val="03650F">
                  <a:tint val="44500"/>
                  <a:satMod val="160000"/>
                </a:srgbClr>
              </a:gs>
              <a:gs pos="100000">
                <a:srgbClr val="03650F">
                  <a:tint val="23500"/>
                  <a:satMod val="160000"/>
                </a:srgbClr>
              </a:gs>
            </a:gsLst>
            <a:path path="circle">
              <a:fillToRect l="50000" t="50000" r="50000" b="50000"/>
            </a:path>
            <a:tileRect/>
          </a:gradFill>
          <a:ln>
            <a:solidFill>
              <a:srgbClr val="03650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ight Arrow 17"/>
          <p:cNvSpPr/>
          <p:nvPr/>
        </p:nvSpPr>
        <p:spPr>
          <a:xfrm>
            <a:off x="3902878" y="2901042"/>
            <a:ext cx="770021" cy="1429518"/>
          </a:xfrm>
          <a:prstGeom prst="rightArrow">
            <a:avLst/>
          </a:prstGeom>
          <a:gradFill flip="none" rotWithShape="1">
            <a:gsLst>
              <a:gs pos="0">
                <a:srgbClr val="03650F">
                  <a:tint val="66000"/>
                  <a:satMod val="160000"/>
                </a:srgbClr>
              </a:gs>
              <a:gs pos="50000">
                <a:srgbClr val="03650F">
                  <a:tint val="44500"/>
                  <a:satMod val="160000"/>
                </a:srgbClr>
              </a:gs>
              <a:gs pos="100000">
                <a:srgbClr val="03650F">
                  <a:tint val="23500"/>
                  <a:satMod val="160000"/>
                </a:srgbClr>
              </a:gs>
            </a:gsLst>
            <a:path path="circle">
              <a:fillToRect l="50000" t="50000" r="50000" b="50000"/>
            </a:path>
            <a:tileRect/>
          </a:gradFill>
          <a:ln>
            <a:solidFill>
              <a:srgbClr val="03650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 xmlns:p14="http://schemas.microsoft.com/office/powerpoint/2010/main" val="10614803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Snip Diagonal Corner Rectangle 26"/>
          <p:cNvSpPr/>
          <p:nvPr/>
        </p:nvSpPr>
        <p:spPr>
          <a:xfrm>
            <a:off x="6184229" y="1096654"/>
            <a:ext cx="5726417" cy="931438"/>
          </a:xfrm>
          <a:prstGeom prst="snip2DiagRect">
            <a:avLst/>
          </a:prstGeom>
          <a:noFill/>
          <a:ln>
            <a:solidFill>
              <a:srgbClr val="03650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p:cNvSpPr txBox="1"/>
          <p:nvPr/>
        </p:nvSpPr>
        <p:spPr>
          <a:xfrm>
            <a:off x="3657933" y="194975"/>
            <a:ext cx="3938621" cy="954107"/>
          </a:xfrm>
          <a:prstGeom prst="rect">
            <a:avLst/>
          </a:prstGeom>
          <a:noFill/>
        </p:spPr>
        <p:txBody>
          <a:bodyPr wrap="square" rtlCol="0">
            <a:spAutoFit/>
          </a:bodyPr>
          <a:lstStyle/>
          <a:p>
            <a:pPr algn="ctr"/>
            <a:r>
              <a:rPr lang="en-GB" sz="2800" dirty="0">
                <a:solidFill>
                  <a:srgbClr val="03650F"/>
                </a:solidFill>
                <a:latin typeface="Rockwell Extra Bold" panose="02060903040505020403" pitchFamily="18" charset="0"/>
              </a:rPr>
              <a:t>THE </a:t>
            </a:r>
            <a:r>
              <a:rPr lang="en-GB" sz="2800" dirty="0" smtClean="0">
                <a:solidFill>
                  <a:srgbClr val="03650F"/>
                </a:solidFill>
                <a:latin typeface="Rockwell Extra Bold" panose="02060903040505020403" pitchFamily="18" charset="0"/>
              </a:rPr>
              <a:t>MARKET </a:t>
            </a:r>
            <a:r>
              <a:rPr lang="en-GB" sz="2800" b="1" dirty="0" smtClean="0">
                <a:solidFill>
                  <a:srgbClr val="03650F"/>
                </a:solidFill>
                <a:latin typeface="Rockwell Extra Bold" panose="02060903040505020403" pitchFamily="18" charset="0"/>
              </a:rPr>
              <a:t> </a:t>
            </a:r>
            <a:endParaRPr lang="en-GB" sz="2800" dirty="0">
              <a:solidFill>
                <a:srgbClr val="03650F"/>
              </a:solidFill>
              <a:latin typeface="Rockwell Extra Bold" panose="02060903040505020403" pitchFamily="18" charset="0"/>
            </a:endParaRPr>
          </a:p>
          <a:p>
            <a:pPr algn="ctr"/>
            <a:endParaRPr lang="en-GB" sz="2800" dirty="0">
              <a:solidFill>
                <a:srgbClr val="03650F"/>
              </a:solidFill>
              <a:latin typeface="Rockwell Extra Bold" panose="02060903040505020403" pitchFamily="18" charset="0"/>
            </a:endParaRPr>
          </a:p>
        </p:txBody>
      </p:sp>
      <p:grpSp>
        <p:nvGrpSpPr>
          <p:cNvPr id="20" name="Group 19"/>
          <p:cNvGrpSpPr/>
          <p:nvPr/>
        </p:nvGrpSpPr>
        <p:grpSpPr>
          <a:xfrm>
            <a:off x="168440" y="1359568"/>
            <a:ext cx="5915836" cy="4773874"/>
            <a:chOff x="2406316" y="1532020"/>
            <a:chExt cx="5134947" cy="3628627"/>
          </a:xfrm>
        </p:grpSpPr>
        <p:grpSp>
          <p:nvGrpSpPr>
            <p:cNvPr id="6" name="Group 5"/>
            <p:cNvGrpSpPr/>
            <p:nvPr/>
          </p:nvGrpSpPr>
          <p:grpSpPr>
            <a:xfrm>
              <a:off x="2406316" y="1532020"/>
              <a:ext cx="3729790" cy="3628627"/>
              <a:chOff x="3416966" y="1532020"/>
              <a:chExt cx="3729790" cy="3628627"/>
            </a:xfrm>
          </p:grpSpPr>
          <p:sp>
            <p:nvSpPr>
              <p:cNvPr id="3" name="Oval 2"/>
              <p:cNvSpPr/>
              <p:nvPr/>
            </p:nvSpPr>
            <p:spPr>
              <a:xfrm>
                <a:off x="3416966" y="1532020"/>
                <a:ext cx="3729790" cy="3621506"/>
              </a:xfrm>
              <a:prstGeom prst="ellipse">
                <a:avLst/>
              </a:prstGeom>
              <a:solidFill>
                <a:schemeClr val="accent4">
                  <a:lumMod val="20000"/>
                  <a:lumOff val="80000"/>
                  <a:alpha val="40000"/>
                </a:schemeClr>
              </a:solidFill>
              <a:ln>
                <a:solidFill>
                  <a:srgbClr val="03650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Oval 3"/>
              <p:cNvSpPr/>
              <p:nvPr/>
            </p:nvSpPr>
            <p:spPr>
              <a:xfrm>
                <a:off x="3970466" y="2510558"/>
                <a:ext cx="2568441" cy="2642968"/>
              </a:xfrm>
              <a:prstGeom prst="ellipse">
                <a:avLst/>
              </a:prstGeom>
              <a:solidFill>
                <a:schemeClr val="accent4">
                  <a:lumMod val="60000"/>
                  <a:lumOff val="40000"/>
                  <a:alpha val="88000"/>
                </a:schemeClr>
              </a:solidFill>
              <a:ln>
                <a:solidFill>
                  <a:srgbClr val="03650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 name="Oval 4"/>
              <p:cNvSpPr/>
              <p:nvPr/>
            </p:nvSpPr>
            <p:spPr>
              <a:xfrm>
                <a:off x="4611205" y="4057195"/>
                <a:ext cx="1280430" cy="1103452"/>
              </a:xfrm>
              <a:prstGeom prst="ellipse">
                <a:avLst/>
              </a:prstGeom>
              <a:solidFill>
                <a:schemeClr val="accent4">
                  <a:lumMod val="75000"/>
                  <a:alpha val="66000"/>
                </a:schemeClr>
              </a:solidFill>
              <a:ln>
                <a:solidFill>
                  <a:srgbClr val="03650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cxnSp>
          <p:nvCxnSpPr>
            <p:cNvPr id="8" name="Straight Connector 7"/>
            <p:cNvCxnSpPr/>
            <p:nvPr/>
          </p:nvCxnSpPr>
          <p:spPr>
            <a:xfrm flipV="1">
              <a:off x="4997923" y="1780141"/>
              <a:ext cx="2543340" cy="24057"/>
            </a:xfrm>
            <a:prstGeom prst="line">
              <a:avLst/>
            </a:prstGeom>
            <a:ln w="19050">
              <a:solidFill>
                <a:srgbClr val="03650F"/>
              </a:solidFill>
            </a:ln>
          </p:spPr>
          <p:style>
            <a:lnRef idx="1">
              <a:schemeClr val="accent2"/>
            </a:lnRef>
            <a:fillRef idx="0">
              <a:schemeClr val="accent2"/>
            </a:fillRef>
            <a:effectRef idx="0">
              <a:schemeClr val="accent2"/>
            </a:effectRef>
            <a:fontRef idx="minor">
              <a:schemeClr val="tx1"/>
            </a:fontRef>
          </p:style>
        </p:cxnSp>
        <p:cxnSp>
          <p:nvCxnSpPr>
            <p:cNvPr id="11" name="Straight Connector 10"/>
            <p:cNvCxnSpPr/>
            <p:nvPr/>
          </p:nvCxnSpPr>
          <p:spPr>
            <a:xfrm>
              <a:off x="4880985" y="3111534"/>
              <a:ext cx="2660278" cy="0"/>
            </a:xfrm>
            <a:prstGeom prst="line">
              <a:avLst/>
            </a:prstGeom>
            <a:ln>
              <a:solidFill>
                <a:srgbClr val="03650F"/>
              </a:solidFill>
            </a:ln>
          </p:spPr>
          <p:style>
            <a:lnRef idx="2">
              <a:schemeClr val="accent3"/>
            </a:lnRef>
            <a:fillRef idx="0">
              <a:schemeClr val="accent3"/>
            </a:fillRef>
            <a:effectRef idx="1">
              <a:schemeClr val="accent3"/>
            </a:effectRef>
            <a:fontRef idx="minor">
              <a:schemeClr val="tx1"/>
            </a:fontRef>
          </p:style>
        </p:cxnSp>
        <p:cxnSp>
          <p:nvCxnSpPr>
            <p:cNvPr id="12" name="Straight Connector 11"/>
            <p:cNvCxnSpPr/>
            <p:nvPr/>
          </p:nvCxnSpPr>
          <p:spPr>
            <a:xfrm flipV="1">
              <a:off x="4703987" y="4681781"/>
              <a:ext cx="2791752" cy="19420"/>
            </a:xfrm>
            <a:prstGeom prst="line">
              <a:avLst/>
            </a:prstGeom>
            <a:ln>
              <a:solidFill>
                <a:srgbClr val="03650F"/>
              </a:solidFill>
            </a:ln>
          </p:spPr>
          <p:style>
            <a:lnRef idx="3">
              <a:schemeClr val="accent5"/>
            </a:lnRef>
            <a:fillRef idx="0">
              <a:schemeClr val="accent5"/>
            </a:fillRef>
            <a:effectRef idx="2">
              <a:schemeClr val="accent5"/>
            </a:effectRef>
            <a:fontRef idx="minor">
              <a:schemeClr val="tx1"/>
            </a:fontRef>
          </p:style>
        </p:cxnSp>
      </p:grpSp>
      <p:sp>
        <p:nvSpPr>
          <p:cNvPr id="21" name="TextBox 20"/>
          <p:cNvSpPr txBox="1"/>
          <p:nvPr/>
        </p:nvSpPr>
        <p:spPr>
          <a:xfrm>
            <a:off x="1492775" y="1838399"/>
            <a:ext cx="1840832" cy="646331"/>
          </a:xfrm>
          <a:prstGeom prst="rect">
            <a:avLst/>
          </a:prstGeom>
          <a:noFill/>
        </p:spPr>
        <p:txBody>
          <a:bodyPr wrap="square" rtlCol="0">
            <a:spAutoFit/>
          </a:bodyPr>
          <a:lstStyle/>
          <a:p>
            <a:pPr algn="ctr"/>
            <a:r>
              <a:rPr lang="en-GB" dirty="0" smtClean="0">
                <a:solidFill>
                  <a:schemeClr val="bg1">
                    <a:lumMod val="95000"/>
                    <a:lumOff val="5000"/>
                  </a:schemeClr>
                </a:solidFill>
                <a:latin typeface="Bahnschrift" panose="020B0502040204020203" pitchFamily="34" charset="0"/>
                <a:cs typeface="Segoe UI Semibold" panose="020B0702040204020203" pitchFamily="34" charset="0"/>
              </a:rPr>
              <a:t>$8.3 </a:t>
            </a:r>
            <a:r>
              <a:rPr lang="en-GB" dirty="0">
                <a:solidFill>
                  <a:schemeClr val="bg1">
                    <a:lumMod val="95000"/>
                    <a:lumOff val="5000"/>
                  </a:schemeClr>
                </a:solidFill>
                <a:latin typeface="Bahnschrift" panose="020B0502040204020203" pitchFamily="34" charset="0"/>
                <a:cs typeface="Segoe UI Semibold" panose="020B0702040204020203" pitchFamily="34" charset="0"/>
              </a:rPr>
              <a:t>b/y</a:t>
            </a:r>
          </a:p>
          <a:p>
            <a:pPr algn="ctr"/>
            <a:r>
              <a:rPr lang="en-GB" dirty="0">
                <a:solidFill>
                  <a:schemeClr val="bg1">
                    <a:lumMod val="95000"/>
                    <a:lumOff val="5000"/>
                  </a:schemeClr>
                </a:solidFill>
                <a:latin typeface="Bahnschrift" panose="020B0502040204020203" pitchFamily="34" charset="0"/>
                <a:cs typeface="Segoe UI Semibold" panose="020B0702040204020203" pitchFamily="34" charset="0"/>
              </a:rPr>
              <a:t>[TAM]</a:t>
            </a:r>
          </a:p>
        </p:txBody>
      </p:sp>
      <p:sp>
        <p:nvSpPr>
          <p:cNvPr id="22" name="TextBox 21"/>
          <p:cNvSpPr txBox="1"/>
          <p:nvPr/>
        </p:nvSpPr>
        <p:spPr>
          <a:xfrm>
            <a:off x="1413711" y="3165559"/>
            <a:ext cx="1936347" cy="646331"/>
          </a:xfrm>
          <a:prstGeom prst="rect">
            <a:avLst/>
          </a:prstGeom>
          <a:noFill/>
        </p:spPr>
        <p:txBody>
          <a:bodyPr wrap="square" rtlCol="0">
            <a:spAutoFit/>
          </a:bodyPr>
          <a:lstStyle/>
          <a:p>
            <a:pPr algn="ctr"/>
            <a:r>
              <a:rPr lang="en-GB" dirty="0">
                <a:solidFill>
                  <a:schemeClr val="bg1">
                    <a:lumMod val="95000"/>
                    <a:lumOff val="5000"/>
                  </a:schemeClr>
                </a:solidFill>
                <a:latin typeface="Bahnschrift" panose="020B0502040204020203" pitchFamily="34" charset="0"/>
                <a:cs typeface="Segoe UI Semibold" panose="020B0702040204020203" pitchFamily="34" charset="0"/>
              </a:rPr>
              <a:t>$</a:t>
            </a:r>
            <a:r>
              <a:rPr lang="en-GB" dirty="0" smtClean="0">
                <a:solidFill>
                  <a:schemeClr val="bg1">
                    <a:lumMod val="95000"/>
                    <a:lumOff val="5000"/>
                  </a:schemeClr>
                </a:solidFill>
                <a:latin typeface="Bahnschrift" panose="020B0502040204020203" pitchFamily="34" charset="0"/>
                <a:cs typeface="Segoe UI Semibold" panose="020B0702040204020203" pitchFamily="34" charset="0"/>
              </a:rPr>
              <a:t>42.5 </a:t>
            </a:r>
            <a:r>
              <a:rPr lang="en-GB" dirty="0">
                <a:solidFill>
                  <a:schemeClr val="bg1">
                    <a:lumMod val="95000"/>
                    <a:lumOff val="5000"/>
                  </a:schemeClr>
                </a:solidFill>
                <a:latin typeface="Bahnschrift" panose="020B0502040204020203" pitchFamily="34" charset="0"/>
                <a:cs typeface="Segoe UI Semibold" panose="020B0702040204020203" pitchFamily="34" charset="0"/>
              </a:rPr>
              <a:t>b</a:t>
            </a:r>
            <a:r>
              <a:rPr lang="en-GB" dirty="0" smtClean="0">
                <a:solidFill>
                  <a:schemeClr val="bg1">
                    <a:lumMod val="95000"/>
                    <a:lumOff val="5000"/>
                  </a:schemeClr>
                </a:solidFill>
                <a:latin typeface="Bahnschrift" panose="020B0502040204020203" pitchFamily="34" charset="0"/>
                <a:cs typeface="Segoe UI Semibold" panose="020B0702040204020203" pitchFamily="34" charset="0"/>
              </a:rPr>
              <a:t>/y</a:t>
            </a:r>
            <a:endParaRPr lang="en-GB" dirty="0">
              <a:solidFill>
                <a:schemeClr val="bg1">
                  <a:lumMod val="95000"/>
                  <a:lumOff val="5000"/>
                </a:schemeClr>
              </a:solidFill>
              <a:latin typeface="Bahnschrift" panose="020B0502040204020203" pitchFamily="34" charset="0"/>
              <a:cs typeface="Segoe UI Semibold" panose="020B0702040204020203" pitchFamily="34" charset="0"/>
            </a:endParaRPr>
          </a:p>
          <a:p>
            <a:pPr algn="ctr"/>
            <a:r>
              <a:rPr lang="en-GB" dirty="0">
                <a:solidFill>
                  <a:schemeClr val="bg1">
                    <a:lumMod val="95000"/>
                    <a:lumOff val="5000"/>
                  </a:schemeClr>
                </a:solidFill>
                <a:latin typeface="Bahnschrift" panose="020B0502040204020203" pitchFamily="34" charset="0"/>
                <a:cs typeface="Segoe UI Semibold" panose="020B0702040204020203" pitchFamily="34" charset="0"/>
              </a:rPr>
              <a:t>[SAM]</a:t>
            </a:r>
          </a:p>
        </p:txBody>
      </p:sp>
      <p:sp>
        <p:nvSpPr>
          <p:cNvPr id="23" name="TextBox 22"/>
          <p:cNvSpPr txBox="1"/>
          <p:nvPr/>
        </p:nvSpPr>
        <p:spPr>
          <a:xfrm>
            <a:off x="1275394" y="5164937"/>
            <a:ext cx="2046228" cy="923330"/>
          </a:xfrm>
          <a:prstGeom prst="rect">
            <a:avLst/>
          </a:prstGeom>
          <a:noFill/>
        </p:spPr>
        <p:txBody>
          <a:bodyPr wrap="square" rtlCol="0">
            <a:spAutoFit/>
          </a:bodyPr>
          <a:lstStyle/>
          <a:p>
            <a:pPr algn="ctr"/>
            <a:r>
              <a:rPr lang="en-GB" dirty="0" smtClean="0">
                <a:solidFill>
                  <a:schemeClr val="bg1">
                    <a:lumMod val="95000"/>
                    <a:lumOff val="5000"/>
                  </a:schemeClr>
                </a:solidFill>
                <a:latin typeface="Bahnschrift" panose="020B0502040204020203" pitchFamily="34" charset="0"/>
                <a:cs typeface="Segoe UI Semibold" panose="020B0702040204020203" pitchFamily="34" charset="0"/>
              </a:rPr>
              <a:t>$28.5 </a:t>
            </a:r>
            <a:r>
              <a:rPr lang="en-GB" dirty="0">
                <a:solidFill>
                  <a:schemeClr val="bg1">
                    <a:lumMod val="95000"/>
                    <a:lumOff val="5000"/>
                  </a:schemeClr>
                </a:solidFill>
                <a:latin typeface="Bahnschrift" panose="020B0502040204020203" pitchFamily="34" charset="0"/>
                <a:cs typeface="Segoe UI Semibold" panose="020B0702040204020203" pitchFamily="34" charset="0"/>
              </a:rPr>
              <a:t>m/y</a:t>
            </a:r>
          </a:p>
          <a:p>
            <a:pPr algn="ctr"/>
            <a:r>
              <a:rPr lang="en-GB" dirty="0">
                <a:solidFill>
                  <a:schemeClr val="bg1">
                    <a:lumMod val="95000"/>
                    <a:lumOff val="5000"/>
                  </a:schemeClr>
                </a:solidFill>
                <a:latin typeface="Bahnschrift" panose="020B0502040204020203" pitchFamily="34" charset="0"/>
                <a:cs typeface="Segoe UI Semibold" panose="020B0702040204020203" pitchFamily="34" charset="0"/>
              </a:rPr>
              <a:t>[SOM]</a:t>
            </a:r>
          </a:p>
          <a:p>
            <a:endParaRPr lang="en-GB" dirty="0">
              <a:solidFill>
                <a:schemeClr val="bg1">
                  <a:lumMod val="95000"/>
                  <a:lumOff val="5000"/>
                </a:schemeClr>
              </a:solidFill>
              <a:latin typeface="Bahnschrift" panose="020B0502040204020203" pitchFamily="34" charset="0"/>
              <a:cs typeface="Segoe UI Semibold" panose="020B0702040204020203" pitchFamily="34" charset="0"/>
            </a:endParaRPr>
          </a:p>
        </p:txBody>
      </p:sp>
      <p:sp>
        <p:nvSpPr>
          <p:cNvPr id="24" name="TextBox 23"/>
          <p:cNvSpPr txBox="1"/>
          <p:nvPr/>
        </p:nvSpPr>
        <p:spPr>
          <a:xfrm>
            <a:off x="6489648" y="1199074"/>
            <a:ext cx="5303766" cy="646331"/>
          </a:xfrm>
          <a:prstGeom prst="rect">
            <a:avLst/>
          </a:prstGeom>
          <a:noFill/>
        </p:spPr>
        <p:txBody>
          <a:bodyPr wrap="square" rtlCol="0">
            <a:spAutoFit/>
          </a:bodyPr>
          <a:lstStyle/>
          <a:p>
            <a:r>
              <a:rPr lang="en-GB" dirty="0" smtClean="0">
                <a:solidFill>
                  <a:srgbClr val="03650F"/>
                </a:solidFill>
                <a:latin typeface="Bahnschrift" panose="020B0502040204020203" pitchFamily="34" charset="0"/>
              </a:rPr>
              <a:t>1.5 </a:t>
            </a:r>
            <a:r>
              <a:rPr lang="en-GB" dirty="0">
                <a:solidFill>
                  <a:srgbClr val="03650F"/>
                </a:solidFill>
                <a:latin typeface="Bahnschrift" panose="020B0502040204020203" pitchFamily="34" charset="0"/>
              </a:rPr>
              <a:t>million metric tonnes of </a:t>
            </a:r>
            <a:r>
              <a:rPr lang="en-GB" dirty="0" smtClean="0">
                <a:solidFill>
                  <a:srgbClr val="03650F"/>
                </a:solidFill>
                <a:latin typeface="Bahnschrift" panose="020B0502040204020203" pitchFamily="34" charset="0"/>
              </a:rPr>
              <a:t> chicken are demanded in </a:t>
            </a:r>
            <a:r>
              <a:rPr lang="en-GB" dirty="0">
                <a:solidFill>
                  <a:srgbClr val="03650F"/>
                </a:solidFill>
                <a:latin typeface="Bahnschrift" panose="020B0502040204020203" pitchFamily="34" charset="0"/>
              </a:rPr>
              <a:t>Nigeria annually </a:t>
            </a:r>
            <a:r>
              <a:rPr lang="en-GB" dirty="0" smtClean="0">
                <a:solidFill>
                  <a:srgbClr val="03650F"/>
                </a:solidFill>
                <a:latin typeface="Bahnschrift" panose="020B0502040204020203" pitchFamily="34" charset="0"/>
              </a:rPr>
              <a:t>(of which 300,000 metric tonnes are produced in Nigeria)</a:t>
            </a:r>
            <a:endParaRPr lang="en-GB" dirty="0">
              <a:solidFill>
                <a:srgbClr val="03650F"/>
              </a:solidFill>
              <a:latin typeface="Bahnschrift" panose="020B0502040204020203" pitchFamily="34" charset="0"/>
            </a:endParaRPr>
          </a:p>
        </p:txBody>
      </p:sp>
      <p:sp>
        <p:nvSpPr>
          <p:cNvPr id="25" name="TextBox 24"/>
          <p:cNvSpPr txBox="1"/>
          <p:nvPr/>
        </p:nvSpPr>
        <p:spPr>
          <a:xfrm>
            <a:off x="6178368" y="2422050"/>
            <a:ext cx="5670885" cy="646331"/>
          </a:xfrm>
          <a:prstGeom prst="rect">
            <a:avLst/>
          </a:prstGeom>
          <a:noFill/>
        </p:spPr>
        <p:txBody>
          <a:bodyPr wrap="square" rtlCol="0">
            <a:spAutoFit/>
          </a:bodyPr>
          <a:lstStyle/>
          <a:p>
            <a:pPr marL="285750" indent="-285750"/>
            <a:r>
              <a:rPr lang="en-GB" dirty="0" smtClean="0">
                <a:solidFill>
                  <a:srgbClr val="03650F"/>
                </a:solidFill>
                <a:latin typeface="Bahnschrift" panose="020B0502040204020203" pitchFamily="34" charset="0"/>
              </a:rPr>
              <a:t>       450,000 metric tonnes are produced in Nigeria with a demand gap of 1.2meric tonnes </a:t>
            </a:r>
            <a:endParaRPr lang="en-GB" dirty="0">
              <a:solidFill>
                <a:srgbClr val="03650F"/>
              </a:solidFill>
              <a:latin typeface="Bahnschrift" panose="020B0502040204020203" pitchFamily="34" charset="0"/>
            </a:endParaRPr>
          </a:p>
        </p:txBody>
      </p:sp>
      <p:sp>
        <p:nvSpPr>
          <p:cNvPr id="28" name="Snip Diagonal Corner Rectangle 27"/>
          <p:cNvSpPr/>
          <p:nvPr/>
        </p:nvSpPr>
        <p:spPr>
          <a:xfrm>
            <a:off x="6177749" y="2361578"/>
            <a:ext cx="5670885" cy="1940791"/>
          </a:xfrm>
          <a:prstGeom prst="snip2DiagRect">
            <a:avLst/>
          </a:prstGeom>
          <a:noFill/>
          <a:ln>
            <a:solidFill>
              <a:srgbClr val="03650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TextBox 30"/>
          <p:cNvSpPr txBox="1"/>
          <p:nvPr/>
        </p:nvSpPr>
        <p:spPr>
          <a:xfrm>
            <a:off x="6133903" y="4812879"/>
            <a:ext cx="5670885" cy="1200329"/>
          </a:xfrm>
          <a:prstGeom prst="rect">
            <a:avLst/>
          </a:prstGeom>
          <a:noFill/>
        </p:spPr>
        <p:txBody>
          <a:bodyPr wrap="square" rtlCol="0">
            <a:spAutoFit/>
          </a:bodyPr>
          <a:lstStyle/>
          <a:p>
            <a:pPr marL="285750" indent="-285750">
              <a:buFont typeface="Arial" panose="020B0604020202020204" pitchFamily="34" charset="0"/>
              <a:buChar char="•"/>
            </a:pPr>
            <a:r>
              <a:rPr lang="en-GB" dirty="0">
                <a:solidFill>
                  <a:srgbClr val="03650F"/>
                </a:solidFill>
                <a:latin typeface="Bahnschrift" panose="020B0502040204020203" pitchFamily="34" charset="0"/>
              </a:rPr>
              <a:t>Current request </a:t>
            </a:r>
            <a:r>
              <a:rPr lang="en-GB" dirty="0" smtClean="0">
                <a:solidFill>
                  <a:srgbClr val="03650F"/>
                </a:solidFill>
                <a:latin typeface="Bahnschrift" panose="020B0502040204020203" pitchFamily="34" charset="0"/>
              </a:rPr>
              <a:t>for Chicken in </a:t>
            </a:r>
            <a:r>
              <a:rPr lang="en-GB" dirty="0" err="1" smtClean="0">
                <a:solidFill>
                  <a:srgbClr val="03650F"/>
                </a:solidFill>
                <a:latin typeface="Bahnschrift" panose="020B0502040204020203" pitchFamily="34" charset="0"/>
              </a:rPr>
              <a:t>Abia</a:t>
            </a:r>
            <a:r>
              <a:rPr lang="en-GB" dirty="0" smtClean="0">
                <a:solidFill>
                  <a:srgbClr val="03650F"/>
                </a:solidFill>
                <a:latin typeface="Bahnschrift" panose="020B0502040204020203" pitchFamily="34" charset="0"/>
              </a:rPr>
              <a:t> State </a:t>
            </a:r>
            <a:r>
              <a:rPr lang="en-GB" dirty="0">
                <a:solidFill>
                  <a:srgbClr val="03650F"/>
                </a:solidFill>
                <a:latin typeface="Bahnschrift" panose="020B0502040204020203" pitchFamily="34" charset="0"/>
              </a:rPr>
              <a:t>= </a:t>
            </a:r>
            <a:r>
              <a:rPr lang="en-GB" dirty="0" smtClean="0">
                <a:solidFill>
                  <a:srgbClr val="03650F"/>
                </a:solidFill>
                <a:latin typeface="Bahnschrift" panose="020B0502040204020203" pitchFamily="34" charset="0"/>
              </a:rPr>
              <a:t>5,140 </a:t>
            </a:r>
            <a:r>
              <a:rPr lang="en-GB" dirty="0">
                <a:solidFill>
                  <a:srgbClr val="03650F"/>
                </a:solidFill>
                <a:latin typeface="Bahnschrift" panose="020B0502040204020203" pitchFamily="34" charset="0"/>
              </a:rPr>
              <a:t>tons/annum (@USD </a:t>
            </a:r>
            <a:r>
              <a:rPr lang="en-GB" dirty="0" smtClean="0">
                <a:solidFill>
                  <a:srgbClr val="03650F"/>
                </a:solidFill>
                <a:latin typeface="Bahnschrift" panose="020B0502040204020203" pitchFamily="34" charset="0"/>
              </a:rPr>
              <a:t>5555/ton</a:t>
            </a:r>
            <a:r>
              <a:rPr lang="en-GB" dirty="0">
                <a:solidFill>
                  <a:srgbClr val="03650F"/>
                </a:solidFill>
                <a:latin typeface="Bahnschrift" panose="020B0502040204020203" pitchFamily="34" charset="0"/>
              </a:rPr>
              <a:t>)</a:t>
            </a:r>
          </a:p>
          <a:p>
            <a:pPr marL="285750" indent="-285750">
              <a:buFont typeface="Arial" panose="020B0604020202020204" pitchFamily="34" charset="0"/>
              <a:buChar char="•"/>
            </a:pPr>
            <a:r>
              <a:rPr lang="en-GB" dirty="0">
                <a:solidFill>
                  <a:srgbClr val="03650F"/>
                </a:solidFill>
                <a:latin typeface="Bahnschrift" panose="020B0502040204020203" pitchFamily="34" charset="0"/>
              </a:rPr>
              <a:t>Projected revenue from sales/annum = USD </a:t>
            </a:r>
            <a:r>
              <a:rPr lang="en-GB" dirty="0" smtClean="0">
                <a:solidFill>
                  <a:srgbClr val="03650F"/>
                </a:solidFill>
                <a:latin typeface="Bahnschrift" panose="020B0502040204020203" pitchFamily="34" charset="0"/>
              </a:rPr>
              <a:t>45,000 Annually</a:t>
            </a:r>
            <a:endParaRPr lang="en-GB" dirty="0">
              <a:solidFill>
                <a:srgbClr val="03650F"/>
              </a:solidFill>
              <a:latin typeface="Bahnschrift" panose="020B0502040204020203" pitchFamily="34" charset="0"/>
            </a:endParaRPr>
          </a:p>
          <a:p>
            <a:pPr marL="285750" indent="-285750"/>
            <a:r>
              <a:rPr lang="en-GB" dirty="0" smtClean="0">
                <a:solidFill>
                  <a:srgbClr val="03650F"/>
                </a:solidFill>
                <a:latin typeface="Bahnschrift" panose="020B0502040204020203" pitchFamily="34" charset="0"/>
              </a:rPr>
              <a:t>       </a:t>
            </a:r>
            <a:r>
              <a:rPr lang="en-GB" dirty="0">
                <a:solidFill>
                  <a:srgbClr val="03650F"/>
                </a:solidFill>
                <a:latin typeface="Bahnschrift" panose="020B0502040204020203" pitchFamily="34" charset="0"/>
              </a:rPr>
              <a:t>(Great opportunity for scaling)</a:t>
            </a:r>
          </a:p>
        </p:txBody>
      </p:sp>
      <p:sp>
        <p:nvSpPr>
          <p:cNvPr id="29" name="Snip Diagonal Corner Rectangle 28"/>
          <p:cNvSpPr/>
          <p:nvPr/>
        </p:nvSpPr>
        <p:spPr>
          <a:xfrm>
            <a:off x="6142579" y="4709803"/>
            <a:ext cx="5670885" cy="1645113"/>
          </a:xfrm>
          <a:prstGeom prst="snip2DiagRect">
            <a:avLst/>
          </a:prstGeom>
          <a:noFill/>
          <a:ln>
            <a:solidFill>
              <a:srgbClr val="03650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0" name="Picture 29"/>
          <p:cNvPicPr>
            <a:picLocks noChangeAspect="1"/>
          </p:cNvPicPr>
          <p:nvPr/>
        </p:nvPicPr>
        <p:blipFill rotWithShape="1">
          <a:blip r:embed="rId2">
            <a:extLst>
              <a:ext uri="{BEBA8EAE-BF5A-486C-A8C5-ECC9F3942E4B}">
                <a14:imgProps xmlns="" xmlns:a14="http://schemas.microsoft.com/office/drawing/2010/main">
                  <a14:imgLayer r:embed="rId3">
                    <a14:imgEffect>
                      <a14:backgroundRemoval t="20000" b="79600" l="17200" r="74700">
                        <a14:foregroundMark x1="30200" y1="37200" x2="30200" y2="37200"/>
                        <a14:foregroundMark x1="27000" y1="49600" x2="27000" y2="49600"/>
                        <a14:foregroundMark x1="33100" y1="56667" x2="33100" y2="56667"/>
                        <a14:foregroundMark x1="41100" y1="53600" x2="41100" y2="53600"/>
                        <a14:foregroundMark x1="47200" y1="55867" x2="47200" y2="55867"/>
                        <a14:foregroundMark x1="53300" y1="49333" x2="53300" y2="49333"/>
                        <a14:foregroundMark x1="57500" y1="56667" x2="57500" y2="56667"/>
                        <a14:foregroundMark x1="69000" y1="35867" x2="69000" y2="35867"/>
                        <a14:foregroundMark x1="59300" y1="37467" x2="59300" y2="37467"/>
                        <a14:foregroundMark x1="57900" y1="49600" x2="57900" y2="49600"/>
                        <a14:foregroundMark x1="45000" y1="61067" x2="45000" y2="61067"/>
                        <a14:foregroundMark x1="47200" y1="60667" x2="47200" y2="60667"/>
                        <a14:foregroundMark x1="49300" y1="60667" x2="49300" y2="60667"/>
                        <a14:foregroundMark x1="52200" y1="60667" x2="52200" y2="60667"/>
                        <a14:foregroundMark x1="53600" y1="61067" x2="53600" y2="61067"/>
                        <a14:foregroundMark x1="57400" y1="60933" x2="57400" y2="60933"/>
                        <a14:foregroundMark x1="58800" y1="60667" x2="58800" y2="60667"/>
                        <a14:foregroundMark x1="61100" y1="60800" x2="61100" y2="60800"/>
                        <a14:foregroundMark x1="63600" y1="60667" x2="63600" y2="60667"/>
                        <a14:foregroundMark x1="42800" y1="59333" x2="42800" y2="59333"/>
                        <a14:foregroundMark x1="41500" y1="59733" x2="41500" y2="59733"/>
                        <a14:foregroundMark x1="39200" y1="60400" x2="39200" y2="60400"/>
                        <a14:foregroundMark x1="39500" y1="60133" x2="39500" y2="60133"/>
                        <a14:foregroundMark x1="36800" y1="60533" x2="36800" y2="60533"/>
                        <a14:foregroundMark x1="35800" y1="60800" x2="35800" y2="60800"/>
                        <a14:foregroundMark x1="34100" y1="60800" x2="34100" y2="60800"/>
                        <a14:foregroundMark x1="33000" y1="61200" x2="33000" y2="61200"/>
                        <a14:foregroundMark x1="32300" y1="61200" x2="32300" y2="61200"/>
                        <a14:foregroundMark x1="31200" y1="61467" x2="31200" y2="61467"/>
                        <a14:foregroundMark x1="30400" y1="61467" x2="30400" y2="61467"/>
                        <a14:foregroundMark x1="29800" y1="61467" x2="29800" y2="61467"/>
                        <a14:foregroundMark x1="29300" y1="61733" x2="29300" y2="61733"/>
                        <a14:foregroundMark x1="28400" y1="58533" x2="28400" y2="58533"/>
                        <a14:foregroundMark x1="48600" y1="63867" x2="48600" y2="63867"/>
                        <a14:backgroundMark x1="31600" y1="52800" x2="31600" y2="52800"/>
                        <a14:backgroundMark x1="37800" y1="56667" x2="37800" y2="56667"/>
                        <a14:backgroundMark x1="43700" y1="49467" x2="43700" y2="49467"/>
                        <a14:backgroundMark x1="50300" y1="52800" x2="50300" y2="52800"/>
                        <a14:backgroundMark x1="46500" y1="52933" x2="46500" y2="52933"/>
                        <a14:backgroundMark x1="58100" y1="53867" x2="58100" y2="53867"/>
                        <a14:backgroundMark x1="61500" y1="53733" x2="61500" y2="53733"/>
                        <a14:backgroundMark x1="57300" y1="59067" x2="57300" y2="59067"/>
                        <a14:backgroundMark x1="54200" y1="57200" x2="54200" y2="57200"/>
                        <a14:backgroundMark x1="50800" y1="58400" x2="50800" y2="58400"/>
                        <a14:backgroundMark x1="47000" y1="59467" x2="47000" y2="59467"/>
                        <a14:backgroundMark x1="45900" y1="57200" x2="45900" y2="57200"/>
                        <a14:backgroundMark x1="41000" y1="58800" x2="41000" y2="58800"/>
                        <a14:backgroundMark x1="43500" y1="58533" x2="43500" y2="58533"/>
                        <a14:backgroundMark x1="48500" y1="56933" x2="48500" y2="56933"/>
                        <a14:backgroundMark x1="52100" y1="62400" x2="52100" y2="62400"/>
                        <a14:backgroundMark x1="50300" y1="62000" x2="50300" y2="62000"/>
                        <a14:backgroundMark x1="49300" y1="63067" x2="49300" y2="63067"/>
                        <a14:backgroundMark x1="49400" y1="61467" x2="49400" y2="61467"/>
                        <a14:backgroundMark x1="44300" y1="61600" x2="44300" y2="61600"/>
                        <a14:backgroundMark x1="56800" y1="61600" x2="56800" y2="61600"/>
                        <a14:backgroundMark x1="63400" y1="61467" x2="63400" y2="61467"/>
                        <a14:backgroundMark x1="57800" y1="51733" x2="57800" y2="51733"/>
                        <a14:backgroundMark x1="62900" y1="48667" x2="62900" y2="48667"/>
                        <a14:backgroundMark x1="64700" y1="46267" x2="64700" y2="46267"/>
                        <a14:backgroundMark x1="59300" y1="50667" x2="59300" y2="50667"/>
                        <a14:backgroundMark x1="46600" y1="50667" x2="46600" y2="50667"/>
                        <a14:backgroundMark x1="28800" y1="51333" x2="28800" y2="51333"/>
                        <a14:backgroundMark x1="27600" y1="48000" x2="27600" y2="48000"/>
                        <a14:backgroundMark x1="26800" y1="46533" x2="26800" y2="46533"/>
                        <a14:backgroundMark x1="26300" y1="46133" x2="26300" y2="46133"/>
                        <a14:backgroundMark x1="25600" y1="44933" x2="25600" y2="44933"/>
                        <a14:backgroundMark x1="24600" y1="43600" x2="24600" y2="43600"/>
                        <a14:backgroundMark x1="27500" y1="55333" x2="27500" y2="55333"/>
                        <a14:backgroundMark x1="26100" y1="53867" x2="26100" y2="53867"/>
                        <a14:backgroundMark x1="26600" y1="56133" x2="26600" y2="56133"/>
                        <a14:backgroundMark x1="25600" y1="55467" x2="25600" y2="55467"/>
                      </a14:backgroundRemoval>
                    </a14:imgEffect>
                  </a14:imgLayer>
                </a14:imgProps>
              </a:ext>
              <a:ext uri="{28A0092B-C50C-407E-A947-70E740481C1C}">
                <a14:useLocalDpi xmlns="" xmlns:a14="http://schemas.microsoft.com/office/drawing/2010/main" val="0"/>
              </a:ext>
            </a:extLst>
          </a:blip>
          <a:srcRect l="19755" t="27974" r="25460" b="34326"/>
          <a:stretch/>
        </p:blipFill>
        <p:spPr>
          <a:xfrm>
            <a:off x="146390" y="107560"/>
            <a:ext cx="1451518" cy="749171"/>
          </a:xfrm>
          <a:prstGeom prst="rect">
            <a:avLst/>
          </a:prstGeom>
        </p:spPr>
      </p:pic>
    </p:spTree>
    <p:extLst>
      <p:ext uri="{BB962C8B-B14F-4D97-AF65-F5344CB8AC3E}">
        <p14:creationId xmlns="" xmlns:p14="http://schemas.microsoft.com/office/powerpoint/2010/main" val="35479404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6" name="Straight Connector 55"/>
          <p:cNvCxnSpPr/>
          <p:nvPr/>
        </p:nvCxnSpPr>
        <p:spPr>
          <a:xfrm flipH="1">
            <a:off x="2900636" y="1948353"/>
            <a:ext cx="5649808" cy="0"/>
          </a:xfrm>
          <a:prstGeom prst="line">
            <a:avLst/>
          </a:prstGeom>
          <a:ln w="76200">
            <a:solidFill>
              <a:srgbClr val="03650F"/>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2900636" y="1612230"/>
            <a:ext cx="5649807" cy="0"/>
          </a:xfrm>
          <a:prstGeom prst="straightConnector1">
            <a:avLst/>
          </a:prstGeom>
          <a:ln w="76200">
            <a:solidFill>
              <a:srgbClr val="03650F"/>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36" idx="2"/>
          </p:cNvCxnSpPr>
          <p:nvPr/>
        </p:nvCxnSpPr>
        <p:spPr>
          <a:xfrm flipH="1">
            <a:off x="5580934" y="3850104"/>
            <a:ext cx="1" cy="2193759"/>
          </a:xfrm>
          <a:prstGeom prst="line">
            <a:avLst/>
          </a:prstGeom>
          <a:ln w="76200">
            <a:solidFill>
              <a:srgbClr val="03650F"/>
            </a:solidFill>
          </a:ln>
        </p:spPr>
        <p:style>
          <a:lnRef idx="1">
            <a:schemeClr val="accent1"/>
          </a:lnRef>
          <a:fillRef idx="0">
            <a:schemeClr val="accent1"/>
          </a:fillRef>
          <a:effectRef idx="0">
            <a:schemeClr val="accent1"/>
          </a:effectRef>
          <a:fontRef idx="minor">
            <a:schemeClr val="tx1"/>
          </a:fontRef>
        </p:style>
      </p:cxnSp>
      <p:cxnSp>
        <p:nvCxnSpPr>
          <p:cNvPr id="17" name="Elbow Connector 16"/>
          <p:cNvCxnSpPr/>
          <p:nvPr/>
        </p:nvCxnSpPr>
        <p:spPr>
          <a:xfrm rot="5400000" flipH="1" flipV="1">
            <a:off x="2919774" y="4118378"/>
            <a:ext cx="2451841" cy="1915297"/>
          </a:xfrm>
          <a:prstGeom prst="bentConnector3">
            <a:avLst>
              <a:gd name="adj1" fmla="val 24801"/>
            </a:avLst>
          </a:prstGeom>
          <a:ln w="76200">
            <a:solidFill>
              <a:srgbClr val="03650F"/>
            </a:solidFill>
            <a:tailEnd type="triangle"/>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4050796" y="210400"/>
            <a:ext cx="4234783" cy="646331"/>
          </a:xfrm>
          <a:prstGeom prst="rect">
            <a:avLst/>
          </a:prstGeom>
          <a:noFill/>
        </p:spPr>
        <p:txBody>
          <a:bodyPr wrap="square" rtlCol="0">
            <a:spAutoFit/>
          </a:bodyPr>
          <a:lstStyle/>
          <a:p>
            <a:pPr algn="ctr"/>
            <a:r>
              <a:rPr lang="en-GB" sz="3600" b="1" dirty="0" smtClean="0">
                <a:solidFill>
                  <a:srgbClr val="03650F"/>
                </a:solidFill>
                <a:latin typeface="Bahnschrift" panose="020B0502040204020203" pitchFamily="34" charset="0"/>
              </a:rPr>
              <a:t>BUSINESS MODEL</a:t>
            </a:r>
            <a:endParaRPr lang="en-GB" sz="3600" b="1" dirty="0">
              <a:solidFill>
                <a:srgbClr val="03650F"/>
              </a:solidFill>
              <a:latin typeface="Bahnschrift" panose="020B0502040204020203" pitchFamily="34" charset="0"/>
            </a:endParaRPr>
          </a:p>
        </p:txBody>
      </p:sp>
      <p:pic>
        <p:nvPicPr>
          <p:cNvPr id="30" name="Picture 29"/>
          <p:cNvPicPr>
            <a:picLocks noChangeAspect="1"/>
          </p:cNvPicPr>
          <p:nvPr/>
        </p:nvPicPr>
        <p:blipFill rotWithShape="1">
          <a:blip r:embed="rId2">
            <a:extLst>
              <a:ext uri="{BEBA8EAE-BF5A-486C-A8C5-ECC9F3942E4B}">
                <a14:imgProps xmlns="" xmlns:a14="http://schemas.microsoft.com/office/drawing/2010/main">
                  <a14:imgLayer r:embed="rId3">
                    <a14:imgEffect>
                      <a14:backgroundRemoval t="20000" b="79600" l="17200" r="74700">
                        <a14:foregroundMark x1="30200" y1="37200" x2="30200" y2="37200"/>
                        <a14:foregroundMark x1="27000" y1="49600" x2="27000" y2="49600"/>
                        <a14:foregroundMark x1="33100" y1="56667" x2="33100" y2="56667"/>
                        <a14:foregroundMark x1="41100" y1="53600" x2="41100" y2="53600"/>
                        <a14:foregroundMark x1="47200" y1="55867" x2="47200" y2="55867"/>
                        <a14:foregroundMark x1="53300" y1="49333" x2="53300" y2="49333"/>
                        <a14:foregroundMark x1="57500" y1="56667" x2="57500" y2="56667"/>
                        <a14:foregroundMark x1="69000" y1="35867" x2="69000" y2="35867"/>
                        <a14:foregroundMark x1="59300" y1="37467" x2="59300" y2="37467"/>
                        <a14:foregroundMark x1="57900" y1="49600" x2="57900" y2="49600"/>
                        <a14:foregroundMark x1="45000" y1="61067" x2="45000" y2="61067"/>
                        <a14:foregroundMark x1="47200" y1="60667" x2="47200" y2="60667"/>
                        <a14:foregroundMark x1="49300" y1="60667" x2="49300" y2="60667"/>
                        <a14:foregroundMark x1="52200" y1="60667" x2="52200" y2="60667"/>
                        <a14:foregroundMark x1="53600" y1="61067" x2="53600" y2="61067"/>
                        <a14:foregroundMark x1="57400" y1="60933" x2="57400" y2="60933"/>
                        <a14:foregroundMark x1="58800" y1="60667" x2="58800" y2="60667"/>
                        <a14:foregroundMark x1="61100" y1="60800" x2="61100" y2="60800"/>
                        <a14:foregroundMark x1="63600" y1="60667" x2="63600" y2="60667"/>
                        <a14:foregroundMark x1="42800" y1="59333" x2="42800" y2="59333"/>
                        <a14:foregroundMark x1="41500" y1="59733" x2="41500" y2="59733"/>
                        <a14:foregroundMark x1="39200" y1="60400" x2="39200" y2="60400"/>
                        <a14:foregroundMark x1="39500" y1="60133" x2="39500" y2="60133"/>
                        <a14:foregroundMark x1="36800" y1="60533" x2="36800" y2="60533"/>
                        <a14:foregroundMark x1="35800" y1="60800" x2="35800" y2="60800"/>
                        <a14:foregroundMark x1="34100" y1="60800" x2="34100" y2="60800"/>
                        <a14:foregroundMark x1="33000" y1="61200" x2="33000" y2="61200"/>
                        <a14:foregroundMark x1="32300" y1="61200" x2="32300" y2="61200"/>
                        <a14:foregroundMark x1="31200" y1="61467" x2="31200" y2="61467"/>
                        <a14:foregroundMark x1="30400" y1="61467" x2="30400" y2="61467"/>
                        <a14:foregroundMark x1="29800" y1="61467" x2="29800" y2="61467"/>
                        <a14:foregroundMark x1="29300" y1="61733" x2="29300" y2="61733"/>
                        <a14:foregroundMark x1="28400" y1="58533" x2="28400" y2="58533"/>
                        <a14:foregroundMark x1="48600" y1="63867" x2="48600" y2="63867"/>
                        <a14:backgroundMark x1="31600" y1="52800" x2="31600" y2="52800"/>
                        <a14:backgroundMark x1="37800" y1="56667" x2="37800" y2="56667"/>
                        <a14:backgroundMark x1="43700" y1="49467" x2="43700" y2="49467"/>
                        <a14:backgroundMark x1="50300" y1="52800" x2="50300" y2="52800"/>
                        <a14:backgroundMark x1="46500" y1="52933" x2="46500" y2="52933"/>
                        <a14:backgroundMark x1="58100" y1="53867" x2="58100" y2="53867"/>
                        <a14:backgroundMark x1="61500" y1="53733" x2="61500" y2="53733"/>
                        <a14:backgroundMark x1="57300" y1="59067" x2="57300" y2="59067"/>
                        <a14:backgroundMark x1="54200" y1="57200" x2="54200" y2="57200"/>
                        <a14:backgroundMark x1="50800" y1="58400" x2="50800" y2="58400"/>
                        <a14:backgroundMark x1="47000" y1="59467" x2="47000" y2="59467"/>
                        <a14:backgroundMark x1="45900" y1="57200" x2="45900" y2="57200"/>
                        <a14:backgroundMark x1="41000" y1="58800" x2="41000" y2="58800"/>
                        <a14:backgroundMark x1="43500" y1="58533" x2="43500" y2="58533"/>
                        <a14:backgroundMark x1="48500" y1="56933" x2="48500" y2="56933"/>
                        <a14:backgroundMark x1="52100" y1="62400" x2="52100" y2="62400"/>
                        <a14:backgroundMark x1="50300" y1="62000" x2="50300" y2="62000"/>
                        <a14:backgroundMark x1="49300" y1="63067" x2="49300" y2="63067"/>
                        <a14:backgroundMark x1="49400" y1="61467" x2="49400" y2="61467"/>
                        <a14:backgroundMark x1="44300" y1="61600" x2="44300" y2="61600"/>
                        <a14:backgroundMark x1="56800" y1="61600" x2="56800" y2="61600"/>
                        <a14:backgroundMark x1="63400" y1="61467" x2="63400" y2="61467"/>
                        <a14:backgroundMark x1="57800" y1="51733" x2="57800" y2="51733"/>
                        <a14:backgroundMark x1="62900" y1="48667" x2="62900" y2="48667"/>
                        <a14:backgroundMark x1="64700" y1="46267" x2="64700" y2="46267"/>
                        <a14:backgroundMark x1="59300" y1="50667" x2="59300" y2="50667"/>
                        <a14:backgroundMark x1="46600" y1="50667" x2="46600" y2="50667"/>
                        <a14:backgroundMark x1="28800" y1="51333" x2="28800" y2="51333"/>
                        <a14:backgroundMark x1="27600" y1="48000" x2="27600" y2="48000"/>
                        <a14:backgroundMark x1="26800" y1="46533" x2="26800" y2="46533"/>
                        <a14:backgroundMark x1="26300" y1="46133" x2="26300" y2="46133"/>
                        <a14:backgroundMark x1="25600" y1="44933" x2="25600" y2="44933"/>
                        <a14:backgroundMark x1="24600" y1="43600" x2="24600" y2="43600"/>
                        <a14:backgroundMark x1="27500" y1="55333" x2="27500" y2="55333"/>
                        <a14:backgroundMark x1="26100" y1="53867" x2="26100" y2="53867"/>
                        <a14:backgroundMark x1="26600" y1="56133" x2="26600" y2="56133"/>
                        <a14:backgroundMark x1="25600" y1="55467" x2="25600" y2="55467"/>
                      </a14:backgroundRemoval>
                    </a14:imgEffect>
                  </a14:imgLayer>
                </a14:imgProps>
              </a:ext>
              <a:ext uri="{28A0092B-C50C-407E-A947-70E740481C1C}">
                <a14:useLocalDpi xmlns="" xmlns:a14="http://schemas.microsoft.com/office/drawing/2010/main" val="0"/>
              </a:ext>
            </a:extLst>
          </a:blip>
          <a:srcRect l="19755" t="27974" r="25460" b="34326"/>
          <a:stretch/>
        </p:blipFill>
        <p:spPr>
          <a:xfrm>
            <a:off x="146390" y="107560"/>
            <a:ext cx="1451518" cy="749171"/>
          </a:xfrm>
          <a:prstGeom prst="rect">
            <a:avLst/>
          </a:prstGeom>
        </p:spPr>
      </p:pic>
      <p:sp>
        <p:nvSpPr>
          <p:cNvPr id="7" name="Rounded Rectangle 6"/>
          <p:cNvSpPr/>
          <p:nvPr/>
        </p:nvSpPr>
        <p:spPr>
          <a:xfrm>
            <a:off x="295179" y="1274585"/>
            <a:ext cx="2605457" cy="1219200"/>
          </a:xfrm>
          <a:prstGeom prst="roundRect">
            <a:avLst/>
          </a:prstGeom>
          <a:solidFill>
            <a:schemeClr val="tx1">
              <a:lumMod val="95000"/>
            </a:schemeClr>
          </a:solidFill>
          <a:ln w="28575">
            <a:solidFill>
              <a:srgbClr val="03650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smtClean="0">
                <a:solidFill>
                  <a:srgbClr val="03650F"/>
                </a:solidFill>
              </a:rPr>
              <a:t>OUT-GROWER</a:t>
            </a:r>
          </a:p>
          <a:p>
            <a:pPr algn="ctr"/>
            <a:r>
              <a:rPr lang="en-GB" sz="2000" b="1" dirty="0" smtClean="0">
                <a:solidFill>
                  <a:srgbClr val="03650F"/>
                </a:solidFill>
              </a:rPr>
              <a:t>POULTRY FARMERS</a:t>
            </a:r>
            <a:endParaRPr lang="en-GB" sz="2000" b="1" dirty="0">
              <a:solidFill>
                <a:srgbClr val="03650F"/>
              </a:solidFill>
            </a:endParaRPr>
          </a:p>
        </p:txBody>
      </p:sp>
      <p:sp>
        <p:nvSpPr>
          <p:cNvPr id="32" name="Rounded Rectangle 31"/>
          <p:cNvSpPr/>
          <p:nvPr/>
        </p:nvSpPr>
        <p:spPr>
          <a:xfrm>
            <a:off x="295179" y="4798111"/>
            <a:ext cx="3336758" cy="1642795"/>
          </a:xfrm>
          <a:prstGeom prst="roundRect">
            <a:avLst/>
          </a:prstGeom>
          <a:solidFill>
            <a:schemeClr val="tx1">
              <a:lumMod val="95000"/>
            </a:schemeClr>
          </a:solidFill>
          <a:ln w="28575">
            <a:solidFill>
              <a:srgbClr val="03650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GB" sz="2400" b="1" dirty="0">
                <a:solidFill>
                  <a:srgbClr val="03650F"/>
                </a:solidFill>
              </a:rPr>
              <a:t>GIATAT </a:t>
            </a:r>
            <a:r>
              <a:rPr lang="en-GB" sz="2400" b="1" dirty="0" smtClean="0">
                <a:solidFill>
                  <a:srgbClr val="03650F"/>
                </a:solidFill>
              </a:rPr>
              <a:t>RESOURCES</a:t>
            </a:r>
          </a:p>
          <a:p>
            <a:pPr lvl="0" algn="ctr"/>
            <a:r>
              <a:rPr lang="en-GB" sz="2400" b="1" dirty="0" smtClean="0">
                <a:solidFill>
                  <a:srgbClr val="03650F"/>
                </a:solidFill>
              </a:rPr>
              <a:t>POULTRY FARM</a:t>
            </a:r>
            <a:endParaRPr lang="en-GB" sz="2400" b="1" dirty="0">
              <a:solidFill>
                <a:srgbClr val="03650F"/>
              </a:solidFill>
            </a:endParaRPr>
          </a:p>
        </p:txBody>
      </p:sp>
      <p:sp>
        <p:nvSpPr>
          <p:cNvPr id="33" name="Rounded Rectangle 32"/>
          <p:cNvSpPr/>
          <p:nvPr/>
        </p:nvSpPr>
        <p:spPr>
          <a:xfrm>
            <a:off x="6177761" y="5454315"/>
            <a:ext cx="2107818" cy="1179096"/>
          </a:xfrm>
          <a:prstGeom prst="roundRect">
            <a:avLst/>
          </a:prstGeom>
          <a:solidFill>
            <a:schemeClr val="tx1">
              <a:lumMod val="95000"/>
            </a:schemeClr>
          </a:solidFill>
          <a:ln w="28575">
            <a:solidFill>
              <a:srgbClr val="03650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GB" sz="2000" b="1" dirty="0">
                <a:solidFill>
                  <a:srgbClr val="03650F"/>
                </a:solidFill>
              </a:rPr>
              <a:t>_</a:t>
            </a:r>
            <a:r>
              <a:rPr lang="en-GB" sz="2000" b="1" dirty="0" smtClean="0">
                <a:solidFill>
                  <a:srgbClr val="03650F"/>
                </a:solidFill>
              </a:rPr>
              <a:t>HOTELS_</a:t>
            </a:r>
          </a:p>
          <a:p>
            <a:pPr lvl="0" algn="ctr"/>
            <a:r>
              <a:rPr lang="en-GB" sz="2000" b="1" dirty="0">
                <a:solidFill>
                  <a:srgbClr val="03650F"/>
                </a:solidFill>
              </a:rPr>
              <a:t>_</a:t>
            </a:r>
            <a:r>
              <a:rPr lang="en-GB" sz="2000" b="1" dirty="0" smtClean="0">
                <a:solidFill>
                  <a:srgbClr val="03650F"/>
                </a:solidFill>
              </a:rPr>
              <a:t>RESTURANTS_</a:t>
            </a:r>
          </a:p>
          <a:p>
            <a:pPr lvl="0" algn="ctr"/>
            <a:r>
              <a:rPr lang="en-GB" sz="2000" b="1" dirty="0">
                <a:solidFill>
                  <a:srgbClr val="03650F"/>
                </a:solidFill>
              </a:rPr>
              <a:t>_</a:t>
            </a:r>
            <a:r>
              <a:rPr lang="en-GB" sz="2000" b="1" dirty="0" smtClean="0">
                <a:solidFill>
                  <a:srgbClr val="03650F"/>
                </a:solidFill>
              </a:rPr>
              <a:t>INDIVIDUALS</a:t>
            </a:r>
            <a:r>
              <a:rPr lang="en-GB" sz="2000" b="1" dirty="0">
                <a:solidFill>
                  <a:srgbClr val="03650F"/>
                </a:solidFill>
              </a:rPr>
              <a:t>_</a:t>
            </a:r>
          </a:p>
        </p:txBody>
      </p:sp>
      <p:sp>
        <p:nvSpPr>
          <p:cNvPr id="34" name="Rounded Rectangle 33"/>
          <p:cNvSpPr/>
          <p:nvPr/>
        </p:nvSpPr>
        <p:spPr>
          <a:xfrm>
            <a:off x="8550443" y="1274585"/>
            <a:ext cx="3481138" cy="996132"/>
          </a:xfrm>
          <a:prstGeom prst="roundRect">
            <a:avLst/>
          </a:prstGeom>
          <a:solidFill>
            <a:schemeClr val="tx1">
              <a:lumMod val="95000"/>
            </a:schemeClr>
          </a:solidFill>
          <a:ln w="28575">
            <a:solidFill>
              <a:srgbClr val="03650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b="1" dirty="0" smtClean="0">
                <a:solidFill>
                  <a:srgbClr val="03650F"/>
                </a:solidFill>
              </a:rPr>
              <a:t>OUT-GROWER</a:t>
            </a:r>
          </a:p>
          <a:p>
            <a:pPr algn="ctr"/>
            <a:r>
              <a:rPr lang="en-GB" sz="2000" b="1" dirty="0" smtClean="0">
                <a:solidFill>
                  <a:srgbClr val="03650F"/>
                </a:solidFill>
              </a:rPr>
              <a:t>POULTRY FARMS GPS TRACKER</a:t>
            </a:r>
            <a:endParaRPr lang="en-GB" sz="2000" b="1" dirty="0">
              <a:solidFill>
                <a:srgbClr val="03650F"/>
              </a:solidFill>
            </a:endParaRPr>
          </a:p>
        </p:txBody>
      </p:sp>
      <p:sp>
        <p:nvSpPr>
          <p:cNvPr id="35" name="Rounded Rectangle 34"/>
          <p:cNvSpPr/>
          <p:nvPr/>
        </p:nvSpPr>
        <p:spPr>
          <a:xfrm>
            <a:off x="8502318" y="3529262"/>
            <a:ext cx="3264738" cy="1732548"/>
          </a:xfrm>
          <a:prstGeom prst="roundRect">
            <a:avLst/>
          </a:prstGeom>
          <a:solidFill>
            <a:schemeClr val="tx1">
              <a:lumMod val="95000"/>
            </a:schemeClr>
          </a:solidFill>
          <a:ln w="28575">
            <a:solidFill>
              <a:srgbClr val="03650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GB" sz="2400" b="1" i="1" dirty="0" smtClean="0">
                <a:solidFill>
                  <a:srgbClr val="03650F"/>
                </a:solidFill>
              </a:rPr>
              <a:t>…GIATAT ONLINE</a:t>
            </a:r>
          </a:p>
          <a:p>
            <a:pPr lvl="0" algn="ctr"/>
            <a:r>
              <a:rPr lang="en-GB" sz="2400" b="1" i="1" dirty="0" smtClean="0">
                <a:solidFill>
                  <a:srgbClr val="03650F"/>
                </a:solidFill>
              </a:rPr>
              <a:t>ORDERING PLATFORM</a:t>
            </a:r>
            <a:endParaRPr lang="en-GB" sz="2400" b="1" i="1" dirty="0">
              <a:solidFill>
                <a:srgbClr val="03650F"/>
              </a:solidFill>
            </a:endParaRPr>
          </a:p>
        </p:txBody>
      </p:sp>
      <p:sp>
        <p:nvSpPr>
          <p:cNvPr id="36" name="Rounded Rectangle 35"/>
          <p:cNvSpPr/>
          <p:nvPr/>
        </p:nvSpPr>
        <p:spPr>
          <a:xfrm>
            <a:off x="3824324" y="2687051"/>
            <a:ext cx="3513221" cy="1163053"/>
          </a:xfrm>
          <a:prstGeom prst="roundRect">
            <a:avLst/>
          </a:prstGeom>
          <a:solidFill>
            <a:schemeClr val="tx1">
              <a:lumMod val="95000"/>
            </a:schemeClr>
          </a:solidFill>
          <a:ln w="28575">
            <a:solidFill>
              <a:srgbClr val="03650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smtClean="0">
                <a:solidFill>
                  <a:srgbClr val="03650F"/>
                </a:solidFill>
              </a:rPr>
              <a:t>GIATAT RESOURCES</a:t>
            </a:r>
          </a:p>
          <a:p>
            <a:pPr algn="ctr"/>
            <a:r>
              <a:rPr lang="en-GB" sz="2000" b="1" dirty="0" smtClean="0">
                <a:solidFill>
                  <a:srgbClr val="03650F"/>
                </a:solidFill>
              </a:rPr>
              <a:t>PROCESSING PLANT</a:t>
            </a:r>
            <a:endParaRPr lang="en-GB" sz="2000" b="1" dirty="0">
              <a:solidFill>
                <a:srgbClr val="03650F"/>
              </a:solidFill>
            </a:endParaRPr>
          </a:p>
          <a:p>
            <a:pPr algn="ctr"/>
            <a:r>
              <a:rPr lang="en-GB" b="1" i="1" dirty="0" smtClean="0">
                <a:solidFill>
                  <a:srgbClr val="03650F"/>
                </a:solidFill>
              </a:rPr>
              <a:t>(FRESH PRODUCED CHICKEN)</a:t>
            </a:r>
            <a:endParaRPr lang="en-GB" b="1" i="1" dirty="0">
              <a:solidFill>
                <a:srgbClr val="03650F"/>
              </a:solidFill>
            </a:endParaRPr>
          </a:p>
        </p:txBody>
      </p:sp>
      <p:cxnSp>
        <p:nvCxnSpPr>
          <p:cNvPr id="46" name="Straight Arrow Connector 45"/>
          <p:cNvCxnSpPr/>
          <p:nvPr/>
        </p:nvCxnSpPr>
        <p:spPr>
          <a:xfrm>
            <a:off x="5580934" y="6043863"/>
            <a:ext cx="587253" cy="0"/>
          </a:xfrm>
          <a:prstGeom prst="straightConnector1">
            <a:avLst/>
          </a:prstGeom>
          <a:ln w="76200">
            <a:solidFill>
              <a:srgbClr val="03650F"/>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10238962" y="5304681"/>
            <a:ext cx="0" cy="629653"/>
          </a:xfrm>
          <a:prstGeom prst="straightConnector1">
            <a:avLst/>
          </a:prstGeom>
          <a:ln w="76200">
            <a:solidFill>
              <a:srgbClr val="03650F"/>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a:off x="8295153" y="5934334"/>
            <a:ext cx="1934235" cy="0"/>
          </a:xfrm>
          <a:prstGeom prst="line">
            <a:avLst/>
          </a:prstGeom>
          <a:ln w="76200">
            <a:solidFill>
              <a:srgbClr val="03650F"/>
            </a:solidFill>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5578973" y="1948353"/>
            <a:ext cx="3922" cy="726665"/>
          </a:xfrm>
          <a:prstGeom prst="straightConnector1">
            <a:avLst/>
          </a:prstGeom>
          <a:ln w="76200">
            <a:solidFill>
              <a:srgbClr val="03650F"/>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7327232" y="2779295"/>
            <a:ext cx="2671010" cy="360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rot="16200000" flipH="1">
            <a:off x="9571121" y="3182352"/>
            <a:ext cx="745958" cy="12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2" name="Right Arrow 51"/>
          <p:cNvSpPr/>
          <p:nvPr/>
        </p:nvSpPr>
        <p:spPr>
          <a:xfrm>
            <a:off x="7339263" y="2791326"/>
            <a:ext cx="2839453" cy="4812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50"/>
              </a:solidFill>
            </a:endParaRPr>
          </a:p>
        </p:txBody>
      </p:sp>
      <p:sp>
        <p:nvSpPr>
          <p:cNvPr id="57" name="Down Arrow 56"/>
          <p:cNvSpPr/>
          <p:nvPr/>
        </p:nvSpPr>
        <p:spPr>
          <a:xfrm>
            <a:off x="10118558" y="2815389"/>
            <a:ext cx="84221" cy="6978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p:cNvSpPr/>
          <p:nvPr/>
        </p:nvSpPr>
        <p:spPr>
          <a:xfrm>
            <a:off x="2926080" y="1841863"/>
            <a:ext cx="1056785" cy="1959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 xmlns:p14="http://schemas.microsoft.com/office/powerpoint/2010/main" val="20809702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71235" y="236312"/>
            <a:ext cx="5532796" cy="523220"/>
          </a:xfrm>
          <a:prstGeom prst="rect">
            <a:avLst/>
          </a:prstGeom>
          <a:noFill/>
        </p:spPr>
        <p:txBody>
          <a:bodyPr wrap="square" rtlCol="0">
            <a:spAutoFit/>
          </a:bodyPr>
          <a:lstStyle/>
          <a:p>
            <a:pPr algn="ctr"/>
            <a:r>
              <a:rPr lang="en-GB" sz="2800" b="1" dirty="0" smtClean="0">
                <a:solidFill>
                  <a:srgbClr val="03650F"/>
                </a:solidFill>
                <a:latin typeface="Rockwell Extra Bold" panose="02060903040505020403" pitchFamily="18" charset="0"/>
                <a:cs typeface="Segoe UI Semibold" panose="020B0702040204020203" pitchFamily="34" charset="0"/>
              </a:rPr>
              <a:t>BUSINESS/COMPETITION</a:t>
            </a:r>
            <a:endParaRPr lang="en-GB" sz="2800" b="1" dirty="0">
              <a:solidFill>
                <a:srgbClr val="03650F"/>
              </a:solidFill>
              <a:latin typeface="Rockwell Extra Bold" panose="02060903040505020403" pitchFamily="18" charset="0"/>
              <a:cs typeface="Segoe UI Semibold" panose="020B0702040204020203" pitchFamily="34" charset="0"/>
            </a:endParaRPr>
          </a:p>
        </p:txBody>
      </p:sp>
      <p:sp>
        <p:nvSpPr>
          <p:cNvPr id="8" name="TextBox 7"/>
          <p:cNvSpPr txBox="1"/>
          <p:nvPr/>
        </p:nvSpPr>
        <p:spPr>
          <a:xfrm>
            <a:off x="398595" y="1164022"/>
            <a:ext cx="11430001" cy="6555641"/>
          </a:xfrm>
          <a:prstGeom prst="rect">
            <a:avLst/>
          </a:prstGeom>
          <a:noFill/>
        </p:spPr>
        <p:txBody>
          <a:bodyPr wrap="square" rtlCol="0">
            <a:spAutoFit/>
          </a:bodyPr>
          <a:lstStyle/>
          <a:p>
            <a:r>
              <a:rPr lang="en-US" sz="2000" dirty="0">
                <a:solidFill>
                  <a:schemeClr val="accent5"/>
                </a:solidFill>
                <a:latin typeface="Showcard Gothic" panose="04020904020102020604" pitchFamily="82" charset="0"/>
                <a:cs typeface="Segoe UI Semibold" panose="020B0702040204020203" pitchFamily="34" charset="0"/>
              </a:rPr>
              <a:t>COMPETING PRODUCTS:</a:t>
            </a:r>
            <a:r>
              <a:rPr lang="en-US" sz="2000" dirty="0">
                <a:solidFill>
                  <a:schemeClr val="accent5"/>
                </a:solidFill>
                <a:latin typeface="Segoe UI Semibold" panose="020B0702040204020203" pitchFamily="34" charset="0"/>
                <a:cs typeface="Segoe UI Semibold" panose="020B0702040204020203" pitchFamily="34" charset="0"/>
              </a:rPr>
              <a:t> </a:t>
            </a:r>
          </a:p>
          <a:p>
            <a:pPr marL="457200" indent="-457200"/>
            <a:r>
              <a:rPr lang="en-US" sz="2000" dirty="0" smtClean="0">
                <a:solidFill>
                  <a:schemeClr val="accent4">
                    <a:lumMod val="75000"/>
                  </a:schemeClr>
                </a:solidFill>
                <a:latin typeface="Segoe UI Semibold" panose="020B0702040204020203" pitchFamily="34" charset="0"/>
                <a:cs typeface="Segoe UI Semibold" panose="020B0702040204020203" pitchFamily="34" charset="0"/>
              </a:rPr>
              <a:t>(1)</a:t>
            </a:r>
            <a:r>
              <a:rPr lang="en-US" sz="2000" dirty="0" err="1" smtClean="0">
                <a:solidFill>
                  <a:schemeClr val="accent4">
                    <a:lumMod val="75000"/>
                  </a:schemeClr>
                </a:solidFill>
                <a:latin typeface="Segoe UI Semibold" panose="020B0702040204020203" pitchFamily="34" charset="0"/>
                <a:cs typeface="Segoe UI Semibold" panose="020B0702040204020203" pitchFamily="34" charset="0"/>
              </a:rPr>
              <a:t>NatnudO</a:t>
            </a:r>
            <a:r>
              <a:rPr lang="en-US" sz="2000" dirty="0" smtClean="0">
                <a:solidFill>
                  <a:schemeClr val="accent4">
                    <a:lumMod val="75000"/>
                  </a:schemeClr>
                </a:solidFill>
                <a:latin typeface="Segoe UI Semibold" panose="020B0702040204020203" pitchFamily="34" charset="0"/>
                <a:cs typeface="Segoe UI Semibold" panose="020B0702040204020203" pitchFamily="34" charset="0"/>
              </a:rPr>
              <a:t> Chickens                                                                (</a:t>
            </a:r>
            <a:r>
              <a:rPr lang="en-US" sz="2000" dirty="0">
                <a:solidFill>
                  <a:schemeClr val="accent4">
                    <a:lumMod val="75000"/>
                  </a:schemeClr>
                </a:solidFill>
                <a:latin typeface="Segoe UI Semibold" panose="020B0702040204020203" pitchFamily="34" charset="0"/>
                <a:cs typeface="Segoe UI Semibold" panose="020B0702040204020203" pitchFamily="34" charset="0"/>
              </a:rPr>
              <a:t>2) </a:t>
            </a:r>
            <a:r>
              <a:rPr lang="en-US" sz="2000" dirty="0" smtClean="0">
                <a:solidFill>
                  <a:schemeClr val="accent4">
                    <a:lumMod val="75000"/>
                  </a:schemeClr>
                </a:solidFill>
                <a:latin typeface="Segoe UI Semibold" panose="020B0702040204020203" pitchFamily="34" charset="0"/>
                <a:cs typeface="Segoe UI Semibold" panose="020B0702040204020203" pitchFamily="34" charset="0"/>
              </a:rPr>
              <a:t>Frozen Chicken</a:t>
            </a:r>
            <a:endParaRPr lang="en-US" sz="2000" dirty="0">
              <a:solidFill>
                <a:schemeClr val="accent4">
                  <a:lumMod val="75000"/>
                </a:schemeClr>
              </a:solidFill>
              <a:latin typeface="Segoe UI Semibold" panose="020B0702040204020203" pitchFamily="34" charset="0"/>
              <a:cs typeface="Segoe UI Semibold" panose="020B0702040204020203" pitchFamily="34" charset="0"/>
            </a:endParaRPr>
          </a:p>
          <a:p>
            <a:r>
              <a:rPr lang="en-US" sz="2000" dirty="0">
                <a:latin typeface="Segoe UI Semibold" panose="020B0702040204020203" pitchFamily="34" charset="0"/>
                <a:cs typeface="Segoe UI Semibold" panose="020B0702040204020203" pitchFamily="34" charset="0"/>
              </a:rPr>
              <a:t> </a:t>
            </a:r>
            <a:r>
              <a:rPr lang="en-US" sz="2000" dirty="0" smtClean="0">
                <a:latin typeface="Segoe UI Semibold" panose="020B0702040204020203" pitchFamily="34" charset="0"/>
                <a:cs typeface="Segoe UI Semibold" panose="020B0702040204020203" pitchFamily="34" charset="0"/>
              </a:rPr>
              <a:t>(</a:t>
            </a:r>
            <a:r>
              <a:rPr lang="en-US" sz="2000" dirty="0" err="1" smtClean="0">
                <a:solidFill>
                  <a:srgbClr val="92D050"/>
                </a:solidFill>
                <a:latin typeface="Segoe UI Semibold" panose="020B0702040204020203" pitchFamily="34" charset="0"/>
                <a:cs typeface="Segoe UI Semibold" panose="020B0702040204020203" pitchFamily="34" charset="0"/>
              </a:rPr>
              <a:t>i</a:t>
            </a:r>
            <a:r>
              <a:rPr lang="en-US" sz="2000" dirty="0" smtClean="0">
                <a:solidFill>
                  <a:srgbClr val="92D050"/>
                </a:solidFill>
                <a:latin typeface="Segoe UI Semibold" panose="020B0702040204020203" pitchFamily="34" charset="0"/>
                <a:cs typeface="Segoe UI Semibold" panose="020B0702040204020203" pitchFamily="34" charset="0"/>
              </a:rPr>
              <a:t>)Out-grower poultry system but sells processed chicken    (</a:t>
            </a:r>
            <a:r>
              <a:rPr lang="en-US" sz="2000" dirty="0" err="1" smtClean="0">
                <a:solidFill>
                  <a:srgbClr val="92D050"/>
                </a:solidFill>
                <a:latin typeface="Segoe UI Semibold" panose="020B0702040204020203" pitchFamily="34" charset="0"/>
                <a:cs typeface="Segoe UI Semibold" panose="020B0702040204020203" pitchFamily="34" charset="0"/>
              </a:rPr>
              <a:t>i</a:t>
            </a:r>
            <a:r>
              <a:rPr lang="en-US" sz="2000" dirty="0" smtClean="0">
                <a:solidFill>
                  <a:srgbClr val="92D050"/>
                </a:solidFill>
                <a:latin typeface="Segoe UI Semibold" panose="020B0702040204020203" pitchFamily="34" charset="0"/>
                <a:cs typeface="Segoe UI Semibold" panose="020B0702040204020203" pitchFamily="34" charset="0"/>
              </a:rPr>
              <a:t>)  Mostly imported chicken which          </a:t>
            </a:r>
            <a:endParaRPr lang="en-US" sz="2000" dirty="0">
              <a:solidFill>
                <a:srgbClr val="92D050"/>
              </a:solidFill>
              <a:latin typeface="Segoe UI Semibold" panose="020B0702040204020203" pitchFamily="34" charset="0"/>
              <a:cs typeface="Segoe UI Semibold" panose="020B0702040204020203" pitchFamily="34" charset="0"/>
            </a:endParaRPr>
          </a:p>
          <a:p>
            <a:r>
              <a:rPr lang="en-US" sz="2000" dirty="0" smtClean="0">
                <a:solidFill>
                  <a:srgbClr val="92D050"/>
                </a:solidFill>
                <a:latin typeface="Segoe UI Semibold" panose="020B0702040204020203" pitchFamily="34" charset="0"/>
                <a:cs typeface="Segoe UI Semibold" panose="020B0702040204020203" pitchFamily="34" charset="0"/>
              </a:rPr>
              <a:t>    through cold rooms                                                                    are un-healthy and are not fresh</a:t>
            </a:r>
            <a:endParaRPr lang="en-US" sz="2000" dirty="0">
              <a:latin typeface="Segoe UI Semibold" panose="020B0702040204020203" pitchFamily="34" charset="0"/>
              <a:cs typeface="Segoe UI Semibold" panose="020B0702040204020203" pitchFamily="34" charset="0"/>
            </a:endParaRPr>
          </a:p>
          <a:p>
            <a:r>
              <a:rPr lang="en-US" sz="2000" dirty="0">
                <a:solidFill>
                  <a:schemeClr val="accent5"/>
                </a:solidFill>
                <a:latin typeface="Showcard Gothic" panose="04020904020102020604" pitchFamily="82" charset="0"/>
                <a:cs typeface="Segoe UI Semibold" panose="020B0702040204020203" pitchFamily="34" charset="0"/>
              </a:rPr>
              <a:t>UNIQUE SELLING POINTS:</a:t>
            </a:r>
            <a:r>
              <a:rPr lang="en-US" sz="2000" dirty="0">
                <a:solidFill>
                  <a:schemeClr val="accent5"/>
                </a:solidFill>
                <a:latin typeface="Segoe UI Semibold" panose="020B0702040204020203" pitchFamily="34" charset="0"/>
                <a:cs typeface="Segoe UI Semibold" panose="020B0702040204020203" pitchFamily="34" charset="0"/>
              </a:rPr>
              <a:t> </a:t>
            </a:r>
            <a:r>
              <a:rPr lang="en-US" sz="2000" dirty="0">
                <a:solidFill>
                  <a:srgbClr val="92D050"/>
                </a:solidFill>
                <a:latin typeface="Segoe UI Semibold" panose="020B0702040204020203" pitchFamily="34" charset="0"/>
                <a:cs typeface="Segoe UI Semibold" panose="020B0702040204020203" pitchFamily="34" charset="0"/>
              </a:rPr>
              <a:t>(1) </a:t>
            </a:r>
            <a:r>
              <a:rPr lang="en-US" sz="2000" dirty="0" smtClean="0">
                <a:solidFill>
                  <a:srgbClr val="92D050"/>
                </a:solidFill>
                <a:latin typeface="Segoe UI Semibold" panose="020B0702040204020203" pitchFamily="34" charset="0"/>
                <a:cs typeface="Segoe UI Semibold" panose="020B0702040204020203" pitchFamily="34" charset="0"/>
              </a:rPr>
              <a:t>It adopts innovative flexible online ordering system</a:t>
            </a:r>
          </a:p>
          <a:p>
            <a:r>
              <a:rPr lang="en-US" sz="2000" dirty="0">
                <a:solidFill>
                  <a:srgbClr val="92D050"/>
                </a:solidFill>
                <a:latin typeface="Segoe UI Semibold" panose="020B0702040204020203" pitchFamily="34" charset="0"/>
                <a:cs typeface="Segoe UI Semibold" panose="020B0702040204020203" pitchFamily="34" charset="0"/>
              </a:rPr>
              <a:t>	</a:t>
            </a:r>
            <a:r>
              <a:rPr lang="en-US" sz="2000" dirty="0" smtClean="0">
                <a:solidFill>
                  <a:srgbClr val="92D050"/>
                </a:solidFill>
                <a:latin typeface="Segoe UI Semibold" panose="020B0702040204020203" pitchFamily="34" charset="0"/>
                <a:cs typeface="Segoe UI Semibold" panose="020B0702040204020203" pitchFamily="34" charset="0"/>
              </a:rPr>
              <a:t>					</a:t>
            </a:r>
            <a:r>
              <a:rPr lang="en-US" sz="2000" dirty="0">
                <a:solidFill>
                  <a:srgbClr val="92D050"/>
                </a:solidFill>
                <a:latin typeface="Segoe UI Semibold" panose="020B0702040204020203" pitchFamily="34" charset="0"/>
                <a:cs typeface="Segoe UI Semibold" panose="020B0702040204020203" pitchFamily="34" charset="0"/>
              </a:rPr>
              <a:t> </a:t>
            </a:r>
            <a:r>
              <a:rPr lang="en-US" sz="2000" dirty="0" smtClean="0">
                <a:solidFill>
                  <a:srgbClr val="92D050"/>
                </a:solidFill>
                <a:latin typeface="Segoe UI Semibold" panose="020B0702040204020203" pitchFamily="34" charset="0"/>
                <a:cs typeface="Segoe UI Semibold" panose="020B0702040204020203" pitchFamily="34" charset="0"/>
              </a:rPr>
              <a:t>   (2) Offers its consumers fresh processed chicken.  </a:t>
            </a:r>
            <a:endParaRPr lang="en-US" sz="2000" dirty="0">
              <a:solidFill>
                <a:srgbClr val="92D050"/>
              </a:solidFill>
              <a:latin typeface="Segoe UI Semibold" panose="020B0702040204020203" pitchFamily="34" charset="0"/>
              <a:cs typeface="Segoe UI Semibold" panose="020B0702040204020203" pitchFamily="34" charset="0"/>
            </a:endParaRPr>
          </a:p>
          <a:p>
            <a:r>
              <a:rPr lang="en-US" sz="2000" dirty="0">
                <a:solidFill>
                  <a:srgbClr val="92D050"/>
                </a:solidFill>
                <a:latin typeface="Segoe UI Semibold" panose="020B0702040204020203" pitchFamily="34" charset="0"/>
                <a:cs typeface="Segoe UI Semibold" panose="020B0702040204020203" pitchFamily="34" charset="0"/>
              </a:rPr>
              <a:t>                                           </a:t>
            </a:r>
            <a:r>
              <a:rPr lang="en-US" sz="2000" dirty="0" smtClean="0">
                <a:solidFill>
                  <a:srgbClr val="92D050"/>
                </a:solidFill>
                <a:latin typeface="Segoe UI Semibold" panose="020B0702040204020203" pitchFamily="34" charset="0"/>
                <a:cs typeface="Segoe UI Semibold" panose="020B0702040204020203" pitchFamily="34" charset="0"/>
              </a:rPr>
              <a:t>(</a:t>
            </a:r>
            <a:r>
              <a:rPr lang="en-US" sz="2000" dirty="0">
                <a:solidFill>
                  <a:srgbClr val="92D050"/>
                </a:solidFill>
                <a:latin typeface="Segoe UI Semibold" panose="020B0702040204020203" pitchFamily="34" charset="0"/>
                <a:cs typeface="Segoe UI Semibold" panose="020B0702040204020203" pitchFamily="34" charset="0"/>
              </a:rPr>
              <a:t>3) </a:t>
            </a:r>
            <a:r>
              <a:rPr lang="en-US" sz="2000" dirty="0" smtClean="0">
                <a:solidFill>
                  <a:srgbClr val="92D050"/>
                </a:solidFill>
                <a:latin typeface="Segoe UI Semibold" panose="020B0702040204020203" pitchFamily="34" charset="0"/>
                <a:cs typeface="Segoe UI Semibold" panose="020B0702040204020203" pitchFamily="34" charset="0"/>
              </a:rPr>
              <a:t>Efficient delivery system that delivers processed chicken at the door</a:t>
            </a:r>
          </a:p>
          <a:p>
            <a:r>
              <a:rPr lang="en-US" sz="2000" dirty="0" smtClean="0">
                <a:solidFill>
                  <a:srgbClr val="92D050"/>
                </a:solidFill>
                <a:latin typeface="Segoe UI Semibold" panose="020B0702040204020203" pitchFamily="34" charset="0"/>
                <a:cs typeface="Segoe UI Semibold" panose="020B0702040204020203" pitchFamily="34" charset="0"/>
              </a:rPr>
              <a:t>                                                 door steps of consumers </a:t>
            </a:r>
          </a:p>
          <a:p>
            <a:r>
              <a:rPr lang="en-US" sz="2000" dirty="0" smtClean="0">
                <a:solidFill>
                  <a:srgbClr val="92D050"/>
                </a:solidFill>
                <a:latin typeface="Segoe UI Semibold" panose="020B0702040204020203" pitchFamily="34" charset="0"/>
                <a:cs typeface="Segoe UI Semibold" panose="020B0702040204020203" pitchFamily="34" charset="0"/>
              </a:rPr>
              <a:t>                                           (4) Out-grower tracking application that keeps track of out-growers </a:t>
            </a:r>
          </a:p>
          <a:p>
            <a:r>
              <a:rPr lang="en-US" sz="2000" dirty="0" smtClean="0">
                <a:solidFill>
                  <a:srgbClr val="92D050"/>
                </a:solidFill>
                <a:latin typeface="Segoe UI Semibold" panose="020B0702040204020203" pitchFamily="34" charset="0"/>
                <a:cs typeface="Segoe UI Semibold" panose="020B0702040204020203" pitchFamily="34" charset="0"/>
              </a:rPr>
              <a:t>                                                 production</a:t>
            </a:r>
            <a:endParaRPr lang="en-US" sz="2000" dirty="0">
              <a:solidFill>
                <a:srgbClr val="92D050"/>
              </a:solidFill>
              <a:latin typeface="Segoe UI Semibold" panose="020B0702040204020203" pitchFamily="34" charset="0"/>
              <a:cs typeface="Segoe UI Semibold" panose="020B0702040204020203" pitchFamily="34" charset="0"/>
            </a:endParaRPr>
          </a:p>
          <a:p>
            <a:r>
              <a:rPr lang="en-US" sz="2000" dirty="0" smtClean="0">
                <a:solidFill>
                  <a:schemeClr val="accent5"/>
                </a:solidFill>
                <a:latin typeface="Showcard Gothic" panose="04020904020102020604" pitchFamily="82" charset="0"/>
                <a:cs typeface="Segoe UI Semibold" panose="020B0702040204020203" pitchFamily="34" charset="0"/>
              </a:rPr>
              <a:t>MARKETING STRATEGY:</a:t>
            </a:r>
            <a:r>
              <a:rPr lang="en-US" sz="2000" dirty="0" smtClean="0">
                <a:solidFill>
                  <a:schemeClr val="accent5"/>
                </a:solidFill>
                <a:latin typeface="Segoe UI Semibold" panose="020B0702040204020203" pitchFamily="34" charset="0"/>
                <a:cs typeface="Segoe UI Semibold" panose="020B0702040204020203" pitchFamily="34" charset="0"/>
              </a:rPr>
              <a:t>  </a:t>
            </a:r>
            <a:r>
              <a:rPr lang="en-US" sz="2000" dirty="0" smtClean="0">
                <a:solidFill>
                  <a:srgbClr val="92D050"/>
                </a:solidFill>
                <a:latin typeface="Segoe UI Semibold" panose="020B0702040204020203" pitchFamily="34" charset="0"/>
                <a:cs typeface="Segoe UI Semibold" panose="020B0702040204020203" pitchFamily="34" charset="0"/>
              </a:rPr>
              <a:t>(</a:t>
            </a:r>
            <a:r>
              <a:rPr lang="en-US" sz="2000" dirty="0">
                <a:solidFill>
                  <a:srgbClr val="92D050"/>
                </a:solidFill>
                <a:latin typeface="Segoe UI Semibold" panose="020B0702040204020203" pitchFamily="34" charset="0"/>
                <a:cs typeface="Segoe UI Semibold" panose="020B0702040204020203" pitchFamily="34" charset="0"/>
              </a:rPr>
              <a:t>1) </a:t>
            </a:r>
            <a:r>
              <a:rPr lang="en-US" sz="2000" dirty="0" smtClean="0">
                <a:solidFill>
                  <a:srgbClr val="92D050"/>
                </a:solidFill>
                <a:latin typeface="Segoe UI Semibold" panose="020B0702040204020203" pitchFamily="34" charset="0"/>
                <a:cs typeface="Segoe UI Semibold" panose="020B0702040204020203" pitchFamily="34" charset="0"/>
              </a:rPr>
              <a:t>Creating awareness through social media platform</a:t>
            </a:r>
          </a:p>
          <a:p>
            <a:r>
              <a:rPr lang="en-US" sz="2000" dirty="0" smtClean="0">
                <a:solidFill>
                  <a:srgbClr val="92D050"/>
                </a:solidFill>
                <a:latin typeface="Segoe UI Semibold" panose="020B0702040204020203" pitchFamily="34" charset="0"/>
                <a:cs typeface="Segoe UI Semibold" panose="020B0702040204020203" pitchFamily="34" charset="0"/>
              </a:rPr>
              <a:t>                                           (2) Placing adverts during special programs  </a:t>
            </a:r>
            <a:endParaRPr lang="en-US" sz="2000" dirty="0">
              <a:solidFill>
                <a:srgbClr val="92D050"/>
              </a:solidFill>
              <a:latin typeface="Segoe UI Semibold" panose="020B0702040204020203" pitchFamily="34" charset="0"/>
              <a:cs typeface="Segoe UI Semibold" panose="020B0702040204020203" pitchFamily="34" charset="0"/>
            </a:endParaRPr>
          </a:p>
          <a:p>
            <a:r>
              <a:rPr lang="en-US" sz="2000" dirty="0">
                <a:latin typeface="Segoe UI Semibold" panose="020B0702040204020203" pitchFamily="34" charset="0"/>
                <a:cs typeface="Segoe UI Semibold" panose="020B0702040204020203" pitchFamily="34" charset="0"/>
              </a:rPr>
              <a:t>                                           </a:t>
            </a:r>
            <a:endParaRPr lang="en-US" sz="2000" dirty="0" smtClean="0">
              <a:latin typeface="Segoe UI Semibold" panose="020B0702040204020203" pitchFamily="34" charset="0"/>
              <a:cs typeface="Segoe UI Semibold" panose="020B0702040204020203" pitchFamily="34" charset="0"/>
            </a:endParaRPr>
          </a:p>
          <a:p>
            <a:r>
              <a:rPr lang="en-US" sz="2000" dirty="0" smtClean="0">
                <a:solidFill>
                  <a:schemeClr val="accent5"/>
                </a:solidFill>
                <a:latin typeface="Showcard Gothic" panose="04020904020102020604" pitchFamily="82" charset="0"/>
                <a:cs typeface="Segoe UI Semibold" panose="020B0702040204020203" pitchFamily="34" charset="0"/>
              </a:rPr>
              <a:t>CHALLENGES</a:t>
            </a:r>
            <a:r>
              <a:rPr lang="en-US" sz="2000" dirty="0">
                <a:solidFill>
                  <a:schemeClr val="accent5"/>
                </a:solidFill>
                <a:latin typeface="Showcard Gothic" panose="04020904020102020604" pitchFamily="82" charset="0"/>
                <a:cs typeface="Segoe UI Semibold" panose="020B0702040204020203" pitchFamily="34" charset="0"/>
              </a:rPr>
              <a:t>:</a:t>
            </a:r>
            <a:r>
              <a:rPr lang="en-US" sz="2000" dirty="0">
                <a:latin typeface="Segoe UI Semibold" panose="020B0702040204020203" pitchFamily="34" charset="0"/>
                <a:cs typeface="Segoe UI Semibold" panose="020B0702040204020203" pitchFamily="34" charset="0"/>
              </a:rPr>
              <a:t>  </a:t>
            </a:r>
            <a:r>
              <a:rPr lang="en-US" sz="2000" dirty="0" smtClean="0">
                <a:solidFill>
                  <a:schemeClr val="accent4">
                    <a:lumMod val="75000"/>
                  </a:schemeClr>
                </a:solidFill>
                <a:latin typeface="Segoe UI Semibold" panose="020B0702040204020203" pitchFamily="34" charset="0"/>
                <a:cs typeface="Segoe UI Semibold" panose="020B0702040204020203" pitchFamily="34" charset="0"/>
              </a:rPr>
              <a:t>(</a:t>
            </a:r>
            <a:r>
              <a:rPr lang="en-US" sz="2000" dirty="0">
                <a:solidFill>
                  <a:schemeClr val="accent4">
                    <a:lumMod val="75000"/>
                  </a:schemeClr>
                </a:solidFill>
                <a:latin typeface="Segoe UI Semibold" panose="020B0702040204020203" pitchFamily="34" charset="0"/>
                <a:cs typeface="Segoe UI Semibold" panose="020B0702040204020203" pitchFamily="34" charset="0"/>
              </a:rPr>
              <a:t>1) </a:t>
            </a:r>
            <a:r>
              <a:rPr lang="en-US" sz="2000" dirty="0" smtClean="0">
                <a:solidFill>
                  <a:schemeClr val="accent4">
                    <a:lumMod val="75000"/>
                  </a:schemeClr>
                </a:solidFill>
                <a:latin typeface="Segoe UI Semibold" panose="020B0702040204020203" pitchFamily="34" charset="0"/>
                <a:cs typeface="Segoe UI Semibold" panose="020B0702040204020203" pitchFamily="34" charset="0"/>
              </a:rPr>
              <a:t>Inability to meet demand:</a:t>
            </a:r>
            <a:r>
              <a:rPr lang="en-US" sz="2000" dirty="0" smtClean="0">
                <a:latin typeface="Segoe UI Semibold" panose="020B0702040204020203" pitchFamily="34" charset="0"/>
                <a:cs typeface="Segoe UI Semibold" panose="020B0702040204020203" pitchFamily="34" charset="0"/>
              </a:rPr>
              <a:t> </a:t>
            </a:r>
            <a:r>
              <a:rPr lang="en-US" sz="2000" dirty="0" smtClean="0">
                <a:solidFill>
                  <a:srgbClr val="92D050"/>
                </a:solidFill>
                <a:latin typeface="Segoe UI Semibold" panose="020B0702040204020203" pitchFamily="34" charset="0"/>
                <a:cs typeface="Segoe UI Semibold" panose="020B0702040204020203" pitchFamily="34" charset="0"/>
              </a:rPr>
              <a:t>Adopting a consumer aggregation model to </a:t>
            </a:r>
          </a:p>
          <a:p>
            <a:r>
              <a:rPr lang="en-US" sz="2000" dirty="0" smtClean="0">
                <a:solidFill>
                  <a:srgbClr val="92D050"/>
                </a:solidFill>
                <a:latin typeface="Segoe UI Semibold" panose="020B0702040204020203" pitchFamily="34" charset="0"/>
                <a:cs typeface="Segoe UI Semibold" panose="020B0702040204020203" pitchFamily="34" charset="0"/>
              </a:rPr>
              <a:t>                                                                            determine consumers demand need per day</a:t>
            </a:r>
            <a:endParaRPr lang="en-US" sz="2000" dirty="0">
              <a:solidFill>
                <a:srgbClr val="92D050"/>
              </a:solidFill>
              <a:latin typeface="Segoe UI Semibold" panose="020B0702040204020203" pitchFamily="34" charset="0"/>
              <a:cs typeface="Segoe UI Semibold" panose="020B0702040204020203" pitchFamily="34" charset="0"/>
            </a:endParaRPr>
          </a:p>
          <a:p>
            <a:r>
              <a:rPr lang="en-US" sz="2000" dirty="0">
                <a:latin typeface="Segoe UI Semibold" panose="020B0702040204020203" pitchFamily="34" charset="0"/>
                <a:cs typeface="Segoe UI Semibold" panose="020B0702040204020203" pitchFamily="34" charset="0"/>
              </a:rPr>
              <a:t>                         </a:t>
            </a:r>
            <a:r>
              <a:rPr lang="en-US" sz="2000" dirty="0" smtClean="0">
                <a:solidFill>
                  <a:schemeClr val="accent4">
                    <a:lumMod val="75000"/>
                  </a:schemeClr>
                </a:solidFill>
                <a:latin typeface="Segoe UI Semibold" panose="020B0702040204020203" pitchFamily="34" charset="0"/>
                <a:cs typeface="Segoe UI Semibold" panose="020B0702040204020203" pitchFamily="34" charset="0"/>
              </a:rPr>
              <a:t>(</a:t>
            </a:r>
            <a:r>
              <a:rPr lang="en-US" sz="2000" dirty="0">
                <a:solidFill>
                  <a:schemeClr val="accent4">
                    <a:lumMod val="75000"/>
                  </a:schemeClr>
                </a:solidFill>
                <a:latin typeface="Segoe UI Semibold" panose="020B0702040204020203" pitchFamily="34" charset="0"/>
                <a:cs typeface="Segoe UI Semibold" panose="020B0702040204020203" pitchFamily="34" charset="0"/>
              </a:rPr>
              <a:t>2) </a:t>
            </a:r>
            <a:r>
              <a:rPr lang="en-US" sz="2000" dirty="0" smtClean="0">
                <a:solidFill>
                  <a:schemeClr val="accent4">
                    <a:lumMod val="75000"/>
                  </a:schemeClr>
                </a:solidFill>
                <a:latin typeface="Segoe UI Semibold" panose="020B0702040204020203" pitchFamily="34" charset="0"/>
                <a:cs typeface="Segoe UI Semibold" panose="020B0702040204020203" pitchFamily="34" charset="0"/>
              </a:rPr>
              <a:t>Steady availability of live broilers: </a:t>
            </a:r>
            <a:r>
              <a:rPr lang="en-US" sz="2000" dirty="0" smtClean="0">
                <a:solidFill>
                  <a:srgbClr val="92D050"/>
                </a:solidFill>
                <a:latin typeface="Segoe UI Semibold" panose="020B0702040204020203" pitchFamily="34" charset="0"/>
                <a:cs typeface="Segoe UI Semibold" panose="020B0702040204020203" pitchFamily="34" charset="0"/>
              </a:rPr>
              <a:t>Tracking out growers broiler production</a:t>
            </a:r>
            <a:endParaRPr lang="en-US" sz="2000" dirty="0">
              <a:solidFill>
                <a:srgbClr val="92D050"/>
              </a:solidFill>
              <a:latin typeface="Segoe UI Semibold" panose="020B0702040204020203" pitchFamily="34" charset="0"/>
              <a:cs typeface="Segoe UI Semibold" panose="020B0702040204020203" pitchFamily="34" charset="0"/>
            </a:endParaRPr>
          </a:p>
          <a:p>
            <a:r>
              <a:rPr lang="en-US" sz="2000" dirty="0">
                <a:latin typeface="Segoe UI Semibold" panose="020B0702040204020203" pitchFamily="34" charset="0"/>
                <a:cs typeface="Segoe UI Semibold" panose="020B0702040204020203" pitchFamily="34" charset="0"/>
              </a:rPr>
              <a:t>                         </a:t>
            </a:r>
            <a:r>
              <a:rPr lang="en-US" sz="2000" dirty="0" smtClean="0">
                <a:solidFill>
                  <a:schemeClr val="accent4">
                    <a:lumMod val="75000"/>
                  </a:schemeClr>
                </a:solidFill>
                <a:latin typeface="Segoe UI Semibold" panose="020B0702040204020203" pitchFamily="34" charset="0"/>
                <a:cs typeface="Segoe UI Semibold" panose="020B0702040204020203" pitchFamily="34" charset="0"/>
              </a:rPr>
              <a:t>(</a:t>
            </a:r>
            <a:r>
              <a:rPr lang="en-US" sz="2000" dirty="0">
                <a:solidFill>
                  <a:schemeClr val="accent4">
                    <a:lumMod val="75000"/>
                  </a:schemeClr>
                </a:solidFill>
                <a:latin typeface="Segoe UI Semibold" panose="020B0702040204020203" pitchFamily="34" charset="0"/>
                <a:cs typeface="Segoe UI Semibold" panose="020B0702040204020203" pitchFamily="34" charset="0"/>
              </a:rPr>
              <a:t>3) </a:t>
            </a:r>
            <a:r>
              <a:rPr lang="en-US" sz="2000" dirty="0" smtClean="0">
                <a:solidFill>
                  <a:schemeClr val="accent4">
                    <a:lumMod val="75000"/>
                  </a:schemeClr>
                </a:solidFill>
                <a:latin typeface="Segoe UI Semibold" panose="020B0702040204020203" pitchFamily="34" charset="0"/>
                <a:cs typeface="Segoe UI Semibold" panose="020B0702040204020203" pitchFamily="34" charset="0"/>
              </a:rPr>
              <a:t>Delivering all orders promptly: </a:t>
            </a:r>
            <a:r>
              <a:rPr lang="en-US" sz="2000" dirty="0" smtClean="0">
                <a:solidFill>
                  <a:srgbClr val="92D050"/>
                </a:solidFill>
                <a:latin typeface="Segoe UI Semibold" panose="020B0702040204020203" pitchFamily="34" charset="0"/>
                <a:cs typeface="Segoe UI Semibold" panose="020B0702040204020203" pitchFamily="34" charset="0"/>
              </a:rPr>
              <a:t>setting up ordering periods to enable easy</a:t>
            </a:r>
          </a:p>
          <a:p>
            <a:r>
              <a:rPr lang="en-US" sz="2000" dirty="0" smtClean="0">
                <a:solidFill>
                  <a:srgbClr val="92D050"/>
                </a:solidFill>
                <a:latin typeface="Segoe UI Semibold" panose="020B0702040204020203" pitchFamily="34" charset="0"/>
                <a:cs typeface="Segoe UI Semibold" panose="020B0702040204020203" pitchFamily="34" charset="0"/>
              </a:rPr>
              <a:t>                                                                                  delivery</a:t>
            </a:r>
            <a:endParaRPr lang="en-US" sz="2000" dirty="0">
              <a:solidFill>
                <a:srgbClr val="92D050"/>
              </a:solidFill>
              <a:latin typeface="Segoe UI Semibold" panose="020B0702040204020203" pitchFamily="34" charset="0"/>
              <a:cs typeface="Segoe UI Semibold" panose="020B0702040204020203" pitchFamily="34" charset="0"/>
            </a:endParaRPr>
          </a:p>
          <a:p>
            <a:r>
              <a:rPr lang="en-US" sz="2000" dirty="0">
                <a:latin typeface="Segoe UI Semibold" panose="020B0702040204020203" pitchFamily="34" charset="0"/>
                <a:cs typeface="Segoe UI Semibold" panose="020B0702040204020203" pitchFamily="34" charset="0"/>
              </a:rPr>
              <a:t>                           </a:t>
            </a:r>
            <a:endParaRPr lang="en-US" sz="2000" dirty="0">
              <a:solidFill>
                <a:srgbClr val="92D050"/>
              </a:solidFill>
              <a:latin typeface="Segoe UI Semibold" panose="020B0702040204020203" pitchFamily="34" charset="0"/>
              <a:cs typeface="Segoe UI Semibold" panose="020B0702040204020203" pitchFamily="34" charset="0"/>
            </a:endParaRPr>
          </a:p>
          <a:p>
            <a:pPr marL="457200" indent="-457200">
              <a:buAutoNum type="arabicParenBoth"/>
            </a:pPr>
            <a:endParaRPr lang="en-US" sz="2000" dirty="0">
              <a:latin typeface="Segoe UI Semibold" panose="020B0702040204020203" pitchFamily="34" charset="0"/>
              <a:cs typeface="Segoe UI Semibold" panose="020B0702040204020203" pitchFamily="34" charset="0"/>
            </a:endParaRPr>
          </a:p>
          <a:p>
            <a:pPr marL="285750" indent="-285750">
              <a:buFont typeface="Wingdings" panose="05000000000000000000" pitchFamily="2" charset="2"/>
              <a:buChar char="q"/>
            </a:pPr>
            <a:endParaRPr lang="en-US" sz="2000" dirty="0">
              <a:latin typeface="Segoe UI Semibold" panose="020B0702040204020203" pitchFamily="34" charset="0"/>
              <a:cs typeface="Segoe UI Semibold" panose="020B0702040204020203" pitchFamily="34" charset="0"/>
            </a:endParaRPr>
          </a:p>
        </p:txBody>
      </p:sp>
      <p:pic>
        <p:nvPicPr>
          <p:cNvPr id="6" name="Picture 5"/>
          <p:cNvPicPr>
            <a:picLocks noChangeAspect="1"/>
          </p:cNvPicPr>
          <p:nvPr/>
        </p:nvPicPr>
        <p:blipFill rotWithShape="1">
          <a:blip r:embed="rId2">
            <a:extLst>
              <a:ext uri="{BEBA8EAE-BF5A-486C-A8C5-ECC9F3942E4B}">
                <a14:imgProps xmlns:a14="http://schemas.microsoft.com/office/drawing/2010/main" xmlns="">
                  <a14:imgLayer r:embed="rId3">
                    <a14:imgEffect>
                      <a14:backgroundRemoval t="20000" b="79600" l="17200" r="74700">
                        <a14:foregroundMark x1="30200" y1="37200" x2="30200" y2="37200"/>
                        <a14:foregroundMark x1="27000" y1="49600" x2="27000" y2="49600"/>
                        <a14:foregroundMark x1="33100" y1="56667" x2="33100" y2="56667"/>
                        <a14:foregroundMark x1="41100" y1="53600" x2="41100" y2="53600"/>
                        <a14:foregroundMark x1="47200" y1="55867" x2="47200" y2="55867"/>
                        <a14:foregroundMark x1="53300" y1="49333" x2="53300" y2="49333"/>
                        <a14:foregroundMark x1="57500" y1="56667" x2="57500" y2="56667"/>
                        <a14:foregroundMark x1="69000" y1="35867" x2="69000" y2="35867"/>
                        <a14:foregroundMark x1="59300" y1="37467" x2="59300" y2="37467"/>
                        <a14:foregroundMark x1="57900" y1="49600" x2="57900" y2="49600"/>
                        <a14:foregroundMark x1="45000" y1="61067" x2="45000" y2="61067"/>
                        <a14:foregroundMark x1="47200" y1="60667" x2="47200" y2="60667"/>
                        <a14:foregroundMark x1="49300" y1="60667" x2="49300" y2="60667"/>
                        <a14:foregroundMark x1="52200" y1="60667" x2="52200" y2="60667"/>
                        <a14:foregroundMark x1="53600" y1="61067" x2="53600" y2="61067"/>
                        <a14:foregroundMark x1="57400" y1="60933" x2="57400" y2="60933"/>
                        <a14:foregroundMark x1="58800" y1="60667" x2="58800" y2="60667"/>
                        <a14:foregroundMark x1="61100" y1="60800" x2="61100" y2="60800"/>
                        <a14:foregroundMark x1="63600" y1="60667" x2="63600" y2="60667"/>
                        <a14:foregroundMark x1="42800" y1="59333" x2="42800" y2="59333"/>
                        <a14:foregroundMark x1="41500" y1="59733" x2="41500" y2="59733"/>
                        <a14:foregroundMark x1="39200" y1="60400" x2="39200" y2="60400"/>
                        <a14:foregroundMark x1="39500" y1="60133" x2="39500" y2="60133"/>
                        <a14:foregroundMark x1="36800" y1="60533" x2="36800" y2="60533"/>
                        <a14:foregroundMark x1="35800" y1="60800" x2="35800" y2="60800"/>
                        <a14:foregroundMark x1="34100" y1="60800" x2="34100" y2="60800"/>
                        <a14:foregroundMark x1="33000" y1="61200" x2="33000" y2="61200"/>
                        <a14:foregroundMark x1="32300" y1="61200" x2="32300" y2="61200"/>
                        <a14:foregroundMark x1="31200" y1="61467" x2="31200" y2="61467"/>
                        <a14:foregroundMark x1="30400" y1="61467" x2="30400" y2="61467"/>
                        <a14:foregroundMark x1="29800" y1="61467" x2="29800" y2="61467"/>
                        <a14:foregroundMark x1="29300" y1="61733" x2="29300" y2="61733"/>
                        <a14:foregroundMark x1="28400" y1="58533" x2="28400" y2="58533"/>
                        <a14:foregroundMark x1="48600" y1="63867" x2="48600" y2="63867"/>
                        <a14:backgroundMark x1="31600" y1="52800" x2="31600" y2="52800"/>
                        <a14:backgroundMark x1="37800" y1="56667" x2="37800" y2="56667"/>
                        <a14:backgroundMark x1="43700" y1="49467" x2="43700" y2="49467"/>
                        <a14:backgroundMark x1="50300" y1="52800" x2="50300" y2="52800"/>
                        <a14:backgroundMark x1="46500" y1="52933" x2="46500" y2="52933"/>
                        <a14:backgroundMark x1="58100" y1="53867" x2="58100" y2="53867"/>
                        <a14:backgroundMark x1="61500" y1="53733" x2="61500" y2="53733"/>
                        <a14:backgroundMark x1="57300" y1="59067" x2="57300" y2="59067"/>
                        <a14:backgroundMark x1="54200" y1="57200" x2="54200" y2="57200"/>
                        <a14:backgroundMark x1="50800" y1="58400" x2="50800" y2="58400"/>
                        <a14:backgroundMark x1="47000" y1="59467" x2="47000" y2="59467"/>
                        <a14:backgroundMark x1="45900" y1="57200" x2="45900" y2="57200"/>
                        <a14:backgroundMark x1="41000" y1="58800" x2="41000" y2="58800"/>
                        <a14:backgroundMark x1="43500" y1="58533" x2="43500" y2="58533"/>
                        <a14:backgroundMark x1="48500" y1="56933" x2="48500" y2="56933"/>
                        <a14:backgroundMark x1="52100" y1="62400" x2="52100" y2="62400"/>
                        <a14:backgroundMark x1="50300" y1="62000" x2="50300" y2="62000"/>
                        <a14:backgroundMark x1="49300" y1="63067" x2="49300" y2="63067"/>
                        <a14:backgroundMark x1="49400" y1="61467" x2="49400" y2="61467"/>
                        <a14:backgroundMark x1="44300" y1="61600" x2="44300" y2="61600"/>
                        <a14:backgroundMark x1="56800" y1="61600" x2="56800" y2="61600"/>
                        <a14:backgroundMark x1="63400" y1="61467" x2="63400" y2="61467"/>
                        <a14:backgroundMark x1="57800" y1="51733" x2="57800" y2="51733"/>
                        <a14:backgroundMark x1="62900" y1="48667" x2="62900" y2="48667"/>
                        <a14:backgroundMark x1="64700" y1="46267" x2="64700" y2="46267"/>
                        <a14:backgroundMark x1="59300" y1="50667" x2="59300" y2="50667"/>
                        <a14:backgroundMark x1="46600" y1="50667" x2="46600" y2="50667"/>
                        <a14:backgroundMark x1="28800" y1="51333" x2="28800" y2="51333"/>
                        <a14:backgroundMark x1="27600" y1="48000" x2="27600" y2="48000"/>
                        <a14:backgroundMark x1="26800" y1="46533" x2="26800" y2="46533"/>
                        <a14:backgroundMark x1="26300" y1="46133" x2="26300" y2="46133"/>
                        <a14:backgroundMark x1="25600" y1="44933" x2="25600" y2="44933"/>
                        <a14:backgroundMark x1="24600" y1="43600" x2="24600" y2="43600"/>
                        <a14:backgroundMark x1="27500" y1="55333" x2="27500" y2="55333"/>
                        <a14:backgroundMark x1="26100" y1="53867" x2="26100" y2="53867"/>
                        <a14:backgroundMark x1="26600" y1="56133" x2="26600" y2="56133"/>
                        <a14:backgroundMark x1="25600" y1="55467" x2="25600" y2="55467"/>
                      </a14:backgroundRemoval>
                    </a14:imgEffect>
                  </a14:imgLayer>
                </a14:imgProps>
              </a:ext>
              <a:ext uri="{28A0092B-C50C-407E-A947-70E740481C1C}">
                <a14:useLocalDpi xmlns:a14="http://schemas.microsoft.com/office/drawing/2010/main" xmlns="" val="0"/>
              </a:ext>
            </a:extLst>
          </a:blip>
          <a:srcRect l="19755" t="27974" r="25460" b="34326"/>
          <a:stretch/>
        </p:blipFill>
        <p:spPr>
          <a:xfrm>
            <a:off x="146392" y="107561"/>
            <a:ext cx="1451519" cy="749171"/>
          </a:xfrm>
          <a:prstGeom prst="rect">
            <a:avLst/>
          </a:prstGeom>
        </p:spPr>
      </p:pic>
    </p:spTree>
    <p:extLst>
      <p:ext uri="{BB962C8B-B14F-4D97-AF65-F5344CB8AC3E}">
        <p14:creationId xmlns:p14="http://schemas.microsoft.com/office/powerpoint/2010/main" xmlns="" val="13758463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p:cNvPicPr>
            <a:picLocks noChangeAspect="1"/>
          </p:cNvPicPr>
          <p:nvPr/>
        </p:nvPicPr>
        <p:blipFill rotWithShape="1">
          <a:blip r:embed="rId2">
            <a:extLst>
              <a:ext uri="{BEBA8EAE-BF5A-486C-A8C5-ECC9F3942E4B}">
                <a14:imgProps xmlns="" xmlns:a14="http://schemas.microsoft.com/office/drawing/2010/main">
                  <a14:imgLayer r:embed="rId3">
                    <a14:imgEffect>
                      <a14:backgroundRemoval t="20000" b="79600" l="17200" r="74700">
                        <a14:foregroundMark x1="30200" y1="37200" x2="30200" y2="37200"/>
                        <a14:foregroundMark x1="27000" y1="49600" x2="27000" y2="49600"/>
                        <a14:foregroundMark x1="33100" y1="56667" x2="33100" y2="56667"/>
                        <a14:foregroundMark x1="41100" y1="53600" x2="41100" y2="53600"/>
                        <a14:foregroundMark x1="47200" y1="55867" x2="47200" y2="55867"/>
                        <a14:foregroundMark x1="53300" y1="49333" x2="53300" y2="49333"/>
                        <a14:foregroundMark x1="57500" y1="56667" x2="57500" y2="56667"/>
                        <a14:foregroundMark x1="69000" y1="35867" x2="69000" y2="35867"/>
                        <a14:foregroundMark x1="59300" y1="37467" x2="59300" y2="37467"/>
                        <a14:foregroundMark x1="57900" y1="49600" x2="57900" y2="49600"/>
                        <a14:foregroundMark x1="45000" y1="61067" x2="45000" y2="61067"/>
                        <a14:foregroundMark x1="47200" y1="60667" x2="47200" y2="60667"/>
                        <a14:foregroundMark x1="49300" y1="60667" x2="49300" y2="60667"/>
                        <a14:foregroundMark x1="52200" y1="60667" x2="52200" y2="60667"/>
                        <a14:foregroundMark x1="53600" y1="61067" x2="53600" y2="61067"/>
                        <a14:foregroundMark x1="57400" y1="60933" x2="57400" y2="60933"/>
                        <a14:foregroundMark x1="58800" y1="60667" x2="58800" y2="60667"/>
                        <a14:foregroundMark x1="61100" y1="60800" x2="61100" y2="60800"/>
                        <a14:foregroundMark x1="63600" y1="60667" x2="63600" y2="60667"/>
                        <a14:foregroundMark x1="42800" y1="59333" x2="42800" y2="59333"/>
                        <a14:foregroundMark x1="41500" y1="59733" x2="41500" y2="59733"/>
                        <a14:foregroundMark x1="39200" y1="60400" x2="39200" y2="60400"/>
                        <a14:foregroundMark x1="39500" y1="60133" x2="39500" y2="60133"/>
                        <a14:foregroundMark x1="36800" y1="60533" x2="36800" y2="60533"/>
                        <a14:foregroundMark x1="35800" y1="60800" x2="35800" y2="60800"/>
                        <a14:foregroundMark x1="34100" y1="60800" x2="34100" y2="60800"/>
                        <a14:foregroundMark x1="33000" y1="61200" x2="33000" y2="61200"/>
                        <a14:foregroundMark x1="32300" y1="61200" x2="32300" y2="61200"/>
                        <a14:foregroundMark x1="31200" y1="61467" x2="31200" y2="61467"/>
                        <a14:foregroundMark x1="30400" y1="61467" x2="30400" y2="61467"/>
                        <a14:foregroundMark x1="29800" y1="61467" x2="29800" y2="61467"/>
                        <a14:foregroundMark x1="29300" y1="61733" x2="29300" y2="61733"/>
                        <a14:foregroundMark x1="28400" y1="58533" x2="28400" y2="58533"/>
                        <a14:foregroundMark x1="48600" y1="63867" x2="48600" y2="63867"/>
                        <a14:backgroundMark x1="31600" y1="52800" x2="31600" y2="52800"/>
                        <a14:backgroundMark x1="37800" y1="56667" x2="37800" y2="56667"/>
                        <a14:backgroundMark x1="43700" y1="49467" x2="43700" y2="49467"/>
                        <a14:backgroundMark x1="50300" y1="52800" x2="50300" y2="52800"/>
                        <a14:backgroundMark x1="46500" y1="52933" x2="46500" y2="52933"/>
                        <a14:backgroundMark x1="58100" y1="53867" x2="58100" y2="53867"/>
                        <a14:backgroundMark x1="61500" y1="53733" x2="61500" y2="53733"/>
                        <a14:backgroundMark x1="57300" y1="59067" x2="57300" y2="59067"/>
                        <a14:backgroundMark x1="54200" y1="57200" x2="54200" y2="57200"/>
                        <a14:backgroundMark x1="50800" y1="58400" x2="50800" y2="58400"/>
                        <a14:backgroundMark x1="47000" y1="59467" x2="47000" y2="59467"/>
                        <a14:backgroundMark x1="45900" y1="57200" x2="45900" y2="57200"/>
                        <a14:backgroundMark x1="41000" y1="58800" x2="41000" y2="58800"/>
                        <a14:backgroundMark x1="43500" y1="58533" x2="43500" y2="58533"/>
                        <a14:backgroundMark x1="48500" y1="56933" x2="48500" y2="56933"/>
                        <a14:backgroundMark x1="52100" y1="62400" x2="52100" y2="62400"/>
                        <a14:backgroundMark x1="50300" y1="62000" x2="50300" y2="62000"/>
                        <a14:backgroundMark x1="49300" y1="63067" x2="49300" y2="63067"/>
                        <a14:backgroundMark x1="49400" y1="61467" x2="49400" y2="61467"/>
                        <a14:backgroundMark x1="44300" y1="61600" x2="44300" y2="61600"/>
                        <a14:backgroundMark x1="56800" y1="61600" x2="56800" y2="61600"/>
                        <a14:backgroundMark x1="63400" y1="61467" x2="63400" y2="61467"/>
                        <a14:backgroundMark x1="57800" y1="51733" x2="57800" y2="51733"/>
                        <a14:backgroundMark x1="62900" y1="48667" x2="62900" y2="48667"/>
                        <a14:backgroundMark x1="64700" y1="46267" x2="64700" y2="46267"/>
                        <a14:backgroundMark x1="59300" y1="50667" x2="59300" y2="50667"/>
                        <a14:backgroundMark x1="46600" y1="50667" x2="46600" y2="50667"/>
                        <a14:backgroundMark x1="28800" y1="51333" x2="28800" y2="51333"/>
                        <a14:backgroundMark x1="27600" y1="48000" x2="27600" y2="48000"/>
                        <a14:backgroundMark x1="26800" y1="46533" x2="26800" y2="46533"/>
                        <a14:backgroundMark x1="26300" y1="46133" x2="26300" y2="46133"/>
                        <a14:backgroundMark x1="25600" y1="44933" x2="25600" y2="44933"/>
                        <a14:backgroundMark x1="24600" y1="43600" x2="24600" y2="43600"/>
                        <a14:backgroundMark x1="27500" y1="55333" x2="27500" y2="55333"/>
                        <a14:backgroundMark x1="26100" y1="53867" x2="26100" y2="53867"/>
                        <a14:backgroundMark x1="26600" y1="56133" x2="26600" y2="56133"/>
                        <a14:backgroundMark x1="25600" y1="55467" x2="25600" y2="55467"/>
                      </a14:backgroundRemoval>
                    </a14:imgEffect>
                  </a14:imgLayer>
                </a14:imgProps>
              </a:ext>
              <a:ext uri="{28A0092B-C50C-407E-A947-70E740481C1C}">
                <a14:useLocalDpi xmlns="" xmlns:a14="http://schemas.microsoft.com/office/drawing/2010/main" val="0"/>
              </a:ext>
            </a:extLst>
          </a:blip>
          <a:srcRect l="19755" t="27974" r="25460" b="34326"/>
          <a:stretch/>
        </p:blipFill>
        <p:spPr>
          <a:xfrm>
            <a:off x="146390" y="107560"/>
            <a:ext cx="1451518" cy="749171"/>
          </a:xfrm>
          <a:prstGeom prst="rect">
            <a:avLst/>
          </a:prstGeom>
        </p:spPr>
      </p:pic>
      <p:sp>
        <p:nvSpPr>
          <p:cNvPr id="13" name="TextBox 12"/>
          <p:cNvSpPr txBox="1"/>
          <p:nvPr/>
        </p:nvSpPr>
        <p:spPr>
          <a:xfrm>
            <a:off x="4989625" y="255446"/>
            <a:ext cx="2912282" cy="800219"/>
          </a:xfrm>
          <a:prstGeom prst="rect">
            <a:avLst/>
          </a:prstGeom>
          <a:noFill/>
        </p:spPr>
        <p:txBody>
          <a:bodyPr wrap="square" rtlCol="0">
            <a:spAutoFit/>
          </a:bodyPr>
          <a:lstStyle/>
          <a:p>
            <a:pPr lvl="0" algn="ctr" defTabSz="914400"/>
            <a:r>
              <a:rPr lang="en-GB" sz="2800" b="1" kern="0" dirty="0">
                <a:solidFill>
                  <a:srgbClr val="03650F"/>
                </a:solidFill>
                <a:latin typeface="Rockwell Extra Bold" panose="02060903040505020403" pitchFamily="18" charset="0"/>
              </a:rPr>
              <a:t>TRACTION </a:t>
            </a:r>
            <a:endParaRPr lang="en-GB" b="1" kern="0" dirty="0">
              <a:solidFill>
                <a:srgbClr val="03650F"/>
              </a:solidFill>
              <a:latin typeface="Rockwell Extra Bold" panose="02060903040505020403" pitchFamily="18" charset="0"/>
            </a:endParaRPr>
          </a:p>
          <a:p>
            <a:pPr algn="ctr"/>
            <a:endParaRPr lang="en-GB" dirty="0"/>
          </a:p>
        </p:txBody>
      </p:sp>
      <p:grpSp>
        <p:nvGrpSpPr>
          <p:cNvPr id="46" name="Group 45"/>
          <p:cNvGrpSpPr/>
          <p:nvPr/>
        </p:nvGrpSpPr>
        <p:grpSpPr>
          <a:xfrm>
            <a:off x="1410161" y="1487606"/>
            <a:ext cx="9516138" cy="4712377"/>
            <a:chOff x="1765006" y="2006227"/>
            <a:chExt cx="9516138" cy="4712377"/>
          </a:xfrm>
        </p:grpSpPr>
        <p:graphicFrame>
          <p:nvGraphicFramePr>
            <p:cNvPr id="4" name="Chart 3"/>
            <p:cNvGraphicFramePr/>
            <p:nvPr>
              <p:extLst>
                <p:ext uri="{D42A27DB-BD31-4B8C-83A1-F6EECF244321}">
                  <p14:modId xmlns="" xmlns:p14="http://schemas.microsoft.com/office/powerpoint/2010/main" val="1374404710"/>
                </p:ext>
              </p:extLst>
            </p:nvPr>
          </p:nvGraphicFramePr>
          <p:xfrm>
            <a:off x="1765006" y="2006227"/>
            <a:ext cx="9516138" cy="4712377"/>
          </p:xfrm>
          <a:graphic>
            <a:graphicData uri="http://schemas.openxmlformats.org/drawingml/2006/chart">
              <c:chart xmlns:c="http://schemas.openxmlformats.org/drawingml/2006/chart" xmlns:r="http://schemas.openxmlformats.org/officeDocument/2006/relationships" r:id="rId4"/>
            </a:graphicData>
          </a:graphic>
        </p:graphicFrame>
        <p:cxnSp>
          <p:nvCxnSpPr>
            <p:cNvPr id="7" name="Straight Connector 6"/>
            <p:cNvCxnSpPr/>
            <p:nvPr/>
          </p:nvCxnSpPr>
          <p:spPr>
            <a:xfrm flipV="1">
              <a:off x="3227229" y="2661495"/>
              <a:ext cx="33270" cy="335988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H="1" flipV="1">
              <a:off x="7700211" y="2721241"/>
              <a:ext cx="10569" cy="331908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flipV="1">
              <a:off x="5438110" y="2677537"/>
              <a:ext cx="164" cy="335989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rot="20818970">
              <a:off x="5570040" y="3941873"/>
              <a:ext cx="1778051" cy="1015663"/>
            </a:xfrm>
            <a:prstGeom prst="rect">
              <a:avLst/>
            </a:prstGeom>
            <a:noFill/>
          </p:spPr>
          <p:txBody>
            <a:bodyPr wrap="square" rtlCol="0">
              <a:spAutoFit/>
            </a:bodyPr>
            <a:lstStyle/>
            <a:p>
              <a:pPr algn="ctr"/>
              <a:r>
                <a:rPr lang="en-GB" sz="1200" dirty="0" smtClean="0">
                  <a:solidFill>
                    <a:schemeClr val="accent3">
                      <a:lumMod val="40000"/>
                      <a:lumOff val="60000"/>
                    </a:schemeClr>
                  </a:solidFill>
                  <a:latin typeface="Bahnschrift" panose="020B0502040204020203" pitchFamily="34" charset="0"/>
                </a:rPr>
                <a:t>POULTRY PRODUCTION</a:t>
              </a:r>
            </a:p>
            <a:p>
              <a:pPr algn="ctr"/>
              <a:r>
                <a:rPr lang="en-GB" sz="1200" dirty="0" smtClean="0">
                  <a:solidFill>
                    <a:schemeClr val="accent3">
                      <a:lumMod val="40000"/>
                      <a:lumOff val="60000"/>
                    </a:schemeClr>
                  </a:solidFill>
                  <a:latin typeface="Bahnschrift" panose="020B0502040204020203" pitchFamily="34" charset="0"/>
                </a:rPr>
                <a:t>+</a:t>
              </a:r>
            </a:p>
            <a:p>
              <a:pPr algn="ctr"/>
              <a:r>
                <a:rPr lang="en-GB" sz="1200" dirty="0" smtClean="0">
                  <a:solidFill>
                    <a:schemeClr val="accent3">
                      <a:lumMod val="40000"/>
                      <a:lumOff val="60000"/>
                    </a:schemeClr>
                  </a:solidFill>
                  <a:latin typeface="Bahnschrift" panose="020B0502040204020203" pitchFamily="34" charset="0"/>
                </a:rPr>
                <a:t>OUTSOURCING</a:t>
              </a:r>
            </a:p>
            <a:p>
              <a:pPr algn="ctr"/>
              <a:r>
                <a:rPr lang="en-GB" sz="1200" dirty="0" smtClean="0">
                  <a:solidFill>
                    <a:schemeClr val="accent3">
                      <a:lumMod val="40000"/>
                      <a:lumOff val="60000"/>
                    </a:schemeClr>
                  </a:solidFill>
                  <a:latin typeface="Bahnschrift" panose="020B0502040204020203" pitchFamily="34" charset="0"/>
                </a:rPr>
                <a:t>+</a:t>
              </a:r>
            </a:p>
            <a:p>
              <a:pPr algn="ctr"/>
              <a:r>
                <a:rPr lang="en-GB" sz="1200" dirty="0" smtClean="0">
                  <a:solidFill>
                    <a:schemeClr val="accent3">
                      <a:lumMod val="40000"/>
                      <a:lumOff val="60000"/>
                    </a:schemeClr>
                  </a:solidFill>
                  <a:latin typeface="Bahnschrift" panose="020B0502040204020203" pitchFamily="34" charset="0"/>
                </a:rPr>
                <a:t>PROCESSING</a:t>
              </a:r>
              <a:endParaRPr lang="en-GB" sz="1200" dirty="0">
                <a:solidFill>
                  <a:schemeClr val="accent3">
                    <a:lumMod val="40000"/>
                    <a:lumOff val="60000"/>
                  </a:schemeClr>
                </a:solidFill>
                <a:latin typeface="Bahnschrift" panose="020B0502040204020203" pitchFamily="34" charset="0"/>
              </a:endParaRPr>
            </a:p>
          </p:txBody>
        </p:sp>
        <p:sp>
          <p:nvSpPr>
            <p:cNvPr id="20" name="TextBox 19"/>
            <p:cNvSpPr txBox="1"/>
            <p:nvPr/>
          </p:nvSpPr>
          <p:spPr>
            <a:xfrm rot="20211679">
              <a:off x="7770226" y="2597288"/>
              <a:ext cx="2040943" cy="1600438"/>
            </a:xfrm>
            <a:prstGeom prst="rect">
              <a:avLst/>
            </a:prstGeom>
            <a:noFill/>
          </p:spPr>
          <p:txBody>
            <a:bodyPr wrap="square" rtlCol="0">
              <a:spAutoFit/>
            </a:bodyPr>
            <a:lstStyle/>
            <a:p>
              <a:pPr algn="ctr"/>
              <a:r>
                <a:rPr lang="en-GB" sz="1400" dirty="0">
                  <a:solidFill>
                    <a:schemeClr val="accent3">
                      <a:lumMod val="40000"/>
                      <a:lumOff val="60000"/>
                    </a:schemeClr>
                  </a:solidFill>
                  <a:latin typeface="Bahnschrift" panose="020B0502040204020203" pitchFamily="34" charset="0"/>
                </a:rPr>
                <a:t>POULTRY PRODUCTION</a:t>
              </a:r>
            </a:p>
            <a:p>
              <a:pPr algn="ctr"/>
              <a:r>
                <a:rPr lang="en-GB" sz="1400" dirty="0" smtClean="0">
                  <a:solidFill>
                    <a:schemeClr val="accent3">
                      <a:lumMod val="40000"/>
                      <a:lumOff val="60000"/>
                    </a:schemeClr>
                  </a:solidFill>
                  <a:latin typeface="Bahnschrift" panose="020B0502040204020203" pitchFamily="34" charset="0"/>
                </a:rPr>
                <a:t>+</a:t>
              </a:r>
            </a:p>
            <a:p>
              <a:pPr algn="ctr"/>
              <a:r>
                <a:rPr lang="en-GB" sz="1400" dirty="0" smtClean="0">
                  <a:solidFill>
                    <a:schemeClr val="accent3">
                      <a:lumMod val="40000"/>
                      <a:lumOff val="60000"/>
                    </a:schemeClr>
                  </a:solidFill>
                  <a:latin typeface="Bahnschrift" panose="020B0502040204020203" pitchFamily="34" charset="0"/>
                </a:rPr>
                <a:t>OUTSOURCING</a:t>
              </a:r>
            </a:p>
            <a:p>
              <a:pPr algn="ctr"/>
              <a:r>
                <a:rPr lang="en-GB" sz="1400" dirty="0" smtClean="0">
                  <a:solidFill>
                    <a:schemeClr val="accent3">
                      <a:lumMod val="40000"/>
                      <a:lumOff val="60000"/>
                    </a:schemeClr>
                  </a:solidFill>
                  <a:latin typeface="Bahnschrift" panose="020B0502040204020203" pitchFamily="34" charset="0"/>
                </a:rPr>
                <a:t>+</a:t>
              </a:r>
              <a:endParaRPr lang="en-GB" sz="1400" dirty="0">
                <a:solidFill>
                  <a:schemeClr val="accent3">
                    <a:lumMod val="40000"/>
                    <a:lumOff val="60000"/>
                  </a:schemeClr>
                </a:solidFill>
                <a:latin typeface="Bahnschrift" panose="020B0502040204020203" pitchFamily="34" charset="0"/>
              </a:endParaRPr>
            </a:p>
            <a:p>
              <a:pPr algn="ctr"/>
              <a:r>
                <a:rPr lang="en-GB" sz="1400" dirty="0" smtClean="0">
                  <a:solidFill>
                    <a:schemeClr val="accent3">
                      <a:lumMod val="40000"/>
                      <a:lumOff val="60000"/>
                    </a:schemeClr>
                  </a:solidFill>
                  <a:latin typeface="Bahnschrift" panose="020B0502040204020203" pitchFamily="34" charset="0"/>
                </a:rPr>
                <a:t>PROCESSING</a:t>
              </a:r>
            </a:p>
            <a:p>
              <a:pPr algn="ctr"/>
              <a:r>
                <a:rPr lang="en-GB" sz="1400" dirty="0" smtClean="0">
                  <a:solidFill>
                    <a:schemeClr val="accent3">
                      <a:lumMod val="40000"/>
                      <a:lumOff val="60000"/>
                    </a:schemeClr>
                  </a:solidFill>
                  <a:latin typeface="Bahnschrift" panose="020B0502040204020203" pitchFamily="34" charset="0"/>
                </a:rPr>
                <a:t>+</a:t>
              </a:r>
            </a:p>
            <a:p>
              <a:pPr algn="ctr"/>
              <a:r>
                <a:rPr lang="en-GB" sz="1400" dirty="0" smtClean="0">
                  <a:solidFill>
                    <a:schemeClr val="accent3">
                      <a:lumMod val="40000"/>
                      <a:lumOff val="60000"/>
                    </a:schemeClr>
                  </a:solidFill>
                  <a:latin typeface="Bahnschrift" panose="020B0502040204020203" pitchFamily="34" charset="0"/>
                </a:rPr>
                <a:t>DELIVERY</a:t>
              </a:r>
              <a:endParaRPr lang="en-GB" sz="1400" dirty="0">
                <a:solidFill>
                  <a:schemeClr val="accent3">
                    <a:lumMod val="40000"/>
                    <a:lumOff val="60000"/>
                  </a:schemeClr>
                </a:solidFill>
                <a:latin typeface="Bahnschrift" panose="020B0502040204020203" pitchFamily="34" charset="0"/>
              </a:endParaRPr>
            </a:p>
          </p:txBody>
        </p:sp>
        <p:sp>
          <p:nvSpPr>
            <p:cNvPr id="22" name="TextBox 21"/>
            <p:cNvSpPr txBox="1"/>
            <p:nvPr/>
          </p:nvSpPr>
          <p:spPr>
            <a:xfrm rot="21203458">
              <a:off x="3611829" y="4834622"/>
              <a:ext cx="1252266" cy="523220"/>
            </a:xfrm>
            <a:prstGeom prst="rect">
              <a:avLst/>
            </a:prstGeom>
            <a:noFill/>
          </p:spPr>
          <p:txBody>
            <a:bodyPr wrap="none" rtlCol="0">
              <a:spAutoFit/>
            </a:bodyPr>
            <a:lstStyle/>
            <a:p>
              <a:pPr algn="ctr"/>
              <a:r>
                <a:rPr lang="en-GB" sz="1400" dirty="0" smtClean="0">
                  <a:solidFill>
                    <a:schemeClr val="accent3">
                      <a:lumMod val="40000"/>
                      <a:lumOff val="60000"/>
                    </a:schemeClr>
                  </a:solidFill>
                  <a:latin typeface="Bahnschrift" panose="020B0502040204020203" pitchFamily="34" charset="0"/>
                </a:rPr>
                <a:t>POULTRY </a:t>
              </a:r>
            </a:p>
            <a:p>
              <a:pPr algn="ctr"/>
              <a:r>
                <a:rPr lang="en-GB" sz="1400" dirty="0" smtClean="0">
                  <a:solidFill>
                    <a:schemeClr val="accent3">
                      <a:lumMod val="40000"/>
                      <a:lumOff val="60000"/>
                    </a:schemeClr>
                  </a:solidFill>
                  <a:latin typeface="Bahnschrift" panose="020B0502040204020203" pitchFamily="34" charset="0"/>
                </a:rPr>
                <a:t>PRODUCTION</a:t>
              </a:r>
              <a:endParaRPr lang="en-GB" sz="1400" dirty="0">
                <a:solidFill>
                  <a:schemeClr val="accent3">
                    <a:lumMod val="40000"/>
                    <a:lumOff val="60000"/>
                  </a:schemeClr>
                </a:solidFill>
                <a:latin typeface="Bahnschrift" panose="020B0502040204020203" pitchFamily="34" charset="0"/>
              </a:endParaRPr>
            </a:p>
          </p:txBody>
        </p:sp>
        <p:cxnSp>
          <p:nvCxnSpPr>
            <p:cNvPr id="25" name="Straight Connector 24"/>
            <p:cNvCxnSpPr/>
            <p:nvPr/>
          </p:nvCxnSpPr>
          <p:spPr>
            <a:xfrm flipH="1" flipV="1">
              <a:off x="9914021" y="2705199"/>
              <a:ext cx="7641" cy="333222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2638579" y="6024287"/>
              <a:ext cx="7901578" cy="13144"/>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2697932" y="6089997"/>
              <a:ext cx="1010652" cy="369332"/>
            </a:xfrm>
            <a:prstGeom prst="rect">
              <a:avLst/>
            </a:prstGeom>
            <a:noFill/>
          </p:spPr>
          <p:txBody>
            <a:bodyPr wrap="square" rtlCol="0">
              <a:spAutoFit/>
            </a:bodyPr>
            <a:lstStyle/>
            <a:p>
              <a:pPr algn="ctr"/>
              <a:r>
                <a:rPr lang="en-GB" dirty="0" smtClean="0"/>
                <a:t>2012</a:t>
              </a:r>
              <a:endParaRPr lang="en-GB" dirty="0"/>
            </a:p>
          </p:txBody>
        </p:sp>
        <p:sp>
          <p:nvSpPr>
            <p:cNvPr id="33" name="TextBox 32"/>
            <p:cNvSpPr txBox="1"/>
            <p:nvPr/>
          </p:nvSpPr>
          <p:spPr>
            <a:xfrm>
              <a:off x="4932784" y="6066178"/>
              <a:ext cx="1010652" cy="369332"/>
            </a:xfrm>
            <a:prstGeom prst="rect">
              <a:avLst/>
            </a:prstGeom>
            <a:noFill/>
          </p:spPr>
          <p:txBody>
            <a:bodyPr wrap="square" rtlCol="0">
              <a:spAutoFit/>
            </a:bodyPr>
            <a:lstStyle/>
            <a:p>
              <a:pPr algn="ctr"/>
              <a:r>
                <a:rPr lang="en-GB" dirty="0" smtClean="0"/>
                <a:t>2015</a:t>
              </a:r>
              <a:endParaRPr lang="en-GB" dirty="0"/>
            </a:p>
          </p:txBody>
        </p:sp>
        <p:sp>
          <p:nvSpPr>
            <p:cNvPr id="34" name="TextBox 33"/>
            <p:cNvSpPr txBox="1"/>
            <p:nvPr/>
          </p:nvSpPr>
          <p:spPr>
            <a:xfrm>
              <a:off x="7205454" y="6066178"/>
              <a:ext cx="1010652" cy="369332"/>
            </a:xfrm>
            <a:prstGeom prst="rect">
              <a:avLst/>
            </a:prstGeom>
            <a:noFill/>
          </p:spPr>
          <p:txBody>
            <a:bodyPr wrap="square" rtlCol="0">
              <a:spAutoFit/>
            </a:bodyPr>
            <a:lstStyle/>
            <a:p>
              <a:pPr algn="ctr"/>
              <a:r>
                <a:rPr lang="en-GB" dirty="0" smtClean="0"/>
                <a:t>2021</a:t>
              </a:r>
              <a:endParaRPr lang="en-GB" dirty="0"/>
            </a:p>
          </p:txBody>
        </p:sp>
        <p:sp>
          <p:nvSpPr>
            <p:cNvPr id="35" name="TextBox 34"/>
            <p:cNvSpPr txBox="1"/>
            <p:nvPr/>
          </p:nvSpPr>
          <p:spPr>
            <a:xfrm>
              <a:off x="9408695" y="6089997"/>
              <a:ext cx="1010652" cy="369332"/>
            </a:xfrm>
            <a:prstGeom prst="rect">
              <a:avLst/>
            </a:prstGeom>
            <a:noFill/>
          </p:spPr>
          <p:txBody>
            <a:bodyPr wrap="square" rtlCol="0">
              <a:spAutoFit/>
            </a:bodyPr>
            <a:lstStyle/>
            <a:p>
              <a:pPr algn="ctr"/>
              <a:r>
                <a:rPr lang="en-GB" dirty="0" smtClean="0"/>
                <a:t>2023</a:t>
              </a:r>
              <a:endParaRPr lang="en-GB" dirty="0"/>
            </a:p>
          </p:txBody>
        </p:sp>
        <p:cxnSp>
          <p:nvCxnSpPr>
            <p:cNvPr id="37" name="Straight Connector 36"/>
            <p:cNvCxnSpPr/>
            <p:nvPr/>
          </p:nvCxnSpPr>
          <p:spPr>
            <a:xfrm flipV="1">
              <a:off x="3243864" y="5309937"/>
              <a:ext cx="2194246" cy="244117"/>
            </a:xfrm>
            <a:prstGeom prst="line">
              <a:avLst/>
            </a:prstGeom>
            <a:ln w="57150">
              <a:solidFill>
                <a:srgbClr val="03650F"/>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V="1">
              <a:off x="5438110" y="4772297"/>
              <a:ext cx="2272670" cy="537640"/>
            </a:xfrm>
            <a:prstGeom prst="line">
              <a:avLst/>
            </a:prstGeom>
            <a:ln w="57150">
              <a:solidFill>
                <a:srgbClr val="03650F"/>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a:off x="7710780" y="3798330"/>
              <a:ext cx="2210882" cy="971073"/>
            </a:xfrm>
            <a:prstGeom prst="line">
              <a:avLst/>
            </a:prstGeom>
            <a:ln w="57150">
              <a:solidFill>
                <a:srgbClr val="03650F"/>
              </a:solidFill>
            </a:ln>
          </p:spPr>
          <p:style>
            <a:lnRef idx="1">
              <a:schemeClr val="accent1"/>
            </a:lnRef>
            <a:fillRef idx="0">
              <a:schemeClr val="accent1"/>
            </a:fillRef>
            <a:effectRef idx="0">
              <a:schemeClr val="accent1"/>
            </a:effectRef>
            <a:fontRef idx="minor">
              <a:schemeClr val="tx1"/>
            </a:fontRef>
          </p:style>
        </p:cxnSp>
      </p:grpSp>
      <p:pic>
        <p:nvPicPr>
          <p:cNvPr id="47" name="Picture 46"/>
          <p:cNvPicPr>
            <a:picLocks noChangeAspect="1"/>
          </p:cNvPicPr>
          <p:nvPr/>
        </p:nvPicPr>
        <p:blipFill rotWithShape="1">
          <a:blip r:embed="rId2">
            <a:extLst>
              <a:ext uri="{BEBA8EAE-BF5A-486C-A8C5-ECC9F3942E4B}">
                <a14:imgProps xmlns="" xmlns:a14="http://schemas.microsoft.com/office/drawing/2010/main">
                  <a14:imgLayer r:embed="rId3">
                    <a14:imgEffect>
                      <a14:backgroundRemoval t="20000" b="79600" l="17200" r="74700">
                        <a14:foregroundMark x1="30200" y1="37200" x2="30200" y2="37200"/>
                        <a14:foregroundMark x1="27000" y1="49600" x2="27000" y2="49600"/>
                        <a14:foregroundMark x1="33100" y1="56667" x2="33100" y2="56667"/>
                        <a14:foregroundMark x1="41100" y1="53600" x2="41100" y2="53600"/>
                        <a14:foregroundMark x1="47200" y1="55867" x2="47200" y2="55867"/>
                        <a14:foregroundMark x1="53300" y1="49333" x2="53300" y2="49333"/>
                        <a14:foregroundMark x1="57500" y1="56667" x2="57500" y2="56667"/>
                        <a14:foregroundMark x1="69000" y1="35867" x2="69000" y2="35867"/>
                        <a14:foregroundMark x1="59300" y1="37467" x2="59300" y2="37467"/>
                        <a14:foregroundMark x1="57900" y1="49600" x2="57900" y2="49600"/>
                        <a14:foregroundMark x1="45000" y1="61067" x2="45000" y2="61067"/>
                        <a14:foregroundMark x1="47200" y1="60667" x2="47200" y2="60667"/>
                        <a14:foregroundMark x1="49300" y1="60667" x2="49300" y2="60667"/>
                        <a14:foregroundMark x1="52200" y1="60667" x2="52200" y2="60667"/>
                        <a14:foregroundMark x1="53600" y1="61067" x2="53600" y2="61067"/>
                        <a14:foregroundMark x1="57400" y1="60933" x2="57400" y2="60933"/>
                        <a14:foregroundMark x1="58800" y1="60667" x2="58800" y2="60667"/>
                        <a14:foregroundMark x1="61100" y1="60800" x2="61100" y2="60800"/>
                        <a14:foregroundMark x1="63600" y1="60667" x2="63600" y2="60667"/>
                        <a14:foregroundMark x1="42800" y1="59333" x2="42800" y2="59333"/>
                        <a14:foregroundMark x1="41500" y1="59733" x2="41500" y2="59733"/>
                        <a14:foregroundMark x1="39200" y1="60400" x2="39200" y2="60400"/>
                        <a14:foregroundMark x1="39500" y1="60133" x2="39500" y2="60133"/>
                        <a14:foregroundMark x1="36800" y1="60533" x2="36800" y2="60533"/>
                        <a14:foregroundMark x1="35800" y1="60800" x2="35800" y2="60800"/>
                        <a14:foregroundMark x1="34100" y1="60800" x2="34100" y2="60800"/>
                        <a14:foregroundMark x1="33000" y1="61200" x2="33000" y2="61200"/>
                        <a14:foregroundMark x1="32300" y1="61200" x2="32300" y2="61200"/>
                        <a14:foregroundMark x1="31200" y1="61467" x2="31200" y2="61467"/>
                        <a14:foregroundMark x1="30400" y1="61467" x2="30400" y2="61467"/>
                        <a14:foregroundMark x1="29800" y1="61467" x2="29800" y2="61467"/>
                        <a14:foregroundMark x1="29300" y1="61733" x2="29300" y2="61733"/>
                        <a14:foregroundMark x1="28400" y1="58533" x2="28400" y2="58533"/>
                        <a14:foregroundMark x1="48600" y1="63867" x2="48600" y2="63867"/>
                        <a14:backgroundMark x1="31600" y1="52800" x2="31600" y2="52800"/>
                        <a14:backgroundMark x1="37800" y1="56667" x2="37800" y2="56667"/>
                        <a14:backgroundMark x1="43700" y1="49467" x2="43700" y2="49467"/>
                        <a14:backgroundMark x1="50300" y1="52800" x2="50300" y2="52800"/>
                        <a14:backgroundMark x1="46500" y1="52933" x2="46500" y2="52933"/>
                        <a14:backgroundMark x1="58100" y1="53867" x2="58100" y2="53867"/>
                        <a14:backgroundMark x1="61500" y1="53733" x2="61500" y2="53733"/>
                        <a14:backgroundMark x1="57300" y1="59067" x2="57300" y2="59067"/>
                        <a14:backgroundMark x1="54200" y1="57200" x2="54200" y2="57200"/>
                        <a14:backgroundMark x1="50800" y1="58400" x2="50800" y2="58400"/>
                        <a14:backgroundMark x1="47000" y1="59467" x2="47000" y2="59467"/>
                        <a14:backgroundMark x1="45900" y1="57200" x2="45900" y2="57200"/>
                        <a14:backgroundMark x1="41000" y1="58800" x2="41000" y2="58800"/>
                        <a14:backgroundMark x1="43500" y1="58533" x2="43500" y2="58533"/>
                        <a14:backgroundMark x1="48500" y1="56933" x2="48500" y2="56933"/>
                        <a14:backgroundMark x1="52100" y1="62400" x2="52100" y2="62400"/>
                        <a14:backgroundMark x1="50300" y1="62000" x2="50300" y2="62000"/>
                        <a14:backgroundMark x1="49300" y1="63067" x2="49300" y2="63067"/>
                        <a14:backgroundMark x1="49400" y1="61467" x2="49400" y2="61467"/>
                        <a14:backgroundMark x1="44300" y1="61600" x2="44300" y2="61600"/>
                        <a14:backgroundMark x1="56800" y1="61600" x2="56800" y2="61600"/>
                        <a14:backgroundMark x1="63400" y1="61467" x2="63400" y2="61467"/>
                        <a14:backgroundMark x1="57800" y1="51733" x2="57800" y2="51733"/>
                        <a14:backgroundMark x1="62900" y1="48667" x2="62900" y2="48667"/>
                        <a14:backgroundMark x1="64700" y1="46267" x2="64700" y2="46267"/>
                        <a14:backgroundMark x1="59300" y1="50667" x2="59300" y2="50667"/>
                        <a14:backgroundMark x1="46600" y1="50667" x2="46600" y2="50667"/>
                        <a14:backgroundMark x1="28800" y1="51333" x2="28800" y2="51333"/>
                        <a14:backgroundMark x1="27600" y1="48000" x2="27600" y2="48000"/>
                        <a14:backgroundMark x1="26800" y1="46533" x2="26800" y2="46533"/>
                        <a14:backgroundMark x1="26300" y1="46133" x2="26300" y2="46133"/>
                        <a14:backgroundMark x1="25600" y1="44933" x2="25600" y2="44933"/>
                        <a14:backgroundMark x1="24600" y1="43600" x2="24600" y2="43600"/>
                        <a14:backgroundMark x1="27500" y1="55333" x2="27500" y2="55333"/>
                        <a14:backgroundMark x1="26100" y1="53867" x2="26100" y2="53867"/>
                        <a14:backgroundMark x1="26600" y1="56133" x2="26600" y2="56133"/>
                        <a14:backgroundMark x1="25600" y1="55467" x2="25600" y2="55467"/>
                      </a14:backgroundRemoval>
                    </a14:imgEffect>
                  </a14:imgLayer>
                </a14:imgProps>
              </a:ext>
              <a:ext uri="{28A0092B-C50C-407E-A947-70E740481C1C}">
                <a14:useLocalDpi xmlns="" xmlns:a14="http://schemas.microsoft.com/office/drawing/2010/main" val="0"/>
              </a:ext>
            </a:extLst>
          </a:blip>
          <a:srcRect l="19755" t="27974" r="25460" b="34326"/>
          <a:stretch/>
        </p:blipFill>
        <p:spPr>
          <a:xfrm>
            <a:off x="2419459" y="1716125"/>
            <a:ext cx="857907" cy="442791"/>
          </a:xfrm>
          <a:prstGeom prst="rect">
            <a:avLst/>
          </a:prstGeom>
        </p:spPr>
      </p:pic>
      <p:pic>
        <p:nvPicPr>
          <p:cNvPr id="48" name="Picture 47"/>
          <p:cNvPicPr>
            <a:picLocks noChangeAspect="1"/>
          </p:cNvPicPr>
          <p:nvPr/>
        </p:nvPicPr>
        <p:blipFill rotWithShape="1">
          <a:blip r:embed="rId2">
            <a:extLst>
              <a:ext uri="{BEBA8EAE-BF5A-486C-A8C5-ECC9F3942E4B}">
                <a14:imgProps xmlns="" xmlns:a14="http://schemas.microsoft.com/office/drawing/2010/main">
                  <a14:imgLayer r:embed="rId3">
                    <a14:imgEffect>
                      <a14:backgroundRemoval t="20000" b="79600" l="17200" r="74700">
                        <a14:foregroundMark x1="30200" y1="37200" x2="30200" y2="37200"/>
                        <a14:foregroundMark x1="27000" y1="49600" x2="27000" y2="49600"/>
                        <a14:foregroundMark x1="33100" y1="56667" x2="33100" y2="56667"/>
                        <a14:foregroundMark x1="41100" y1="53600" x2="41100" y2="53600"/>
                        <a14:foregroundMark x1="47200" y1="55867" x2="47200" y2="55867"/>
                        <a14:foregroundMark x1="53300" y1="49333" x2="53300" y2="49333"/>
                        <a14:foregroundMark x1="57500" y1="56667" x2="57500" y2="56667"/>
                        <a14:foregroundMark x1="69000" y1="35867" x2="69000" y2="35867"/>
                        <a14:foregroundMark x1="59300" y1="37467" x2="59300" y2="37467"/>
                        <a14:foregroundMark x1="57900" y1="49600" x2="57900" y2="49600"/>
                        <a14:foregroundMark x1="45000" y1="61067" x2="45000" y2="61067"/>
                        <a14:foregroundMark x1="47200" y1="60667" x2="47200" y2="60667"/>
                        <a14:foregroundMark x1="49300" y1="60667" x2="49300" y2="60667"/>
                        <a14:foregroundMark x1="52200" y1="60667" x2="52200" y2="60667"/>
                        <a14:foregroundMark x1="53600" y1="61067" x2="53600" y2="61067"/>
                        <a14:foregroundMark x1="57400" y1="60933" x2="57400" y2="60933"/>
                        <a14:foregroundMark x1="58800" y1="60667" x2="58800" y2="60667"/>
                        <a14:foregroundMark x1="61100" y1="60800" x2="61100" y2="60800"/>
                        <a14:foregroundMark x1="63600" y1="60667" x2="63600" y2="60667"/>
                        <a14:foregroundMark x1="42800" y1="59333" x2="42800" y2="59333"/>
                        <a14:foregroundMark x1="41500" y1="59733" x2="41500" y2="59733"/>
                        <a14:foregroundMark x1="39200" y1="60400" x2="39200" y2="60400"/>
                        <a14:foregroundMark x1="39500" y1="60133" x2="39500" y2="60133"/>
                        <a14:foregroundMark x1="36800" y1="60533" x2="36800" y2="60533"/>
                        <a14:foregroundMark x1="35800" y1="60800" x2="35800" y2="60800"/>
                        <a14:foregroundMark x1="34100" y1="60800" x2="34100" y2="60800"/>
                        <a14:foregroundMark x1="33000" y1="61200" x2="33000" y2="61200"/>
                        <a14:foregroundMark x1="32300" y1="61200" x2="32300" y2="61200"/>
                        <a14:foregroundMark x1="31200" y1="61467" x2="31200" y2="61467"/>
                        <a14:foregroundMark x1="30400" y1="61467" x2="30400" y2="61467"/>
                        <a14:foregroundMark x1="29800" y1="61467" x2="29800" y2="61467"/>
                        <a14:foregroundMark x1="29300" y1="61733" x2="29300" y2="61733"/>
                        <a14:foregroundMark x1="28400" y1="58533" x2="28400" y2="58533"/>
                        <a14:foregroundMark x1="48600" y1="63867" x2="48600" y2="63867"/>
                        <a14:backgroundMark x1="31600" y1="52800" x2="31600" y2="52800"/>
                        <a14:backgroundMark x1="37800" y1="56667" x2="37800" y2="56667"/>
                        <a14:backgroundMark x1="43700" y1="49467" x2="43700" y2="49467"/>
                        <a14:backgroundMark x1="50300" y1="52800" x2="50300" y2="52800"/>
                        <a14:backgroundMark x1="46500" y1="52933" x2="46500" y2="52933"/>
                        <a14:backgroundMark x1="58100" y1="53867" x2="58100" y2="53867"/>
                        <a14:backgroundMark x1="61500" y1="53733" x2="61500" y2="53733"/>
                        <a14:backgroundMark x1="57300" y1="59067" x2="57300" y2="59067"/>
                        <a14:backgroundMark x1="54200" y1="57200" x2="54200" y2="57200"/>
                        <a14:backgroundMark x1="50800" y1="58400" x2="50800" y2="58400"/>
                        <a14:backgroundMark x1="47000" y1="59467" x2="47000" y2="59467"/>
                        <a14:backgroundMark x1="45900" y1="57200" x2="45900" y2="57200"/>
                        <a14:backgroundMark x1="41000" y1="58800" x2="41000" y2="58800"/>
                        <a14:backgroundMark x1="43500" y1="58533" x2="43500" y2="58533"/>
                        <a14:backgroundMark x1="48500" y1="56933" x2="48500" y2="56933"/>
                        <a14:backgroundMark x1="52100" y1="62400" x2="52100" y2="62400"/>
                        <a14:backgroundMark x1="50300" y1="62000" x2="50300" y2="62000"/>
                        <a14:backgroundMark x1="49300" y1="63067" x2="49300" y2="63067"/>
                        <a14:backgroundMark x1="49400" y1="61467" x2="49400" y2="61467"/>
                        <a14:backgroundMark x1="44300" y1="61600" x2="44300" y2="61600"/>
                        <a14:backgroundMark x1="56800" y1="61600" x2="56800" y2="61600"/>
                        <a14:backgroundMark x1="63400" y1="61467" x2="63400" y2="61467"/>
                        <a14:backgroundMark x1="57800" y1="51733" x2="57800" y2="51733"/>
                        <a14:backgroundMark x1="62900" y1="48667" x2="62900" y2="48667"/>
                        <a14:backgroundMark x1="64700" y1="46267" x2="64700" y2="46267"/>
                        <a14:backgroundMark x1="59300" y1="50667" x2="59300" y2="50667"/>
                        <a14:backgroundMark x1="46600" y1="50667" x2="46600" y2="50667"/>
                        <a14:backgroundMark x1="28800" y1="51333" x2="28800" y2="51333"/>
                        <a14:backgroundMark x1="27600" y1="48000" x2="27600" y2="48000"/>
                        <a14:backgroundMark x1="26800" y1="46533" x2="26800" y2="46533"/>
                        <a14:backgroundMark x1="26300" y1="46133" x2="26300" y2="46133"/>
                        <a14:backgroundMark x1="25600" y1="44933" x2="25600" y2="44933"/>
                        <a14:backgroundMark x1="24600" y1="43600" x2="24600" y2="43600"/>
                        <a14:backgroundMark x1="27500" y1="55333" x2="27500" y2="55333"/>
                        <a14:backgroundMark x1="26100" y1="53867" x2="26100" y2="53867"/>
                        <a14:backgroundMark x1="26600" y1="56133" x2="26600" y2="56133"/>
                        <a14:backgroundMark x1="25600" y1="55467" x2="25600" y2="55467"/>
                      </a14:backgroundRemoval>
                    </a14:imgEffect>
                  </a14:imgLayer>
                </a14:imgProps>
              </a:ext>
              <a:ext uri="{28A0092B-C50C-407E-A947-70E740481C1C}">
                <a14:useLocalDpi xmlns="" xmlns:a14="http://schemas.microsoft.com/office/drawing/2010/main" val="0"/>
              </a:ext>
            </a:extLst>
          </a:blip>
          <a:srcRect l="19755" t="27974" r="25460" b="34326"/>
          <a:stretch/>
        </p:blipFill>
        <p:spPr>
          <a:xfrm>
            <a:off x="4588102" y="1716125"/>
            <a:ext cx="857907" cy="442791"/>
          </a:xfrm>
          <a:prstGeom prst="rect">
            <a:avLst/>
          </a:prstGeom>
        </p:spPr>
      </p:pic>
      <p:pic>
        <p:nvPicPr>
          <p:cNvPr id="49" name="Picture 48"/>
          <p:cNvPicPr>
            <a:picLocks noChangeAspect="1"/>
          </p:cNvPicPr>
          <p:nvPr/>
        </p:nvPicPr>
        <p:blipFill rotWithShape="1">
          <a:blip r:embed="rId2">
            <a:extLst>
              <a:ext uri="{BEBA8EAE-BF5A-486C-A8C5-ECC9F3942E4B}">
                <a14:imgProps xmlns="" xmlns:a14="http://schemas.microsoft.com/office/drawing/2010/main">
                  <a14:imgLayer r:embed="rId3">
                    <a14:imgEffect>
                      <a14:backgroundRemoval t="20000" b="79600" l="17200" r="74700">
                        <a14:foregroundMark x1="30200" y1="37200" x2="30200" y2="37200"/>
                        <a14:foregroundMark x1="27000" y1="49600" x2="27000" y2="49600"/>
                        <a14:foregroundMark x1="33100" y1="56667" x2="33100" y2="56667"/>
                        <a14:foregroundMark x1="41100" y1="53600" x2="41100" y2="53600"/>
                        <a14:foregroundMark x1="47200" y1="55867" x2="47200" y2="55867"/>
                        <a14:foregroundMark x1="53300" y1="49333" x2="53300" y2="49333"/>
                        <a14:foregroundMark x1="57500" y1="56667" x2="57500" y2="56667"/>
                        <a14:foregroundMark x1="69000" y1="35867" x2="69000" y2="35867"/>
                        <a14:foregroundMark x1="59300" y1="37467" x2="59300" y2="37467"/>
                        <a14:foregroundMark x1="57900" y1="49600" x2="57900" y2="49600"/>
                        <a14:foregroundMark x1="45000" y1="61067" x2="45000" y2="61067"/>
                        <a14:foregroundMark x1="47200" y1="60667" x2="47200" y2="60667"/>
                        <a14:foregroundMark x1="49300" y1="60667" x2="49300" y2="60667"/>
                        <a14:foregroundMark x1="52200" y1="60667" x2="52200" y2="60667"/>
                        <a14:foregroundMark x1="53600" y1="61067" x2="53600" y2="61067"/>
                        <a14:foregroundMark x1="57400" y1="60933" x2="57400" y2="60933"/>
                        <a14:foregroundMark x1="58800" y1="60667" x2="58800" y2="60667"/>
                        <a14:foregroundMark x1="61100" y1="60800" x2="61100" y2="60800"/>
                        <a14:foregroundMark x1="63600" y1="60667" x2="63600" y2="60667"/>
                        <a14:foregroundMark x1="42800" y1="59333" x2="42800" y2="59333"/>
                        <a14:foregroundMark x1="41500" y1="59733" x2="41500" y2="59733"/>
                        <a14:foregroundMark x1="39200" y1="60400" x2="39200" y2="60400"/>
                        <a14:foregroundMark x1="39500" y1="60133" x2="39500" y2="60133"/>
                        <a14:foregroundMark x1="36800" y1="60533" x2="36800" y2="60533"/>
                        <a14:foregroundMark x1="35800" y1="60800" x2="35800" y2="60800"/>
                        <a14:foregroundMark x1="34100" y1="60800" x2="34100" y2="60800"/>
                        <a14:foregroundMark x1="33000" y1="61200" x2="33000" y2="61200"/>
                        <a14:foregroundMark x1="32300" y1="61200" x2="32300" y2="61200"/>
                        <a14:foregroundMark x1="31200" y1="61467" x2="31200" y2="61467"/>
                        <a14:foregroundMark x1="30400" y1="61467" x2="30400" y2="61467"/>
                        <a14:foregroundMark x1="29800" y1="61467" x2="29800" y2="61467"/>
                        <a14:foregroundMark x1="29300" y1="61733" x2="29300" y2="61733"/>
                        <a14:foregroundMark x1="28400" y1="58533" x2="28400" y2="58533"/>
                        <a14:foregroundMark x1="48600" y1="63867" x2="48600" y2="63867"/>
                        <a14:backgroundMark x1="31600" y1="52800" x2="31600" y2="52800"/>
                        <a14:backgroundMark x1="37800" y1="56667" x2="37800" y2="56667"/>
                        <a14:backgroundMark x1="43700" y1="49467" x2="43700" y2="49467"/>
                        <a14:backgroundMark x1="50300" y1="52800" x2="50300" y2="52800"/>
                        <a14:backgroundMark x1="46500" y1="52933" x2="46500" y2="52933"/>
                        <a14:backgroundMark x1="58100" y1="53867" x2="58100" y2="53867"/>
                        <a14:backgroundMark x1="61500" y1="53733" x2="61500" y2="53733"/>
                        <a14:backgroundMark x1="57300" y1="59067" x2="57300" y2="59067"/>
                        <a14:backgroundMark x1="54200" y1="57200" x2="54200" y2="57200"/>
                        <a14:backgroundMark x1="50800" y1="58400" x2="50800" y2="58400"/>
                        <a14:backgroundMark x1="47000" y1="59467" x2="47000" y2="59467"/>
                        <a14:backgroundMark x1="45900" y1="57200" x2="45900" y2="57200"/>
                        <a14:backgroundMark x1="41000" y1="58800" x2="41000" y2="58800"/>
                        <a14:backgroundMark x1="43500" y1="58533" x2="43500" y2="58533"/>
                        <a14:backgroundMark x1="48500" y1="56933" x2="48500" y2="56933"/>
                        <a14:backgroundMark x1="52100" y1="62400" x2="52100" y2="62400"/>
                        <a14:backgroundMark x1="50300" y1="62000" x2="50300" y2="62000"/>
                        <a14:backgroundMark x1="49300" y1="63067" x2="49300" y2="63067"/>
                        <a14:backgroundMark x1="49400" y1="61467" x2="49400" y2="61467"/>
                        <a14:backgroundMark x1="44300" y1="61600" x2="44300" y2="61600"/>
                        <a14:backgroundMark x1="56800" y1="61600" x2="56800" y2="61600"/>
                        <a14:backgroundMark x1="63400" y1="61467" x2="63400" y2="61467"/>
                        <a14:backgroundMark x1="57800" y1="51733" x2="57800" y2="51733"/>
                        <a14:backgroundMark x1="62900" y1="48667" x2="62900" y2="48667"/>
                        <a14:backgroundMark x1="64700" y1="46267" x2="64700" y2="46267"/>
                        <a14:backgroundMark x1="59300" y1="50667" x2="59300" y2="50667"/>
                        <a14:backgroundMark x1="46600" y1="50667" x2="46600" y2="50667"/>
                        <a14:backgroundMark x1="28800" y1="51333" x2="28800" y2="51333"/>
                        <a14:backgroundMark x1="27600" y1="48000" x2="27600" y2="48000"/>
                        <a14:backgroundMark x1="26800" y1="46533" x2="26800" y2="46533"/>
                        <a14:backgroundMark x1="26300" y1="46133" x2="26300" y2="46133"/>
                        <a14:backgroundMark x1="25600" y1="44933" x2="25600" y2="44933"/>
                        <a14:backgroundMark x1="24600" y1="43600" x2="24600" y2="43600"/>
                        <a14:backgroundMark x1="27500" y1="55333" x2="27500" y2="55333"/>
                        <a14:backgroundMark x1="26100" y1="53867" x2="26100" y2="53867"/>
                        <a14:backgroundMark x1="26600" y1="56133" x2="26600" y2="56133"/>
                        <a14:backgroundMark x1="25600" y1="55467" x2="25600" y2="55467"/>
                      </a14:backgroundRemoval>
                    </a14:imgEffect>
                  </a14:imgLayer>
                </a14:imgProps>
              </a:ext>
              <a:ext uri="{28A0092B-C50C-407E-A947-70E740481C1C}">
                <a14:useLocalDpi xmlns="" xmlns:a14="http://schemas.microsoft.com/office/drawing/2010/main" val="0"/>
              </a:ext>
            </a:extLst>
          </a:blip>
          <a:srcRect l="19755" t="27974" r="25460" b="34326"/>
          <a:stretch/>
        </p:blipFill>
        <p:spPr>
          <a:xfrm>
            <a:off x="6888925" y="1731082"/>
            <a:ext cx="857907" cy="442791"/>
          </a:xfrm>
          <a:prstGeom prst="rect">
            <a:avLst/>
          </a:prstGeom>
        </p:spPr>
      </p:pic>
      <p:pic>
        <p:nvPicPr>
          <p:cNvPr id="50" name="Picture 49"/>
          <p:cNvPicPr>
            <a:picLocks noChangeAspect="1"/>
          </p:cNvPicPr>
          <p:nvPr/>
        </p:nvPicPr>
        <p:blipFill rotWithShape="1">
          <a:blip r:embed="rId2">
            <a:extLst>
              <a:ext uri="{BEBA8EAE-BF5A-486C-A8C5-ECC9F3942E4B}">
                <a14:imgProps xmlns="" xmlns:a14="http://schemas.microsoft.com/office/drawing/2010/main">
                  <a14:imgLayer r:embed="rId3">
                    <a14:imgEffect>
                      <a14:backgroundRemoval t="20000" b="79600" l="17200" r="74700">
                        <a14:foregroundMark x1="30200" y1="37200" x2="30200" y2="37200"/>
                        <a14:foregroundMark x1="27000" y1="49600" x2="27000" y2="49600"/>
                        <a14:foregroundMark x1="33100" y1="56667" x2="33100" y2="56667"/>
                        <a14:foregroundMark x1="41100" y1="53600" x2="41100" y2="53600"/>
                        <a14:foregroundMark x1="47200" y1="55867" x2="47200" y2="55867"/>
                        <a14:foregroundMark x1="53300" y1="49333" x2="53300" y2="49333"/>
                        <a14:foregroundMark x1="57500" y1="56667" x2="57500" y2="56667"/>
                        <a14:foregroundMark x1="69000" y1="35867" x2="69000" y2="35867"/>
                        <a14:foregroundMark x1="59300" y1="37467" x2="59300" y2="37467"/>
                        <a14:foregroundMark x1="57900" y1="49600" x2="57900" y2="49600"/>
                        <a14:foregroundMark x1="45000" y1="61067" x2="45000" y2="61067"/>
                        <a14:foregroundMark x1="47200" y1="60667" x2="47200" y2="60667"/>
                        <a14:foregroundMark x1="49300" y1="60667" x2="49300" y2="60667"/>
                        <a14:foregroundMark x1="52200" y1="60667" x2="52200" y2="60667"/>
                        <a14:foregroundMark x1="53600" y1="61067" x2="53600" y2="61067"/>
                        <a14:foregroundMark x1="57400" y1="60933" x2="57400" y2="60933"/>
                        <a14:foregroundMark x1="58800" y1="60667" x2="58800" y2="60667"/>
                        <a14:foregroundMark x1="61100" y1="60800" x2="61100" y2="60800"/>
                        <a14:foregroundMark x1="63600" y1="60667" x2="63600" y2="60667"/>
                        <a14:foregroundMark x1="42800" y1="59333" x2="42800" y2="59333"/>
                        <a14:foregroundMark x1="41500" y1="59733" x2="41500" y2="59733"/>
                        <a14:foregroundMark x1="39200" y1="60400" x2="39200" y2="60400"/>
                        <a14:foregroundMark x1="39500" y1="60133" x2="39500" y2="60133"/>
                        <a14:foregroundMark x1="36800" y1="60533" x2="36800" y2="60533"/>
                        <a14:foregroundMark x1="35800" y1="60800" x2="35800" y2="60800"/>
                        <a14:foregroundMark x1="34100" y1="60800" x2="34100" y2="60800"/>
                        <a14:foregroundMark x1="33000" y1="61200" x2="33000" y2="61200"/>
                        <a14:foregroundMark x1="32300" y1="61200" x2="32300" y2="61200"/>
                        <a14:foregroundMark x1="31200" y1="61467" x2="31200" y2="61467"/>
                        <a14:foregroundMark x1="30400" y1="61467" x2="30400" y2="61467"/>
                        <a14:foregroundMark x1="29800" y1="61467" x2="29800" y2="61467"/>
                        <a14:foregroundMark x1="29300" y1="61733" x2="29300" y2="61733"/>
                        <a14:foregroundMark x1="28400" y1="58533" x2="28400" y2="58533"/>
                        <a14:foregroundMark x1="48600" y1="63867" x2="48600" y2="63867"/>
                        <a14:backgroundMark x1="31600" y1="52800" x2="31600" y2="52800"/>
                        <a14:backgroundMark x1="37800" y1="56667" x2="37800" y2="56667"/>
                        <a14:backgroundMark x1="43700" y1="49467" x2="43700" y2="49467"/>
                        <a14:backgroundMark x1="50300" y1="52800" x2="50300" y2="52800"/>
                        <a14:backgroundMark x1="46500" y1="52933" x2="46500" y2="52933"/>
                        <a14:backgroundMark x1="58100" y1="53867" x2="58100" y2="53867"/>
                        <a14:backgroundMark x1="61500" y1="53733" x2="61500" y2="53733"/>
                        <a14:backgroundMark x1="57300" y1="59067" x2="57300" y2="59067"/>
                        <a14:backgroundMark x1="54200" y1="57200" x2="54200" y2="57200"/>
                        <a14:backgroundMark x1="50800" y1="58400" x2="50800" y2="58400"/>
                        <a14:backgroundMark x1="47000" y1="59467" x2="47000" y2="59467"/>
                        <a14:backgroundMark x1="45900" y1="57200" x2="45900" y2="57200"/>
                        <a14:backgroundMark x1="41000" y1="58800" x2="41000" y2="58800"/>
                        <a14:backgroundMark x1="43500" y1="58533" x2="43500" y2="58533"/>
                        <a14:backgroundMark x1="48500" y1="56933" x2="48500" y2="56933"/>
                        <a14:backgroundMark x1="52100" y1="62400" x2="52100" y2="62400"/>
                        <a14:backgroundMark x1="50300" y1="62000" x2="50300" y2="62000"/>
                        <a14:backgroundMark x1="49300" y1="63067" x2="49300" y2="63067"/>
                        <a14:backgroundMark x1="49400" y1="61467" x2="49400" y2="61467"/>
                        <a14:backgroundMark x1="44300" y1="61600" x2="44300" y2="61600"/>
                        <a14:backgroundMark x1="56800" y1="61600" x2="56800" y2="61600"/>
                        <a14:backgroundMark x1="63400" y1="61467" x2="63400" y2="61467"/>
                        <a14:backgroundMark x1="57800" y1="51733" x2="57800" y2="51733"/>
                        <a14:backgroundMark x1="62900" y1="48667" x2="62900" y2="48667"/>
                        <a14:backgroundMark x1="64700" y1="46267" x2="64700" y2="46267"/>
                        <a14:backgroundMark x1="59300" y1="50667" x2="59300" y2="50667"/>
                        <a14:backgroundMark x1="46600" y1="50667" x2="46600" y2="50667"/>
                        <a14:backgroundMark x1="28800" y1="51333" x2="28800" y2="51333"/>
                        <a14:backgroundMark x1="27600" y1="48000" x2="27600" y2="48000"/>
                        <a14:backgroundMark x1="26800" y1="46533" x2="26800" y2="46533"/>
                        <a14:backgroundMark x1="26300" y1="46133" x2="26300" y2="46133"/>
                        <a14:backgroundMark x1="25600" y1="44933" x2="25600" y2="44933"/>
                        <a14:backgroundMark x1="24600" y1="43600" x2="24600" y2="43600"/>
                        <a14:backgroundMark x1="27500" y1="55333" x2="27500" y2="55333"/>
                        <a14:backgroundMark x1="26100" y1="53867" x2="26100" y2="53867"/>
                        <a14:backgroundMark x1="26600" y1="56133" x2="26600" y2="56133"/>
                        <a14:backgroundMark x1="25600" y1="55467" x2="25600" y2="55467"/>
                      </a14:backgroundRemoval>
                    </a14:imgEffect>
                  </a14:imgLayer>
                </a14:imgProps>
              </a:ext>
              <a:ext uri="{28A0092B-C50C-407E-A947-70E740481C1C}">
                <a14:useLocalDpi xmlns="" xmlns:a14="http://schemas.microsoft.com/office/drawing/2010/main" val="0"/>
              </a:ext>
            </a:extLst>
          </a:blip>
          <a:srcRect l="19755" t="27974" r="25460" b="34326"/>
          <a:stretch/>
        </p:blipFill>
        <p:spPr>
          <a:xfrm>
            <a:off x="9068726" y="1744327"/>
            <a:ext cx="857907" cy="442791"/>
          </a:xfrm>
          <a:prstGeom prst="rect">
            <a:avLst/>
          </a:prstGeom>
        </p:spPr>
      </p:pic>
    </p:spTree>
    <p:extLst>
      <p:ext uri="{BB962C8B-B14F-4D97-AF65-F5344CB8AC3E}">
        <p14:creationId xmlns="" xmlns:p14="http://schemas.microsoft.com/office/powerpoint/2010/main" val="11346891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52475" y="312821"/>
            <a:ext cx="3092114" cy="523220"/>
          </a:xfrm>
          <a:prstGeom prst="rect">
            <a:avLst/>
          </a:prstGeom>
        </p:spPr>
        <p:txBody>
          <a:bodyPr wrap="square">
            <a:spAutoFit/>
          </a:bodyPr>
          <a:lstStyle/>
          <a:p>
            <a:r>
              <a:rPr lang="en-GB" b="1" kern="0" dirty="0" smtClean="0">
                <a:solidFill>
                  <a:srgbClr val="03650F"/>
                </a:solidFill>
                <a:latin typeface="Rockwell Extra Bold" panose="02060903040505020403" pitchFamily="18" charset="0"/>
              </a:rPr>
              <a:t>FUTURE</a:t>
            </a:r>
            <a:r>
              <a:rPr lang="en-GB" sz="2800" b="1" kern="0" dirty="0" smtClean="0">
                <a:solidFill>
                  <a:srgbClr val="03650F"/>
                </a:solidFill>
                <a:latin typeface="Rockwell Extra Bold" panose="02060903040505020403" pitchFamily="18" charset="0"/>
              </a:rPr>
              <a:t> </a:t>
            </a:r>
            <a:r>
              <a:rPr lang="en-GB" b="1" kern="0" dirty="0" smtClean="0">
                <a:solidFill>
                  <a:srgbClr val="03650F"/>
                </a:solidFill>
                <a:latin typeface="Rockwell Extra Bold" panose="02060903040505020403" pitchFamily="18" charset="0"/>
              </a:rPr>
              <a:t>TIMELINE</a:t>
            </a:r>
            <a:endParaRPr lang="en-US" dirty="0"/>
          </a:p>
        </p:txBody>
      </p:sp>
      <p:sp>
        <p:nvSpPr>
          <p:cNvPr id="6" name="Rectangle 5"/>
          <p:cNvSpPr/>
          <p:nvPr/>
        </p:nvSpPr>
        <p:spPr>
          <a:xfrm>
            <a:off x="6978317" y="1515979"/>
            <a:ext cx="4355430" cy="13234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Individual household and corporate organization to utilize our product</a:t>
            </a:r>
            <a:endParaRPr lang="en-US" dirty="0"/>
          </a:p>
        </p:txBody>
      </p:sp>
      <p:sp>
        <p:nvSpPr>
          <p:cNvPr id="7" name="Rectangle 6"/>
          <p:cNvSpPr/>
          <p:nvPr/>
        </p:nvSpPr>
        <p:spPr>
          <a:xfrm>
            <a:off x="6990347" y="3645568"/>
            <a:ext cx="4367464" cy="13956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Satisfying Consumers wants and enhancing their convenience in purchasing fresh process chicken</a:t>
            </a:r>
            <a:endParaRPr lang="en-US" dirty="0"/>
          </a:p>
        </p:txBody>
      </p:sp>
      <p:sp>
        <p:nvSpPr>
          <p:cNvPr id="8" name="Rectangle 7"/>
          <p:cNvSpPr/>
          <p:nvPr/>
        </p:nvSpPr>
        <p:spPr>
          <a:xfrm>
            <a:off x="7038475" y="5390147"/>
            <a:ext cx="4331368" cy="12873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1.Serving a customer base in 9 states of the Niger Delta 2.Gaining 40% market share in the Niger Delta Region.</a:t>
            </a:r>
            <a:endParaRPr lang="en-US" dirty="0"/>
          </a:p>
        </p:txBody>
      </p:sp>
      <p:sp>
        <p:nvSpPr>
          <p:cNvPr id="9" name="Rectangle 8"/>
          <p:cNvSpPr/>
          <p:nvPr/>
        </p:nvSpPr>
        <p:spPr>
          <a:xfrm>
            <a:off x="8349916" y="914400"/>
            <a:ext cx="2189746" cy="369332"/>
          </a:xfrm>
          <a:prstGeom prst="rect">
            <a:avLst/>
          </a:prstGeom>
        </p:spPr>
        <p:txBody>
          <a:bodyPr wrap="square">
            <a:spAutoFit/>
          </a:bodyPr>
          <a:lstStyle/>
          <a:p>
            <a:r>
              <a:rPr lang="en-GB" b="1" kern="0" dirty="0" smtClean="0">
                <a:solidFill>
                  <a:srgbClr val="FF0000"/>
                </a:solidFill>
                <a:latin typeface="Rockwell Extra Bold" panose="02060903040505020403" pitchFamily="18" charset="0"/>
              </a:rPr>
              <a:t>FUTURE</a:t>
            </a:r>
            <a:r>
              <a:rPr lang="en-GB" b="1" kern="0" dirty="0" smtClean="0">
                <a:solidFill>
                  <a:srgbClr val="03650F"/>
                </a:solidFill>
                <a:latin typeface="Rockwell Extra Bold" panose="02060903040505020403" pitchFamily="18" charset="0"/>
              </a:rPr>
              <a:t> </a:t>
            </a:r>
            <a:r>
              <a:rPr lang="en-GB" b="1" kern="0" dirty="0" smtClean="0">
                <a:solidFill>
                  <a:srgbClr val="FF0000"/>
                </a:solidFill>
                <a:latin typeface="Rockwell Extra Bold" panose="02060903040505020403" pitchFamily="18" charset="0"/>
              </a:rPr>
              <a:t>STATE</a:t>
            </a:r>
            <a:endParaRPr lang="en-US" dirty="0">
              <a:solidFill>
                <a:srgbClr val="FF0000"/>
              </a:solidFill>
            </a:endParaRPr>
          </a:p>
        </p:txBody>
      </p:sp>
      <p:sp>
        <p:nvSpPr>
          <p:cNvPr id="10" name="Rectangle 9"/>
          <p:cNvSpPr/>
          <p:nvPr/>
        </p:nvSpPr>
        <p:spPr>
          <a:xfrm>
            <a:off x="1864895" y="926432"/>
            <a:ext cx="3152273" cy="369332"/>
          </a:xfrm>
          <a:prstGeom prst="rect">
            <a:avLst/>
          </a:prstGeom>
        </p:spPr>
        <p:txBody>
          <a:bodyPr wrap="square">
            <a:spAutoFit/>
          </a:bodyPr>
          <a:lstStyle/>
          <a:p>
            <a:r>
              <a:rPr lang="en-GB" b="1" kern="0" dirty="0" smtClean="0">
                <a:solidFill>
                  <a:srgbClr val="FF0000"/>
                </a:solidFill>
                <a:latin typeface="Rockwell Extra Bold" panose="02060903040505020403" pitchFamily="18" charset="0"/>
              </a:rPr>
              <a:t>CURRENT STATE</a:t>
            </a:r>
            <a:endParaRPr lang="en-US" dirty="0">
              <a:solidFill>
                <a:srgbClr val="FF0000"/>
              </a:solidFill>
            </a:endParaRPr>
          </a:p>
        </p:txBody>
      </p:sp>
      <p:sp>
        <p:nvSpPr>
          <p:cNvPr id="14" name="Rectangle 13"/>
          <p:cNvSpPr/>
          <p:nvPr/>
        </p:nvSpPr>
        <p:spPr>
          <a:xfrm>
            <a:off x="156411" y="1852863"/>
            <a:ext cx="1576136" cy="6978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FF00"/>
                </a:solidFill>
              </a:rPr>
              <a:t>Buyers</a:t>
            </a:r>
            <a:r>
              <a:rPr lang="en-US" dirty="0" smtClean="0"/>
              <a:t> </a:t>
            </a:r>
            <a:r>
              <a:rPr lang="en-US" dirty="0" smtClean="0">
                <a:solidFill>
                  <a:srgbClr val="FFFF00"/>
                </a:solidFill>
              </a:rPr>
              <a:t>and</a:t>
            </a:r>
            <a:r>
              <a:rPr lang="en-US" dirty="0" smtClean="0"/>
              <a:t> </a:t>
            </a:r>
            <a:r>
              <a:rPr lang="en-US" dirty="0" smtClean="0">
                <a:solidFill>
                  <a:srgbClr val="FFFF00"/>
                </a:solidFill>
              </a:rPr>
              <a:t>Early</a:t>
            </a:r>
            <a:r>
              <a:rPr lang="en-US" dirty="0" smtClean="0"/>
              <a:t> </a:t>
            </a:r>
            <a:r>
              <a:rPr lang="en-US" dirty="0" smtClean="0">
                <a:solidFill>
                  <a:srgbClr val="FFFF00"/>
                </a:solidFill>
              </a:rPr>
              <a:t>Adopters</a:t>
            </a:r>
            <a:endParaRPr lang="en-US" dirty="0">
              <a:solidFill>
                <a:srgbClr val="FFFF00"/>
              </a:solidFill>
            </a:endParaRPr>
          </a:p>
        </p:txBody>
      </p:sp>
      <p:sp>
        <p:nvSpPr>
          <p:cNvPr id="15" name="Rectangle 14"/>
          <p:cNvSpPr/>
          <p:nvPr/>
        </p:nvSpPr>
        <p:spPr>
          <a:xfrm>
            <a:off x="216568" y="3910263"/>
            <a:ext cx="1528011" cy="7098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C000"/>
                </a:solidFill>
              </a:rPr>
              <a:t>Goals</a:t>
            </a:r>
            <a:r>
              <a:rPr lang="en-US" dirty="0" smtClean="0"/>
              <a:t> </a:t>
            </a:r>
            <a:r>
              <a:rPr lang="en-US" dirty="0" smtClean="0">
                <a:solidFill>
                  <a:srgbClr val="FFC000"/>
                </a:solidFill>
              </a:rPr>
              <a:t>Achieved</a:t>
            </a:r>
            <a:endParaRPr lang="en-US" dirty="0">
              <a:solidFill>
                <a:srgbClr val="FFC000"/>
              </a:solidFill>
            </a:endParaRPr>
          </a:p>
        </p:txBody>
      </p:sp>
      <p:sp>
        <p:nvSpPr>
          <p:cNvPr id="17" name="Rectangle 16"/>
          <p:cNvSpPr/>
          <p:nvPr/>
        </p:nvSpPr>
        <p:spPr>
          <a:xfrm>
            <a:off x="180474" y="5426242"/>
            <a:ext cx="1552073" cy="77002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C000"/>
                </a:solidFill>
              </a:rPr>
              <a:t>Target</a:t>
            </a:r>
            <a:r>
              <a:rPr lang="en-US" dirty="0" smtClean="0"/>
              <a:t> </a:t>
            </a:r>
            <a:r>
              <a:rPr lang="en-US" dirty="0" smtClean="0">
                <a:solidFill>
                  <a:srgbClr val="FFC000"/>
                </a:solidFill>
              </a:rPr>
              <a:t>Location</a:t>
            </a:r>
            <a:endParaRPr lang="en-US" dirty="0">
              <a:solidFill>
                <a:srgbClr val="FFC000"/>
              </a:solidFill>
            </a:endParaRPr>
          </a:p>
        </p:txBody>
      </p:sp>
      <p:sp>
        <p:nvSpPr>
          <p:cNvPr id="18" name="Rectangle 17"/>
          <p:cNvSpPr/>
          <p:nvPr/>
        </p:nvSpPr>
        <p:spPr>
          <a:xfrm>
            <a:off x="2009275" y="1515978"/>
            <a:ext cx="3164304" cy="17205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1.Individual household utilizing the product.2.Resturants and </a:t>
            </a:r>
            <a:r>
              <a:rPr lang="en-US" dirty="0" err="1" smtClean="0"/>
              <a:t>fastfoods</a:t>
            </a:r>
            <a:r>
              <a:rPr lang="en-US" dirty="0" smtClean="0"/>
              <a:t> demanding the product but taking delivery by themselves</a:t>
            </a:r>
            <a:endParaRPr lang="en-US" dirty="0"/>
          </a:p>
        </p:txBody>
      </p:sp>
      <p:sp>
        <p:nvSpPr>
          <p:cNvPr id="19" name="Right Arrow 18"/>
          <p:cNvSpPr/>
          <p:nvPr/>
        </p:nvSpPr>
        <p:spPr>
          <a:xfrm>
            <a:off x="5486400" y="1792705"/>
            <a:ext cx="1471703" cy="8455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2045369" y="3585411"/>
            <a:ext cx="3200400" cy="14197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1.Consumers of fresh processed chicken wants are satisfied</a:t>
            </a:r>
            <a:endParaRPr lang="en-US" dirty="0"/>
          </a:p>
        </p:txBody>
      </p:sp>
      <p:sp>
        <p:nvSpPr>
          <p:cNvPr id="23" name="Rectangle 22"/>
          <p:cNvSpPr/>
          <p:nvPr/>
        </p:nvSpPr>
        <p:spPr>
          <a:xfrm>
            <a:off x="2057400" y="5366083"/>
            <a:ext cx="3224463" cy="12873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1.Currently serving a customer base in one city of the state using other means of delivery</a:t>
            </a:r>
            <a:endParaRPr lang="en-US" dirty="0"/>
          </a:p>
        </p:txBody>
      </p:sp>
      <p:sp>
        <p:nvSpPr>
          <p:cNvPr id="26" name="Right Arrow 25"/>
          <p:cNvSpPr/>
          <p:nvPr/>
        </p:nvSpPr>
        <p:spPr>
          <a:xfrm>
            <a:off x="5474368" y="3826042"/>
            <a:ext cx="1467853" cy="7940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p:cNvSpPr/>
          <p:nvPr/>
        </p:nvSpPr>
        <p:spPr>
          <a:xfrm>
            <a:off x="5462337" y="5606716"/>
            <a:ext cx="1491916" cy="8215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rotWithShape="1">
          <a:blip r:embed="rId2">
            <a:extLst>
              <a:ext uri="{BEBA8EAE-BF5A-486C-A8C5-ECC9F3942E4B}">
                <a14:imgProps xmlns="" xmlns:a14="http://schemas.microsoft.com/office/drawing/2010/main">
                  <a14:imgLayer r:embed="rId5">
                    <a14:imgEffect>
                      <a14:backgroundRemoval t="20000" b="79600" l="17200" r="74700">
                        <a14:foregroundMark x1="30200" y1="37200" x2="30200" y2="37200"/>
                        <a14:foregroundMark x1="27000" y1="49600" x2="27000" y2="49600"/>
                        <a14:foregroundMark x1="33100" y1="56667" x2="33100" y2="56667"/>
                        <a14:foregroundMark x1="41100" y1="53600" x2="41100" y2="53600"/>
                        <a14:foregroundMark x1="47200" y1="55867" x2="47200" y2="55867"/>
                        <a14:foregroundMark x1="53300" y1="49333" x2="53300" y2="49333"/>
                        <a14:foregroundMark x1="57500" y1="56667" x2="57500" y2="56667"/>
                        <a14:foregroundMark x1="69000" y1="35867" x2="69000" y2="35867"/>
                        <a14:foregroundMark x1="59300" y1="37467" x2="59300" y2="37467"/>
                        <a14:foregroundMark x1="57900" y1="49600" x2="57900" y2="49600"/>
                        <a14:foregroundMark x1="45000" y1="61067" x2="45000" y2="61067"/>
                        <a14:foregroundMark x1="47200" y1="60667" x2="47200" y2="60667"/>
                        <a14:foregroundMark x1="49300" y1="60667" x2="49300" y2="60667"/>
                        <a14:foregroundMark x1="52200" y1="60667" x2="52200" y2="60667"/>
                        <a14:foregroundMark x1="53600" y1="61067" x2="53600" y2="61067"/>
                        <a14:foregroundMark x1="57400" y1="60933" x2="57400" y2="60933"/>
                        <a14:foregroundMark x1="58800" y1="60667" x2="58800" y2="60667"/>
                        <a14:foregroundMark x1="61100" y1="60800" x2="61100" y2="60800"/>
                        <a14:foregroundMark x1="63600" y1="60667" x2="63600" y2="60667"/>
                        <a14:foregroundMark x1="42800" y1="59333" x2="42800" y2="59333"/>
                        <a14:foregroundMark x1="41500" y1="59733" x2="41500" y2="59733"/>
                        <a14:foregroundMark x1="39200" y1="60400" x2="39200" y2="60400"/>
                        <a14:foregroundMark x1="39500" y1="60133" x2="39500" y2="60133"/>
                        <a14:foregroundMark x1="36800" y1="60533" x2="36800" y2="60533"/>
                        <a14:foregroundMark x1="35800" y1="60800" x2="35800" y2="60800"/>
                        <a14:foregroundMark x1="34100" y1="60800" x2="34100" y2="60800"/>
                        <a14:foregroundMark x1="33000" y1="61200" x2="33000" y2="61200"/>
                        <a14:foregroundMark x1="32300" y1="61200" x2="32300" y2="61200"/>
                        <a14:foregroundMark x1="31200" y1="61467" x2="31200" y2="61467"/>
                        <a14:foregroundMark x1="30400" y1="61467" x2="30400" y2="61467"/>
                        <a14:foregroundMark x1="29800" y1="61467" x2="29800" y2="61467"/>
                        <a14:foregroundMark x1="29300" y1="61733" x2="29300" y2="61733"/>
                        <a14:foregroundMark x1="28400" y1="58533" x2="28400" y2="58533"/>
                        <a14:foregroundMark x1="48600" y1="63867" x2="48600" y2="63867"/>
                        <a14:backgroundMark x1="31600" y1="52800" x2="31600" y2="52800"/>
                        <a14:backgroundMark x1="37800" y1="56667" x2="37800" y2="56667"/>
                        <a14:backgroundMark x1="43700" y1="49467" x2="43700" y2="49467"/>
                        <a14:backgroundMark x1="50300" y1="52800" x2="50300" y2="52800"/>
                        <a14:backgroundMark x1="46500" y1="52933" x2="46500" y2="52933"/>
                        <a14:backgroundMark x1="58100" y1="53867" x2="58100" y2="53867"/>
                        <a14:backgroundMark x1="61500" y1="53733" x2="61500" y2="53733"/>
                        <a14:backgroundMark x1="57300" y1="59067" x2="57300" y2="59067"/>
                        <a14:backgroundMark x1="54200" y1="57200" x2="54200" y2="57200"/>
                        <a14:backgroundMark x1="50800" y1="58400" x2="50800" y2="58400"/>
                        <a14:backgroundMark x1="47000" y1="59467" x2="47000" y2="59467"/>
                        <a14:backgroundMark x1="45900" y1="57200" x2="45900" y2="57200"/>
                        <a14:backgroundMark x1="41000" y1="58800" x2="41000" y2="58800"/>
                        <a14:backgroundMark x1="43500" y1="58533" x2="43500" y2="58533"/>
                        <a14:backgroundMark x1="48500" y1="56933" x2="48500" y2="56933"/>
                        <a14:backgroundMark x1="52100" y1="62400" x2="52100" y2="62400"/>
                        <a14:backgroundMark x1="50300" y1="62000" x2="50300" y2="62000"/>
                        <a14:backgroundMark x1="49300" y1="63067" x2="49300" y2="63067"/>
                        <a14:backgroundMark x1="49400" y1="61467" x2="49400" y2="61467"/>
                        <a14:backgroundMark x1="44300" y1="61600" x2="44300" y2="61600"/>
                        <a14:backgroundMark x1="56800" y1="61600" x2="56800" y2="61600"/>
                        <a14:backgroundMark x1="63400" y1="61467" x2="63400" y2="61467"/>
                        <a14:backgroundMark x1="57800" y1="51733" x2="57800" y2="51733"/>
                        <a14:backgroundMark x1="62900" y1="48667" x2="62900" y2="48667"/>
                        <a14:backgroundMark x1="64700" y1="46267" x2="64700" y2="46267"/>
                        <a14:backgroundMark x1="59300" y1="50667" x2="59300" y2="50667"/>
                        <a14:backgroundMark x1="46600" y1="50667" x2="46600" y2="50667"/>
                        <a14:backgroundMark x1="28800" y1="51333" x2="28800" y2="51333"/>
                        <a14:backgroundMark x1="27600" y1="48000" x2="27600" y2="48000"/>
                        <a14:backgroundMark x1="26800" y1="46533" x2="26800" y2="46533"/>
                        <a14:backgroundMark x1="26300" y1="46133" x2="26300" y2="46133"/>
                        <a14:backgroundMark x1="25600" y1="44933" x2="25600" y2="44933"/>
                        <a14:backgroundMark x1="24600" y1="43600" x2="24600" y2="43600"/>
                        <a14:backgroundMark x1="27500" y1="55333" x2="27500" y2="55333"/>
                        <a14:backgroundMark x1="26100" y1="53867" x2="26100" y2="53867"/>
                        <a14:backgroundMark x1="26600" y1="56133" x2="26600" y2="56133"/>
                        <a14:backgroundMark x1="25600" y1="55467" x2="25600" y2="55467"/>
                      </a14:backgroundRemoval>
                    </a14:imgEffect>
                  </a14:imgLayer>
                </a14:imgProps>
              </a:ext>
              <a:ext uri="{28A0092B-C50C-407E-A947-70E740481C1C}">
                <a14:useLocalDpi xmlns="" xmlns:a14="http://schemas.microsoft.com/office/drawing/2010/main" val="0"/>
              </a:ext>
            </a:extLst>
          </a:blip>
          <a:srcRect l="19755" t="27974" r="25460" b="34326"/>
          <a:stretch/>
        </p:blipFill>
        <p:spPr>
          <a:xfrm>
            <a:off x="146390" y="107560"/>
            <a:ext cx="1451518" cy="749171"/>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 xmlns:thm15="http://schemas.microsoft.com/office/thememl/2012/main" name="Mesh" id="{789EC3FE-34FD-429C-9918-760025E6C145}" vid="{B8BE45C0-8141-4D58-8C71-A009BC26FBBB}"/>
    </a:ext>
  </a:extLst>
</a:theme>
</file>

<file path=ppt/theme/theme2.xml><?xml version="1.0" encoding="utf-8"?>
<a:theme xmlns:a="http://schemas.openxmlformats.org/drawingml/2006/main" name="1_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14751</TotalTime>
  <Words>796</Words>
  <Application>Microsoft Office PowerPoint</Application>
  <PresentationFormat>Custom</PresentationFormat>
  <Paragraphs>188</Paragraphs>
  <Slides>14</Slides>
  <Notes>0</Notes>
  <HiddenSlides>0</HiddenSlides>
  <MMClips>0</MMClips>
  <ScaleCrop>false</ScaleCrop>
  <HeadingPairs>
    <vt:vector size="4" baseType="variant">
      <vt:variant>
        <vt:lpstr>Theme</vt:lpstr>
      </vt:variant>
      <vt:variant>
        <vt:i4>2</vt:i4>
      </vt:variant>
      <vt:variant>
        <vt:lpstr>Slide Titles</vt:lpstr>
      </vt:variant>
      <vt:variant>
        <vt:i4>14</vt:i4>
      </vt:variant>
    </vt:vector>
  </HeadingPairs>
  <TitlesOfParts>
    <vt:vector size="16" baseType="lpstr">
      <vt:lpstr>Mesh</vt:lpstr>
      <vt:lpstr>1_Mesh</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Peter Akpevwe</dc:creator>
  <cp:lastModifiedBy>Dr Mrs Ihuoma Okwuon</cp:lastModifiedBy>
  <cp:revision>539</cp:revision>
  <dcterms:created xsi:type="dcterms:W3CDTF">2020-02-02T18:22:11Z</dcterms:created>
  <dcterms:modified xsi:type="dcterms:W3CDTF">2022-07-14T12:36:57Z</dcterms:modified>
</cp:coreProperties>
</file>