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52740CC3-1A40-C8BA-B71E-BAD6B3144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>
            <a:extLst>
              <a:ext uri="{FF2B5EF4-FFF2-40B4-BE49-F238E27FC236}">
                <a16:creationId xmlns:a16="http://schemas.microsoft.com/office/drawing/2014/main" id="{4F113ADC-EA98-9A54-9EE6-77E2CFA23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>
            <a:extLst>
              <a:ext uri="{FF2B5EF4-FFF2-40B4-BE49-F238E27FC236}">
                <a16:creationId xmlns:a16="http://schemas.microsoft.com/office/drawing/2014/main" id="{61CAE00E-D946-1D6F-9BFE-F576CD02F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97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696de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696de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313300" y="1965800"/>
            <a:ext cx="44670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Name: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1184750" y="1139650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</a:t>
            </a:r>
            <a:endParaRPr sz="17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13525" y="1895375"/>
            <a:ext cx="3761400" cy="126185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</a:t>
            </a:r>
            <a:r>
              <a:rPr lang="en-US" dirty="0"/>
              <a:t>E-Governance and Web-Based Application Development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 dirty="0">
                <a:solidFill>
                  <a:srgbClr val="980000"/>
                </a:solidFill>
              </a:rPr>
              <a:t>: 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Vedant Gharat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1204700" y="185153"/>
            <a:ext cx="757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DSA mini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SzPts val="2000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Sustainability Goal :</a:t>
            </a:r>
            <a:r>
              <a:rPr lang="en-US" sz="1100" dirty="0"/>
              <a:t>The project supports </a:t>
            </a:r>
            <a:r>
              <a:rPr lang="en-US" sz="1100" b="1" dirty="0"/>
              <a:t>SDG 16</a:t>
            </a:r>
            <a:r>
              <a:rPr lang="en-US" sz="1100" dirty="0"/>
              <a:t> by enabling transparent, reliable voting and </a:t>
            </a:r>
            <a:r>
              <a:rPr lang="en-US" sz="1100" b="1" dirty="0"/>
              <a:t>SDG 9</a:t>
            </a:r>
            <a:r>
              <a:rPr lang="en-US" sz="1100" dirty="0"/>
              <a:t>     through sustainable tech integration.</a:t>
            </a:r>
            <a:endParaRPr sz="11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Implementation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AB25C-D6E2-F6CA-18E7-EC376D62DEE7}"/>
              </a:ext>
            </a:extLst>
          </p:cNvPr>
          <p:cNvSpPr txBox="1"/>
          <p:nvPr/>
        </p:nvSpPr>
        <p:spPr>
          <a:xfrm>
            <a:off x="311725" y="1446195"/>
            <a:ext cx="6546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Backend: Node.js with Express.js server handling API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Core Logic: C program for election operations (add candidate, cast vote, find winner)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Database: </a:t>
            </a:r>
            <a:r>
              <a:rPr lang="en-IN" sz="1800" dirty="0" err="1"/>
              <a:t>Supabase</a:t>
            </a:r>
            <a:r>
              <a:rPr lang="en-IN" sz="1800" dirty="0"/>
              <a:t> for persistent storage of candidates and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Integration: Node.js communicates with C program via child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Frontend: HTML, CSS, JavaScript for interactive user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Gantt Chart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496D8C-E4BC-EB24-F96E-7D7AA1423E05}"/>
              </a:ext>
            </a:extLst>
          </p:cNvPr>
          <p:cNvGraphicFramePr>
            <a:graphicFrameLocks noGrp="1"/>
          </p:cNvGraphicFramePr>
          <p:nvPr/>
        </p:nvGraphicFramePr>
        <p:xfrm>
          <a:off x="311150" y="1473835"/>
          <a:ext cx="8521700" cy="2773680"/>
        </p:xfrm>
        <a:graphic>
          <a:graphicData uri="http://schemas.openxmlformats.org/drawingml/2006/table">
            <a:tbl>
              <a:tblPr/>
              <a:tblGrid>
                <a:gridCol w="4260850">
                  <a:extLst>
                    <a:ext uri="{9D8B030D-6E8A-4147-A177-3AD203B41FA5}">
                      <a16:colId xmlns:a16="http://schemas.microsoft.com/office/drawing/2014/main" val="3383655465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601177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Week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171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Week 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Project planning and 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01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Week 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Backend development (Node.js + C program integration)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78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Week 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Frontend development (HTML, CSS, JS)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886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Week 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Database integration and real-time features (Supabase)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65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Week 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Testing, debugging, and validation of functionalities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94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Week 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Documentation, report preparation, and final 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811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650088ED-45C1-138A-E507-FCBDDDF77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>
            <a:extLst>
              <a:ext uri="{FF2B5EF4-FFF2-40B4-BE49-F238E27FC236}">
                <a16:creationId xmlns:a16="http://schemas.microsoft.com/office/drawing/2014/main" id="{D2BB7C89-0BF1-85DA-B79E-DCB37F116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" b="1" dirty="0">
                <a:solidFill>
                  <a:srgbClr val="FFFF00"/>
                </a:solidFill>
              </a:rPr>
              <a:t>Output Screenshots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140" name="Google Shape;140;p21">
            <a:extLst>
              <a:ext uri="{FF2B5EF4-FFF2-40B4-BE49-F238E27FC236}">
                <a16:creationId xmlns:a16="http://schemas.microsoft.com/office/drawing/2014/main" id="{B2AD2CD2-9685-232B-11A9-71E589845E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50912-9C9B-39BE-14AB-14DEF61B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1574"/>
            <a:ext cx="4462530" cy="2146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1803B-0E2F-C162-D9FF-1767249EE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454" y="1311574"/>
            <a:ext cx="4597756" cy="21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Conclusion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EDB3ED-4AD0-C413-2254-D880079FCA96}"/>
              </a:ext>
            </a:extLst>
          </p:cNvPr>
          <p:cNvSpPr txBox="1"/>
          <p:nvPr/>
        </p:nvSpPr>
        <p:spPr>
          <a:xfrm>
            <a:off x="311725" y="1661638"/>
            <a:ext cx="71799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Successfully developed a full-stack hybrid voting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Demonstrated integration of C program logic with a modern web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real-time updates and persistent data storage using </a:t>
            </a:r>
            <a:r>
              <a:rPr lang="en-US" sz="2000" dirty="0" err="1"/>
              <a:t>Supabase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Provided a user-friendly, responsive, and scalable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Achieved all project objectives with scope for future enhancement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References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E6F3E-4203-19A9-5E40-E833CB6C782E}"/>
              </a:ext>
            </a:extLst>
          </p:cNvPr>
          <p:cNvSpPr txBox="1"/>
          <p:nvPr/>
        </p:nvSpPr>
        <p:spPr>
          <a:xfrm>
            <a:off x="0" y="1377672"/>
            <a:ext cx="8276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Node.js Foundation. (2025). Node.js Documentation. Online. Available: https://nodejs.org/en/docs/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Express.js. (2025). Express Web Framework Documentation. Online. Available: https://expressjs.com/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err="1"/>
              <a:t>Supabase</a:t>
            </a:r>
            <a:r>
              <a:rPr lang="en-IN" sz="1800" dirty="0"/>
              <a:t>. (2025). </a:t>
            </a:r>
            <a:r>
              <a:rPr lang="en-IN" sz="1800" dirty="0" err="1"/>
              <a:t>Supabase</a:t>
            </a:r>
            <a:r>
              <a:rPr lang="en-IN" sz="1800" dirty="0"/>
              <a:t> Documentation. Online. Available: https://supabase.com/docs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ISO/IEC. (2011). ISO/IEC 9899:2011 Information technology - Programming languages - C. Geneva, Switzerland: ISO.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Mozilla Developer Network. (2025). Web Technologies Documentation. Online. Available: https://developer.mozilla.org/en-US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Proposed System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572000" y="15240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13. Test Cases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14.Challenges and Solutions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15. Future Scope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16. Code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17. Output Screenshots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18. Conclusion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19. References (in IEEE Format)</a:t>
            </a:r>
            <a:endParaRPr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Introduction to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7C135-C66E-0BA5-2777-026425051E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" y="2065701"/>
            <a:ext cx="57790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voting system combining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 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 registration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casting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result calculation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and 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Problem Statement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79650" y="1402225"/>
            <a:ext cx="6516222" cy="262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Traditional voting systems are </a:t>
            </a:r>
            <a:r>
              <a:rPr lang="en-US" sz="1600" b="1" dirty="0"/>
              <a:t>manual and error-prone</a:t>
            </a:r>
            <a:endParaRPr lang="en-US" sz="1600" dirty="0"/>
          </a:p>
          <a:p>
            <a:r>
              <a:rPr lang="en-US" sz="1600" dirty="0"/>
              <a:t>Purely digital systems may </a:t>
            </a:r>
            <a:r>
              <a:rPr lang="en-US" sz="1600" b="1" dirty="0"/>
              <a:t>lack integration with legacy programs</a:t>
            </a:r>
            <a:endParaRPr lang="en-US" sz="1600" dirty="0"/>
          </a:p>
          <a:p>
            <a:r>
              <a:rPr lang="en-US" sz="1600" dirty="0"/>
              <a:t>Need for a </a:t>
            </a:r>
            <a:r>
              <a:rPr lang="en-US" sz="1600" b="1" dirty="0"/>
              <a:t>secure and real-time voting platform</a:t>
            </a:r>
            <a:endParaRPr lang="en-US" sz="1600" dirty="0"/>
          </a:p>
          <a:p>
            <a:r>
              <a:rPr lang="en-US" sz="1600" dirty="0"/>
              <a:t>Combine </a:t>
            </a:r>
            <a:r>
              <a:rPr lang="en-US" sz="1600" b="1" dirty="0"/>
              <a:t>C program reliability</a:t>
            </a:r>
            <a:r>
              <a:rPr lang="en-US" sz="1600" dirty="0"/>
              <a:t> with </a:t>
            </a:r>
            <a:r>
              <a:rPr lang="en-US" sz="1600" b="1" dirty="0"/>
              <a:t>modern web technologies</a:t>
            </a:r>
            <a:endParaRPr lang="en-US" sz="1600" dirty="0"/>
          </a:p>
          <a:p>
            <a:r>
              <a:rPr lang="en-US" sz="1600" dirty="0"/>
              <a:t>Ensure </a:t>
            </a:r>
            <a:r>
              <a:rPr lang="en-US" sz="1600" b="1" dirty="0"/>
              <a:t>persistent storage, accurate counting, and transparent results</a:t>
            </a:r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Objectives of the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EE32-7091-7625-12D6-8CD4614916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1150" y="2005968"/>
            <a:ext cx="60286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voting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core election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data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user-friendly UI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    Requirements of the system (Hardware, software)</a:t>
            </a:r>
            <a:endParaRPr dirty="0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30050" y="1609343"/>
            <a:ext cx="5414846" cy="322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Hardware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Modern computer/PC with </a:t>
            </a:r>
            <a:r>
              <a:rPr lang="en-IN" b="1" dirty="0"/>
              <a:t>internet connectivity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Minimum </a:t>
            </a:r>
            <a:r>
              <a:rPr lang="en-IN" b="1" dirty="0"/>
              <a:t>4GB RAM</a:t>
            </a:r>
            <a:r>
              <a:rPr lang="en-IN" dirty="0"/>
              <a:t> and </a:t>
            </a:r>
            <a:r>
              <a:rPr lang="en-IN" b="1" dirty="0"/>
              <a:t>100MB free storage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 browser: </a:t>
            </a:r>
            <a:r>
              <a:rPr lang="en-IN" b="1" dirty="0"/>
              <a:t>Chrome, Firefox, Edge, Safari</a:t>
            </a:r>
          </a:p>
          <a:p>
            <a:endParaRPr lang="en-IN" dirty="0"/>
          </a:p>
          <a:p>
            <a:r>
              <a:rPr lang="en-IN" b="1" dirty="0"/>
              <a:t>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Node.js</a:t>
            </a:r>
            <a:r>
              <a:rPr lang="en-IN" dirty="0"/>
              <a:t> (v14 or higher)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GCC compiler</a:t>
            </a:r>
            <a:r>
              <a:rPr lang="en-IN" dirty="0"/>
              <a:t> for C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Supabase</a:t>
            </a:r>
            <a:r>
              <a:rPr lang="en-IN" b="1" dirty="0"/>
              <a:t> account</a:t>
            </a:r>
            <a:r>
              <a:rPr lang="en-IN" dirty="0"/>
              <a:t> for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Express.js</a:t>
            </a:r>
            <a:r>
              <a:rPr lang="en-IN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HTML5, CSS3, JavaScript</a:t>
            </a:r>
            <a:r>
              <a:rPr lang="en-IN" dirty="0"/>
              <a:t> for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Operating System: </a:t>
            </a:r>
            <a:r>
              <a:rPr lang="en-IN" b="1" dirty="0"/>
              <a:t>Windows, Mac, or Linux</a:t>
            </a:r>
            <a:endParaRPr lang="en-IN" dirty="0"/>
          </a:p>
          <a:p>
            <a:endParaRPr lang="en-IN" dirty="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ER diagram of the proposed system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8AF1FE-F98B-74D2-9419-2A712D40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3" y="1362868"/>
            <a:ext cx="8661637" cy="34646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Front End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EA665473-713B-E6AC-EC08-9D6E0FE365D4}"/>
              </a:ext>
            </a:extLst>
          </p:cNvPr>
          <p:cNvSpPr txBox="1"/>
          <p:nvPr/>
        </p:nvSpPr>
        <p:spPr>
          <a:xfrm>
            <a:off x="230050" y="1609343"/>
            <a:ext cx="5414846" cy="322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HTML5</a:t>
            </a:r>
            <a:r>
              <a:rPr lang="en-US" sz="1800" dirty="0"/>
              <a:t>: Structure and content of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CSS3</a:t>
            </a:r>
            <a:r>
              <a:rPr lang="en-US" sz="1800" dirty="0"/>
              <a:t>: Styling and responsive design for all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JavaScript</a:t>
            </a:r>
            <a:r>
              <a:rPr lang="en-US" sz="1800" dirty="0"/>
              <a:t>: Client-side logic and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Real-time updates</a:t>
            </a:r>
            <a:r>
              <a:rPr lang="en-US" sz="1800" dirty="0"/>
              <a:t>: Dynamic UI changes when votes are 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User-friendly interface</a:t>
            </a:r>
            <a:r>
              <a:rPr lang="en-US" sz="1800" dirty="0"/>
              <a:t>: Easy navigation for candidates and voters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Responsive forms</a:t>
            </a:r>
            <a:r>
              <a:rPr lang="en-US" sz="1800" dirty="0"/>
              <a:t>: Candidate registration, vote casting, and results display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701</Words>
  <Application>Microsoft Office PowerPoint</Application>
  <PresentationFormat>On-screen Show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Merriweather</vt:lpstr>
      <vt:lpstr>Arial</vt:lpstr>
      <vt:lpstr>Times New Roman</vt:lpstr>
      <vt:lpstr>Roboto</vt:lpstr>
      <vt:lpstr>Paradigm</vt:lpstr>
      <vt:lpstr>PowerPoint Presentation</vt:lpstr>
      <vt:lpstr>PowerPoint Presentation</vt:lpstr>
      <vt:lpstr>Content</vt:lpstr>
      <vt:lpstr>Introduction to Project  </vt:lpstr>
      <vt:lpstr>Problem Statement  </vt:lpstr>
      <vt:lpstr>Objectives of the project  </vt:lpstr>
      <vt:lpstr>    Requirements of the system (Hardware, software) </vt:lpstr>
      <vt:lpstr>ER diagram of the proposed system</vt:lpstr>
      <vt:lpstr>Front End</vt:lpstr>
      <vt:lpstr>Implementation</vt:lpstr>
      <vt:lpstr>Gantt Chart </vt:lpstr>
      <vt:lpstr>Output Screenshots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vedant gharat</cp:lastModifiedBy>
  <cp:revision>2</cp:revision>
  <dcterms:modified xsi:type="dcterms:W3CDTF">2025-10-15T16:23:09Z</dcterms:modified>
</cp:coreProperties>
</file>