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notesSlides/notesSlide14.xml" ContentType="application/vnd.openxmlformats-officedocument.presentationml.notesSlide+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notesSlides/notesSlide18.xml" ContentType="application/vnd.openxmlformats-officedocument.presentationml.notesSlide+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notesSlides/notesSlide20.xml" ContentType="application/vnd.openxmlformats-officedocument.presentationml.notesSlide+xml"/>
  <Override PartName="/ppt/tags/tag64.xml" ContentType="application/vnd.openxmlformats-officedocument.presentationml.tags+xml"/>
  <Override PartName="/ppt/notesSlides/notesSlide2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2.xml" ContentType="application/vnd.openxmlformats-officedocument.presentationml.notesSlide+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notesSlides/notesSlide25.xml" ContentType="application/vnd.openxmlformats-officedocument.presentationml.notesSlide+xml"/>
  <Override PartName="/ppt/tags/tag82.xml" ContentType="application/vnd.openxmlformats-officedocument.presentationml.tags+xml"/>
  <Override PartName="/ppt/notesSlides/notesSlide26.xml" ContentType="application/vnd.openxmlformats-officedocument.presentationml.notesSlide+xml"/>
  <Override PartName="/ppt/tags/tag83.xml" ContentType="application/vnd.openxmlformats-officedocument.presentationml.tags+xml"/>
  <Override PartName="/ppt/notesSlides/notesSlide2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8.xml" ContentType="application/vnd.openxmlformats-officedocument.presentationml.notesSlide+xml"/>
  <Override PartName="/ppt/tags/tag88.xml" ContentType="application/vnd.openxmlformats-officedocument.presentationml.tags+xml"/>
  <Override PartName="/ppt/theme/themeOverride1.xml" ContentType="application/vnd.openxmlformats-officedocument.themeOverr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3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87"/>
  </p:notesMasterIdLst>
  <p:handoutMasterIdLst>
    <p:handoutMasterId r:id="rId88"/>
  </p:handoutMasterIdLst>
  <p:sldIdLst>
    <p:sldId id="472" r:id="rId2"/>
    <p:sldId id="429" r:id="rId3"/>
    <p:sldId id="474" r:id="rId4"/>
    <p:sldId id="475" r:id="rId5"/>
    <p:sldId id="538" r:id="rId6"/>
    <p:sldId id="462" r:id="rId7"/>
    <p:sldId id="476" r:id="rId8"/>
    <p:sldId id="477" r:id="rId9"/>
    <p:sldId id="478" r:id="rId10"/>
    <p:sldId id="549" r:id="rId11"/>
    <p:sldId id="460" r:id="rId12"/>
    <p:sldId id="471" r:id="rId13"/>
    <p:sldId id="482" r:id="rId14"/>
    <p:sldId id="484" r:id="rId15"/>
    <p:sldId id="486" r:id="rId16"/>
    <p:sldId id="479" r:id="rId17"/>
    <p:sldId id="473" r:id="rId18"/>
    <p:sldId id="480" r:id="rId19"/>
    <p:sldId id="481" r:id="rId20"/>
    <p:sldId id="425" r:id="rId21"/>
    <p:sldId id="433" r:id="rId22"/>
    <p:sldId id="495" r:id="rId23"/>
    <p:sldId id="572" r:id="rId24"/>
    <p:sldId id="432" r:id="rId25"/>
    <p:sldId id="424" r:id="rId26"/>
    <p:sldId id="539" r:id="rId27"/>
    <p:sldId id="464" r:id="rId28"/>
    <p:sldId id="469" r:id="rId29"/>
    <p:sldId id="511" r:id="rId30"/>
    <p:sldId id="497" r:id="rId31"/>
    <p:sldId id="498" r:id="rId32"/>
    <p:sldId id="436" r:id="rId33"/>
    <p:sldId id="435" r:id="rId34"/>
    <p:sldId id="431" r:id="rId35"/>
    <p:sldId id="540" r:id="rId36"/>
    <p:sldId id="541" r:id="rId37"/>
    <p:sldId id="542" r:id="rId38"/>
    <p:sldId id="543" r:id="rId39"/>
    <p:sldId id="487" r:id="rId40"/>
    <p:sldId id="434" r:id="rId41"/>
    <p:sldId id="544" r:id="rId42"/>
    <p:sldId id="547" r:id="rId43"/>
    <p:sldId id="438" r:id="rId44"/>
    <p:sldId id="441" r:id="rId45"/>
    <p:sldId id="437" r:id="rId46"/>
    <p:sldId id="439" r:id="rId47"/>
    <p:sldId id="442" r:id="rId48"/>
    <p:sldId id="444" r:id="rId49"/>
    <p:sldId id="499" r:id="rId50"/>
    <p:sldId id="500" r:id="rId51"/>
    <p:sldId id="548" r:id="rId52"/>
    <p:sldId id="448" r:id="rId53"/>
    <p:sldId id="456" r:id="rId54"/>
    <p:sldId id="545" r:id="rId55"/>
    <p:sldId id="521" r:id="rId56"/>
    <p:sldId id="455" r:id="rId57"/>
    <p:sldId id="449" r:id="rId58"/>
    <p:sldId id="522" r:id="rId59"/>
    <p:sldId id="523" r:id="rId60"/>
    <p:sldId id="488" r:id="rId61"/>
    <p:sldId id="513" r:id="rId62"/>
    <p:sldId id="430" r:id="rId63"/>
    <p:sldId id="489" r:id="rId64"/>
    <p:sldId id="512" r:id="rId65"/>
    <p:sldId id="470" r:id="rId66"/>
    <p:sldId id="457" r:id="rId67"/>
    <p:sldId id="514" r:id="rId68"/>
    <p:sldId id="458" r:id="rId69"/>
    <p:sldId id="515" r:id="rId70"/>
    <p:sldId id="501" r:id="rId71"/>
    <p:sldId id="502" r:id="rId72"/>
    <p:sldId id="503" r:id="rId73"/>
    <p:sldId id="516" r:id="rId74"/>
    <p:sldId id="453" r:id="rId75"/>
    <p:sldId id="517" r:id="rId76"/>
    <p:sldId id="492" r:id="rId77"/>
    <p:sldId id="518" r:id="rId78"/>
    <p:sldId id="519" r:id="rId79"/>
    <p:sldId id="520" r:id="rId80"/>
    <p:sldId id="530" r:id="rId81"/>
    <p:sldId id="531" r:id="rId82"/>
    <p:sldId id="571" r:id="rId83"/>
    <p:sldId id="525" r:id="rId84"/>
    <p:sldId id="524" r:id="rId85"/>
    <p:sldId id="526" r:id="rId86"/>
  </p:sldIdLst>
  <p:sldSz cx="12192000" cy="6858000"/>
  <p:notesSz cx="7010400" cy="9296400"/>
  <p:custDataLst>
    <p:tags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3A0B8C-3436-4BB1-9F37-0869ED7011E1}">
          <p14:sldIdLst>
            <p14:sldId id="472"/>
          </p14:sldIdLst>
        </p14:section>
        <p14:section name="Topics covered" id="{DC9BE293-366A-4024-8E85-397C27C1D60B}">
          <p14:sldIdLst>
            <p14:sldId id="429"/>
            <p14:sldId id="474"/>
            <p14:sldId id="475"/>
          </p14:sldIdLst>
        </p14:section>
        <p14:section name="Why Programming for Data Science" id="{3290E551-DB68-48A9-98BA-20BAB7DB2E3D}">
          <p14:sldIdLst>
            <p14:sldId id="538"/>
          </p14:sldIdLst>
        </p14:section>
        <p14:section name="Intro to Python" id="{EA35115A-9F25-4269-BFFC-A7975913A1CF}">
          <p14:sldIdLst>
            <p14:sldId id="462"/>
          </p14:sldIdLst>
        </p14:section>
        <p14:section name="Why Python for Data Science" id="{383E1D30-ECC7-4471-8A12-5F25FA079C1C}">
          <p14:sldIdLst>
            <p14:sldId id="476"/>
            <p14:sldId id="477"/>
            <p14:sldId id="478"/>
            <p14:sldId id="549"/>
          </p14:sldIdLst>
        </p14:section>
        <p14:section name="Install Python for this module" id="{754EB34A-1FA5-42FE-865B-971C81FAACB3}">
          <p14:sldIdLst>
            <p14:sldId id="460"/>
          </p14:sldIdLst>
        </p14:section>
        <p14:section name="Write and run Python programs with Jupyter Notebook" id="{1D0FC1FB-ACF1-48BC-A58D-7D436487A156}">
          <p14:sldIdLst>
            <p14:sldId id="471"/>
            <p14:sldId id="482"/>
            <p14:sldId id="484"/>
            <p14:sldId id="486"/>
            <p14:sldId id="479"/>
          </p14:sldIdLst>
        </p14:section>
        <p14:section name="Write and run Python programs with command-line" id="{2C33D7BB-1897-4EC3-BCC5-25E86F231F5A}">
          <p14:sldIdLst>
            <p14:sldId id="473"/>
            <p14:sldId id="480"/>
            <p14:sldId id="481"/>
          </p14:sldIdLst>
        </p14:section>
        <p14:section name="Input/Output" id="{E741B4A3-35A3-4D07-9408-58A2DEF0715B}">
          <p14:sldIdLst>
            <p14:sldId id="425"/>
            <p14:sldId id="433"/>
            <p14:sldId id="495"/>
            <p14:sldId id="572"/>
          </p14:sldIdLst>
        </p14:section>
        <p14:section name="Comments" id="{25D5F40D-1D3D-47C2-8C60-0B17455F54FA}">
          <p14:sldIdLst>
            <p14:sldId id="432"/>
          </p14:sldIdLst>
        </p14:section>
        <p14:section name="Import" id="{7D2C0887-36BD-4713-84B6-3A5B1FB164C1}">
          <p14:sldIdLst>
            <p14:sldId id="424"/>
            <p14:sldId id="539"/>
            <p14:sldId id="464"/>
            <p14:sldId id="469"/>
            <p14:sldId id="511"/>
            <p14:sldId id="497"/>
            <p14:sldId id="498"/>
          </p14:sldIdLst>
        </p14:section>
        <p14:section name="Working with numeric data types" id="{84849C2C-0BE9-4595-8EBC-96A1F0028A2F}">
          <p14:sldIdLst>
            <p14:sldId id="436"/>
            <p14:sldId id="435"/>
          </p14:sldIdLst>
        </p14:section>
        <p14:section name="Working with Strings" id="{D26B8356-3F84-4696-831D-372395A2CB35}">
          <p14:sldIdLst>
            <p14:sldId id="431"/>
            <p14:sldId id="540"/>
            <p14:sldId id="541"/>
            <p14:sldId id="542"/>
            <p14:sldId id="543"/>
            <p14:sldId id="487"/>
            <p14:sldId id="434"/>
            <p14:sldId id="544"/>
            <p14:sldId id="547"/>
          </p14:sldIdLst>
        </p14:section>
        <p14:section name="Operators in Python" id="{40C8F468-F769-4402-9E1D-0CB5FF35B4F7}">
          <p14:sldIdLst>
            <p14:sldId id="438"/>
            <p14:sldId id="441"/>
            <p14:sldId id="437"/>
            <p14:sldId id="439"/>
            <p14:sldId id="442"/>
            <p14:sldId id="444"/>
            <p14:sldId id="499"/>
            <p14:sldId id="500"/>
          </p14:sldIdLst>
        </p14:section>
        <p14:section name="If-else" id="{8851EE1F-1B15-4481-B27D-C870F716B3A5}">
          <p14:sldIdLst>
            <p14:sldId id="548"/>
            <p14:sldId id="448"/>
            <p14:sldId id="456"/>
            <p14:sldId id="545"/>
          </p14:sldIdLst>
        </p14:section>
        <p14:section name="Loops" id="{3C774278-7C1F-45B9-90D7-1F360E80FF85}">
          <p14:sldIdLst>
            <p14:sldId id="521"/>
          </p14:sldIdLst>
        </p14:section>
        <p14:section name="for loop" id="{80AD9F7D-7911-4CDF-8AB9-7C84D67F28D2}">
          <p14:sldIdLst>
            <p14:sldId id="455"/>
          </p14:sldIdLst>
        </p14:section>
        <p14:section name="while loop" id="{46106FFC-2978-48CB-BD52-DC446FEF5670}">
          <p14:sldIdLst>
            <p14:sldId id="449"/>
            <p14:sldId id="522"/>
            <p14:sldId id="523"/>
            <p14:sldId id="488"/>
          </p14:sldIdLst>
        </p14:section>
        <p14:section name="lists" id="{365498FF-9A1A-4E73-A38C-1808EA2F487F}">
          <p14:sldIdLst>
            <p14:sldId id="513"/>
            <p14:sldId id="430"/>
            <p14:sldId id="489"/>
            <p14:sldId id="512"/>
            <p14:sldId id="470"/>
            <p14:sldId id="457"/>
            <p14:sldId id="514"/>
            <p14:sldId id="458"/>
            <p14:sldId id="515"/>
            <p14:sldId id="501"/>
            <p14:sldId id="502"/>
          </p14:sldIdLst>
        </p14:section>
        <p14:section name="tuples" id="{168B85E7-8393-4E29-9F1F-14971AD149E6}">
          <p14:sldIdLst>
            <p14:sldId id="503"/>
          </p14:sldIdLst>
        </p14:section>
        <p14:section name="Python functions" id="{FA28C79A-2E16-477D-950E-8BDC4B5DA75D}">
          <p14:sldIdLst>
            <p14:sldId id="516"/>
            <p14:sldId id="453"/>
            <p14:sldId id="517"/>
            <p14:sldId id="492"/>
            <p14:sldId id="518"/>
            <p14:sldId id="519"/>
            <p14:sldId id="520"/>
          </p14:sldIdLst>
        </p14:section>
        <p14:section name="Write your own Python modules" id="{EB320D66-DA0A-4BE4-AC95-BD44B42881CD}">
          <p14:sldIdLst>
            <p14:sldId id="530"/>
            <p14:sldId id="531"/>
          </p14:sldIdLst>
        </p14:section>
        <p14:section name="End of Topic 1" id="{03A46165-E0B0-49CB-BDE2-ABB916F875D5}">
          <p14:sldIdLst>
            <p14:sldId id="571"/>
          </p14:sldIdLst>
        </p14:section>
        <p14:section name="Resources" id="{D423CD27-7371-411D-AC4F-733B3252BBE1}">
          <p14:sldIdLst>
            <p14:sldId id="525"/>
            <p14:sldId id="524"/>
            <p14:sldId id="5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B34797"/>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3979" autoAdjust="0"/>
  </p:normalViewPr>
  <p:slideViewPr>
    <p:cSldViewPr snapToGrid="0">
      <p:cViewPr varScale="1">
        <p:scale>
          <a:sx n="69" d="100"/>
          <a:sy n="69" d="100"/>
        </p:scale>
        <p:origin x="444" y="52"/>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5A7484DD-AD11-4ADD-BE64-1B829C3FF21A}" type="datetimeFigureOut">
              <a:rPr lang="en-SG" smtClean="0"/>
              <a:t>03/10/2022</a:t>
            </a:fld>
            <a:endParaRPr lang="en-SG"/>
          </a:p>
        </p:txBody>
      </p:sp>
      <p:sp>
        <p:nvSpPr>
          <p:cNvPr id="4" name="Footer Placeholder 3"/>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38C8A6C2-1E75-47A4-91C9-94AB17D30CEA}" type="slidenum">
              <a:rPr lang="en-SG" smtClean="0"/>
              <a:t>‹#›</a:t>
            </a:fld>
            <a:endParaRPr lang="en-SG"/>
          </a:p>
        </p:txBody>
      </p:sp>
    </p:spTree>
    <p:extLst>
      <p:ext uri="{BB962C8B-B14F-4D97-AF65-F5344CB8AC3E}">
        <p14:creationId xmlns:p14="http://schemas.microsoft.com/office/powerpoint/2010/main" val="1636795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666C39F-A3CE-479A-A37A-CD9D05C4E9BD}" type="datetimeFigureOut">
              <a:rPr lang="en-SG" smtClean="0"/>
              <a:t>03/10/2022</a:t>
            </a:fld>
            <a:endParaRPr lang="en-SG"/>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reference/lexical_analysis.html#f-string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a:t>
            </a:fld>
            <a:endParaRPr lang="en-SG"/>
          </a:p>
        </p:txBody>
      </p:sp>
    </p:spTree>
    <p:extLst>
      <p:ext uri="{BB962C8B-B14F-4D97-AF65-F5344CB8AC3E}">
        <p14:creationId xmlns:p14="http://schemas.microsoft.com/office/powerpoint/2010/main" val="295657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29</a:t>
            </a:fld>
            <a:endParaRPr lang="en-SG"/>
          </a:p>
        </p:txBody>
      </p:sp>
    </p:spTree>
    <p:extLst>
      <p:ext uri="{BB962C8B-B14F-4D97-AF65-F5344CB8AC3E}">
        <p14:creationId xmlns:p14="http://schemas.microsoft.com/office/powerpoint/2010/main" val="413048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33</a:t>
            </a:fld>
            <a:endParaRPr lang="en-SG"/>
          </a:p>
        </p:txBody>
      </p:sp>
    </p:spTree>
    <p:extLst>
      <p:ext uri="{BB962C8B-B14F-4D97-AF65-F5344CB8AC3E}">
        <p14:creationId xmlns:p14="http://schemas.microsoft.com/office/powerpoint/2010/main" val="358208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34</a:t>
            </a:fld>
            <a:endParaRPr lang="en-SG"/>
          </a:p>
        </p:txBody>
      </p:sp>
    </p:spTree>
    <p:extLst>
      <p:ext uri="{BB962C8B-B14F-4D97-AF65-F5344CB8AC3E}">
        <p14:creationId xmlns:p14="http://schemas.microsoft.com/office/powerpoint/2010/main" val="255999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35</a:t>
            </a:fld>
            <a:endParaRPr lang="en-SG"/>
          </a:p>
        </p:txBody>
      </p:sp>
    </p:spTree>
    <p:extLst>
      <p:ext uri="{BB962C8B-B14F-4D97-AF65-F5344CB8AC3E}">
        <p14:creationId xmlns:p14="http://schemas.microsoft.com/office/powerpoint/2010/main" val="202098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36</a:t>
            </a:fld>
            <a:endParaRPr lang="en-SG"/>
          </a:p>
        </p:txBody>
      </p:sp>
    </p:spTree>
    <p:extLst>
      <p:ext uri="{BB962C8B-B14F-4D97-AF65-F5344CB8AC3E}">
        <p14:creationId xmlns:p14="http://schemas.microsoft.com/office/powerpoint/2010/main" val="220175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37</a:t>
            </a:fld>
            <a:endParaRPr lang="en-SG"/>
          </a:p>
        </p:txBody>
      </p:sp>
    </p:spTree>
    <p:extLst>
      <p:ext uri="{BB962C8B-B14F-4D97-AF65-F5344CB8AC3E}">
        <p14:creationId xmlns:p14="http://schemas.microsoft.com/office/powerpoint/2010/main" val="373982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38</a:t>
            </a:fld>
            <a:endParaRPr lang="en-SG"/>
          </a:p>
        </p:txBody>
      </p:sp>
    </p:spTree>
    <p:extLst>
      <p:ext uri="{BB962C8B-B14F-4D97-AF65-F5344CB8AC3E}">
        <p14:creationId xmlns:p14="http://schemas.microsoft.com/office/powerpoint/2010/main" val="285484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39</a:t>
            </a:fld>
            <a:endParaRPr lang="en-SG"/>
          </a:p>
        </p:txBody>
      </p:sp>
    </p:spTree>
    <p:extLst>
      <p:ext uri="{BB962C8B-B14F-4D97-AF65-F5344CB8AC3E}">
        <p14:creationId xmlns:p14="http://schemas.microsoft.com/office/powerpoint/2010/main" val="10735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40</a:t>
            </a:fld>
            <a:endParaRPr lang="en-SG"/>
          </a:p>
        </p:txBody>
      </p:sp>
    </p:spTree>
    <p:extLst>
      <p:ext uri="{BB962C8B-B14F-4D97-AF65-F5344CB8AC3E}">
        <p14:creationId xmlns:p14="http://schemas.microsoft.com/office/powerpoint/2010/main" val="2120224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41</a:t>
            </a:fld>
            <a:endParaRPr lang="en-SG"/>
          </a:p>
        </p:txBody>
      </p:sp>
    </p:spTree>
    <p:extLst>
      <p:ext uri="{BB962C8B-B14F-4D97-AF65-F5344CB8AC3E}">
        <p14:creationId xmlns:p14="http://schemas.microsoft.com/office/powerpoint/2010/main" val="215932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a:t>
            </a:fld>
            <a:endParaRPr lang="en-SG"/>
          </a:p>
        </p:txBody>
      </p:sp>
    </p:spTree>
    <p:extLst>
      <p:ext uri="{BB962C8B-B14F-4D97-AF65-F5344CB8AC3E}">
        <p14:creationId xmlns:p14="http://schemas.microsoft.com/office/powerpoint/2010/main" val="19922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42</a:t>
            </a:fld>
            <a:endParaRPr lang="en-SG"/>
          </a:p>
        </p:txBody>
      </p:sp>
    </p:spTree>
    <p:extLst>
      <p:ext uri="{BB962C8B-B14F-4D97-AF65-F5344CB8AC3E}">
        <p14:creationId xmlns:p14="http://schemas.microsoft.com/office/powerpoint/2010/main" val="2129383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43</a:t>
            </a:fld>
            <a:endParaRPr lang="en-SG"/>
          </a:p>
        </p:txBody>
      </p:sp>
    </p:spTree>
    <p:extLst>
      <p:ext uri="{BB962C8B-B14F-4D97-AF65-F5344CB8AC3E}">
        <p14:creationId xmlns:p14="http://schemas.microsoft.com/office/powerpoint/2010/main" val="2208451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57</a:t>
            </a:fld>
            <a:endParaRPr lang="en-SG"/>
          </a:p>
        </p:txBody>
      </p:sp>
    </p:spTree>
    <p:extLst>
      <p:ext uri="{BB962C8B-B14F-4D97-AF65-F5344CB8AC3E}">
        <p14:creationId xmlns:p14="http://schemas.microsoft.com/office/powerpoint/2010/main" val="3144640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58</a:t>
            </a:fld>
            <a:endParaRPr lang="en-SG"/>
          </a:p>
        </p:txBody>
      </p:sp>
    </p:spTree>
    <p:extLst>
      <p:ext uri="{BB962C8B-B14F-4D97-AF65-F5344CB8AC3E}">
        <p14:creationId xmlns:p14="http://schemas.microsoft.com/office/powerpoint/2010/main" val="3115668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59</a:t>
            </a:fld>
            <a:endParaRPr lang="en-SG"/>
          </a:p>
        </p:txBody>
      </p:sp>
    </p:spTree>
    <p:extLst>
      <p:ext uri="{BB962C8B-B14F-4D97-AF65-F5344CB8AC3E}">
        <p14:creationId xmlns:p14="http://schemas.microsoft.com/office/powerpoint/2010/main" val="1517352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60</a:t>
            </a:fld>
            <a:endParaRPr lang="en-SG"/>
          </a:p>
        </p:txBody>
      </p:sp>
    </p:spTree>
    <p:extLst>
      <p:ext uri="{BB962C8B-B14F-4D97-AF65-F5344CB8AC3E}">
        <p14:creationId xmlns:p14="http://schemas.microsoft.com/office/powerpoint/2010/main" val="899841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61</a:t>
            </a:fld>
            <a:endParaRPr lang="en-SG"/>
          </a:p>
        </p:txBody>
      </p:sp>
    </p:spTree>
    <p:extLst>
      <p:ext uri="{BB962C8B-B14F-4D97-AF65-F5344CB8AC3E}">
        <p14:creationId xmlns:p14="http://schemas.microsoft.com/office/powerpoint/2010/main" val="2355136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62</a:t>
            </a:fld>
            <a:endParaRPr lang="en-SG"/>
          </a:p>
        </p:txBody>
      </p:sp>
    </p:spTree>
    <p:extLst>
      <p:ext uri="{BB962C8B-B14F-4D97-AF65-F5344CB8AC3E}">
        <p14:creationId xmlns:p14="http://schemas.microsoft.com/office/powerpoint/2010/main" val="646380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66</a:t>
            </a:fld>
            <a:endParaRPr lang="en-SG"/>
          </a:p>
        </p:txBody>
      </p:sp>
    </p:spTree>
    <p:extLst>
      <p:ext uri="{BB962C8B-B14F-4D97-AF65-F5344CB8AC3E}">
        <p14:creationId xmlns:p14="http://schemas.microsoft.com/office/powerpoint/2010/main" val="3027942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https://www.learnpython.org/en/Modules_and_Packagesqw2</a:t>
            </a:r>
          </a:p>
        </p:txBody>
      </p:sp>
      <p:sp>
        <p:nvSpPr>
          <p:cNvPr id="4" name="Slide Number Placeholder 3"/>
          <p:cNvSpPr>
            <a:spLocks noGrp="1"/>
          </p:cNvSpPr>
          <p:nvPr>
            <p:ph type="sldNum" sz="quarter" idx="10"/>
          </p:nvPr>
        </p:nvSpPr>
        <p:spPr/>
        <p:txBody>
          <a:bodyPr/>
          <a:lstStyle/>
          <a:p>
            <a:fld id="{0C36D167-BB95-4C3F-9EB6-8F33330CC193}" type="slidenum">
              <a:rPr lang="en-SG" smtClean="0"/>
              <a:t>80</a:t>
            </a:fld>
            <a:endParaRPr lang="en-SG"/>
          </a:p>
        </p:txBody>
      </p:sp>
    </p:spTree>
    <p:extLst>
      <p:ext uri="{BB962C8B-B14F-4D97-AF65-F5344CB8AC3E}">
        <p14:creationId xmlns:p14="http://schemas.microsoft.com/office/powerpoint/2010/main" val="279819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a:t>
            </a:fld>
            <a:endParaRPr lang="en-SG"/>
          </a:p>
        </p:txBody>
      </p:sp>
    </p:spTree>
    <p:extLst>
      <p:ext uri="{BB962C8B-B14F-4D97-AF65-F5344CB8AC3E}">
        <p14:creationId xmlns:p14="http://schemas.microsoft.com/office/powerpoint/2010/main" val="2860675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82</a:t>
            </a:fld>
            <a:endParaRPr lang="en-SG"/>
          </a:p>
        </p:txBody>
      </p:sp>
    </p:spTree>
    <p:extLst>
      <p:ext uri="{BB962C8B-B14F-4D97-AF65-F5344CB8AC3E}">
        <p14:creationId xmlns:p14="http://schemas.microsoft.com/office/powerpoint/2010/main" val="300638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a:t>
            </a:fld>
            <a:endParaRPr lang="en-SG"/>
          </a:p>
        </p:txBody>
      </p:sp>
    </p:spTree>
    <p:extLst>
      <p:ext uri="{BB962C8B-B14F-4D97-AF65-F5344CB8AC3E}">
        <p14:creationId xmlns:p14="http://schemas.microsoft.com/office/powerpoint/2010/main" val="55707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11</a:t>
            </a:fld>
            <a:endParaRPr lang="en-SG"/>
          </a:p>
        </p:txBody>
      </p:sp>
    </p:spTree>
    <p:extLst>
      <p:ext uri="{BB962C8B-B14F-4D97-AF65-F5344CB8AC3E}">
        <p14:creationId xmlns:p14="http://schemas.microsoft.com/office/powerpoint/2010/main" val="110839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For more on</a:t>
            </a:r>
            <a:r>
              <a:rPr lang="en-SG" baseline="0" dirty="0" smtClean="0"/>
              <a:t> f- String Formatting: </a:t>
            </a:r>
            <a:r>
              <a:rPr lang="en-SG" dirty="0" smtClean="0">
                <a:hlinkClick r:id="rId3"/>
              </a:rPr>
              <a:t>https://docs.python.org/3/reference/lexical_analysis.html#f-strings</a:t>
            </a:r>
            <a:endParaRPr lang="en-SG" dirty="0" smtClean="0"/>
          </a:p>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36D167-BB95-4C3F-9EB6-8F33330CC193}"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90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24</a:t>
            </a:fld>
            <a:endParaRPr lang="en-SG"/>
          </a:p>
        </p:txBody>
      </p:sp>
    </p:spTree>
    <p:extLst>
      <p:ext uri="{BB962C8B-B14F-4D97-AF65-F5344CB8AC3E}">
        <p14:creationId xmlns:p14="http://schemas.microsoft.com/office/powerpoint/2010/main" val="3186903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25</a:t>
            </a:fld>
            <a:endParaRPr lang="en-SG"/>
          </a:p>
        </p:txBody>
      </p:sp>
    </p:spTree>
    <p:extLst>
      <p:ext uri="{BB962C8B-B14F-4D97-AF65-F5344CB8AC3E}">
        <p14:creationId xmlns:p14="http://schemas.microsoft.com/office/powerpoint/2010/main" val="2385657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26</a:t>
            </a:fld>
            <a:endParaRPr lang="en-SG"/>
          </a:p>
        </p:txBody>
      </p:sp>
    </p:spTree>
    <p:extLst>
      <p:ext uri="{BB962C8B-B14F-4D97-AF65-F5344CB8AC3E}">
        <p14:creationId xmlns:p14="http://schemas.microsoft.com/office/powerpoint/2010/main" val="3113062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79E978C9-D2C6-4249-A38C-694759396908}"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141229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EA31E94D-4F9F-4050-907A-6403647FBF77}" type="datetime1">
              <a:rPr lang="en-SG" smtClean="0"/>
              <a:t>03/10/2022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336546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AF99A-2C8D-48B3-8282-AA735428B42C}"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61015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18C9D-3278-4D54-88D9-C146749C042B}"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113862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846A-DD39-4F09-B88C-D1103CDE5DFE}"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323158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DA718A-DE4B-44CC-A758-6535E91E2313}"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2505442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8B64D9-81D8-4016-AA1D-92FD1D5E9626}"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244062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A8B9CE3-36D8-4D64-BE6C-F386351EE2D6}"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230815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750D38A-87F1-47FD-BE55-BC1A47986EA5}"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4108750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r>
              <a:rPr lang="en-US" noProof="0"/>
              <a:t>Click icon to add table</a:t>
            </a:r>
            <a:endParaRPr lang="en-GB" noProof="0" dirty="0"/>
          </a:p>
        </p:txBody>
      </p:sp>
      <p:sp>
        <p:nvSpPr>
          <p:cNvPr id="4" name="Rectangle 11"/>
          <p:cNvSpPr>
            <a:spLocks noGrp="1" noChangeArrowheads="1"/>
          </p:cNvSpPr>
          <p:nvPr>
            <p:ph type="dt" sz="half" idx="10"/>
          </p:nvPr>
        </p:nvSpPr>
        <p:spPr/>
        <p:txBody>
          <a:bodyPr/>
          <a:lstStyle>
            <a:lvl1pPr>
              <a:defRPr/>
            </a:lvl1pPr>
          </a:lstStyle>
          <a:p>
            <a:fld id="{DEC76355-9F1F-4669-8652-113895D7D18F}" type="datetime1">
              <a:rPr lang="en-SG" altLang="en-US" smtClean="0"/>
              <a:t>03/10/2022</a:t>
            </a:fld>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smtClean="0"/>
              <a:pPr/>
              <a:t>‹#›</a:t>
            </a:fld>
            <a:endParaRPr lang="en-US" altLang="en-US"/>
          </a:p>
        </p:txBody>
      </p:sp>
    </p:spTree>
    <p:custDataLst>
      <p:tags r:id="rId1"/>
    </p:custDataLst>
    <p:extLst>
      <p:ext uri="{BB962C8B-B14F-4D97-AF65-F5344CB8AC3E}">
        <p14:creationId xmlns:p14="http://schemas.microsoft.com/office/powerpoint/2010/main" val="1364221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a:t>Click to edit Master title style</a:t>
            </a:r>
            <a:endParaRPr lang="en-SG" dirty="0"/>
          </a:p>
        </p:txBody>
      </p:sp>
      <p:sp>
        <p:nvSpPr>
          <p:cNvPr id="4" name="Date Placeholder 3"/>
          <p:cNvSpPr>
            <a:spLocks noGrp="1"/>
          </p:cNvSpPr>
          <p:nvPr>
            <p:ph type="dt" sz="half" idx="10"/>
          </p:nvPr>
        </p:nvSpPr>
        <p:spPr/>
        <p:txBody>
          <a:bodyPr/>
          <a:lstStyle/>
          <a:p>
            <a:fld id="{8BAE73C6-9FAA-435E-8652-4456CEFD2F05}"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202782" y="6492875"/>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Tree>
    <p:custDataLst>
      <p:tags r:id="rId1"/>
    </p:custDataLst>
    <p:extLst>
      <p:ext uri="{BB962C8B-B14F-4D97-AF65-F5344CB8AC3E}">
        <p14:creationId xmlns:p14="http://schemas.microsoft.com/office/powerpoint/2010/main" val="54701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3354"/>
            <a:ext cx="9144000" cy="2387600"/>
          </a:xfrm>
        </p:spPr>
        <p:txBody>
          <a:bodyPr anchor="b"/>
          <a:lstStyle>
            <a:lvl1pPr algn="ctr">
              <a:defRPr sz="6000">
                <a:solidFill>
                  <a:srgbClr val="660033"/>
                </a:solidFill>
              </a:defRPr>
            </a:lvl1pPr>
          </a:lstStyle>
          <a:p>
            <a:r>
              <a:rPr lang="en-US"/>
              <a:t>Click to edit Master title style</a:t>
            </a:r>
            <a:endParaRPr lang="en-SG" dirty="0"/>
          </a:p>
        </p:txBody>
      </p:sp>
      <p:sp>
        <p:nvSpPr>
          <p:cNvPr id="3" name="Subtitle 2"/>
          <p:cNvSpPr>
            <a:spLocks noGrp="1"/>
          </p:cNvSpPr>
          <p:nvPr>
            <p:ph type="subTitle" idx="1"/>
          </p:nvPr>
        </p:nvSpPr>
        <p:spPr>
          <a:xfrm>
            <a:off x="1493520" y="1403123"/>
            <a:ext cx="9144000" cy="534533"/>
          </a:xfrm>
          <a:ln>
            <a:noFill/>
          </a:ln>
        </p:spPr>
        <p:txBody>
          <a:bodyPr>
            <a:noAutofit/>
          </a:bodyPr>
          <a:lstStyle>
            <a:lvl1pPr marL="0" indent="0" algn="ctr">
              <a:buNone/>
              <a:defRPr sz="4000" b="1">
                <a:solidFill>
                  <a:srgbClr val="9900C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
        <p:nvSpPr>
          <p:cNvPr id="4" name="Date Placeholder 3"/>
          <p:cNvSpPr>
            <a:spLocks noGrp="1"/>
          </p:cNvSpPr>
          <p:nvPr>
            <p:ph type="dt" sz="half" idx="10"/>
          </p:nvPr>
        </p:nvSpPr>
        <p:spPr/>
        <p:txBody>
          <a:bodyPr/>
          <a:lstStyle/>
          <a:p>
            <a:fld id="{E08520BC-B220-4F06-97B4-47C3D77EC8D4}"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p:nvSpPr>
        <p:spPr>
          <a:xfrm>
            <a:off x="1524000" y="2081333"/>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1524000" y="124589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60E2B7E7-B64C-4D44-8541-E17C3EFD600B}"/>
              </a:ext>
            </a:extLst>
          </p:cNvPr>
          <p:cNvSpPr/>
          <p:nvPr userDrawn="1"/>
        </p:nvSpPr>
        <p:spPr>
          <a:xfrm>
            <a:off x="1524000" y="2081333"/>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2485989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D1118B43-08CC-4BE4-B14B-0D1BD78BECBD}" type="datetime1">
              <a:rPr lang="en-SG" smtClean="0"/>
              <a:t>03/10/2022</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custDataLst>
      <p:tags r:id="rId1"/>
    </p:custDataLst>
    <p:extLst>
      <p:ext uri="{BB962C8B-B14F-4D97-AF65-F5344CB8AC3E}">
        <p14:creationId xmlns:p14="http://schemas.microsoft.com/office/powerpoint/2010/main" val="264123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3354"/>
            <a:ext cx="9144000" cy="2387600"/>
          </a:xfrm>
        </p:spPr>
        <p:txBody>
          <a:bodyPr anchor="b"/>
          <a:lstStyle>
            <a:lvl1pPr algn="ctr">
              <a:defRPr sz="6000">
                <a:solidFill>
                  <a:srgbClr val="660033"/>
                </a:solidFill>
              </a:defRPr>
            </a:lvl1pPr>
          </a:lstStyle>
          <a:p>
            <a:r>
              <a:rPr lang="en-US"/>
              <a:t>Click to edit Master title style</a:t>
            </a:r>
            <a:endParaRPr lang="en-SG" dirty="0"/>
          </a:p>
        </p:txBody>
      </p:sp>
      <p:sp>
        <p:nvSpPr>
          <p:cNvPr id="3" name="Subtitle 2"/>
          <p:cNvSpPr>
            <a:spLocks noGrp="1"/>
          </p:cNvSpPr>
          <p:nvPr>
            <p:ph type="subTitle" idx="1"/>
          </p:nvPr>
        </p:nvSpPr>
        <p:spPr>
          <a:xfrm>
            <a:off x="1493520" y="1403123"/>
            <a:ext cx="9144000" cy="534533"/>
          </a:xfrm>
          <a:ln>
            <a:noFill/>
          </a:ln>
        </p:spPr>
        <p:txBody>
          <a:bodyPr>
            <a:noAutofit/>
          </a:bodyPr>
          <a:lstStyle>
            <a:lvl1pPr marL="0" indent="0" algn="ctr">
              <a:buNone/>
              <a:defRPr sz="4000" b="1">
                <a:solidFill>
                  <a:srgbClr val="9900C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
        <p:nvSpPr>
          <p:cNvPr id="4" name="Date Placeholder 3"/>
          <p:cNvSpPr>
            <a:spLocks noGrp="1"/>
          </p:cNvSpPr>
          <p:nvPr>
            <p:ph type="dt" sz="half" idx="10"/>
          </p:nvPr>
        </p:nvSpPr>
        <p:spPr/>
        <p:txBody>
          <a:bodyPr/>
          <a:lstStyle/>
          <a:p>
            <a:fld id="{0DFB446D-DFBB-4B35-9062-435292C9D50E}"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213359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Date Placeholder 3"/>
          <p:cNvSpPr>
            <a:spLocks noGrp="1"/>
          </p:cNvSpPr>
          <p:nvPr>
            <p:ph type="dt" sz="half" idx="10"/>
          </p:nvPr>
        </p:nvSpPr>
        <p:spPr/>
        <p:txBody>
          <a:bodyPr/>
          <a:lstStyle/>
          <a:p>
            <a:fld id="{EE202D90-1A49-4CFB-A2CE-2F5214C988B6}"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10699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48640" y="0"/>
            <a:ext cx="9451703" cy="377371"/>
          </a:xfrm>
        </p:spPr>
        <p:txBody>
          <a:bodyPr>
            <a:normAutofit/>
          </a:bodyPr>
          <a:lstStyle>
            <a:lvl1pPr marL="0" indent="0" algn="l">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marL="228600" indent="-228600" algn="l" defTabSz="914400" rtl="0" eaLnBrk="1" latinLnBrk="0" hangingPunct="1">
              <a:lnSpc>
                <a:spcPct val="100000"/>
              </a:lnSpc>
              <a:buFont typeface="Arial" panose="020B0604020202020204" pitchFamily="34" charset="0"/>
              <a:buChar char="•"/>
              <a:defRPr lang="en-US" sz="2600" kern="1200" smtClean="0">
                <a:solidFill>
                  <a:srgbClr val="660033"/>
                </a:solidFill>
                <a:latin typeface="+mn-lt"/>
                <a:ea typeface="+mn-ea"/>
                <a:cs typeface="+mn-cs"/>
              </a:defRPr>
            </a:lvl1pPr>
            <a:lvl2pPr marL="685800" indent="-228600" algn="l" defTabSz="914400" rtl="0" eaLnBrk="1" latinLnBrk="0" hangingPunct="1">
              <a:lnSpc>
                <a:spcPct val="100000"/>
              </a:lnSpc>
              <a:buFont typeface="Arial" panose="020B0604020202020204" pitchFamily="34" charset="0"/>
              <a:buChar char="•"/>
              <a:defRPr lang="en-US" sz="2600" kern="1200" smtClean="0">
                <a:solidFill>
                  <a:srgbClr val="660033"/>
                </a:solidFill>
                <a:latin typeface="+mn-lt"/>
                <a:ea typeface="+mn-ea"/>
                <a:cs typeface="+mn-cs"/>
              </a:defRPr>
            </a:lvl2pPr>
            <a:lvl3pPr marL="1143000" indent="-228600" algn="l" defTabSz="914400" rtl="0" eaLnBrk="1" latinLnBrk="0" hangingPunct="1">
              <a:lnSpc>
                <a:spcPct val="100000"/>
              </a:lnSpc>
              <a:buFont typeface="Arial" panose="020B0604020202020204" pitchFamily="34" charset="0"/>
              <a:buChar char="•"/>
              <a:defRPr lang="en-US" sz="2600" kern="1200" smtClean="0">
                <a:solidFill>
                  <a:srgbClr val="660033"/>
                </a:solidFill>
                <a:latin typeface="+mn-lt"/>
                <a:ea typeface="+mn-ea"/>
                <a:cs typeface="+mn-cs"/>
              </a:defRPr>
            </a:lvl3pPr>
            <a:lvl4pPr marL="1600200" indent="-228600" algn="l" defTabSz="914400" rtl="0" eaLnBrk="1" latinLnBrk="0" hangingPunct="1">
              <a:lnSpc>
                <a:spcPct val="100000"/>
              </a:lnSpc>
              <a:buFont typeface="Arial" panose="020B0604020202020204" pitchFamily="34" charset="0"/>
              <a:buChar char="•"/>
              <a:defRPr lang="en-US" sz="2600" kern="1200" smtClean="0">
                <a:solidFill>
                  <a:srgbClr val="660033"/>
                </a:solidFill>
                <a:latin typeface="+mn-lt"/>
                <a:ea typeface="+mn-ea"/>
                <a:cs typeface="+mn-cs"/>
              </a:defRPr>
            </a:lvl4pPr>
            <a:lvl5pPr marL="2057400" indent="-228600" algn="l" defTabSz="914400" rtl="0" eaLnBrk="1" latinLnBrk="0" hangingPunct="1">
              <a:lnSpc>
                <a:spcPct val="100000"/>
              </a:lnSpc>
              <a:buFont typeface="Arial" panose="020B0604020202020204" pitchFamily="34" charset="0"/>
              <a:buChar char="•"/>
              <a:defRPr lang="en-SG" sz="2600" kern="1200" smtClean="0">
                <a:solidFill>
                  <a:srgbClr val="660033"/>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a:p>
            <a:pPr lvl="4">
              <a:lnSpc>
                <a:spcPct val="100000"/>
              </a:lnSpc>
            </a:pPr>
            <a:endParaRPr lang="en-SG" dirty="0"/>
          </a:p>
        </p:txBody>
      </p:sp>
      <p:sp>
        <p:nvSpPr>
          <p:cNvPr id="3" name="Date Placeholder 2"/>
          <p:cNvSpPr>
            <a:spLocks noGrp="1"/>
          </p:cNvSpPr>
          <p:nvPr>
            <p:ph type="dt" sz="half" idx="14"/>
          </p:nvPr>
        </p:nvSpPr>
        <p:spPr/>
        <p:txBody>
          <a:bodyPr/>
          <a:lstStyle/>
          <a:p>
            <a:fld id="{2E060638-3588-45BB-9B92-A1F805DFB1CC}" type="datetime1">
              <a:rPr lang="en-SG" smtClean="0"/>
              <a:t>03/10/2022</a:t>
            </a:fld>
            <a:endParaRPr lang="en-SG"/>
          </a:p>
        </p:txBody>
      </p:sp>
      <p:sp>
        <p:nvSpPr>
          <p:cNvPr id="7" name="Footer Placeholder 6"/>
          <p:cNvSpPr>
            <a:spLocks noGrp="1"/>
          </p:cNvSpPr>
          <p:nvPr>
            <p:ph type="ftr" sz="quarter" idx="15"/>
          </p:nvPr>
        </p:nvSpPr>
        <p:spPr/>
        <p:txBody>
          <a:bodyPr/>
          <a:lstStyle/>
          <a:p>
            <a:endParaRPr lang="en-SG"/>
          </a:p>
        </p:txBody>
      </p:sp>
      <p:sp>
        <p:nvSpPr>
          <p:cNvPr id="9" name="Slide Number Placeholder 8"/>
          <p:cNvSpPr>
            <a:spLocks noGrp="1"/>
          </p:cNvSpPr>
          <p:nvPr>
            <p:ph type="sldNum" sz="quarter" idx="16"/>
          </p:nvPr>
        </p:nvSpPr>
        <p:spPr>
          <a:xfrm>
            <a:off x="9027850" y="6346780"/>
            <a:ext cx="2989218" cy="365125"/>
          </a:xfrm>
        </p:spPr>
        <p:txBody>
          <a:bodyPr/>
          <a:lstStyle/>
          <a:p>
            <a:fld id="{F32CAEEB-7ECB-40EF-BAB7-81B3930065D2}" type="slidenum">
              <a:rPr lang="en-SG" smtClean="0"/>
              <a:t>‹#›</a:t>
            </a:fld>
            <a:endParaRPr lang="en-SG"/>
          </a:p>
        </p:txBody>
      </p:sp>
      <p:sp>
        <p:nvSpPr>
          <p:cNvPr id="11" name="Title 10"/>
          <p:cNvSpPr>
            <a:spLocks noGrp="1"/>
          </p:cNvSpPr>
          <p:nvPr>
            <p:ph type="title"/>
          </p:nvPr>
        </p:nvSpPr>
        <p:spPr/>
        <p:txBody>
          <a:bodyPr/>
          <a:lstStyle/>
          <a:p>
            <a:r>
              <a:rPr lang="en-US" smtClean="0"/>
              <a:t>Click to edit Master title style</a:t>
            </a:r>
            <a:endParaRPr lang="en-SG"/>
          </a:p>
        </p:txBody>
      </p:sp>
    </p:spTree>
    <p:custDataLst>
      <p:tags r:id="rId1"/>
    </p:custDataLst>
    <p:extLst>
      <p:ext uri="{BB962C8B-B14F-4D97-AF65-F5344CB8AC3E}">
        <p14:creationId xmlns:p14="http://schemas.microsoft.com/office/powerpoint/2010/main" val="890646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a:t>Edit Master text styles</a:t>
            </a:r>
          </a:p>
          <a:p>
            <a:pPr lvl="1">
              <a:lnSpc>
                <a:spcPct val="100000"/>
              </a:lnSpc>
            </a:pPr>
            <a:r>
              <a:rPr lang="en-US"/>
              <a:t>Second level</a:t>
            </a:r>
          </a:p>
          <a:p>
            <a:pPr lvl="2">
              <a:lnSpc>
                <a:spcPct val="100000"/>
              </a:lnSpc>
            </a:pPr>
            <a:r>
              <a:rPr lang="en-US"/>
              <a:t>Third level</a:t>
            </a:r>
          </a:p>
          <a:p>
            <a:pPr lvl="3">
              <a:lnSpc>
                <a:spcPct val="100000"/>
              </a:lnSpc>
            </a:pPr>
            <a:r>
              <a:rPr lang="en-US"/>
              <a:t>Fourth level</a:t>
            </a:r>
          </a:p>
          <a:p>
            <a:pPr lvl="4">
              <a:lnSpc>
                <a:spcPct val="100000"/>
              </a:lnSpc>
            </a:pPr>
            <a:r>
              <a:rPr lang="en-US"/>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F91ACD70-3B7C-4DF1-9385-B827EE9AC33F}" type="datetime1">
              <a:rPr lang="en-SG" smtClean="0"/>
              <a:t>03/10/2022</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809898" y="0"/>
            <a:ext cx="9437183" cy="377371"/>
          </a:xfrm>
        </p:spPr>
        <p:txBody>
          <a:bodyPr>
            <a:normAutofit/>
          </a:bodyPr>
          <a:lstStyle>
            <a:lvl1pPr marL="0" indent="0" algn="l">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custDataLst>
      <p:tags r:id="rId1"/>
    </p:custDataLst>
    <p:extLst>
      <p:ext uri="{BB962C8B-B14F-4D97-AF65-F5344CB8AC3E}">
        <p14:creationId xmlns:p14="http://schemas.microsoft.com/office/powerpoint/2010/main" val="421308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9F97D9-ED2F-40E7-9061-6954A942168F}"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204122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9367B7A8-FC72-463A-87E3-07CF16E5879B}"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362327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A2F3214C-5B89-443E-84BE-E6EB2D3474FE}" type="datetime1">
              <a:rPr lang="en-SG" smtClean="0"/>
              <a:t>03/10/2022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custDataLst>
      <p:tags r:id="rId1"/>
    </p:custDataLst>
    <p:extLst>
      <p:ext uri="{BB962C8B-B14F-4D97-AF65-F5344CB8AC3E}">
        <p14:creationId xmlns:p14="http://schemas.microsoft.com/office/powerpoint/2010/main" val="309882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391" y="182881"/>
            <a:ext cx="11574682" cy="1084216"/>
          </a:xfrm>
          <a:prstGeom prst="rect">
            <a:avLst/>
          </a:prstGeom>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370390" y="1436914"/>
            <a:ext cx="11574682" cy="47400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67F10-720B-4F1C-A9B2-A7B31902B777}" type="datetime1">
              <a:rPr lang="en-SG" smtClean="0"/>
              <a:t>03/10/2022</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p:nvCxnSpPr>
        <p:spPr>
          <a:xfrm>
            <a:off x="0" y="1267097"/>
            <a:ext cx="12192000" cy="0"/>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02051E7-5786-4C48-83DF-1E1F1E1FD36F}"/>
              </a:ext>
            </a:extLst>
          </p:cNvPr>
          <p:cNvCxnSpPr/>
          <p:nvPr userDrawn="1"/>
        </p:nvCxnSpPr>
        <p:spPr>
          <a:xfrm>
            <a:off x="0" y="1267097"/>
            <a:ext cx="1219200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custDataLst>
      <p:tags r:id="rId22"/>
    </p:custDataLst>
    <p:extLst>
      <p:ext uri="{BB962C8B-B14F-4D97-AF65-F5344CB8AC3E}">
        <p14:creationId xmlns:p14="http://schemas.microsoft.com/office/powerpoint/2010/main" val="307466938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25"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660" r:id="rId19"/>
    <p:sldLayoutId id="2147483662" r:id="rId20"/>
  </p:sldLayoutIdLst>
  <p:hf hdr="0" ftr="0" dt="0"/>
  <p:txStyles>
    <p:titleStyle>
      <a:lvl1pPr algn="l" defTabSz="914400" rtl="0" eaLnBrk="1" latinLnBrk="0" hangingPunct="1">
        <a:lnSpc>
          <a:spcPct val="90000"/>
        </a:lnSpc>
        <a:spcBef>
          <a:spcPct val="0"/>
        </a:spcBef>
        <a:buNone/>
        <a:defRPr sz="3800" b="1" kern="1200">
          <a:solidFill>
            <a:srgbClr val="990099"/>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600" kern="120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600" kern="120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600" kern="120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26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hyperlink" Target="https://www.anaconda.com/distribu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sublimetext.com/3" TargetMode="External"/><Relationship Id="rId7"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38.xml"/><Relationship Id="rId6" Type="http://schemas.openxmlformats.org/officeDocument/2006/relationships/hyperlink" Target="https://www.jetbrains.com/pycharm-edu/" TargetMode="External"/><Relationship Id="rId5" Type="http://schemas.openxmlformats.org/officeDocument/2006/relationships/hyperlink" Target="https://notepad-plus-plus.org/" TargetMode="External"/><Relationship Id="rId4" Type="http://schemas.openxmlformats.org/officeDocument/2006/relationships/hyperlink" Target="https://code.visualstudio.com/downloa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42.xml"/><Relationship Id="rId5" Type="http://schemas.openxmlformats.org/officeDocument/2006/relationships/hyperlink" Target="https://docs.python.org/3/library/string.html#formatspec" TargetMode="External"/><Relationship Id="rId4" Type="http://schemas.openxmlformats.org/officeDocument/2006/relationships/hyperlink" Target="https://docs.python.org/3/library/string.html#formatstring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hyperlink" Target="https://docs.python.org/3/tutorial/modules.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hyperlink" Target="https://docs.python.org/3/library/datetime.html#strftime-strptime-behavior"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6/library/functions.html#int" TargetMode="Externa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hyperlink" Target="https://docs.python.org/3.6/library/stdtypes.html#str"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hyperlink" Target="https://docs.python.org/3.6/library/stdtypes.html#str"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63.xml"/><Relationship Id="rId4" Type="http://schemas.openxmlformats.org/officeDocument/2006/relationships/hyperlink" Target="https://docs.python.org/3.6/library/stdtypes.html#str"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hyperlink" Target="https://sg.linkedin.com/jobs/view/471711755?refId=73f58447-01d2-4a31-90e6-28345d58e9ba&amp;trk=job_view_browse_map" TargetMode="External"/><Relationship Id="rId12" Type="http://schemas.openxmlformats.org/officeDocument/2006/relationships/image" Target="../media/image7.png"/><Relationship Id="rId2" Type="http://schemas.openxmlformats.org/officeDocument/2006/relationships/slideLayout" Target="../slideLayouts/slideLayout5.xml"/><Relationship Id="rId16" Type="http://schemas.openxmlformats.org/officeDocument/2006/relationships/image" Target="../media/image10.png"/><Relationship Id="rId1" Type="http://schemas.openxmlformats.org/officeDocument/2006/relationships/tags" Target="../tags/tag27.xml"/><Relationship Id="rId6" Type="http://schemas.openxmlformats.org/officeDocument/2006/relationships/image" Target="../media/image4.png"/><Relationship Id="rId11" Type="http://schemas.openxmlformats.org/officeDocument/2006/relationships/hyperlink" Target="https://sg.linkedin.com/jobs/view/458545739?trkInfo=searchKeywordString:Data%2BScience,searchLocationString:,%2B,vertical:jobs,pageNum:2,position:18,MSRPsearchId:8639fe28-61a9-4f9d-9839-ad8b5a4148ad&amp;refId=8639fe28-61a9-4f9d-9839-ad8b5a4148ad&amp;trk=jobs_jserp_job_listing_text" TargetMode="External"/><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hyperlink" Target="https://sg.linkedin.com/jobs/data-science-jobs" TargetMode="External"/><Relationship Id="rId4" Type="http://schemas.openxmlformats.org/officeDocument/2006/relationships/hyperlink" Target="https://sg.linkedin.com/jobs/view/403422583?trkInfo=searchKeywordString:Data%2BScience,searchLocationString:,%2B,vertical:jobs,pageNum:1,position:3,MSRPsearchId:29c0a159-12e1-4482-885e-2f6a7b169af4&amp;refId=29c0a159-12e1-4482-885e-2f6a7b169af4&amp;trk=jobs_jserp_job_listing_text" TargetMode="External"/><Relationship Id="rId9" Type="http://schemas.openxmlformats.org/officeDocument/2006/relationships/image" Target="../media/image6.png"/><Relationship Id="rId14" Type="http://schemas.openxmlformats.org/officeDocument/2006/relationships/hyperlink" Target="https://sg.linkedin.com/jobs/view/410290223?trkInfo=searchKeywordString:Data%2BScience,searchLocationString:,%2B,vertical:jobs,pageNum:2,position:15,MSRPsearchId:8639fe28-61a9-4f9d-9839-ad8b5a4148ad&amp;refId=8639fe28-61a9-4f9d-9839-ad8b5a4148ad&amp;trk=jobs_jserp_job_listing_text" TargetMode="Externa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7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7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 Id="rId5" Type="http://schemas.openxmlformats.org/officeDocument/2006/relationships/image" Target="../media/image11.png"/><Relationship Id="rId4" Type="http://schemas.openxmlformats.org/officeDocument/2006/relationships/hyperlink" Target="https://www.blogger.com/profile/12821714508588242516" TargetMode="Externa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83.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84.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5.xml"/><Relationship Id="rId1" Type="http://schemas.openxmlformats.org/officeDocument/2006/relationships/tags" Target="../tags/tag8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87.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5.xml"/><Relationship Id="rId1" Type="http://schemas.openxmlformats.org/officeDocument/2006/relationships/tags" Target="../tags/tag88.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9.xml"/><Relationship Id="rId1" Type="http://schemas.openxmlformats.org/officeDocument/2006/relationships/themeOverride" Target="../theme/themeOverride1.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5.xml"/><Relationship Id="rId1" Type="http://schemas.openxmlformats.org/officeDocument/2006/relationships/tags" Target="../tags/tag9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9.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tags" Target="../tags/tag100.xml"/></Relationships>
</file>

<file path=ppt/slides/_rels/slide8.xml.rels><?xml version="1.0" encoding="UTF-8" standalone="yes"?>
<Relationships xmlns="http://schemas.openxmlformats.org/package/2006/relationships"><Relationship Id="rId3" Type="http://schemas.openxmlformats.org/officeDocument/2006/relationships/hyperlink" Target="https://spectrum.ieee.org/top-programming-languages-2022/ieee-spectrums-top-programming-languages-2022" TargetMode="Externa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0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83.xml.rels><?xml version="1.0" encoding="UTF-8" standalone="yes"?>
<Relationships xmlns="http://schemas.openxmlformats.org/package/2006/relationships"><Relationship Id="rId3" Type="http://schemas.openxmlformats.org/officeDocument/2006/relationships/hyperlink" Target="https://pythonschool.net/" TargetMode="External"/><Relationship Id="rId2" Type="http://schemas.openxmlformats.org/officeDocument/2006/relationships/slideLayout" Target="../slideLayouts/slideLayout6.xml"/><Relationship Id="rId1" Type="http://schemas.openxmlformats.org/officeDocument/2006/relationships/tags" Target="../tags/tag104.xml"/></Relationships>
</file>

<file path=ppt/slides/_rels/slide84.xml.rels><?xml version="1.0" encoding="UTF-8" standalone="yes"?>
<Relationships xmlns="http://schemas.openxmlformats.org/package/2006/relationships"><Relationship Id="rId8" Type="http://schemas.openxmlformats.org/officeDocument/2006/relationships/hyperlink" Target="https://developers.google.com/edu/python/" TargetMode="External"/><Relationship Id="rId13" Type="http://schemas.openxmlformats.org/officeDocument/2006/relationships/hyperlink" Target="https://learnpythonthehardway.org/" TargetMode="External"/><Relationship Id="rId3" Type="http://schemas.openxmlformats.org/officeDocument/2006/relationships/hyperlink" Target="https://www.tutorialspoint.com/python" TargetMode="External"/><Relationship Id="rId7" Type="http://schemas.openxmlformats.org/officeDocument/2006/relationships/hyperlink" Target="https://pythonschool.net/" TargetMode="External"/><Relationship Id="rId12" Type="http://schemas.openxmlformats.org/officeDocument/2006/relationships/hyperlink" Target="https://www.programiz.com/python-programming" TargetMode="External"/><Relationship Id="rId2" Type="http://schemas.openxmlformats.org/officeDocument/2006/relationships/slideLayout" Target="../slideLayouts/slideLayout6.xml"/><Relationship Id="rId1" Type="http://schemas.openxmlformats.org/officeDocument/2006/relationships/tags" Target="../tags/tag105.xml"/><Relationship Id="rId6" Type="http://schemas.openxmlformats.org/officeDocument/2006/relationships/hyperlink" Target="https://www.learnpython.org/" TargetMode="External"/><Relationship Id="rId11" Type="http://schemas.openxmlformats.org/officeDocument/2006/relationships/hyperlink" Target="http://www.pythonforbeginners.com/" TargetMode="External"/><Relationship Id="rId5" Type="http://schemas.openxmlformats.org/officeDocument/2006/relationships/hyperlink" Target="http://www.practicepython.org/" TargetMode="External"/><Relationship Id="rId10" Type="http://schemas.openxmlformats.org/officeDocument/2006/relationships/hyperlink" Target="http://pbpython.com/" TargetMode="External"/><Relationship Id="rId4" Type="http://schemas.openxmlformats.org/officeDocument/2006/relationships/hyperlink" Target="http://www.practicepython.net/" TargetMode="External"/><Relationship Id="rId9" Type="http://schemas.openxmlformats.org/officeDocument/2006/relationships/hyperlink" Target="https://chrisalbon.com/python"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pyformat.info/" TargetMode="External"/><Relationship Id="rId2" Type="http://schemas.openxmlformats.org/officeDocument/2006/relationships/slideLayout" Target="../slideLayouts/slideLayout6.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3" Type="http://schemas.openxmlformats.org/officeDocument/2006/relationships/hyperlink" Target="http://www.kdnuggets.com/2017/08/python-overtakes-r-leader-analytics-data-science.html" TargetMode="External"/><Relationship Id="rId2" Type="http://schemas.openxmlformats.org/officeDocument/2006/relationships/slideLayout" Target="../slideLayouts/slideLayout5.xml"/><Relationship Id="rId1" Type="http://schemas.openxmlformats.org/officeDocument/2006/relationships/tags" Target="../tags/tag31.xml"/><Relationship Id="rId5" Type="http://schemas.openxmlformats.org/officeDocument/2006/relationships/image" Target="../media/image16.jpg"/><Relationship Id="rId4" Type="http://schemas.openxmlformats.org/officeDocument/2006/relationships/hyperlink" Target="https://www.datacamp.com/blog/top-programming-languages-for-data-scientists-in-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2C33B-EC8C-49CC-8196-8FA264231749}"/>
              </a:ext>
            </a:extLst>
          </p:cNvPr>
          <p:cNvSpPr>
            <a:spLocks noGrp="1"/>
          </p:cNvSpPr>
          <p:nvPr>
            <p:ph type="ctrTitle"/>
          </p:nvPr>
        </p:nvSpPr>
        <p:spPr>
          <a:xfrm>
            <a:off x="837990" y="2872976"/>
            <a:ext cx="8579471" cy="1919186"/>
          </a:xfrm>
        </p:spPr>
        <p:txBody>
          <a:bodyPr>
            <a:normAutofit/>
          </a:bodyPr>
          <a:lstStyle/>
          <a:p>
            <a:pPr algn="l"/>
            <a:r>
              <a:rPr lang="en-SG" dirty="0"/>
              <a:t>Introduction to Python</a:t>
            </a:r>
          </a:p>
        </p:txBody>
      </p:sp>
      <p:sp>
        <p:nvSpPr>
          <p:cNvPr id="4" name="Subtitle 3"/>
          <p:cNvSpPr>
            <a:spLocks noGrp="1"/>
          </p:cNvSpPr>
          <p:nvPr>
            <p:ph type="subTitle" idx="1"/>
          </p:nvPr>
        </p:nvSpPr>
        <p:spPr>
          <a:xfrm>
            <a:off x="1524000" y="370217"/>
            <a:ext cx="9144000" cy="534533"/>
          </a:xfrm>
        </p:spPr>
        <p:txBody>
          <a:bodyPr/>
          <a:lstStyle/>
          <a:p>
            <a:r>
              <a:rPr lang="en-SG" sz="4400" dirty="0">
                <a:solidFill>
                  <a:srgbClr val="660033"/>
                </a:solidFill>
              </a:rPr>
              <a:t>IT8701 PDS</a:t>
            </a:r>
            <a:endParaRPr lang="en-SG" sz="5400" dirty="0"/>
          </a:p>
        </p:txBody>
      </p:sp>
      <p:sp>
        <p:nvSpPr>
          <p:cNvPr id="3" name="Slide Number Placeholder 2"/>
          <p:cNvSpPr>
            <a:spLocks noGrp="1"/>
          </p:cNvSpPr>
          <p:nvPr>
            <p:ph type="sldNum" sz="quarter" idx="12"/>
          </p:nvPr>
        </p:nvSpPr>
        <p:spPr/>
        <p:txBody>
          <a:bodyPr/>
          <a:lstStyle/>
          <a:p>
            <a:fld id="{F32CAEEB-7ECB-40EF-BAB7-81B3930065D2}" type="slidenum">
              <a:rPr lang="en-SG" smtClean="0"/>
              <a:t>1</a:t>
            </a:fld>
            <a:endParaRPr lang="en-SG"/>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59538"/>
          <a:stretch/>
        </p:blipFill>
        <p:spPr>
          <a:xfrm>
            <a:off x="9054902" y="2402859"/>
            <a:ext cx="2544916" cy="2131006"/>
          </a:xfrm>
          <a:prstGeom prst="rect">
            <a:avLst/>
          </a:prstGeom>
        </p:spPr>
      </p:pic>
      <p:sp>
        <p:nvSpPr>
          <p:cNvPr id="8" name="Subtitle 3"/>
          <p:cNvSpPr txBox="1">
            <a:spLocks/>
          </p:cNvSpPr>
          <p:nvPr/>
        </p:nvSpPr>
        <p:spPr>
          <a:xfrm>
            <a:off x="837990" y="1814323"/>
            <a:ext cx="10584753" cy="912912"/>
          </a:xfrm>
          <a:prstGeom prst="rect">
            <a:avLst/>
          </a:prstGeom>
          <a:ln>
            <a:noFill/>
          </a:ln>
        </p:spPr>
        <p:txBody>
          <a:bodyPr vert="horz" lIns="91440" tIns="45720" rIns="91440" bIns="45720" rtlCol="0">
            <a:noAutofit/>
          </a:bodyPr>
          <a:lstStyle>
            <a:lvl1pPr marL="0" indent="0" algn="ctr" defTabSz="914400" rtl="0" eaLnBrk="1" latinLnBrk="0" hangingPunct="1">
              <a:lnSpc>
                <a:spcPct val="100000"/>
              </a:lnSpc>
              <a:spcBef>
                <a:spcPts val="1800"/>
              </a:spcBef>
              <a:buFont typeface="Arial" panose="020B0604020202020204" pitchFamily="34" charset="0"/>
              <a:buNone/>
              <a:defRPr sz="4000" b="1" kern="1200">
                <a:solidFill>
                  <a:srgbClr val="9900CC"/>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2000" kern="1200">
                <a:solidFill>
                  <a:srgbClr val="660033"/>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800" kern="1200">
                <a:solidFill>
                  <a:srgbClr val="660033"/>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600" kern="1200">
                <a:solidFill>
                  <a:srgbClr val="660033"/>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rgbClr val="66003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5400" dirty="0"/>
              <a:t>Topic 1</a:t>
            </a:r>
            <a:br>
              <a:rPr lang="en-SG" sz="5400" dirty="0"/>
            </a:br>
            <a:endParaRPr lang="en-SG" sz="5400" dirty="0"/>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9198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878A-130B-4224-BA57-5FADD9635064}"/>
              </a:ext>
            </a:extLst>
          </p:cNvPr>
          <p:cNvSpPr>
            <a:spLocks noGrp="1"/>
          </p:cNvSpPr>
          <p:nvPr>
            <p:ph type="title"/>
          </p:nvPr>
        </p:nvSpPr>
        <p:spPr>
          <a:xfrm>
            <a:off x="548640" y="377371"/>
            <a:ext cx="11051178" cy="889726"/>
          </a:xfrm>
        </p:spPr>
        <p:txBody>
          <a:bodyPr/>
          <a:lstStyle/>
          <a:p>
            <a:r>
              <a:rPr lang="en-SG"/>
              <a:t>R vs Python</a:t>
            </a:r>
          </a:p>
        </p:txBody>
      </p:sp>
      <p:sp>
        <p:nvSpPr>
          <p:cNvPr id="3" name="Slide Number Placeholder 2">
            <a:extLst>
              <a:ext uri="{FF2B5EF4-FFF2-40B4-BE49-F238E27FC236}">
                <a16:creationId xmlns:a16="http://schemas.microsoft.com/office/drawing/2014/main" id="{0E9C4A07-EE3B-4D73-BFF4-25979A0EF87D}"/>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10</a:t>
            </a:fld>
            <a:endParaRPr lang="en-SG"/>
          </a:p>
        </p:txBody>
      </p:sp>
      <p:sp>
        <p:nvSpPr>
          <p:cNvPr id="4" name="Text Placeholder 3">
            <a:extLst>
              <a:ext uri="{FF2B5EF4-FFF2-40B4-BE49-F238E27FC236}">
                <a16:creationId xmlns:a16="http://schemas.microsoft.com/office/drawing/2014/main" id="{4DFCBFCD-E15F-4DA4-9355-3E5FB4CB93DC}"/>
              </a:ext>
            </a:extLst>
          </p:cNvPr>
          <p:cNvSpPr>
            <a:spLocks noGrp="1"/>
          </p:cNvSpPr>
          <p:nvPr>
            <p:ph type="body" sz="quarter" idx="13"/>
          </p:nvPr>
        </p:nvSpPr>
        <p:spPr/>
        <p:txBody>
          <a:bodyPr>
            <a:normAutofit lnSpcReduction="10000"/>
          </a:bodyPr>
          <a:lstStyle/>
          <a:p>
            <a:r>
              <a:rPr lang="en-SG" dirty="0"/>
              <a:t>Why Python for Data </a:t>
            </a:r>
            <a:r>
              <a:rPr lang="en-SG" dirty="0" smtClean="0"/>
              <a:t>Science?</a:t>
            </a:r>
          </a:p>
          <a:p>
            <a:endParaRPr lang="en-SG" dirty="0"/>
          </a:p>
          <a:p>
            <a:endParaRPr lang="en-SG" dirty="0"/>
          </a:p>
        </p:txBody>
      </p:sp>
      <p:sp>
        <p:nvSpPr>
          <p:cNvPr id="5" name="Content Placeholder 4">
            <a:extLst>
              <a:ext uri="{FF2B5EF4-FFF2-40B4-BE49-F238E27FC236}">
                <a16:creationId xmlns:a16="http://schemas.microsoft.com/office/drawing/2014/main" id="{4FDE4996-14B5-460A-9A70-5C5DCE28E99B}"/>
              </a:ext>
            </a:extLst>
          </p:cNvPr>
          <p:cNvSpPr>
            <a:spLocks noGrp="1"/>
          </p:cNvSpPr>
          <p:nvPr>
            <p:ph idx="1"/>
          </p:nvPr>
        </p:nvSpPr>
        <p:spPr/>
        <p:txBody>
          <a:bodyPr/>
          <a:lstStyle/>
          <a:p>
            <a:r>
              <a:rPr lang="en-SG"/>
              <a:t>R is a language dedicated to statistics. Python is a general-purpose language with statistics modules</a:t>
            </a:r>
          </a:p>
          <a:p>
            <a:r>
              <a:rPr lang="en-SG"/>
              <a:t>R has more statistical analysis features than Python, and specialized syntaxes</a:t>
            </a:r>
          </a:p>
          <a:p>
            <a:r>
              <a:rPr lang="en-SG"/>
              <a:t>However, when it comes to building complex analysis pipelines that mix statistics with other processing features e.g. image analysis, text mining, or control of a physical experiment, the richness of Python is an invaluable asset</a:t>
            </a:r>
          </a:p>
        </p:txBody>
      </p:sp>
      <p:sp>
        <p:nvSpPr>
          <p:cNvPr id="6"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129118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Anaconda Python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11</a:t>
            </a:fld>
            <a:endParaRPr lang="en-SG"/>
          </a:p>
        </p:txBody>
      </p:sp>
      <p:sp>
        <p:nvSpPr>
          <p:cNvPr id="4" name="Text Placeholder 3"/>
          <p:cNvSpPr>
            <a:spLocks noGrp="1"/>
          </p:cNvSpPr>
          <p:nvPr>
            <p:ph type="body" sz="quarter" idx="13"/>
          </p:nvPr>
        </p:nvSpPr>
        <p:spPr/>
        <p:txBody>
          <a:bodyPr>
            <a:normAutofit lnSpcReduction="10000"/>
          </a:bodyPr>
          <a:lstStyle/>
          <a:p>
            <a:r>
              <a:rPr lang="en-SG" dirty="0"/>
              <a:t>Install Python for this module</a:t>
            </a:r>
          </a:p>
        </p:txBody>
      </p:sp>
      <p:sp>
        <p:nvSpPr>
          <p:cNvPr id="5" name="Content Placeholder 4"/>
          <p:cNvSpPr>
            <a:spLocks noGrp="1"/>
          </p:cNvSpPr>
          <p:nvPr>
            <p:ph idx="1"/>
          </p:nvPr>
        </p:nvSpPr>
        <p:spPr>
          <a:xfrm>
            <a:off x="399525" y="1320649"/>
            <a:ext cx="10972034" cy="3927873"/>
          </a:xfrm>
        </p:spPr>
        <p:txBody>
          <a:bodyPr/>
          <a:lstStyle/>
          <a:p>
            <a:r>
              <a:rPr lang="en-SG" dirty="0"/>
              <a:t>Python can be run on many operating systems : Windows, Linux, Mac etc</a:t>
            </a:r>
          </a:p>
          <a:p>
            <a:r>
              <a:rPr lang="en-SG" dirty="0"/>
              <a:t>For this module, we will install </a:t>
            </a:r>
            <a:r>
              <a:rPr lang="en-SG" dirty="0">
                <a:solidFill>
                  <a:srgbClr val="C00000"/>
                </a:solidFill>
              </a:rPr>
              <a:t>Anaconda </a:t>
            </a:r>
            <a:r>
              <a:rPr lang="en-SG" dirty="0" smtClean="0">
                <a:solidFill>
                  <a:srgbClr val="C00000"/>
                </a:solidFill>
              </a:rPr>
              <a:t>202x </a:t>
            </a:r>
            <a:r>
              <a:rPr lang="en-SG" dirty="0"/>
              <a:t>that  comes with the </a:t>
            </a:r>
            <a:r>
              <a:rPr lang="en-SG" dirty="0">
                <a:solidFill>
                  <a:srgbClr val="C00000"/>
                </a:solidFill>
              </a:rPr>
              <a:t>Python </a:t>
            </a:r>
            <a:r>
              <a:rPr lang="en-SG" dirty="0" smtClean="0">
                <a:solidFill>
                  <a:srgbClr val="C00000"/>
                </a:solidFill>
              </a:rPr>
              <a:t>3.9 </a:t>
            </a:r>
            <a:r>
              <a:rPr lang="en-SG" dirty="0"/>
              <a:t>distribution</a:t>
            </a:r>
          </a:p>
          <a:p>
            <a:r>
              <a:rPr lang="en-SG" dirty="0"/>
              <a:t>Anaconda is a free Python distribution that comes with most of the data science Python packages we need to write data analysis programs</a:t>
            </a:r>
          </a:p>
          <a:p>
            <a:r>
              <a:rPr lang="en-SG" dirty="0"/>
              <a:t>Includes modules such as NumPy, Pandas, Matplotlib</a:t>
            </a:r>
          </a:p>
          <a:p>
            <a:r>
              <a:rPr lang="en-SG" dirty="0">
                <a:hlinkClick r:id="rId4"/>
              </a:rPr>
              <a:t>https://www.anaconda.com/distribution/</a:t>
            </a:r>
            <a:endParaRPr lang="en-SG" dirty="0"/>
          </a:p>
        </p:txBody>
      </p:sp>
      <p:pic>
        <p:nvPicPr>
          <p:cNvPr id="8" name="Picture 7">
            <a:extLst>
              <a:ext uri="{FF2B5EF4-FFF2-40B4-BE49-F238E27FC236}">
                <a16:creationId xmlns:a16="http://schemas.microsoft.com/office/drawing/2014/main" id="{9CB4C7DE-2E38-4C53-A101-8D4CB799B8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4840" y="4048576"/>
            <a:ext cx="4034978" cy="2017489"/>
          </a:xfrm>
          <a:prstGeom prst="rect">
            <a:avLst/>
          </a:prstGeom>
        </p:spPr>
      </p:pic>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282150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Jupyter Notebook</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12</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Jupyter Notebook</a:t>
            </a:r>
          </a:p>
        </p:txBody>
      </p:sp>
      <p:sp>
        <p:nvSpPr>
          <p:cNvPr id="5" name="Content Placeholder 4"/>
          <p:cNvSpPr>
            <a:spLocks noGrp="1"/>
          </p:cNvSpPr>
          <p:nvPr>
            <p:ph idx="1"/>
          </p:nvPr>
        </p:nvSpPr>
        <p:spPr>
          <a:xfrm>
            <a:off x="357572" y="1373832"/>
            <a:ext cx="11051178" cy="4740049"/>
          </a:xfrm>
        </p:spPr>
        <p:txBody>
          <a:bodyPr/>
          <a:lstStyle/>
          <a:p>
            <a:r>
              <a:rPr lang="en-SG"/>
              <a:t>In this module, you will be largely using the </a:t>
            </a:r>
            <a:r>
              <a:rPr lang="en-SG">
                <a:solidFill>
                  <a:srgbClr val="C00000"/>
                </a:solidFill>
              </a:rPr>
              <a:t>Jupyter Notebook</a:t>
            </a:r>
            <a:r>
              <a:rPr lang="en-SG"/>
              <a:t> software to write and run your Python code</a:t>
            </a:r>
          </a:p>
          <a:p>
            <a:r>
              <a:rPr lang="en-SG"/>
              <a:t>The Jupyter Notebook App is a </a:t>
            </a:r>
            <a:r>
              <a:rPr lang="en-SG">
                <a:solidFill>
                  <a:srgbClr val="C00000"/>
                </a:solidFill>
              </a:rPr>
              <a:t>web-based</a:t>
            </a:r>
            <a:r>
              <a:rPr lang="en-SG"/>
              <a:t> application that allows you to edit and run Python programs via your favourite browser.</a:t>
            </a:r>
          </a:p>
          <a:p>
            <a:endParaRPr lang="en-SG"/>
          </a:p>
        </p:txBody>
      </p:sp>
      <p:pic>
        <p:nvPicPr>
          <p:cNvPr id="8" name="Picture 7" descr="A close up of a sign&#10;&#10;Description generated with high confidence">
            <a:extLst>
              <a:ext uri="{FF2B5EF4-FFF2-40B4-BE49-F238E27FC236}">
                <a16:creationId xmlns:a16="http://schemas.microsoft.com/office/drawing/2014/main" id="{F6BC9D28-25D2-4ADC-BDC3-AC17976D3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086" y="3151800"/>
            <a:ext cx="2798150" cy="2798150"/>
          </a:xfrm>
          <a:prstGeom prst="rect">
            <a:avLst/>
          </a:prstGeom>
        </p:spPr>
      </p:pic>
    </p:spTree>
    <p:custDataLst>
      <p:tags r:id="rId1"/>
    </p:custDataLst>
    <p:extLst>
      <p:ext uri="{BB962C8B-B14F-4D97-AF65-F5344CB8AC3E}">
        <p14:creationId xmlns:p14="http://schemas.microsoft.com/office/powerpoint/2010/main" val="971417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Run Python code via Jupyter Notebook</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13</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Jupyter Notebook</a:t>
            </a:r>
          </a:p>
        </p:txBody>
      </p:sp>
      <p:sp>
        <p:nvSpPr>
          <p:cNvPr id="5" name="Content Placeholder 4"/>
          <p:cNvSpPr>
            <a:spLocks noGrp="1"/>
          </p:cNvSpPr>
          <p:nvPr>
            <p:ph idx="1"/>
          </p:nvPr>
        </p:nvSpPr>
        <p:spPr>
          <a:xfrm>
            <a:off x="357572" y="1290707"/>
            <a:ext cx="3665788" cy="4740049"/>
          </a:xfrm>
        </p:spPr>
        <p:txBody>
          <a:bodyPr/>
          <a:lstStyle/>
          <a:p>
            <a:r>
              <a:rPr lang="en-SG"/>
              <a:t>Open up a command line console</a:t>
            </a:r>
          </a:p>
          <a:p>
            <a:r>
              <a:rPr lang="en-SG"/>
              <a:t>Change directory to where your Jupyter Notebooks are stored,</a:t>
            </a:r>
            <a:br>
              <a:rPr lang="en-SG"/>
            </a:br>
            <a:r>
              <a:rPr lang="en-SG"/>
              <a:t>e.g. cd d:\jupyter</a:t>
            </a:r>
          </a:p>
          <a:p>
            <a:r>
              <a:rPr lang="en-SG"/>
              <a:t>Type </a:t>
            </a:r>
            <a:r>
              <a:rPr lang="en-SG">
                <a:solidFill>
                  <a:srgbClr val="C00000"/>
                </a:solidFill>
              </a:rPr>
              <a:t>jupyter notebook</a:t>
            </a:r>
            <a:endParaRPr lang="en-SG"/>
          </a:p>
          <a:p>
            <a:endParaRPr lang="en-SG"/>
          </a:p>
        </p:txBody>
      </p:sp>
      <p:pic>
        <p:nvPicPr>
          <p:cNvPr id="7" name="Picture 6">
            <a:extLst>
              <a:ext uri="{FF2B5EF4-FFF2-40B4-BE49-F238E27FC236}">
                <a16:creationId xmlns:a16="http://schemas.microsoft.com/office/drawing/2014/main" id="{F6D1E1E6-7B71-4309-B17A-42381DAABD67}"/>
              </a:ext>
            </a:extLst>
          </p:cNvPr>
          <p:cNvPicPr>
            <a:picLocks noChangeAspect="1"/>
          </p:cNvPicPr>
          <p:nvPr/>
        </p:nvPicPr>
        <p:blipFill>
          <a:blip r:embed="rId3"/>
          <a:stretch>
            <a:fillRect/>
          </a:stretch>
        </p:blipFill>
        <p:spPr>
          <a:xfrm>
            <a:off x="4438876" y="1617535"/>
            <a:ext cx="7435388" cy="4086391"/>
          </a:xfrm>
          <a:prstGeom prst="rect">
            <a:avLst/>
          </a:prstGeom>
        </p:spPr>
      </p:pic>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557913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Run Python code via Jupyter Notebook</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14</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Jupyter Notebook</a:t>
            </a:r>
          </a:p>
        </p:txBody>
      </p:sp>
      <p:sp>
        <p:nvSpPr>
          <p:cNvPr id="5" name="Content Placeholder 4"/>
          <p:cNvSpPr>
            <a:spLocks noGrp="1"/>
          </p:cNvSpPr>
          <p:nvPr>
            <p:ph idx="1"/>
          </p:nvPr>
        </p:nvSpPr>
        <p:spPr>
          <a:xfrm>
            <a:off x="357571" y="1290707"/>
            <a:ext cx="5760595" cy="4740049"/>
          </a:xfrm>
        </p:spPr>
        <p:txBody>
          <a:bodyPr/>
          <a:lstStyle/>
          <a:p>
            <a:r>
              <a:rPr lang="en-SG"/>
              <a:t>Start a new Jupyter Notebook file or click on your existing Jupyter notebook files</a:t>
            </a:r>
          </a:p>
          <a:p>
            <a:endParaRPr lang="en-SG"/>
          </a:p>
        </p:txBody>
      </p:sp>
      <p:pic>
        <p:nvPicPr>
          <p:cNvPr id="6" name="Picture 5">
            <a:extLst>
              <a:ext uri="{FF2B5EF4-FFF2-40B4-BE49-F238E27FC236}">
                <a16:creationId xmlns:a16="http://schemas.microsoft.com/office/drawing/2014/main" id="{A7E7D721-03C9-4D9D-B0BF-B559914A70A3}"/>
              </a:ext>
            </a:extLst>
          </p:cNvPr>
          <p:cNvPicPr>
            <a:picLocks noChangeAspect="1"/>
          </p:cNvPicPr>
          <p:nvPr/>
        </p:nvPicPr>
        <p:blipFill>
          <a:blip r:embed="rId3"/>
          <a:stretch>
            <a:fillRect/>
          </a:stretch>
        </p:blipFill>
        <p:spPr>
          <a:xfrm>
            <a:off x="6533803" y="1267097"/>
            <a:ext cx="4770120" cy="4982439"/>
          </a:xfrm>
          <a:prstGeom prst="rect">
            <a:avLst/>
          </a:prstGeom>
          <a:ln>
            <a:solidFill>
              <a:schemeClr val="bg1">
                <a:lumMod val="65000"/>
              </a:schemeClr>
            </a:solidFill>
          </a:ln>
        </p:spPr>
      </p:pic>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787117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Run Python code via Jupyter Notebook</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15</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Jupyter Notebook</a:t>
            </a:r>
          </a:p>
        </p:txBody>
      </p:sp>
      <p:sp>
        <p:nvSpPr>
          <p:cNvPr id="5" name="Content Placeholder 4"/>
          <p:cNvSpPr>
            <a:spLocks noGrp="1"/>
          </p:cNvSpPr>
          <p:nvPr>
            <p:ph idx="1"/>
          </p:nvPr>
        </p:nvSpPr>
        <p:spPr>
          <a:xfrm>
            <a:off x="357572" y="1290707"/>
            <a:ext cx="4563564" cy="4740049"/>
          </a:xfrm>
        </p:spPr>
        <p:txBody>
          <a:bodyPr/>
          <a:lstStyle/>
          <a:p>
            <a:r>
              <a:rPr lang="en-SG"/>
              <a:t>Click "Cell-&gt;Run Cells"</a:t>
            </a:r>
          </a:p>
          <a:p>
            <a:endParaRPr lang="en-SG"/>
          </a:p>
        </p:txBody>
      </p:sp>
      <p:pic>
        <p:nvPicPr>
          <p:cNvPr id="7" name="Picture 6">
            <a:extLst>
              <a:ext uri="{FF2B5EF4-FFF2-40B4-BE49-F238E27FC236}">
                <a16:creationId xmlns:a16="http://schemas.microsoft.com/office/drawing/2014/main" id="{F0567301-147F-455C-8CC6-9FD2EBBC267E}"/>
              </a:ext>
            </a:extLst>
          </p:cNvPr>
          <p:cNvPicPr>
            <a:picLocks noChangeAspect="1"/>
          </p:cNvPicPr>
          <p:nvPr/>
        </p:nvPicPr>
        <p:blipFill>
          <a:blip r:embed="rId3"/>
          <a:stretch>
            <a:fillRect/>
          </a:stretch>
        </p:blipFill>
        <p:spPr>
          <a:xfrm>
            <a:off x="4323255" y="1644467"/>
            <a:ext cx="7276563" cy="4457611"/>
          </a:xfrm>
          <a:prstGeom prst="rect">
            <a:avLst/>
          </a:prstGeom>
          <a:ln>
            <a:solidFill>
              <a:schemeClr val="bg1">
                <a:lumMod val="65000"/>
              </a:schemeClr>
            </a:solidFill>
          </a:ln>
        </p:spPr>
      </p:pic>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16593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592A43-067A-4113-81D1-A5739C6E747A}"/>
              </a:ext>
            </a:extLst>
          </p:cNvPr>
          <p:cNvSpPr>
            <a:spLocks noGrp="1"/>
          </p:cNvSpPr>
          <p:nvPr>
            <p:ph type="title"/>
          </p:nvPr>
        </p:nvSpPr>
        <p:spPr>
          <a:xfrm>
            <a:off x="1596534" y="1812472"/>
            <a:ext cx="4596492" cy="1191985"/>
          </a:xfrm>
        </p:spPr>
        <p:txBody>
          <a:bodyPr>
            <a:noAutofit/>
          </a:bodyPr>
          <a:lstStyle/>
          <a:p>
            <a:r>
              <a:rPr lang="en-SG" sz="8000">
                <a:solidFill>
                  <a:srgbClr val="002060"/>
                </a:solidFill>
              </a:rPr>
              <a:t/>
            </a:r>
            <a:br>
              <a:rPr lang="en-SG" sz="8000">
                <a:solidFill>
                  <a:srgbClr val="002060"/>
                </a:solidFill>
              </a:rPr>
            </a:br>
            <a:r>
              <a:rPr lang="en-SG" sz="8000">
                <a:solidFill>
                  <a:srgbClr val="002060"/>
                </a:solidFill>
              </a:rPr>
              <a:t/>
            </a:r>
            <a:br>
              <a:rPr lang="en-SG" sz="8000">
                <a:solidFill>
                  <a:srgbClr val="002060"/>
                </a:solidFill>
              </a:rPr>
            </a:br>
            <a:r>
              <a:rPr lang="en-SG" sz="8000">
                <a:solidFill>
                  <a:srgbClr val="002060"/>
                </a:solidFill>
              </a:rPr>
              <a:t>DEMO</a:t>
            </a:r>
          </a:p>
        </p:txBody>
      </p:sp>
      <p:sp>
        <p:nvSpPr>
          <p:cNvPr id="3" name="Slide Number Placeholder 2">
            <a:extLst>
              <a:ext uri="{FF2B5EF4-FFF2-40B4-BE49-F238E27FC236}">
                <a16:creationId xmlns:a16="http://schemas.microsoft.com/office/drawing/2014/main" id="{157D4B89-02D0-4CBD-8604-253ACF6A522A}"/>
              </a:ext>
            </a:extLst>
          </p:cNvPr>
          <p:cNvSpPr>
            <a:spLocks noGrp="1"/>
          </p:cNvSpPr>
          <p:nvPr>
            <p:ph type="sldNum" sz="quarter" idx="12"/>
          </p:nvPr>
        </p:nvSpPr>
        <p:spPr/>
        <p:txBody>
          <a:bodyPr/>
          <a:lstStyle/>
          <a:p>
            <a:fld id="{F32CAEEB-7ECB-40EF-BAB7-81B3930065D2}" type="slidenum">
              <a:rPr lang="en-SG" smtClean="0"/>
              <a:t>16</a:t>
            </a:fld>
            <a:endParaRPr lang="en-SG"/>
          </a:p>
        </p:txBody>
      </p:sp>
      <p:pic>
        <p:nvPicPr>
          <p:cNvPr id="9" name="Picture 8" descr="A picture containing clipart&#10;&#10;Description generated with high confidence">
            <a:extLst>
              <a:ext uri="{FF2B5EF4-FFF2-40B4-BE49-F238E27FC236}">
                <a16:creationId xmlns:a16="http://schemas.microsoft.com/office/drawing/2014/main" id="{41F91428-C550-47C5-A550-B4E794E1D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348" y="829047"/>
            <a:ext cx="4253139" cy="3402511"/>
          </a:xfrm>
          <a:prstGeom prst="rect">
            <a:avLst/>
          </a:prstGeom>
        </p:spPr>
      </p:pic>
      <p:sp>
        <p:nvSpPr>
          <p:cNvPr id="10" name="Rectangle 9">
            <a:extLst>
              <a:ext uri="{FF2B5EF4-FFF2-40B4-BE49-F238E27FC236}">
                <a16:creationId xmlns:a16="http://schemas.microsoft.com/office/drawing/2014/main" id="{45751D03-821B-46AA-BFBC-9B0EDC44CE49}"/>
              </a:ext>
            </a:extLst>
          </p:cNvPr>
          <p:cNvSpPr/>
          <p:nvPr/>
        </p:nvSpPr>
        <p:spPr>
          <a:xfrm>
            <a:off x="885352" y="4800278"/>
            <a:ext cx="7641707" cy="646331"/>
          </a:xfrm>
          <a:prstGeom prst="rect">
            <a:avLst/>
          </a:prstGeom>
        </p:spPr>
        <p:txBody>
          <a:bodyPr wrap="none">
            <a:spAutoFit/>
          </a:bodyPr>
          <a:lstStyle/>
          <a:p>
            <a:r>
              <a:rPr lang="en-SG" sz="3600" b="1">
                <a:solidFill>
                  <a:srgbClr val="7030A0"/>
                </a:solidFill>
              </a:rPr>
              <a:t>Run Python code via Jupyter Notebook</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2898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Text Editor + Command-line</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17</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command-line</a:t>
            </a:r>
          </a:p>
        </p:txBody>
      </p:sp>
      <p:sp>
        <p:nvSpPr>
          <p:cNvPr id="5" name="Content Placeholder 4"/>
          <p:cNvSpPr>
            <a:spLocks noGrp="1"/>
          </p:cNvSpPr>
          <p:nvPr>
            <p:ph idx="1"/>
          </p:nvPr>
        </p:nvSpPr>
        <p:spPr>
          <a:xfrm>
            <a:off x="357572" y="1373832"/>
            <a:ext cx="11051178" cy="4740049"/>
          </a:xfrm>
        </p:spPr>
        <p:txBody>
          <a:bodyPr/>
          <a:lstStyle/>
          <a:p>
            <a:r>
              <a:rPr lang="en-SG"/>
              <a:t>Python programs can also be written using a plain old </a:t>
            </a:r>
            <a:r>
              <a:rPr lang="en-SG">
                <a:solidFill>
                  <a:srgbClr val="C00000"/>
                </a:solidFill>
              </a:rPr>
              <a:t>text editor </a:t>
            </a:r>
            <a:r>
              <a:rPr lang="en-SG"/>
              <a:t>such as Notepad and then run via a </a:t>
            </a:r>
            <a:r>
              <a:rPr lang="en-SG">
                <a:solidFill>
                  <a:srgbClr val="C00000"/>
                </a:solidFill>
              </a:rPr>
              <a:t>command-line</a:t>
            </a:r>
            <a:r>
              <a:rPr lang="en-SG"/>
              <a:t> interface</a:t>
            </a:r>
          </a:p>
          <a:p>
            <a:pPr algn="just"/>
            <a:r>
              <a:rPr lang="en-SG"/>
              <a:t>Some popular and open-source text editors for writing Python code include </a:t>
            </a:r>
            <a:r>
              <a:rPr lang="en-SG">
                <a:hlinkClick r:id="rId3"/>
              </a:rPr>
              <a:t>Sublime Text 3</a:t>
            </a:r>
            <a:r>
              <a:rPr lang="en-SG"/>
              <a:t>, </a:t>
            </a:r>
            <a:r>
              <a:rPr lang="en-SG">
                <a:hlinkClick r:id="rId4"/>
              </a:rPr>
              <a:t>Visual Studio Code</a:t>
            </a:r>
            <a:r>
              <a:rPr lang="en-SG"/>
              <a:t>, </a:t>
            </a:r>
            <a:r>
              <a:rPr lang="en-SG">
                <a:hlinkClick r:id="rId5"/>
              </a:rPr>
              <a:t>Notepad++</a:t>
            </a:r>
            <a:r>
              <a:rPr lang="en-SG"/>
              <a:t>, </a:t>
            </a:r>
            <a:r>
              <a:rPr lang="en-SG">
                <a:hlinkClick r:id="rId6"/>
              </a:rPr>
              <a:t>PyCharm </a:t>
            </a:r>
            <a:r>
              <a:rPr lang="en-SG"/>
              <a:t>etc</a:t>
            </a:r>
          </a:p>
          <a:p>
            <a:r>
              <a:rPr lang="en-SG"/>
              <a:t>You can also use Spyder that comes with Anaconda</a:t>
            </a:r>
          </a:p>
          <a:p>
            <a:endParaRPr lang="en-SG"/>
          </a:p>
        </p:txBody>
      </p:sp>
      <p:pic>
        <p:nvPicPr>
          <p:cNvPr id="8" name="Picture 7">
            <a:extLst>
              <a:ext uri="{FF2B5EF4-FFF2-40B4-BE49-F238E27FC236}">
                <a16:creationId xmlns:a16="http://schemas.microsoft.com/office/drawing/2014/main" id="{7F8AEA49-8AB2-4CDD-BFAA-F6006108DD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4096" y="4618028"/>
            <a:ext cx="4586115" cy="1043267"/>
          </a:xfrm>
          <a:prstGeom prst="rect">
            <a:avLst/>
          </a:prstGeom>
        </p:spPr>
      </p:pic>
      <p:pic>
        <p:nvPicPr>
          <p:cNvPr id="10" name="Picture 9" descr="A close up of a sign&#10;&#10;Description generated with very high confidence">
            <a:extLst>
              <a:ext uri="{FF2B5EF4-FFF2-40B4-BE49-F238E27FC236}">
                <a16:creationId xmlns:a16="http://schemas.microsoft.com/office/drawing/2014/main" id="{5F55CD78-FCA6-461D-B433-6CFCB498351A}"/>
              </a:ext>
            </a:extLst>
          </p:cNvPr>
          <p:cNvPicPr>
            <a:picLocks noChangeAspect="1"/>
          </p:cNvPicPr>
          <p:nvPr/>
        </p:nvPicPr>
        <p:blipFill rotWithShape="1">
          <a:blip r:embed="rId8" cstate="print">
            <a:clrChange>
              <a:clrFrom>
                <a:srgbClr val="1E1E1E"/>
              </a:clrFrom>
              <a:clrTo>
                <a:srgbClr val="1E1E1E">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29727" t="13576" r="29375" b="13213"/>
          <a:stretch/>
        </p:blipFill>
        <p:spPr>
          <a:xfrm>
            <a:off x="8610600" y="3339049"/>
            <a:ext cx="2892830" cy="2912926"/>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856103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Run Python code via command-line</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18</a:t>
            </a:fld>
            <a:endParaRPr lang="en-SG"/>
          </a:p>
        </p:txBody>
      </p:sp>
      <p:sp>
        <p:nvSpPr>
          <p:cNvPr id="4" name="Text Placeholder 3"/>
          <p:cNvSpPr>
            <a:spLocks noGrp="1"/>
          </p:cNvSpPr>
          <p:nvPr>
            <p:ph type="body" sz="quarter" idx="13"/>
          </p:nvPr>
        </p:nvSpPr>
        <p:spPr/>
        <p:txBody>
          <a:bodyPr>
            <a:normAutofit lnSpcReduction="10000"/>
          </a:bodyPr>
          <a:lstStyle/>
          <a:p>
            <a:r>
              <a:rPr lang="en-SG"/>
              <a:t>Write and run Python programs with command-line</a:t>
            </a:r>
          </a:p>
        </p:txBody>
      </p:sp>
      <p:sp>
        <p:nvSpPr>
          <p:cNvPr id="5" name="Content Placeholder 4"/>
          <p:cNvSpPr>
            <a:spLocks noGrp="1"/>
          </p:cNvSpPr>
          <p:nvPr>
            <p:ph idx="1"/>
          </p:nvPr>
        </p:nvSpPr>
        <p:spPr>
          <a:xfrm>
            <a:off x="357572" y="1290707"/>
            <a:ext cx="3333279" cy="4740049"/>
          </a:xfrm>
        </p:spPr>
        <p:txBody>
          <a:bodyPr/>
          <a:lstStyle/>
          <a:p>
            <a:r>
              <a:rPr lang="en-SG"/>
              <a:t>Open up a command line console</a:t>
            </a:r>
          </a:p>
          <a:p>
            <a:r>
              <a:rPr lang="en-SG"/>
              <a:t>Change directory to where your Python code is stored, e.g.</a:t>
            </a:r>
            <a:br>
              <a:rPr lang="en-SG"/>
            </a:br>
            <a:r>
              <a:rPr lang="en-SG"/>
              <a:t/>
            </a:r>
            <a:br>
              <a:rPr lang="en-SG"/>
            </a:br>
            <a:r>
              <a:rPr lang="en-SG">
                <a:solidFill>
                  <a:srgbClr val="C00000"/>
                </a:solidFill>
              </a:rPr>
              <a:t>cd d:\mypythoncode</a:t>
            </a:r>
          </a:p>
          <a:p>
            <a:endParaRPr lang="en-SG" dirty="0"/>
          </a:p>
        </p:txBody>
      </p:sp>
      <p:sp>
        <p:nvSpPr>
          <p:cNvPr id="7" name="Content Placeholder 4">
            <a:extLst>
              <a:ext uri="{FF2B5EF4-FFF2-40B4-BE49-F238E27FC236}">
                <a16:creationId xmlns:a16="http://schemas.microsoft.com/office/drawing/2014/main" id="{6144E807-4CD4-443D-BA58-E20A91D83999}"/>
              </a:ext>
            </a:extLst>
          </p:cNvPr>
          <p:cNvSpPr txBox="1">
            <a:spLocks/>
          </p:cNvSpPr>
          <p:nvPr/>
        </p:nvSpPr>
        <p:spPr>
          <a:xfrm>
            <a:off x="386728" y="4634082"/>
            <a:ext cx="5029075" cy="47400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66"/>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66"/>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66"/>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800" kern="1200" dirty="0" smtClean="0">
                <a:solidFill>
                  <a:srgbClr val="660066"/>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Type</a:t>
            </a:r>
            <a:br>
              <a:rPr lang="en-SG" dirty="0"/>
            </a:br>
            <a:r>
              <a:rPr lang="en-SG" dirty="0">
                <a:solidFill>
                  <a:srgbClr val="C00000"/>
                </a:solidFill>
              </a:rPr>
              <a:t>python your_python_file.py</a:t>
            </a:r>
            <a:endParaRPr lang="en-SG" dirty="0"/>
          </a:p>
          <a:p>
            <a:endParaRPr lang="en-SG" dirty="0"/>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pic>
        <p:nvPicPr>
          <p:cNvPr id="9" name="Picture 8"/>
          <p:cNvPicPr>
            <a:picLocks noChangeAspect="1"/>
          </p:cNvPicPr>
          <p:nvPr/>
        </p:nvPicPr>
        <p:blipFill>
          <a:blip r:embed="rId3"/>
          <a:stretch>
            <a:fillRect/>
          </a:stretch>
        </p:blipFill>
        <p:spPr>
          <a:xfrm>
            <a:off x="4392324" y="1987763"/>
            <a:ext cx="7076348" cy="1732983"/>
          </a:xfrm>
          <a:prstGeom prst="rect">
            <a:avLst/>
          </a:prstGeom>
        </p:spPr>
      </p:pic>
    </p:spTree>
    <p:custDataLst>
      <p:tags r:id="rId1"/>
    </p:custDataLst>
    <p:extLst>
      <p:ext uri="{BB962C8B-B14F-4D97-AF65-F5344CB8AC3E}">
        <p14:creationId xmlns:p14="http://schemas.microsoft.com/office/powerpoint/2010/main" val="1502831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592A43-067A-4113-81D1-A5739C6E747A}"/>
              </a:ext>
            </a:extLst>
          </p:cNvPr>
          <p:cNvSpPr>
            <a:spLocks noGrp="1"/>
          </p:cNvSpPr>
          <p:nvPr>
            <p:ph type="title"/>
          </p:nvPr>
        </p:nvSpPr>
        <p:spPr>
          <a:xfrm>
            <a:off x="1485575" y="2011977"/>
            <a:ext cx="4596492" cy="1191985"/>
          </a:xfrm>
        </p:spPr>
        <p:txBody>
          <a:bodyPr>
            <a:noAutofit/>
          </a:bodyPr>
          <a:lstStyle/>
          <a:p>
            <a:pPr algn="l"/>
            <a:r>
              <a:rPr lang="en-SG" sz="8000">
                <a:solidFill>
                  <a:srgbClr val="002060"/>
                </a:solidFill>
              </a:rPr>
              <a:t/>
            </a:r>
            <a:br>
              <a:rPr lang="en-SG" sz="8000">
                <a:solidFill>
                  <a:srgbClr val="002060"/>
                </a:solidFill>
              </a:rPr>
            </a:br>
            <a:r>
              <a:rPr lang="en-SG" sz="8000">
                <a:solidFill>
                  <a:srgbClr val="002060"/>
                </a:solidFill>
              </a:rPr>
              <a:t/>
            </a:r>
            <a:br>
              <a:rPr lang="en-SG" sz="8000">
                <a:solidFill>
                  <a:srgbClr val="002060"/>
                </a:solidFill>
              </a:rPr>
            </a:br>
            <a:r>
              <a:rPr lang="en-SG" sz="8000">
                <a:solidFill>
                  <a:srgbClr val="002060"/>
                </a:solidFill>
              </a:rPr>
              <a:t>DEMO</a:t>
            </a:r>
          </a:p>
        </p:txBody>
      </p:sp>
      <p:sp>
        <p:nvSpPr>
          <p:cNvPr id="3" name="Slide Number Placeholder 2">
            <a:extLst>
              <a:ext uri="{FF2B5EF4-FFF2-40B4-BE49-F238E27FC236}">
                <a16:creationId xmlns:a16="http://schemas.microsoft.com/office/drawing/2014/main" id="{157D4B89-02D0-4CBD-8604-253ACF6A522A}"/>
              </a:ext>
            </a:extLst>
          </p:cNvPr>
          <p:cNvSpPr>
            <a:spLocks noGrp="1"/>
          </p:cNvSpPr>
          <p:nvPr>
            <p:ph type="sldNum" sz="quarter" idx="12"/>
          </p:nvPr>
        </p:nvSpPr>
        <p:spPr/>
        <p:txBody>
          <a:bodyPr/>
          <a:lstStyle/>
          <a:p>
            <a:fld id="{F32CAEEB-7ECB-40EF-BAB7-81B3930065D2}" type="slidenum">
              <a:rPr lang="en-SG" smtClean="0"/>
              <a:t>19</a:t>
            </a:fld>
            <a:endParaRPr lang="en-SG"/>
          </a:p>
        </p:txBody>
      </p:sp>
      <p:pic>
        <p:nvPicPr>
          <p:cNvPr id="9" name="Picture 8" descr="A picture containing clipart&#10;&#10;Description generated with high confidence">
            <a:extLst>
              <a:ext uri="{FF2B5EF4-FFF2-40B4-BE49-F238E27FC236}">
                <a16:creationId xmlns:a16="http://schemas.microsoft.com/office/drawing/2014/main" id="{41F91428-C550-47C5-A550-B4E794E1D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070" y="691050"/>
            <a:ext cx="4253139" cy="3402511"/>
          </a:xfrm>
          <a:prstGeom prst="rect">
            <a:avLst/>
          </a:prstGeom>
        </p:spPr>
      </p:pic>
      <p:sp>
        <p:nvSpPr>
          <p:cNvPr id="10" name="Rectangle 9">
            <a:extLst>
              <a:ext uri="{FF2B5EF4-FFF2-40B4-BE49-F238E27FC236}">
                <a16:creationId xmlns:a16="http://schemas.microsoft.com/office/drawing/2014/main" id="{45751D03-821B-46AA-BFBC-9B0EDC44CE49}"/>
              </a:ext>
            </a:extLst>
          </p:cNvPr>
          <p:cNvSpPr/>
          <p:nvPr/>
        </p:nvSpPr>
        <p:spPr>
          <a:xfrm>
            <a:off x="803931" y="4717152"/>
            <a:ext cx="6977744" cy="646331"/>
          </a:xfrm>
          <a:prstGeom prst="rect">
            <a:avLst/>
          </a:prstGeom>
        </p:spPr>
        <p:txBody>
          <a:bodyPr wrap="none">
            <a:spAutoFit/>
          </a:bodyPr>
          <a:lstStyle/>
          <a:p>
            <a:r>
              <a:rPr lang="en-SG" sz="3600" b="1">
                <a:solidFill>
                  <a:srgbClr val="7030A0"/>
                </a:solidFill>
              </a:rPr>
              <a:t>Run Python code via command-line</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29771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Topics we will cover</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a:t>
            </a:fld>
            <a:endParaRPr lang="en-SG"/>
          </a:p>
        </p:txBody>
      </p:sp>
      <p:sp>
        <p:nvSpPr>
          <p:cNvPr id="4" name="Text Placeholder 3"/>
          <p:cNvSpPr>
            <a:spLocks noGrp="1"/>
          </p:cNvSpPr>
          <p:nvPr>
            <p:ph type="body" sz="quarter" idx="13"/>
          </p:nvPr>
        </p:nvSpPr>
        <p:spPr/>
        <p:txBody>
          <a:bodyPr>
            <a:normAutofit lnSpcReduction="10000"/>
          </a:bodyPr>
          <a:lstStyle/>
          <a:p>
            <a:r>
              <a:rPr lang="en-SG" dirty="0" smtClean="0"/>
              <a:t>Python </a:t>
            </a:r>
            <a:r>
              <a:rPr lang="en-SG" dirty="0"/>
              <a:t>Basics</a:t>
            </a:r>
          </a:p>
        </p:txBody>
      </p:sp>
      <p:sp>
        <p:nvSpPr>
          <p:cNvPr id="5" name="Content Placeholder 4"/>
          <p:cNvSpPr>
            <a:spLocks noGrp="1"/>
          </p:cNvSpPr>
          <p:nvPr>
            <p:ph idx="1"/>
          </p:nvPr>
        </p:nvSpPr>
        <p:spPr>
          <a:xfrm>
            <a:off x="719800" y="1441699"/>
            <a:ext cx="7127415" cy="4740049"/>
          </a:xfrm>
        </p:spPr>
        <p:txBody>
          <a:bodyPr>
            <a:noAutofit/>
          </a:bodyPr>
          <a:lstStyle/>
          <a:p>
            <a:pPr marL="514350" indent="-514350">
              <a:buFont typeface="+mj-lt"/>
              <a:buAutoNum type="arabicPeriod"/>
            </a:pPr>
            <a:r>
              <a:rPr lang="en-US"/>
              <a:t>Intro to Python</a:t>
            </a:r>
          </a:p>
          <a:p>
            <a:pPr marL="514350" indent="-514350">
              <a:buFont typeface="+mj-lt"/>
              <a:buAutoNum type="arabicPeriod"/>
            </a:pPr>
            <a:r>
              <a:rPr lang="en-US"/>
              <a:t>Why Python for Data Science</a:t>
            </a:r>
          </a:p>
          <a:p>
            <a:pPr marL="514350" indent="-514350">
              <a:buFont typeface="+mj-lt"/>
              <a:buAutoNum type="arabicPeriod"/>
            </a:pPr>
            <a:r>
              <a:rPr lang="en-US"/>
              <a:t>Install </a:t>
            </a:r>
            <a:r>
              <a:rPr lang="en-SG">
                <a:solidFill>
                  <a:srgbClr val="C00000"/>
                </a:solidFill>
              </a:rPr>
              <a:t>Anaconda</a:t>
            </a:r>
            <a:r>
              <a:rPr lang="en-SG"/>
              <a:t> Python</a:t>
            </a:r>
          </a:p>
          <a:p>
            <a:pPr marL="514350" indent="-514350">
              <a:buFont typeface="+mj-lt"/>
              <a:buAutoNum type="arabicPeriod"/>
            </a:pPr>
            <a:r>
              <a:rPr lang="en-SG"/>
              <a:t>Running Python programs with </a:t>
            </a:r>
            <a:r>
              <a:rPr lang="en-SG">
                <a:solidFill>
                  <a:srgbClr val="C00000"/>
                </a:solidFill>
              </a:rPr>
              <a:t>Jupyter Notebook</a:t>
            </a:r>
          </a:p>
          <a:p>
            <a:pPr marL="514350" indent="-514350">
              <a:buFont typeface="+mj-lt"/>
              <a:buAutoNum type="arabicPeriod"/>
            </a:pPr>
            <a:r>
              <a:rPr lang="en-SG"/>
              <a:t>Running Python programs via </a:t>
            </a:r>
            <a:r>
              <a:rPr lang="en-SG">
                <a:solidFill>
                  <a:srgbClr val="C00000"/>
                </a:solidFill>
              </a:rPr>
              <a:t>command-line</a:t>
            </a:r>
          </a:p>
          <a:p>
            <a:pPr marL="514350" indent="-514350">
              <a:buFont typeface="+mj-lt"/>
              <a:buAutoNum type="arabicPeriod"/>
            </a:pPr>
            <a:endParaRPr lang="en-SG" dirty="0"/>
          </a:p>
        </p:txBody>
      </p:sp>
      <p:pic>
        <p:nvPicPr>
          <p:cNvPr id="8" name="Picture 7">
            <a:extLst>
              <a:ext uri="{FF2B5EF4-FFF2-40B4-BE49-F238E27FC236}">
                <a16:creationId xmlns:a16="http://schemas.microsoft.com/office/drawing/2014/main" id="{F9428B1B-5E52-4B22-A174-4F0E31A82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647" y="2356626"/>
            <a:ext cx="3162233" cy="2134507"/>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681643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Python Inputs and Outputs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20</a:t>
            </a:fld>
            <a:endParaRPr lang="en-SG"/>
          </a:p>
        </p:txBody>
      </p:sp>
      <p:sp>
        <p:nvSpPr>
          <p:cNvPr id="4" name="Text Placeholder 3"/>
          <p:cNvSpPr>
            <a:spLocks noGrp="1"/>
          </p:cNvSpPr>
          <p:nvPr>
            <p:ph type="body" sz="quarter" idx="13"/>
          </p:nvPr>
        </p:nvSpPr>
        <p:spPr/>
        <p:txBody>
          <a:bodyPr>
            <a:normAutofit lnSpcReduction="10000"/>
          </a:bodyPr>
          <a:lstStyle/>
          <a:p>
            <a:r>
              <a:rPr lang="en-SG"/>
              <a:t>Python Inputs and Outputs</a:t>
            </a:r>
          </a:p>
        </p:txBody>
      </p:sp>
      <p:sp>
        <p:nvSpPr>
          <p:cNvPr id="14" name="Content Placeholder 5"/>
          <p:cNvSpPr>
            <a:spLocks noGrp="1"/>
          </p:cNvSpPr>
          <p:nvPr>
            <p:ph idx="1"/>
          </p:nvPr>
        </p:nvSpPr>
        <p:spPr>
          <a:xfrm>
            <a:off x="193615" y="1365975"/>
            <a:ext cx="5757242" cy="1667512"/>
          </a:xfrm>
        </p:spPr>
        <p:txBody>
          <a:bodyPr vert="horz" lIns="91440" tIns="45720" rIns="91440" bIns="45720" rtlCol="0">
            <a:normAutofit fontScale="92500" lnSpcReduction="10000"/>
          </a:bodyPr>
          <a:lstStyle/>
          <a:p>
            <a:pPr>
              <a:spcBef>
                <a:spcPts val="800"/>
              </a:spcBef>
            </a:pPr>
            <a:r>
              <a:rPr lang="en-US" sz="2800"/>
              <a:t>To output to the console, use the </a:t>
            </a:r>
            <a:r>
              <a:rPr lang="en-US" sz="2800">
                <a:solidFill>
                  <a:srgbClr val="C00000"/>
                </a:solidFill>
              </a:rPr>
              <a:t>print()</a:t>
            </a:r>
            <a:r>
              <a:rPr lang="en-US" sz="2800"/>
              <a:t> </a:t>
            </a:r>
            <a:r>
              <a:rPr lang="en-US" sz="2800" dirty="0"/>
              <a:t>function</a:t>
            </a:r>
          </a:p>
          <a:p>
            <a:pPr>
              <a:spcBef>
                <a:spcPts val="800"/>
              </a:spcBef>
            </a:pPr>
            <a:r>
              <a:rPr lang="en-SG" sz="2800" dirty="0"/>
              <a:t>To get input from the console, use </a:t>
            </a:r>
            <a:r>
              <a:rPr lang="en-SG" sz="2800"/>
              <a:t>the </a:t>
            </a:r>
            <a:r>
              <a:rPr lang="en-SG" sz="2800">
                <a:solidFill>
                  <a:srgbClr val="C00000"/>
                </a:solidFill>
              </a:rPr>
              <a:t>input()</a:t>
            </a:r>
            <a:r>
              <a:rPr lang="en-SG" sz="2800"/>
              <a:t> </a:t>
            </a:r>
            <a:r>
              <a:rPr lang="en-SG" sz="2800" dirty="0"/>
              <a:t>function</a:t>
            </a:r>
          </a:p>
          <a:p>
            <a:pPr>
              <a:spcBef>
                <a:spcPts val="800"/>
              </a:spcBef>
            </a:pPr>
            <a:endParaRPr lang="en-SG" sz="2800" dirty="0"/>
          </a:p>
        </p:txBody>
      </p:sp>
      <p:sp>
        <p:nvSpPr>
          <p:cNvPr id="10" name="TextBox 9"/>
          <p:cNvSpPr txBox="1"/>
          <p:nvPr/>
        </p:nvSpPr>
        <p:spPr>
          <a:xfrm>
            <a:off x="6141000" y="1905224"/>
            <a:ext cx="5255616" cy="8309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000">
                <a:latin typeface="Segoe UI" panose="020B0502040204020203" pitchFamily="34" charset="0"/>
                <a:ea typeface="Roboto" panose="02000000000000000000" pitchFamily="2" charset="0"/>
                <a:cs typeface="Segoe UI" panose="020B0502040204020203" pitchFamily="34" charset="0"/>
              </a:defRPr>
            </a:lvl1pPr>
          </a:lstStyle>
          <a:p>
            <a:r>
              <a:rPr lang="en-SG" sz="2400"/>
              <a:t>name = input("What's your name?")</a:t>
            </a:r>
          </a:p>
          <a:p>
            <a:r>
              <a:rPr lang="en-SG" sz="2400"/>
              <a:t>print('Hello' + name)</a:t>
            </a:r>
          </a:p>
        </p:txBody>
      </p:sp>
      <p:sp>
        <p:nvSpPr>
          <p:cNvPr id="11" name="TextBox 10"/>
          <p:cNvSpPr txBox="1"/>
          <p:nvPr/>
        </p:nvSpPr>
        <p:spPr>
          <a:xfrm>
            <a:off x="6141000" y="3912429"/>
            <a:ext cx="5847799" cy="156966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a:t>length = int(input("Enter length: "))</a:t>
            </a:r>
          </a:p>
          <a:p>
            <a:r>
              <a:rPr lang="en-SG"/>
              <a:t>breadth = int(input("Enter breadth:"))</a:t>
            </a:r>
          </a:p>
          <a:p>
            <a:endParaRPr lang="en-SG"/>
          </a:p>
          <a:p>
            <a:r>
              <a:rPr lang="en-SG"/>
              <a:t>print('Area:' + str(length*breadth))</a:t>
            </a:r>
          </a:p>
        </p:txBody>
      </p:sp>
      <p:sp>
        <p:nvSpPr>
          <p:cNvPr id="12" name="TextBox 11"/>
          <p:cNvSpPr txBox="1"/>
          <p:nvPr/>
        </p:nvSpPr>
        <p:spPr>
          <a:xfrm>
            <a:off x="6141000" y="1566670"/>
            <a:ext cx="4166782" cy="338554"/>
          </a:xfrm>
          <a:prstGeom prst="rect">
            <a:avLst/>
          </a:prstGeom>
          <a:solidFill>
            <a:schemeClr val="bg1">
              <a:lumMod val="65000"/>
            </a:schemeClr>
          </a:solidFill>
        </p:spPr>
        <p:txBody>
          <a:bodyPr wrap="square" rtlCol="0">
            <a:spAutoFit/>
          </a:bodyPr>
          <a:lstStyle/>
          <a:p>
            <a:r>
              <a:rPr lang="en-SG" sz="1600" b="1">
                <a:solidFill>
                  <a:srgbClr val="C00000"/>
                </a:solidFill>
              </a:rPr>
              <a:t>Ask user for name and print out his name</a:t>
            </a:r>
          </a:p>
        </p:txBody>
      </p:sp>
      <p:sp>
        <p:nvSpPr>
          <p:cNvPr id="13" name="TextBox 12"/>
          <p:cNvSpPr txBox="1"/>
          <p:nvPr/>
        </p:nvSpPr>
        <p:spPr>
          <a:xfrm>
            <a:off x="6140999" y="3573875"/>
            <a:ext cx="5847799" cy="338554"/>
          </a:xfrm>
          <a:prstGeom prst="rect">
            <a:avLst/>
          </a:prstGeom>
          <a:solidFill>
            <a:schemeClr val="bg1">
              <a:lumMod val="65000"/>
            </a:schemeClr>
          </a:solidFill>
        </p:spPr>
        <p:txBody>
          <a:bodyPr wrap="square" rtlCol="0">
            <a:spAutoFit/>
          </a:bodyPr>
          <a:lstStyle/>
          <a:p>
            <a:r>
              <a:rPr lang="en-SG" sz="1600" b="1">
                <a:solidFill>
                  <a:srgbClr val="C00000"/>
                </a:solidFill>
              </a:rPr>
              <a:t>Ask user for length of square and print out area and perimeter</a:t>
            </a:r>
          </a:p>
        </p:txBody>
      </p:sp>
      <p:sp>
        <p:nvSpPr>
          <p:cNvPr id="15" name="Content Placeholder 5"/>
          <p:cNvSpPr txBox="1">
            <a:spLocks/>
          </p:cNvSpPr>
          <p:nvPr/>
        </p:nvSpPr>
        <p:spPr>
          <a:xfrm>
            <a:off x="193615" y="3498260"/>
            <a:ext cx="5592044" cy="265764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r>
              <a:rPr lang="en-SG" dirty="0"/>
              <a:t>The </a:t>
            </a:r>
            <a:r>
              <a:rPr lang="en-SG">
                <a:solidFill>
                  <a:srgbClr val="C00000"/>
                </a:solidFill>
              </a:rPr>
              <a:t>input()  </a:t>
            </a:r>
            <a:r>
              <a:rPr lang="en-SG"/>
              <a:t>function </a:t>
            </a:r>
            <a:r>
              <a:rPr lang="en-SG" dirty="0"/>
              <a:t>automatically interprets all entries as strings</a:t>
            </a:r>
          </a:p>
          <a:p>
            <a:pPr>
              <a:spcBef>
                <a:spcPts val="800"/>
              </a:spcBef>
            </a:pPr>
            <a:r>
              <a:rPr lang="en-SG" dirty="0"/>
              <a:t>To convert them to numbers, use </a:t>
            </a:r>
            <a:r>
              <a:rPr lang="en-SG"/>
              <a:t>the</a:t>
            </a:r>
            <a:r>
              <a:rPr lang="en-SG">
                <a:solidFill>
                  <a:srgbClr val="C00000"/>
                </a:solidFill>
              </a:rPr>
              <a:t> int() </a:t>
            </a:r>
            <a:r>
              <a:rPr lang="en-SG"/>
              <a:t>or </a:t>
            </a:r>
            <a:r>
              <a:rPr lang="en-SG">
                <a:solidFill>
                  <a:srgbClr val="C00000"/>
                </a:solidFill>
              </a:rPr>
              <a:t>float()</a:t>
            </a:r>
            <a:r>
              <a:rPr lang="en-SG"/>
              <a:t> </a:t>
            </a:r>
            <a:r>
              <a:rPr lang="en-SG" dirty="0"/>
              <a:t>function</a:t>
            </a:r>
          </a:p>
          <a:p>
            <a:pPr>
              <a:spcBef>
                <a:spcPts val="800"/>
              </a:spcBef>
            </a:pPr>
            <a:r>
              <a:rPr lang="en-SG" dirty="0"/>
              <a:t>To convert numbers to string, use </a:t>
            </a:r>
            <a:r>
              <a:rPr lang="en-SG"/>
              <a:t>the </a:t>
            </a:r>
            <a:r>
              <a:rPr lang="en-SG">
                <a:solidFill>
                  <a:srgbClr val="C00000"/>
                </a:solidFill>
              </a:rPr>
              <a:t>str()</a:t>
            </a:r>
            <a:r>
              <a:rPr lang="en-SG"/>
              <a:t> </a:t>
            </a:r>
            <a:r>
              <a:rPr lang="en-SG" dirty="0"/>
              <a:t>function</a:t>
            </a:r>
          </a:p>
          <a:p>
            <a:pPr>
              <a:spcBef>
                <a:spcPts val="1200"/>
              </a:spcBef>
            </a:pPr>
            <a:endParaRPr lang="en-SG" dirty="0"/>
          </a:p>
        </p:txBody>
      </p:sp>
      <p:sp>
        <p:nvSpPr>
          <p:cNvPr id="16"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93991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Python Inputs and Outputs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21</a:t>
            </a:fld>
            <a:endParaRPr lang="en-SG"/>
          </a:p>
        </p:txBody>
      </p:sp>
      <p:sp>
        <p:nvSpPr>
          <p:cNvPr id="4" name="Text Placeholder 3"/>
          <p:cNvSpPr>
            <a:spLocks noGrp="1"/>
          </p:cNvSpPr>
          <p:nvPr>
            <p:ph type="body" sz="quarter" idx="13"/>
          </p:nvPr>
        </p:nvSpPr>
        <p:spPr/>
        <p:txBody>
          <a:bodyPr>
            <a:normAutofit lnSpcReduction="10000"/>
          </a:bodyPr>
          <a:lstStyle/>
          <a:p>
            <a:r>
              <a:rPr lang="en-SG"/>
              <a:t>Python Inputs and Outputs</a:t>
            </a:r>
          </a:p>
        </p:txBody>
      </p:sp>
      <p:sp>
        <p:nvSpPr>
          <p:cNvPr id="14" name="Content Placeholder 5"/>
          <p:cNvSpPr>
            <a:spLocks noGrp="1"/>
          </p:cNvSpPr>
          <p:nvPr>
            <p:ph idx="1"/>
          </p:nvPr>
        </p:nvSpPr>
        <p:spPr>
          <a:xfrm>
            <a:off x="193615" y="1424687"/>
            <a:ext cx="11406203" cy="482685"/>
          </a:xfrm>
        </p:spPr>
        <p:txBody>
          <a:bodyPr vert="horz" lIns="91440" tIns="45720" rIns="91440" bIns="45720" rtlCol="0">
            <a:noAutofit/>
          </a:bodyPr>
          <a:lstStyle/>
          <a:p>
            <a:pPr>
              <a:spcBef>
                <a:spcPts val="800"/>
              </a:spcBef>
            </a:pPr>
            <a:r>
              <a:rPr lang="en-SG" sz="2800"/>
              <a:t>Use the </a:t>
            </a:r>
            <a:r>
              <a:rPr lang="en-SG" sz="2800">
                <a:solidFill>
                  <a:srgbClr val="C00000"/>
                </a:solidFill>
              </a:rPr>
              <a:t>format</a:t>
            </a:r>
            <a:r>
              <a:rPr lang="en-SG" sz="2800"/>
              <a:t> function to specify decimal precision</a:t>
            </a:r>
            <a:endParaRPr lang="en-SG" sz="2800" dirty="0"/>
          </a:p>
        </p:txBody>
      </p:sp>
      <p:sp>
        <p:nvSpPr>
          <p:cNvPr id="11" name="TextBox 10"/>
          <p:cNvSpPr txBox="1"/>
          <p:nvPr/>
        </p:nvSpPr>
        <p:spPr>
          <a:xfrm>
            <a:off x="353101" y="2036710"/>
            <a:ext cx="8508265" cy="413133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a:t>weight = float(input("Enter your weight: "))</a:t>
            </a:r>
          </a:p>
          <a:p>
            <a:r>
              <a:rPr lang="en-SG"/>
              <a:t>height = float(input("Enter your height: "))</a:t>
            </a:r>
          </a:p>
          <a:p>
            <a:r>
              <a:rPr lang="en-SG"/>
              <a:t/>
            </a:r>
            <a:br>
              <a:rPr lang="en-SG"/>
            </a:br>
            <a:r>
              <a:rPr lang="en-SG"/>
              <a:t>bmi = weight/(height*height)</a:t>
            </a:r>
            <a:br>
              <a:rPr lang="en-SG"/>
            </a:br>
            <a:endParaRPr lang="en-SG"/>
          </a:p>
          <a:p>
            <a:r>
              <a:rPr lang="en-US"/>
              <a:t>print(</a:t>
            </a:r>
            <a:r>
              <a:rPr lang="en-SG"/>
              <a:t>'Your bmi is {} '.format(bmi))</a:t>
            </a:r>
          </a:p>
          <a:p>
            <a:endParaRPr lang="en-SG"/>
          </a:p>
          <a:p>
            <a:r>
              <a:rPr lang="en-SG"/>
              <a:t>print('Your bmi is {:.2f}'.format(bmi))</a:t>
            </a:r>
          </a:p>
          <a:p>
            <a:endParaRPr lang="en-SG"/>
          </a:p>
          <a:p>
            <a:r>
              <a:rPr lang="en-SG"/>
              <a:t>print("Your Height is {}, weight is {} and BMI is {:.4f}".format(height,weight, bmi))</a:t>
            </a:r>
          </a:p>
        </p:txBody>
      </p:sp>
      <p:pic>
        <p:nvPicPr>
          <p:cNvPr id="5" name="Picture 4"/>
          <p:cNvPicPr>
            <a:picLocks noChangeAspect="1"/>
          </p:cNvPicPr>
          <p:nvPr/>
        </p:nvPicPr>
        <p:blipFill>
          <a:blip r:embed="rId3"/>
          <a:stretch>
            <a:fillRect/>
          </a:stretch>
        </p:blipFill>
        <p:spPr>
          <a:xfrm>
            <a:off x="5760264" y="3155556"/>
            <a:ext cx="6206694" cy="1989601"/>
          </a:xfrm>
          <a:prstGeom prst="rect">
            <a:avLst/>
          </a:prstGeom>
        </p:spPr>
      </p:pic>
      <p:sp>
        <p:nvSpPr>
          <p:cNvPr id="6" name="Rectangle 5"/>
          <p:cNvSpPr/>
          <p:nvPr/>
        </p:nvSpPr>
        <p:spPr>
          <a:xfrm>
            <a:off x="6253535" y="176528"/>
            <a:ext cx="5809924" cy="369332"/>
          </a:xfrm>
          <a:prstGeom prst="rect">
            <a:avLst/>
          </a:prstGeom>
        </p:spPr>
        <p:txBody>
          <a:bodyPr wrap="none">
            <a:spAutoFit/>
          </a:bodyPr>
          <a:lstStyle/>
          <a:p>
            <a:r>
              <a:rPr lang="en-SG">
                <a:hlinkClick r:id="rId4"/>
              </a:rPr>
              <a:t>https://docs.python.org/3/library/string.html#formatstrings</a:t>
            </a:r>
            <a:endParaRPr lang="en-SG"/>
          </a:p>
        </p:txBody>
      </p:sp>
      <p:sp>
        <p:nvSpPr>
          <p:cNvPr id="7" name="Rectangle 6"/>
          <p:cNvSpPr/>
          <p:nvPr/>
        </p:nvSpPr>
        <p:spPr>
          <a:xfrm>
            <a:off x="6350036" y="-65731"/>
            <a:ext cx="5616922" cy="369332"/>
          </a:xfrm>
          <a:prstGeom prst="rect">
            <a:avLst/>
          </a:prstGeom>
        </p:spPr>
        <p:txBody>
          <a:bodyPr wrap="none">
            <a:spAutoFit/>
          </a:bodyPr>
          <a:lstStyle/>
          <a:p>
            <a:r>
              <a:rPr lang="en-SG">
                <a:hlinkClick r:id="rId5"/>
              </a:rPr>
              <a:t>https://docs.python.org/3/library/string.html#formatspec</a:t>
            </a:r>
            <a:endParaRPr lang="en-SG"/>
          </a:p>
        </p:txBody>
      </p:sp>
      <p:sp>
        <p:nvSpPr>
          <p:cNvPr id="10" name="TextBox 9">
            <a:extLst>
              <a:ext uri="{FF2B5EF4-FFF2-40B4-BE49-F238E27FC236}">
                <a16:creationId xmlns:a16="http://schemas.microsoft.com/office/drawing/2014/main" id="{01B1CC60-49CA-4284-9F6A-9CD574B587DC}"/>
              </a:ext>
            </a:extLst>
          </p:cNvPr>
          <p:cNvSpPr txBox="1"/>
          <p:nvPr/>
        </p:nvSpPr>
        <p:spPr>
          <a:xfrm>
            <a:off x="6253535" y="2055721"/>
            <a:ext cx="5713423" cy="584775"/>
          </a:xfrm>
          <a:prstGeom prst="rect">
            <a:avLst/>
          </a:prstGeom>
          <a:solidFill>
            <a:schemeClr val="bg1">
              <a:lumMod val="65000"/>
            </a:schemeClr>
          </a:solidFill>
        </p:spPr>
        <p:txBody>
          <a:bodyPr wrap="square" rtlCol="0">
            <a:spAutoFit/>
          </a:bodyPr>
          <a:lstStyle/>
          <a:p>
            <a:r>
              <a:rPr lang="en-SG" sz="1600" b="1">
                <a:solidFill>
                  <a:srgbClr val="C00000"/>
                </a:solidFill>
              </a:rPr>
              <a:t>Ask user for his weight and height</a:t>
            </a:r>
          </a:p>
          <a:p>
            <a:r>
              <a:rPr lang="en-SG" sz="1600" b="1">
                <a:solidFill>
                  <a:srgbClr val="C00000"/>
                </a:solidFill>
              </a:rPr>
              <a:t>then calculate and print out his BMI</a:t>
            </a:r>
          </a:p>
        </p:txBody>
      </p:sp>
      <p:sp>
        <p:nvSpPr>
          <p:cNvPr id="12"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75373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Python Inputs and Outputs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22</a:t>
            </a:fld>
            <a:endParaRPr lang="en-SG"/>
          </a:p>
        </p:txBody>
      </p:sp>
      <p:sp>
        <p:nvSpPr>
          <p:cNvPr id="4" name="Text Placeholder 3"/>
          <p:cNvSpPr>
            <a:spLocks noGrp="1"/>
          </p:cNvSpPr>
          <p:nvPr>
            <p:ph type="body" sz="quarter" idx="13"/>
          </p:nvPr>
        </p:nvSpPr>
        <p:spPr/>
        <p:txBody>
          <a:bodyPr>
            <a:normAutofit lnSpcReduction="10000"/>
          </a:bodyPr>
          <a:lstStyle/>
          <a:p>
            <a:r>
              <a:rPr lang="en-SG"/>
              <a:t>Some Python Basics</a:t>
            </a:r>
          </a:p>
        </p:txBody>
      </p:sp>
      <p:sp>
        <p:nvSpPr>
          <p:cNvPr id="14" name="Content Placeholder 5"/>
          <p:cNvSpPr>
            <a:spLocks noGrp="1"/>
          </p:cNvSpPr>
          <p:nvPr>
            <p:ph idx="1"/>
          </p:nvPr>
        </p:nvSpPr>
        <p:spPr>
          <a:xfrm>
            <a:off x="193615" y="1454715"/>
            <a:ext cx="11406203" cy="482685"/>
          </a:xfrm>
        </p:spPr>
        <p:txBody>
          <a:bodyPr vert="horz" lIns="91440" tIns="45720" rIns="91440" bIns="45720" rtlCol="0">
            <a:noAutofit/>
          </a:bodyPr>
          <a:lstStyle/>
          <a:p>
            <a:pPr>
              <a:spcBef>
                <a:spcPts val="800"/>
              </a:spcBef>
            </a:pPr>
            <a:r>
              <a:rPr lang="en-SG" sz="2400" dirty="0"/>
              <a:t>Use the </a:t>
            </a:r>
            <a:r>
              <a:rPr lang="en-SG" sz="2400" b="1" dirty="0">
                <a:solidFill>
                  <a:srgbClr val="C00000"/>
                </a:solidFill>
              </a:rPr>
              <a:t>format</a:t>
            </a:r>
            <a:r>
              <a:rPr lang="en-SG" sz="2400" dirty="0"/>
              <a:t> function to specify decimal precision or padding</a:t>
            </a:r>
          </a:p>
        </p:txBody>
      </p:sp>
      <p:sp>
        <p:nvSpPr>
          <p:cNvPr id="16" name="TextBox 15"/>
          <p:cNvSpPr txBox="1"/>
          <p:nvPr/>
        </p:nvSpPr>
        <p:spPr>
          <a:xfrm>
            <a:off x="348562" y="2623381"/>
            <a:ext cx="11451331" cy="283154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000">
                <a:latin typeface="Segoe UI" panose="020B0502040204020203" pitchFamily="34" charset="0"/>
                <a:ea typeface="Roboto" panose="02000000000000000000" pitchFamily="2" charset="0"/>
                <a:cs typeface="Segoe UI" panose="020B0502040204020203" pitchFamily="34" charset="0"/>
              </a:defRPr>
            </a:lvl1pPr>
          </a:lstStyle>
          <a:p>
            <a:r>
              <a:rPr lang="en-SG" sz="2200" dirty="0"/>
              <a:t>name = </a:t>
            </a:r>
            <a:r>
              <a:rPr lang="en-SG" sz="2200" dirty="0" smtClean="0"/>
              <a:t>‘John'</a:t>
            </a:r>
            <a:endParaRPr lang="en-SG" sz="2200" dirty="0"/>
          </a:p>
          <a:p>
            <a:r>
              <a:rPr lang="en-SG" sz="2200" dirty="0" err="1"/>
              <a:t>num</a:t>
            </a:r>
            <a:r>
              <a:rPr lang="en-SG" sz="2200" dirty="0"/>
              <a:t>, num2 =1,10</a:t>
            </a:r>
          </a:p>
          <a:p>
            <a:r>
              <a:rPr lang="en-SG" sz="2200" dirty="0"/>
              <a:t/>
            </a:r>
            <a:br>
              <a:rPr lang="en-SG" sz="2200" dirty="0"/>
            </a:br>
            <a:r>
              <a:rPr lang="en-SG" sz="2200" dirty="0"/>
              <a:t>print('{:0&gt;5}'.format(</a:t>
            </a:r>
            <a:r>
              <a:rPr lang="en-SG" sz="2200" dirty="0" err="1"/>
              <a:t>num</a:t>
            </a:r>
            <a:r>
              <a:rPr lang="en-SG" sz="2200" dirty="0"/>
              <a:t>)) #pad with 5 zeros, right-aligned</a:t>
            </a:r>
          </a:p>
          <a:p>
            <a:r>
              <a:rPr lang="en-SG" sz="2200" dirty="0"/>
              <a:t>print('{:_&lt;10}'.format(name)) #pad with 10 underscores, left-aligned</a:t>
            </a:r>
          </a:p>
          <a:p>
            <a:r>
              <a:rPr lang="en-SG" sz="2200" dirty="0"/>
              <a:t>print('{:*^20}'.format(name)) #pad with 20 asterisks, </a:t>
            </a:r>
            <a:r>
              <a:rPr lang="en-SG" sz="2200" dirty="0" err="1"/>
              <a:t>center</a:t>
            </a:r>
            <a:r>
              <a:rPr lang="en-SG" sz="2200" dirty="0"/>
              <a:t>-aligned</a:t>
            </a:r>
          </a:p>
          <a:p>
            <a:r>
              <a:rPr lang="en-SG" sz="2200" dirty="0"/>
              <a:t>print('{:$&gt;10} {: &lt;20}'.format(num,num2)) #pad two variables at same time</a:t>
            </a:r>
          </a:p>
          <a:p>
            <a:endParaRPr lang="en-SG" sz="2400" dirty="0"/>
          </a:p>
        </p:txBody>
      </p:sp>
      <p:sp>
        <p:nvSpPr>
          <p:cNvPr id="9" name="TextBox 8">
            <a:extLst>
              <a:ext uri="{FF2B5EF4-FFF2-40B4-BE49-F238E27FC236}">
                <a16:creationId xmlns:a16="http://schemas.microsoft.com/office/drawing/2014/main" id="{E71F6496-F4FF-47B1-BA77-7B677AAFA3C6}"/>
              </a:ext>
            </a:extLst>
          </p:cNvPr>
          <p:cNvSpPr txBox="1"/>
          <p:nvPr/>
        </p:nvSpPr>
        <p:spPr>
          <a:xfrm>
            <a:off x="348562" y="2284827"/>
            <a:ext cx="11451331" cy="338554"/>
          </a:xfrm>
          <a:prstGeom prst="rect">
            <a:avLst/>
          </a:prstGeom>
          <a:solidFill>
            <a:schemeClr val="bg1">
              <a:lumMod val="65000"/>
            </a:schemeClr>
          </a:solidFill>
        </p:spPr>
        <p:txBody>
          <a:bodyPr wrap="square" rtlCol="0">
            <a:spAutoFit/>
          </a:bodyPr>
          <a:lstStyle/>
          <a:p>
            <a:r>
              <a:rPr lang="en-SG" sz="1600" b="1">
                <a:solidFill>
                  <a:srgbClr val="C00000"/>
                </a:solidFill>
              </a:rPr>
              <a:t>Example to show how you can pad a string with extra characters, on the right, on the left or in the center</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pic>
        <p:nvPicPr>
          <p:cNvPr id="5" name="Picture 4"/>
          <p:cNvPicPr>
            <a:picLocks noChangeAspect="1"/>
          </p:cNvPicPr>
          <p:nvPr/>
        </p:nvPicPr>
        <p:blipFill>
          <a:blip r:embed="rId3"/>
          <a:stretch>
            <a:fillRect/>
          </a:stretch>
        </p:blipFill>
        <p:spPr>
          <a:xfrm>
            <a:off x="3180700" y="5237944"/>
            <a:ext cx="6819643" cy="1462098"/>
          </a:xfrm>
          <a:prstGeom prst="rect">
            <a:avLst/>
          </a:prstGeom>
        </p:spPr>
      </p:pic>
    </p:spTree>
    <p:custDataLst>
      <p:tags r:id="rId1"/>
    </p:custDataLst>
    <p:extLst>
      <p:ext uri="{BB962C8B-B14F-4D97-AF65-F5344CB8AC3E}">
        <p14:creationId xmlns:p14="http://schemas.microsoft.com/office/powerpoint/2010/main" val="2187327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Python Inputs and Outputs </a:t>
            </a:r>
            <a:r>
              <a:rPr lang="en-SG" dirty="0" smtClean="0"/>
              <a:t>(3)</a:t>
            </a:r>
            <a:endParaRPr lang="en-SG" dirty="0"/>
          </a:p>
        </p:txBody>
      </p:sp>
      <p:sp>
        <p:nvSpPr>
          <p:cNvPr id="3" name="Slide Number Placeholder 2"/>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2CAEEB-7ECB-40EF-BAB7-81B3930065D2}" type="slidenum">
              <a:rPr kumimoji="0" lang="en-SG"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SG"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3"/>
          <p:cNvSpPr>
            <a:spLocks noGrp="1"/>
          </p:cNvSpPr>
          <p:nvPr>
            <p:ph type="body" sz="quarter" idx="13"/>
          </p:nvPr>
        </p:nvSpPr>
        <p:spPr/>
        <p:txBody>
          <a:bodyPr>
            <a:normAutofit lnSpcReduction="10000"/>
          </a:bodyPr>
          <a:lstStyle/>
          <a:p>
            <a:r>
              <a:rPr lang="en-SG"/>
              <a:t>Python Inputs and Outputs</a:t>
            </a:r>
          </a:p>
        </p:txBody>
      </p:sp>
      <p:sp>
        <p:nvSpPr>
          <p:cNvPr id="14" name="Content Placeholder 5"/>
          <p:cNvSpPr>
            <a:spLocks noGrp="1"/>
          </p:cNvSpPr>
          <p:nvPr>
            <p:ph idx="1"/>
          </p:nvPr>
        </p:nvSpPr>
        <p:spPr>
          <a:xfrm>
            <a:off x="193615" y="1424687"/>
            <a:ext cx="11889528" cy="482685"/>
          </a:xfrm>
        </p:spPr>
        <p:txBody>
          <a:bodyPr vert="horz" lIns="91440" tIns="45720" rIns="91440" bIns="45720" rtlCol="0">
            <a:noAutofit/>
          </a:bodyPr>
          <a:lstStyle/>
          <a:p>
            <a:pPr>
              <a:spcBef>
                <a:spcPts val="800"/>
              </a:spcBef>
            </a:pPr>
            <a:r>
              <a:rPr lang="en-SG" sz="2800" dirty="0"/>
              <a:t>Use the </a:t>
            </a:r>
            <a:r>
              <a:rPr lang="en-SG" sz="2800" dirty="0" smtClean="0"/>
              <a:t>string interpolation to </a:t>
            </a:r>
            <a:r>
              <a:rPr lang="en-SG" sz="2800" dirty="0"/>
              <a:t>specify decimal </a:t>
            </a:r>
            <a:r>
              <a:rPr lang="en-SG" sz="2800" dirty="0" smtClean="0"/>
              <a:t>precision. Don’t forget the </a:t>
            </a:r>
            <a:r>
              <a:rPr lang="en-SG" sz="2800" b="1" dirty="0" smtClean="0"/>
              <a:t>‘f’!</a:t>
            </a:r>
            <a:endParaRPr lang="en-SG" sz="2800" b="1" dirty="0"/>
          </a:p>
        </p:txBody>
      </p:sp>
      <p:sp>
        <p:nvSpPr>
          <p:cNvPr id="11" name="TextBox 10"/>
          <p:cNvSpPr txBox="1"/>
          <p:nvPr/>
        </p:nvSpPr>
        <p:spPr>
          <a:xfrm>
            <a:off x="353101" y="2036710"/>
            <a:ext cx="10591124" cy="415498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weight = float(input("Enter your weight: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height = float(input("Enter your height: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a:r>
            <a:b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br>
            <a:r>
              <a:rPr kumimoji="0" lang="en-SG" sz="2400" b="0" i="0" u="none" strike="noStrike" kern="1200" cap="none" spc="0" normalizeH="0" baseline="0" noProof="0" dirty="0" err="1">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 weight/(height*height)</a:t>
            </a:r>
            <a:b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b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print(</a:t>
            </a:r>
            <a:r>
              <a:rPr kumimoji="0" lang="en-US" sz="2400" b="1" i="0" u="none" strike="noStrike" kern="1200" cap="none" spc="0" normalizeH="0" baseline="0" noProof="0" dirty="0" smtClean="0">
                <a:ln>
                  <a:noFill/>
                </a:ln>
                <a:solidFill>
                  <a:srgbClr val="FF0000"/>
                </a:solidFill>
                <a:effectLst/>
                <a:uLnTx/>
                <a:uFillTx/>
                <a:latin typeface="Segoe UI" panose="020B0502040204020203" pitchFamily="34" charset="0"/>
                <a:ea typeface="Roboto" panose="02000000000000000000" pitchFamily="2" charset="0"/>
                <a:cs typeface="Segoe UI" panose="020B0502040204020203" pitchFamily="34" charset="0"/>
              </a:rPr>
              <a:t>f</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'Your </a:t>
            </a:r>
            <a:r>
              <a:rPr kumimoji="0" lang="en-SG" sz="2400" b="0" i="0" u="none" strike="noStrike" kern="1200" cap="none" spc="0" normalizeH="0" baseline="0" noProof="0" dirty="0" err="1">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is </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a:t>
            </a:r>
            <a:r>
              <a:rPr kumimoji="0" lang="en-SG" sz="2400" b="0" i="0" u="none" strike="noStrike" kern="1200" cap="none" spc="0" normalizeH="0" baseline="0" noProof="0" dirty="0" err="1"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a:t>
            </a: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print(</a:t>
            </a:r>
            <a:r>
              <a:rPr kumimoji="0" lang="en-SG" sz="2400" b="1" i="0" u="none" strike="noStrike" kern="1200" cap="none" spc="0" normalizeH="0" baseline="0" noProof="0" dirty="0" err="1" smtClean="0">
                <a:ln>
                  <a:noFill/>
                </a:ln>
                <a:solidFill>
                  <a:srgbClr val="FF0000"/>
                </a:solidFill>
                <a:effectLst/>
                <a:uLnTx/>
                <a:uFillTx/>
                <a:latin typeface="Segoe UI" panose="020B0502040204020203" pitchFamily="34" charset="0"/>
                <a:ea typeface="Roboto" panose="02000000000000000000" pitchFamily="2" charset="0"/>
                <a:cs typeface="Segoe UI" panose="020B0502040204020203" pitchFamily="34" charset="0"/>
              </a:rPr>
              <a:t>f</a:t>
            </a:r>
            <a:r>
              <a:rPr kumimoji="0" lang="en-SG" sz="2400" b="0" i="0" u="none" strike="noStrike" kern="1200" cap="none" spc="0" normalizeH="0" baseline="0" noProof="0" dirty="0" err="1"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'Your</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a:t>
            </a:r>
            <a:r>
              <a:rPr kumimoji="0" lang="en-SG" sz="2400" b="0" i="0" u="none" strike="noStrike" kern="1200" cap="none" spc="0" normalizeH="0" baseline="0" noProof="0" dirty="0" err="1">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is </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2f</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a:t>
            </a: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print(</a:t>
            </a:r>
            <a:r>
              <a:rPr kumimoji="0" lang="en-SG" sz="2400" b="1" i="0" u="none" strike="noStrike" kern="1200" cap="none" spc="0" normalizeH="0" baseline="0" noProof="0" dirty="0" err="1" smtClean="0">
                <a:ln>
                  <a:noFill/>
                </a:ln>
                <a:solidFill>
                  <a:srgbClr val="FF0000"/>
                </a:solidFill>
                <a:effectLst/>
                <a:uLnTx/>
                <a:uFillTx/>
                <a:latin typeface="Segoe UI" panose="020B0502040204020203" pitchFamily="34" charset="0"/>
                <a:ea typeface="Roboto" panose="02000000000000000000" pitchFamily="2" charset="0"/>
                <a:cs typeface="Segoe UI" panose="020B0502040204020203" pitchFamily="34" charset="0"/>
              </a:rPr>
              <a:t>f</a:t>
            </a:r>
            <a:r>
              <a:rPr kumimoji="0" lang="en-SG" sz="2400" b="0" i="0" u="none" strike="noStrike" kern="1200" cap="none" spc="0" normalizeH="0" baseline="0" noProof="0" dirty="0" err="1"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"Your</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 </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Height is </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{height}, </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weight </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is {weight} </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and BMI is </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{bmi:.</a:t>
            </a:r>
            <a:r>
              <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4f</a:t>
            </a:r>
            <a:r>
              <a:rPr kumimoji="0" lang="en-SG" sz="2400" b="0" i="0" u="none" strike="noStrike" kern="1200" cap="none" spc="0" normalizeH="0" baseline="0" noProof="0" dirty="0" smtClean="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rPr>
              <a:t>}")</a:t>
            </a:r>
            <a:endParaRPr kumimoji="0" lang="en-SG" sz="2400" b="0" i="0" u="none" strike="noStrike" kern="1200" cap="none" spc="0" normalizeH="0" baseline="0" noProof="0" dirty="0">
              <a:ln>
                <a:noFill/>
              </a:ln>
              <a:solidFill>
                <a:prstClr val="black"/>
              </a:solidFill>
              <a:effectLst/>
              <a:uLnTx/>
              <a:uFillTx/>
              <a:latin typeface="Segoe UI" panose="020B0502040204020203" pitchFamily="34" charset="0"/>
              <a:ea typeface="Roboto" panose="02000000000000000000" pitchFamily="2" charset="0"/>
              <a:cs typeface="Segoe UI" panose="020B0502040204020203" pitchFamily="34" charset="0"/>
            </a:endParaRPr>
          </a:p>
        </p:txBody>
      </p:sp>
      <p:pic>
        <p:nvPicPr>
          <p:cNvPr id="5" name="Picture 4"/>
          <p:cNvPicPr>
            <a:picLocks noChangeAspect="1"/>
          </p:cNvPicPr>
          <p:nvPr/>
        </p:nvPicPr>
        <p:blipFill>
          <a:blip r:embed="rId4"/>
          <a:stretch>
            <a:fillRect/>
          </a:stretch>
        </p:blipFill>
        <p:spPr>
          <a:xfrm>
            <a:off x="5648663" y="3447026"/>
            <a:ext cx="6206694" cy="1989601"/>
          </a:xfrm>
          <a:prstGeom prst="rect">
            <a:avLst/>
          </a:prstGeom>
        </p:spPr>
      </p:pic>
      <p:sp>
        <p:nvSpPr>
          <p:cNvPr id="10" name="TextBox 9">
            <a:extLst>
              <a:ext uri="{FF2B5EF4-FFF2-40B4-BE49-F238E27FC236}">
                <a16:creationId xmlns:a16="http://schemas.microsoft.com/office/drawing/2014/main" id="{01B1CC60-49CA-4284-9F6A-9CD574B587DC}"/>
              </a:ext>
            </a:extLst>
          </p:cNvPr>
          <p:cNvSpPr txBox="1"/>
          <p:nvPr/>
        </p:nvSpPr>
        <p:spPr>
          <a:xfrm>
            <a:off x="6374221" y="2267146"/>
            <a:ext cx="4270758" cy="584775"/>
          </a:xfrm>
          <a:prstGeom prst="rect">
            <a:avLst/>
          </a:prstGeom>
          <a:solidFill>
            <a:schemeClr val="bg1">
              <a:lumMod val="6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600" b="1" i="0" u="none" strike="noStrike" kern="1200" cap="none" spc="0" normalizeH="0" baseline="0" noProof="0" dirty="0">
                <a:ln>
                  <a:noFill/>
                </a:ln>
                <a:solidFill>
                  <a:srgbClr val="C00000"/>
                </a:solidFill>
                <a:effectLst/>
                <a:uLnTx/>
                <a:uFillTx/>
                <a:latin typeface="Calibri" panose="020F0502020204030204"/>
                <a:ea typeface="+mn-ea"/>
                <a:cs typeface="+mn-cs"/>
              </a:rPr>
              <a:t>Ask user for his weight and height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600" b="1" i="0" u="none" strike="noStrike" kern="1200" cap="none" spc="0" normalizeH="0" baseline="0" noProof="0" dirty="0">
                <a:ln>
                  <a:noFill/>
                </a:ln>
                <a:solidFill>
                  <a:srgbClr val="C00000"/>
                </a:solidFill>
                <a:effectLst/>
                <a:uLnTx/>
                <a:uFillTx/>
                <a:latin typeface="Calibri" panose="020F0502020204030204"/>
                <a:ea typeface="+mn-ea"/>
                <a:cs typeface="+mn-cs"/>
              </a:rPr>
              <a:t>then calculate and print out his BMI</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554076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Inserting comments into Python code</a:t>
            </a:r>
          </a:p>
        </p:txBody>
      </p:sp>
      <p:sp>
        <p:nvSpPr>
          <p:cNvPr id="15" name="Content Placeholder 5"/>
          <p:cNvSpPr>
            <a:spLocks noGrp="1"/>
          </p:cNvSpPr>
          <p:nvPr>
            <p:ph idx="1"/>
          </p:nvPr>
        </p:nvSpPr>
        <p:spPr/>
        <p:txBody>
          <a:bodyPr>
            <a:noAutofit/>
          </a:bodyPr>
          <a:lstStyle/>
          <a:p>
            <a:pPr>
              <a:spcBef>
                <a:spcPts val="800"/>
              </a:spcBef>
            </a:pPr>
            <a:r>
              <a:rPr lang="en-US"/>
              <a:t>Sometimes, you may want to insert comments into your Python code</a:t>
            </a:r>
          </a:p>
          <a:p>
            <a:pPr>
              <a:spcBef>
                <a:spcPts val="800"/>
              </a:spcBef>
            </a:pPr>
            <a:r>
              <a:rPr lang="en-US"/>
              <a:t>Start comments with a </a:t>
            </a:r>
            <a:r>
              <a:rPr lang="en-US">
                <a:solidFill>
                  <a:srgbClr val="C00000"/>
                </a:solidFill>
              </a:rPr>
              <a:t>#</a:t>
            </a:r>
            <a:r>
              <a:rPr lang="en-US"/>
              <a:t> symbol</a:t>
            </a:r>
            <a:endParaRPr lang="en-SG" dirty="0"/>
          </a:p>
        </p:txBody>
      </p:sp>
      <p:sp>
        <p:nvSpPr>
          <p:cNvPr id="3" name="Slide Number Placeholder 2"/>
          <p:cNvSpPr>
            <a:spLocks noGrp="1"/>
          </p:cNvSpPr>
          <p:nvPr>
            <p:ph type="sldNum" sz="quarter" idx="12"/>
          </p:nvPr>
        </p:nvSpPr>
        <p:spPr/>
        <p:txBody>
          <a:bodyPr/>
          <a:lstStyle/>
          <a:p>
            <a:fld id="{F32CAEEB-7ECB-40EF-BAB7-81B3930065D2}" type="slidenum">
              <a:rPr lang="en-SG" smtClean="0"/>
              <a:t>24</a:t>
            </a:fld>
            <a:endParaRPr lang="en-SG"/>
          </a:p>
        </p:txBody>
      </p:sp>
      <p:sp>
        <p:nvSpPr>
          <p:cNvPr id="4" name="Text Placeholder 3"/>
          <p:cNvSpPr>
            <a:spLocks noGrp="1"/>
          </p:cNvSpPr>
          <p:nvPr>
            <p:ph type="body" sz="quarter" idx="13"/>
          </p:nvPr>
        </p:nvSpPr>
        <p:spPr/>
        <p:txBody>
          <a:bodyPr>
            <a:normAutofit lnSpcReduction="10000"/>
          </a:bodyPr>
          <a:lstStyle/>
          <a:p>
            <a:r>
              <a:rPr lang="en-SG"/>
              <a:t>Inserting comments into Python code</a:t>
            </a:r>
          </a:p>
        </p:txBody>
      </p:sp>
      <p:sp>
        <p:nvSpPr>
          <p:cNvPr id="11" name="TextBox 10"/>
          <p:cNvSpPr txBox="1"/>
          <p:nvPr/>
        </p:nvSpPr>
        <p:spPr>
          <a:xfrm>
            <a:off x="795378" y="3097058"/>
            <a:ext cx="10496731" cy="2677656"/>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a:solidFill>
                  <a:schemeClr val="accent6">
                    <a:lumMod val="50000"/>
                  </a:schemeClr>
                </a:solidFill>
              </a:rPr>
              <a:t># This example shows you how to write a comment</a:t>
            </a:r>
          </a:p>
          <a:p>
            <a:r>
              <a:rPr lang="en-SG">
                <a:solidFill>
                  <a:schemeClr val="accent6">
                    <a:lumMod val="50000"/>
                  </a:schemeClr>
                </a:solidFill>
              </a:rPr>
              <a:t># The code below prompts the user to enter his current age</a:t>
            </a:r>
          </a:p>
          <a:p>
            <a:r>
              <a:rPr lang="en-SG">
                <a:solidFill>
                  <a:schemeClr val="accent6">
                    <a:lumMod val="50000"/>
                  </a:schemeClr>
                </a:solidFill>
              </a:rPr>
              <a:t># and automatically computes the year he was born</a:t>
            </a:r>
          </a:p>
          <a:p>
            <a:endParaRPr lang="en-SG"/>
          </a:p>
          <a:p>
            <a:r>
              <a:rPr lang="en-SG"/>
              <a:t>age = int(input('Enter your age this year: '))</a:t>
            </a:r>
          </a:p>
          <a:p>
            <a:r>
              <a:rPr lang="en-SG"/>
              <a:t>year_of_birth = 2018 - age</a:t>
            </a:r>
          </a:p>
          <a:p>
            <a:r>
              <a:rPr lang="en-SG"/>
              <a:t>print("You were born in the year " + str(year_of_birth))</a:t>
            </a:r>
          </a:p>
        </p:txBody>
      </p:sp>
      <p:sp>
        <p:nvSpPr>
          <p:cNvPr id="13" name="TextBox 12"/>
          <p:cNvSpPr txBox="1"/>
          <p:nvPr/>
        </p:nvSpPr>
        <p:spPr>
          <a:xfrm>
            <a:off x="795377" y="2727206"/>
            <a:ext cx="10496731" cy="338554"/>
          </a:xfrm>
          <a:prstGeom prst="rect">
            <a:avLst/>
          </a:prstGeom>
          <a:solidFill>
            <a:schemeClr val="bg1">
              <a:lumMod val="65000"/>
            </a:schemeClr>
          </a:solidFill>
        </p:spPr>
        <p:txBody>
          <a:bodyPr wrap="square" rtlCol="0">
            <a:spAutoFit/>
          </a:bodyPr>
          <a:lstStyle/>
          <a:p>
            <a:r>
              <a:rPr lang="en-SG" sz="1600" b="1">
                <a:solidFill>
                  <a:srgbClr val="C00000"/>
                </a:solidFill>
              </a:rPr>
              <a:t>Example to show how you insert comments in Python code</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070405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25</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6" name="Content Placeholder 5"/>
          <p:cNvSpPr>
            <a:spLocks noGrp="1"/>
          </p:cNvSpPr>
          <p:nvPr>
            <p:ph idx="1"/>
          </p:nvPr>
        </p:nvSpPr>
        <p:spPr>
          <a:xfrm>
            <a:off x="383134" y="1228286"/>
            <a:ext cx="11382187" cy="3036506"/>
          </a:xfrm>
        </p:spPr>
        <p:txBody>
          <a:bodyPr vert="horz" lIns="91440" tIns="45720" rIns="91440" bIns="45720" rtlCol="0">
            <a:noAutofit/>
          </a:bodyPr>
          <a:lstStyle/>
          <a:p>
            <a:pPr>
              <a:spcBef>
                <a:spcPts val="800"/>
              </a:spcBef>
            </a:pPr>
            <a:r>
              <a:rPr lang="en-SG"/>
              <a:t>Sometimes, we need to use a function that is not in the default Python library</a:t>
            </a:r>
          </a:p>
          <a:p>
            <a:pPr>
              <a:spcBef>
                <a:spcPts val="800"/>
              </a:spcBef>
            </a:pPr>
            <a:r>
              <a:rPr lang="en-SG"/>
              <a:t>To use such functions, we use the </a:t>
            </a:r>
            <a:r>
              <a:rPr lang="en-SG">
                <a:solidFill>
                  <a:srgbClr val="FF0000"/>
                </a:solidFill>
              </a:rPr>
              <a:t>import</a:t>
            </a:r>
            <a:r>
              <a:rPr lang="en-SG"/>
              <a:t> keyword to ask the Python interpreter to let us use it</a:t>
            </a:r>
          </a:p>
          <a:p>
            <a:pPr>
              <a:spcBef>
                <a:spcPts val="800"/>
              </a:spcBef>
            </a:pPr>
            <a:r>
              <a:rPr lang="en-SG"/>
              <a:t>In the example below, we want to generate a random number using the </a:t>
            </a:r>
            <a:r>
              <a:rPr lang="en-SG">
                <a:solidFill>
                  <a:srgbClr val="C00000"/>
                </a:solidFill>
              </a:rPr>
              <a:t>randint() </a:t>
            </a:r>
            <a:r>
              <a:rPr lang="en-SG"/>
              <a:t>function from the </a:t>
            </a:r>
            <a:r>
              <a:rPr lang="en-SG">
                <a:solidFill>
                  <a:srgbClr val="C00000"/>
                </a:solidFill>
              </a:rPr>
              <a:t>random</a:t>
            </a:r>
            <a:r>
              <a:rPr lang="en-SG"/>
              <a:t> module.</a:t>
            </a:r>
          </a:p>
          <a:p>
            <a:pPr>
              <a:spcBef>
                <a:spcPts val="800"/>
              </a:spcBef>
            </a:pPr>
            <a:r>
              <a:rPr lang="en-SG"/>
              <a:t>So we import the random library</a:t>
            </a:r>
          </a:p>
          <a:p>
            <a:pPr>
              <a:spcBef>
                <a:spcPts val="800"/>
              </a:spcBef>
            </a:pPr>
            <a:endParaRPr lang="en-SG" sz="2400" dirty="0"/>
          </a:p>
        </p:txBody>
      </p:sp>
      <p:sp>
        <p:nvSpPr>
          <p:cNvPr id="9" name="TextBox 8"/>
          <p:cNvSpPr txBox="1"/>
          <p:nvPr/>
        </p:nvSpPr>
        <p:spPr>
          <a:xfrm>
            <a:off x="5641505" y="4972211"/>
            <a:ext cx="6041902" cy="1200329"/>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solidFill>
                  <a:schemeClr val="accent6">
                    <a:lumMod val="50000"/>
                  </a:schemeClr>
                </a:solidFill>
                <a:latin typeface="Segoe UI" panose="020B0502040204020203" pitchFamily="34" charset="0"/>
                <a:ea typeface="Roboto" panose="02000000000000000000" pitchFamily="2" charset="0"/>
                <a:cs typeface="Segoe UI" panose="020B0502040204020203" pitchFamily="34" charset="0"/>
              </a:defRPr>
            </a:lvl1pPr>
          </a:lstStyle>
          <a:p>
            <a:r>
              <a:rPr lang="en-SG">
                <a:solidFill>
                  <a:schemeClr val="tx1"/>
                </a:solidFill>
              </a:rPr>
              <a:t>import random</a:t>
            </a:r>
          </a:p>
          <a:p>
            <a:r>
              <a:rPr lang="en-US">
                <a:solidFill>
                  <a:schemeClr val="tx1"/>
                </a:solidFill>
              </a:rPr>
              <a:t>secret_number  = random.randint(1,100)</a:t>
            </a:r>
          </a:p>
          <a:p>
            <a:r>
              <a:rPr lang="en-US">
                <a:solidFill>
                  <a:schemeClr val="tx1"/>
                </a:solidFill>
              </a:rPr>
              <a:t>print(secret_number)</a:t>
            </a:r>
            <a:endParaRPr lang="en-SG">
              <a:solidFill>
                <a:schemeClr val="tx1"/>
              </a:solidFill>
            </a:endParaRPr>
          </a:p>
        </p:txBody>
      </p:sp>
      <p:sp>
        <p:nvSpPr>
          <p:cNvPr id="5" name="Rectangle 4"/>
          <p:cNvSpPr/>
          <p:nvPr/>
        </p:nvSpPr>
        <p:spPr>
          <a:xfrm>
            <a:off x="6651395" y="3752851"/>
            <a:ext cx="4816318" cy="369332"/>
          </a:xfrm>
          <a:prstGeom prst="rect">
            <a:avLst/>
          </a:prstGeom>
        </p:spPr>
        <p:txBody>
          <a:bodyPr wrap="none">
            <a:spAutoFit/>
          </a:bodyPr>
          <a:lstStyle/>
          <a:p>
            <a:r>
              <a:rPr lang="en-SG">
                <a:hlinkClick r:id="rId4"/>
              </a:rPr>
              <a:t>https://docs.python.org/3/tutorial/modules.html</a:t>
            </a:r>
            <a:endParaRPr lang="en-SG"/>
          </a:p>
        </p:txBody>
      </p:sp>
      <p:sp>
        <p:nvSpPr>
          <p:cNvPr id="10" name="TextBox 9">
            <a:extLst>
              <a:ext uri="{FF2B5EF4-FFF2-40B4-BE49-F238E27FC236}">
                <a16:creationId xmlns:a16="http://schemas.microsoft.com/office/drawing/2014/main" id="{3C91AAC1-808E-4E73-BEC0-800CCA97390C}"/>
              </a:ext>
            </a:extLst>
          </p:cNvPr>
          <p:cNvSpPr txBox="1"/>
          <p:nvPr/>
        </p:nvSpPr>
        <p:spPr>
          <a:xfrm>
            <a:off x="1257959" y="5156876"/>
            <a:ext cx="4383546" cy="830997"/>
          </a:xfrm>
          <a:prstGeom prst="rect">
            <a:avLst/>
          </a:prstGeom>
          <a:solidFill>
            <a:schemeClr val="bg1">
              <a:lumMod val="65000"/>
            </a:schemeClr>
          </a:solidFill>
        </p:spPr>
        <p:txBody>
          <a:bodyPr wrap="square" rtlCol="0">
            <a:spAutoFit/>
          </a:bodyPr>
          <a:lstStyle/>
          <a:p>
            <a:r>
              <a:rPr lang="en-SG" sz="1600" b="1">
                <a:solidFill>
                  <a:srgbClr val="C00000"/>
                </a:solidFill>
              </a:rPr>
              <a:t>Example to show how you can generate random number using the random.randint() function by first importing the random library </a:t>
            </a:r>
          </a:p>
        </p:txBody>
      </p:sp>
      <p:sp>
        <p:nvSpPr>
          <p:cNvPr id="11"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584148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(2)</a:t>
            </a:r>
          </a:p>
        </p:txBody>
      </p:sp>
      <p:sp>
        <p:nvSpPr>
          <p:cNvPr id="3" name="Slide Number Placeholder 2"/>
          <p:cNvSpPr>
            <a:spLocks noGrp="1"/>
          </p:cNvSpPr>
          <p:nvPr>
            <p:ph type="sldNum" sz="quarter" idx="16"/>
          </p:nvPr>
        </p:nvSpPr>
        <p:spPr>
          <a:xfrm>
            <a:off x="8897982" y="6492875"/>
            <a:ext cx="2989218" cy="365125"/>
          </a:xfrm>
        </p:spPr>
        <p:txBody>
          <a:bodyPr/>
          <a:lstStyle/>
          <a:p>
            <a:fld id="{F32CAEEB-7ECB-40EF-BAB7-81B3930065D2}" type="slidenum">
              <a:rPr lang="en-SG" smtClean="0"/>
              <a:t>26</a:t>
            </a:fld>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Python </a:t>
            </a:r>
            <a:r>
              <a:rPr lang="en-SG" dirty="0"/>
              <a:t>Basics</a:t>
            </a:r>
          </a:p>
        </p:txBody>
      </p:sp>
      <p:sp>
        <p:nvSpPr>
          <p:cNvPr id="11" name="TextBox 10"/>
          <p:cNvSpPr txBox="1"/>
          <p:nvPr/>
        </p:nvSpPr>
        <p:spPr>
          <a:xfrm>
            <a:off x="548640" y="1903509"/>
            <a:ext cx="11338560" cy="3785652"/>
          </a:xfrm>
          <a:prstGeom prst="rect">
            <a:avLst/>
          </a:prstGeom>
          <a:solidFill>
            <a:schemeClr val="bg1">
              <a:lumMod val="95000"/>
            </a:schemeClr>
          </a:solidFill>
          <a:ln>
            <a:solidFill>
              <a:schemeClr val="bg1">
                <a:lumMod val="75000"/>
              </a:schemeClr>
            </a:solidFill>
          </a:ln>
        </p:spPr>
        <p:txBody>
          <a:bodyPr wrap="square" rtlCol="0">
            <a:spAutoFit/>
          </a:bodyPr>
          <a:lstStyle/>
          <a:p>
            <a:r>
              <a:rPr lang="en-SG" sz="2400">
                <a:solidFill>
                  <a:schemeClr val="accent6">
                    <a:lumMod val="75000"/>
                  </a:schemeClr>
                </a:solidFill>
                <a:latin typeface="Segoe UI" panose="020B0502040204020203" pitchFamily="34" charset="0"/>
                <a:cs typeface="Segoe UI" panose="020B0502040204020203" pitchFamily="34" charset="0"/>
              </a:rPr>
              <a:t># This example shows you how to do an import</a:t>
            </a:r>
          </a:p>
          <a:p>
            <a:r>
              <a:rPr lang="en-SG" sz="2400">
                <a:solidFill>
                  <a:schemeClr val="accent6">
                    <a:lumMod val="75000"/>
                  </a:schemeClr>
                </a:solidFill>
                <a:latin typeface="Segoe UI" panose="020B0502040204020203" pitchFamily="34" charset="0"/>
                <a:cs typeface="Segoe UI" panose="020B0502040204020203" pitchFamily="34" charset="0"/>
              </a:rPr>
              <a:t># as well as how to format a datetime</a:t>
            </a:r>
          </a:p>
          <a:p>
            <a:r>
              <a:rPr lang="en-SG" sz="2400">
                <a:solidFill>
                  <a:schemeClr val="accent6">
                    <a:lumMod val="75000"/>
                  </a:schemeClr>
                </a:solidFill>
                <a:latin typeface="Segoe UI" panose="020B0502040204020203" pitchFamily="34" charset="0"/>
                <a:cs typeface="Segoe UI" panose="020B0502040204020203" pitchFamily="34" charset="0"/>
              </a:rPr>
              <a:t># Check out this URL for more datetime formatting options</a:t>
            </a:r>
          </a:p>
          <a:p>
            <a:r>
              <a:rPr lang="en-SG" sz="2400">
                <a:solidFill>
                  <a:schemeClr val="accent6">
                    <a:lumMod val="75000"/>
                  </a:schemeClr>
                </a:solidFill>
                <a:latin typeface="Segoe UI" panose="020B0502040204020203" pitchFamily="34" charset="0"/>
                <a:cs typeface="Segoe UI" panose="020B0502040204020203" pitchFamily="34" charset="0"/>
              </a:rPr>
              <a:t># </a:t>
            </a:r>
            <a:r>
              <a:rPr lang="en-SG" sz="2400">
                <a:solidFill>
                  <a:schemeClr val="accent6">
                    <a:lumMod val="75000"/>
                  </a:schemeClr>
                </a:solidFill>
                <a:latin typeface="Segoe UI" panose="020B0502040204020203" pitchFamily="34" charset="0"/>
                <a:cs typeface="Segoe UI" panose="020B0502040204020203" pitchFamily="34" charset="0"/>
                <a:hlinkClick r:id="rId4"/>
              </a:rPr>
              <a:t>https://docs.python.org/3/library/datetime.html#strftime-strptime-behavior</a:t>
            </a:r>
            <a:endParaRPr lang="en-SG" sz="2400">
              <a:solidFill>
                <a:schemeClr val="accent6">
                  <a:lumMod val="75000"/>
                </a:schemeClr>
              </a:solidFill>
              <a:latin typeface="Segoe UI" panose="020B0502040204020203" pitchFamily="34" charset="0"/>
              <a:cs typeface="Segoe UI" panose="020B0502040204020203" pitchFamily="34" charset="0"/>
            </a:endParaRPr>
          </a:p>
          <a:p>
            <a:endParaRPr lang="en-SG" sz="2400">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sz="2400">
                <a:latin typeface="Segoe UI" panose="020B0502040204020203" pitchFamily="34" charset="0"/>
                <a:ea typeface="Roboto" panose="02000000000000000000" pitchFamily="2" charset="0"/>
                <a:cs typeface="Segoe UI" panose="020B0502040204020203" pitchFamily="34" charset="0"/>
              </a:rPr>
              <a:t>from datetime import datetime</a:t>
            </a:r>
            <a:br>
              <a:rPr lang="en-SG" sz="2400">
                <a:latin typeface="Segoe UI" panose="020B0502040204020203" pitchFamily="34" charset="0"/>
                <a:ea typeface="Roboto" panose="02000000000000000000" pitchFamily="2" charset="0"/>
                <a:cs typeface="Segoe UI" panose="020B0502040204020203" pitchFamily="34" charset="0"/>
              </a:rPr>
            </a:br>
            <a:r>
              <a:rPr lang="en-SG" sz="2400">
                <a:latin typeface="Segoe UI" panose="020B0502040204020203" pitchFamily="34" charset="0"/>
                <a:ea typeface="Roboto" panose="02000000000000000000" pitchFamily="2" charset="0"/>
                <a:cs typeface="Segoe UI" panose="020B0502040204020203" pitchFamily="34" charset="0"/>
              </a:rPr>
              <a:t/>
            </a:r>
            <a:br>
              <a:rPr lang="en-SG" sz="2400">
                <a:latin typeface="Segoe UI" panose="020B0502040204020203" pitchFamily="34" charset="0"/>
                <a:ea typeface="Roboto" panose="02000000000000000000" pitchFamily="2" charset="0"/>
                <a:cs typeface="Segoe UI" panose="020B0502040204020203" pitchFamily="34" charset="0"/>
              </a:rPr>
            </a:br>
            <a:r>
              <a:rPr lang="en-SG" sz="2400">
                <a:latin typeface="Segoe UI" panose="020B0502040204020203" pitchFamily="34" charset="0"/>
                <a:ea typeface="Roboto" panose="02000000000000000000" pitchFamily="2" charset="0"/>
                <a:cs typeface="Segoe UI" panose="020B0502040204020203" pitchFamily="34" charset="0"/>
              </a:rPr>
              <a:t>now = datetime.now()</a:t>
            </a:r>
            <a:br>
              <a:rPr lang="en-SG" sz="2400">
                <a:latin typeface="Segoe UI" panose="020B0502040204020203" pitchFamily="34" charset="0"/>
                <a:ea typeface="Roboto" panose="02000000000000000000" pitchFamily="2" charset="0"/>
                <a:cs typeface="Segoe UI" panose="020B0502040204020203" pitchFamily="34" charset="0"/>
              </a:rPr>
            </a:br>
            <a:r>
              <a:rPr lang="en-SG" sz="2400">
                <a:latin typeface="Segoe UI" panose="020B0502040204020203" pitchFamily="34" charset="0"/>
                <a:ea typeface="Roboto" panose="02000000000000000000" pitchFamily="2" charset="0"/>
                <a:cs typeface="Segoe UI" panose="020B0502040204020203" pitchFamily="34" charset="0"/>
              </a:rPr>
              <a:t/>
            </a:r>
            <a:br>
              <a:rPr lang="en-SG" sz="2400">
                <a:latin typeface="Segoe UI" panose="020B0502040204020203" pitchFamily="34" charset="0"/>
                <a:ea typeface="Roboto" panose="02000000000000000000" pitchFamily="2" charset="0"/>
                <a:cs typeface="Segoe UI" panose="020B0502040204020203" pitchFamily="34" charset="0"/>
              </a:rPr>
            </a:br>
            <a:r>
              <a:rPr lang="en-SG" sz="2400">
                <a:latin typeface="Segoe UI" panose="020B0502040204020203" pitchFamily="34" charset="0"/>
                <a:ea typeface="Roboto" panose="02000000000000000000" pitchFamily="2" charset="0"/>
                <a:cs typeface="Segoe UI" panose="020B0502040204020203" pitchFamily="34" charset="0"/>
              </a:rPr>
              <a:t>print('Today is {:%d-%b-%Y %H:%M}'.format(now))</a:t>
            </a:r>
          </a:p>
        </p:txBody>
      </p:sp>
      <p:sp>
        <p:nvSpPr>
          <p:cNvPr id="7" name="TextBox 6">
            <a:extLst>
              <a:ext uri="{FF2B5EF4-FFF2-40B4-BE49-F238E27FC236}">
                <a16:creationId xmlns:a16="http://schemas.microsoft.com/office/drawing/2014/main" id="{659C3732-688A-46C9-A1A3-A9E8B61DECF4}"/>
              </a:ext>
            </a:extLst>
          </p:cNvPr>
          <p:cNvSpPr txBox="1"/>
          <p:nvPr/>
        </p:nvSpPr>
        <p:spPr>
          <a:xfrm>
            <a:off x="548640" y="1292915"/>
            <a:ext cx="11338560" cy="584775"/>
          </a:xfrm>
          <a:prstGeom prst="rect">
            <a:avLst/>
          </a:prstGeom>
          <a:solidFill>
            <a:schemeClr val="bg1">
              <a:lumMod val="65000"/>
            </a:schemeClr>
          </a:solidFill>
        </p:spPr>
        <p:txBody>
          <a:bodyPr wrap="square" rtlCol="0">
            <a:spAutoFit/>
          </a:bodyPr>
          <a:lstStyle/>
          <a:p>
            <a:r>
              <a:rPr lang="en-SG" sz="1600" b="1">
                <a:solidFill>
                  <a:srgbClr val="C00000"/>
                </a:solidFill>
              </a:rPr>
              <a:t>Another example to show how you can get the current time using datetime.now() function which is available only if you import datetime library </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590713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(3)</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27</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6" name="Content Placeholder 5"/>
          <p:cNvSpPr>
            <a:spLocks noGrp="1"/>
          </p:cNvSpPr>
          <p:nvPr>
            <p:ph idx="1"/>
          </p:nvPr>
        </p:nvSpPr>
        <p:spPr>
          <a:xfrm>
            <a:off x="279489" y="1390027"/>
            <a:ext cx="11491333" cy="2056422"/>
          </a:xfrm>
        </p:spPr>
        <p:txBody>
          <a:bodyPr vert="horz" lIns="91440" tIns="45720" rIns="91440" bIns="45720" rtlCol="0">
            <a:noAutofit/>
          </a:bodyPr>
          <a:lstStyle/>
          <a:p>
            <a:pPr>
              <a:spcBef>
                <a:spcPts val="800"/>
              </a:spcBef>
            </a:pPr>
            <a:r>
              <a:rPr lang="en-SG"/>
              <a:t>In the example below, we want to print two messages "Hello" and "Hello again"</a:t>
            </a:r>
          </a:p>
          <a:p>
            <a:pPr>
              <a:spcBef>
                <a:spcPts val="800"/>
              </a:spcBef>
            </a:pPr>
            <a:r>
              <a:rPr lang="en-SG"/>
              <a:t>However, we want to wait for 5 seconds after the first message, before printing  the second</a:t>
            </a:r>
          </a:p>
          <a:p>
            <a:pPr>
              <a:spcBef>
                <a:spcPts val="800"/>
              </a:spcBef>
            </a:pPr>
            <a:r>
              <a:rPr lang="en-SG"/>
              <a:t>To do this, we can import the </a:t>
            </a:r>
            <a:r>
              <a:rPr lang="en-SG">
                <a:solidFill>
                  <a:srgbClr val="C00000"/>
                </a:solidFill>
              </a:rPr>
              <a:t>sleep</a:t>
            </a:r>
            <a:r>
              <a:rPr lang="en-SG"/>
              <a:t> function from the </a:t>
            </a:r>
            <a:r>
              <a:rPr lang="en-SG">
                <a:solidFill>
                  <a:srgbClr val="C00000"/>
                </a:solidFill>
              </a:rPr>
              <a:t>time</a:t>
            </a:r>
            <a:r>
              <a:rPr lang="en-SG"/>
              <a:t> library as shown below</a:t>
            </a:r>
            <a:endParaRPr lang="en-SG" dirty="0"/>
          </a:p>
        </p:txBody>
      </p:sp>
      <p:sp>
        <p:nvSpPr>
          <p:cNvPr id="9" name="TextBox 8"/>
          <p:cNvSpPr txBox="1"/>
          <p:nvPr/>
        </p:nvSpPr>
        <p:spPr>
          <a:xfrm>
            <a:off x="548640" y="3958580"/>
            <a:ext cx="9942022" cy="193899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b="1">
                <a:solidFill>
                  <a:srgbClr val="C00000"/>
                </a:solidFill>
              </a:rPr>
              <a:t>from time import sleep</a:t>
            </a:r>
          </a:p>
          <a:p>
            <a:endParaRPr lang="en-SG"/>
          </a:p>
          <a:p>
            <a:r>
              <a:rPr lang="en-US"/>
              <a:t>print("Hello")</a:t>
            </a:r>
          </a:p>
          <a:p>
            <a:r>
              <a:rPr lang="en-US"/>
              <a:t>sleep(5)</a:t>
            </a:r>
          </a:p>
          <a:p>
            <a:r>
              <a:rPr lang="en-US"/>
              <a:t>print("Hello again")</a:t>
            </a:r>
          </a:p>
        </p:txBody>
      </p:sp>
      <p:sp>
        <p:nvSpPr>
          <p:cNvPr id="8" name="TextBox 7">
            <a:extLst>
              <a:ext uri="{FF2B5EF4-FFF2-40B4-BE49-F238E27FC236}">
                <a16:creationId xmlns:a16="http://schemas.microsoft.com/office/drawing/2014/main" id="{721021A0-1FAA-4BDB-84C8-C1CFA185C4A3}"/>
              </a:ext>
            </a:extLst>
          </p:cNvPr>
          <p:cNvSpPr txBox="1"/>
          <p:nvPr/>
        </p:nvSpPr>
        <p:spPr>
          <a:xfrm>
            <a:off x="548640" y="3620026"/>
            <a:ext cx="9942022" cy="338554"/>
          </a:xfrm>
          <a:prstGeom prst="rect">
            <a:avLst/>
          </a:prstGeom>
          <a:solidFill>
            <a:schemeClr val="bg1">
              <a:lumMod val="65000"/>
            </a:schemeClr>
          </a:solidFill>
        </p:spPr>
        <p:txBody>
          <a:bodyPr wrap="square" rtlCol="0">
            <a:spAutoFit/>
          </a:bodyPr>
          <a:lstStyle/>
          <a:p>
            <a:r>
              <a:rPr lang="en-SG" sz="1600" b="1">
                <a:solidFill>
                  <a:srgbClr val="C00000"/>
                </a:solidFill>
              </a:rPr>
              <a:t>This example shows how delays can be introduced in your program by using sleep() function from time library</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09666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(4)</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28</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6" name="Content Placeholder 5"/>
          <p:cNvSpPr>
            <a:spLocks noGrp="1"/>
          </p:cNvSpPr>
          <p:nvPr>
            <p:ph idx="1"/>
          </p:nvPr>
        </p:nvSpPr>
        <p:spPr>
          <a:xfrm>
            <a:off x="227435" y="1279054"/>
            <a:ext cx="11693585" cy="836268"/>
          </a:xfrm>
        </p:spPr>
        <p:txBody>
          <a:bodyPr vert="horz" lIns="91440" tIns="45720" rIns="91440" bIns="45720" rtlCol="0">
            <a:normAutofit lnSpcReduction="10000"/>
          </a:bodyPr>
          <a:lstStyle/>
          <a:p>
            <a:pPr>
              <a:spcBef>
                <a:spcPts val="800"/>
              </a:spcBef>
            </a:pPr>
            <a:r>
              <a:rPr lang="en-SG"/>
              <a:t>Here's another example that uses the </a:t>
            </a:r>
            <a:r>
              <a:rPr lang="en-SG">
                <a:solidFill>
                  <a:srgbClr val="C00000"/>
                </a:solidFill>
              </a:rPr>
              <a:t>time()</a:t>
            </a:r>
            <a:r>
              <a:rPr lang="en-SG"/>
              <a:t> function from the </a:t>
            </a:r>
            <a:r>
              <a:rPr lang="en-SG">
                <a:solidFill>
                  <a:srgbClr val="C00000"/>
                </a:solidFill>
              </a:rPr>
              <a:t>time</a:t>
            </a:r>
            <a:r>
              <a:rPr lang="en-SG"/>
              <a:t> library to calculate the time elapsed between two timings</a:t>
            </a:r>
          </a:p>
          <a:p>
            <a:pPr>
              <a:spcBef>
                <a:spcPts val="800"/>
              </a:spcBef>
            </a:pPr>
            <a:endParaRPr lang="en-SG" sz="2400" dirty="0"/>
          </a:p>
          <a:p>
            <a:pPr>
              <a:spcBef>
                <a:spcPts val="800"/>
              </a:spcBef>
            </a:pPr>
            <a:endParaRPr lang="en-SG" sz="2400" dirty="0"/>
          </a:p>
        </p:txBody>
      </p:sp>
      <p:sp>
        <p:nvSpPr>
          <p:cNvPr id="9" name="TextBox 8"/>
          <p:cNvSpPr txBox="1"/>
          <p:nvPr/>
        </p:nvSpPr>
        <p:spPr>
          <a:xfrm>
            <a:off x="432262" y="2466307"/>
            <a:ext cx="10856422" cy="378565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b="1">
                <a:solidFill>
                  <a:srgbClr val="C00000"/>
                </a:solidFill>
              </a:rPr>
              <a:t>from time import time</a:t>
            </a:r>
          </a:p>
          <a:p>
            <a:endParaRPr lang="en-SG"/>
          </a:p>
          <a:p>
            <a:r>
              <a:rPr lang="en-SG"/>
              <a:t>print('Enter your name in the quickest amount of time:')</a:t>
            </a:r>
          </a:p>
          <a:p>
            <a:r>
              <a:rPr lang="en-SG"/>
              <a:t>start = time()    </a:t>
            </a:r>
            <a:r>
              <a:rPr lang="en-SG">
                <a:solidFill>
                  <a:schemeClr val="accent6">
                    <a:lumMod val="50000"/>
                  </a:schemeClr>
                </a:solidFill>
              </a:rPr>
              <a:t># Store the current time</a:t>
            </a:r>
          </a:p>
          <a:p>
            <a:endParaRPr lang="en-SG"/>
          </a:p>
          <a:p>
            <a:r>
              <a:rPr lang="en-SG"/>
              <a:t>name = input()</a:t>
            </a:r>
          </a:p>
          <a:p>
            <a:r>
              <a:rPr lang="en-SG"/>
              <a:t>reaction_time = time() - start    </a:t>
            </a:r>
            <a:r>
              <a:rPr lang="en-SG">
                <a:solidFill>
                  <a:schemeClr val="accent6">
                    <a:lumMod val="50000"/>
                  </a:schemeClr>
                </a:solidFill>
              </a:rPr>
              <a:t># Calculate how much time has passed</a:t>
            </a:r>
          </a:p>
          <a:p>
            <a:endParaRPr lang="en-SG"/>
          </a:p>
          <a:p>
            <a:r>
              <a:rPr lang="en-SG"/>
              <a:t>print('You took', reaction_time, ' seconds')</a:t>
            </a:r>
          </a:p>
          <a:p>
            <a:r>
              <a:rPr lang="en-SG"/>
              <a:t>print('You took {:.3f} seconds'.format(reaction_time)) </a:t>
            </a:r>
          </a:p>
        </p:txBody>
      </p:sp>
      <p:sp>
        <p:nvSpPr>
          <p:cNvPr id="8" name="TextBox 7">
            <a:extLst>
              <a:ext uri="{FF2B5EF4-FFF2-40B4-BE49-F238E27FC236}">
                <a16:creationId xmlns:a16="http://schemas.microsoft.com/office/drawing/2014/main" id="{10C55CDA-5A21-47BF-A5AD-FC4F35F3925A}"/>
              </a:ext>
            </a:extLst>
          </p:cNvPr>
          <p:cNvSpPr txBox="1"/>
          <p:nvPr/>
        </p:nvSpPr>
        <p:spPr>
          <a:xfrm>
            <a:off x="432262" y="2127279"/>
            <a:ext cx="10856422" cy="339028"/>
          </a:xfrm>
          <a:prstGeom prst="rect">
            <a:avLst/>
          </a:prstGeom>
          <a:solidFill>
            <a:schemeClr val="bg1">
              <a:lumMod val="65000"/>
            </a:schemeClr>
          </a:solidFill>
        </p:spPr>
        <p:txBody>
          <a:bodyPr wrap="square" rtlCol="0">
            <a:spAutoFit/>
          </a:bodyPr>
          <a:lstStyle/>
          <a:p>
            <a:r>
              <a:rPr lang="en-SG" sz="1600" b="1">
                <a:solidFill>
                  <a:srgbClr val="C00000"/>
                </a:solidFill>
              </a:rPr>
              <a:t>Calculate duration between two times</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55412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(5)</a:t>
            </a:r>
          </a:p>
        </p:txBody>
      </p:sp>
      <p:sp>
        <p:nvSpPr>
          <p:cNvPr id="3" name="Slide Number Placeholder 2"/>
          <p:cNvSpPr>
            <a:spLocks noGrp="1"/>
          </p:cNvSpPr>
          <p:nvPr>
            <p:ph type="sldNum" sz="quarter" idx="16"/>
          </p:nvPr>
        </p:nvSpPr>
        <p:spPr>
          <a:xfrm>
            <a:off x="8931803" y="6492875"/>
            <a:ext cx="2989218" cy="365125"/>
          </a:xfrm>
        </p:spPr>
        <p:txBody>
          <a:bodyPr/>
          <a:lstStyle/>
          <a:p>
            <a:fld id="{F32CAEEB-7ECB-40EF-BAB7-81B3930065D2}" type="slidenum">
              <a:rPr lang="en-SG" smtClean="0"/>
              <a:t>29</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9" name="TextBox 8"/>
          <p:cNvSpPr txBox="1"/>
          <p:nvPr/>
        </p:nvSpPr>
        <p:spPr>
          <a:xfrm>
            <a:off x="227437" y="1267097"/>
            <a:ext cx="11742889" cy="489364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atin typeface="Segoe UI" panose="020B0502040204020203" pitchFamily="34" charset="0"/>
                <a:ea typeface="Roboto" panose="02000000000000000000" pitchFamily="2" charset="0"/>
                <a:cs typeface="Segoe UI" panose="020B0502040204020203" pitchFamily="34" charset="0"/>
              </a:defRPr>
            </a:lvl1pPr>
          </a:lstStyle>
          <a:p>
            <a:r>
              <a:rPr lang="en-SG" b="1" dirty="0">
                <a:solidFill>
                  <a:srgbClr val="C00000"/>
                </a:solidFill>
              </a:rPr>
              <a:t>from </a:t>
            </a:r>
            <a:r>
              <a:rPr lang="en-SG" b="1" dirty="0" err="1">
                <a:solidFill>
                  <a:srgbClr val="C00000"/>
                </a:solidFill>
              </a:rPr>
              <a:t>datetime</a:t>
            </a:r>
            <a:r>
              <a:rPr lang="en-SG" b="1" dirty="0">
                <a:solidFill>
                  <a:srgbClr val="C00000"/>
                </a:solidFill>
              </a:rPr>
              <a:t> import </a:t>
            </a:r>
            <a:r>
              <a:rPr lang="en-SG" b="1" dirty="0" err="1">
                <a:solidFill>
                  <a:srgbClr val="C00000"/>
                </a:solidFill>
              </a:rPr>
              <a:t>datetime</a:t>
            </a:r>
            <a:endParaRPr lang="en-SG" b="1" dirty="0">
              <a:solidFill>
                <a:srgbClr val="C00000"/>
              </a:solidFill>
            </a:endParaRPr>
          </a:p>
          <a:p>
            <a:r>
              <a:rPr lang="en-SG" dirty="0">
                <a:solidFill>
                  <a:srgbClr val="C00000"/>
                </a:solidFill>
              </a:rPr>
              <a:t>from </a:t>
            </a:r>
            <a:r>
              <a:rPr lang="en-SG" dirty="0" err="1">
                <a:solidFill>
                  <a:srgbClr val="C00000"/>
                </a:solidFill>
              </a:rPr>
              <a:t>dateutil</a:t>
            </a:r>
            <a:r>
              <a:rPr lang="en-SG" dirty="0">
                <a:solidFill>
                  <a:srgbClr val="C00000"/>
                </a:solidFill>
              </a:rPr>
              <a:t> import </a:t>
            </a:r>
            <a:r>
              <a:rPr lang="en-SG" dirty="0" err="1">
                <a:solidFill>
                  <a:srgbClr val="C00000"/>
                </a:solidFill>
              </a:rPr>
              <a:t>relativedelta</a:t>
            </a:r>
            <a:r>
              <a:rPr lang="en-SG" dirty="0">
                <a:solidFill>
                  <a:srgbClr val="C00000"/>
                </a:solidFill>
              </a:rPr>
              <a:t> as </a:t>
            </a:r>
            <a:r>
              <a:rPr lang="en-SG" dirty="0" err="1">
                <a:solidFill>
                  <a:srgbClr val="C00000"/>
                </a:solidFill>
              </a:rPr>
              <a:t>rdelta</a:t>
            </a:r>
            <a:endParaRPr lang="en-SG" dirty="0">
              <a:solidFill>
                <a:srgbClr val="C00000"/>
              </a:solidFill>
            </a:endParaRPr>
          </a:p>
          <a:p>
            <a:endParaRPr lang="en-SG" dirty="0"/>
          </a:p>
          <a:p>
            <a:r>
              <a:rPr lang="en-SG" dirty="0" err="1"/>
              <a:t>date_of_birth</a:t>
            </a:r>
            <a:r>
              <a:rPr lang="en-SG" dirty="0"/>
              <a:t> = "17-08-1973"  </a:t>
            </a:r>
            <a:r>
              <a:rPr lang="en-SG" b="1" dirty="0">
                <a:solidFill>
                  <a:srgbClr val="00B050"/>
                </a:solidFill>
              </a:rPr>
              <a:t># in string format</a:t>
            </a:r>
          </a:p>
          <a:p>
            <a:r>
              <a:rPr lang="en-SG" dirty="0" err="1"/>
              <a:t>date_of_birth</a:t>
            </a:r>
            <a:r>
              <a:rPr lang="en-SG" dirty="0"/>
              <a:t> = </a:t>
            </a:r>
            <a:r>
              <a:rPr lang="en-SG" dirty="0" err="1"/>
              <a:t>datetime.strptime</a:t>
            </a:r>
            <a:r>
              <a:rPr lang="en-SG" dirty="0"/>
              <a:t>(</a:t>
            </a:r>
            <a:r>
              <a:rPr lang="en-SG" dirty="0" err="1"/>
              <a:t>date_of_birth</a:t>
            </a:r>
            <a:r>
              <a:rPr lang="en-SG" dirty="0"/>
              <a:t>, '%d-%m-%Y')  </a:t>
            </a:r>
            <a:r>
              <a:rPr lang="en-SG" b="1" dirty="0">
                <a:solidFill>
                  <a:srgbClr val="00B050"/>
                </a:solidFill>
              </a:rPr>
              <a:t># </a:t>
            </a:r>
            <a:r>
              <a:rPr lang="en-SG" b="1" dirty="0" err="1">
                <a:solidFill>
                  <a:srgbClr val="00B050"/>
                </a:solidFill>
              </a:rPr>
              <a:t>datetime</a:t>
            </a:r>
            <a:r>
              <a:rPr lang="en-SG" b="1" dirty="0">
                <a:solidFill>
                  <a:srgbClr val="00B050"/>
                </a:solidFill>
              </a:rPr>
              <a:t> format</a:t>
            </a:r>
          </a:p>
          <a:p>
            <a:r>
              <a:rPr lang="en-SG" dirty="0"/>
              <a:t>today = </a:t>
            </a:r>
            <a:r>
              <a:rPr lang="en-SG" dirty="0" err="1"/>
              <a:t>datetime.now</a:t>
            </a:r>
            <a:r>
              <a:rPr lang="en-SG" dirty="0"/>
              <a:t>()  </a:t>
            </a:r>
            <a:r>
              <a:rPr lang="en-SG" b="1" dirty="0">
                <a:solidFill>
                  <a:srgbClr val="00B050"/>
                </a:solidFill>
              </a:rPr>
              <a:t># this is in </a:t>
            </a:r>
            <a:r>
              <a:rPr lang="en-SG" b="1" dirty="0" err="1">
                <a:solidFill>
                  <a:srgbClr val="00B050"/>
                </a:solidFill>
              </a:rPr>
              <a:t>datetime</a:t>
            </a:r>
            <a:r>
              <a:rPr lang="en-SG" b="1" dirty="0">
                <a:solidFill>
                  <a:srgbClr val="00B050"/>
                </a:solidFill>
              </a:rPr>
              <a:t> format</a:t>
            </a:r>
          </a:p>
          <a:p>
            <a:endParaRPr lang="en-SG" dirty="0"/>
          </a:p>
          <a:p>
            <a:r>
              <a:rPr lang="en-SG" b="1" dirty="0">
                <a:solidFill>
                  <a:srgbClr val="00B050"/>
                </a:solidFill>
              </a:rPr>
              <a:t># Calculate diff</a:t>
            </a:r>
          </a:p>
          <a:p>
            <a:r>
              <a:rPr lang="en-SG" dirty="0" err="1"/>
              <a:t>rd</a:t>
            </a:r>
            <a:r>
              <a:rPr lang="en-SG" dirty="0"/>
              <a:t> = </a:t>
            </a:r>
            <a:r>
              <a:rPr lang="en-SG" dirty="0" err="1"/>
              <a:t>rdelta.relativedelta</a:t>
            </a:r>
            <a:r>
              <a:rPr lang="en-SG" dirty="0"/>
              <a:t>(</a:t>
            </a:r>
            <a:r>
              <a:rPr lang="en-SG" dirty="0" err="1"/>
              <a:t>today,date_of_birth</a:t>
            </a:r>
            <a:r>
              <a:rPr lang="en-SG" dirty="0"/>
              <a:t>)</a:t>
            </a:r>
          </a:p>
          <a:p>
            <a:endParaRPr lang="en-SG" dirty="0"/>
          </a:p>
          <a:p>
            <a:r>
              <a:rPr lang="en-SG" dirty="0"/>
              <a:t>print("You were born on {:%d-%b-%Y}".format(</a:t>
            </a:r>
            <a:r>
              <a:rPr lang="en-SG" dirty="0" err="1"/>
              <a:t>date_of_birth</a:t>
            </a:r>
            <a:r>
              <a:rPr lang="en-SG" dirty="0"/>
              <a:t>))</a:t>
            </a:r>
          </a:p>
          <a:p>
            <a:r>
              <a:rPr lang="en-SG" dirty="0"/>
              <a:t>print("{} years, {} months and {} days since you were </a:t>
            </a:r>
            <a:r>
              <a:rPr lang="en-SG" dirty="0" err="1"/>
              <a:t>born".format</a:t>
            </a:r>
            <a:r>
              <a:rPr lang="en-SG" dirty="0"/>
              <a:t>(</a:t>
            </a:r>
            <a:r>
              <a:rPr lang="en-SG" dirty="0" err="1"/>
              <a:t>rd.years</a:t>
            </a:r>
            <a:r>
              <a:rPr lang="en-SG" dirty="0"/>
              <a:t>, </a:t>
            </a:r>
            <a:r>
              <a:rPr lang="en-SG" dirty="0" err="1"/>
              <a:t>rd.months</a:t>
            </a:r>
            <a:r>
              <a:rPr lang="en-SG" dirty="0"/>
              <a:t>, </a:t>
            </a:r>
            <a:r>
              <a:rPr lang="en-SG" dirty="0" err="1"/>
              <a:t>rd.days</a:t>
            </a:r>
            <a:r>
              <a:rPr lang="en-SG" dirty="0"/>
              <a:t>))</a:t>
            </a:r>
          </a:p>
        </p:txBody>
      </p:sp>
      <p:sp>
        <p:nvSpPr>
          <p:cNvPr id="10" name="Content Placeholder 5">
            <a:extLst>
              <a:ext uri="{FF2B5EF4-FFF2-40B4-BE49-F238E27FC236}">
                <a16:creationId xmlns:a16="http://schemas.microsoft.com/office/drawing/2014/main" id="{9C4E7D06-2382-40DD-8626-797D0227AFF7}"/>
              </a:ext>
            </a:extLst>
          </p:cNvPr>
          <p:cNvSpPr>
            <a:spLocks noGrp="1"/>
          </p:cNvSpPr>
          <p:nvPr>
            <p:ph idx="1"/>
          </p:nvPr>
        </p:nvSpPr>
        <p:spPr>
          <a:xfrm>
            <a:off x="7647710" y="472806"/>
            <a:ext cx="4273311" cy="1392976"/>
          </a:xfrm>
          <a:solidFill>
            <a:schemeClr val="accent4">
              <a:lumMod val="60000"/>
              <a:lumOff val="40000"/>
            </a:schemeClr>
          </a:solidFill>
        </p:spPr>
        <p:txBody>
          <a:bodyPr vert="horz" lIns="91440" tIns="45720" rIns="91440" bIns="45720" rtlCol="0">
            <a:noAutofit/>
          </a:bodyPr>
          <a:lstStyle/>
          <a:p>
            <a:pPr marL="0" indent="0">
              <a:spcBef>
                <a:spcPts val="800"/>
              </a:spcBef>
              <a:buNone/>
            </a:pPr>
            <a:r>
              <a:rPr lang="en-SG" sz="2000" b="1"/>
              <a:t>This example shows how you calculate the number of years, months and days between two dates by using two libraries: datetime and dateutil</a:t>
            </a:r>
          </a:p>
          <a:p>
            <a:pPr marL="0" indent="0">
              <a:spcBef>
                <a:spcPts val="800"/>
              </a:spcBef>
              <a:buNone/>
            </a:pPr>
            <a:endParaRPr lang="en-SG" sz="2400" b="1" dirty="0">
              <a:solidFill>
                <a:srgbClr val="00B050"/>
              </a:solidFill>
              <a:latin typeface="Segoe UI" panose="020B0502040204020203" pitchFamily="34" charset="0"/>
              <a:ea typeface="Roboto" panose="02000000000000000000" pitchFamily="2" charset="0"/>
              <a:cs typeface="Segoe UI" panose="020B0502040204020203" pitchFamily="34" charset="0"/>
            </a:endParaRPr>
          </a:p>
          <a:p>
            <a:pPr marL="0" indent="0">
              <a:spcBef>
                <a:spcPts val="800"/>
              </a:spcBef>
              <a:buNone/>
            </a:pPr>
            <a:endParaRPr lang="en-SG" sz="2400" b="1" dirty="0">
              <a:solidFill>
                <a:srgbClr val="00B050"/>
              </a:solidFill>
              <a:latin typeface="Segoe UI" panose="020B0502040204020203" pitchFamily="34" charset="0"/>
              <a:ea typeface="Roboto" panose="02000000000000000000" pitchFamily="2" charset="0"/>
              <a:cs typeface="Segoe UI" panose="020B0502040204020203" pitchFamily="34" charset="0"/>
            </a:endParaRP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098092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Topics we will cover</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a:t>
            </a:fld>
            <a:endParaRPr lang="en-SG"/>
          </a:p>
        </p:txBody>
      </p:sp>
      <p:sp>
        <p:nvSpPr>
          <p:cNvPr id="4" name="Text Placeholder 3"/>
          <p:cNvSpPr>
            <a:spLocks noGrp="1"/>
          </p:cNvSpPr>
          <p:nvPr>
            <p:ph type="body" sz="quarter" idx="13"/>
          </p:nvPr>
        </p:nvSpPr>
        <p:spPr/>
        <p:txBody>
          <a:bodyPr>
            <a:normAutofit lnSpcReduction="10000"/>
          </a:bodyPr>
          <a:lstStyle/>
          <a:p>
            <a:r>
              <a:rPr lang="en-SG" dirty="0" smtClean="0"/>
              <a:t>Python </a:t>
            </a:r>
            <a:r>
              <a:rPr lang="en-SG" dirty="0"/>
              <a:t>Basics</a:t>
            </a:r>
          </a:p>
        </p:txBody>
      </p:sp>
      <p:sp>
        <p:nvSpPr>
          <p:cNvPr id="5" name="Content Placeholder 4"/>
          <p:cNvSpPr>
            <a:spLocks noGrp="1"/>
          </p:cNvSpPr>
          <p:nvPr>
            <p:ph idx="1"/>
          </p:nvPr>
        </p:nvSpPr>
        <p:spPr>
          <a:xfrm>
            <a:off x="255342" y="1385155"/>
            <a:ext cx="11344475" cy="4740049"/>
          </a:xfrm>
        </p:spPr>
        <p:txBody>
          <a:bodyPr>
            <a:noAutofit/>
          </a:bodyPr>
          <a:lstStyle/>
          <a:p>
            <a:pPr marL="514350" indent="-514350">
              <a:buFont typeface="+mj-lt"/>
              <a:buAutoNum type="arabicPeriod"/>
            </a:pPr>
            <a:r>
              <a:rPr lang="en-SG"/>
              <a:t>Perform simple console </a:t>
            </a:r>
            <a:r>
              <a:rPr lang="en-SG">
                <a:solidFill>
                  <a:srgbClr val="C00000"/>
                </a:solidFill>
              </a:rPr>
              <a:t>input</a:t>
            </a:r>
            <a:r>
              <a:rPr lang="en-SG"/>
              <a:t> and </a:t>
            </a:r>
            <a:r>
              <a:rPr lang="en-SG">
                <a:solidFill>
                  <a:srgbClr val="C00000"/>
                </a:solidFill>
              </a:rPr>
              <a:t>output</a:t>
            </a:r>
            <a:r>
              <a:rPr lang="en-SG"/>
              <a:t> in Python</a:t>
            </a:r>
          </a:p>
          <a:p>
            <a:pPr marL="514350" indent="-514350">
              <a:buFont typeface="+mj-lt"/>
              <a:buAutoNum type="arabicPeriod"/>
            </a:pPr>
            <a:r>
              <a:rPr lang="en-SG"/>
              <a:t>Inserting </a:t>
            </a:r>
            <a:r>
              <a:rPr lang="en-SG">
                <a:solidFill>
                  <a:srgbClr val="C00000"/>
                </a:solidFill>
              </a:rPr>
              <a:t>comments</a:t>
            </a:r>
            <a:r>
              <a:rPr lang="en-SG"/>
              <a:t> into your Python code</a:t>
            </a:r>
          </a:p>
          <a:p>
            <a:pPr marL="514350" indent="-514350">
              <a:buFont typeface="+mj-lt"/>
              <a:buAutoNum type="arabicPeriod"/>
            </a:pPr>
            <a:r>
              <a:rPr lang="en-SG"/>
              <a:t>Using </a:t>
            </a:r>
            <a:r>
              <a:rPr lang="en-SG">
                <a:solidFill>
                  <a:srgbClr val="C00000"/>
                </a:solidFill>
              </a:rPr>
              <a:t>import</a:t>
            </a:r>
            <a:r>
              <a:rPr lang="en-SG"/>
              <a:t> and calling imported functions</a:t>
            </a:r>
          </a:p>
          <a:p>
            <a:pPr marL="514350" indent="-514350">
              <a:buFont typeface="+mj-lt"/>
              <a:buAutoNum type="arabicPeriod"/>
            </a:pPr>
            <a:r>
              <a:rPr lang="en-SG"/>
              <a:t>Work </a:t>
            </a:r>
            <a:r>
              <a:rPr lang="en-SG" dirty="0"/>
              <a:t>with </a:t>
            </a:r>
            <a:r>
              <a:rPr lang="en-SG" dirty="0">
                <a:solidFill>
                  <a:srgbClr val="C00000"/>
                </a:solidFill>
              </a:rPr>
              <a:t>simple data types </a:t>
            </a:r>
            <a:r>
              <a:rPr lang="en-SG" dirty="0"/>
              <a:t>such as numbers</a:t>
            </a:r>
            <a:r>
              <a:rPr lang="en-SG"/>
              <a:t>, strings</a:t>
            </a:r>
          </a:p>
          <a:p>
            <a:pPr marL="514350" indent="-514350">
              <a:buFont typeface="+mj-lt"/>
              <a:buAutoNum type="arabicPeriod"/>
            </a:pPr>
            <a:r>
              <a:rPr lang="en-SG"/>
              <a:t>Use assignment, arithmetic, comparison and logical </a:t>
            </a:r>
            <a:r>
              <a:rPr lang="en-SG">
                <a:solidFill>
                  <a:srgbClr val="C00000"/>
                </a:solidFill>
              </a:rPr>
              <a:t>operators</a:t>
            </a:r>
          </a:p>
          <a:p>
            <a:pPr marL="514350" indent="-514350">
              <a:buFont typeface="+mj-lt"/>
              <a:buAutoNum type="arabicPeriod"/>
            </a:pPr>
            <a:r>
              <a:rPr lang="en-SG"/>
              <a:t>Implement  flow control using </a:t>
            </a:r>
            <a:r>
              <a:rPr lang="en-SG">
                <a:solidFill>
                  <a:srgbClr val="C00000"/>
                </a:solidFill>
              </a:rPr>
              <a:t>if-else</a:t>
            </a:r>
            <a:r>
              <a:rPr lang="en-SG"/>
              <a:t> statements</a:t>
            </a:r>
          </a:p>
          <a:p>
            <a:pPr marL="514350" indent="-514350">
              <a:buFont typeface="+mj-lt"/>
              <a:buAutoNum type="arabicPeriod"/>
            </a:pPr>
            <a:r>
              <a:rPr lang="en-SG"/>
              <a:t>Implement loop control using </a:t>
            </a:r>
            <a:r>
              <a:rPr lang="en-SG">
                <a:solidFill>
                  <a:srgbClr val="C00000"/>
                </a:solidFill>
              </a:rPr>
              <a:t>for </a:t>
            </a:r>
            <a:r>
              <a:rPr lang="en-SG"/>
              <a:t>and </a:t>
            </a:r>
            <a:r>
              <a:rPr lang="en-SG">
                <a:solidFill>
                  <a:srgbClr val="C00000"/>
                </a:solidFill>
              </a:rPr>
              <a:t>while</a:t>
            </a:r>
            <a:r>
              <a:rPr lang="en-SG"/>
              <a:t> statements</a:t>
            </a:r>
            <a:endParaRPr lang="en-SG" dirty="0"/>
          </a:p>
        </p:txBody>
      </p:sp>
      <p:sp>
        <p:nvSpPr>
          <p:cNvPr id="6"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36179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(6)</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30</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6" name="Content Placeholder 5"/>
          <p:cNvSpPr>
            <a:spLocks noGrp="1"/>
          </p:cNvSpPr>
          <p:nvPr>
            <p:ph idx="1"/>
          </p:nvPr>
        </p:nvSpPr>
        <p:spPr>
          <a:xfrm>
            <a:off x="338758" y="1270580"/>
            <a:ext cx="11853242" cy="1431161"/>
          </a:xfrm>
        </p:spPr>
        <p:txBody>
          <a:bodyPr vert="horz" lIns="91440" tIns="45720" rIns="91440" bIns="45720" rtlCol="0">
            <a:normAutofit/>
          </a:bodyPr>
          <a:lstStyle/>
          <a:p>
            <a:pPr>
              <a:spcBef>
                <a:spcPts val="800"/>
              </a:spcBef>
            </a:pPr>
            <a:r>
              <a:rPr lang="en-SG"/>
              <a:t>Python comes with a library of </a:t>
            </a:r>
            <a:r>
              <a:rPr lang="en-SG">
                <a:hlinkClick r:id="rId3"/>
              </a:rPr>
              <a:t>standard modules</a:t>
            </a:r>
            <a:r>
              <a:rPr lang="en-SG"/>
              <a:t>, some of which are listed here</a:t>
            </a:r>
          </a:p>
          <a:p>
            <a:pPr>
              <a:spcBef>
                <a:spcPts val="800"/>
              </a:spcBef>
            </a:pPr>
            <a:endParaRPr lang="en-SG"/>
          </a:p>
        </p:txBody>
      </p:sp>
      <p:graphicFrame>
        <p:nvGraphicFramePr>
          <p:cNvPr id="8" name="Table 7"/>
          <p:cNvGraphicFramePr>
            <a:graphicFrameLocks noGrp="1"/>
          </p:cNvGraphicFramePr>
          <p:nvPr>
            <p:extLst>
              <p:ext uri="{D42A27DB-BD31-4B8C-83A1-F6EECF244321}">
                <p14:modId xmlns:p14="http://schemas.microsoft.com/office/powerpoint/2010/main" val="869325021"/>
              </p:ext>
            </p:extLst>
          </p:nvPr>
        </p:nvGraphicFramePr>
        <p:xfrm>
          <a:off x="371697" y="1848414"/>
          <a:ext cx="11405062" cy="4367132"/>
        </p:xfrm>
        <a:graphic>
          <a:graphicData uri="http://schemas.openxmlformats.org/drawingml/2006/table">
            <a:tbl>
              <a:tblPr firstRow="1" bandRow="1">
                <a:tableStyleId>{21E4AEA4-8DFA-4A89-87EB-49C32662AFE0}</a:tableStyleId>
              </a:tblPr>
              <a:tblGrid>
                <a:gridCol w="4481534">
                  <a:extLst>
                    <a:ext uri="{9D8B030D-6E8A-4147-A177-3AD203B41FA5}">
                      <a16:colId xmlns:a16="http://schemas.microsoft.com/office/drawing/2014/main" val="3037294101"/>
                    </a:ext>
                  </a:extLst>
                </a:gridCol>
                <a:gridCol w="6923528">
                  <a:extLst>
                    <a:ext uri="{9D8B030D-6E8A-4147-A177-3AD203B41FA5}">
                      <a16:colId xmlns:a16="http://schemas.microsoft.com/office/drawing/2014/main" val="3091340517"/>
                    </a:ext>
                  </a:extLst>
                </a:gridCol>
              </a:tblGrid>
              <a:tr h="397012">
                <a:tc>
                  <a:txBody>
                    <a:bodyPr/>
                    <a:lstStyle/>
                    <a:p>
                      <a:r>
                        <a:rPr lang="en-SG" sz="2000"/>
                        <a:t>Modules</a:t>
                      </a:r>
                    </a:p>
                  </a:txBody>
                  <a:tcPr>
                    <a:solidFill>
                      <a:srgbClr val="B34797"/>
                    </a:solidFill>
                  </a:tcPr>
                </a:tc>
                <a:tc>
                  <a:txBody>
                    <a:bodyPr/>
                    <a:lstStyle/>
                    <a:p>
                      <a:endParaRPr lang="en-SG" sz="2000"/>
                    </a:p>
                  </a:txBody>
                  <a:tcPr>
                    <a:solidFill>
                      <a:srgbClr val="B34797"/>
                    </a:solidFill>
                  </a:tcPr>
                </a:tc>
                <a:extLst>
                  <a:ext uri="{0D108BD9-81ED-4DB2-BD59-A6C34878D82A}">
                    <a16:rowId xmlns:a16="http://schemas.microsoft.com/office/drawing/2014/main" val="4291300781"/>
                  </a:ext>
                </a:extLst>
              </a:tr>
              <a:tr h="397012">
                <a:tc>
                  <a:txBody>
                    <a:bodyPr/>
                    <a:lstStyle/>
                    <a:p>
                      <a:r>
                        <a:rPr lang="en-SG" sz="2000"/>
                        <a:t>Numeric and Mathematical Modules</a:t>
                      </a:r>
                    </a:p>
                  </a:txBody>
                  <a:tcPr/>
                </a:tc>
                <a:tc>
                  <a:txBody>
                    <a:bodyPr/>
                    <a:lstStyle/>
                    <a:p>
                      <a:r>
                        <a:rPr lang="en-SG" sz="2000"/>
                        <a:t>numbers, math, cmath, decimal, fractions, random, statistics</a:t>
                      </a:r>
                    </a:p>
                  </a:txBody>
                  <a:tcPr/>
                </a:tc>
                <a:extLst>
                  <a:ext uri="{0D108BD9-81ED-4DB2-BD59-A6C34878D82A}">
                    <a16:rowId xmlns:a16="http://schemas.microsoft.com/office/drawing/2014/main" val="1763073250"/>
                  </a:ext>
                </a:extLst>
              </a:tr>
              <a:tr h="397012">
                <a:tc>
                  <a:txBody>
                    <a:bodyPr/>
                    <a:lstStyle/>
                    <a:p>
                      <a:r>
                        <a:rPr lang="en-SG" sz="2000"/>
                        <a:t>Functional Programming Modules</a:t>
                      </a:r>
                    </a:p>
                  </a:txBody>
                  <a:tcPr/>
                </a:tc>
                <a:tc>
                  <a:txBody>
                    <a:bodyPr/>
                    <a:lstStyle/>
                    <a:p>
                      <a:r>
                        <a:rPr lang="en-SG" sz="2000"/>
                        <a:t>itertools, functools, operator</a:t>
                      </a:r>
                    </a:p>
                  </a:txBody>
                  <a:tcPr/>
                </a:tc>
                <a:extLst>
                  <a:ext uri="{0D108BD9-81ED-4DB2-BD59-A6C34878D82A}">
                    <a16:rowId xmlns:a16="http://schemas.microsoft.com/office/drawing/2014/main" val="2466165075"/>
                  </a:ext>
                </a:extLst>
              </a:tr>
              <a:tr h="397012">
                <a:tc>
                  <a:txBody>
                    <a:bodyPr/>
                    <a:lstStyle/>
                    <a:p>
                      <a:r>
                        <a:rPr lang="en-SG" sz="2000"/>
                        <a:t>File and Directory Access</a:t>
                      </a:r>
                    </a:p>
                  </a:txBody>
                  <a:tcPr/>
                </a:tc>
                <a:tc>
                  <a:txBody>
                    <a:bodyPr/>
                    <a:lstStyle/>
                    <a:p>
                      <a:r>
                        <a:rPr lang="en-SG" sz="2000"/>
                        <a:t>pathlib, os.path, fileinput, stat, filecmp, tempfile, glob, shutil</a:t>
                      </a:r>
                    </a:p>
                  </a:txBody>
                  <a:tcPr/>
                </a:tc>
                <a:extLst>
                  <a:ext uri="{0D108BD9-81ED-4DB2-BD59-A6C34878D82A}">
                    <a16:rowId xmlns:a16="http://schemas.microsoft.com/office/drawing/2014/main" val="3496265125"/>
                  </a:ext>
                </a:extLst>
              </a:tr>
              <a:tr h="397012">
                <a:tc>
                  <a:txBody>
                    <a:bodyPr/>
                    <a:lstStyle/>
                    <a:p>
                      <a:r>
                        <a:rPr lang="en-SG" sz="2000"/>
                        <a:t>Data Persistence</a:t>
                      </a:r>
                    </a:p>
                  </a:txBody>
                  <a:tcPr/>
                </a:tc>
                <a:tc>
                  <a:txBody>
                    <a:bodyPr/>
                    <a:lstStyle/>
                    <a:p>
                      <a:r>
                        <a:rPr lang="en-SG" sz="2000"/>
                        <a:t>pickle, copyreg, shelve, dbm, sqlite</a:t>
                      </a:r>
                    </a:p>
                  </a:txBody>
                  <a:tcPr/>
                </a:tc>
                <a:extLst>
                  <a:ext uri="{0D108BD9-81ED-4DB2-BD59-A6C34878D82A}">
                    <a16:rowId xmlns:a16="http://schemas.microsoft.com/office/drawing/2014/main" val="2861394320"/>
                  </a:ext>
                </a:extLst>
              </a:tr>
              <a:tr h="397012">
                <a:tc>
                  <a:txBody>
                    <a:bodyPr/>
                    <a:lstStyle/>
                    <a:p>
                      <a:r>
                        <a:rPr lang="en-SG" sz="2000"/>
                        <a:t>Data Compression and Archiving</a:t>
                      </a:r>
                    </a:p>
                  </a:txBody>
                  <a:tcPr/>
                </a:tc>
                <a:tc>
                  <a:txBody>
                    <a:bodyPr/>
                    <a:lstStyle/>
                    <a:p>
                      <a:r>
                        <a:rPr lang="en-SG" sz="2000"/>
                        <a:t>zlib, gzip, bz2, zipfile, tarfile</a:t>
                      </a:r>
                    </a:p>
                  </a:txBody>
                  <a:tcPr/>
                </a:tc>
                <a:extLst>
                  <a:ext uri="{0D108BD9-81ED-4DB2-BD59-A6C34878D82A}">
                    <a16:rowId xmlns:a16="http://schemas.microsoft.com/office/drawing/2014/main" val="985977896"/>
                  </a:ext>
                </a:extLst>
              </a:tr>
              <a:tr h="397012">
                <a:tc>
                  <a:txBody>
                    <a:bodyPr/>
                    <a:lstStyle/>
                    <a:p>
                      <a:r>
                        <a:rPr lang="en-SG" sz="2000"/>
                        <a:t>File Formats</a:t>
                      </a:r>
                    </a:p>
                  </a:txBody>
                  <a:tcPr/>
                </a:tc>
                <a:tc>
                  <a:txBody>
                    <a:bodyPr/>
                    <a:lstStyle/>
                    <a:p>
                      <a:r>
                        <a:rPr lang="en-SG" sz="2000"/>
                        <a:t>csv, configparser, xdrlib, plistlib</a:t>
                      </a:r>
                    </a:p>
                  </a:txBody>
                  <a:tcPr/>
                </a:tc>
                <a:extLst>
                  <a:ext uri="{0D108BD9-81ED-4DB2-BD59-A6C34878D82A}">
                    <a16:rowId xmlns:a16="http://schemas.microsoft.com/office/drawing/2014/main" val="2107503385"/>
                  </a:ext>
                </a:extLst>
              </a:tr>
              <a:tr h="397012">
                <a:tc>
                  <a:txBody>
                    <a:bodyPr/>
                    <a:lstStyle/>
                    <a:p>
                      <a:r>
                        <a:rPr lang="en-SG" sz="2000"/>
                        <a:t>Cryptographic</a:t>
                      </a:r>
                    </a:p>
                  </a:txBody>
                  <a:tcPr/>
                </a:tc>
                <a:tc>
                  <a:txBody>
                    <a:bodyPr/>
                    <a:lstStyle/>
                    <a:p>
                      <a:r>
                        <a:rPr lang="en-SG" sz="2000"/>
                        <a:t>hashlib, hmac, secrets</a:t>
                      </a:r>
                    </a:p>
                  </a:txBody>
                  <a:tcPr/>
                </a:tc>
                <a:extLst>
                  <a:ext uri="{0D108BD9-81ED-4DB2-BD59-A6C34878D82A}">
                    <a16:rowId xmlns:a16="http://schemas.microsoft.com/office/drawing/2014/main" val="1530116047"/>
                  </a:ext>
                </a:extLst>
              </a:tr>
              <a:tr h="397012">
                <a:tc>
                  <a:txBody>
                    <a:bodyPr/>
                    <a:lstStyle/>
                    <a:p>
                      <a:r>
                        <a:rPr lang="en-SG" sz="2000"/>
                        <a:t>Generic OS services</a:t>
                      </a:r>
                    </a:p>
                  </a:txBody>
                  <a:tcPr/>
                </a:tc>
                <a:tc>
                  <a:txBody>
                    <a:bodyPr/>
                    <a:lstStyle/>
                    <a:p>
                      <a:r>
                        <a:rPr lang="en-SG" sz="2000"/>
                        <a:t>os, io, time, argparse, getopt, logging, platform</a:t>
                      </a:r>
                    </a:p>
                  </a:txBody>
                  <a:tcPr/>
                </a:tc>
                <a:extLst>
                  <a:ext uri="{0D108BD9-81ED-4DB2-BD59-A6C34878D82A}">
                    <a16:rowId xmlns:a16="http://schemas.microsoft.com/office/drawing/2014/main" val="95566483"/>
                  </a:ext>
                </a:extLst>
              </a:tr>
              <a:tr h="397012">
                <a:tc>
                  <a:txBody>
                    <a:bodyPr/>
                    <a:lstStyle/>
                    <a:p>
                      <a:r>
                        <a:rPr lang="en-SG" sz="2000"/>
                        <a:t>Internet Data Handling</a:t>
                      </a:r>
                    </a:p>
                  </a:txBody>
                  <a:tcPr/>
                </a:tc>
                <a:tc>
                  <a:txBody>
                    <a:bodyPr/>
                    <a:lstStyle/>
                    <a:p>
                      <a:r>
                        <a:rPr lang="en-SG" sz="2000"/>
                        <a:t>email, json, mimetypes, base64</a:t>
                      </a:r>
                    </a:p>
                  </a:txBody>
                  <a:tcPr/>
                </a:tc>
                <a:extLst>
                  <a:ext uri="{0D108BD9-81ED-4DB2-BD59-A6C34878D82A}">
                    <a16:rowId xmlns:a16="http://schemas.microsoft.com/office/drawing/2014/main" val="524872577"/>
                  </a:ext>
                </a:extLst>
              </a:tr>
              <a:tr h="397012">
                <a:tc>
                  <a:txBody>
                    <a:bodyPr/>
                    <a:lstStyle/>
                    <a:p>
                      <a:r>
                        <a:rPr lang="en-SG" sz="2000"/>
                        <a:t>Internet Protocols and Support</a:t>
                      </a:r>
                    </a:p>
                  </a:txBody>
                  <a:tcPr/>
                </a:tc>
                <a:tc>
                  <a:txBody>
                    <a:bodyPr/>
                    <a:lstStyle/>
                    <a:p>
                      <a:r>
                        <a:rPr lang="en-SG" sz="2000"/>
                        <a:t>webbrowser, http,  ftplib, smtplib, imaplib, telnetlib, ipaddress</a:t>
                      </a:r>
                    </a:p>
                  </a:txBody>
                  <a:tcPr/>
                </a:tc>
                <a:extLst>
                  <a:ext uri="{0D108BD9-81ED-4DB2-BD59-A6C34878D82A}">
                    <a16:rowId xmlns:a16="http://schemas.microsoft.com/office/drawing/2014/main" val="154509048"/>
                  </a:ext>
                </a:extLst>
              </a:tr>
            </a:tbl>
          </a:graphicData>
        </a:graphic>
      </p:graphicFrame>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591359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Using import (7)</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31</a:t>
            </a:fld>
            <a:endParaRPr lang="en-SG"/>
          </a:p>
        </p:txBody>
      </p:sp>
      <p:sp>
        <p:nvSpPr>
          <p:cNvPr id="4" name="Text Placeholder 3"/>
          <p:cNvSpPr>
            <a:spLocks noGrp="1"/>
          </p:cNvSpPr>
          <p:nvPr>
            <p:ph type="body" sz="quarter" idx="13"/>
          </p:nvPr>
        </p:nvSpPr>
        <p:spPr/>
        <p:txBody>
          <a:bodyPr>
            <a:normAutofit lnSpcReduction="10000"/>
          </a:bodyPr>
          <a:lstStyle/>
          <a:p>
            <a:r>
              <a:rPr lang="en-SG"/>
              <a:t>Import libraries in Python</a:t>
            </a:r>
          </a:p>
        </p:txBody>
      </p:sp>
      <p:sp>
        <p:nvSpPr>
          <p:cNvPr id="9" name="TextBox 8"/>
          <p:cNvSpPr txBox="1"/>
          <p:nvPr/>
        </p:nvSpPr>
        <p:spPr>
          <a:xfrm>
            <a:off x="548640" y="2239925"/>
            <a:ext cx="9175932" cy="1938992"/>
          </a:xfrm>
          <a:prstGeom prst="rect">
            <a:avLst/>
          </a:prstGeom>
          <a:solidFill>
            <a:schemeClr val="bg1">
              <a:lumMod val="95000"/>
            </a:schemeClr>
          </a:solidFill>
          <a:ln>
            <a:solidFill>
              <a:schemeClr val="bg1">
                <a:lumMod val="75000"/>
              </a:schemeClr>
            </a:solidFill>
          </a:ln>
        </p:spPr>
        <p:txBody>
          <a:bodyPr wrap="square" rtlCol="0">
            <a:spAutoFit/>
          </a:bodyPr>
          <a:lstStyle/>
          <a:p>
            <a:r>
              <a:rPr lang="en-SG" sz="2400"/>
              <a:t>from zipfile import ZipFile</a:t>
            </a:r>
          </a:p>
          <a:p>
            <a:r>
              <a:rPr lang="en-SG" sz="2400"/>
              <a:t/>
            </a:r>
            <a:br>
              <a:rPr lang="en-SG" sz="2400"/>
            </a:br>
            <a:r>
              <a:rPr lang="en-SG" sz="2400"/>
              <a:t>with ZipFile('spam.zip', 'w') as myzip:</a:t>
            </a:r>
          </a:p>
          <a:p>
            <a:r>
              <a:rPr lang="en-SG" sz="2400"/>
              <a:t>    myzip.write('example001.py')</a:t>
            </a:r>
          </a:p>
          <a:p>
            <a:r>
              <a:rPr lang="en-SG" sz="2400"/>
              <a:t>    myzip.write('example002.py')</a:t>
            </a:r>
          </a:p>
        </p:txBody>
      </p:sp>
      <p:sp>
        <p:nvSpPr>
          <p:cNvPr id="6" name="Content Placeholder 5"/>
          <p:cNvSpPr>
            <a:spLocks noGrp="1"/>
          </p:cNvSpPr>
          <p:nvPr>
            <p:ph idx="1"/>
          </p:nvPr>
        </p:nvSpPr>
        <p:spPr>
          <a:xfrm>
            <a:off x="193615" y="1365975"/>
            <a:ext cx="11853242" cy="535396"/>
          </a:xfrm>
        </p:spPr>
        <p:txBody>
          <a:bodyPr vert="horz" lIns="91440" tIns="45720" rIns="91440" bIns="45720" rtlCol="0">
            <a:normAutofit/>
          </a:bodyPr>
          <a:lstStyle/>
          <a:p>
            <a:pPr>
              <a:spcBef>
                <a:spcPts val="800"/>
              </a:spcBef>
            </a:pPr>
            <a:r>
              <a:rPr lang="en-SG" sz="2400"/>
              <a:t>E.g. using the ZipFile from module zipfile to zip up two files in the directory</a:t>
            </a:r>
          </a:p>
          <a:p>
            <a:pPr>
              <a:spcBef>
                <a:spcPts val="800"/>
              </a:spcBef>
            </a:pPr>
            <a:endParaRPr lang="en-SG" sz="2400" dirty="0"/>
          </a:p>
        </p:txBody>
      </p:sp>
      <p:sp>
        <p:nvSpPr>
          <p:cNvPr id="7" name="TextBox 6"/>
          <p:cNvSpPr txBox="1"/>
          <p:nvPr/>
        </p:nvSpPr>
        <p:spPr>
          <a:xfrm>
            <a:off x="548640" y="1901371"/>
            <a:ext cx="3225074" cy="338554"/>
          </a:xfrm>
          <a:prstGeom prst="rect">
            <a:avLst/>
          </a:prstGeom>
          <a:solidFill>
            <a:schemeClr val="bg1">
              <a:lumMod val="65000"/>
            </a:schemeClr>
          </a:solidFill>
        </p:spPr>
        <p:txBody>
          <a:bodyPr wrap="square" rtlCol="0">
            <a:spAutoFit/>
          </a:bodyPr>
          <a:lstStyle/>
          <a:p>
            <a:r>
              <a:rPr lang="en-SG" sz="1600" b="1">
                <a:solidFill>
                  <a:srgbClr val="C00000"/>
                </a:solidFill>
              </a:rPr>
              <a:t>example_zipfile.py</a:t>
            </a:r>
          </a:p>
        </p:txBody>
      </p:sp>
      <p:sp>
        <p:nvSpPr>
          <p:cNvPr id="8" name="Rectangle 7"/>
          <p:cNvSpPr/>
          <p:nvPr/>
        </p:nvSpPr>
        <p:spPr>
          <a:xfrm>
            <a:off x="7575248" y="5858601"/>
            <a:ext cx="4471609" cy="369332"/>
          </a:xfrm>
          <a:prstGeom prst="rect">
            <a:avLst/>
          </a:prstGeom>
        </p:spPr>
        <p:txBody>
          <a:bodyPr wrap="none">
            <a:spAutoFit/>
          </a:bodyPr>
          <a:lstStyle/>
          <a:p>
            <a:r>
              <a:rPr lang="en-SG"/>
              <a:t>https://docs.python.org/3/library/zipfile.html</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199762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Working with numeric data types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32</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7" name="TextBox 6"/>
          <p:cNvSpPr txBox="1"/>
          <p:nvPr/>
        </p:nvSpPr>
        <p:spPr>
          <a:xfrm>
            <a:off x="1900391" y="2979894"/>
            <a:ext cx="9921966" cy="3046988"/>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x = 2</a:t>
            </a:r>
          </a:p>
          <a:p>
            <a:r>
              <a:rPr lang="en-SG">
                <a:latin typeface="Segoe UI" panose="020B0502040204020203" pitchFamily="34" charset="0"/>
                <a:ea typeface="Roboto" panose="02000000000000000000" pitchFamily="2" charset="0"/>
                <a:cs typeface="Segoe UI" panose="020B0502040204020203" pitchFamily="34" charset="0"/>
              </a:rPr>
              <a:t>y = 8</a:t>
            </a:r>
          </a:p>
          <a:p>
            <a:r>
              <a:rPr lang="en-SG">
                <a:latin typeface="Segoe UI" panose="020B0502040204020203" pitchFamily="34" charset="0"/>
                <a:ea typeface="Roboto" panose="02000000000000000000" pitchFamily="2" charset="0"/>
                <a:cs typeface="Segoe UI" panose="020B0502040204020203" pitchFamily="34" charset="0"/>
              </a:rPr>
              <a:t>z = 3.459</a:t>
            </a:r>
          </a:p>
          <a:p>
            <a:r>
              <a:rPr lang="en-SG">
                <a:latin typeface="Segoe UI" panose="020B0502040204020203" pitchFamily="34" charset="0"/>
                <a:ea typeface="Roboto" panose="02000000000000000000" pitchFamily="2" charset="0"/>
                <a:cs typeface="Segoe UI" panose="020B0502040204020203" pitchFamily="34" charset="0"/>
              </a:rPr>
              <a:t>print(x*y)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product of x and 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16</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print(x/y)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quotient of x and 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0.25</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print(x % 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remainder of  x divided by 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2</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print(x**y)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x to the power of 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256</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print(round(z,1))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 z rounded to 1 decimal place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3.5</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p:txBody>
      </p:sp>
      <p:sp>
        <p:nvSpPr>
          <p:cNvPr id="5" name="Rectangle 4"/>
          <p:cNvSpPr/>
          <p:nvPr/>
        </p:nvSpPr>
        <p:spPr>
          <a:xfrm>
            <a:off x="6861374" y="6169580"/>
            <a:ext cx="5330626" cy="369332"/>
          </a:xfrm>
          <a:prstGeom prst="rect">
            <a:avLst/>
          </a:prstGeom>
        </p:spPr>
        <p:txBody>
          <a:bodyPr wrap="square">
            <a:spAutoFit/>
          </a:bodyPr>
          <a:lstStyle/>
          <a:p>
            <a:r>
              <a:rPr lang="en-SG">
                <a:hlinkClick r:id="rId3"/>
              </a:rPr>
              <a:t>https://docs.python.org/3.6/library/functions.html#int</a:t>
            </a:r>
            <a:endParaRPr lang="en-SG"/>
          </a:p>
        </p:txBody>
      </p:sp>
      <p:sp>
        <p:nvSpPr>
          <p:cNvPr id="6" name="Rectangle 5"/>
          <p:cNvSpPr/>
          <p:nvPr/>
        </p:nvSpPr>
        <p:spPr>
          <a:xfrm>
            <a:off x="193614" y="1451870"/>
            <a:ext cx="11876466" cy="898783"/>
          </a:xfrm>
          <a:prstGeom prst="rect">
            <a:avLst/>
          </a:prstGeom>
        </p:spPr>
        <p:txBody>
          <a:bodyPr vert="horz" lIns="91440" tIns="45720" rIns="91440" bIns="45720" rtlCol="0">
            <a:noAutofit/>
          </a:bodyPr>
          <a:lstStyle/>
          <a:p>
            <a:pPr marL="228600" indent="-228600">
              <a:spcBef>
                <a:spcPts val="800"/>
              </a:spcBef>
              <a:buFont typeface="Arial" panose="020B0604020202020204" pitchFamily="34" charset="0"/>
              <a:buChar char="•"/>
            </a:pPr>
            <a:r>
              <a:rPr lang="en-SG" sz="2600" dirty="0">
                <a:solidFill>
                  <a:srgbClr val="660033"/>
                </a:solidFill>
              </a:rPr>
              <a:t>Python has 3 numeric types: </a:t>
            </a:r>
            <a:r>
              <a:rPr lang="en-SG" sz="2600" dirty="0">
                <a:solidFill>
                  <a:srgbClr val="C00000"/>
                </a:solidFill>
              </a:rPr>
              <a:t>integers </a:t>
            </a:r>
            <a:r>
              <a:rPr lang="en-SG" sz="2600" dirty="0">
                <a:solidFill>
                  <a:srgbClr val="660033"/>
                </a:solidFill>
              </a:rPr>
              <a:t>(</a:t>
            </a:r>
            <a:r>
              <a:rPr lang="en-SG" sz="2600">
                <a:solidFill>
                  <a:srgbClr val="660033"/>
                </a:solidFill>
              </a:rPr>
              <a:t>int), </a:t>
            </a:r>
            <a:r>
              <a:rPr lang="en-SG" sz="2600" dirty="0">
                <a:solidFill>
                  <a:srgbClr val="C00000"/>
                </a:solidFill>
              </a:rPr>
              <a:t>floating point numbers </a:t>
            </a:r>
            <a:r>
              <a:rPr lang="en-SG" sz="2600" dirty="0">
                <a:solidFill>
                  <a:srgbClr val="660033"/>
                </a:solidFill>
              </a:rPr>
              <a:t>(float) and </a:t>
            </a:r>
            <a:r>
              <a:rPr lang="en-SG" sz="2600">
                <a:solidFill>
                  <a:srgbClr val="C00000"/>
                </a:solidFill>
              </a:rPr>
              <a:t>complex </a:t>
            </a:r>
            <a:r>
              <a:rPr lang="en-SG" sz="2600">
                <a:solidFill>
                  <a:srgbClr val="660033"/>
                </a:solidFill>
              </a:rPr>
              <a:t>numbers</a:t>
            </a:r>
          </a:p>
          <a:p>
            <a:pPr marL="228600" indent="-228600">
              <a:spcBef>
                <a:spcPts val="800"/>
              </a:spcBef>
              <a:buFont typeface="Arial" panose="020B0604020202020204" pitchFamily="34" charset="0"/>
              <a:buChar char="•"/>
            </a:pPr>
            <a:r>
              <a:rPr lang="en-US" sz="2600">
                <a:solidFill>
                  <a:srgbClr val="660033"/>
                </a:solidFill>
              </a:rPr>
              <a:t>Integers are whole numbers while floating point numbers have decimal points</a:t>
            </a:r>
            <a:endParaRPr lang="en-SG" sz="2600">
              <a:solidFill>
                <a:srgbClr val="660033"/>
              </a:solidFill>
            </a:endParaRPr>
          </a:p>
          <a:p>
            <a:pPr marL="228600" indent="-228600">
              <a:spcBef>
                <a:spcPts val="800"/>
              </a:spcBef>
              <a:buFont typeface="Arial" panose="020B0604020202020204" pitchFamily="34" charset="0"/>
              <a:buChar char="•"/>
            </a:pPr>
            <a:endParaRPr lang="en-SG" sz="2400" dirty="0"/>
          </a:p>
        </p:txBody>
      </p:sp>
      <p:sp>
        <p:nvSpPr>
          <p:cNvPr id="10" name="TextBox 9"/>
          <p:cNvSpPr txBox="1"/>
          <p:nvPr/>
        </p:nvSpPr>
        <p:spPr>
          <a:xfrm>
            <a:off x="7913464" y="2979894"/>
            <a:ext cx="4156616" cy="584775"/>
          </a:xfrm>
          <a:prstGeom prst="rect">
            <a:avLst/>
          </a:prstGeom>
          <a:solidFill>
            <a:schemeClr val="bg1">
              <a:lumMod val="65000"/>
            </a:schemeClr>
          </a:solidFill>
        </p:spPr>
        <p:txBody>
          <a:bodyPr wrap="square" rtlCol="0">
            <a:spAutoFit/>
          </a:bodyPr>
          <a:lstStyle/>
          <a:p>
            <a:r>
              <a:rPr lang="en-SG" sz="1600" b="1">
                <a:solidFill>
                  <a:srgbClr val="C00000"/>
                </a:solidFill>
              </a:rPr>
              <a:t>Performing simple arithmetic operations on numeric data types</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362910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Working with numeric data types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33</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4" y="1365974"/>
            <a:ext cx="11998385" cy="721906"/>
          </a:xfrm>
        </p:spPr>
        <p:txBody>
          <a:bodyPr vert="horz" lIns="91440" tIns="45720" rIns="91440" bIns="45720" rtlCol="0">
            <a:noAutofit/>
          </a:bodyPr>
          <a:lstStyle/>
          <a:p>
            <a:pPr>
              <a:spcBef>
                <a:spcPts val="800"/>
              </a:spcBef>
            </a:pPr>
            <a:r>
              <a:rPr lang="en-SG"/>
              <a:t>Besides the standard functions, you can apply several  additional mathematical functions from the </a:t>
            </a:r>
            <a:r>
              <a:rPr lang="en-SG" b="1">
                <a:solidFill>
                  <a:srgbClr val="C00000"/>
                </a:solidFill>
              </a:rPr>
              <a:t>math</a:t>
            </a:r>
            <a:r>
              <a:rPr lang="en-SG"/>
              <a:t> library to numeric data types as shown below</a:t>
            </a:r>
            <a:endParaRPr lang="en-SG" dirty="0"/>
          </a:p>
        </p:txBody>
      </p:sp>
      <p:sp>
        <p:nvSpPr>
          <p:cNvPr id="7" name="TextBox 6"/>
          <p:cNvSpPr txBox="1"/>
          <p:nvPr/>
        </p:nvSpPr>
        <p:spPr>
          <a:xfrm>
            <a:off x="515906" y="2832185"/>
            <a:ext cx="11353800" cy="341632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import math</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x = 349.4378</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print(math.isnan(x))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returns True if x is NOT a number</a:t>
            </a:r>
          </a:p>
          <a:p>
            <a:r>
              <a:rPr lang="en-SG">
                <a:latin typeface="Segoe UI" panose="020B0502040204020203" pitchFamily="34" charset="0"/>
                <a:ea typeface="Roboto" panose="02000000000000000000" pitchFamily="2" charset="0"/>
                <a:cs typeface="Segoe UI" panose="020B0502040204020203" pitchFamily="34" charset="0"/>
              </a:rPr>
              <a:t>print(math.trunc(x))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truncate decimal portion of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349</a:t>
            </a:r>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print(math.ceil(x))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round x upwards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350</a:t>
            </a:r>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print(math.floor(x))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round x downwards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349</a:t>
            </a:r>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print(math.sqrt(x))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square root of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output: 18.693255468216336</a:t>
            </a:r>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10" name="TextBox 9"/>
          <p:cNvSpPr txBox="1"/>
          <p:nvPr/>
        </p:nvSpPr>
        <p:spPr>
          <a:xfrm>
            <a:off x="5785659" y="2821858"/>
            <a:ext cx="6084048" cy="338554"/>
          </a:xfrm>
          <a:prstGeom prst="rect">
            <a:avLst/>
          </a:prstGeom>
          <a:solidFill>
            <a:schemeClr val="bg1">
              <a:lumMod val="65000"/>
            </a:schemeClr>
          </a:solidFill>
        </p:spPr>
        <p:txBody>
          <a:bodyPr wrap="square" rtlCol="0">
            <a:spAutoFit/>
          </a:bodyPr>
          <a:lstStyle/>
          <a:p>
            <a:r>
              <a:rPr lang="en-SG" sz="1600" b="1">
                <a:solidFill>
                  <a:srgbClr val="C00000"/>
                </a:solidFill>
              </a:rPr>
              <a:t>Example to show how you use functions from the math library</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32489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Working with strings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34</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1086589"/>
          </a:xfrm>
        </p:spPr>
        <p:txBody>
          <a:bodyPr vert="horz" lIns="91440" tIns="45720" rIns="91440" bIns="45720" rtlCol="0">
            <a:noAutofit/>
          </a:bodyPr>
          <a:lstStyle/>
          <a:p>
            <a:pPr>
              <a:spcBef>
                <a:spcPts val="800"/>
              </a:spcBef>
            </a:pPr>
            <a:r>
              <a:rPr lang="en-SG"/>
              <a:t>Python has a built-in string class with many handy features </a:t>
            </a:r>
          </a:p>
          <a:p>
            <a:pPr>
              <a:spcBef>
                <a:spcPts val="800"/>
              </a:spcBef>
            </a:pPr>
            <a:r>
              <a:rPr lang="en-SG"/>
              <a:t>String literals can be enclosed by either double or single quotes</a:t>
            </a:r>
          </a:p>
          <a:p>
            <a:pPr>
              <a:spcBef>
                <a:spcPts val="800"/>
              </a:spcBef>
            </a:pPr>
            <a:endParaRPr lang="en-SG" dirty="0"/>
          </a:p>
        </p:txBody>
      </p:sp>
      <p:sp>
        <p:nvSpPr>
          <p:cNvPr id="7" name="TextBox 6"/>
          <p:cNvSpPr txBox="1"/>
          <p:nvPr/>
        </p:nvSpPr>
        <p:spPr>
          <a:xfrm>
            <a:off x="535577" y="3050239"/>
            <a:ext cx="10341975" cy="1200329"/>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s1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s2 = "I am fine, thank you"</a:t>
            </a:r>
          </a:p>
        </p:txBody>
      </p:sp>
      <p:sp>
        <p:nvSpPr>
          <p:cNvPr id="10" name="TextBox 9"/>
          <p:cNvSpPr txBox="1"/>
          <p:nvPr/>
        </p:nvSpPr>
        <p:spPr>
          <a:xfrm>
            <a:off x="535577" y="2711685"/>
            <a:ext cx="3225074" cy="338554"/>
          </a:xfrm>
          <a:prstGeom prst="rect">
            <a:avLst/>
          </a:prstGeom>
          <a:solidFill>
            <a:schemeClr val="bg1">
              <a:lumMod val="65000"/>
            </a:schemeClr>
          </a:solidFill>
        </p:spPr>
        <p:txBody>
          <a:bodyPr wrap="square" rtlCol="0">
            <a:spAutoFit/>
          </a:bodyPr>
          <a:lstStyle>
            <a:defPPr>
              <a:defRPr lang="en-US"/>
            </a:defPPr>
            <a:lvl1pPr>
              <a:defRPr sz="1600" b="1">
                <a:solidFill>
                  <a:srgbClr val="C00000"/>
                </a:solidFill>
              </a:defRPr>
            </a:lvl1pPr>
          </a:lstStyle>
          <a:p>
            <a:r>
              <a:rPr lang="en-SG"/>
              <a:t>Creating string objects</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709739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String indexing</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35</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1086589"/>
          </a:xfrm>
        </p:spPr>
        <p:txBody>
          <a:bodyPr vert="horz" lIns="91440" tIns="45720" rIns="91440" bIns="45720" rtlCol="0">
            <a:noAutofit/>
          </a:bodyPr>
          <a:lstStyle/>
          <a:p>
            <a:pPr>
              <a:spcBef>
                <a:spcPts val="800"/>
              </a:spcBef>
            </a:pPr>
            <a:r>
              <a:rPr lang="en-SG"/>
              <a:t>Individual characters in a string can be accessed via their INDEX</a:t>
            </a:r>
          </a:p>
          <a:p>
            <a:pPr>
              <a:spcBef>
                <a:spcPts val="800"/>
              </a:spcBef>
            </a:pPr>
            <a:r>
              <a:rPr lang="en-SG"/>
              <a:t>Indexing starts with zero in Python strings</a:t>
            </a:r>
          </a:p>
          <a:p>
            <a:pPr>
              <a:spcBef>
                <a:spcPts val="800"/>
              </a:spcBef>
            </a:pPr>
            <a:endParaRPr lang="en-SG" dirty="0"/>
          </a:p>
        </p:txBody>
      </p:sp>
      <p:sp>
        <p:nvSpPr>
          <p:cNvPr id="7" name="TextBox 6"/>
          <p:cNvSpPr txBox="1"/>
          <p:nvPr/>
        </p:nvSpPr>
        <p:spPr>
          <a:xfrm>
            <a:off x="502194" y="3459708"/>
            <a:ext cx="10341975" cy="1938992"/>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print(s[0])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extracts the character with index 0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h</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print(s[1])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extracts the character with index 1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i</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print(s[3:6])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extracts 3 characters from index 3 to index 5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how</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a:t>
            </a:r>
          </a:p>
        </p:txBody>
      </p:sp>
      <p:graphicFrame>
        <p:nvGraphicFramePr>
          <p:cNvPr id="6" name="Table 5">
            <a:extLst>
              <a:ext uri="{FF2B5EF4-FFF2-40B4-BE49-F238E27FC236}">
                <a16:creationId xmlns:a16="http://schemas.microsoft.com/office/drawing/2014/main" id="{C98FC01F-621A-4590-9F76-BE34074A87A1}"/>
              </a:ext>
            </a:extLst>
          </p:cNvPr>
          <p:cNvGraphicFramePr>
            <a:graphicFrameLocks noGrp="1"/>
          </p:cNvGraphicFramePr>
          <p:nvPr>
            <p:extLst>
              <p:ext uri="{D42A27DB-BD31-4B8C-83A1-F6EECF244321}">
                <p14:modId xmlns:p14="http://schemas.microsoft.com/office/powerpoint/2010/main" val="1133320383"/>
              </p:ext>
            </p:extLst>
          </p:nvPr>
        </p:nvGraphicFramePr>
        <p:xfrm>
          <a:off x="502194" y="2452563"/>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512212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Getting length of a string</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36</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1086589"/>
          </a:xfrm>
        </p:spPr>
        <p:txBody>
          <a:bodyPr vert="horz" lIns="91440" tIns="45720" rIns="91440" bIns="45720" rtlCol="0">
            <a:noAutofit/>
          </a:bodyPr>
          <a:lstStyle/>
          <a:p>
            <a:pPr>
              <a:spcBef>
                <a:spcPts val="800"/>
              </a:spcBef>
            </a:pPr>
            <a:r>
              <a:rPr lang="en-SG"/>
              <a:t>You can retrieve the length of a string with the </a:t>
            </a:r>
            <a:r>
              <a:rPr lang="en-SG" b="1">
                <a:solidFill>
                  <a:srgbClr val="C00000"/>
                </a:solidFill>
              </a:rPr>
              <a:t>len</a:t>
            </a:r>
            <a:r>
              <a:rPr lang="en-SG"/>
              <a:t> function</a:t>
            </a:r>
          </a:p>
          <a:p>
            <a:pPr>
              <a:spcBef>
                <a:spcPts val="800"/>
              </a:spcBef>
            </a:pPr>
            <a:endParaRPr lang="en-SG" dirty="0"/>
          </a:p>
        </p:txBody>
      </p:sp>
      <p:sp>
        <p:nvSpPr>
          <p:cNvPr id="7" name="TextBox 6"/>
          <p:cNvSpPr txBox="1"/>
          <p:nvPr/>
        </p:nvSpPr>
        <p:spPr>
          <a:xfrm>
            <a:off x="502194" y="3539152"/>
            <a:ext cx="10341975" cy="1200329"/>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print(len(s))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prints the length of the string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14</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p:txBody>
      </p:sp>
      <p:graphicFrame>
        <p:nvGraphicFramePr>
          <p:cNvPr id="6" name="Table 5">
            <a:extLst>
              <a:ext uri="{FF2B5EF4-FFF2-40B4-BE49-F238E27FC236}">
                <a16:creationId xmlns:a16="http://schemas.microsoft.com/office/drawing/2014/main" id="{C98FC01F-621A-4590-9F76-BE34074A87A1}"/>
              </a:ext>
            </a:extLst>
          </p:cNvPr>
          <p:cNvGraphicFramePr>
            <a:graphicFrameLocks noGrp="1"/>
          </p:cNvGraphicFramePr>
          <p:nvPr/>
        </p:nvGraphicFramePr>
        <p:xfrm>
          <a:off x="502194" y="2452563"/>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755810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Repeating a string with *</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37</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1086589"/>
          </a:xfrm>
        </p:spPr>
        <p:txBody>
          <a:bodyPr vert="horz" lIns="91440" tIns="45720" rIns="91440" bIns="45720" rtlCol="0">
            <a:noAutofit/>
          </a:bodyPr>
          <a:lstStyle/>
          <a:p>
            <a:pPr>
              <a:spcBef>
                <a:spcPts val="800"/>
              </a:spcBef>
            </a:pPr>
            <a:r>
              <a:rPr lang="en-SG"/>
              <a:t>You can repeat a string by multiplying it using the * operator</a:t>
            </a:r>
          </a:p>
          <a:p>
            <a:pPr>
              <a:spcBef>
                <a:spcPts val="800"/>
              </a:spcBef>
            </a:pPr>
            <a:endParaRPr lang="en-SG" dirty="0"/>
          </a:p>
        </p:txBody>
      </p:sp>
      <p:sp>
        <p:nvSpPr>
          <p:cNvPr id="7" name="TextBox 6"/>
          <p:cNvSpPr txBox="1"/>
          <p:nvPr/>
        </p:nvSpPr>
        <p:spPr>
          <a:xfrm>
            <a:off x="502194" y="3539152"/>
            <a:ext cx="10341975" cy="1569660"/>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 + ' today')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concatenates the two strings</a:t>
            </a:r>
          </a:p>
          <a:p>
            <a:r>
              <a:rPr lang="en-SG">
                <a:latin typeface="Segoe UI" panose="020B0502040204020203" pitchFamily="34" charset="0"/>
                <a:ea typeface="Roboto" panose="02000000000000000000" pitchFamily="2" charset="0"/>
                <a:cs typeface="Segoe UI" panose="020B0502040204020203" pitchFamily="34" charset="0"/>
              </a:rPr>
              <a:t>print(s*2)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prints s twice</a:t>
            </a:r>
          </a:p>
        </p:txBody>
      </p:sp>
      <p:graphicFrame>
        <p:nvGraphicFramePr>
          <p:cNvPr id="6" name="Table 5">
            <a:extLst>
              <a:ext uri="{FF2B5EF4-FFF2-40B4-BE49-F238E27FC236}">
                <a16:creationId xmlns:a16="http://schemas.microsoft.com/office/drawing/2014/main" id="{C98FC01F-621A-4590-9F76-BE34074A87A1}"/>
              </a:ext>
            </a:extLst>
          </p:cNvPr>
          <p:cNvGraphicFramePr>
            <a:graphicFrameLocks noGrp="1"/>
          </p:cNvGraphicFramePr>
          <p:nvPr/>
        </p:nvGraphicFramePr>
        <p:xfrm>
          <a:off x="502194" y="2452563"/>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044426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Concatenate two strings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38</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1086589"/>
          </a:xfrm>
        </p:spPr>
        <p:txBody>
          <a:bodyPr vert="horz" lIns="91440" tIns="45720" rIns="91440" bIns="45720" rtlCol="0">
            <a:noAutofit/>
          </a:bodyPr>
          <a:lstStyle/>
          <a:p>
            <a:pPr>
              <a:spcBef>
                <a:spcPts val="800"/>
              </a:spcBef>
            </a:pPr>
            <a:r>
              <a:rPr lang="en-SG"/>
              <a:t>You can combine two strings by using the + operator</a:t>
            </a:r>
          </a:p>
          <a:p>
            <a:pPr>
              <a:spcBef>
                <a:spcPts val="800"/>
              </a:spcBef>
            </a:pPr>
            <a:endParaRPr lang="en-SG" dirty="0"/>
          </a:p>
        </p:txBody>
      </p:sp>
      <p:sp>
        <p:nvSpPr>
          <p:cNvPr id="7" name="TextBox 6"/>
          <p:cNvSpPr txBox="1"/>
          <p:nvPr/>
        </p:nvSpPr>
        <p:spPr>
          <a:xfrm>
            <a:off x="482606" y="3149617"/>
            <a:ext cx="10341975" cy="1200329"/>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s1 = 'hi how are you'</a:t>
            </a:r>
          </a:p>
          <a:p>
            <a:r>
              <a:rPr lang="en-SG">
                <a:latin typeface="Segoe UI" panose="020B0502040204020203" pitchFamily="34" charset="0"/>
                <a:ea typeface="Roboto" panose="02000000000000000000" pitchFamily="2" charset="0"/>
                <a:cs typeface="Segoe UI" panose="020B0502040204020203" pitchFamily="34" charset="0"/>
              </a:rPr>
              <a:t>s2 = ' today'</a:t>
            </a:r>
          </a:p>
          <a:p>
            <a:r>
              <a:rPr lang="en-SG">
                <a:latin typeface="Segoe UI" panose="020B0502040204020203" pitchFamily="34" charset="0"/>
                <a:ea typeface="Roboto" panose="02000000000000000000" pitchFamily="2" charset="0"/>
                <a:cs typeface="Segoe UI" panose="020B0502040204020203" pitchFamily="34" charset="0"/>
              </a:rPr>
              <a:t>print(s1 + s2)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concatenates the two strings</a:t>
            </a:r>
          </a:p>
        </p:txBody>
      </p:sp>
      <p:graphicFrame>
        <p:nvGraphicFramePr>
          <p:cNvPr id="6" name="Table 5">
            <a:extLst>
              <a:ext uri="{FF2B5EF4-FFF2-40B4-BE49-F238E27FC236}">
                <a16:creationId xmlns:a16="http://schemas.microsoft.com/office/drawing/2014/main" id="{C98FC01F-621A-4590-9F76-BE34074A87A1}"/>
              </a:ext>
            </a:extLst>
          </p:cNvPr>
          <p:cNvGraphicFramePr>
            <a:graphicFrameLocks noGrp="1"/>
          </p:cNvGraphicFramePr>
          <p:nvPr>
            <p:extLst>
              <p:ext uri="{D42A27DB-BD31-4B8C-83A1-F6EECF244321}">
                <p14:modId xmlns:p14="http://schemas.microsoft.com/office/powerpoint/2010/main" val="3756693498"/>
              </p:ext>
            </p:extLst>
          </p:nvPr>
        </p:nvGraphicFramePr>
        <p:xfrm>
          <a:off x="482606" y="2081723"/>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graphicFrame>
        <p:nvGraphicFramePr>
          <p:cNvPr id="8" name="Table 7">
            <a:extLst>
              <a:ext uri="{FF2B5EF4-FFF2-40B4-BE49-F238E27FC236}">
                <a16:creationId xmlns:a16="http://schemas.microsoft.com/office/drawing/2014/main" id="{24885162-0A3D-4AC6-B890-443B733320AB}"/>
              </a:ext>
            </a:extLst>
          </p:cNvPr>
          <p:cNvGraphicFramePr>
            <a:graphicFrameLocks noGrp="1"/>
          </p:cNvGraphicFramePr>
          <p:nvPr>
            <p:extLst>
              <p:ext uri="{D42A27DB-BD31-4B8C-83A1-F6EECF244321}">
                <p14:modId xmlns:p14="http://schemas.microsoft.com/office/powerpoint/2010/main" val="1687477482"/>
              </p:ext>
            </p:extLst>
          </p:nvPr>
        </p:nvGraphicFramePr>
        <p:xfrm>
          <a:off x="548640" y="4676160"/>
          <a:ext cx="11051180" cy="741680"/>
        </p:xfrm>
        <a:graphic>
          <a:graphicData uri="http://schemas.openxmlformats.org/drawingml/2006/table">
            <a:tbl>
              <a:tblPr firstRow="1" bandRow="1">
                <a:tableStyleId>{5C22544A-7EE6-4342-B048-85BDC9FD1C3A}</a:tableStyleId>
              </a:tblPr>
              <a:tblGrid>
                <a:gridCol w="552559">
                  <a:extLst>
                    <a:ext uri="{9D8B030D-6E8A-4147-A177-3AD203B41FA5}">
                      <a16:colId xmlns:a16="http://schemas.microsoft.com/office/drawing/2014/main" val="2609407086"/>
                    </a:ext>
                  </a:extLst>
                </a:gridCol>
                <a:gridCol w="552559">
                  <a:extLst>
                    <a:ext uri="{9D8B030D-6E8A-4147-A177-3AD203B41FA5}">
                      <a16:colId xmlns:a16="http://schemas.microsoft.com/office/drawing/2014/main" val="1611625327"/>
                    </a:ext>
                  </a:extLst>
                </a:gridCol>
                <a:gridCol w="552559">
                  <a:extLst>
                    <a:ext uri="{9D8B030D-6E8A-4147-A177-3AD203B41FA5}">
                      <a16:colId xmlns:a16="http://schemas.microsoft.com/office/drawing/2014/main" val="2561329445"/>
                    </a:ext>
                  </a:extLst>
                </a:gridCol>
                <a:gridCol w="552559">
                  <a:extLst>
                    <a:ext uri="{9D8B030D-6E8A-4147-A177-3AD203B41FA5}">
                      <a16:colId xmlns:a16="http://schemas.microsoft.com/office/drawing/2014/main" val="2389957019"/>
                    </a:ext>
                  </a:extLst>
                </a:gridCol>
                <a:gridCol w="552559">
                  <a:extLst>
                    <a:ext uri="{9D8B030D-6E8A-4147-A177-3AD203B41FA5}">
                      <a16:colId xmlns:a16="http://schemas.microsoft.com/office/drawing/2014/main" val="1060868067"/>
                    </a:ext>
                  </a:extLst>
                </a:gridCol>
                <a:gridCol w="552559">
                  <a:extLst>
                    <a:ext uri="{9D8B030D-6E8A-4147-A177-3AD203B41FA5}">
                      <a16:colId xmlns:a16="http://schemas.microsoft.com/office/drawing/2014/main" val="812313670"/>
                    </a:ext>
                  </a:extLst>
                </a:gridCol>
                <a:gridCol w="552559">
                  <a:extLst>
                    <a:ext uri="{9D8B030D-6E8A-4147-A177-3AD203B41FA5}">
                      <a16:colId xmlns:a16="http://schemas.microsoft.com/office/drawing/2014/main" val="2887749447"/>
                    </a:ext>
                  </a:extLst>
                </a:gridCol>
                <a:gridCol w="552559">
                  <a:extLst>
                    <a:ext uri="{9D8B030D-6E8A-4147-A177-3AD203B41FA5}">
                      <a16:colId xmlns:a16="http://schemas.microsoft.com/office/drawing/2014/main" val="3868220566"/>
                    </a:ext>
                  </a:extLst>
                </a:gridCol>
                <a:gridCol w="552559">
                  <a:extLst>
                    <a:ext uri="{9D8B030D-6E8A-4147-A177-3AD203B41FA5}">
                      <a16:colId xmlns:a16="http://schemas.microsoft.com/office/drawing/2014/main" val="3032317289"/>
                    </a:ext>
                  </a:extLst>
                </a:gridCol>
                <a:gridCol w="552559">
                  <a:extLst>
                    <a:ext uri="{9D8B030D-6E8A-4147-A177-3AD203B41FA5}">
                      <a16:colId xmlns:a16="http://schemas.microsoft.com/office/drawing/2014/main" val="4207317780"/>
                    </a:ext>
                  </a:extLst>
                </a:gridCol>
                <a:gridCol w="552559">
                  <a:extLst>
                    <a:ext uri="{9D8B030D-6E8A-4147-A177-3AD203B41FA5}">
                      <a16:colId xmlns:a16="http://schemas.microsoft.com/office/drawing/2014/main" val="3309029701"/>
                    </a:ext>
                  </a:extLst>
                </a:gridCol>
                <a:gridCol w="552559">
                  <a:extLst>
                    <a:ext uri="{9D8B030D-6E8A-4147-A177-3AD203B41FA5}">
                      <a16:colId xmlns:a16="http://schemas.microsoft.com/office/drawing/2014/main" val="1859226907"/>
                    </a:ext>
                  </a:extLst>
                </a:gridCol>
                <a:gridCol w="552559">
                  <a:extLst>
                    <a:ext uri="{9D8B030D-6E8A-4147-A177-3AD203B41FA5}">
                      <a16:colId xmlns:a16="http://schemas.microsoft.com/office/drawing/2014/main" val="69498039"/>
                    </a:ext>
                  </a:extLst>
                </a:gridCol>
                <a:gridCol w="552559">
                  <a:extLst>
                    <a:ext uri="{9D8B030D-6E8A-4147-A177-3AD203B41FA5}">
                      <a16:colId xmlns:a16="http://schemas.microsoft.com/office/drawing/2014/main" val="121076511"/>
                    </a:ext>
                  </a:extLst>
                </a:gridCol>
                <a:gridCol w="552559">
                  <a:extLst>
                    <a:ext uri="{9D8B030D-6E8A-4147-A177-3AD203B41FA5}">
                      <a16:colId xmlns:a16="http://schemas.microsoft.com/office/drawing/2014/main" val="1640289950"/>
                    </a:ext>
                  </a:extLst>
                </a:gridCol>
                <a:gridCol w="552559">
                  <a:extLst>
                    <a:ext uri="{9D8B030D-6E8A-4147-A177-3AD203B41FA5}">
                      <a16:colId xmlns:a16="http://schemas.microsoft.com/office/drawing/2014/main" val="2797857247"/>
                    </a:ext>
                  </a:extLst>
                </a:gridCol>
                <a:gridCol w="552559">
                  <a:extLst>
                    <a:ext uri="{9D8B030D-6E8A-4147-A177-3AD203B41FA5}">
                      <a16:colId xmlns:a16="http://schemas.microsoft.com/office/drawing/2014/main" val="3986310562"/>
                    </a:ext>
                  </a:extLst>
                </a:gridCol>
                <a:gridCol w="552559">
                  <a:extLst>
                    <a:ext uri="{9D8B030D-6E8A-4147-A177-3AD203B41FA5}">
                      <a16:colId xmlns:a16="http://schemas.microsoft.com/office/drawing/2014/main" val="22180786"/>
                    </a:ext>
                  </a:extLst>
                </a:gridCol>
                <a:gridCol w="552559">
                  <a:extLst>
                    <a:ext uri="{9D8B030D-6E8A-4147-A177-3AD203B41FA5}">
                      <a16:colId xmlns:a16="http://schemas.microsoft.com/office/drawing/2014/main" val="2145276409"/>
                    </a:ext>
                  </a:extLst>
                </a:gridCol>
                <a:gridCol w="552559">
                  <a:extLst>
                    <a:ext uri="{9D8B030D-6E8A-4147-A177-3AD203B41FA5}">
                      <a16:colId xmlns:a16="http://schemas.microsoft.com/office/drawing/2014/main" val="1607189886"/>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tc>
                  <a:txBody>
                    <a:bodyPr/>
                    <a:lstStyle/>
                    <a:p>
                      <a:r>
                        <a:rPr lang="en-SG"/>
                        <a:t>14</a:t>
                      </a:r>
                    </a:p>
                  </a:txBody>
                  <a:tcPr/>
                </a:tc>
                <a:tc>
                  <a:txBody>
                    <a:bodyPr/>
                    <a:lstStyle/>
                    <a:p>
                      <a:r>
                        <a:rPr lang="en-SG"/>
                        <a:t>15</a:t>
                      </a:r>
                    </a:p>
                  </a:txBody>
                  <a:tcPr/>
                </a:tc>
                <a:tc>
                  <a:txBody>
                    <a:bodyPr/>
                    <a:lstStyle/>
                    <a:p>
                      <a:r>
                        <a:rPr lang="en-SG"/>
                        <a:t>16</a:t>
                      </a:r>
                    </a:p>
                  </a:txBody>
                  <a:tcPr/>
                </a:tc>
                <a:tc>
                  <a:txBody>
                    <a:bodyPr/>
                    <a:lstStyle/>
                    <a:p>
                      <a:r>
                        <a:rPr lang="en-SG"/>
                        <a:t>17</a:t>
                      </a:r>
                    </a:p>
                  </a:txBody>
                  <a:tcPr/>
                </a:tc>
                <a:tc>
                  <a:txBody>
                    <a:bodyPr/>
                    <a:lstStyle/>
                    <a:p>
                      <a:r>
                        <a:rPr lang="en-SG"/>
                        <a:t>18</a:t>
                      </a:r>
                    </a:p>
                  </a:txBody>
                  <a:tcPr/>
                </a:tc>
                <a:tc>
                  <a:txBody>
                    <a:bodyPr/>
                    <a:lstStyle/>
                    <a:p>
                      <a:r>
                        <a:rPr lang="en-SG"/>
                        <a:t>19</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tc>
                  <a:txBody>
                    <a:bodyPr/>
                    <a:lstStyle/>
                    <a:p>
                      <a:endParaRPr lang="en-SG" b="1"/>
                    </a:p>
                  </a:txBody>
                  <a:tcPr/>
                </a:tc>
                <a:tc>
                  <a:txBody>
                    <a:bodyPr/>
                    <a:lstStyle/>
                    <a:p>
                      <a:r>
                        <a:rPr lang="en-SG" b="1"/>
                        <a:t>t</a:t>
                      </a:r>
                    </a:p>
                  </a:txBody>
                  <a:tcPr/>
                </a:tc>
                <a:tc>
                  <a:txBody>
                    <a:bodyPr/>
                    <a:lstStyle/>
                    <a:p>
                      <a:r>
                        <a:rPr lang="en-SG" b="1"/>
                        <a:t>o</a:t>
                      </a:r>
                    </a:p>
                  </a:txBody>
                  <a:tcPr/>
                </a:tc>
                <a:tc>
                  <a:txBody>
                    <a:bodyPr/>
                    <a:lstStyle/>
                    <a:p>
                      <a:r>
                        <a:rPr lang="en-SG" b="1"/>
                        <a:t>d</a:t>
                      </a:r>
                    </a:p>
                  </a:txBody>
                  <a:tcPr/>
                </a:tc>
                <a:tc>
                  <a:txBody>
                    <a:bodyPr/>
                    <a:lstStyle/>
                    <a:p>
                      <a:r>
                        <a:rPr lang="en-SG" b="1"/>
                        <a:t>a</a:t>
                      </a:r>
                    </a:p>
                  </a:txBody>
                  <a:tcPr/>
                </a:tc>
                <a:tc>
                  <a:txBody>
                    <a:bodyPr/>
                    <a:lstStyle/>
                    <a:p>
                      <a:r>
                        <a:rPr lang="en-SG" b="1"/>
                        <a:t>y</a:t>
                      </a:r>
                    </a:p>
                  </a:txBody>
                  <a:tcPr/>
                </a:tc>
                <a:extLst>
                  <a:ext uri="{0D108BD9-81ED-4DB2-BD59-A6C34878D82A}">
                    <a16:rowId xmlns:a16="http://schemas.microsoft.com/office/drawing/2014/main" val="3058375180"/>
                  </a:ext>
                </a:extLst>
              </a:tr>
            </a:tbl>
          </a:graphicData>
        </a:graphic>
      </p:graphicFrame>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7052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Concatenate string and number</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39</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8" name="Rectangle 7"/>
          <p:cNvSpPr/>
          <p:nvPr/>
        </p:nvSpPr>
        <p:spPr>
          <a:xfrm>
            <a:off x="548640" y="1950905"/>
            <a:ext cx="11051178" cy="1569660"/>
          </a:xfrm>
          <a:prstGeom prst="rect">
            <a:avLst/>
          </a:prstGeom>
          <a:solidFill>
            <a:schemeClr val="bg1">
              <a:lumMod val="95000"/>
            </a:schemeClr>
          </a:solidFill>
          <a:ln>
            <a:solidFill>
              <a:schemeClr val="bg1">
                <a:lumMod val="75000"/>
              </a:schemeClr>
            </a:solidFill>
          </a:ln>
        </p:spPr>
        <p:txBody>
          <a:bodyPr wrap="square" rtlCol="0">
            <a:spAutoFit/>
          </a:bodyPr>
          <a:lstStyle/>
          <a:p>
            <a:r>
              <a:rPr lang="en-SG" sz="2400">
                <a:latin typeface="Segoe UI" panose="020B0502040204020203" pitchFamily="34" charset="0"/>
                <a:ea typeface="Roboto" panose="02000000000000000000" pitchFamily="2" charset="0"/>
                <a:cs typeface="Segoe UI" panose="020B0502040204020203" pitchFamily="34" charset="0"/>
              </a:rPr>
              <a:t>pi = 3.14</a:t>
            </a:r>
          </a:p>
          <a:p>
            <a:r>
              <a:rPr lang="en-SG" sz="2400">
                <a:latin typeface="Segoe UI" panose="020B0502040204020203" pitchFamily="34" charset="0"/>
                <a:ea typeface="Roboto" panose="02000000000000000000" pitchFamily="2" charset="0"/>
                <a:cs typeface="Segoe UI" panose="020B0502040204020203" pitchFamily="34" charset="0"/>
              </a:rPr>
              <a:t> #text = 'The value of pi is ' + pi      </a:t>
            </a:r>
            <a:r>
              <a:rPr lang="en-SG" sz="2400">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does NOT work</a:t>
            </a:r>
          </a:p>
          <a:p>
            <a:r>
              <a:rPr lang="en-SG" sz="2400">
                <a:latin typeface="Segoe UI" panose="020B0502040204020203" pitchFamily="34" charset="0"/>
                <a:ea typeface="Roboto" panose="02000000000000000000" pitchFamily="2" charset="0"/>
                <a:cs typeface="Segoe UI" panose="020B0502040204020203" pitchFamily="34" charset="0"/>
              </a:rPr>
              <a:t>text = 'The value of pi is '  + str(pi)  </a:t>
            </a:r>
            <a:r>
              <a:rPr lang="en-SG" sz="2400">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is ok</a:t>
            </a:r>
          </a:p>
          <a:p>
            <a:r>
              <a:rPr lang="en-SG" sz="2400">
                <a:latin typeface="Segoe UI" panose="020B0502040204020203" pitchFamily="34" charset="0"/>
                <a:ea typeface="Roboto" panose="02000000000000000000" pitchFamily="2" charset="0"/>
                <a:cs typeface="Segoe UI" panose="020B0502040204020203" pitchFamily="34" charset="0"/>
              </a:rPr>
              <a:t>print(text)</a:t>
            </a:r>
          </a:p>
        </p:txBody>
      </p:sp>
      <p:sp>
        <p:nvSpPr>
          <p:cNvPr id="11" name="TextBox 10"/>
          <p:cNvSpPr txBox="1"/>
          <p:nvPr/>
        </p:nvSpPr>
        <p:spPr>
          <a:xfrm>
            <a:off x="565001" y="1644468"/>
            <a:ext cx="11155943" cy="338554"/>
          </a:xfrm>
          <a:prstGeom prst="rect">
            <a:avLst/>
          </a:prstGeom>
          <a:solidFill>
            <a:schemeClr val="bg1">
              <a:lumMod val="65000"/>
            </a:schemeClr>
          </a:solidFill>
        </p:spPr>
        <p:txBody>
          <a:bodyPr wrap="square" rtlCol="0">
            <a:spAutoFit/>
          </a:bodyPr>
          <a:lstStyle/>
          <a:p>
            <a:r>
              <a:rPr lang="en-SG" sz="1600" b="1">
                <a:solidFill>
                  <a:srgbClr val="C00000"/>
                </a:solidFill>
              </a:rPr>
              <a:t>This example emphasizes the need to use a conversion function when concatenating a string and a non-string</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97505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Topics we will cover</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a:t>
            </a:fld>
            <a:endParaRPr lang="en-SG"/>
          </a:p>
        </p:txBody>
      </p:sp>
      <p:sp>
        <p:nvSpPr>
          <p:cNvPr id="4" name="Text Placeholder 3"/>
          <p:cNvSpPr>
            <a:spLocks noGrp="1"/>
          </p:cNvSpPr>
          <p:nvPr>
            <p:ph type="body" sz="quarter" idx="13"/>
          </p:nvPr>
        </p:nvSpPr>
        <p:spPr/>
        <p:txBody>
          <a:bodyPr>
            <a:normAutofit lnSpcReduction="10000"/>
          </a:bodyPr>
          <a:lstStyle/>
          <a:p>
            <a:r>
              <a:rPr lang="en-SG" dirty="0" smtClean="0"/>
              <a:t>Python </a:t>
            </a:r>
            <a:r>
              <a:rPr lang="en-SG" dirty="0"/>
              <a:t>Basics</a:t>
            </a:r>
          </a:p>
        </p:txBody>
      </p:sp>
      <p:sp>
        <p:nvSpPr>
          <p:cNvPr id="6" name="Rectangle 5"/>
          <p:cNvSpPr/>
          <p:nvPr/>
        </p:nvSpPr>
        <p:spPr>
          <a:xfrm>
            <a:off x="548641" y="1371507"/>
            <a:ext cx="11424824" cy="4740049"/>
          </a:xfrm>
          <a:prstGeom prst="rect">
            <a:avLst/>
          </a:prstGeom>
        </p:spPr>
        <p:txBody>
          <a:bodyPr vert="horz" lIns="91440" tIns="45720" rIns="91440" bIns="45720" rtlCol="0">
            <a:noAutofit/>
          </a:bodyPr>
          <a:lstStyle/>
          <a:p>
            <a:pPr marL="514350" indent="-514350">
              <a:spcBef>
                <a:spcPts val="1800"/>
              </a:spcBef>
              <a:buFont typeface="+mj-lt"/>
              <a:buAutoNum type="arabicPeriod" startAt="8"/>
            </a:pPr>
            <a:r>
              <a:rPr lang="en-SG" sz="2600"/>
              <a:t>Use Python </a:t>
            </a:r>
            <a:r>
              <a:rPr lang="en-SG" sz="2600">
                <a:solidFill>
                  <a:srgbClr val="C00000"/>
                </a:solidFill>
              </a:rPr>
              <a:t>list </a:t>
            </a:r>
            <a:r>
              <a:rPr lang="en-SG" sz="2600"/>
              <a:t>object</a:t>
            </a:r>
          </a:p>
          <a:p>
            <a:pPr marL="514350" indent="-514350">
              <a:spcBef>
                <a:spcPts val="1800"/>
              </a:spcBef>
              <a:buFont typeface="+mj-lt"/>
              <a:buAutoNum type="arabicPeriod" startAt="8"/>
            </a:pPr>
            <a:r>
              <a:rPr lang="en-SG" sz="2600"/>
              <a:t>Use Python </a:t>
            </a:r>
            <a:r>
              <a:rPr lang="en-SG" sz="2600">
                <a:solidFill>
                  <a:srgbClr val="C00000"/>
                </a:solidFill>
              </a:rPr>
              <a:t>tuple </a:t>
            </a:r>
            <a:r>
              <a:rPr lang="en-SG" sz="2600"/>
              <a:t>object</a:t>
            </a:r>
          </a:p>
          <a:p>
            <a:pPr marL="514350" indent="-514350">
              <a:spcBef>
                <a:spcPts val="1800"/>
              </a:spcBef>
              <a:buFont typeface="+mj-lt"/>
              <a:buAutoNum type="arabicPeriod" startAt="8"/>
            </a:pPr>
            <a:r>
              <a:rPr lang="en-SG" sz="2600"/>
              <a:t>Use Python </a:t>
            </a:r>
            <a:r>
              <a:rPr lang="en-SG" sz="2600">
                <a:solidFill>
                  <a:srgbClr val="C00000"/>
                </a:solidFill>
              </a:rPr>
              <a:t>dictionary </a:t>
            </a:r>
            <a:r>
              <a:rPr lang="en-SG" sz="2600"/>
              <a:t>object</a:t>
            </a:r>
          </a:p>
          <a:p>
            <a:pPr marL="514350" indent="-514350">
              <a:spcBef>
                <a:spcPts val="1800"/>
              </a:spcBef>
              <a:buFont typeface="+mj-lt"/>
              <a:buAutoNum type="arabicPeriod" startAt="8"/>
            </a:pPr>
            <a:r>
              <a:rPr lang="en-SG" sz="2600"/>
              <a:t>Define Python </a:t>
            </a:r>
            <a:r>
              <a:rPr lang="en-SG" sz="2600">
                <a:solidFill>
                  <a:srgbClr val="C00000"/>
                </a:solidFill>
              </a:rPr>
              <a:t>functions</a:t>
            </a:r>
            <a:endParaRPr lang="en-SG" sz="2600">
              <a:solidFill>
                <a:srgbClr val="7030A0"/>
              </a:solidFill>
            </a:endParaRPr>
          </a:p>
          <a:p>
            <a:pPr marL="514350" indent="-514350">
              <a:spcBef>
                <a:spcPts val="1800"/>
              </a:spcBef>
              <a:buFont typeface="+mj-lt"/>
              <a:buAutoNum type="arabicPeriod" startAt="8"/>
            </a:pPr>
            <a:r>
              <a:rPr lang="en-SG" sz="2600"/>
              <a:t>Perform Python </a:t>
            </a:r>
            <a:r>
              <a:rPr lang="en-SG" sz="2600">
                <a:solidFill>
                  <a:srgbClr val="C00000"/>
                </a:solidFill>
              </a:rPr>
              <a:t>File IO </a:t>
            </a:r>
            <a:r>
              <a:rPr lang="en-SG" sz="2600"/>
              <a:t>(Input and Output)</a:t>
            </a:r>
            <a:endParaRPr lang="en-SG" sz="2600" dirty="0">
              <a:solidFill>
                <a:srgbClr val="7030A0"/>
              </a:solidFill>
            </a:endParaRP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141707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Useful methods of the str class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40</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Turn all characters uppercase/ lowercase and check if a string is numeric</a:t>
            </a:r>
            <a:endParaRPr lang="en-SG" dirty="0"/>
          </a:p>
        </p:txBody>
      </p:sp>
      <p:sp>
        <p:nvSpPr>
          <p:cNvPr id="7" name="TextBox 6"/>
          <p:cNvSpPr txBox="1"/>
          <p:nvPr/>
        </p:nvSpPr>
        <p:spPr>
          <a:xfrm>
            <a:off x="548640" y="2399813"/>
            <a:ext cx="10448588" cy="2677656"/>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print(s.upper())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prints out the string in CAPS</a:t>
            </a:r>
          </a:p>
          <a:p>
            <a:r>
              <a:rPr lang="en-SG">
                <a:latin typeface="Segoe UI" panose="020B0502040204020203" pitchFamily="34" charset="0"/>
                <a:ea typeface="Roboto" panose="02000000000000000000" pitchFamily="2" charset="0"/>
                <a:cs typeface="Segoe UI" panose="020B0502040204020203" pitchFamily="34" charset="0"/>
              </a:rPr>
              <a:t>print(s.lower())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this prints out the string in lowercase</a:t>
            </a:r>
          </a:p>
          <a:p>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print(s.isnumeric())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prints true if s is numeric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returns False</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p:txBody>
      </p:sp>
      <p:sp>
        <p:nvSpPr>
          <p:cNvPr id="6" name="Rectangle 5"/>
          <p:cNvSpPr/>
          <p:nvPr/>
        </p:nvSpPr>
        <p:spPr>
          <a:xfrm>
            <a:off x="6676586" y="5234237"/>
            <a:ext cx="5237268" cy="369332"/>
          </a:xfrm>
          <a:prstGeom prst="rect">
            <a:avLst/>
          </a:prstGeom>
        </p:spPr>
        <p:txBody>
          <a:bodyPr wrap="none">
            <a:spAutoFit/>
          </a:bodyPr>
          <a:lstStyle/>
          <a:p>
            <a:r>
              <a:rPr lang="en-SG">
                <a:hlinkClick r:id="rId4"/>
              </a:rPr>
              <a:t>https://docs.python.org/3.6/library/stdtypes.html#str</a:t>
            </a:r>
            <a:endParaRPr lang="en-SG"/>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03584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Useful methods of the str class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41</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Find if a substring exists</a:t>
            </a:r>
            <a:endParaRPr lang="en-SG" dirty="0"/>
          </a:p>
        </p:txBody>
      </p:sp>
      <p:sp>
        <p:nvSpPr>
          <p:cNvPr id="7" name="TextBox 6"/>
          <p:cNvSpPr txBox="1"/>
          <p:nvPr/>
        </p:nvSpPr>
        <p:spPr>
          <a:xfrm>
            <a:off x="367226" y="3281799"/>
            <a:ext cx="11506020" cy="1569660"/>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print(s.find('ar'))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find 'ar' inside the string and return index if found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returns 7</a:t>
            </a:r>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p:txBody>
      </p:sp>
      <p:sp>
        <p:nvSpPr>
          <p:cNvPr id="6" name="Rectangle 5"/>
          <p:cNvSpPr/>
          <p:nvPr/>
        </p:nvSpPr>
        <p:spPr>
          <a:xfrm>
            <a:off x="6809589" y="1687844"/>
            <a:ext cx="5237268" cy="369332"/>
          </a:xfrm>
          <a:prstGeom prst="rect">
            <a:avLst/>
          </a:prstGeom>
        </p:spPr>
        <p:txBody>
          <a:bodyPr wrap="none">
            <a:spAutoFit/>
          </a:bodyPr>
          <a:lstStyle/>
          <a:p>
            <a:r>
              <a:rPr lang="en-SG">
                <a:hlinkClick r:id="rId4"/>
              </a:rPr>
              <a:t>https://docs.python.org/3.6/library/stdtypes.html#str</a:t>
            </a:r>
            <a:endParaRPr lang="en-SG"/>
          </a:p>
        </p:txBody>
      </p:sp>
      <p:graphicFrame>
        <p:nvGraphicFramePr>
          <p:cNvPr id="8" name="Table 7">
            <a:extLst>
              <a:ext uri="{FF2B5EF4-FFF2-40B4-BE49-F238E27FC236}">
                <a16:creationId xmlns:a16="http://schemas.microsoft.com/office/drawing/2014/main" id="{AE85E824-A648-41FA-9718-382F0A329279}"/>
              </a:ext>
            </a:extLst>
          </p:cNvPr>
          <p:cNvGraphicFramePr>
            <a:graphicFrameLocks noGrp="1"/>
          </p:cNvGraphicFramePr>
          <p:nvPr>
            <p:extLst>
              <p:ext uri="{D42A27DB-BD31-4B8C-83A1-F6EECF244321}">
                <p14:modId xmlns:p14="http://schemas.microsoft.com/office/powerpoint/2010/main" val="2159828246"/>
              </p:ext>
            </p:extLst>
          </p:nvPr>
        </p:nvGraphicFramePr>
        <p:xfrm>
          <a:off x="482606" y="2254572"/>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577340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Useful methods of the str class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42</a:t>
            </a:fld>
            <a:endParaRPr lang="en-SG"/>
          </a:p>
        </p:txBody>
      </p:sp>
      <p:sp>
        <p:nvSpPr>
          <p:cNvPr id="4" name="Text Placeholder 3"/>
          <p:cNvSpPr>
            <a:spLocks noGrp="1"/>
          </p:cNvSpPr>
          <p:nvPr>
            <p:ph type="body" sz="quarter" idx="13"/>
          </p:nvPr>
        </p:nvSpPr>
        <p:spPr/>
        <p:txBody>
          <a:bodyPr>
            <a:normAutofit lnSpcReduction="10000"/>
          </a:bodyPr>
          <a:lstStyle/>
          <a:p>
            <a:r>
              <a:rPr lang="en-SG"/>
              <a:t>Standard Data Types</a:t>
            </a:r>
          </a:p>
        </p:txBody>
      </p:sp>
      <p:sp>
        <p:nvSpPr>
          <p:cNvPr id="9"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Splitting a string</a:t>
            </a:r>
            <a:endParaRPr lang="en-SG" dirty="0"/>
          </a:p>
        </p:txBody>
      </p:sp>
      <p:sp>
        <p:nvSpPr>
          <p:cNvPr id="7" name="TextBox 6"/>
          <p:cNvSpPr txBox="1"/>
          <p:nvPr/>
        </p:nvSpPr>
        <p:spPr>
          <a:xfrm>
            <a:off x="367226" y="3281799"/>
            <a:ext cx="11506020" cy="1569660"/>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'hi how are you'</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words = s.split(sep=' ')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splits s into an array, using space as separator</a:t>
            </a:r>
          </a:p>
          <a:p>
            <a:r>
              <a:rPr lang="en-SG">
                <a:latin typeface="Segoe UI" panose="020B0502040204020203" pitchFamily="34" charset="0"/>
                <a:ea typeface="Roboto" panose="02000000000000000000" pitchFamily="2" charset="0"/>
                <a:cs typeface="Segoe UI" panose="020B0502040204020203" pitchFamily="34" charset="0"/>
              </a:rPr>
              <a:t>print(words[2])  </a:t>
            </a:r>
            <a:r>
              <a:rPr lang="en-SG">
                <a:latin typeface="Segoe UI" panose="020B0502040204020203" pitchFamily="34" charset="0"/>
                <a:ea typeface="Roboto" panose="02000000000000000000" pitchFamily="2" charset="0"/>
                <a:cs typeface="Segoe UI" panose="020B0502040204020203" pitchFamily="34" charset="0"/>
                <a:sym typeface="Wingdings" panose="05000000000000000000" pitchFamily="2" charset="2"/>
              </a:rPr>
              <a:t> returns are</a:t>
            </a:r>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6" name="Rectangle 5"/>
          <p:cNvSpPr/>
          <p:nvPr/>
        </p:nvSpPr>
        <p:spPr>
          <a:xfrm>
            <a:off x="6809589" y="1687844"/>
            <a:ext cx="5237268" cy="369332"/>
          </a:xfrm>
          <a:prstGeom prst="rect">
            <a:avLst/>
          </a:prstGeom>
        </p:spPr>
        <p:txBody>
          <a:bodyPr wrap="none">
            <a:spAutoFit/>
          </a:bodyPr>
          <a:lstStyle/>
          <a:p>
            <a:r>
              <a:rPr lang="en-SG">
                <a:hlinkClick r:id="rId4"/>
              </a:rPr>
              <a:t>https://docs.python.org/3.6/library/stdtypes.html#str</a:t>
            </a:r>
            <a:endParaRPr lang="en-SG"/>
          </a:p>
        </p:txBody>
      </p:sp>
      <p:graphicFrame>
        <p:nvGraphicFramePr>
          <p:cNvPr id="8" name="Table 7">
            <a:extLst>
              <a:ext uri="{FF2B5EF4-FFF2-40B4-BE49-F238E27FC236}">
                <a16:creationId xmlns:a16="http://schemas.microsoft.com/office/drawing/2014/main" id="{AE85E824-A648-41FA-9718-382F0A329279}"/>
              </a:ext>
            </a:extLst>
          </p:cNvPr>
          <p:cNvGraphicFramePr>
            <a:graphicFrameLocks noGrp="1"/>
          </p:cNvGraphicFramePr>
          <p:nvPr/>
        </p:nvGraphicFramePr>
        <p:xfrm>
          <a:off x="482606" y="2081723"/>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609407086"/>
                    </a:ext>
                  </a:extLst>
                </a:gridCol>
                <a:gridCol w="580571">
                  <a:extLst>
                    <a:ext uri="{9D8B030D-6E8A-4147-A177-3AD203B41FA5}">
                      <a16:colId xmlns:a16="http://schemas.microsoft.com/office/drawing/2014/main" val="1611625327"/>
                    </a:ext>
                  </a:extLst>
                </a:gridCol>
                <a:gridCol w="580571">
                  <a:extLst>
                    <a:ext uri="{9D8B030D-6E8A-4147-A177-3AD203B41FA5}">
                      <a16:colId xmlns:a16="http://schemas.microsoft.com/office/drawing/2014/main" val="2561329445"/>
                    </a:ext>
                  </a:extLst>
                </a:gridCol>
                <a:gridCol w="580571">
                  <a:extLst>
                    <a:ext uri="{9D8B030D-6E8A-4147-A177-3AD203B41FA5}">
                      <a16:colId xmlns:a16="http://schemas.microsoft.com/office/drawing/2014/main" val="2389957019"/>
                    </a:ext>
                  </a:extLst>
                </a:gridCol>
                <a:gridCol w="580571">
                  <a:extLst>
                    <a:ext uri="{9D8B030D-6E8A-4147-A177-3AD203B41FA5}">
                      <a16:colId xmlns:a16="http://schemas.microsoft.com/office/drawing/2014/main" val="1060868067"/>
                    </a:ext>
                  </a:extLst>
                </a:gridCol>
                <a:gridCol w="580571">
                  <a:extLst>
                    <a:ext uri="{9D8B030D-6E8A-4147-A177-3AD203B41FA5}">
                      <a16:colId xmlns:a16="http://schemas.microsoft.com/office/drawing/2014/main" val="812313670"/>
                    </a:ext>
                  </a:extLst>
                </a:gridCol>
                <a:gridCol w="580571">
                  <a:extLst>
                    <a:ext uri="{9D8B030D-6E8A-4147-A177-3AD203B41FA5}">
                      <a16:colId xmlns:a16="http://schemas.microsoft.com/office/drawing/2014/main" val="2887749447"/>
                    </a:ext>
                  </a:extLst>
                </a:gridCol>
                <a:gridCol w="580571">
                  <a:extLst>
                    <a:ext uri="{9D8B030D-6E8A-4147-A177-3AD203B41FA5}">
                      <a16:colId xmlns:a16="http://schemas.microsoft.com/office/drawing/2014/main" val="3868220566"/>
                    </a:ext>
                  </a:extLst>
                </a:gridCol>
                <a:gridCol w="580571">
                  <a:extLst>
                    <a:ext uri="{9D8B030D-6E8A-4147-A177-3AD203B41FA5}">
                      <a16:colId xmlns:a16="http://schemas.microsoft.com/office/drawing/2014/main" val="3032317289"/>
                    </a:ext>
                  </a:extLst>
                </a:gridCol>
                <a:gridCol w="580571">
                  <a:extLst>
                    <a:ext uri="{9D8B030D-6E8A-4147-A177-3AD203B41FA5}">
                      <a16:colId xmlns:a16="http://schemas.microsoft.com/office/drawing/2014/main" val="4207317780"/>
                    </a:ext>
                  </a:extLst>
                </a:gridCol>
                <a:gridCol w="580571">
                  <a:extLst>
                    <a:ext uri="{9D8B030D-6E8A-4147-A177-3AD203B41FA5}">
                      <a16:colId xmlns:a16="http://schemas.microsoft.com/office/drawing/2014/main" val="3309029701"/>
                    </a:ext>
                  </a:extLst>
                </a:gridCol>
                <a:gridCol w="580571">
                  <a:extLst>
                    <a:ext uri="{9D8B030D-6E8A-4147-A177-3AD203B41FA5}">
                      <a16:colId xmlns:a16="http://schemas.microsoft.com/office/drawing/2014/main" val="1859226907"/>
                    </a:ext>
                  </a:extLst>
                </a:gridCol>
                <a:gridCol w="580571">
                  <a:extLst>
                    <a:ext uri="{9D8B030D-6E8A-4147-A177-3AD203B41FA5}">
                      <a16:colId xmlns:a16="http://schemas.microsoft.com/office/drawing/2014/main" val="69498039"/>
                    </a:ext>
                  </a:extLst>
                </a:gridCol>
                <a:gridCol w="580571">
                  <a:extLst>
                    <a:ext uri="{9D8B030D-6E8A-4147-A177-3AD203B41FA5}">
                      <a16:colId xmlns:a16="http://schemas.microsoft.com/office/drawing/2014/main" val="121076511"/>
                    </a:ext>
                  </a:extLst>
                </a:gridCol>
              </a:tblGrid>
              <a:tr h="370840">
                <a:tc>
                  <a:txBody>
                    <a:bodyPr/>
                    <a:lstStyle/>
                    <a:p>
                      <a:r>
                        <a:rPr lang="en-SG"/>
                        <a:t>0</a:t>
                      </a:r>
                    </a:p>
                  </a:txBody>
                  <a:tcPr/>
                </a:tc>
                <a:tc>
                  <a:txBody>
                    <a:bodyPr/>
                    <a:lstStyle/>
                    <a:p>
                      <a:r>
                        <a:rPr lang="en-SG"/>
                        <a:t>1</a:t>
                      </a:r>
                    </a:p>
                  </a:txBody>
                  <a:tcPr/>
                </a:tc>
                <a:tc>
                  <a:txBody>
                    <a:bodyPr/>
                    <a:lstStyle/>
                    <a:p>
                      <a:r>
                        <a:rPr lang="en-SG"/>
                        <a:t>2</a:t>
                      </a:r>
                    </a:p>
                  </a:txBody>
                  <a:tcPr/>
                </a:tc>
                <a:tc>
                  <a:txBody>
                    <a:bodyPr/>
                    <a:lstStyle/>
                    <a:p>
                      <a:r>
                        <a:rPr lang="en-SG"/>
                        <a:t>3</a:t>
                      </a:r>
                    </a:p>
                  </a:txBody>
                  <a:tcPr/>
                </a:tc>
                <a:tc>
                  <a:txBody>
                    <a:bodyPr/>
                    <a:lstStyle/>
                    <a:p>
                      <a:r>
                        <a:rPr lang="en-SG"/>
                        <a:t>4</a:t>
                      </a:r>
                    </a:p>
                  </a:txBody>
                  <a:tcPr/>
                </a:tc>
                <a:tc>
                  <a:txBody>
                    <a:bodyPr/>
                    <a:lstStyle/>
                    <a:p>
                      <a:r>
                        <a:rPr lang="en-SG"/>
                        <a:t>5</a:t>
                      </a:r>
                    </a:p>
                  </a:txBody>
                  <a:tcPr/>
                </a:tc>
                <a:tc>
                  <a:txBody>
                    <a:bodyPr/>
                    <a:lstStyle/>
                    <a:p>
                      <a:r>
                        <a:rPr lang="en-SG"/>
                        <a:t>6</a:t>
                      </a:r>
                    </a:p>
                  </a:txBody>
                  <a:tcPr/>
                </a:tc>
                <a:tc>
                  <a:txBody>
                    <a:bodyPr/>
                    <a:lstStyle/>
                    <a:p>
                      <a:r>
                        <a:rPr lang="en-SG"/>
                        <a:t>7</a:t>
                      </a:r>
                    </a:p>
                  </a:txBody>
                  <a:tcPr/>
                </a:tc>
                <a:tc>
                  <a:txBody>
                    <a:bodyPr/>
                    <a:lstStyle/>
                    <a:p>
                      <a:r>
                        <a:rPr lang="en-SG"/>
                        <a:t>8</a:t>
                      </a:r>
                    </a:p>
                  </a:txBody>
                  <a:tcPr/>
                </a:tc>
                <a:tc>
                  <a:txBody>
                    <a:bodyPr/>
                    <a:lstStyle/>
                    <a:p>
                      <a:r>
                        <a:rPr lang="en-SG"/>
                        <a:t>9</a:t>
                      </a:r>
                    </a:p>
                  </a:txBody>
                  <a:tcPr/>
                </a:tc>
                <a:tc>
                  <a:txBody>
                    <a:bodyPr/>
                    <a:lstStyle/>
                    <a:p>
                      <a:r>
                        <a:rPr lang="en-SG"/>
                        <a:t>10</a:t>
                      </a:r>
                    </a:p>
                  </a:txBody>
                  <a:tcPr/>
                </a:tc>
                <a:tc>
                  <a:txBody>
                    <a:bodyPr/>
                    <a:lstStyle/>
                    <a:p>
                      <a:r>
                        <a:rPr lang="en-SG"/>
                        <a:t>11</a:t>
                      </a:r>
                    </a:p>
                  </a:txBody>
                  <a:tcPr/>
                </a:tc>
                <a:tc>
                  <a:txBody>
                    <a:bodyPr/>
                    <a:lstStyle/>
                    <a:p>
                      <a:r>
                        <a:rPr lang="en-SG"/>
                        <a:t>12</a:t>
                      </a:r>
                    </a:p>
                  </a:txBody>
                  <a:tcPr/>
                </a:tc>
                <a:tc>
                  <a:txBody>
                    <a:bodyPr/>
                    <a:lstStyle/>
                    <a:p>
                      <a:r>
                        <a:rPr lang="en-SG"/>
                        <a:t>13</a:t>
                      </a:r>
                    </a:p>
                  </a:txBody>
                  <a:tcPr/>
                </a:tc>
                <a:extLst>
                  <a:ext uri="{0D108BD9-81ED-4DB2-BD59-A6C34878D82A}">
                    <a16:rowId xmlns:a16="http://schemas.microsoft.com/office/drawing/2014/main" val="270815149"/>
                  </a:ext>
                </a:extLst>
              </a:tr>
              <a:tr h="370840">
                <a:tc>
                  <a:txBody>
                    <a:bodyPr/>
                    <a:lstStyle/>
                    <a:p>
                      <a:r>
                        <a:rPr lang="en-SG" b="1"/>
                        <a:t>h</a:t>
                      </a:r>
                    </a:p>
                  </a:txBody>
                  <a:tcPr/>
                </a:tc>
                <a:tc>
                  <a:txBody>
                    <a:bodyPr/>
                    <a:lstStyle/>
                    <a:p>
                      <a:r>
                        <a:rPr lang="en-SG" b="1"/>
                        <a:t>i</a:t>
                      </a:r>
                    </a:p>
                  </a:txBody>
                  <a:tcPr/>
                </a:tc>
                <a:tc>
                  <a:txBody>
                    <a:bodyPr/>
                    <a:lstStyle/>
                    <a:p>
                      <a:endParaRPr lang="en-SG" b="1"/>
                    </a:p>
                  </a:txBody>
                  <a:tcPr/>
                </a:tc>
                <a:tc>
                  <a:txBody>
                    <a:bodyPr/>
                    <a:lstStyle/>
                    <a:p>
                      <a:r>
                        <a:rPr lang="en-SG" b="1"/>
                        <a:t>h</a:t>
                      </a:r>
                    </a:p>
                  </a:txBody>
                  <a:tcPr/>
                </a:tc>
                <a:tc>
                  <a:txBody>
                    <a:bodyPr/>
                    <a:lstStyle/>
                    <a:p>
                      <a:r>
                        <a:rPr lang="en-SG" b="1"/>
                        <a:t>o</a:t>
                      </a:r>
                    </a:p>
                  </a:txBody>
                  <a:tcPr/>
                </a:tc>
                <a:tc>
                  <a:txBody>
                    <a:bodyPr/>
                    <a:lstStyle/>
                    <a:p>
                      <a:r>
                        <a:rPr lang="en-SG" b="1"/>
                        <a:t>w</a:t>
                      </a:r>
                    </a:p>
                  </a:txBody>
                  <a:tcPr/>
                </a:tc>
                <a:tc>
                  <a:txBody>
                    <a:bodyPr/>
                    <a:lstStyle/>
                    <a:p>
                      <a:endParaRPr lang="en-SG" b="1"/>
                    </a:p>
                  </a:txBody>
                  <a:tcPr/>
                </a:tc>
                <a:tc>
                  <a:txBody>
                    <a:bodyPr/>
                    <a:lstStyle/>
                    <a:p>
                      <a:r>
                        <a:rPr lang="en-SG" b="1"/>
                        <a:t>a</a:t>
                      </a:r>
                    </a:p>
                  </a:txBody>
                  <a:tcPr/>
                </a:tc>
                <a:tc>
                  <a:txBody>
                    <a:bodyPr/>
                    <a:lstStyle/>
                    <a:p>
                      <a:r>
                        <a:rPr lang="en-SG" b="1"/>
                        <a:t>r</a:t>
                      </a:r>
                    </a:p>
                  </a:txBody>
                  <a:tcPr/>
                </a:tc>
                <a:tc>
                  <a:txBody>
                    <a:bodyPr/>
                    <a:lstStyle/>
                    <a:p>
                      <a:r>
                        <a:rPr lang="en-SG" b="1"/>
                        <a:t>e</a:t>
                      </a:r>
                    </a:p>
                  </a:txBody>
                  <a:tcPr/>
                </a:tc>
                <a:tc>
                  <a:txBody>
                    <a:bodyPr/>
                    <a:lstStyle/>
                    <a:p>
                      <a:endParaRPr lang="en-SG" b="1"/>
                    </a:p>
                  </a:txBody>
                  <a:tcPr/>
                </a:tc>
                <a:tc>
                  <a:txBody>
                    <a:bodyPr/>
                    <a:lstStyle/>
                    <a:p>
                      <a:r>
                        <a:rPr lang="en-SG" b="1"/>
                        <a:t>y</a:t>
                      </a:r>
                    </a:p>
                  </a:txBody>
                  <a:tcPr/>
                </a:tc>
                <a:tc>
                  <a:txBody>
                    <a:bodyPr/>
                    <a:lstStyle/>
                    <a:p>
                      <a:r>
                        <a:rPr lang="en-SG" b="1"/>
                        <a:t>o</a:t>
                      </a:r>
                    </a:p>
                  </a:txBody>
                  <a:tcPr/>
                </a:tc>
                <a:tc>
                  <a:txBody>
                    <a:bodyPr/>
                    <a:lstStyle/>
                    <a:p>
                      <a:r>
                        <a:rPr lang="en-SG" b="1"/>
                        <a:t>u</a:t>
                      </a:r>
                    </a:p>
                  </a:txBody>
                  <a:tcPr/>
                </a:tc>
                <a:extLst>
                  <a:ext uri="{0D108BD9-81ED-4DB2-BD59-A6C34878D82A}">
                    <a16:rowId xmlns:a16="http://schemas.microsoft.com/office/drawing/2014/main" val="3058375180"/>
                  </a:ext>
                </a:extLst>
              </a:tr>
            </a:tbl>
          </a:graphicData>
        </a:graphic>
      </p:graphicFrame>
      <p:graphicFrame>
        <p:nvGraphicFramePr>
          <p:cNvPr id="10" name="Table 9">
            <a:extLst>
              <a:ext uri="{FF2B5EF4-FFF2-40B4-BE49-F238E27FC236}">
                <a16:creationId xmlns:a16="http://schemas.microsoft.com/office/drawing/2014/main" id="{5AFB2599-D914-49C3-95C8-FC44B2EBA011}"/>
              </a:ext>
            </a:extLst>
          </p:cNvPr>
          <p:cNvGraphicFramePr>
            <a:graphicFrameLocks noGrp="1"/>
          </p:cNvGraphicFramePr>
          <p:nvPr>
            <p:extLst>
              <p:ext uri="{D42A27DB-BD31-4B8C-83A1-F6EECF244321}">
                <p14:modId xmlns:p14="http://schemas.microsoft.com/office/powerpoint/2010/main" val="1171000982"/>
              </p:ext>
            </p:extLst>
          </p:nvPr>
        </p:nvGraphicFramePr>
        <p:xfrm>
          <a:off x="851594" y="5024784"/>
          <a:ext cx="2456872" cy="1158240"/>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4158907480"/>
                    </a:ext>
                  </a:extLst>
                </a:gridCol>
              </a:tblGrid>
              <a:tr h="426524">
                <a:tc>
                  <a:txBody>
                    <a:bodyPr/>
                    <a:lstStyle/>
                    <a:p>
                      <a:pPr algn="ctr"/>
                      <a:r>
                        <a:rPr lang="en-SG" sz="3200"/>
                        <a:t>words[0]</a:t>
                      </a:r>
                    </a:p>
                  </a:txBody>
                  <a:tcPr/>
                </a:tc>
                <a:extLst>
                  <a:ext uri="{0D108BD9-81ED-4DB2-BD59-A6C34878D82A}">
                    <a16:rowId xmlns:a16="http://schemas.microsoft.com/office/drawing/2014/main" val="3839443070"/>
                  </a:ext>
                </a:extLst>
              </a:tr>
              <a:tr h="426524">
                <a:tc>
                  <a:txBody>
                    <a:bodyPr/>
                    <a:lstStyle/>
                    <a:p>
                      <a:pPr algn="ctr"/>
                      <a:r>
                        <a:rPr lang="en-SG" sz="3200"/>
                        <a:t>hi</a:t>
                      </a:r>
                    </a:p>
                  </a:txBody>
                  <a:tcPr/>
                </a:tc>
                <a:extLst>
                  <a:ext uri="{0D108BD9-81ED-4DB2-BD59-A6C34878D82A}">
                    <a16:rowId xmlns:a16="http://schemas.microsoft.com/office/drawing/2014/main" val="3725072348"/>
                  </a:ext>
                </a:extLst>
              </a:tr>
            </a:tbl>
          </a:graphicData>
        </a:graphic>
      </p:graphicFrame>
      <p:graphicFrame>
        <p:nvGraphicFramePr>
          <p:cNvPr id="11" name="Table 10">
            <a:extLst>
              <a:ext uri="{FF2B5EF4-FFF2-40B4-BE49-F238E27FC236}">
                <a16:creationId xmlns:a16="http://schemas.microsoft.com/office/drawing/2014/main" id="{10C937B6-2E6A-40DC-8F72-678B3818100B}"/>
              </a:ext>
            </a:extLst>
          </p:cNvPr>
          <p:cNvGraphicFramePr>
            <a:graphicFrameLocks noGrp="1"/>
          </p:cNvGraphicFramePr>
          <p:nvPr>
            <p:extLst>
              <p:ext uri="{D42A27DB-BD31-4B8C-83A1-F6EECF244321}">
                <p14:modId xmlns:p14="http://schemas.microsoft.com/office/powerpoint/2010/main" val="1654419598"/>
              </p:ext>
            </p:extLst>
          </p:nvPr>
        </p:nvGraphicFramePr>
        <p:xfrm>
          <a:off x="3497812" y="4999324"/>
          <a:ext cx="2456872" cy="1158240"/>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4158907480"/>
                    </a:ext>
                  </a:extLst>
                </a:gridCol>
              </a:tblGrid>
              <a:tr h="426524">
                <a:tc>
                  <a:txBody>
                    <a:bodyPr/>
                    <a:lstStyle/>
                    <a:p>
                      <a:pPr algn="ctr"/>
                      <a:r>
                        <a:rPr lang="en-SG" sz="3200"/>
                        <a:t>words[1]</a:t>
                      </a:r>
                    </a:p>
                  </a:txBody>
                  <a:tcPr/>
                </a:tc>
                <a:extLst>
                  <a:ext uri="{0D108BD9-81ED-4DB2-BD59-A6C34878D82A}">
                    <a16:rowId xmlns:a16="http://schemas.microsoft.com/office/drawing/2014/main" val="3839443070"/>
                  </a:ext>
                </a:extLst>
              </a:tr>
              <a:tr h="426524">
                <a:tc>
                  <a:txBody>
                    <a:bodyPr/>
                    <a:lstStyle/>
                    <a:p>
                      <a:pPr algn="ctr"/>
                      <a:r>
                        <a:rPr lang="en-SG" sz="3200"/>
                        <a:t>how</a:t>
                      </a:r>
                    </a:p>
                  </a:txBody>
                  <a:tcPr/>
                </a:tc>
                <a:extLst>
                  <a:ext uri="{0D108BD9-81ED-4DB2-BD59-A6C34878D82A}">
                    <a16:rowId xmlns:a16="http://schemas.microsoft.com/office/drawing/2014/main" val="3725072348"/>
                  </a:ext>
                </a:extLst>
              </a:tr>
            </a:tbl>
          </a:graphicData>
        </a:graphic>
      </p:graphicFrame>
      <p:graphicFrame>
        <p:nvGraphicFramePr>
          <p:cNvPr id="12" name="Table 11">
            <a:extLst>
              <a:ext uri="{FF2B5EF4-FFF2-40B4-BE49-F238E27FC236}">
                <a16:creationId xmlns:a16="http://schemas.microsoft.com/office/drawing/2014/main" id="{D5C56626-3FEF-4500-8C1A-4D8802FD53BF}"/>
              </a:ext>
            </a:extLst>
          </p:cNvPr>
          <p:cNvGraphicFramePr>
            <a:graphicFrameLocks noGrp="1"/>
          </p:cNvGraphicFramePr>
          <p:nvPr>
            <p:extLst>
              <p:ext uri="{D42A27DB-BD31-4B8C-83A1-F6EECF244321}">
                <p14:modId xmlns:p14="http://schemas.microsoft.com/office/powerpoint/2010/main" val="194541649"/>
              </p:ext>
            </p:extLst>
          </p:nvPr>
        </p:nvGraphicFramePr>
        <p:xfrm>
          <a:off x="6153728" y="4999324"/>
          <a:ext cx="2456872" cy="1158240"/>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4158907480"/>
                    </a:ext>
                  </a:extLst>
                </a:gridCol>
              </a:tblGrid>
              <a:tr h="426524">
                <a:tc>
                  <a:txBody>
                    <a:bodyPr/>
                    <a:lstStyle/>
                    <a:p>
                      <a:pPr algn="ctr"/>
                      <a:r>
                        <a:rPr lang="en-SG" sz="3200"/>
                        <a:t>words[2]</a:t>
                      </a:r>
                    </a:p>
                  </a:txBody>
                  <a:tcPr/>
                </a:tc>
                <a:extLst>
                  <a:ext uri="{0D108BD9-81ED-4DB2-BD59-A6C34878D82A}">
                    <a16:rowId xmlns:a16="http://schemas.microsoft.com/office/drawing/2014/main" val="3839443070"/>
                  </a:ext>
                </a:extLst>
              </a:tr>
              <a:tr h="426524">
                <a:tc>
                  <a:txBody>
                    <a:bodyPr/>
                    <a:lstStyle/>
                    <a:p>
                      <a:pPr algn="ctr"/>
                      <a:r>
                        <a:rPr lang="en-SG" sz="3200"/>
                        <a:t>are</a:t>
                      </a:r>
                    </a:p>
                  </a:txBody>
                  <a:tcPr/>
                </a:tc>
                <a:extLst>
                  <a:ext uri="{0D108BD9-81ED-4DB2-BD59-A6C34878D82A}">
                    <a16:rowId xmlns:a16="http://schemas.microsoft.com/office/drawing/2014/main" val="3725072348"/>
                  </a:ext>
                </a:extLst>
              </a:tr>
            </a:tbl>
          </a:graphicData>
        </a:graphic>
      </p:graphicFrame>
      <p:graphicFrame>
        <p:nvGraphicFramePr>
          <p:cNvPr id="13" name="Table 12">
            <a:extLst>
              <a:ext uri="{FF2B5EF4-FFF2-40B4-BE49-F238E27FC236}">
                <a16:creationId xmlns:a16="http://schemas.microsoft.com/office/drawing/2014/main" id="{51C3DD38-925D-4466-9AA9-CD2A1ED9C56D}"/>
              </a:ext>
            </a:extLst>
          </p:cNvPr>
          <p:cNvGraphicFramePr>
            <a:graphicFrameLocks noGrp="1"/>
          </p:cNvGraphicFramePr>
          <p:nvPr>
            <p:extLst>
              <p:ext uri="{D42A27DB-BD31-4B8C-83A1-F6EECF244321}">
                <p14:modId xmlns:p14="http://schemas.microsoft.com/office/powerpoint/2010/main" val="793587929"/>
              </p:ext>
            </p:extLst>
          </p:nvPr>
        </p:nvGraphicFramePr>
        <p:xfrm>
          <a:off x="8876773" y="4999324"/>
          <a:ext cx="2456872" cy="1158240"/>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4158907480"/>
                    </a:ext>
                  </a:extLst>
                </a:gridCol>
              </a:tblGrid>
              <a:tr h="426524">
                <a:tc>
                  <a:txBody>
                    <a:bodyPr/>
                    <a:lstStyle/>
                    <a:p>
                      <a:pPr algn="ctr"/>
                      <a:r>
                        <a:rPr lang="en-SG" sz="3200"/>
                        <a:t>words[3]</a:t>
                      </a:r>
                    </a:p>
                  </a:txBody>
                  <a:tcPr/>
                </a:tc>
                <a:extLst>
                  <a:ext uri="{0D108BD9-81ED-4DB2-BD59-A6C34878D82A}">
                    <a16:rowId xmlns:a16="http://schemas.microsoft.com/office/drawing/2014/main" val="3839443070"/>
                  </a:ext>
                </a:extLst>
              </a:tr>
              <a:tr h="426524">
                <a:tc>
                  <a:txBody>
                    <a:bodyPr/>
                    <a:lstStyle/>
                    <a:p>
                      <a:pPr algn="ctr"/>
                      <a:r>
                        <a:rPr lang="en-SG" sz="3200"/>
                        <a:t>you</a:t>
                      </a:r>
                    </a:p>
                  </a:txBody>
                  <a:tcPr/>
                </a:tc>
                <a:extLst>
                  <a:ext uri="{0D108BD9-81ED-4DB2-BD59-A6C34878D82A}">
                    <a16:rowId xmlns:a16="http://schemas.microsoft.com/office/drawing/2014/main" val="3725072348"/>
                  </a:ext>
                </a:extLst>
              </a:tr>
            </a:tbl>
          </a:graphicData>
        </a:graphic>
      </p:graphicFrame>
      <p:sp>
        <p:nvSpPr>
          <p:cNvPr id="14"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17405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Types of Operators in Python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43</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a:p>
            <a:endParaRPr lang="en-SG"/>
          </a:p>
        </p:txBody>
      </p:sp>
      <p:sp>
        <p:nvSpPr>
          <p:cNvPr id="5" name="Content Placeholder 4"/>
          <p:cNvSpPr>
            <a:spLocks noGrp="1"/>
          </p:cNvSpPr>
          <p:nvPr>
            <p:ph idx="1"/>
          </p:nvPr>
        </p:nvSpPr>
        <p:spPr/>
        <p:txBody>
          <a:bodyPr>
            <a:normAutofit/>
          </a:bodyPr>
          <a:lstStyle/>
          <a:p>
            <a:pPr marL="0" indent="0">
              <a:buNone/>
            </a:pPr>
            <a:r>
              <a:rPr lang="en-SG" dirty="0"/>
              <a:t>Python supports the following types of operators:</a:t>
            </a:r>
          </a:p>
          <a:p>
            <a:r>
              <a:rPr lang="en-SG" dirty="0"/>
              <a:t>Arithmetic Operators</a:t>
            </a:r>
          </a:p>
          <a:p>
            <a:r>
              <a:rPr lang="en-SG" dirty="0"/>
              <a:t>Comparison Operators</a:t>
            </a:r>
          </a:p>
          <a:p>
            <a:r>
              <a:rPr lang="en-SG" dirty="0"/>
              <a:t>Assignment Operators</a:t>
            </a:r>
          </a:p>
          <a:p>
            <a:r>
              <a:rPr lang="en-SG" dirty="0"/>
              <a:t>Logical Operators</a:t>
            </a:r>
          </a:p>
          <a:p>
            <a:r>
              <a:rPr lang="en-SG" dirty="0"/>
              <a:t>Membership Operators </a:t>
            </a:r>
          </a:p>
          <a:p>
            <a:r>
              <a:rPr lang="en-SG" dirty="0"/>
              <a:t>Identity Operators </a:t>
            </a:r>
          </a:p>
          <a:p>
            <a:pPr marL="0" indent="0">
              <a:buNone/>
            </a:pPr>
            <a:endParaRPr lang="en-SG" dirty="0"/>
          </a:p>
          <a:p>
            <a:pPr lvl="1"/>
            <a:endParaRPr lang="en-SG" dirty="0"/>
          </a:p>
        </p:txBody>
      </p:sp>
      <p:sp>
        <p:nvSpPr>
          <p:cNvPr id="6"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45099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Arithmetic operators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44</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graphicFrame>
        <p:nvGraphicFramePr>
          <p:cNvPr id="6" name="Table 5"/>
          <p:cNvGraphicFramePr>
            <a:graphicFrameLocks noGrp="1"/>
          </p:cNvGraphicFramePr>
          <p:nvPr>
            <p:extLst>
              <p:ext uri="{D42A27DB-BD31-4B8C-83A1-F6EECF244321}">
                <p14:modId xmlns:p14="http://schemas.microsoft.com/office/powerpoint/2010/main" val="3616937038"/>
              </p:ext>
            </p:extLst>
          </p:nvPr>
        </p:nvGraphicFramePr>
        <p:xfrm>
          <a:off x="313508" y="2040947"/>
          <a:ext cx="11521439" cy="4033995"/>
        </p:xfrm>
        <a:graphic>
          <a:graphicData uri="http://schemas.openxmlformats.org/drawingml/2006/table">
            <a:tbl>
              <a:tblPr>
                <a:tableStyleId>{C4B1156A-380E-4F78-BDF5-A606A8083BF9}</a:tableStyleId>
              </a:tblPr>
              <a:tblGrid>
                <a:gridCol w="748146">
                  <a:extLst>
                    <a:ext uri="{9D8B030D-6E8A-4147-A177-3AD203B41FA5}">
                      <a16:colId xmlns:a16="http://schemas.microsoft.com/office/drawing/2014/main" val="1495223959"/>
                    </a:ext>
                  </a:extLst>
                </a:gridCol>
                <a:gridCol w="7213963">
                  <a:extLst>
                    <a:ext uri="{9D8B030D-6E8A-4147-A177-3AD203B41FA5}">
                      <a16:colId xmlns:a16="http://schemas.microsoft.com/office/drawing/2014/main" val="13324914"/>
                    </a:ext>
                  </a:extLst>
                </a:gridCol>
                <a:gridCol w="3559330">
                  <a:extLst>
                    <a:ext uri="{9D8B030D-6E8A-4147-A177-3AD203B41FA5}">
                      <a16:colId xmlns:a16="http://schemas.microsoft.com/office/drawing/2014/main" val="2599852968"/>
                    </a:ext>
                  </a:extLst>
                </a:gridCol>
              </a:tblGrid>
              <a:tr h="0">
                <a:tc>
                  <a:txBody>
                    <a:bodyPr/>
                    <a:lstStyle/>
                    <a:p>
                      <a:r>
                        <a:rPr lang="en-SG" sz="2800">
                          <a:effectLst/>
                        </a:rPr>
                        <a:t>+</a:t>
                      </a:r>
                    </a:p>
                  </a:txBody>
                  <a:tcPr marL="37741" marR="37741" marT="37741" marB="37741" anchor="ctr"/>
                </a:tc>
                <a:tc>
                  <a:txBody>
                    <a:bodyPr/>
                    <a:lstStyle/>
                    <a:p>
                      <a:r>
                        <a:rPr lang="en-SG" sz="2800">
                          <a:effectLst/>
                        </a:rPr>
                        <a:t>Add num1 and num2</a:t>
                      </a:r>
                    </a:p>
                  </a:txBody>
                  <a:tcPr marL="37741" marR="37741" marT="37741" marB="3774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800">
                          <a:effectLst/>
                        </a:rPr>
                        <a:t>num1 + num2 = 15</a:t>
                      </a:r>
                    </a:p>
                  </a:txBody>
                  <a:tcPr marL="45289" marR="45289" marT="22645" marB="22645"/>
                </a:tc>
                <a:extLst>
                  <a:ext uri="{0D108BD9-81ED-4DB2-BD59-A6C34878D82A}">
                    <a16:rowId xmlns:a16="http://schemas.microsoft.com/office/drawing/2014/main" val="2215297624"/>
                  </a:ext>
                </a:extLst>
              </a:tr>
              <a:tr h="358185">
                <a:tc>
                  <a:txBody>
                    <a:bodyPr/>
                    <a:lstStyle/>
                    <a:p>
                      <a:r>
                        <a:rPr lang="en-SG" sz="2800">
                          <a:effectLst/>
                        </a:rPr>
                        <a:t>–</a:t>
                      </a:r>
                    </a:p>
                  </a:txBody>
                  <a:tcPr marL="37741" marR="37741" marT="37741" marB="37741" anchor="ctr"/>
                </a:tc>
                <a:tc>
                  <a:txBody>
                    <a:bodyPr/>
                    <a:lstStyle/>
                    <a:p>
                      <a:r>
                        <a:rPr lang="en-SG" sz="2800">
                          <a:effectLst/>
                        </a:rPr>
                        <a:t>Subtract num2 from num1</a:t>
                      </a:r>
                    </a:p>
                  </a:txBody>
                  <a:tcPr marL="37741" marR="37741" marT="37741" marB="37741" anchor="ctr"/>
                </a:tc>
                <a:tc>
                  <a:txBody>
                    <a:bodyPr/>
                    <a:lstStyle/>
                    <a:p>
                      <a:r>
                        <a:rPr lang="en-SG" sz="2800">
                          <a:effectLst/>
                        </a:rPr>
                        <a:t>num1 - num2 = 5</a:t>
                      </a:r>
                    </a:p>
                  </a:txBody>
                  <a:tcPr marL="37741" marR="37741" marT="37741" marB="37741" anchor="ctr"/>
                </a:tc>
                <a:extLst>
                  <a:ext uri="{0D108BD9-81ED-4DB2-BD59-A6C34878D82A}">
                    <a16:rowId xmlns:a16="http://schemas.microsoft.com/office/drawing/2014/main" val="2305797952"/>
                  </a:ext>
                </a:extLst>
              </a:tr>
              <a:tr h="358185">
                <a:tc>
                  <a:txBody>
                    <a:bodyPr/>
                    <a:lstStyle/>
                    <a:p>
                      <a:r>
                        <a:rPr lang="en-SG" sz="2800">
                          <a:effectLst/>
                        </a:rPr>
                        <a:t>*</a:t>
                      </a:r>
                    </a:p>
                  </a:txBody>
                  <a:tcPr marL="37741" marR="37741" marT="37741" marB="37741" anchor="ctr"/>
                </a:tc>
                <a:tc>
                  <a:txBody>
                    <a:bodyPr/>
                    <a:lstStyle/>
                    <a:p>
                      <a:r>
                        <a:rPr lang="en-SG" sz="2800">
                          <a:effectLst/>
                        </a:rPr>
                        <a:t>Multiply num1 by num2</a:t>
                      </a:r>
                    </a:p>
                  </a:txBody>
                  <a:tcPr marL="37741" marR="37741" marT="37741" marB="37741" anchor="ctr"/>
                </a:tc>
                <a:tc>
                  <a:txBody>
                    <a:bodyPr/>
                    <a:lstStyle/>
                    <a:p>
                      <a:r>
                        <a:rPr lang="en-SG" sz="2800">
                          <a:effectLst/>
                        </a:rPr>
                        <a:t>num1 * num2 =50</a:t>
                      </a:r>
                    </a:p>
                  </a:txBody>
                  <a:tcPr marL="37741" marR="37741" marT="37741" marB="37741" anchor="ctr"/>
                </a:tc>
                <a:extLst>
                  <a:ext uri="{0D108BD9-81ED-4DB2-BD59-A6C34878D82A}">
                    <a16:rowId xmlns:a16="http://schemas.microsoft.com/office/drawing/2014/main" val="4078769234"/>
                  </a:ext>
                </a:extLst>
              </a:tr>
              <a:tr h="279559">
                <a:tc>
                  <a:txBody>
                    <a:bodyPr/>
                    <a:lstStyle/>
                    <a:p>
                      <a:r>
                        <a:rPr lang="en-SG" sz="2800">
                          <a:effectLst/>
                        </a:rPr>
                        <a:t>/</a:t>
                      </a:r>
                    </a:p>
                  </a:txBody>
                  <a:tcPr marL="37741" marR="37741" marT="37741" marB="37741" anchor="ctr"/>
                </a:tc>
                <a:tc>
                  <a:txBody>
                    <a:bodyPr/>
                    <a:lstStyle/>
                    <a:p>
                      <a:r>
                        <a:rPr lang="en-SG" sz="2800">
                          <a:effectLst/>
                        </a:rPr>
                        <a:t>Divide num1 by num2</a:t>
                      </a:r>
                    </a:p>
                  </a:txBody>
                  <a:tcPr marL="37741" marR="37741" marT="37741" marB="37741" anchor="ctr"/>
                </a:tc>
                <a:tc>
                  <a:txBody>
                    <a:bodyPr/>
                    <a:lstStyle/>
                    <a:p>
                      <a:r>
                        <a:rPr lang="en-SG" sz="2800">
                          <a:effectLst/>
                        </a:rPr>
                        <a:t>num1 / num2  = 2</a:t>
                      </a:r>
                    </a:p>
                  </a:txBody>
                  <a:tcPr marL="37741" marR="37741" marT="37741" marB="37741" anchor="ctr"/>
                </a:tc>
                <a:extLst>
                  <a:ext uri="{0D108BD9-81ED-4DB2-BD59-A6C34878D82A}">
                    <a16:rowId xmlns:a16="http://schemas.microsoft.com/office/drawing/2014/main" val="3625707588"/>
                  </a:ext>
                </a:extLst>
              </a:tr>
              <a:tr h="594063">
                <a:tc>
                  <a:txBody>
                    <a:bodyPr/>
                    <a:lstStyle/>
                    <a:p>
                      <a:r>
                        <a:rPr lang="en-SG" sz="2800">
                          <a:effectLst/>
                        </a:rPr>
                        <a:t>%</a:t>
                      </a:r>
                    </a:p>
                  </a:txBody>
                  <a:tcPr marL="37741" marR="37741" marT="37741" marB="37741" anchor="ctr"/>
                </a:tc>
                <a:tc>
                  <a:txBody>
                    <a:bodyPr/>
                    <a:lstStyle/>
                    <a:p>
                      <a:r>
                        <a:rPr lang="en-SG" sz="2800">
                          <a:effectLst/>
                        </a:rPr>
                        <a:t>Get the remainder after dividing num1 by num2</a:t>
                      </a:r>
                    </a:p>
                  </a:txBody>
                  <a:tcPr marL="37741" marR="37741" marT="37741" marB="37741" anchor="ctr"/>
                </a:tc>
                <a:tc>
                  <a:txBody>
                    <a:bodyPr/>
                    <a:lstStyle/>
                    <a:p>
                      <a:r>
                        <a:rPr lang="en-SG" sz="2800">
                          <a:effectLst/>
                        </a:rPr>
                        <a:t>num1 % num2 = 0</a:t>
                      </a:r>
                    </a:p>
                  </a:txBody>
                  <a:tcPr marL="37741" marR="37741" marT="37741" marB="37741" anchor="ctr"/>
                </a:tc>
                <a:extLst>
                  <a:ext uri="{0D108BD9-81ED-4DB2-BD59-A6C34878D82A}">
                    <a16:rowId xmlns:a16="http://schemas.microsoft.com/office/drawing/2014/main" val="3198475701"/>
                  </a:ext>
                </a:extLst>
              </a:tr>
              <a:tr h="436811">
                <a:tc>
                  <a:txBody>
                    <a:bodyPr/>
                    <a:lstStyle/>
                    <a:p>
                      <a:r>
                        <a:rPr lang="en-SG" sz="2800">
                          <a:effectLst/>
                        </a:rPr>
                        <a:t>**</a:t>
                      </a:r>
                    </a:p>
                  </a:txBody>
                  <a:tcPr marL="37741" marR="37741" marT="37741" marB="37741" anchor="ctr"/>
                </a:tc>
                <a:tc>
                  <a:txBody>
                    <a:bodyPr/>
                    <a:lstStyle/>
                    <a:p>
                      <a:r>
                        <a:rPr lang="en-SG" sz="2800">
                          <a:effectLst/>
                        </a:rPr>
                        <a:t>num1 to the power of num2</a:t>
                      </a:r>
                    </a:p>
                  </a:txBody>
                  <a:tcPr marL="37741" marR="37741" marT="37741" marB="37741" anchor="ctr"/>
                </a:tc>
                <a:tc>
                  <a:txBody>
                    <a:bodyPr/>
                    <a:lstStyle/>
                    <a:p>
                      <a:r>
                        <a:rPr lang="en-SG" sz="2800">
                          <a:effectLst/>
                        </a:rPr>
                        <a:t>num1 ** num2 = 10</a:t>
                      </a:r>
                      <a:r>
                        <a:rPr lang="en-SG" sz="2800" baseline="30000">
                          <a:effectLst/>
                        </a:rPr>
                        <a:t>5</a:t>
                      </a:r>
                    </a:p>
                  </a:txBody>
                  <a:tcPr marL="37741" marR="37741" marT="37741" marB="37741" anchor="ctr"/>
                </a:tc>
                <a:extLst>
                  <a:ext uri="{0D108BD9-81ED-4DB2-BD59-A6C34878D82A}">
                    <a16:rowId xmlns:a16="http://schemas.microsoft.com/office/drawing/2014/main" val="1700194433"/>
                  </a:ext>
                </a:extLst>
              </a:tr>
              <a:tr h="358185">
                <a:tc>
                  <a:txBody>
                    <a:bodyPr/>
                    <a:lstStyle/>
                    <a:p>
                      <a:r>
                        <a:rPr lang="en-SG" sz="2800">
                          <a:effectLst/>
                        </a:rPr>
                        <a:t>//</a:t>
                      </a:r>
                    </a:p>
                  </a:txBody>
                  <a:tcPr marL="37741" marR="37741" marT="37741" marB="37741" anchor="ctr"/>
                </a:tc>
                <a:tc>
                  <a:txBody>
                    <a:bodyPr/>
                    <a:lstStyle/>
                    <a:p>
                      <a:r>
                        <a:rPr lang="en-SG" sz="2800">
                          <a:effectLst/>
                        </a:rPr>
                        <a:t>Divide num1 by num3 and discard any decimal points from the answer</a:t>
                      </a:r>
                    </a:p>
                  </a:txBody>
                  <a:tcPr marL="37741" marR="37741" marT="37741" marB="37741" anchor="ctr"/>
                </a:tc>
                <a:tc>
                  <a:txBody>
                    <a:bodyPr/>
                    <a:lstStyle/>
                    <a:p>
                      <a:r>
                        <a:rPr lang="en-SG" sz="2800">
                          <a:effectLst/>
                        </a:rPr>
                        <a:t>num1 // num3 =  3</a:t>
                      </a:r>
                    </a:p>
                  </a:txBody>
                  <a:tcPr marL="37741" marR="37741" marT="37741" marB="37741" anchor="ctr"/>
                </a:tc>
                <a:extLst>
                  <a:ext uri="{0D108BD9-81ED-4DB2-BD59-A6C34878D82A}">
                    <a16:rowId xmlns:a16="http://schemas.microsoft.com/office/drawing/2014/main" val="1506100275"/>
                  </a:ext>
                </a:extLst>
              </a:tr>
            </a:tbl>
          </a:graphicData>
        </a:graphic>
      </p:graphicFrame>
      <p:sp>
        <p:nvSpPr>
          <p:cNvPr id="7" name="Rectangle 6"/>
          <p:cNvSpPr/>
          <p:nvPr/>
        </p:nvSpPr>
        <p:spPr>
          <a:xfrm>
            <a:off x="548640" y="1267097"/>
            <a:ext cx="10063781" cy="492443"/>
          </a:xfrm>
          <a:prstGeom prst="rect">
            <a:avLst/>
          </a:prstGeom>
        </p:spPr>
        <p:txBody>
          <a:bodyPr wrap="none">
            <a:spAutoFit/>
          </a:bodyPr>
          <a:lstStyle/>
          <a:p>
            <a:r>
              <a:rPr lang="en-SG" sz="2600">
                <a:solidFill>
                  <a:srgbClr val="660033"/>
                </a:solidFill>
              </a:rPr>
              <a:t>Assume variable </a:t>
            </a:r>
            <a:r>
              <a:rPr lang="en-SG" sz="2400" i="1">
                <a:solidFill>
                  <a:srgbClr val="C00000"/>
                </a:solidFill>
              </a:rPr>
              <a:t>num1</a:t>
            </a:r>
            <a:r>
              <a:rPr lang="en-SG" sz="2400"/>
              <a:t> </a:t>
            </a:r>
            <a:r>
              <a:rPr lang="en-SG" sz="2600">
                <a:solidFill>
                  <a:srgbClr val="660033"/>
                </a:solidFill>
              </a:rPr>
              <a:t>holds 10, variable</a:t>
            </a:r>
            <a:r>
              <a:rPr lang="en-SG" sz="2400"/>
              <a:t> </a:t>
            </a:r>
            <a:r>
              <a:rPr lang="en-SG" sz="2400" i="1" dirty="0">
                <a:solidFill>
                  <a:srgbClr val="C00000"/>
                </a:solidFill>
              </a:rPr>
              <a:t>num2</a:t>
            </a:r>
            <a:r>
              <a:rPr lang="en-SG" sz="2400" dirty="0"/>
              <a:t> </a:t>
            </a:r>
            <a:r>
              <a:rPr lang="en-SG" sz="2600" dirty="0">
                <a:solidFill>
                  <a:srgbClr val="660033"/>
                </a:solidFill>
              </a:rPr>
              <a:t>is 5 and variable </a:t>
            </a:r>
            <a:r>
              <a:rPr lang="en-SG" sz="2400" i="1" dirty="0">
                <a:solidFill>
                  <a:srgbClr val="C00000"/>
                </a:solidFill>
              </a:rPr>
              <a:t>num3 </a:t>
            </a:r>
            <a:r>
              <a:rPr lang="en-SG" sz="2600" dirty="0">
                <a:solidFill>
                  <a:srgbClr val="660033"/>
                </a:solidFill>
              </a:rPr>
              <a:t>is 3</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3027729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Assignment operators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45</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sp>
        <p:nvSpPr>
          <p:cNvPr id="7"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sz="2800"/>
              <a:t>Python allows you to assign single or multiple variables at one go using the = operator</a:t>
            </a:r>
            <a:endParaRPr lang="en-SG" sz="2800" dirty="0"/>
          </a:p>
        </p:txBody>
      </p:sp>
      <p:sp>
        <p:nvSpPr>
          <p:cNvPr id="6" name="TextBox 5"/>
          <p:cNvSpPr txBox="1"/>
          <p:nvPr/>
        </p:nvSpPr>
        <p:spPr>
          <a:xfrm>
            <a:off x="431056" y="2775633"/>
            <a:ext cx="8596565" cy="3046988"/>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counter = 100</a:t>
            </a:r>
          </a:p>
          <a:p>
            <a:r>
              <a:rPr lang="en-SG">
                <a:latin typeface="Segoe UI" panose="020B0502040204020203" pitchFamily="34" charset="0"/>
                <a:ea typeface="Roboto" panose="02000000000000000000" pitchFamily="2" charset="0"/>
                <a:cs typeface="Segoe UI" panose="020B0502040204020203" pitchFamily="34" charset="0"/>
              </a:rPr>
              <a:t>name    = "John"</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a = b = c = 1</a:t>
            </a:r>
          </a:p>
          <a:p>
            <a:endParaRPr lang="en-SG">
              <a:latin typeface="Segoe UI" panose="020B0502040204020203" pitchFamily="34" charset="0"/>
              <a:ea typeface="Roboto" panose="02000000000000000000" pitchFamily="2" charset="0"/>
              <a:cs typeface="Segoe UI" panose="020B0502040204020203" pitchFamily="34" charset="0"/>
            </a:endParaRPr>
          </a:p>
          <a:p>
            <a:r>
              <a:rPr lang="pt-BR">
                <a:latin typeface="Segoe UI" panose="020B0502040204020203" pitchFamily="34" charset="0"/>
                <a:ea typeface="Roboto" panose="02000000000000000000" pitchFamily="2" charset="0"/>
                <a:cs typeface="Segoe UI" panose="020B0502040204020203" pitchFamily="34" charset="0"/>
              </a:rPr>
              <a:t>num1,num2,name = 1,2,"john"</a:t>
            </a:r>
          </a:p>
          <a:p>
            <a:endParaRPr lang="pt-BR">
              <a:latin typeface="Segoe UI" panose="020B0502040204020203" pitchFamily="34" charset="0"/>
              <a:ea typeface="Roboto" panose="02000000000000000000" pitchFamily="2" charset="0"/>
              <a:cs typeface="Segoe UI" panose="020B0502040204020203" pitchFamily="34" charset="0"/>
            </a:endParaRPr>
          </a:p>
          <a:p>
            <a:r>
              <a:rPr lang="pt-BR">
                <a:latin typeface="Segoe UI" panose="020B0502040204020203" pitchFamily="34" charset="0"/>
                <a:ea typeface="Roboto" panose="02000000000000000000" pitchFamily="2" charset="0"/>
                <a:cs typeface="Segoe UI" panose="020B0502040204020203" pitchFamily="34" charset="0"/>
              </a:rPr>
              <a:t>print("{c}, {a}, {b}".format(a=name, b=num1, c=num2))</a:t>
            </a:r>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8" name="TextBox 7"/>
          <p:cNvSpPr txBox="1"/>
          <p:nvPr/>
        </p:nvSpPr>
        <p:spPr>
          <a:xfrm>
            <a:off x="414695" y="2433385"/>
            <a:ext cx="2713662" cy="338554"/>
          </a:xfrm>
          <a:prstGeom prst="rect">
            <a:avLst/>
          </a:prstGeom>
          <a:solidFill>
            <a:schemeClr val="bg1">
              <a:lumMod val="65000"/>
            </a:schemeClr>
          </a:solidFill>
        </p:spPr>
        <p:txBody>
          <a:bodyPr wrap="square" rtlCol="0">
            <a:spAutoFit/>
          </a:bodyPr>
          <a:lstStyle/>
          <a:p>
            <a:r>
              <a:rPr lang="en-SG" sz="1600" b="1">
                <a:solidFill>
                  <a:srgbClr val="C00000"/>
                </a:solidFill>
              </a:rPr>
              <a:t>example_assignment_1.py</a:t>
            </a:r>
          </a:p>
        </p:txBody>
      </p:sp>
      <p:pic>
        <p:nvPicPr>
          <p:cNvPr id="5" name="Picture 4"/>
          <p:cNvPicPr>
            <a:picLocks noChangeAspect="1"/>
          </p:cNvPicPr>
          <p:nvPr/>
        </p:nvPicPr>
        <p:blipFill>
          <a:blip r:embed="rId3"/>
          <a:stretch>
            <a:fillRect/>
          </a:stretch>
        </p:blipFill>
        <p:spPr>
          <a:xfrm>
            <a:off x="5930346" y="2602750"/>
            <a:ext cx="5669472" cy="1603489"/>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005315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Assignment operators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46</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sp>
        <p:nvSpPr>
          <p:cNvPr id="7" name="Content Placeholder 5"/>
          <p:cNvSpPr>
            <a:spLocks noGrp="1"/>
          </p:cNvSpPr>
          <p:nvPr>
            <p:ph idx="1"/>
          </p:nvPr>
        </p:nvSpPr>
        <p:spPr>
          <a:xfrm>
            <a:off x="338758" y="1230175"/>
            <a:ext cx="11853242" cy="828586"/>
          </a:xfrm>
        </p:spPr>
        <p:txBody>
          <a:bodyPr vert="horz" lIns="91440" tIns="45720" rIns="91440" bIns="45720" rtlCol="0">
            <a:noAutofit/>
          </a:bodyPr>
          <a:lstStyle/>
          <a:p>
            <a:pPr>
              <a:spcBef>
                <a:spcPts val="800"/>
              </a:spcBef>
            </a:pPr>
            <a:r>
              <a:rPr lang="en-SG" sz="2800"/>
              <a:t>Python also provides compound assignment operators that allow  "shortcuts" to add / subtract / multiply / divide</a:t>
            </a:r>
            <a:endParaRPr lang="en-SG" sz="2800" dirty="0"/>
          </a:p>
        </p:txBody>
      </p:sp>
      <p:sp>
        <p:nvSpPr>
          <p:cNvPr id="6" name="TextBox 5"/>
          <p:cNvSpPr txBox="1"/>
          <p:nvPr/>
        </p:nvSpPr>
        <p:spPr>
          <a:xfrm>
            <a:off x="338757" y="2185482"/>
            <a:ext cx="11452845" cy="415498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a ,b,c,d,e, x = 1, 10, 3, 100, 23, 5 </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a +=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equivalent to a = a+x, hence, a becomes 6</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b -=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equivalent to b = b-x, hence, b becomes 5</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c *=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equivalent to c = c times x, hence,c becomes 15</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d /=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equivalent to d = d divide by x, hence,d becomes 20.0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e %= x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equivalent to e = remainder of e divide by x, hence,e becomes 3</a:t>
            </a:r>
          </a:p>
        </p:txBody>
      </p:sp>
      <p:sp>
        <p:nvSpPr>
          <p:cNvPr id="8" name="TextBox 7"/>
          <p:cNvSpPr txBox="1"/>
          <p:nvPr/>
        </p:nvSpPr>
        <p:spPr>
          <a:xfrm>
            <a:off x="7431841" y="2016205"/>
            <a:ext cx="4359762" cy="338554"/>
          </a:xfrm>
          <a:prstGeom prst="rect">
            <a:avLst/>
          </a:prstGeom>
          <a:solidFill>
            <a:schemeClr val="bg1">
              <a:lumMod val="65000"/>
            </a:schemeClr>
          </a:solidFill>
        </p:spPr>
        <p:txBody>
          <a:bodyPr wrap="square" rtlCol="0">
            <a:spAutoFit/>
          </a:bodyPr>
          <a:lstStyle/>
          <a:p>
            <a:r>
              <a:rPr lang="en-SG" sz="1600" b="1">
                <a:solidFill>
                  <a:srgbClr val="C00000"/>
                </a:solidFill>
              </a:rPr>
              <a:t>example_assignmentoperators_2.py</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528822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Comparison operators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47</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graphicFrame>
        <p:nvGraphicFramePr>
          <p:cNvPr id="6" name="Table 5"/>
          <p:cNvGraphicFramePr>
            <a:graphicFrameLocks noGrp="1"/>
          </p:cNvGraphicFramePr>
          <p:nvPr>
            <p:extLst>
              <p:ext uri="{D42A27DB-BD31-4B8C-83A1-F6EECF244321}">
                <p14:modId xmlns:p14="http://schemas.microsoft.com/office/powerpoint/2010/main" val="1235929806"/>
              </p:ext>
            </p:extLst>
          </p:nvPr>
        </p:nvGraphicFramePr>
        <p:xfrm>
          <a:off x="6783185" y="2557240"/>
          <a:ext cx="5408814" cy="3105073"/>
        </p:xfrm>
        <a:graphic>
          <a:graphicData uri="http://schemas.openxmlformats.org/drawingml/2006/table">
            <a:tbl>
              <a:tblPr>
                <a:tableStyleId>{C4B1156A-380E-4F78-BDF5-A606A8083BF9}</a:tableStyleId>
              </a:tblPr>
              <a:tblGrid>
                <a:gridCol w="749204">
                  <a:extLst>
                    <a:ext uri="{9D8B030D-6E8A-4147-A177-3AD203B41FA5}">
                      <a16:colId xmlns:a16="http://schemas.microsoft.com/office/drawing/2014/main" val="1495223959"/>
                    </a:ext>
                  </a:extLst>
                </a:gridCol>
                <a:gridCol w="2329805">
                  <a:extLst>
                    <a:ext uri="{9D8B030D-6E8A-4147-A177-3AD203B41FA5}">
                      <a16:colId xmlns:a16="http://schemas.microsoft.com/office/drawing/2014/main" val="2599852968"/>
                    </a:ext>
                  </a:extLst>
                </a:gridCol>
                <a:gridCol w="2329805">
                  <a:extLst>
                    <a:ext uri="{9D8B030D-6E8A-4147-A177-3AD203B41FA5}">
                      <a16:colId xmlns:a16="http://schemas.microsoft.com/office/drawing/2014/main" val="265894019"/>
                    </a:ext>
                  </a:extLst>
                </a:gridCol>
              </a:tblGrid>
              <a:tr h="0">
                <a:tc>
                  <a:txBody>
                    <a:bodyPr/>
                    <a:lstStyle/>
                    <a:p>
                      <a:r>
                        <a:rPr lang="en-SG" sz="2800">
                          <a:effectLst/>
                        </a:rPr>
                        <a:t>==</a:t>
                      </a:r>
                    </a:p>
                  </a:txBody>
                  <a:tcPr marL="37741" marR="37741" marT="37741" marB="3774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800">
                          <a:effectLst/>
                        </a:rPr>
                        <a:t>num1 == num2 </a:t>
                      </a:r>
                    </a:p>
                  </a:txBody>
                  <a:tcPr marL="45289" marR="45289" marT="22645" marB="2264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800">
                          <a:effectLst/>
                        </a:rPr>
                        <a:t>False</a:t>
                      </a:r>
                    </a:p>
                  </a:txBody>
                  <a:tcPr marL="45289" marR="45289" marT="22645" marB="22645"/>
                </a:tc>
                <a:extLst>
                  <a:ext uri="{0D108BD9-81ED-4DB2-BD59-A6C34878D82A}">
                    <a16:rowId xmlns:a16="http://schemas.microsoft.com/office/drawing/2014/main" val="2215297624"/>
                  </a:ext>
                </a:extLst>
              </a:tr>
              <a:tr h="358185">
                <a:tc>
                  <a:txBody>
                    <a:bodyPr/>
                    <a:lstStyle/>
                    <a:p>
                      <a:r>
                        <a:rPr lang="en-SG" sz="2800">
                          <a:effectLst/>
                        </a:rPr>
                        <a:t>!=</a:t>
                      </a:r>
                    </a:p>
                  </a:txBody>
                  <a:tcPr marL="37741" marR="37741" marT="37741" marB="37741" anchor="ctr"/>
                </a:tc>
                <a:tc>
                  <a:txBody>
                    <a:bodyPr/>
                    <a:lstStyle/>
                    <a:p>
                      <a:r>
                        <a:rPr lang="en-SG" sz="2800">
                          <a:effectLst/>
                        </a:rPr>
                        <a:t>num1 != num2</a:t>
                      </a:r>
                    </a:p>
                  </a:txBody>
                  <a:tcPr marL="37741" marR="37741" marT="37741" marB="37741" anchor="ctr"/>
                </a:tc>
                <a:tc>
                  <a:txBody>
                    <a:bodyPr/>
                    <a:lstStyle/>
                    <a:p>
                      <a:r>
                        <a:rPr lang="en-SG" sz="2800">
                          <a:effectLst/>
                        </a:rPr>
                        <a:t>True</a:t>
                      </a:r>
                    </a:p>
                  </a:txBody>
                  <a:tcPr marL="37741" marR="37741" marT="37741" marB="37741" anchor="ctr"/>
                </a:tc>
                <a:extLst>
                  <a:ext uri="{0D108BD9-81ED-4DB2-BD59-A6C34878D82A}">
                    <a16:rowId xmlns:a16="http://schemas.microsoft.com/office/drawing/2014/main" val="2305797952"/>
                  </a:ext>
                </a:extLst>
              </a:tr>
              <a:tr h="358185">
                <a:tc>
                  <a:txBody>
                    <a:bodyPr/>
                    <a:lstStyle/>
                    <a:p>
                      <a:r>
                        <a:rPr lang="en-SG" sz="2800">
                          <a:effectLst/>
                        </a:rPr>
                        <a:t>&gt;</a:t>
                      </a:r>
                    </a:p>
                  </a:txBody>
                  <a:tcPr marL="37741" marR="37741" marT="37741" marB="37741" anchor="ctr"/>
                </a:tc>
                <a:tc>
                  <a:txBody>
                    <a:bodyPr/>
                    <a:lstStyle/>
                    <a:p>
                      <a:r>
                        <a:rPr lang="en-SG" sz="2800">
                          <a:effectLst/>
                        </a:rPr>
                        <a:t>num1 &gt; num2</a:t>
                      </a:r>
                    </a:p>
                  </a:txBody>
                  <a:tcPr marL="37741" marR="37741" marT="37741" marB="37741" anchor="ctr"/>
                </a:tc>
                <a:tc>
                  <a:txBody>
                    <a:bodyPr/>
                    <a:lstStyle/>
                    <a:p>
                      <a:r>
                        <a:rPr lang="en-SG" sz="2800">
                          <a:effectLst/>
                        </a:rPr>
                        <a:t>False</a:t>
                      </a:r>
                    </a:p>
                  </a:txBody>
                  <a:tcPr marL="37741" marR="37741" marT="37741" marB="37741" anchor="ctr"/>
                </a:tc>
                <a:extLst>
                  <a:ext uri="{0D108BD9-81ED-4DB2-BD59-A6C34878D82A}">
                    <a16:rowId xmlns:a16="http://schemas.microsoft.com/office/drawing/2014/main" val="4078769234"/>
                  </a:ext>
                </a:extLst>
              </a:tr>
              <a:tr h="279559">
                <a:tc>
                  <a:txBody>
                    <a:bodyPr/>
                    <a:lstStyle/>
                    <a:p>
                      <a:r>
                        <a:rPr lang="en-SG" sz="2800">
                          <a:effectLst/>
                        </a:rPr>
                        <a:t>&lt;</a:t>
                      </a:r>
                    </a:p>
                  </a:txBody>
                  <a:tcPr marL="37741" marR="37741" marT="37741" marB="37741" anchor="ctr"/>
                </a:tc>
                <a:tc>
                  <a:txBody>
                    <a:bodyPr/>
                    <a:lstStyle/>
                    <a:p>
                      <a:r>
                        <a:rPr lang="en-SG" sz="2800">
                          <a:effectLst/>
                        </a:rPr>
                        <a:t>num1 &lt; num2 </a:t>
                      </a:r>
                    </a:p>
                  </a:txBody>
                  <a:tcPr marL="37741" marR="37741" marT="37741" marB="37741" anchor="ctr"/>
                </a:tc>
                <a:tc>
                  <a:txBody>
                    <a:bodyPr/>
                    <a:lstStyle/>
                    <a:p>
                      <a:r>
                        <a:rPr lang="en-SG" sz="2800">
                          <a:effectLst/>
                        </a:rPr>
                        <a:t>True</a:t>
                      </a:r>
                    </a:p>
                  </a:txBody>
                  <a:tcPr marL="37741" marR="37741" marT="37741" marB="37741" anchor="ctr"/>
                </a:tc>
                <a:extLst>
                  <a:ext uri="{0D108BD9-81ED-4DB2-BD59-A6C34878D82A}">
                    <a16:rowId xmlns:a16="http://schemas.microsoft.com/office/drawing/2014/main" val="3625707588"/>
                  </a:ext>
                </a:extLst>
              </a:tr>
              <a:tr h="594063">
                <a:tc>
                  <a:txBody>
                    <a:bodyPr/>
                    <a:lstStyle/>
                    <a:p>
                      <a:r>
                        <a:rPr lang="en-SG" sz="2800">
                          <a:effectLst/>
                        </a:rPr>
                        <a:t>&gt;=</a:t>
                      </a:r>
                    </a:p>
                  </a:txBody>
                  <a:tcPr marL="37741" marR="37741" marT="37741" marB="37741" anchor="ctr"/>
                </a:tc>
                <a:tc>
                  <a:txBody>
                    <a:bodyPr/>
                    <a:lstStyle/>
                    <a:p>
                      <a:r>
                        <a:rPr lang="en-SG" sz="2800">
                          <a:effectLst/>
                        </a:rPr>
                        <a:t>num1 &gt;= num2</a:t>
                      </a:r>
                    </a:p>
                  </a:txBody>
                  <a:tcPr marL="37741" marR="37741" marT="37741" marB="37741" anchor="ctr"/>
                </a:tc>
                <a:tc>
                  <a:txBody>
                    <a:bodyPr/>
                    <a:lstStyle/>
                    <a:p>
                      <a:r>
                        <a:rPr lang="en-SG" sz="2800">
                          <a:effectLst/>
                        </a:rPr>
                        <a:t>False</a:t>
                      </a:r>
                    </a:p>
                  </a:txBody>
                  <a:tcPr marL="37741" marR="37741" marT="37741" marB="37741" anchor="ctr"/>
                </a:tc>
                <a:extLst>
                  <a:ext uri="{0D108BD9-81ED-4DB2-BD59-A6C34878D82A}">
                    <a16:rowId xmlns:a16="http://schemas.microsoft.com/office/drawing/2014/main" val="3198475701"/>
                  </a:ext>
                </a:extLst>
              </a:tr>
              <a:tr h="436811">
                <a:tc>
                  <a:txBody>
                    <a:bodyPr/>
                    <a:lstStyle/>
                    <a:p>
                      <a:r>
                        <a:rPr lang="en-SG" sz="2800">
                          <a:effectLst/>
                        </a:rPr>
                        <a:t>&lt;=</a:t>
                      </a:r>
                    </a:p>
                  </a:txBody>
                  <a:tcPr marL="37741" marR="37741" marT="37741" marB="37741" anchor="ctr"/>
                </a:tc>
                <a:tc>
                  <a:txBody>
                    <a:bodyPr/>
                    <a:lstStyle/>
                    <a:p>
                      <a:r>
                        <a:rPr lang="en-SG" sz="2800">
                          <a:effectLst/>
                        </a:rPr>
                        <a:t>num1 &lt;= num2</a:t>
                      </a:r>
                      <a:endParaRPr lang="en-SG" sz="2800" baseline="30000">
                        <a:effectLst/>
                      </a:endParaRPr>
                    </a:p>
                  </a:txBody>
                  <a:tcPr marL="37741" marR="37741" marT="37741" marB="37741" anchor="ctr"/>
                </a:tc>
                <a:tc>
                  <a:txBody>
                    <a:bodyPr/>
                    <a:lstStyle/>
                    <a:p>
                      <a:pPr marL="0" algn="l" defTabSz="914400" rtl="0" eaLnBrk="1" latinLnBrk="0" hangingPunct="1"/>
                      <a:r>
                        <a:rPr lang="en-SG" sz="2800" kern="1200">
                          <a:solidFill>
                            <a:schemeClr val="dk1"/>
                          </a:solidFill>
                          <a:effectLst/>
                          <a:latin typeface="+mn-lt"/>
                          <a:ea typeface="+mn-ea"/>
                          <a:cs typeface="+mn-cs"/>
                        </a:rPr>
                        <a:t>True</a:t>
                      </a:r>
                    </a:p>
                  </a:txBody>
                  <a:tcPr marL="37741" marR="37741" marT="37741" marB="37741" anchor="ctr"/>
                </a:tc>
                <a:extLst>
                  <a:ext uri="{0D108BD9-81ED-4DB2-BD59-A6C34878D82A}">
                    <a16:rowId xmlns:a16="http://schemas.microsoft.com/office/drawing/2014/main" val="1700194433"/>
                  </a:ext>
                </a:extLst>
              </a:tr>
            </a:tbl>
          </a:graphicData>
        </a:graphic>
      </p:graphicFrame>
      <p:sp>
        <p:nvSpPr>
          <p:cNvPr id="7" name="Rectangle 6"/>
          <p:cNvSpPr/>
          <p:nvPr/>
        </p:nvSpPr>
        <p:spPr>
          <a:xfrm>
            <a:off x="548640" y="1233846"/>
            <a:ext cx="7263399" cy="492443"/>
          </a:xfrm>
          <a:prstGeom prst="rect">
            <a:avLst/>
          </a:prstGeom>
        </p:spPr>
        <p:txBody>
          <a:bodyPr wrap="none">
            <a:spAutoFit/>
          </a:bodyPr>
          <a:lstStyle/>
          <a:p>
            <a:r>
              <a:rPr lang="en-SG" sz="2600">
                <a:solidFill>
                  <a:srgbClr val="660033"/>
                </a:solidFill>
              </a:rPr>
              <a:t>Assume variable </a:t>
            </a:r>
            <a:r>
              <a:rPr lang="en-SG" sz="2400" i="1">
                <a:solidFill>
                  <a:srgbClr val="C00000"/>
                </a:solidFill>
              </a:rPr>
              <a:t>num1 </a:t>
            </a:r>
            <a:r>
              <a:rPr lang="en-SG" sz="2600">
                <a:solidFill>
                  <a:srgbClr val="660033"/>
                </a:solidFill>
              </a:rPr>
              <a:t>holds 10, variable </a:t>
            </a:r>
            <a:r>
              <a:rPr lang="en-SG" sz="2400" i="1">
                <a:solidFill>
                  <a:srgbClr val="C00000"/>
                </a:solidFill>
              </a:rPr>
              <a:t>num2</a:t>
            </a:r>
            <a:r>
              <a:rPr lang="en-SG" sz="2600">
                <a:solidFill>
                  <a:srgbClr val="660033"/>
                </a:solidFill>
              </a:rPr>
              <a:t> is 20</a:t>
            </a:r>
          </a:p>
        </p:txBody>
      </p:sp>
      <p:sp>
        <p:nvSpPr>
          <p:cNvPr id="8" name="TextBox 7">
            <a:extLst>
              <a:ext uri="{FF2B5EF4-FFF2-40B4-BE49-F238E27FC236}">
                <a16:creationId xmlns:a16="http://schemas.microsoft.com/office/drawing/2014/main" id="{41A48993-83B2-44B4-BACF-B54BB26713A3}"/>
              </a:ext>
            </a:extLst>
          </p:cNvPr>
          <p:cNvSpPr txBox="1"/>
          <p:nvPr/>
        </p:nvSpPr>
        <p:spPr>
          <a:xfrm>
            <a:off x="322132" y="1902850"/>
            <a:ext cx="6078667" cy="230832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num1=10</a:t>
            </a:r>
          </a:p>
          <a:p>
            <a:r>
              <a:rPr lang="en-SG">
                <a:latin typeface="Segoe UI" panose="020B0502040204020203" pitchFamily="34" charset="0"/>
                <a:ea typeface="Roboto" panose="02000000000000000000" pitchFamily="2" charset="0"/>
                <a:cs typeface="Segoe UI" panose="020B0502040204020203" pitchFamily="34" charset="0"/>
              </a:rPr>
              <a:t>num2=20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print(num1==num2)</a:t>
            </a:r>
          </a:p>
          <a:p>
            <a:r>
              <a:rPr lang="en-SG">
                <a:latin typeface="Segoe UI" panose="020B0502040204020203" pitchFamily="34" charset="0"/>
                <a:ea typeface="Roboto" panose="02000000000000000000" pitchFamily="2" charset="0"/>
                <a:cs typeface="Segoe UI" panose="020B0502040204020203" pitchFamily="34" charset="0"/>
              </a:rPr>
              <a:t>print(num1!=num2)</a:t>
            </a: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24958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Logical operators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48</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graphicFrame>
        <p:nvGraphicFramePr>
          <p:cNvPr id="6" name="Table 5"/>
          <p:cNvGraphicFramePr>
            <a:graphicFrameLocks noGrp="1"/>
          </p:cNvGraphicFramePr>
          <p:nvPr>
            <p:extLst>
              <p:ext uri="{D42A27DB-BD31-4B8C-83A1-F6EECF244321}">
                <p14:modId xmlns:p14="http://schemas.microsoft.com/office/powerpoint/2010/main" val="2971111328"/>
              </p:ext>
            </p:extLst>
          </p:nvPr>
        </p:nvGraphicFramePr>
        <p:xfrm>
          <a:off x="548640" y="1888567"/>
          <a:ext cx="10889673" cy="4483568"/>
        </p:xfrm>
        <a:graphic>
          <a:graphicData uri="http://schemas.openxmlformats.org/drawingml/2006/table">
            <a:tbl>
              <a:tblPr>
                <a:tableStyleId>{C4B1156A-380E-4F78-BDF5-A606A8083BF9}</a:tableStyleId>
              </a:tblPr>
              <a:tblGrid>
                <a:gridCol w="1508389">
                  <a:extLst>
                    <a:ext uri="{9D8B030D-6E8A-4147-A177-3AD203B41FA5}">
                      <a16:colId xmlns:a16="http://schemas.microsoft.com/office/drawing/2014/main" val="1495223959"/>
                    </a:ext>
                  </a:extLst>
                </a:gridCol>
                <a:gridCol w="4690642">
                  <a:extLst>
                    <a:ext uri="{9D8B030D-6E8A-4147-A177-3AD203B41FA5}">
                      <a16:colId xmlns:a16="http://schemas.microsoft.com/office/drawing/2014/main" val="2599852968"/>
                    </a:ext>
                  </a:extLst>
                </a:gridCol>
                <a:gridCol w="4690642">
                  <a:extLst>
                    <a:ext uri="{9D8B030D-6E8A-4147-A177-3AD203B41FA5}">
                      <a16:colId xmlns:a16="http://schemas.microsoft.com/office/drawing/2014/main" val="265894019"/>
                    </a:ext>
                  </a:extLst>
                </a:gridCol>
              </a:tblGrid>
              <a:tr h="1339066">
                <a:tc>
                  <a:txBody>
                    <a:bodyPr/>
                    <a:lstStyle/>
                    <a:p>
                      <a:r>
                        <a:rPr lang="en-SG" sz="2800" b="1">
                          <a:solidFill>
                            <a:srgbClr val="C00000"/>
                          </a:solidFill>
                          <a:effectLst/>
                        </a:rPr>
                        <a:t>and</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800">
                          <a:effectLst/>
                        </a:rPr>
                        <a:t>num1&gt;=10 and num2&gt;=10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800">
                          <a:effectLst/>
                        </a:rPr>
                        <a:t>num1&gt;=20 and num2&gt;=20</a:t>
                      </a:r>
                    </a:p>
                  </a:txBody>
                  <a:tcPr marL="45289" marR="45289" marT="22645" marB="2264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800" kern="1200">
                          <a:solidFill>
                            <a:schemeClr val="dk1"/>
                          </a:solidFill>
                          <a:effectLst/>
                          <a:latin typeface="+mn-lt"/>
                          <a:ea typeface="+mn-ea"/>
                          <a:cs typeface="+mn-cs"/>
                        </a:rPr>
                        <a: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2800" kern="1200">
                          <a:solidFill>
                            <a:schemeClr val="dk1"/>
                          </a:solidFill>
                          <a:effectLst/>
                          <a:latin typeface="+mn-lt"/>
                          <a:ea typeface="+mn-ea"/>
                          <a:cs typeface="+mn-cs"/>
                        </a:rPr>
                        <a:t>False</a:t>
                      </a:r>
                    </a:p>
                  </a:txBody>
                  <a:tcPr marL="45289" marR="45289" marT="22645" marB="22645" anchor="ctr"/>
                </a:tc>
                <a:extLst>
                  <a:ext uri="{0D108BD9-81ED-4DB2-BD59-A6C34878D82A}">
                    <a16:rowId xmlns:a16="http://schemas.microsoft.com/office/drawing/2014/main" val="2215297624"/>
                  </a:ext>
                </a:extLst>
              </a:tr>
              <a:tr h="1362140">
                <a:tc>
                  <a:txBody>
                    <a:bodyPr/>
                    <a:lstStyle/>
                    <a:p>
                      <a:r>
                        <a:rPr lang="en-SG" sz="2800" b="1">
                          <a:solidFill>
                            <a:srgbClr val="C00000"/>
                          </a:solidFill>
                          <a:effectLst/>
                        </a:rPr>
                        <a:t>or</a:t>
                      </a:r>
                    </a:p>
                  </a:txBody>
                  <a:tcPr marL="137160" marR="137160" marT="137160" marB="137160" anchor="ctr"/>
                </a:tc>
                <a:tc>
                  <a:txBody>
                    <a:bodyPr/>
                    <a:lstStyle/>
                    <a:p>
                      <a:r>
                        <a:rPr lang="en-SG" sz="2800">
                          <a:effectLst/>
                        </a:rPr>
                        <a:t>len(name1)&gt;=5 or len(name2)&gt;=5</a:t>
                      </a:r>
                    </a:p>
                    <a:p>
                      <a:r>
                        <a:rPr lang="en-SG" sz="2800">
                          <a:effectLst/>
                        </a:rPr>
                        <a:t>len(name1)&gt;=6 or len(name2)&gt;=6</a:t>
                      </a:r>
                    </a:p>
                  </a:txBody>
                  <a:tcPr marL="37741" marR="37741" marT="37741" marB="37741" anchor="ctr"/>
                </a:tc>
                <a:tc>
                  <a:txBody>
                    <a:bodyPr/>
                    <a:lstStyle/>
                    <a:p>
                      <a:r>
                        <a:rPr lang="en-SG" sz="2800">
                          <a:effectLst/>
                        </a:rPr>
                        <a:t/>
                      </a:r>
                      <a:br>
                        <a:rPr lang="en-SG" sz="2800">
                          <a:effectLst/>
                        </a:rPr>
                      </a:br>
                      <a:r>
                        <a:rPr lang="en-SG" sz="2800">
                          <a:effectLst/>
                        </a:rPr>
                        <a:t>True</a:t>
                      </a:r>
                      <a:br>
                        <a:rPr lang="en-SG" sz="2800">
                          <a:effectLst/>
                        </a:rPr>
                      </a:br>
                      <a:r>
                        <a:rPr lang="en-SG" sz="2800">
                          <a:effectLst/>
                        </a:rPr>
                        <a:t>False</a:t>
                      </a:r>
                    </a:p>
                    <a:p>
                      <a:endParaRPr lang="en-SG" sz="2800">
                        <a:effectLst/>
                      </a:endParaRPr>
                    </a:p>
                  </a:txBody>
                  <a:tcPr marL="37741" marR="37741" marT="37741" marB="37741" anchor="ctr"/>
                </a:tc>
                <a:extLst>
                  <a:ext uri="{0D108BD9-81ED-4DB2-BD59-A6C34878D82A}">
                    <a16:rowId xmlns:a16="http://schemas.microsoft.com/office/drawing/2014/main" val="2305797952"/>
                  </a:ext>
                </a:extLst>
              </a:tr>
              <a:tr h="1362140">
                <a:tc>
                  <a:txBody>
                    <a:bodyPr/>
                    <a:lstStyle/>
                    <a:p>
                      <a:r>
                        <a:rPr lang="en-SG" sz="2800" b="1">
                          <a:solidFill>
                            <a:srgbClr val="C00000"/>
                          </a:solidFill>
                          <a:effectLst/>
                        </a:rPr>
                        <a:t>not</a:t>
                      </a:r>
                    </a:p>
                  </a:txBody>
                  <a:tcPr marL="137160" marR="137160" marT="137160" marB="137160" anchor="ctr"/>
                </a:tc>
                <a:tc>
                  <a:txBody>
                    <a:bodyPr/>
                    <a:lstStyle/>
                    <a:p>
                      <a:r>
                        <a:rPr lang="en-SG" sz="2800">
                          <a:effectLst/>
                        </a:rPr>
                        <a:t>not num1==num2</a:t>
                      </a:r>
                    </a:p>
                    <a:p>
                      <a:r>
                        <a:rPr lang="en-SG" sz="2800">
                          <a:effectLst/>
                        </a:rPr>
                        <a:t>not num1&lt;num2</a:t>
                      </a:r>
                    </a:p>
                  </a:txBody>
                  <a:tcPr marL="37741" marR="37741" marT="37741" marB="37741" anchor="ctr"/>
                </a:tc>
                <a:tc>
                  <a:txBody>
                    <a:bodyPr/>
                    <a:lstStyle/>
                    <a:p>
                      <a:r>
                        <a:rPr lang="en-SG" sz="2800">
                          <a:effectLst/>
                        </a:rPr>
                        <a:t>True</a:t>
                      </a:r>
                    </a:p>
                    <a:p>
                      <a:r>
                        <a:rPr lang="en-SG" sz="2800">
                          <a:effectLst/>
                        </a:rPr>
                        <a:t>False</a:t>
                      </a:r>
                    </a:p>
                  </a:txBody>
                  <a:tcPr marL="37741" marR="37741" marT="37741" marB="37741" anchor="ctr"/>
                </a:tc>
                <a:extLst>
                  <a:ext uri="{0D108BD9-81ED-4DB2-BD59-A6C34878D82A}">
                    <a16:rowId xmlns:a16="http://schemas.microsoft.com/office/drawing/2014/main" val="4078769234"/>
                  </a:ext>
                </a:extLst>
              </a:tr>
            </a:tbl>
          </a:graphicData>
        </a:graphic>
      </p:graphicFrame>
      <p:sp>
        <p:nvSpPr>
          <p:cNvPr id="7" name="Rectangle 6"/>
          <p:cNvSpPr/>
          <p:nvPr/>
        </p:nvSpPr>
        <p:spPr>
          <a:xfrm>
            <a:off x="460166" y="1331610"/>
            <a:ext cx="11066619" cy="492443"/>
          </a:xfrm>
          <a:prstGeom prst="rect">
            <a:avLst/>
          </a:prstGeom>
        </p:spPr>
        <p:txBody>
          <a:bodyPr wrap="none">
            <a:spAutoFit/>
          </a:bodyPr>
          <a:lstStyle/>
          <a:p>
            <a:r>
              <a:rPr lang="pt-BR" sz="2600">
                <a:solidFill>
                  <a:srgbClr val="660033"/>
                </a:solidFill>
              </a:rPr>
              <a:t>Assume variable num1 =10, variable num2 = 20, name1="Dora", name2="Bryan"</a:t>
            </a:r>
          </a:p>
        </p:txBody>
      </p:sp>
      <p:sp>
        <p:nvSpPr>
          <p:cNvPr id="8" name="TextBox 7"/>
          <p:cNvSpPr txBox="1"/>
          <p:nvPr/>
        </p:nvSpPr>
        <p:spPr>
          <a:xfrm>
            <a:off x="8784739" y="5985539"/>
            <a:ext cx="3085836" cy="338554"/>
          </a:xfrm>
          <a:prstGeom prst="rect">
            <a:avLst/>
          </a:prstGeom>
          <a:solidFill>
            <a:schemeClr val="bg1">
              <a:lumMod val="65000"/>
            </a:schemeClr>
          </a:solidFill>
        </p:spPr>
        <p:txBody>
          <a:bodyPr wrap="square" rtlCol="0">
            <a:spAutoFit/>
          </a:bodyPr>
          <a:lstStyle/>
          <a:p>
            <a:r>
              <a:rPr lang="en-SG" sz="1600" b="1">
                <a:solidFill>
                  <a:srgbClr val="C00000"/>
                </a:solidFill>
              </a:rPr>
              <a:t>example_logicaloperators_1.py</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690317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Membership operators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49</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sp>
        <p:nvSpPr>
          <p:cNvPr id="7" name="Rectangle 6"/>
          <p:cNvSpPr/>
          <p:nvPr/>
        </p:nvSpPr>
        <p:spPr>
          <a:xfrm>
            <a:off x="548640" y="1388611"/>
            <a:ext cx="11292840" cy="892552"/>
          </a:xfrm>
          <a:prstGeom prst="rect">
            <a:avLst/>
          </a:prstGeom>
        </p:spPr>
        <p:txBody>
          <a:bodyPr wrap="square">
            <a:spAutoFit/>
          </a:bodyPr>
          <a:lstStyle/>
          <a:p>
            <a:r>
              <a:rPr lang="en-SG" sz="2600">
                <a:solidFill>
                  <a:srgbClr val="660033"/>
                </a:solidFill>
              </a:rPr>
              <a:t>Python’s membership operators test for membership in a sequence, such as strings, lists, or tuples.</a:t>
            </a:r>
          </a:p>
        </p:txBody>
      </p:sp>
      <p:sp>
        <p:nvSpPr>
          <p:cNvPr id="9" name="TextBox 8"/>
          <p:cNvSpPr txBox="1"/>
          <p:nvPr/>
        </p:nvSpPr>
        <p:spPr>
          <a:xfrm>
            <a:off x="4688378" y="2741231"/>
            <a:ext cx="5867400" cy="3108543"/>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sz="2800">
                <a:latin typeface="Segoe UI" panose="020B0502040204020203" pitchFamily="34" charset="0"/>
                <a:cs typeface="Segoe UI" panose="020B0502040204020203" pitchFamily="34" charset="0"/>
              </a:rPr>
              <a:t>a = 5</a:t>
            </a:r>
          </a:p>
          <a:p>
            <a:r>
              <a:rPr lang="en-SG" sz="2800">
                <a:latin typeface="Segoe UI" panose="020B0502040204020203" pitchFamily="34" charset="0"/>
                <a:cs typeface="Segoe UI" panose="020B0502040204020203" pitchFamily="34" charset="0"/>
              </a:rPr>
              <a:t>b = 10</a:t>
            </a:r>
          </a:p>
          <a:p>
            <a:r>
              <a:rPr lang="en-SG" sz="2800">
                <a:latin typeface="Segoe UI" panose="020B0502040204020203" pitchFamily="34" charset="0"/>
                <a:cs typeface="Segoe UI" panose="020B0502040204020203" pitchFamily="34" charset="0"/>
              </a:rPr>
              <a:t>list = [1, 2, 3, 4, 5 ]</a:t>
            </a:r>
          </a:p>
          <a:p>
            <a:r>
              <a:rPr lang="en-SG" sz="2800">
                <a:latin typeface="Segoe UI" panose="020B0502040204020203" pitchFamily="34" charset="0"/>
                <a:cs typeface="Segoe UI" panose="020B0502040204020203" pitchFamily="34" charset="0"/>
              </a:rPr>
              <a:t/>
            </a:r>
            <a:br>
              <a:rPr lang="en-SG" sz="2800">
                <a:latin typeface="Segoe UI" panose="020B0502040204020203" pitchFamily="34" charset="0"/>
                <a:cs typeface="Segoe UI" panose="020B0502040204020203" pitchFamily="34" charset="0"/>
              </a:rPr>
            </a:br>
            <a:r>
              <a:rPr lang="en-SG" sz="2800">
                <a:latin typeface="Segoe UI" panose="020B0502040204020203" pitchFamily="34" charset="0"/>
                <a:cs typeface="Segoe UI" panose="020B0502040204020203" pitchFamily="34" charset="0"/>
              </a:rPr>
              <a:t>print(a </a:t>
            </a:r>
            <a:r>
              <a:rPr lang="en-SG" sz="2800">
                <a:solidFill>
                  <a:srgbClr val="C00000"/>
                </a:solidFill>
                <a:latin typeface="Segoe UI" panose="020B0502040204020203" pitchFamily="34" charset="0"/>
                <a:cs typeface="Segoe UI" panose="020B0502040204020203" pitchFamily="34" charset="0"/>
              </a:rPr>
              <a:t>in</a:t>
            </a:r>
            <a:r>
              <a:rPr lang="en-SG" sz="2800">
                <a:latin typeface="Segoe UI" panose="020B0502040204020203" pitchFamily="34" charset="0"/>
                <a:cs typeface="Segoe UI" panose="020B0502040204020203" pitchFamily="34" charset="0"/>
              </a:rPr>
              <a:t> list) </a:t>
            </a:r>
            <a:r>
              <a:rPr lang="en-SG" sz="2800">
                <a:solidFill>
                  <a:schemeClr val="accent6">
                    <a:lumMod val="75000"/>
                  </a:schemeClr>
                </a:solidFill>
                <a:latin typeface="Segoe UI" panose="020B0502040204020203" pitchFamily="34" charset="0"/>
                <a:cs typeface="Segoe UI" panose="020B0502040204020203" pitchFamily="34" charset="0"/>
              </a:rPr>
              <a:t># True</a:t>
            </a:r>
          </a:p>
          <a:p>
            <a:r>
              <a:rPr lang="en-SG" sz="2800">
                <a:latin typeface="Segoe UI" panose="020B0502040204020203" pitchFamily="34" charset="0"/>
                <a:cs typeface="Segoe UI" panose="020B0502040204020203" pitchFamily="34" charset="0"/>
              </a:rPr>
              <a:t>print(b </a:t>
            </a:r>
            <a:r>
              <a:rPr lang="en-SG" sz="2800">
                <a:solidFill>
                  <a:srgbClr val="C00000"/>
                </a:solidFill>
                <a:latin typeface="Segoe UI" panose="020B0502040204020203" pitchFamily="34" charset="0"/>
                <a:cs typeface="Segoe UI" panose="020B0502040204020203" pitchFamily="34" charset="0"/>
              </a:rPr>
              <a:t>in</a:t>
            </a:r>
            <a:r>
              <a:rPr lang="en-SG" sz="2800">
                <a:latin typeface="Segoe UI" panose="020B0502040204020203" pitchFamily="34" charset="0"/>
                <a:cs typeface="Segoe UI" panose="020B0502040204020203" pitchFamily="34" charset="0"/>
              </a:rPr>
              <a:t> list) </a:t>
            </a:r>
            <a:r>
              <a:rPr lang="en-SG" sz="2800">
                <a:solidFill>
                  <a:schemeClr val="accent6">
                    <a:lumMod val="75000"/>
                  </a:schemeClr>
                </a:solidFill>
                <a:latin typeface="Segoe UI" panose="020B0502040204020203" pitchFamily="34" charset="0"/>
                <a:cs typeface="Segoe UI" panose="020B0502040204020203" pitchFamily="34" charset="0"/>
              </a:rPr>
              <a:t># False</a:t>
            </a:r>
          </a:p>
          <a:p>
            <a:r>
              <a:rPr lang="en-SG" sz="2800">
                <a:latin typeface="Segoe UI" panose="020B0502040204020203" pitchFamily="34" charset="0"/>
                <a:cs typeface="Segoe UI" panose="020B0502040204020203" pitchFamily="34" charset="0"/>
              </a:rPr>
              <a:t>print(b </a:t>
            </a:r>
            <a:r>
              <a:rPr lang="en-SG" sz="2800">
                <a:solidFill>
                  <a:srgbClr val="C00000"/>
                </a:solidFill>
                <a:latin typeface="Segoe UI" panose="020B0502040204020203" pitchFamily="34" charset="0"/>
                <a:cs typeface="Segoe UI" panose="020B0502040204020203" pitchFamily="34" charset="0"/>
              </a:rPr>
              <a:t>not in</a:t>
            </a:r>
            <a:r>
              <a:rPr lang="en-SG" sz="2800">
                <a:latin typeface="Segoe UI" panose="020B0502040204020203" pitchFamily="34" charset="0"/>
                <a:cs typeface="Segoe UI" panose="020B0502040204020203" pitchFamily="34" charset="0"/>
              </a:rPr>
              <a:t> list) </a:t>
            </a:r>
            <a:r>
              <a:rPr lang="en-SG" sz="2800">
                <a:solidFill>
                  <a:schemeClr val="accent6">
                    <a:lumMod val="75000"/>
                  </a:schemeClr>
                </a:solidFill>
                <a:latin typeface="Segoe UI" panose="020B0502040204020203" pitchFamily="34" charset="0"/>
                <a:cs typeface="Segoe UI" panose="020B0502040204020203" pitchFamily="34" charset="0"/>
              </a:rPr>
              <a:t># True</a:t>
            </a:r>
          </a:p>
        </p:txBody>
      </p:sp>
      <p:sp>
        <p:nvSpPr>
          <p:cNvPr id="10" name="TextBox 9"/>
          <p:cNvSpPr txBox="1"/>
          <p:nvPr/>
        </p:nvSpPr>
        <p:spPr>
          <a:xfrm>
            <a:off x="4672016" y="2402677"/>
            <a:ext cx="4375002" cy="369332"/>
          </a:xfrm>
          <a:prstGeom prst="rect">
            <a:avLst/>
          </a:prstGeom>
          <a:solidFill>
            <a:schemeClr val="bg1">
              <a:lumMod val="65000"/>
            </a:schemeClr>
          </a:solidFill>
        </p:spPr>
        <p:txBody>
          <a:bodyPr wrap="square" rtlCol="0">
            <a:spAutoFit/>
          </a:bodyPr>
          <a:lstStyle/>
          <a:p>
            <a:r>
              <a:rPr lang="en-SG" b="1">
                <a:solidFill>
                  <a:srgbClr val="C00000"/>
                </a:solidFill>
                <a:latin typeface="Segoe UI" panose="020B0502040204020203" pitchFamily="34" charset="0"/>
                <a:cs typeface="Segoe UI" panose="020B0502040204020203" pitchFamily="34" charset="0"/>
              </a:rPr>
              <a:t>example_membershipoperators_1.py</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34034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B13B-E579-420B-8C95-172AC281DC41}"/>
              </a:ext>
            </a:extLst>
          </p:cNvPr>
          <p:cNvSpPr>
            <a:spLocks noGrp="1"/>
          </p:cNvSpPr>
          <p:nvPr>
            <p:ph type="title"/>
          </p:nvPr>
        </p:nvSpPr>
        <p:spPr>
          <a:xfrm>
            <a:off x="548640" y="377371"/>
            <a:ext cx="11051178" cy="889726"/>
          </a:xfrm>
        </p:spPr>
        <p:txBody>
          <a:bodyPr/>
          <a:lstStyle/>
          <a:p>
            <a:r>
              <a:rPr lang="en-SG"/>
              <a:t>Data Science jobs - what's needed?</a:t>
            </a:r>
          </a:p>
        </p:txBody>
      </p:sp>
      <p:sp>
        <p:nvSpPr>
          <p:cNvPr id="3" name="Slide Number Placeholder 2">
            <a:extLst>
              <a:ext uri="{FF2B5EF4-FFF2-40B4-BE49-F238E27FC236}">
                <a16:creationId xmlns:a16="http://schemas.microsoft.com/office/drawing/2014/main" id="{B786597E-0531-4C5A-83FB-C0652FBE6DBF}"/>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5</a:t>
            </a:fld>
            <a:endParaRPr lang="en-SG"/>
          </a:p>
        </p:txBody>
      </p:sp>
      <p:sp>
        <p:nvSpPr>
          <p:cNvPr id="4" name="Text Placeholder 3">
            <a:extLst>
              <a:ext uri="{FF2B5EF4-FFF2-40B4-BE49-F238E27FC236}">
                <a16:creationId xmlns:a16="http://schemas.microsoft.com/office/drawing/2014/main" id="{2D29656B-E8D7-443A-ADFE-ACDAF89DC36A}"/>
              </a:ext>
            </a:extLst>
          </p:cNvPr>
          <p:cNvSpPr>
            <a:spLocks noGrp="1"/>
          </p:cNvSpPr>
          <p:nvPr>
            <p:ph type="body" sz="quarter" idx="13"/>
          </p:nvPr>
        </p:nvSpPr>
        <p:spPr/>
        <p:txBody>
          <a:bodyPr>
            <a:normAutofit lnSpcReduction="10000"/>
          </a:bodyPr>
          <a:lstStyle/>
          <a:p>
            <a:r>
              <a:rPr lang="en-SG" dirty="0"/>
              <a:t>Why Programming for Data </a:t>
            </a:r>
            <a:r>
              <a:rPr lang="en-SG" dirty="0" smtClean="0"/>
              <a:t>Science?</a:t>
            </a:r>
            <a:endParaRPr lang="en-SG" dirty="0"/>
          </a:p>
          <a:p>
            <a:endParaRPr lang="en-SG" dirty="0"/>
          </a:p>
        </p:txBody>
      </p:sp>
      <p:pic>
        <p:nvPicPr>
          <p:cNvPr id="10" name="Picture 9">
            <a:hlinkClick r:id="rId4"/>
            <a:extLst>
              <a:ext uri="{FF2B5EF4-FFF2-40B4-BE49-F238E27FC236}">
                <a16:creationId xmlns:a16="http://schemas.microsoft.com/office/drawing/2014/main" id="{D787D207-7050-467C-A523-839FE63D366D}"/>
              </a:ext>
            </a:extLst>
          </p:cNvPr>
          <p:cNvPicPr>
            <a:picLocks noChangeAspect="1"/>
          </p:cNvPicPr>
          <p:nvPr/>
        </p:nvPicPr>
        <p:blipFill>
          <a:blip r:embed="rId5"/>
          <a:stretch>
            <a:fillRect/>
          </a:stretch>
        </p:blipFill>
        <p:spPr>
          <a:xfrm>
            <a:off x="804192" y="2056977"/>
            <a:ext cx="3834310" cy="1381343"/>
          </a:xfrm>
          <a:prstGeom prst="rect">
            <a:avLst/>
          </a:prstGeom>
        </p:spPr>
      </p:pic>
      <p:pic>
        <p:nvPicPr>
          <p:cNvPr id="11" name="Picture 10">
            <a:extLst>
              <a:ext uri="{FF2B5EF4-FFF2-40B4-BE49-F238E27FC236}">
                <a16:creationId xmlns:a16="http://schemas.microsoft.com/office/drawing/2014/main" id="{FB09C297-B569-4295-939C-E72280C741F3}"/>
              </a:ext>
            </a:extLst>
          </p:cNvPr>
          <p:cNvPicPr>
            <a:picLocks noChangeAspect="1"/>
          </p:cNvPicPr>
          <p:nvPr/>
        </p:nvPicPr>
        <p:blipFill>
          <a:blip r:embed="rId6"/>
          <a:stretch>
            <a:fillRect/>
          </a:stretch>
        </p:blipFill>
        <p:spPr>
          <a:xfrm>
            <a:off x="639818" y="1492366"/>
            <a:ext cx="4628571" cy="600000"/>
          </a:xfrm>
          <a:prstGeom prst="rect">
            <a:avLst/>
          </a:prstGeom>
        </p:spPr>
      </p:pic>
      <p:pic>
        <p:nvPicPr>
          <p:cNvPr id="12" name="Picture 11">
            <a:hlinkClick r:id="rId7"/>
            <a:extLst>
              <a:ext uri="{FF2B5EF4-FFF2-40B4-BE49-F238E27FC236}">
                <a16:creationId xmlns:a16="http://schemas.microsoft.com/office/drawing/2014/main" id="{D8B3EFB7-67F6-489C-A66C-08C278867F83}"/>
              </a:ext>
            </a:extLst>
          </p:cNvPr>
          <p:cNvPicPr>
            <a:picLocks noChangeAspect="1"/>
          </p:cNvPicPr>
          <p:nvPr/>
        </p:nvPicPr>
        <p:blipFill>
          <a:blip r:embed="rId8"/>
          <a:stretch>
            <a:fillRect/>
          </a:stretch>
        </p:blipFill>
        <p:spPr>
          <a:xfrm>
            <a:off x="1462515" y="4509017"/>
            <a:ext cx="3342242" cy="1235313"/>
          </a:xfrm>
          <a:prstGeom prst="rect">
            <a:avLst/>
          </a:prstGeom>
        </p:spPr>
      </p:pic>
      <p:pic>
        <p:nvPicPr>
          <p:cNvPr id="13" name="Picture 12">
            <a:extLst>
              <a:ext uri="{FF2B5EF4-FFF2-40B4-BE49-F238E27FC236}">
                <a16:creationId xmlns:a16="http://schemas.microsoft.com/office/drawing/2014/main" id="{1D1B8E1E-4071-409F-9F64-531E58E49828}"/>
              </a:ext>
            </a:extLst>
          </p:cNvPr>
          <p:cNvPicPr>
            <a:picLocks noChangeAspect="1"/>
          </p:cNvPicPr>
          <p:nvPr/>
        </p:nvPicPr>
        <p:blipFill>
          <a:blip r:embed="rId9"/>
          <a:stretch>
            <a:fillRect/>
          </a:stretch>
        </p:blipFill>
        <p:spPr>
          <a:xfrm>
            <a:off x="483252" y="3960816"/>
            <a:ext cx="4476190" cy="485714"/>
          </a:xfrm>
          <a:prstGeom prst="rect">
            <a:avLst/>
          </a:prstGeom>
        </p:spPr>
      </p:pic>
      <p:sp>
        <p:nvSpPr>
          <p:cNvPr id="14" name="Rectangle 13">
            <a:extLst>
              <a:ext uri="{FF2B5EF4-FFF2-40B4-BE49-F238E27FC236}">
                <a16:creationId xmlns:a16="http://schemas.microsoft.com/office/drawing/2014/main" id="{918DC383-5C6D-444D-9E5C-CFE864F85223}"/>
              </a:ext>
            </a:extLst>
          </p:cNvPr>
          <p:cNvSpPr/>
          <p:nvPr/>
        </p:nvSpPr>
        <p:spPr>
          <a:xfrm>
            <a:off x="7500919" y="6096670"/>
            <a:ext cx="4555734" cy="369332"/>
          </a:xfrm>
          <a:prstGeom prst="rect">
            <a:avLst/>
          </a:prstGeom>
        </p:spPr>
        <p:txBody>
          <a:bodyPr wrap="none">
            <a:spAutoFit/>
          </a:bodyPr>
          <a:lstStyle/>
          <a:p>
            <a:r>
              <a:rPr lang="en-SG">
                <a:hlinkClick r:id="rId10"/>
              </a:rPr>
              <a:t>https://sg.linkedin.com/jobs/data-science-jobs</a:t>
            </a:r>
            <a:endParaRPr lang="en-SG"/>
          </a:p>
        </p:txBody>
      </p:sp>
      <p:sp>
        <p:nvSpPr>
          <p:cNvPr id="17" name="Rectangle: Rounded Corners 16">
            <a:extLst>
              <a:ext uri="{FF2B5EF4-FFF2-40B4-BE49-F238E27FC236}">
                <a16:creationId xmlns:a16="http://schemas.microsoft.com/office/drawing/2014/main" id="{1D59B7B9-E2F2-4B41-944E-F7C4E755B1ED}"/>
              </a:ext>
            </a:extLst>
          </p:cNvPr>
          <p:cNvSpPr/>
          <p:nvPr/>
        </p:nvSpPr>
        <p:spPr>
          <a:xfrm>
            <a:off x="285727" y="1415537"/>
            <a:ext cx="4982662" cy="208065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8" name="Rectangle: Rounded Corners 17">
            <a:extLst>
              <a:ext uri="{FF2B5EF4-FFF2-40B4-BE49-F238E27FC236}">
                <a16:creationId xmlns:a16="http://schemas.microsoft.com/office/drawing/2014/main" id="{58B7A4B2-D22E-4352-9E4D-394B17AD0C56}"/>
              </a:ext>
            </a:extLst>
          </p:cNvPr>
          <p:cNvSpPr/>
          <p:nvPr/>
        </p:nvSpPr>
        <p:spPr>
          <a:xfrm>
            <a:off x="266233" y="3855122"/>
            <a:ext cx="4982662" cy="208065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9" name="Picture 18">
            <a:hlinkClick r:id="rId11"/>
            <a:extLst>
              <a:ext uri="{FF2B5EF4-FFF2-40B4-BE49-F238E27FC236}">
                <a16:creationId xmlns:a16="http://schemas.microsoft.com/office/drawing/2014/main" id="{BA701996-85FB-4205-BD0B-6B4D06448493}"/>
              </a:ext>
            </a:extLst>
          </p:cNvPr>
          <p:cNvPicPr>
            <a:picLocks noChangeAspect="1"/>
          </p:cNvPicPr>
          <p:nvPr/>
        </p:nvPicPr>
        <p:blipFill>
          <a:blip r:embed="rId12"/>
          <a:stretch>
            <a:fillRect/>
          </a:stretch>
        </p:blipFill>
        <p:spPr>
          <a:xfrm>
            <a:off x="7218648" y="4633412"/>
            <a:ext cx="3695238" cy="1352381"/>
          </a:xfrm>
          <a:prstGeom prst="rect">
            <a:avLst/>
          </a:prstGeom>
        </p:spPr>
      </p:pic>
      <p:pic>
        <p:nvPicPr>
          <p:cNvPr id="20" name="Picture 19">
            <a:extLst>
              <a:ext uri="{FF2B5EF4-FFF2-40B4-BE49-F238E27FC236}">
                <a16:creationId xmlns:a16="http://schemas.microsoft.com/office/drawing/2014/main" id="{634826A7-4F80-4698-86EA-107DD1580449}"/>
              </a:ext>
            </a:extLst>
          </p:cNvPr>
          <p:cNvPicPr>
            <a:picLocks noChangeAspect="1"/>
          </p:cNvPicPr>
          <p:nvPr/>
        </p:nvPicPr>
        <p:blipFill rotWithShape="1">
          <a:blip r:embed="rId13"/>
          <a:srcRect l="3803" t="44200" r="8390" b="30592"/>
          <a:stretch/>
        </p:blipFill>
        <p:spPr>
          <a:xfrm>
            <a:off x="6952576" y="3833584"/>
            <a:ext cx="4227382" cy="816236"/>
          </a:xfrm>
          <a:prstGeom prst="rect">
            <a:avLst/>
          </a:prstGeom>
        </p:spPr>
      </p:pic>
      <p:pic>
        <p:nvPicPr>
          <p:cNvPr id="21" name="Picture 20">
            <a:hlinkClick r:id="rId14"/>
            <a:extLst>
              <a:ext uri="{FF2B5EF4-FFF2-40B4-BE49-F238E27FC236}">
                <a16:creationId xmlns:a16="http://schemas.microsoft.com/office/drawing/2014/main" id="{C0A13969-4D34-4040-801E-E4DE1248EF4A}"/>
              </a:ext>
            </a:extLst>
          </p:cNvPr>
          <p:cNvPicPr>
            <a:picLocks noChangeAspect="1"/>
          </p:cNvPicPr>
          <p:nvPr/>
        </p:nvPicPr>
        <p:blipFill>
          <a:blip r:embed="rId15"/>
          <a:stretch>
            <a:fillRect/>
          </a:stretch>
        </p:blipFill>
        <p:spPr>
          <a:xfrm>
            <a:off x="6952576" y="1911357"/>
            <a:ext cx="2802343" cy="1305562"/>
          </a:xfrm>
          <a:prstGeom prst="rect">
            <a:avLst/>
          </a:prstGeom>
        </p:spPr>
      </p:pic>
      <p:pic>
        <p:nvPicPr>
          <p:cNvPr id="22" name="Picture 21">
            <a:extLst>
              <a:ext uri="{FF2B5EF4-FFF2-40B4-BE49-F238E27FC236}">
                <a16:creationId xmlns:a16="http://schemas.microsoft.com/office/drawing/2014/main" id="{AD0CCCEE-0AB3-40FF-AFAE-C7D38419AB33}"/>
              </a:ext>
            </a:extLst>
          </p:cNvPr>
          <p:cNvPicPr>
            <a:picLocks noChangeAspect="1"/>
          </p:cNvPicPr>
          <p:nvPr/>
        </p:nvPicPr>
        <p:blipFill rotWithShape="1">
          <a:blip r:embed="rId16"/>
          <a:srcRect t="68133" r="3325" b="19993"/>
          <a:stretch/>
        </p:blipFill>
        <p:spPr>
          <a:xfrm>
            <a:off x="6180842" y="1275947"/>
            <a:ext cx="4874957" cy="565266"/>
          </a:xfrm>
          <a:prstGeom prst="rect">
            <a:avLst/>
          </a:prstGeom>
        </p:spPr>
      </p:pic>
      <p:sp>
        <p:nvSpPr>
          <p:cNvPr id="23" name="Rectangle: Rounded Corners 22">
            <a:extLst>
              <a:ext uri="{FF2B5EF4-FFF2-40B4-BE49-F238E27FC236}">
                <a16:creationId xmlns:a16="http://schemas.microsoft.com/office/drawing/2014/main" id="{C68495AD-2A66-485E-8EE5-AD4A7324BABA}"/>
              </a:ext>
            </a:extLst>
          </p:cNvPr>
          <p:cNvSpPr/>
          <p:nvPr/>
        </p:nvSpPr>
        <p:spPr>
          <a:xfrm>
            <a:off x="6110904" y="1208106"/>
            <a:ext cx="4982662" cy="208065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7B28BE30-8F3F-4FE4-A2D5-9C5333A4239E}"/>
              </a:ext>
            </a:extLst>
          </p:cNvPr>
          <p:cNvSpPr/>
          <p:nvPr/>
        </p:nvSpPr>
        <p:spPr>
          <a:xfrm>
            <a:off x="6445177" y="3489330"/>
            <a:ext cx="4516978" cy="249646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25"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977308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Identity operators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50</a:t>
            </a:fld>
            <a:endParaRPr lang="en-SG"/>
          </a:p>
        </p:txBody>
      </p:sp>
      <p:sp>
        <p:nvSpPr>
          <p:cNvPr id="4" name="Text Placeholder 3"/>
          <p:cNvSpPr>
            <a:spLocks noGrp="1"/>
          </p:cNvSpPr>
          <p:nvPr>
            <p:ph type="body" sz="quarter" idx="13"/>
          </p:nvPr>
        </p:nvSpPr>
        <p:spPr/>
        <p:txBody>
          <a:bodyPr>
            <a:normAutofit lnSpcReduction="10000"/>
          </a:bodyPr>
          <a:lstStyle/>
          <a:p>
            <a:r>
              <a:rPr lang="en-SG"/>
              <a:t>Python Operators</a:t>
            </a:r>
          </a:p>
        </p:txBody>
      </p:sp>
      <p:sp>
        <p:nvSpPr>
          <p:cNvPr id="7" name="Rectangle 6"/>
          <p:cNvSpPr/>
          <p:nvPr/>
        </p:nvSpPr>
        <p:spPr>
          <a:xfrm>
            <a:off x="548641" y="1388611"/>
            <a:ext cx="3591098" cy="1292662"/>
          </a:xfrm>
          <a:prstGeom prst="rect">
            <a:avLst/>
          </a:prstGeom>
        </p:spPr>
        <p:txBody>
          <a:bodyPr wrap="square">
            <a:spAutoFit/>
          </a:bodyPr>
          <a:lstStyle/>
          <a:p>
            <a:pPr>
              <a:spcBef>
                <a:spcPts val="1500"/>
              </a:spcBef>
            </a:pPr>
            <a:r>
              <a:rPr lang="en-SG" sz="2600">
                <a:solidFill>
                  <a:srgbClr val="660033"/>
                </a:solidFill>
              </a:rPr>
              <a:t>Identity operators compare the memory locations of two objects. </a:t>
            </a:r>
          </a:p>
        </p:txBody>
      </p:sp>
      <p:sp>
        <p:nvSpPr>
          <p:cNvPr id="8" name="TextBox 7"/>
          <p:cNvSpPr txBox="1"/>
          <p:nvPr/>
        </p:nvSpPr>
        <p:spPr>
          <a:xfrm>
            <a:off x="5732418" y="1557888"/>
            <a:ext cx="5867400" cy="4401205"/>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sz="2800">
                <a:latin typeface="Segoe UI" panose="020B0502040204020203" pitchFamily="34" charset="0"/>
                <a:ea typeface="Roboto" panose="02000000000000000000" pitchFamily="2" charset="0"/>
                <a:cs typeface="Segoe UI" panose="020B0502040204020203" pitchFamily="34" charset="0"/>
              </a:rPr>
              <a:t>a = 20</a:t>
            </a:r>
          </a:p>
          <a:p>
            <a:r>
              <a:rPr lang="en-SG" sz="2800">
                <a:latin typeface="Segoe UI" panose="020B0502040204020203" pitchFamily="34" charset="0"/>
                <a:ea typeface="Roboto" panose="02000000000000000000" pitchFamily="2" charset="0"/>
                <a:cs typeface="Segoe UI" panose="020B0502040204020203" pitchFamily="34" charset="0"/>
              </a:rPr>
              <a:t>b = 20</a:t>
            </a:r>
          </a:p>
          <a:p>
            <a:r>
              <a:rPr lang="en-SG" sz="2800">
                <a:latin typeface="Segoe UI" panose="020B0502040204020203" pitchFamily="34" charset="0"/>
                <a:ea typeface="Roboto" panose="02000000000000000000" pitchFamily="2" charset="0"/>
                <a:cs typeface="Segoe UI" panose="020B0502040204020203" pitchFamily="34" charset="0"/>
              </a:rPr>
              <a:t>c = a</a:t>
            </a:r>
          </a:p>
          <a:p>
            <a:r>
              <a:rPr lang="en-SG" sz="2800">
                <a:latin typeface="Segoe UI" panose="020B0502040204020203" pitchFamily="34" charset="0"/>
                <a:ea typeface="Roboto" panose="02000000000000000000" pitchFamily="2" charset="0"/>
                <a:cs typeface="Segoe UI" panose="020B0502040204020203" pitchFamily="34" charset="0"/>
              </a:rPr>
              <a:t>d= 30</a:t>
            </a:r>
          </a:p>
          <a:p>
            <a:endParaRPr lang="en-SG" sz="2800">
              <a:latin typeface="Segoe UI" panose="020B0502040204020203" pitchFamily="34" charset="0"/>
              <a:ea typeface="Roboto" panose="02000000000000000000" pitchFamily="2" charset="0"/>
              <a:cs typeface="Segoe UI" panose="020B0502040204020203" pitchFamily="34" charset="0"/>
            </a:endParaRPr>
          </a:p>
          <a:p>
            <a:r>
              <a:rPr lang="en-SG" sz="2800">
                <a:latin typeface="Segoe UI" panose="020B0502040204020203" pitchFamily="34" charset="0"/>
                <a:ea typeface="Roboto" panose="02000000000000000000" pitchFamily="2" charset="0"/>
                <a:cs typeface="Segoe UI" panose="020B0502040204020203" pitchFamily="34" charset="0"/>
              </a:rPr>
              <a:t>print( a </a:t>
            </a:r>
            <a:r>
              <a:rPr lang="en-SG" sz="2800">
                <a:solidFill>
                  <a:srgbClr val="C00000"/>
                </a:solidFill>
                <a:latin typeface="Segoe UI" panose="020B0502040204020203" pitchFamily="34" charset="0"/>
                <a:ea typeface="Roboto" panose="02000000000000000000" pitchFamily="2" charset="0"/>
                <a:cs typeface="Segoe UI" panose="020B0502040204020203" pitchFamily="34" charset="0"/>
              </a:rPr>
              <a:t>is</a:t>
            </a:r>
            <a:r>
              <a:rPr lang="en-SG" sz="2800">
                <a:latin typeface="Segoe UI" panose="020B0502040204020203" pitchFamily="34" charset="0"/>
                <a:ea typeface="Roboto" panose="02000000000000000000" pitchFamily="2" charset="0"/>
                <a:cs typeface="Segoe UI" panose="020B0502040204020203" pitchFamily="34" charset="0"/>
              </a:rPr>
              <a:t> b)  </a:t>
            </a:r>
            <a:r>
              <a:rPr lang="en-SG" sz="2800">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True</a:t>
            </a:r>
          </a:p>
          <a:p>
            <a:r>
              <a:rPr lang="en-SG" sz="2800">
                <a:latin typeface="Segoe UI" panose="020B0502040204020203" pitchFamily="34" charset="0"/>
                <a:ea typeface="Roboto" panose="02000000000000000000" pitchFamily="2" charset="0"/>
                <a:cs typeface="Segoe UI" panose="020B0502040204020203" pitchFamily="34" charset="0"/>
              </a:rPr>
              <a:t>print(a </a:t>
            </a:r>
            <a:r>
              <a:rPr lang="en-SG" sz="2800">
                <a:solidFill>
                  <a:srgbClr val="C00000"/>
                </a:solidFill>
                <a:latin typeface="Segoe UI" panose="020B0502040204020203" pitchFamily="34" charset="0"/>
                <a:ea typeface="Roboto" panose="02000000000000000000" pitchFamily="2" charset="0"/>
                <a:cs typeface="Segoe UI" panose="020B0502040204020203" pitchFamily="34" charset="0"/>
              </a:rPr>
              <a:t>is not </a:t>
            </a:r>
            <a:r>
              <a:rPr lang="en-SG" sz="2800">
                <a:latin typeface="Segoe UI" panose="020B0502040204020203" pitchFamily="34" charset="0"/>
                <a:ea typeface="Roboto" panose="02000000000000000000" pitchFamily="2" charset="0"/>
                <a:cs typeface="Segoe UI" panose="020B0502040204020203" pitchFamily="34" charset="0"/>
              </a:rPr>
              <a:t>b) # False</a:t>
            </a:r>
          </a:p>
          <a:p>
            <a:r>
              <a:rPr lang="en-SG" sz="2800">
                <a:latin typeface="Segoe UI" panose="020B0502040204020203" pitchFamily="34" charset="0"/>
                <a:ea typeface="Roboto" panose="02000000000000000000" pitchFamily="2" charset="0"/>
                <a:cs typeface="Segoe UI" panose="020B0502040204020203" pitchFamily="34" charset="0"/>
              </a:rPr>
              <a:t>print(a </a:t>
            </a:r>
            <a:r>
              <a:rPr lang="en-SG" sz="2800">
                <a:solidFill>
                  <a:srgbClr val="C00000"/>
                </a:solidFill>
                <a:latin typeface="Segoe UI" panose="020B0502040204020203" pitchFamily="34" charset="0"/>
                <a:ea typeface="Roboto" panose="02000000000000000000" pitchFamily="2" charset="0"/>
                <a:cs typeface="Segoe UI" panose="020B0502040204020203" pitchFamily="34" charset="0"/>
              </a:rPr>
              <a:t>is</a:t>
            </a:r>
            <a:r>
              <a:rPr lang="en-SG" sz="2800">
                <a:latin typeface="Segoe UI" panose="020B0502040204020203" pitchFamily="34" charset="0"/>
                <a:ea typeface="Roboto" panose="02000000000000000000" pitchFamily="2" charset="0"/>
                <a:cs typeface="Segoe UI" panose="020B0502040204020203" pitchFamily="34" charset="0"/>
              </a:rPr>
              <a:t> c)  # True</a:t>
            </a:r>
          </a:p>
          <a:p>
            <a:r>
              <a:rPr lang="en-SG" sz="2800">
                <a:latin typeface="Segoe UI" panose="020B0502040204020203" pitchFamily="34" charset="0"/>
                <a:ea typeface="Roboto" panose="02000000000000000000" pitchFamily="2" charset="0"/>
                <a:cs typeface="Segoe UI" panose="020B0502040204020203" pitchFamily="34" charset="0"/>
              </a:rPr>
              <a:t>print(b </a:t>
            </a:r>
            <a:r>
              <a:rPr lang="en-SG" sz="2800">
                <a:solidFill>
                  <a:srgbClr val="C00000"/>
                </a:solidFill>
                <a:latin typeface="Segoe UI" panose="020B0502040204020203" pitchFamily="34" charset="0"/>
                <a:ea typeface="Roboto" panose="02000000000000000000" pitchFamily="2" charset="0"/>
                <a:cs typeface="Segoe UI" panose="020B0502040204020203" pitchFamily="34" charset="0"/>
              </a:rPr>
              <a:t>is </a:t>
            </a:r>
            <a:r>
              <a:rPr lang="en-SG" sz="2800">
                <a:latin typeface="Segoe UI" panose="020B0502040204020203" pitchFamily="34" charset="0"/>
                <a:ea typeface="Roboto" panose="02000000000000000000" pitchFamily="2" charset="0"/>
                <a:cs typeface="Segoe UI" panose="020B0502040204020203" pitchFamily="34" charset="0"/>
              </a:rPr>
              <a:t>c) # True</a:t>
            </a:r>
            <a:br>
              <a:rPr lang="en-SG" sz="2800">
                <a:latin typeface="Segoe UI" panose="020B0502040204020203" pitchFamily="34" charset="0"/>
                <a:ea typeface="Roboto" panose="02000000000000000000" pitchFamily="2" charset="0"/>
                <a:cs typeface="Segoe UI" panose="020B0502040204020203" pitchFamily="34" charset="0"/>
              </a:rPr>
            </a:br>
            <a:r>
              <a:rPr lang="en-SG" sz="2800">
                <a:latin typeface="Segoe UI" panose="020B0502040204020203" pitchFamily="34" charset="0"/>
                <a:ea typeface="Roboto" panose="02000000000000000000" pitchFamily="2" charset="0"/>
                <a:cs typeface="Segoe UI" panose="020B0502040204020203" pitchFamily="34" charset="0"/>
              </a:rPr>
              <a:t>print(a </a:t>
            </a:r>
            <a:r>
              <a:rPr lang="en-SG" sz="2800">
                <a:solidFill>
                  <a:srgbClr val="C00000"/>
                </a:solidFill>
                <a:latin typeface="Segoe UI" panose="020B0502040204020203" pitchFamily="34" charset="0"/>
                <a:ea typeface="Roboto" panose="02000000000000000000" pitchFamily="2" charset="0"/>
                <a:cs typeface="Segoe UI" panose="020B0502040204020203" pitchFamily="34" charset="0"/>
              </a:rPr>
              <a:t>is</a:t>
            </a:r>
            <a:r>
              <a:rPr lang="en-SG" sz="2800">
                <a:latin typeface="Segoe UI" panose="020B0502040204020203" pitchFamily="34" charset="0"/>
                <a:ea typeface="Roboto" panose="02000000000000000000" pitchFamily="2" charset="0"/>
                <a:cs typeface="Segoe UI" panose="020B0502040204020203" pitchFamily="34" charset="0"/>
              </a:rPr>
              <a:t> d) # False</a:t>
            </a:r>
          </a:p>
        </p:txBody>
      </p:sp>
      <p:sp>
        <p:nvSpPr>
          <p:cNvPr id="9" name="TextBox 8"/>
          <p:cNvSpPr txBox="1"/>
          <p:nvPr/>
        </p:nvSpPr>
        <p:spPr>
          <a:xfrm>
            <a:off x="5730207" y="1219334"/>
            <a:ext cx="4375002" cy="338554"/>
          </a:xfrm>
          <a:prstGeom prst="rect">
            <a:avLst/>
          </a:prstGeom>
          <a:solidFill>
            <a:schemeClr val="bg1">
              <a:lumMod val="65000"/>
            </a:schemeClr>
          </a:solidFill>
        </p:spPr>
        <p:txBody>
          <a:bodyPr wrap="square" rtlCol="0">
            <a:spAutoFit/>
          </a:bodyPr>
          <a:lstStyle/>
          <a:p>
            <a:r>
              <a:rPr lang="en-SG" sz="1600" b="1">
                <a:solidFill>
                  <a:srgbClr val="C00000"/>
                </a:solidFill>
              </a:rPr>
              <a:t>example_identityoperators_1.py</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979753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If-else statements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51</a:t>
            </a:fld>
            <a:endParaRPr lang="en-SG"/>
          </a:p>
        </p:txBody>
      </p:sp>
      <p:sp>
        <p:nvSpPr>
          <p:cNvPr id="4" name="Text Placeholder 3"/>
          <p:cNvSpPr>
            <a:spLocks noGrp="1"/>
          </p:cNvSpPr>
          <p:nvPr>
            <p:ph type="body" sz="quarter" idx="13"/>
          </p:nvPr>
        </p:nvSpPr>
        <p:spPr/>
        <p:txBody>
          <a:bodyPr>
            <a:normAutofit lnSpcReduction="10000"/>
          </a:bodyPr>
          <a:lstStyle/>
          <a:p>
            <a:r>
              <a:rPr lang="en-SG"/>
              <a:t>Flow control - if else statements</a:t>
            </a:r>
          </a:p>
        </p:txBody>
      </p:sp>
      <p:sp>
        <p:nvSpPr>
          <p:cNvPr id="7" name="Rectangle 6"/>
          <p:cNvSpPr/>
          <p:nvPr/>
        </p:nvSpPr>
        <p:spPr>
          <a:xfrm>
            <a:off x="286465" y="1267097"/>
            <a:ext cx="9713878" cy="492443"/>
          </a:xfrm>
          <a:prstGeom prst="rect">
            <a:avLst/>
          </a:prstGeom>
        </p:spPr>
        <p:txBody>
          <a:bodyPr wrap="none">
            <a:spAutoFit/>
          </a:bodyPr>
          <a:lstStyle/>
          <a:p>
            <a:r>
              <a:rPr lang="en-SG" sz="2600">
                <a:solidFill>
                  <a:srgbClr val="660033"/>
                </a:solidFill>
              </a:rPr>
              <a:t>Python provides </a:t>
            </a:r>
            <a:r>
              <a:rPr lang="en-SG" sz="2600">
                <a:solidFill>
                  <a:srgbClr val="FF0000"/>
                </a:solidFill>
              </a:rPr>
              <a:t>if-else</a:t>
            </a:r>
            <a:r>
              <a:rPr lang="en-SG" sz="2600">
                <a:solidFill>
                  <a:srgbClr val="660033"/>
                </a:solidFill>
              </a:rPr>
              <a:t> statements to enable conditional programming</a:t>
            </a:r>
          </a:p>
        </p:txBody>
      </p:sp>
      <p:sp>
        <p:nvSpPr>
          <p:cNvPr id="8" name="TextBox 7"/>
          <p:cNvSpPr txBox="1"/>
          <p:nvPr/>
        </p:nvSpPr>
        <p:spPr>
          <a:xfrm>
            <a:off x="732608" y="2142895"/>
            <a:ext cx="10683240" cy="2677656"/>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input_1 = int(input("Enter number 1:"))</a:t>
            </a:r>
          </a:p>
          <a:p>
            <a:r>
              <a:rPr lang="en-SG">
                <a:latin typeface="Segoe UI" panose="020B0502040204020203" pitchFamily="34" charset="0"/>
                <a:ea typeface="Roboto" panose="02000000000000000000" pitchFamily="2" charset="0"/>
                <a:cs typeface="Segoe UI" panose="020B0502040204020203" pitchFamily="34" charset="0"/>
              </a:rPr>
              <a:t>input_2 = int(input("Enter number 2:"))</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if</a:t>
            </a:r>
            <a:r>
              <a:rPr lang="en-SG">
                <a:latin typeface="Segoe UI" panose="020B0502040204020203" pitchFamily="34" charset="0"/>
                <a:ea typeface="Roboto" panose="02000000000000000000" pitchFamily="2" charset="0"/>
                <a:cs typeface="Segoe UI" panose="020B0502040204020203" pitchFamily="34" charset="0"/>
              </a:rPr>
              <a:t> input_1==input_2</a:t>
            </a:r>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a:t>
            </a:r>
          </a:p>
          <a:p>
            <a:r>
              <a:rPr lang="en-SG">
                <a:latin typeface="Segoe UI" panose="020B0502040204020203" pitchFamily="34" charset="0"/>
                <a:ea typeface="Roboto" panose="02000000000000000000" pitchFamily="2" charset="0"/>
                <a:cs typeface="Segoe UI" panose="020B0502040204020203" pitchFamily="34" charset="0"/>
              </a:rPr>
              <a:t>   print("The two numbers are the same")</a:t>
            </a:r>
          </a:p>
          <a:p>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else:</a:t>
            </a:r>
          </a:p>
          <a:p>
            <a:r>
              <a:rPr lang="en-SG">
                <a:latin typeface="Segoe UI" panose="020B0502040204020203" pitchFamily="34" charset="0"/>
                <a:ea typeface="Roboto" panose="02000000000000000000" pitchFamily="2" charset="0"/>
                <a:cs typeface="Segoe UI" panose="020B0502040204020203" pitchFamily="34" charset="0"/>
              </a:rPr>
              <a:t>   print("The two numbers are not the same")</a:t>
            </a:r>
          </a:p>
        </p:txBody>
      </p:sp>
      <p:sp>
        <p:nvSpPr>
          <p:cNvPr id="9" name="TextBox 8"/>
          <p:cNvSpPr txBox="1"/>
          <p:nvPr/>
        </p:nvSpPr>
        <p:spPr>
          <a:xfrm>
            <a:off x="7431578" y="2142895"/>
            <a:ext cx="3984270" cy="338554"/>
          </a:xfrm>
          <a:prstGeom prst="rect">
            <a:avLst/>
          </a:prstGeom>
          <a:solidFill>
            <a:schemeClr val="bg1">
              <a:lumMod val="65000"/>
            </a:schemeClr>
          </a:solidFill>
        </p:spPr>
        <p:txBody>
          <a:bodyPr wrap="square" rtlCol="0">
            <a:spAutoFit/>
          </a:bodyPr>
          <a:lstStyle/>
          <a:p>
            <a:r>
              <a:rPr lang="en-SG" sz="1600" b="1">
                <a:solidFill>
                  <a:srgbClr val="C00000"/>
                </a:solidFill>
              </a:rPr>
              <a:t>Check if two numbers are equa</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58149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If-else statements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52</a:t>
            </a:fld>
            <a:endParaRPr lang="en-SG"/>
          </a:p>
        </p:txBody>
      </p:sp>
      <p:sp>
        <p:nvSpPr>
          <p:cNvPr id="4" name="Text Placeholder 3"/>
          <p:cNvSpPr>
            <a:spLocks noGrp="1"/>
          </p:cNvSpPr>
          <p:nvPr>
            <p:ph type="body" sz="quarter" idx="13"/>
          </p:nvPr>
        </p:nvSpPr>
        <p:spPr/>
        <p:txBody>
          <a:bodyPr>
            <a:normAutofit lnSpcReduction="10000"/>
          </a:bodyPr>
          <a:lstStyle/>
          <a:p>
            <a:r>
              <a:rPr lang="en-SG"/>
              <a:t>Flow control - if else statements</a:t>
            </a:r>
          </a:p>
        </p:txBody>
      </p:sp>
      <p:sp>
        <p:nvSpPr>
          <p:cNvPr id="7" name="Rectangle 6"/>
          <p:cNvSpPr/>
          <p:nvPr/>
        </p:nvSpPr>
        <p:spPr>
          <a:xfrm>
            <a:off x="286465" y="1267097"/>
            <a:ext cx="9713878" cy="492443"/>
          </a:xfrm>
          <a:prstGeom prst="rect">
            <a:avLst/>
          </a:prstGeom>
        </p:spPr>
        <p:txBody>
          <a:bodyPr wrap="none">
            <a:spAutoFit/>
          </a:bodyPr>
          <a:lstStyle/>
          <a:p>
            <a:r>
              <a:rPr lang="en-SG" sz="2600">
                <a:solidFill>
                  <a:srgbClr val="660033"/>
                </a:solidFill>
              </a:rPr>
              <a:t>Python provides </a:t>
            </a:r>
            <a:r>
              <a:rPr lang="en-SG" sz="2600">
                <a:solidFill>
                  <a:srgbClr val="FF0000"/>
                </a:solidFill>
              </a:rPr>
              <a:t>if-else</a:t>
            </a:r>
            <a:r>
              <a:rPr lang="en-SG" sz="2600">
                <a:solidFill>
                  <a:srgbClr val="660033"/>
                </a:solidFill>
              </a:rPr>
              <a:t> statements to enable conditional programming</a:t>
            </a:r>
          </a:p>
        </p:txBody>
      </p:sp>
      <p:sp>
        <p:nvSpPr>
          <p:cNvPr id="8" name="TextBox 7"/>
          <p:cNvSpPr txBox="1"/>
          <p:nvPr/>
        </p:nvSpPr>
        <p:spPr>
          <a:xfrm>
            <a:off x="732608" y="2142895"/>
            <a:ext cx="10683240" cy="415498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input_1 = input("Enter number 1:")</a:t>
            </a:r>
          </a:p>
          <a:p>
            <a:r>
              <a:rPr lang="en-SG">
                <a:latin typeface="Segoe UI" panose="020B0502040204020203" pitchFamily="34" charset="0"/>
                <a:ea typeface="Roboto" panose="02000000000000000000" pitchFamily="2" charset="0"/>
                <a:cs typeface="Segoe UI" panose="020B0502040204020203" pitchFamily="34" charset="0"/>
              </a:rPr>
              <a:t>input_2 = input("Enter number 2:")</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if</a:t>
            </a:r>
            <a:r>
              <a:rPr lang="en-SG">
                <a:latin typeface="Segoe UI" panose="020B0502040204020203" pitchFamily="34" charset="0"/>
                <a:ea typeface="Roboto" panose="02000000000000000000" pitchFamily="2" charset="0"/>
                <a:cs typeface="Segoe UI" panose="020B0502040204020203" pitchFamily="34" charset="0"/>
              </a:rPr>
              <a:t> input_1.isnumeric() and input_2.isnumeric() </a:t>
            </a:r>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a:t>
            </a:r>
          </a:p>
          <a:p>
            <a:r>
              <a:rPr lang="en-SG">
                <a:latin typeface="Segoe UI" panose="020B0502040204020203" pitchFamily="34" charset="0"/>
                <a:ea typeface="Roboto" panose="02000000000000000000" pitchFamily="2" charset="0"/>
                <a:cs typeface="Segoe UI" panose="020B0502040204020203" pitchFamily="34" charset="0"/>
              </a:rPr>
              <a:t>    num_1 = int(input_1)</a:t>
            </a:r>
          </a:p>
          <a:p>
            <a:r>
              <a:rPr lang="en-SG">
                <a:latin typeface="Segoe UI" panose="020B0502040204020203" pitchFamily="34" charset="0"/>
                <a:ea typeface="Roboto" panose="02000000000000000000" pitchFamily="2" charset="0"/>
                <a:cs typeface="Segoe UI" panose="020B0502040204020203" pitchFamily="34" charset="0"/>
              </a:rPr>
              <a:t>    num_2 = int(input_2)</a:t>
            </a:r>
          </a:p>
          <a:p>
            <a:r>
              <a:rPr lang="en-SG">
                <a:latin typeface="Segoe UI" panose="020B0502040204020203" pitchFamily="34" charset="0"/>
                <a:ea typeface="Roboto" panose="02000000000000000000" pitchFamily="2" charset="0"/>
                <a:cs typeface="Segoe UI" panose="020B0502040204020203" pitchFamily="34" charset="0"/>
              </a:rPr>
              <a:t>    sum = num_1 + num_2</a:t>
            </a:r>
          </a:p>
          <a:p>
            <a:r>
              <a:rPr lang="en-SG">
                <a:latin typeface="Segoe UI" panose="020B0502040204020203" pitchFamily="34" charset="0"/>
                <a:ea typeface="Roboto" panose="02000000000000000000" pitchFamily="2" charset="0"/>
                <a:cs typeface="Segoe UI" panose="020B0502040204020203" pitchFamily="34" charset="0"/>
              </a:rPr>
              <a:t>    print("The sum of {} and {} is {}".format(num_1,num_2,sum))</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C00000"/>
                </a:solidFill>
                <a:highlight>
                  <a:srgbClr val="FFFF00"/>
                </a:highlight>
                <a:latin typeface="Segoe UI" panose="020B0502040204020203" pitchFamily="34" charset="0"/>
                <a:ea typeface="Roboto" panose="02000000000000000000" pitchFamily="2" charset="0"/>
                <a:cs typeface="Segoe UI" panose="020B0502040204020203" pitchFamily="34" charset="0"/>
              </a:rPr>
              <a:t>else:</a:t>
            </a:r>
          </a:p>
          <a:p>
            <a:r>
              <a:rPr lang="en-SG">
                <a:latin typeface="Segoe UI" panose="020B0502040204020203" pitchFamily="34" charset="0"/>
                <a:ea typeface="Roboto" panose="02000000000000000000" pitchFamily="2" charset="0"/>
                <a:cs typeface="Segoe UI" panose="020B0502040204020203" pitchFamily="34" charset="0"/>
              </a:rPr>
              <a:t>   print("Please enter numeric values only")</a:t>
            </a:r>
          </a:p>
        </p:txBody>
      </p:sp>
      <p:sp>
        <p:nvSpPr>
          <p:cNvPr id="9" name="TextBox 8"/>
          <p:cNvSpPr txBox="1"/>
          <p:nvPr/>
        </p:nvSpPr>
        <p:spPr>
          <a:xfrm>
            <a:off x="7431578" y="2142895"/>
            <a:ext cx="3984270" cy="338554"/>
          </a:xfrm>
          <a:prstGeom prst="rect">
            <a:avLst/>
          </a:prstGeom>
          <a:solidFill>
            <a:schemeClr val="bg1">
              <a:lumMod val="65000"/>
            </a:schemeClr>
          </a:solidFill>
        </p:spPr>
        <p:txBody>
          <a:bodyPr wrap="square" rtlCol="0">
            <a:spAutoFit/>
          </a:bodyPr>
          <a:lstStyle/>
          <a:p>
            <a:r>
              <a:rPr lang="en-SG" sz="1600" b="1">
                <a:solidFill>
                  <a:srgbClr val="C00000"/>
                </a:solidFill>
              </a:rPr>
              <a:t>example_ifelse_1.py</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277918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elif</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53</a:t>
            </a:fld>
            <a:endParaRPr lang="en-SG"/>
          </a:p>
        </p:txBody>
      </p:sp>
      <p:sp>
        <p:nvSpPr>
          <p:cNvPr id="4" name="Text Placeholder 3"/>
          <p:cNvSpPr>
            <a:spLocks noGrp="1"/>
          </p:cNvSpPr>
          <p:nvPr>
            <p:ph type="body" sz="quarter" idx="13"/>
          </p:nvPr>
        </p:nvSpPr>
        <p:spPr/>
        <p:txBody>
          <a:bodyPr>
            <a:normAutofit lnSpcReduction="10000"/>
          </a:bodyPr>
          <a:lstStyle/>
          <a:p>
            <a:r>
              <a:rPr lang="en-SG"/>
              <a:t>Flow control - if else statements</a:t>
            </a:r>
          </a:p>
        </p:txBody>
      </p:sp>
      <p:sp>
        <p:nvSpPr>
          <p:cNvPr id="7" name="Rectangle 6"/>
          <p:cNvSpPr/>
          <p:nvPr/>
        </p:nvSpPr>
        <p:spPr>
          <a:xfrm>
            <a:off x="548641" y="1388611"/>
            <a:ext cx="2676698" cy="2893100"/>
          </a:xfrm>
          <a:prstGeom prst="rect">
            <a:avLst/>
          </a:prstGeom>
        </p:spPr>
        <p:txBody>
          <a:bodyPr wrap="square">
            <a:spAutoFit/>
          </a:bodyPr>
          <a:lstStyle/>
          <a:p>
            <a:r>
              <a:rPr lang="en-SG" sz="2600">
                <a:solidFill>
                  <a:srgbClr val="660033"/>
                </a:solidFill>
              </a:rPr>
              <a:t>You can also add in an unlimited number of </a:t>
            </a:r>
            <a:r>
              <a:rPr lang="en-SG" sz="2600">
                <a:solidFill>
                  <a:srgbClr val="C00000"/>
                </a:solidFill>
              </a:rPr>
              <a:t>elif </a:t>
            </a:r>
            <a:r>
              <a:rPr lang="en-SG" sz="2600">
                <a:solidFill>
                  <a:srgbClr val="660033"/>
                </a:solidFill>
              </a:rPr>
              <a:t>statements following an </a:t>
            </a:r>
            <a:r>
              <a:rPr lang="en-SG" sz="2600">
                <a:solidFill>
                  <a:srgbClr val="C00000"/>
                </a:solidFill>
              </a:rPr>
              <a:t>if </a:t>
            </a:r>
            <a:r>
              <a:rPr lang="en-SG" sz="2600">
                <a:solidFill>
                  <a:srgbClr val="660033"/>
                </a:solidFill>
              </a:rPr>
              <a:t>to check for multiple conditions</a:t>
            </a:r>
          </a:p>
        </p:txBody>
      </p:sp>
      <p:sp>
        <p:nvSpPr>
          <p:cNvPr id="8" name="TextBox 7"/>
          <p:cNvSpPr txBox="1"/>
          <p:nvPr/>
        </p:nvSpPr>
        <p:spPr>
          <a:xfrm>
            <a:off x="3438798" y="1408471"/>
            <a:ext cx="8161020" cy="4524315"/>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pPr lvl="1"/>
            <a:r>
              <a:rPr lang="en-SG" sz="2400">
                <a:latin typeface="Segoe UI" panose="020B0502040204020203" pitchFamily="34" charset="0"/>
                <a:ea typeface="Roboto" panose="02000000000000000000" pitchFamily="2" charset="0"/>
                <a:cs typeface="Segoe UI" panose="020B0502040204020203" pitchFamily="34" charset="0"/>
              </a:rPr>
              <a:t>print("Below is our drinks menu:")</a:t>
            </a:r>
          </a:p>
          <a:p>
            <a:pPr lvl="1"/>
            <a:r>
              <a:rPr lang="en-SG" sz="2400">
                <a:latin typeface="Segoe UI" panose="020B0502040204020203" pitchFamily="34" charset="0"/>
                <a:ea typeface="Roboto" panose="02000000000000000000" pitchFamily="2" charset="0"/>
                <a:cs typeface="Segoe UI" panose="020B0502040204020203" pitchFamily="34" charset="0"/>
              </a:rPr>
              <a:t>print("1.Coke   2.Coffee   3.Juice")</a:t>
            </a:r>
          </a:p>
          <a:p>
            <a:pPr lvl="1"/>
            <a:r>
              <a:rPr lang="en-SG" sz="2400">
                <a:latin typeface="Segoe UI" panose="020B0502040204020203" pitchFamily="34" charset="0"/>
                <a:ea typeface="Roboto" panose="02000000000000000000" pitchFamily="2" charset="0"/>
                <a:cs typeface="Segoe UI" panose="020B0502040204020203" pitchFamily="34" charset="0"/>
              </a:rPr>
              <a:t>drink = int(input("Enter your choice of drink:"))</a:t>
            </a:r>
          </a:p>
          <a:p>
            <a:pPr lvl="1"/>
            <a:endParaRPr lang="en-SG" sz="2400">
              <a:latin typeface="Segoe UI" panose="020B0502040204020203" pitchFamily="34" charset="0"/>
              <a:ea typeface="Roboto" panose="02000000000000000000" pitchFamily="2" charset="0"/>
              <a:cs typeface="Segoe UI" panose="020B0502040204020203" pitchFamily="34" charset="0"/>
            </a:endParaRPr>
          </a:p>
          <a:p>
            <a:pPr lvl="1"/>
            <a:r>
              <a:rPr lang="en-SG" sz="2400">
                <a:latin typeface="Segoe UI" panose="020B0502040204020203" pitchFamily="34" charset="0"/>
                <a:ea typeface="Roboto" panose="02000000000000000000" pitchFamily="2" charset="0"/>
                <a:cs typeface="Segoe UI" panose="020B0502040204020203" pitchFamily="34" charset="0"/>
              </a:rPr>
              <a:t>if drink==1:</a:t>
            </a:r>
          </a:p>
          <a:p>
            <a:pPr lvl="1"/>
            <a:r>
              <a:rPr lang="en-SG" sz="2400">
                <a:latin typeface="Segoe UI" panose="020B0502040204020203" pitchFamily="34" charset="0"/>
                <a:ea typeface="Roboto" panose="02000000000000000000" pitchFamily="2" charset="0"/>
                <a:cs typeface="Segoe UI" panose="020B0502040204020203" pitchFamily="34" charset="0"/>
              </a:rPr>
              <a:t>   print("Coke is $1.00")</a:t>
            </a:r>
          </a:p>
          <a:p>
            <a:pPr lvl="1"/>
            <a:r>
              <a:rPr lang="en-SG" sz="2400">
                <a:latin typeface="Segoe UI" panose="020B0502040204020203" pitchFamily="34" charset="0"/>
                <a:ea typeface="Roboto" panose="02000000000000000000" pitchFamily="2" charset="0"/>
                <a:cs typeface="Segoe UI" panose="020B0502040204020203" pitchFamily="34" charset="0"/>
              </a:rPr>
              <a:t>elif drink==2:</a:t>
            </a:r>
          </a:p>
          <a:p>
            <a:pPr lvl="1"/>
            <a:r>
              <a:rPr lang="en-SG" sz="2400">
                <a:latin typeface="Segoe UI" panose="020B0502040204020203" pitchFamily="34" charset="0"/>
                <a:ea typeface="Roboto" panose="02000000000000000000" pitchFamily="2" charset="0"/>
                <a:cs typeface="Segoe UI" panose="020B0502040204020203" pitchFamily="34" charset="0"/>
              </a:rPr>
              <a:t>   print("Coffee is $0.50")</a:t>
            </a:r>
          </a:p>
          <a:p>
            <a:pPr lvl="1"/>
            <a:r>
              <a:rPr lang="en-SG" sz="2400">
                <a:latin typeface="Segoe UI" panose="020B0502040204020203" pitchFamily="34" charset="0"/>
                <a:ea typeface="Roboto" panose="02000000000000000000" pitchFamily="2" charset="0"/>
                <a:cs typeface="Segoe UI" panose="020B0502040204020203" pitchFamily="34" charset="0"/>
              </a:rPr>
              <a:t>elif drink==3:</a:t>
            </a:r>
          </a:p>
          <a:p>
            <a:pPr lvl="1"/>
            <a:r>
              <a:rPr lang="en-SG" sz="2400">
                <a:latin typeface="Segoe UI" panose="020B0502040204020203" pitchFamily="34" charset="0"/>
                <a:ea typeface="Roboto" panose="02000000000000000000" pitchFamily="2" charset="0"/>
                <a:cs typeface="Segoe UI" panose="020B0502040204020203" pitchFamily="34" charset="0"/>
              </a:rPr>
              <a:t>   print("Juice is $2.00")</a:t>
            </a:r>
          </a:p>
          <a:p>
            <a:pPr lvl="1"/>
            <a:r>
              <a:rPr lang="en-SG" sz="2400">
                <a:latin typeface="Segoe UI" panose="020B0502040204020203" pitchFamily="34" charset="0"/>
                <a:ea typeface="Roboto" panose="02000000000000000000" pitchFamily="2" charset="0"/>
                <a:cs typeface="Segoe UI" panose="020B0502040204020203" pitchFamily="34" charset="0"/>
              </a:rPr>
              <a:t>else:</a:t>
            </a:r>
          </a:p>
          <a:p>
            <a:pPr lvl="1"/>
            <a:r>
              <a:rPr lang="en-SG" sz="2400">
                <a:latin typeface="Segoe UI" panose="020B0502040204020203" pitchFamily="34" charset="0"/>
                <a:ea typeface="Roboto" panose="02000000000000000000" pitchFamily="2" charset="0"/>
                <a:cs typeface="Segoe UI" panose="020B0502040204020203" pitchFamily="34" charset="0"/>
              </a:rPr>
              <a:t>   print("Sorry, you have entered an invalid choice")</a:t>
            </a:r>
          </a:p>
        </p:txBody>
      </p:sp>
      <p:sp>
        <p:nvSpPr>
          <p:cNvPr id="9" name="TextBox 8"/>
          <p:cNvSpPr txBox="1"/>
          <p:nvPr/>
        </p:nvSpPr>
        <p:spPr>
          <a:xfrm>
            <a:off x="8972320" y="1309602"/>
            <a:ext cx="2627498" cy="338554"/>
          </a:xfrm>
          <a:prstGeom prst="rect">
            <a:avLst/>
          </a:prstGeom>
          <a:solidFill>
            <a:schemeClr val="bg1">
              <a:lumMod val="65000"/>
            </a:schemeClr>
          </a:solidFill>
        </p:spPr>
        <p:txBody>
          <a:bodyPr wrap="square" rtlCol="0">
            <a:spAutoFit/>
          </a:bodyPr>
          <a:lstStyle/>
          <a:p>
            <a:r>
              <a:rPr lang="en-SG" sz="1600" b="1">
                <a:solidFill>
                  <a:srgbClr val="C00000"/>
                </a:solidFill>
              </a:rPr>
              <a:t>example_ifelse_2.py</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39964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Nested if-else</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54</a:t>
            </a:fld>
            <a:endParaRPr lang="en-SG"/>
          </a:p>
        </p:txBody>
      </p:sp>
      <p:sp>
        <p:nvSpPr>
          <p:cNvPr id="4" name="Text Placeholder 3"/>
          <p:cNvSpPr>
            <a:spLocks noGrp="1"/>
          </p:cNvSpPr>
          <p:nvPr>
            <p:ph type="body" sz="quarter" idx="13"/>
          </p:nvPr>
        </p:nvSpPr>
        <p:spPr/>
        <p:txBody>
          <a:bodyPr>
            <a:normAutofit lnSpcReduction="10000"/>
          </a:bodyPr>
          <a:lstStyle/>
          <a:p>
            <a:r>
              <a:rPr lang="en-SG"/>
              <a:t>Flow control - if else statements</a:t>
            </a:r>
          </a:p>
        </p:txBody>
      </p:sp>
      <p:sp>
        <p:nvSpPr>
          <p:cNvPr id="7" name="Rectangle 6"/>
          <p:cNvSpPr/>
          <p:nvPr/>
        </p:nvSpPr>
        <p:spPr>
          <a:xfrm>
            <a:off x="548641" y="1388611"/>
            <a:ext cx="2676698" cy="1292662"/>
          </a:xfrm>
          <a:prstGeom prst="rect">
            <a:avLst/>
          </a:prstGeom>
        </p:spPr>
        <p:txBody>
          <a:bodyPr wrap="square">
            <a:spAutoFit/>
          </a:bodyPr>
          <a:lstStyle/>
          <a:p>
            <a:r>
              <a:rPr lang="en-SG" sz="2600">
                <a:solidFill>
                  <a:srgbClr val="660033"/>
                </a:solidFill>
              </a:rPr>
              <a:t>You can also nest if-else and elif statements</a:t>
            </a:r>
          </a:p>
        </p:txBody>
      </p:sp>
      <p:sp>
        <p:nvSpPr>
          <p:cNvPr id="8" name="TextBox 7"/>
          <p:cNvSpPr txBox="1"/>
          <p:nvPr/>
        </p:nvSpPr>
        <p:spPr>
          <a:xfrm>
            <a:off x="5479457" y="70590"/>
            <a:ext cx="6262286" cy="6463308"/>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pPr marL="82550" lvl="1"/>
            <a:r>
              <a:rPr lang="en-SG" sz="2300">
                <a:latin typeface="Segoe UI" panose="020B0502040204020203" pitchFamily="34" charset="0"/>
                <a:ea typeface="Roboto" panose="02000000000000000000" pitchFamily="2" charset="0"/>
                <a:cs typeface="Segoe UI" panose="020B0502040204020203" pitchFamily="34" charset="0"/>
              </a:rPr>
              <a:t>number = input("Enter your choice (1-2): ")</a:t>
            </a:r>
          </a:p>
          <a:p>
            <a:pPr marL="82550" lvl="1"/>
            <a:r>
              <a:rPr lang="en-SG" sz="2300">
                <a:latin typeface="Segoe UI" panose="020B0502040204020203" pitchFamily="34" charset="0"/>
                <a:ea typeface="Roboto" panose="02000000000000000000" pitchFamily="2" charset="0"/>
                <a:cs typeface="Segoe UI" panose="020B0502040204020203" pitchFamily="34" charset="0"/>
              </a:rPr>
              <a:t>staff = input("Are you a staff (Y/N)? ")</a:t>
            </a:r>
          </a:p>
          <a:p>
            <a:pPr marL="82550" lvl="1"/>
            <a:endParaRPr lang="en-SG" sz="2300">
              <a:latin typeface="Segoe UI" panose="020B0502040204020203" pitchFamily="34" charset="0"/>
              <a:ea typeface="Roboto" panose="02000000000000000000" pitchFamily="2" charset="0"/>
              <a:cs typeface="Segoe UI" panose="020B0502040204020203" pitchFamily="34" charset="0"/>
            </a:endParaRPr>
          </a:p>
          <a:p>
            <a:pPr marL="82550" lvl="1"/>
            <a:r>
              <a:rPr lang="en-SG" sz="2300">
                <a:latin typeface="Segoe UI" panose="020B0502040204020203" pitchFamily="34" charset="0"/>
                <a:ea typeface="Roboto" panose="02000000000000000000" pitchFamily="2" charset="0"/>
                <a:cs typeface="Segoe UI" panose="020B0502040204020203" pitchFamily="34" charset="0"/>
              </a:rPr>
              <a:t>if number=="1":</a:t>
            </a:r>
          </a:p>
          <a:p>
            <a:pPr marL="82550" lvl="1"/>
            <a:r>
              <a:rPr lang="en-SG" sz="2300">
                <a:latin typeface="Segoe UI" panose="020B0502040204020203" pitchFamily="34" charset="0"/>
                <a:ea typeface="Roboto" panose="02000000000000000000" pitchFamily="2" charset="0"/>
                <a:cs typeface="Segoe UI" panose="020B0502040204020203" pitchFamily="34" charset="0"/>
              </a:rPr>
              <a:t>   if staff.upper() == "Y":</a:t>
            </a:r>
          </a:p>
          <a:p>
            <a:pPr marL="82550" lvl="1"/>
            <a:r>
              <a:rPr lang="en-SG" sz="2300">
                <a:latin typeface="Segoe UI" panose="020B0502040204020203" pitchFamily="34" charset="0"/>
                <a:ea typeface="Roboto" panose="02000000000000000000" pitchFamily="2" charset="0"/>
                <a:cs typeface="Segoe UI" panose="020B0502040204020203" pitchFamily="34" charset="0"/>
              </a:rPr>
              <a:t>        price = 5*0.9</a:t>
            </a:r>
          </a:p>
          <a:p>
            <a:pPr marL="82550" lvl="1"/>
            <a:r>
              <a:rPr lang="en-SG" sz="2300">
                <a:latin typeface="Segoe UI" panose="020B0502040204020203" pitchFamily="34" charset="0"/>
                <a:ea typeface="Roboto" panose="02000000000000000000" pitchFamily="2" charset="0"/>
                <a:cs typeface="Segoe UI" panose="020B0502040204020203" pitchFamily="34" charset="0"/>
              </a:rPr>
              <a:t>   else:</a:t>
            </a:r>
          </a:p>
          <a:p>
            <a:pPr marL="82550" lvl="1"/>
            <a:r>
              <a:rPr lang="en-SG" sz="2300">
                <a:latin typeface="Segoe UI" panose="020B0502040204020203" pitchFamily="34" charset="0"/>
                <a:ea typeface="Roboto" panose="02000000000000000000" pitchFamily="2" charset="0"/>
                <a:cs typeface="Segoe UI" panose="020B0502040204020203" pitchFamily="34" charset="0"/>
              </a:rPr>
              <a:t>        price = 5*0.95</a:t>
            </a:r>
          </a:p>
          <a:p>
            <a:pPr marL="82550" lvl="1"/>
            <a:r>
              <a:rPr lang="en-SG" sz="2300">
                <a:latin typeface="Segoe UI" panose="020B0502040204020203" pitchFamily="34" charset="0"/>
                <a:ea typeface="Roboto" panose="02000000000000000000" pitchFamily="2" charset="0"/>
                <a:cs typeface="Segoe UI" panose="020B0502040204020203" pitchFamily="34" charset="0"/>
              </a:rPr>
              <a:t>elif number=="2":</a:t>
            </a:r>
          </a:p>
          <a:p>
            <a:pPr marL="82550" lvl="1"/>
            <a:r>
              <a:rPr lang="en-SG" sz="2300">
                <a:latin typeface="Segoe UI" panose="020B0502040204020203" pitchFamily="34" charset="0"/>
                <a:ea typeface="Roboto" panose="02000000000000000000" pitchFamily="2" charset="0"/>
                <a:cs typeface="Segoe UI" panose="020B0502040204020203" pitchFamily="34" charset="0"/>
              </a:rPr>
              <a:t>    if staff.upper() == "Y":</a:t>
            </a:r>
          </a:p>
          <a:p>
            <a:pPr marL="82550" lvl="1"/>
            <a:r>
              <a:rPr lang="en-SG" sz="2300">
                <a:latin typeface="Segoe UI" panose="020B0502040204020203" pitchFamily="34" charset="0"/>
                <a:ea typeface="Roboto" panose="02000000000000000000" pitchFamily="2" charset="0"/>
                <a:cs typeface="Segoe UI" panose="020B0502040204020203" pitchFamily="34" charset="0"/>
              </a:rPr>
              <a:t>        price = 10*0.8</a:t>
            </a:r>
          </a:p>
          <a:p>
            <a:pPr marL="82550" lvl="1"/>
            <a:r>
              <a:rPr lang="en-SG" sz="2300">
                <a:latin typeface="Segoe UI" panose="020B0502040204020203" pitchFamily="34" charset="0"/>
                <a:ea typeface="Roboto" panose="02000000000000000000" pitchFamily="2" charset="0"/>
                <a:cs typeface="Segoe UI" panose="020B0502040204020203" pitchFamily="34" charset="0"/>
              </a:rPr>
              <a:t>    else:</a:t>
            </a:r>
          </a:p>
          <a:p>
            <a:pPr marL="82550" lvl="1"/>
            <a:r>
              <a:rPr lang="en-SG" sz="2300">
                <a:latin typeface="Segoe UI" panose="020B0502040204020203" pitchFamily="34" charset="0"/>
                <a:ea typeface="Roboto" panose="02000000000000000000" pitchFamily="2" charset="0"/>
                <a:cs typeface="Segoe UI" panose="020B0502040204020203" pitchFamily="34" charset="0"/>
              </a:rPr>
              <a:t>        price = 10</a:t>
            </a:r>
          </a:p>
          <a:p>
            <a:pPr marL="82550" lvl="1"/>
            <a:r>
              <a:rPr lang="en-SG" sz="2300">
                <a:latin typeface="Segoe UI" panose="020B0502040204020203" pitchFamily="34" charset="0"/>
                <a:ea typeface="Roboto" panose="02000000000000000000" pitchFamily="2" charset="0"/>
                <a:cs typeface="Segoe UI" panose="020B0502040204020203" pitchFamily="34" charset="0"/>
              </a:rPr>
              <a:t>else:</a:t>
            </a:r>
          </a:p>
          <a:p>
            <a:pPr marL="82550" lvl="1"/>
            <a:r>
              <a:rPr lang="en-SG" sz="2300">
                <a:latin typeface="Segoe UI" panose="020B0502040204020203" pitchFamily="34" charset="0"/>
                <a:ea typeface="Roboto" panose="02000000000000000000" pitchFamily="2" charset="0"/>
                <a:cs typeface="Segoe UI" panose="020B0502040204020203" pitchFamily="34" charset="0"/>
              </a:rPr>
              <a:t>   print("You did not enter a valid input")</a:t>
            </a:r>
          </a:p>
          <a:p>
            <a:pPr marL="82550" lvl="1"/>
            <a:r>
              <a:rPr lang="en-SG" sz="2300">
                <a:latin typeface="Segoe UI" panose="020B0502040204020203" pitchFamily="34" charset="0"/>
                <a:ea typeface="Roboto" panose="02000000000000000000" pitchFamily="2" charset="0"/>
                <a:cs typeface="Segoe UI" panose="020B0502040204020203" pitchFamily="34" charset="0"/>
              </a:rPr>
              <a:t>   exit()   </a:t>
            </a:r>
          </a:p>
          <a:p>
            <a:pPr marL="82550" lvl="1"/>
            <a:endParaRPr lang="en-SG" sz="2300">
              <a:latin typeface="Segoe UI" panose="020B0502040204020203" pitchFamily="34" charset="0"/>
              <a:ea typeface="Roboto" panose="02000000000000000000" pitchFamily="2" charset="0"/>
              <a:cs typeface="Segoe UI" panose="020B0502040204020203" pitchFamily="34" charset="0"/>
            </a:endParaRPr>
          </a:p>
          <a:p>
            <a:pPr marL="82550" lvl="1"/>
            <a:r>
              <a:rPr lang="en-SG" sz="2300">
                <a:latin typeface="Segoe UI" panose="020B0502040204020203" pitchFamily="34" charset="0"/>
                <a:ea typeface="Roboto" panose="02000000000000000000" pitchFamily="2" charset="0"/>
                <a:cs typeface="Segoe UI" panose="020B0502040204020203" pitchFamily="34" charset="0"/>
              </a:rPr>
              <a:t>print("Price is ${}".format(price))</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640606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ED2B-7A81-446F-9C5A-7EA4A6432B48}"/>
              </a:ext>
            </a:extLst>
          </p:cNvPr>
          <p:cNvSpPr>
            <a:spLocks noGrp="1"/>
          </p:cNvSpPr>
          <p:nvPr>
            <p:ph type="title"/>
          </p:nvPr>
        </p:nvSpPr>
        <p:spPr>
          <a:xfrm>
            <a:off x="548640" y="377371"/>
            <a:ext cx="11051178" cy="889726"/>
          </a:xfrm>
        </p:spPr>
        <p:txBody>
          <a:bodyPr/>
          <a:lstStyle/>
          <a:p>
            <a:r>
              <a:rPr lang="en-SG"/>
              <a:t>iteration with </a:t>
            </a:r>
            <a:r>
              <a:rPr lang="en-SG">
                <a:solidFill>
                  <a:srgbClr val="C00000"/>
                </a:solidFill>
              </a:rPr>
              <a:t>for</a:t>
            </a:r>
            <a:r>
              <a:rPr lang="en-SG"/>
              <a:t> and </a:t>
            </a:r>
            <a:r>
              <a:rPr lang="en-SG">
                <a:solidFill>
                  <a:srgbClr val="C00000"/>
                </a:solidFill>
              </a:rPr>
              <a:t>while</a:t>
            </a:r>
            <a:r>
              <a:rPr lang="en-SG"/>
              <a:t> loops</a:t>
            </a:r>
          </a:p>
        </p:txBody>
      </p:sp>
      <p:sp>
        <p:nvSpPr>
          <p:cNvPr id="3" name="Slide Number Placeholder 2">
            <a:extLst>
              <a:ext uri="{FF2B5EF4-FFF2-40B4-BE49-F238E27FC236}">
                <a16:creationId xmlns:a16="http://schemas.microsoft.com/office/drawing/2014/main" id="{7C6FECB2-CE1B-432B-9425-B156EDD840FF}"/>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55</a:t>
            </a:fld>
            <a:endParaRPr lang="en-SG"/>
          </a:p>
        </p:txBody>
      </p:sp>
      <p:sp>
        <p:nvSpPr>
          <p:cNvPr id="4" name="Text Placeholder 3">
            <a:extLst>
              <a:ext uri="{FF2B5EF4-FFF2-40B4-BE49-F238E27FC236}">
                <a16:creationId xmlns:a16="http://schemas.microsoft.com/office/drawing/2014/main" id="{BD4782C4-5B18-4F66-9610-61518659A364}"/>
              </a:ext>
            </a:extLst>
          </p:cNvPr>
          <p:cNvSpPr>
            <a:spLocks noGrp="1"/>
          </p:cNvSpPr>
          <p:nvPr>
            <p:ph type="body" sz="quarter" idx="13"/>
          </p:nvPr>
        </p:nvSpPr>
        <p:spPr/>
        <p:txBody>
          <a:bodyPr>
            <a:normAutofit lnSpcReduction="10000"/>
          </a:bodyPr>
          <a:lstStyle/>
          <a:p>
            <a:r>
              <a:rPr lang="en-SG"/>
              <a:t>Loops</a:t>
            </a:r>
          </a:p>
        </p:txBody>
      </p:sp>
      <p:sp>
        <p:nvSpPr>
          <p:cNvPr id="5" name="Content Placeholder 4">
            <a:extLst>
              <a:ext uri="{FF2B5EF4-FFF2-40B4-BE49-F238E27FC236}">
                <a16:creationId xmlns:a16="http://schemas.microsoft.com/office/drawing/2014/main" id="{FF8DBF2F-776C-4C32-AAE7-0AC7E83241F1}"/>
              </a:ext>
            </a:extLst>
          </p:cNvPr>
          <p:cNvSpPr>
            <a:spLocks noGrp="1"/>
          </p:cNvSpPr>
          <p:nvPr>
            <p:ph idx="1"/>
          </p:nvPr>
        </p:nvSpPr>
        <p:spPr>
          <a:xfrm>
            <a:off x="199507" y="1420289"/>
            <a:ext cx="6184667" cy="4298867"/>
          </a:xfrm>
        </p:spPr>
        <p:txBody>
          <a:bodyPr>
            <a:noAutofit/>
          </a:bodyPr>
          <a:lstStyle/>
          <a:p>
            <a:r>
              <a:rPr lang="en-SG"/>
              <a:t>We often want computers to repeat some process several times</a:t>
            </a:r>
          </a:p>
          <a:p>
            <a:r>
              <a:rPr lang="en-SG"/>
              <a:t>Programming languages provide structures that enable you to repeat blocks of instructions over and over again</a:t>
            </a:r>
          </a:p>
          <a:p>
            <a:r>
              <a:rPr lang="en-SG"/>
              <a:t>This type of repetition is known as iteration.</a:t>
            </a:r>
          </a:p>
          <a:p>
            <a:r>
              <a:rPr lang="en-SG"/>
              <a:t>There are 2 types of loops in Python:</a:t>
            </a:r>
          </a:p>
          <a:p>
            <a:pPr lvl="1"/>
            <a:r>
              <a:rPr lang="en-SG" b="1">
                <a:solidFill>
                  <a:srgbClr val="C00000"/>
                </a:solidFill>
              </a:rPr>
              <a:t>for </a:t>
            </a:r>
            <a:r>
              <a:rPr lang="en-SG"/>
              <a:t>loop</a:t>
            </a:r>
          </a:p>
          <a:p>
            <a:pPr lvl="1"/>
            <a:r>
              <a:rPr lang="en-SG" b="1">
                <a:solidFill>
                  <a:srgbClr val="C00000"/>
                </a:solidFill>
              </a:rPr>
              <a:t>while</a:t>
            </a:r>
            <a:r>
              <a:rPr lang="en-SG"/>
              <a:t> loop</a:t>
            </a:r>
          </a:p>
        </p:txBody>
      </p:sp>
      <p:sp>
        <p:nvSpPr>
          <p:cNvPr id="6" name="Rectangle 5">
            <a:extLst>
              <a:ext uri="{FF2B5EF4-FFF2-40B4-BE49-F238E27FC236}">
                <a16:creationId xmlns:a16="http://schemas.microsoft.com/office/drawing/2014/main" id="{B958DA44-A62E-4A6C-BC52-AFA9D58C8652}"/>
              </a:ext>
            </a:extLst>
          </p:cNvPr>
          <p:cNvSpPr/>
          <p:nvPr/>
        </p:nvSpPr>
        <p:spPr>
          <a:xfrm>
            <a:off x="7365075" y="1415626"/>
            <a:ext cx="4089863" cy="1807101"/>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600">
                <a:solidFill>
                  <a:srgbClr val="660033"/>
                </a:solidFill>
              </a:rPr>
              <a:t>These simple </a:t>
            </a:r>
            <a:r>
              <a:rPr lang="en-SG" sz="2600">
                <a:solidFill>
                  <a:srgbClr val="C00000"/>
                </a:solidFill>
              </a:rPr>
              <a:t>for</a:t>
            </a:r>
            <a:r>
              <a:rPr lang="en-SG" sz="2600">
                <a:solidFill>
                  <a:srgbClr val="660033"/>
                </a:solidFill>
              </a:rPr>
              <a:t> loop and </a:t>
            </a:r>
            <a:r>
              <a:rPr lang="en-SG" sz="2600">
                <a:solidFill>
                  <a:srgbClr val="C00000"/>
                </a:solidFill>
              </a:rPr>
              <a:t>while</a:t>
            </a:r>
            <a:r>
              <a:rPr lang="en-SG" sz="2600">
                <a:solidFill>
                  <a:srgbClr val="660033"/>
                </a:solidFill>
              </a:rPr>
              <a:t> loop examples would write "hello world" 5 times:</a:t>
            </a:r>
          </a:p>
          <a:p>
            <a:pPr marL="228600" indent="-228600">
              <a:spcBef>
                <a:spcPts val="1800"/>
              </a:spcBef>
              <a:buFont typeface="Arial" panose="020B0604020202020204" pitchFamily="34" charset="0"/>
              <a:buChar char="•"/>
            </a:pPr>
            <a:endParaRPr lang="en-SG" sz="2600">
              <a:solidFill>
                <a:srgbClr val="660033"/>
              </a:solidFill>
            </a:endParaRPr>
          </a:p>
        </p:txBody>
      </p:sp>
      <p:sp>
        <p:nvSpPr>
          <p:cNvPr id="7" name="TextBox 6">
            <a:extLst>
              <a:ext uri="{FF2B5EF4-FFF2-40B4-BE49-F238E27FC236}">
                <a16:creationId xmlns:a16="http://schemas.microsoft.com/office/drawing/2014/main" id="{C40DB47F-0273-4D7B-9A30-C64A474B18DC}"/>
              </a:ext>
            </a:extLst>
          </p:cNvPr>
          <p:cNvSpPr txBox="1"/>
          <p:nvPr/>
        </p:nvSpPr>
        <p:spPr>
          <a:xfrm>
            <a:off x="7027929" y="3308071"/>
            <a:ext cx="4342496" cy="8309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for counter in range(0,5):</a:t>
            </a:r>
          </a:p>
          <a:p>
            <a:r>
              <a:rPr lang="en-SG">
                <a:latin typeface="Segoe UI" panose="020B0502040204020203" pitchFamily="34" charset="0"/>
                <a:ea typeface="Roboto" panose="02000000000000000000" pitchFamily="2" charset="0"/>
                <a:cs typeface="Segoe UI" panose="020B0502040204020203" pitchFamily="34" charset="0"/>
              </a:rPr>
              <a:t>      print("hello world")</a:t>
            </a:r>
          </a:p>
        </p:txBody>
      </p:sp>
      <p:sp>
        <p:nvSpPr>
          <p:cNvPr id="8" name="TextBox 7">
            <a:extLst>
              <a:ext uri="{FF2B5EF4-FFF2-40B4-BE49-F238E27FC236}">
                <a16:creationId xmlns:a16="http://schemas.microsoft.com/office/drawing/2014/main" id="{0B58D40C-7ECD-4131-89BE-327FC07E258A}"/>
              </a:ext>
            </a:extLst>
          </p:cNvPr>
          <p:cNvSpPr txBox="1"/>
          <p:nvPr/>
        </p:nvSpPr>
        <p:spPr>
          <a:xfrm>
            <a:off x="7027929" y="4478871"/>
            <a:ext cx="4342496" cy="156966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counter = 0</a:t>
            </a:r>
          </a:p>
          <a:p>
            <a:r>
              <a:rPr lang="en-SG">
                <a:latin typeface="Segoe UI" panose="020B0502040204020203" pitchFamily="34" charset="0"/>
                <a:ea typeface="Roboto" panose="02000000000000000000" pitchFamily="2" charset="0"/>
                <a:cs typeface="Segoe UI" panose="020B0502040204020203" pitchFamily="34" charset="0"/>
              </a:rPr>
              <a:t>while counter &lt; 5:</a:t>
            </a:r>
          </a:p>
          <a:p>
            <a:r>
              <a:rPr lang="en-SG">
                <a:latin typeface="Segoe UI" panose="020B0502040204020203" pitchFamily="34" charset="0"/>
                <a:ea typeface="Roboto" panose="02000000000000000000" pitchFamily="2" charset="0"/>
                <a:cs typeface="Segoe UI" panose="020B0502040204020203" pitchFamily="34" charset="0"/>
              </a:rPr>
              <a:t>      print("hello world")</a:t>
            </a:r>
          </a:p>
          <a:p>
            <a:r>
              <a:rPr lang="en-SG">
                <a:latin typeface="Segoe UI" panose="020B0502040204020203" pitchFamily="34" charset="0"/>
                <a:ea typeface="Roboto" panose="02000000000000000000" pitchFamily="2" charset="0"/>
                <a:cs typeface="Segoe UI" panose="020B0502040204020203" pitchFamily="34" charset="0"/>
              </a:rPr>
              <a:t>      counter+=1</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154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Using </a:t>
            </a:r>
            <a:r>
              <a:rPr lang="en-SG">
                <a:solidFill>
                  <a:srgbClr val="C00000"/>
                </a:solidFill>
              </a:rPr>
              <a:t>for</a:t>
            </a:r>
            <a:r>
              <a:rPr lang="en-SG"/>
              <a:t> loop</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56</a:t>
            </a:fld>
            <a:endParaRPr lang="en-SG"/>
          </a:p>
        </p:txBody>
      </p:sp>
      <p:sp>
        <p:nvSpPr>
          <p:cNvPr id="4" name="Text Placeholder 3"/>
          <p:cNvSpPr>
            <a:spLocks noGrp="1"/>
          </p:cNvSpPr>
          <p:nvPr>
            <p:ph type="body" sz="quarter" idx="13"/>
          </p:nvPr>
        </p:nvSpPr>
        <p:spPr/>
        <p:txBody>
          <a:bodyPr>
            <a:normAutofit lnSpcReduction="10000"/>
          </a:bodyPr>
          <a:lstStyle/>
          <a:p>
            <a:r>
              <a:rPr lang="en-SG"/>
              <a:t>Loop control - for and while statements</a:t>
            </a:r>
          </a:p>
        </p:txBody>
      </p:sp>
      <p:sp>
        <p:nvSpPr>
          <p:cNvPr id="8" name="TextBox 7"/>
          <p:cNvSpPr txBox="1"/>
          <p:nvPr/>
        </p:nvSpPr>
        <p:spPr>
          <a:xfrm>
            <a:off x="548640" y="3519864"/>
            <a:ext cx="4705747" cy="8309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for</a:t>
            </a:r>
            <a:r>
              <a:rPr lang="en-SG">
                <a:latin typeface="Segoe UI" panose="020B0502040204020203" pitchFamily="34" charset="0"/>
                <a:ea typeface="Roboto" panose="02000000000000000000" pitchFamily="2" charset="0"/>
                <a:cs typeface="Segoe UI" panose="020B0502040204020203" pitchFamily="34" charset="0"/>
              </a:rPr>
              <a:t> i in </a:t>
            </a: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range(1,21):</a:t>
            </a:r>
            <a:r>
              <a:rPr lang="en-SG">
                <a:latin typeface="Segoe UI" panose="020B0502040204020203" pitchFamily="34" charset="0"/>
                <a:ea typeface="Roboto" panose="02000000000000000000" pitchFamily="2" charset="0"/>
                <a:cs typeface="Segoe UI" panose="020B0502040204020203" pitchFamily="34" charset="0"/>
              </a:rPr>
              <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   print("Line {}".format(i))</a:t>
            </a:r>
          </a:p>
        </p:txBody>
      </p:sp>
      <p:sp>
        <p:nvSpPr>
          <p:cNvPr id="9" name="TextBox 8"/>
          <p:cNvSpPr txBox="1"/>
          <p:nvPr/>
        </p:nvSpPr>
        <p:spPr>
          <a:xfrm>
            <a:off x="549383" y="3194912"/>
            <a:ext cx="4705004" cy="338554"/>
          </a:xfrm>
          <a:prstGeom prst="rect">
            <a:avLst/>
          </a:prstGeom>
          <a:solidFill>
            <a:schemeClr val="bg1">
              <a:lumMod val="65000"/>
            </a:schemeClr>
          </a:solidFill>
        </p:spPr>
        <p:txBody>
          <a:bodyPr wrap="square" rtlCol="0">
            <a:spAutoFit/>
          </a:bodyPr>
          <a:lstStyle/>
          <a:p>
            <a:r>
              <a:rPr lang="en-SG" sz="1600" b="1">
                <a:solidFill>
                  <a:srgbClr val="C00000"/>
                </a:solidFill>
              </a:rPr>
              <a:t>This prints Line 1, Line 2, Line 3 etc until Line 20</a:t>
            </a:r>
          </a:p>
        </p:txBody>
      </p:sp>
      <p:sp>
        <p:nvSpPr>
          <p:cNvPr id="10" name="TextBox 9"/>
          <p:cNvSpPr txBox="1"/>
          <p:nvPr/>
        </p:nvSpPr>
        <p:spPr>
          <a:xfrm>
            <a:off x="5840284" y="4887962"/>
            <a:ext cx="6006738" cy="1200329"/>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for</a:t>
            </a:r>
            <a:r>
              <a:rPr lang="en-SG">
                <a:latin typeface="Segoe UI" panose="020B0502040204020203" pitchFamily="34" charset="0"/>
                <a:ea typeface="Roboto" panose="02000000000000000000" pitchFamily="2" charset="0"/>
                <a:cs typeface="Segoe UI" panose="020B0502040204020203" pitchFamily="34" charset="0"/>
              </a:rPr>
              <a:t> letter in </a:t>
            </a: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'Python'</a:t>
            </a:r>
            <a:r>
              <a:rPr lang="en-SG">
                <a:latin typeface="Segoe UI" panose="020B0502040204020203" pitchFamily="34" charset="0"/>
                <a:ea typeface="Roboto" panose="02000000000000000000" pitchFamily="2" charset="0"/>
                <a:cs typeface="Segoe UI" panose="020B0502040204020203" pitchFamily="34" charset="0"/>
              </a:rPr>
              <a:t>:     # First Example</a:t>
            </a:r>
          </a:p>
          <a:p>
            <a:r>
              <a:rPr lang="en-SG">
                <a:latin typeface="Segoe UI" panose="020B0502040204020203" pitchFamily="34" charset="0"/>
                <a:ea typeface="Roboto" panose="02000000000000000000" pitchFamily="2" charset="0"/>
                <a:cs typeface="Segoe UI" panose="020B0502040204020203" pitchFamily="34" charset="0"/>
              </a:rPr>
              <a:t>   print('Current Letter :', letter)</a:t>
            </a: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11" name="TextBox 10"/>
          <p:cNvSpPr txBox="1"/>
          <p:nvPr/>
        </p:nvSpPr>
        <p:spPr>
          <a:xfrm>
            <a:off x="5840283" y="4582144"/>
            <a:ext cx="4899759" cy="338554"/>
          </a:xfrm>
          <a:prstGeom prst="rect">
            <a:avLst/>
          </a:prstGeom>
          <a:solidFill>
            <a:schemeClr val="bg1">
              <a:lumMod val="65000"/>
            </a:schemeClr>
          </a:solidFill>
        </p:spPr>
        <p:txBody>
          <a:bodyPr wrap="square" rtlCol="0">
            <a:spAutoFit/>
          </a:bodyPr>
          <a:lstStyle/>
          <a:p>
            <a:r>
              <a:rPr lang="en-SG" sz="1600" b="1">
                <a:solidFill>
                  <a:srgbClr val="C00000"/>
                </a:solidFill>
              </a:rPr>
              <a:t>This prints the individual letters in the word Python</a:t>
            </a:r>
          </a:p>
        </p:txBody>
      </p:sp>
      <p:sp>
        <p:nvSpPr>
          <p:cNvPr id="12" name="Content Placeholder 4">
            <a:extLst>
              <a:ext uri="{FF2B5EF4-FFF2-40B4-BE49-F238E27FC236}">
                <a16:creationId xmlns:a16="http://schemas.microsoft.com/office/drawing/2014/main" id="{2957D133-0D9E-4165-84FA-1EC18B042E35}"/>
              </a:ext>
            </a:extLst>
          </p:cNvPr>
          <p:cNvSpPr>
            <a:spLocks noGrp="1"/>
          </p:cNvSpPr>
          <p:nvPr>
            <p:ph idx="1"/>
          </p:nvPr>
        </p:nvSpPr>
        <p:spPr>
          <a:xfrm>
            <a:off x="548641" y="1436914"/>
            <a:ext cx="11051178" cy="674519"/>
          </a:xfrm>
        </p:spPr>
        <p:txBody>
          <a:bodyPr/>
          <a:lstStyle/>
          <a:p>
            <a:r>
              <a:rPr lang="en-SG"/>
              <a:t>Syntax</a:t>
            </a:r>
          </a:p>
        </p:txBody>
      </p:sp>
      <p:sp>
        <p:nvSpPr>
          <p:cNvPr id="13" name="TextBox 12">
            <a:extLst>
              <a:ext uri="{FF2B5EF4-FFF2-40B4-BE49-F238E27FC236}">
                <a16:creationId xmlns:a16="http://schemas.microsoft.com/office/drawing/2014/main" id="{B4D46D30-A989-4ADF-8D9C-929430D98B74}"/>
              </a:ext>
            </a:extLst>
          </p:cNvPr>
          <p:cNvSpPr txBox="1"/>
          <p:nvPr/>
        </p:nvSpPr>
        <p:spPr>
          <a:xfrm>
            <a:off x="548640" y="2065975"/>
            <a:ext cx="6035040" cy="8309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for</a:t>
            </a:r>
            <a:r>
              <a:rPr lang="en-SG">
                <a:latin typeface="Segoe UI" panose="020B0502040204020203" pitchFamily="34" charset="0"/>
                <a:ea typeface="Roboto" panose="02000000000000000000" pitchFamily="2" charset="0"/>
                <a:cs typeface="Segoe UI" panose="020B0502040204020203" pitchFamily="34" charset="0"/>
              </a:rPr>
              <a:t> stepper_variable </a:t>
            </a: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in</a:t>
            </a:r>
            <a:r>
              <a:rPr lang="en-SG">
                <a:latin typeface="Segoe UI" panose="020B0502040204020203" pitchFamily="34" charset="0"/>
                <a:ea typeface="Roboto" panose="02000000000000000000" pitchFamily="2" charset="0"/>
                <a:cs typeface="Segoe UI" panose="020B0502040204020203" pitchFamily="34" charset="0"/>
              </a:rPr>
              <a:t> sequence_variable</a:t>
            </a:r>
          </a:p>
          <a:p>
            <a:r>
              <a:rPr lang="en-SG">
                <a:latin typeface="Segoe UI" panose="020B0502040204020203" pitchFamily="34" charset="0"/>
                <a:ea typeface="Roboto" panose="02000000000000000000" pitchFamily="2" charset="0"/>
                <a:cs typeface="Segoe UI" panose="020B0502040204020203" pitchFamily="34" charset="0"/>
              </a:rPr>
              <a:t>   something_you_want_to_do</a:t>
            </a:r>
          </a:p>
        </p:txBody>
      </p:sp>
      <p:sp>
        <p:nvSpPr>
          <p:cNvPr id="5" name="Rectangle 4">
            <a:extLst>
              <a:ext uri="{FF2B5EF4-FFF2-40B4-BE49-F238E27FC236}">
                <a16:creationId xmlns:a16="http://schemas.microsoft.com/office/drawing/2014/main" id="{FCC3CA1E-75F1-474F-ABC3-057CC106EEFA}"/>
              </a:ext>
            </a:extLst>
          </p:cNvPr>
          <p:cNvSpPr/>
          <p:nvPr/>
        </p:nvSpPr>
        <p:spPr>
          <a:xfrm>
            <a:off x="6595161" y="1267097"/>
            <a:ext cx="5004657" cy="3046988"/>
          </a:xfrm>
          <a:prstGeom prst="rect">
            <a:avLst/>
          </a:prstGeom>
        </p:spPr>
        <p:txBody>
          <a:bodyPr wrap="square">
            <a:spAutoFit/>
          </a:bodyPr>
          <a:lstStyle/>
          <a:p>
            <a:pPr marL="285750" indent="-285750">
              <a:buFont typeface="Arial" panose="020B0604020202020204" pitchFamily="34" charset="0"/>
              <a:buChar char="•"/>
            </a:pPr>
            <a:r>
              <a:rPr lang="en-SG" sz="2400"/>
              <a:t>Use the for loop when you know how many times you want to repeat a series of statements </a:t>
            </a:r>
          </a:p>
          <a:p>
            <a:pPr marL="285750" indent="-285750">
              <a:buFont typeface="Arial" panose="020B0604020202020204" pitchFamily="34" charset="0"/>
              <a:buChar char="•"/>
            </a:pPr>
            <a:r>
              <a:rPr lang="en-SG" sz="2400"/>
              <a:t>The first line of the for statement is used to state how many times the code should be repeated</a:t>
            </a:r>
          </a:p>
          <a:p>
            <a:pPr marL="285750" indent="-285750">
              <a:buFont typeface="Arial" panose="020B0604020202020204" pitchFamily="34" charset="0"/>
              <a:buChar char="•"/>
            </a:pPr>
            <a:r>
              <a:rPr lang="en-SG" sz="2400"/>
              <a:t>A stepper variable is used to count through each iteration of the loop.</a:t>
            </a:r>
          </a:p>
        </p:txBody>
      </p:sp>
      <p:sp>
        <p:nvSpPr>
          <p:cNvPr id="14" name="TextBox 13">
            <a:extLst>
              <a:ext uri="{FF2B5EF4-FFF2-40B4-BE49-F238E27FC236}">
                <a16:creationId xmlns:a16="http://schemas.microsoft.com/office/drawing/2014/main" id="{443BE2C0-0561-45D5-8852-50BA884A128A}"/>
              </a:ext>
            </a:extLst>
          </p:cNvPr>
          <p:cNvSpPr txBox="1"/>
          <p:nvPr/>
        </p:nvSpPr>
        <p:spPr>
          <a:xfrm>
            <a:off x="548640" y="4967116"/>
            <a:ext cx="4705747" cy="8309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for</a:t>
            </a:r>
            <a:r>
              <a:rPr lang="en-SG">
                <a:latin typeface="Segoe UI" panose="020B0502040204020203" pitchFamily="34" charset="0"/>
                <a:ea typeface="Roboto" panose="02000000000000000000" pitchFamily="2" charset="0"/>
                <a:cs typeface="Segoe UI" panose="020B0502040204020203" pitchFamily="34" charset="0"/>
              </a:rPr>
              <a:t> i in </a:t>
            </a: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range(2,102,2):</a:t>
            </a:r>
            <a:r>
              <a:rPr lang="en-SG">
                <a:latin typeface="Segoe UI" panose="020B0502040204020203" pitchFamily="34" charset="0"/>
                <a:ea typeface="Roboto" panose="02000000000000000000" pitchFamily="2" charset="0"/>
                <a:cs typeface="Segoe UI" panose="020B0502040204020203" pitchFamily="34" charset="0"/>
              </a:rPr>
              <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   print(i)</a:t>
            </a:r>
          </a:p>
        </p:txBody>
      </p:sp>
      <p:sp>
        <p:nvSpPr>
          <p:cNvPr id="15" name="TextBox 14">
            <a:extLst>
              <a:ext uri="{FF2B5EF4-FFF2-40B4-BE49-F238E27FC236}">
                <a16:creationId xmlns:a16="http://schemas.microsoft.com/office/drawing/2014/main" id="{65F3495D-4926-4E85-A226-1A5F86E48705}"/>
              </a:ext>
            </a:extLst>
          </p:cNvPr>
          <p:cNvSpPr txBox="1"/>
          <p:nvPr/>
        </p:nvSpPr>
        <p:spPr>
          <a:xfrm>
            <a:off x="549383" y="4642164"/>
            <a:ext cx="4705004" cy="338554"/>
          </a:xfrm>
          <a:prstGeom prst="rect">
            <a:avLst/>
          </a:prstGeom>
          <a:solidFill>
            <a:schemeClr val="bg1">
              <a:lumMod val="65000"/>
            </a:schemeClr>
          </a:solidFill>
        </p:spPr>
        <p:txBody>
          <a:bodyPr wrap="square" rtlCol="0">
            <a:spAutoFit/>
          </a:bodyPr>
          <a:lstStyle/>
          <a:p>
            <a:r>
              <a:rPr lang="en-SG" sz="1600" b="1">
                <a:solidFill>
                  <a:srgbClr val="C00000"/>
                </a:solidFill>
              </a:rPr>
              <a:t>This prints even numbers from 2 to 100</a:t>
            </a:r>
          </a:p>
        </p:txBody>
      </p:sp>
      <p:sp>
        <p:nvSpPr>
          <p:cNvPr id="16"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3179729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while loop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57</a:t>
            </a:fld>
            <a:endParaRPr lang="en-SG"/>
          </a:p>
        </p:txBody>
      </p:sp>
      <p:sp>
        <p:nvSpPr>
          <p:cNvPr id="4" name="Text Placeholder 3"/>
          <p:cNvSpPr>
            <a:spLocks noGrp="1"/>
          </p:cNvSpPr>
          <p:nvPr>
            <p:ph type="body" sz="quarter" idx="13"/>
          </p:nvPr>
        </p:nvSpPr>
        <p:spPr/>
        <p:txBody>
          <a:bodyPr>
            <a:normAutofit lnSpcReduction="10000"/>
          </a:bodyPr>
          <a:lstStyle/>
          <a:p>
            <a:r>
              <a:rPr lang="en-SG"/>
              <a:t>Loop control - for and while statements</a:t>
            </a:r>
          </a:p>
        </p:txBody>
      </p:sp>
      <p:sp>
        <p:nvSpPr>
          <p:cNvPr id="7" name="Rectangle 6"/>
          <p:cNvSpPr/>
          <p:nvPr/>
        </p:nvSpPr>
        <p:spPr>
          <a:xfrm>
            <a:off x="548641" y="1388611"/>
            <a:ext cx="11231880" cy="492443"/>
          </a:xfrm>
          <a:prstGeom prst="rect">
            <a:avLst/>
          </a:prstGeom>
        </p:spPr>
        <p:txBody>
          <a:bodyPr wrap="square">
            <a:spAutoFit/>
          </a:bodyPr>
          <a:lstStyle/>
          <a:p>
            <a:r>
              <a:rPr lang="en-SG" sz="2600">
                <a:solidFill>
                  <a:srgbClr val="660033"/>
                </a:solidFill>
              </a:rPr>
              <a:t>The </a:t>
            </a:r>
            <a:r>
              <a:rPr lang="en-SG" sz="2600" b="1">
                <a:solidFill>
                  <a:srgbClr val="FF0000"/>
                </a:solidFill>
              </a:rPr>
              <a:t>while</a:t>
            </a:r>
            <a:r>
              <a:rPr lang="en-SG" sz="2600">
                <a:solidFill>
                  <a:srgbClr val="660033"/>
                </a:solidFill>
              </a:rPr>
              <a:t> loop repeatedly executes as long as a given condition is true.</a:t>
            </a:r>
          </a:p>
        </p:txBody>
      </p:sp>
      <p:sp>
        <p:nvSpPr>
          <p:cNvPr id="8" name="TextBox 7"/>
          <p:cNvSpPr txBox="1"/>
          <p:nvPr/>
        </p:nvSpPr>
        <p:spPr>
          <a:xfrm>
            <a:off x="731257" y="2485161"/>
            <a:ext cx="5586416" cy="230832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count = 1</a:t>
            </a:r>
          </a:p>
          <a:p>
            <a:r>
              <a:rPr lang="en-SG">
                <a:latin typeface="Segoe UI" panose="020B0502040204020203" pitchFamily="34" charset="0"/>
                <a:ea typeface="Roboto" panose="02000000000000000000" pitchFamily="2" charset="0"/>
                <a:cs typeface="Segoe UI" panose="020B0502040204020203" pitchFamily="34" charset="0"/>
              </a:rPr>
              <a:t>while count &lt;= 10:</a:t>
            </a:r>
          </a:p>
          <a:p>
            <a:r>
              <a:rPr lang="en-SG">
                <a:latin typeface="Segoe UI" panose="020B0502040204020203" pitchFamily="34" charset="0"/>
                <a:ea typeface="Roboto" panose="02000000000000000000" pitchFamily="2" charset="0"/>
                <a:cs typeface="Segoe UI" panose="020B0502040204020203" pitchFamily="34" charset="0"/>
              </a:rPr>
              <a:t>   print('The count is: {}'.format(count))</a:t>
            </a:r>
          </a:p>
          <a:p>
            <a:r>
              <a:rPr lang="en-SG">
                <a:latin typeface="Segoe UI" panose="020B0502040204020203" pitchFamily="34" charset="0"/>
                <a:ea typeface="Roboto" panose="02000000000000000000" pitchFamily="2" charset="0"/>
                <a:cs typeface="Segoe UI" panose="020B0502040204020203" pitchFamily="34" charset="0"/>
              </a:rPr>
              <a:t>   count += 1</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print("Good bye!")</a:t>
            </a:r>
          </a:p>
        </p:txBody>
      </p:sp>
      <p:sp>
        <p:nvSpPr>
          <p:cNvPr id="9" name="TextBox 8"/>
          <p:cNvSpPr txBox="1"/>
          <p:nvPr/>
        </p:nvSpPr>
        <p:spPr>
          <a:xfrm>
            <a:off x="714895" y="2142913"/>
            <a:ext cx="5602778" cy="338554"/>
          </a:xfrm>
          <a:prstGeom prst="rect">
            <a:avLst/>
          </a:prstGeom>
          <a:solidFill>
            <a:schemeClr val="bg1">
              <a:lumMod val="65000"/>
            </a:schemeClr>
          </a:solidFill>
        </p:spPr>
        <p:txBody>
          <a:bodyPr wrap="square" rtlCol="0">
            <a:spAutoFit/>
          </a:bodyPr>
          <a:lstStyle/>
          <a:p>
            <a:r>
              <a:rPr lang="en-SG" sz="1600" b="1">
                <a:solidFill>
                  <a:srgbClr val="C00000"/>
                </a:solidFill>
              </a:rPr>
              <a:t>This prints "The count is 1", "The count is 2" etc until 10</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9613760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while loop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58</a:t>
            </a:fld>
            <a:endParaRPr lang="en-SG"/>
          </a:p>
        </p:txBody>
      </p:sp>
      <p:sp>
        <p:nvSpPr>
          <p:cNvPr id="4" name="Text Placeholder 3"/>
          <p:cNvSpPr>
            <a:spLocks noGrp="1"/>
          </p:cNvSpPr>
          <p:nvPr>
            <p:ph type="body" sz="quarter" idx="13"/>
          </p:nvPr>
        </p:nvSpPr>
        <p:spPr/>
        <p:txBody>
          <a:bodyPr>
            <a:normAutofit lnSpcReduction="10000"/>
          </a:bodyPr>
          <a:lstStyle/>
          <a:p>
            <a:r>
              <a:rPr lang="en-SG"/>
              <a:t>Loop control - for and while statements</a:t>
            </a:r>
          </a:p>
        </p:txBody>
      </p:sp>
      <p:sp>
        <p:nvSpPr>
          <p:cNvPr id="12" name="TextBox 11"/>
          <p:cNvSpPr txBox="1"/>
          <p:nvPr/>
        </p:nvSpPr>
        <p:spPr>
          <a:xfrm>
            <a:off x="166255" y="1323984"/>
            <a:ext cx="11804071" cy="2677656"/>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password = ""</a:t>
            </a:r>
          </a:p>
          <a:p>
            <a:r>
              <a:rPr lang="en-SG">
                <a:latin typeface="Segoe UI" panose="020B0502040204020203" pitchFamily="34" charset="0"/>
                <a:ea typeface="Roboto" panose="02000000000000000000" pitchFamily="2" charset="0"/>
                <a:cs typeface="Segoe UI" panose="020B0502040204020203" pitchFamily="34" charset="0"/>
              </a:rPr>
              <a:t>while password != "secret":</a:t>
            </a:r>
          </a:p>
          <a:p>
            <a:r>
              <a:rPr lang="en-SG">
                <a:latin typeface="Segoe UI" panose="020B0502040204020203" pitchFamily="34" charset="0"/>
                <a:ea typeface="Roboto" panose="02000000000000000000" pitchFamily="2" charset="0"/>
                <a:cs typeface="Segoe UI" panose="020B0502040204020203" pitchFamily="34" charset="0"/>
              </a:rPr>
              <a:t>    password = input("Please enter the password: ")</a:t>
            </a:r>
          </a:p>
          <a:p>
            <a:r>
              <a:rPr lang="en-SG">
                <a:latin typeface="Segoe UI" panose="020B0502040204020203" pitchFamily="34" charset="0"/>
                <a:ea typeface="Roboto" panose="02000000000000000000" pitchFamily="2" charset="0"/>
                <a:cs typeface="Segoe UI" panose="020B0502040204020203" pitchFamily="34" charset="0"/>
              </a:rPr>
              <a:t>    if password == "secret":</a:t>
            </a:r>
          </a:p>
          <a:p>
            <a:r>
              <a:rPr lang="en-SG">
                <a:latin typeface="Segoe UI" panose="020B0502040204020203" pitchFamily="34" charset="0"/>
                <a:ea typeface="Roboto" panose="02000000000000000000" pitchFamily="2" charset="0"/>
                <a:cs typeface="Segoe UI" panose="020B0502040204020203" pitchFamily="34" charset="0"/>
              </a:rPr>
              <a:t>        print("Thank you. You have entered the correct password")</a:t>
            </a:r>
          </a:p>
          <a:p>
            <a:r>
              <a:rPr lang="en-SG">
                <a:latin typeface="Segoe UI" panose="020B0502040204020203" pitchFamily="34" charset="0"/>
                <a:ea typeface="Roboto" panose="02000000000000000000" pitchFamily="2" charset="0"/>
                <a:cs typeface="Segoe UI" panose="020B0502040204020203" pitchFamily="34" charset="0"/>
              </a:rPr>
              <a:t>    else:</a:t>
            </a:r>
          </a:p>
          <a:p>
            <a:r>
              <a:rPr lang="en-SG">
                <a:latin typeface="Segoe UI" panose="020B0502040204020203" pitchFamily="34" charset="0"/>
                <a:ea typeface="Roboto" panose="02000000000000000000" pitchFamily="2" charset="0"/>
                <a:cs typeface="Segoe UI" panose="020B0502040204020203" pitchFamily="34" charset="0"/>
              </a:rPr>
              <a:t>        print("Sorry the value entered in incorrect - try again")</a:t>
            </a:r>
          </a:p>
        </p:txBody>
      </p:sp>
      <p:sp>
        <p:nvSpPr>
          <p:cNvPr id="11" name="TextBox 10"/>
          <p:cNvSpPr txBox="1"/>
          <p:nvPr/>
        </p:nvSpPr>
        <p:spPr>
          <a:xfrm>
            <a:off x="2693324" y="4058527"/>
            <a:ext cx="9094122" cy="584775"/>
          </a:xfrm>
          <a:prstGeom prst="rect">
            <a:avLst/>
          </a:prstGeom>
          <a:solidFill>
            <a:schemeClr val="bg1">
              <a:lumMod val="65000"/>
            </a:schemeClr>
          </a:solidFill>
        </p:spPr>
        <p:txBody>
          <a:bodyPr wrap="square" rtlCol="0">
            <a:spAutoFit/>
          </a:bodyPr>
          <a:lstStyle/>
          <a:p>
            <a:r>
              <a:rPr lang="en-SG" sz="1600" b="1">
                <a:solidFill>
                  <a:srgbClr val="C00000"/>
                </a:solidFill>
              </a:rPr>
              <a:t>Here is an example of a while loop being used to test a password. The password is secret and the code within the loop is executed until the user inputs the correct password.</a:t>
            </a:r>
            <a:endParaRPr lang="en-SG" sz="1600" b="1">
              <a:solidFill>
                <a:srgbClr val="0000CC"/>
              </a:solidFill>
            </a:endParaRP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640342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while loop (3)</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59</a:t>
            </a:fld>
            <a:endParaRPr lang="en-SG"/>
          </a:p>
        </p:txBody>
      </p:sp>
      <p:sp>
        <p:nvSpPr>
          <p:cNvPr id="4" name="Text Placeholder 3"/>
          <p:cNvSpPr>
            <a:spLocks noGrp="1"/>
          </p:cNvSpPr>
          <p:nvPr>
            <p:ph type="body" sz="quarter" idx="13"/>
          </p:nvPr>
        </p:nvSpPr>
        <p:spPr/>
        <p:txBody>
          <a:bodyPr>
            <a:normAutofit lnSpcReduction="10000"/>
          </a:bodyPr>
          <a:lstStyle/>
          <a:p>
            <a:r>
              <a:rPr lang="en-SG"/>
              <a:t>Loop control - for and while statements</a:t>
            </a:r>
          </a:p>
        </p:txBody>
      </p:sp>
      <p:sp>
        <p:nvSpPr>
          <p:cNvPr id="12" name="TextBox 11"/>
          <p:cNvSpPr txBox="1"/>
          <p:nvPr/>
        </p:nvSpPr>
        <p:spPr>
          <a:xfrm>
            <a:off x="172192" y="1267097"/>
            <a:ext cx="11804071" cy="378565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invalid = True</a:t>
            </a:r>
          </a:p>
          <a:p>
            <a:r>
              <a:rPr lang="en-SG">
                <a:latin typeface="Segoe UI" panose="020B0502040204020203" pitchFamily="34" charset="0"/>
                <a:ea typeface="Roboto" panose="02000000000000000000" pitchFamily="2" charset="0"/>
                <a:cs typeface="Segoe UI" panose="020B0502040204020203" pitchFamily="34" charset="0"/>
              </a:rPr>
              <a:t>while invalid:</a:t>
            </a:r>
          </a:p>
          <a:p>
            <a:r>
              <a:rPr lang="en-SG">
                <a:latin typeface="Segoe UI" panose="020B0502040204020203" pitchFamily="34" charset="0"/>
                <a:ea typeface="Roboto" panose="02000000000000000000" pitchFamily="2" charset="0"/>
                <a:cs typeface="Segoe UI" panose="020B0502040204020203" pitchFamily="34" charset="0"/>
              </a:rPr>
              <a:t>    number = int(input("Please enter a number in the range 10 to 20: "))</a:t>
            </a:r>
          </a:p>
          <a:p>
            <a:r>
              <a:rPr lang="en-SG">
                <a:latin typeface="Segoe UI" panose="020B0502040204020203" pitchFamily="34" charset="0"/>
                <a:ea typeface="Roboto" panose="02000000000000000000" pitchFamily="2" charset="0"/>
                <a:cs typeface="Segoe UI" panose="020B0502040204020203" pitchFamily="34" charset="0"/>
              </a:rPr>
              <a:t>    if number &gt;= 10 and number &lt;= 20:</a:t>
            </a:r>
          </a:p>
          <a:p>
            <a:r>
              <a:rPr lang="en-SG">
                <a:latin typeface="Segoe UI" panose="020B0502040204020203" pitchFamily="34" charset="0"/>
                <a:ea typeface="Roboto" panose="02000000000000000000" pitchFamily="2" charset="0"/>
                <a:cs typeface="Segoe UI" panose="020B0502040204020203" pitchFamily="34" charset="0"/>
              </a:rPr>
              <a:t>        invalid = False</a:t>
            </a:r>
          </a:p>
          <a:p>
            <a:r>
              <a:rPr lang="en-SG">
                <a:latin typeface="Segoe UI" panose="020B0502040204020203" pitchFamily="34" charset="0"/>
                <a:ea typeface="Roboto" panose="02000000000000000000" pitchFamily="2" charset="0"/>
                <a:cs typeface="Segoe UI" panose="020B0502040204020203" pitchFamily="34" charset="0"/>
              </a:rPr>
              <a:t>    else:</a:t>
            </a:r>
          </a:p>
          <a:p>
            <a:r>
              <a:rPr lang="en-SG">
                <a:latin typeface="Segoe UI" panose="020B0502040204020203" pitchFamily="34" charset="0"/>
                <a:ea typeface="Roboto" panose="02000000000000000000" pitchFamily="2" charset="0"/>
                <a:cs typeface="Segoe UI" panose="020B0502040204020203" pitchFamily="34" charset="0"/>
              </a:rPr>
              <a:t>        print("Sorry number must be between 10 and 20")</a:t>
            </a:r>
          </a:p>
          <a:p>
            <a:r>
              <a:rPr lang="en-SG">
                <a:latin typeface="Segoe UI" panose="020B0502040204020203" pitchFamily="34" charset="0"/>
                <a:ea typeface="Roboto" panose="02000000000000000000" pitchFamily="2" charset="0"/>
                <a:cs typeface="Segoe UI" panose="020B0502040204020203" pitchFamily="34" charset="0"/>
              </a:rPr>
              <a:t>        print("Please try again")</a:t>
            </a:r>
          </a:p>
          <a:p>
            <a:r>
              <a:rPr lang="en-SG">
                <a:latin typeface="Segoe UI" panose="020B0502040204020203" pitchFamily="34" charset="0"/>
                <a:ea typeface="Roboto" panose="02000000000000000000" pitchFamily="2" charset="0"/>
                <a:cs typeface="Segoe UI" panose="020B0502040204020203" pitchFamily="34" charset="0"/>
              </a:rPr>
              <a:t>print("You entered {}".format(number))</a:t>
            </a:r>
          </a:p>
          <a:p>
            <a:r>
              <a:rPr lang="en-SG">
                <a:latin typeface="Segoe UI" panose="020B0502040204020203" pitchFamily="34" charset="0"/>
                <a:ea typeface="Roboto" panose="02000000000000000000" pitchFamily="2" charset="0"/>
                <a:cs typeface="Segoe UI" panose="020B0502040204020203" pitchFamily="34" charset="0"/>
              </a:rPr>
              <a:t>print("This is a valid number")</a:t>
            </a:r>
          </a:p>
        </p:txBody>
      </p:sp>
      <p:sp>
        <p:nvSpPr>
          <p:cNvPr id="11" name="TextBox 10"/>
          <p:cNvSpPr txBox="1"/>
          <p:nvPr/>
        </p:nvSpPr>
        <p:spPr>
          <a:xfrm>
            <a:off x="2882141" y="5052749"/>
            <a:ext cx="9094122" cy="1077218"/>
          </a:xfrm>
          <a:prstGeom prst="rect">
            <a:avLst/>
          </a:prstGeom>
          <a:solidFill>
            <a:schemeClr val="bg1">
              <a:lumMod val="65000"/>
            </a:schemeClr>
          </a:solidFill>
        </p:spPr>
        <p:txBody>
          <a:bodyPr wrap="square" rtlCol="0">
            <a:spAutoFit/>
          </a:bodyPr>
          <a:lstStyle/>
          <a:p>
            <a:r>
              <a:rPr lang="en-SG" sz="1600" b="1">
                <a:solidFill>
                  <a:srgbClr val="C00000"/>
                </a:solidFill>
              </a:rPr>
              <a:t>Here is another example showing a boolean variable being used to control the loop. This is very common with while loops. In this case, the boolean variable is named Invalid. Invalid is initially set to be True. The code within the loop is executed until Invalid is set to False. This is a good method for validating any input that needs to be within a certain range.</a:t>
            </a:r>
            <a:endParaRPr lang="en-SG" sz="1600" b="1">
              <a:solidFill>
                <a:srgbClr val="0000CC"/>
              </a:solidFill>
            </a:endParaRP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485137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48640" y="377371"/>
            <a:ext cx="11051178" cy="889726"/>
          </a:xfrm>
        </p:spPr>
        <p:txBody>
          <a:bodyPr/>
          <a:lstStyle/>
          <a:p>
            <a:r>
              <a:rPr lang="en-SG"/>
              <a:t>Brief History of Python</a:t>
            </a:r>
          </a:p>
        </p:txBody>
      </p:sp>
      <p:sp>
        <p:nvSpPr>
          <p:cNvPr id="4" name="Slide Number Placeholder 3"/>
          <p:cNvSpPr>
            <a:spLocks noGrp="1"/>
          </p:cNvSpPr>
          <p:nvPr>
            <p:ph type="sldNum" sz="quarter" idx="16"/>
          </p:nvPr>
        </p:nvSpPr>
        <p:spPr>
          <a:xfrm>
            <a:off x="8610600" y="6356350"/>
            <a:ext cx="2989218" cy="365125"/>
          </a:xfrm>
        </p:spPr>
        <p:txBody>
          <a:bodyPr/>
          <a:lstStyle/>
          <a:p>
            <a:fld id="{F32CAEEB-7ECB-40EF-BAB7-81B3930065D2}" type="slidenum">
              <a:rPr lang="en-SG" smtClean="0"/>
              <a:t>6</a:t>
            </a:fld>
            <a:endParaRPr lang="en-SG"/>
          </a:p>
        </p:txBody>
      </p:sp>
      <p:sp>
        <p:nvSpPr>
          <p:cNvPr id="7" name="Text Placeholder 6"/>
          <p:cNvSpPr>
            <a:spLocks noGrp="1"/>
          </p:cNvSpPr>
          <p:nvPr>
            <p:ph type="body" sz="quarter" idx="13"/>
          </p:nvPr>
        </p:nvSpPr>
        <p:spPr/>
        <p:txBody>
          <a:bodyPr>
            <a:normAutofit lnSpcReduction="10000"/>
          </a:bodyPr>
          <a:lstStyle/>
          <a:p>
            <a:r>
              <a:rPr lang="en-SG" dirty="0" smtClean="0"/>
              <a:t>Introduction </a:t>
            </a:r>
            <a:r>
              <a:rPr lang="en-SG" dirty="0"/>
              <a:t>to Python</a:t>
            </a:r>
          </a:p>
        </p:txBody>
      </p:sp>
      <p:sp>
        <p:nvSpPr>
          <p:cNvPr id="6" name="Content Placeholder 5"/>
          <p:cNvSpPr>
            <a:spLocks noGrp="1"/>
          </p:cNvSpPr>
          <p:nvPr>
            <p:ph idx="1"/>
          </p:nvPr>
        </p:nvSpPr>
        <p:spPr>
          <a:xfrm>
            <a:off x="548642" y="1436914"/>
            <a:ext cx="8162222" cy="4740049"/>
          </a:xfrm>
        </p:spPr>
        <p:txBody>
          <a:bodyPr/>
          <a:lstStyle/>
          <a:p>
            <a:r>
              <a:rPr lang="en-SG" dirty="0"/>
              <a:t>Python is a widely used high-level programming language created by </a:t>
            </a:r>
            <a:r>
              <a:rPr lang="en-SG" dirty="0">
                <a:solidFill>
                  <a:srgbClr val="C00000"/>
                </a:solidFill>
              </a:rPr>
              <a:t>Guido van Rossum </a:t>
            </a:r>
            <a:r>
              <a:rPr lang="en-SG" dirty="0"/>
              <a:t>and first released in 1991. </a:t>
            </a:r>
          </a:p>
          <a:p>
            <a:r>
              <a:rPr lang="en-SG" dirty="0"/>
              <a:t>Python 2.0 released in Oct 2000, followed by Python 3.0 in 2008</a:t>
            </a:r>
          </a:p>
          <a:p>
            <a:r>
              <a:rPr lang="en-SG" dirty="0"/>
              <a:t>Latest versions of Python</a:t>
            </a:r>
          </a:p>
          <a:p>
            <a:pPr lvl="1"/>
            <a:r>
              <a:rPr lang="en-SG" dirty="0"/>
              <a:t>V</a:t>
            </a:r>
            <a:r>
              <a:rPr lang="en-SG" dirty="0" smtClean="0"/>
              <a:t>ersion </a:t>
            </a:r>
            <a:r>
              <a:rPr lang="en-SG" dirty="0"/>
              <a:t>3.7 released in Jun </a:t>
            </a:r>
            <a:r>
              <a:rPr lang="en-SG" dirty="0" smtClean="0"/>
              <a:t>2018</a:t>
            </a:r>
          </a:p>
          <a:p>
            <a:pPr lvl="1"/>
            <a:r>
              <a:rPr lang="en-SG" dirty="0" smtClean="0"/>
              <a:t>Version 3.8 released in Oct 2019</a:t>
            </a:r>
          </a:p>
          <a:p>
            <a:pPr lvl="1"/>
            <a:r>
              <a:rPr lang="en-SG" dirty="0" smtClean="0"/>
              <a:t>Version 3.9 released in Oct 2020</a:t>
            </a:r>
          </a:p>
          <a:p>
            <a:pPr lvl="1"/>
            <a:r>
              <a:rPr lang="en-SG" dirty="0" smtClean="0"/>
              <a:t>Version 3.10 released in Oct 2021 (current version)</a:t>
            </a:r>
            <a:endParaRPr lang="en-SG" dirty="0"/>
          </a:p>
        </p:txBody>
      </p:sp>
      <p:pic>
        <p:nvPicPr>
          <p:cNvPr id="9" name="Picture 8">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6307" y="1644468"/>
            <a:ext cx="2499282" cy="3748923"/>
          </a:xfrm>
          <a:prstGeom prst="rect">
            <a:avLst/>
          </a:prstGeom>
        </p:spPr>
      </p:pic>
      <p:sp>
        <p:nvSpPr>
          <p:cNvPr id="2" name="TextBox 1"/>
          <p:cNvSpPr txBox="1"/>
          <p:nvPr/>
        </p:nvSpPr>
        <p:spPr>
          <a:xfrm>
            <a:off x="9393646" y="5321537"/>
            <a:ext cx="2481943" cy="369332"/>
          </a:xfrm>
          <a:prstGeom prst="rect">
            <a:avLst/>
          </a:prstGeom>
          <a:solidFill>
            <a:schemeClr val="bg1">
              <a:lumMod val="65000"/>
            </a:schemeClr>
          </a:solidFill>
        </p:spPr>
        <p:txBody>
          <a:bodyPr wrap="square" rtlCol="0">
            <a:spAutoFit/>
          </a:bodyPr>
          <a:lstStyle/>
          <a:p>
            <a:pPr algn="ctr"/>
            <a:r>
              <a:rPr lang="en-SG" b="1"/>
              <a:t>Creator of Python</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739514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while loop (4)</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60</a:t>
            </a:fld>
            <a:endParaRPr lang="en-SG"/>
          </a:p>
        </p:txBody>
      </p:sp>
      <p:sp>
        <p:nvSpPr>
          <p:cNvPr id="4" name="Text Placeholder 3"/>
          <p:cNvSpPr>
            <a:spLocks noGrp="1"/>
          </p:cNvSpPr>
          <p:nvPr>
            <p:ph type="body" sz="quarter" idx="13"/>
          </p:nvPr>
        </p:nvSpPr>
        <p:spPr/>
        <p:txBody>
          <a:bodyPr>
            <a:normAutofit lnSpcReduction="10000"/>
          </a:bodyPr>
          <a:lstStyle/>
          <a:p>
            <a:r>
              <a:rPr lang="en-SG"/>
              <a:t>Loop control - for and while statements</a:t>
            </a:r>
          </a:p>
        </p:txBody>
      </p:sp>
      <p:sp>
        <p:nvSpPr>
          <p:cNvPr id="12" name="TextBox 11"/>
          <p:cNvSpPr txBox="1"/>
          <p:nvPr/>
        </p:nvSpPr>
        <p:spPr>
          <a:xfrm>
            <a:off x="166255" y="1323984"/>
            <a:ext cx="11804071" cy="489364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import random</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
            </a:r>
            <a:br>
              <a:rPr lang="en-SG">
                <a:latin typeface="Segoe UI" panose="020B0502040204020203" pitchFamily="34" charset="0"/>
                <a:ea typeface="Roboto" panose="02000000000000000000" pitchFamily="2" charset="0"/>
                <a:cs typeface="Segoe UI" panose="020B0502040204020203" pitchFamily="34" charset="0"/>
              </a:rPr>
            </a:br>
            <a:r>
              <a:rPr lang="en-SG">
                <a:latin typeface="Segoe UI" panose="020B0502040204020203" pitchFamily="34" charset="0"/>
                <a:ea typeface="Roboto" panose="02000000000000000000" pitchFamily="2" charset="0"/>
                <a:cs typeface="Segoe UI" panose="020B0502040204020203" pitchFamily="34" charset="0"/>
              </a:rPr>
              <a:t>rand_number = random.randint(1, 1000) </a:t>
            </a:r>
            <a:r>
              <a:rPr lang="en-SG" b="1">
                <a:solidFill>
                  <a:schemeClr val="accent6"/>
                </a:solidFill>
                <a:latin typeface="Segoe UI" panose="020B0502040204020203" pitchFamily="34" charset="0"/>
                <a:ea typeface="Roboto" panose="02000000000000000000" pitchFamily="2" charset="0"/>
                <a:cs typeface="Segoe UI" panose="020B0502040204020203" pitchFamily="34" charset="0"/>
              </a:rPr>
              <a:t># generate a number for user to guess</a:t>
            </a:r>
          </a:p>
          <a:p>
            <a:r>
              <a:rPr lang="en-SG">
                <a:latin typeface="Segoe UI" panose="020B0502040204020203" pitchFamily="34" charset="0"/>
                <a:ea typeface="Roboto" panose="02000000000000000000" pitchFamily="2" charset="0"/>
                <a:cs typeface="Segoe UI" panose="020B0502040204020203" pitchFamily="34" charset="0"/>
              </a:rPr>
              <a:t/>
            </a:r>
            <a:br>
              <a:rPr lang="en-SG">
                <a:latin typeface="Segoe UI" panose="020B0502040204020203" pitchFamily="34" charset="0"/>
                <a:ea typeface="Roboto" panose="02000000000000000000" pitchFamily="2" charset="0"/>
                <a:cs typeface="Segoe UI" panose="020B0502040204020203" pitchFamily="34" charset="0"/>
              </a:rPr>
            </a:b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while</a:t>
            </a:r>
            <a:r>
              <a:rPr lang="en-SG">
                <a:latin typeface="Segoe UI" panose="020B0502040204020203" pitchFamily="34" charset="0"/>
                <a:ea typeface="Roboto" panose="02000000000000000000" pitchFamily="2" charset="0"/>
                <a:cs typeface="Segoe UI" panose="020B0502040204020203" pitchFamily="34" charset="0"/>
              </a:rPr>
              <a:t> True:</a:t>
            </a:r>
          </a:p>
          <a:p>
            <a:r>
              <a:rPr lang="en-SG">
                <a:latin typeface="Segoe UI" panose="020B0502040204020203" pitchFamily="34" charset="0"/>
                <a:ea typeface="Roboto" panose="02000000000000000000" pitchFamily="2" charset="0"/>
                <a:cs typeface="Segoe UI" panose="020B0502040204020203" pitchFamily="34" charset="0"/>
              </a:rPr>
              <a:t>   input1 = int(input("Enter your guess (1 to 1000)"))</a:t>
            </a:r>
          </a:p>
          <a:p>
            <a:r>
              <a:rPr lang="en-SG">
                <a:latin typeface="Segoe UI" panose="020B0502040204020203" pitchFamily="34" charset="0"/>
                <a:ea typeface="Roboto" panose="02000000000000000000" pitchFamily="2" charset="0"/>
                <a:cs typeface="Segoe UI" panose="020B0502040204020203" pitchFamily="34" charset="0"/>
              </a:rPr>
              <a:t>   if input1 == rand_number:</a:t>
            </a:r>
          </a:p>
          <a:p>
            <a:r>
              <a:rPr lang="en-SG">
                <a:latin typeface="Segoe UI" panose="020B0502040204020203" pitchFamily="34" charset="0"/>
                <a:ea typeface="Roboto" panose="02000000000000000000" pitchFamily="2" charset="0"/>
                <a:cs typeface="Segoe UI" panose="020B0502040204020203" pitchFamily="34" charset="0"/>
              </a:rPr>
              <a:t>       print("You are right!")</a:t>
            </a:r>
          </a:p>
          <a:p>
            <a:r>
              <a:rPr lang="en-SG">
                <a:latin typeface="Segoe UI" panose="020B0502040204020203" pitchFamily="34" charset="0"/>
                <a:ea typeface="Roboto" panose="02000000000000000000" pitchFamily="2" charset="0"/>
                <a:cs typeface="Segoe UI" panose="020B0502040204020203" pitchFamily="34" charset="0"/>
              </a:rPr>
              <a:t>       </a:t>
            </a:r>
            <a:r>
              <a:rPr lang="en-SG" b="1">
                <a:solidFill>
                  <a:srgbClr val="0000CC"/>
                </a:solidFill>
                <a:latin typeface="Segoe UI" panose="020B0502040204020203" pitchFamily="34" charset="0"/>
                <a:ea typeface="Roboto" panose="02000000000000000000" pitchFamily="2" charset="0"/>
                <a:cs typeface="Segoe UI" panose="020B0502040204020203" pitchFamily="34" charset="0"/>
              </a:rPr>
              <a:t>break</a:t>
            </a:r>
            <a:r>
              <a:rPr lang="en-SG">
                <a:latin typeface="Segoe UI" panose="020B0502040204020203" pitchFamily="34" charset="0"/>
                <a:ea typeface="Roboto" panose="02000000000000000000" pitchFamily="2" charset="0"/>
                <a:cs typeface="Segoe UI" panose="020B0502040204020203" pitchFamily="34" charset="0"/>
              </a:rPr>
              <a:t>;</a:t>
            </a:r>
          </a:p>
          <a:p>
            <a:r>
              <a:rPr lang="en-SG">
                <a:latin typeface="Segoe UI" panose="020B0502040204020203" pitchFamily="34" charset="0"/>
                <a:ea typeface="Roboto" panose="02000000000000000000" pitchFamily="2" charset="0"/>
                <a:cs typeface="Segoe UI" panose="020B0502040204020203" pitchFamily="34" charset="0"/>
              </a:rPr>
              <a:t>   elif input1 &lt; rand_number:</a:t>
            </a:r>
          </a:p>
          <a:p>
            <a:r>
              <a:rPr lang="en-SG">
                <a:latin typeface="Segoe UI" panose="020B0502040204020203" pitchFamily="34" charset="0"/>
                <a:ea typeface="Roboto" panose="02000000000000000000" pitchFamily="2" charset="0"/>
                <a:cs typeface="Segoe UI" panose="020B0502040204020203" pitchFamily="34" charset="0"/>
              </a:rPr>
              <a:t>       print("Your guess is too low")</a:t>
            </a:r>
          </a:p>
          <a:p>
            <a:r>
              <a:rPr lang="en-SG">
                <a:latin typeface="Segoe UI" panose="020B0502040204020203" pitchFamily="34" charset="0"/>
                <a:ea typeface="Roboto" panose="02000000000000000000" pitchFamily="2" charset="0"/>
                <a:cs typeface="Segoe UI" panose="020B0502040204020203" pitchFamily="34" charset="0"/>
              </a:rPr>
              <a:t>   elif input1&gt; rand_number:</a:t>
            </a:r>
          </a:p>
          <a:p>
            <a:r>
              <a:rPr lang="en-SG">
                <a:latin typeface="Segoe UI" panose="020B0502040204020203" pitchFamily="34" charset="0"/>
                <a:ea typeface="Roboto" panose="02000000000000000000" pitchFamily="2" charset="0"/>
                <a:cs typeface="Segoe UI" panose="020B0502040204020203" pitchFamily="34" charset="0"/>
              </a:rPr>
              <a:t>       print("Your guess is too high")</a:t>
            </a:r>
          </a:p>
        </p:txBody>
      </p:sp>
      <p:sp>
        <p:nvSpPr>
          <p:cNvPr id="11" name="TextBox 10"/>
          <p:cNvSpPr txBox="1"/>
          <p:nvPr/>
        </p:nvSpPr>
        <p:spPr>
          <a:xfrm>
            <a:off x="2876204" y="1302221"/>
            <a:ext cx="9094122" cy="584775"/>
          </a:xfrm>
          <a:prstGeom prst="rect">
            <a:avLst/>
          </a:prstGeom>
          <a:solidFill>
            <a:schemeClr val="bg1">
              <a:lumMod val="65000"/>
            </a:schemeClr>
          </a:solidFill>
        </p:spPr>
        <p:txBody>
          <a:bodyPr wrap="square" rtlCol="0">
            <a:spAutoFit/>
          </a:bodyPr>
          <a:lstStyle/>
          <a:p>
            <a:r>
              <a:rPr lang="en-SG" sz="1600" b="1">
                <a:solidFill>
                  <a:srgbClr val="C00000"/>
                </a:solidFill>
              </a:rPr>
              <a:t>This is a high-or-low guessing game that keeps repeating until the user guesses the right answer.  The loop is broken with the keyword </a:t>
            </a:r>
            <a:r>
              <a:rPr lang="en-SG" sz="1600" b="1">
                <a:solidFill>
                  <a:srgbClr val="0000CC"/>
                </a:solidFill>
              </a:rPr>
              <a:t>break</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922447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Python Lists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61</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The Python </a:t>
            </a:r>
            <a:r>
              <a:rPr lang="en-SG">
                <a:solidFill>
                  <a:srgbClr val="FF0000"/>
                </a:solidFill>
              </a:rPr>
              <a:t>list</a:t>
            </a:r>
            <a:r>
              <a:rPr lang="en-SG"/>
              <a:t> class is used to store collections of similar or dissimilar items</a:t>
            </a:r>
          </a:p>
          <a:p>
            <a:pPr>
              <a:spcBef>
                <a:spcPts val="800"/>
              </a:spcBef>
            </a:pPr>
            <a:r>
              <a:rPr lang="en-SG"/>
              <a:t>Creating a list is as simple as putting different comma-separated values between square brackets</a:t>
            </a:r>
          </a:p>
          <a:p>
            <a:pPr>
              <a:spcBef>
                <a:spcPts val="800"/>
              </a:spcBef>
            </a:pPr>
            <a:r>
              <a:rPr lang="en-SG"/>
              <a:t>Similar to string indices, list indices start at </a:t>
            </a:r>
            <a:r>
              <a:rPr lang="en-SG">
                <a:solidFill>
                  <a:srgbClr val="FF0000"/>
                </a:solidFill>
              </a:rPr>
              <a:t>0</a:t>
            </a:r>
            <a:r>
              <a:rPr lang="en-SG"/>
              <a:t>, and lists can be sliced, concatenated and so on.</a:t>
            </a:r>
            <a:endParaRPr lang="en-SG" dirty="0"/>
          </a:p>
        </p:txBody>
      </p:sp>
      <p:sp>
        <p:nvSpPr>
          <p:cNvPr id="6" name="TextBox 5"/>
          <p:cNvSpPr txBox="1"/>
          <p:nvPr/>
        </p:nvSpPr>
        <p:spPr>
          <a:xfrm>
            <a:off x="381180" y="3882591"/>
            <a:ext cx="5869991" cy="230832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not_a_list = 'red'</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 = ['red', 'green', 'blue']</a:t>
            </a:r>
          </a:p>
          <a:p>
            <a:r>
              <a:rPr lang="en-SG">
                <a:latin typeface="Segoe UI" panose="020B0502040204020203" pitchFamily="34" charset="0"/>
                <a:ea typeface="Roboto" panose="02000000000000000000" pitchFamily="2" charset="0"/>
                <a:cs typeface="Segoe UI" panose="020B0502040204020203" pitchFamily="34" charset="0"/>
              </a:rPr>
              <a:t>list2 = ['NSDDA1', 'NSDDA2', 2017, 2018]</a:t>
            </a:r>
          </a:p>
          <a:p>
            <a:r>
              <a:rPr lang="en-SG">
                <a:latin typeface="Segoe UI" panose="020B0502040204020203" pitchFamily="34" charset="0"/>
                <a:ea typeface="Roboto" panose="02000000000000000000" pitchFamily="2" charset="0"/>
                <a:cs typeface="Segoe UI" panose="020B0502040204020203" pitchFamily="34" charset="0"/>
              </a:rPr>
              <a:t>list3 = [1, 2, 3, 4, 5 ]</a:t>
            </a:r>
          </a:p>
          <a:p>
            <a:r>
              <a:rPr lang="en-SG">
                <a:latin typeface="Segoe UI" panose="020B0502040204020203" pitchFamily="34" charset="0"/>
                <a:ea typeface="Roboto" panose="02000000000000000000" pitchFamily="2" charset="0"/>
                <a:cs typeface="Segoe UI" panose="020B0502040204020203" pitchFamily="34" charset="0"/>
              </a:rPr>
              <a:t>list4 = ["a", "b", "c", "d"]</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1229155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Accessing Values in Lists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62</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6" name="TextBox 5"/>
          <p:cNvSpPr txBox="1"/>
          <p:nvPr/>
        </p:nvSpPr>
        <p:spPr>
          <a:xfrm>
            <a:off x="464909" y="2686760"/>
            <a:ext cx="11218638" cy="341632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countries = ['Austria', 'Belgium', 'Canada', 'Denmark', 'Ecuador', 'France']</a:t>
            </a:r>
            <a:br>
              <a:rPr lang="en-SG">
                <a:latin typeface="Segoe UI" panose="020B0502040204020203" pitchFamily="34" charset="0"/>
                <a:ea typeface="Roboto" panose="02000000000000000000" pitchFamily="2" charset="0"/>
                <a:cs typeface="Segoe UI" panose="020B0502040204020203" pitchFamily="34" charset="0"/>
              </a:rPr>
            </a:br>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print(countries[0])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Austria</a:t>
            </a:r>
          </a:p>
          <a:p>
            <a:r>
              <a:rPr lang="en-SG">
                <a:latin typeface="Segoe UI" panose="020B0502040204020203" pitchFamily="34" charset="0"/>
                <a:ea typeface="Roboto" panose="02000000000000000000" pitchFamily="2" charset="0"/>
                <a:cs typeface="Segoe UI" panose="020B0502040204020203" pitchFamily="34" charset="0"/>
              </a:rPr>
              <a:t>print(countries[1])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Belgium</a:t>
            </a:r>
          </a:p>
          <a:p>
            <a:r>
              <a:rPr lang="en-SG">
                <a:latin typeface="Segoe UI" panose="020B0502040204020203" pitchFamily="34" charset="0"/>
                <a:ea typeface="Roboto" panose="02000000000000000000" pitchFamily="2" charset="0"/>
                <a:cs typeface="Segoe UI" panose="020B0502040204020203" pitchFamily="34" charset="0"/>
              </a:rPr>
              <a:t>print(countries[2:4])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Canada, Denmark</a:t>
            </a:r>
          </a:p>
          <a:p>
            <a:r>
              <a:rPr lang="en-SG">
                <a:latin typeface="Segoe UI" panose="020B0502040204020203" pitchFamily="34" charset="0"/>
                <a:ea typeface="Roboto" panose="02000000000000000000" pitchFamily="2" charset="0"/>
                <a:cs typeface="Segoe UI" panose="020B0502040204020203" pitchFamily="34" charset="0"/>
              </a:rPr>
              <a:t>print(countries[-1:])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France</a:t>
            </a:r>
          </a:p>
          <a:p>
            <a:r>
              <a:rPr lang="en-SG">
                <a:latin typeface="Segoe UI" panose="020B0502040204020203" pitchFamily="34" charset="0"/>
                <a:ea typeface="Roboto" panose="02000000000000000000" pitchFamily="2" charset="0"/>
                <a:cs typeface="Segoe UI" panose="020B0502040204020203" pitchFamily="34" charset="0"/>
              </a:rPr>
              <a:t>print(countries[-2:])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Ecuador, France</a:t>
            </a:r>
          </a:p>
          <a:p>
            <a:endPar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print(len(countries))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6</a:t>
            </a:r>
          </a:p>
        </p:txBody>
      </p:sp>
      <p:sp>
        <p:nvSpPr>
          <p:cNvPr id="10" name="Rectangle 9">
            <a:extLst>
              <a:ext uri="{FF2B5EF4-FFF2-40B4-BE49-F238E27FC236}">
                <a16:creationId xmlns:a16="http://schemas.microsoft.com/office/drawing/2014/main" id="{22B26D33-284A-44E5-86D9-B15EEA0F8DEC}"/>
              </a:ext>
            </a:extLst>
          </p:cNvPr>
          <p:cNvSpPr/>
          <p:nvPr/>
        </p:nvSpPr>
        <p:spPr>
          <a:xfrm>
            <a:off x="464909" y="1276932"/>
            <a:ext cx="11218638" cy="1395254"/>
          </a:xfrm>
          <a:prstGeom prst="rect">
            <a:avLst/>
          </a:prstGeom>
        </p:spPr>
        <p:txBody>
          <a:bodyPr wrap="square">
            <a:spAutoFit/>
          </a:bodyPr>
          <a:lstStyle/>
          <a:p>
            <a:pPr marL="228600" indent="-228600">
              <a:spcBef>
                <a:spcPts val="800"/>
              </a:spcBef>
              <a:buFont typeface="Arial" panose="020B0604020202020204" pitchFamily="34" charset="0"/>
              <a:buChar char="•"/>
            </a:pPr>
            <a:r>
              <a:rPr lang="en-SG" sz="2600">
                <a:solidFill>
                  <a:srgbClr val="660033"/>
                </a:solidFill>
              </a:rPr>
              <a:t>To access values in lists, use the square brackets for slicing along with the index or indices to obtain value available at that index</a:t>
            </a:r>
          </a:p>
          <a:p>
            <a:pPr marL="228600" indent="-228600">
              <a:spcBef>
                <a:spcPts val="800"/>
              </a:spcBef>
              <a:buFont typeface="Arial" panose="020B0604020202020204" pitchFamily="34" charset="0"/>
              <a:buChar char="•"/>
            </a:pPr>
            <a:r>
              <a:rPr lang="en-SG" sz="2600">
                <a:solidFill>
                  <a:srgbClr val="660033"/>
                </a:solidFill>
              </a:rPr>
              <a:t>You can get the length of a Python list by using the </a:t>
            </a:r>
            <a:r>
              <a:rPr lang="en-SG" sz="2600">
                <a:solidFill>
                  <a:srgbClr val="FF0000"/>
                </a:solidFill>
              </a:rPr>
              <a:t>len()</a:t>
            </a:r>
            <a:r>
              <a:rPr lang="en-SG" sz="2600">
                <a:solidFill>
                  <a:srgbClr val="660033"/>
                </a:solidFill>
              </a:rPr>
              <a:t> function</a:t>
            </a:r>
          </a:p>
        </p:txBody>
      </p:sp>
      <p:pic>
        <p:nvPicPr>
          <p:cNvPr id="12" name="Picture 11">
            <a:extLst>
              <a:ext uri="{FF2B5EF4-FFF2-40B4-BE49-F238E27FC236}">
                <a16:creationId xmlns:a16="http://schemas.microsoft.com/office/drawing/2014/main" id="{45F2F09B-8F96-4C13-9530-508865363AB0}"/>
              </a:ext>
            </a:extLst>
          </p:cNvPr>
          <p:cNvPicPr>
            <a:picLocks noChangeAspect="1"/>
          </p:cNvPicPr>
          <p:nvPr/>
        </p:nvPicPr>
        <p:blipFill>
          <a:blip r:embed="rId4"/>
          <a:stretch>
            <a:fillRect/>
          </a:stretch>
        </p:blipFill>
        <p:spPr>
          <a:xfrm>
            <a:off x="7206298" y="3253509"/>
            <a:ext cx="4477249" cy="2976206"/>
          </a:xfrm>
          <a:prstGeom prst="rect">
            <a:avLst/>
          </a:prstGeom>
        </p:spPr>
      </p:pic>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9665326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63</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11" name="TextBox 10"/>
          <p:cNvSpPr txBox="1"/>
          <p:nvPr/>
        </p:nvSpPr>
        <p:spPr>
          <a:xfrm>
            <a:off x="833160" y="1966102"/>
            <a:ext cx="10766658" cy="378565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cs typeface="Segoe UI" panose="020B0502040204020203" pitchFamily="34" charset="0"/>
              </a:rPr>
              <a:t>list1 = [50,20,30,10,100,40,200]</a:t>
            </a:r>
          </a:p>
          <a:p>
            <a:r>
              <a:rPr lang="en-SG">
                <a:latin typeface="Segoe UI" panose="020B0502040204020203" pitchFamily="34" charset="0"/>
                <a:cs typeface="Segoe UI" panose="020B0502040204020203" pitchFamily="34" charset="0"/>
              </a:rPr>
              <a:t/>
            </a:r>
            <a:br>
              <a:rPr lang="en-SG">
                <a:latin typeface="Segoe UI" panose="020B0502040204020203" pitchFamily="34" charset="0"/>
                <a:cs typeface="Segoe UI" panose="020B0502040204020203" pitchFamily="34" charset="0"/>
              </a:rPr>
            </a:br>
            <a:r>
              <a:rPr lang="en-SG">
                <a:latin typeface="Segoe UI" panose="020B0502040204020203" pitchFamily="34" charset="0"/>
                <a:cs typeface="Segoe UI" panose="020B0502040204020203" pitchFamily="34" charset="0"/>
              </a:rPr>
              <a:t>print(list1[2])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3rd element from the front -&gt; 30</a:t>
            </a:r>
          </a:p>
          <a:p>
            <a:r>
              <a:rPr lang="en-SG">
                <a:latin typeface="Segoe UI" panose="020B0502040204020203" pitchFamily="34" charset="0"/>
                <a:cs typeface="Segoe UI" panose="020B0502040204020203" pitchFamily="34" charset="0"/>
              </a:rPr>
              <a:t>print(list1[-2])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2nd element from the back -&gt; 40</a:t>
            </a:r>
          </a:p>
          <a:p>
            <a:r>
              <a:rPr lang="en-SG">
                <a:latin typeface="Segoe UI" panose="020B0502040204020203" pitchFamily="34" charset="0"/>
                <a:cs typeface="Segoe UI" panose="020B0502040204020203" pitchFamily="34" charset="0"/>
              </a:rPr>
              <a:t>print(list1[3:5])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4th to 5th element -&gt; 10 100</a:t>
            </a:r>
          </a:p>
          <a:p>
            <a:r>
              <a:rPr lang="en-SG">
                <a:latin typeface="Segoe UI" panose="020B0502040204020203" pitchFamily="34" charset="0"/>
                <a:cs typeface="Segoe UI" panose="020B0502040204020203" pitchFamily="34" charset="0"/>
              </a:rPr>
              <a:t>print(list1[-4:-1])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#10 100 40</a:t>
            </a:r>
          </a:p>
          <a:p>
            <a:r>
              <a:rPr lang="en-SG">
                <a:latin typeface="Segoe UI" panose="020B0502040204020203" pitchFamily="34" charset="0"/>
                <a:cs typeface="Segoe UI" panose="020B0502040204020203" pitchFamily="34" charset="0"/>
              </a:rPr>
              <a:t>print(list1[-1:-4:-1])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#200 40 100</a:t>
            </a:r>
          </a:p>
          <a:p>
            <a:r>
              <a:rPr lang="en-SG">
                <a:latin typeface="Segoe UI" panose="020B0502040204020203" pitchFamily="34" charset="0"/>
                <a:cs typeface="Segoe UI" panose="020B0502040204020203" pitchFamily="34" charset="0"/>
              </a:rPr>
              <a:t>print(list1[::-1])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#200 40 100 ...</a:t>
            </a:r>
          </a:p>
          <a:p>
            <a:endParaRPr lang="en-SG">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12" name="Content Placeholder 5"/>
          <p:cNvSpPr txBox="1">
            <a:spLocks/>
          </p:cNvSpPr>
          <p:nvPr/>
        </p:nvSpPr>
        <p:spPr>
          <a:xfrm>
            <a:off x="548640" y="1267097"/>
            <a:ext cx="9094124" cy="100024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r>
              <a:rPr lang="en-SG">
                <a:solidFill>
                  <a:srgbClr val="660033"/>
                </a:solidFill>
              </a:rPr>
              <a:t>Another  example to show how you can "slice" lists</a:t>
            </a:r>
          </a:p>
        </p:txBody>
      </p:sp>
      <p:sp>
        <p:nvSpPr>
          <p:cNvPr id="14" name="Title 1">
            <a:extLst>
              <a:ext uri="{FF2B5EF4-FFF2-40B4-BE49-F238E27FC236}">
                <a16:creationId xmlns:a16="http://schemas.microsoft.com/office/drawing/2014/main" id="{D8CBD8C4-5BD7-4990-9E9A-0CBAE0A78B5D}"/>
              </a:ext>
            </a:extLst>
          </p:cNvPr>
          <p:cNvSpPr>
            <a:spLocks noGrp="1"/>
          </p:cNvSpPr>
          <p:nvPr>
            <p:ph type="title"/>
          </p:nvPr>
        </p:nvSpPr>
        <p:spPr>
          <a:xfrm>
            <a:off x="548640" y="377371"/>
            <a:ext cx="11051178" cy="889726"/>
          </a:xfrm>
        </p:spPr>
        <p:txBody>
          <a:bodyPr>
            <a:normAutofit/>
          </a:bodyPr>
          <a:lstStyle/>
          <a:p>
            <a:r>
              <a:rPr lang="en-SG"/>
              <a:t>Accessing Values in Lists (2)</a:t>
            </a:r>
          </a:p>
        </p:txBody>
      </p:sp>
      <p:pic>
        <p:nvPicPr>
          <p:cNvPr id="8" name="Picture 7">
            <a:extLst>
              <a:ext uri="{FF2B5EF4-FFF2-40B4-BE49-F238E27FC236}">
                <a16:creationId xmlns:a16="http://schemas.microsoft.com/office/drawing/2014/main" id="{BB3528B5-480E-4A46-86D3-D94A71144176}"/>
              </a:ext>
            </a:extLst>
          </p:cNvPr>
          <p:cNvPicPr>
            <a:picLocks noChangeAspect="1"/>
          </p:cNvPicPr>
          <p:nvPr/>
        </p:nvPicPr>
        <p:blipFill>
          <a:blip r:embed="rId3"/>
          <a:stretch>
            <a:fillRect/>
          </a:stretch>
        </p:blipFill>
        <p:spPr>
          <a:xfrm>
            <a:off x="6736581" y="4000713"/>
            <a:ext cx="5325787" cy="2355637"/>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473520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Iterate through a List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64</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You can use the </a:t>
            </a:r>
            <a:r>
              <a:rPr lang="en-SG" b="1">
                <a:solidFill>
                  <a:srgbClr val="FF0000"/>
                </a:solidFill>
              </a:rPr>
              <a:t>for</a:t>
            </a:r>
            <a:r>
              <a:rPr lang="en-SG"/>
              <a:t> loop to iterate through a Python list</a:t>
            </a:r>
            <a:endParaRPr lang="en-SG" dirty="0"/>
          </a:p>
        </p:txBody>
      </p:sp>
      <p:sp>
        <p:nvSpPr>
          <p:cNvPr id="6" name="TextBox 5"/>
          <p:cNvSpPr txBox="1"/>
          <p:nvPr/>
        </p:nvSpPr>
        <p:spPr>
          <a:xfrm>
            <a:off x="548640" y="2037166"/>
            <a:ext cx="9289698" cy="156966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pPr lvl="1" indent="-374650"/>
            <a:r>
              <a:rPr lang="en-SG" sz="2400">
                <a:latin typeface="Segoe UI" panose="020B0502040204020203" pitchFamily="34" charset="0"/>
                <a:ea typeface="Roboto" panose="02000000000000000000" pitchFamily="2" charset="0"/>
                <a:cs typeface="Segoe UI" panose="020B0502040204020203" pitchFamily="34" charset="0"/>
              </a:rPr>
              <a:t>colors = ['red', 'green', 'blue', 'yellow', 'magenta', 'cyan']</a:t>
            </a:r>
          </a:p>
          <a:p>
            <a:pPr lvl="1"/>
            <a:endParaRPr lang="en-SG" sz="2400">
              <a:latin typeface="Segoe UI" panose="020B0502040204020203" pitchFamily="34" charset="0"/>
              <a:ea typeface="Roboto" panose="02000000000000000000" pitchFamily="2" charset="0"/>
              <a:cs typeface="Segoe UI" panose="020B0502040204020203" pitchFamily="34" charset="0"/>
            </a:endParaRPr>
          </a:p>
          <a:p>
            <a:pPr lvl="1" indent="-374650"/>
            <a:r>
              <a:rPr lang="en-SG" sz="2400">
                <a:latin typeface="Segoe UI" panose="020B0502040204020203" pitchFamily="34" charset="0"/>
                <a:ea typeface="Roboto" panose="02000000000000000000" pitchFamily="2" charset="0"/>
                <a:cs typeface="Segoe UI" panose="020B0502040204020203" pitchFamily="34" charset="0"/>
              </a:rPr>
              <a:t>for color in colors:</a:t>
            </a:r>
          </a:p>
          <a:p>
            <a:pPr lvl="1" indent="-374650"/>
            <a:r>
              <a:rPr lang="en-SG" sz="2400">
                <a:latin typeface="Segoe UI" panose="020B0502040204020203" pitchFamily="34" charset="0"/>
                <a:ea typeface="Roboto" panose="02000000000000000000" pitchFamily="2" charset="0"/>
                <a:cs typeface="Segoe UI" panose="020B0502040204020203" pitchFamily="34" charset="0"/>
              </a:rPr>
              <a:t>    print(color)</a:t>
            </a:r>
          </a:p>
        </p:txBody>
      </p:sp>
      <p:pic>
        <p:nvPicPr>
          <p:cNvPr id="5" name="Picture 4">
            <a:extLst>
              <a:ext uri="{FF2B5EF4-FFF2-40B4-BE49-F238E27FC236}">
                <a16:creationId xmlns:a16="http://schemas.microsoft.com/office/drawing/2014/main" id="{A7078307-3474-40A3-9634-854A56AAD840}"/>
              </a:ext>
            </a:extLst>
          </p:cNvPr>
          <p:cNvPicPr>
            <a:picLocks noChangeAspect="1"/>
          </p:cNvPicPr>
          <p:nvPr/>
        </p:nvPicPr>
        <p:blipFill>
          <a:blip r:embed="rId3"/>
          <a:stretch>
            <a:fillRect/>
          </a:stretch>
        </p:blipFill>
        <p:spPr>
          <a:xfrm>
            <a:off x="9224469" y="1615189"/>
            <a:ext cx="2375349" cy="3983274"/>
          </a:xfrm>
          <a:prstGeom prst="rect">
            <a:avLst/>
          </a:prstGeom>
        </p:spPr>
      </p:pic>
      <p:sp>
        <p:nvSpPr>
          <p:cNvPr id="10" name="TextBox 9">
            <a:extLst>
              <a:ext uri="{FF2B5EF4-FFF2-40B4-BE49-F238E27FC236}">
                <a16:creationId xmlns:a16="http://schemas.microsoft.com/office/drawing/2014/main" id="{0073689A-C83A-4BFC-84EA-18DDA0C9DD0B}"/>
              </a:ext>
            </a:extLst>
          </p:cNvPr>
          <p:cNvSpPr txBox="1"/>
          <p:nvPr/>
        </p:nvSpPr>
        <p:spPr>
          <a:xfrm>
            <a:off x="548640" y="4012091"/>
            <a:ext cx="6583680" cy="198969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numbers = [1,2,3,4,5,6,7,8,9,10]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for n in numbers</a:t>
            </a:r>
          </a:p>
          <a:p>
            <a:r>
              <a:rPr lang="en-SG">
                <a:latin typeface="Segoe UI" panose="020B0502040204020203" pitchFamily="34" charset="0"/>
                <a:ea typeface="Roboto" panose="02000000000000000000" pitchFamily="2" charset="0"/>
                <a:cs typeface="Segoe UI" panose="020B0502040204020203" pitchFamily="34" charset="0"/>
              </a:rPr>
              <a:t>   print(n)   </a:t>
            </a:r>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1,2,3,4,5,6,7,8,9,10</a:t>
            </a:r>
          </a:p>
          <a:p>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080037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SG"/>
              <a:t>Iterate through a List (2)</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65</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6" name="TextBox 5"/>
          <p:cNvSpPr txBox="1"/>
          <p:nvPr/>
        </p:nvSpPr>
        <p:spPr>
          <a:xfrm>
            <a:off x="548640" y="4176096"/>
            <a:ext cx="10899118" cy="156966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fruits = ['banana', 'apple',  'mango','pear','grape']</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for index in range(2,5): </a:t>
            </a:r>
          </a:p>
          <a:p>
            <a:r>
              <a:rPr lang="en-SG">
                <a:latin typeface="Segoe UI" panose="020B0502040204020203" pitchFamily="34" charset="0"/>
                <a:ea typeface="Roboto" panose="02000000000000000000" pitchFamily="2" charset="0"/>
                <a:cs typeface="Segoe UI" panose="020B0502040204020203" pitchFamily="34" charset="0"/>
              </a:rPr>
              <a:t>   print('Current fruit :', fruits[index])   </a:t>
            </a:r>
            <a:r>
              <a:rPr lang="en-SG">
                <a:solidFill>
                  <a:srgbClr val="00B050"/>
                </a:solidFill>
                <a:latin typeface="Segoe UI" panose="020B0502040204020203" pitchFamily="34" charset="0"/>
                <a:ea typeface="Roboto" panose="02000000000000000000" pitchFamily="2" charset="0"/>
                <a:cs typeface="Segoe UI" panose="020B0502040204020203" pitchFamily="34" charset="0"/>
              </a:rPr>
              <a:t>#mango, pear, grape</a:t>
            </a:r>
          </a:p>
        </p:txBody>
      </p:sp>
      <p:sp>
        <p:nvSpPr>
          <p:cNvPr id="8" name="TextBox 7">
            <a:extLst>
              <a:ext uri="{FF2B5EF4-FFF2-40B4-BE49-F238E27FC236}">
                <a16:creationId xmlns:a16="http://schemas.microsoft.com/office/drawing/2014/main" id="{E5CD61C0-5A8E-48FD-8D45-45741C522302}"/>
              </a:ext>
            </a:extLst>
          </p:cNvPr>
          <p:cNvSpPr txBox="1"/>
          <p:nvPr/>
        </p:nvSpPr>
        <p:spPr>
          <a:xfrm>
            <a:off x="548640" y="1385248"/>
            <a:ext cx="11051178" cy="2554545"/>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sz="3200">
                <a:latin typeface="Segoe UI" panose="020B0502040204020203" pitchFamily="34" charset="0"/>
                <a:ea typeface="Roboto" panose="02000000000000000000" pitchFamily="2" charset="0"/>
                <a:cs typeface="Segoe UI" panose="020B0502040204020203" pitchFamily="34" charset="0"/>
              </a:rPr>
              <a:t>colors = ["red car", "green car", "blue", "purple"]</a:t>
            </a:r>
          </a:p>
          <a:p>
            <a:r>
              <a:rPr lang="en-SG" sz="3200">
                <a:latin typeface="Segoe UI" panose="020B0502040204020203" pitchFamily="34" charset="0"/>
                <a:ea typeface="Roboto" panose="02000000000000000000" pitchFamily="2" charset="0"/>
                <a:cs typeface="Segoe UI" panose="020B0502040204020203" pitchFamily="34" charset="0"/>
              </a:rPr>
              <a:t>cars  = ["Toyota", "Mercedes"]</a:t>
            </a:r>
          </a:p>
          <a:p>
            <a:endParaRPr lang="en-SG" sz="3200">
              <a:latin typeface="Segoe UI" panose="020B0502040204020203" pitchFamily="34" charset="0"/>
              <a:ea typeface="Roboto" panose="02000000000000000000" pitchFamily="2" charset="0"/>
              <a:cs typeface="Segoe UI" panose="020B0502040204020203" pitchFamily="34" charset="0"/>
            </a:endParaRPr>
          </a:p>
          <a:p>
            <a:r>
              <a:rPr lang="en-SG" sz="3200">
                <a:latin typeface="Segoe UI" panose="020B0502040204020203" pitchFamily="34" charset="0"/>
                <a:ea typeface="Roboto" panose="02000000000000000000" pitchFamily="2" charset="0"/>
                <a:cs typeface="Segoe UI" panose="020B0502040204020203" pitchFamily="34" charset="0"/>
              </a:rPr>
              <a:t>for i in range(len(colors)):</a:t>
            </a:r>
          </a:p>
          <a:p>
            <a:r>
              <a:rPr lang="en-SG" sz="3200">
                <a:latin typeface="Segoe UI" panose="020B0502040204020203" pitchFamily="34" charset="0"/>
                <a:ea typeface="Roboto" panose="02000000000000000000" pitchFamily="2" charset="0"/>
                <a:cs typeface="Segoe UI" panose="020B0502040204020203" pitchFamily="34" charset="0"/>
              </a:rPr>
              <a:t>    print(colors[i])</a:t>
            </a: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7272592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Updating Lists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66</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6187689" y="3550391"/>
            <a:ext cx="5785658" cy="814800"/>
          </a:xfrm>
        </p:spPr>
        <p:txBody>
          <a:bodyPr vert="horz" lIns="91440" tIns="45720" rIns="91440" bIns="45720" rtlCol="0">
            <a:noAutofit/>
          </a:bodyPr>
          <a:lstStyle/>
          <a:p>
            <a:pPr>
              <a:spcBef>
                <a:spcPts val="800"/>
              </a:spcBef>
            </a:pPr>
            <a:r>
              <a:rPr lang="en-SG" sz="2000"/>
              <a:t>You can update a list element by giving the slice on the left-hand side of the assignment operator</a:t>
            </a:r>
          </a:p>
          <a:p>
            <a:pPr>
              <a:spcBef>
                <a:spcPts val="800"/>
              </a:spcBef>
            </a:pPr>
            <a:r>
              <a:rPr lang="en-SG" sz="2000" dirty="0"/>
              <a:t>To add elements in a list, use </a:t>
            </a:r>
            <a:r>
              <a:rPr lang="en-SG" sz="2000" b="1" dirty="0"/>
              <a:t>append()</a:t>
            </a:r>
            <a:r>
              <a:rPr lang="en-SG" sz="2000" dirty="0"/>
              <a:t> or </a:t>
            </a:r>
            <a:r>
              <a:rPr lang="en-SG" sz="2000" b="1"/>
              <a:t>insert() </a:t>
            </a:r>
            <a:r>
              <a:rPr lang="en-SG" sz="2000" dirty="0"/>
              <a:t>methods</a:t>
            </a:r>
          </a:p>
          <a:p>
            <a:pPr>
              <a:spcBef>
                <a:spcPts val="800"/>
              </a:spcBef>
            </a:pPr>
            <a:r>
              <a:rPr lang="en-SG" sz="2000" dirty="0"/>
              <a:t>To remove elements in a list, </a:t>
            </a:r>
            <a:r>
              <a:rPr lang="en-SG" sz="2000"/>
              <a:t>use </a:t>
            </a:r>
            <a:r>
              <a:rPr lang="en-SG" sz="2000" b="1"/>
              <a:t>del()</a:t>
            </a:r>
            <a:r>
              <a:rPr lang="en-SG" sz="2000"/>
              <a:t> or </a:t>
            </a:r>
            <a:r>
              <a:rPr lang="en-SG" sz="2000" b="1"/>
              <a:t>pop()</a:t>
            </a:r>
            <a:r>
              <a:rPr lang="en-SG" sz="2000"/>
              <a:t> </a:t>
            </a:r>
            <a:r>
              <a:rPr lang="en-SG" sz="2000" dirty="0"/>
              <a:t>methods</a:t>
            </a:r>
          </a:p>
        </p:txBody>
      </p:sp>
      <p:sp>
        <p:nvSpPr>
          <p:cNvPr id="6" name="TextBox 5"/>
          <p:cNvSpPr txBox="1"/>
          <p:nvPr/>
        </p:nvSpPr>
        <p:spPr>
          <a:xfrm>
            <a:off x="171250" y="1164308"/>
            <a:ext cx="5902978" cy="415498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subjects = ['English','Maths','Geography']</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add new item at the back</a:t>
            </a:r>
            <a:endParaRPr lang="en-SG" b="1">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subjects.append("Physics") </a:t>
            </a:r>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insert new item at the  front</a:t>
            </a:r>
          </a:p>
          <a:p>
            <a:r>
              <a:rPr lang="en-SG">
                <a:latin typeface="Segoe UI" panose="020B0502040204020203" pitchFamily="34" charset="0"/>
                <a:ea typeface="Roboto" panose="02000000000000000000" pitchFamily="2" charset="0"/>
                <a:cs typeface="Segoe UI" panose="020B0502040204020203" pitchFamily="34" charset="0"/>
              </a:rPr>
              <a:t>subjects.insert(0, "Chem")</a:t>
            </a:r>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update value at index 0</a:t>
            </a:r>
          </a:p>
          <a:p>
            <a:r>
              <a:rPr lang="en-SG">
                <a:latin typeface="Segoe UI" panose="020B0502040204020203" pitchFamily="34" charset="0"/>
                <a:ea typeface="Roboto" panose="02000000000000000000" pitchFamily="2" charset="0"/>
                <a:cs typeface="Segoe UI" panose="020B0502040204020203" pitchFamily="34" charset="0"/>
              </a:rPr>
              <a:t>subjects[0] = "Chemistry"</a:t>
            </a:r>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10" name="TextBox 9"/>
          <p:cNvSpPr txBox="1"/>
          <p:nvPr/>
        </p:nvSpPr>
        <p:spPr>
          <a:xfrm>
            <a:off x="6451618" y="1198085"/>
            <a:ext cx="5257800" cy="193899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remove at index 1</a:t>
            </a:r>
          </a:p>
          <a:p>
            <a:r>
              <a:rPr lang="en-SG">
                <a:latin typeface="Segoe UI" panose="020B0502040204020203" pitchFamily="34" charset="0"/>
                <a:ea typeface="Roboto" panose="02000000000000000000" pitchFamily="2" charset="0"/>
                <a:cs typeface="Segoe UI" panose="020B0502040204020203" pitchFamily="34" charset="0"/>
              </a:rPr>
              <a:t>del(subjects[1])</a:t>
            </a:r>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removes the last object</a:t>
            </a:r>
          </a:p>
          <a:p>
            <a:r>
              <a:rPr lang="en-SG">
                <a:latin typeface="Segoe UI" panose="020B0502040204020203" pitchFamily="34" charset="0"/>
                <a:ea typeface="Roboto" panose="02000000000000000000" pitchFamily="2" charset="0"/>
                <a:cs typeface="Segoe UI" panose="020B0502040204020203" pitchFamily="34" charset="0"/>
              </a:rPr>
              <a:t>subjects.pop()</a:t>
            </a:r>
            <a:endParaRPr lang="en-SG">
              <a:solidFill>
                <a:srgbClr val="00B050"/>
              </a:solidFill>
              <a:latin typeface="Segoe UI" panose="020B0502040204020203" pitchFamily="34" charset="0"/>
              <a:ea typeface="Roboto" panose="02000000000000000000" pitchFamily="2" charset="0"/>
              <a:cs typeface="Segoe UI" panose="020B0502040204020203" pitchFamily="34" charset="0"/>
            </a:endParaRP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758761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 and * operations on Lists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67</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193615" y="1365974"/>
            <a:ext cx="6390065" cy="1077968"/>
          </a:xfrm>
        </p:spPr>
        <p:txBody>
          <a:bodyPr vert="horz" lIns="91440" tIns="45720" rIns="91440" bIns="45720" rtlCol="0">
            <a:noAutofit/>
          </a:bodyPr>
          <a:lstStyle/>
          <a:p>
            <a:pPr>
              <a:spcBef>
                <a:spcPts val="800"/>
              </a:spcBef>
            </a:pPr>
            <a:r>
              <a:rPr lang="en-SG"/>
              <a:t>Lists respond to the + and * operators much like strings, equating to concatenation (+) and repetition (*) as well</a:t>
            </a:r>
          </a:p>
          <a:p>
            <a:pPr>
              <a:spcBef>
                <a:spcPts val="800"/>
              </a:spcBef>
            </a:pPr>
            <a:r>
              <a:rPr lang="en-SG"/>
              <a:t>The result is a new list</a:t>
            </a:r>
            <a:endParaRPr lang="en-SG" dirty="0"/>
          </a:p>
        </p:txBody>
      </p:sp>
      <p:sp>
        <p:nvSpPr>
          <p:cNvPr id="6" name="TextBox 5"/>
          <p:cNvSpPr txBox="1"/>
          <p:nvPr/>
        </p:nvSpPr>
        <p:spPr>
          <a:xfrm>
            <a:off x="6703769" y="1179487"/>
            <a:ext cx="4713169" cy="341632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list_1 = [50,20,30,10,100,40,200]</a:t>
            </a:r>
          </a:p>
          <a:p>
            <a:r>
              <a:rPr lang="en-SG">
                <a:latin typeface="Segoe UI" panose="020B0502040204020203" pitchFamily="34" charset="0"/>
                <a:ea typeface="Roboto" panose="02000000000000000000" pitchFamily="2" charset="0"/>
                <a:cs typeface="Segoe UI" panose="020B0502040204020203" pitchFamily="34" charset="0"/>
              </a:rPr>
              <a:t>list_2 = [300,65,80]</a:t>
            </a:r>
          </a:p>
          <a:p>
            <a:r>
              <a:rPr lang="en-SG">
                <a:latin typeface="Segoe UI" panose="020B0502040204020203" pitchFamily="34" charset="0"/>
                <a:ea typeface="Roboto" panose="02000000000000000000" pitchFamily="2" charset="0"/>
                <a:cs typeface="Segoe UI" panose="020B0502040204020203" pitchFamily="34" charset="0"/>
              </a:rPr>
              <a:t>list_3 = ["apple", "orange","pear"]</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print(list_1 + list_2)</a:t>
            </a:r>
          </a:p>
          <a:p>
            <a:r>
              <a:rPr lang="en-SG">
                <a:latin typeface="Segoe UI" panose="020B0502040204020203" pitchFamily="34" charset="0"/>
                <a:ea typeface="Roboto" panose="02000000000000000000" pitchFamily="2" charset="0"/>
                <a:cs typeface="Segoe UI" panose="020B0502040204020203" pitchFamily="34" charset="0"/>
              </a:rPr>
              <a:t>print()</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print(list_3*2)</a:t>
            </a:r>
          </a:p>
          <a:p>
            <a:r>
              <a:rPr lang="en-SG">
                <a:latin typeface="Segoe UI" panose="020B0502040204020203" pitchFamily="34" charset="0"/>
                <a:ea typeface="Roboto" panose="02000000000000000000" pitchFamily="2" charset="0"/>
                <a:cs typeface="Segoe UI" panose="020B0502040204020203" pitchFamily="34" charset="0"/>
              </a:rPr>
              <a:t>print()</a:t>
            </a:r>
          </a:p>
        </p:txBody>
      </p:sp>
      <p:pic>
        <p:nvPicPr>
          <p:cNvPr id="5" name="Picture 4">
            <a:extLst>
              <a:ext uri="{FF2B5EF4-FFF2-40B4-BE49-F238E27FC236}">
                <a16:creationId xmlns:a16="http://schemas.microsoft.com/office/drawing/2014/main" id="{1D2130FC-FC9B-49F9-8872-DF8ACB9143D6}"/>
              </a:ext>
            </a:extLst>
          </p:cNvPr>
          <p:cNvPicPr>
            <a:picLocks noChangeAspect="1"/>
          </p:cNvPicPr>
          <p:nvPr/>
        </p:nvPicPr>
        <p:blipFill>
          <a:blip r:embed="rId3"/>
          <a:stretch>
            <a:fillRect/>
          </a:stretch>
        </p:blipFill>
        <p:spPr>
          <a:xfrm>
            <a:off x="548641" y="4772266"/>
            <a:ext cx="10868298" cy="1584084"/>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3971183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Built-in List Functions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68</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193615" y="1365974"/>
            <a:ext cx="4881305" cy="506993"/>
          </a:xfrm>
        </p:spPr>
        <p:txBody>
          <a:bodyPr vert="horz" lIns="91440" tIns="45720" rIns="91440" bIns="45720" rtlCol="0">
            <a:noAutofit/>
          </a:bodyPr>
          <a:lstStyle/>
          <a:p>
            <a:pPr>
              <a:spcBef>
                <a:spcPts val="800"/>
              </a:spcBef>
            </a:pPr>
            <a:r>
              <a:rPr lang="en-SG"/>
              <a:t>Python includes the following list functions</a:t>
            </a:r>
            <a:endParaRPr lang="en-SG" dirty="0"/>
          </a:p>
        </p:txBody>
      </p:sp>
      <p:sp>
        <p:nvSpPr>
          <p:cNvPr id="6" name="TextBox 5"/>
          <p:cNvSpPr txBox="1"/>
          <p:nvPr/>
        </p:nvSpPr>
        <p:spPr>
          <a:xfrm>
            <a:off x="5074920" y="1971844"/>
            <a:ext cx="5976704" cy="3785652"/>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mylist = [50,20,30,10,100,40,200]</a:t>
            </a:r>
          </a:p>
          <a:p>
            <a:r>
              <a:rPr lang="en-SG">
                <a:latin typeface="Segoe UI" panose="020B0502040204020203" pitchFamily="34" charset="0"/>
                <a:ea typeface="Roboto" panose="02000000000000000000" pitchFamily="2" charset="0"/>
                <a:cs typeface="Segoe UI" panose="020B0502040204020203" pitchFamily="34" charset="0"/>
              </a:rPr>
              <a:t>mytuple = (50,20,30,10,100,40,100)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print(len(mylist))</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print(max(mylist))</a:t>
            </a:r>
          </a:p>
          <a:p>
            <a:r>
              <a:rPr lang="en-SG">
                <a:latin typeface="Segoe UI" panose="020B0502040204020203" pitchFamily="34" charset="0"/>
                <a:ea typeface="Roboto" panose="02000000000000000000" pitchFamily="2" charset="0"/>
                <a:cs typeface="Segoe UI" panose="020B0502040204020203" pitchFamily="34" charset="0"/>
              </a:rPr>
              <a:t>print(min(mylist))</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print(list(mytuple))</a:t>
            </a:r>
          </a:p>
          <a:p>
            <a:endParaRPr lang="en-SG">
              <a:latin typeface="Segoe UI" panose="020B0502040204020203" pitchFamily="34" charset="0"/>
              <a:ea typeface="Roboto" panose="02000000000000000000" pitchFamily="2" charset="0"/>
              <a:cs typeface="Segoe UI" panose="020B0502040204020203" pitchFamily="34" charset="0"/>
            </a:endParaRPr>
          </a:p>
        </p:txBody>
      </p:sp>
      <p:graphicFrame>
        <p:nvGraphicFramePr>
          <p:cNvPr id="7" name="Table 6">
            <a:extLst>
              <a:ext uri="{FF2B5EF4-FFF2-40B4-BE49-F238E27FC236}">
                <a16:creationId xmlns:a16="http://schemas.microsoft.com/office/drawing/2014/main" id="{B46209DE-9075-4866-A6E2-5B999482B003}"/>
              </a:ext>
            </a:extLst>
          </p:cNvPr>
          <p:cNvGraphicFramePr>
            <a:graphicFrameLocks noGrp="1"/>
          </p:cNvGraphicFramePr>
          <p:nvPr>
            <p:extLst>
              <p:ext uri="{D42A27DB-BD31-4B8C-83A1-F6EECF244321}">
                <p14:modId xmlns:p14="http://schemas.microsoft.com/office/powerpoint/2010/main" val="3110242952"/>
              </p:ext>
            </p:extLst>
          </p:nvPr>
        </p:nvGraphicFramePr>
        <p:xfrm>
          <a:off x="535444" y="2419032"/>
          <a:ext cx="4285937" cy="2392680"/>
        </p:xfrm>
        <a:graphic>
          <a:graphicData uri="http://schemas.openxmlformats.org/drawingml/2006/table">
            <a:tbl>
              <a:tblPr firstRow="1" bandRow="1">
                <a:tableStyleId>{5C22544A-7EE6-4342-B048-85BDC9FD1C3A}</a:tableStyleId>
              </a:tblPr>
              <a:tblGrid>
                <a:gridCol w="1226854">
                  <a:extLst>
                    <a:ext uri="{9D8B030D-6E8A-4147-A177-3AD203B41FA5}">
                      <a16:colId xmlns:a16="http://schemas.microsoft.com/office/drawing/2014/main" val="2101551628"/>
                    </a:ext>
                  </a:extLst>
                </a:gridCol>
                <a:gridCol w="3059083">
                  <a:extLst>
                    <a:ext uri="{9D8B030D-6E8A-4147-A177-3AD203B41FA5}">
                      <a16:colId xmlns:a16="http://schemas.microsoft.com/office/drawing/2014/main" val="1533872471"/>
                    </a:ext>
                  </a:extLst>
                </a:gridCol>
              </a:tblGrid>
              <a:tr h="370840">
                <a:tc>
                  <a:txBody>
                    <a:bodyPr/>
                    <a:lstStyle/>
                    <a:p>
                      <a:r>
                        <a:rPr lang="en-SG"/>
                        <a:t>Function</a:t>
                      </a:r>
                    </a:p>
                  </a:txBody>
                  <a:tcPr/>
                </a:tc>
                <a:tc>
                  <a:txBody>
                    <a:bodyPr/>
                    <a:lstStyle/>
                    <a:p>
                      <a:r>
                        <a:rPr lang="en-SG"/>
                        <a:t>Description</a:t>
                      </a:r>
                    </a:p>
                  </a:txBody>
                  <a:tcPr/>
                </a:tc>
                <a:extLst>
                  <a:ext uri="{0D108BD9-81ED-4DB2-BD59-A6C34878D82A}">
                    <a16:rowId xmlns:a16="http://schemas.microsoft.com/office/drawing/2014/main" val="2408481299"/>
                  </a:ext>
                </a:extLst>
              </a:tr>
              <a:tr h="370840">
                <a:tc>
                  <a:txBody>
                    <a:bodyPr/>
                    <a:lstStyle/>
                    <a:p>
                      <a:r>
                        <a:rPr lang="en-SG" b="1"/>
                        <a:t>len(list)</a:t>
                      </a:r>
                    </a:p>
                  </a:txBody>
                  <a:tcPr/>
                </a:tc>
                <a:tc>
                  <a:txBody>
                    <a:bodyPr/>
                    <a:lstStyle/>
                    <a:p>
                      <a:r>
                        <a:rPr lang="en-SG"/>
                        <a:t>Gives total length of the list</a:t>
                      </a:r>
                    </a:p>
                  </a:txBody>
                  <a:tcPr/>
                </a:tc>
                <a:extLst>
                  <a:ext uri="{0D108BD9-81ED-4DB2-BD59-A6C34878D82A}">
                    <a16:rowId xmlns:a16="http://schemas.microsoft.com/office/drawing/2014/main" val="1205530392"/>
                  </a:ext>
                </a:extLst>
              </a:tr>
              <a:tr h="370840">
                <a:tc>
                  <a:txBody>
                    <a:bodyPr/>
                    <a:lstStyle/>
                    <a:p>
                      <a:r>
                        <a:rPr lang="en-SG" b="1"/>
                        <a:t>max(list)</a:t>
                      </a:r>
                    </a:p>
                  </a:txBody>
                  <a:tcPr/>
                </a:tc>
                <a:tc>
                  <a:txBody>
                    <a:bodyPr/>
                    <a:lstStyle/>
                    <a:p>
                      <a:r>
                        <a:rPr lang="en-SG"/>
                        <a:t>returns item with the max value from the list</a:t>
                      </a:r>
                    </a:p>
                  </a:txBody>
                  <a:tcPr/>
                </a:tc>
                <a:extLst>
                  <a:ext uri="{0D108BD9-81ED-4DB2-BD59-A6C34878D82A}">
                    <a16:rowId xmlns:a16="http://schemas.microsoft.com/office/drawing/2014/main" val="2945152987"/>
                  </a:ext>
                </a:extLst>
              </a:tr>
              <a:tr h="370840">
                <a:tc>
                  <a:txBody>
                    <a:bodyPr/>
                    <a:lstStyle/>
                    <a:p>
                      <a:r>
                        <a:rPr lang="en-SG" b="1"/>
                        <a:t>min(list)</a:t>
                      </a:r>
                    </a:p>
                  </a:txBody>
                  <a:tcPr/>
                </a:tc>
                <a:tc>
                  <a:txBody>
                    <a:bodyPr/>
                    <a:lstStyle/>
                    <a:p>
                      <a:r>
                        <a:rPr lang="en-SG"/>
                        <a:t>returns item with minimum value from the list</a:t>
                      </a:r>
                    </a:p>
                  </a:txBody>
                  <a:tcPr/>
                </a:tc>
                <a:extLst>
                  <a:ext uri="{0D108BD9-81ED-4DB2-BD59-A6C34878D82A}">
                    <a16:rowId xmlns:a16="http://schemas.microsoft.com/office/drawing/2014/main" val="548683611"/>
                  </a:ext>
                </a:extLst>
              </a:tr>
              <a:tr h="370840">
                <a:tc>
                  <a:txBody>
                    <a:bodyPr/>
                    <a:lstStyle/>
                    <a:p>
                      <a:r>
                        <a:rPr lang="en-SG" b="1"/>
                        <a:t>list(seq)</a:t>
                      </a:r>
                    </a:p>
                  </a:txBody>
                  <a:tcPr/>
                </a:tc>
                <a:tc>
                  <a:txBody>
                    <a:bodyPr/>
                    <a:lstStyle/>
                    <a:p>
                      <a:r>
                        <a:rPr lang="en-SG"/>
                        <a:t>Converts tuple from the list</a:t>
                      </a:r>
                    </a:p>
                  </a:txBody>
                  <a:tcPr/>
                </a:tc>
                <a:extLst>
                  <a:ext uri="{0D108BD9-81ED-4DB2-BD59-A6C34878D82A}">
                    <a16:rowId xmlns:a16="http://schemas.microsoft.com/office/drawing/2014/main" val="3008340790"/>
                  </a:ext>
                </a:extLst>
              </a:tr>
            </a:tbl>
          </a:graphicData>
        </a:graphic>
      </p:graphicFrame>
      <p:pic>
        <p:nvPicPr>
          <p:cNvPr id="10" name="Picture 9">
            <a:extLst>
              <a:ext uri="{FF2B5EF4-FFF2-40B4-BE49-F238E27FC236}">
                <a16:creationId xmlns:a16="http://schemas.microsoft.com/office/drawing/2014/main" id="{F22E6BF3-7BBA-48A7-AC99-D47DF9D7331F}"/>
              </a:ext>
            </a:extLst>
          </p:cNvPr>
          <p:cNvPicPr>
            <a:picLocks noChangeAspect="1"/>
          </p:cNvPicPr>
          <p:nvPr/>
        </p:nvPicPr>
        <p:blipFill>
          <a:blip r:embed="rId4"/>
          <a:stretch>
            <a:fillRect/>
          </a:stretch>
        </p:blipFill>
        <p:spPr>
          <a:xfrm>
            <a:off x="7668926" y="3152814"/>
            <a:ext cx="4288083" cy="1423711"/>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2"/>
    </p:custDataLst>
    <p:extLst>
      <p:ext uri="{BB962C8B-B14F-4D97-AF65-F5344CB8AC3E}">
        <p14:creationId xmlns:p14="http://schemas.microsoft.com/office/powerpoint/2010/main" val="1825100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Built-in List Methods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69</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8" name="Content Placeholder 5"/>
          <p:cNvSpPr>
            <a:spLocks noGrp="1"/>
          </p:cNvSpPr>
          <p:nvPr>
            <p:ph idx="1"/>
          </p:nvPr>
        </p:nvSpPr>
        <p:spPr>
          <a:xfrm>
            <a:off x="399011" y="1267097"/>
            <a:ext cx="5930538" cy="506993"/>
          </a:xfrm>
        </p:spPr>
        <p:txBody>
          <a:bodyPr vert="horz" lIns="91440" tIns="45720" rIns="91440" bIns="45720" rtlCol="0">
            <a:noAutofit/>
          </a:bodyPr>
          <a:lstStyle/>
          <a:p>
            <a:pPr>
              <a:spcBef>
                <a:spcPts val="800"/>
              </a:spcBef>
            </a:pPr>
            <a:r>
              <a:rPr lang="en-SG"/>
              <a:t>Python includes the following list methods</a:t>
            </a:r>
            <a:endParaRPr lang="en-SG" dirty="0"/>
          </a:p>
        </p:txBody>
      </p:sp>
      <p:sp>
        <p:nvSpPr>
          <p:cNvPr id="6" name="TextBox 5"/>
          <p:cNvSpPr txBox="1"/>
          <p:nvPr/>
        </p:nvSpPr>
        <p:spPr>
          <a:xfrm>
            <a:off x="5634724" y="1267097"/>
            <a:ext cx="5586153" cy="4893647"/>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list1 = [50,20,30,20]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print(list1.count(20))</a:t>
            </a:r>
          </a:p>
          <a:p>
            <a:r>
              <a:rPr lang="en-SG">
                <a:latin typeface="Segoe UI" panose="020B0502040204020203" pitchFamily="34" charset="0"/>
                <a:ea typeface="Roboto" panose="02000000000000000000" pitchFamily="2" charset="0"/>
                <a:cs typeface="Segoe UI" panose="020B0502040204020203" pitchFamily="34" charset="0"/>
              </a:rPr>
              <a:t>print(list1.index(30))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list1.extend([10,11])</a:t>
            </a:r>
          </a:p>
          <a:p>
            <a:r>
              <a:rPr lang="en-SG">
                <a:latin typeface="Segoe UI" panose="020B0502040204020203" pitchFamily="34" charset="0"/>
                <a:ea typeface="Roboto" panose="02000000000000000000" pitchFamily="2" charset="0"/>
                <a:cs typeface="Segoe UI" panose="020B0502040204020203" pitchFamily="34" charset="0"/>
              </a:rPr>
              <a:t>print(list1)</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list1.reverse()</a:t>
            </a:r>
          </a:p>
          <a:p>
            <a:r>
              <a:rPr lang="en-SG">
                <a:latin typeface="Segoe UI" panose="020B0502040204020203" pitchFamily="34" charset="0"/>
                <a:ea typeface="Roboto" panose="02000000000000000000" pitchFamily="2" charset="0"/>
                <a:cs typeface="Segoe UI" panose="020B0502040204020203" pitchFamily="34" charset="0"/>
              </a:rPr>
              <a:t>print(list1)</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list1.sort()</a:t>
            </a:r>
          </a:p>
          <a:p>
            <a:r>
              <a:rPr lang="en-SG">
                <a:latin typeface="Segoe UI" panose="020B0502040204020203" pitchFamily="34" charset="0"/>
                <a:ea typeface="Roboto" panose="02000000000000000000" pitchFamily="2" charset="0"/>
                <a:cs typeface="Segoe UI" panose="020B0502040204020203" pitchFamily="34" charset="0"/>
              </a:rPr>
              <a:t>print(list1)</a:t>
            </a:r>
          </a:p>
        </p:txBody>
      </p:sp>
      <p:graphicFrame>
        <p:nvGraphicFramePr>
          <p:cNvPr id="7" name="Table 6">
            <a:extLst>
              <a:ext uri="{FF2B5EF4-FFF2-40B4-BE49-F238E27FC236}">
                <a16:creationId xmlns:a16="http://schemas.microsoft.com/office/drawing/2014/main" id="{B46209DE-9075-4866-A6E2-5B999482B003}"/>
              </a:ext>
            </a:extLst>
          </p:cNvPr>
          <p:cNvGraphicFramePr>
            <a:graphicFrameLocks noGrp="1"/>
          </p:cNvGraphicFramePr>
          <p:nvPr>
            <p:extLst>
              <p:ext uri="{D42A27DB-BD31-4B8C-83A1-F6EECF244321}">
                <p14:modId xmlns:p14="http://schemas.microsoft.com/office/powerpoint/2010/main" val="739876943"/>
              </p:ext>
            </p:extLst>
          </p:nvPr>
        </p:nvGraphicFramePr>
        <p:xfrm>
          <a:off x="399011" y="2302654"/>
          <a:ext cx="4909539" cy="3307080"/>
        </p:xfrm>
        <a:graphic>
          <a:graphicData uri="http://schemas.openxmlformats.org/drawingml/2006/table">
            <a:tbl>
              <a:tblPr firstRow="1" bandRow="1">
                <a:tableStyleId>{5C22544A-7EE6-4342-B048-85BDC9FD1C3A}</a:tableStyleId>
              </a:tblPr>
              <a:tblGrid>
                <a:gridCol w="1309981">
                  <a:extLst>
                    <a:ext uri="{9D8B030D-6E8A-4147-A177-3AD203B41FA5}">
                      <a16:colId xmlns:a16="http://schemas.microsoft.com/office/drawing/2014/main" val="2101551628"/>
                    </a:ext>
                  </a:extLst>
                </a:gridCol>
                <a:gridCol w="3599558">
                  <a:extLst>
                    <a:ext uri="{9D8B030D-6E8A-4147-A177-3AD203B41FA5}">
                      <a16:colId xmlns:a16="http://schemas.microsoft.com/office/drawing/2014/main" val="1533872471"/>
                    </a:ext>
                  </a:extLst>
                </a:gridCol>
              </a:tblGrid>
              <a:tr h="370840">
                <a:tc>
                  <a:txBody>
                    <a:bodyPr/>
                    <a:lstStyle/>
                    <a:p>
                      <a:r>
                        <a:rPr lang="en-SG"/>
                        <a:t>Function</a:t>
                      </a:r>
                    </a:p>
                  </a:txBody>
                  <a:tcPr/>
                </a:tc>
                <a:tc>
                  <a:txBody>
                    <a:bodyPr/>
                    <a:lstStyle/>
                    <a:p>
                      <a:r>
                        <a:rPr lang="en-SG"/>
                        <a:t>Description</a:t>
                      </a:r>
                    </a:p>
                  </a:txBody>
                  <a:tcPr/>
                </a:tc>
                <a:extLst>
                  <a:ext uri="{0D108BD9-81ED-4DB2-BD59-A6C34878D82A}">
                    <a16:rowId xmlns:a16="http://schemas.microsoft.com/office/drawing/2014/main" val="2408481299"/>
                  </a:ext>
                </a:extLst>
              </a:tr>
              <a:tr h="370840">
                <a:tc>
                  <a:txBody>
                    <a:bodyPr/>
                    <a:lstStyle/>
                    <a:p>
                      <a:r>
                        <a:rPr lang="en-SG" b="1"/>
                        <a:t>count(obj)</a:t>
                      </a:r>
                    </a:p>
                  </a:txBody>
                  <a:tcPr/>
                </a:tc>
                <a:tc>
                  <a:txBody>
                    <a:bodyPr/>
                    <a:lstStyle/>
                    <a:p>
                      <a:r>
                        <a:rPr lang="en-SG"/>
                        <a:t>Returns count of how many times obj occurs in listGives total length of the list</a:t>
                      </a:r>
                    </a:p>
                  </a:txBody>
                  <a:tcPr/>
                </a:tc>
                <a:extLst>
                  <a:ext uri="{0D108BD9-81ED-4DB2-BD59-A6C34878D82A}">
                    <a16:rowId xmlns:a16="http://schemas.microsoft.com/office/drawing/2014/main" val="1205530392"/>
                  </a:ext>
                </a:extLst>
              </a:tr>
              <a:tr h="370840">
                <a:tc>
                  <a:txBody>
                    <a:bodyPr/>
                    <a:lstStyle/>
                    <a:p>
                      <a:r>
                        <a:rPr lang="en-SG" b="1"/>
                        <a:t>extend(seq)</a:t>
                      </a:r>
                    </a:p>
                  </a:txBody>
                  <a:tcPr/>
                </a:tc>
                <a:tc>
                  <a:txBody>
                    <a:bodyPr/>
                    <a:lstStyle/>
                    <a:p>
                      <a:r>
                        <a:rPr lang="en-SG"/>
                        <a:t>Appends the contents of seq to list</a:t>
                      </a:r>
                    </a:p>
                  </a:txBody>
                  <a:tcPr/>
                </a:tc>
                <a:extLst>
                  <a:ext uri="{0D108BD9-81ED-4DB2-BD59-A6C34878D82A}">
                    <a16:rowId xmlns:a16="http://schemas.microsoft.com/office/drawing/2014/main" val="2945152987"/>
                  </a:ext>
                </a:extLst>
              </a:tr>
              <a:tr h="370840">
                <a:tc>
                  <a:txBody>
                    <a:bodyPr/>
                    <a:lstStyle/>
                    <a:p>
                      <a:r>
                        <a:rPr lang="en-SG" b="1"/>
                        <a:t>index(obj)</a:t>
                      </a:r>
                    </a:p>
                  </a:txBody>
                  <a:tcPr/>
                </a:tc>
                <a:tc>
                  <a:txBody>
                    <a:bodyPr/>
                    <a:lstStyle/>
                    <a:p>
                      <a:r>
                        <a:rPr lang="en-SG"/>
                        <a:t>Returns the lowest index in list that obj appears</a:t>
                      </a:r>
                    </a:p>
                  </a:txBody>
                  <a:tcPr/>
                </a:tc>
                <a:extLst>
                  <a:ext uri="{0D108BD9-81ED-4DB2-BD59-A6C34878D82A}">
                    <a16:rowId xmlns:a16="http://schemas.microsoft.com/office/drawing/2014/main" val="548683611"/>
                  </a:ext>
                </a:extLst>
              </a:tr>
              <a:tr h="370840">
                <a:tc>
                  <a:txBody>
                    <a:bodyPr/>
                    <a:lstStyle/>
                    <a:p>
                      <a:r>
                        <a:rPr lang="en-SG" b="1"/>
                        <a:t>reverse()</a:t>
                      </a:r>
                    </a:p>
                  </a:txBody>
                  <a:tcPr/>
                </a:tc>
                <a:tc>
                  <a:txBody>
                    <a:bodyPr/>
                    <a:lstStyle/>
                    <a:p>
                      <a:r>
                        <a:rPr lang="en-SG"/>
                        <a:t>Reverses objects of list in place</a:t>
                      </a:r>
                    </a:p>
                  </a:txBody>
                  <a:tcPr/>
                </a:tc>
                <a:extLst>
                  <a:ext uri="{0D108BD9-81ED-4DB2-BD59-A6C34878D82A}">
                    <a16:rowId xmlns:a16="http://schemas.microsoft.com/office/drawing/2014/main" val="3008340790"/>
                  </a:ext>
                </a:extLst>
              </a:tr>
              <a:tr h="370840">
                <a:tc>
                  <a:txBody>
                    <a:bodyPr/>
                    <a:lstStyle/>
                    <a:p>
                      <a:r>
                        <a:rPr lang="en-SG" b="1"/>
                        <a:t>sort([func])</a:t>
                      </a:r>
                    </a:p>
                  </a:txBody>
                  <a:tcPr/>
                </a:tc>
                <a:tc>
                  <a:txBody>
                    <a:bodyPr/>
                    <a:lstStyle/>
                    <a:p>
                      <a:r>
                        <a:rPr lang="en-SG"/>
                        <a:t>Sorts objects of list, use compare func if given</a:t>
                      </a:r>
                    </a:p>
                  </a:txBody>
                  <a:tcPr/>
                </a:tc>
                <a:extLst>
                  <a:ext uri="{0D108BD9-81ED-4DB2-BD59-A6C34878D82A}">
                    <a16:rowId xmlns:a16="http://schemas.microsoft.com/office/drawing/2014/main" val="884385214"/>
                  </a:ext>
                </a:extLst>
              </a:tr>
            </a:tbl>
          </a:graphicData>
        </a:graphic>
      </p:graphicFrame>
      <p:pic>
        <p:nvPicPr>
          <p:cNvPr id="10" name="Picture 9">
            <a:extLst>
              <a:ext uri="{FF2B5EF4-FFF2-40B4-BE49-F238E27FC236}">
                <a16:creationId xmlns:a16="http://schemas.microsoft.com/office/drawing/2014/main" id="{92640D64-568E-4F07-8F11-4038F69A5230}"/>
              </a:ext>
            </a:extLst>
          </p:cNvPr>
          <p:cNvPicPr>
            <a:picLocks noChangeAspect="1"/>
          </p:cNvPicPr>
          <p:nvPr/>
        </p:nvPicPr>
        <p:blipFill rotWithShape="1">
          <a:blip r:embed="rId3"/>
          <a:srcRect t="5122"/>
          <a:stretch/>
        </p:blipFill>
        <p:spPr>
          <a:xfrm>
            <a:off x="7883610" y="3940233"/>
            <a:ext cx="4093172" cy="1895302"/>
          </a:xfrm>
          <a:prstGeom prst="rect">
            <a:avLst/>
          </a:prstGeom>
        </p:spPr>
      </p:pic>
    </p:spTree>
    <p:custDataLst>
      <p:tags r:id="rId1"/>
    </p:custDataLst>
    <p:extLst>
      <p:ext uri="{BB962C8B-B14F-4D97-AF65-F5344CB8AC3E}">
        <p14:creationId xmlns:p14="http://schemas.microsoft.com/office/powerpoint/2010/main" val="1951223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48640" y="377371"/>
            <a:ext cx="11051178" cy="889726"/>
          </a:xfrm>
        </p:spPr>
        <p:txBody>
          <a:bodyPr/>
          <a:lstStyle/>
          <a:p>
            <a:r>
              <a:rPr lang="en-SG"/>
              <a:t>Why Python for Data Science?</a:t>
            </a:r>
          </a:p>
        </p:txBody>
      </p:sp>
      <p:sp>
        <p:nvSpPr>
          <p:cNvPr id="4" name="Slide Number Placeholder 3"/>
          <p:cNvSpPr>
            <a:spLocks noGrp="1"/>
          </p:cNvSpPr>
          <p:nvPr>
            <p:ph type="sldNum" sz="quarter" idx="16"/>
          </p:nvPr>
        </p:nvSpPr>
        <p:spPr>
          <a:xfrm>
            <a:off x="8610600" y="6356350"/>
            <a:ext cx="2989218" cy="365125"/>
          </a:xfrm>
        </p:spPr>
        <p:txBody>
          <a:bodyPr/>
          <a:lstStyle/>
          <a:p>
            <a:fld id="{F32CAEEB-7ECB-40EF-BAB7-81B3930065D2}" type="slidenum">
              <a:rPr lang="en-SG" smtClean="0"/>
              <a:t>7</a:t>
            </a:fld>
            <a:endParaRPr lang="en-SG"/>
          </a:p>
        </p:txBody>
      </p:sp>
      <p:sp>
        <p:nvSpPr>
          <p:cNvPr id="7" name="Text Placeholder 6"/>
          <p:cNvSpPr>
            <a:spLocks noGrp="1"/>
          </p:cNvSpPr>
          <p:nvPr>
            <p:ph type="body" sz="quarter" idx="13"/>
          </p:nvPr>
        </p:nvSpPr>
        <p:spPr/>
        <p:txBody>
          <a:bodyPr>
            <a:normAutofit lnSpcReduction="10000"/>
          </a:bodyPr>
          <a:lstStyle/>
          <a:p>
            <a:r>
              <a:rPr lang="en-SG"/>
              <a:t>Why Python for Data Science?</a:t>
            </a:r>
          </a:p>
        </p:txBody>
      </p:sp>
      <p:sp>
        <p:nvSpPr>
          <p:cNvPr id="6" name="Content Placeholder 5"/>
          <p:cNvSpPr>
            <a:spLocks noGrp="1"/>
          </p:cNvSpPr>
          <p:nvPr>
            <p:ph idx="1"/>
          </p:nvPr>
        </p:nvSpPr>
        <p:spPr>
          <a:xfrm>
            <a:off x="548641" y="1436914"/>
            <a:ext cx="7898673" cy="4740049"/>
          </a:xfrm>
        </p:spPr>
        <p:txBody>
          <a:bodyPr/>
          <a:lstStyle/>
          <a:p>
            <a:r>
              <a:rPr lang="en-SG"/>
              <a:t>Python is a great tool for data </a:t>
            </a:r>
            <a:r>
              <a:rPr lang="en-SG">
                <a:solidFill>
                  <a:srgbClr val="C00000"/>
                </a:solidFill>
              </a:rPr>
              <a:t>manipulation</a:t>
            </a:r>
            <a:r>
              <a:rPr lang="en-SG"/>
              <a:t>, </a:t>
            </a:r>
            <a:r>
              <a:rPr lang="en-SG">
                <a:solidFill>
                  <a:srgbClr val="C00000"/>
                </a:solidFill>
              </a:rPr>
              <a:t>visualization</a:t>
            </a:r>
            <a:r>
              <a:rPr lang="en-SG"/>
              <a:t> and </a:t>
            </a:r>
            <a:r>
              <a:rPr lang="en-SG">
                <a:solidFill>
                  <a:srgbClr val="C00000"/>
                </a:solidFill>
              </a:rPr>
              <a:t>analysis</a:t>
            </a:r>
            <a:r>
              <a:rPr lang="en-SG"/>
              <a:t>!</a:t>
            </a:r>
          </a:p>
          <a:p>
            <a:r>
              <a:rPr lang="en-SG"/>
              <a:t>Flexible </a:t>
            </a:r>
            <a:r>
              <a:rPr lang="en-SG">
                <a:solidFill>
                  <a:srgbClr val="C00000"/>
                </a:solidFill>
              </a:rPr>
              <a:t>general</a:t>
            </a:r>
            <a:r>
              <a:rPr lang="en-SG"/>
              <a:t> programming language</a:t>
            </a:r>
          </a:p>
          <a:p>
            <a:r>
              <a:rPr lang="en-SG">
                <a:solidFill>
                  <a:srgbClr val="C00000"/>
                </a:solidFill>
              </a:rPr>
              <a:t>Easy</a:t>
            </a:r>
            <a:r>
              <a:rPr lang="en-SG"/>
              <a:t> to learn and work with</a:t>
            </a:r>
          </a:p>
          <a:p>
            <a:r>
              <a:rPr lang="en-SG"/>
              <a:t>Has many math / science </a:t>
            </a:r>
            <a:r>
              <a:rPr lang="en-SG">
                <a:solidFill>
                  <a:srgbClr val="C00000"/>
                </a:solidFill>
              </a:rPr>
              <a:t>libraries</a:t>
            </a:r>
            <a:r>
              <a:rPr lang="en-SG"/>
              <a:t> that makes working with data much easier</a:t>
            </a:r>
          </a:p>
          <a:p>
            <a:r>
              <a:rPr lang="en-SG"/>
              <a:t>Easy to </a:t>
            </a:r>
            <a:r>
              <a:rPr lang="en-SG">
                <a:solidFill>
                  <a:srgbClr val="C00000"/>
                </a:solidFill>
              </a:rPr>
              <a:t>integrate</a:t>
            </a:r>
            <a:r>
              <a:rPr lang="en-SG"/>
              <a:t> with existing infrastructure such as web server programs already written in Python etc</a:t>
            </a:r>
          </a:p>
        </p:txBody>
      </p:sp>
      <p:pic>
        <p:nvPicPr>
          <p:cNvPr id="8" name="Picture 7" descr="A picture containing object, clock&#10;&#10;Description generated with very high confidence">
            <a:extLst>
              <a:ext uri="{FF2B5EF4-FFF2-40B4-BE49-F238E27FC236}">
                <a16:creationId xmlns:a16="http://schemas.microsoft.com/office/drawing/2014/main" id="{6292C815-4C30-4217-BD12-F94445794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4254763"/>
            <a:ext cx="3244129" cy="1285094"/>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85E8540A-3D1E-4E1C-842E-715FD0554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5521" y="2278177"/>
            <a:ext cx="2294297" cy="1799544"/>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755D1C4A-4490-47AB-8B7B-08AED0CD57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6106" y="1308379"/>
            <a:ext cx="4364685" cy="1046880"/>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6892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Copying lists</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70</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6" name="TextBox 5"/>
          <p:cNvSpPr txBox="1"/>
          <p:nvPr/>
        </p:nvSpPr>
        <p:spPr>
          <a:xfrm>
            <a:off x="315882" y="2782452"/>
            <a:ext cx="6317673" cy="3046988"/>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list1 = [50,20,30,10,100,40,200]</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list1copy = list(list1)</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list1copy.sort()</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print(list1) </a:t>
            </a:r>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list remains the same</a:t>
            </a:r>
          </a:p>
          <a:p>
            <a:r>
              <a:rPr lang="en-SG">
                <a:latin typeface="Segoe UI" panose="020B0502040204020203" pitchFamily="34" charset="0"/>
                <a:ea typeface="Roboto" panose="02000000000000000000" pitchFamily="2" charset="0"/>
                <a:cs typeface="Segoe UI" panose="020B0502040204020203" pitchFamily="34" charset="0"/>
              </a:rPr>
              <a:t>print(list1copy) </a:t>
            </a:r>
            <a:r>
              <a:rPr lang="en-SG" b="1">
                <a:solidFill>
                  <a:srgbClr val="00B050"/>
                </a:solidFill>
                <a:latin typeface="Segoe UI" panose="020B0502040204020203" pitchFamily="34" charset="0"/>
                <a:ea typeface="Roboto" panose="02000000000000000000" pitchFamily="2" charset="0"/>
                <a:cs typeface="Segoe UI" panose="020B0502040204020203" pitchFamily="34" charset="0"/>
              </a:rPr>
              <a:t># listcopy is now sorted</a:t>
            </a:r>
          </a:p>
        </p:txBody>
      </p:sp>
      <p:sp>
        <p:nvSpPr>
          <p:cNvPr id="8" name="Content Placeholder 5"/>
          <p:cNvSpPr>
            <a:spLocks noGrp="1"/>
          </p:cNvSpPr>
          <p:nvPr>
            <p:ph idx="1"/>
          </p:nvPr>
        </p:nvSpPr>
        <p:spPr>
          <a:xfrm>
            <a:off x="193615" y="1365975"/>
            <a:ext cx="7520596" cy="434910"/>
          </a:xfrm>
        </p:spPr>
        <p:txBody>
          <a:bodyPr vert="horz" lIns="91440" tIns="45720" rIns="91440" bIns="45720" rtlCol="0">
            <a:noAutofit/>
          </a:bodyPr>
          <a:lstStyle/>
          <a:p>
            <a:pPr>
              <a:spcBef>
                <a:spcPts val="800"/>
              </a:spcBef>
            </a:pPr>
            <a:r>
              <a:rPr lang="en-SG"/>
              <a:t>Make a copy of a list to another list</a:t>
            </a:r>
          </a:p>
          <a:p>
            <a:pPr>
              <a:spcBef>
                <a:spcPts val="800"/>
              </a:spcBef>
            </a:pPr>
            <a:r>
              <a:rPr lang="en-SG"/>
              <a:t>Changes to the copy do not affect the original</a:t>
            </a:r>
            <a:endParaRPr lang="en-SG" dirty="0"/>
          </a:p>
        </p:txBody>
      </p:sp>
      <p:pic>
        <p:nvPicPr>
          <p:cNvPr id="5" name="Picture 4">
            <a:extLst>
              <a:ext uri="{FF2B5EF4-FFF2-40B4-BE49-F238E27FC236}">
                <a16:creationId xmlns:a16="http://schemas.microsoft.com/office/drawing/2014/main" id="{62B765E4-833C-482A-BA8F-4E9823863BE8}"/>
              </a:ext>
            </a:extLst>
          </p:cNvPr>
          <p:cNvPicPr>
            <a:picLocks noChangeAspect="1"/>
          </p:cNvPicPr>
          <p:nvPr/>
        </p:nvPicPr>
        <p:blipFill>
          <a:blip r:embed="rId3"/>
          <a:stretch>
            <a:fillRect/>
          </a:stretch>
        </p:blipFill>
        <p:spPr>
          <a:xfrm>
            <a:off x="5615642" y="2782452"/>
            <a:ext cx="5989915" cy="1091279"/>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5382991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List Comprehensions (ADVANCED)</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71</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 - Python Lists</a:t>
            </a:r>
          </a:p>
        </p:txBody>
      </p:sp>
      <p:sp>
        <p:nvSpPr>
          <p:cNvPr id="11" name="TextBox 10"/>
          <p:cNvSpPr txBox="1"/>
          <p:nvPr/>
        </p:nvSpPr>
        <p:spPr>
          <a:xfrm>
            <a:off x="4315494" y="1503399"/>
            <a:ext cx="7284324" cy="2308324"/>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S = [x**2 for x in range(10)]</a:t>
            </a:r>
          </a:p>
          <a:p>
            <a:r>
              <a:rPr lang="en-SG">
                <a:latin typeface="Segoe UI" panose="020B0502040204020203" pitchFamily="34" charset="0"/>
                <a:ea typeface="Roboto" panose="02000000000000000000" pitchFamily="2" charset="0"/>
                <a:cs typeface="Segoe UI" panose="020B0502040204020203" pitchFamily="34" charset="0"/>
              </a:rPr>
              <a:t>print(S) </a:t>
            </a:r>
            <a:r>
              <a:rPr lang="en-SG">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#0 1 4 9 16 25 36 49 64 81 </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col = ['Red','Green','Blue','Yellow']</a:t>
            </a:r>
          </a:p>
          <a:p>
            <a:r>
              <a:rPr lang="en-SG">
                <a:latin typeface="Segoe UI" panose="020B0502040204020203" pitchFamily="34" charset="0"/>
                <a:ea typeface="Roboto" panose="02000000000000000000" pitchFamily="2" charset="0"/>
                <a:cs typeface="Segoe UI" panose="020B0502040204020203" pitchFamily="34" charset="0"/>
              </a:rPr>
              <a:t>info = [[c.upper(), c.lower(), len(c)] for c in col]</a:t>
            </a:r>
          </a:p>
          <a:p>
            <a:r>
              <a:rPr lang="en-SG">
                <a:latin typeface="Segoe UI" panose="020B0502040204020203" pitchFamily="34" charset="0"/>
                <a:ea typeface="Roboto" panose="02000000000000000000" pitchFamily="2" charset="0"/>
                <a:cs typeface="Segoe UI" panose="020B0502040204020203" pitchFamily="34" charset="0"/>
              </a:rPr>
              <a:t>print(info)</a:t>
            </a:r>
          </a:p>
        </p:txBody>
      </p:sp>
      <p:sp>
        <p:nvSpPr>
          <p:cNvPr id="7" name="Content Placeholder 6">
            <a:extLst>
              <a:ext uri="{FF2B5EF4-FFF2-40B4-BE49-F238E27FC236}">
                <a16:creationId xmlns:a16="http://schemas.microsoft.com/office/drawing/2014/main" id="{0DD92078-99A3-423B-AC06-99F42A4D20AA}"/>
              </a:ext>
            </a:extLst>
          </p:cNvPr>
          <p:cNvSpPr>
            <a:spLocks noGrp="1"/>
          </p:cNvSpPr>
          <p:nvPr>
            <p:ph idx="1"/>
          </p:nvPr>
        </p:nvSpPr>
        <p:spPr>
          <a:xfrm>
            <a:off x="400657" y="1250760"/>
            <a:ext cx="3714143" cy="4970426"/>
          </a:xfrm>
        </p:spPr>
        <p:txBody>
          <a:bodyPr>
            <a:noAutofit/>
          </a:bodyPr>
          <a:lstStyle/>
          <a:p>
            <a:r>
              <a:rPr lang="en-SG"/>
              <a:t>Python supports a concept called "list comprehensions"</a:t>
            </a:r>
          </a:p>
          <a:p>
            <a:r>
              <a:rPr lang="en-SG"/>
              <a:t>It eliminates need for loops and makes code very concise</a:t>
            </a:r>
          </a:p>
          <a:p>
            <a:r>
              <a:rPr lang="en-SG"/>
              <a:t>It is an advanced concept, so don't worry too much about it if  its a little hard to grasp</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263707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Working with tuples (1)</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72</a:t>
            </a:fld>
            <a:endParaRPr lang="en-SG"/>
          </a:p>
        </p:txBody>
      </p:sp>
      <p:sp>
        <p:nvSpPr>
          <p:cNvPr id="4" name="Text Placeholder 3"/>
          <p:cNvSpPr>
            <a:spLocks noGrp="1"/>
          </p:cNvSpPr>
          <p:nvPr>
            <p:ph type="body" sz="quarter" idx="13"/>
          </p:nvPr>
        </p:nvSpPr>
        <p:spPr/>
        <p:txBody>
          <a:bodyPr>
            <a:normAutofit lnSpcReduction="10000"/>
          </a:bodyPr>
          <a:lstStyle/>
          <a:p>
            <a:r>
              <a:rPr lang="en-SG"/>
              <a:t>Sequence Data Types</a:t>
            </a:r>
          </a:p>
        </p:txBody>
      </p:sp>
      <p:sp>
        <p:nvSpPr>
          <p:cNvPr id="6" name="TextBox 5"/>
          <p:cNvSpPr txBox="1"/>
          <p:nvPr/>
        </p:nvSpPr>
        <p:spPr>
          <a:xfrm>
            <a:off x="548640" y="2536159"/>
            <a:ext cx="11218638" cy="341632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tup1 = ('physics', 'chemistry', 1997, 2000);</a:t>
            </a:r>
          </a:p>
          <a:p>
            <a:r>
              <a:rPr lang="en-SG">
                <a:latin typeface="Segoe UI" panose="020B0502040204020203" pitchFamily="34" charset="0"/>
                <a:ea typeface="Roboto" panose="02000000000000000000" pitchFamily="2" charset="0"/>
                <a:cs typeface="Segoe UI" panose="020B0502040204020203" pitchFamily="34" charset="0"/>
              </a:rPr>
              <a:t>tup2 = (1, 2, 3, 4, 5 );</a:t>
            </a:r>
          </a:p>
          <a:p>
            <a:r>
              <a:rPr lang="en-SG">
                <a:latin typeface="Segoe UI" panose="020B0502040204020203" pitchFamily="34" charset="0"/>
                <a:ea typeface="Roboto" panose="02000000000000000000" pitchFamily="2" charset="0"/>
                <a:cs typeface="Segoe UI" panose="020B0502040204020203" pitchFamily="34" charset="0"/>
              </a:rPr>
              <a:t>tup3 = "a", "b", "c", "d";</a:t>
            </a:r>
          </a:p>
          <a:p>
            <a:r>
              <a:rPr lang="en-SG">
                <a:latin typeface="Segoe UI" panose="020B0502040204020203" pitchFamily="34" charset="0"/>
                <a:ea typeface="Roboto" panose="02000000000000000000" pitchFamily="2" charset="0"/>
                <a:cs typeface="Segoe UI" panose="020B0502040204020203" pitchFamily="34" charset="0"/>
              </a:rPr>
              <a:t>tup4 = (50,) </a:t>
            </a:r>
            <a:r>
              <a:rPr lang="en-SG" sz="1800">
                <a:latin typeface="Segoe UI" panose="020B0502040204020203" pitchFamily="34" charset="0"/>
                <a:ea typeface="Roboto" panose="02000000000000000000" pitchFamily="2" charset="0"/>
                <a:cs typeface="Segoe UI" panose="020B0502040204020203" pitchFamily="34" charset="0"/>
              </a:rPr>
              <a:t># for tuples with a single value, it is a must to put a comma after first value</a:t>
            </a:r>
            <a:endParaRPr lang="en-SG">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print(tup1)</a:t>
            </a:r>
          </a:p>
          <a:p>
            <a:r>
              <a:rPr lang="en-SG">
                <a:latin typeface="Segoe UI" panose="020B0502040204020203" pitchFamily="34" charset="0"/>
                <a:ea typeface="Roboto" panose="02000000000000000000" pitchFamily="2" charset="0"/>
                <a:cs typeface="Segoe UI" panose="020B0502040204020203" pitchFamily="34" charset="0"/>
              </a:rPr>
              <a:t>print(tup2[2:4])</a:t>
            </a:r>
          </a:p>
          <a:p>
            <a:r>
              <a:rPr lang="en-SG">
                <a:latin typeface="Segoe UI" panose="020B0502040204020203" pitchFamily="34" charset="0"/>
                <a:ea typeface="Roboto" panose="02000000000000000000" pitchFamily="2" charset="0"/>
                <a:cs typeface="Segoe UI" panose="020B0502040204020203" pitchFamily="34" charset="0"/>
              </a:rPr>
              <a:t>print(tup3[-1])</a:t>
            </a:r>
          </a:p>
          <a:p>
            <a:r>
              <a:rPr lang="en-SG">
                <a:latin typeface="Segoe UI" panose="020B0502040204020203" pitchFamily="34" charset="0"/>
                <a:ea typeface="Roboto" panose="02000000000000000000" pitchFamily="2" charset="0"/>
                <a:cs typeface="Segoe UI" panose="020B0502040204020203" pitchFamily="34" charset="0"/>
              </a:rPr>
              <a:t>print(len(tup4))</a:t>
            </a:r>
          </a:p>
        </p:txBody>
      </p:sp>
      <p:sp>
        <p:nvSpPr>
          <p:cNvPr id="8" name="Content Placeholder 5"/>
          <p:cNvSpPr>
            <a:spLocks noGrp="1"/>
          </p:cNvSpPr>
          <p:nvPr>
            <p:ph idx="1"/>
          </p:nvPr>
        </p:nvSpPr>
        <p:spPr>
          <a:xfrm>
            <a:off x="193615" y="1365974"/>
            <a:ext cx="11853242" cy="506993"/>
          </a:xfrm>
        </p:spPr>
        <p:txBody>
          <a:bodyPr vert="horz" lIns="91440" tIns="45720" rIns="91440" bIns="45720" rtlCol="0">
            <a:noAutofit/>
          </a:bodyPr>
          <a:lstStyle/>
          <a:p>
            <a:pPr>
              <a:spcBef>
                <a:spcPts val="800"/>
              </a:spcBef>
            </a:pPr>
            <a:r>
              <a:rPr lang="en-SG"/>
              <a:t>A tuple is like a list. The difference is that, it is immutable (cannot be changed)</a:t>
            </a:r>
          </a:p>
          <a:p>
            <a:pPr>
              <a:spcBef>
                <a:spcPts val="800"/>
              </a:spcBef>
            </a:pPr>
            <a:r>
              <a:rPr lang="en-SG"/>
              <a:t>Tuples use round brackers instead of square brackets</a:t>
            </a:r>
            <a:endParaRPr lang="en-SG" dirty="0"/>
          </a:p>
        </p:txBody>
      </p:sp>
      <p:sp>
        <p:nvSpPr>
          <p:cNvPr id="9" name="TextBox 8"/>
          <p:cNvSpPr txBox="1"/>
          <p:nvPr/>
        </p:nvSpPr>
        <p:spPr>
          <a:xfrm>
            <a:off x="8542204" y="5457862"/>
            <a:ext cx="3225074" cy="338554"/>
          </a:xfrm>
          <a:prstGeom prst="rect">
            <a:avLst/>
          </a:prstGeom>
          <a:solidFill>
            <a:schemeClr val="bg1">
              <a:lumMod val="65000"/>
            </a:schemeClr>
          </a:solidFill>
        </p:spPr>
        <p:txBody>
          <a:bodyPr wrap="square" rtlCol="0">
            <a:spAutoFit/>
          </a:bodyPr>
          <a:lstStyle/>
          <a:p>
            <a:r>
              <a:rPr lang="en-SG" sz="1600" b="1">
                <a:solidFill>
                  <a:srgbClr val="C00000"/>
                </a:solidFill>
              </a:rPr>
              <a:t>example_tuples_1.py</a:t>
            </a:r>
          </a:p>
        </p:txBody>
      </p:sp>
      <p:sp>
        <p:nvSpPr>
          <p:cNvPr id="10"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9402175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7890-6320-42E9-B8D7-8464B02FE8BE}"/>
              </a:ext>
            </a:extLst>
          </p:cNvPr>
          <p:cNvSpPr>
            <a:spLocks noGrp="1"/>
          </p:cNvSpPr>
          <p:nvPr>
            <p:ph type="title"/>
          </p:nvPr>
        </p:nvSpPr>
        <p:spPr>
          <a:xfrm>
            <a:off x="548640" y="377371"/>
            <a:ext cx="11051178" cy="889726"/>
          </a:xfrm>
        </p:spPr>
        <p:txBody>
          <a:bodyPr/>
          <a:lstStyle/>
          <a:p>
            <a:r>
              <a:rPr lang="en-SG"/>
              <a:t>Introduction to Functions</a:t>
            </a:r>
          </a:p>
        </p:txBody>
      </p:sp>
      <p:sp>
        <p:nvSpPr>
          <p:cNvPr id="3" name="Slide Number Placeholder 2">
            <a:extLst>
              <a:ext uri="{FF2B5EF4-FFF2-40B4-BE49-F238E27FC236}">
                <a16:creationId xmlns:a16="http://schemas.microsoft.com/office/drawing/2014/main" id="{D0350A58-7242-4CC1-BF52-98812C419983}"/>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73</a:t>
            </a:fld>
            <a:endParaRPr lang="en-SG"/>
          </a:p>
        </p:txBody>
      </p:sp>
      <p:sp>
        <p:nvSpPr>
          <p:cNvPr id="4" name="Text Placeholder 3">
            <a:extLst>
              <a:ext uri="{FF2B5EF4-FFF2-40B4-BE49-F238E27FC236}">
                <a16:creationId xmlns:a16="http://schemas.microsoft.com/office/drawing/2014/main" id="{104567AC-7A6F-4FC2-9811-F6CEDC63AF3A}"/>
              </a:ext>
            </a:extLst>
          </p:cNvPr>
          <p:cNvSpPr>
            <a:spLocks noGrp="1"/>
          </p:cNvSpPr>
          <p:nvPr>
            <p:ph type="body" sz="quarter" idx="13"/>
          </p:nvPr>
        </p:nvSpPr>
        <p:spPr/>
        <p:txBody>
          <a:bodyPr>
            <a:normAutofit lnSpcReduction="10000"/>
          </a:bodyPr>
          <a:lstStyle/>
          <a:p>
            <a:r>
              <a:rPr lang="en-SG"/>
              <a:t>Python functions</a:t>
            </a:r>
          </a:p>
        </p:txBody>
      </p:sp>
      <p:sp>
        <p:nvSpPr>
          <p:cNvPr id="5" name="Content Placeholder 4">
            <a:extLst>
              <a:ext uri="{FF2B5EF4-FFF2-40B4-BE49-F238E27FC236}">
                <a16:creationId xmlns:a16="http://schemas.microsoft.com/office/drawing/2014/main" id="{E8FA0C7F-40DA-4266-9644-69FD06271B6D}"/>
              </a:ext>
            </a:extLst>
          </p:cNvPr>
          <p:cNvSpPr>
            <a:spLocks noGrp="1"/>
          </p:cNvSpPr>
          <p:nvPr>
            <p:ph idx="1"/>
          </p:nvPr>
        </p:nvSpPr>
        <p:spPr>
          <a:xfrm>
            <a:off x="548641" y="1436914"/>
            <a:ext cx="4339243" cy="4740049"/>
          </a:xfrm>
        </p:spPr>
        <p:txBody>
          <a:bodyPr/>
          <a:lstStyle/>
          <a:p>
            <a:r>
              <a:rPr lang="en-SG"/>
              <a:t>A </a:t>
            </a:r>
            <a:r>
              <a:rPr lang="en-SG" b="1">
                <a:solidFill>
                  <a:srgbClr val="C00000"/>
                </a:solidFill>
              </a:rPr>
              <a:t>function</a:t>
            </a:r>
            <a:r>
              <a:rPr lang="en-SG"/>
              <a:t> is a block of organized, reusable code that is used to perform a single, related action</a:t>
            </a:r>
          </a:p>
          <a:p>
            <a:r>
              <a:rPr lang="en-SG"/>
              <a:t>Functions provide better </a:t>
            </a:r>
            <a:r>
              <a:rPr lang="en-SG">
                <a:solidFill>
                  <a:srgbClr val="C00000"/>
                </a:solidFill>
              </a:rPr>
              <a:t>modularity</a:t>
            </a:r>
            <a:r>
              <a:rPr lang="en-SG"/>
              <a:t> for your application and a high degree of </a:t>
            </a:r>
            <a:r>
              <a:rPr lang="en-SG">
                <a:solidFill>
                  <a:srgbClr val="C00000"/>
                </a:solidFill>
              </a:rPr>
              <a:t>code reusing</a:t>
            </a:r>
            <a:endParaRPr lang="en-SG"/>
          </a:p>
        </p:txBody>
      </p:sp>
      <p:sp>
        <p:nvSpPr>
          <p:cNvPr id="7" name="TextBox 6">
            <a:extLst>
              <a:ext uri="{FF2B5EF4-FFF2-40B4-BE49-F238E27FC236}">
                <a16:creationId xmlns:a16="http://schemas.microsoft.com/office/drawing/2014/main" id="{E5C768DB-680E-4297-B06D-E137D793BB20}"/>
              </a:ext>
            </a:extLst>
          </p:cNvPr>
          <p:cNvSpPr txBox="1"/>
          <p:nvPr/>
        </p:nvSpPr>
        <p:spPr>
          <a:xfrm>
            <a:off x="4887884" y="1644467"/>
            <a:ext cx="6711934" cy="4524315"/>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The familiar print() function</a:t>
            </a:r>
          </a:p>
          <a:p>
            <a:r>
              <a:rPr lang="en-SG">
                <a:latin typeface="Segoe UI" panose="020B0502040204020203" pitchFamily="34" charset="0"/>
                <a:ea typeface="Roboto" panose="02000000000000000000" pitchFamily="2" charset="0"/>
                <a:cs typeface="Segoe UI" panose="020B0502040204020203" pitchFamily="34" charset="0"/>
              </a:rPr>
              <a:t>print("Hello")</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The familiar input() function</a:t>
            </a:r>
          </a:p>
          <a:p>
            <a:r>
              <a:rPr lang="en-SG">
                <a:latin typeface="Segoe UI" panose="020B0502040204020203" pitchFamily="34" charset="0"/>
                <a:ea typeface="Roboto" panose="02000000000000000000" pitchFamily="2" charset="0"/>
                <a:cs typeface="Segoe UI" panose="020B0502040204020203" pitchFamily="34" charset="0"/>
              </a:rPr>
              <a:t>num1 = input("Enter number 1: ")</a:t>
            </a:r>
          </a:p>
          <a:p>
            <a:r>
              <a:rPr lang="en-SG">
                <a:latin typeface="Segoe UI" panose="020B0502040204020203" pitchFamily="34" charset="0"/>
                <a:ea typeface="Roboto" panose="02000000000000000000" pitchFamily="2" charset="0"/>
                <a:cs typeface="Segoe UI" panose="020B0502040204020203" pitchFamily="34" charset="0"/>
              </a:rPr>
              <a:t>num2 = input("Enter number 2: ")</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chemeClr val="accent6">
                    <a:lumMod val="75000"/>
                  </a:schemeClr>
                </a:solidFill>
                <a:latin typeface="Segoe UI" panose="020B0502040204020203" pitchFamily="34" charset="0"/>
                <a:ea typeface="Roboto" panose="02000000000000000000" pitchFamily="2" charset="0"/>
                <a:cs typeface="Segoe UI" panose="020B0502040204020203" pitchFamily="34" charset="0"/>
              </a:rPr>
              <a:t># The familiar len() function</a:t>
            </a:r>
          </a:p>
          <a:p>
            <a:r>
              <a:rPr lang="en-SG">
                <a:latin typeface="Segoe UI" panose="020B0502040204020203" pitchFamily="34" charset="0"/>
                <a:ea typeface="Roboto" panose="02000000000000000000" pitchFamily="2" charset="0"/>
                <a:cs typeface="Segoe UI" panose="020B0502040204020203" pitchFamily="34" charset="0"/>
              </a:rPr>
              <a:t>name = input("Enter your name: ")</a:t>
            </a:r>
          </a:p>
          <a:p>
            <a:r>
              <a:rPr lang="en-SG">
                <a:latin typeface="Segoe UI" panose="020B0502040204020203" pitchFamily="34" charset="0"/>
                <a:ea typeface="Roboto" panose="02000000000000000000" pitchFamily="2" charset="0"/>
                <a:cs typeface="Segoe UI" panose="020B0502040204020203" pitchFamily="34" charset="0"/>
              </a:rPr>
              <a:t>print(len(name))</a:t>
            </a:r>
          </a:p>
          <a:p>
            <a:endParaRPr lang="en-SG">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0826231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74</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8" name="Content Placeholder 5"/>
          <p:cNvSpPr>
            <a:spLocks noGrp="1"/>
          </p:cNvSpPr>
          <p:nvPr>
            <p:ph idx="1"/>
          </p:nvPr>
        </p:nvSpPr>
        <p:spPr>
          <a:xfrm>
            <a:off x="376494" y="1616926"/>
            <a:ext cx="4860523" cy="869226"/>
          </a:xfrm>
        </p:spPr>
        <p:txBody>
          <a:bodyPr vert="horz" lIns="91440" tIns="45720" rIns="91440" bIns="45720" rtlCol="0">
            <a:noAutofit/>
          </a:bodyPr>
          <a:lstStyle/>
          <a:p>
            <a:pPr>
              <a:spcBef>
                <a:spcPts val="800"/>
              </a:spcBef>
            </a:pPr>
            <a:r>
              <a:rPr lang="en-SG"/>
              <a:t>Python gives you many built-in functions like </a:t>
            </a:r>
            <a:r>
              <a:rPr lang="en-SG">
                <a:solidFill>
                  <a:srgbClr val="C00000"/>
                </a:solidFill>
              </a:rPr>
              <a:t>print(),  input() </a:t>
            </a:r>
            <a:r>
              <a:rPr lang="en-SG"/>
              <a:t>etc</a:t>
            </a:r>
          </a:p>
          <a:p>
            <a:pPr>
              <a:spcBef>
                <a:spcPts val="800"/>
              </a:spcBef>
            </a:pPr>
            <a:endParaRPr lang="en-SG"/>
          </a:p>
          <a:p>
            <a:pPr>
              <a:spcBef>
                <a:spcPts val="800"/>
              </a:spcBef>
            </a:pPr>
            <a:r>
              <a:rPr lang="en-SG"/>
              <a:t>In addition, you can also create your own functions</a:t>
            </a:r>
          </a:p>
          <a:p>
            <a:pPr>
              <a:spcBef>
                <a:spcPts val="800"/>
              </a:spcBef>
            </a:pPr>
            <a:endParaRPr lang="en-SG"/>
          </a:p>
          <a:p>
            <a:pPr>
              <a:spcBef>
                <a:spcPts val="800"/>
              </a:spcBef>
            </a:pPr>
            <a:r>
              <a:rPr lang="en-SG"/>
              <a:t>These functions are called </a:t>
            </a:r>
            <a:r>
              <a:rPr lang="en-SG">
                <a:solidFill>
                  <a:srgbClr val="C00000"/>
                </a:solidFill>
              </a:rPr>
              <a:t>user-defined</a:t>
            </a:r>
            <a:r>
              <a:rPr lang="en-SG"/>
              <a:t> functions.</a:t>
            </a:r>
            <a:endParaRPr lang="en-SG" dirty="0"/>
          </a:p>
        </p:txBody>
      </p:sp>
      <p:sp>
        <p:nvSpPr>
          <p:cNvPr id="6" name="TextBox 5"/>
          <p:cNvSpPr txBox="1"/>
          <p:nvPr/>
        </p:nvSpPr>
        <p:spPr>
          <a:xfrm>
            <a:off x="5677839" y="1583169"/>
            <a:ext cx="6242612" cy="2308324"/>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printme</a:t>
            </a:r>
            <a:r>
              <a:rPr lang="en-SG">
                <a:latin typeface="Segoe UI" panose="020B0502040204020203" pitchFamily="34" charset="0"/>
                <a:ea typeface="Roboto" panose="02000000000000000000" pitchFamily="2" charset="0"/>
                <a:cs typeface="Segoe UI" panose="020B0502040204020203" pitchFamily="34" charset="0"/>
              </a:rPr>
              <a:t>(str, num_times):</a:t>
            </a:r>
          </a:p>
          <a:p>
            <a:r>
              <a:rPr lang="en-SG">
                <a:latin typeface="Segoe UI" panose="020B0502040204020203" pitchFamily="34" charset="0"/>
                <a:ea typeface="Roboto" panose="02000000000000000000" pitchFamily="2" charset="0"/>
                <a:cs typeface="Segoe UI" panose="020B0502040204020203" pitchFamily="34" charset="0"/>
              </a:rPr>
              <a:t>     for i in range(num_times):</a:t>
            </a:r>
          </a:p>
          <a:p>
            <a:r>
              <a:rPr lang="en-SG">
                <a:latin typeface="Segoe UI" panose="020B0502040204020203" pitchFamily="34" charset="0"/>
                <a:ea typeface="Roboto" panose="02000000000000000000" pitchFamily="2" charset="0"/>
                <a:cs typeface="Segoe UI" panose="020B0502040204020203" pitchFamily="34" charset="0"/>
              </a:rPr>
              <a:t>           print(str)</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a:latin typeface="Segoe UI" panose="020B0502040204020203" pitchFamily="34" charset="0"/>
                <a:ea typeface="Roboto" panose="02000000000000000000" pitchFamily="2" charset="0"/>
                <a:cs typeface="Segoe UI" panose="020B0502040204020203" pitchFamily="34" charset="0"/>
              </a:rPr>
              <a:t>printme('Hello',3)</a:t>
            </a:r>
          </a:p>
          <a:p>
            <a:r>
              <a:rPr lang="en-SG">
                <a:latin typeface="Segoe UI" panose="020B0502040204020203" pitchFamily="34" charset="0"/>
                <a:ea typeface="Roboto" panose="02000000000000000000" pitchFamily="2" charset="0"/>
                <a:cs typeface="Segoe UI" panose="020B0502040204020203" pitchFamily="34" charset="0"/>
              </a:rPr>
              <a:t>printme('*****',2)</a:t>
            </a:r>
          </a:p>
        </p:txBody>
      </p:sp>
      <p:sp>
        <p:nvSpPr>
          <p:cNvPr id="10" name="TextBox 9">
            <a:extLst>
              <a:ext uri="{FF2B5EF4-FFF2-40B4-BE49-F238E27FC236}">
                <a16:creationId xmlns:a16="http://schemas.microsoft.com/office/drawing/2014/main" id="{D3814567-7BBC-404B-A7EC-312E9A9F7CDF}"/>
              </a:ext>
            </a:extLst>
          </p:cNvPr>
          <p:cNvSpPr txBox="1"/>
          <p:nvPr/>
        </p:nvSpPr>
        <p:spPr>
          <a:xfrm>
            <a:off x="8262851" y="1244615"/>
            <a:ext cx="3657600" cy="338554"/>
          </a:xfrm>
          <a:prstGeom prst="rect">
            <a:avLst/>
          </a:prstGeom>
          <a:solidFill>
            <a:schemeClr val="bg1">
              <a:lumMod val="65000"/>
            </a:schemeClr>
          </a:solidFill>
        </p:spPr>
        <p:txBody>
          <a:bodyPr wrap="square" rtlCol="0">
            <a:spAutoFit/>
          </a:bodyPr>
          <a:lstStyle/>
          <a:p>
            <a:pPr algn="ctr"/>
            <a:r>
              <a:rPr lang="en-SG" sz="1600" b="1">
                <a:solidFill>
                  <a:srgbClr val="C00000"/>
                </a:solidFill>
              </a:rPr>
              <a:t>An example of a user-defined function</a:t>
            </a: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401732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75</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8" name="Content Placeholder 5"/>
          <p:cNvSpPr>
            <a:spLocks noGrp="1"/>
          </p:cNvSpPr>
          <p:nvPr>
            <p:ph idx="1"/>
          </p:nvPr>
        </p:nvSpPr>
        <p:spPr>
          <a:xfrm>
            <a:off x="228007" y="1148556"/>
            <a:ext cx="4860523" cy="869226"/>
          </a:xfrm>
        </p:spPr>
        <p:txBody>
          <a:bodyPr vert="horz" lIns="91440" tIns="45720" rIns="91440" bIns="45720" rtlCol="0">
            <a:noAutofit/>
          </a:bodyPr>
          <a:lstStyle/>
          <a:p>
            <a:pPr>
              <a:spcBef>
                <a:spcPts val="800"/>
              </a:spcBef>
            </a:pPr>
            <a:r>
              <a:rPr lang="en-SG"/>
              <a:t>Function blocks begin with the keyword </a:t>
            </a:r>
            <a:r>
              <a:rPr lang="en-SG">
                <a:solidFill>
                  <a:srgbClr val="C00000"/>
                </a:solidFill>
              </a:rPr>
              <a:t>def </a:t>
            </a:r>
            <a:r>
              <a:rPr lang="en-SG"/>
              <a:t>followed by the </a:t>
            </a:r>
            <a:r>
              <a:rPr lang="en-SG">
                <a:solidFill>
                  <a:srgbClr val="C00000"/>
                </a:solidFill>
              </a:rPr>
              <a:t>function name</a:t>
            </a:r>
            <a:r>
              <a:rPr lang="en-SG"/>
              <a:t> and round brackets</a:t>
            </a:r>
          </a:p>
          <a:p>
            <a:pPr>
              <a:spcBef>
                <a:spcPts val="800"/>
              </a:spcBef>
            </a:pPr>
            <a:r>
              <a:rPr lang="en-SG"/>
              <a:t>The round brackets may enclose </a:t>
            </a:r>
            <a:r>
              <a:rPr lang="en-SG">
                <a:solidFill>
                  <a:srgbClr val="C00000"/>
                </a:solidFill>
              </a:rPr>
              <a:t>input parameters</a:t>
            </a:r>
          </a:p>
          <a:p>
            <a:pPr>
              <a:spcBef>
                <a:spcPts val="800"/>
              </a:spcBef>
            </a:pPr>
            <a:r>
              <a:rPr lang="en-SG"/>
              <a:t>The code block within every function starts with a colon (:) and is indented</a:t>
            </a:r>
          </a:p>
          <a:p>
            <a:pPr>
              <a:spcBef>
                <a:spcPts val="800"/>
              </a:spcBef>
            </a:pPr>
            <a:r>
              <a:rPr lang="en-SG"/>
              <a:t>A function may optionally return None, one, or more return values</a:t>
            </a:r>
            <a:endParaRPr lang="en-SG" dirty="0"/>
          </a:p>
        </p:txBody>
      </p:sp>
      <p:sp>
        <p:nvSpPr>
          <p:cNvPr id="6" name="TextBox 5"/>
          <p:cNvSpPr txBox="1"/>
          <p:nvPr/>
        </p:nvSpPr>
        <p:spPr>
          <a:xfrm>
            <a:off x="5691397" y="1524519"/>
            <a:ext cx="6242612" cy="1200329"/>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printme</a:t>
            </a:r>
            <a:r>
              <a:rPr lang="en-SG">
                <a:latin typeface="Segoe UI" panose="020B0502040204020203" pitchFamily="34" charset="0"/>
                <a:ea typeface="Roboto" panose="02000000000000000000" pitchFamily="2" charset="0"/>
                <a:cs typeface="Segoe UI" panose="020B0502040204020203" pitchFamily="34" charset="0"/>
              </a:rPr>
              <a:t>(str, num_times):</a:t>
            </a:r>
          </a:p>
          <a:p>
            <a:r>
              <a:rPr lang="en-SG">
                <a:latin typeface="Segoe UI" panose="020B0502040204020203" pitchFamily="34" charset="0"/>
                <a:ea typeface="Roboto" panose="02000000000000000000" pitchFamily="2" charset="0"/>
                <a:cs typeface="Segoe UI" panose="020B0502040204020203" pitchFamily="34" charset="0"/>
              </a:rPr>
              <a:t>     for i in range(num_times):</a:t>
            </a:r>
          </a:p>
          <a:p>
            <a:r>
              <a:rPr lang="en-SG">
                <a:latin typeface="Segoe UI" panose="020B0502040204020203" pitchFamily="34" charset="0"/>
                <a:ea typeface="Roboto" panose="02000000000000000000" pitchFamily="2" charset="0"/>
                <a:cs typeface="Segoe UI" panose="020B0502040204020203" pitchFamily="34" charset="0"/>
              </a:rPr>
              <a:t>           print(str)</a:t>
            </a:r>
          </a:p>
        </p:txBody>
      </p:sp>
      <p:sp>
        <p:nvSpPr>
          <p:cNvPr id="10" name="TextBox 9">
            <a:extLst>
              <a:ext uri="{FF2B5EF4-FFF2-40B4-BE49-F238E27FC236}">
                <a16:creationId xmlns:a16="http://schemas.microsoft.com/office/drawing/2014/main" id="{D3814567-7BBC-404B-A7EC-312E9A9F7CDF}"/>
              </a:ext>
            </a:extLst>
          </p:cNvPr>
          <p:cNvSpPr txBox="1"/>
          <p:nvPr/>
        </p:nvSpPr>
        <p:spPr>
          <a:xfrm>
            <a:off x="5631674" y="2896100"/>
            <a:ext cx="6362058" cy="584775"/>
          </a:xfrm>
          <a:prstGeom prst="rect">
            <a:avLst/>
          </a:prstGeom>
          <a:solidFill>
            <a:schemeClr val="bg1">
              <a:lumMod val="65000"/>
            </a:schemeClr>
          </a:solidFill>
        </p:spPr>
        <p:txBody>
          <a:bodyPr wrap="square" rtlCol="0">
            <a:spAutoFit/>
          </a:bodyPr>
          <a:lstStyle/>
          <a:p>
            <a:pPr marL="285750" indent="-285750">
              <a:buFont typeface="Arial" panose="020B0604020202020204" pitchFamily="34" charset="0"/>
              <a:buChar char="•"/>
            </a:pPr>
            <a:r>
              <a:rPr lang="en-SG" sz="1600" b="1">
                <a:solidFill>
                  <a:srgbClr val="C00000"/>
                </a:solidFill>
              </a:rPr>
              <a:t>This function accepts two input parameters</a:t>
            </a:r>
          </a:p>
          <a:p>
            <a:pPr marL="285750" indent="-285750">
              <a:buFont typeface="Arial" panose="020B0604020202020204" pitchFamily="34" charset="0"/>
              <a:buChar char="•"/>
            </a:pPr>
            <a:r>
              <a:rPr lang="en-SG" sz="1600" b="1">
                <a:solidFill>
                  <a:srgbClr val="C00000"/>
                </a:solidFill>
              </a:rPr>
              <a:t>Does not return any value</a:t>
            </a:r>
          </a:p>
        </p:txBody>
      </p:sp>
      <p:sp>
        <p:nvSpPr>
          <p:cNvPr id="9" name="TextBox 8">
            <a:extLst>
              <a:ext uri="{FF2B5EF4-FFF2-40B4-BE49-F238E27FC236}">
                <a16:creationId xmlns:a16="http://schemas.microsoft.com/office/drawing/2014/main" id="{3EFDE70D-695E-475C-A8BF-4FD714B3DDDC}"/>
              </a:ext>
            </a:extLst>
          </p:cNvPr>
          <p:cNvSpPr txBox="1"/>
          <p:nvPr/>
        </p:nvSpPr>
        <p:spPr>
          <a:xfrm>
            <a:off x="5691397" y="3672117"/>
            <a:ext cx="3618412" cy="830997"/>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printme('Hello',3)</a:t>
            </a:r>
          </a:p>
          <a:p>
            <a:r>
              <a:rPr lang="en-SG">
                <a:latin typeface="Segoe UI" panose="020B0502040204020203" pitchFamily="34" charset="0"/>
                <a:ea typeface="Roboto" panose="02000000000000000000" pitchFamily="2" charset="0"/>
                <a:cs typeface="Segoe UI" panose="020B0502040204020203" pitchFamily="34" charset="0"/>
              </a:rPr>
              <a:t>printme('*****',2)</a:t>
            </a:r>
          </a:p>
        </p:txBody>
      </p:sp>
      <p:sp>
        <p:nvSpPr>
          <p:cNvPr id="11"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9188965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76</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12" name="TextBox 11"/>
          <p:cNvSpPr txBox="1"/>
          <p:nvPr/>
        </p:nvSpPr>
        <p:spPr>
          <a:xfrm>
            <a:off x="784826" y="1644468"/>
            <a:ext cx="6842513" cy="2677656"/>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US">
                <a:latin typeface="Segoe UI" panose="020B0502040204020203" pitchFamily="34" charset="0"/>
                <a:ea typeface="Roboto" panose="02000000000000000000" pitchFamily="2" charset="0"/>
                <a:cs typeface="Segoe UI" panose="020B0502040204020203" pitchFamily="34" charset="0"/>
              </a:rPr>
              <a:t>from time import sleep</a:t>
            </a:r>
          </a:p>
          <a:p>
            <a:endParaRPr lang="en-SG">
              <a:latin typeface="Segoe UI" panose="020B0502040204020203" pitchFamily="34" charset="0"/>
              <a:ea typeface="Roboto" panose="02000000000000000000" pitchFamily="2" charset="0"/>
              <a:cs typeface="Segoe UI" panose="020B0502040204020203" pitchFamily="34" charset="0"/>
            </a:endParaRPr>
          </a:p>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printme(str, num_times,delay):</a:t>
            </a:r>
          </a:p>
          <a:p>
            <a:r>
              <a:rPr lang="en-SG">
                <a:latin typeface="Segoe UI" panose="020B0502040204020203" pitchFamily="34" charset="0"/>
                <a:ea typeface="Roboto" panose="02000000000000000000" pitchFamily="2" charset="0"/>
                <a:cs typeface="Segoe UI" panose="020B0502040204020203" pitchFamily="34" charset="0"/>
              </a:rPr>
              <a:t>     for i in range(num_times):</a:t>
            </a:r>
          </a:p>
          <a:p>
            <a:r>
              <a:rPr lang="en-SG">
                <a:latin typeface="Segoe UI" panose="020B0502040204020203" pitchFamily="34" charset="0"/>
                <a:ea typeface="Roboto" panose="02000000000000000000" pitchFamily="2" charset="0"/>
                <a:cs typeface="Segoe UI" panose="020B0502040204020203" pitchFamily="34" charset="0"/>
              </a:rPr>
              <a:t>           print(str)</a:t>
            </a:r>
          </a:p>
          <a:p>
            <a:r>
              <a:rPr lang="en-US">
                <a:latin typeface="Segoe UI" panose="020B0502040204020203" pitchFamily="34" charset="0"/>
                <a:ea typeface="Roboto" panose="02000000000000000000" pitchFamily="2" charset="0"/>
                <a:cs typeface="Segoe UI" panose="020B0502040204020203" pitchFamily="34" charset="0"/>
              </a:rPr>
              <a:t>           sleep(delay)  </a:t>
            </a:r>
            <a:endParaRPr lang="en-SG">
              <a:latin typeface="Segoe UI" panose="020B0502040204020203" pitchFamily="34" charset="0"/>
              <a:ea typeface="Roboto" panose="02000000000000000000" pitchFamily="2" charset="0"/>
              <a:cs typeface="Segoe UI" panose="020B0502040204020203" pitchFamily="34" charset="0"/>
            </a:endParaRPr>
          </a:p>
          <a:p>
            <a:endParaRPr lang="en-SG">
              <a:latin typeface="Segoe UI" panose="020B0502040204020203" pitchFamily="34" charset="0"/>
              <a:ea typeface="Roboto" panose="02000000000000000000" pitchFamily="2" charset="0"/>
              <a:cs typeface="Segoe UI" panose="020B0502040204020203" pitchFamily="34" charset="0"/>
            </a:endParaRPr>
          </a:p>
        </p:txBody>
      </p:sp>
      <p:sp>
        <p:nvSpPr>
          <p:cNvPr id="10" name="TextBox 9">
            <a:extLst>
              <a:ext uri="{FF2B5EF4-FFF2-40B4-BE49-F238E27FC236}">
                <a16:creationId xmlns:a16="http://schemas.microsoft.com/office/drawing/2014/main" id="{8DCFCF12-936E-4D75-8389-E2103495CB01}"/>
              </a:ext>
            </a:extLst>
          </p:cNvPr>
          <p:cNvSpPr txBox="1"/>
          <p:nvPr/>
        </p:nvSpPr>
        <p:spPr>
          <a:xfrm>
            <a:off x="784826" y="5145771"/>
            <a:ext cx="6362058" cy="584775"/>
          </a:xfrm>
          <a:prstGeom prst="rect">
            <a:avLst/>
          </a:prstGeom>
          <a:solidFill>
            <a:schemeClr val="bg1">
              <a:lumMod val="65000"/>
            </a:schemeClr>
          </a:solidFill>
        </p:spPr>
        <p:txBody>
          <a:bodyPr wrap="square" rtlCol="0">
            <a:spAutoFit/>
          </a:bodyPr>
          <a:lstStyle/>
          <a:p>
            <a:pPr marL="285750" indent="-285750">
              <a:buFont typeface="Arial" panose="020B0604020202020204" pitchFamily="34" charset="0"/>
              <a:buChar char="•"/>
            </a:pPr>
            <a:r>
              <a:rPr lang="en-SG" sz="1600" b="1">
                <a:solidFill>
                  <a:srgbClr val="C00000"/>
                </a:solidFill>
              </a:rPr>
              <a:t>This function accepts thtree input parameters</a:t>
            </a:r>
          </a:p>
          <a:p>
            <a:pPr marL="285750" indent="-285750">
              <a:buFont typeface="Arial" panose="020B0604020202020204" pitchFamily="34" charset="0"/>
              <a:buChar char="•"/>
            </a:pPr>
            <a:r>
              <a:rPr lang="en-SG" sz="1600" b="1">
                <a:solidFill>
                  <a:srgbClr val="C00000"/>
                </a:solidFill>
              </a:rPr>
              <a:t>Does not return any value</a:t>
            </a:r>
          </a:p>
        </p:txBody>
      </p:sp>
      <p:sp>
        <p:nvSpPr>
          <p:cNvPr id="11" name="TextBox 10">
            <a:extLst>
              <a:ext uri="{FF2B5EF4-FFF2-40B4-BE49-F238E27FC236}">
                <a16:creationId xmlns:a16="http://schemas.microsoft.com/office/drawing/2014/main" id="{4C2BDFAF-4909-4B1A-B913-91B5BA75BA99}"/>
              </a:ext>
            </a:extLst>
          </p:cNvPr>
          <p:cNvSpPr txBox="1"/>
          <p:nvPr/>
        </p:nvSpPr>
        <p:spPr>
          <a:xfrm>
            <a:off x="6801394" y="2383131"/>
            <a:ext cx="3618412" cy="830997"/>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a:lvl1pPr>
          </a:lstStyle>
          <a:p>
            <a:r>
              <a:rPr lang="en-SG">
                <a:latin typeface="Segoe UI" panose="020B0502040204020203" pitchFamily="34" charset="0"/>
                <a:ea typeface="Roboto" panose="02000000000000000000" pitchFamily="2" charset="0"/>
                <a:cs typeface="Segoe UI" panose="020B0502040204020203" pitchFamily="34" charset="0"/>
              </a:rPr>
              <a:t>printme('Hello',10,5)</a:t>
            </a:r>
          </a:p>
          <a:p>
            <a:r>
              <a:rPr lang="en-SG">
                <a:latin typeface="Segoe UI" panose="020B0502040204020203" pitchFamily="34" charset="0"/>
                <a:ea typeface="Roboto" panose="02000000000000000000" pitchFamily="2" charset="0"/>
                <a:cs typeface="Segoe UI" panose="020B0502040204020203" pitchFamily="34" charset="0"/>
              </a:rPr>
              <a:t>printme('*****',20,3)</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575674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77</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12" name="TextBox 11"/>
          <p:cNvSpPr txBox="1"/>
          <p:nvPr/>
        </p:nvSpPr>
        <p:spPr>
          <a:xfrm>
            <a:off x="784826" y="1644468"/>
            <a:ext cx="6842513" cy="2677656"/>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traffic_light(color):</a:t>
            </a:r>
          </a:p>
          <a:p>
            <a:r>
              <a:rPr lang="en-SG">
                <a:latin typeface="Segoe UI" panose="020B0502040204020203" pitchFamily="34" charset="0"/>
                <a:ea typeface="Roboto" panose="02000000000000000000" pitchFamily="2" charset="0"/>
                <a:cs typeface="Segoe UI" panose="020B0502040204020203" pitchFamily="34" charset="0"/>
              </a:rPr>
              <a:t>     if color == 'red':</a:t>
            </a:r>
          </a:p>
          <a:p>
            <a:r>
              <a:rPr lang="en-SG">
                <a:latin typeface="Segoe UI" panose="020B0502040204020203" pitchFamily="34" charset="0"/>
                <a:ea typeface="Roboto" panose="02000000000000000000" pitchFamily="2" charset="0"/>
                <a:cs typeface="Segoe UI" panose="020B0502040204020203" pitchFamily="34" charset="0"/>
              </a:rPr>
              <a:t>         return "Cannot cross"</a:t>
            </a:r>
          </a:p>
          <a:p>
            <a:r>
              <a:rPr lang="en-SG">
                <a:latin typeface="Segoe UI" panose="020B0502040204020203" pitchFamily="34" charset="0"/>
                <a:ea typeface="Roboto" panose="02000000000000000000" pitchFamily="2" charset="0"/>
                <a:cs typeface="Segoe UI" panose="020B0502040204020203" pitchFamily="34" charset="0"/>
              </a:rPr>
              <a:t>     elif color == 'green':</a:t>
            </a:r>
          </a:p>
          <a:p>
            <a:r>
              <a:rPr lang="en-SG">
                <a:latin typeface="Segoe UI" panose="020B0502040204020203" pitchFamily="34" charset="0"/>
                <a:ea typeface="Roboto" panose="02000000000000000000" pitchFamily="2" charset="0"/>
                <a:cs typeface="Segoe UI" panose="020B0502040204020203" pitchFamily="34" charset="0"/>
              </a:rPr>
              <a:t>         return "Can cross"</a:t>
            </a:r>
          </a:p>
          <a:p>
            <a:r>
              <a:rPr lang="en-SG">
                <a:latin typeface="Segoe UI" panose="020B0502040204020203" pitchFamily="34" charset="0"/>
                <a:ea typeface="Roboto" panose="02000000000000000000" pitchFamily="2" charset="0"/>
                <a:cs typeface="Segoe UI" panose="020B0502040204020203" pitchFamily="34" charset="0"/>
              </a:rPr>
              <a:t>     else:</a:t>
            </a:r>
          </a:p>
          <a:p>
            <a:r>
              <a:rPr lang="en-SG">
                <a:latin typeface="Segoe UI" panose="020B0502040204020203" pitchFamily="34" charset="0"/>
                <a:ea typeface="Roboto" panose="02000000000000000000" pitchFamily="2" charset="0"/>
                <a:cs typeface="Segoe UI" panose="020B0502040204020203" pitchFamily="34" charset="0"/>
              </a:rPr>
              <a:t>         return "Invalid color"</a:t>
            </a:r>
          </a:p>
        </p:txBody>
      </p:sp>
      <p:sp>
        <p:nvSpPr>
          <p:cNvPr id="10" name="TextBox 9">
            <a:extLst>
              <a:ext uri="{FF2B5EF4-FFF2-40B4-BE49-F238E27FC236}">
                <a16:creationId xmlns:a16="http://schemas.microsoft.com/office/drawing/2014/main" id="{8DCFCF12-936E-4D75-8389-E2103495CB01}"/>
              </a:ext>
            </a:extLst>
          </p:cNvPr>
          <p:cNvSpPr txBox="1"/>
          <p:nvPr/>
        </p:nvSpPr>
        <p:spPr>
          <a:xfrm>
            <a:off x="784826" y="4407107"/>
            <a:ext cx="6362058" cy="584775"/>
          </a:xfrm>
          <a:prstGeom prst="rect">
            <a:avLst/>
          </a:prstGeom>
          <a:solidFill>
            <a:schemeClr val="bg1">
              <a:lumMod val="65000"/>
            </a:schemeClr>
          </a:solidFill>
        </p:spPr>
        <p:txBody>
          <a:bodyPr wrap="square" rtlCol="0">
            <a:spAutoFit/>
          </a:bodyPr>
          <a:lstStyle/>
          <a:p>
            <a:pPr marL="285750" indent="-285750">
              <a:buFont typeface="Arial" panose="020B0604020202020204" pitchFamily="34" charset="0"/>
              <a:buChar char="•"/>
            </a:pPr>
            <a:r>
              <a:rPr lang="en-SG" sz="1600" b="1">
                <a:solidFill>
                  <a:srgbClr val="C00000"/>
                </a:solidFill>
              </a:rPr>
              <a:t>This function accepts one input parameter</a:t>
            </a:r>
          </a:p>
          <a:p>
            <a:pPr marL="285750" indent="-285750">
              <a:buFont typeface="Arial" panose="020B0604020202020204" pitchFamily="34" charset="0"/>
              <a:buChar char="•"/>
            </a:pPr>
            <a:r>
              <a:rPr lang="en-SG" sz="1600" b="1">
                <a:solidFill>
                  <a:srgbClr val="C00000"/>
                </a:solidFill>
              </a:rPr>
              <a:t>Returns a single string value</a:t>
            </a:r>
          </a:p>
        </p:txBody>
      </p:sp>
      <p:sp>
        <p:nvSpPr>
          <p:cNvPr id="7" name="TextBox 6">
            <a:extLst>
              <a:ext uri="{FF2B5EF4-FFF2-40B4-BE49-F238E27FC236}">
                <a16:creationId xmlns:a16="http://schemas.microsoft.com/office/drawing/2014/main" id="{6619F910-8655-405A-B80A-3C6759A1285B}"/>
              </a:ext>
            </a:extLst>
          </p:cNvPr>
          <p:cNvSpPr txBox="1"/>
          <p:nvPr/>
        </p:nvSpPr>
        <p:spPr>
          <a:xfrm>
            <a:off x="6486797" y="1829134"/>
            <a:ext cx="3618412" cy="2308324"/>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a:lvl1pPr>
          </a:lstStyle>
          <a:p>
            <a:r>
              <a:rPr lang="en-SG">
                <a:latin typeface="Segoe UI" panose="020B0502040204020203" pitchFamily="34" charset="0"/>
                <a:cs typeface="Segoe UI" panose="020B0502040204020203" pitchFamily="34" charset="0"/>
              </a:rPr>
              <a:t>color = "red"</a:t>
            </a:r>
          </a:p>
          <a:p>
            <a:r>
              <a:rPr lang="en-SG">
                <a:latin typeface="Segoe UI" panose="020B0502040204020203" pitchFamily="34" charset="0"/>
                <a:cs typeface="Segoe UI" panose="020B0502040204020203" pitchFamily="34" charset="0"/>
              </a:rPr>
              <a:t>print(traffic_light(color))</a:t>
            </a:r>
          </a:p>
          <a:p>
            <a:endParaRPr lang="en-SG">
              <a:latin typeface="Segoe UI" panose="020B0502040204020203" pitchFamily="34" charset="0"/>
              <a:cs typeface="Segoe UI" panose="020B0502040204020203" pitchFamily="34" charset="0"/>
            </a:endParaRPr>
          </a:p>
          <a:p>
            <a:r>
              <a:rPr lang="en-SG">
                <a:latin typeface="Segoe UI" panose="020B0502040204020203" pitchFamily="34" charset="0"/>
                <a:cs typeface="Segoe UI" panose="020B0502040204020203" pitchFamily="34" charset="0"/>
              </a:rPr>
              <a:t>color = "green"</a:t>
            </a:r>
          </a:p>
          <a:p>
            <a:r>
              <a:rPr lang="en-SG">
                <a:latin typeface="Segoe UI" panose="020B0502040204020203" pitchFamily="34" charset="0"/>
                <a:cs typeface="Segoe UI" panose="020B0502040204020203" pitchFamily="34" charset="0"/>
              </a:rPr>
              <a:t>print(traffic_light(color))</a:t>
            </a:r>
          </a:p>
          <a:p>
            <a:endParaRPr lang="en-SG">
              <a:latin typeface="Segoe UI" panose="020B0502040204020203" pitchFamily="34" charset="0"/>
              <a:cs typeface="Segoe UI" panose="020B0502040204020203" pitchFamily="34" charset="0"/>
            </a:endParaRP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707883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78</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12" name="TextBox 11"/>
          <p:cNvSpPr txBox="1"/>
          <p:nvPr/>
        </p:nvSpPr>
        <p:spPr>
          <a:xfrm>
            <a:off x="784826" y="1644468"/>
            <a:ext cx="6842513" cy="1938992"/>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isDivisibleBy(num1,num2):</a:t>
            </a:r>
          </a:p>
          <a:p>
            <a:r>
              <a:rPr lang="en-SG">
                <a:latin typeface="Segoe UI" panose="020B0502040204020203" pitchFamily="34" charset="0"/>
                <a:ea typeface="Roboto" panose="02000000000000000000" pitchFamily="2" charset="0"/>
                <a:cs typeface="Segoe UI" panose="020B0502040204020203" pitchFamily="34" charset="0"/>
              </a:rPr>
              <a:t>     if num1 % num2 == 0:</a:t>
            </a:r>
          </a:p>
          <a:p>
            <a:r>
              <a:rPr lang="en-SG">
                <a:latin typeface="Segoe UI" panose="020B0502040204020203" pitchFamily="34" charset="0"/>
                <a:ea typeface="Roboto" panose="02000000000000000000" pitchFamily="2" charset="0"/>
                <a:cs typeface="Segoe UI" panose="020B0502040204020203" pitchFamily="34" charset="0"/>
              </a:rPr>
              <a:t>        return True</a:t>
            </a:r>
          </a:p>
          <a:p>
            <a:r>
              <a:rPr lang="en-SG">
                <a:latin typeface="Segoe UI" panose="020B0502040204020203" pitchFamily="34" charset="0"/>
                <a:ea typeface="Roboto" panose="02000000000000000000" pitchFamily="2" charset="0"/>
                <a:cs typeface="Segoe UI" panose="020B0502040204020203" pitchFamily="34" charset="0"/>
              </a:rPr>
              <a:t>     else</a:t>
            </a:r>
          </a:p>
          <a:p>
            <a:r>
              <a:rPr lang="en-SG">
                <a:latin typeface="Segoe UI" panose="020B0502040204020203" pitchFamily="34" charset="0"/>
                <a:ea typeface="Roboto" panose="02000000000000000000" pitchFamily="2" charset="0"/>
                <a:cs typeface="Segoe UI" panose="020B0502040204020203" pitchFamily="34" charset="0"/>
              </a:rPr>
              <a:t>        return False</a:t>
            </a:r>
          </a:p>
        </p:txBody>
      </p:sp>
      <p:sp>
        <p:nvSpPr>
          <p:cNvPr id="10" name="TextBox 9">
            <a:extLst>
              <a:ext uri="{FF2B5EF4-FFF2-40B4-BE49-F238E27FC236}">
                <a16:creationId xmlns:a16="http://schemas.microsoft.com/office/drawing/2014/main" id="{8DCFCF12-936E-4D75-8389-E2103495CB01}"/>
              </a:ext>
            </a:extLst>
          </p:cNvPr>
          <p:cNvSpPr txBox="1"/>
          <p:nvPr/>
        </p:nvSpPr>
        <p:spPr>
          <a:xfrm>
            <a:off x="784826" y="3960831"/>
            <a:ext cx="6362058" cy="584775"/>
          </a:xfrm>
          <a:prstGeom prst="rect">
            <a:avLst/>
          </a:prstGeom>
          <a:solidFill>
            <a:schemeClr val="bg1">
              <a:lumMod val="65000"/>
            </a:schemeClr>
          </a:solidFill>
        </p:spPr>
        <p:txBody>
          <a:bodyPr wrap="square" rtlCol="0">
            <a:spAutoFit/>
          </a:bodyPr>
          <a:lstStyle/>
          <a:p>
            <a:pPr marL="285750" indent="-285750">
              <a:buFont typeface="Arial" panose="020B0604020202020204" pitchFamily="34" charset="0"/>
              <a:buChar char="•"/>
            </a:pPr>
            <a:r>
              <a:rPr lang="en-SG" sz="1600" b="1">
                <a:solidFill>
                  <a:srgbClr val="C00000"/>
                </a:solidFill>
              </a:rPr>
              <a:t>This function accepts two input parameters</a:t>
            </a:r>
          </a:p>
          <a:p>
            <a:pPr marL="285750" indent="-285750">
              <a:buFont typeface="Arial" panose="020B0604020202020204" pitchFamily="34" charset="0"/>
              <a:buChar char="•"/>
            </a:pPr>
            <a:r>
              <a:rPr lang="en-SG" sz="1600" b="1">
                <a:solidFill>
                  <a:srgbClr val="C00000"/>
                </a:solidFill>
              </a:rPr>
              <a:t>Returns a single Boolean value</a:t>
            </a:r>
          </a:p>
        </p:txBody>
      </p:sp>
      <p:sp>
        <p:nvSpPr>
          <p:cNvPr id="7" name="TextBox 6">
            <a:extLst>
              <a:ext uri="{FF2B5EF4-FFF2-40B4-BE49-F238E27FC236}">
                <a16:creationId xmlns:a16="http://schemas.microsoft.com/office/drawing/2014/main" id="{65D355B2-AAE8-4A27-BCD8-74D1D85635A4}"/>
              </a:ext>
            </a:extLst>
          </p:cNvPr>
          <p:cNvSpPr txBox="1"/>
          <p:nvPr/>
        </p:nvSpPr>
        <p:spPr>
          <a:xfrm>
            <a:off x="6074228" y="1829134"/>
            <a:ext cx="3618412" cy="156966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a:lvl1pPr>
          </a:lstStyle>
          <a:p>
            <a:r>
              <a:rPr lang="en-SG">
                <a:latin typeface="Segoe UI" panose="020B0502040204020203" pitchFamily="34" charset="0"/>
                <a:cs typeface="Segoe UI" panose="020B0502040204020203" pitchFamily="34" charset="0"/>
              </a:rPr>
              <a:t>n1 = 180</a:t>
            </a:r>
          </a:p>
          <a:p>
            <a:r>
              <a:rPr lang="en-SG">
                <a:latin typeface="Segoe UI" panose="020B0502040204020203" pitchFamily="34" charset="0"/>
                <a:cs typeface="Segoe UI" panose="020B0502040204020203" pitchFamily="34" charset="0"/>
              </a:rPr>
              <a:t>n2 = 4</a:t>
            </a:r>
          </a:p>
          <a:p>
            <a:endParaRPr lang="en-SG">
              <a:latin typeface="Segoe UI" panose="020B0502040204020203" pitchFamily="34" charset="0"/>
              <a:cs typeface="Segoe UI" panose="020B0502040204020203" pitchFamily="34" charset="0"/>
            </a:endParaRPr>
          </a:p>
          <a:p>
            <a:r>
              <a:rPr lang="en-SG">
                <a:latin typeface="Segoe UI" panose="020B0502040204020203" pitchFamily="34" charset="0"/>
                <a:cs typeface="Segoe UI" panose="020B0502040204020203" pitchFamily="34" charset="0"/>
              </a:rPr>
              <a:t>print(isDivisiblyBy(n1,n2))</a:t>
            </a:r>
          </a:p>
        </p:txBody>
      </p:sp>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883528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normAutofit/>
          </a:bodyPr>
          <a:lstStyle/>
          <a:p>
            <a:r>
              <a:rPr lang="en-SG"/>
              <a:t>Defining a Python function</a:t>
            </a:r>
          </a:p>
        </p:txBody>
      </p:sp>
      <p:sp>
        <p:nvSpPr>
          <p:cNvPr id="3" name="Slide Number Placeholder 2"/>
          <p:cNvSpPr>
            <a:spLocks noGrp="1"/>
          </p:cNvSpPr>
          <p:nvPr>
            <p:ph type="sldNum" sz="quarter" idx="16"/>
          </p:nvPr>
        </p:nvSpPr>
        <p:spPr>
          <a:xfrm>
            <a:off x="8610600" y="6356350"/>
            <a:ext cx="2989218" cy="365125"/>
          </a:xfrm>
        </p:spPr>
        <p:txBody>
          <a:bodyPr/>
          <a:lstStyle/>
          <a:p>
            <a:fld id="{F32CAEEB-7ECB-40EF-BAB7-81B3930065D2}" type="slidenum">
              <a:rPr lang="en-SG" smtClean="0"/>
              <a:t>79</a:t>
            </a:fld>
            <a:endParaRPr lang="en-SG"/>
          </a:p>
        </p:txBody>
      </p:sp>
      <p:sp>
        <p:nvSpPr>
          <p:cNvPr id="4" name="Text Placeholder 3"/>
          <p:cNvSpPr>
            <a:spLocks noGrp="1"/>
          </p:cNvSpPr>
          <p:nvPr>
            <p:ph type="body" sz="quarter" idx="13"/>
          </p:nvPr>
        </p:nvSpPr>
        <p:spPr/>
        <p:txBody>
          <a:bodyPr>
            <a:normAutofit lnSpcReduction="10000"/>
          </a:bodyPr>
          <a:lstStyle/>
          <a:p>
            <a:r>
              <a:rPr lang="en-SG"/>
              <a:t>Python functions</a:t>
            </a:r>
          </a:p>
        </p:txBody>
      </p:sp>
      <p:sp>
        <p:nvSpPr>
          <p:cNvPr id="12" name="TextBox 11"/>
          <p:cNvSpPr txBox="1"/>
          <p:nvPr/>
        </p:nvSpPr>
        <p:spPr>
          <a:xfrm>
            <a:off x="399011" y="1275933"/>
            <a:ext cx="6842513" cy="3785652"/>
          </a:xfrm>
          <a:prstGeom prst="rect">
            <a:avLst/>
          </a:prstGeom>
          <a:solidFill>
            <a:schemeClr val="bg1">
              <a:lumMod val="95000"/>
            </a:schemeClr>
          </a:solidFill>
          <a:ln>
            <a:solidFill>
              <a:schemeClr val="bg1">
                <a:lumMod val="75000"/>
              </a:schemeClr>
            </a:solidFill>
          </a:ln>
        </p:spPr>
        <p:txBody>
          <a:bodyPr wrap="square" rtlCol="0">
            <a:spAutoFit/>
          </a:bodyPr>
          <a:lstStyle>
            <a:defPPr>
              <a:defRPr lang="en-US"/>
            </a:defPPr>
            <a:lvl1pPr>
              <a:defRPr sz="2400"/>
            </a:lvl1pPr>
          </a:lstStyle>
          <a:p>
            <a:r>
              <a:rPr lang="en-SG" b="1">
                <a:solidFill>
                  <a:srgbClr val="C00000"/>
                </a:solidFill>
                <a:latin typeface="Segoe UI" panose="020B0502040204020203" pitchFamily="34" charset="0"/>
                <a:ea typeface="Roboto" panose="02000000000000000000" pitchFamily="2" charset="0"/>
                <a:cs typeface="Segoe UI" panose="020B0502040204020203" pitchFamily="34" charset="0"/>
              </a:rPr>
              <a:t>def divideList(list, number):</a:t>
            </a:r>
          </a:p>
          <a:p>
            <a:r>
              <a:rPr lang="en-SG">
                <a:latin typeface="Segoe UI" panose="020B0502040204020203" pitchFamily="34" charset="0"/>
                <a:cs typeface="Segoe UI" panose="020B0502040204020203" pitchFamily="34" charset="0"/>
              </a:rPr>
              <a:t>   list1 = []</a:t>
            </a:r>
          </a:p>
          <a:p>
            <a:r>
              <a:rPr lang="en-SG">
                <a:latin typeface="Segoe UI" panose="020B0502040204020203" pitchFamily="34" charset="0"/>
                <a:cs typeface="Segoe UI" panose="020B0502040204020203" pitchFamily="34" charset="0"/>
              </a:rPr>
              <a:t>   list2 = []</a:t>
            </a:r>
          </a:p>
          <a:p>
            <a:r>
              <a:rPr lang="en-SG">
                <a:latin typeface="Segoe UI" panose="020B0502040204020203" pitchFamily="34" charset="0"/>
                <a:cs typeface="Segoe UI" panose="020B0502040204020203" pitchFamily="34" charset="0"/>
              </a:rPr>
              <a:t>   </a:t>
            </a:r>
          </a:p>
          <a:p>
            <a:r>
              <a:rPr lang="en-SG">
                <a:latin typeface="Segoe UI" panose="020B0502040204020203" pitchFamily="34" charset="0"/>
                <a:cs typeface="Segoe UI" panose="020B0502040204020203" pitchFamily="34" charset="0"/>
              </a:rPr>
              <a:t>   for n in list:</a:t>
            </a:r>
          </a:p>
          <a:p>
            <a:r>
              <a:rPr lang="en-SG">
                <a:latin typeface="Segoe UI" panose="020B0502040204020203" pitchFamily="34" charset="0"/>
                <a:cs typeface="Segoe UI" panose="020B0502040204020203" pitchFamily="34" charset="0"/>
              </a:rPr>
              <a:t>      if n&lt;number:</a:t>
            </a:r>
          </a:p>
          <a:p>
            <a:r>
              <a:rPr lang="en-SG">
                <a:latin typeface="Segoe UI" panose="020B0502040204020203" pitchFamily="34" charset="0"/>
                <a:cs typeface="Segoe UI" panose="020B0502040204020203" pitchFamily="34" charset="0"/>
              </a:rPr>
              <a:t>            list1.append(n)</a:t>
            </a:r>
          </a:p>
          <a:p>
            <a:r>
              <a:rPr lang="en-SG">
                <a:latin typeface="Segoe UI" panose="020B0502040204020203" pitchFamily="34" charset="0"/>
                <a:cs typeface="Segoe UI" panose="020B0502040204020203" pitchFamily="34" charset="0"/>
              </a:rPr>
              <a:t>      elif n&gt; number:</a:t>
            </a:r>
          </a:p>
          <a:p>
            <a:r>
              <a:rPr lang="en-SG">
                <a:latin typeface="Segoe UI" panose="020B0502040204020203" pitchFamily="34" charset="0"/>
                <a:cs typeface="Segoe UI" panose="020B0502040204020203" pitchFamily="34" charset="0"/>
              </a:rPr>
              <a:t>            list2.append(n)</a:t>
            </a:r>
          </a:p>
          <a:p>
            <a:r>
              <a:rPr lang="en-SG">
                <a:latin typeface="Segoe UI" panose="020B0502040204020203" pitchFamily="34" charset="0"/>
                <a:cs typeface="Segoe UI" panose="020B0502040204020203" pitchFamily="34" charset="0"/>
              </a:rPr>
              <a:t>   return list1, list2</a:t>
            </a:r>
          </a:p>
        </p:txBody>
      </p:sp>
      <p:sp>
        <p:nvSpPr>
          <p:cNvPr id="10" name="TextBox 9">
            <a:extLst>
              <a:ext uri="{FF2B5EF4-FFF2-40B4-BE49-F238E27FC236}">
                <a16:creationId xmlns:a16="http://schemas.microsoft.com/office/drawing/2014/main" id="{8DCFCF12-936E-4D75-8389-E2103495CB01}"/>
              </a:ext>
            </a:extLst>
          </p:cNvPr>
          <p:cNvSpPr txBox="1"/>
          <p:nvPr/>
        </p:nvSpPr>
        <p:spPr>
          <a:xfrm>
            <a:off x="4930661" y="1267097"/>
            <a:ext cx="6362058" cy="1569660"/>
          </a:xfrm>
          <a:prstGeom prst="rect">
            <a:avLst/>
          </a:prstGeom>
          <a:solidFill>
            <a:schemeClr val="bg1">
              <a:lumMod val="65000"/>
            </a:schemeClr>
          </a:solidFill>
        </p:spPr>
        <p:txBody>
          <a:bodyPr wrap="square" rtlCol="0">
            <a:spAutoFit/>
          </a:bodyPr>
          <a:lstStyle/>
          <a:p>
            <a:pPr marL="285750" indent="-285750">
              <a:buFont typeface="Arial" panose="020B0604020202020204" pitchFamily="34" charset="0"/>
              <a:buChar char="•"/>
            </a:pPr>
            <a:r>
              <a:rPr lang="en-SG" sz="1600" b="1">
                <a:solidFill>
                  <a:srgbClr val="C00000"/>
                </a:solidFill>
              </a:rPr>
              <a:t>This function accepts two input parameters, first is a list, second is a number</a:t>
            </a:r>
          </a:p>
          <a:p>
            <a:pPr marL="285750" indent="-285750">
              <a:buFont typeface="Arial" panose="020B0604020202020204" pitchFamily="34" charset="0"/>
              <a:buChar char="•"/>
            </a:pPr>
            <a:r>
              <a:rPr lang="en-SG" sz="1600" b="1">
                <a:solidFill>
                  <a:srgbClr val="C00000"/>
                </a:solidFill>
              </a:rPr>
              <a:t>The function iterates through the list elements, and divides up the list</a:t>
            </a:r>
          </a:p>
          <a:p>
            <a:pPr marL="285750" indent="-285750">
              <a:buFont typeface="Arial" panose="020B0604020202020204" pitchFamily="34" charset="0"/>
              <a:buChar char="•"/>
            </a:pPr>
            <a:r>
              <a:rPr lang="en-SG" sz="1600" b="1">
                <a:solidFill>
                  <a:srgbClr val="C00000"/>
                </a:solidFill>
              </a:rPr>
              <a:t>First list -&gt; numbers smaller than number</a:t>
            </a:r>
          </a:p>
          <a:p>
            <a:pPr marL="285750" indent="-285750">
              <a:buFont typeface="Arial" panose="020B0604020202020204" pitchFamily="34" charset="0"/>
              <a:buChar char="•"/>
            </a:pPr>
            <a:r>
              <a:rPr lang="en-SG" sz="1600" b="1">
                <a:solidFill>
                  <a:srgbClr val="C00000"/>
                </a:solidFill>
              </a:rPr>
              <a:t>Second list -&gt; numbers greater than number</a:t>
            </a:r>
          </a:p>
          <a:p>
            <a:pPr marL="285750" indent="-285750">
              <a:buFont typeface="Arial" panose="020B0604020202020204" pitchFamily="34" charset="0"/>
              <a:buChar char="•"/>
            </a:pPr>
            <a:r>
              <a:rPr lang="en-SG" sz="1600" b="1">
                <a:solidFill>
                  <a:srgbClr val="C00000"/>
                </a:solidFill>
              </a:rPr>
              <a:t>Returns both the First and Second List</a:t>
            </a:r>
          </a:p>
        </p:txBody>
      </p:sp>
      <p:sp>
        <p:nvSpPr>
          <p:cNvPr id="7" name="TextBox 6">
            <a:extLst>
              <a:ext uri="{FF2B5EF4-FFF2-40B4-BE49-F238E27FC236}">
                <a16:creationId xmlns:a16="http://schemas.microsoft.com/office/drawing/2014/main" id="{FCB2F1F7-E9C1-4538-A29C-FA0DBBAC973A}"/>
              </a:ext>
            </a:extLst>
          </p:cNvPr>
          <p:cNvSpPr txBox="1"/>
          <p:nvPr/>
        </p:nvSpPr>
        <p:spPr>
          <a:xfrm>
            <a:off x="3683133" y="3973657"/>
            <a:ext cx="3738302" cy="156966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a:lvl1pPr>
          </a:lstStyle>
          <a:p>
            <a:r>
              <a:rPr lang="en-SG">
                <a:latin typeface="Segoe UI" panose="020B0502040204020203" pitchFamily="34" charset="0"/>
                <a:cs typeface="Segoe UI" panose="020B0502040204020203" pitchFamily="34" charset="0"/>
              </a:rPr>
              <a:t>d = [100,5,11,30,35,16]</a:t>
            </a:r>
            <a:br>
              <a:rPr lang="en-SG">
                <a:latin typeface="Segoe UI" panose="020B0502040204020203" pitchFamily="34" charset="0"/>
                <a:cs typeface="Segoe UI" panose="020B0502040204020203" pitchFamily="34" charset="0"/>
              </a:rPr>
            </a:br>
            <a:r>
              <a:rPr lang="en-SG">
                <a:latin typeface="Segoe UI" panose="020B0502040204020203" pitchFamily="34" charset="0"/>
                <a:cs typeface="Segoe UI" panose="020B0502040204020203" pitchFamily="34" charset="0"/>
              </a:rPr>
              <a:t>d1, d2 = divideList(d,20)</a:t>
            </a:r>
          </a:p>
          <a:p>
            <a:r>
              <a:rPr lang="en-SG">
                <a:latin typeface="Segoe UI" panose="020B0502040204020203" pitchFamily="34" charset="0"/>
                <a:cs typeface="Segoe UI" panose="020B0502040204020203" pitchFamily="34" charset="0"/>
              </a:rPr>
              <a:t>print(d1)</a:t>
            </a:r>
            <a:br>
              <a:rPr lang="en-SG">
                <a:latin typeface="Segoe UI" panose="020B0502040204020203" pitchFamily="34" charset="0"/>
                <a:cs typeface="Segoe UI" panose="020B0502040204020203" pitchFamily="34" charset="0"/>
              </a:rPr>
            </a:br>
            <a:r>
              <a:rPr lang="en-SG">
                <a:latin typeface="Segoe UI" panose="020B0502040204020203" pitchFamily="34" charset="0"/>
                <a:cs typeface="Segoe UI" panose="020B0502040204020203" pitchFamily="34" charset="0"/>
              </a:rPr>
              <a:t>print(d2)</a:t>
            </a:r>
          </a:p>
        </p:txBody>
      </p:sp>
      <p:pic>
        <p:nvPicPr>
          <p:cNvPr id="5" name="Picture 4">
            <a:extLst>
              <a:ext uri="{FF2B5EF4-FFF2-40B4-BE49-F238E27FC236}">
                <a16:creationId xmlns:a16="http://schemas.microsoft.com/office/drawing/2014/main" id="{C60F5507-8326-4163-85E8-90FBD45E2EEB}"/>
              </a:ext>
            </a:extLst>
          </p:cNvPr>
          <p:cNvPicPr>
            <a:picLocks noChangeAspect="1"/>
          </p:cNvPicPr>
          <p:nvPr/>
        </p:nvPicPr>
        <p:blipFill>
          <a:blip r:embed="rId3"/>
          <a:stretch>
            <a:fillRect/>
          </a:stretch>
        </p:blipFill>
        <p:spPr>
          <a:xfrm>
            <a:off x="7717724" y="2950200"/>
            <a:ext cx="4288476" cy="1723046"/>
          </a:xfrm>
          <a:prstGeom prst="rect">
            <a:avLst/>
          </a:prstGeom>
        </p:spPr>
      </p:pic>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53254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926C-B669-43E6-9BEA-E591F4A2A9A7}"/>
              </a:ext>
            </a:extLst>
          </p:cNvPr>
          <p:cNvSpPr>
            <a:spLocks noGrp="1"/>
          </p:cNvSpPr>
          <p:nvPr>
            <p:ph type="title"/>
          </p:nvPr>
        </p:nvSpPr>
        <p:spPr>
          <a:xfrm>
            <a:off x="548640" y="377371"/>
            <a:ext cx="11051178" cy="889726"/>
          </a:xfrm>
        </p:spPr>
        <p:txBody>
          <a:bodyPr/>
          <a:lstStyle/>
          <a:p>
            <a:r>
              <a:rPr lang="en-SG" dirty="0"/>
              <a:t>#1 language in </a:t>
            </a:r>
            <a:r>
              <a:rPr lang="en-SG" dirty="0" smtClean="0"/>
              <a:t>2022</a:t>
            </a:r>
            <a:endParaRPr lang="en-SG" dirty="0"/>
          </a:p>
        </p:txBody>
      </p:sp>
      <p:sp>
        <p:nvSpPr>
          <p:cNvPr id="3" name="Slide Number Placeholder 2">
            <a:extLst>
              <a:ext uri="{FF2B5EF4-FFF2-40B4-BE49-F238E27FC236}">
                <a16:creationId xmlns:a16="http://schemas.microsoft.com/office/drawing/2014/main" id="{5CEDCF04-DD97-41F1-B0E5-76D46D895E40}"/>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8</a:t>
            </a:fld>
            <a:endParaRPr lang="en-SG"/>
          </a:p>
        </p:txBody>
      </p:sp>
      <p:sp>
        <p:nvSpPr>
          <p:cNvPr id="4" name="Text Placeholder 3">
            <a:extLst>
              <a:ext uri="{FF2B5EF4-FFF2-40B4-BE49-F238E27FC236}">
                <a16:creationId xmlns:a16="http://schemas.microsoft.com/office/drawing/2014/main" id="{7527A029-97E3-4D15-B88B-550FBB0DD141}"/>
              </a:ext>
            </a:extLst>
          </p:cNvPr>
          <p:cNvSpPr>
            <a:spLocks noGrp="1"/>
          </p:cNvSpPr>
          <p:nvPr>
            <p:ph type="body" sz="quarter" idx="13"/>
          </p:nvPr>
        </p:nvSpPr>
        <p:spPr/>
        <p:txBody>
          <a:bodyPr>
            <a:normAutofit lnSpcReduction="10000"/>
          </a:bodyPr>
          <a:lstStyle/>
          <a:p>
            <a:r>
              <a:rPr lang="en-SG" dirty="0"/>
              <a:t>Why Python for Data </a:t>
            </a:r>
            <a:r>
              <a:rPr lang="en-SG" dirty="0" smtClean="0"/>
              <a:t>Science?</a:t>
            </a:r>
            <a:endParaRPr lang="en-SG" dirty="0"/>
          </a:p>
        </p:txBody>
      </p:sp>
      <p:sp>
        <p:nvSpPr>
          <p:cNvPr id="5" name="Content Placeholder 4">
            <a:extLst>
              <a:ext uri="{FF2B5EF4-FFF2-40B4-BE49-F238E27FC236}">
                <a16:creationId xmlns:a16="http://schemas.microsoft.com/office/drawing/2014/main" id="{DE9764DF-B5A5-478C-897B-A9B60F8AFE6E}"/>
              </a:ext>
            </a:extLst>
          </p:cNvPr>
          <p:cNvSpPr>
            <a:spLocks noGrp="1"/>
          </p:cNvSpPr>
          <p:nvPr>
            <p:ph idx="1"/>
          </p:nvPr>
        </p:nvSpPr>
        <p:spPr>
          <a:xfrm>
            <a:off x="287383" y="1267097"/>
            <a:ext cx="6229530" cy="4740049"/>
          </a:xfrm>
        </p:spPr>
        <p:txBody>
          <a:bodyPr/>
          <a:lstStyle/>
          <a:p>
            <a:r>
              <a:rPr lang="en-SG" dirty="0"/>
              <a:t>Python ranks #1 in </a:t>
            </a:r>
            <a:r>
              <a:rPr lang="en-SG" dirty="0">
                <a:hlinkClick r:id="rId3"/>
              </a:rPr>
              <a:t>IEEE Spectrum </a:t>
            </a:r>
            <a:r>
              <a:rPr lang="en-SG" dirty="0" smtClean="0">
                <a:hlinkClick r:id="rId3"/>
              </a:rPr>
              <a:t>2022</a:t>
            </a:r>
            <a:endParaRPr lang="en-SG" dirty="0"/>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pic>
        <p:nvPicPr>
          <p:cNvPr id="8" name="Picture 7"/>
          <p:cNvPicPr>
            <a:picLocks noChangeAspect="1"/>
          </p:cNvPicPr>
          <p:nvPr/>
        </p:nvPicPr>
        <p:blipFill>
          <a:blip r:embed="rId4"/>
          <a:stretch>
            <a:fillRect/>
          </a:stretch>
        </p:blipFill>
        <p:spPr>
          <a:xfrm>
            <a:off x="2207491" y="1809660"/>
            <a:ext cx="6579466" cy="4435444"/>
          </a:xfrm>
          <a:prstGeom prst="rect">
            <a:avLst/>
          </a:prstGeom>
        </p:spPr>
      </p:pic>
    </p:spTree>
    <p:custDataLst>
      <p:tags r:id="rId1"/>
    </p:custDataLst>
    <p:extLst>
      <p:ext uri="{BB962C8B-B14F-4D97-AF65-F5344CB8AC3E}">
        <p14:creationId xmlns:p14="http://schemas.microsoft.com/office/powerpoint/2010/main" val="22842813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0F63-F1A0-4009-BF30-D11D0FA31BB8}"/>
              </a:ext>
            </a:extLst>
          </p:cNvPr>
          <p:cNvSpPr>
            <a:spLocks noGrp="1"/>
          </p:cNvSpPr>
          <p:nvPr>
            <p:ph type="title"/>
          </p:nvPr>
        </p:nvSpPr>
        <p:spPr>
          <a:xfrm>
            <a:off x="548640" y="377371"/>
            <a:ext cx="11051178" cy="889726"/>
          </a:xfrm>
        </p:spPr>
        <p:txBody>
          <a:bodyPr/>
          <a:lstStyle/>
          <a:p>
            <a:r>
              <a:rPr lang="en-SG" dirty="0"/>
              <a:t>Built-in modules vs Custom modules</a:t>
            </a:r>
          </a:p>
        </p:txBody>
      </p:sp>
      <p:sp>
        <p:nvSpPr>
          <p:cNvPr id="3" name="Slide Number Placeholder 2">
            <a:extLst>
              <a:ext uri="{FF2B5EF4-FFF2-40B4-BE49-F238E27FC236}">
                <a16:creationId xmlns:a16="http://schemas.microsoft.com/office/drawing/2014/main" id="{50D3659F-9913-4439-AC90-DEA4A7EE3673}"/>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80</a:t>
            </a:fld>
            <a:endParaRPr lang="en-SG"/>
          </a:p>
        </p:txBody>
      </p:sp>
      <p:sp>
        <p:nvSpPr>
          <p:cNvPr id="4" name="Text Placeholder 3">
            <a:extLst>
              <a:ext uri="{FF2B5EF4-FFF2-40B4-BE49-F238E27FC236}">
                <a16:creationId xmlns:a16="http://schemas.microsoft.com/office/drawing/2014/main" id="{84DCCCC1-8D8B-4D3E-97B9-6BE8A626996A}"/>
              </a:ext>
            </a:extLst>
          </p:cNvPr>
          <p:cNvSpPr>
            <a:spLocks noGrp="1"/>
          </p:cNvSpPr>
          <p:nvPr>
            <p:ph type="body" sz="quarter" idx="13"/>
          </p:nvPr>
        </p:nvSpPr>
        <p:spPr/>
        <p:txBody>
          <a:bodyPr>
            <a:normAutofit lnSpcReduction="10000"/>
          </a:bodyPr>
          <a:lstStyle/>
          <a:p>
            <a:r>
              <a:rPr lang="en-SG"/>
              <a:t>Writing and using your own Python modules</a:t>
            </a:r>
          </a:p>
        </p:txBody>
      </p:sp>
      <p:sp>
        <p:nvSpPr>
          <p:cNvPr id="5" name="Content Placeholder 4">
            <a:extLst>
              <a:ext uri="{FF2B5EF4-FFF2-40B4-BE49-F238E27FC236}">
                <a16:creationId xmlns:a16="http://schemas.microsoft.com/office/drawing/2014/main" id="{6C1CEC58-1405-4D88-A156-2EFB7054D4F4}"/>
              </a:ext>
            </a:extLst>
          </p:cNvPr>
          <p:cNvSpPr>
            <a:spLocks noGrp="1"/>
          </p:cNvSpPr>
          <p:nvPr>
            <p:ph idx="1"/>
          </p:nvPr>
        </p:nvSpPr>
        <p:spPr/>
        <p:txBody>
          <a:bodyPr/>
          <a:lstStyle/>
          <a:p>
            <a:r>
              <a:rPr lang="en-SG" dirty="0"/>
              <a:t>In an earlier sub-topic, you learnt how you can utilise functions from the Python standard library by using the import keyword</a:t>
            </a:r>
          </a:p>
          <a:p>
            <a:r>
              <a:rPr lang="en-SG" dirty="0"/>
              <a:t>Besides using the built-in Python modules, you can also create your own custom Python module to implement a set of functions which you want to isolate and allow re-use</a:t>
            </a:r>
          </a:p>
          <a:p>
            <a:r>
              <a:rPr lang="en-SG" dirty="0"/>
              <a:t>Custom modules in Python are simply Python files with the .</a:t>
            </a:r>
            <a:r>
              <a:rPr lang="en-SG" dirty="0" err="1"/>
              <a:t>py</a:t>
            </a:r>
            <a:r>
              <a:rPr lang="en-SG" dirty="0"/>
              <a:t> extension</a:t>
            </a:r>
          </a:p>
        </p:txBody>
      </p:sp>
      <p:sp>
        <p:nvSpPr>
          <p:cNvPr id="6" name="TextBox 5">
            <a:extLst>
              <a:ext uri="{FF2B5EF4-FFF2-40B4-BE49-F238E27FC236}">
                <a16:creationId xmlns:a16="http://schemas.microsoft.com/office/drawing/2014/main" id="{69F01F0A-32B0-43EF-AD64-027053D7F882}"/>
              </a:ext>
            </a:extLst>
          </p:cNvPr>
          <p:cNvSpPr txBox="1"/>
          <p:nvPr/>
        </p:nvSpPr>
        <p:spPr>
          <a:xfrm>
            <a:off x="5557916" y="4789331"/>
            <a:ext cx="6041902" cy="1200329"/>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solidFill>
                  <a:schemeClr val="accent6">
                    <a:lumMod val="50000"/>
                  </a:schemeClr>
                </a:solidFill>
                <a:latin typeface="Segoe UI" panose="020B0502040204020203" pitchFamily="34" charset="0"/>
                <a:ea typeface="Roboto" panose="02000000000000000000" pitchFamily="2" charset="0"/>
                <a:cs typeface="Segoe UI" panose="020B0502040204020203" pitchFamily="34" charset="0"/>
              </a:defRPr>
            </a:lvl1pPr>
          </a:lstStyle>
          <a:p>
            <a:r>
              <a:rPr lang="en-SG">
                <a:solidFill>
                  <a:schemeClr val="tx1"/>
                </a:solidFill>
              </a:rPr>
              <a:t>import random</a:t>
            </a:r>
          </a:p>
          <a:p>
            <a:r>
              <a:rPr lang="en-US">
                <a:solidFill>
                  <a:schemeClr val="tx1"/>
                </a:solidFill>
              </a:rPr>
              <a:t>secret_number  = random.randint(1,100)</a:t>
            </a:r>
          </a:p>
          <a:p>
            <a:r>
              <a:rPr lang="en-US">
                <a:solidFill>
                  <a:schemeClr val="tx1"/>
                </a:solidFill>
              </a:rPr>
              <a:t>print(secret_number)</a:t>
            </a:r>
            <a:endParaRPr lang="en-SG">
              <a:solidFill>
                <a:schemeClr val="tx1"/>
              </a:solidFill>
            </a:endParaRPr>
          </a:p>
        </p:txBody>
      </p:sp>
      <p:sp>
        <p:nvSpPr>
          <p:cNvPr id="7"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8560864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D10C-C830-4C00-BF09-33FAD4B0C46F}"/>
              </a:ext>
            </a:extLst>
          </p:cNvPr>
          <p:cNvSpPr>
            <a:spLocks noGrp="1"/>
          </p:cNvSpPr>
          <p:nvPr>
            <p:ph type="title"/>
          </p:nvPr>
        </p:nvSpPr>
        <p:spPr>
          <a:xfrm>
            <a:off x="548640" y="377371"/>
            <a:ext cx="11051178" cy="889726"/>
          </a:xfrm>
        </p:spPr>
        <p:txBody>
          <a:bodyPr/>
          <a:lstStyle/>
          <a:p>
            <a:r>
              <a:rPr lang="en-SG"/>
              <a:t>Write and use your own Python module</a:t>
            </a:r>
          </a:p>
        </p:txBody>
      </p:sp>
      <p:sp>
        <p:nvSpPr>
          <p:cNvPr id="3" name="Slide Number Placeholder 2">
            <a:extLst>
              <a:ext uri="{FF2B5EF4-FFF2-40B4-BE49-F238E27FC236}">
                <a16:creationId xmlns:a16="http://schemas.microsoft.com/office/drawing/2014/main" id="{164491AA-6D72-4900-B775-969782FD7BB3}"/>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81</a:t>
            </a:fld>
            <a:endParaRPr lang="en-SG"/>
          </a:p>
        </p:txBody>
      </p:sp>
      <p:sp>
        <p:nvSpPr>
          <p:cNvPr id="4" name="Text Placeholder 3">
            <a:extLst>
              <a:ext uri="{FF2B5EF4-FFF2-40B4-BE49-F238E27FC236}">
                <a16:creationId xmlns:a16="http://schemas.microsoft.com/office/drawing/2014/main" id="{B51ED7B8-7102-411B-B1AF-8924351F03EF}"/>
              </a:ext>
            </a:extLst>
          </p:cNvPr>
          <p:cNvSpPr>
            <a:spLocks noGrp="1"/>
          </p:cNvSpPr>
          <p:nvPr>
            <p:ph type="body" sz="quarter" idx="13"/>
          </p:nvPr>
        </p:nvSpPr>
        <p:spPr/>
        <p:txBody>
          <a:bodyPr>
            <a:normAutofit lnSpcReduction="10000"/>
          </a:bodyPr>
          <a:lstStyle/>
          <a:p>
            <a:r>
              <a:rPr lang="en-SG"/>
              <a:t>Writing and using your own Python modules</a:t>
            </a:r>
          </a:p>
          <a:p>
            <a:endParaRPr lang="en-SG"/>
          </a:p>
        </p:txBody>
      </p:sp>
      <p:sp>
        <p:nvSpPr>
          <p:cNvPr id="5" name="Content Placeholder 4">
            <a:extLst>
              <a:ext uri="{FF2B5EF4-FFF2-40B4-BE49-F238E27FC236}">
                <a16:creationId xmlns:a16="http://schemas.microsoft.com/office/drawing/2014/main" id="{A146F097-B3FE-437C-A176-82DFF137AD88}"/>
              </a:ext>
            </a:extLst>
          </p:cNvPr>
          <p:cNvSpPr>
            <a:spLocks noGrp="1"/>
          </p:cNvSpPr>
          <p:nvPr>
            <p:ph idx="1"/>
          </p:nvPr>
        </p:nvSpPr>
        <p:spPr/>
        <p:txBody>
          <a:bodyPr/>
          <a:lstStyle/>
          <a:p>
            <a:r>
              <a:rPr lang="en-SG"/>
              <a:t>Writing Python modules is very simple</a:t>
            </a:r>
          </a:p>
          <a:p>
            <a:r>
              <a:rPr lang="en-SG"/>
              <a:t>To create a module of your own, simply create a new .py file with the module name</a:t>
            </a:r>
          </a:p>
          <a:p>
            <a:r>
              <a:rPr lang="en-SG"/>
              <a:t>Import it using the Python file name (without the .py extension) using the import command</a:t>
            </a:r>
          </a:p>
        </p:txBody>
      </p:sp>
      <p:sp>
        <p:nvSpPr>
          <p:cNvPr id="6" name="TextBox 5">
            <a:extLst>
              <a:ext uri="{FF2B5EF4-FFF2-40B4-BE49-F238E27FC236}">
                <a16:creationId xmlns:a16="http://schemas.microsoft.com/office/drawing/2014/main" id="{0DDC15B8-81BB-4CD0-92A6-E7E8638ECA2A}"/>
              </a:ext>
            </a:extLst>
          </p:cNvPr>
          <p:cNvSpPr txBox="1"/>
          <p:nvPr/>
        </p:nvSpPr>
        <p:spPr>
          <a:xfrm>
            <a:off x="548640" y="4354700"/>
            <a:ext cx="5104015" cy="1569660"/>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solidFill>
                  <a:schemeClr val="accent6">
                    <a:lumMod val="50000"/>
                  </a:schemeClr>
                </a:solidFill>
                <a:latin typeface="Segoe UI" panose="020B0502040204020203" pitchFamily="34" charset="0"/>
                <a:ea typeface="Roboto" panose="02000000000000000000" pitchFamily="2" charset="0"/>
                <a:cs typeface="Segoe UI" panose="020B0502040204020203" pitchFamily="34" charset="0"/>
              </a:defRPr>
            </a:lvl1pPr>
          </a:lstStyle>
          <a:p>
            <a:r>
              <a:rPr lang="en-SG">
                <a:solidFill>
                  <a:schemeClr val="tx1"/>
                </a:solidFill>
              </a:rPr>
              <a:t>import random</a:t>
            </a:r>
          </a:p>
          <a:p>
            <a:r>
              <a:rPr lang="en-US">
                <a:solidFill>
                  <a:schemeClr val="tx1"/>
                </a:solidFill>
              </a:rPr>
              <a:t>def secret_number():</a:t>
            </a:r>
          </a:p>
          <a:p>
            <a:r>
              <a:rPr lang="en-US">
                <a:solidFill>
                  <a:schemeClr val="tx1"/>
                </a:solidFill>
              </a:rPr>
              <a:t>    return random.randint(1,100)</a:t>
            </a:r>
          </a:p>
          <a:p>
            <a:endParaRPr lang="en-SG">
              <a:solidFill>
                <a:schemeClr val="tx1"/>
              </a:solidFill>
            </a:endParaRPr>
          </a:p>
        </p:txBody>
      </p:sp>
      <p:sp>
        <p:nvSpPr>
          <p:cNvPr id="7" name="TextBox 6">
            <a:extLst>
              <a:ext uri="{FF2B5EF4-FFF2-40B4-BE49-F238E27FC236}">
                <a16:creationId xmlns:a16="http://schemas.microsoft.com/office/drawing/2014/main" id="{D39FEB56-04F1-467E-85A8-031F6FFF8F81}"/>
              </a:ext>
            </a:extLst>
          </p:cNvPr>
          <p:cNvSpPr txBox="1"/>
          <p:nvPr/>
        </p:nvSpPr>
        <p:spPr>
          <a:xfrm>
            <a:off x="3507972" y="4354700"/>
            <a:ext cx="2144683" cy="342247"/>
          </a:xfrm>
          <a:prstGeom prst="rect">
            <a:avLst/>
          </a:prstGeom>
          <a:solidFill>
            <a:schemeClr val="bg1">
              <a:lumMod val="65000"/>
            </a:schemeClr>
          </a:solidFill>
        </p:spPr>
        <p:txBody>
          <a:bodyPr wrap="square" rtlCol="0">
            <a:spAutoFit/>
          </a:bodyPr>
          <a:lstStyle/>
          <a:p>
            <a:r>
              <a:rPr lang="en-SG" sz="1600" b="1">
                <a:solidFill>
                  <a:srgbClr val="C00000"/>
                </a:solidFill>
              </a:rPr>
              <a:t>mysecretnumber.py</a:t>
            </a:r>
            <a:endParaRPr lang="en-SG" sz="1600" b="1">
              <a:solidFill>
                <a:srgbClr val="0000CC"/>
              </a:solidFill>
            </a:endParaRPr>
          </a:p>
        </p:txBody>
      </p:sp>
      <p:sp>
        <p:nvSpPr>
          <p:cNvPr id="8" name="TextBox 7">
            <a:extLst>
              <a:ext uri="{FF2B5EF4-FFF2-40B4-BE49-F238E27FC236}">
                <a16:creationId xmlns:a16="http://schemas.microsoft.com/office/drawing/2014/main" id="{82D8CC68-CBD0-447F-BCEF-11F1EF3DC225}"/>
              </a:ext>
            </a:extLst>
          </p:cNvPr>
          <p:cNvSpPr txBox="1"/>
          <p:nvPr/>
        </p:nvSpPr>
        <p:spPr>
          <a:xfrm>
            <a:off x="6495803" y="4396520"/>
            <a:ext cx="5104015" cy="1200329"/>
          </a:xfrm>
          <a:prstGeom prst="rect">
            <a:avLst/>
          </a:prstGeom>
          <a:solidFill>
            <a:schemeClr val="bg1">
              <a:lumMod val="85000"/>
            </a:schemeClr>
          </a:solidFill>
          <a:ln>
            <a:solidFill>
              <a:schemeClr val="bg1">
                <a:lumMod val="75000"/>
              </a:schemeClr>
            </a:solidFill>
          </a:ln>
        </p:spPr>
        <p:txBody>
          <a:bodyPr wrap="square" rtlCol="0">
            <a:spAutoFit/>
          </a:bodyPr>
          <a:lstStyle>
            <a:defPPr>
              <a:defRPr lang="en-US"/>
            </a:defPPr>
            <a:lvl1pPr>
              <a:defRPr sz="2400">
                <a:solidFill>
                  <a:schemeClr val="accent6">
                    <a:lumMod val="50000"/>
                  </a:schemeClr>
                </a:solidFill>
                <a:latin typeface="Segoe UI" panose="020B0502040204020203" pitchFamily="34" charset="0"/>
                <a:ea typeface="Roboto" panose="02000000000000000000" pitchFamily="2" charset="0"/>
                <a:cs typeface="Segoe UI" panose="020B0502040204020203" pitchFamily="34" charset="0"/>
              </a:defRPr>
            </a:lvl1pPr>
          </a:lstStyle>
          <a:p>
            <a:r>
              <a:rPr lang="en-SG">
                <a:solidFill>
                  <a:schemeClr val="tx1"/>
                </a:solidFill>
              </a:rPr>
              <a:t>import mysecretnumber</a:t>
            </a:r>
          </a:p>
          <a:p>
            <a:endParaRPr lang="en-SG">
              <a:solidFill>
                <a:schemeClr val="tx1"/>
              </a:solidFill>
            </a:endParaRPr>
          </a:p>
          <a:p>
            <a:r>
              <a:rPr lang="en-US">
                <a:solidFill>
                  <a:schemeClr val="tx1"/>
                </a:solidFill>
              </a:rPr>
              <a:t>print(secret_number())</a:t>
            </a:r>
            <a:endParaRPr lang="en-SG">
              <a:solidFill>
                <a:schemeClr val="tx1"/>
              </a:solidFill>
            </a:endParaRPr>
          </a:p>
        </p:txBody>
      </p:sp>
      <p:sp>
        <p:nvSpPr>
          <p:cNvPr id="9"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767279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28204" y="2228851"/>
            <a:ext cx="9864436" cy="1107996"/>
          </a:xfrm>
          <a:prstGeom prst="rect">
            <a:avLst/>
          </a:prstGeom>
          <a:noFill/>
        </p:spPr>
        <p:txBody>
          <a:bodyPr wrap="square" rtlCol="0">
            <a:spAutoFit/>
          </a:bodyPr>
          <a:lstStyle/>
          <a:p>
            <a:pPr algn="ctr"/>
            <a:r>
              <a:rPr lang="en-US" sz="6600" dirty="0" smtClean="0">
                <a:solidFill>
                  <a:srgbClr val="7030A0"/>
                </a:solidFill>
                <a:latin typeface="28 Days Later" panose="020B0603050302020204" pitchFamily="34" charset="0"/>
              </a:rPr>
              <a:t> </a:t>
            </a:r>
            <a:r>
              <a:rPr lang="en-US" sz="3600" dirty="0" smtClean="0">
                <a:solidFill>
                  <a:srgbClr val="7030A0"/>
                </a:solidFill>
                <a:latin typeface="Arial" panose="020B0604020202020204" pitchFamily="34" charset="0"/>
                <a:cs typeface="Arial" panose="020B0604020202020204" pitchFamily="34" charset="0"/>
              </a:rPr>
              <a:t>End of Topic 1</a:t>
            </a:r>
            <a:endParaRPr lang="en-SG" sz="6600" dirty="0">
              <a:solidFill>
                <a:srgbClr val="7030A0"/>
              </a:solidFill>
              <a:latin typeface="28 Days Later" panose="020B0603050302020204" pitchFamily="34" charset="0"/>
            </a:endParaRPr>
          </a:p>
        </p:txBody>
      </p:sp>
      <p:sp>
        <p:nvSpPr>
          <p:cNvPr id="3" name="Slide Number Placeholder 2"/>
          <p:cNvSpPr>
            <a:spLocks noGrp="1"/>
          </p:cNvSpPr>
          <p:nvPr>
            <p:ph type="sldNum" sz="quarter" idx="12"/>
          </p:nvPr>
        </p:nvSpPr>
        <p:spPr/>
        <p:txBody>
          <a:bodyPr/>
          <a:lstStyle/>
          <a:p>
            <a:fld id="{F32CAEEB-7ECB-40EF-BAB7-81B3930065D2}" type="slidenum">
              <a:rPr lang="en-SG" smtClean="0"/>
              <a:t>82</a:t>
            </a:fld>
            <a:endParaRPr lang="en-SG"/>
          </a:p>
        </p:txBody>
      </p:sp>
      <p:sp>
        <p:nvSpPr>
          <p:cNvPr id="4"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8175836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1EC1-1CCE-493E-B4C0-E8643558DCF2}"/>
              </a:ext>
            </a:extLst>
          </p:cNvPr>
          <p:cNvSpPr>
            <a:spLocks noGrp="1"/>
          </p:cNvSpPr>
          <p:nvPr>
            <p:ph type="title"/>
          </p:nvPr>
        </p:nvSpPr>
        <p:spPr/>
        <p:txBody>
          <a:bodyPr/>
          <a:lstStyle/>
          <a:p>
            <a:r>
              <a:rPr lang="en-SG"/>
              <a:t>Some useful Python resources</a:t>
            </a:r>
          </a:p>
        </p:txBody>
      </p:sp>
      <p:sp>
        <p:nvSpPr>
          <p:cNvPr id="6" name="Content Placeholder 5">
            <a:extLst>
              <a:ext uri="{FF2B5EF4-FFF2-40B4-BE49-F238E27FC236}">
                <a16:creationId xmlns:a16="http://schemas.microsoft.com/office/drawing/2014/main" id="{2AD0C645-5D49-4093-A545-6DA1A1D7C457}"/>
              </a:ext>
            </a:extLst>
          </p:cNvPr>
          <p:cNvSpPr>
            <a:spLocks noGrp="1"/>
          </p:cNvSpPr>
          <p:nvPr>
            <p:ph idx="1"/>
          </p:nvPr>
        </p:nvSpPr>
        <p:spPr/>
        <p:txBody>
          <a:bodyPr>
            <a:normAutofit/>
          </a:bodyPr>
          <a:lstStyle/>
          <a:p>
            <a:r>
              <a:rPr lang="en-SG">
                <a:hlinkClick r:id="rId3"/>
              </a:rPr>
              <a:t>https://docs.python.org/3/library/</a:t>
            </a:r>
          </a:p>
          <a:p>
            <a:r>
              <a:rPr lang="en-SG">
                <a:hlinkClick r:id="rId3"/>
              </a:rPr>
              <a:t>https://docs.python.org/3/tutorial</a:t>
            </a:r>
          </a:p>
          <a:p>
            <a:endParaRPr lang="en-SG"/>
          </a:p>
        </p:txBody>
      </p:sp>
      <p:sp>
        <p:nvSpPr>
          <p:cNvPr id="4" name="Slide Number Placeholder 3">
            <a:extLst>
              <a:ext uri="{FF2B5EF4-FFF2-40B4-BE49-F238E27FC236}">
                <a16:creationId xmlns:a16="http://schemas.microsoft.com/office/drawing/2014/main" id="{73572276-3D56-47DF-8B4F-6FCAE321D893}"/>
              </a:ext>
            </a:extLst>
          </p:cNvPr>
          <p:cNvSpPr>
            <a:spLocks noGrp="1"/>
          </p:cNvSpPr>
          <p:nvPr>
            <p:ph type="sldNum" sz="quarter" idx="12"/>
          </p:nvPr>
        </p:nvSpPr>
        <p:spPr/>
        <p:txBody>
          <a:bodyPr/>
          <a:lstStyle/>
          <a:p>
            <a:fld id="{F32CAEEB-7ECB-40EF-BAB7-81B3930065D2}" type="slidenum">
              <a:rPr lang="en-SG" smtClean="0"/>
              <a:t>83</a:t>
            </a:fld>
            <a:endParaRPr lang="en-SG"/>
          </a:p>
        </p:txBody>
      </p:sp>
      <p:sp>
        <p:nvSpPr>
          <p:cNvPr id="7" name="Text Placeholder 6">
            <a:extLst>
              <a:ext uri="{FF2B5EF4-FFF2-40B4-BE49-F238E27FC236}">
                <a16:creationId xmlns:a16="http://schemas.microsoft.com/office/drawing/2014/main" id="{3ACA1647-B4DC-4474-80DB-FBE7E7FC5CB5}"/>
              </a:ext>
            </a:extLst>
          </p:cNvPr>
          <p:cNvSpPr>
            <a:spLocks noGrp="1"/>
          </p:cNvSpPr>
          <p:nvPr>
            <p:ph type="body" sz="quarter" idx="13"/>
          </p:nvPr>
        </p:nvSpPr>
        <p:spPr/>
        <p:txBody>
          <a:bodyPr>
            <a:normAutofit lnSpcReduction="10000"/>
          </a:bodyPr>
          <a:lstStyle/>
          <a:p>
            <a:r>
              <a:rPr lang="en-SG"/>
              <a:t>Links</a:t>
            </a:r>
          </a:p>
        </p:txBody>
      </p:sp>
    </p:spTree>
    <p:custDataLst>
      <p:tags r:id="rId1"/>
    </p:custDataLst>
    <p:extLst>
      <p:ext uri="{BB962C8B-B14F-4D97-AF65-F5344CB8AC3E}">
        <p14:creationId xmlns:p14="http://schemas.microsoft.com/office/powerpoint/2010/main" val="5866544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331EC1-1CCE-493E-B4C0-E8643558DCF2}"/>
              </a:ext>
            </a:extLst>
          </p:cNvPr>
          <p:cNvSpPr>
            <a:spLocks noGrp="1"/>
          </p:cNvSpPr>
          <p:nvPr>
            <p:ph type="title"/>
          </p:nvPr>
        </p:nvSpPr>
        <p:spPr/>
        <p:txBody>
          <a:bodyPr/>
          <a:lstStyle/>
          <a:p>
            <a:r>
              <a:rPr lang="en-SG"/>
              <a:t>Some useful Python resources</a:t>
            </a:r>
          </a:p>
        </p:txBody>
      </p:sp>
      <p:sp>
        <p:nvSpPr>
          <p:cNvPr id="6" name="Content Placeholder 5">
            <a:extLst>
              <a:ext uri="{FF2B5EF4-FFF2-40B4-BE49-F238E27FC236}">
                <a16:creationId xmlns:a16="http://schemas.microsoft.com/office/drawing/2014/main" id="{2AD0C645-5D49-4093-A545-6DA1A1D7C457}"/>
              </a:ext>
            </a:extLst>
          </p:cNvPr>
          <p:cNvSpPr>
            <a:spLocks noGrp="1"/>
          </p:cNvSpPr>
          <p:nvPr>
            <p:ph idx="1"/>
          </p:nvPr>
        </p:nvSpPr>
        <p:spPr>
          <a:xfrm>
            <a:off x="795379" y="1436914"/>
            <a:ext cx="4458266" cy="4740049"/>
          </a:xfrm>
        </p:spPr>
        <p:txBody>
          <a:bodyPr>
            <a:normAutofit fontScale="92500" lnSpcReduction="20000"/>
          </a:bodyPr>
          <a:lstStyle/>
          <a:p>
            <a:r>
              <a:rPr lang="en-SG">
                <a:hlinkClick r:id="rId3"/>
              </a:rPr>
              <a:t>https://www.tutorialspoint.com/python</a:t>
            </a:r>
            <a:endParaRPr lang="en-SG">
              <a:hlinkClick r:id="rId4"/>
            </a:endParaRPr>
          </a:p>
          <a:p>
            <a:r>
              <a:rPr lang="en-SG">
                <a:hlinkClick r:id="rId5"/>
              </a:rPr>
              <a:t>http://www.practicepython.org/</a:t>
            </a:r>
            <a:endParaRPr lang="en-SG">
              <a:hlinkClick r:id="rId4"/>
            </a:endParaRPr>
          </a:p>
          <a:p>
            <a:r>
              <a:rPr lang="en-SG">
                <a:hlinkClick r:id="rId6"/>
              </a:rPr>
              <a:t>https://www.learnpython.org</a:t>
            </a:r>
            <a:endParaRPr lang="en-SG">
              <a:hlinkClick r:id="rId4"/>
            </a:endParaRPr>
          </a:p>
          <a:p>
            <a:r>
              <a:rPr lang="en-SG">
                <a:hlinkClick r:id="rId4"/>
              </a:rPr>
              <a:t>https://www.w3resource.com/python/python-tutorial.php</a:t>
            </a:r>
          </a:p>
          <a:p>
            <a:r>
              <a:rPr lang="en-SG">
                <a:hlinkClick r:id="rId7"/>
              </a:rPr>
              <a:t>https://pythonschool.net/</a:t>
            </a:r>
            <a:endParaRPr lang="en-SG"/>
          </a:p>
          <a:p>
            <a:r>
              <a:rPr lang="en-SG">
                <a:hlinkClick r:id="rId8"/>
              </a:rPr>
              <a:t>https://developers.google.com/edu/python/</a:t>
            </a:r>
            <a:endParaRPr lang="en-SG"/>
          </a:p>
          <a:p>
            <a:r>
              <a:rPr lang="en-SG" dirty="0">
                <a:hlinkClick r:id="rId9"/>
              </a:rPr>
              <a:t>https://chrisalbon.com</a:t>
            </a:r>
            <a:r>
              <a:rPr lang="en-SG">
                <a:hlinkClick r:id="rId9"/>
              </a:rPr>
              <a:t>/python</a:t>
            </a:r>
            <a:endParaRPr lang="en-SG"/>
          </a:p>
          <a:p>
            <a:endParaRPr lang="en-SG"/>
          </a:p>
        </p:txBody>
      </p:sp>
      <p:sp>
        <p:nvSpPr>
          <p:cNvPr id="4" name="Slide Number Placeholder 3">
            <a:extLst>
              <a:ext uri="{FF2B5EF4-FFF2-40B4-BE49-F238E27FC236}">
                <a16:creationId xmlns:a16="http://schemas.microsoft.com/office/drawing/2014/main" id="{73572276-3D56-47DF-8B4F-6FCAE321D893}"/>
              </a:ext>
            </a:extLst>
          </p:cNvPr>
          <p:cNvSpPr>
            <a:spLocks noGrp="1"/>
          </p:cNvSpPr>
          <p:nvPr>
            <p:ph type="sldNum" sz="quarter" idx="12"/>
          </p:nvPr>
        </p:nvSpPr>
        <p:spPr/>
        <p:txBody>
          <a:bodyPr/>
          <a:lstStyle/>
          <a:p>
            <a:fld id="{F32CAEEB-7ECB-40EF-BAB7-81B3930065D2}" type="slidenum">
              <a:rPr lang="en-SG" smtClean="0"/>
              <a:t>84</a:t>
            </a:fld>
            <a:endParaRPr lang="en-SG"/>
          </a:p>
        </p:txBody>
      </p:sp>
      <p:sp>
        <p:nvSpPr>
          <p:cNvPr id="7" name="Text Placeholder 6">
            <a:extLst>
              <a:ext uri="{FF2B5EF4-FFF2-40B4-BE49-F238E27FC236}">
                <a16:creationId xmlns:a16="http://schemas.microsoft.com/office/drawing/2014/main" id="{3ACA1647-B4DC-4474-80DB-FBE7E7FC5CB5}"/>
              </a:ext>
            </a:extLst>
          </p:cNvPr>
          <p:cNvSpPr>
            <a:spLocks noGrp="1"/>
          </p:cNvSpPr>
          <p:nvPr>
            <p:ph type="body" sz="quarter" idx="13"/>
          </p:nvPr>
        </p:nvSpPr>
        <p:spPr/>
        <p:txBody>
          <a:bodyPr>
            <a:normAutofit lnSpcReduction="10000"/>
          </a:bodyPr>
          <a:lstStyle/>
          <a:p>
            <a:r>
              <a:rPr lang="en-SG"/>
              <a:t>Links</a:t>
            </a:r>
          </a:p>
        </p:txBody>
      </p:sp>
      <p:sp>
        <p:nvSpPr>
          <p:cNvPr id="2" name="TextBox 1">
            <a:extLst>
              <a:ext uri="{FF2B5EF4-FFF2-40B4-BE49-F238E27FC236}">
                <a16:creationId xmlns:a16="http://schemas.microsoft.com/office/drawing/2014/main" id="{9E24F9E2-F0F8-40D4-B59A-461C9B7B3A82}"/>
              </a:ext>
            </a:extLst>
          </p:cNvPr>
          <p:cNvSpPr txBox="1"/>
          <p:nvPr/>
        </p:nvSpPr>
        <p:spPr>
          <a:xfrm>
            <a:off x="5677000" y="1459802"/>
            <a:ext cx="6389716" cy="2031325"/>
          </a:xfrm>
          <a:prstGeom prst="rect">
            <a:avLst/>
          </a:prstGeom>
          <a:noFill/>
        </p:spPr>
        <p:txBody>
          <a:bodyPr wrap="square" rtlCol="0">
            <a:spAutoFit/>
          </a:bodyPr>
          <a:lstStyle/>
          <a:p>
            <a:pPr marL="285750" indent="-285750">
              <a:buFont typeface="Arial" panose="020B0604020202020204" pitchFamily="34" charset="0"/>
              <a:buChar char="•"/>
            </a:pPr>
            <a:r>
              <a:rPr lang="en-SG">
                <a:hlinkClick r:id="rId10"/>
              </a:rPr>
              <a:t>http://pbpython.com/</a:t>
            </a:r>
            <a:endParaRPr lang="en-SG"/>
          </a:p>
          <a:p>
            <a:pPr marL="285750" indent="-285750">
              <a:buFont typeface="Arial" panose="020B0604020202020204" pitchFamily="34" charset="0"/>
              <a:buChar char="•"/>
            </a:pPr>
            <a:r>
              <a:rPr lang="en-SG">
                <a:hlinkClick r:id="rId11"/>
              </a:rPr>
              <a:t>www.pythonforbeginners.com</a:t>
            </a:r>
            <a:endParaRPr lang="en-SG"/>
          </a:p>
          <a:p>
            <a:pPr marL="285750" indent="-285750">
              <a:buFont typeface="Arial" panose="020B0604020202020204" pitchFamily="34" charset="0"/>
              <a:buChar char="•"/>
            </a:pPr>
            <a:r>
              <a:rPr lang="en-SG">
                <a:hlinkClick r:id="rId12"/>
              </a:rPr>
              <a:t>https://www.programiz.com/python-programming</a:t>
            </a:r>
            <a:endParaRPr lang="en-SG"/>
          </a:p>
          <a:p>
            <a:pPr marL="285750" indent="-285750">
              <a:buFont typeface="Arial" panose="020B0604020202020204" pitchFamily="34" charset="0"/>
              <a:buChar char="•"/>
            </a:pPr>
            <a:r>
              <a:rPr lang="en-SG"/>
              <a:t>pythoncentral.io</a:t>
            </a:r>
          </a:p>
          <a:p>
            <a:pPr marL="285750" indent="-285750">
              <a:buFont typeface="Arial" panose="020B0604020202020204" pitchFamily="34" charset="0"/>
              <a:buChar char="•"/>
            </a:pPr>
            <a:r>
              <a:rPr lang="en-SG">
                <a:hlinkClick r:id="rId13"/>
              </a:rPr>
              <a:t>https://learnpythonthehardway.org</a:t>
            </a:r>
            <a:endParaRPr lang="en-SG"/>
          </a:p>
          <a:p>
            <a:pPr marL="285750" indent="-285750">
              <a:buFont typeface="Arial" panose="020B0604020202020204" pitchFamily="34" charset="0"/>
              <a:buChar char="•"/>
            </a:pPr>
            <a:r>
              <a:rPr lang="en-SG"/>
              <a:t>http://codingbat.com/python</a:t>
            </a:r>
          </a:p>
          <a:p>
            <a:pPr marL="285750" indent="-285750">
              <a:buFont typeface="Arial" panose="020B0604020202020204" pitchFamily="34" charset="0"/>
              <a:buChar char="•"/>
            </a:pPr>
            <a:endParaRPr lang="en-SG"/>
          </a:p>
        </p:txBody>
      </p:sp>
    </p:spTree>
    <p:custDataLst>
      <p:tags r:id="rId1"/>
    </p:custDataLst>
    <p:extLst>
      <p:ext uri="{BB962C8B-B14F-4D97-AF65-F5344CB8AC3E}">
        <p14:creationId xmlns:p14="http://schemas.microsoft.com/office/powerpoint/2010/main" val="2846786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4B6E-80E1-46A4-953E-3A3A85100CB4}"/>
              </a:ext>
            </a:extLst>
          </p:cNvPr>
          <p:cNvSpPr>
            <a:spLocks noGrp="1"/>
          </p:cNvSpPr>
          <p:nvPr>
            <p:ph type="title"/>
          </p:nvPr>
        </p:nvSpPr>
        <p:spPr/>
        <p:txBody>
          <a:bodyPr/>
          <a:lstStyle/>
          <a:p>
            <a:r>
              <a:rPr lang="en-SG"/>
              <a:t>Some useful Python resources</a:t>
            </a:r>
          </a:p>
        </p:txBody>
      </p:sp>
      <p:sp>
        <p:nvSpPr>
          <p:cNvPr id="3" name="Content Placeholder 2">
            <a:extLst>
              <a:ext uri="{FF2B5EF4-FFF2-40B4-BE49-F238E27FC236}">
                <a16:creationId xmlns:a16="http://schemas.microsoft.com/office/drawing/2014/main" id="{D0D2A4E4-4906-4FB9-9FD4-2BC24E9367E8}"/>
              </a:ext>
            </a:extLst>
          </p:cNvPr>
          <p:cNvSpPr>
            <a:spLocks noGrp="1"/>
          </p:cNvSpPr>
          <p:nvPr>
            <p:ph idx="1"/>
          </p:nvPr>
        </p:nvSpPr>
        <p:spPr/>
        <p:txBody>
          <a:bodyPr/>
          <a:lstStyle/>
          <a:p>
            <a:r>
              <a:rPr lang="en-SG" dirty="0"/>
              <a:t>https://stackoverflow.com/questions/tagged/python</a:t>
            </a:r>
            <a:endParaRPr lang="en-SG" dirty="0">
              <a:hlinkClick r:id="rId3"/>
            </a:endParaRPr>
          </a:p>
          <a:p>
            <a:r>
              <a:rPr lang="en-SG" dirty="0">
                <a:hlinkClick r:id="rId3"/>
              </a:rPr>
              <a:t>https://pyformat.info/</a:t>
            </a:r>
            <a:endParaRPr lang="en-SG" dirty="0"/>
          </a:p>
          <a:p>
            <a:endParaRPr lang="en-SG" dirty="0"/>
          </a:p>
        </p:txBody>
      </p:sp>
      <p:sp>
        <p:nvSpPr>
          <p:cNvPr id="4" name="Slide Number Placeholder 3">
            <a:extLst>
              <a:ext uri="{FF2B5EF4-FFF2-40B4-BE49-F238E27FC236}">
                <a16:creationId xmlns:a16="http://schemas.microsoft.com/office/drawing/2014/main" id="{BECBD3AD-7F73-45A9-A5A6-9679B59A740F}"/>
              </a:ext>
            </a:extLst>
          </p:cNvPr>
          <p:cNvSpPr>
            <a:spLocks noGrp="1"/>
          </p:cNvSpPr>
          <p:nvPr>
            <p:ph type="sldNum" sz="quarter" idx="12"/>
          </p:nvPr>
        </p:nvSpPr>
        <p:spPr/>
        <p:txBody>
          <a:bodyPr/>
          <a:lstStyle/>
          <a:p>
            <a:fld id="{F32CAEEB-7ECB-40EF-BAB7-81B3930065D2}" type="slidenum">
              <a:rPr lang="en-SG" smtClean="0"/>
              <a:t>85</a:t>
            </a:fld>
            <a:endParaRPr lang="en-SG"/>
          </a:p>
        </p:txBody>
      </p:sp>
      <p:sp>
        <p:nvSpPr>
          <p:cNvPr id="5" name="Text Placeholder 4">
            <a:extLst>
              <a:ext uri="{FF2B5EF4-FFF2-40B4-BE49-F238E27FC236}">
                <a16:creationId xmlns:a16="http://schemas.microsoft.com/office/drawing/2014/main" id="{474DBB2E-8F45-49D5-BBD4-D333D460A364}"/>
              </a:ext>
            </a:extLst>
          </p:cNvPr>
          <p:cNvSpPr>
            <a:spLocks noGrp="1"/>
          </p:cNvSpPr>
          <p:nvPr>
            <p:ph type="body" sz="quarter" idx="13"/>
          </p:nvPr>
        </p:nvSpPr>
        <p:spPr/>
        <p:txBody>
          <a:bodyPr>
            <a:normAutofit lnSpcReduction="10000"/>
          </a:bodyPr>
          <a:lstStyle/>
          <a:p>
            <a:r>
              <a:rPr lang="en-SG"/>
              <a:t>Links</a:t>
            </a:r>
          </a:p>
        </p:txBody>
      </p:sp>
    </p:spTree>
    <p:custDataLst>
      <p:tags r:id="rId1"/>
    </p:custDataLst>
    <p:extLst>
      <p:ext uri="{BB962C8B-B14F-4D97-AF65-F5344CB8AC3E}">
        <p14:creationId xmlns:p14="http://schemas.microsoft.com/office/powerpoint/2010/main" val="127141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123B-4041-4348-BAFE-F6A9448EF805}"/>
              </a:ext>
            </a:extLst>
          </p:cNvPr>
          <p:cNvSpPr>
            <a:spLocks noGrp="1"/>
          </p:cNvSpPr>
          <p:nvPr>
            <p:ph type="title"/>
          </p:nvPr>
        </p:nvSpPr>
        <p:spPr>
          <a:xfrm>
            <a:off x="548640" y="377371"/>
            <a:ext cx="11051178" cy="889726"/>
          </a:xfrm>
        </p:spPr>
        <p:txBody>
          <a:bodyPr/>
          <a:lstStyle/>
          <a:p>
            <a:r>
              <a:rPr lang="en-SG" dirty="0"/>
              <a:t>Python overtakes R</a:t>
            </a:r>
          </a:p>
        </p:txBody>
      </p:sp>
      <p:sp>
        <p:nvSpPr>
          <p:cNvPr id="3" name="Slide Number Placeholder 2">
            <a:extLst>
              <a:ext uri="{FF2B5EF4-FFF2-40B4-BE49-F238E27FC236}">
                <a16:creationId xmlns:a16="http://schemas.microsoft.com/office/drawing/2014/main" id="{F02E446D-2C2E-4419-8FFC-BBE391AF5A4C}"/>
              </a:ext>
            </a:extLst>
          </p:cNvPr>
          <p:cNvSpPr>
            <a:spLocks noGrp="1"/>
          </p:cNvSpPr>
          <p:nvPr>
            <p:ph type="sldNum" sz="quarter" idx="16"/>
          </p:nvPr>
        </p:nvSpPr>
        <p:spPr>
          <a:xfrm>
            <a:off x="8610600" y="6356350"/>
            <a:ext cx="2989218" cy="365125"/>
          </a:xfrm>
        </p:spPr>
        <p:txBody>
          <a:bodyPr/>
          <a:lstStyle/>
          <a:p>
            <a:fld id="{F32CAEEB-7ECB-40EF-BAB7-81B3930065D2}" type="slidenum">
              <a:rPr lang="en-SG" smtClean="0"/>
              <a:t>9</a:t>
            </a:fld>
            <a:endParaRPr lang="en-SG"/>
          </a:p>
        </p:txBody>
      </p:sp>
      <p:sp>
        <p:nvSpPr>
          <p:cNvPr id="4" name="Text Placeholder 3">
            <a:extLst>
              <a:ext uri="{FF2B5EF4-FFF2-40B4-BE49-F238E27FC236}">
                <a16:creationId xmlns:a16="http://schemas.microsoft.com/office/drawing/2014/main" id="{80A0502B-BC89-477D-9FDD-036E1130470D}"/>
              </a:ext>
            </a:extLst>
          </p:cNvPr>
          <p:cNvSpPr>
            <a:spLocks noGrp="1"/>
          </p:cNvSpPr>
          <p:nvPr>
            <p:ph type="body" sz="quarter" idx="13"/>
          </p:nvPr>
        </p:nvSpPr>
        <p:spPr/>
        <p:txBody>
          <a:bodyPr>
            <a:normAutofit lnSpcReduction="10000"/>
          </a:bodyPr>
          <a:lstStyle/>
          <a:p>
            <a:r>
              <a:rPr lang="en-SG" dirty="0"/>
              <a:t>Why Python for Data </a:t>
            </a:r>
            <a:r>
              <a:rPr lang="en-SG" dirty="0" smtClean="0"/>
              <a:t>Science?</a:t>
            </a:r>
            <a:endParaRPr lang="en-SG" dirty="0"/>
          </a:p>
        </p:txBody>
      </p:sp>
      <p:sp>
        <p:nvSpPr>
          <p:cNvPr id="5" name="Content Placeholder 4">
            <a:extLst>
              <a:ext uri="{FF2B5EF4-FFF2-40B4-BE49-F238E27FC236}">
                <a16:creationId xmlns:a16="http://schemas.microsoft.com/office/drawing/2014/main" id="{7602C238-2FCA-4586-AB6B-963FEA362A93}"/>
              </a:ext>
            </a:extLst>
          </p:cNvPr>
          <p:cNvSpPr>
            <a:spLocks noGrp="1"/>
          </p:cNvSpPr>
          <p:nvPr>
            <p:ph idx="1"/>
          </p:nvPr>
        </p:nvSpPr>
        <p:spPr>
          <a:xfrm>
            <a:off x="548641" y="1436914"/>
            <a:ext cx="4371702" cy="4740049"/>
          </a:xfrm>
        </p:spPr>
        <p:txBody>
          <a:bodyPr/>
          <a:lstStyle/>
          <a:p>
            <a:r>
              <a:rPr lang="en-SG" dirty="0" err="1">
                <a:hlinkClick r:id="rId3"/>
              </a:rPr>
              <a:t>KDnuggets</a:t>
            </a:r>
            <a:r>
              <a:rPr lang="en-SG" dirty="0">
                <a:hlinkClick r:id="rId3"/>
              </a:rPr>
              <a:t> survey </a:t>
            </a:r>
            <a:r>
              <a:rPr lang="en-SG" dirty="0"/>
              <a:t>- Python overtook R as the leading platform for Analytics, Data Science, Machine </a:t>
            </a:r>
            <a:r>
              <a:rPr lang="en-SG" dirty="0" smtClean="0"/>
              <a:t>Learning</a:t>
            </a:r>
          </a:p>
          <a:p>
            <a:r>
              <a:rPr lang="en-US" dirty="0" smtClean="0">
                <a:hlinkClick r:id="rId4"/>
              </a:rPr>
              <a:t>Top Programming for Data Scientist (2022)</a:t>
            </a:r>
            <a:endParaRPr lang="en-SG" dirty="0" smtClean="0"/>
          </a:p>
          <a:p>
            <a:endParaRPr lang="en-SG" dirty="0"/>
          </a:p>
        </p:txBody>
      </p:sp>
      <p:pic>
        <p:nvPicPr>
          <p:cNvPr id="7" name="Picture 6" descr="A screenshot of a cell phone&#10;&#10;Description generated with very high confidence">
            <a:extLst>
              <a:ext uri="{FF2B5EF4-FFF2-40B4-BE49-F238E27FC236}">
                <a16:creationId xmlns:a16="http://schemas.microsoft.com/office/drawing/2014/main" id="{D63F49D5-EFF4-47E2-9DB2-0A9765666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379" y="1436914"/>
            <a:ext cx="5475493" cy="3269725"/>
          </a:xfrm>
          <a:prstGeom prst="rect">
            <a:avLst/>
          </a:prstGeom>
        </p:spPr>
      </p:pic>
      <p:sp>
        <p:nvSpPr>
          <p:cNvPr id="8" name="Footer Placeholder 3"/>
          <p:cNvSpPr>
            <a:spLocks noGrp="1"/>
          </p:cNvSpPr>
          <p:nvPr/>
        </p:nvSpPr>
        <p:spPr>
          <a:xfrm>
            <a:off x="159615"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2776587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AY1718S2 IT8701 PDS" val="9Pt1XGT3"/>
  <p:tag name="ARTICULATE_DESIGN_ID_1_OFFICE THEME" val="9UpFMq5m"/>
  <p:tag name="ARTICULATE_DESIGN_ID_2_OFFICE THEME" val="yftgctzR"/>
  <p:tag name="ARTICULATE_DESIGN_ID_3_OFFICE THEME" val="skrhKybY"/>
  <p:tag name="ARTICULATE_DESIGN_ID_4_OFFICE THEME" val="IIBNwhIJ"/>
  <p:tag name="ARTICULATE_SLIDE_COUNT" val="10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Y1718s2 IT8701 PD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Y1718s2 IT8701 PDS" id="{6106ED56-4729-449B-A85B-C1D24946A5AE}" vid="{C7C8290B-EFE1-4E13-9711-CD74E0B782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16427</TotalTime>
  <Words>6348</Words>
  <Application>Microsoft Office PowerPoint</Application>
  <PresentationFormat>Widescreen</PresentationFormat>
  <Paragraphs>1323</Paragraphs>
  <Slides>85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28 Days Later</vt:lpstr>
      <vt:lpstr>Arial</vt:lpstr>
      <vt:lpstr>Arial Black</vt:lpstr>
      <vt:lpstr>Calibri</vt:lpstr>
      <vt:lpstr>Roboto</vt:lpstr>
      <vt:lpstr>Segoe UI</vt:lpstr>
      <vt:lpstr>Wingdings</vt:lpstr>
      <vt:lpstr>AY1718s2 IT8701 PDS</vt:lpstr>
      <vt:lpstr>Introduction to Python</vt:lpstr>
      <vt:lpstr>Topics we will cover</vt:lpstr>
      <vt:lpstr>Topics we will cover</vt:lpstr>
      <vt:lpstr>Topics we will cover</vt:lpstr>
      <vt:lpstr>Data Science jobs - what's needed?</vt:lpstr>
      <vt:lpstr>Brief History of Python</vt:lpstr>
      <vt:lpstr>Why Python for Data Science?</vt:lpstr>
      <vt:lpstr>#1 language in 2022</vt:lpstr>
      <vt:lpstr>Python overtakes R</vt:lpstr>
      <vt:lpstr>R vs Python</vt:lpstr>
      <vt:lpstr>Anaconda Python</vt:lpstr>
      <vt:lpstr>Jupyter Notebook</vt:lpstr>
      <vt:lpstr>Run Python code via Jupyter Notebook</vt:lpstr>
      <vt:lpstr>Run Python code via Jupyter Notebook</vt:lpstr>
      <vt:lpstr>Run Python code via Jupyter Notebook</vt:lpstr>
      <vt:lpstr>  DEMO</vt:lpstr>
      <vt:lpstr>Text Editor + Command-line</vt:lpstr>
      <vt:lpstr>Run Python code via command-line</vt:lpstr>
      <vt:lpstr>  DEMO</vt:lpstr>
      <vt:lpstr>Python Inputs and Outputs (1)</vt:lpstr>
      <vt:lpstr>Python Inputs and Outputs (2)</vt:lpstr>
      <vt:lpstr>Python Inputs and Outputs (2)</vt:lpstr>
      <vt:lpstr>Python Inputs and Outputs (3)</vt:lpstr>
      <vt:lpstr>Inserting comments into Python code</vt:lpstr>
      <vt:lpstr>Using import (1)</vt:lpstr>
      <vt:lpstr>Using import (2)</vt:lpstr>
      <vt:lpstr>Using import (3)</vt:lpstr>
      <vt:lpstr>Using import (4)</vt:lpstr>
      <vt:lpstr>Using import (5)</vt:lpstr>
      <vt:lpstr>Using import (6)</vt:lpstr>
      <vt:lpstr>Using import (7)</vt:lpstr>
      <vt:lpstr>Working with numeric data types (1)</vt:lpstr>
      <vt:lpstr>Working with numeric data types (2)</vt:lpstr>
      <vt:lpstr>Working with strings</vt:lpstr>
      <vt:lpstr>String indexing</vt:lpstr>
      <vt:lpstr>Getting length of a string</vt:lpstr>
      <vt:lpstr>Repeating a string with *</vt:lpstr>
      <vt:lpstr>Concatenate two strings</vt:lpstr>
      <vt:lpstr>Concatenate string and number</vt:lpstr>
      <vt:lpstr>Useful methods of the str class</vt:lpstr>
      <vt:lpstr>Useful methods of the str class</vt:lpstr>
      <vt:lpstr>Useful methods of the str class</vt:lpstr>
      <vt:lpstr>Types of Operators in Python</vt:lpstr>
      <vt:lpstr>Arithmetic operators</vt:lpstr>
      <vt:lpstr>Assignment operators (1)</vt:lpstr>
      <vt:lpstr>Assignment operators (2)</vt:lpstr>
      <vt:lpstr>Comparison operators</vt:lpstr>
      <vt:lpstr>Logical operators</vt:lpstr>
      <vt:lpstr>Membership operators</vt:lpstr>
      <vt:lpstr>Identity operators</vt:lpstr>
      <vt:lpstr>If-else statements (1)</vt:lpstr>
      <vt:lpstr>If-else statements (2)</vt:lpstr>
      <vt:lpstr>elif</vt:lpstr>
      <vt:lpstr>Nested if-else</vt:lpstr>
      <vt:lpstr>iteration with for and while loops</vt:lpstr>
      <vt:lpstr>Using for loop</vt:lpstr>
      <vt:lpstr>while loop (1)</vt:lpstr>
      <vt:lpstr>while loop (2)</vt:lpstr>
      <vt:lpstr>while loop (3)</vt:lpstr>
      <vt:lpstr>while loop (4)</vt:lpstr>
      <vt:lpstr>Python Lists</vt:lpstr>
      <vt:lpstr>Accessing Values in Lists (1)</vt:lpstr>
      <vt:lpstr>Accessing Values in Lists (2)</vt:lpstr>
      <vt:lpstr>Iterate through a List (1)</vt:lpstr>
      <vt:lpstr>Iterate through a List (2)</vt:lpstr>
      <vt:lpstr>Updating Lists</vt:lpstr>
      <vt:lpstr>+ and * operations on Lists</vt:lpstr>
      <vt:lpstr>Built-in List Functions</vt:lpstr>
      <vt:lpstr>Built-in List Methods</vt:lpstr>
      <vt:lpstr>Copying lists</vt:lpstr>
      <vt:lpstr>List Comprehensions (ADVANCED)</vt:lpstr>
      <vt:lpstr>Working with tuples (1)</vt:lpstr>
      <vt:lpstr>Introduction to Functions</vt:lpstr>
      <vt:lpstr>Defining a Python function</vt:lpstr>
      <vt:lpstr>Defining a Python function</vt:lpstr>
      <vt:lpstr>Defining a Python function</vt:lpstr>
      <vt:lpstr>Defining a Python function</vt:lpstr>
      <vt:lpstr>Defining a Python function</vt:lpstr>
      <vt:lpstr>Defining a Python function</vt:lpstr>
      <vt:lpstr>Built-in modules vs Custom modules</vt:lpstr>
      <vt:lpstr>Write and use your own Python module</vt:lpstr>
      <vt:lpstr>PowerPoint Presentation</vt:lpstr>
      <vt:lpstr>Some useful Python resources</vt:lpstr>
      <vt:lpstr>Some useful Python resources</vt:lpstr>
      <vt:lpstr>Some useful Python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Chee Seng CHONG</cp:lastModifiedBy>
  <cp:revision>1638</cp:revision>
  <cp:lastPrinted>2016-10-06T08:00:59Z</cp:lastPrinted>
  <dcterms:created xsi:type="dcterms:W3CDTF">2015-09-12T14:47:32Z</dcterms:created>
  <dcterms:modified xsi:type="dcterms:W3CDTF">2022-10-03T01:43:55Z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B034B6F4-1E70-4D6F-ADC3-A03888B1B0DC</vt:lpwstr>
  </property>
  <property fmtid="{D5CDD505-2E9C-101B-9397-08002B2CF9AE}" pid="3" name="ArticulatePath">
    <vt:lpwstr>IT8701 PDS Topic 01 - Intro to Python v004</vt:lpwstr>
  </property>
</Properties>
</file>