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8"/>
  </p:notesMasterIdLst>
  <p:handoutMasterIdLst>
    <p:handoutMasterId r:id="rId29"/>
  </p:handoutMasterIdLst>
  <p:sldIdLst>
    <p:sldId id="472" r:id="rId2"/>
    <p:sldId id="550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25" r:id="rId25"/>
    <p:sldId id="524" r:id="rId26"/>
    <p:sldId id="526" r:id="rId27"/>
  </p:sldIdLst>
  <p:sldSz cx="12192000" cy="6858000"/>
  <p:notesSz cx="7010400" cy="92964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B34797"/>
    <a:srgbClr val="00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4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484DD-AD11-4ADD-BE64-1B829C3FF21A}" type="datetimeFigureOut">
              <a:rPr lang="en-SG" smtClean="0"/>
              <a:t>30/09/2022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8A6C2-1E75-47A4-91C9-94AB17D30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79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C39F-A3CE-479A-A37A-CD9D05C4E9BD}" type="datetimeFigureOut">
              <a:rPr lang="en-SG" smtClean="0"/>
              <a:t>30/09/2022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D167-BB95-4C3F-9EB6-8F33330CC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24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57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90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72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41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38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78C9-D2C6-4249-A38C-694759396908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29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94D-4F9F-4050-907A-6403647FBF77}" type="datetime1">
              <a:rPr lang="en-SG" smtClean="0"/>
              <a:t>30/09/2022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46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F99A-2C8D-48B3-8282-AA735428B42C}" type="datetime1">
              <a:rPr lang="en-SG" smtClean="0"/>
              <a:t>30/09/2022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15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C9D-3278-4D54-88D9-C146749C042B}" type="datetime1">
              <a:rPr lang="en-SG" smtClean="0"/>
              <a:t>30/09/2022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62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846A-DD39-4F09-B88C-D1103CDE5DFE}" type="datetime1">
              <a:rPr lang="en-SG" smtClean="0"/>
              <a:t>30/09/2022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580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718A-DE4B-44CC-A758-6535E91E2313}" type="datetime1">
              <a:rPr lang="en-SG" smtClean="0"/>
              <a:t>30/09/2022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44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64D9-81D8-4016-AA1D-92FD1D5E9626}" type="datetime1">
              <a:rPr lang="en-SG" smtClean="0"/>
              <a:t>30/09/2022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62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9CE3-36D8-4D64-BE6C-F386351EE2D6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15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D38A-87F1-47FD-BE55-BC1A47986EA5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75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76355-9F1F-4669-8652-113895D7D18F}" type="datetime1">
              <a:rPr lang="en-SG" altLang="en-US" smtClean="0"/>
              <a:t>30/09/2022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221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73C6-9FAA-435E-8652-4456CEFD2F05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2782" y="6492875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0BC-B220-4F06-97B4-47C3D77EC8D4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2B7E7-B64C-4D44-8541-E17C3EFD600B}"/>
              </a:ext>
            </a:extLst>
          </p:cNvPr>
          <p:cNvSpPr/>
          <p:nvPr userDrawn="1"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989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D1118B43-08CC-4BE4-B14B-0D1BD78BECBD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446D-DFBB-4B35-9062-435292C9D50E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59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D90-1A49-4CFB-A2CE-2F5214C988B6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90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9451703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en-SG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  <a:p>
            <a:pPr lvl="4">
              <a:lnSpc>
                <a:spcPct val="100000"/>
              </a:lnSpc>
            </a:pP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060638-3588-45BB-9B92-A1F805DFB1CC}" type="datetime1">
              <a:rPr lang="en-SG" smtClean="0"/>
              <a:t>30/09/2022</a:t>
            </a:fld>
            <a:endParaRPr lang="en-S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9027850" y="634678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F91ACD70-3B7C-4DF1-9385-B827EE9AC33F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09898" y="0"/>
            <a:ext cx="9437183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08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7D9-ED2F-40E7-9061-6954A942168F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22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B7A8-FC72-463A-87E3-07CF16E5879B}" type="datetime1">
              <a:rPr lang="en-SG" smtClean="0"/>
              <a:t>30/09/2022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27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14C-5B89-443E-84BE-E6EB2D3474FE}" type="datetime1">
              <a:rPr lang="en-SG" smtClean="0"/>
              <a:t>30/09/2022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82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7F10-720B-4F1C-A9B2-A7B31902B777}" type="datetime1">
              <a:rPr lang="en-SG" smtClean="0"/>
              <a:t>30/09/2022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2051E7-5786-4C48-83DF-1E1F1E1FD36F}"/>
              </a:ext>
            </a:extLst>
          </p:cNvPr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2"/>
    </p:custDataLst>
    <p:extLst>
      <p:ext uri="{BB962C8B-B14F-4D97-AF65-F5344CB8AC3E}">
        <p14:creationId xmlns:p14="http://schemas.microsoft.com/office/powerpoint/2010/main" val="30746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25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660" r:id="rId19"/>
    <p:sldLayoutId id="214748366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SG" sz="2600" kern="1200" dirty="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tutorial/errors.html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chool.net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edu/python/" TargetMode="External"/><Relationship Id="rId13" Type="http://schemas.openxmlformats.org/officeDocument/2006/relationships/hyperlink" Target="https://learnpythonthehardway.org/" TargetMode="External"/><Relationship Id="rId3" Type="http://schemas.openxmlformats.org/officeDocument/2006/relationships/hyperlink" Target="https://www.tutorialspoint.com/python" TargetMode="External"/><Relationship Id="rId7" Type="http://schemas.openxmlformats.org/officeDocument/2006/relationships/hyperlink" Target="https://pythonschool.net/" TargetMode="External"/><Relationship Id="rId12" Type="http://schemas.openxmlformats.org/officeDocument/2006/relationships/hyperlink" Target="https://www.programiz.com/python-programming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6.xml"/><Relationship Id="rId6" Type="http://schemas.openxmlformats.org/officeDocument/2006/relationships/hyperlink" Target="https://www.learnpython.org/" TargetMode="External"/><Relationship Id="rId11" Type="http://schemas.openxmlformats.org/officeDocument/2006/relationships/hyperlink" Target="http://www.pythonforbeginners.com/" TargetMode="External"/><Relationship Id="rId5" Type="http://schemas.openxmlformats.org/officeDocument/2006/relationships/hyperlink" Target="http://www.practicepython.org/" TargetMode="External"/><Relationship Id="rId10" Type="http://schemas.openxmlformats.org/officeDocument/2006/relationships/hyperlink" Target="http://pbpython.com/" TargetMode="External"/><Relationship Id="rId4" Type="http://schemas.openxmlformats.org/officeDocument/2006/relationships/hyperlink" Target="http://www.practicepython.net/" TargetMode="External"/><Relationship Id="rId9" Type="http://schemas.openxmlformats.org/officeDocument/2006/relationships/hyperlink" Target="https://chrisalbon.com/pyth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format.info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42C33B-EC8C-49CC-8196-8FA264231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990" y="2872976"/>
            <a:ext cx="8579471" cy="1919186"/>
          </a:xfrm>
        </p:spPr>
        <p:txBody>
          <a:bodyPr>
            <a:normAutofit/>
          </a:bodyPr>
          <a:lstStyle/>
          <a:p>
            <a:pPr algn="l"/>
            <a:r>
              <a:rPr lang="en-SG" dirty="0"/>
              <a:t>Introduction to </a:t>
            </a:r>
            <a:r>
              <a:rPr lang="en-SG" dirty="0" smtClean="0"/>
              <a:t>Python (Optional)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70217"/>
            <a:ext cx="9144000" cy="534533"/>
          </a:xfrm>
        </p:spPr>
        <p:txBody>
          <a:bodyPr/>
          <a:lstStyle/>
          <a:p>
            <a:r>
              <a:rPr lang="en-SG" sz="4400" dirty="0">
                <a:solidFill>
                  <a:srgbClr val="660033"/>
                </a:solidFill>
              </a:rPr>
              <a:t>IT8701 PDS</a:t>
            </a:r>
            <a:endParaRPr lang="en-SG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38"/>
          <a:stretch/>
        </p:blipFill>
        <p:spPr>
          <a:xfrm>
            <a:off x="9054902" y="2402859"/>
            <a:ext cx="2544916" cy="2131006"/>
          </a:xfrm>
          <a:prstGeom prst="rect">
            <a:avLst/>
          </a:prstGeom>
        </p:spPr>
      </p:pic>
      <p:sp>
        <p:nvSpPr>
          <p:cNvPr id="8" name="Subtitle 3"/>
          <p:cNvSpPr txBox="1">
            <a:spLocks/>
          </p:cNvSpPr>
          <p:nvPr/>
        </p:nvSpPr>
        <p:spPr>
          <a:xfrm>
            <a:off x="837990" y="1814323"/>
            <a:ext cx="10584753" cy="912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000" b="1" kern="1200">
                <a:solidFill>
                  <a:srgbClr val="9900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5400" dirty="0"/>
              <a:t>Topic 1</a:t>
            </a:r>
            <a:br>
              <a:rPr lang="en-SG" sz="5400" dirty="0"/>
            </a:br>
            <a:endParaRPr lang="en-SG" sz="5400" dirty="0"/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Add new items to 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633" y="1549566"/>
            <a:ext cx="10283853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students = {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1500000: {'name':'Sophie', 'course':'DBIT'},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1511111: {'name':'Chanon','course':'DIT'},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1522222: {'name':'Calvin','course':'DISM'},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1533333: {'name':'Fong Sow','course':'DIT'},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1544444: {'name':'Eileen','course':'DISM'}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students[1555555] = {'name':'Dora', 'course': DBIT'}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print(students)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7549" y="5821032"/>
            <a:ext cx="4921135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This example shows how to add new items to a dict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5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Remove items from 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633" y="1549566"/>
            <a:ext cx="1028385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students = {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1500000: {'name':'Sophie', 'course':'DBIT'},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1511111: {'name':'Chanon','course':'DIT'},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1522222: {'name':'Calvin','course':'DISM'},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1533333: {'name':'Fong Sow','course':'DIT'},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1544444: {'name':'Eileen','course':'DISM'}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print(len(students))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del students[1533333]; 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remove entry with key 1533333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students.pop(1544444) # remove entry with key 1544444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students.clear();   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remove all entries in dict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del students ;      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delete entire dictionary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7549" y="5821032"/>
            <a:ext cx="4921135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This example shows how to remove items from a dict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4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Mixing data in a 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336" y="2193329"/>
            <a:ext cx="11218638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person_1= {</a:t>
            </a: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'name': 'Dora',  # string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'age': 60,    # integer</a:t>
            </a: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'height': 15 * 10 + 5,     </a:t>
            </a: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'weight':5*5*2, </a:t>
            </a: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'company':'SP'}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print(person_1)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print("BMI : " + str(person_1['weight']/person_1['height']**2))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print("Company: " + person_1['company'])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3440" y="6019260"/>
            <a:ext cx="3225074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example_dicts_mixed.py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" y="1604187"/>
            <a:ext cx="8184710" cy="1569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800">
                <a:solidFill>
                  <a:srgbClr val="002060"/>
                </a:solidFill>
              </a:rPr>
              <a:t>You can mix all kinds of data types in a dictionary</a:t>
            </a:r>
            <a:endParaRPr lang="en-SG" sz="28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75021-CF5C-4A19-9B91-ACFA7BA728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0616" y="3302890"/>
            <a:ext cx="7539372" cy="9653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7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Nested dictionaries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180" y="2049705"/>
            <a:ext cx="11456144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person_1= {'name': 'Dora', 'age': 60, 'height': 15 * 10 + 5, 'weight':5*5*2, </a:t>
            </a: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        'company':'SP',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        'hobbies': {'reading', 'eating','sleeping'}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       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print(person_1)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print(person_1['name'] + ' has ' + str(len(person_1['hobbies'])) + ' hobbies.')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print(person_1['hobbies'])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5"/>
            <a:ext cx="10829061" cy="72883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You can even nest dicts as shown below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8612250" y="1711151"/>
            <a:ext cx="3225074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example_dicts_nested.py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3E21A-BE35-4CC9-BD68-D3A583BB1D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7396" y="5250092"/>
            <a:ext cx="11832287" cy="735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7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Create a 'database' with 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15" y="1878043"/>
            <a:ext cx="11218638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endParaRPr lang="en-SG" sz="20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0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students = {</a:t>
            </a:r>
          </a:p>
          <a:p>
            <a:r>
              <a:rPr lang="en-SG" sz="20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1500000: {'name':'Sophie', 'course':'DBIT', 'gender':'female'}, </a:t>
            </a:r>
          </a:p>
          <a:p>
            <a:r>
              <a:rPr lang="en-SG" sz="20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1511111: {'name':'Chanon','course':'DIT','gender':'male'},</a:t>
            </a:r>
          </a:p>
          <a:p>
            <a:r>
              <a:rPr lang="en-SG" sz="20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1522222: {'name':'Calvin','course':'DISM','gender':'male'},</a:t>
            </a:r>
          </a:p>
          <a:p>
            <a:r>
              <a:rPr lang="en-SG" sz="20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1533333: {'name':'Fong Sow','course':'DIT','gender':'female'},</a:t>
            </a:r>
          </a:p>
          <a:p>
            <a:r>
              <a:rPr lang="en-SG" sz="20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1544444: {'name':'Eileen','course':'DISM','gender':'female'}</a:t>
            </a:r>
          </a:p>
          <a:p>
            <a:r>
              <a:rPr lang="en-SG" sz="20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 sz="20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0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print(students[1511111])</a:t>
            </a:r>
          </a:p>
          <a:p>
            <a:r>
              <a:rPr lang="en-SG" sz="20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print(students[1544444]['gender'])</a:t>
            </a:r>
          </a:p>
          <a:p>
            <a:endParaRPr lang="en-SG" sz="20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5"/>
            <a:ext cx="11853242" cy="41319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This example shows how you can create a student 'database' using dict 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8187179" y="5790254"/>
            <a:ext cx="3225074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example_dicts_3.py</a:t>
            </a:r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6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Check existence of key in 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15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 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2117524"/>
            <a:ext cx="110859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fruits = {'durian':10.00, 'apple':1.50, 'orange':1.00, 'mango':2.00, 'kiwi': 4.00}</a:t>
            </a:r>
          </a:p>
          <a:p>
            <a:endParaRPr lang="en-SG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print('pear' in fruits) # False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print('mango' in fruits)  # True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773526" y="1308498"/>
            <a:ext cx="10975788" cy="767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en-US" sz="2600" smtClean="0">
                <a:solidFill>
                  <a:srgbClr val="660033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600" smtClean="0">
                <a:solidFill>
                  <a:srgbClr val="660033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600" smtClean="0">
                <a:solidFill>
                  <a:srgbClr val="660033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600" smtClean="0">
                <a:solidFill>
                  <a:srgbClr val="660033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2600" smtClean="0">
                <a:solidFill>
                  <a:srgbClr val="660033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SG"/>
              <a:t>This example shows how to find out if a key exists in the dict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9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0386-4FA2-49E1-9C4D-FA071C35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SG"/>
              <a:t>Compare two dictionaries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370FE-FD6E-4957-9543-1F9E3FBA4B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16</a:t>
            </a:fld>
            <a:endParaRPr lang="en-SG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C7A398-CB88-4D74-ADA5-90139D2D3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 lnSpcReduction="10000"/>
          </a:bodyPr>
          <a:lstStyle/>
          <a:p>
            <a:r>
              <a:rPr lang="en-SG"/>
              <a:t>Sequence Data Types - Dictionary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E1E42-700A-4D1E-8C4C-098A4FB1FFDF}"/>
              </a:ext>
            </a:extLst>
          </p:cNvPr>
          <p:cNvSpPr txBox="1"/>
          <p:nvPr/>
        </p:nvSpPr>
        <p:spPr>
          <a:xfrm>
            <a:off x="332509" y="1267097"/>
            <a:ext cx="11085965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importers = {'El Salvador' : 1234,'Nicaragua' : 152,'Spain' : 252}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exporters = {'Spain' : 252, 'Germany' : 251, 'Italy' : 1563}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chemeClr val="accent6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Find the intersection of importers and exporters i.e. duplicate keys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print(importers.keys() &amp; exporters.keys()) 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chemeClr val="accent6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Find the difference between importers and exporters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print(importers.keys() - exporters.keys())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chemeClr val="accent6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Find countries where amount of exports matches amount of imports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print(importers.items() &amp; exporters.items())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8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Reading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Reading and Writing Files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6" y="1365973"/>
            <a:ext cx="3297730" cy="33556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To read a file, use the open() function</a:t>
            </a:r>
          </a:p>
          <a:p>
            <a:pPr>
              <a:spcBef>
                <a:spcPts val="800"/>
              </a:spcBef>
            </a:pPr>
            <a:r>
              <a:rPr lang="en-SG"/>
              <a:t>This function returns a file object, and is most commonly used with two arguments: open(filename, mode)</a:t>
            </a:r>
          </a:p>
          <a:p>
            <a:pPr>
              <a:spcBef>
                <a:spcPts val="800"/>
              </a:spcBef>
            </a:pPr>
            <a:r>
              <a:rPr lang="en-SG"/>
              <a:t>mode can be r (read) or w (write) or a (append)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393077" y="1423479"/>
            <a:ext cx="75358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 = open('d:/notes.txt', 'r')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contents = f.read() # read entire file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print(contents)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f.close()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1151" y="3043800"/>
            <a:ext cx="316774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example_read_file_1.py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93077" y="3759712"/>
            <a:ext cx="75358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 = open('d:/notes.txt', 'r')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firstline = f.readline() # read first line only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print(firstline)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f.close()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1151" y="5416116"/>
            <a:ext cx="316774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example_read_file_2.py</a:t>
            </a:r>
          </a:p>
        </p:txBody>
      </p:sp>
      <p:sp>
        <p:nvSpPr>
          <p:cNvPr id="12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Reading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Reading and Writing Files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86922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For reading all the lines from a file, you can loop over the file object. 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565002" y="2472887"/>
            <a:ext cx="450576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 = open('d:/notes.txt', 'r')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line in f: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print(line)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f.close()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" y="2130640"/>
            <a:ext cx="316774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example_read_file_3.py</a:t>
            </a: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37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Writing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19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Reading and Writing Files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38105" y="1743014"/>
            <a:ext cx="5580804" cy="86922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To write a file, you also use the open() function</a:t>
            </a:r>
          </a:p>
          <a:p>
            <a:pPr>
              <a:spcBef>
                <a:spcPts val="800"/>
              </a:spcBef>
            </a:pPr>
            <a:r>
              <a:rPr lang="en-SG"/>
              <a:t>Specify w (write) or a (append) mode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472612" y="2018077"/>
            <a:ext cx="551912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 = open('d:/notes.txt', 'w')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f.write('This is a test\n')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f.close()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32818" y="1971177"/>
            <a:ext cx="245891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example_writefile_1.py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8909" y="4338718"/>
            <a:ext cx="619654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from datetime import datetime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 = open('d:/notes.txt', 'a')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f.write(str(datetime.now()))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f.close()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75983" y="4068659"/>
            <a:ext cx="3858451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example_writefile_2.py</a:t>
            </a:r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1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 1 - Optional </a:t>
            </a:r>
            <a:r>
              <a:rPr lang="en-SG" dirty="0" smtClean="0"/>
              <a:t>Topics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extLst>
      <p:ext uri="{BB962C8B-B14F-4D97-AF65-F5344CB8AC3E}">
        <p14:creationId xmlns:p14="http://schemas.microsoft.com/office/powerpoint/2010/main" val="8114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Read/ Write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20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Reading and Writing Files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38105" y="1743014"/>
            <a:ext cx="5580804" cy="86922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This examples shows how to read all the lines of file1 into a Python list, then pick every 3</a:t>
            </a:r>
            <a:r>
              <a:rPr lang="en-SG" baseline="30000"/>
              <a:t>rd</a:t>
            </a:r>
            <a:r>
              <a:rPr lang="en-SG"/>
              <a:t> line to write to file2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387572" y="400593"/>
            <a:ext cx="5519124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/>
              <a:t>filename = "data/file1.txt"</a:t>
            </a:r>
          </a:p>
          <a:p>
            <a:r>
              <a:rPr lang="en-SG"/>
              <a:t/>
            </a:r>
            <a:br>
              <a:rPr lang="en-SG"/>
            </a:br>
            <a:r>
              <a:rPr lang="en-SG"/>
              <a:t>with open(filename) as f:</a:t>
            </a:r>
          </a:p>
          <a:p>
            <a:r>
              <a:rPr lang="en-SG"/>
              <a:t>   lines = f.readlines()</a:t>
            </a:r>
          </a:p>
          <a:p>
            <a:r>
              <a:rPr lang="en-SG"/>
              <a:t/>
            </a:r>
            <a:br>
              <a:rPr lang="en-SG"/>
            </a:br>
            <a:r>
              <a:rPr lang="en-SG"/>
              <a:t>lines_list = [line.strip() for line in lines] </a:t>
            </a:r>
            <a:br>
              <a:rPr lang="en-SG"/>
            </a:br>
            <a:r>
              <a:rPr lang="en-SG"/>
              <a:t>lines_list_new = []</a:t>
            </a:r>
          </a:p>
          <a:p>
            <a:r>
              <a:rPr lang="en-SG"/>
              <a:t/>
            </a:r>
            <a:br>
              <a:rPr lang="en-SG"/>
            </a:br>
            <a:r>
              <a:rPr lang="en-SG"/>
              <a:t>f = open("data/file2.txt",'w')</a:t>
            </a:r>
          </a:p>
          <a:p>
            <a:r>
              <a:rPr lang="en-SG"/>
              <a:t/>
            </a:r>
            <a:br>
              <a:rPr lang="en-SG"/>
            </a:br>
            <a:r>
              <a:rPr lang="en-SG"/>
              <a:t>for i in range(0,len(lines_list),3):</a:t>
            </a:r>
          </a:p>
          <a:p>
            <a:r>
              <a:rPr lang="en-SG"/>
              <a:t>    line = lines[i]</a:t>
            </a:r>
          </a:p>
          <a:p>
            <a:r>
              <a:rPr lang="en-SG"/>
              <a:t>    f.write("{}".format(line))</a:t>
            </a:r>
          </a:p>
          <a:p>
            <a:r>
              <a:rPr lang="en-SG"/>
              <a:t/>
            </a:r>
            <a:br>
              <a:rPr lang="en-SG"/>
            </a:br>
            <a:r>
              <a:rPr lang="en-SG"/>
              <a:t>f.close()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7134" y="5717572"/>
            <a:ext cx="285426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Read from file1, write to file2</a:t>
            </a:r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try-except-finally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21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Exception handling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725450" cy="210845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It is good practice to write Python programs that have exception handling</a:t>
            </a:r>
          </a:p>
          <a:p>
            <a:pPr>
              <a:spcBef>
                <a:spcPts val="800"/>
              </a:spcBef>
            </a:pPr>
            <a:r>
              <a:rPr lang="en-SG"/>
              <a:t>Python has many built-in exceptions which forces your program to output an error when something in it goes wrong.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2134" y="2730917"/>
            <a:ext cx="6616931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while True: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try: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x = int(input("Please enter a number: "))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break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</a:t>
            </a:r>
            <a:r>
              <a:rPr lang="en-SG" b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except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ValueError: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print("Not a number")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print("Try again")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8504" y="5771575"/>
            <a:ext cx="6550561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Handling known error types in Python</a:t>
            </a:r>
          </a:p>
          <a:p>
            <a:r>
              <a:rPr lang="en-SG" sz="1600" b="1">
                <a:solidFill>
                  <a:srgbClr val="C00000"/>
                </a:solidFill>
              </a:rPr>
              <a:t>ValueError, ZeroDivisionError, TypeError etc are known error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BA8F6-302B-4777-889A-434C7BE0CE39}"/>
              </a:ext>
            </a:extLst>
          </p:cNvPr>
          <p:cNvSpPr/>
          <p:nvPr/>
        </p:nvSpPr>
        <p:spPr>
          <a:xfrm>
            <a:off x="193615" y="2956620"/>
            <a:ext cx="4910400" cy="314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When these exceptions occur, it causes the current process to stop and passes it to the calling process until it is handled. If not handled, our program will cras</a:t>
            </a:r>
          </a:p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You can handle exceptions using </a:t>
            </a:r>
            <a:r>
              <a:rPr lang="en-SG" sz="2600">
                <a:solidFill>
                  <a:srgbClr val="C00000"/>
                </a:solidFill>
              </a:rPr>
              <a:t>try, except </a:t>
            </a:r>
            <a:r>
              <a:rPr lang="en-SG" sz="2600">
                <a:solidFill>
                  <a:srgbClr val="660033"/>
                </a:solidFill>
              </a:rPr>
              <a:t>as shown</a:t>
            </a:r>
            <a:endParaRPr lang="en-SG" sz="2600" dirty="0">
              <a:solidFill>
                <a:srgbClr val="66003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FEDF7-5F7C-43F0-AB01-BE7A30288C3C}"/>
              </a:ext>
            </a:extLst>
          </p:cNvPr>
          <p:cNvSpPr/>
          <p:nvPr/>
        </p:nvSpPr>
        <p:spPr>
          <a:xfrm>
            <a:off x="6861085" y="452902"/>
            <a:ext cx="473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hlinkClick r:id="rId3"/>
              </a:rPr>
              <a:t>https://docs.python.org/3.6/tutorial/errors.html</a:t>
            </a:r>
            <a:endParaRPr lang="en-SG"/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49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try-except-finally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22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Exception handling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1266839"/>
            <a:ext cx="980697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import sys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try: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f = open('myfile.txt')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s = f.readline()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i = int(s.strip())</a:t>
            </a:r>
          </a:p>
          <a:p>
            <a:r>
              <a:rPr lang="en-SG" b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except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OSError as err: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print("OS error: {0}".format(err))</a:t>
            </a:r>
          </a:p>
          <a:p>
            <a:r>
              <a:rPr lang="en-SG" b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except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ValueError: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print("Could not convert data to an integer.")</a:t>
            </a:r>
          </a:p>
          <a:p>
            <a:r>
              <a:rPr lang="en-SG" b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except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print("Unexpected error:", sys.exc_info()[0])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2125" y="5791154"/>
            <a:ext cx="4903487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Handling two known errors + one to "catch-it-all"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8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204" y="2228851"/>
            <a:ext cx="986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Topic 1 – Optional Topic</a:t>
            </a:r>
            <a:endParaRPr lang="en-SG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75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331EC1-1CCE-493E-B4C0-E8643558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Some useful Python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0C645-5D49-4093-A545-6DA1A1D7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>
                <a:hlinkClick r:id="rId3"/>
              </a:rPr>
              <a:t>https://docs.python.org/3/library/</a:t>
            </a:r>
          </a:p>
          <a:p>
            <a:r>
              <a:rPr lang="en-SG">
                <a:hlinkClick r:id="rId3"/>
              </a:rPr>
              <a:t>https://docs.python.org/3/tutorial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2276-3D56-47DF-8B4F-6FCAE321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24</a:t>
            </a:fld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CA1647-B4DC-4474-80DB-FBE7E7FC5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Links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654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331EC1-1CCE-493E-B4C0-E8643558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Some useful Python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0C645-5D49-4093-A545-6DA1A1D7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79" y="1436914"/>
            <a:ext cx="4458266" cy="4740049"/>
          </a:xfrm>
        </p:spPr>
        <p:txBody>
          <a:bodyPr>
            <a:normAutofit fontScale="92500" lnSpcReduction="20000"/>
          </a:bodyPr>
          <a:lstStyle/>
          <a:p>
            <a:r>
              <a:rPr lang="en-SG">
                <a:hlinkClick r:id="rId3"/>
              </a:rPr>
              <a:t>https://www.tutorialspoint.com/python</a:t>
            </a:r>
            <a:endParaRPr lang="en-SG">
              <a:hlinkClick r:id="rId4"/>
            </a:endParaRPr>
          </a:p>
          <a:p>
            <a:r>
              <a:rPr lang="en-SG">
                <a:hlinkClick r:id="rId5"/>
              </a:rPr>
              <a:t>http://www.practicepython.org/</a:t>
            </a:r>
            <a:endParaRPr lang="en-SG">
              <a:hlinkClick r:id="rId4"/>
            </a:endParaRPr>
          </a:p>
          <a:p>
            <a:r>
              <a:rPr lang="en-SG">
                <a:hlinkClick r:id="rId6"/>
              </a:rPr>
              <a:t>https://www.learnpython.org</a:t>
            </a:r>
            <a:endParaRPr lang="en-SG">
              <a:hlinkClick r:id="rId4"/>
            </a:endParaRPr>
          </a:p>
          <a:p>
            <a:r>
              <a:rPr lang="en-SG">
                <a:hlinkClick r:id="rId4"/>
              </a:rPr>
              <a:t>https://www.w3resource.com/python/python-tutorial.php</a:t>
            </a:r>
          </a:p>
          <a:p>
            <a:r>
              <a:rPr lang="en-SG">
                <a:hlinkClick r:id="rId7"/>
              </a:rPr>
              <a:t>https://pythonschool.net/</a:t>
            </a:r>
            <a:endParaRPr lang="en-SG"/>
          </a:p>
          <a:p>
            <a:r>
              <a:rPr lang="en-SG">
                <a:hlinkClick r:id="rId8"/>
              </a:rPr>
              <a:t>https://developers.google.com/edu/python/</a:t>
            </a:r>
            <a:endParaRPr lang="en-SG"/>
          </a:p>
          <a:p>
            <a:r>
              <a:rPr lang="en-SG" dirty="0">
                <a:hlinkClick r:id="rId9"/>
              </a:rPr>
              <a:t>https://chrisalbon.com</a:t>
            </a:r>
            <a:r>
              <a:rPr lang="en-SG">
                <a:hlinkClick r:id="rId9"/>
              </a:rPr>
              <a:t>/python</a:t>
            </a:r>
            <a:endParaRPr lang="en-SG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2276-3D56-47DF-8B4F-6FCAE321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25</a:t>
            </a:fld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CA1647-B4DC-4474-80DB-FBE7E7FC5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4F9E2-F0F8-40D4-B59A-461C9B7B3A82}"/>
              </a:ext>
            </a:extLst>
          </p:cNvPr>
          <p:cNvSpPr txBox="1"/>
          <p:nvPr/>
        </p:nvSpPr>
        <p:spPr>
          <a:xfrm>
            <a:off x="5677000" y="1459802"/>
            <a:ext cx="6389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hlinkClick r:id="rId10"/>
              </a:rPr>
              <a:t>http://pbpython.com/</a:t>
            </a: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hlinkClick r:id="rId11"/>
              </a:rPr>
              <a:t>www.pythonforbeginners.com</a:t>
            </a: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hlinkClick r:id="rId12"/>
              </a:rPr>
              <a:t>https://www.programiz.com/python-programming</a:t>
            </a: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pythoncentral.io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hlinkClick r:id="rId13"/>
              </a:rPr>
              <a:t>https://learnpythonthehardway.org</a:t>
            </a: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http://codingbat.com/python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86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4B6E-80E1-46A4-953E-3A3A8510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Some useful Python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A4E4-4906-4FB9-9FD4-2BC24E93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https://stackoverflow.com/questions/tagged/python</a:t>
            </a:r>
            <a:endParaRPr lang="en-SG" dirty="0">
              <a:hlinkClick r:id="rId3"/>
            </a:endParaRPr>
          </a:p>
          <a:p>
            <a:r>
              <a:rPr lang="en-SG" dirty="0">
                <a:hlinkClick r:id="rId3"/>
              </a:rPr>
              <a:t>https://pyformat.info/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BD3AD-7F73-45A9-A5A6-9679B59A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BB2E-8F45-49D5-BBD4-D333D460A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Links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41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A5A5-FBAD-4A82-9A00-DDDAF20B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SG"/>
              <a:t>Dictionaries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0D6F3-A4A2-4EC3-82A6-216C443AFC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3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E2B33-7B3C-45EB-BC49-A9E53C8D4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  <a:p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FE8657-61D2-481F-8898-BB2AA196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365462"/>
            <a:ext cx="6001788" cy="47400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SG"/>
              <a:t>A </a:t>
            </a:r>
            <a:r>
              <a:rPr lang="en-SG">
                <a:solidFill>
                  <a:srgbClr val="C00000"/>
                </a:solidFill>
              </a:rPr>
              <a:t>dictionary </a:t>
            </a:r>
            <a:r>
              <a:rPr lang="en-SG"/>
              <a:t>is a data type similar to lists, but works with keys and values instead of indexes</a:t>
            </a:r>
          </a:p>
          <a:p>
            <a:pPr>
              <a:lnSpc>
                <a:spcPct val="110000"/>
              </a:lnSpc>
            </a:pPr>
            <a:r>
              <a:rPr lang="en-SG"/>
              <a:t>Each value stored in a dictionary can be accessed using a </a:t>
            </a:r>
            <a:r>
              <a:rPr lang="en-SG" b="1">
                <a:solidFill>
                  <a:srgbClr val="FF0000"/>
                </a:solidFill>
              </a:rPr>
              <a:t>unique </a:t>
            </a:r>
            <a:r>
              <a:rPr lang="en-SG"/>
              <a:t>key, which is any type of object instead of using its index to address it.</a:t>
            </a:r>
          </a:p>
          <a:p>
            <a:pPr>
              <a:lnSpc>
                <a:spcPct val="110000"/>
              </a:lnSpc>
            </a:pPr>
            <a:r>
              <a:rPr lang="en-SG"/>
              <a:t>For example, a database of phone numbers could be stored using a dictionary like 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6D60B-1429-4EEA-9A55-8BC242F157B9}"/>
              </a:ext>
            </a:extLst>
          </p:cNvPr>
          <p:cNvSpPr txBox="1"/>
          <p:nvPr/>
        </p:nvSpPr>
        <p:spPr>
          <a:xfrm>
            <a:off x="7398328" y="723666"/>
            <a:ext cx="457200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phonebook["John"] = 93847756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phonebook["Jack"] = 93837726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phonebook["Jill"] = 94766278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print(phonebook)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5826D-3C6E-43D9-B472-8738BEA69123}"/>
              </a:ext>
            </a:extLst>
          </p:cNvPr>
          <p:cNvSpPr txBox="1"/>
          <p:nvPr/>
        </p:nvSpPr>
        <p:spPr>
          <a:xfrm>
            <a:off x="7951058" y="3540008"/>
            <a:ext cx="346653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   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"John" : 938477566,   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"Jack" : 938377264,   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"Jill" : 947662781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print(phonebook)</a:t>
            </a: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8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Iterating through a 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3149" y="1519424"/>
            <a:ext cx="6400799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tel = {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'Ms Dora': 68706085,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'Ms Eileen': 68704739,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'Mr Calvin':67721917,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'Mr Hu-Shien': 67721922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print(tel.keys())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t in tel: </a:t>
            </a:r>
            <a:r>
              <a:rPr lang="en-SG" b="1">
                <a:solidFill>
                  <a:schemeClr val="accent6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 is the key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print(t) # print the keys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print(tel[t]) # access via the keys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72393" y="1286409"/>
            <a:ext cx="5048000" cy="473556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It </a:t>
            </a:r>
            <a:r>
              <a:rPr lang="en-SG" dirty="0"/>
              <a:t>is best to think of a dictionary as an unordered set of </a:t>
            </a:r>
            <a:r>
              <a:rPr lang="en-SG" i="1" dirty="0">
                <a:solidFill>
                  <a:srgbClr val="FF0000"/>
                </a:solidFill>
              </a:rPr>
              <a:t>key: value</a:t>
            </a:r>
            <a:r>
              <a:rPr lang="en-SG" dirty="0"/>
              <a:t> pairs, with the requirement that the keys are unique (within one </a:t>
            </a:r>
            <a:r>
              <a:rPr lang="en-SG"/>
              <a:t>dictionary).</a:t>
            </a:r>
          </a:p>
          <a:p>
            <a:pPr>
              <a:spcBef>
                <a:spcPts val="800"/>
              </a:spcBef>
            </a:pPr>
            <a:endParaRPr lang="en-SG"/>
          </a:p>
          <a:p>
            <a:pPr>
              <a:spcBef>
                <a:spcPts val="800"/>
              </a:spcBef>
            </a:pPr>
            <a:r>
              <a:rPr lang="en-SG"/>
              <a:t>The example here shows how you can iterate through a dictionary using its keys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453149" y="1241154"/>
            <a:ext cx="527026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Create a dictionary and iterate through it</a:t>
            </a:r>
          </a:p>
        </p:txBody>
      </p:sp>
      <p:sp>
        <p:nvSpPr>
          <p:cNvPr id="10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0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Iterating through dictionary (items)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5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726" y="2923955"/>
            <a:ext cx="4331406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tel = dict([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('Ms Dora', 68706085),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('Ms Eileen', 68704739) ,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('Mr Calvin', 67721917), </a:t>
            </a: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('Mr Hu-Shien', 67721922)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])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key, value in tel.items():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print(key, value)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574" y="1356115"/>
            <a:ext cx="11736636" cy="1569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800">
                <a:solidFill>
                  <a:srgbClr val="002060"/>
                </a:solidFill>
              </a:rPr>
              <a:t>You can also use the </a:t>
            </a:r>
            <a:r>
              <a:rPr lang="en-SG" sz="2800">
                <a:solidFill>
                  <a:srgbClr val="C00000"/>
                </a:solidFill>
              </a:rPr>
              <a:t>dict</a:t>
            </a:r>
            <a:r>
              <a:rPr lang="en-SG" sz="2800">
                <a:solidFill>
                  <a:srgbClr val="002060"/>
                </a:solidFill>
              </a:rPr>
              <a:t> constructor to create the key-value pairs as shown</a:t>
            </a:r>
          </a:p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800">
                <a:solidFill>
                  <a:srgbClr val="002060"/>
                </a:solidFill>
              </a:rPr>
              <a:t>This example also shows another way to iterate through dictionary by using .items() method</a:t>
            </a:r>
          </a:p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DE6BF-6269-4DAE-93F2-E0527E1F8B53}"/>
              </a:ext>
            </a:extLst>
          </p:cNvPr>
          <p:cNvSpPr/>
          <p:nvPr/>
        </p:nvSpPr>
        <p:spPr>
          <a:xfrm>
            <a:off x="5303520" y="2884616"/>
            <a:ext cx="7065818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</a:t>
            </a:r>
            <a:b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"John" : 938477566,</a:t>
            </a:r>
            <a:b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"Jack" : 938377264,</a:t>
            </a:r>
            <a:b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"Jill" : 947662781</a:t>
            </a: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 sz="24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name, number in phonebook.items():         </a:t>
            </a:r>
            <a:b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print("{}:{}".format(name,number))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5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FB3-C60C-4658-8271-F304AE02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SG"/>
              <a:t>Iterating through dictionary (enumerate)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D3D94-B0A3-4933-97FD-8004321D04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6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7C19B-5FFD-4C91-AFFA-870551457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  <a:p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067EC-CD6C-4C34-B450-1EC8F3514BF9}"/>
              </a:ext>
            </a:extLst>
          </p:cNvPr>
          <p:cNvSpPr/>
          <p:nvPr/>
        </p:nvSpPr>
        <p:spPr>
          <a:xfrm>
            <a:off x="548640" y="1644468"/>
            <a:ext cx="7065818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</a:t>
            </a:r>
            <a:b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"John" : 938477566,</a:t>
            </a:r>
            <a:b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"Jack" : 938377264,</a:t>
            </a:r>
            <a:b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"Jill" : 947662781</a:t>
            </a: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 sz="24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i, v in enumerate(phonebook):</a:t>
            </a: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print(i, v)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0FFC9-AA8D-4AF3-AEC8-C3228F41FE75}"/>
              </a:ext>
            </a:extLst>
          </p:cNvPr>
          <p:cNvSpPr/>
          <p:nvPr/>
        </p:nvSpPr>
        <p:spPr>
          <a:xfrm>
            <a:off x="548640" y="4691456"/>
            <a:ext cx="7065818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The position index and corresponding value can be retrieved at the same time using the enumerate()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F3172-8A5F-4D23-B451-220F9262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059" y="1951650"/>
            <a:ext cx="2288568" cy="2654742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2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FB3-C60C-4658-8271-F304AE02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Iterating through multiple dictionaries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D3D94-B0A3-4933-97FD-8004321D04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7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7C19B-5FFD-4C91-AFFA-870551457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  <a:p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067EC-CD6C-4C34-B450-1EC8F3514BF9}"/>
              </a:ext>
            </a:extLst>
          </p:cNvPr>
          <p:cNvSpPr/>
          <p:nvPr/>
        </p:nvSpPr>
        <p:spPr>
          <a:xfrm>
            <a:off x="548640" y="1644468"/>
            <a:ext cx="769758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phonebook1 = { "Jack" : 93837726, "Jill" : 94762781}</a:t>
            </a: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phonebook2 = {  "John" : 93847755,  "Jane": 91289900}</a:t>
            </a:r>
          </a:p>
          <a:p>
            <a:endParaRPr lang="en-SG" sz="24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p1, p2 in zip(phonebook1, phonebook2):</a:t>
            </a: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print("{} {}".format(p1,phonebook1[p1]))</a:t>
            </a: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print("{} {}".format(p2, phonebook2[p2]))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0FFC9-AA8D-4AF3-AEC8-C3228F41FE75}"/>
              </a:ext>
            </a:extLst>
          </p:cNvPr>
          <p:cNvSpPr/>
          <p:nvPr/>
        </p:nvSpPr>
        <p:spPr>
          <a:xfrm>
            <a:off x="548640" y="3952791"/>
            <a:ext cx="7697585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To loop over two or more sequences at the same time, the entries can be paired with the zip() function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FB3-C60C-4658-8271-F304AE02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Reverse keys and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D3D94-B0A3-4933-97FD-8004321D04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8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7C19B-5FFD-4C91-AFFA-870551457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  <a:p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067EC-CD6C-4C34-B450-1EC8F3514BF9}"/>
              </a:ext>
            </a:extLst>
          </p:cNvPr>
          <p:cNvSpPr/>
          <p:nvPr/>
        </p:nvSpPr>
        <p:spPr>
          <a:xfrm>
            <a:off x="548640" y="1644468"/>
            <a:ext cx="11405062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 "Jack" : 93837726, "Jill" : 94762781, </a:t>
            </a:r>
            <a:b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              "John": 91234567, "Jane":99876543}</a:t>
            </a:r>
          </a:p>
          <a:p>
            <a:endParaRPr lang="en-SG" sz="24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sz="24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phonebook_reversed = {y:x for x,y in phonebook.items()}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0FFC9-AA8D-4AF3-AEC8-C3228F41FE75}"/>
              </a:ext>
            </a:extLst>
          </p:cNvPr>
          <p:cNvSpPr/>
          <p:nvPr/>
        </p:nvSpPr>
        <p:spPr>
          <a:xfrm>
            <a:off x="548640" y="3583460"/>
            <a:ext cx="1140506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To loop over a sequence in reverse, first specify the sequence in a forward direction and then call the reversed() function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3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FB3-C60C-4658-8271-F304AE02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 fontScale="90000"/>
          </a:bodyPr>
          <a:lstStyle/>
          <a:p>
            <a:r>
              <a:rPr lang="en-SG"/>
              <a:t>Iterating through dictionary in sorted order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D3D94-B0A3-4933-97FD-8004321D04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9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7C19B-5FFD-4C91-AFFA-870551457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  <a:p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067EC-CD6C-4C34-B450-1EC8F3514BF9}"/>
              </a:ext>
            </a:extLst>
          </p:cNvPr>
          <p:cNvSpPr/>
          <p:nvPr/>
        </p:nvSpPr>
        <p:spPr>
          <a:xfrm>
            <a:off x="432261" y="1267097"/>
            <a:ext cx="1140506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 "Jack" : 93837726, "Jill" : 94762781, </a:t>
            </a:r>
            <a:b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              "John": 91234567, "Jane":99876543}</a:t>
            </a:r>
          </a:p>
          <a:p>
            <a:endParaRPr lang="en-SG" sz="24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f in sorted(set(phonebook)):</a:t>
            </a: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print(f)</a:t>
            </a:r>
          </a:p>
          <a:p>
            <a:endParaRPr lang="en-SG" sz="24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0FFC9-AA8D-4AF3-AEC8-C3228F41FE75}"/>
              </a:ext>
            </a:extLst>
          </p:cNvPr>
          <p:cNvSpPr/>
          <p:nvPr/>
        </p:nvSpPr>
        <p:spPr>
          <a:xfrm>
            <a:off x="432261" y="3575421"/>
            <a:ext cx="1140506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To loop over a sequence in sorted order, use the sorted() function which returns a new sorted list while leaving the source unaltered</a:t>
            </a:r>
          </a:p>
        </p:txBody>
      </p:sp>
      <p:sp>
        <p:nvSpPr>
          <p:cNvPr id="8" name="Footer Placeholder 3"/>
          <p:cNvSpPr>
            <a:spLocks noGrp="1"/>
          </p:cNvSpPr>
          <p:nvPr/>
        </p:nvSpPr>
        <p:spPr>
          <a:xfrm>
            <a:off x="159615" y="6483061"/>
            <a:ext cx="2047876" cy="238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/>
              <a:t>Official (Open) Non-Sensitive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9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Y1718S2 IT8701 PDS" val="9Pt1XGT3"/>
  <p:tag name="ARTICULATE_DESIGN_ID_1_OFFICE THEME" val="9UpFMq5m"/>
  <p:tag name="ARTICULATE_DESIGN_ID_2_OFFICE THEME" val="yftgctzR"/>
  <p:tag name="ARTICULATE_DESIGN_ID_3_OFFICE THEME" val="skrhKybY"/>
  <p:tag name="ARTICULATE_DESIGN_ID_4_OFFICE THEME" val="IIBNwhIJ"/>
  <p:tag name="ARTICULATE_SLIDE_COUNT" val="10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Y1718s2 IT8701 P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Y1718s2 IT8701 PDS" id="{6106ED56-4729-449B-A85B-C1D24946A5AE}" vid="{C7C8290B-EFE1-4E13-9711-CD74E0B782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16398</TotalTime>
  <Words>1743</Words>
  <Application>Microsoft Office PowerPoint</Application>
  <PresentationFormat>Widescreen</PresentationFormat>
  <Paragraphs>337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Roboto</vt:lpstr>
      <vt:lpstr>Segoe UI</vt:lpstr>
      <vt:lpstr>AY1718s2 IT8701 PDS</vt:lpstr>
      <vt:lpstr>Introduction to Python (Optional)</vt:lpstr>
      <vt:lpstr>Topic 1 - Optional Topics </vt:lpstr>
      <vt:lpstr>Dictionaries</vt:lpstr>
      <vt:lpstr>Iterating through a dictionary</vt:lpstr>
      <vt:lpstr>Iterating through dictionary (items)</vt:lpstr>
      <vt:lpstr>Iterating through dictionary (enumerate)</vt:lpstr>
      <vt:lpstr>Iterating through multiple dictionaries</vt:lpstr>
      <vt:lpstr>Reverse keys and values</vt:lpstr>
      <vt:lpstr>Iterating through dictionary in sorted order</vt:lpstr>
      <vt:lpstr>Add new items to dictionary</vt:lpstr>
      <vt:lpstr>Remove items from dictionary</vt:lpstr>
      <vt:lpstr>Mixing data in a dictionary</vt:lpstr>
      <vt:lpstr>Nested dictionaries</vt:lpstr>
      <vt:lpstr>Create a 'database' with dictionary</vt:lpstr>
      <vt:lpstr>Check existence of key in dictionary</vt:lpstr>
      <vt:lpstr>Compare two dictionaries</vt:lpstr>
      <vt:lpstr>Reading files</vt:lpstr>
      <vt:lpstr>Reading files</vt:lpstr>
      <vt:lpstr>Writing files</vt:lpstr>
      <vt:lpstr>Read/ Write Files</vt:lpstr>
      <vt:lpstr>try-except-finally</vt:lpstr>
      <vt:lpstr>try-except-finally</vt:lpstr>
      <vt:lpstr>PowerPoint Presentation</vt:lpstr>
      <vt:lpstr>Some useful Python resources</vt:lpstr>
      <vt:lpstr>Some useful Python resources</vt:lpstr>
      <vt:lpstr>Some useful Python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 Chua Heok Hoon</dc:creator>
  <cp:lastModifiedBy>Chee Seng CHONG</cp:lastModifiedBy>
  <cp:revision>1632</cp:revision>
  <cp:lastPrinted>2016-10-06T08:00:59Z</cp:lastPrinted>
  <dcterms:created xsi:type="dcterms:W3CDTF">2015-09-12T14:47:32Z</dcterms:created>
  <dcterms:modified xsi:type="dcterms:W3CDTF">2022-09-30T06:14:56Z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B034B6F4-1E70-4D6F-ADC3-A03888B1B0DC</vt:lpwstr>
  </property>
  <property fmtid="{D5CDD505-2E9C-101B-9397-08002B2CF9AE}" pid="3" name="ArticulatePath">
    <vt:lpwstr>IT8701 PDS Topic 01 - Intro to Python v004</vt:lpwstr>
  </property>
</Properties>
</file>