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5.xml" ContentType="application/vnd.openxmlformats-officedocument.presentationml.notesSlide+xml"/>
  <Override PartName="/ppt/tags/tag45.xml" ContentType="application/vnd.openxmlformats-officedocument.presentationml.tags+xml"/>
  <Override PartName="/ppt/notesSlides/notesSlide26.xml" ContentType="application/vnd.openxmlformats-officedocument.presentationml.notesSlide+xml"/>
  <Override PartName="/ppt/tags/tag46.xml" ContentType="application/vnd.openxmlformats-officedocument.presentationml.tags+xml"/>
  <Override PartName="/ppt/notesSlides/notesSlide2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8.xml" ContentType="application/vnd.openxmlformats-officedocument.presentationml.notesSlide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tags/tag51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60.xml" ContentType="application/vnd.openxmlformats-officedocument.presentationml.tags+xml"/>
  <Override PartName="/ppt/notesSlides/notesSlide38.xml" ContentType="application/vnd.openxmlformats-officedocument.presentationml.notesSlide+xml"/>
  <Override PartName="/ppt/tags/tag61.xml" ContentType="application/vnd.openxmlformats-officedocument.presentationml.tags+xml"/>
  <Override PartName="/ppt/notesSlides/notesSlide39.xml" ContentType="application/vnd.openxmlformats-officedocument.presentationml.notesSlide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42.xml" ContentType="application/vnd.openxmlformats-officedocument.presentationml.notesSlide+xml"/>
  <Override PartName="/ppt/tags/tag66.xml" ContentType="application/vnd.openxmlformats-officedocument.presentationml.tags+xml"/>
  <Override PartName="/ppt/notesSlides/notesSlide43.xml" ContentType="application/vnd.openxmlformats-officedocument.presentationml.notesSlide+xml"/>
  <Override PartName="/ppt/tags/tag67.xml" ContentType="application/vnd.openxmlformats-officedocument.presentationml.tags+xml"/>
  <Override PartName="/ppt/notesSlides/notesSlide44.xml" ContentType="application/vnd.openxmlformats-officedocument.presentationml.notesSlide+xml"/>
  <Override PartName="/ppt/tags/tag68.xml" ContentType="application/vnd.openxmlformats-officedocument.presentationml.tags+xml"/>
  <Override PartName="/ppt/notesSlides/notesSlide45.xml" ContentType="application/vnd.openxmlformats-officedocument.presentationml.notesSlide+xml"/>
  <Override PartName="/ppt/tags/tag69.xml" ContentType="application/vnd.openxmlformats-officedocument.presentationml.tags+xml"/>
  <Override PartName="/ppt/notesSlides/notesSlide46.xml" ContentType="application/vnd.openxmlformats-officedocument.presentationml.notesSlide+xml"/>
  <Override PartName="/ppt/tags/tag70.xml" ContentType="application/vnd.openxmlformats-officedocument.presentationml.tags+xml"/>
  <Override PartName="/ppt/notesSlides/notesSlide47.xml" ContentType="application/vnd.openxmlformats-officedocument.presentationml.notesSlide+xml"/>
  <Override PartName="/ppt/tags/tag71.xml" ContentType="application/vnd.openxmlformats-officedocument.presentationml.tags+xml"/>
  <Override PartName="/ppt/notesSlides/notesSlide48.xml" ContentType="application/vnd.openxmlformats-officedocument.presentationml.notesSlide+xml"/>
  <Override PartName="/ppt/tags/tag72.xml" ContentType="application/vnd.openxmlformats-officedocument.presentationml.tags+xml"/>
  <Override PartName="/ppt/notesSlides/notesSlide49.xml" ContentType="application/vnd.openxmlformats-officedocument.presentationml.notesSlide+xml"/>
  <Override PartName="/ppt/tags/tag73.xml" ContentType="application/vnd.openxmlformats-officedocument.presentationml.tags+xml"/>
  <Override PartName="/ppt/notesSlides/notesSlide50.xml" ContentType="application/vnd.openxmlformats-officedocument.presentationml.notesSlide+xml"/>
  <Override PartName="/ppt/tags/tag74.xml" ContentType="application/vnd.openxmlformats-officedocument.presentationml.tags+xml"/>
  <Override PartName="/ppt/notesSlides/notesSlide51.xml" ContentType="application/vnd.openxmlformats-officedocument.presentationml.notesSlide+xml"/>
  <Override PartName="/ppt/tags/tag75.xml" ContentType="application/vnd.openxmlformats-officedocument.presentationml.tags+xml"/>
  <Override PartName="/ppt/notesSlides/notesSlide52.xml" ContentType="application/vnd.openxmlformats-officedocument.presentationml.notesSlide+xml"/>
  <Override PartName="/ppt/tags/tag76.xml" ContentType="application/vnd.openxmlformats-officedocument.presentationml.tags+xml"/>
  <Override PartName="/ppt/notesSlides/notesSlide5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418" r:id="rId3"/>
    <p:sldId id="419" r:id="rId4"/>
    <p:sldId id="489" r:id="rId5"/>
    <p:sldId id="424" r:id="rId6"/>
    <p:sldId id="428" r:id="rId7"/>
    <p:sldId id="425" r:id="rId8"/>
    <p:sldId id="429" r:id="rId9"/>
    <p:sldId id="431" r:id="rId10"/>
    <p:sldId id="498" r:id="rId11"/>
    <p:sldId id="473" r:id="rId12"/>
    <p:sldId id="432" r:id="rId13"/>
    <p:sldId id="496" r:id="rId14"/>
    <p:sldId id="468" r:id="rId15"/>
    <p:sldId id="469" r:id="rId16"/>
    <p:sldId id="506" r:id="rId17"/>
    <p:sldId id="507" r:id="rId18"/>
    <p:sldId id="470" r:id="rId19"/>
    <p:sldId id="471" r:id="rId20"/>
    <p:sldId id="472" r:id="rId21"/>
    <p:sldId id="502" r:id="rId22"/>
    <p:sldId id="503" r:id="rId23"/>
    <p:sldId id="515" r:id="rId24"/>
    <p:sldId id="505" r:id="rId25"/>
    <p:sldId id="508" r:id="rId26"/>
    <p:sldId id="475" r:id="rId27"/>
    <p:sldId id="476" r:id="rId28"/>
    <p:sldId id="504" r:id="rId29"/>
    <p:sldId id="477" r:id="rId30"/>
    <p:sldId id="478" r:id="rId31"/>
    <p:sldId id="479" r:id="rId32"/>
    <p:sldId id="474" r:id="rId33"/>
    <p:sldId id="467" r:id="rId34"/>
    <p:sldId id="525" r:id="rId35"/>
    <p:sldId id="500" r:id="rId36"/>
    <p:sldId id="482" r:id="rId37"/>
    <p:sldId id="484" r:id="rId38"/>
    <p:sldId id="480" r:id="rId39"/>
    <p:sldId id="481" r:id="rId40"/>
    <p:sldId id="439" r:id="rId41"/>
    <p:sldId id="441" r:id="rId42"/>
    <p:sldId id="442" r:id="rId43"/>
    <p:sldId id="444" r:id="rId44"/>
    <p:sldId id="443" r:id="rId45"/>
    <p:sldId id="445" r:id="rId46"/>
    <p:sldId id="465" r:id="rId47"/>
    <p:sldId id="509" r:id="rId48"/>
    <p:sldId id="510" r:id="rId49"/>
    <p:sldId id="511" r:id="rId50"/>
    <p:sldId id="523" r:id="rId51"/>
    <p:sldId id="524" r:id="rId52"/>
    <p:sldId id="447" r:id="rId53"/>
    <p:sldId id="520" r:id="rId54"/>
    <p:sldId id="517" r:id="rId55"/>
    <p:sldId id="518" r:id="rId56"/>
    <p:sldId id="448" r:id="rId57"/>
    <p:sldId id="501" r:id="rId58"/>
    <p:sldId id="516" r:id="rId59"/>
    <p:sldId id="466" r:id="rId60"/>
    <p:sldId id="521" r:id="rId61"/>
    <p:sldId id="452" r:id="rId62"/>
    <p:sldId id="455" r:id="rId63"/>
    <p:sldId id="456" r:id="rId64"/>
    <p:sldId id="522" r:id="rId65"/>
    <p:sldId id="462" r:id="rId66"/>
    <p:sldId id="463" r:id="rId67"/>
    <p:sldId id="457" r:id="rId68"/>
    <p:sldId id="459" r:id="rId69"/>
    <p:sldId id="460" r:id="rId70"/>
    <p:sldId id="461" r:id="rId71"/>
    <p:sldId id="449" r:id="rId72"/>
    <p:sldId id="453" r:id="rId73"/>
    <p:sldId id="454" r:id="rId74"/>
    <p:sldId id="486" r:id="rId75"/>
    <p:sldId id="345" r:id="rId76"/>
  </p:sldIdLst>
  <p:sldSz cx="12192000" cy="6858000"/>
  <p:notesSz cx="7010400" cy="9296400"/>
  <p:custDataLst>
    <p:tags r:id="rId7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A0B8C-3436-4BB1-9F37-0869ED7011E1}">
          <p14:sldIdLst>
            <p14:sldId id="418"/>
          </p14:sldIdLst>
        </p14:section>
        <p14:section name="Contents" id="{0E9F5D45-7072-488A-A7C3-95AB20D3B478}">
          <p14:sldIdLst>
            <p14:sldId id="419"/>
          </p14:sldIdLst>
        </p14:section>
        <p14:section name="Introduction to Numpy" id="{4EA12F1C-BA66-4BC3-A334-557A7B1AA026}">
          <p14:sldIdLst>
            <p14:sldId id="489"/>
            <p14:sldId id="424"/>
            <p14:sldId id="428"/>
            <p14:sldId id="425"/>
            <p14:sldId id="429"/>
            <p14:sldId id="431"/>
            <p14:sldId id="498"/>
          </p14:sldIdLst>
        </p14:section>
        <p14:section name="Creating Numpy Arrays" id="{B4BB1A27-1F93-4A23-8316-D98BD188C299}">
          <p14:sldIdLst>
            <p14:sldId id="473"/>
            <p14:sldId id="432"/>
            <p14:sldId id="496"/>
            <p14:sldId id="468"/>
            <p14:sldId id="469"/>
            <p14:sldId id="506"/>
            <p14:sldId id="507"/>
            <p14:sldId id="470"/>
            <p14:sldId id="471"/>
            <p14:sldId id="472"/>
            <p14:sldId id="502"/>
            <p14:sldId id="503"/>
            <p14:sldId id="515"/>
            <p14:sldId id="505"/>
            <p14:sldId id="508"/>
          </p14:sldIdLst>
        </p14:section>
        <p14:section name="Numpy Data Types" id="{B60288A0-5226-4F77-8FD8-F028389A62F3}">
          <p14:sldIdLst>
            <p14:sldId id="475"/>
            <p14:sldId id="476"/>
            <p14:sldId id="504"/>
          </p14:sldIdLst>
        </p14:section>
        <p14:section name="Inspecting Numpy arrays" id="{CCEA313B-0705-48DB-B0C8-E4D977E16D2F}">
          <p14:sldIdLst>
            <p14:sldId id="477"/>
            <p14:sldId id="478"/>
            <p14:sldId id="479"/>
          </p14:sldIdLst>
        </p14:section>
        <p14:section name="Subsetting, Slicing and Indexing" id="{3B999D8D-DA89-4F48-B1B1-5D37C16C6605}">
          <p14:sldIdLst>
            <p14:sldId id="474"/>
            <p14:sldId id="467"/>
            <p14:sldId id="525"/>
            <p14:sldId id="500"/>
          </p14:sldIdLst>
        </p14:section>
        <p14:section name="Copying Arrays" id="{7F2321D7-707F-4D02-82D0-CFBA6550E20B}">
          <p14:sldIdLst>
            <p14:sldId id="482"/>
            <p14:sldId id="484"/>
          </p14:sldIdLst>
        </p14:section>
        <p14:section name="Sorting Arrays" id="{D0DC6475-D412-4FE8-941F-B73BDCDA79A6}">
          <p14:sldIdLst>
            <p14:sldId id="480"/>
            <p14:sldId id="481"/>
          </p14:sldIdLst>
        </p14:section>
        <p14:section name="Manipulating Array Shapes" id="{608FE599-0AEE-475F-997D-D064F5275108}">
          <p14:sldIdLst>
            <p14:sldId id="439"/>
            <p14:sldId id="441"/>
            <p14:sldId id="442"/>
            <p14:sldId id="444"/>
            <p14:sldId id="443"/>
            <p14:sldId id="445"/>
            <p14:sldId id="465"/>
            <p14:sldId id="509"/>
            <p14:sldId id="510"/>
            <p14:sldId id="511"/>
            <p14:sldId id="523"/>
            <p14:sldId id="524"/>
          </p14:sldIdLst>
        </p14:section>
        <p14:section name="Splitting Arrays" id="{522FCDDA-82E8-4CE9-A06D-215B5A91BA0E}">
          <p14:sldIdLst>
            <p14:sldId id="447"/>
            <p14:sldId id="520"/>
            <p14:sldId id="517"/>
            <p14:sldId id="518"/>
          </p14:sldIdLst>
        </p14:section>
        <p14:section name="Converting arrays" id="{79907E4C-46F7-4433-8961-C6CEC6966618}">
          <p14:sldIdLst>
            <p14:sldId id="448"/>
            <p14:sldId id="501"/>
            <p14:sldId id="516"/>
          </p14:sldIdLst>
        </p14:section>
        <p14:section name="Arithmetic and Logical operations on Arrays" id="{70B121BC-6AD2-4861-B979-FF56684F4E73}">
          <p14:sldIdLst>
            <p14:sldId id="466"/>
            <p14:sldId id="521"/>
          </p14:sldIdLst>
        </p14:section>
        <p14:section name="Mathematical and Statistical Methods" id="{C667CD70-A31D-41D8-8CBF-CD2E53857544}">
          <p14:sldIdLst>
            <p14:sldId id="452"/>
            <p14:sldId id="455"/>
            <p14:sldId id="456"/>
            <p14:sldId id="522"/>
            <p14:sldId id="462"/>
            <p14:sldId id="463"/>
            <p14:sldId id="457"/>
            <p14:sldId id="459"/>
            <p14:sldId id="460"/>
            <p14:sldId id="461"/>
          </p14:sldIdLst>
        </p14:section>
        <p14:section name="File I/O with arrays" id="{E15C9D82-D0A2-4EE6-9BF7-9283C00F8854}">
          <p14:sldIdLst>
            <p14:sldId id="449"/>
            <p14:sldId id="453"/>
            <p14:sldId id="454"/>
            <p14:sldId id="486"/>
          </p14:sldIdLst>
        </p14:section>
        <p14:section name="End of Topic 2" id="{D24DF217-6A8B-471B-8D98-41E8162D8E3B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9D8"/>
    <a:srgbClr val="0033CC"/>
    <a:srgbClr val="D066C3"/>
    <a:srgbClr val="660033"/>
    <a:srgbClr val="ECD3EF"/>
    <a:srgbClr val="D3C3D0"/>
    <a:srgbClr val="DFB7D7"/>
    <a:srgbClr val="660066"/>
    <a:srgbClr val="BF71B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86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https://docs.scipy.org/doc/numpy/reference/generated/numpy.full.html</a:t>
            </a:r>
          </a:p>
          <a:p>
            <a:r>
              <a:rPr lang="en-SG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60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https://docs.scipy.org/doc/numpy/reference/generated/numpy.random.random.html</a:t>
            </a:r>
          </a:p>
          <a:p>
            <a:r>
              <a:rPr lang="en-SG"/>
              <a:t>https://docs.scipy.org/doc/numpy/reference/generated/numpy.random.randint.html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59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https://docs.scipy.org/doc/numpy/reference/generated/numpy.empty.html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62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https://docs.scipy.org/doc/numpy-1.13.0/reference/generated/numpy.loadtxt.html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00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https://docs.scipy.org/doc/numpy-1.13.0/reference/generated/numpy.genfromtxt.html#numpy.genfromtxt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90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7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5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https://docs.scipy.org/doc/numpy/reference/arrays.dtypes.html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6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62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2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60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79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95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https://docs.scipy.org/doc/numpy/reference/generated/numpy.full.html</a:t>
            </a:r>
          </a:p>
          <a:p>
            <a:r>
              <a:rPr lang="en-SG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264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035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023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183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7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1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381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293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https://docs.scipy.org/doc/numpy-1.13.0/reference/generated/numpy.append.html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514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https://docs.scipy.org/doc/numpy-1.13.0/reference/generated/</a:t>
            </a:r>
            <a:r>
              <a:rPr lang="en-SG"/>
              <a:t>numpy.insert.html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646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https://docs.scipy.org/doc/numpy-1.13.0/reference/generated/numpy.delete.html#numpy.delete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735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https://docs.scipy.org/doc/numpy-1.15.1/reference/generated/numpy.split.html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86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https://docs.scipy.org/doc/numpy-1.13.0/reference/generated/numpy.hsplit.html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29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https://docs.scipy.org/doc/numpy-1.13.0/reference/generated/numpy.vsplit.html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59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https://docs.scipy.org/doc/numpy-1.14.0/reference/generated/numpy.ndarray.tolist.html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40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https://docs.scipy.org/doc/numpy/reference/generated/numpy.ndarray.tolist.html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828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https://docs.scipy.org/doc/numpy/reference/generated/numpy.ndarray.astype.html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57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858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853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02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https://docs.scipy.org/doc/numpy-1.14.0/reference/generated/numpy.sum.html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350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https://docs.scipy.org/doc/numpy-1.15.1/reference/generated/numpy.mean.html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376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https://docs.scipy.org/doc/numpy-1.13.0/reference/generated/numpy.median.html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469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https://docs.scipy.org/doc/numpy-1.14.0/reference/generated/numpy.ndarray.min.html</a:t>
            </a:r>
          </a:p>
          <a:p>
            <a:r>
              <a:rPr lang="en-SG"/>
              <a:t>https://docs.scipy.org/doc/numpy-1.14.0/reference/generated/numpy.ndarray.max.html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556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https://docs.scipy.org/doc/numpy-1.15.0/reference/generated/numpy.argmin.html</a:t>
            </a:r>
          </a:p>
          <a:p>
            <a:r>
              <a:rPr lang="en-SG"/>
              <a:t>https://docs.scipy.org/doc/numpy-1.15.1/reference/generated/numpy.argmax.html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74103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https://docs.scipy.org/doc/numpy-1.15.1/reference/generated/numpy.cumsum.html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033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https://docs.scipy.org/doc/numpy-1.15.1/reference/generated/numpy.cumprod.html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3637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https://docs.scipy.org/doc/numpy-1.13.0/reference/generated/numpy.std.html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29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7035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https://docs.scipy.org/doc/numpy-1.15.1/reference/generated/numpy.var.html</a:t>
            </a:r>
          </a:p>
          <a:p>
            <a:endParaRPr lang="en-SG"/>
          </a:p>
          <a:p>
            <a:r>
              <a:rPr lang="en-SG"/>
              <a:t>numpy.var</a:t>
            </a:r>
            <a:r>
              <a:rPr lang="en-SG">
                <a:effectLst/>
              </a:rPr>
              <a:t>(</a:t>
            </a:r>
            <a:r>
              <a:rPr lang="en-SG" b="0" i="1">
                <a:effectLst/>
              </a:rPr>
              <a:t>a</a:t>
            </a:r>
            <a:r>
              <a:rPr lang="en-SG"/>
              <a:t>, </a:t>
            </a:r>
            <a:r>
              <a:rPr lang="en-SG" b="0" i="1">
                <a:effectLst/>
              </a:rPr>
              <a:t>axis=None</a:t>
            </a:r>
            <a:r>
              <a:rPr lang="en-SG"/>
              <a:t>, </a:t>
            </a:r>
            <a:r>
              <a:rPr lang="en-SG" b="0" i="1">
                <a:effectLst/>
              </a:rPr>
              <a:t>dtype=None</a:t>
            </a:r>
            <a:r>
              <a:rPr lang="en-SG"/>
              <a:t>, </a:t>
            </a:r>
            <a:r>
              <a:rPr lang="en-SG" b="0" i="1">
                <a:effectLst/>
              </a:rPr>
              <a:t>out=None</a:t>
            </a:r>
            <a:r>
              <a:rPr lang="en-SG"/>
              <a:t>, </a:t>
            </a:r>
            <a:r>
              <a:rPr lang="en-SG" b="0" i="1">
                <a:effectLst/>
              </a:rPr>
              <a:t>ddof=0</a:t>
            </a:r>
            <a:r>
              <a:rPr lang="en-SG"/>
              <a:t>, </a:t>
            </a:r>
            <a:r>
              <a:rPr lang="en-SG" b="0" i="1">
                <a:effectLst/>
              </a:rPr>
              <a:t>keepdims=&lt;no value&gt;</a:t>
            </a:r>
            <a:r>
              <a:rPr lang="en-SG">
                <a:effectLst/>
              </a:rPr>
              <a:t>)</a:t>
            </a:r>
            <a:endParaRPr lang="en-SG" sz="12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sz="120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>
                <a:effectLst/>
              </a:rPr>
              <a:t>Compute the variance along the specified axis.</a:t>
            </a:r>
          </a:p>
          <a:p>
            <a:r>
              <a:rPr lang="en-SG">
                <a:effectLst/>
              </a:rPr>
              <a:t>Returns the variance of the array elements, a measure of the spread of a distribution. </a:t>
            </a:r>
          </a:p>
          <a:p>
            <a:r>
              <a:rPr lang="en-SG">
                <a:effectLst/>
              </a:rPr>
              <a:t>The variance is computed for the flattened array by default, otherwise over the specified axis.</a:t>
            </a:r>
          </a:p>
          <a:p>
            <a:endParaRPr lang="en-SG"/>
          </a:p>
          <a:p>
            <a:r>
              <a:rPr lang="en-SG"/>
              <a:t>https://www.mathsisfun.com/data/standard-deviation.html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7013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https://docs.scipy.org/doc/numpy/reference/generated/numpy.save.html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https://docs.scipy.org/doc/numpy/reference/generated/numpy.savez.html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https://docs.scipy.org/doc/numpy/reference/generated/numpy.load.html</a:t>
            </a:r>
          </a:p>
          <a:p>
            <a:endParaRPr lang="en-SG"/>
          </a:p>
          <a:p>
            <a:endParaRPr lang="en-S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https://docs.scipy.org/doc/numpy/reference/generated/numpy.loadtxt.html</a:t>
            </a:r>
          </a:p>
          <a:p>
            <a:r>
              <a:rPr lang="en-SG"/>
              <a:t>https://docs.scipy.org/doc/numpy/reference/generated/numpy.genfromtxt.html</a:t>
            </a:r>
          </a:p>
          <a:p>
            <a:r>
              <a:rPr lang="en-SG"/>
              <a:t>https://docs.scipy.org/doc/numpy/reference/generated/numpy.savetxt.html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238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834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https://docs.scipy.org/doc/numpy-1.15.0/reference/generated/numpy.load.html</a:t>
            </a:r>
          </a:p>
          <a:p>
            <a:r>
              <a:rPr lang="en-SG"/>
              <a:t>numpy.load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SG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SG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mmap_mode=None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SG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allow_pickle=True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SG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fix_imports=True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SG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encoding='ASCII'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SG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4657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0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95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https://docs.scipy.org/doc/numpy/reference/generated/numpy.linspace.html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5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Official (Open) Non-Sensitive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Official (Open) Non-Sensitive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11051178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>
                <a:solidFill>
                  <a:srgbClr val="660066"/>
                </a:solidFill>
              </a:defRPr>
            </a:lvl1pPr>
            <a:lvl2pPr>
              <a:defRPr lang="en-US" dirty="0" smtClean="0">
                <a:solidFill>
                  <a:srgbClr val="660066"/>
                </a:solidFill>
              </a:defRPr>
            </a:lvl2pPr>
            <a:lvl3pPr>
              <a:defRPr lang="en-US" dirty="0" smtClean="0">
                <a:solidFill>
                  <a:srgbClr val="660066"/>
                </a:solidFill>
              </a:defRPr>
            </a:lvl3pPr>
            <a:lvl4pPr>
              <a:defRPr lang="en-US" dirty="0" smtClean="0">
                <a:solidFill>
                  <a:srgbClr val="660066"/>
                </a:solidFill>
              </a:defRPr>
            </a:lvl4pPr>
            <a:lvl5pPr>
              <a:defRPr lang="en-SG" dirty="0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5378" y="0"/>
            <a:ext cx="11051177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Official (Open) Non-Sensitive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708" r:id="rId7"/>
    <p:sldLayoutId id="2147483709" r:id="rId8"/>
    <p:sldLayoutId id="2147483710" r:id="rId9"/>
    <p:sldLayoutId id="2147483652" r:id="rId10"/>
    <p:sldLayoutId id="2147483653" r:id="rId11"/>
    <p:sldLayoutId id="2147483654" r:id="rId12"/>
    <p:sldLayoutId id="2147483655" r:id="rId13"/>
    <p:sldLayoutId id="2147483661" r:id="rId14"/>
    <p:sldLayoutId id="2147483663" r:id="rId15"/>
    <p:sldLayoutId id="2147483656" r:id="rId16"/>
    <p:sldLayoutId id="2147483657" r:id="rId17"/>
    <p:sldLayoutId id="2147483658" r:id="rId18"/>
    <p:sldLayoutId id="2147483659" r:id="rId19"/>
    <p:sldLayoutId id="214748370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58.xml"/><Relationship Id="rId3" Type="http://schemas.openxmlformats.org/officeDocument/2006/relationships/notesSlide" Target="../notesSlides/notesSlide2.xml"/><Relationship Id="rId7" Type="http://schemas.openxmlformats.org/officeDocument/2006/relationships/slide" Target="slide28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slide" Target="slide27.xml"/><Relationship Id="rId11" Type="http://schemas.openxmlformats.org/officeDocument/2006/relationships/slide" Target="slide39.xml"/><Relationship Id="rId5" Type="http://schemas.openxmlformats.org/officeDocument/2006/relationships/slide" Target="slide10.xml"/><Relationship Id="rId10" Type="http://schemas.openxmlformats.org/officeDocument/2006/relationships/slide" Target="slide37.xml"/><Relationship Id="rId4" Type="http://schemas.openxmlformats.org/officeDocument/2006/relationships/slide" Target="slide3.xml"/><Relationship Id="rId9" Type="http://schemas.openxmlformats.org/officeDocument/2006/relationships/slide" Target="slide35.xml"/><Relationship Id="rId14" Type="http://schemas.openxmlformats.org/officeDocument/2006/relationships/slide" Target="slide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Relationship Id="rId6" Type="http://schemas.openxmlformats.org/officeDocument/2006/relationships/image" Target="../media/image46.emf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Relationship Id="rId5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2.xml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3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hyperlink" Target="http://www.scipy.org/Numpy_Example_List_With_Doc" TargetMode="External"/><Relationship Id="rId4" Type="http://schemas.openxmlformats.org/officeDocument/2006/relationships/hyperlink" Target="http://www.tramy.us/numpyboo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b="6687"/>
          <a:stretch/>
        </p:blipFill>
        <p:spPr>
          <a:xfrm>
            <a:off x="6244601" y="3204484"/>
            <a:ext cx="5355217" cy="2274456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5400"/>
              <a:t/>
            </a:r>
            <a:br>
              <a:rPr lang="en-SG" sz="5400"/>
            </a:br>
            <a:endParaRPr lang="en-SG" sz="5400" dirty="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733316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Data Manipulation</a:t>
            </a:r>
            <a:b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Using The Numpy Package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95" y="1267097"/>
            <a:ext cx="6835551" cy="2313178"/>
          </a:xfrm>
        </p:spPr>
        <p:txBody>
          <a:bodyPr/>
          <a:lstStyle/>
          <a:p>
            <a:r>
              <a:rPr lang="en-SG"/>
              <a:t>NumPy provides an N-dimensional array type, the </a:t>
            </a:r>
            <a:r>
              <a:rPr lang="en-SG" b="1">
                <a:solidFill>
                  <a:srgbClr val="0033CC"/>
                </a:solidFill>
              </a:rPr>
              <a:t>ndarray</a:t>
            </a:r>
            <a:r>
              <a:rPr lang="en-SG"/>
              <a:t>, which describes a collection of “items” of the same type</a:t>
            </a:r>
          </a:p>
          <a:p>
            <a:r>
              <a:rPr lang="en-SG"/>
              <a:t>The "type" can be any arbitrary structure of bytes and specified using the data type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96572-6BF5-4078-9F8A-F6B0AC6C1415}"/>
              </a:ext>
            </a:extLst>
          </p:cNvPr>
          <p:cNvSpPr txBox="1">
            <a:spLocks/>
          </p:cNvSpPr>
          <p:nvPr/>
        </p:nvSpPr>
        <p:spPr>
          <a:xfrm>
            <a:off x="209359" y="3768960"/>
            <a:ext cx="11773281" cy="254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2-d array (6x6)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a = np.array([(14,94,40,70,76,22),(7,65,29,72,76,72), (68,6,59,27,64,55),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(1,45,72,72,61,11),(77,6,35,58,37,66),(48,37,23,22,42,83)]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dtype=np.int32</a:t>
            </a: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print(a[1,1</a:t>
            </a: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SG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Row 1, Col 1 : 65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[3]) </a:t>
            </a:r>
            <a:r>
              <a:rPr lang="en-SG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Row 3, all columns [ </a:t>
            </a:r>
            <a:r>
              <a:rPr lang="en-SG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1 45 72 72 </a:t>
            </a:r>
            <a:r>
              <a:rPr lang="en-SG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 11]</a:t>
            </a:r>
            <a:endParaRPr lang="en-SG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1C007-85BE-43E7-9286-58EAEACC3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360" y="188685"/>
            <a:ext cx="5184082" cy="3202904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00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DBF-6827-4D5D-92EA-DB6B7233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Structure of ndarray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606C-C50C-40FF-A587-DD920CD9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4203211" cy="4740049"/>
          </a:xfrm>
        </p:spPr>
        <p:txBody>
          <a:bodyPr/>
          <a:lstStyle/>
          <a:p>
            <a:r>
              <a:rPr lang="en-SG"/>
              <a:t>This is an example of a 3x3 ndarray</a:t>
            </a:r>
          </a:p>
          <a:p>
            <a:r>
              <a:rPr lang="en-SG"/>
              <a:t>The size of the array is 9 (i.e. 9 elements inside) and the dimension is 2 (i.e. 2D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5A769-78B5-4DD9-883C-5F3B334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12DCFD-A030-4139-A965-AE4D2C5BF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r>
              <a:rPr lang="en-SG" dirty="0"/>
              <a:t> </a:t>
            </a:r>
          </a:p>
        </p:txBody>
      </p:sp>
      <p:pic>
        <p:nvPicPr>
          <p:cNvPr id="2050" name="Picture 2" descr="https://www.safaribooksonline.com/library/view/python-for-data/9781491957653/assets/pyda_0401.png">
            <a:extLst>
              <a:ext uri="{FF2B5EF4-FFF2-40B4-BE49-F238E27FC236}">
                <a16:creationId xmlns:a16="http://schemas.microsoft.com/office/drawing/2014/main" id="{6636E3E8-BABC-4AB8-B1E8-1B2F3EAD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27" y="428017"/>
            <a:ext cx="6354491" cy="56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34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.array()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159" y="1110856"/>
            <a:ext cx="11513917" cy="5189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1-d array of integers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2-d array (2x3)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2-d array (2x4) of type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np.array([(1.5,2.5,3.5,4.5),(5.5,6.5,7.5,8.5)],dtype=float)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1-d array of strings</a:t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(['Apple', 'Orange', 'Pear', 'Durian'])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1-d array of datetime objectws</a:t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e = np.array(['2017-01-01', '2017-01-02', '2017-01-03'], </a:t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   dtype='datetime64')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9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zeros() and ones()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3x4 2-d array, with initial value zero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np.zeros((3,4))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2x3x4 3-d array with initial value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np.ones((2,3,4))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644468"/>
            <a:ext cx="2953781" cy="99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360" y="3070798"/>
            <a:ext cx="3070775" cy="2277204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27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numpy.arange(start,stop,step)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starts from zero and ends at 8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np.arange(0,9)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from 10 and ends at 19 with interval 2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np.arange(10,20,2)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96" y="4519048"/>
            <a:ext cx="3370996" cy="694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D7D0B-E56B-4ED9-B6F1-C4050133F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52" y="1960231"/>
            <a:ext cx="4841703" cy="631527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47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contains the dates in month of Aug 2017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('2017-08-01','2017-09-01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',dtype='datetime64')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6628F-D7D8-48EC-9B45-D66ACB0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99" y="3481555"/>
            <a:ext cx="9832778" cy="276394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95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linspace()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numpy.linspace(start,stop,num)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with 0 and ends at 2</a:t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9 samples in between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np.linspace(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0,2,9)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6" y="4542106"/>
            <a:ext cx="11086644" cy="691373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88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full() and eye()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constant array with a specified value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numpy.full(shape, fill_value)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np.full((2,2),7)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identity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np.eye(2)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04" y="1644468"/>
            <a:ext cx="2053699" cy="1183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947" y="3634804"/>
            <a:ext cx="2450156" cy="113481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51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random() and randint()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array with random floats in the interval 0.0 to 1.0 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np.random.random((2,2))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3x2x4 array with random numbers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between 10 and 50 (not including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np.random.randint(10,50,(3,2,4))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print(h)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339" y="2688763"/>
            <a:ext cx="4377737" cy="1034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ECF44-6663-43A5-8711-9A548011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207" y="3965874"/>
            <a:ext cx="2133333" cy="2390476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70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5741609" cy="4740049"/>
          </a:xfrm>
        </p:spPr>
        <p:txBody>
          <a:bodyPr>
            <a:normAutofit/>
          </a:bodyPr>
          <a:lstStyle/>
          <a:p>
            <a:r>
              <a:rPr lang="en-US" b="1">
                <a:hlinkClick r:id="rId4" action="ppaction://hlinksldjump"/>
              </a:rPr>
              <a:t>Intro  to Numpy</a:t>
            </a:r>
            <a:endParaRPr lang="en-US" b="1"/>
          </a:p>
          <a:p>
            <a:r>
              <a:rPr lang="en-US" b="1">
                <a:hlinkClick r:id="rId5" action="ppaction://hlinksldjump" tooltip="Creating numpy arrays"/>
              </a:rPr>
              <a:t>Creating Numpy arrays</a:t>
            </a:r>
            <a:endParaRPr lang="en-US" b="1"/>
          </a:p>
          <a:p>
            <a:r>
              <a:rPr lang="en-US" b="1">
                <a:hlinkClick r:id="rId6" action="ppaction://hlinksldjump"/>
              </a:rPr>
              <a:t>Numpy data types</a:t>
            </a:r>
            <a:endParaRPr lang="en-US" b="1"/>
          </a:p>
          <a:p>
            <a:r>
              <a:rPr lang="en-US" b="1">
                <a:hlinkClick r:id="rId7" action="ppaction://hlinksldjump"/>
              </a:rPr>
              <a:t>Inspecting Numpy arrays</a:t>
            </a:r>
            <a:endParaRPr lang="en-US" b="1"/>
          </a:p>
          <a:p>
            <a:r>
              <a:rPr lang="en-US" b="1">
                <a:hlinkClick r:id="rId8" action="ppaction://hlinksldjump"/>
              </a:rPr>
              <a:t>Subsetting, Slicing and Indexing Numpy arrays</a:t>
            </a:r>
            <a:endParaRPr lang="en-US" b="1"/>
          </a:p>
          <a:p>
            <a:r>
              <a:rPr lang="en-US" b="1">
                <a:hlinkClick r:id="rId9" action="ppaction://hlinksldjump"/>
              </a:rPr>
              <a:t>Copying Arrays</a:t>
            </a:r>
            <a:endParaRPr lang="en-US" b="1"/>
          </a:p>
          <a:p>
            <a:r>
              <a:rPr lang="en-US" b="1">
                <a:hlinkClick r:id="rId10" action="ppaction://hlinksldjump"/>
              </a:rPr>
              <a:t>Sorting Arrays</a:t>
            </a:r>
            <a:endParaRPr lang="en-US" b="1"/>
          </a:p>
          <a:p>
            <a:endParaRPr lang="en-US" b="1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01053" y="1405290"/>
            <a:ext cx="5741609" cy="4740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hlinkClick r:id="rId11" action="ppaction://hlinksldjump"/>
              </a:rPr>
              <a:t>Manipulating Array Shapes</a:t>
            </a:r>
            <a:endParaRPr lang="en-SG" b="1"/>
          </a:p>
          <a:p>
            <a:pPr lvl="1"/>
            <a:r>
              <a:rPr lang="en-SG" b="1">
                <a:solidFill>
                  <a:srgbClr val="C00000"/>
                </a:solidFill>
                <a:hlinkClick r:id="rId12" action="ppaction://hlinksldjump"/>
              </a:rPr>
              <a:t>Changing array shape</a:t>
            </a:r>
            <a:endParaRPr lang="en-SG" b="1">
              <a:solidFill>
                <a:srgbClr val="C00000"/>
              </a:solidFill>
            </a:endParaRPr>
          </a:p>
          <a:p>
            <a:pPr lvl="1"/>
            <a:r>
              <a:rPr lang="en-SG" b="1">
                <a:solidFill>
                  <a:srgbClr val="C00000"/>
                </a:solidFill>
              </a:rPr>
              <a:t>Transpose array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Add/ remove elements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Combine arrays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Split arrays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Converting arrays</a:t>
            </a:r>
          </a:p>
          <a:p>
            <a:r>
              <a:rPr lang="en-SG" b="1">
                <a:hlinkClick r:id="rId13" action="ppaction://hlinksldjump"/>
              </a:rPr>
              <a:t>Array Mathematics</a:t>
            </a:r>
            <a:endParaRPr lang="en-SG" b="1"/>
          </a:p>
          <a:p>
            <a:pPr lvl="1"/>
            <a:r>
              <a:rPr lang="en-SG" b="1">
                <a:solidFill>
                  <a:srgbClr val="C00000"/>
                </a:solidFill>
              </a:rPr>
              <a:t>Arithmetic operations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Logical operations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Mathematical and Statistical Methods</a:t>
            </a:r>
          </a:p>
          <a:p>
            <a:r>
              <a:rPr lang="en-SG" b="1">
                <a:hlinkClick r:id="rId14" action="ppaction://hlinksldjump"/>
              </a:rPr>
              <a:t>File I/O on Numpy arrays </a:t>
            </a:r>
            <a:endParaRPr lang="en-SG" b="1"/>
          </a:p>
          <a:p>
            <a:endParaRPr lang="en-SG" b="1"/>
          </a:p>
          <a:p>
            <a:endParaRPr lang="en-SG" b="1"/>
          </a:p>
          <a:p>
            <a:endParaRPr lang="en-SG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empty()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2777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Create </a:t>
            </a:r>
            <a:r>
              <a:rPr lang="en-SG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3x2  empty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h = </a:t>
            </a:r>
            <a:r>
              <a:rPr lang="pt-BR" sz="2400" b="1">
                <a:latin typeface="Segoe UI" panose="020B0502040204020203" pitchFamily="34" charset="0"/>
                <a:cs typeface="Segoe UI" panose="020B0502040204020203" pitchFamily="34" charset="0"/>
              </a:rPr>
              <a:t>np.empty((3,2))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print(h)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391" y="1418226"/>
            <a:ext cx="6572286" cy="129797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42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loadtxt()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d = np.loadtxt("data/situps.csv",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               delimiter=',',skiprows=1,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               dtype=[('StudentID','u8'),('NumberOfSitups','i8')])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print(d.shape)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8EAAD-8201-4638-9263-35CD0DD8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21" y="4708187"/>
            <a:ext cx="11497479" cy="1322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ED64AB-CB88-434E-80FC-0594EAAA6FF4}"/>
              </a:ext>
            </a:extLst>
          </p:cNvPr>
          <p:cNvSpPr/>
          <p:nvPr/>
        </p:nvSpPr>
        <p:spPr>
          <a:xfrm>
            <a:off x="5428034" y="341622"/>
            <a:ext cx="6595643" cy="646331"/>
          </a:xfrm>
          <a:prstGeom prst="rect">
            <a:avLst/>
          </a:prstGeom>
          <a:solidFill>
            <a:srgbClr val="E5A9D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/>
              <a:t>Load data from a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/>
              <a:t>Each row in the text file must have the same number of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85656-C796-4E30-AB35-C09CBAA6E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893" y="1825393"/>
            <a:ext cx="2449347" cy="227221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22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60" y="411764"/>
            <a:ext cx="11051178" cy="889726"/>
          </a:xfrm>
        </p:spPr>
        <p:txBody>
          <a:bodyPr/>
          <a:lstStyle/>
          <a:p>
            <a:r>
              <a:rPr lang="en-SG"/>
              <a:t>Using genfromtxt()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761" y="0"/>
            <a:ext cx="11051177" cy="377371"/>
          </a:xfrm>
        </p:spPr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d = np.genfromtxt("data/situps.csv",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               delimiter=',',skip_header=1,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               dtype=[('StudentID','u8'),('NumberOfSitups','i8')], </a:t>
            </a:r>
            <a:b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missing_values=['na','-'],filling_values=0</a:t>
            </a: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print(d.shape)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8EAAD-8201-4638-9263-35CD0DD8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21" y="4708187"/>
            <a:ext cx="11497479" cy="1322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2B3214-B614-4C8A-AB5E-236A77FEF235}"/>
              </a:ext>
            </a:extLst>
          </p:cNvPr>
          <p:cNvSpPr/>
          <p:nvPr/>
        </p:nvSpPr>
        <p:spPr>
          <a:xfrm>
            <a:off x="5914417" y="341622"/>
            <a:ext cx="6109260" cy="1477328"/>
          </a:xfrm>
          <a:prstGeom prst="rect">
            <a:avLst/>
          </a:prstGeom>
          <a:solidFill>
            <a:srgbClr val="E5A9D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/>
              <a:t>Load data from a text file, with missing values handled as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/>
              <a:t>Each line past the first skip_header lines is split at the delimiter character, and characters following the comments character are discarded.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36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20 numbers from 1 to 20 as a 1-d array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reshape this to a 2d array of shape 4x5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np.arange</a:t>
            </a: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(1,21).reshape(4,5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FCF35-D1E6-46C7-A086-7BD59182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74" y="3200651"/>
            <a:ext cx="5478168" cy="298614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88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Put different ndarrays into 1 single ndarray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c1 = np.array([1,2,3,4,5])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c2 = np.arange(2,21,2)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c3 = np.random.randint(1,100,10)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 = np.array([c1,c2,c3])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4FF4D-4E8F-4EFA-819B-8B53D58A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5" y="4632636"/>
            <a:ext cx="10979885" cy="892674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63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60164"/>
              </p:ext>
            </p:extLst>
          </p:nvPr>
        </p:nvGraphicFramePr>
        <p:xfrm>
          <a:off x="795378" y="1549630"/>
          <a:ext cx="10695007" cy="35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97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91910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32-bit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66417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r>
                        <a:rPr lang="en-SG" sz="2400"/>
                        <a:t>np.float64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decimal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6919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Boolean type storing TRUE and FALSE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Python object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8645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r>
                        <a:rPr lang="en-SG" sz="2400"/>
                        <a:t>np.unicode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Fixed-length Unicode string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976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7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5362" y="1267097"/>
            <a:ext cx="696310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np.array([math.pi],dtype=np.int32)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np.array([math.pi],dtype=np.float64)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np.array([math.pi],dtype=np.bool)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 = np.array([math.pi],dtype=np.object)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e = np.array([math.pi],dtype=np.unicode)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0E5A8-08D8-40B0-8D7E-34A39F8C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06" y="1344431"/>
            <a:ext cx="4105813" cy="225645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34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55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3 arrays with different shapes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[(9,10,11,12),(13,14,15,16)]])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c.shape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142" y="3799133"/>
            <a:ext cx="3284666" cy="245310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99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Intro to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len, ndim,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386" y="1131313"/>
            <a:ext cx="11513917" cy="5225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3 arrays with different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  [(9,10,11,12),(13,14,15,16)]])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rows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(len(a));print(len(b));print(len(c))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(a.ndim);print(b.ndim);print(c.ndim)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Total number of elements across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(a.size);print(b.size); print(c.size)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450581"/>
            <a:ext cx="2785672" cy="467135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810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</p:spPr>
        <p:txBody>
          <a:bodyPr>
            <a:normAutofit fontScale="9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13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Slicing and indexing (1-d 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703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= np.arange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9) # a = [0,1,2,3,4,5,6,7,8]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element at index 2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print(a[2]) </a:t>
            </a: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elements from index 0 to 7 with step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print(a[:7:2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 2 4 6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and reverse elements from index 0 to the end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print(a[::-1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])   </a:t>
            </a:r>
            <a:r>
              <a:rPr lang="pt-BR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 7 6 5 4 3 2 1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50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Slicing and indexing (2-d 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0207A-3E63-4F4A-BE7C-C2F2EAF2A201}"/>
              </a:ext>
            </a:extLst>
          </p:cNvPr>
          <p:cNvSpPr txBox="1">
            <a:spLocks/>
          </p:cNvSpPr>
          <p:nvPr/>
        </p:nvSpPr>
        <p:spPr>
          <a:xfrm>
            <a:off x="427602" y="1365325"/>
            <a:ext cx="11336795" cy="4703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 Create an array with 0 to 12 and reshape it into a 4x3 array</a:t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b = np.arange(12).reshape(4,3)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#print(b)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#print(b[2]) # print row 3 only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#print(b[1:3]) # print rows 2 and 3, all columns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#print(b[:,2]) # print all rows, column 3 only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print(b[1:,:3])  # print rows 2 till the end, all columns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F3D95-2D86-4DAD-A5F5-CB4D75FB3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339" y="2552178"/>
            <a:ext cx="3357661" cy="23295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CE0336-3E0A-4BF3-85D1-750C3023E967}"/>
              </a:ext>
            </a:extLst>
          </p:cNvPr>
          <p:cNvSpPr/>
          <p:nvPr/>
        </p:nvSpPr>
        <p:spPr>
          <a:xfrm>
            <a:off x="4708187" y="1365325"/>
            <a:ext cx="7056210" cy="27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>
                <a:latin typeface="Courier New" panose="02070309020205020404" pitchFamily="49" charset="0"/>
                <a:cs typeface="Courier New" panose="02070309020205020404" pitchFamily="49" charset="0"/>
              </a:rPr>
              <a:t>### These examples show how to slice a 2d array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527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Boolean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DF83A-06D5-4491-82F2-EB8B59363324}"/>
              </a:ext>
            </a:extLst>
          </p:cNvPr>
          <p:cNvSpPr/>
          <p:nvPr/>
        </p:nvSpPr>
        <p:spPr>
          <a:xfrm>
            <a:off x="509758" y="1267097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Boolean indexing lets you indicate if an element should be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In the example below, we want to create an array with only the even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7A2CBB-C29A-4D9F-A4A7-653EC5B8AE8E}"/>
              </a:ext>
            </a:extLst>
          </p:cNvPr>
          <p:cNvSpPr txBox="1">
            <a:spLocks/>
          </p:cNvSpPr>
          <p:nvPr/>
        </p:nvSpPr>
        <p:spPr>
          <a:xfrm>
            <a:off x="347159" y="2482919"/>
            <a:ext cx="5748841" cy="355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np.arange(36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reshape(6,6)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boolean indexing to</a:t>
            </a:r>
            <a:br>
              <a:rPr lang="pt-BR" sz="2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even numbers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a % 2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a[b]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91081-88EE-44E4-89F3-C66E767E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45" y="3429000"/>
            <a:ext cx="6196496" cy="187364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84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03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numpy.copy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1610034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npc = np.copy(a)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npc.sort()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print(npc)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27" y="4413133"/>
            <a:ext cx="8561729" cy="138747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571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09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a.sort()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b.sort(axis=1)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07" y="3943244"/>
            <a:ext cx="8464349" cy="202335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55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manipulate array shapes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30953"/>
              </p:ext>
            </p:extLst>
          </p:nvPr>
        </p:nvGraphicFramePr>
        <p:xfrm>
          <a:off x="5294603" y="2638573"/>
          <a:ext cx="41268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858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ADD/REMOVE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append()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insert()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delete()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3820"/>
              </p:ext>
            </p:extLst>
          </p:nvPr>
        </p:nvGraphicFramePr>
        <p:xfrm>
          <a:off x="5309290" y="1358413"/>
          <a:ext cx="262057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57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COMBINE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60021"/>
              </p:ext>
            </p:extLst>
          </p:nvPr>
        </p:nvGraphicFramePr>
        <p:xfrm>
          <a:off x="1181243" y="1358413"/>
          <a:ext cx="34102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CHANGE ARRAY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/>
                        <a:t>flatten()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reshape()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7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shape()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resize()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961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97581"/>
              </p:ext>
            </p:extLst>
          </p:nvPr>
        </p:nvGraphicFramePr>
        <p:xfrm>
          <a:off x="1181243" y="4467373"/>
          <a:ext cx="34102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0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</a:t>
            </a:r>
            <a:r>
              <a:rPr lang="en-SG" dirty="0" err="1"/>
              <a:t>Numpy</a:t>
            </a:r>
            <a:r>
              <a:rPr lang="en-S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 err="1" smtClean="0">
                <a:solidFill>
                  <a:srgbClr val="C00000"/>
                </a:solidFill>
              </a:rPr>
              <a:t>NumPy</a:t>
            </a:r>
            <a:r>
              <a:rPr lang="en-SG" b="1" dirty="0" smtClean="0">
                <a:solidFill>
                  <a:srgbClr val="C00000"/>
                </a:solidFill>
              </a:rPr>
              <a:t> </a:t>
            </a:r>
            <a:r>
              <a:rPr lang="en-SG" dirty="0" smtClean="0"/>
              <a:t>(short for numerical Python) is an open source Python library for scientific computing.</a:t>
            </a:r>
          </a:p>
          <a:p>
            <a:r>
              <a:rPr lang="en-SG" dirty="0" smtClean="0"/>
              <a:t>It lets you work with </a:t>
            </a:r>
            <a:r>
              <a:rPr lang="en-SG" b="1" dirty="0" smtClean="0">
                <a:solidFill>
                  <a:srgbClr val="C00000"/>
                </a:solidFill>
              </a:rPr>
              <a:t>arrays</a:t>
            </a:r>
            <a:r>
              <a:rPr lang="en-SG" dirty="0" smtClean="0"/>
              <a:t> and matrices in a natural way</a:t>
            </a:r>
          </a:p>
          <a:p>
            <a:r>
              <a:rPr lang="en-SG" dirty="0" smtClean="0"/>
              <a:t>Contains a long list of </a:t>
            </a:r>
            <a:r>
              <a:rPr lang="en-SG" dirty="0" smtClean="0">
                <a:solidFill>
                  <a:srgbClr val="C00000"/>
                </a:solidFill>
              </a:rPr>
              <a:t>useful mathematical functions</a:t>
            </a:r>
            <a:r>
              <a:rPr lang="en-SG" dirty="0" smtClean="0"/>
              <a:t>, including some functions for linear algebra, Fourier transformation, and random number generation routines. </a:t>
            </a:r>
          </a:p>
          <a:p>
            <a:r>
              <a:rPr lang="en-SG" dirty="0" smtClean="0"/>
              <a:t>Encapsulates some functionality of MATLAB and Mathematica, allowing rapid interactive prototyping.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Introduction </a:t>
            </a:r>
            <a:r>
              <a:rPr lang="en-SG" dirty="0"/>
              <a:t>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23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flatten()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9" y="1210843"/>
            <a:ext cx="89617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Use this function to convert your M-D array to a 1-D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value is a copy of the original array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48B98C-3CA8-426A-A3BE-5DC6405ADC0C}"/>
              </a:ext>
            </a:extLst>
          </p:cNvPr>
          <p:cNvSpPr txBox="1">
            <a:spLocks/>
          </p:cNvSpPr>
          <p:nvPr/>
        </p:nvSpPr>
        <p:spPr>
          <a:xfrm>
            <a:off x="318450" y="2328392"/>
            <a:ext cx="11873550" cy="4027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np.arange(24).reshape(6,4)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b.flatten()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print("\n**Before**")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#[ 0  1  2  3  4  5  6  7  8  9 10 11 12 13 14 15 16 17 18 19 20 21 22 23]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 #[ 0  1  2  3  4  5  6  7  8  9 10 11 12 13 14 15 16 17 18 19 20 21 22 23]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print("\n**After**")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c[0] = 100;  # change the first value in the copy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BD6CF-EF96-4A6A-B9A2-B8760F7A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644" y="1210843"/>
            <a:ext cx="2934356" cy="2574482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80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348" y="2100569"/>
            <a:ext cx="6485310" cy="323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a = np.array([1,2,3,4,5,6])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print("***a before resize***");print(a);print()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b = a.reshape(3,2)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print("***a after resize***");print(a);print()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print("***b***");print(b);print()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reshape gives a new shape to an array without changing its data. It creates a new array and does not modify the original array itself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3DA04-CDB5-459C-8EE0-8BE16C07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54" y="2207282"/>
            <a:ext cx="3573065" cy="40451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487869-A7A5-4DA1-8F51-71C8AF9B9F43}"/>
              </a:ext>
            </a:extLst>
          </p:cNvPr>
          <p:cNvSpPr/>
          <p:nvPr/>
        </p:nvSpPr>
        <p:spPr>
          <a:xfrm>
            <a:off x="373348" y="55266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u="sng"/>
              <a:t>Note - alternative way to do reshape</a:t>
            </a:r>
          </a:p>
          <a:p>
            <a:r>
              <a:rPr lang="en-SG"/>
              <a:t>b = np.reshape(a,(3,2))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897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5378" y="2097420"/>
            <a:ext cx="6168789" cy="417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Segoe UI" panose="020B0502040204020203" pitchFamily="34" charset="0"/>
                <a:cs typeface="Segoe UI" panose="020B0502040204020203" pitchFamily="34" charset="0"/>
              </a:rPr>
              <a:t>a= np.array([1, 2, 3, 4, 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Segoe UI" panose="020B0502040204020203" pitchFamily="34" charset="0"/>
                <a:cs typeface="Segoe UI" panose="020B0502040204020203" pitchFamily="34" charset="0"/>
              </a:rPr>
              <a:t>print(a.shape)     #(5,) -&gt; 5 rows and 0 columns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Segoe UI" panose="020B0502040204020203" pitchFamily="34" charset="0"/>
                <a:cs typeface="Segoe UI" panose="020B0502040204020203" pitchFamily="34" charset="0"/>
              </a:rPr>
              <a:t>b = np.array([[1, 2],[3, 4],[6,5]])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Segoe UI" panose="020B0502040204020203" pitchFamily="34" charset="0"/>
                <a:cs typeface="Segoe UI" panose="020B0502040204020203" pitchFamily="34" charset="0"/>
              </a:rPr>
              <a:t>print(b.shape) #(3, 2) -&gt; 3 rows and 2 columns </a:t>
            </a:r>
            <a:endParaRPr lang="pt-BR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Change the shape of the array</a:t>
            </a:r>
            <a:endParaRPr lang="pt-BR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Segoe UI" panose="020B0502040204020203" pitchFamily="34" charset="0"/>
                <a:cs typeface="Segoe UI" panose="020B0502040204020203" pitchFamily="34" charset="0"/>
              </a:rPr>
              <a:t>c = np.array([1,2,3,4,5,6])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Segoe UI" panose="020B0502040204020203" pitchFamily="34" charset="0"/>
                <a:cs typeface="Segoe UI" panose="020B0502040204020203" pitchFamily="34" charset="0"/>
              </a:rPr>
              <a:t>c.shape = (3,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Segoe UI" panose="020B0502040204020203" pitchFamily="34" charset="0"/>
                <a:cs typeface="Segoe UI" panose="020B0502040204020203" pitchFamily="34" charset="0"/>
              </a:rPr>
              <a:t>print(c)</a:t>
            </a:r>
            <a:endParaRPr lang="pt-BR" sz="220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37" y="1091646"/>
            <a:ext cx="115139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C00000"/>
                </a:solidFill>
              </a:rPr>
              <a:t>shape</a:t>
            </a:r>
            <a:r>
              <a:rPr lang="en-SG" sz="2600">
                <a:solidFill>
                  <a:srgbClr val="660033"/>
                </a:solidFill>
              </a:rPr>
              <a:t> attribute an be used to get array dimensions or to change array dimensions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B3ED7-5E10-45AA-B1AE-493A920D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56" y="2182809"/>
            <a:ext cx="2642211" cy="3902716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9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resize()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758" y="2320749"/>
            <a:ext cx="8159457" cy="353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6600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660033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>
                <a:solidFill>
                  <a:srgbClr val="660033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660033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660033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SG" dirty="0"/>
              <a:t>import numpy as np</a:t>
            </a:r>
          </a:p>
          <a:p>
            <a:r>
              <a:rPr lang="en-SG"/>
              <a:t>a</a:t>
            </a:r>
            <a:r>
              <a:rPr lang="en-SG" dirty="0"/>
              <a:t>=np.array([[0,1],[2,3]]) #2x2</a:t>
            </a:r>
          </a:p>
          <a:p>
            <a:endParaRPr lang="en-SG"/>
          </a:p>
          <a:p>
            <a:r>
              <a:rPr lang="en-SG"/>
              <a:t>print</a:t>
            </a:r>
            <a:r>
              <a:rPr lang="en-SG" dirty="0"/>
              <a:t>("***a before resize***");print(a);print()</a:t>
            </a:r>
          </a:p>
          <a:p>
            <a:endParaRPr lang="en-SG"/>
          </a:p>
          <a:p>
            <a:r>
              <a:rPr lang="en-SG"/>
              <a:t>a</a:t>
            </a:r>
            <a:r>
              <a:rPr lang="en-SG" dirty="0"/>
              <a:t>.resize(4,1)</a:t>
            </a:r>
          </a:p>
          <a:p>
            <a:r>
              <a:rPr lang="en-SG" dirty="0"/>
              <a:t>print("***a after resize first time***");print(a);print()</a:t>
            </a:r>
          </a:p>
          <a:p>
            <a:endParaRPr lang="en-SG"/>
          </a:p>
          <a:p>
            <a:r>
              <a:rPr lang="en-SG"/>
              <a:t>a</a:t>
            </a:r>
            <a:r>
              <a:rPr lang="en-SG" dirty="0"/>
              <a:t>.resize(2,3)</a:t>
            </a:r>
          </a:p>
          <a:p>
            <a:r>
              <a:rPr lang="en-SG"/>
              <a:t>print</a:t>
            </a:r>
            <a:r>
              <a:rPr lang="en-SG" dirty="0"/>
              <a:t>("***a after resize second time***");print(a);print()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33679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C00000"/>
                </a:solidFill>
              </a:rPr>
              <a:t>resize() </a:t>
            </a:r>
            <a:r>
              <a:rPr lang="en-SG" sz="2600">
                <a:solidFill>
                  <a:srgbClr val="660033"/>
                </a:solidFill>
              </a:rPr>
              <a:t>method works just like the reshape() function, but modifies the array it operates on: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DB9EA-F058-4087-8598-4AA42CDA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534" y="2047881"/>
            <a:ext cx="1706823" cy="402601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317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transpose()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3274137"/>
            <a:ext cx="8192141" cy="292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x = np.array(([10,20,30,40], [50,60,70,80], [90, 85, 75, 45]))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print(x.transpose())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print(np.transpose(x))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print(x.T)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012" y="1181256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transpose of an array can be obtained by using transpose()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transpose() is both a library level function and an instance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It can be called as </a:t>
            </a:r>
            <a:r>
              <a:rPr lang="en-SG" sz="2600" b="1">
                <a:solidFill>
                  <a:srgbClr val="C00000"/>
                </a:solidFill>
              </a:rPr>
              <a:t>numpy.transpose(ndarray) </a:t>
            </a:r>
            <a:r>
              <a:rPr lang="en-SG" sz="2600">
                <a:solidFill>
                  <a:srgbClr val="660033"/>
                </a:solidFill>
              </a:rPr>
              <a:t>or </a:t>
            </a:r>
            <a:r>
              <a:rPr lang="en-SG" sz="2600" b="1">
                <a:solidFill>
                  <a:srgbClr val="C00000"/>
                </a:solidFill>
              </a:rPr>
              <a:t>numpy.ndarray.transpose()</a:t>
            </a:r>
            <a:r>
              <a:rPr lang="en-SG" sz="2600">
                <a:solidFill>
                  <a:srgbClr val="660033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 has an attribute named ‘T’, which returns the transpose of the array.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9352E-D256-4D50-ADE0-F7438A7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2896833"/>
            <a:ext cx="2803710" cy="329925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068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concatenate() - 1-d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0335" y="2976761"/>
            <a:ext cx="11097759" cy="3379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1-D array</a:t>
            </a:r>
            <a:endParaRPr lang="pt-BR" sz="23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30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np.arange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y = np.arange(6,10)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z = np.arange(</a:t>
            </a: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11,15)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print(x);print(y); print(z)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23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np.concatenate</a:t>
            </a:r>
            <a:r>
              <a:rPr lang="es-ES" sz="2300" dirty="0">
                <a:latin typeface="Segoe UI" panose="020B0502040204020203" pitchFamily="34" charset="0"/>
                <a:cs typeface="Segoe UI" panose="020B0502040204020203" pitchFamily="34" charset="0"/>
              </a:rPr>
              <a:t>((</a:t>
            </a:r>
            <a:r>
              <a:rPr lang="es-E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x,y,</a:t>
            </a:r>
            <a:r>
              <a:rPr lang="es-ES" sz="2300" err="1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s-ES" sz="2300">
                <a:latin typeface="Segoe UI" panose="020B0502040204020203" pitchFamily="34" charset="0"/>
                <a:cs typeface="Segoe UI" panose="020B0502040204020203" pitchFamily="34" charset="0"/>
              </a:rPr>
              <a:t>)))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Two or more arrays can be concatenated using concatenate() function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arrays must have the same shape, except in the dimension corresponding to axis (the first, by default).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5320"/>
          <a:stretch/>
        </p:blipFill>
        <p:spPr>
          <a:xfrm>
            <a:off x="4264763" y="3501448"/>
            <a:ext cx="7596313" cy="16365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826608" y="2848883"/>
            <a:ext cx="519417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/>
              <a:t>numpy.concatenate((a1, a2, ...), axis=0)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40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8470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concatenate() </a:t>
            </a:r>
            <a:br>
              <a:rPr lang="en-SG"/>
            </a:br>
            <a:r>
              <a:rPr lang="en-SG"/>
              <a:t>2-d arrays on axis=0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Reshaped to 2-D</a:t>
            </a: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SG" sz="180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(1,5).reshape(2,2)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np.arange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(6,12).reshape(3,2)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= np.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arange(8,16).reshape(4,2)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lang="es-ES" sz="180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17988-A765-4432-BA99-74F39DB0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67" y="2345436"/>
            <a:ext cx="1371930" cy="1067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1C6C6-4569-479D-99A4-8FBFE2E0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634" y="3657897"/>
            <a:ext cx="1768396" cy="1722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B31C0-86E4-4F3F-BFFB-F42C3AD23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821" y="2660237"/>
            <a:ext cx="2081274" cy="2383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A9C57-CB58-4B7F-98F2-9C7C6FC9F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352" y="1012657"/>
            <a:ext cx="2110906" cy="5222672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600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602940"/>
          </a:xfrm>
        </p:spPr>
        <p:txBody>
          <a:bodyPr>
            <a:normAutofit/>
          </a:bodyPr>
          <a:lstStyle/>
          <a:p>
            <a:r>
              <a:rPr lang="en-SG"/>
              <a:t>concatenate() - </a:t>
            </a:r>
            <a:br>
              <a:rPr lang="en-SG"/>
            </a:br>
            <a:r>
              <a:rPr lang="en-SG"/>
              <a:t>2-d arrays on axis=1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SG" sz="180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(1,5).reshape(2,2)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np.arange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(6,12).reshape(2,3)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= np.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arange(8,16).reshape(2,4)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lang="es-ES" sz="180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),axis=1))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D56A-8D80-4782-9281-A5DA5011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74" y="1178841"/>
            <a:ext cx="5155581" cy="471797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30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/>
              <a:t>append()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0335" y="2976762"/>
            <a:ext cx="6510419" cy="249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a = np.array([(1,2,3), (4,5,6)])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b= np.append(a, np.array([(7,8,9)]),axis 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c = np.append(a, np.array([(7,8), (9,10)]),axis = 1)</a:t>
            </a: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40" y="1210842"/>
            <a:ext cx="81783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Append values to the end of an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values must be same shape as arr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If axis not specified, values can be any shape and flattened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400335" y="2386189"/>
            <a:ext cx="5186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/>
              <a:t>numpy.append(arr, values, axis=None)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7A01B-6FB5-4206-9BC5-EBAAC6E5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77" y="327883"/>
            <a:ext cx="4783283" cy="150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B203C-A804-4FDD-ABCD-622B192F2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695" y="2617021"/>
            <a:ext cx="5652326" cy="150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CE7FB-046C-4839-8493-CD253F204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077" y="4259919"/>
            <a:ext cx="5001295" cy="1074104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047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/>
              <a:t>insert()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031" y="1803783"/>
            <a:ext cx="11097759" cy="4552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a = np.array([[1, 1], [2, 2], [3, 3]])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print(a);print()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print(np.insert(a, 1, </a:t>
            </a: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5)) # array is flattened</a:t>
            </a: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print(np.insert(a, 1, 5, axis =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print(np.insert(a, 1, 5, axis = 1))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660033"/>
                </a:solidFill>
              </a:rPr>
              <a:t>Insert values along the given axis before the given indices.</a:t>
            </a:r>
          </a:p>
          <a:p>
            <a:endParaRPr lang="en-SG" sz="2600" dirty="0">
              <a:solidFill>
                <a:srgbClr val="66003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320966" y="523909"/>
            <a:ext cx="541295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 dirty="0" err="1"/>
              <a:t>numpy.insert</a:t>
            </a:r>
            <a:r>
              <a:rPr lang="en-SG" sz="2400" b="1" dirty="0"/>
              <a:t>(</a:t>
            </a:r>
            <a:r>
              <a:rPr lang="en-SG" sz="2400" b="1" dirty="0" err="1"/>
              <a:t>arr</a:t>
            </a:r>
            <a:r>
              <a:rPr lang="en-SG" sz="2400" b="1" dirty="0"/>
              <a:t>, </a:t>
            </a:r>
            <a:r>
              <a:rPr lang="en-SG" sz="2400" b="1" dirty="0" err="1"/>
              <a:t>obj</a:t>
            </a:r>
            <a:r>
              <a:rPr lang="en-SG" sz="2400" b="1" dirty="0"/>
              <a:t>, values, axis=None)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11CC8-B826-4A09-9DEC-1D9BCC73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255" y="1819045"/>
            <a:ext cx="2357535" cy="44007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6B93E7-7B50-493B-AECD-DFE0D33944A1}"/>
              </a:ext>
            </a:extLst>
          </p:cNvPr>
          <p:cNvCxnSpPr>
            <a:cxnSpLocks/>
          </p:cNvCxnSpPr>
          <p:nvPr/>
        </p:nvCxnSpPr>
        <p:spPr>
          <a:xfrm flipV="1">
            <a:off x="4811273" y="2351169"/>
            <a:ext cx="4391186" cy="4654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0A622-9D99-4E75-A70F-F4376483EA06}"/>
              </a:ext>
            </a:extLst>
          </p:cNvPr>
          <p:cNvCxnSpPr>
            <a:cxnSpLocks/>
          </p:cNvCxnSpPr>
          <p:nvPr/>
        </p:nvCxnSpPr>
        <p:spPr>
          <a:xfrm flipV="1">
            <a:off x="6688036" y="3181742"/>
            <a:ext cx="2339408" cy="4058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C3EE7-56A7-4FF8-AF10-D045CC98780F}"/>
              </a:ext>
            </a:extLst>
          </p:cNvPr>
          <p:cNvCxnSpPr>
            <a:cxnSpLocks/>
          </p:cNvCxnSpPr>
          <p:nvPr/>
        </p:nvCxnSpPr>
        <p:spPr>
          <a:xfrm flipV="1">
            <a:off x="4699517" y="4080067"/>
            <a:ext cx="4327927" cy="7583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D6BFD5-7F4E-4EC8-BB05-0DEC439A44FA}"/>
              </a:ext>
            </a:extLst>
          </p:cNvPr>
          <p:cNvCxnSpPr>
            <a:cxnSpLocks/>
          </p:cNvCxnSpPr>
          <p:nvPr/>
        </p:nvCxnSpPr>
        <p:spPr>
          <a:xfrm flipV="1">
            <a:off x="4699517" y="5750169"/>
            <a:ext cx="4502942" cy="1737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History of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Based on </a:t>
            </a:r>
            <a:r>
              <a:rPr lang="en-SG">
                <a:solidFill>
                  <a:srgbClr val="C00000"/>
                </a:solidFill>
              </a:rPr>
              <a:t>Numeric</a:t>
            </a:r>
            <a:r>
              <a:rPr lang="en-SG"/>
              <a:t> which was released in 1995</a:t>
            </a:r>
          </a:p>
          <a:p>
            <a:r>
              <a:rPr lang="en-SG"/>
              <a:t>In 2001, a number of people inspired by Numeric created </a:t>
            </a:r>
            <a:r>
              <a:rPr lang="en-SG">
                <a:solidFill>
                  <a:srgbClr val="C00000"/>
                </a:solidFill>
              </a:rPr>
              <a:t>SciPy</a:t>
            </a:r>
            <a:r>
              <a:rPr lang="en-SG"/>
              <a:t>, an open source scientific computing Python library that provides functionality similar to that of MATLAB, Maple, and Mathematica</a:t>
            </a:r>
          </a:p>
          <a:p>
            <a:r>
              <a:rPr lang="en-SG"/>
              <a:t>Around this time, people were growing increasingly unhappy with Numeric</a:t>
            </a:r>
          </a:p>
          <a:p>
            <a:r>
              <a:rPr lang="en-SG"/>
              <a:t>In 2005, Travis Oliphant, an early contributor to SciPy rewrote Numeric and NumPy 1.0 was released in </a:t>
            </a:r>
            <a:r>
              <a:rPr lang="en-SG">
                <a:solidFill>
                  <a:srgbClr val="C00000"/>
                </a:solidFill>
              </a:rPr>
              <a:t>2006</a:t>
            </a:r>
          </a:p>
          <a:p>
            <a:r>
              <a:rPr lang="en-SG"/>
              <a:t>Originally, NumPy code was part of SciPy. It was later separated and is now used by SciPy for array and matrix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950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/>
              <a:t>delete()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0335" y="2100569"/>
            <a:ext cx="11097759" cy="4255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arr = np.arange(12).reshape(4,3)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print(arr)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print(np.delete(arr, 1,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print(np.delete(arr, 1, 1))</a:t>
            </a: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255" y="1061119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660033"/>
                </a:solidFill>
              </a:rPr>
              <a:t>Return a new array with sub-arrays along an axis deleted. For a one dimensional array, this returns those entries not returned by </a:t>
            </a:r>
            <a:r>
              <a:rPr lang="en-US" sz="2600" dirty="0" err="1">
                <a:solidFill>
                  <a:srgbClr val="660033"/>
                </a:solidFill>
              </a:rPr>
              <a:t>arr</a:t>
            </a:r>
            <a:r>
              <a:rPr lang="en-US" sz="2600" dirty="0">
                <a:solidFill>
                  <a:srgbClr val="660033"/>
                </a:solidFill>
              </a:rPr>
              <a:t>[</a:t>
            </a:r>
            <a:r>
              <a:rPr lang="en-US" sz="2600" dirty="0" err="1">
                <a:solidFill>
                  <a:srgbClr val="660033"/>
                </a:solidFill>
              </a:rPr>
              <a:t>obj</a:t>
            </a:r>
            <a:r>
              <a:rPr lang="en-US" sz="2600" dirty="0">
                <a:solidFill>
                  <a:srgbClr val="660033"/>
                </a:solidFill>
              </a:rPr>
              <a:t>].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7007704" y="293077"/>
            <a:ext cx="452348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b="1" dirty="0" err="1"/>
              <a:t>numpy.delete</a:t>
            </a:r>
            <a:r>
              <a:rPr lang="en-SG" sz="2400" b="1" dirty="0"/>
              <a:t>(</a:t>
            </a:r>
            <a:r>
              <a:rPr lang="en-SG" sz="2400" b="1" dirty="0" err="1"/>
              <a:t>arr</a:t>
            </a:r>
            <a:r>
              <a:rPr lang="en-SG" sz="2400" b="1" dirty="0"/>
              <a:t>, </a:t>
            </a:r>
            <a:r>
              <a:rPr lang="en-SG" sz="2400" b="1" dirty="0" err="1"/>
              <a:t>obj</a:t>
            </a:r>
            <a:r>
              <a:rPr lang="en-SG" sz="2400" b="1" dirty="0"/>
              <a:t>, axis=None)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5196B-3C99-4D4B-9104-6BC6B017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62" y="2217668"/>
            <a:ext cx="1823408" cy="399178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28201-301E-40E1-85E8-902B5D7972B7}"/>
              </a:ext>
            </a:extLst>
          </p:cNvPr>
          <p:cNvCxnSpPr/>
          <p:nvPr/>
        </p:nvCxnSpPr>
        <p:spPr>
          <a:xfrm flipV="1">
            <a:off x="1660849" y="3582955"/>
            <a:ext cx="3657600" cy="149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EB98B-579D-4AB8-B20F-0F30CDEA0CEE}"/>
              </a:ext>
            </a:extLst>
          </p:cNvPr>
          <p:cNvCxnSpPr>
            <a:cxnSpLocks/>
          </p:cNvCxnSpPr>
          <p:nvPr/>
        </p:nvCxnSpPr>
        <p:spPr>
          <a:xfrm>
            <a:off x="3679994" y="4768073"/>
            <a:ext cx="168040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2708C-7AFA-4419-8C3C-D7298CE29117}"/>
              </a:ext>
            </a:extLst>
          </p:cNvPr>
          <p:cNvCxnSpPr>
            <a:cxnSpLocks/>
          </p:cNvCxnSpPr>
          <p:nvPr/>
        </p:nvCxnSpPr>
        <p:spPr>
          <a:xfrm>
            <a:off x="3679994" y="5846754"/>
            <a:ext cx="16804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520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split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824106"/>
              </p:ext>
            </p:extLst>
          </p:nvPr>
        </p:nvGraphicFramePr>
        <p:xfrm>
          <a:off x="795338" y="1436688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This function stacks 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8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hsplit()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This function stacks arrays vertically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vsplit()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This function stacks arrays depth-wise along the third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839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276295" y="1210843"/>
            <a:ext cx="680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431E4-CE74-40B0-89C3-3605A4A1833E}"/>
              </a:ext>
            </a:extLst>
          </p:cNvPr>
          <p:cNvSpPr txBox="1"/>
          <p:nvPr/>
        </p:nvSpPr>
        <p:spPr>
          <a:xfrm>
            <a:off x="2373550" y="543821"/>
            <a:ext cx="610223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C00000"/>
                </a:solidFill>
              </a:rPr>
              <a:t>numpy.split</a:t>
            </a:r>
            <a:r>
              <a:rPr lang="en-SG" sz="2400" b="1"/>
              <a:t>(array, indices_or_sections, axis=0)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0AE4B3-23A9-4AA0-A691-C7C7ED8F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704" y="315053"/>
            <a:ext cx="3340001" cy="17350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49B5F8-03AB-40A4-8F36-78D4604064AD}"/>
              </a:ext>
            </a:extLst>
          </p:cNvPr>
          <p:cNvSpPr txBox="1">
            <a:spLocks/>
          </p:cNvSpPr>
          <p:nvPr/>
        </p:nvSpPr>
        <p:spPr>
          <a:xfrm>
            <a:off x="232012" y="2824847"/>
            <a:ext cx="11791665" cy="1983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 np.arange(24).reshape(4,6)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 = np.split(a, 2,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 = np.split(a, 3, axis=1)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94848-250B-4766-A33E-1C116017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8" y="4401739"/>
            <a:ext cx="5249261" cy="17720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46592-FD07-4F12-BB70-DC4CCAA04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005" y="2253927"/>
            <a:ext cx="4033355" cy="42267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647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np.hsplit(x, 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8" y="1210843"/>
            <a:ext cx="77600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 horizontally (column-wise)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Equivalent to split with axis=1, the array is always split along the second axis regardless of the array dimension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A50A-F867-4D3D-8097-C2B4CCC0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28" y="909522"/>
            <a:ext cx="3282908" cy="15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E23DA9-AF20-4127-9FB5-DF1F99D8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306" y="3303724"/>
            <a:ext cx="6149103" cy="270797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721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np.vsplit(x, 2)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9" y="1210843"/>
            <a:ext cx="65719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 vertically (row-wise)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equivalent to split with axis=0 (default), the array is always split along the first axis regardless of the array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FD5F2-D8C0-4DED-8222-02CD621E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77" y="4832060"/>
            <a:ext cx="9154178" cy="126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6B745-2799-4CBB-AB87-AB82EA13D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737" y="648231"/>
            <a:ext cx="4436124" cy="1874007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15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convert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Converting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50810"/>
              </p:ext>
            </p:extLst>
          </p:nvPr>
        </p:nvGraphicFramePr>
        <p:xfrm>
          <a:off x="795338" y="1436688"/>
          <a:ext cx="110505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tolist()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Return the array as a Python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astype()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Return a copy of the array, cast to a specified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262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tolist()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Converting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509758" y="2409845"/>
            <a:ext cx="5109584" cy="3640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np.array([1, 2])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print(a.tolist())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np.array([[1, 2], [3, 4]])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print(b.tolist())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8" y="1210843"/>
            <a:ext cx="113513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a copy of the array data as a (nested) Python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Data items are converted to the nearest compatible Python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D937D-FF51-437B-A9DB-01B60596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671" y="377371"/>
            <a:ext cx="1666554" cy="290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C8431-E948-41BE-96D8-AD960D8E0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966" y="3284976"/>
            <a:ext cx="3391689" cy="2916524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20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astype()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Converting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>
            <a:spLocks/>
          </p:cNvSpPr>
          <p:nvPr/>
        </p:nvSpPr>
        <p:spPr>
          <a:xfrm>
            <a:off x="509758" y="2409845"/>
            <a:ext cx="5109584" cy="3640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np.array([1, 2])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print(a.astype(int))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np.array([[1, 2], [3, 4]])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print(b.astype(float))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8" y="1210843"/>
            <a:ext cx="113513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Copy of the array, cast to a specified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86436-37D2-4819-8C95-5E0E98B2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880" y="328729"/>
            <a:ext cx="1751848" cy="2467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F6AA4-E309-4A0A-9750-D62EABE2C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858" y="3057199"/>
            <a:ext cx="2832377" cy="29927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5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1" y="2198545"/>
            <a:ext cx="11791665" cy="4157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= np.array(([10,20,30], [40,50,60]))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np.array(([1,2,3], [</a:t>
            </a: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4,5,6]))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  <a:b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print(x+y)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print(x-y)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print(x*y)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print(x/y)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print(x%y)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117916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standard arithmetic operators such as: +, -, *, /, **, %  are applied on individual elements, so, the arrays have to be of the same size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C5B3-BD59-4222-BBEF-954A1771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28" y="2198545"/>
            <a:ext cx="3412048" cy="222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52E26-1CD7-400F-9F95-5BEF3720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441" y="3469484"/>
            <a:ext cx="3551344" cy="95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79C29-A6BD-403B-874B-3A5F6F975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440" y="4606219"/>
            <a:ext cx="3509253" cy="919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20AA5-CED6-4CEF-A452-4C0AF9817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440" y="5618767"/>
            <a:ext cx="4690586" cy="1153103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439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383952"/>
            <a:ext cx="5604584" cy="315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= np.array(([10,20,30], [40,50,60]))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np.array(([1,2,3], [</a:t>
            </a: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4,5,6]))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print(x&gt;y)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print(x&lt;y)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print(x==y)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82024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Similarly, logical operators &gt;, &lt; , == are applied on individual elements, so arrays have to be of same size</a:t>
            </a:r>
            <a:endParaRPr lang="en-SG" sz="2600" dirty="0">
              <a:solidFill>
                <a:srgbClr val="66003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08F9A-91BD-4A01-976B-30CEA6A7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068" y="188685"/>
            <a:ext cx="3412048" cy="2228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D4C78-23CF-4D44-8A90-5A1CFAD2D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401" y="2766431"/>
            <a:ext cx="5754675" cy="324705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4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1267097"/>
            <a:ext cx="11378724" cy="508925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/>
              <a:t>NumPy code is much </a:t>
            </a:r>
            <a:r>
              <a:rPr lang="en-SG" b="1">
                <a:solidFill>
                  <a:srgbClr val="FF0000"/>
                </a:solidFill>
              </a:rPr>
              <a:t>cleaner</a:t>
            </a:r>
            <a:r>
              <a:rPr lang="en-SG"/>
              <a:t> than regular Python code to accomplish the same tasks.  Fewer loops required as operations work directly on arrays and matrices</a:t>
            </a:r>
          </a:p>
          <a:p>
            <a:pPr>
              <a:lnSpc>
                <a:spcPct val="110000"/>
              </a:lnSpc>
            </a:pPr>
            <a:r>
              <a:rPr lang="en-SG"/>
              <a:t>Has many convenience and mathematical functions that make </a:t>
            </a:r>
            <a:r>
              <a:rPr lang="en-SG" b="1">
                <a:solidFill>
                  <a:srgbClr val="FF0000"/>
                </a:solidFill>
              </a:rPr>
              <a:t>coding much easier</a:t>
            </a:r>
          </a:p>
          <a:p>
            <a:pPr>
              <a:lnSpc>
                <a:spcPct val="110000"/>
              </a:lnSpc>
            </a:pPr>
            <a:r>
              <a:rPr lang="en-SG"/>
              <a:t>Underlying  algorithms designed with high performance in mind.  Large portions of NumPy are written in C. This makes </a:t>
            </a:r>
            <a:r>
              <a:rPr lang="en-SG" b="1">
                <a:solidFill>
                  <a:srgbClr val="FF0000"/>
                </a:solidFill>
              </a:rPr>
              <a:t>NumPy faster than pure Python </a:t>
            </a:r>
            <a:r>
              <a:rPr lang="en-SG"/>
              <a:t>code</a:t>
            </a:r>
          </a:p>
          <a:p>
            <a:pPr>
              <a:lnSpc>
                <a:spcPct val="110000"/>
              </a:lnSpc>
            </a:pPr>
            <a:r>
              <a:rPr lang="en-SG"/>
              <a:t>NumPy's arrays are stored more </a:t>
            </a:r>
            <a:r>
              <a:rPr lang="en-SG" b="1">
                <a:solidFill>
                  <a:srgbClr val="FF0000"/>
                </a:solidFill>
              </a:rPr>
              <a:t>efficiently</a:t>
            </a:r>
            <a:r>
              <a:rPr lang="en-SG"/>
              <a:t> than an equivalent data structure in base Python, such as a list of lists.  The bigger the array, the more it pays off to use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Introduction 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63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963695"/>
              </p:ext>
            </p:extLst>
          </p:nvPr>
        </p:nvGraphicFramePr>
        <p:xfrm>
          <a:off x="795338" y="1436688"/>
          <a:ext cx="1105058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Sum of all the elements in the array or along an axis.  Zero-length arrays have sum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Arithmetic mean. Zero-length arrays have NaN  mean.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 the cumulative sum of the elements along a given axis.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cumprod()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This function stacks 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std,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Returns the standard deviation, a measure of the spread of a distribution, of the array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Returns the variance of the array elements, a measure of the spread of a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min,max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 the minimum, maximum along a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argmin, argmax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Return indices of the minimum, maximum values along the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8503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60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Zero-length arrays have sum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E5885-BE14-4FEF-A6D5-DC5B92BA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83" y="157643"/>
            <a:ext cx="4088892" cy="210639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8C41CB3-5A1C-4173-9FC5-4BA91E92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10" y="2213753"/>
            <a:ext cx="10090157" cy="461665"/>
          </a:xfrm>
          <a:prstGeom prst="rect">
            <a:avLst/>
          </a:prstGeom>
          <a:solidFill>
            <a:srgbClr val="FFC00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00000"/>
                </a:solidFill>
              </a:rPr>
              <a:t>numpy.sum(a, axis=None, dtype=None, out=None, keepdims=False)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1B8645-B82A-4A07-BEEC-FCF60E73415E}"/>
              </a:ext>
            </a:extLst>
          </p:cNvPr>
          <p:cNvSpPr txBox="1">
            <a:spLocks/>
          </p:cNvSpPr>
          <p:nvPr/>
        </p:nvSpPr>
        <p:spPr>
          <a:xfrm>
            <a:off x="232012" y="2824847"/>
            <a:ext cx="11791665" cy="3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np.arange(24).reshape(4,6)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print("** Original array 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 = a.sum()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 = a.sum(axis=0)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 = a.sum(axis=1)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EA662D-9993-43ED-9D99-EA8DA792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43" y="2985494"/>
            <a:ext cx="3019137" cy="3134813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74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824847"/>
            <a:ext cx="11791665" cy="3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np.arange(24).reshape(4,6)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print("** Original array 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 = a.mean()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 = a.mean(axis=0)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 = a.mean(axis=1)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Zero-length arrays have sum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EAC-EAF9-4907-A170-9BFF702AFD21}"/>
              </a:ext>
            </a:extLst>
          </p:cNvPr>
          <p:cNvSpPr txBox="1"/>
          <p:nvPr/>
        </p:nvSpPr>
        <p:spPr>
          <a:xfrm>
            <a:off x="232012" y="2305011"/>
            <a:ext cx="113367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C00000"/>
                </a:solidFill>
              </a:rPr>
              <a:t>numpy.mean</a:t>
            </a:r>
            <a:r>
              <a:rPr lang="en-SG" sz="2400"/>
              <a:t>(a, axis=None, dtype=None, out=None, keepdims=False)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58756-980F-4E39-A38F-7B5B038D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83" y="157643"/>
            <a:ext cx="4088892" cy="210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EE80D-31B7-4608-9C71-4F96CE4F8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963" y="3029847"/>
            <a:ext cx="4349113" cy="3033146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25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median()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983" y="1196727"/>
            <a:ext cx="11513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Compute the median along the specified axis.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Returns the median of the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788E4-03D0-4BD8-8DA0-3FE240E36E71}"/>
              </a:ext>
            </a:extLst>
          </p:cNvPr>
          <p:cNvSpPr txBox="1"/>
          <p:nvPr/>
        </p:nvSpPr>
        <p:spPr>
          <a:xfrm>
            <a:off x="414983" y="2179306"/>
            <a:ext cx="113367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C00000"/>
                </a:solidFill>
              </a:rPr>
              <a:t>numpy.median</a:t>
            </a:r>
            <a:r>
              <a:rPr lang="en-SG" sz="2400"/>
              <a:t>(a, axis=None, out=None, overwrite_input=False, keepdims=False)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D6774-D09C-4E8E-925A-50AA64A41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37" y="157643"/>
            <a:ext cx="3723737" cy="19182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AD34E9-C6BA-4FC1-97C6-ACC0C4D9534E}"/>
              </a:ext>
            </a:extLst>
          </p:cNvPr>
          <p:cNvSpPr txBox="1">
            <a:spLocks/>
          </p:cNvSpPr>
          <p:nvPr/>
        </p:nvSpPr>
        <p:spPr>
          <a:xfrm>
            <a:off x="232012" y="2824847"/>
            <a:ext cx="11791665" cy="3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np.arange(24).reshape(4,6)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print("** Original array 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b = np.median(a)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c = np.median(a,axis=0)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 = np.median(a,axis=1)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D1E0F-C3E7-42B3-A4D7-09AB17CD7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388" y="2824847"/>
            <a:ext cx="5114286" cy="3380952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065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min(), 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0" y="2780823"/>
            <a:ext cx="11791665" cy="3210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max())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b.max(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b.max(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Return the minimum/max along a given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ndarray.min(axis=None, out=None, keepdims=False)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200">
                <a:solidFill>
                  <a:srgbClr val="660033"/>
                </a:solidFill>
              </a:rPr>
              <a:t>ndarray.max(axis=None, out=None, keepdims=False)</a:t>
            </a:r>
            <a:br>
              <a:rPr lang="en-SG" sz="2200">
                <a:solidFill>
                  <a:srgbClr val="660033"/>
                </a:solidFill>
              </a:rPr>
            </a:br>
            <a:endParaRPr lang="en-SG" sz="2200">
              <a:solidFill>
                <a:srgbClr val="66003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2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431" y="188685"/>
            <a:ext cx="2644960" cy="3967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1E154-B3D2-42AC-9EE3-CC4A0C3F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205" y="2673727"/>
            <a:ext cx="3855653" cy="1371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96C7F-7A3B-462B-85CA-10F7D21F3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205" y="4177982"/>
            <a:ext cx="3855653" cy="1469175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66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argmin(), argmax()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2710" y="2690446"/>
            <a:ext cx="11791665" cy="3761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print(b.argmin())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(axis=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print(b.argmax(axis=1))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78" y="1309977"/>
            <a:ext cx="1151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Returns the indices of the minimum values along an axis.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numpy.argmin(a, axis=None, out=None)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660033"/>
                </a:solidFill>
              </a:rPr>
              <a:t>numpy.argmax(a,axis=None, out=None)</a:t>
            </a: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625" y="194309"/>
            <a:ext cx="1925750" cy="2888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0884DD-446F-46BD-9A2E-8E5D72D50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456" y="3260697"/>
            <a:ext cx="2567695" cy="1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FA3634-6C14-4FB0-8091-728E1231C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107" y="3496441"/>
            <a:ext cx="2825217" cy="10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4D309-E40E-4AB1-B8A3-E027224C4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456" y="4855172"/>
            <a:ext cx="2616587" cy="1340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FB32E-0AB6-4A2B-89A1-5B1611E53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4107" y="5023247"/>
            <a:ext cx="2636860" cy="1004761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146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8"/>
            <a:ext cx="11791665" cy="4168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np.cumsum(a)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np.cumsum(a,axis=0)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 = np.cumsum(a,axis=1)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sum of the elements along a given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numpy.cumsum(a, axis=None, dtype=None, out=None)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D06D6-8767-42B8-B50C-7874D545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079" y="2205158"/>
            <a:ext cx="1990476" cy="8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782874-C58E-47EF-8A50-2B941492C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933" y="3312323"/>
            <a:ext cx="3657143" cy="4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CC522-CC92-4566-AB65-3C2C85DE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6079" y="4030141"/>
            <a:ext cx="1800000" cy="82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8EBBE-A8BA-4A1D-B494-DAB1A8BC2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848" y="5180490"/>
            <a:ext cx="2495238" cy="933333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568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cumprod()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np.cumprod(a)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  <a:r>
              <a:rPr lang="pt-BR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  1   2   6  24 120 720]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np.cumprod(a,axis=0)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 = np.cumprod(a,axis=1)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product of the elements along a given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numpy.cumprod(a, axis=None, dtype=None, out=None)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E2E4A-4B38-4FE6-8B5A-B9B8ACEB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940" y="1604365"/>
            <a:ext cx="1819048" cy="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95A61-1E3C-4226-9698-1EB252476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750" y="2805159"/>
            <a:ext cx="4895238" cy="4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61E23-56EF-46ED-9CC5-B60EBEC6A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460" y="3734408"/>
            <a:ext cx="2438095" cy="8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CFC8C3-02C4-4C60-8685-21E787DB9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365" y="4955333"/>
            <a:ext cx="3076190" cy="857143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954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75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std()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 2], [3, 4]])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v1 = np.std(a,dtype=np.float64)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v2 = np.std(a, axis=0,dtype=np.float64)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v3 = np.std(a, axis=1,dtype=np.float64)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print(v1)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print(v2)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print(v3)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standard deviation along the specified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numpy.stdnumpy.std(a, axis=None,dtype=None,out=None)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43C17-6E57-43E6-8208-39F2423C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62" y="2792318"/>
            <a:ext cx="5752514" cy="24138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267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var()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np.array([[1, 2], [3, 4]])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v1 = np.var(a,dtype=np.float64)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v2 = np.var(a, axis=0,dtype=np.float64)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v3 = np.var(a, axis=1,dtype=np.float64)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print(v1)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print(v2)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print(v3)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variance along the specified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numpy.var(a, axis=None, dtype=None, out=None, ddof=0)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233C7-164A-4D37-8301-B4731DB71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52" y="2936867"/>
            <a:ext cx="4005924" cy="2417077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 simple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2872150"/>
            <a:ext cx="4936682" cy="3071454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def pythonsum(n):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a = list(range(n))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b = list(range(n))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c = []</a:t>
            </a: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for i in range(len(a)):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a[i] = i **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b[i] = i **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c.append(a[i] + b[i])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return 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95378" y="1346487"/>
            <a:ext cx="11065698" cy="210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600" dirty="0">
                <a:solidFill>
                  <a:srgbClr val="660033"/>
                </a:solidFill>
              </a:rPr>
              <a:t>Imagine that we want to add two vectors called a </a:t>
            </a:r>
            <a:r>
              <a:rPr lang="en-SG" sz="2600">
                <a:solidFill>
                  <a:srgbClr val="660033"/>
                </a:solidFill>
              </a:rPr>
              <a:t>and b</a:t>
            </a:r>
          </a:p>
          <a:p>
            <a:r>
              <a:rPr lang="en-SG" sz="2600">
                <a:solidFill>
                  <a:srgbClr val="660033"/>
                </a:solidFill>
              </a:rPr>
              <a:t>a = [0,1,4,9,16...]    </a:t>
            </a:r>
            <a:r>
              <a:rPr lang="en-SG" sz="2600">
                <a:solidFill>
                  <a:srgbClr val="00B050"/>
                </a:solidFill>
              </a:rPr>
              <a:t># The vector a holds the squares of integers 0 to n</a:t>
            </a:r>
            <a:r>
              <a:rPr lang="en-SG" sz="2600">
                <a:solidFill>
                  <a:srgbClr val="660033"/>
                </a:solidFill>
              </a:rPr>
              <a:t> </a:t>
            </a:r>
          </a:p>
          <a:p>
            <a:r>
              <a:rPr lang="en-SG" sz="2600">
                <a:solidFill>
                  <a:srgbClr val="660033"/>
                </a:solidFill>
              </a:rPr>
              <a:t>b = [0,1,8,27,64...]   </a:t>
            </a:r>
            <a:r>
              <a:rPr lang="en-SG" sz="2600">
                <a:solidFill>
                  <a:srgbClr val="00B050"/>
                </a:solidFill>
              </a:rPr>
              <a:t># The vector b holds the cubes of integers 0 to 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23959" y="2949970"/>
            <a:ext cx="4936682" cy="3071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def numpysum(n):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a = np.arange(n) ** 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b = np.arange(n) **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c = a + b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return c </a:t>
            </a: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378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Using base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3959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/>
              <a:t>Using NumPy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30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76441"/>
              </p:ext>
            </p:extLst>
          </p:nvPr>
        </p:nvGraphicFramePr>
        <p:xfrm>
          <a:off x="591534" y="2059503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a Numpy array from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a Numpy array to a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savez()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several arrays into a single file in uncompressed .npz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4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1534" y="1372381"/>
            <a:ext cx="110511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 is able to save and load data in both text and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527479"/>
              </p:ext>
            </p:extLst>
          </p:nvPr>
        </p:nvGraphicFramePr>
        <p:xfrm>
          <a:off x="591534" y="4207926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51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87637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loadtxt(filename)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data from a text file. Each row in the text file must have the same number of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genfromtxt(filename)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data from a text file, with missing values handled as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an array to a text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0410"/>
                  </a:ext>
                </a:extLst>
              </a:tr>
            </a:tbl>
          </a:graphicData>
        </a:graphic>
      </p:graphicFrame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save(), savez()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955" y="1764341"/>
            <a:ext cx="11791665" cy="187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arr = np.arange(10)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np.save('myarray.npy', arr)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758" y="1210843"/>
            <a:ext cx="10514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np.save() method for saving a single array as binary format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2954" y="4340261"/>
            <a:ext cx="11791665" cy="187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np.arange(20).reshape(2,10)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np.savez('array_archive.npz', a=a, b=b)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555" y="3831973"/>
            <a:ext cx="89071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np.savez() method for saving multiple arrays to a ZIP file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727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load()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659" y="1764341"/>
            <a:ext cx="11791665" cy="187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arr = np.load('myarray.npy')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print(arr)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758" y="1210843"/>
            <a:ext cx="89071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np.load() method for reading a single array file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5659" y="4416171"/>
            <a:ext cx="11791665" cy="187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arch = np.load('array_archive.npz')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print(arch['a'])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print(arch['b'])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758" y="3862673"/>
            <a:ext cx="113367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np.load() method for reading a zip file  containing multiple arrays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338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savetxt()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955" y="1764340"/>
            <a:ext cx="11264049" cy="388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>
                <a:latin typeface="Courier New" panose="02070309020205020404" pitchFamily="49" charset="0"/>
                <a:cs typeface="Courier New" panose="02070309020205020404" pitchFamily="49" charset="0"/>
              </a:rPr>
              <a:t>x = y = z = np.arange(0,5,1)</a:t>
            </a: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single array using defaults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np.savetxt('test1.txt', x)   # X is an array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single array ensuring output is formatted as 0 decimal places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('test2.txt', x,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='%.0f')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multiple arrays, using comma as separator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('test3.txt', 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, </a:t>
            </a:r>
            <a:b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='%.2f', </a:t>
            </a: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delimiter=",")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758" y="1210843"/>
            <a:ext cx="89071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np.savetxt() method for saving arrays to a text file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038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380" y="2251276"/>
            <a:ext cx="98644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Topic 2</a:t>
            </a:r>
            <a:r>
              <a:rPr lang="en-US" sz="12500" dirty="0" smtClean="0">
                <a:solidFill>
                  <a:schemeClr val="accent2">
                    <a:lumMod val="75000"/>
                  </a:schemeClr>
                </a:solidFill>
                <a:latin typeface="28 Days Later" panose="020B0603050302020204" pitchFamily="34" charset="0"/>
              </a:rPr>
              <a:t> </a:t>
            </a:r>
            <a:endParaRPr lang="en-SG" sz="21600" dirty="0">
              <a:solidFill>
                <a:schemeClr val="accent2">
                  <a:lumMod val="75000"/>
                </a:schemeClr>
              </a:solidFill>
              <a:latin typeface="28 Days Later" panose="020B0603050302020204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Comparison of run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94943" y="1372718"/>
            <a:ext cx="11065698" cy="210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Need some convincing that Numpy is indeed more efficient when computing large-sized arrays?</a:t>
            </a:r>
          </a:p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Here's the output of a program that calculates the time needed for each program to compute: n=10000000</a:t>
            </a:r>
            <a:endParaRPr lang="en-SG" sz="260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3" y="3582418"/>
            <a:ext cx="11302284" cy="236697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60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C0F-1832-4AC3-9810-48898A1C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12E9-D687-47AF-A350-323D95D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Official documentation</a:t>
            </a:r>
          </a:p>
          <a:p>
            <a:pPr lvl="1"/>
            <a:r>
              <a:rPr lang="en-US" altLang="en-US">
                <a:hlinkClick r:id="rId3"/>
              </a:rPr>
              <a:t>http://docs.scipy.org/doc/</a:t>
            </a:r>
            <a:endParaRPr lang="en-US" altLang="en-US"/>
          </a:p>
          <a:p>
            <a:r>
              <a:rPr lang="en-US" altLang="en-US"/>
              <a:t>Numpy Tutorial</a:t>
            </a:r>
          </a:p>
          <a:p>
            <a:pPr lvl="1"/>
            <a:r>
              <a:rPr lang="en-US" altLang="en-US"/>
              <a:t>https://docs.scipy.org/doc/numpy-dev/user/quickstart.html</a:t>
            </a:r>
          </a:p>
          <a:p>
            <a:r>
              <a:rPr lang="en-US" altLang="en-US"/>
              <a:t>The NumPy book</a:t>
            </a:r>
          </a:p>
          <a:p>
            <a:pPr lvl="1"/>
            <a:r>
              <a:rPr lang="en-US" altLang="en-US" sz="2800">
                <a:hlinkClick r:id="rId4"/>
              </a:rPr>
              <a:t>http://www.tramy.us/numpybook.pdf</a:t>
            </a:r>
            <a:endParaRPr lang="en-US" altLang="en-US" sz="2800"/>
          </a:p>
          <a:p>
            <a:r>
              <a:rPr lang="en-US" altLang="en-US"/>
              <a:t>Example list</a:t>
            </a:r>
          </a:p>
          <a:p>
            <a:pPr lvl="1"/>
            <a:r>
              <a:rPr lang="en-US" altLang="en-US" sz="2800">
                <a:hlinkClick r:id="rId5"/>
              </a:rPr>
              <a:t>http://www.scipy.org/Numpy_Example_List_With_Doc</a:t>
            </a:r>
            <a:endParaRPr lang="en-US" altLang="en-US" sz="2800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06A3F-7E1B-47F6-A90E-5B65F4E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BBDA-C435-4076-B87C-3E1B36633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</a:t>
            </a:r>
            <a:r>
              <a:rPr lang="en-SG" dirty="0" err="1"/>
              <a:t>Numpy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38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l4MHr3ow"/>
  <p:tag name="ARTICULATE_SLIDE_COUNT" val="7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F1908B5C-93B6-4BDB-BD34-34C2A4B0F2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16691</TotalTime>
  <Words>4509</Words>
  <Application>Microsoft Office PowerPoint</Application>
  <PresentationFormat>Widescreen</PresentationFormat>
  <Paragraphs>1219</Paragraphs>
  <Slides>74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28 Days Later</vt:lpstr>
      <vt:lpstr>Arial</vt:lpstr>
      <vt:lpstr>Arial Black</vt:lpstr>
      <vt:lpstr>Arial Rounded MT Bold</vt:lpstr>
      <vt:lpstr>Calibri</vt:lpstr>
      <vt:lpstr>Courier New</vt:lpstr>
      <vt:lpstr>Segoe UI</vt:lpstr>
      <vt:lpstr>Office Theme</vt:lpstr>
      <vt:lpstr>PowerPoint Presentation</vt:lpstr>
      <vt:lpstr>Contents</vt:lpstr>
      <vt:lpstr>Intro to Numpy</vt:lpstr>
      <vt:lpstr>What is Numpy?</vt:lpstr>
      <vt:lpstr>History of Numpy</vt:lpstr>
      <vt:lpstr>Why use NumPy?</vt:lpstr>
      <vt:lpstr>A simple application</vt:lpstr>
      <vt:lpstr>Comparison of run speeds</vt:lpstr>
      <vt:lpstr>Numpy Documentation</vt:lpstr>
      <vt:lpstr>Creating Numpy Arrays</vt:lpstr>
      <vt:lpstr>Numpy Array</vt:lpstr>
      <vt:lpstr>Structure of ndarray</vt:lpstr>
      <vt:lpstr>Using .array() method</vt:lpstr>
      <vt:lpstr>Using zeros() and ones()</vt:lpstr>
      <vt:lpstr>Using arange()</vt:lpstr>
      <vt:lpstr>Using arange()</vt:lpstr>
      <vt:lpstr>Using linspace()</vt:lpstr>
      <vt:lpstr>Using full() and eye()</vt:lpstr>
      <vt:lpstr>Using random() and randint()</vt:lpstr>
      <vt:lpstr>Using empty()</vt:lpstr>
      <vt:lpstr>Using loadtxt() </vt:lpstr>
      <vt:lpstr>Using genfromtxt() </vt:lpstr>
      <vt:lpstr>Using reshape()</vt:lpstr>
      <vt:lpstr>Put different ndarrays into 1 single ndarray</vt:lpstr>
      <vt:lpstr>Numpy Data Types</vt:lpstr>
      <vt:lpstr>Numpy Data Types</vt:lpstr>
      <vt:lpstr>Numpy Data Types</vt:lpstr>
      <vt:lpstr>Inspecting your array</vt:lpstr>
      <vt:lpstr>shape</vt:lpstr>
      <vt:lpstr>len, ndim, size</vt:lpstr>
      <vt:lpstr>Subsetting, Slicing and Indexing</vt:lpstr>
      <vt:lpstr>Slicing and indexing (1-d array)</vt:lpstr>
      <vt:lpstr>Slicing and indexing (2-d array)</vt:lpstr>
      <vt:lpstr>Boolean Indexing</vt:lpstr>
      <vt:lpstr>Copying arrays</vt:lpstr>
      <vt:lpstr>numpy.copy</vt:lpstr>
      <vt:lpstr>Sorting arrays</vt:lpstr>
      <vt:lpstr>Sorting arrays</vt:lpstr>
      <vt:lpstr>Functions to manipulate array shapes</vt:lpstr>
      <vt:lpstr>Change array shape -  flatten()</vt:lpstr>
      <vt:lpstr>Change array shape -  reshape()</vt:lpstr>
      <vt:lpstr>shape</vt:lpstr>
      <vt:lpstr>resize()</vt:lpstr>
      <vt:lpstr>transpose()</vt:lpstr>
      <vt:lpstr>concatenate() - 1-d arrays</vt:lpstr>
      <vt:lpstr>concatenate()  2-d arrays on axis=0</vt:lpstr>
      <vt:lpstr>concatenate() -  2-d arrays on axis=1</vt:lpstr>
      <vt:lpstr>append()</vt:lpstr>
      <vt:lpstr>insert()</vt:lpstr>
      <vt:lpstr>delete()</vt:lpstr>
      <vt:lpstr>Functions to split arrays</vt:lpstr>
      <vt:lpstr>split</vt:lpstr>
      <vt:lpstr>hsplit</vt:lpstr>
      <vt:lpstr>vsplit</vt:lpstr>
      <vt:lpstr>Functions to convert arrays</vt:lpstr>
      <vt:lpstr>tolist()</vt:lpstr>
      <vt:lpstr>astype()</vt:lpstr>
      <vt:lpstr>Arithmetic operators</vt:lpstr>
      <vt:lpstr>Logical operators</vt:lpstr>
      <vt:lpstr>Mathematical and Statistical Methods</vt:lpstr>
      <vt:lpstr>sum()</vt:lpstr>
      <vt:lpstr>mean()</vt:lpstr>
      <vt:lpstr>median()</vt:lpstr>
      <vt:lpstr>min(), max()</vt:lpstr>
      <vt:lpstr>argmin(), argmax()</vt:lpstr>
      <vt:lpstr>cumsum()</vt:lpstr>
      <vt:lpstr>cumprod()</vt:lpstr>
      <vt:lpstr>std()</vt:lpstr>
      <vt:lpstr>var()</vt:lpstr>
      <vt:lpstr>File Input and Output with Arrays</vt:lpstr>
      <vt:lpstr>save(), savez()</vt:lpstr>
      <vt:lpstr>load()</vt:lpstr>
      <vt:lpstr>savetxt()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Chee Seng CHONG</cp:lastModifiedBy>
  <cp:revision>1416</cp:revision>
  <cp:lastPrinted>2016-10-06T08:00:59Z</cp:lastPrinted>
  <dcterms:created xsi:type="dcterms:W3CDTF">2015-09-12T14:47:32Z</dcterms:created>
  <dcterms:modified xsi:type="dcterms:W3CDTF">2022-10-03T02:07:03Z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ArticulateGUID">
    <vt:lpwstr>F3170EE1-4702-4F55-802D-3EC8F9A3AF30</vt:lpwstr>
  </property>
  <property fmtid="{D5CDD505-2E9C-101B-9397-08002B2CF9AE}" pid="4" name="ArticulatePath">
    <vt:lpwstr>IT8701 PDS Topic 02 - Data Exploration Using the Numpy Package v011</vt:lpwstr>
  </property>
</Properties>
</file>