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2.xml" ContentType="application/vnd.openxmlformats-officedocument.presentationml.tags+xml"/>
  <Override PartName="/ppt/notesSlides/notesSlide18.xml" ContentType="application/vnd.openxmlformats-officedocument.presentationml.notesSlide+xml"/>
  <Override PartName="/ppt/tags/tag23.xml" ContentType="application/vnd.openxmlformats-officedocument.presentationml.tags+xml"/>
  <Override PartName="/ppt/notesSlides/notesSlide19.xml" ContentType="application/vnd.openxmlformats-officedocument.presentationml.notesSlide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3.xml" ContentType="application/vnd.openxmlformats-officedocument.presentationml.notesSlide+xml"/>
  <Override PartName="/ppt/tags/tag31.xml" ContentType="application/vnd.openxmlformats-officedocument.presentationml.tags+xml"/>
  <Override PartName="/ppt/notesSlides/notesSlide24.xml" ContentType="application/vnd.openxmlformats-officedocument.presentationml.notesSlide+xml"/>
  <Override PartName="/ppt/tags/tag32.xml" ContentType="application/vnd.openxmlformats-officedocument.presentationml.tags+xml"/>
  <Override PartName="/ppt/notesSlides/notesSlide2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6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7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28.xml" ContentType="application/vnd.openxmlformats-officedocument.presentationml.notesSlide+xml"/>
  <Override PartName="/ppt/tags/tag39.xml" ContentType="application/vnd.openxmlformats-officedocument.presentationml.tags+xml"/>
  <Override PartName="/ppt/notesSlides/notesSlide29.xml" ContentType="application/vnd.openxmlformats-officedocument.presentationml.notesSlide+xml"/>
  <Override PartName="/ppt/tags/tag40.xml" ContentType="application/vnd.openxmlformats-officedocument.presentationml.tags+xml"/>
  <Override PartName="/ppt/notesSlides/notesSlide30.xml" ContentType="application/vnd.openxmlformats-officedocument.presentationml.notesSlide+xml"/>
  <Override PartName="/ppt/tags/tag41.xml" ContentType="application/vnd.openxmlformats-officedocument.presentationml.tags+xml"/>
  <Override PartName="/ppt/notesSlides/notesSlide31.xml" ContentType="application/vnd.openxmlformats-officedocument.presentationml.notesSlide+xml"/>
  <Override PartName="/ppt/tags/tag42.xml" ContentType="application/vnd.openxmlformats-officedocument.presentationml.tags+xml"/>
  <Override PartName="/ppt/notesSlides/notesSlide32.xml" ContentType="application/vnd.openxmlformats-officedocument.presentationml.notesSlide+xml"/>
  <Override PartName="/ppt/tags/tag43.xml" ContentType="application/vnd.openxmlformats-officedocument.presentationml.tags+xml"/>
  <Override PartName="/ppt/notesSlides/notesSlide33.xml" ContentType="application/vnd.openxmlformats-officedocument.presentationml.notesSlide+xml"/>
  <Override PartName="/ppt/tags/tag44.xml" ContentType="application/vnd.openxmlformats-officedocument.presentationml.tags+xml"/>
  <Override PartName="/ppt/notesSlides/notesSlide34.xml" ContentType="application/vnd.openxmlformats-officedocument.presentationml.notesSlide+xml"/>
  <Override PartName="/ppt/tags/tag45.xml" ContentType="application/vnd.openxmlformats-officedocument.presentationml.tags+xml"/>
  <Override PartName="/ppt/notesSlides/notesSlide3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36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37.xml" ContentType="application/vnd.openxmlformats-officedocument.presentationml.notesSlide+xml"/>
  <Override PartName="/ppt/tags/tag50.xml" ContentType="application/vnd.openxmlformats-officedocument.presentationml.tags+xml"/>
  <Override PartName="/ppt/notesSlides/notesSlide38.xml" ContentType="application/vnd.openxmlformats-officedocument.presentationml.notesSlide+xml"/>
  <Override PartName="/ppt/tags/tag51.xml" ContentType="application/vnd.openxmlformats-officedocument.presentationml.tags+xml"/>
  <Override PartName="/ppt/notesSlides/notesSlide39.xml" ContentType="application/vnd.openxmlformats-officedocument.presentationml.notesSlide+xml"/>
  <Override PartName="/ppt/tags/tag52.xml" ContentType="application/vnd.openxmlformats-officedocument.presentationml.tags+xml"/>
  <Override PartName="/ppt/notesSlides/notesSlide40.xml" ContentType="application/vnd.openxmlformats-officedocument.presentationml.notesSlide+xml"/>
  <Override PartName="/ppt/tags/tag53.xml" ContentType="application/vnd.openxmlformats-officedocument.presentationml.tags+xml"/>
  <Override PartName="/ppt/notesSlides/notesSlide41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42.xml" ContentType="application/vnd.openxmlformats-officedocument.presentationml.notesSlide+xml"/>
  <Override PartName="/ppt/tags/tag57.xml" ContentType="application/vnd.openxmlformats-officedocument.presentationml.tags+xml"/>
  <Override PartName="/ppt/notesSlides/notesSlide43.xml" ContentType="application/vnd.openxmlformats-officedocument.presentationml.notesSlide+xml"/>
  <Override PartName="/ppt/tags/tag58.xml" ContentType="application/vnd.openxmlformats-officedocument.presentationml.tags+xml"/>
  <Override PartName="/ppt/notesSlides/notesSlide44.xml" ContentType="application/vnd.openxmlformats-officedocument.presentationml.notesSlide+xml"/>
  <Override PartName="/ppt/tags/tag59.xml" ContentType="application/vnd.openxmlformats-officedocument.presentationml.tags+xml"/>
  <Override PartName="/ppt/notesSlides/notesSlide45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46.xml" ContentType="application/vnd.openxmlformats-officedocument.presentationml.notesSlide+xml"/>
  <Override PartName="/ppt/tags/tag62.xml" ContentType="application/vnd.openxmlformats-officedocument.presentationml.tags+xml"/>
  <Override PartName="/ppt/notesSlides/notesSlide47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69"/>
  </p:notesMasterIdLst>
  <p:handoutMasterIdLst>
    <p:handoutMasterId r:id="rId70"/>
  </p:handoutMasterIdLst>
  <p:sldIdLst>
    <p:sldId id="418" r:id="rId3"/>
    <p:sldId id="419" r:id="rId4"/>
    <p:sldId id="489" r:id="rId5"/>
    <p:sldId id="491" r:id="rId6"/>
    <p:sldId id="642" r:id="rId7"/>
    <p:sldId id="493" r:id="rId8"/>
    <p:sldId id="505" r:id="rId9"/>
    <p:sldId id="507" r:id="rId10"/>
    <p:sldId id="581" r:id="rId11"/>
    <p:sldId id="583" r:id="rId12"/>
    <p:sldId id="582" r:id="rId13"/>
    <p:sldId id="584" r:id="rId14"/>
    <p:sldId id="631" r:id="rId15"/>
    <p:sldId id="614" r:id="rId16"/>
    <p:sldId id="615" r:id="rId17"/>
    <p:sldId id="651" r:id="rId18"/>
    <p:sldId id="618" r:id="rId19"/>
    <p:sldId id="619" r:id="rId20"/>
    <p:sldId id="652" r:id="rId21"/>
    <p:sldId id="653" r:id="rId22"/>
    <p:sldId id="475" r:id="rId23"/>
    <p:sldId id="585" r:id="rId24"/>
    <p:sldId id="645" r:id="rId25"/>
    <p:sldId id="661" r:id="rId26"/>
    <p:sldId id="654" r:id="rId27"/>
    <p:sldId id="604" r:id="rId28"/>
    <p:sldId id="606" r:id="rId29"/>
    <p:sldId id="655" r:id="rId30"/>
    <p:sldId id="656" r:id="rId31"/>
    <p:sldId id="660" r:id="rId32"/>
    <p:sldId id="592" r:id="rId33"/>
    <p:sldId id="593" r:id="rId34"/>
    <p:sldId id="594" r:id="rId35"/>
    <p:sldId id="597" r:id="rId36"/>
    <p:sldId id="620" r:id="rId37"/>
    <p:sldId id="608" r:id="rId38"/>
    <p:sldId id="474" r:id="rId39"/>
    <p:sldId id="589" r:id="rId40"/>
    <p:sldId id="609" r:id="rId41"/>
    <p:sldId id="610" r:id="rId42"/>
    <p:sldId id="632" r:id="rId43"/>
    <p:sldId id="633" r:id="rId44"/>
    <p:sldId id="598" r:id="rId45"/>
    <p:sldId id="611" r:id="rId46"/>
    <p:sldId id="613" r:id="rId47"/>
    <p:sldId id="601" r:id="rId48"/>
    <p:sldId id="612" r:id="rId49"/>
    <p:sldId id="629" r:id="rId50"/>
    <p:sldId id="630" r:id="rId51"/>
    <p:sldId id="665" r:id="rId52"/>
    <p:sldId id="622" r:id="rId53"/>
    <p:sldId id="623" r:id="rId54"/>
    <p:sldId id="624" r:id="rId55"/>
    <p:sldId id="662" r:id="rId56"/>
    <p:sldId id="663" r:id="rId57"/>
    <p:sldId id="625" r:id="rId58"/>
    <p:sldId id="626" r:id="rId59"/>
    <p:sldId id="664" r:id="rId60"/>
    <p:sldId id="644" r:id="rId61"/>
    <p:sldId id="643" r:id="rId62"/>
    <p:sldId id="635" r:id="rId63"/>
    <p:sldId id="637" r:id="rId64"/>
    <p:sldId id="657" r:id="rId65"/>
    <p:sldId id="659" r:id="rId66"/>
    <p:sldId id="658" r:id="rId67"/>
    <p:sldId id="345" r:id="rId68"/>
  </p:sldIdLst>
  <p:sldSz cx="12192000" cy="6858000"/>
  <p:notesSz cx="7010400" cy="9296400"/>
  <p:custDataLst>
    <p:tags r:id="rId7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3A0B8C-3436-4BB1-9F37-0869ED7011E1}">
          <p14:sldIdLst>
            <p14:sldId id="418"/>
          </p14:sldIdLst>
        </p14:section>
        <p14:section name="Contents" id="{0E9F5D45-7072-488A-A7C3-95AB20D3B478}">
          <p14:sldIdLst>
            <p14:sldId id="419"/>
          </p14:sldIdLst>
        </p14:section>
        <p14:section name="Introduction to Matplotlib" id="{4EA12F1C-BA66-4BC3-A334-557A7B1AA026}">
          <p14:sldIdLst>
            <p14:sldId id="489"/>
            <p14:sldId id="491"/>
            <p14:sldId id="642"/>
            <p14:sldId id="493"/>
          </p14:sldIdLst>
        </p14:section>
        <p14:section name="Getting started with Matplotlib" id="{78A52C3C-3CF7-4B04-9F5C-F8C2CF043056}">
          <p14:sldIdLst>
            <p14:sldId id="505"/>
            <p14:sldId id="507"/>
            <p14:sldId id="581"/>
            <p14:sldId id="583"/>
            <p14:sldId id="582"/>
            <p14:sldId id="584"/>
            <p14:sldId id="631"/>
            <p14:sldId id="614"/>
            <p14:sldId id="615"/>
          </p14:sldIdLst>
        </p14:section>
        <p14:section name="Adding Legends" id="{E841A376-698C-4023-B65F-EF75E6EC8A07}">
          <p14:sldIdLst>
            <p14:sldId id="651"/>
          </p14:sldIdLst>
        </p14:section>
        <p14:section name="Set Axis Limits" id="{80E3C823-5F1F-41DE-8DF3-A09DFB598421}">
          <p14:sldIdLst>
            <p14:sldId id="618"/>
            <p14:sldId id="619"/>
          </p14:sldIdLst>
        </p14:section>
        <p14:section name="Add xticks,yticks" id="{77A2F4BC-8918-4849-AEAD-42AD6CEA0E74}">
          <p14:sldIdLst>
            <p14:sldId id="652"/>
            <p14:sldId id="653"/>
          </p14:sldIdLst>
        </p14:section>
        <p14:section name="Controlling Line Properties" id="{B60288A0-5226-4F77-8FD8-F028389A62F3}">
          <p14:sldIdLst>
            <p14:sldId id="475"/>
            <p14:sldId id="585"/>
          </p14:sldIdLst>
        </p14:section>
        <p14:section name="Subplots method" id="{121937C5-95CB-4F96-8B17-4C00B174E253}">
          <p14:sldIdLst>
            <p14:sldId id="645"/>
            <p14:sldId id="661"/>
          </p14:sldIdLst>
        </p14:section>
        <p14:section name="Working with multiple plots and figures" id="{3B999D8D-DA89-4F48-B1B1-5D37C16C6605}">
          <p14:sldIdLst>
            <p14:sldId id="654"/>
            <p14:sldId id="604"/>
            <p14:sldId id="606"/>
            <p14:sldId id="655"/>
            <p14:sldId id="656"/>
          </p14:sldIdLst>
        </p14:section>
        <p14:section name="Saving Figures" id="{CBE472CB-42EC-4A12-9E00-58DAF25C261A}">
          <p14:sldIdLst>
            <p14:sldId id="660"/>
          </p14:sldIdLst>
        </p14:section>
        <p14:section name="Working with Text" id="{0E1DCFD5-5384-4817-9E9D-AF7802FFED7E}">
          <p14:sldIdLst>
            <p14:sldId id="592"/>
            <p14:sldId id="593"/>
            <p14:sldId id="594"/>
            <p14:sldId id="597"/>
            <p14:sldId id="620"/>
            <p14:sldId id="608"/>
          </p14:sldIdLst>
        </p14:section>
        <p14:section name="Bar charts" id="{9A016256-83CA-4F2D-BCA2-41C27EAEABD0}">
          <p14:sldIdLst>
            <p14:sldId id="474"/>
            <p14:sldId id="589"/>
          </p14:sldIdLst>
        </p14:section>
        <p14:section name="Pie charts" id="{903B9749-C4B1-4113-BF83-8968F7344A6E}">
          <p14:sldIdLst>
            <p14:sldId id="609"/>
            <p14:sldId id="610"/>
            <p14:sldId id="632"/>
            <p14:sldId id="633"/>
          </p14:sldIdLst>
        </p14:section>
        <p14:section name="Histograms" id="{A836D0E4-4BA6-4399-8A8B-48D4C751D66B}">
          <p14:sldIdLst>
            <p14:sldId id="598"/>
            <p14:sldId id="611"/>
            <p14:sldId id="613"/>
          </p14:sldIdLst>
        </p14:section>
        <p14:section name="Scatterplots" id="{BC32F20C-6E76-4AA7-83DD-08A720B811D2}">
          <p14:sldIdLst>
            <p14:sldId id="601"/>
            <p14:sldId id="612"/>
            <p14:sldId id="629"/>
            <p14:sldId id="630"/>
            <p14:sldId id="665"/>
          </p14:sldIdLst>
        </p14:section>
        <p14:section name="Box Plots" id="{AE62DE85-1C0E-42E9-8954-E4E7AC5B52C3}">
          <p14:sldIdLst>
            <p14:sldId id="622"/>
            <p14:sldId id="623"/>
            <p14:sldId id="624"/>
            <p14:sldId id="662"/>
            <p14:sldId id="663"/>
            <p14:sldId id="625"/>
            <p14:sldId id="626"/>
            <p14:sldId id="664"/>
          </p14:sldIdLst>
        </p14:section>
        <p14:section name="Display images" id="{3AA9F2A7-1C91-4E99-AFFE-DF50C9BD8262}">
          <p14:sldIdLst>
            <p14:sldId id="644"/>
            <p14:sldId id="643"/>
          </p14:sldIdLst>
        </p14:section>
        <p14:section name="Interactive Charts" id="{6FB8CA77-BBA5-401C-BD66-4ADDD7FCC0C3}">
          <p14:sldIdLst>
            <p14:sldId id="635"/>
            <p14:sldId id="637"/>
            <p14:sldId id="657"/>
            <p14:sldId id="659"/>
            <p14:sldId id="658"/>
          </p14:sldIdLst>
        </p14:section>
        <p14:section name="End of Topic 3" id="{D24DF217-6A8B-471B-8D98-41E8162D8E3B}">
          <p14:sldIdLst>
            <p14:sldId id="34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9900CC"/>
    <a:srgbClr val="0033CC"/>
    <a:srgbClr val="660033"/>
    <a:srgbClr val="660066"/>
    <a:srgbClr val="ECD3EF"/>
    <a:srgbClr val="D3C3D0"/>
    <a:srgbClr val="D066C3"/>
    <a:srgbClr val="DFB7D7"/>
    <a:srgbClr val="E5A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397" autoAdjust="0"/>
    <p:restoredTop sz="94353" autoAdjust="0"/>
  </p:normalViewPr>
  <p:slideViewPr>
    <p:cSldViewPr snapToGrid="0">
      <p:cViewPr varScale="1">
        <p:scale>
          <a:sx n="69" d="100"/>
          <a:sy n="69" d="100"/>
        </p:scale>
        <p:origin x="1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4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484DD-AD11-4ADD-BE64-1B829C3FF21A}" type="datetimeFigureOut">
              <a:rPr lang="en-SG" smtClean="0"/>
              <a:t>03/10/2022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8A6C2-1E75-47A4-91C9-94AB17D30C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6795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6C39F-A3CE-479A-A37A-CD9D05C4E9BD}" type="datetimeFigureOut">
              <a:rPr lang="en-SG" smtClean="0"/>
              <a:t>03/10/2022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2"/>
            <a:ext cx="560832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6D167-BB95-4C3F-9EB6-8F33330CC1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2246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8419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7444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9239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3536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8285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0569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1310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4445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6353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1240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https://stackoverflow.com/questions/34162443/why-do-many-examples-use-fig-ax-plt-subplots-in-matplotlib-pyplot-python</a:t>
            </a:r>
          </a:p>
          <a:p>
            <a:r>
              <a:rPr lang="en-SG"/>
              <a:t>http://matplotlib.org/api/pyplot_api.html#matplotlib.pyplot.subplots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4169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4491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5381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You can create multiple figures by using multiple figure() calls with an increasing figure number. Of course, each figure can contain as many axes and subplots as your heart desires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5288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57741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3202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67842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17208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45587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35994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98768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8922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https://matplotlib.org/users/intro.html</a:t>
            </a:r>
          </a:p>
          <a:p>
            <a:r>
              <a:rPr lang="en-SG"/>
              <a:t>https://matplotlib.org/examples/pylab_examples/subplots_demo.html</a:t>
            </a:r>
          </a:p>
          <a:p>
            <a:r>
              <a:rPr lang="en-SG"/>
              <a:t>http://www.python-course.eu/matplotlib_multiple_figures.php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47867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3963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https://matplotlib.org/api/pyplot_api.html?highlight=hist#matplotlib.pyplot.hist</a:t>
            </a:r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65557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13330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68256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https://matplotlib.org/api/pyplot_api.html?highlight=scatter#matplotlib.pyplot.scatter</a:t>
            </a:r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35049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22735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60946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https://matplotlib.org/api/pyplot_api.html?highlight=scatter#matplotlib.pyplot.scatter</a:t>
            </a:r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59142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19958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3590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87221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39227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99668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61414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https://matplotlib.org/users/event_handling.html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10789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https://matplotlib.org/users/event_handling.html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60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06767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https://matplotlib.org/users/event_handling.html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61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788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https://matplotlib.org/users/event_handling.html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63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59627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https://matplotlib.org/users/event_handling.html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64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78307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66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135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6716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671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1456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/>
              <a:t>https://matplotlib.org/api/markers_api.html</a:t>
            </a:r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4439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https://matplotlib.org/api/markers_api.html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941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7" name="Rectangle 6"/>
          <p:cNvSpPr/>
          <p:nvPr userDrawn="1"/>
        </p:nvSpPr>
        <p:spPr>
          <a:xfrm>
            <a:off x="0" y="6480810"/>
            <a:ext cx="13361670" cy="377190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SG" b="1" dirty="0" smtClean="0"/>
              <a:t>IT8701: Intro to Programming</a:t>
            </a:r>
            <a:r>
              <a:rPr lang="en-SG" b="1" baseline="0" dirty="0" smtClean="0"/>
              <a:t> for Data Science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44832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987C-80CD-40B5-907E-20202AE19D31}" type="datetime1">
              <a:rPr lang="en-SG" smtClean="0"/>
              <a:t>03/10/2022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306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4D38-249E-46B1-8577-E2E42DD77548}" type="datetime1">
              <a:rPr lang="en-SG" smtClean="0"/>
              <a:t>03/10/2022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861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2450-3BBB-48BD-9844-72BC42A22141}" type="datetime1">
              <a:rPr lang="en-SG" smtClean="0"/>
              <a:t>03/10/2022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3746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CD2B-7A4C-479A-A409-F3E5FD5B340C}" type="datetime1">
              <a:rPr lang="en-SG" smtClean="0"/>
              <a:t>03/10/2022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642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42F1-C7C3-4B15-9692-AEEF9651DC11}" type="datetime1">
              <a:rPr lang="en-SG" smtClean="0"/>
              <a:t>03/10/2022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3268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3073-A97F-4C6A-81E3-EBCC319BBB78}" type="datetime1">
              <a:rPr lang="en-SG" smtClean="0"/>
              <a:t>03/10/2022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9238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5309-F843-4BC4-AC1E-15A2A956E750}" type="datetime1">
              <a:rPr lang="en-SG" smtClean="0"/>
              <a:t>03/10/2022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0420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6B42-7958-4B9D-B285-5E006611985A}" type="datetime1">
              <a:rPr lang="en-SG" smtClean="0"/>
              <a:t>03/10/2022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6527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8179-7F96-417B-B839-7A819E46BC98}" type="datetime1">
              <a:rPr lang="en-SG" smtClean="0"/>
              <a:t>03/10/2022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2849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1276-C811-48BB-B8B7-C5F7CD210F4D}" type="datetime1">
              <a:rPr lang="en-SG" smtClean="0"/>
              <a:t>03/10/2022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40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63354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66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520" y="1403123"/>
            <a:ext cx="9144000" cy="534533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4000" b="1">
                <a:solidFill>
                  <a:srgbClr val="9900C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CBC5-0456-4322-AE58-107F725F1A9A}" type="datetime1">
              <a:rPr lang="en-SG" smtClean="0"/>
              <a:t>03/10/2022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7798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BE3835-52DC-4664-8D1B-99A724A8DF38}" type="datetime1">
              <a:rPr lang="en-SG" altLang="en-US" smtClean="0"/>
              <a:t>03/10/2022</a:t>
            </a:fld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51BD7-7839-474C-AC0A-8A862BFD57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62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sz="2600"/>
            </a:lvl1pPr>
            <a:lvl2pPr>
              <a:lnSpc>
                <a:spcPct val="100000"/>
              </a:lnSpc>
              <a:spcBef>
                <a:spcPts val="1000"/>
              </a:spcBef>
              <a:defRPr sz="2400"/>
            </a:lvl2pPr>
            <a:lvl3pPr>
              <a:lnSpc>
                <a:spcPct val="100000"/>
              </a:lnSpc>
              <a:spcBef>
                <a:spcPts val="1000"/>
              </a:spcBef>
              <a:defRPr sz="20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3B43-7C06-46A5-AF17-3585229B9DEA}" type="datetime1">
              <a:rPr lang="en-SG" smtClean="0"/>
              <a:t>03/10/2022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438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77371"/>
            <a:ext cx="11051178" cy="88972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3BF3-50B7-4E53-8CD6-38416B26B61C}" type="datetime1">
              <a:rPr lang="en-SG" smtClean="0"/>
              <a:t>03/10/2022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48114" y="0"/>
            <a:ext cx="7852229" cy="377371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SG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8641" y="1436914"/>
            <a:ext cx="11051178" cy="47400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600" dirty="0" smtClean="0">
                <a:solidFill>
                  <a:srgbClr val="660066"/>
                </a:solidFill>
              </a:defRPr>
            </a:lvl1pPr>
            <a:lvl2pPr>
              <a:defRPr lang="en-US" dirty="0" smtClean="0">
                <a:solidFill>
                  <a:srgbClr val="660066"/>
                </a:solidFill>
              </a:defRPr>
            </a:lvl2pPr>
            <a:lvl3pPr>
              <a:defRPr lang="en-US" dirty="0" smtClean="0">
                <a:solidFill>
                  <a:srgbClr val="660066"/>
                </a:solidFill>
              </a:defRPr>
            </a:lvl3pPr>
            <a:lvl4pPr>
              <a:defRPr lang="en-US" dirty="0" smtClean="0">
                <a:solidFill>
                  <a:srgbClr val="660066"/>
                </a:solidFill>
              </a:defRPr>
            </a:lvl4pPr>
            <a:lvl5pPr>
              <a:defRPr lang="en-SG" dirty="0">
                <a:solidFill>
                  <a:srgbClr val="660066"/>
                </a:solidFill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4701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78" y="377371"/>
            <a:ext cx="11051178" cy="88972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78" y="1436914"/>
            <a:ext cx="11051177" cy="47400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6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SG" dirty="0"/>
            </a:lvl5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9898" y="6356350"/>
            <a:ext cx="2536372" cy="365125"/>
          </a:xfrm>
        </p:spPr>
        <p:txBody>
          <a:bodyPr/>
          <a:lstStyle/>
          <a:p>
            <a:fld id="{E6930974-DD6F-46DA-BFD2-D25C291346CB}" type="datetime1">
              <a:rPr lang="en-SG" smtClean="0"/>
              <a:t>03/10/2022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0035" y="6356350"/>
            <a:ext cx="5331823" cy="365125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71858" y="6356350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394852" y="0"/>
            <a:ext cx="7852229" cy="377371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4123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E9E2-582D-4600-A020-1FFC702440C2}" type="datetime1">
              <a:rPr lang="en-SG" smtClean="0"/>
              <a:t>03/10/2022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338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E9E2-582D-4600-A020-1FFC702440C2}" type="datetime1">
              <a:rPr lang="en-SG" smtClean="0"/>
              <a:t>03/10/2022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427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487064"/>
          </a:xfrm>
          <a:prstGeom prst="rect">
            <a:avLst/>
          </a:prstGeom>
          <a:solidFill>
            <a:srgbClr val="D3C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4797"/>
            <a:ext cx="10515600" cy="747892"/>
          </a:xfrm>
          <a:solidFill>
            <a:schemeClr val="bg1">
              <a:lumMod val="85000"/>
            </a:schemeClr>
          </a:solidFill>
          <a:ln>
            <a:noFill/>
            <a:prstDash val="solid"/>
          </a:ln>
        </p:spPr>
        <p:txBody>
          <a:bodyPr anchor="b">
            <a:normAutofit/>
          </a:bodyPr>
          <a:lstStyle>
            <a:lvl1pPr algn="ctr">
              <a:defRPr sz="4800">
                <a:solidFill>
                  <a:srgbClr val="66006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E9E2-582D-4600-A020-1FFC702440C2}" type="datetime1">
              <a:rPr lang="en-SG" smtClean="0"/>
              <a:t>03/10/2022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Picture 7" descr="A picture containing businesscard, stationary, text&#10;&#10;Description generated with high confidenc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8" y="1802993"/>
            <a:ext cx="5892784" cy="40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7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487064"/>
          </a:xfrm>
          <a:prstGeom prst="rect">
            <a:avLst/>
          </a:prstGeom>
          <a:solidFill>
            <a:srgbClr val="D3C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53088"/>
            <a:ext cx="10515600" cy="74789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66006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E9E2-582D-4600-A020-1FFC702440C2}" type="datetime1">
              <a:rPr lang="en-SG" smtClean="0"/>
              <a:t>03/10/2022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00980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660033"/>
                </a:solidFill>
                <a:latin typeface="Arial Rounded MT Bold" panose="020F07040305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393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0391" y="182881"/>
            <a:ext cx="11574682" cy="108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390" y="1436914"/>
            <a:ext cx="11574682" cy="4740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356350"/>
            <a:ext cx="25363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3C033-CCFA-480E-9544-5EF61E9BC212}" type="datetime1">
              <a:rPr lang="en-SG" smtClean="0"/>
              <a:t>03/10/2022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8777" y="6356350"/>
            <a:ext cx="53318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9892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267097"/>
            <a:ext cx="12192000" cy="0"/>
          </a:xfrm>
          <a:prstGeom prst="line">
            <a:avLst/>
          </a:prstGeom>
          <a:ln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51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60" r:id="rId4"/>
    <p:sldLayoutId id="2147483662" r:id="rId5"/>
    <p:sldLayoutId id="2147483651" r:id="rId6"/>
    <p:sldLayoutId id="2147483708" r:id="rId7"/>
    <p:sldLayoutId id="2147483709" r:id="rId8"/>
    <p:sldLayoutId id="2147483710" r:id="rId9"/>
    <p:sldLayoutId id="2147483652" r:id="rId10"/>
    <p:sldLayoutId id="2147483653" r:id="rId11"/>
    <p:sldLayoutId id="2147483654" r:id="rId12"/>
    <p:sldLayoutId id="2147483655" r:id="rId13"/>
    <p:sldLayoutId id="2147483661" r:id="rId14"/>
    <p:sldLayoutId id="2147483663" r:id="rId15"/>
    <p:sldLayoutId id="2147483656" r:id="rId16"/>
    <p:sldLayoutId id="2147483657" r:id="rId17"/>
    <p:sldLayoutId id="2147483658" r:id="rId18"/>
    <p:sldLayoutId id="2147483659" r:id="rId19"/>
    <p:sldLayoutId id="2147483706" r:id="rId20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800" b="1" kern="1200">
          <a:solidFill>
            <a:srgbClr val="990099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600" kern="1200">
          <a:solidFill>
            <a:srgbClr val="66003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6003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66003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66003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600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6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8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0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2.xml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3.xml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5.xml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7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4.xml"/><Relationship Id="rId4" Type="http://schemas.microsoft.com/office/2007/relationships/hdphoto" Target="../media/hdphoto1.wdp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6.xml"/><Relationship Id="rId4" Type="http://schemas.openxmlformats.org/officeDocument/2006/relationships/image" Target="../media/image3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7.xml"/><Relationship Id="rId4" Type="http://schemas.openxmlformats.org/officeDocument/2006/relationships/hyperlink" Target="https://matplotlib.org/users/image_tutorial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8.xml"/><Relationship Id="rId4" Type="http://schemas.openxmlformats.org/officeDocument/2006/relationships/image" Target="../media/image3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0.xml"/><Relationship Id="rId4" Type="http://schemas.openxmlformats.org/officeDocument/2006/relationships/image" Target="../media/image3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796745" y="6356350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1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1" y="3096393"/>
            <a:ext cx="9825995" cy="1801432"/>
          </a:xfrm>
          <a:prstGeom prst="rect">
            <a:avLst/>
          </a:prstGeom>
        </p:spPr>
      </p:pic>
      <p:sp>
        <p:nvSpPr>
          <p:cNvPr id="8" name="Subtitle 3"/>
          <p:cNvSpPr txBox="1">
            <a:spLocks/>
          </p:cNvSpPr>
          <p:nvPr/>
        </p:nvSpPr>
        <p:spPr>
          <a:xfrm>
            <a:off x="1257821" y="1942600"/>
            <a:ext cx="8625237" cy="5588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None/>
              <a:defRPr sz="4000" b="1" kern="1200">
                <a:solidFill>
                  <a:srgbClr val="9900CC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5400"/>
              <a:t/>
            </a:r>
            <a:br>
              <a:rPr lang="en-SG" sz="5400"/>
            </a:br>
            <a:endParaRPr lang="en-SG" sz="5400" dirty="0"/>
          </a:p>
        </p:txBody>
      </p:sp>
      <p:sp>
        <p:nvSpPr>
          <p:cNvPr id="5" name="Rectangle 4"/>
          <p:cNvSpPr/>
          <p:nvPr/>
        </p:nvSpPr>
        <p:spPr>
          <a:xfrm>
            <a:off x="571430" y="601168"/>
            <a:ext cx="26387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4800" b="1">
                <a:solidFill>
                  <a:srgbClr val="D066C3"/>
                </a:solidFill>
                <a:latin typeface="Arial Black" panose="020B0A04020102020204" pitchFamily="34" charset="0"/>
                <a:ea typeface="+mj-ea"/>
                <a:cs typeface="+mj-cs"/>
              </a:rPr>
              <a:t>Topic 3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430" y="1470519"/>
            <a:ext cx="9912137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800" b="1">
                <a:solidFill>
                  <a:srgbClr val="990099"/>
                </a:solidFill>
                <a:latin typeface="Arial Black" panose="020B0A04020102020204" pitchFamily="34" charset="0"/>
                <a:ea typeface="+mj-ea"/>
                <a:cs typeface="+mj-cs"/>
              </a:rPr>
              <a:t>Data Visualization Using Matplotlib</a:t>
            </a:r>
          </a:p>
        </p:txBody>
      </p:sp>
      <p:sp>
        <p:nvSpPr>
          <p:cNvPr id="9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9221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Plot a line graph (specify x and y axis range)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10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Getting started with </a:t>
            </a:r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327703" y="1373883"/>
            <a:ext cx="5567259" cy="2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plt.plot([10, 40, 60, 90], </a:t>
            </a:r>
            <a:b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         [1, 4, 9, 16])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plt.axis([0, 100, 0, 20])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5A0D5B-D5DA-4053-A700-E974E0CAE696}"/>
              </a:ext>
            </a:extLst>
          </p:cNvPr>
          <p:cNvSpPr/>
          <p:nvPr/>
        </p:nvSpPr>
        <p:spPr>
          <a:xfrm>
            <a:off x="327703" y="4237257"/>
            <a:ext cx="51781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To further customize the axis labels, you can call the axis method with the x range and y range as shown a 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The axis() command in the example above takes a list of [xmin, xmax, ymin, ymax] and specifies the viewport of the axes.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3B5B5B-A43E-4376-B9E9-C5C9A575B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409" y="1918371"/>
            <a:ext cx="5933497" cy="37867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2654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Plot a line graph (specify color and pattern)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11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Getting started with </a:t>
            </a:r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327703" y="1373882"/>
            <a:ext cx="5567259" cy="2458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plt.plot([1,2,3,4], </a:t>
            </a:r>
            <a:b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         [1,4,9,16], 'ro')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plt.axis([0, 6, 0, 20])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5A0D5B-D5DA-4053-A700-E974E0CAE696}"/>
              </a:ext>
            </a:extLst>
          </p:cNvPr>
          <p:cNvSpPr/>
          <p:nvPr/>
        </p:nvSpPr>
        <p:spPr>
          <a:xfrm>
            <a:off x="327703" y="3859153"/>
            <a:ext cx="52002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You can specify a third argument which is the format string that indicates the color and line type of the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The default format string is 'b-' which is a solid blue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To plot the above with red circles, you would use 'ro' instead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Refer to link below for more marker styles https://matplotlib.org/api/markers_api.html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3D64DC-4479-42CA-BF50-B3698AC84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765" y="1723328"/>
            <a:ext cx="6264185" cy="42187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7421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Plot a line graph (with numpy arrays) 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12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Getting started with </a:t>
            </a:r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463891" y="1267098"/>
            <a:ext cx="6968041" cy="33243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numpy array with values </a:t>
            </a:r>
            <a:br>
              <a:rPr lang="pt-BR" sz="20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between 0 and 5 in steps of 0.2</a:t>
            </a: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np.arange(0, 5, 0.2)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.plot(t, t,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'r--'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t, t**2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'bs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t, t**3,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'g^'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5A0D5B-D5DA-4053-A700-E974E0CAE696}"/>
              </a:ext>
            </a:extLst>
          </p:cNvPr>
          <p:cNvSpPr/>
          <p:nvPr/>
        </p:nvSpPr>
        <p:spPr>
          <a:xfrm>
            <a:off x="194711" y="4733686"/>
            <a:ext cx="54278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Though  the previous examples show how matplotlib is used with lists, generally, matplotlib is used with numpy arrays for data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The example above illustrates a plotting several lines with different format styles using numpy arrays.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165E7B-DC7A-4FD5-A293-58BF00CA3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833" y="1800582"/>
            <a:ext cx="6146049" cy="40222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5710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Add titles and labels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13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Getting started with </a:t>
            </a:r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311285" y="1329210"/>
            <a:ext cx="6380460" cy="26608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plt.title('Grades vs Hours Studied')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plt.xlabel('Hours Studied')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plt.ylabel('Grades')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plt.plot([5,10,30,40], [50,60,70,90])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6CE4771-8264-401C-9740-33134E9074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7" t="7304" r="7434"/>
          <a:stretch/>
        </p:blipFill>
        <p:spPr>
          <a:xfrm>
            <a:off x="6651102" y="1465905"/>
            <a:ext cx="5195454" cy="400071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004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7F41E-A7FC-4AB0-86F8-5C86D0C3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14</a:t>
            </a:fld>
            <a:endParaRPr lang="en-SG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AD0B059-B88A-4FC1-8325-0E2B14061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779625"/>
              </p:ext>
            </p:extLst>
          </p:nvPr>
        </p:nvGraphicFramePr>
        <p:xfrm>
          <a:off x="323574" y="286395"/>
          <a:ext cx="3652079" cy="6004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2444">
                  <a:extLst>
                    <a:ext uri="{9D8B030D-6E8A-4147-A177-3AD203B41FA5}">
                      <a16:colId xmlns:a16="http://schemas.microsoft.com/office/drawing/2014/main" val="4145244769"/>
                    </a:ext>
                  </a:extLst>
                </a:gridCol>
                <a:gridCol w="2819635">
                  <a:extLst>
                    <a:ext uri="{9D8B030D-6E8A-4147-A177-3AD203B41FA5}">
                      <a16:colId xmlns:a16="http://schemas.microsoft.com/office/drawing/2014/main" val="1023164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99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'-'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solid line style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36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'--'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dashed line style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345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'-.'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dash-dot line style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69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':'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dotted line style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51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'.'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point marker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751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','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pixel marker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45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'o'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circle marker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324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's'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square marker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864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'p'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pentagon marker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3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'*'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 marker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515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'h'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hexagon1 marker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8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'H'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hexagon2 marker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6624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plus marker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61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marker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68248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E282C5D-6424-4686-9BFE-ED6AE3023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21444"/>
              </p:ext>
            </p:extLst>
          </p:nvPr>
        </p:nvGraphicFramePr>
        <p:xfrm>
          <a:off x="4193209" y="286395"/>
          <a:ext cx="3877366" cy="5212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4199">
                  <a:extLst>
                    <a:ext uri="{9D8B030D-6E8A-4147-A177-3AD203B41FA5}">
                      <a16:colId xmlns:a16="http://schemas.microsoft.com/office/drawing/2014/main" val="4145244769"/>
                    </a:ext>
                  </a:extLst>
                </a:gridCol>
                <a:gridCol w="3093167">
                  <a:extLst>
                    <a:ext uri="{9D8B030D-6E8A-4147-A177-3AD203B41FA5}">
                      <a16:colId xmlns:a16="http://schemas.microsoft.com/office/drawing/2014/main" val="1023164807"/>
                    </a:ext>
                  </a:extLst>
                </a:gridCol>
              </a:tblGrid>
              <a:tr h="288750">
                <a:tc>
                  <a:txBody>
                    <a:bodyPr/>
                    <a:lstStyle/>
                    <a:p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99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/>
                        <a:t>'v'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/>
                        <a:t>triangle_down marker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36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/>
                        <a:t>'^'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/>
                        <a:t>triangle_up marker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345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/>
                        <a:t>'&lt;'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/>
                        <a:t>triangle_left marker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69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/>
                        <a:t>'&gt;'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/>
                        <a:t>triangle_right marker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51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/>
                        <a:t>'1'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/>
                        <a:t>tri_down marker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751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/>
                        <a:t>'2'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/>
                        <a:t>tri_up marker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456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2000" kern="1200"/>
                        <a:t>'3'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/>
                        <a:t>tri_left marker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324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/>
                        <a:t>'4'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/>
                        <a:t>tri_right marker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412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/>
                        <a:t>'D'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/>
                        <a:t>diamond marker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396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/>
                        <a:t>'d'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/>
                        <a:t>thin_diamond marker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690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2000" kern="1200"/>
                        <a:t>'|'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/>
                        <a:t>vline marker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178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/>
                        <a:t>'_'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/>
                        <a:t>hline marker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5345809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1F2B0E56-1802-437C-AD82-82CE8E848097}"/>
              </a:ext>
            </a:extLst>
          </p:cNvPr>
          <p:cNvSpPr/>
          <p:nvPr/>
        </p:nvSpPr>
        <p:spPr>
          <a:xfrm>
            <a:off x="8449365" y="415752"/>
            <a:ext cx="33116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SG" sz="2800"/>
              <a:t>The following format string characters are accepted to control the line style or marker</a:t>
            </a:r>
          </a:p>
        </p:txBody>
      </p:sp>
      <p:sp>
        <p:nvSpPr>
          <p:cNvPr id="6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7485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7F41E-A7FC-4AB0-86F8-5C86D0C3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15</a:t>
            </a:fld>
            <a:endParaRPr lang="en-SG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AD0B059-B88A-4FC1-8325-0E2B14061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559551"/>
              </p:ext>
            </p:extLst>
          </p:nvPr>
        </p:nvGraphicFramePr>
        <p:xfrm>
          <a:off x="7947739" y="565494"/>
          <a:ext cx="3652079" cy="509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2444">
                  <a:extLst>
                    <a:ext uri="{9D8B030D-6E8A-4147-A177-3AD203B41FA5}">
                      <a16:colId xmlns:a16="http://schemas.microsoft.com/office/drawing/2014/main" val="4145244769"/>
                    </a:ext>
                  </a:extLst>
                </a:gridCol>
                <a:gridCol w="2819635">
                  <a:extLst>
                    <a:ext uri="{9D8B030D-6E8A-4147-A177-3AD203B41FA5}">
                      <a16:colId xmlns:a16="http://schemas.microsoft.com/office/drawing/2014/main" val="1023164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400"/>
                        <a:t>color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99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3200">
                          <a:effectLst/>
                        </a:rPr>
                        <a:t>b’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3200">
                          <a:effectLst/>
                        </a:rPr>
                        <a:t>blue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36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3200">
                          <a:effectLst/>
                        </a:rPr>
                        <a:t>‘g’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3200">
                          <a:effectLst/>
                        </a:rPr>
                        <a:t>green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345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3200">
                          <a:effectLst/>
                        </a:rPr>
                        <a:t>‘r’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3200">
                          <a:effectLst/>
                        </a:rPr>
                        <a:t>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69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3200">
                          <a:effectLst/>
                        </a:rPr>
                        <a:t>‘c’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3200">
                          <a:effectLst/>
                        </a:rPr>
                        <a:t>cyan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51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3200">
                          <a:effectLst/>
                        </a:rPr>
                        <a:t>‘m’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3200">
                          <a:effectLst/>
                        </a:rPr>
                        <a:t>magenta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751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3200">
                          <a:effectLst/>
                        </a:rPr>
                        <a:t>‘y’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3200">
                          <a:effectLst/>
                        </a:rPr>
                        <a:t>yellow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45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3200">
                          <a:effectLst/>
                        </a:rPr>
                        <a:t>‘k’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3200">
                          <a:effectLst/>
                        </a:rPr>
                        <a:t>black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324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3200">
                          <a:effectLst/>
                        </a:rPr>
                        <a:t>‘w’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3200">
                          <a:effectLst/>
                        </a:rPr>
                        <a:t>white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864746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1F2B0E56-1802-437C-AD82-82CE8E848097}"/>
              </a:ext>
            </a:extLst>
          </p:cNvPr>
          <p:cNvSpPr/>
          <p:nvPr/>
        </p:nvSpPr>
        <p:spPr>
          <a:xfrm>
            <a:off x="386020" y="1002304"/>
            <a:ext cx="7395465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SG" sz="2800"/>
              <a:t>The following color abbreviations are supported</a:t>
            </a:r>
          </a:p>
          <a:p>
            <a:pPr>
              <a:spcBef>
                <a:spcPts val="2400"/>
              </a:spcBef>
            </a:pPr>
            <a:r>
              <a:rPr lang="en-SG" sz="2800"/>
              <a:t>In addition, you can specify colors in other ways</a:t>
            </a:r>
            <a:br>
              <a:rPr lang="en-SG" sz="2800"/>
            </a:br>
            <a:endParaRPr lang="en-SG" sz="2800"/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SG" sz="2800"/>
              <a:t>full names ('green')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SG" sz="2800"/>
              <a:t>hex strings ('#008000')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SG" sz="2800"/>
              <a:t>RGB or RGBA tuples ((0,1,0,1))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SG" sz="2800"/>
              <a:t>grayscale intensities as a string ('0.8')</a:t>
            </a:r>
          </a:p>
        </p:txBody>
      </p:sp>
      <p:sp>
        <p:nvSpPr>
          <p:cNvPr id="5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6276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CA34-77EA-4DE0-B279-CCD041CC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Add legend to a plot (Example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C77C3-2098-4C9D-A226-8F4587F1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15" y="1441699"/>
            <a:ext cx="7760004" cy="4740049"/>
          </a:xfrm>
        </p:spPr>
        <p:txBody>
          <a:bodyPr/>
          <a:lstStyle/>
          <a:p>
            <a:r>
              <a:rPr lang="en-SG"/>
              <a:t>Call </a:t>
            </a:r>
            <a:r>
              <a:rPr lang="en-SG" b="1"/>
              <a:t>plt.legend</a:t>
            </a:r>
            <a:r>
              <a:rPr lang="en-SG"/>
              <a:t> to add a legend to a plot</a:t>
            </a:r>
          </a:p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4CE9-2431-4980-AD8B-47DB617C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16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6B37D-2D69-49C3-A132-B736287F67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Adding Legends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9A66A0-61E8-4E43-A0BB-CF3C9761CCD0}"/>
              </a:ext>
            </a:extLst>
          </p:cNvPr>
          <p:cNvSpPr txBox="1">
            <a:spLocks/>
          </p:cNvSpPr>
          <p:nvPr/>
        </p:nvSpPr>
        <p:spPr>
          <a:xfrm>
            <a:off x="448815" y="2414940"/>
            <a:ext cx="6658568" cy="3554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endParaRPr lang="en-SG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line_1 = np.random.randint(1,20,20)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line_2 = np.random.randint(1,20,20)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plt.plot(line_1,label="Line 1")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plt.plot(line_2,label="Line 2")</a:t>
            </a:r>
          </a:p>
          <a:p>
            <a:pPr marL="0" indent="0">
              <a:spcBef>
                <a:spcPts val="0"/>
              </a:spcBef>
              <a:buNone/>
            </a:pPr>
            <a:endParaRPr lang="en-SG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legend = plt.legend()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86BD359-EDE2-4BE2-8BFA-C8BE236D8B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8" t="7528" r="8306" b="3365"/>
          <a:stretch/>
        </p:blipFill>
        <p:spPr>
          <a:xfrm>
            <a:off x="6675248" y="1489776"/>
            <a:ext cx="5065421" cy="387844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9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extLst>
      <p:ext uri="{BB962C8B-B14F-4D97-AF65-F5344CB8AC3E}">
        <p14:creationId xmlns:p14="http://schemas.microsoft.com/office/powerpoint/2010/main" val="2690870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Set axis limits (axis method)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17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Set Axis Limits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327703" y="1373882"/>
            <a:ext cx="5567259" cy="2458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plt.plot([1,2,3,4], </a:t>
            </a:r>
            <a:b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         [1,4,9,16], 'ro')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plt.axis([0, 6, 0, 20])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3D64DC-4479-42CA-BF50-B3698AC84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891" y="1858855"/>
            <a:ext cx="6264185" cy="42187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8121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Set axis limits (ylim and xlim method)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18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Set Axis Limits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327703" y="1373883"/>
            <a:ext cx="6717333" cy="3405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plt.plot([1,2,3,4], [1,4,9,16], 'ro')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plt.xlim(0,6)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plt.ylim(0,20)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0DB2D5-9591-4F59-B216-C5C226FDF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5614" y="2316224"/>
            <a:ext cx="5910942" cy="38317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51827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CA34-77EA-4DE0-B279-CCD041CC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Add x-ticks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C77C3-2098-4C9D-A226-8F4587F1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15" y="1441699"/>
            <a:ext cx="7760004" cy="4740049"/>
          </a:xfrm>
        </p:spPr>
        <p:txBody>
          <a:bodyPr/>
          <a:lstStyle/>
          <a:p>
            <a:r>
              <a:rPr lang="en-SG"/>
              <a:t>Call </a:t>
            </a:r>
            <a:r>
              <a:rPr lang="en-SG" b="1"/>
              <a:t>plt.xticks </a:t>
            </a:r>
            <a:r>
              <a:rPr lang="en-SG"/>
              <a:t>to add xticks to a plot</a:t>
            </a:r>
          </a:p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4CE9-2431-4980-AD8B-47DB617C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19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6B37D-2D69-49C3-A132-B736287F67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Adding x-ticks, y-ticks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9A66A0-61E8-4E43-A0BB-CF3C9761CCD0}"/>
              </a:ext>
            </a:extLst>
          </p:cNvPr>
          <p:cNvSpPr txBox="1">
            <a:spLocks/>
          </p:cNvSpPr>
          <p:nvPr/>
        </p:nvSpPr>
        <p:spPr>
          <a:xfrm>
            <a:off x="448814" y="2034621"/>
            <a:ext cx="8840659" cy="41471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endParaRPr lang="en-SG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y = [70,30,40,90,10]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xlabels = ('Tom', 'Dick', 'Harry', </a:t>
            </a:r>
            <a:b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           'Sally', 'Sue')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plt.xticks(np.arange(5),xlabels)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plt.ylim(0,100)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plt.plot(y)</a:t>
            </a:r>
          </a:p>
          <a:p>
            <a:pPr marL="0" indent="0">
              <a:spcBef>
                <a:spcPts val="0"/>
              </a:spcBef>
              <a:buNone/>
            </a:pPr>
            <a:endParaRPr lang="en-SG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8244F7E-FBB6-484B-9399-99BA042C75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" t="9000" r="7505" b="4342"/>
          <a:stretch/>
        </p:blipFill>
        <p:spPr>
          <a:xfrm>
            <a:off x="6811093" y="1616460"/>
            <a:ext cx="5049983" cy="377183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936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SG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31174" y="1441699"/>
            <a:ext cx="5741609" cy="4740049"/>
          </a:xfrm>
        </p:spPr>
        <p:txBody>
          <a:bodyPr>
            <a:normAutofit/>
          </a:bodyPr>
          <a:lstStyle/>
          <a:p>
            <a:r>
              <a:rPr lang="en-US" b="1"/>
              <a:t>Intro  to Matplotlib</a:t>
            </a:r>
          </a:p>
          <a:p>
            <a:r>
              <a:rPr lang="en-US" b="1"/>
              <a:t>A first taste of Matplotlib</a:t>
            </a:r>
          </a:p>
          <a:p>
            <a:r>
              <a:rPr lang="en-US" b="1"/>
              <a:t>Adding Legends, Set Axis Limits, Add xticks/yticks</a:t>
            </a:r>
          </a:p>
          <a:p>
            <a:r>
              <a:rPr lang="en-US" b="1"/>
              <a:t>Controlling Line Properties</a:t>
            </a:r>
          </a:p>
          <a:p>
            <a:r>
              <a:rPr lang="en-US" b="1"/>
              <a:t>Subplots methods</a:t>
            </a:r>
          </a:p>
          <a:p>
            <a:r>
              <a:rPr lang="en-US" b="1"/>
              <a:t>Working with multiple figures</a:t>
            </a:r>
          </a:p>
          <a:p>
            <a:r>
              <a:rPr lang="en-US" b="1"/>
              <a:t>Saving Figures</a:t>
            </a:r>
          </a:p>
          <a:p>
            <a:endParaRPr lang="en-US" b="1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</a:t>
            </a:fld>
            <a:endParaRPr lang="en-SG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Contents</a:t>
            </a:r>
            <a:endParaRPr lang="en-SG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001053" y="1405290"/>
            <a:ext cx="5741609" cy="47400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Working with Text</a:t>
            </a:r>
            <a:endParaRPr lang="en-SG" b="1"/>
          </a:p>
          <a:p>
            <a:r>
              <a:rPr lang="en-SG" b="1"/>
              <a:t>Bar charts</a:t>
            </a:r>
          </a:p>
          <a:p>
            <a:r>
              <a:rPr lang="en-SG" b="1"/>
              <a:t>Piecharts</a:t>
            </a:r>
            <a:endParaRPr lang="en-SG" b="1" dirty="0"/>
          </a:p>
          <a:p>
            <a:r>
              <a:rPr lang="en-SG" b="1"/>
              <a:t>Histograms</a:t>
            </a:r>
            <a:endParaRPr lang="en-SG" b="1" dirty="0"/>
          </a:p>
          <a:p>
            <a:r>
              <a:rPr lang="en-US" b="1"/>
              <a:t>Scatter Plots</a:t>
            </a:r>
          </a:p>
          <a:p>
            <a:r>
              <a:rPr lang="en-US" b="1"/>
              <a:t>Box Plots</a:t>
            </a:r>
          </a:p>
          <a:p>
            <a:r>
              <a:rPr lang="en-US" b="1"/>
              <a:t>Display images</a:t>
            </a:r>
          </a:p>
          <a:p>
            <a:r>
              <a:rPr lang="en-US" b="1"/>
              <a:t>Interactive Charts</a:t>
            </a:r>
            <a:endParaRPr lang="en-US" b="1" dirty="0"/>
          </a:p>
          <a:p>
            <a:pPr lvl="1"/>
            <a:endParaRPr lang="en-SG" b="1" dirty="0"/>
          </a:p>
          <a:p>
            <a:endParaRPr lang="en-SG" b="1" dirty="0"/>
          </a:p>
          <a:p>
            <a:endParaRPr lang="en-SG" dirty="0"/>
          </a:p>
        </p:txBody>
      </p:sp>
      <p:sp>
        <p:nvSpPr>
          <p:cNvPr id="9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012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CA34-77EA-4DE0-B279-CCD041CC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Add y-ticks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C77C3-2098-4C9D-A226-8F4587F1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15" y="1441699"/>
            <a:ext cx="7760004" cy="4740049"/>
          </a:xfrm>
        </p:spPr>
        <p:txBody>
          <a:bodyPr/>
          <a:lstStyle/>
          <a:p>
            <a:r>
              <a:rPr lang="en-SG"/>
              <a:t>Call </a:t>
            </a:r>
            <a:r>
              <a:rPr lang="en-SG" b="1"/>
              <a:t>plt.yticks </a:t>
            </a:r>
            <a:r>
              <a:rPr lang="en-SG"/>
              <a:t>to add xticks to a plot</a:t>
            </a:r>
          </a:p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4CE9-2431-4980-AD8B-47DB617C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20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6B37D-2D69-49C3-A132-B736287F67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Adding x-ticks, y-ticks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9A66A0-61E8-4E43-A0BB-CF3C9761CCD0}"/>
              </a:ext>
            </a:extLst>
          </p:cNvPr>
          <p:cNvSpPr txBox="1">
            <a:spLocks/>
          </p:cNvSpPr>
          <p:nvPr/>
        </p:nvSpPr>
        <p:spPr>
          <a:xfrm>
            <a:off x="448814" y="2034621"/>
            <a:ext cx="6326059" cy="41471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endParaRPr lang="en-SG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x = [70,30,40,90,10]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ylabels = ('Tom', 'Dick', 'Harry',  </a:t>
            </a:r>
            <a:b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           'Sally', 'Sue')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plt.yticks(np.arange(5),ylabels)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plt.xlim(0,100)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plt.scatter(x, np.arange(5))</a:t>
            </a:r>
          </a:p>
          <a:p>
            <a:pPr marL="0" indent="0">
              <a:spcBef>
                <a:spcPts val="0"/>
              </a:spcBef>
              <a:buNone/>
            </a:pPr>
            <a:endParaRPr lang="en-SG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9D7B307-4040-47E8-8857-E81FB8FFEA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6" t="9000" r="7149" b="4342"/>
          <a:stretch/>
        </p:blipFill>
        <p:spPr>
          <a:xfrm>
            <a:off x="6526948" y="1543083"/>
            <a:ext cx="5216237" cy="377183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9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3943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SG" dirty="0"/>
              <a:t>Controlling Line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21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99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Using keyword args with plot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22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Controlling Line Properties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327703" y="1373882"/>
            <a:ext cx="5567259" cy="30987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x,y = [1,2,3,4],[1,2,3,4]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.plot(x, y, </a:t>
            </a:r>
            <a:b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linewidth=5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2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linestyle</a:t>
            </a:r>
            <a:r>
              <a:rPr lang="pt-BR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2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dotted",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color="red"</a:t>
            </a: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5A0D5B-D5DA-4053-A700-E974E0CAE696}"/>
              </a:ext>
            </a:extLst>
          </p:cNvPr>
          <p:cNvSpPr/>
          <p:nvPr/>
        </p:nvSpPr>
        <p:spPr>
          <a:xfrm>
            <a:off x="345444" y="4745454"/>
            <a:ext cx="50225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Lines have many attributes that you can set: linewidth, dash style, antialiased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One easy way to control the line attributes is to add them as keyword args when you call the plot method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F30865-AB44-422D-A4DD-A62E971B5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063" y="1895832"/>
            <a:ext cx="6323493" cy="412258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1470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632F-8A31-49FD-81A2-EC795EC8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Using subplots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17BFB-4F69-41E9-A85D-0E5301BB9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6" y="1267097"/>
            <a:ext cx="11501110" cy="2013985"/>
          </a:xfrm>
        </p:spPr>
        <p:txBody>
          <a:bodyPr>
            <a:normAutofit/>
          </a:bodyPr>
          <a:lstStyle/>
          <a:p>
            <a:r>
              <a:rPr lang="en-SG" b="1">
                <a:solidFill>
                  <a:srgbClr val="FF0000"/>
                </a:solidFill>
              </a:rPr>
              <a:t>plt.subplots() </a:t>
            </a:r>
            <a:r>
              <a:rPr lang="en-SG"/>
              <a:t>is a function that returns a tuple containing a </a:t>
            </a:r>
            <a:r>
              <a:rPr lang="en-SG" b="1">
                <a:solidFill>
                  <a:srgbClr val="FF0000"/>
                </a:solidFill>
              </a:rPr>
              <a:t>figure</a:t>
            </a:r>
            <a:r>
              <a:rPr lang="en-SG"/>
              <a:t> and </a:t>
            </a:r>
            <a:r>
              <a:rPr lang="en-SG" b="1">
                <a:solidFill>
                  <a:srgbClr val="FF0000"/>
                </a:solidFill>
              </a:rPr>
              <a:t>axes</a:t>
            </a:r>
            <a:r>
              <a:rPr lang="en-SG">
                <a:solidFill>
                  <a:srgbClr val="FF0000"/>
                </a:solidFill>
              </a:rPr>
              <a:t> </a:t>
            </a:r>
            <a:r>
              <a:rPr lang="en-SG"/>
              <a:t>object(s)</a:t>
            </a:r>
          </a:p>
          <a:p>
            <a:r>
              <a:rPr lang="en-SG"/>
              <a:t>Thus when using plt.subplots() you unpack this tuple into the variables </a:t>
            </a:r>
            <a:r>
              <a:rPr lang="en-SG" b="1"/>
              <a:t>fig</a:t>
            </a:r>
            <a:r>
              <a:rPr lang="en-SG"/>
              <a:t> and </a:t>
            </a:r>
            <a:r>
              <a:rPr lang="en-SG" b="1"/>
              <a:t>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B512E-82A4-4EB6-8C94-312221C3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23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D4ADD-7BB3-4BAF-99F1-0077A4B302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Working with multiple plots and figures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28DAF9-A417-4155-A57D-F2A3C3DF8866}"/>
              </a:ext>
            </a:extLst>
          </p:cNvPr>
          <p:cNvSpPr/>
          <p:nvPr/>
        </p:nvSpPr>
        <p:spPr>
          <a:xfrm>
            <a:off x="4026363" y="2868232"/>
            <a:ext cx="3862579" cy="8256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SG" sz="2200">
                <a:solidFill>
                  <a:srgbClr val="66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fig, ax = plt.subplots()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7F5092-4512-4D0F-BDE1-CACE1FB151DD}"/>
              </a:ext>
            </a:extLst>
          </p:cNvPr>
          <p:cNvSpPr/>
          <p:nvPr/>
        </p:nvSpPr>
        <p:spPr>
          <a:xfrm>
            <a:off x="345446" y="3946526"/>
            <a:ext cx="11703119" cy="2774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SG" sz="2600" dirty="0">
                <a:solidFill>
                  <a:srgbClr val="660033"/>
                </a:solidFill>
              </a:rPr>
              <a:t>Having a </a:t>
            </a:r>
            <a:r>
              <a:rPr lang="en-SG" sz="2600" b="1" dirty="0">
                <a:solidFill>
                  <a:srgbClr val="660033"/>
                </a:solidFill>
              </a:rPr>
              <a:t>fig</a:t>
            </a:r>
            <a:r>
              <a:rPr lang="en-SG" sz="2600" dirty="0">
                <a:solidFill>
                  <a:srgbClr val="660033"/>
                </a:solidFill>
              </a:rPr>
              <a:t> object is useful if you want to change figure-level attributes or save the figure as an image file later (e.g. with fig.savefig('yourfilename.png')</a:t>
            </a:r>
          </a:p>
          <a:p>
            <a:pPr marL="228600" indent="-2286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SG" sz="2600" dirty="0">
                <a:solidFill>
                  <a:srgbClr val="660033"/>
                </a:solidFill>
              </a:rPr>
              <a:t>Having an </a:t>
            </a:r>
            <a:r>
              <a:rPr lang="en-SG" sz="2600" b="1" dirty="0">
                <a:solidFill>
                  <a:srgbClr val="660033"/>
                </a:solidFill>
              </a:rPr>
              <a:t>axes</a:t>
            </a:r>
            <a:r>
              <a:rPr lang="en-SG" sz="2600" dirty="0">
                <a:solidFill>
                  <a:srgbClr val="660033"/>
                </a:solidFill>
              </a:rPr>
              <a:t> object </a:t>
            </a:r>
            <a:r>
              <a:rPr lang="en-SG" sz="2600">
                <a:solidFill>
                  <a:srgbClr val="660033"/>
                </a:solidFill>
              </a:rPr>
              <a:t>is useful if you want to change axis-level attributes (e.g. customize ticks, pan/zoom axis etc)</a:t>
            </a:r>
            <a:endParaRPr lang="en-SG" sz="2600" dirty="0">
              <a:solidFill>
                <a:srgbClr val="660033"/>
              </a:solidFill>
            </a:endParaRPr>
          </a:p>
        </p:txBody>
      </p:sp>
      <p:sp>
        <p:nvSpPr>
          <p:cNvPr id="9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extLst>
      <p:ext uri="{BB962C8B-B14F-4D97-AF65-F5344CB8AC3E}">
        <p14:creationId xmlns:p14="http://schemas.microsoft.com/office/powerpoint/2010/main" val="597969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CA34-77EA-4DE0-B279-CCD041CC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Using </a:t>
            </a:r>
            <a:r>
              <a:rPr lang="en-SG">
                <a:solidFill>
                  <a:srgbClr val="FF0000"/>
                </a:solidFill>
              </a:rPr>
              <a:t>fig</a:t>
            </a:r>
            <a:r>
              <a:rPr lang="en-SG"/>
              <a:t> and </a:t>
            </a:r>
            <a:r>
              <a:rPr lang="en-SG">
                <a:solidFill>
                  <a:srgbClr val="FF0000"/>
                </a:solidFill>
              </a:rPr>
              <a:t>ax</a:t>
            </a:r>
            <a:r>
              <a:rPr lang="en-SG"/>
              <a:t>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4CE9-2431-4980-AD8B-47DB617C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24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6B37D-2D69-49C3-A132-B736287F67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Working with multiple plots and figures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9A66A0-61E8-4E43-A0BB-CF3C9761CCD0}"/>
              </a:ext>
            </a:extLst>
          </p:cNvPr>
          <p:cNvSpPr txBox="1">
            <a:spLocks/>
          </p:cNvSpPr>
          <p:nvPr/>
        </p:nvSpPr>
        <p:spPr>
          <a:xfrm>
            <a:off x="330924" y="1142818"/>
            <a:ext cx="6374676" cy="5213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16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60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endParaRPr lang="en-SG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600">
                <a:latin typeface="Courier New" panose="02070309020205020404" pitchFamily="49" charset="0"/>
                <a:cs typeface="Courier New" panose="02070309020205020404" pitchFamily="49" charset="0"/>
              </a:rPr>
              <a:t>x_labels = ["Test 1", "Test 2", "Test 3"]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600">
                <a:latin typeface="Courier New" panose="02070309020205020404" pitchFamily="49" charset="0"/>
                <a:cs typeface="Courier New" panose="02070309020205020404" pitchFamily="49" charset="0"/>
              </a:rPr>
              <a:t>mary = [75,89,93]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600">
                <a:latin typeface="Courier New" panose="02070309020205020404" pitchFamily="49" charset="0"/>
                <a:cs typeface="Courier New" panose="02070309020205020404" pitchFamily="49" charset="0"/>
              </a:rPr>
              <a:t>john = [67,69,73]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600">
                <a:latin typeface="Courier New" panose="02070309020205020404" pitchFamily="49" charset="0"/>
                <a:cs typeface="Courier New" panose="02070309020205020404" pitchFamily="49" charset="0"/>
              </a:rPr>
              <a:t>jack = [87,77,70]</a:t>
            </a:r>
          </a:p>
          <a:p>
            <a:pPr marL="0" indent="0">
              <a:spcBef>
                <a:spcPts val="0"/>
              </a:spcBef>
              <a:buNone/>
            </a:pPr>
            <a:endParaRPr lang="en-SG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600">
                <a:latin typeface="Courier New" panose="02070309020205020404" pitchFamily="49" charset="0"/>
                <a:cs typeface="Courier New" panose="02070309020205020404" pitchFamily="49" charset="0"/>
              </a:rPr>
              <a:t>fig,ax = plt.subplots()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fig.set_facecolor("red")</a:t>
            </a:r>
          </a:p>
          <a:p>
            <a:pPr marL="0" indent="0">
              <a:buNone/>
            </a:pPr>
            <a:r>
              <a:rPr lang="en-SG" sz="1600">
                <a:latin typeface="Courier New" panose="02070309020205020404" pitchFamily="49" charset="0"/>
                <a:cs typeface="Courier New" panose="02070309020205020404" pitchFamily="49" charset="0"/>
              </a:rPr>
              <a:t>ax.set_xticks(np.arange(3))</a:t>
            </a:r>
            <a:br>
              <a:rPr lang="en-SG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1600">
                <a:latin typeface="Courier New" panose="02070309020205020404" pitchFamily="49" charset="0"/>
                <a:cs typeface="Courier New" panose="02070309020205020404" pitchFamily="49" charset="0"/>
              </a:rPr>
              <a:t>ax.set_xticklabels(x_labels, rotation=45)</a:t>
            </a:r>
          </a:p>
          <a:p>
            <a:pPr marL="0" indent="0">
              <a:buNone/>
            </a:pPr>
            <a:r>
              <a:rPr lang="en-SG" sz="1600">
                <a:latin typeface="Courier New" panose="02070309020205020404" pitchFamily="49" charset="0"/>
                <a:cs typeface="Courier New" panose="02070309020205020404" pitchFamily="49" charset="0"/>
              </a:rPr>
              <a:t>ax.plot(mary,label="mary")</a:t>
            </a:r>
            <a:br>
              <a:rPr lang="en-SG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1600">
                <a:latin typeface="Courier New" panose="02070309020205020404" pitchFamily="49" charset="0"/>
                <a:cs typeface="Courier New" panose="02070309020205020404" pitchFamily="49" charset="0"/>
              </a:rPr>
              <a:t>ax.plot(john,label="john")</a:t>
            </a:r>
            <a:br>
              <a:rPr lang="en-SG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1600">
                <a:latin typeface="Courier New" panose="02070309020205020404" pitchFamily="49" charset="0"/>
                <a:cs typeface="Courier New" panose="02070309020205020404" pitchFamily="49" charset="0"/>
              </a:rPr>
              <a:t>ax.plot(jack,label="jack")</a:t>
            </a:r>
          </a:p>
          <a:p>
            <a:pPr marL="0" indent="0">
              <a:buNone/>
            </a:pPr>
            <a:r>
              <a:rPr lang="en-SG" sz="1600">
                <a:latin typeface="Courier New" panose="02070309020205020404" pitchFamily="49" charset="0"/>
                <a:cs typeface="Courier New" panose="02070309020205020404" pitchFamily="49" charset="0"/>
              </a:rPr>
              <a:t>legend = ax.legend(loc='upper left', shadow=True)</a:t>
            </a:r>
          </a:p>
          <a:p>
            <a:pPr marL="0" indent="0">
              <a:buNone/>
            </a:pPr>
            <a:r>
              <a:rPr lang="en-SG" sz="160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  <a:p>
            <a:pPr marL="0" indent="0">
              <a:buNone/>
            </a:pPr>
            <a:endParaRPr lang="en-SG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SG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SG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6E5C91-7936-4EAB-9E44-971713D11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681" y="1267097"/>
            <a:ext cx="5119025" cy="4608717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4835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632F-8A31-49FD-81A2-EC795EC8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Plotting multiple plots or multiple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17BFB-4F69-41E9-A85D-0E5301BB9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411" y="1267097"/>
            <a:ext cx="11051177" cy="4740049"/>
          </a:xfrm>
        </p:spPr>
        <p:txBody>
          <a:bodyPr>
            <a:normAutofit/>
          </a:bodyPr>
          <a:lstStyle/>
          <a:p>
            <a:r>
              <a:rPr lang="en-SG"/>
              <a:t>Matplotlib allows you to plot multiple plots on a single figure or plot multiple plots on multiple figures using the subplot and figure commands</a:t>
            </a:r>
          </a:p>
          <a:p>
            <a:r>
              <a:rPr lang="en-SG"/>
              <a:t>The examples that follow in this section illustrate how you can plot multiple subplots on a single figure, as well as plot them on different figures, which allows you to save them separately as individual image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B512E-82A4-4EB6-8C94-312221C3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25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D4ADD-7BB3-4BAF-99F1-0077A4B302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Working with multiple figures and axes</a:t>
            </a:r>
          </a:p>
          <a:p>
            <a:endParaRPr lang="en-SG"/>
          </a:p>
        </p:txBody>
      </p:sp>
      <p:sp>
        <p:nvSpPr>
          <p:cNvPr id="6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045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Two subplots on 1 figure (Example #1)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26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Working with multiple figures and axes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172061" y="1211329"/>
            <a:ext cx="7256834" cy="404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t1 = np.arange(0.0, 5.0, 0.1)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t2 = np.arange(0.0, 5.0, 0.02)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plt.figure(1)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plt.subplot(211)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plt.plot(t1,'b*')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plt.subplot(212)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plt.plot(t2,'r-')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5A0D5B-D5DA-4053-A700-E974E0CAE696}"/>
              </a:ext>
            </a:extLst>
          </p:cNvPr>
          <p:cNvSpPr/>
          <p:nvPr/>
        </p:nvSpPr>
        <p:spPr>
          <a:xfrm>
            <a:off x="172061" y="5470317"/>
            <a:ext cx="11326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Create a multi-plot by first declaring the figure with a unique reference number, then  the subplot method with a unique reference number, followed by the plot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subplot(nrows, ncols, plot_number)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E8701C-DC82-4D32-9FE9-F14EE0D7B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376" y="1211329"/>
            <a:ext cx="6115700" cy="397679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809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78" y="357916"/>
            <a:ext cx="11051178" cy="889726"/>
          </a:xfrm>
        </p:spPr>
        <p:txBody>
          <a:bodyPr>
            <a:normAutofit fontScale="90000"/>
          </a:bodyPr>
          <a:lstStyle/>
          <a:p>
            <a:r>
              <a:rPr lang="en-SG"/>
              <a:t>Two figures - each 2 subplots (Example #1)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27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Working with multiple figures and axes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172061" y="1228187"/>
            <a:ext cx="7396058" cy="49824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plt.figure(1) </a:t>
            </a:r>
            <a:r>
              <a:rPr lang="pt-BR" sz="20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figure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plt.subplot(211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20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 rows, 1 col, 1st row</a:t>
            </a:r>
            <a:endParaRPr lang="pt-BR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.plot([1, 2, 3])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plt.subplot(212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20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 rows, 1 col, 2nd row</a:t>
            </a:r>
            <a:endParaRPr lang="pt-BR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.plot([4, 5, 6])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plt.figure(2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20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second figure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plt.subplot(121) </a:t>
            </a:r>
            <a:r>
              <a:rPr lang="pt-BR" sz="20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2nd subplot 1st figure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.plot([4, 5, 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6])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plt.subplot(122) </a:t>
            </a:r>
            <a:r>
              <a:rPr lang="pt-BR" sz="20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2nd subplot 2nd figure</a:t>
            </a: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plt.plot([7, 8, 9])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plt.figure(1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figure 1 current;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.subplot(211)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plt.title('Easy as 1, 2, 3')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75CF32-7985-4ED1-8F11-D46F03784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175" y="1143988"/>
            <a:ext cx="3752381" cy="506666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1630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4298-3896-4948-A258-C0D9E05F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How to change size of figure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AB17F-68F6-4833-B050-C3EB51888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78" y="1436914"/>
            <a:ext cx="5387500" cy="5373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SG"/>
              <a:t>plt.figure(figsize=(20,10))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39945-65C3-42F6-AB6E-88D9E2A8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28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7E0DF0-A527-4CB2-85F3-68B55DDA65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Working with multiple figures and axes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CCAB4A-DBDF-441F-BB5A-C0DCC6708A2B}"/>
              </a:ext>
            </a:extLst>
          </p:cNvPr>
          <p:cNvSpPr/>
          <p:nvPr/>
        </p:nvSpPr>
        <p:spPr>
          <a:xfrm>
            <a:off x="795378" y="2864788"/>
            <a:ext cx="5387500" cy="4924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800"/>
              </a:spcBef>
            </a:pPr>
            <a:r>
              <a:rPr lang="en-SG" sz="2600" dirty="0">
                <a:solidFill>
                  <a:srgbClr val="660033"/>
                </a:solidFill>
              </a:rPr>
              <a:t>plt.rcParams["figure.figsize"] = [16,9]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D024E2-2BFB-4E91-870D-1A3E47CFB911}"/>
              </a:ext>
            </a:extLst>
          </p:cNvPr>
          <p:cNvSpPr/>
          <p:nvPr/>
        </p:nvSpPr>
        <p:spPr>
          <a:xfrm>
            <a:off x="795378" y="4206178"/>
            <a:ext cx="609600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800"/>
              </a:spcBef>
            </a:pPr>
            <a:r>
              <a:rPr lang="en-SG" sz="2600">
                <a:solidFill>
                  <a:srgbClr val="660033"/>
                </a:solidFill>
              </a:rPr>
              <a:t>fig = plt.figure()</a:t>
            </a:r>
          </a:p>
          <a:p>
            <a:pPr>
              <a:spcBef>
                <a:spcPts val="1800"/>
              </a:spcBef>
            </a:pPr>
            <a:r>
              <a:rPr lang="en-SG" sz="2600">
                <a:solidFill>
                  <a:srgbClr val="660033"/>
                </a:solidFill>
              </a:rPr>
              <a:t>fig.set_figheight(value_height)</a:t>
            </a:r>
          </a:p>
          <a:p>
            <a:pPr>
              <a:spcBef>
                <a:spcPts val="1800"/>
              </a:spcBef>
            </a:pPr>
            <a:r>
              <a:rPr lang="en-SG" sz="2600">
                <a:solidFill>
                  <a:srgbClr val="660033"/>
                </a:solidFill>
              </a:rPr>
              <a:t>fig.set_figwidth(value_width)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B17003-106B-4D0D-9E8D-9ED2AF6E67E0}"/>
              </a:ext>
            </a:extLst>
          </p:cNvPr>
          <p:cNvSpPr txBox="1"/>
          <p:nvPr/>
        </p:nvSpPr>
        <p:spPr>
          <a:xfrm>
            <a:off x="8120420" y="1352005"/>
            <a:ext cx="2552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/>
              <a:t>Method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5B2331-25C6-4838-82E6-72041954225C}"/>
              </a:ext>
            </a:extLst>
          </p:cNvPr>
          <p:cNvSpPr txBox="1"/>
          <p:nvPr/>
        </p:nvSpPr>
        <p:spPr>
          <a:xfrm>
            <a:off x="8120420" y="2792443"/>
            <a:ext cx="2552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/>
              <a:t>Method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E8725E-0CDB-4EFF-9403-554960EA0EFE}"/>
              </a:ext>
            </a:extLst>
          </p:cNvPr>
          <p:cNvSpPr txBox="1"/>
          <p:nvPr/>
        </p:nvSpPr>
        <p:spPr>
          <a:xfrm>
            <a:off x="8120420" y="4753350"/>
            <a:ext cx="2552131" cy="52322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2800" b="1"/>
              <a:t>Method 3</a:t>
            </a:r>
          </a:p>
        </p:txBody>
      </p:sp>
      <p:sp>
        <p:nvSpPr>
          <p:cNvPr id="12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5292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4298-3896-4948-A258-C0D9E05F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How to clear a figure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AB17F-68F6-4833-B050-C3EB51888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78" y="1436914"/>
            <a:ext cx="11051177" cy="2794427"/>
          </a:xfrm>
        </p:spPr>
        <p:txBody>
          <a:bodyPr>
            <a:normAutofit/>
          </a:bodyPr>
          <a:lstStyle/>
          <a:p>
            <a:r>
              <a:rPr lang="en-SG" sz="2800"/>
              <a:t>fig1 = plt.figure(figsize=(20,10))</a:t>
            </a:r>
          </a:p>
          <a:p>
            <a:r>
              <a:rPr lang="en-SG" sz="2800"/>
              <a:t>fig1.clf()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39945-65C3-42F6-AB6E-88D9E2A8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29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7E0DF0-A527-4CB2-85F3-68B55DDA65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Working with multiple figures and axes</a:t>
            </a:r>
          </a:p>
        </p:txBody>
      </p:sp>
      <p:sp>
        <p:nvSpPr>
          <p:cNvPr id="6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348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75146" y="2863743"/>
            <a:ext cx="10515600" cy="747892"/>
          </a:xfrm>
          <a:noFill/>
        </p:spPr>
        <p:txBody>
          <a:bodyPr>
            <a:normAutofit fontScale="90000"/>
          </a:bodyPr>
          <a:lstStyle/>
          <a:p>
            <a:r>
              <a:rPr lang="en-SG" dirty="0" smtClean="0"/>
              <a:t>Introduction </a:t>
            </a:r>
            <a:r>
              <a:rPr lang="en-SG" dirty="0"/>
              <a:t>to </a:t>
            </a:r>
            <a:r>
              <a:rPr lang="en-SG" dirty="0" err="1"/>
              <a:t>Matplotlib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6013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Save a figure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30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Saving a figure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172060" y="1211329"/>
            <a:ext cx="11674495" cy="51450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endParaRPr lang="en-SG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  <a:t>y = [70,30,40,90,10]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  <a:t>xlabels = ('Tom', 'Dick', 'Harry', </a:t>
            </a:r>
            <a:b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  <a:t>           'Sally', 'Sue')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  <a:t>plt.xticks(np.arange(5),xlabels)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  <a:t>plt.ylim(0,100)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  <a:t>plt.plot(y)</a:t>
            </a:r>
          </a:p>
          <a:p>
            <a:pPr marL="0" indent="0">
              <a:spcBef>
                <a:spcPts val="0"/>
              </a:spcBef>
              <a:buNone/>
            </a:pPr>
            <a:endParaRPr lang="en-SG" sz="200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00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the figure as a PNG.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00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You can also save it as a PDF, JPEG, etc.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00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Just change the file extension in this call.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00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bbox_inches="tight" removes all whitespace on the edges of your plot.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  <a:t>plt.savefig("mygraph.png", bbox_inches="tight")</a:t>
            </a:r>
          </a:p>
        </p:txBody>
      </p:sp>
      <p:pic>
        <p:nvPicPr>
          <p:cNvPr id="9" name="Picture 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BB3DE41-B18B-49F9-BF1B-63AF665D34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947" y="1588347"/>
            <a:ext cx="3541512" cy="2667301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4167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77111" y="408562"/>
            <a:ext cx="10515600" cy="1420238"/>
          </a:xfrm>
          <a:noFill/>
        </p:spPr>
        <p:txBody>
          <a:bodyPr>
            <a:normAutofit/>
          </a:bodyPr>
          <a:lstStyle/>
          <a:p>
            <a:r>
              <a:rPr lang="en-SG"/>
              <a:t>Working with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31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060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83" y="377371"/>
            <a:ext cx="11360173" cy="889726"/>
          </a:xfrm>
        </p:spPr>
        <p:txBody>
          <a:bodyPr>
            <a:normAutofit/>
          </a:bodyPr>
          <a:lstStyle/>
          <a:p>
            <a:r>
              <a:rPr lang="en-SG"/>
              <a:t>Working with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32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94852" y="0"/>
            <a:ext cx="7897012" cy="377371"/>
          </a:xfrm>
        </p:spPr>
        <p:txBody>
          <a:bodyPr>
            <a:noAutofit/>
          </a:bodyPr>
          <a:lstStyle/>
          <a:p>
            <a:r>
              <a:rPr lang="en-SG"/>
              <a:t>Working with Text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F3CD7EB-E5A7-4BD0-97DB-773F90B8A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61718"/>
              </p:ext>
            </p:extLst>
          </p:nvPr>
        </p:nvGraphicFramePr>
        <p:xfrm>
          <a:off x="5487535" y="1267097"/>
          <a:ext cx="6359021" cy="441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8878">
                  <a:extLst>
                    <a:ext uri="{9D8B030D-6E8A-4147-A177-3AD203B41FA5}">
                      <a16:colId xmlns:a16="http://schemas.microsoft.com/office/drawing/2014/main" val="3011584185"/>
                    </a:ext>
                  </a:extLst>
                </a:gridCol>
                <a:gridCol w="5070143">
                  <a:extLst>
                    <a:ext uri="{9D8B030D-6E8A-4147-A177-3AD203B41FA5}">
                      <a16:colId xmlns:a16="http://schemas.microsoft.com/office/drawing/2014/main" val="2949200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20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2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504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200" b="1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200"/>
                        <a:t>add text at an arbitrary location to the Axes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62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200" b="1"/>
                        <a:t>xlabel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200"/>
                        <a:t>add a label to the x-axis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96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200" b="1"/>
                        <a:t>ylabel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200"/>
                        <a:t>add a label to the y-axis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35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200" b="1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200"/>
                        <a:t>add a title to the Axes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32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200" b="1"/>
                        <a:t>figtext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200"/>
                        <a:t>add text at an arbitrary location to the Figure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138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200" b="1"/>
                        <a:t>subtitle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200"/>
                        <a:t>add a title to the Figure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1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200" b="1"/>
                        <a:t>annotate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200"/>
                        <a:t>add an annotation, with optional arrow, to the Axes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95301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3A2D5A2-8B26-492F-A6AB-3D82068740DF}"/>
              </a:ext>
            </a:extLst>
          </p:cNvPr>
          <p:cNvSpPr/>
          <p:nvPr/>
        </p:nvSpPr>
        <p:spPr>
          <a:xfrm>
            <a:off x="274222" y="1267097"/>
            <a:ext cx="48230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/>
              <a:t>The following commands are used to create text in the pyplot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/>
              <a:t>The text() command can be used to add text in an arbitrary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/>
              <a:t>xlabel(), ylabel() and title() are used to label the axes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/>
              <a:t>All of these functions create and return a matplotlib.text.Text() instance, which can be configured with a variety of font and other properties</a:t>
            </a:r>
          </a:p>
        </p:txBody>
      </p:sp>
      <p:sp>
        <p:nvSpPr>
          <p:cNvPr id="8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9439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Add text at a 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33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Working with Text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330740" y="1329211"/>
            <a:ext cx="5722901" cy="31855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fig = plt.figure(1)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ax = fig.add_subplot(111)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ax.text(2, 4, 'y=x', fontsize=10)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plt.plot([1,2,3,4,5,6])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8D74E8-802C-48E1-B3A0-7D79D206E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888" y="1153796"/>
            <a:ext cx="6261939" cy="42310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D31D32-ECD6-48CD-8539-58966630F9FC}"/>
              </a:ext>
            </a:extLst>
          </p:cNvPr>
          <p:cNvSpPr/>
          <p:nvPr/>
        </p:nvSpPr>
        <p:spPr>
          <a:xfrm>
            <a:off x="665802" y="4724716"/>
            <a:ext cx="4740024" cy="66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/>
              <a:t>The text() command places text at an arbitrary position</a:t>
            </a:r>
          </a:p>
        </p:txBody>
      </p:sp>
      <p:sp>
        <p:nvSpPr>
          <p:cNvPr id="9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1358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78" y="357916"/>
            <a:ext cx="11051178" cy="889726"/>
          </a:xfrm>
        </p:spPr>
        <p:txBody>
          <a:bodyPr>
            <a:normAutofit/>
          </a:bodyPr>
          <a:lstStyle/>
          <a:p>
            <a:r>
              <a:rPr lang="en-SG"/>
              <a:t>Annotating with Text with Box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34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Working with text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172061" y="1111456"/>
            <a:ext cx="7396058" cy="5244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x1 = np.arange(1,10,2)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y1 = np.arange(1,10,2)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fig = plt.figure(1)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ax = fig.add_subplot(111)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ax.text(6, 4, 'Annotation', style='italic',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        bbox={'facecolor':'red', 'alpha':0.5, 'pad':10})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plt.plot(x1,y1)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45E510-4B50-4EB1-8AF5-6EECC31C2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654" y="1122849"/>
            <a:ext cx="4104422" cy="267957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563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7F41E-A7FC-4AB0-86F8-5C86D0C3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35</a:t>
            </a:fld>
            <a:endParaRPr lang="en-SG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AD0B059-B88A-4FC1-8325-0E2B14061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852954"/>
              </p:ext>
            </p:extLst>
          </p:nvPr>
        </p:nvGraphicFramePr>
        <p:xfrm>
          <a:off x="323573" y="286395"/>
          <a:ext cx="8945117" cy="3794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9754">
                  <a:extLst>
                    <a:ext uri="{9D8B030D-6E8A-4147-A177-3AD203B41FA5}">
                      <a16:colId xmlns:a16="http://schemas.microsoft.com/office/drawing/2014/main" val="4145244769"/>
                    </a:ext>
                  </a:extLst>
                </a:gridCol>
                <a:gridCol w="1704109">
                  <a:extLst>
                    <a:ext uri="{9D8B030D-6E8A-4147-A177-3AD203B41FA5}">
                      <a16:colId xmlns:a16="http://schemas.microsoft.com/office/drawing/2014/main" val="1023164807"/>
                    </a:ext>
                  </a:extLst>
                </a:gridCol>
                <a:gridCol w="5881254">
                  <a:extLst>
                    <a:ext uri="{9D8B030D-6E8A-4147-A177-3AD203B41FA5}">
                      <a16:colId xmlns:a16="http://schemas.microsoft.com/office/drawing/2014/main" val="4220554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40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99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>
                          <a:effectLst/>
                        </a:rPr>
                        <a:t>Circle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>
                          <a:effectLst/>
                        </a:rPr>
                        <a:t>circle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>
                          <a:effectLst/>
                        </a:rPr>
                        <a:t>pad=0.3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36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>
                          <a:effectLst/>
                        </a:rPr>
                        <a:t>DArrow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>
                          <a:effectLst/>
                        </a:rPr>
                        <a:t>darrow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>
                          <a:effectLst/>
                        </a:rPr>
                        <a:t>pad=0.3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345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>
                          <a:effectLst/>
                        </a:rPr>
                        <a:t>LArrow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>
                          <a:effectLst/>
                        </a:rPr>
                        <a:t>larrow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>
                          <a:effectLst/>
                        </a:rPr>
                        <a:t>pad=0.3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69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>
                          <a:effectLst/>
                        </a:rPr>
                        <a:t>RArrow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>
                          <a:effectLst/>
                        </a:rPr>
                        <a:t>rarrow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>
                          <a:effectLst/>
                        </a:rPr>
                        <a:t>pad=0.3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51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>
                          <a:effectLst/>
                        </a:rPr>
                        <a:t>Round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>
                          <a:effectLst/>
                        </a:rPr>
                        <a:t>round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>
                          <a:effectLst/>
                        </a:rPr>
                        <a:t>pad=0.3,rounding_size=None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751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>
                          <a:effectLst/>
                        </a:rPr>
                        <a:t>Round4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>
                          <a:effectLst/>
                        </a:rPr>
                        <a:t>round4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>
                          <a:effectLst/>
                        </a:rPr>
                        <a:t>pad=0.3,rounding_size=None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45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>
                          <a:effectLst/>
                        </a:rPr>
                        <a:t>Roundtooth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>
                          <a:effectLst/>
                        </a:rPr>
                        <a:t>roundtooth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>
                          <a:effectLst/>
                        </a:rPr>
                        <a:t>pad=0.3,tooth_size=None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324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>
                          <a:effectLst/>
                        </a:rPr>
                        <a:t>Sawtooth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>
                          <a:effectLst/>
                        </a:rPr>
                        <a:t>sawtooth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>
                          <a:effectLst/>
                        </a:rPr>
                        <a:t>pad=0.3,tooth_size=None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864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>
                          <a:effectLst/>
                        </a:rPr>
                        <a:t>Square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>
                          <a:effectLst/>
                        </a:rPr>
                        <a:t>square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>
                          <a:effectLst/>
                        </a:rPr>
                        <a:t>pad=0.3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39976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AB9C5112-D3EB-45C0-811B-563F9A695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0255" y="286395"/>
            <a:ext cx="2139563" cy="6056730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1948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Add labels and subtitles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36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Working with Text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311285" y="1171580"/>
            <a:ext cx="5722901" cy="5027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fig = plt.figure()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fig.suptitle('Figure Subtitle', fontsize=14, fontweight='bold')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ax = fig.add_subplot(111)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fig.subplots_adjust(top=0.85)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ax.set_title('Axes title')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ax.set_xlabel('xlabel')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ax.set_ylabel('ylabel')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plt.plot([1,2,3,4,5,6])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DA3459-2D85-4942-805A-9EC55DBEB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452" y="1329210"/>
            <a:ext cx="6239624" cy="47118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4717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77111" y="408562"/>
            <a:ext cx="10515600" cy="933855"/>
          </a:xfrm>
          <a:noFill/>
        </p:spPr>
        <p:txBody>
          <a:bodyPr>
            <a:normAutofit/>
          </a:bodyPr>
          <a:lstStyle/>
          <a:p>
            <a:r>
              <a:rPr lang="en-SG" dirty="0"/>
              <a:t>Bar charts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37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61387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Bar Charts (Example #1)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38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Bar Charts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172061" y="1211329"/>
            <a:ext cx="6306560" cy="51450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teams = np.arange(3)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scores = (20, 35, 30)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width = 0.35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p1t = </a:t>
            </a:r>
            <a:r>
              <a:rPr lang="pt-BR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plt.bar(teams, scores, width, </a:t>
            </a:r>
            <a:br>
              <a:rPr lang="pt-BR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color='#d62728')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plt.ylabel('Scores')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plt.title('Scores by Team')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plt.xticks(teams, ('Team 1', 'Team 2', </a:t>
            </a:r>
            <a:b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'Team 3'))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plt.yticks(np.arange(0, 50, 10))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60F69D-167C-4416-B5BF-5639EF653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840" y="1267097"/>
            <a:ext cx="5771497" cy="385247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5789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77111" y="408562"/>
            <a:ext cx="10515600" cy="933855"/>
          </a:xfrm>
          <a:noFill/>
        </p:spPr>
        <p:txBody>
          <a:bodyPr>
            <a:normAutofit/>
          </a:bodyPr>
          <a:lstStyle/>
          <a:p>
            <a:r>
              <a:rPr lang="en-SG" dirty="0"/>
              <a:t>Pie charts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39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66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What is Matplotlib?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813" y="1441699"/>
            <a:ext cx="11525068" cy="4740049"/>
          </a:xfrm>
        </p:spPr>
        <p:txBody>
          <a:bodyPr>
            <a:normAutofit/>
          </a:bodyPr>
          <a:lstStyle/>
          <a:p>
            <a:r>
              <a:rPr lang="en-SG"/>
              <a:t>Matplotlib is a library for making 2D plots of arrays in Python</a:t>
            </a:r>
          </a:p>
          <a:p>
            <a:r>
              <a:rPr lang="en-SG"/>
              <a:t>The latest version of Matplotlib (as of Nov 2017) is 2.1.0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</a:t>
            </a:fld>
            <a:endParaRPr lang="en-SG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Pandas</a:t>
            </a:r>
            <a:endParaRPr lang="en-SG" dirty="0"/>
          </a:p>
        </p:txBody>
      </p:sp>
      <p:pic>
        <p:nvPicPr>
          <p:cNvPr id="1026" name="Picture 2" descr="Matplotlib basic v.svg">
            <a:extLst>
              <a:ext uri="{FF2B5EF4-FFF2-40B4-BE49-F238E27FC236}">
                <a16:creationId xmlns:a16="http://schemas.microsoft.com/office/drawing/2014/main" id="{2A1B9BC5-AD9D-45CF-A821-7A94F7C50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78" y="2936263"/>
            <a:ext cx="3637274" cy="272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4464B0-54CB-4087-A683-C6381D50A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1605" y="2936263"/>
            <a:ext cx="3517745" cy="26383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398A02-BF50-46E3-8745-B1A3903E1A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5198" y="1016085"/>
            <a:ext cx="2882537" cy="21619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5325FE-F637-4285-8941-DC6F375AA0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7971" y="3352590"/>
            <a:ext cx="3473105" cy="2604829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53167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Pie Charts (Example #1)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40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Pie Charts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172061" y="1211329"/>
            <a:ext cx="6306560" cy="51450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Slices are ordered, anti-clockwise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labels = 'Frogs', 'Hogs', 'Dogs', 'Logs'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sizes = [15, 30, 45, 10]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explode = (0, 0.1, 0, 0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20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Explode 2nd</a:t>
            </a:r>
            <a:endParaRPr lang="pt-BR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fig1, ax1 = plt.subplots()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ax1.pie(sizes, explode=explode, labels=labels, autopct='%1.1f%%',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shadow=True, startangle=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90)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b="1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Eq 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aspect </a:t>
            </a:r>
            <a:r>
              <a:rPr lang="pt-BR" sz="20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 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draws </a:t>
            </a:r>
            <a:r>
              <a:rPr lang="pt-BR" sz="20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pie as circle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ax1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.axis('equal')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02EB6B-9BA0-43A3-9890-13A4EF3F2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364" y="1805191"/>
            <a:ext cx="5368354" cy="40130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01686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Pie Charts (Example #2)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41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Pie Charts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172060" y="1211329"/>
            <a:ext cx="11689015" cy="51450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1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10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endParaRPr lang="pt-BR" sz="2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100">
                <a:latin typeface="Courier New" panose="02070309020205020404" pitchFamily="49" charset="0"/>
                <a:cs typeface="Courier New" panose="02070309020205020404" pitchFamily="49" charset="0"/>
              </a:rPr>
              <a:t>data = np.loadtxt('data.csv', skiprows=1, dtype=[('year','i8'), ('level_1','U50'), ('value','i8')], delimiter=",")</a:t>
            </a:r>
          </a:p>
          <a:p>
            <a:pPr marL="0" indent="0">
              <a:spcBef>
                <a:spcPts val="0"/>
              </a:spcBef>
              <a:buNone/>
            </a:pPr>
            <a:endParaRPr lang="pt-BR" sz="2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1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Extract rows containing 1965 only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100">
                <a:latin typeface="Courier New" panose="02070309020205020404" pitchFamily="49" charset="0"/>
                <a:cs typeface="Courier New" panose="02070309020205020404" pitchFamily="49" charset="0"/>
              </a:rPr>
              <a:t>data_1965 = data[data['year']==1965]</a:t>
            </a:r>
          </a:p>
          <a:p>
            <a:pPr marL="0" indent="0">
              <a:spcBef>
                <a:spcPts val="0"/>
              </a:spcBef>
              <a:buNone/>
            </a:pPr>
            <a:endParaRPr lang="pt-BR" sz="2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1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Extract rows containing required keywords only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10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_ethnic = data_1965[np.isin(data_1965['level_1'], ['Total Chinese', 'Total Malays', 'Total Indians', 'Other Ethnic Groups (Total)'])]</a:t>
            </a:r>
          </a:p>
          <a:p>
            <a:pPr marL="0" indent="0">
              <a:spcBef>
                <a:spcPts val="0"/>
              </a:spcBef>
              <a:buNone/>
            </a:pPr>
            <a:endParaRPr lang="pt-BR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labels = data_ethnic['level_1']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values = data_ethnic['value']</a:t>
            </a: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40950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Pie Charts (Example #2)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42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Pie Charts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172061" y="1211329"/>
            <a:ext cx="6353430" cy="51450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100">
                <a:latin typeface="Courier New" panose="02070309020205020404" pitchFamily="49" charset="0"/>
                <a:cs typeface="Courier New" panose="02070309020205020404" pitchFamily="49" charset="0"/>
              </a:rPr>
              <a:t>colors = ['#FFA500', '#2CCDBD', </a:t>
            </a:r>
            <a:br>
              <a:rPr lang="pt-BR" sz="21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100">
                <a:latin typeface="Courier New" panose="02070309020205020404" pitchFamily="49" charset="0"/>
                <a:cs typeface="Courier New" panose="02070309020205020404" pitchFamily="49" charset="0"/>
              </a:rPr>
              <a:t>          '#CD2C7D', '#057F4A']</a:t>
            </a:r>
            <a:br>
              <a:rPr lang="pt-BR" sz="21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100">
                <a:latin typeface="Courier New" panose="02070309020205020404" pitchFamily="49" charset="0"/>
                <a:cs typeface="Courier New" panose="02070309020205020404" pitchFamily="49" charset="0"/>
              </a:rPr>
              <a:t>explode = (0.1, 0, 0, 0)</a:t>
            </a:r>
            <a:br>
              <a:rPr lang="pt-BR" sz="21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100">
                <a:latin typeface="Courier New" panose="02070309020205020404" pitchFamily="49" charset="0"/>
                <a:cs typeface="Courier New" panose="02070309020205020404" pitchFamily="49" charset="0"/>
              </a:rPr>
              <a:t>plt.figure(figsize=(5,5))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100">
                <a:latin typeface="Courier New" panose="02070309020205020404" pitchFamily="49" charset="0"/>
                <a:cs typeface="Courier New" panose="02070309020205020404" pitchFamily="49" charset="0"/>
              </a:rPr>
              <a:t>plt.pie(values, labels=labels, </a:t>
            </a:r>
            <a:br>
              <a:rPr lang="pt-BR" sz="21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100">
                <a:latin typeface="Courier New" panose="02070309020205020404" pitchFamily="49" charset="0"/>
                <a:cs typeface="Courier New" panose="02070309020205020404" pitchFamily="49" charset="0"/>
              </a:rPr>
              <a:t>        colors=colors, </a:t>
            </a:r>
            <a:br>
              <a:rPr lang="pt-BR" sz="21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100">
                <a:latin typeface="Courier New" panose="02070309020205020404" pitchFamily="49" charset="0"/>
                <a:cs typeface="Courier New" panose="02070309020205020404" pitchFamily="49" charset="0"/>
              </a:rPr>
              <a:t>        autopct='%1.1f%%')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1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10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  <a:endParaRPr lang="pt-BR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7E45B21E-9CD4-4E80-B043-C42E95D5C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115" y="2101055"/>
            <a:ext cx="6338968" cy="40114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86128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77111" y="408562"/>
            <a:ext cx="10515600" cy="933855"/>
          </a:xfrm>
          <a:noFill/>
        </p:spPr>
        <p:txBody>
          <a:bodyPr>
            <a:normAutofit/>
          </a:bodyPr>
          <a:lstStyle/>
          <a:p>
            <a:r>
              <a:rPr lang="en-SG"/>
              <a:t>Histograms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43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68686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Example #1 - Single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44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Histograms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172061" y="1211329"/>
            <a:ext cx="6306560" cy="51450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import matplotlib.mlab as mlab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gaussian_numbers = np.random.randn(1000)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plt.hist(gaussian_numbers)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plt.title("Gaussian Histogram")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plt.xlabel("Value")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plt.ylabel("Frequency")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5FE968-538F-4F38-A3BE-2C9363D28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621" y="1928946"/>
            <a:ext cx="5587159" cy="37655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12219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Example #2 - Multiple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45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Histograms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172061" y="1211330"/>
            <a:ext cx="5547803" cy="4489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fig = plt.figure()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x = 200 + 25*np.random.randn(1000)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y = 150 + 25*np.random.randn(1000)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n, bins, patches = </a:t>
            </a:r>
            <a:r>
              <a:rPr lang="pt-BR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plt.hist(</a:t>
            </a:r>
            <a:br>
              <a:rPr lang="pt-BR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[x, y],</a:t>
            </a:r>
            <a:br>
              <a:rPr lang="pt-BR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color=['red','blue'])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6BEF24-8E6D-4D5C-8C0C-CF0493CF9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554" y="1508281"/>
            <a:ext cx="5771002" cy="3822156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51949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77111" y="408562"/>
            <a:ext cx="10515600" cy="914400"/>
          </a:xfrm>
          <a:noFill/>
        </p:spPr>
        <p:txBody>
          <a:bodyPr>
            <a:normAutofit/>
          </a:bodyPr>
          <a:lstStyle/>
          <a:p>
            <a:r>
              <a:rPr lang="en-SG"/>
              <a:t>Scatter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46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64287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Scatter Plots (Example #1)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47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Scatter Plots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172061" y="1211329"/>
            <a:ext cx="6306560" cy="51450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x = np.random.randn(100)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y = np.random.randn(100)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plt.scatter(x,y)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4F749-624E-4CDF-9ABA-0FF7E55E5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123" y="1644468"/>
            <a:ext cx="6457433" cy="42822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37678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DEA1-9A98-4739-B077-4300935F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Scatter Plots (Example #2)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A6CCC-76BF-4E87-9E5C-CACFE5000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42" y="1441699"/>
            <a:ext cx="6083403" cy="4740049"/>
          </a:xfrm>
        </p:spPr>
        <p:txBody>
          <a:bodyPr/>
          <a:lstStyle/>
          <a:p>
            <a:r>
              <a:rPr lang="en-SG"/>
              <a:t>The local ice cream shop keeps track of how much ice cream they sell versus the noon temperature on that day.</a:t>
            </a:r>
          </a:p>
          <a:p>
            <a:r>
              <a:rPr lang="en-SG"/>
              <a:t>Here are their figures for the last 12 days</a:t>
            </a:r>
          </a:p>
          <a:p>
            <a:r>
              <a:rPr lang="en-SG"/>
              <a:t>See the next slide for how the same data is plotted as a scatter plot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A0CCB-71AB-4CB1-B9BD-4B7903AB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48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827DD-F5CE-4046-A2BE-A19F54A6A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Scatter Plots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0608B5-5167-41C8-BA4C-1705C39E3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553502"/>
              </p:ext>
            </p:extLst>
          </p:nvPr>
        </p:nvGraphicFramePr>
        <p:xfrm>
          <a:off x="7250876" y="1398343"/>
          <a:ext cx="3992088" cy="487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044">
                  <a:extLst>
                    <a:ext uri="{9D8B030D-6E8A-4147-A177-3AD203B41FA5}">
                      <a16:colId xmlns:a16="http://schemas.microsoft.com/office/drawing/2014/main" val="388784320"/>
                    </a:ext>
                  </a:extLst>
                </a:gridCol>
                <a:gridCol w="1996044">
                  <a:extLst>
                    <a:ext uri="{9D8B030D-6E8A-4147-A177-3AD203B41FA5}">
                      <a16:colId xmlns:a16="http://schemas.microsoft.com/office/drawing/2014/main" val="3786996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b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/>
                        <a:t>Ice-cream 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584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992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0757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651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5926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723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8979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779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515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23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738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290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1187957"/>
                  </a:ext>
                </a:extLst>
              </a:tr>
            </a:tbl>
          </a:graphicData>
        </a:graphic>
      </p:graphicFrame>
      <p:sp>
        <p:nvSpPr>
          <p:cNvPr id="8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89740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Scatter Plots (Example #2)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49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Scatter Plots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345444" y="1267097"/>
            <a:ext cx="7392521" cy="3464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data = np.loadtxt("icecream.csv",delimiter=",")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# split the data into x and y arrays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x,y = np.split(data, 2, axis=1)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plt.scatter(x,y)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5C67B94-3EB4-46BA-AFC4-EDD07BBB42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1" t="8916" r="7722"/>
          <a:stretch/>
        </p:blipFill>
        <p:spPr>
          <a:xfrm>
            <a:off x="7607208" y="2804253"/>
            <a:ext cx="4370105" cy="3426591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649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F7B5-897B-4C4E-A60B-35137017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Matplotlib is both easy yet powerful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8AC37-CCB2-45F4-961B-C9CA109AA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/>
              <a:t>Produces publication quality figures in a variety of hardcopy formats and interactive environments across platforms</a:t>
            </a:r>
          </a:p>
          <a:p>
            <a:r>
              <a:rPr lang="en-SG"/>
              <a:t>Can be used in Python scripts, Jupyter notebook, web application servers, and four graphical user interface toolkits</a:t>
            </a:r>
          </a:p>
          <a:p>
            <a:r>
              <a:rPr lang="en-SG"/>
              <a:t>For simple plotting, the pyplot module provides a MATLAB-like interface, particularly when combined with IPython</a:t>
            </a:r>
          </a:p>
          <a:p>
            <a:r>
              <a:rPr lang="en-SG"/>
              <a:t>For the power user, you have full control of line styles, font properties, axes properties, etc, via an object oriented interface or via a set of functions familiar to MATLAB users</a:t>
            </a:r>
          </a:p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B9D64-7ABF-435F-AFFB-31E57659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332D8-D5F6-4E43-A5A0-A980FAEE74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  <a:r>
              <a:rPr lang="en-SG" dirty="0" smtClean="0"/>
              <a:t> </a:t>
            </a:r>
            <a:r>
              <a:rPr lang="en-SG" dirty="0"/>
              <a:t>to </a:t>
            </a:r>
            <a:r>
              <a:rPr lang="en-SG" dirty="0" err="1"/>
              <a:t>Matplotlib</a:t>
            </a:r>
            <a:endParaRPr lang="en-SG" dirty="0"/>
          </a:p>
        </p:txBody>
      </p:sp>
      <p:sp>
        <p:nvSpPr>
          <p:cNvPr id="6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extLst>
      <p:ext uri="{BB962C8B-B14F-4D97-AF65-F5344CB8AC3E}">
        <p14:creationId xmlns:p14="http://schemas.microsoft.com/office/powerpoint/2010/main" val="17596571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4B873-0478-4D7F-AABD-285D78B2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50</a:t>
            </a:fld>
            <a:endParaRPr lang="en-SG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C48501-9043-4820-8858-6045B3BA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78" y="377371"/>
            <a:ext cx="11051178" cy="889726"/>
          </a:xfrm>
        </p:spPr>
        <p:txBody>
          <a:bodyPr>
            <a:normAutofit/>
          </a:bodyPr>
          <a:lstStyle/>
          <a:p>
            <a:r>
              <a:rPr lang="en-SG"/>
              <a:t>Scatter Plots (Example #3)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9E995C3-4566-4D4F-A1CC-E2F02D6A66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4852" y="0"/>
            <a:ext cx="7852229" cy="377371"/>
          </a:xfrm>
        </p:spPr>
        <p:txBody>
          <a:bodyPr>
            <a:normAutofit fontScale="92500" lnSpcReduction="10000"/>
          </a:bodyPr>
          <a:lstStyle/>
          <a:p>
            <a:r>
              <a:rPr lang="en-SG"/>
              <a:t>Scatter Plots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2D8485-8387-415D-9FF7-4DC2CE2DA62D}"/>
              </a:ext>
            </a:extLst>
          </p:cNvPr>
          <p:cNvSpPr txBox="1">
            <a:spLocks/>
          </p:cNvSpPr>
          <p:nvPr/>
        </p:nvSpPr>
        <p:spPr>
          <a:xfrm>
            <a:off x="345445" y="1267096"/>
            <a:ext cx="6969756" cy="3987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x = np.random.randint(1,100,100)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y = np.random.randint(1,100,100)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colors = np.random.randint(1,100,100)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sizes = 10* np.random.randint(1,100,100)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plt.scatter(x, y, </a:t>
            </a:r>
            <a:b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            c=colors, s=sizes, alpha=0.3,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            cmap='viridis')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plt.colorbar();  # show color scale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747DF3-3CEF-4D23-B2DA-D45A7964C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083" y="1681146"/>
            <a:ext cx="4852225" cy="3573241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64760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77111" y="408562"/>
            <a:ext cx="10515600" cy="914400"/>
          </a:xfrm>
          <a:noFill/>
        </p:spPr>
        <p:txBody>
          <a:bodyPr>
            <a:normAutofit/>
          </a:bodyPr>
          <a:lstStyle/>
          <a:p>
            <a:r>
              <a:rPr lang="en-SG"/>
              <a:t>Box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51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28500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Box Plots (Example #1)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52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Box Plots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436418" y="2402541"/>
            <a:ext cx="11263746" cy="3457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0"/>
              </a:spcBef>
              <a:buNone/>
            </a:pPr>
            <a: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SG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SG" sz="20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No.hours 6 students sleep in a week</a:t>
            </a:r>
            <a: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  <a:t>data = np.array([(8,5,7,3,4,5,9),(6,5,6,8,8,8,6),(4,5,7,6,6,7,9),</a:t>
            </a:r>
            <a:b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  <a:t>               (3,5,7,8,8,7,6),(3,6,7,7,7,6,6),(8,7,6,6,7,7,9)])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  <a:t>labels = np.array(['Sun','Mon', 'Tue','Wed','Thu','Fri','Sat'])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SG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  <a:t>plt.boxplot(data,labels=labels)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72ECC8-2F04-4196-81EC-080D1DEB3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916" y="1267097"/>
            <a:ext cx="11529160" cy="889125"/>
          </a:xfrm>
        </p:spPr>
        <p:txBody>
          <a:bodyPr>
            <a:normAutofit/>
          </a:bodyPr>
          <a:lstStyle/>
          <a:p>
            <a:r>
              <a:rPr lang="en-SG"/>
              <a:t>This example shows how you can create a box-plot that shows the median of the number of hours 6 students sleep in a week</a:t>
            </a:r>
          </a:p>
        </p:txBody>
      </p:sp>
      <p:sp>
        <p:nvSpPr>
          <p:cNvPr id="8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92665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Box Plots (Example #2)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53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Box Plots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261449" y="2242599"/>
            <a:ext cx="11585107" cy="40367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en-SG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data = np.array([(90,80,70),(83,74,65),(66,85,60)])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labels = np.array(['Math','English','Science'])</a:t>
            </a:r>
          </a:p>
          <a:p>
            <a:pPr marL="0" indent="0">
              <a:spcBef>
                <a:spcPts val="0"/>
              </a:spcBef>
              <a:buNone/>
            </a:pPr>
            <a:endParaRPr lang="en-SG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bplot1 = plt.boxplot(data,labels=labels, patch_artist=True)</a:t>
            </a:r>
          </a:p>
          <a:p>
            <a:pPr marL="0" indent="0">
              <a:spcBef>
                <a:spcPts val="0"/>
              </a:spcBef>
              <a:buNone/>
            </a:pPr>
            <a:endParaRPr lang="en-SG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colors = ['pink', 'lightblue', 'lightgreen']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patchcolor = list(zip(bplot1['boxes'], colors))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for patch, color in patchcolor: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    patch.set_facecolor(color)</a:t>
            </a:r>
          </a:p>
          <a:p>
            <a:pPr marL="0" indent="0">
              <a:spcBef>
                <a:spcPts val="0"/>
              </a:spcBef>
              <a:buNone/>
            </a:pPr>
            <a:endParaRPr lang="en-SG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0F2235-2450-4667-A293-B9F4C0E9B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916" y="1267097"/>
            <a:ext cx="11529160" cy="889125"/>
          </a:xfrm>
        </p:spPr>
        <p:txBody>
          <a:bodyPr>
            <a:normAutofit/>
          </a:bodyPr>
          <a:lstStyle/>
          <a:p>
            <a:r>
              <a:rPr lang="en-SG"/>
              <a:t>This example shows how you can create a colored box-plot that shows the median of the test marks scored in 3 different subjects</a:t>
            </a:r>
          </a:p>
        </p:txBody>
      </p:sp>
      <p:sp>
        <p:nvSpPr>
          <p:cNvPr id="8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99384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Box Plots (Example #3)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54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Box Plots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261449" y="1864660"/>
            <a:ext cx="11585107" cy="4491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en-SG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data = np.array([(90,80,70),(83,74,65),(66,85,60),(20,79,100),(95,82,72),(84,78,67)])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labels = np.array(['Math','English','Science'])</a:t>
            </a:r>
          </a:p>
          <a:p>
            <a:pPr marL="0" indent="0">
              <a:spcBef>
                <a:spcPts val="0"/>
              </a:spcBef>
              <a:buNone/>
            </a:pPr>
            <a:endParaRPr lang="en-SG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bplot = plt.boxplot(data,labels=labels, patch_artist=True, vert=False)</a:t>
            </a:r>
          </a:p>
          <a:p>
            <a:pPr marL="0" indent="0">
              <a:spcBef>
                <a:spcPts val="0"/>
              </a:spcBef>
              <a:buNone/>
            </a:pPr>
            <a:endParaRPr lang="en-SG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for line in bplot['medians']: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    print(line)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    # get position data for median line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    x, y = line.get_xydata()[1] # top of median line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    # overlay median value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    plt.text(x, y, 'Median:{:.1f}'.format(x),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         horizontalalignment='center',fontsize=8) # draw above, centered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0F2235-2450-4667-A293-B9F4C0E9B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916" y="1267098"/>
            <a:ext cx="11529160" cy="597562"/>
          </a:xfrm>
        </p:spPr>
        <p:txBody>
          <a:bodyPr>
            <a:normAutofit fontScale="85000" lnSpcReduction="10000"/>
          </a:bodyPr>
          <a:lstStyle/>
          <a:p>
            <a:r>
              <a:rPr lang="en-SG"/>
              <a:t>This example shows how you can overlay the numeric value of median and outliers in a boxplot</a:t>
            </a:r>
          </a:p>
        </p:txBody>
      </p:sp>
      <p:sp>
        <p:nvSpPr>
          <p:cNvPr id="8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2445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Box Plots (Example #3)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55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Box Plots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261449" y="1864660"/>
            <a:ext cx="11585107" cy="4491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fliers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for line in bplot['fliers']: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    ndarray = line.get_xydata()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    print(ndarray)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    if (len(ndarray)&gt;0):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       max_flier = ndarray[:,0].max()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       max_flier_index = ndarray[:,0].argmax()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       x = ndarray[max_flier_index,0] </a:t>
            </a:r>
            <a:r>
              <a:rPr lang="en-SG" sz="1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#where to plot the flier text in x position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[max_flier_index,1] </a:t>
            </a:r>
            <a:r>
              <a:rPr lang="en-SG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#where to plot the flier text in y position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print("Flier: " + 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(x) + "," + 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max_flier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x,y,'Flier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:{:.1f}'.format(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max_flier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horizontalalignment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=10,color='green') </a:t>
            </a:r>
          </a:p>
          <a:p>
            <a:pPr marL="0" indent="0">
              <a:spcBef>
                <a:spcPts val="0"/>
              </a:spcBef>
              <a:buNone/>
            </a:pPr>
            <a:endParaRPr lang="en-S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	</a:t>
            </a:r>
          </a:p>
          <a:p>
            <a:pPr marL="0" indent="0">
              <a:spcBef>
                <a:spcPts val="0"/>
              </a:spcBef>
              <a:buNone/>
            </a:pPr>
            <a:endParaRPr lang="en-S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0F2235-2450-4667-A293-B9F4C0E9B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916" y="1267098"/>
            <a:ext cx="11529160" cy="597562"/>
          </a:xfrm>
        </p:spPr>
        <p:txBody>
          <a:bodyPr>
            <a:normAutofit fontScale="85000" lnSpcReduction="10000"/>
          </a:bodyPr>
          <a:lstStyle/>
          <a:p>
            <a:r>
              <a:rPr lang="en-SG"/>
              <a:t>This example shows how you can overlay the numeric value of median and outliers in a boxplot</a:t>
            </a:r>
          </a:p>
        </p:txBody>
      </p:sp>
      <p:sp>
        <p:nvSpPr>
          <p:cNvPr id="8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33315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3311B-237E-4C6C-93D9-F110F851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56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47557A-CAF9-46D6-AEA2-DD604296E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06970" y="810553"/>
            <a:ext cx="7787703" cy="53663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4E8939-6902-438F-81BF-01D33BC143AE}"/>
              </a:ext>
            </a:extLst>
          </p:cNvPr>
          <p:cNvSpPr txBox="1"/>
          <p:nvPr/>
        </p:nvSpPr>
        <p:spPr>
          <a:xfrm>
            <a:off x="311727" y="107854"/>
            <a:ext cx="8936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/>
              <a:t>Output from Example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96867-439B-4C72-80E5-531D4417A074}"/>
              </a:ext>
            </a:extLst>
          </p:cNvPr>
          <p:cNvSpPr txBox="1"/>
          <p:nvPr/>
        </p:nvSpPr>
        <p:spPr>
          <a:xfrm>
            <a:off x="311727" y="1147353"/>
            <a:ext cx="3740320" cy="4801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SG"/>
              <a:t>From the output, we can tell that most of the students do get more than 6 hours of sleep on most days, and do especially well on Saturdays.</a:t>
            </a:r>
          </a:p>
          <a:p>
            <a:endParaRPr lang="en-SG"/>
          </a:p>
          <a:p>
            <a:r>
              <a:rPr lang="en-SG"/>
              <a:t>However, there is a huge disparity of sleep patterns on Sunday where some students get much less sleep than others.</a:t>
            </a:r>
          </a:p>
          <a:p>
            <a:endParaRPr lang="en-SG"/>
          </a:p>
          <a:p>
            <a:r>
              <a:rPr lang="en-SG"/>
              <a:t>Most students sleep very little on Mondays with little difference.  The sleeping patterns of Tue, and Fri also have little variation. </a:t>
            </a:r>
          </a:p>
          <a:p>
            <a:endParaRPr lang="en-SG"/>
          </a:p>
          <a:p>
            <a:r>
              <a:rPr lang="en-SG"/>
              <a:t>Thu sleep patterns vary by quite a lot though</a:t>
            </a: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07549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3311B-237E-4C6C-93D9-F110F851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57</a:t>
            </a:fld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2CAD4-CBB9-4E46-A761-A60E17B72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171" y="620203"/>
            <a:ext cx="8467647" cy="57361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C92631-ABE5-40E7-A8EE-936B5638E4FA}"/>
              </a:ext>
            </a:extLst>
          </p:cNvPr>
          <p:cNvSpPr txBox="1"/>
          <p:nvPr/>
        </p:nvSpPr>
        <p:spPr>
          <a:xfrm>
            <a:off x="311727" y="107854"/>
            <a:ext cx="8936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/>
              <a:t>Output from Example 2</a:t>
            </a:r>
          </a:p>
        </p:txBody>
      </p:sp>
      <p:sp>
        <p:nvSpPr>
          <p:cNvPr id="6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23313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3311B-237E-4C6C-93D9-F110F851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58</a:t>
            </a:fld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C92631-ABE5-40E7-A8EE-936B5638E4FA}"/>
              </a:ext>
            </a:extLst>
          </p:cNvPr>
          <p:cNvSpPr txBox="1"/>
          <p:nvPr/>
        </p:nvSpPr>
        <p:spPr>
          <a:xfrm>
            <a:off x="311727" y="107854"/>
            <a:ext cx="8936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/>
              <a:t>Output from Example 3</a:t>
            </a: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5CE817C-B4CA-4171-9C00-8C9F8A1ADA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266" y="369464"/>
            <a:ext cx="7813734" cy="5811465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68417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Display Images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AC45-911A-487B-B6CB-B9768FAB0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396" y="1441699"/>
            <a:ext cx="11529160" cy="4740049"/>
          </a:xfrm>
        </p:spPr>
        <p:txBody>
          <a:bodyPr/>
          <a:lstStyle/>
          <a:p>
            <a:r>
              <a:rPr lang="en-SG"/>
              <a:t>The most common way to plot images in Matplotlib is with </a:t>
            </a:r>
            <a:r>
              <a:rPr lang="en-SG" b="1">
                <a:solidFill>
                  <a:srgbClr val="C00000"/>
                </a:solidFill>
              </a:rPr>
              <a:t>imshow</a:t>
            </a:r>
            <a:r>
              <a:rPr lang="en-SG"/>
              <a:t> method</a:t>
            </a:r>
          </a:p>
          <a:p>
            <a:r>
              <a:rPr lang="en-SG"/>
              <a:t>The example on the next slide demonstrates how to display an image using the imgshow method</a:t>
            </a:r>
          </a:p>
          <a:p>
            <a:r>
              <a:rPr lang="en-SG"/>
              <a:t>If you want to explore more advanced image display and manipulation methods, you can check out this link: </a:t>
            </a:r>
          </a:p>
          <a:p>
            <a:r>
              <a:rPr lang="en-SG">
                <a:hlinkClick r:id="rId4"/>
              </a:rPr>
              <a:t>https://matplotlib.org/users/image_tutorial.html</a:t>
            </a:r>
            <a:endParaRPr lang="en-SG"/>
          </a:p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59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Displaying Images in Matplotlib</a:t>
            </a:r>
          </a:p>
        </p:txBody>
      </p:sp>
      <p:sp>
        <p:nvSpPr>
          <p:cNvPr id="6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861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Matplotlib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Matplotlib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F1660B-525E-45FB-AB71-4B1A91EBA943}"/>
              </a:ext>
            </a:extLst>
          </p:cNvPr>
          <p:cNvSpPr/>
          <p:nvPr/>
        </p:nvSpPr>
        <p:spPr>
          <a:xfrm>
            <a:off x="885433" y="5061835"/>
            <a:ext cx="60960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SG" sz="2400"/>
              <a:t>python -m pip install -U pip setuptools</a:t>
            </a:r>
          </a:p>
          <a:p>
            <a:r>
              <a:rPr lang="en-SG" sz="2400"/>
              <a:t>python -m pip install matplotlib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61D95D-91A2-4EAF-B95E-9F322E42F622}"/>
              </a:ext>
            </a:extLst>
          </p:cNvPr>
          <p:cNvSpPr/>
          <p:nvPr/>
        </p:nvSpPr>
        <p:spPr>
          <a:xfrm>
            <a:off x="363166" y="1401147"/>
            <a:ext cx="11483390" cy="17506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The latest version of Matplotlib (as of Nov 2017) is 2.1.0</a:t>
            </a:r>
          </a:p>
          <a:p>
            <a:pPr marL="228600" indent="-2286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If </a:t>
            </a:r>
            <a:r>
              <a:rPr lang="en-SG" sz="2600" dirty="0">
                <a:solidFill>
                  <a:srgbClr val="660033"/>
                </a:solidFill>
              </a:rPr>
              <a:t>you don’t already have Python installed</a:t>
            </a:r>
            <a:r>
              <a:rPr lang="en-SG" sz="2600">
                <a:solidFill>
                  <a:srgbClr val="660033"/>
                </a:solidFill>
              </a:rPr>
              <a:t>, start off with Anaconda</a:t>
            </a:r>
            <a:r>
              <a:rPr lang="en-SG" sz="2600" dirty="0">
                <a:solidFill>
                  <a:srgbClr val="660033"/>
                </a:solidFill>
              </a:rPr>
              <a:t>, </a:t>
            </a:r>
            <a:r>
              <a:rPr lang="en-SG" sz="2600">
                <a:solidFill>
                  <a:srgbClr val="660033"/>
                </a:solidFill>
              </a:rPr>
              <a:t>which has </a:t>
            </a:r>
            <a:r>
              <a:rPr lang="en-SG" sz="2600" dirty="0">
                <a:solidFill>
                  <a:srgbClr val="660033"/>
                </a:solidFill>
              </a:rPr>
              <a:t>matplotlib and many of its dependencies, plus other useful packages, </a:t>
            </a:r>
            <a:r>
              <a:rPr lang="en-SG" sz="2600">
                <a:solidFill>
                  <a:srgbClr val="660033"/>
                </a:solidFill>
              </a:rPr>
              <a:t>preinstalled.</a:t>
            </a:r>
            <a:endParaRPr lang="en-SG" sz="2600" dirty="0">
              <a:solidFill>
                <a:srgbClr val="660033"/>
              </a:solidFill>
            </a:endParaRPr>
          </a:p>
          <a:p>
            <a:pPr marL="228600" indent="-2286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SG" sz="2600" dirty="0">
                <a:solidFill>
                  <a:srgbClr val="660033"/>
                </a:solidFill>
              </a:rPr>
              <a:t>For standard Python installations, install matplotlib using pip: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729F02-28CA-47C1-A255-23D0D1DB91A0}"/>
              </a:ext>
            </a:extLst>
          </p:cNvPr>
          <p:cNvSpPr/>
          <p:nvPr/>
        </p:nvSpPr>
        <p:spPr>
          <a:xfrm>
            <a:off x="885433" y="3630187"/>
            <a:ext cx="60960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SG" sz="2400">
                <a:solidFill>
                  <a:schemeClr val="dk1"/>
                </a:solidFill>
              </a:rPr>
              <a:t>sudo apt-get install python-matplotlib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22EE6-C1AE-4CDF-93EE-55AD5C34F4BF}"/>
              </a:ext>
            </a:extLst>
          </p:cNvPr>
          <p:cNvSpPr/>
          <p:nvPr/>
        </p:nvSpPr>
        <p:spPr>
          <a:xfrm>
            <a:off x="885433" y="4327393"/>
            <a:ext cx="60960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SG" sz="2400">
                <a:solidFill>
                  <a:schemeClr val="dk1"/>
                </a:solidFill>
              </a:rPr>
              <a:t>sudo yum install python-matplotlib</a:t>
            </a:r>
          </a:p>
        </p:txBody>
      </p:sp>
      <p:sp>
        <p:nvSpPr>
          <p:cNvPr id="12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56164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Display Images Example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60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Displaying Images in Matplotlib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345444" y="1267097"/>
            <a:ext cx="6886629" cy="35127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endParaRPr lang="en-SG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SG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image = plt.imread("data/face.png")</a:t>
            </a:r>
          </a:p>
          <a:p>
            <a:pPr marL="0" indent="0">
              <a:spcBef>
                <a:spcPts val="0"/>
              </a:spcBef>
              <a:buNone/>
            </a:pPr>
            <a:endParaRPr lang="en-SG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fig, ax = plt.subplots()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ax.imshow(image)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ax.axis('off')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ABB65D-444E-47E3-A6E9-417DD20E6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083" y="1655622"/>
            <a:ext cx="4821320" cy="40139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61526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Interactive Chart (Example #1 - Page 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61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Interactive Charts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345444" y="2348752"/>
            <a:ext cx="11529160" cy="39650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en-SG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fig, ax = plt.subplots()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ax.plot(np.random.rand(10))</a:t>
            </a:r>
          </a:p>
          <a:p>
            <a:pPr marL="0" indent="0">
              <a:spcBef>
                <a:spcPts val="0"/>
              </a:spcBef>
              <a:buNone/>
            </a:pPr>
            <a:endParaRPr lang="en-SG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def onclick(event):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    print('{} click:button={},x={},y={},xdata={:.2f},ydata={:.2f}'.format</a:t>
            </a:r>
            <a:b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('double' if event.dblclick else 'single',</a:t>
            </a:r>
            <a:b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event.button,event.x, event.y, event.xdata, event.ydata))</a:t>
            </a:r>
          </a:p>
          <a:p>
            <a:pPr marL="0" indent="0">
              <a:spcBef>
                <a:spcPts val="0"/>
              </a:spcBef>
              <a:buNone/>
            </a:pPr>
            <a:endParaRPr lang="en-SG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cid = fig.canvas.mpl_connect('button_press_event', onclick)</a:t>
            </a:r>
          </a:p>
          <a:p>
            <a:pPr marL="0" indent="0">
              <a:spcBef>
                <a:spcPts val="0"/>
              </a:spcBef>
              <a:buNone/>
            </a:pPr>
            <a:endParaRPr lang="en-SG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5E7D64-0E26-4F10-B8DF-2094900EE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916" y="1267097"/>
            <a:ext cx="11529160" cy="889125"/>
          </a:xfrm>
        </p:spPr>
        <p:txBody>
          <a:bodyPr>
            <a:normAutofit/>
          </a:bodyPr>
          <a:lstStyle/>
          <a:p>
            <a:r>
              <a:rPr lang="en-SG"/>
              <a:t>This example shows how you can create an interactive chart that prints to the console information on the x,y position of the user's mouse click</a:t>
            </a:r>
          </a:p>
        </p:txBody>
      </p:sp>
      <p:sp>
        <p:nvSpPr>
          <p:cNvPr id="8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75296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3311B-237E-4C6C-93D9-F110F851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62</a:t>
            </a:fld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4E8939-6902-438F-81BF-01D33BC143AE}"/>
              </a:ext>
            </a:extLst>
          </p:cNvPr>
          <p:cNvSpPr txBox="1"/>
          <p:nvPr/>
        </p:nvSpPr>
        <p:spPr>
          <a:xfrm>
            <a:off x="311727" y="107854"/>
            <a:ext cx="8936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/>
              <a:t>Output from Interactive Chart Example 1</a:t>
            </a:r>
          </a:p>
        </p:txBody>
      </p:sp>
      <p:pic>
        <p:nvPicPr>
          <p:cNvPr id="3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E372B594-F647-44D6-826B-59371FA802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1" t="11186" r="8084" b="4023"/>
          <a:stretch/>
        </p:blipFill>
        <p:spPr>
          <a:xfrm>
            <a:off x="311727" y="914400"/>
            <a:ext cx="7466355" cy="5441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9D15E4-33C5-4AF8-8271-0BA4373FE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469" y="4021741"/>
            <a:ext cx="9440804" cy="139863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AEA6CF-E288-4D86-AF6C-C338AE0644BC}"/>
              </a:ext>
            </a:extLst>
          </p:cNvPr>
          <p:cNvCxnSpPr>
            <a:cxnSpLocks/>
          </p:cNvCxnSpPr>
          <p:nvPr/>
        </p:nvCxnSpPr>
        <p:spPr>
          <a:xfrm flipV="1">
            <a:off x="7315200" y="2727081"/>
            <a:ext cx="584691" cy="129466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FCDDC0-789C-4E02-B0EA-1526F2CCE54F}"/>
              </a:ext>
            </a:extLst>
          </p:cNvPr>
          <p:cNvSpPr txBox="1"/>
          <p:nvPr/>
        </p:nvSpPr>
        <p:spPr>
          <a:xfrm>
            <a:off x="7899891" y="788765"/>
            <a:ext cx="398038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SG"/>
              <a:t>Using  the code below to r espond to mouse click event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857B80-BC80-44D4-AE25-47816AA3C9FB}"/>
              </a:ext>
            </a:extLst>
          </p:cNvPr>
          <p:cNvSpPr/>
          <p:nvPr/>
        </p:nvSpPr>
        <p:spPr>
          <a:xfrm>
            <a:off x="8265459" y="1792521"/>
            <a:ext cx="33997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/>
              <a:t>print('{} click: button={}, x={}, y={}, xdata={:.2f}, ydata={:.2f}'.format('double' if event.dblclick else 'single',event.button,event.x, event.y, event.xdata, event.ydata))</a:t>
            </a:r>
          </a:p>
        </p:txBody>
      </p:sp>
      <p:sp>
        <p:nvSpPr>
          <p:cNvPr id="11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97445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Interactive Chart (Example #2 - Page 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63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Interactive Charts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345444" y="2505426"/>
            <a:ext cx="11263746" cy="38083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en-SG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fig, ax = plt.subplots()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ax.plot(np.random.rand(10))</a:t>
            </a:r>
          </a:p>
          <a:p>
            <a:pPr marL="0" indent="0">
              <a:spcBef>
                <a:spcPts val="0"/>
              </a:spcBef>
              <a:buNone/>
            </a:pPr>
            <a:endParaRPr lang="en-SG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txt = None</a:t>
            </a:r>
          </a:p>
          <a:p>
            <a:pPr marL="0" indent="0">
              <a:spcBef>
                <a:spcPts val="0"/>
              </a:spcBef>
              <a:buNone/>
            </a:pPr>
            <a:endParaRPr lang="en-SG" sz="2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410000-3BC8-4C58-84D7-E86499226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396" y="1441699"/>
            <a:ext cx="11529160" cy="889125"/>
          </a:xfrm>
        </p:spPr>
        <p:txBody>
          <a:bodyPr>
            <a:normAutofit fontScale="92500"/>
          </a:bodyPr>
          <a:lstStyle/>
          <a:p>
            <a:r>
              <a:rPr lang="en-SG"/>
              <a:t>This example shows how you can create an interactive chart that displays the text annotation "You clicked here" at whichever x,y position that was clicked by the user</a:t>
            </a:r>
          </a:p>
        </p:txBody>
      </p:sp>
      <p:sp>
        <p:nvSpPr>
          <p:cNvPr id="8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71088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Interactive Chart (Example #2 - Page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64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Interactive Charts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345444" y="1267097"/>
            <a:ext cx="11263746" cy="50466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def onclick(event):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    global txt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    txt = plt.text(event.xdata, event.ydata, "You clicked here")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    fig.canvas.draw()</a:t>
            </a:r>
          </a:p>
          <a:p>
            <a:pPr marL="0" indent="0">
              <a:spcBef>
                <a:spcPts val="0"/>
              </a:spcBef>
              <a:buNone/>
            </a:pPr>
            <a:endParaRPr lang="en-SG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def offclick(event):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    txt.remove()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    fig.canvas.draw()</a:t>
            </a:r>
          </a:p>
          <a:p>
            <a:pPr marL="0" indent="0">
              <a:spcBef>
                <a:spcPts val="0"/>
              </a:spcBef>
              <a:buNone/>
            </a:pPr>
            <a:endParaRPr lang="en-SG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fig.canvas.mpl_connect('button_press_event', onclick)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fig.canvas.mpl_connect('button_release_event', offclick) </a:t>
            </a:r>
          </a:p>
          <a:p>
            <a:pPr marL="0" indent="0">
              <a:spcBef>
                <a:spcPts val="0"/>
              </a:spcBef>
              <a:buNone/>
            </a:pPr>
            <a:endParaRPr lang="en-SG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31960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3311B-237E-4C6C-93D9-F110F851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65</a:t>
            </a:fld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4E8939-6902-438F-81BF-01D33BC143AE}"/>
              </a:ext>
            </a:extLst>
          </p:cNvPr>
          <p:cNvSpPr txBox="1"/>
          <p:nvPr/>
        </p:nvSpPr>
        <p:spPr>
          <a:xfrm>
            <a:off x="311727" y="107854"/>
            <a:ext cx="8936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/>
              <a:t>Output from Interactive Chart Example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CAC83-9F82-44C0-8557-B53447FFF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29" y="704991"/>
            <a:ext cx="6114286" cy="550476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BE488C1-3FAD-4485-B139-EE91034F80DC}"/>
              </a:ext>
            </a:extLst>
          </p:cNvPr>
          <p:cNvCxnSpPr>
            <a:cxnSpLocks/>
          </p:cNvCxnSpPr>
          <p:nvPr/>
        </p:nvCxnSpPr>
        <p:spPr>
          <a:xfrm flipV="1">
            <a:off x="6096000" y="2727081"/>
            <a:ext cx="1803891" cy="2460718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A922A37-6114-4891-91ED-32E0978EC1E8}"/>
              </a:ext>
            </a:extLst>
          </p:cNvPr>
          <p:cNvSpPr txBox="1"/>
          <p:nvPr/>
        </p:nvSpPr>
        <p:spPr>
          <a:xfrm>
            <a:off x="7899891" y="788765"/>
            <a:ext cx="2205318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SG"/>
              <a:t>Using  the code below to r espond to mouse click event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A507BF-BB4E-44FE-8A47-F1732776E32D}"/>
              </a:ext>
            </a:extLst>
          </p:cNvPr>
          <p:cNvSpPr/>
          <p:nvPr/>
        </p:nvSpPr>
        <p:spPr>
          <a:xfrm>
            <a:off x="7136516" y="2006833"/>
            <a:ext cx="4463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/>
              <a:t>txt = plt.text(event.xdata, event.ydata, "You clicked here")</a:t>
            </a:r>
          </a:p>
        </p:txBody>
      </p:sp>
      <p:sp>
        <p:nvSpPr>
          <p:cNvPr id="8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0045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0472" y="2849419"/>
            <a:ext cx="986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Topic 3</a:t>
            </a:r>
            <a:endParaRPr lang="en-SG" sz="3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667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47435" y="1320800"/>
            <a:ext cx="10818091" cy="1792070"/>
          </a:xfrm>
          <a:noFill/>
        </p:spPr>
        <p:txBody>
          <a:bodyPr>
            <a:normAutofit/>
          </a:bodyPr>
          <a:lstStyle/>
          <a:p>
            <a:r>
              <a:rPr lang="en-SG" dirty="0" smtClean="0"/>
              <a:t>Getting Starte</a:t>
            </a:r>
            <a:r>
              <a:rPr lang="en-SG" dirty="0" smtClean="0"/>
              <a:t>d with </a:t>
            </a:r>
            <a:br>
              <a:rPr lang="en-SG" dirty="0" smtClean="0"/>
            </a:br>
            <a:r>
              <a:rPr lang="en-SG" dirty="0" err="1" smtClean="0"/>
              <a:t>Matplotlib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7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7759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Plot a line graph (supply y values only)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8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327704" y="1644467"/>
            <a:ext cx="6189828" cy="21882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plt.plot([1,2,3,4])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plt.ylabel('some numbers')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  <a:endParaRPr lang="pt-BR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233F82-1B7B-46C3-9233-3629022BC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4061" y="1192290"/>
            <a:ext cx="5046424" cy="30925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5A0D5B-D5DA-4053-A700-E974E0CAE696}"/>
              </a:ext>
            </a:extLst>
          </p:cNvPr>
          <p:cNvSpPr/>
          <p:nvPr/>
        </p:nvSpPr>
        <p:spPr>
          <a:xfrm>
            <a:off x="327704" y="4284873"/>
            <a:ext cx="111385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/>
              <a:t>If you provide a single list or array to the plot() command, matplotlib assumes it is a sequence of y values, and automatically generates the x values for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/>
              <a:t>Since python ranges start with 0, the default x vector has the same length as y but starts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/>
              <a:t>Hence the x data are [0,1,2,3].</a:t>
            </a:r>
          </a:p>
        </p:txBody>
      </p:sp>
      <p:sp>
        <p:nvSpPr>
          <p:cNvPr id="8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6068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Plot a line graph (supply y+x values)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9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Getting started with </a:t>
            </a:r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5A0D5B-D5DA-4053-A700-E974E0CAE696}"/>
              </a:ext>
            </a:extLst>
          </p:cNvPr>
          <p:cNvSpPr/>
          <p:nvPr/>
        </p:nvSpPr>
        <p:spPr>
          <a:xfrm>
            <a:off x="224966" y="4635758"/>
            <a:ext cx="53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 To plot x versus y, you can issue the  commands above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224966" y="1837187"/>
            <a:ext cx="7123684" cy="25516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plt.plot([1, 2, 3, 4], </a:t>
            </a:r>
            <a:b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         [1, 4, 9, 16])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plt.ylabel('some numbers')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  <a:endParaRPr lang="pt-BR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3089D4-8091-41A5-96D8-57AE4D5E1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908" y="2542920"/>
            <a:ext cx="5881168" cy="36918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Footer Placeholder 3"/>
          <p:cNvSpPr>
            <a:spLocks noGrp="1"/>
          </p:cNvSpPr>
          <p:nvPr/>
        </p:nvSpPr>
        <p:spPr>
          <a:xfrm>
            <a:off x="158317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54048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vjyhnetF"/>
  <p:tag name="ARTICULATE_PROJECT_OPEN" val="0"/>
  <p:tag name="ARTICULATE_SLIDE_COUNT" val="6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Props1.xml><?xml version="1.0" encoding="utf-8"?>
<ds:datastoreItem xmlns:ds="http://schemas.openxmlformats.org/officeDocument/2006/customXml" ds:itemID="{F1908B5C-93B6-4BDB-BD34-34C2A4B0F2A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19221</TotalTime>
  <Words>3814</Words>
  <Application>Microsoft Office PowerPoint</Application>
  <PresentationFormat>Widescreen</PresentationFormat>
  <Paragraphs>917</Paragraphs>
  <Slides>66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Arial Black</vt:lpstr>
      <vt:lpstr>Arial Rounded MT Bold</vt:lpstr>
      <vt:lpstr>Calibri</vt:lpstr>
      <vt:lpstr>Courier New</vt:lpstr>
      <vt:lpstr>Office Theme</vt:lpstr>
      <vt:lpstr>PowerPoint Presentation</vt:lpstr>
      <vt:lpstr>Contents</vt:lpstr>
      <vt:lpstr>Introduction to Matplotlib</vt:lpstr>
      <vt:lpstr>What is Matplotlib?</vt:lpstr>
      <vt:lpstr>Matplotlib is both easy yet powerful</vt:lpstr>
      <vt:lpstr>Installing Matplotlib</vt:lpstr>
      <vt:lpstr>Getting Started with  Matplotlib</vt:lpstr>
      <vt:lpstr>Plot a line graph (supply y values only)</vt:lpstr>
      <vt:lpstr>Plot a line graph (supply y+x values)</vt:lpstr>
      <vt:lpstr>Plot a line graph (specify x and y axis range)</vt:lpstr>
      <vt:lpstr>Plot a line graph (specify color and pattern)</vt:lpstr>
      <vt:lpstr>Plot a line graph (with numpy arrays)  </vt:lpstr>
      <vt:lpstr>Add titles and labels</vt:lpstr>
      <vt:lpstr>PowerPoint Presentation</vt:lpstr>
      <vt:lpstr>PowerPoint Presentation</vt:lpstr>
      <vt:lpstr>Add legend to a plot (Example 1)</vt:lpstr>
      <vt:lpstr>Set axis limits (axis method)</vt:lpstr>
      <vt:lpstr>Set axis limits (ylim and xlim method)</vt:lpstr>
      <vt:lpstr>Add x-ticks</vt:lpstr>
      <vt:lpstr>Add y-ticks</vt:lpstr>
      <vt:lpstr>Controlling Line Properties</vt:lpstr>
      <vt:lpstr>Using keyword args with plot method</vt:lpstr>
      <vt:lpstr>Using subplots method</vt:lpstr>
      <vt:lpstr>Using fig and ax objects</vt:lpstr>
      <vt:lpstr>Plotting multiple plots or multiple figures</vt:lpstr>
      <vt:lpstr>Two subplots on 1 figure (Example #1)</vt:lpstr>
      <vt:lpstr>Two figures - each 2 subplots (Example #1)</vt:lpstr>
      <vt:lpstr>How to change size of figure</vt:lpstr>
      <vt:lpstr>How to clear a figure</vt:lpstr>
      <vt:lpstr>Save a figure</vt:lpstr>
      <vt:lpstr>Working with Text</vt:lpstr>
      <vt:lpstr>Working with Text</vt:lpstr>
      <vt:lpstr>Add text at a location</vt:lpstr>
      <vt:lpstr>Annotating with Text with Box</vt:lpstr>
      <vt:lpstr>PowerPoint Presentation</vt:lpstr>
      <vt:lpstr>Add labels and subtitles</vt:lpstr>
      <vt:lpstr>Bar charts</vt:lpstr>
      <vt:lpstr>Bar Charts (Example #1)</vt:lpstr>
      <vt:lpstr>Pie charts</vt:lpstr>
      <vt:lpstr>Pie Charts (Example #1)</vt:lpstr>
      <vt:lpstr>Pie Charts (Example #2)</vt:lpstr>
      <vt:lpstr>Pie Charts (Example #2)</vt:lpstr>
      <vt:lpstr>Histograms</vt:lpstr>
      <vt:lpstr>Example #1 - Single dataset</vt:lpstr>
      <vt:lpstr>Example #2 - Multiple Dataset</vt:lpstr>
      <vt:lpstr>Scatter Plots</vt:lpstr>
      <vt:lpstr>Scatter Plots (Example #1)</vt:lpstr>
      <vt:lpstr>Scatter Plots (Example #2)</vt:lpstr>
      <vt:lpstr>Scatter Plots (Example #2)</vt:lpstr>
      <vt:lpstr>Scatter Plots (Example #3)</vt:lpstr>
      <vt:lpstr>Box Plots</vt:lpstr>
      <vt:lpstr>Box Plots (Example #1)</vt:lpstr>
      <vt:lpstr>Box Plots (Example #2)</vt:lpstr>
      <vt:lpstr>Box Plots (Example #3)</vt:lpstr>
      <vt:lpstr>Box Plots (Example #3)</vt:lpstr>
      <vt:lpstr>PowerPoint Presentation</vt:lpstr>
      <vt:lpstr>PowerPoint Presentation</vt:lpstr>
      <vt:lpstr>PowerPoint Presentation</vt:lpstr>
      <vt:lpstr>Display Images Intro</vt:lpstr>
      <vt:lpstr>Display Images Example 1</vt:lpstr>
      <vt:lpstr>Interactive Chart (Example #1 - Page 1)</vt:lpstr>
      <vt:lpstr>PowerPoint Presentation</vt:lpstr>
      <vt:lpstr>Interactive Chart (Example #2 - Page 1)</vt:lpstr>
      <vt:lpstr>Interactive Chart (Example #2 - Page 2)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Dora Chua Heok Hoon</dc:creator>
  <cp:lastModifiedBy>Chee Seng CHONG</cp:lastModifiedBy>
  <cp:revision>1689</cp:revision>
  <cp:lastPrinted>2016-10-06T08:00:59Z</cp:lastPrinted>
  <dcterms:created xsi:type="dcterms:W3CDTF">2015-09-12T14:47:32Z</dcterms:created>
  <dcterms:modified xsi:type="dcterms:W3CDTF">2022-10-03T02:10:00Z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ArticulateGUID">
    <vt:lpwstr>E3550DF9-3377-4ACC-B9EB-EC2291D98D16</vt:lpwstr>
  </property>
  <property fmtid="{D5CDD505-2E9C-101B-9397-08002B2CF9AE}" pid="4" name="ArticulatePath">
    <vt:lpwstr>IT8701 PDS Topic 03 - Data Visualization Using the Matplotlib Package v001</vt:lpwstr>
  </property>
</Properties>
</file>