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56C"/>
    <a:srgbClr val="E9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2"/>
    <p:restoredTop sz="94607"/>
  </p:normalViewPr>
  <p:slideViewPr>
    <p:cSldViewPr snapToGrid="0">
      <p:cViewPr varScale="1">
        <p:scale>
          <a:sx n="148" d="100"/>
          <a:sy n="148" d="100"/>
        </p:scale>
        <p:origin x="120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C6A0E-6D6F-BF4E-B73A-3B7719E08116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557AE-D098-A94B-A53F-DC4DD24D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4606-9D78-AC17-CF2A-A69B82C58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rgbClr val="E93327"/>
                </a:solidFill>
                <a:latin typeface="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C835E-67F2-40AE-F35D-28C39AA66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B69E9-1961-3F81-B478-60EDD115067A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9A904-3F86-E8AC-7F33-585320FB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7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A1D0-3F4E-1290-B132-110E555E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20068-2ACD-5D73-422A-8E6B366FE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04FB1-ED2B-F613-BD34-8F5568C2D80B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2B93A-76EC-5A1F-13F8-4BA37DC0294D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FDC68B-5F7E-02C3-9EA2-3A56ADACF1C4}"/>
              </a:ext>
            </a:extLst>
          </p:cNvPr>
          <p:cNvSpPr txBox="1">
            <a:spLocks/>
          </p:cNvSpPr>
          <p:nvPr userDrawn="1"/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0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81E4C-EB8D-FD3E-184F-DE3FD7E6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B83DE-3648-8476-2E38-C615B7E2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FD83-C065-DCDD-00D3-BA2B01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9D5B-CF1C-9E9D-9780-9FF8BF26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B127-DD66-7474-F51E-1EED830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FE59FF-D9EB-D545-90E6-CE90D1694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8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EAA1-BE50-DEA0-D77E-AAAB212D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56F3D-F462-5A8C-E6D5-1E5AAE93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DD768-A294-9E80-75E9-C479E43A3161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D9BAA-DC60-4C04-5C23-0E44E385C566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9C78D-B01E-2E54-D040-79284FFB1B69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9BD9A0-EDB4-4510-7BE2-BFB396BA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9C02-2210-269E-B73E-5DE9A119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93327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6F9F5-6432-E6C5-1626-BF949345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F3EE1-D785-7637-B75C-EC64C9B540E9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6D71127-6940-A760-998F-29F8BD2E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4D68-8812-C301-FEC8-FEC5F57D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288D-7389-0F6F-BECC-824B6DC82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F30F6-CBBE-2526-2D8A-751D568E7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28C0E0-3DC1-BEFE-C9A7-B810DA2CFDC5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9E0478-56CE-0B2C-9FDF-2DCC54B38CBB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14346-1893-55F4-F08D-D2529E5D1EAE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55F54D-C569-8CE5-A8C8-3F1F6417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2C61-AE24-38B3-B68C-C0CA7333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CAE5-A9BB-E93B-828C-162E8697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B9D7D-523D-BEDA-4FBB-7075F3DFA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E8677-9099-746C-6111-888C35CD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786B1-4491-96BF-E2F6-E7F10F7EA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2ACFF-CA72-3DBD-DB12-657BFC2D4789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DC35D-00A5-21E1-054B-8F9669672C28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CD099-161C-F076-A2F7-E2198502267F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445A813-7C3D-B97F-2D47-B78ED40A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9D0E-4330-4D2D-FAC9-CAB533EA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9AEE0-FF0D-75DF-8333-9B430796DC86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A3318-2498-C36A-9031-A5498CAD4DCD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63EB2-080F-C941-CFB4-895CBD9BE2A6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85E246D-6B1B-D5EC-2E36-10945C69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4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EB321E-8FD4-2A75-6FF5-281CBC6ED6AA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FED0E5-B8BB-4917-25AF-7F8621E55E91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58BF18B-87BB-C859-67ED-EF9EB26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DB7E-DAD9-0650-5EAF-5BB9DCD8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E6E6-A5FB-DB80-9DC8-2FE9958D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"/>
              </a:defRPr>
            </a:lvl1pPr>
            <a:lvl2pPr>
              <a:defRPr sz="2800">
                <a:latin typeface=""/>
              </a:defRPr>
            </a:lvl2pPr>
            <a:lvl3pPr>
              <a:defRPr sz="2400">
                <a:latin typeface=""/>
              </a:defRPr>
            </a:lvl3pPr>
            <a:lvl4pPr>
              <a:defRPr sz="2000">
                <a:latin typeface=""/>
              </a:defRPr>
            </a:lvl4pPr>
            <a:lvl5pPr>
              <a:defRPr sz="2000">
                <a:latin typeface="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6BEBD-9E04-AFAB-295D-2EE24AE8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7A501-92E6-DC97-3E23-32B8E02B3825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247E8-096A-D164-7B8D-7BB56B4BF16A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91ABC-C0D5-993C-4360-40867DFE3AEF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572D74-EF6B-33B0-9CC6-38E16A3B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8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4DC8-18A3-4AE5-A6EC-7CC1FF66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6D94F-0129-A7CC-D29C-179C3FFD6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F4BFB-329C-6E8F-C406-BC1F39AD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EEBFB-320D-3D99-905D-239DBA3146A7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55B1D-0768-1C70-590F-892E5E7F4873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5C406-B639-84EA-53ED-D99F51313C73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7FD2BA6-74C4-42C1-A9C8-0157F003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BB375-09E7-7882-29C2-0C0E3704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2E67D-2E7E-877D-6182-2366BE14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5249A-9FC5-2A31-F1AB-21EB6B817BC0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09A42-22DE-5ED9-0E85-62EC2A404768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500642-6BDC-6A96-877B-82A2D5EED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9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D656C"/>
          </a:solidFill>
          <a:latin typeface="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hdb-resale-price-index" TargetMode="External"/><Relationship Id="rId2" Type="http://schemas.openxmlformats.org/officeDocument/2006/relationships/hyperlink" Target="https://data.gov.sg/dataset/resale-flat-pr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gov.sg/dataset/bookings-for-new-flats-annual" TargetMode="External"/><Relationship Id="rId5" Type="http://schemas.openxmlformats.org/officeDocument/2006/relationships/hyperlink" Target="https://data.gov.sg/dataset/number-of-units-of-hdb-developments-by-status" TargetMode="External"/><Relationship Id="rId4" Type="http://schemas.openxmlformats.org/officeDocument/2006/relationships/hyperlink" Target="https://data.gov.sg/dataset/key-stats-since-1960-demand-for-rental-and-sold-fla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B4B3-B1B4-8C8F-C287-706B02E40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56F2A-60FF-47CE-5A1C-11F95AB02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Iylia Bin </a:t>
            </a:r>
            <a:r>
              <a:rPr lang="en-US" dirty="0" err="1"/>
              <a:t>Mohd</a:t>
            </a:r>
            <a:r>
              <a:rPr lang="en-US" dirty="0"/>
              <a:t> Hutta</a:t>
            </a:r>
          </a:p>
          <a:p>
            <a:r>
              <a:rPr lang="en-US" dirty="0"/>
              <a:t>P7474841</a:t>
            </a:r>
          </a:p>
        </p:txBody>
      </p:sp>
    </p:spTree>
    <p:extLst>
      <p:ext uri="{BB962C8B-B14F-4D97-AF65-F5344CB8AC3E}">
        <p14:creationId xmlns:p14="http://schemas.microsoft.com/office/powerpoint/2010/main" val="352442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6548-AA9B-8E06-186C-CBF691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78E5-ECF3-B419-C782-8CD9A85F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Resale Flat Prices</a:t>
            </a:r>
            <a:endParaRPr lang="en-US" dirty="0"/>
          </a:p>
          <a:p>
            <a:r>
              <a:rPr lang="en-US" dirty="0">
                <a:hlinkClick r:id="rId3"/>
              </a:rPr>
              <a:t>HDB Resale Price Index</a:t>
            </a:r>
            <a:endParaRPr lang="en-US" dirty="0"/>
          </a:p>
          <a:p>
            <a:r>
              <a:rPr lang="en-US" dirty="0">
                <a:hlinkClick r:id="rId4"/>
              </a:rPr>
              <a:t>Demand for Rental and Sold Flats</a:t>
            </a:r>
            <a:endParaRPr lang="en-US" dirty="0"/>
          </a:p>
          <a:p>
            <a:r>
              <a:rPr lang="en-US" dirty="0">
                <a:hlinkClick r:id="rId5"/>
              </a:rPr>
              <a:t>Completion Status for HDB Developments</a:t>
            </a:r>
            <a:endParaRPr lang="en-US" dirty="0"/>
          </a:p>
          <a:p>
            <a:r>
              <a:rPr lang="en-US" dirty="0">
                <a:hlinkClick r:id="rId6"/>
              </a:rPr>
              <a:t>Bookings for New Flats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A7533-95DD-1BE5-C8EE-8F9C9322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84020"/>
            <a:ext cx="2335901" cy="133519"/>
          </a:xfrm>
          <a:prstGeom prst="rect">
            <a:avLst/>
          </a:prstGeom>
        </p:spPr>
        <p:txBody>
          <a:bodyPr/>
          <a:lstStyle/>
          <a:p>
            <a:fld id="{E6FE59FF-D9EB-D545-90E6-CE90D1694C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0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Resale Flat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180380 rows and 8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month &lt;class &lt;U50&gt;</a:t>
            </a:r>
          </a:p>
          <a:p>
            <a:pPr lvl="1"/>
            <a:r>
              <a:rPr lang="en-US" dirty="0"/>
              <a:t>town &lt;class &lt;U50&gt; </a:t>
            </a:r>
          </a:p>
          <a:p>
            <a:pPr lvl="1"/>
            <a:r>
              <a:rPr lang="en-US" dirty="0" err="1"/>
              <a:t>flat_type</a:t>
            </a:r>
            <a:r>
              <a:rPr lang="en-US" dirty="0"/>
              <a:t> &lt;class &lt;U50&gt; </a:t>
            </a:r>
          </a:p>
          <a:p>
            <a:pPr lvl="1"/>
            <a:r>
              <a:rPr lang="en-US" dirty="0" err="1"/>
              <a:t>storey_range</a:t>
            </a:r>
            <a:r>
              <a:rPr lang="en-US" dirty="0"/>
              <a:t> &lt;class &lt;U50&gt; </a:t>
            </a:r>
          </a:p>
          <a:p>
            <a:pPr lvl="1"/>
            <a:r>
              <a:rPr lang="en-US" dirty="0" err="1"/>
              <a:t>floor_area_sqm</a:t>
            </a:r>
            <a:r>
              <a:rPr lang="en-US" dirty="0"/>
              <a:t> &lt;class float64&gt;</a:t>
            </a:r>
          </a:p>
          <a:p>
            <a:pPr lvl="1"/>
            <a:r>
              <a:rPr lang="en-US" dirty="0" err="1"/>
              <a:t>lease_commence_date</a:t>
            </a:r>
            <a:r>
              <a:rPr lang="en-US" dirty="0"/>
              <a:t> &lt;class int64&gt;</a:t>
            </a:r>
          </a:p>
          <a:p>
            <a:pPr lvl="1"/>
            <a:r>
              <a:rPr lang="en-US" dirty="0" err="1"/>
              <a:t>remaining_lease</a:t>
            </a:r>
            <a:r>
              <a:rPr lang="en-US" dirty="0"/>
              <a:t> &lt;class &lt;U50&gt;</a:t>
            </a:r>
          </a:p>
          <a:p>
            <a:pPr lvl="1"/>
            <a:r>
              <a:rPr lang="en-US" dirty="0" err="1"/>
              <a:t>resale_price</a:t>
            </a:r>
            <a:r>
              <a:rPr lang="en-US" dirty="0"/>
              <a:t> &lt;class float64&gt;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transformations:</a:t>
            </a:r>
          </a:p>
          <a:p>
            <a:pPr lvl="1"/>
            <a:r>
              <a:rPr lang="en-US" dirty="0"/>
              <a:t>The dataset is a combination of data from the ‘2015 to 2016’ and ’2017 to present’ datasets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220CF-86F9-1F94-0724-62720EBB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274" y="112768"/>
            <a:ext cx="4340525" cy="160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136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 2013 - 2022</vt:lpstr>
      <vt:lpstr>PowerPoint Presentation</vt:lpstr>
      <vt:lpstr>Datasets used</vt:lpstr>
      <vt:lpstr>Resale Flat Prices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Iylia Hutta</dc:creator>
  <cp:lastModifiedBy>Iylia Hutta</cp:lastModifiedBy>
  <cp:revision>13</cp:revision>
  <dcterms:created xsi:type="dcterms:W3CDTF">2022-12-29T13:21:58Z</dcterms:created>
  <dcterms:modified xsi:type="dcterms:W3CDTF">2022-12-29T13:50:49Z</dcterms:modified>
</cp:coreProperties>
</file>