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tags/tag41.xml" ContentType="application/vnd.openxmlformats-officedocument.presentationml.tags+xml"/>
  <Override PartName="/ppt/notesSlides/notesSlide45.xml" ContentType="application/vnd.openxmlformats-officedocument.presentationml.notesSlide+xml"/>
  <Override PartName="/ppt/tags/tag42.xml" ContentType="application/vnd.openxmlformats-officedocument.presentationml.tags+xml"/>
  <Override PartName="/ppt/notesSlides/notesSlide46.xml" ContentType="application/vnd.openxmlformats-officedocument.presentationml.notesSlide+xml"/>
  <Override PartName="/ppt/tags/tag43.xml" ContentType="application/vnd.openxmlformats-officedocument.presentationml.tags+xml"/>
  <Override PartName="/ppt/notesSlides/notesSlide47.xml" ContentType="application/vnd.openxmlformats-officedocument.presentationml.notesSlide+xml"/>
  <Override PartName="/ppt/tags/tag44.xml" ContentType="application/vnd.openxmlformats-officedocument.presentationml.tags+xml"/>
  <Override PartName="/ppt/notesSlides/notesSlide4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4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4.xml" ContentType="application/vnd.openxmlformats-officedocument.presentationml.tags+xml"/>
  <Override PartName="/ppt/notesSlides/notesSlide54.xml" ContentType="application/vnd.openxmlformats-officedocument.presentationml.notesSlide+xml"/>
  <Override PartName="/ppt/tags/tag55.xml" ContentType="application/vnd.openxmlformats-officedocument.presentationml.tags+xml"/>
  <Override PartName="/ppt/notesSlides/notesSlide55.xml" ContentType="application/vnd.openxmlformats-officedocument.presentationml.notesSlide+xml"/>
  <Override PartName="/ppt/tags/tag56.xml" ContentType="application/vnd.openxmlformats-officedocument.presentationml.tags+xml"/>
  <Override PartName="/ppt/notesSlides/notesSlide56.xml" ContentType="application/vnd.openxmlformats-officedocument.presentationml.notesSlide+xml"/>
  <Override PartName="/ppt/tags/tag57.xml" ContentType="application/vnd.openxmlformats-officedocument.presentationml.tags+xml"/>
  <Override PartName="/ppt/notesSlides/notesSlide57.xml" ContentType="application/vnd.openxmlformats-officedocument.presentationml.notesSlide+xml"/>
  <Override PartName="/ppt/tags/tag58.xml" ContentType="application/vnd.openxmlformats-officedocument.presentationml.tags+xml"/>
  <Override PartName="/ppt/notesSlides/notesSlide58.xml" ContentType="application/vnd.openxmlformats-officedocument.presentationml.notesSlide+xml"/>
  <Override PartName="/ppt/tags/tag59.xml" ContentType="application/vnd.openxmlformats-officedocument.presentationml.tags+xml"/>
  <Override PartName="/ppt/notesSlides/notesSlide59.xml" ContentType="application/vnd.openxmlformats-officedocument.presentationml.notesSlide+xml"/>
  <Override PartName="/ppt/tags/tag60.xml" ContentType="application/vnd.openxmlformats-officedocument.presentationml.tags+xml"/>
  <Override PartName="/ppt/notesSlides/notesSlide60.xml" ContentType="application/vnd.openxmlformats-officedocument.presentationml.notesSlide+xml"/>
  <Override PartName="/ppt/tags/tag61.xml" ContentType="application/vnd.openxmlformats-officedocument.presentationml.tags+xml"/>
  <Override PartName="/ppt/notesSlides/notesSlide6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78.xml" ContentType="application/vnd.openxmlformats-officedocument.presentationml.tags+xml"/>
  <Override PartName="/ppt/notesSlides/notesSlide78.xml" ContentType="application/vnd.openxmlformats-officedocument.presentationml.notesSlide+xml"/>
  <Override PartName="/ppt/tags/tag79.xml" ContentType="application/vnd.openxmlformats-officedocument.presentationml.tags+xml"/>
  <Override PartName="/ppt/notesSlides/notesSlide79.xml" ContentType="application/vnd.openxmlformats-officedocument.presentationml.notesSlide+xml"/>
  <Override PartName="/ppt/tags/tag80.xml" ContentType="application/vnd.openxmlformats-officedocument.presentationml.tags+xml"/>
  <Override PartName="/ppt/notesSlides/notesSlide80.xml" ContentType="application/vnd.openxmlformats-officedocument.presentationml.notesSlide+xml"/>
  <Override PartName="/ppt/tags/tag81.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14"/>
  </p:notesMasterIdLst>
  <p:handoutMasterIdLst>
    <p:handoutMasterId r:id="rId115"/>
  </p:handoutMasterIdLst>
  <p:sldIdLst>
    <p:sldId id="624" r:id="rId3"/>
    <p:sldId id="419" r:id="rId4"/>
    <p:sldId id="489" r:id="rId5"/>
    <p:sldId id="491" r:id="rId6"/>
    <p:sldId id="493" r:id="rId7"/>
    <p:sldId id="607" r:id="rId8"/>
    <p:sldId id="505" r:id="rId9"/>
    <p:sldId id="506" r:id="rId10"/>
    <p:sldId id="507" r:id="rId11"/>
    <p:sldId id="524" r:id="rId12"/>
    <p:sldId id="509" r:id="rId13"/>
    <p:sldId id="508" r:id="rId14"/>
    <p:sldId id="525" r:id="rId15"/>
    <p:sldId id="526" r:id="rId16"/>
    <p:sldId id="475" r:id="rId17"/>
    <p:sldId id="536" r:id="rId18"/>
    <p:sldId id="577" r:id="rId19"/>
    <p:sldId id="473" r:id="rId20"/>
    <p:sldId id="497" r:id="rId21"/>
    <p:sldId id="498" r:id="rId22"/>
    <p:sldId id="468" r:id="rId23"/>
    <p:sldId id="500" r:id="rId24"/>
    <p:sldId id="501" r:id="rId25"/>
    <p:sldId id="554" r:id="rId26"/>
    <p:sldId id="606" r:id="rId27"/>
    <p:sldId id="587" r:id="rId28"/>
    <p:sldId id="588" r:id="rId29"/>
    <p:sldId id="589" r:id="rId30"/>
    <p:sldId id="556" r:id="rId31"/>
    <p:sldId id="558" r:id="rId32"/>
    <p:sldId id="555" r:id="rId33"/>
    <p:sldId id="559" r:id="rId34"/>
    <p:sldId id="590" r:id="rId35"/>
    <p:sldId id="474" r:id="rId36"/>
    <p:sldId id="467" r:id="rId37"/>
    <p:sldId id="578" r:id="rId38"/>
    <p:sldId id="579" r:id="rId39"/>
    <p:sldId id="580" r:id="rId40"/>
    <p:sldId id="608" r:id="rId41"/>
    <p:sldId id="504" r:id="rId42"/>
    <p:sldId id="583" r:id="rId43"/>
    <p:sldId id="581" r:id="rId44"/>
    <p:sldId id="582" r:id="rId45"/>
    <p:sldId id="584" r:id="rId46"/>
    <p:sldId id="585" r:id="rId47"/>
    <p:sldId id="586" r:id="rId48"/>
    <p:sldId id="517" r:id="rId49"/>
    <p:sldId id="512" r:id="rId50"/>
    <p:sldId id="513" r:id="rId51"/>
    <p:sldId id="514" r:id="rId52"/>
    <p:sldId id="527" r:id="rId53"/>
    <p:sldId id="516" r:id="rId54"/>
    <p:sldId id="529" r:id="rId55"/>
    <p:sldId id="528" r:id="rId56"/>
    <p:sldId id="530" r:id="rId57"/>
    <p:sldId id="531" r:id="rId58"/>
    <p:sldId id="622" r:id="rId59"/>
    <p:sldId id="482" r:id="rId60"/>
    <p:sldId id="518" r:id="rId61"/>
    <p:sldId id="591" r:id="rId62"/>
    <p:sldId id="592" r:id="rId63"/>
    <p:sldId id="593" r:id="rId64"/>
    <p:sldId id="519" r:id="rId65"/>
    <p:sldId id="594" r:id="rId66"/>
    <p:sldId id="623" r:id="rId67"/>
    <p:sldId id="596" r:id="rId68"/>
    <p:sldId id="595" r:id="rId69"/>
    <p:sldId id="600" r:id="rId70"/>
    <p:sldId id="597" r:id="rId71"/>
    <p:sldId id="601" r:id="rId72"/>
    <p:sldId id="598" r:id="rId73"/>
    <p:sldId id="534" r:id="rId74"/>
    <p:sldId id="535" r:id="rId75"/>
    <p:sldId id="562" r:id="rId76"/>
    <p:sldId id="564" r:id="rId77"/>
    <p:sldId id="563" r:id="rId78"/>
    <p:sldId id="565" r:id="rId79"/>
    <p:sldId id="560" r:id="rId80"/>
    <p:sldId id="567" r:id="rId81"/>
    <p:sldId id="572" r:id="rId82"/>
    <p:sldId id="568" r:id="rId83"/>
    <p:sldId id="569" r:id="rId84"/>
    <p:sldId id="571" r:id="rId85"/>
    <p:sldId id="570" r:id="rId86"/>
    <p:sldId id="573" r:id="rId87"/>
    <p:sldId id="574" r:id="rId88"/>
    <p:sldId id="575" r:id="rId89"/>
    <p:sldId id="576" r:id="rId90"/>
    <p:sldId id="477" r:id="rId91"/>
    <p:sldId id="542" r:id="rId92"/>
    <p:sldId id="609" r:id="rId93"/>
    <p:sldId id="610" r:id="rId94"/>
    <p:sldId id="611" r:id="rId95"/>
    <p:sldId id="612" r:id="rId96"/>
    <p:sldId id="613" r:id="rId97"/>
    <p:sldId id="614" r:id="rId98"/>
    <p:sldId id="615" r:id="rId99"/>
    <p:sldId id="616" r:id="rId100"/>
    <p:sldId id="617" r:id="rId101"/>
    <p:sldId id="618" r:id="rId102"/>
    <p:sldId id="532" r:id="rId103"/>
    <p:sldId id="533" r:id="rId104"/>
    <p:sldId id="546" r:id="rId105"/>
    <p:sldId id="547" r:id="rId106"/>
    <p:sldId id="544" r:id="rId107"/>
    <p:sldId id="548" r:id="rId108"/>
    <p:sldId id="550" r:id="rId109"/>
    <p:sldId id="619" r:id="rId110"/>
    <p:sldId id="620" r:id="rId111"/>
    <p:sldId id="621" r:id="rId112"/>
    <p:sldId id="345" r:id="rId113"/>
  </p:sldIdLst>
  <p:sldSz cx="12192000" cy="6858000"/>
  <p:notesSz cx="7010400" cy="9296400"/>
  <p:custDataLst>
    <p:tags r:id="rId1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3A0B8C-3436-4BB1-9F37-0869ED7011E1}">
          <p14:sldIdLst>
            <p14:sldId id="624"/>
          </p14:sldIdLst>
        </p14:section>
        <p14:section name="Contents" id="{0E9F5D45-7072-488A-A7C3-95AB20D3B478}">
          <p14:sldIdLst>
            <p14:sldId id="419"/>
          </p14:sldIdLst>
        </p14:section>
        <p14:section name="Introduction to Pandas" id="{4EA12F1C-BA66-4BC3-A334-557A7B1AA026}">
          <p14:sldIdLst>
            <p14:sldId id="489"/>
            <p14:sldId id="491"/>
            <p14:sldId id="493"/>
            <p14:sldId id="607"/>
          </p14:sldIdLst>
        </p14:section>
        <p14:section name="Getting Started with Pandas" id="{78A52C3C-3CF7-4B04-9F5C-F8C2CF043056}">
          <p14:sldIdLst>
            <p14:sldId id="505"/>
            <p14:sldId id="506"/>
            <p14:sldId id="507"/>
            <p14:sldId id="524"/>
            <p14:sldId id="509"/>
            <p14:sldId id="508"/>
            <p14:sldId id="525"/>
            <p14:sldId id="526"/>
          </p14:sldIdLst>
        </p14:section>
        <p14:section name="Loading / Saving Data" id="{B60288A0-5226-4F77-8FD8-F028389A62F3}">
          <p14:sldIdLst>
            <p14:sldId id="475"/>
            <p14:sldId id="536"/>
            <p14:sldId id="577"/>
          </p14:sldIdLst>
        </p14:section>
        <p14:section name="Pandas Data Structures" id="{B4BB1A27-1F93-4A23-8316-D98BD188C299}">
          <p14:sldIdLst>
            <p14:sldId id="473"/>
            <p14:sldId id="497"/>
            <p14:sldId id="498"/>
            <p14:sldId id="468"/>
            <p14:sldId id="500"/>
            <p14:sldId id="501"/>
          </p14:sldIdLst>
        </p14:section>
        <p14:section name="pandas DataFrame" id="{4585F490-C74C-417C-9DCA-1F93C0DC02A1}">
          <p14:sldIdLst>
            <p14:sldId id="554"/>
            <p14:sldId id="606"/>
            <p14:sldId id="587"/>
            <p14:sldId id="588"/>
            <p14:sldId id="589"/>
            <p14:sldId id="556"/>
            <p14:sldId id="558"/>
            <p14:sldId id="555"/>
            <p14:sldId id="559"/>
            <p14:sldId id="590"/>
          </p14:sldIdLst>
        </p14:section>
        <p14:section name="Retrieving Information" id="{3B999D8D-DA89-4F48-B1B1-5D37C16C6605}">
          <p14:sldIdLst>
            <p14:sldId id="474"/>
            <p14:sldId id="467"/>
            <p14:sldId id="578"/>
            <p14:sldId id="579"/>
            <p14:sldId id="580"/>
            <p14:sldId id="608"/>
            <p14:sldId id="504"/>
            <p14:sldId id="583"/>
            <p14:sldId id="581"/>
            <p14:sldId id="582"/>
            <p14:sldId id="584"/>
            <p14:sldId id="585"/>
            <p14:sldId id="586"/>
          </p14:sldIdLst>
        </p14:section>
        <p14:section name="Subsetting Columns" id="{D0BB8A00-D603-468E-A67C-FA6785F395DB}">
          <p14:sldIdLst>
            <p14:sldId id="517"/>
            <p14:sldId id="512"/>
            <p14:sldId id="513"/>
            <p14:sldId id="514"/>
            <p14:sldId id="527"/>
          </p14:sldIdLst>
        </p14:section>
        <p14:section name="Subsetting Rows" id="{E23BD2DB-8A0B-4267-94F4-59F4CF999E97}">
          <p14:sldIdLst>
            <p14:sldId id="516"/>
            <p14:sldId id="529"/>
            <p14:sldId id="528"/>
            <p14:sldId id="530"/>
            <p14:sldId id="531"/>
            <p14:sldId id="622"/>
          </p14:sldIdLst>
        </p14:section>
        <p14:section name="Reshaping Data" id="{7F2321D7-707F-4D02-82D0-CFBA6550E20B}">
          <p14:sldIdLst>
            <p14:sldId id="482"/>
            <p14:sldId id="518"/>
            <p14:sldId id="591"/>
            <p14:sldId id="592"/>
            <p14:sldId id="593"/>
            <p14:sldId id="519"/>
            <p14:sldId id="594"/>
            <p14:sldId id="623"/>
            <p14:sldId id="596"/>
            <p14:sldId id="595"/>
            <p14:sldId id="600"/>
            <p14:sldId id="597"/>
            <p14:sldId id="601"/>
            <p14:sldId id="598"/>
          </p14:sldIdLst>
        </p14:section>
        <p14:section name="Handling Missing Data" id="{E15C9D82-D0A2-4EE6-9BF7-9283C00F8854}">
          <p14:sldIdLst>
            <p14:sldId id="534"/>
            <p14:sldId id="535"/>
            <p14:sldId id="562"/>
            <p14:sldId id="564"/>
            <p14:sldId id="563"/>
            <p14:sldId id="565"/>
            <p14:sldId id="560"/>
            <p14:sldId id="567"/>
            <p14:sldId id="572"/>
            <p14:sldId id="568"/>
            <p14:sldId id="569"/>
            <p14:sldId id="571"/>
            <p14:sldId id="570"/>
            <p14:sldId id="573"/>
            <p14:sldId id="574"/>
            <p14:sldId id="575"/>
            <p14:sldId id="576"/>
          </p14:sldIdLst>
        </p14:section>
        <p14:section name="Combine Data Sets" id="{CCEA313B-0705-48DB-B0C8-E4D977E16D2F}">
          <p14:sldIdLst>
            <p14:sldId id="477"/>
            <p14:sldId id="542"/>
            <p14:sldId id="609"/>
            <p14:sldId id="610"/>
            <p14:sldId id="611"/>
            <p14:sldId id="612"/>
            <p14:sldId id="613"/>
            <p14:sldId id="614"/>
            <p14:sldId id="615"/>
            <p14:sldId id="616"/>
            <p14:sldId id="617"/>
            <p14:sldId id="618"/>
          </p14:sldIdLst>
        </p14:section>
        <p14:section name="Group Data" id="{D0DC6475-D412-4FE8-941F-B73BDCDA79A6}">
          <p14:sldIdLst>
            <p14:sldId id="532"/>
            <p14:sldId id="533"/>
            <p14:sldId id="546"/>
            <p14:sldId id="547"/>
            <p14:sldId id="544"/>
            <p14:sldId id="548"/>
            <p14:sldId id="550"/>
          </p14:sldIdLst>
        </p14:section>
        <p14:section name="Applying Functions" id="{3DF21F3F-A3EB-44D3-912A-9F14CAD89154}">
          <p14:sldIdLst>
            <p14:sldId id="619"/>
            <p14:sldId id="620"/>
            <p14:sldId id="621"/>
          </p14:sldIdLst>
        </p14:section>
        <p14:section name="End of Topic 3" id="{D24DF217-6A8B-471B-8D98-41E8162D8E3B}">
          <p14:sldIdLst>
            <p14:sldId id="3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71B0"/>
    <a:srgbClr val="660033"/>
    <a:srgbClr val="0033CC"/>
    <a:srgbClr val="660066"/>
    <a:srgbClr val="ECD3EF"/>
    <a:srgbClr val="D3C3D0"/>
    <a:srgbClr val="D066C3"/>
    <a:srgbClr val="DFB7D7"/>
    <a:srgbClr val="E5A9D8"/>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397" autoAdjust="0"/>
    <p:restoredTop sz="93979" autoAdjust="0"/>
  </p:normalViewPr>
  <p:slideViewPr>
    <p:cSldViewPr snapToGrid="0">
      <p:cViewPr varScale="1">
        <p:scale>
          <a:sx n="69" d="100"/>
          <a:sy n="69" d="100"/>
        </p:scale>
        <p:origin x="128" y="52"/>
      </p:cViewPr>
      <p:guideLst/>
    </p:cSldViewPr>
  </p:slideViewPr>
  <p:notesTextViewPr>
    <p:cViewPr>
      <p:scale>
        <a:sx n="1" d="1"/>
        <a:sy n="1" d="1"/>
      </p:scale>
      <p:origin x="0" y="0"/>
    </p:cViewPr>
  </p:notesTextViewPr>
  <p:notesViewPr>
    <p:cSldViewPr snapToGrid="0">
      <p:cViewPr varScale="1">
        <p:scale>
          <a:sx n="55" d="100"/>
          <a:sy n="55"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notesMaster" Target="notesMasters/notesMaster1.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7DD52-CE16-4EC7-854D-C6A336E79AA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F6E91EC-1B4A-4737-9D86-3B42D3276CDE}">
      <dgm:prSet phldrT="[Text]"/>
      <dgm:spPr/>
      <dgm:t>
        <a:bodyPr/>
        <a:lstStyle/>
        <a:p>
          <a:r>
            <a:rPr lang="en-US"/>
            <a:t>Series</a:t>
          </a:r>
        </a:p>
      </dgm:t>
    </dgm:pt>
    <dgm:pt modelId="{32045093-F50E-4F8D-A5FB-155B8E7077C9}" type="parTrans" cxnId="{D46506D4-B1ED-44FB-B730-8362A5921A56}">
      <dgm:prSet/>
      <dgm:spPr/>
      <dgm:t>
        <a:bodyPr/>
        <a:lstStyle/>
        <a:p>
          <a:endParaRPr lang="en-US"/>
        </a:p>
      </dgm:t>
    </dgm:pt>
    <dgm:pt modelId="{2E9FCE2E-95D8-41F6-9F5B-2AF4E7E84392}" type="sibTrans" cxnId="{D46506D4-B1ED-44FB-B730-8362A5921A56}">
      <dgm:prSet/>
      <dgm:spPr/>
      <dgm:t>
        <a:bodyPr/>
        <a:lstStyle/>
        <a:p>
          <a:endParaRPr lang="en-US"/>
        </a:p>
      </dgm:t>
    </dgm:pt>
    <dgm:pt modelId="{78983CEB-B755-44F1-BEFE-3BCB51B8AE77}">
      <dgm:prSet/>
      <dgm:spPr>
        <a:solidFill>
          <a:srgbClr val="00B0F0"/>
        </a:solidFill>
      </dgm:spPr>
      <dgm:t>
        <a:bodyPr/>
        <a:lstStyle/>
        <a:p>
          <a:r>
            <a:rPr lang="en-US"/>
            <a:t>DataFrame</a:t>
          </a:r>
        </a:p>
      </dgm:t>
    </dgm:pt>
    <dgm:pt modelId="{66B31C02-2254-4D37-A17F-16ADA639BE5E}" type="parTrans" cxnId="{9CF68F69-EE22-4572-A518-4FDD8E1EC215}">
      <dgm:prSet/>
      <dgm:spPr/>
      <dgm:t>
        <a:bodyPr/>
        <a:lstStyle/>
        <a:p>
          <a:endParaRPr lang="en-US"/>
        </a:p>
      </dgm:t>
    </dgm:pt>
    <dgm:pt modelId="{0DEDD01D-407C-4D3E-A9C9-5C631EDE1004}" type="sibTrans" cxnId="{9CF68F69-EE22-4572-A518-4FDD8E1EC215}">
      <dgm:prSet/>
      <dgm:spPr/>
      <dgm:t>
        <a:bodyPr/>
        <a:lstStyle/>
        <a:p>
          <a:endParaRPr lang="en-US"/>
        </a:p>
      </dgm:t>
    </dgm:pt>
    <dgm:pt modelId="{A197E779-43C0-46D1-9FCC-6E194D988202}">
      <dgm:prSet/>
      <dgm:spPr>
        <a:solidFill>
          <a:schemeClr val="bg1">
            <a:lumMod val="85000"/>
          </a:schemeClr>
        </a:solidFill>
      </dgm:spPr>
      <dgm:t>
        <a:bodyPr/>
        <a:lstStyle/>
        <a:p>
          <a:r>
            <a:rPr lang="en-US"/>
            <a:t>Panel</a:t>
          </a:r>
        </a:p>
      </dgm:t>
    </dgm:pt>
    <dgm:pt modelId="{37BEE603-FA98-40F6-A14A-A9CEE14C5694}" type="parTrans" cxnId="{4A2B2C36-ED49-44C3-89D3-1DAF21143D48}">
      <dgm:prSet/>
      <dgm:spPr/>
      <dgm:t>
        <a:bodyPr/>
        <a:lstStyle/>
        <a:p>
          <a:endParaRPr lang="en-US"/>
        </a:p>
      </dgm:t>
    </dgm:pt>
    <dgm:pt modelId="{D752E2CB-CE99-4878-ABB4-35EE9F74459D}" type="sibTrans" cxnId="{4A2B2C36-ED49-44C3-89D3-1DAF21143D48}">
      <dgm:prSet/>
      <dgm:spPr/>
      <dgm:t>
        <a:bodyPr/>
        <a:lstStyle/>
        <a:p>
          <a:endParaRPr lang="en-US"/>
        </a:p>
      </dgm:t>
    </dgm:pt>
    <dgm:pt modelId="{29E0640D-D598-4609-82D5-F4D105A48EE9}" type="pres">
      <dgm:prSet presAssocID="{B917DD52-CE16-4EC7-854D-C6A336E79AA0}" presName="diagram" presStyleCnt="0">
        <dgm:presLayoutVars>
          <dgm:dir/>
          <dgm:resizeHandles val="exact"/>
        </dgm:presLayoutVars>
      </dgm:prSet>
      <dgm:spPr/>
      <dgm:t>
        <a:bodyPr/>
        <a:lstStyle/>
        <a:p>
          <a:endParaRPr lang="en-US"/>
        </a:p>
      </dgm:t>
    </dgm:pt>
    <dgm:pt modelId="{B60B88E5-959A-4E6C-98EC-48ED82FC1757}" type="pres">
      <dgm:prSet presAssocID="{1F6E91EC-1B4A-4737-9D86-3B42D3276CDE}" presName="node" presStyleLbl="node1" presStyleIdx="0" presStyleCnt="3">
        <dgm:presLayoutVars>
          <dgm:bulletEnabled val="1"/>
        </dgm:presLayoutVars>
      </dgm:prSet>
      <dgm:spPr/>
      <dgm:t>
        <a:bodyPr/>
        <a:lstStyle/>
        <a:p>
          <a:endParaRPr lang="en-US"/>
        </a:p>
      </dgm:t>
    </dgm:pt>
    <dgm:pt modelId="{660E2E6B-9E35-4FA8-9DC3-46DD8227CFB8}" type="pres">
      <dgm:prSet presAssocID="{2E9FCE2E-95D8-41F6-9F5B-2AF4E7E84392}" presName="sibTrans" presStyleCnt="0"/>
      <dgm:spPr/>
    </dgm:pt>
    <dgm:pt modelId="{B0E0B56E-2628-4818-9D70-002888665071}" type="pres">
      <dgm:prSet presAssocID="{78983CEB-B755-44F1-BEFE-3BCB51B8AE77}" presName="node" presStyleLbl="node1" presStyleIdx="1" presStyleCnt="3">
        <dgm:presLayoutVars>
          <dgm:bulletEnabled val="1"/>
        </dgm:presLayoutVars>
      </dgm:prSet>
      <dgm:spPr/>
      <dgm:t>
        <a:bodyPr/>
        <a:lstStyle/>
        <a:p>
          <a:endParaRPr lang="en-US"/>
        </a:p>
      </dgm:t>
    </dgm:pt>
    <dgm:pt modelId="{68ED3F8F-6614-41F7-8335-290D0CE3B55B}" type="pres">
      <dgm:prSet presAssocID="{0DEDD01D-407C-4D3E-A9C9-5C631EDE1004}" presName="sibTrans" presStyleCnt="0"/>
      <dgm:spPr/>
    </dgm:pt>
    <dgm:pt modelId="{93672325-0518-47A9-A428-4981DEA7F785}" type="pres">
      <dgm:prSet presAssocID="{A197E779-43C0-46D1-9FCC-6E194D988202}" presName="node" presStyleLbl="node1" presStyleIdx="2" presStyleCnt="3">
        <dgm:presLayoutVars>
          <dgm:bulletEnabled val="1"/>
        </dgm:presLayoutVars>
      </dgm:prSet>
      <dgm:spPr/>
      <dgm:t>
        <a:bodyPr/>
        <a:lstStyle/>
        <a:p>
          <a:endParaRPr lang="en-US"/>
        </a:p>
      </dgm:t>
    </dgm:pt>
  </dgm:ptLst>
  <dgm:cxnLst>
    <dgm:cxn modelId="{F839F9D2-F9B8-4664-A2D6-95918D4FAAF2}" type="presOf" srcId="{B917DD52-CE16-4EC7-854D-C6A336E79AA0}" destId="{29E0640D-D598-4609-82D5-F4D105A48EE9}" srcOrd="0" destOrd="0" presId="urn:microsoft.com/office/officeart/2005/8/layout/default"/>
    <dgm:cxn modelId="{F3C4B666-535E-4E75-BF81-EFD9D5B02368}" type="presOf" srcId="{A197E779-43C0-46D1-9FCC-6E194D988202}" destId="{93672325-0518-47A9-A428-4981DEA7F785}" srcOrd="0" destOrd="0" presId="urn:microsoft.com/office/officeart/2005/8/layout/default"/>
    <dgm:cxn modelId="{86F34D67-FC4B-410E-8012-9A1C1D6A1F5E}" type="presOf" srcId="{1F6E91EC-1B4A-4737-9D86-3B42D3276CDE}" destId="{B60B88E5-959A-4E6C-98EC-48ED82FC1757}" srcOrd="0" destOrd="0" presId="urn:microsoft.com/office/officeart/2005/8/layout/default"/>
    <dgm:cxn modelId="{9CF68F69-EE22-4572-A518-4FDD8E1EC215}" srcId="{B917DD52-CE16-4EC7-854D-C6A336E79AA0}" destId="{78983CEB-B755-44F1-BEFE-3BCB51B8AE77}" srcOrd="1" destOrd="0" parTransId="{66B31C02-2254-4D37-A17F-16ADA639BE5E}" sibTransId="{0DEDD01D-407C-4D3E-A9C9-5C631EDE1004}"/>
    <dgm:cxn modelId="{09B7B579-EBCD-48C1-8036-2E2B95D86695}" type="presOf" srcId="{78983CEB-B755-44F1-BEFE-3BCB51B8AE77}" destId="{B0E0B56E-2628-4818-9D70-002888665071}" srcOrd="0" destOrd="0" presId="urn:microsoft.com/office/officeart/2005/8/layout/default"/>
    <dgm:cxn modelId="{4A2B2C36-ED49-44C3-89D3-1DAF21143D48}" srcId="{B917DD52-CE16-4EC7-854D-C6A336E79AA0}" destId="{A197E779-43C0-46D1-9FCC-6E194D988202}" srcOrd="2" destOrd="0" parTransId="{37BEE603-FA98-40F6-A14A-A9CEE14C5694}" sibTransId="{D752E2CB-CE99-4878-ABB4-35EE9F74459D}"/>
    <dgm:cxn modelId="{D46506D4-B1ED-44FB-B730-8362A5921A56}" srcId="{B917DD52-CE16-4EC7-854D-C6A336E79AA0}" destId="{1F6E91EC-1B4A-4737-9D86-3B42D3276CDE}" srcOrd="0" destOrd="0" parTransId="{32045093-F50E-4F8D-A5FB-155B8E7077C9}" sibTransId="{2E9FCE2E-95D8-41F6-9F5B-2AF4E7E84392}"/>
    <dgm:cxn modelId="{786CC73E-7CA3-40E9-8F03-B93F653779B5}" type="presParOf" srcId="{29E0640D-D598-4609-82D5-F4D105A48EE9}" destId="{B60B88E5-959A-4E6C-98EC-48ED82FC1757}" srcOrd="0" destOrd="0" presId="urn:microsoft.com/office/officeart/2005/8/layout/default"/>
    <dgm:cxn modelId="{7A770140-369D-47D2-9CD3-01F943F4B519}" type="presParOf" srcId="{29E0640D-D598-4609-82D5-F4D105A48EE9}" destId="{660E2E6B-9E35-4FA8-9DC3-46DD8227CFB8}" srcOrd="1" destOrd="0" presId="urn:microsoft.com/office/officeart/2005/8/layout/default"/>
    <dgm:cxn modelId="{58831247-F28E-4307-93B3-43D6A86E9328}" type="presParOf" srcId="{29E0640D-D598-4609-82D5-F4D105A48EE9}" destId="{B0E0B56E-2628-4818-9D70-002888665071}" srcOrd="2" destOrd="0" presId="urn:microsoft.com/office/officeart/2005/8/layout/default"/>
    <dgm:cxn modelId="{BD10EF38-019B-4F11-8B46-3582C6C5A82A}" type="presParOf" srcId="{29E0640D-D598-4609-82D5-F4D105A48EE9}" destId="{68ED3F8F-6614-41F7-8335-290D0CE3B55B}" srcOrd="3" destOrd="0" presId="urn:microsoft.com/office/officeart/2005/8/layout/default"/>
    <dgm:cxn modelId="{2D10511B-F3E3-4E58-B53D-1D11100D3E06}" type="presParOf" srcId="{29E0640D-D598-4609-82D5-F4D105A48EE9}" destId="{93672325-0518-47A9-A428-4981DEA7F785}"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2F5B9A-394F-4E13-9A3C-24C077228BB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6C17650-162C-4B0E-A2DD-D184E4E0F0E2}">
      <dgm:prSet phldrT="[Text]"/>
      <dgm:spPr/>
      <dgm:t>
        <a:bodyPr/>
        <a:lstStyle/>
        <a:p>
          <a:r>
            <a:rPr lang="en-US"/>
            <a:t>scalar values</a:t>
          </a:r>
        </a:p>
      </dgm:t>
    </dgm:pt>
    <dgm:pt modelId="{12DE64B4-62E6-4761-946E-ED4F2444504C}" type="parTrans" cxnId="{906BBFD1-789E-4730-AFE1-FD239ACE8C96}">
      <dgm:prSet/>
      <dgm:spPr/>
      <dgm:t>
        <a:bodyPr/>
        <a:lstStyle/>
        <a:p>
          <a:endParaRPr lang="en-US"/>
        </a:p>
      </dgm:t>
    </dgm:pt>
    <dgm:pt modelId="{3F1A7ECB-6269-41F1-B250-2E9D51A1DE48}" type="sibTrans" cxnId="{906BBFD1-789E-4730-AFE1-FD239ACE8C96}">
      <dgm:prSet/>
      <dgm:spPr/>
      <dgm:t>
        <a:bodyPr/>
        <a:lstStyle/>
        <a:p>
          <a:endParaRPr lang="en-US"/>
        </a:p>
      </dgm:t>
    </dgm:pt>
    <dgm:pt modelId="{D4771BAF-B1CF-44A2-ADB6-8874412966D5}">
      <dgm:prSet phldrT="[Text]"/>
      <dgm:spPr/>
      <dgm:t>
        <a:bodyPr/>
        <a:lstStyle/>
        <a:p>
          <a:r>
            <a:rPr lang="en-US"/>
            <a:t>fill gaps forwards</a:t>
          </a:r>
        </a:p>
      </dgm:t>
    </dgm:pt>
    <dgm:pt modelId="{099B43E2-70C2-4EBF-B2FC-A5432CF3D724}" type="parTrans" cxnId="{543FE106-2A24-4136-9056-B0F6AFDB2748}">
      <dgm:prSet/>
      <dgm:spPr/>
      <dgm:t>
        <a:bodyPr/>
        <a:lstStyle/>
        <a:p>
          <a:endParaRPr lang="en-US"/>
        </a:p>
      </dgm:t>
    </dgm:pt>
    <dgm:pt modelId="{A64B9DEA-E587-4277-8418-D3C7297C8876}" type="sibTrans" cxnId="{543FE106-2A24-4136-9056-B0F6AFDB2748}">
      <dgm:prSet/>
      <dgm:spPr/>
      <dgm:t>
        <a:bodyPr/>
        <a:lstStyle/>
        <a:p>
          <a:endParaRPr lang="en-US"/>
        </a:p>
      </dgm:t>
    </dgm:pt>
    <dgm:pt modelId="{FEDE782F-2E85-43B0-B2E3-071942EC741B}">
      <dgm:prSet phldrT="[Text]"/>
      <dgm:spPr/>
      <dgm:t>
        <a:bodyPr/>
        <a:lstStyle/>
        <a:p>
          <a:r>
            <a:rPr lang="en-US"/>
            <a:t>fill gaps backwards</a:t>
          </a:r>
        </a:p>
      </dgm:t>
    </dgm:pt>
    <dgm:pt modelId="{3EFAB94A-BB2F-489F-BCBA-66774F56DD53}" type="parTrans" cxnId="{5BB22938-56CC-4488-866D-59E3C8B56269}">
      <dgm:prSet/>
      <dgm:spPr/>
      <dgm:t>
        <a:bodyPr/>
        <a:lstStyle/>
        <a:p>
          <a:endParaRPr lang="en-US"/>
        </a:p>
      </dgm:t>
    </dgm:pt>
    <dgm:pt modelId="{971E5507-CC5A-42B6-B108-D292B8F049A1}" type="sibTrans" cxnId="{5BB22938-56CC-4488-866D-59E3C8B56269}">
      <dgm:prSet/>
      <dgm:spPr/>
      <dgm:t>
        <a:bodyPr/>
        <a:lstStyle/>
        <a:p>
          <a:endParaRPr lang="en-US"/>
        </a:p>
      </dgm:t>
    </dgm:pt>
    <dgm:pt modelId="{BDC45DB7-005E-46B1-BE9D-B5ABCA8D2C7F}" type="pres">
      <dgm:prSet presAssocID="{252F5B9A-394F-4E13-9A3C-24C077228BB3}" presName="diagram" presStyleCnt="0">
        <dgm:presLayoutVars>
          <dgm:dir/>
          <dgm:resizeHandles val="exact"/>
        </dgm:presLayoutVars>
      </dgm:prSet>
      <dgm:spPr/>
      <dgm:t>
        <a:bodyPr/>
        <a:lstStyle/>
        <a:p>
          <a:endParaRPr lang="en-US"/>
        </a:p>
      </dgm:t>
    </dgm:pt>
    <dgm:pt modelId="{FC63307D-950F-466E-9F5A-C6B9E6460831}" type="pres">
      <dgm:prSet presAssocID="{C6C17650-162C-4B0E-A2DD-D184E4E0F0E2}" presName="node" presStyleLbl="node1" presStyleIdx="0" presStyleCnt="3">
        <dgm:presLayoutVars>
          <dgm:bulletEnabled val="1"/>
        </dgm:presLayoutVars>
      </dgm:prSet>
      <dgm:spPr/>
      <dgm:t>
        <a:bodyPr/>
        <a:lstStyle/>
        <a:p>
          <a:endParaRPr lang="en-US"/>
        </a:p>
      </dgm:t>
    </dgm:pt>
    <dgm:pt modelId="{5FAA1467-6566-4C5A-B651-6D4F2C3B8BA4}" type="pres">
      <dgm:prSet presAssocID="{3F1A7ECB-6269-41F1-B250-2E9D51A1DE48}" presName="sibTrans" presStyleCnt="0"/>
      <dgm:spPr/>
    </dgm:pt>
    <dgm:pt modelId="{D4CA3410-51D4-4779-8421-309C9009B579}" type="pres">
      <dgm:prSet presAssocID="{D4771BAF-B1CF-44A2-ADB6-8874412966D5}" presName="node" presStyleLbl="node1" presStyleIdx="1" presStyleCnt="3">
        <dgm:presLayoutVars>
          <dgm:bulletEnabled val="1"/>
        </dgm:presLayoutVars>
      </dgm:prSet>
      <dgm:spPr/>
      <dgm:t>
        <a:bodyPr/>
        <a:lstStyle/>
        <a:p>
          <a:endParaRPr lang="en-US"/>
        </a:p>
      </dgm:t>
    </dgm:pt>
    <dgm:pt modelId="{55633CC7-9B1D-42F4-B35A-A3878FBD5B48}" type="pres">
      <dgm:prSet presAssocID="{A64B9DEA-E587-4277-8418-D3C7297C8876}" presName="sibTrans" presStyleCnt="0"/>
      <dgm:spPr/>
    </dgm:pt>
    <dgm:pt modelId="{FF34F7B6-211E-4FA0-837D-B634F1F22522}" type="pres">
      <dgm:prSet presAssocID="{FEDE782F-2E85-43B0-B2E3-071942EC741B}" presName="node" presStyleLbl="node1" presStyleIdx="2" presStyleCnt="3">
        <dgm:presLayoutVars>
          <dgm:bulletEnabled val="1"/>
        </dgm:presLayoutVars>
      </dgm:prSet>
      <dgm:spPr/>
      <dgm:t>
        <a:bodyPr/>
        <a:lstStyle/>
        <a:p>
          <a:endParaRPr lang="en-US"/>
        </a:p>
      </dgm:t>
    </dgm:pt>
  </dgm:ptLst>
  <dgm:cxnLst>
    <dgm:cxn modelId="{11020838-149A-4579-BF8F-BB51D946D054}" type="presOf" srcId="{D4771BAF-B1CF-44A2-ADB6-8874412966D5}" destId="{D4CA3410-51D4-4779-8421-309C9009B579}" srcOrd="0" destOrd="0" presId="urn:microsoft.com/office/officeart/2005/8/layout/default"/>
    <dgm:cxn modelId="{5BB22938-56CC-4488-866D-59E3C8B56269}" srcId="{252F5B9A-394F-4E13-9A3C-24C077228BB3}" destId="{FEDE782F-2E85-43B0-B2E3-071942EC741B}" srcOrd="2" destOrd="0" parTransId="{3EFAB94A-BB2F-489F-BCBA-66774F56DD53}" sibTransId="{971E5507-CC5A-42B6-B108-D292B8F049A1}"/>
    <dgm:cxn modelId="{9626F643-6AC3-4989-AA2F-C7D0FF82A44E}" type="presOf" srcId="{C6C17650-162C-4B0E-A2DD-D184E4E0F0E2}" destId="{FC63307D-950F-466E-9F5A-C6B9E6460831}" srcOrd="0" destOrd="0" presId="urn:microsoft.com/office/officeart/2005/8/layout/default"/>
    <dgm:cxn modelId="{BECE9F3A-5966-419D-B445-524F1C389461}" type="presOf" srcId="{252F5B9A-394F-4E13-9A3C-24C077228BB3}" destId="{BDC45DB7-005E-46B1-BE9D-B5ABCA8D2C7F}" srcOrd="0" destOrd="0" presId="urn:microsoft.com/office/officeart/2005/8/layout/default"/>
    <dgm:cxn modelId="{41AB5D9B-20B3-409C-92F4-C0F8670B2F1D}" type="presOf" srcId="{FEDE782F-2E85-43B0-B2E3-071942EC741B}" destId="{FF34F7B6-211E-4FA0-837D-B634F1F22522}" srcOrd="0" destOrd="0" presId="urn:microsoft.com/office/officeart/2005/8/layout/default"/>
    <dgm:cxn modelId="{543FE106-2A24-4136-9056-B0F6AFDB2748}" srcId="{252F5B9A-394F-4E13-9A3C-24C077228BB3}" destId="{D4771BAF-B1CF-44A2-ADB6-8874412966D5}" srcOrd="1" destOrd="0" parTransId="{099B43E2-70C2-4EBF-B2FC-A5432CF3D724}" sibTransId="{A64B9DEA-E587-4277-8418-D3C7297C8876}"/>
    <dgm:cxn modelId="{906BBFD1-789E-4730-AFE1-FD239ACE8C96}" srcId="{252F5B9A-394F-4E13-9A3C-24C077228BB3}" destId="{C6C17650-162C-4B0E-A2DD-D184E4E0F0E2}" srcOrd="0" destOrd="0" parTransId="{12DE64B4-62E6-4761-946E-ED4F2444504C}" sibTransId="{3F1A7ECB-6269-41F1-B250-2E9D51A1DE48}"/>
    <dgm:cxn modelId="{5D91F46D-4CB9-4022-8846-C962CBAA9B72}" type="presParOf" srcId="{BDC45DB7-005E-46B1-BE9D-B5ABCA8D2C7F}" destId="{FC63307D-950F-466E-9F5A-C6B9E6460831}" srcOrd="0" destOrd="0" presId="urn:microsoft.com/office/officeart/2005/8/layout/default"/>
    <dgm:cxn modelId="{285317BC-5D19-4A4D-B1E5-D86A5F0178A8}" type="presParOf" srcId="{BDC45DB7-005E-46B1-BE9D-B5ABCA8D2C7F}" destId="{5FAA1467-6566-4C5A-B651-6D4F2C3B8BA4}" srcOrd="1" destOrd="0" presId="urn:microsoft.com/office/officeart/2005/8/layout/default"/>
    <dgm:cxn modelId="{BC945237-0AD0-4EBC-8A47-C4D78FB5828E}" type="presParOf" srcId="{BDC45DB7-005E-46B1-BE9D-B5ABCA8D2C7F}" destId="{D4CA3410-51D4-4779-8421-309C9009B579}" srcOrd="2" destOrd="0" presId="urn:microsoft.com/office/officeart/2005/8/layout/default"/>
    <dgm:cxn modelId="{9DAB5BA5-9F3E-497E-8B41-6682BE21F002}" type="presParOf" srcId="{BDC45DB7-005E-46B1-BE9D-B5ABCA8D2C7F}" destId="{55633CC7-9B1D-42F4-B35A-A3878FBD5B48}" srcOrd="3" destOrd="0" presId="urn:microsoft.com/office/officeart/2005/8/layout/default"/>
    <dgm:cxn modelId="{BD88F757-FD30-4F59-BBE4-F8985FD7A072}" type="presParOf" srcId="{BDC45DB7-005E-46B1-BE9D-B5ABCA8D2C7F}" destId="{FF34F7B6-211E-4FA0-837D-B634F1F22522}"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B88E5-959A-4E6C-98EC-48ED82FC1757}">
      <dsp:nvSpPr>
        <dsp:cNvPr id="0" name=""/>
        <dsp:cNvSpPr/>
      </dsp:nvSpPr>
      <dsp:spPr>
        <a:xfrm>
          <a:off x="0" y="496403"/>
          <a:ext cx="3322941" cy="199376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a:t>Series</a:t>
          </a:r>
        </a:p>
      </dsp:txBody>
      <dsp:txXfrm>
        <a:off x="0" y="496403"/>
        <a:ext cx="3322941" cy="1993764"/>
      </dsp:txXfrm>
    </dsp:sp>
    <dsp:sp modelId="{B0E0B56E-2628-4818-9D70-002888665071}">
      <dsp:nvSpPr>
        <dsp:cNvPr id="0" name=""/>
        <dsp:cNvSpPr/>
      </dsp:nvSpPr>
      <dsp:spPr>
        <a:xfrm>
          <a:off x="3655235" y="496403"/>
          <a:ext cx="3322941" cy="1993764"/>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a:t>DataFrame</a:t>
          </a:r>
        </a:p>
      </dsp:txBody>
      <dsp:txXfrm>
        <a:off x="3655235" y="496403"/>
        <a:ext cx="3322941" cy="1993764"/>
      </dsp:txXfrm>
    </dsp:sp>
    <dsp:sp modelId="{93672325-0518-47A9-A428-4981DEA7F785}">
      <dsp:nvSpPr>
        <dsp:cNvPr id="0" name=""/>
        <dsp:cNvSpPr/>
      </dsp:nvSpPr>
      <dsp:spPr>
        <a:xfrm>
          <a:off x="7310471" y="496403"/>
          <a:ext cx="3322941" cy="1993764"/>
        </a:xfrm>
        <a:prstGeom prst="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a:t>Panel</a:t>
          </a:r>
        </a:p>
      </dsp:txBody>
      <dsp:txXfrm>
        <a:off x="7310471" y="496403"/>
        <a:ext cx="3322941" cy="1993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3307D-950F-466E-9F5A-C6B9E6460831}">
      <dsp:nvSpPr>
        <dsp:cNvPr id="0" name=""/>
        <dsp:cNvSpPr/>
      </dsp:nvSpPr>
      <dsp:spPr>
        <a:xfrm>
          <a:off x="0" y="337721"/>
          <a:ext cx="3219584" cy="19317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a:t>scalar values</a:t>
          </a:r>
        </a:p>
      </dsp:txBody>
      <dsp:txXfrm>
        <a:off x="0" y="337721"/>
        <a:ext cx="3219584" cy="1931751"/>
      </dsp:txXfrm>
    </dsp:sp>
    <dsp:sp modelId="{D4CA3410-51D4-4779-8421-309C9009B579}">
      <dsp:nvSpPr>
        <dsp:cNvPr id="0" name=""/>
        <dsp:cNvSpPr/>
      </dsp:nvSpPr>
      <dsp:spPr>
        <a:xfrm>
          <a:off x="3541543" y="337721"/>
          <a:ext cx="3219584" cy="193175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a:t>fill gaps forwards</a:t>
          </a:r>
        </a:p>
      </dsp:txBody>
      <dsp:txXfrm>
        <a:off x="3541543" y="337721"/>
        <a:ext cx="3219584" cy="1931751"/>
      </dsp:txXfrm>
    </dsp:sp>
    <dsp:sp modelId="{FF34F7B6-211E-4FA0-837D-B634F1F22522}">
      <dsp:nvSpPr>
        <dsp:cNvPr id="0" name=""/>
        <dsp:cNvSpPr/>
      </dsp:nvSpPr>
      <dsp:spPr>
        <a:xfrm>
          <a:off x="7083087" y="337721"/>
          <a:ext cx="3219584" cy="193175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a:t>fill gaps backwards</a:t>
          </a:r>
        </a:p>
      </dsp:txBody>
      <dsp:txXfrm>
        <a:off x="7083087" y="337721"/>
        <a:ext cx="3219584" cy="19317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5A7484DD-AD11-4ADD-BE64-1B829C3FF21A}" type="datetimeFigureOut">
              <a:rPr lang="en-SG" smtClean="0"/>
              <a:t>03/10/2022</a:t>
            </a:fld>
            <a:endParaRPr lang="en-SG"/>
          </a:p>
        </p:txBody>
      </p:sp>
      <p:sp>
        <p:nvSpPr>
          <p:cNvPr id="4" name="Footer Placeholder 3"/>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38C8A6C2-1E75-47A4-91C9-94AB17D30CEA}" type="slidenum">
              <a:rPr lang="en-SG" smtClean="0"/>
              <a:t>‹#›</a:t>
            </a:fld>
            <a:endParaRPr lang="en-SG"/>
          </a:p>
        </p:txBody>
      </p:sp>
    </p:spTree>
    <p:extLst>
      <p:ext uri="{BB962C8B-B14F-4D97-AF65-F5344CB8AC3E}">
        <p14:creationId xmlns:p14="http://schemas.microsoft.com/office/powerpoint/2010/main" val="1636795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666C39F-A3CE-479A-A37A-CD9D05C4E9BD}" type="datetimeFigureOut">
              <a:rPr lang="en-SG" smtClean="0"/>
              <a:t>03/10/2022</a:t>
            </a:fld>
            <a:endParaRPr lang="en-SG"/>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0C36D167-BB95-4C3F-9EB6-8F33330CC193}" type="slidenum">
              <a:rPr lang="en-SG" smtClean="0"/>
              <a:t>‹#›</a:t>
            </a:fld>
            <a:endParaRPr lang="en-SG"/>
          </a:p>
        </p:txBody>
      </p:sp>
    </p:spTree>
    <p:extLst>
      <p:ext uri="{BB962C8B-B14F-4D97-AF65-F5344CB8AC3E}">
        <p14:creationId xmlns:p14="http://schemas.microsoft.com/office/powerpoint/2010/main" val="89224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github.com/pandas-dev/pandas/blob/v0.22.0/pandas/core/frame.py#L1681-L1737"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pandas.pydata.org/pandas-docs/stable/generated/pandas.DataFrame.to_json.html#pandas.DataFrame.to_json" TargetMode="External"/><Relationship Id="rId4" Type="http://schemas.openxmlformats.org/officeDocument/2006/relationships/hyperlink" Target="http://github.com/pandas-dev/pandas/blob/v0.22.0/pandas/core/generic.py#L1295-L1417"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ithub.com/pandas-dev/pandas/blob/v0.22.0/pandas/io/json/json.py#L182-L366"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pandas.pydata.org/pandas-docs/stable/generated/pandas.read_json.html#pandas.read_js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a:t>
            </a:fld>
            <a:endParaRPr lang="en-SG"/>
          </a:p>
        </p:txBody>
      </p:sp>
    </p:spTree>
    <p:extLst>
      <p:ext uri="{BB962C8B-B14F-4D97-AF65-F5344CB8AC3E}">
        <p14:creationId xmlns:p14="http://schemas.microsoft.com/office/powerpoint/2010/main" val="1356497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https://pandas.pydata.org/pandas-docs/stable/generated/pandas.DataFrame.to_html.html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DataFrame.to_html</a:t>
            </a:r>
            <a:r>
              <a:rPr lang="en-SG" sz="1200" b="0" i="0" kern="1200">
                <a:solidFill>
                  <a:schemeClr val="tx1"/>
                </a:solidFill>
                <a:effectLst/>
                <a:latin typeface="+mn-lt"/>
                <a:ea typeface="+mn-ea"/>
                <a:cs typeface="+mn-cs"/>
              </a:rPr>
              <a:t>(</a:t>
            </a:r>
            <a:r>
              <a:rPr lang="en-SG" sz="1200" b="0" i="1" kern="1200">
                <a:solidFill>
                  <a:schemeClr val="tx1"/>
                </a:solidFill>
                <a:effectLst/>
                <a:latin typeface="+mn-lt"/>
                <a:ea typeface="+mn-ea"/>
                <a:cs typeface="+mn-cs"/>
              </a:rPr>
              <a:t>buf=None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columns=None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col_space=None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header=True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index=True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na_rep='NaN'</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formatters=None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float_format=None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sparsify=None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index_names=True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justify=None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bold_rows=True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classes=None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escape=True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max_rows=None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max_cols=None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show_dimensions=False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notebook=False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decimal='.'</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border=None</a:t>
            </a:r>
            <a:r>
              <a:rPr lang="en-SG" sz="1200" b="0" i="0" kern="1200">
                <a:solidFill>
                  <a:schemeClr val="tx1"/>
                </a:solidFill>
                <a:effectLst/>
                <a:latin typeface="+mn-lt"/>
                <a:ea typeface="+mn-ea"/>
                <a:cs typeface="+mn-cs"/>
              </a:rPr>
              <a:t>)</a:t>
            </a:r>
            <a:r>
              <a:rPr lang="en-SG" sz="1200" b="0" i="0" u="none" strike="noStrike" kern="1200">
                <a:solidFill>
                  <a:schemeClr val="tx1"/>
                </a:solidFill>
                <a:effectLst/>
                <a:latin typeface="+mn-lt"/>
                <a:ea typeface="+mn-ea"/>
                <a:cs typeface="+mn-cs"/>
                <a:hlinkClick r:id="rId3"/>
              </a:rPr>
              <a:t>[source]</a:t>
            </a:r>
            <a:endParaRPr lang="en-SG" sz="12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a:t>https://pandas.pydata.org/pandas-docs/stable/generated/pandas.DataFrame.to_json.html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DataFrame.to_json</a:t>
            </a:r>
            <a:r>
              <a:rPr lang="en-SG" sz="1200" b="0" i="0" kern="1200">
                <a:solidFill>
                  <a:schemeClr val="tx1"/>
                </a:solidFill>
                <a:effectLst/>
                <a:latin typeface="+mn-lt"/>
                <a:ea typeface="+mn-ea"/>
                <a:cs typeface="+mn-cs"/>
              </a:rPr>
              <a:t>(</a:t>
            </a:r>
            <a:r>
              <a:rPr lang="en-SG" sz="1200" b="0" i="1" kern="1200">
                <a:solidFill>
                  <a:schemeClr val="tx1"/>
                </a:solidFill>
                <a:effectLst/>
                <a:latin typeface="+mn-lt"/>
                <a:ea typeface="+mn-ea"/>
                <a:cs typeface="+mn-cs"/>
              </a:rPr>
              <a:t>path_or_buf=None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orient=None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date_format=None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double_precision=10</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force_ascii=True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date_unit='ms'</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default_handler=None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lines=False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compression=None</a:t>
            </a:r>
            <a:r>
              <a:rPr lang="en-SG" sz="1200" b="0" i="0" kern="1200">
                <a:solidFill>
                  <a:schemeClr val="tx1"/>
                </a:solidFill>
                <a:effectLst/>
                <a:latin typeface="+mn-lt"/>
                <a:ea typeface="+mn-ea"/>
                <a:cs typeface="+mn-cs"/>
              </a:rPr>
              <a:t>)</a:t>
            </a:r>
            <a:r>
              <a:rPr lang="en-SG" sz="1200" b="0" i="0" u="none" strike="noStrike" kern="1200">
                <a:solidFill>
                  <a:schemeClr val="tx1"/>
                </a:solidFill>
                <a:effectLst/>
                <a:latin typeface="+mn-lt"/>
                <a:ea typeface="+mn-ea"/>
                <a:cs typeface="+mn-cs"/>
                <a:hlinkClick r:id="rId4"/>
              </a:rPr>
              <a:t>[source]</a:t>
            </a:r>
            <a:r>
              <a:rPr lang="en-SG" sz="1200" b="0" i="0" u="none" strike="noStrike" kern="1200">
                <a:solidFill>
                  <a:schemeClr val="tx1"/>
                </a:solidFill>
                <a:effectLst/>
                <a:latin typeface="+mn-lt"/>
                <a:ea typeface="+mn-ea"/>
                <a:cs typeface="+mn-cs"/>
                <a:hlinkClick r:id="rId5" tooltip="Permalink to this definition"/>
              </a:rPr>
              <a:t/>
            </a:r>
            <a:br>
              <a:rPr lang="en-SG" sz="1200" b="0" i="0" u="none" strike="noStrike" kern="1200">
                <a:solidFill>
                  <a:schemeClr val="tx1"/>
                </a:solidFill>
                <a:effectLst/>
                <a:latin typeface="+mn-lt"/>
                <a:ea typeface="+mn-ea"/>
                <a:cs typeface="+mn-cs"/>
                <a:hlinkClick r:id="rId5" tooltip="Permalink to this definition"/>
              </a:rPr>
            </a:br>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17</a:t>
            </a:fld>
            <a:endParaRPr lang="en-SG"/>
          </a:p>
        </p:txBody>
      </p:sp>
    </p:spTree>
    <p:extLst>
      <p:ext uri="{BB962C8B-B14F-4D97-AF65-F5344CB8AC3E}">
        <p14:creationId xmlns:p14="http://schemas.microsoft.com/office/powerpoint/2010/main" val="2073019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https://pandas.pydata.org/pandas-docs/stable/dsintro.html</a:t>
            </a:r>
          </a:p>
          <a:p>
            <a:r>
              <a:rPr lang="en-SG" dirty="0"/>
              <a:t>https://pandas.pydata.org/pandas-docs/stable/generated/pandas.Panel.html</a:t>
            </a:r>
          </a:p>
        </p:txBody>
      </p:sp>
      <p:sp>
        <p:nvSpPr>
          <p:cNvPr id="4" name="Slide Number Placeholder 3"/>
          <p:cNvSpPr>
            <a:spLocks noGrp="1"/>
          </p:cNvSpPr>
          <p:nvPr>
            <p:ph type="sldNum" sz="quarter" idx="10"/>
          </p:nvPr>
        </p:nvSpPr>
        <p:spPr/>
        <p:txBody>
          <a:bodyPr/>
          <a:lstStyle/>
          <a:p>
            <a:fld id="{0C36D167-BB95-4C3F-9EB6-8F33330CC193}" type="slidenum">
              <a:rPr lang="en-SG" smtClean="0"/>
              <a:t>19</a:t>
            </a:fld>
            <a:endParaRPr lang="en-SG"/>
          </a:p>
        </p:txBody>
      </p:sp>
    </p:spTree>
    <p:extLst>
      <p:ext uri="{BB962C8B-B14F-4D97-AF65-F5344CB8AC3E}">
        <p14:creationId xmlns:p14="http://schemas.microsoft.com/office/powerpoint/2010/main" val="273962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20</a:t>
            </a:fld>
            <a:endParaRPr lang="en-SG"/>
          </a:p>
        </p:txBody>
      </p:sp>
    </p:spTree>
    <p:extLst>
      <p:ext uri="{BB962C8B-B14F-4D97-AF65-F5344CB8AC3E}">
        <p14:creationId xmlns:p14="http://schemas.microsoft.com/office/powerpoint/2010/main" val="49776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21</a:t>
            </a:fld>
            <a:endParaRPr lang="en-SG"/>
          </a:p>
        </p:txBody>
      </p:sp>
    </p:spTree>
    <p:extLst>
      <p:ext uri="{BB962C8B-B14F-4D97-AF65-F5344CB8AC3E}">
        <p14:creationId xmlns:p14="http://schemas.microsoft.com/office/powerpoint/2010/main" val="115652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22</a:t>
            </a:fld>
            <a:endParaRPr lang="en-SG"/>
          </a:p>
        </p:txBody>
      </p:sp>
    </p:spTree>
    <p:extLst>
      <p:ext uri="{BB962C8B-B14F-4D97-AF65-F5344CB8AC3E}">
        <p14:creationId xmlns:p14="http://schemas.microsoft.com/office/powerpoint/2010/main" val="1486373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http://pandas.pydata.org/pandas-docs/stable/dsintro.html#dataframe</a:t>
            </a:r>
          </a:p>
        </p:txBody>
      </p:sp>
      <p:sp>
        <p:nvSpPr>
          <p:cNvPr id="4" name="Slide Number Placeholder 3"/>
          <p:cNvSpPr>
            <a:spLocks noGrp="1"/>
          </p:cNvSpPr>
          <p:nvPr>
            <p:ph type="sldNum" sz="quarter" idx="10"/>
          </p:nvPr>
        </p:nvSpPr>
        <p:spPr/>
        <p:txBody>
          <a:bodyPr/>
          <a:lstStyle/>
          <a:p>
            <a:fld id="{0C36D167-BB95-4C3F-9EB6-8F33330CC193}" type="slidenum">
              <a:rPr lang="en-SG" smtClean="0"/>
              <a:t>24</a:t>
            </a:fld>
            <a:endParaRPr lang="en-SG"/>
          </a:p>
        </p:txBody>
      </p:sp>
    </p:spTree>
    <p:extLst>
      <p:ext uri="{BB962C8B-B14F-4D97-AF65-F5344CB8AC3E}">
        <p14:creationId xmlns:p14="http://schemas.microsoft.com/office/powerpoint/2010/main" val="522031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25</a:t>
            </a:fld>
            <a:endParaRPr lang="en-SG"/>
          </a:p>
        </p:txBody>
      </p:sp>
    </p:spTree>
    <p:extLst>
      <p:ext uri="{BB962C8B-B14F-4D97-AF65-F5344CB8AC3E}">
        <p14:creationId xmlns:p14="http://schemas.microsoft.com/office/powerpoint/2010/main" val="270568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32</a:t>
            </a:fld>
            <a:endParaRPr lang="en-SG"/>
          </a:p>
        </p:txBody>
      </p:sp>
    </p:spTree>
    <p:extLst>
      <p:ext uri="{BB962C8B-B14F-4D97-AF65-F5344CB8AC3E}">
        <p14:creationId xmlns:p14="http://schemas.microsoft.com/office/powerpoint/2010/main" val="2770375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33</a:t>
            </a:fld>
            <a:endParaRPr lang="en-SG"/>
          </a:p>
        </p:txBody>
      </p:sp>
    </p:spTree>
    <p:extLst>
      <p:ext uri="{BB962C8B-B14F-4D97-AF65-F5344CB8AC3E}">
        <p14:creationId xmlns:p14="http://schemas.microsoft.com/office/powerpoint/2010/main" val="1340319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35</a:t>
            </a:fld>
            <a:endParaRPr lang="en-SG"/>
          </a:p>
        </p:txBody>
      </p:sp>
    </p:spTree>
    <p:extLst>
      <p:ext uri="{BB962C8B-B14F-4D97-AF65-F5344CB8AC3E}">
        <p14:creationId xmlns:p14="http://schemas.microsoft.com/office/powerpoint/2010/main" val="110265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a:t>
            </a:fld>
            <a:endParaRPr lang="en-SG"/>
          </a:p>
        </p:txBody>
      </p:sp>
    </p:spTree>
    <p:extLst>
      <p:ext uri="{BB962C8B-B14F-4D97-AF65-F5344CB8AC3E}">
        <p14:creationId xmlns:p14="http://schemas.microsoft.com/office/powerpoint/2010/main" val="3164491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36</a:t>
            </a:fld>
            <a:endParaRPr lang="en-SG"/>
          </a:p>
        </p:txBody>
      </p:sp>
    </p:spTree>
    <p:extLst>
      <p:ext uri="{BB962C8B-B14F-4D97-AF65-F5344CB8AC3E}">
        <p14:creationId xmlns:p14="http://schemas.microsoft.com/office/powerpoint/2010/main" val="2101125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37</a:t>
            </a:fld>
            <a:endParaRPr lang="en-SG"/>
          </a:p>
        </p:txBody>
      </p:sp>
    </p:spTree>
    <p:extLst>
      <p:ext uri="{BB962C8B-B14F-4D97-AF65-F5344CB8AC3E}">
        <p14:creationId xmlns:p14="http://schemas.microsoft.com/office/powerpoint/2010/main" val="3874175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38</a:t>
            </a:fld>
            <a:endParaRPr lang="en-SG"/>
          </a:p>
        </p:txBody>
      </p:sp>
    </p:spTree>
    <p:extLst>
      <p:ext uri="{BB962C8B-B14F-4D97-AF65-F5344CB8AC3E}">
        <p14:creationId xmlns:p14="http://schemas.microsoft.com/office/powerpoint/2010/main" val="3669987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39</a:t>
            </a:fld>
            <a:endParaRPr lang="en-SG"/>
          </a:p>
        </p:txBody>
      </p:sp>
    </p:spTree>
    <p:extLst>
      <p:ext uri="{BB962C8B-B14F-4D97-AF65-F5344CB8AC3E}">
        <p14:creationId xmlns:p14="http://schemas.microsoft.com/office/powerpoint/2010/main" val="4289546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41</a:t>
            </a:fld>
            <a:endParaRPr lang="en-SG"/>
          </a:p>
        </p:txBody>
      </p:sp>
    </p:spTree>
    <p:extLst>
      <p:ext uri="{BB962C8B-B14F-4D97-AF65-F5344CB8AC3E}">
        <p14:creationId xmlns:p14="http://schemas.microsoft.com/office/powerpoint/2010/main" val="1834930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42</a:t>
            </a:fld>
            <a:endParaRPr lang="en-SG"/>
          </a:p>
        </p:txBody>
      </p:sp>
    </p:spTree>
    <p:extLst>
      <p:ext uri="{BB962C8B-B14F-4D97-AF65-F5344CB8AC3E}">
        <p14:creationId xmlns:p14="http://schemas.microsoft.com/office/powerpoint/2010/main" val="786111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43</a:t>
            </a:fld>
            <a:endParaRPr lang="en-SG"/>
          </a:p>
        </p:txBody>
      </p:sp>
    </p:spTree>
    <p:extLst>
      <p:ext uri="{BB962C8B-B14F-4D97-AF65-F5344CB8AC3E}">
        <p14:creationId xmlns:p14="http://schemas.microsoft.com/office/powerpoint/2010/main" val="2672268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44</a:t>
            </a:fld>
            <a:endParaRPr lang="en-SG"/>
          </a:p>
        </p:txBody>
      </p:sp>
    </p:spTree>
    <p:extLst>
      <p:ext uri="{BB962C8B-B14F-4D97-AF65-F5344CB8AC3E}">
        <p14:creationId xmlns:p14="http://schemas.microsoft.com/office/powerpoint/2010/main" val="1934790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45</a:t>
            </a:fld>
            <a:endParaRPr lang="en-SG"/>
          </a:p>
        </p:txBody>
      </p:sp>
    </p:spTree>
    <p:extLst>
      <p:ext uri="{BB962C8B-B14F-4D97-AF65-F5344CB8AC3E}">
        <p14:creationId xmlns:p14="http://schemas.microsoft.com/office/powerpoint/2010/main" val="150758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46</a:t>
            </a:fld>
            <a:endParaRPr lang="en-SG"/>
          </a:p>
        </p:txBody>
      </p:sp>
    </p:spTree>
    <p:extLst>
      <p:ext uri="{BB962C8B-B14F-4D97-AF65-F5344CB8AC3E}">
        <p14:creationId xmlns:p14="http://schemas.microsoft.com/office/powerpoint/2010/main" val="408811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a:t>
            </a:fld>
            <a:endParaRPr lang="en-SG"/>
          </a:p>
        </p:txBody>
      </p:sp>
    </p:spTree>
    <p:extLst>
      <p:ext uri="{BB962C8B-B14F-4D97-AF65-F5344CB8AC3E}">
        <p14:creationId xmlns:p14="http://schemas.microsoft.com/office/powerpoint/2010/main" val="2408722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47</a:t>
            </a:fld>
            <a:endParaRPr lang="en-SG"/>
          </a:p>
        </p:txBody>
      </p:sp>
    </p:spTree>
    <p:extLst>
      <p:ext uri="{BB962C8B-B14F-4D97-AF65-F5344CB8AC3E}">
        <p14:creationId xmlns:p14="http://schemas.microsoft.com/office/powerpoint/2010/main" val="283954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48</a:t>
            </a:fld>
            <a:endParaRPr lang="en-SG"/>
          </a:p>
        </p:txBody>
      </p:sp>
    </p:spTree>
    <p:extLst>
      <p:ext uri="{BB962C8B-B14F-4D97-AF65-F5344CB8AC3E}">
        <p14:creationId xmlns:p14="http://schemas.microsoft.com/office/powerpoint/2010/main" val="3024903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https://pandas.pydata.org/pandas-docs/stable/generated/pandas.DataFrame.iloc.html</a:t>
            </a:r>
          </a:p>
        </p:txBody>
      </p:sp>
      <p:sp>
        <p:nvSpPr>
          <p:cNvPr id="4" name="Slide Number Placeholder 3"/>
          <p:cNvSpPr>
            <a:spLocks noGrp="1"/>
          </p:cNvSpPr>
          <p:nvPr>
            <p:ph type="sldNum" sz="quarter" idx="10"/>
          </p:nvPr>
        </p:nvSpPr>
        <p:spPr/>
        <p:txBody>
          <a:bodyPr/>
          <a:lstStyle/>
          <a:p>
            <a:fld id="{0C36D167-BB95-4C3F-9EB6-8F33330CC193}" type="slidenum">
              <a:rPr lang="en-SG" smtClean="0"/>
              <a:t>49</a:t>
            </a:fld>
            <a:endParaRPr lang="en-SG"/>
          </a:p>
        </p:txBody>
      </p:sp>
    </p:spTree>
    <p:extLst>
      <p:ext uri="{BB962C8B-B14F-4D97-AF65-F5344CB8AC3E}">
        <p14:creationId xmlns:p14="http://schemas.microsoft.com/office/powerpoint/2010/main" val="14724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52</a:t>
            </a:fld>
            <a:endParaRPr lang="en-SG"/>
          </a:p>
        </p:txBody>
      </p:sp>
    </p:spTree>
    <p:extLst>
      <p:ext uri="{BB962C8B-B14F-4D97-AF65-F5344CB8AC3E}">
        <p14:creationId xmlns:p14="http://schemas.microsoft.com/office/powerpoint/2010/main" val="20968194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53</a:t>
            </a:fld>
            <a:endParaRPr lang="en-SG"/>
          </a:p>
        </p:txBody>
      </p:sp>
    </p:spTree>
    <p:extLst>
      <p:ext uri="{BB962C8B-B14F-4D97-AF65-F5344CB8AC3E}">
        <p14:creationId xmlns:p14="http://schemas.microsoft.com/office/powerpoint/2010/main" val="2112789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54</a:t>
            </a:fld>
            <a:endParaRPr lang="en-SG"/>
          </a:p>
        </p:txBody>
      </p:sp>
    </p:spTree>
    <p:extLst>
      <p:ext uri="{BB962C8B-B14F-4D97-AF65-F5344CB8AC3E}">
        <p14:creationId xmlns:p14="http://schemas.microsoft.com/office/powerpoint/2010/main" val="4283487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55</a:t>
            </a:fld>
            <a:endParaRPr lang="en-SG"/>
          </a:p>
        </p:txBody>
      </p:sp>
    </p:spTree>
    <p:extLst>
      <p:ext uri="{BB962C8B-B14F-4D97-AF65-F5344CB8AC3E}">
        <p14:creationId xmlns:p14="http://schemas.microsoft.com/office/powerpoint/2010/main" val="2698589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59</a:t>
            </a:fld>
            <a:endParaRPr lang="en-SG"/>
          </a:p>
        </p:txBody>
      </p:sp>
    </p:spTree>
    <p:extLst>
      <p:ext uri="{BB962C8B-B14F-4D97-AF65-F5344CB8AC3E}">
        <p14:creationId xmlns:p14="http://schemas.microsoft.com/office/powerpoint/2010/main" val="1147322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https://pandas.pydata.org/pandas-docs/stable/generated/pandas.concat.html</a:t>
            </a:r>
          </a:p>
          <a:p>
            <a:r>
              <a:rPr lang="en-SG"/>
              <a:t>https://pandas.pydata.org/pandas-docs/stable/merging.html</a:t>
            </a:r>
          </a:p>
        </p:txBody>
      </p:sp>
      <p:sp>
        <p:nvSpPr>
          <p:cNvPr id="4" name="Slide Number Placeholder 3"/>
          <p:cNvSpPr>
            <a:spLocks noGrp="1"/>
          </p:cNvSpPr>
          <p:nvPr>
            <p:ph type="sldNum" sz="quarter" idx="10"/>
          </p:nvPr>
        </p:nvSpPr>
        <p:spPr/>
        <p:txBody>
          <a:bodyPr/>
          <a:lstStyle/>
          <a:p>
            <a:fld id="{0C36D167-BB95-4C3F-9EB6-8F33330CC193}" type="slidenum">
              <a:rPr lang="en-SG" smtClean="0"/>
              <a:t>61</a:t>
            </a:fld>
            <a:endParaRPr lang="en-SG"/>
          </a:p>
        </p:txBody>
      </p:sp>
    </p:spTree>
    <p:extLst>
      <p:ext uri="{BB962C8B-B14F-4D97-AF65-F5344CB8AC3E}">
        <p14:creationId xmlns:p14="http://schemas.microsoft.com/office/powerpoint/2010/main" val="3335353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https://pandas.pydata.org/pandas-docs/stable/generated/pandas.concat.html</a:t>
            </a:r>
          </a:p>
          <a:p>
            <a:r>
              <a:rPr lang="en-SG"/>
              <a:t>https://pandas.pydata.org/pandas-docs/stable/merging.html</a:t>
            </a:r>
          </a:p>
        </p:txBody>
      </p:sp>
      <p:sp>
        <p:nvSpPr>
          <p:cNvPr id="4" name="Slide Number Placeholder 3"/>
          <p:cNvSpPr>
            <a:spLocks noGrp="1"/>
          </p:cNvSpPr>
          <p:nvPr>
            <p:ph type="sldNum" sz="quarter" idx="10"/>
          </p:nvPr>
        </p:nvSpPr>
        <p:spPr/>
        <p:txBody>
          <a:bodyPr/>
          <a:lstStyle/>
          <a:p>
            <a:fld id="{0C36D167-BB95-4C3F-9EB6-8F33330CC193}" type="slidenum">
              <a:rPr lang="en-SG" smtClean="0"/>
              <a:t>62</a:t>
            </a:fld>
            <a:endParaRPr lang="en-SG"/>
          </a:p>
        </p:txBody>
      </p:sp>
    </p:spTree>
    <p:extLst>
      <p:ext uri="{BB962C8B-B14F-4D97-AF65-F5344CB8AC3E}">
        <p14:creationId xmlns:p14="http://schemas.microsoft.com/office/powerpoint/2010/main" val="237176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a:t>
            </a:fld>
            <a:endParaRPr lang="en-SG"/>
          </a:p>
        </p:txBody>
      </p:sp>
    </p:spTree>
    <p:extLst>
      <p:ext uri="{BB962C8B-B14F-4D97-AF65-F5344CB8AC3E}">
        <p14:creationId xmlns:p14="http://schemas.microsoft.com/office/powerpoint/2010/main" val="40331910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https://pandas.pydata.org/pandas-docs/stable/generated/pandas.melt.html</a:t>
            </a:r>
          </a:p>
        </p:txBody>
      </p:sp>
      <p:sp>
        <p:nvSpPr>
          <p:cNvPr id="4" name="Slide Number Placeholder 3"/>
          <p:cNvSpPr>
            <a:spLocks noGrp="1"/>
          </p:cNvSpPr>
          <p:nvPr>
            <p:ph type="sldNum" sz="quarter" idx="10"/>
          </p:nvPr>
        </p:nvSpPr>
        <p:spPr/>
        <p:txBody>
          <a:bodyPr/>
          <a:lstStyle/>
          <a:p>
            <a:fld id="{0C36D167-BB95-4C3F-9EB6-8F33330CC193}" type="slidenum">
              <a:rPr lang="en-SG" smtClean="0"/>
              <a:t>63</a:t>
            </a:fld>
            <a:endParaRPr lang="en-SG"/>
          </a:p>
        </p:txBody>
      </p:sp>
    </p:spTree>
    <p:extLst>
      <p:ext uri="{BB962C8B-B14F-4D97-AF65-F5344CB8AC3E}">
        <p14:creationId xmlns:p14="http://schemas.microsoft.com/office/powerpoint/2010/main" val="11365127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https://pandas.pydata.org/pandas-docs/stable/generated/pandas.melt.html</a:t>
            </a:r>
          </a:p>
        </p:txBody>
      </p:sp>
      <p:sp>
        <p:nvSpPr>
          <p:cNvPr id="4" name="Slide Number Placeholder 3"/>
          <p:cNvSpPr>
            <a:spLocks noGrp="1"/>
          </p:cNvSpPr>
          <p:nvPr>
            <p:ph type="sldNum" sz="quarter" idx="10"/>
          </p:nvPr>
        </p:nvSpPr>
        <p:spPr/>
        <p:txBody>
          <a:bodyPr/>
          <a:lstStyle/>
          <a:p>
            <a:fld id="{0C36D167-BB95-4C3F-9EB6-8F33330CC193}" type="slidenum">
              <a:rPr lang="en-SG" smtClean="0"/>
              <a:t>64</a:t>
            </a:fld>
            <a:endParaRPr lang="en-SG"/>
          </a:p>
        </p:txBody>
      </p:sp>
    </p:spTree>
    <p:extLst>
      <p:ext uri="{BB962C8B-B14F-4D97-AF65-F5344CB8AC3E}">
        <p14:creationId xmlns:p14="http://schemas.microsoft.com/office/powerpoint/2010/main" val="28379724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https://pandas.pydata.org/pandas-docs/stable/generated/pandas.melt.html</a:t>
            </a:r>
          </a:p>
        </p:txBody>
      </p:sp>
      <p:sp>
        <p:nvSpPr>
          <p:cNvPr id="4" name="Slide Number Placeholder 3"/>
          <p:cNvSpPr>
            <a:spLocks noGrp="1"/>
          </p:cNvSpPr>
          <p:nvPr>
            <p:ph type="sldNum" sz="quarter" idx="10"/>
          </p:nvPr>
        </p:nvSpPr>
        <p:spPr/>
        <p:txBody>
          <a:bodyPr/>
          <a:lstStyle/>
          <a:p>
            <a:fld id="{0C36D167-BB95-4C3F-9EB6-8F33330CC193}" type="slidenum">
              <a:rPr lang="en-SG" smtClean="0"/>
              <a:t>65</a:t>
            </a:fld>
            <a:endParaRPr lang="en-SG"/>
          </a:p>
        </p:txBody>
      </p:sp>
    </p:spTree>
    <p:extLst>
      <p:ext uri="{BB962C8B-B14F-4D97-AF65-F5344CB8AC3E}">
        <p14:creationId xmlns:p14="http://schemas.microsoft.com/office/powerpoint/2010/main" val="26467988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https://pandas.pydata.org/pandas-docs/stable/generated/pandas.DataFrame.sort_values.html</a:t>
            </a:r>
          </a:p>
        </p:txBody>
      </p:sp>
      <p:sp>
        <p:nvSpPr>
          <p:cNvPr id="4" name="Slide Number Placeholder 3"/>
          <p:cNvSpPr>
            <a:spLocks noGrp="1"/>
          </p:cNvSpPr>
          <p:nvPr>
            <p:ph type="sldNum" sz="quarter" idx="10"/>
          </p:nvPr>
        </p:nvSpPr>
        <p:spPr/>
        <p:txBody>
          <a:bodyPr/>
          <a:lstStyle/>
          <a:p>
            <a:fld id="{0C36D167-BB95-4C3F-9EB6-8F33330CC193}" type="slidenum">
              <a:rPr lang="en-SG" smtClean="0"/>
              <a:t>66</a:t>
            </a:fld>
            <a:endParaRPr lang="en-SG"/>
          </a:p>
        </p:txBody>
      </p:sp>
    </p:spTree>
    <p:extLst>
      <p:ext uri="{BB962C8B-B14F-4D97-AF65-F5344CB8AC3E}">
        <p14:creationId xmlns:p14="http://schemas.microsoft.com/office/powerpoint/2010/main" val="6444073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https://pandas.pydata.org/pandas-docs/stable/generated/pandas.DataFrame.sort_index.html</a:t>
            </a:r>
          </a:p>
        </p:txBody>
      </p:sp>
      <p:sp>
        <p:nvSpPr>
          <p:cNvPr id="4" name="Slide Number Placeholder 3"/>
          <p:cNvSpPr>
            <a:spLocks noGrp="1"/>
          </p:cNvSpPr>
          <p:nvPr>
            <p:ph type="sldNum" sz="quarter" idx="10"/>
          </p:nvPr>
        </p:nvSpPr>
        <p:spPr/>
        <p:txBody>
          <a:bodyPr/>
          <a:lstStyle/>
          <a:p>
            <a:fld id="{0C36D167-BB95-4C3F-9EB6-8F33330CC193}" type="slidenum">
              <a:rPr lang="en-SG" smtClean="0"/>
              <a:t>67</a:t>
            </a:fld>
            <a:endParaRPr lang="en-SG"/>
          </a:p>
        </p:txBody>
      </p:sp>
    </p:spTree>
    <p:extLst>
      <p:ext uri="{BB962C8B-B14F-4D97-AF65-F5344CB8AC3E}">
        <p14:creationId xmlns:p14="http://schemas.microsoft.com/office/powerpoint/2010/main" val="393114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https://pandas.pydata.org/pandas-docs/stable/generated/pandas.DataFrame.reindex.html</a:t>
            </a:r>
          </a:p>
        </p:txBody>
      </p:sp>
      <p:sp>
        <p:nvSpPr>
          <p:cNvPr id="4" name="Slide Number Placeholder 3"/>
          <p:cNvSpPr>
            <a:spLocks noGrp="1"/>
          </p:cNvSpPr>
          <p:nvPr>
            <p:ph type="sldNum" sz="quarter" idx="10"/>
          </p:nvPr>
        </p:nvSpPr>
        <p:spPr/>
        <p:txBody>
          <a:bodyPr/>
          <a:lstStyle/>
          <a:p>
            <a:fld id="{0C36D167-BB95-4C3F-9EB6-8F33330CC193}" type="slidenum">
              <a:rPr lang="en-SG" smtClean="0"/>
              <a:t>68</a:t>
            </a:fld>
            <a:endParaRPr lang="en-SG"/>
          </a:p>
        </p:txBody>
      </p:sp>
    </p:spTree>
    <p:extLst>
      <p:ext uri="{BB962C8B-B14F-4D97-AF65-F5344CB8AC3E}">
        <p14:creationId xmlns:p14="http://schemas.microsoft.com/office/powerpoint/2010/main" val="2751256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https://pandas.pydata.org/pandas-docs/stable/generated/pandas.DataFrame.reindex.html</a:t>
            </a:r>
          </a:p>
          <a:p>
            <a:endParaRPr lang="en-SG"/>
          </a:p>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69</a:t>
            </a:fld>
            <a:endParaRPr lang="en-SG"/>
          </a:p>
        </p:txBody>
      </p:sp>
    </p:spTree>
    <p:extLst>
      <p:ext uri="{BB962C8B-B14F-4D97-AF65-F5344CB8AC3E}">
        <p14:creationId xmlns:p14="http://schemas.microsoft.com/office/powerpoint/2010/main" val="1369232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https://pandas.pydata.org/pandas-docs/stable/generated/pandas.DataFrame.reset_index.html</a:t>
            </a:r>
          </a:p>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70</a:t>
            </a:fld>
            <a:endParaRPr lang="en-SG"/>
          </a:p>
        </p:txBody>
      </p:sp>
    </p:spTree>
    <p:extLst>
      <p:ext uri="{BB962C8B-B14F-4D97-AF65-F5344CB8AC3E}">
        <p14:creationId xmlns:p14="http://schemas.microsoft.com/office/powerpoint/2010/main" val="17938175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https://pandas.pydata.org/pandas-docs/stable/generated/pandas.DataFrame.rename.html</a:t>
            </a:r>
          </a:p>
        </p:txBody>
      </p:sp>
      <p:sp>
        <p:nvSpPr>
          <p:cNvPr id="4" name="Slide Number Placeholder 3"/>
          <p:cNvSpPr>
            <a:spLocks noGrp="1"/>
          </p:cNvSpPr>
          <p:nvPr>
            <p:ph type="sldNum" sz="quarter" idx="10"/>
          </p:nvPr>
        </p:nvSpPr>
        <p:spPr/>
        <p:txBody>
          <a:bodyPr/>
          <a:lstStyle/>
          <a:p>
            <a:fld id="{0C36D167-BB95-4C3F-9EB6-8F33330CC193}" type="slidenum">
              <a:rPr lang="en-SG" smtClean="0"/>
              <a:t>71</a:t>
            </a:fld>
            <a:endParaRPr lang="en-SG"/>
          </a:p>
        </p:txBody>
      </p:sp>
    </p:spTree>
    <p:extLst>
      <p:ext uri="{BB962C8B-B14F-4D97-AF65-F5344CB8AC3E}">
        <p14:creationId xmlns:p14="http://schemas.microsoft.com/office/powerpoint/2010/main" val="11221118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https://pandas.pydata.org/pandas-docs/stable/generated/pandas.isnull.html</a:t>
            </a:r>
          </a:p>
          <a:p>
            <a:r>
              <a:rPr lang="en-SG"/>
              <a:t>https://pandas.pydata.org/pandas-docs/stable/generated/pandas.notnull.html</a:t>
            </a:r>
          </a:p>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73</a:t>
            </a:fld>
            <a:endParaRPr lang="en-SG"/>
          </a:p>
        </p:txBody>
      </p:sp>
    </p:spTree>
    <p:extLst>
      <p:ext uri="{BB962C8B-B14F-4D97-AF65-F5344CB8AC3E}">
        <p14:creationId xmlns:p14="http://schemas.microsoft.com/office/powerpoint/2010/main" val="3143576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11</a:t>
            </a:fld>
            <a:endParaRPr lang="en-SG"/>
          </a:p>
        </p:txBody>
      </p:sp>
    </p:spTree>
    <p:extLst>
      <p:ext uri="{BB962C8B-B14F-4D97-AF65-F5344CB8AC3E}">
        <p14:creationId xmlns:p14="http://schemas.microsoft.com/office/powerpoint/2010/main" val="11635326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77</a:t>
            </a:fld>
            <a:endParaRPr lang="en-SG"/>
          </a:p>
        </p:txBody>
      </p:sp>
    </p:spTree>
    <p:extLst>
      <p:ext uri="{BB962C8B-B14F-4D97-AF65-F5344CB8AC3E}">
        <p14:creationId xmlns:p14="http://schemas.microsoft.com/office/powerpoint/2010/main" val="8948248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78</a:t>
            </a:fld>
            <a:endParaRPr lang="en-SG"/>
          </a:p>
        </p:txBody>
      </p:sp>
    </p:spTree>
    <p:extLst>
      <p:ext uri="{BB962C8B-B14F-4D97-AF65-F5344CB8AC3E}">
        <p14:creationId xmlns:p14="http://schemas.microsoft.com/office/powerpoint/2010/main" val="6980491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79</a:t>
            </a:fld>
            <a:endParaRPr lang="en-SG"/>
          </a:p>
        </p:txBody>
      </p:sp>
    </p:spTree>
    <p:extLst>
      <p:ext uri="{BB962C8B-B14F-4D97-AF65-F5344CB8AC3E}">
        <p14:creationId xmlns:p14="http://schemas.microsoft.com/office/powerpoint/2010/main" val="40996505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80</a:t>
            </a:fld>
            <a:endParaRPr lang="en-SG"/>
          </a:p>
        </p:txBody>
      </p:sp>
    </p:spTree>
    <p:extLst>
      <p:ext uri="{BB962C8B-B14F-4D97-AF65-F5344CB8AC3E}">
        <p14:creationId xmlns:p14="http://schemas.microsoft.com/office/powerpoint/2010/main" val="35044253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http://pandas.pydata.org/pandas-docs/stable/missing_data.html#filling-missing-values-fillna</a:t>
            </a:r>
          </a:p>
        </p:txBody>
      </p:sp>
      <p:sp>
        <p:nvSpPr>
          <p:cNvPr id="4" name="Slide Number Placeholder 3"/>
          <p:cNvSpPr>
            <a:spLocks noGrp="1"/>
          </p:cNvSpPr>
          <p:nvPr>
            <p:ph type="sldNum" sz="quarter" idx="10"/>
          </p:nvPr>
        </p:nvSpPr>
        <p:spPr/>
        <p:txBody>
          <a:bodyPr/>
          <a:lstStyle/>
          <a:p>
            <a:fld id="{0C36D167-BB95-4C3F-9EB6-8F33330CC193}" type="slidenum">
              <a:rPr lang="en-SG" smtClean="0"/>
              <a:t>81</a:t>
            </a:fld>
            <a:endParaRPr lang="en-SG"/>
          </a:p>
        </p:txBody>
      </p:sp>
    </p:spTree>
    <p:extLst>
      <p:ext uri="{BB962C8B-B14F-4D97-AF65-F5344CB8AC3E}">
        <p14:creationId xmlns:p14="http://schemas.microsoft.com/office/powerpoint/2010/main" val="34454552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82</a:t>
            </a:fld>
            <a:endParaRPr lang="en-SG"/>
          </a:p>
        </p:txBody>
      </p:sp>
    </p:spTree>
    <p:extLst>
      <p:ext uri="{BB962C8B-B14F-4D97-AF65-F5344CB8AC3E}">
        <p14:creationId xmlns:p14="http://schemas.microsoft.com/office/powerpoint/2010/main" val="14873568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83</a:t>
            </a:fld>
            <a:endParaRPr lang="en-SG"/>
          </a:p>
        </p:txBody>
      </p:sp>
    </p:spTree>
    <p:extLst>
      <p:ext uri="{BB962C8B-B14F-4D97-AF65-F5344CB8AC3E}">
        <p14:creationId xmlns:p14="http://schemas.microsoft.com/office/powerpoint/2010/main" val="33997998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84</a:t>
            </a:fld>
            <a:endParaRPr lang="en-SG"/>
          </a:p>
        </p:txBody>
      </p:sp>
    </p:spTree>
    <p:extLst>
      <p:ext uri="{BB962C8B-B14F-4D97-AF65-F5344CB8AC3E}">
        <p14:creationId xmlns:p14="http://schemas.microsoft.com/office/powerpoint/2010/main" val="19588931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85</a:t>
            </a:fld>
            <a:endParaRPr lang="en-SG"/>
          </a:p>
        </p:txBody>
      </p:sp>
    </p:spTree>
    <p:extLst>
      <p:ext uri="{BB962C8B-B14F-4D97-AF65-F5344CB8AC3E}">
        <p14:creationId xmlns:p14="http://schemas.microsoft.com/office/powerpoint/2010/main" val="11057557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86</a:t>
            </a:fld>
            <a:endParaRPr lang="en-SG"/>
          </a:p>
        </p:txBody>
      </p:sp>
    </p:spTree>
    <p:extLst>
      <p:ext uri="{BB962C8B-B14F-4D97-AF65-F5344CB8AC3E}">
        <p14:creationId xmlns:p14="http://schemas.microsoft.com/office/powerpoint/2010/main" val="90558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12</a:t>
            </a:fld>
            <a:endParaRPr lang="en-SG"/>
          </a:p>
        </p:txBody>
      </p:sp>
    </p:spTree>
    <p:extLst>
      <p:ext uri="{BB962C8B-B14F-4D97-AF65-F5344CB8AC3E}">
        <p14:creationId xmlns:p14="http://schemas.microsoft.com/office/powerpoint/2010/main" val="41195802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http://pandas.pydata.org/pandas-docs/stable/missing_data.html#filling-missing-values-fillna</a:t>
            </a:r>
          </a:p>
        </p:txBody>
      </p:sp>
      <p:sp>
        <p:nvSpPr>
          <p:cNvPr id="4" name="Slide Number Placeholder 3"/>
          <p:cNvSpPr>
            <a:spLocks noGrp="1"/>
          </p:cNvSpPr>
          <p:nvPr>
            <p:ph type="sldNum" sz="quarter" idx="10"/>
          </p:nvPr>
        </p:nvSpPr>
        <p:spPr/>
        <p:txBody>
          <a:bodyPr/>
          <a:lstStyle/>
          <a:p>
            <a:fld id="{0C36D167-BB95-4C3F-9EB6-8F33330CC193}" type="slidenum">
              <a:rPr lang="en-SG" smtClean="0"/>
              <a:t>87</a:t>
            </a:fld>
            <a:endParaRPr lang="en-SG"/>
          </a:p>
        </p:txBody>
      </p:sp>
    </p:spTree>
    <p:extLst>
      <p:ext uri="{BB962C8B-B14F-4D97-AF65-F5344CB8AC3E}">
        <p14:creationId xmlns:p14="http://schemas.microsoft.com/office/powerpoint/2010/main" val="41601212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88</a:t>
            </a:fld>
            <a:endParaRPr lang="en-SG"/>
          </a:p>
        </p:txBody>
      </p:sp>
    </p:spTree>
    <p:extLst>
      <p:ext uri="{BB962C8B-B14F-4D97-AF65-F5344CB8AC3E}">
        <p14:creationId xmlns:p14="http://schemas.microsoft.com/office/powerpoint/2010/main" val="32494661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a:p>
            <a:endParaRPr lang="en-SG"/>
          </a:p>
          <a:p>
            <a:r>
              <a:rPr lang="en-SG"/>
              <a:t>https://pandas.pydata.org/pandas-docs/stable/generated/pandas.DataFrame.isin.html</a:t>
            </a:r>
          </a:p>
        </p:txBody>
      </p:sp>
      <p:sp>
        <p:nvSpPr>
          <p:cNvPr id="4" name="Slide Number Placeholder 3"/>
          <p:cNvSpPr>
            <a:spLocks noGrp="1"/>
          </p:cNvSpPr>
          <p:nvPr>
            <p:ph type="sldNum" sz="quarter" idx="10"/>
          </p:nvPr>
        </p:nvSpPr>
        <p:spPr/>
        <p:txBody>
          <a:bodyPr/>
          <a:lstStyle/>
          <a:p>
            <a:fld id="{0C36D167-BB95-4C3F-9EB6-8F33330CC193}" type="slidenum">
              <a:rPr lang="en-SG" smtClean="0"/>
              <a:t>90</a:t>
            </a:fld>
            <a:endParaRPr lang="en-SG"/>
          </a:p>
        </p:txBody>
      </p:sp>
    </p:spTree>
    <p:extLst>
      <p:ext uri="{BB962C8B-B14F-4D97-AF65-F5344CB8AC3E}">
        <p14:creationId xmlns:p14="http://schemas.microsoft.com/office/powerpoint/2010/main" val="35512496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91</a:t>
            </a:fld>
            <a:endParaRPr lang="en-SG"/>
          </a:p>
        </p:txBody>
      </p:sp>
    </p:spTree>
    <p:extLst>
      <p:ext uri="{BB962C8B-B14F-4D97-AF65-F5344CB8AC3E}">
        <p14:creationId xmlns:p14="http://schemas.microsoft.com/office/powerpoint/2010/main" val="24279666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92</a:t>
            </a:fld>
            <a:endParaRPr lang="en-SG"/>
          </a:p>
        </p:txBody>
      </p:sp>
    </p:spTree>
    <p:extLst>
      <p:ext uri="{BB962C8B-B14F-4D97-AF65-F5344CB8AC3E}">
        <p14:creationId xmlns:p14="http://schemas.microsoft.com/office/powerpoint/2010/main" val="22194739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93</a:t>
            </a:fld>
            <a:endParaRPr lang="en-SG"/>
          </a:p>
        </p:txBody>
      </p:sp>
    </p:spTree>
    <p:extLst>
      <p:ext uri="{BB962C8B-B14F-4D97-AF65-F5344CB8AC3E}">
        <p14:creationId xmlns:p14="http://schemas.microsoft.com/office/powerpoint/2010/main" val="25347245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94</a:t>
            </a:fld>
            <a:endParaRPr lang="en-SG"/>
          </a:p>
        </p:txBody>
      </p:sp>
    </p:spTree>
    <p:extLst>
      <p:ext uri="{BB962C8B-B14F-4D97-AF65-F5344CB8AC3E}">
        <p14:creationId xmlns:p14="http://schemas.microsoft.com/office/powerpoint/2010/main" val="37644204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95</a:t>
            </a:fld>
            <a:endParaRPr lang="en-SG"/>
          </a:p>
        </p:txBody>
      </p:sp>
    </p:spTree>
    <p:extLst>
      <p:ext uri="{BB962C8B-B14F-4D97-AF65-F5344CB8AC3E}">
        <p14:creationId xmlns:p14="http://schemas.microsoft.com/office/powerpoint/2010/main" val="31610676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96</a:t>
            </a:fld>
            <a:endParaRPr lang="en-SG"/>
          </a:p>
        </p:txBody>
      </p:sp>
    </p:spTree>
    <p:extLst>
      <p:ext uri="{BB962C8B-B14F-4D97-AF65-F5344CB8AC3E}">
        <p14:creationId xmlns:p14="http://schemas.microsoft.com/office/powerpoint/2010/main" val="19239883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97</a:t>
            </a:fld>
            <a:endParaRPr lang="en-SG"/>
          </a:p>
        </p:txBody>
      </p:sp>
    </p:spTree>
    <p:extLst>
      <p:ext uri="{BB962C8B-B14F-4D97-AF65-F5344CB8AC3E}">
        <p14:creationId xmlns:p14="http://schemas.microsoft.com/office/powerpoint/2010/main" val="638100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13</a:t>
            </a:fld>
            <a:endParaRPr lang="en-SG"/>
          </a:p>
        </p:txBody>
      </p:sp>
    </p:spTree>
    <p:extLst>
      <p:ext uri="{BB962C8B-B14F-4D97-AF65-F5344CB8AC3E}">
        <p14:creationId xmlns:p14="http://schemas.microsoft.com/office/powerpoint/2010/main" val="16457021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98</a:t>
            </a:fld>
            <a:endParaRPr lang="en-SG"/>
          </a:p>
        </p:txBody>
      </p:sp>
    </p:spTree>
    <p:extLst>
      <p:ext uri="{BB962C8B-B14F-4D97-AF65-F5344CB8AC3E}">
        <p14:creationId xmlns:p14="http://schemas.microsoft.com/office/powerpoint/2010/main" val="28079657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99</a:t>
            </a:fld>
            <a:endParaRPr lang="en-SG"/>
          </a:p>
        </p:txBody>
      </p:sp>
    </p:spTree>
    <p:extLst>
      <p:ext uri="{BB962C8B-B14F-4D97-AF65-F5344CB8AC3E}">
        <p14:creationId xmlns:p14="http://schemas.microsoft.com/office/powerpoint/2010/main" val="27259122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100</a:t>
            </a:fld>
            <a:endParaRPr lang="en-SG"/>
          </a:p>
        </p:txBody>
      </p:sp>
    </p:spTree>
    <p:extLst>
      <p:ext uri="{BB962C8B-B14F-4D97-AF65-F5344CB8AC3E}">
        <p14:creationId xmlns:p14="http://schemas.microsoft.com/office/powerpoint/2010/main" val="293604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102</a:t>
            </a:fld>
            <a:endParaRPr lang="en-SG"/>
          </a:p>
        </p:txBody>
      </p:sp>
    </p:spTree>
    <p:extLst>
      <p:ext uri="{BB962C8B-B14F-4D97-AF65-F5344CB8AC3E}">
        <p14:creationId xmlns:p14="http://schemas.microsoft.com/office/powerpoint/2010/main" val="41596785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103</a:t>
            </a:fld>
            <a:endParaRPr lang="en-SG"/>
          </a:p>
        </p:txBody>
      </p:sp>
    </p:spTree>
    <p:extLst>
      <p:ext uri="{BB962C8B-B14F-4D97-AF65-F5344CB8AC3E}">
        <p14:creationId xmlns:p14="http://schemas.microsoft.com/office/powerpoint/2010/main" val="22001937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104</a:t>
            </a:fld>
            <a:endParaRPr lang="en-SG"/>
          </a:p>
        </p:txBody>
      </p:sp>
    </p:spTree>
    <p:extLst>
      <p:ext uri="{BB962C8B-B14F-4D97-AF65-F5344CB8AC3E}">
        <p14:creationId xmlns:p14="http://schemas.microsoft.com/office/powerpoint/2010/main" val="12936306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105</a:t>
            </a:fld>
            <a:endParaRPr lang="en-SG"/>
          </a:p>
        </p:txBody>
      </p:sp>
    </p:spTree>
    <p:extLst>
      <p:ext uri="{BB962C8B-B14F-4D97-AF65-F5344CB8AC3E}">
        <p14:creationId xmlns:p14="http://schemas.microsoft.com/office/powerpoint/2010/main" val="8690011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106</a:t>
            </a:fld>
            <a:endParaRPr lang="en-SG"/>
          </a:p>
        </p:txBody>
      </p:sp>
    </p:spTree>
    <p:extLst>
      <p:ext uri="{BB962C8B-B14F-4D97-AF65-F5344CB8AC3E}">
        <p14:creationId xmlns:p14="http://schemas.microsoft.com/office/powerpoint/2010/main" val="9863398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107</a:t>
            </a:fld>
            <a:endParaRPr lang="en-SG"/>
          </a:p>
        </p:txBody>
      </p:sp>
    </p:spTree>
    <p:extLst>
      <p:ext uri="{BB962C8B-B14F-4D97-AF65-F5344CB8AC3E}">
        <p14:creationId xmlns:p14="http://schemas.microsoft.com/office/powerpoint/2010/main" val="29815070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https://pandas.pydata.org/pandas-docs/stable/generated/pandas.Series.apply.html</a:t>
            </a:r>
          </a:p>
        </p:txBody>
      </p:sp>
      <p:sp>
        <p:nvSpPr>
          <p:cNvPr id="4" name="Slide Number Placeholder 3"/>
          <p:cNvSpPr>
            <a:spLocks noGrp="1"/>
          </p:cNvSpPr>
          <p:nvPr>
            <p:ph type="sldNum" sz="quarter" idx="10"/>
          </p:nvPr>
        </p:nvSpPr>
        <p:spPr/>
        <p:txBody>
          <a:bodyPr/>
          <a:lstStyle/>
          <a:p>
            <a:fld id="{0C36D167-BB95-4C3F-9EB6-8F33330CC193}" type="slidenum">
              <a:rPr lang="en-SG" smtClean="0"/>
              <a:t>108</a:t>
            </a:fld>
            <a:endParaRPr lang="en-SG"/>
          </a:p>
        </p:txBody>
      </p:sp>
    </p:spTree>
    <p:extLst>
      <p:ext uri="{BB962C8B-B14F-4D97-AF65-F5344CB8AC3E}">
        <p14:creationId xmlns:p14="http://schemas.microsoft.com/office/powerpoint/2010/main" val="3887408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14</a:t>
            </a:fld>
            <a:endParaRPr lang="en-SG"/>
          </a:p>
        </p:txBody>
      </p:sp>
    </p:spTree>
    <p:extLst>
      <p:ext uri="{BB962C8B-B14F-4D97-AF65-F5344CB8AC3E}">
        <p14:creationId xmlns:p14="http://schemas.microsoft.com/office/powerpoint/2010/main" val="10658778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https://pandas.pydata.org/pandas-docs/stable/generated/pandas.DataFrame.apply.html</a:t>
            </a:r>
          </a:p>
        </p:txBody>
      </p:sp>
      <p:sp>
        <p:nvSpPr>
          <p:cNvPr id="4" name="Slide Number Placeholder 3"/>
          <p:cNvSpPr>
            <a:spLocks noGrp="1"/>
          </p:cNvSpPr>
          <p:nvPr>
            <p:ph type="sldNum" sz="quarter" idx="10"/>
          </p:nvPr>
        </p:nvSpPr>
        <p:spPr/>
        <p:txBody>
          <a:bodyPr/>
          <a:lstStyle/>
          <a:p>
            <a:fld id="{0C36D167-BB95-4C3F-9EB6-8F33330CC193}" type="slidenum">
              <a:rPr lang="en-SG" smtClean="0"/>
              <a:t>109</a:t>
            </a:fld>
            <a:endParaRPr lang="en-SG"/>
          </a:p>
        </p:txBody>
      </p:sp>
    </p:spTree>
    <p:extLst>
      <p:ext uri="{BB962C8B-B14F-4D97-AF65-F5344CB8AC3E}">
        <p14:creationId xmlns:p14="http://schemas.microsoft.com/office/powerpoint/2010/main" val="32021586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https://pandas.pydata.org/pandas-docs/stable/generated/pandas.DataFrame.apply.html</a:t>
            </a:r>
          </a:p>
        </p:txBody>
      </p:sp>
      <p:sp>
        <p:nvSpPr>
          <p:cNvPr id="4" name="Slide Number Placeholder 3"/>
          <p:cNvSpPr>
            <a:spLocks noGrp="1"/>
          </p:cNvSpPr>
          <p:nvPr>
            <p:ph type="sldNum" sz="quarter" idx="10"/>
          </p:nvPr>
        </p:nvSpPr>
        <p:spPr/>
        <p:txBody>
          <a:bodyPr/>
          <a:lstStyle/>
          <a:p>
            <a:fld id="{0C36D167-BB95-4C3F-9EB6-8F33330CC193}" type="slidenum">
              <a:rPr lang="en-SG" smtClean="0"/>
              <a:t>110</a:t>
            </a:fld>
            <a:endParaRPr lang="en-SG"/>
          </a:p>
        </p:txBody>
      </p:sp>
    </p:spTree>
    <p:extLst>
      <p:ext uri="{BB962C8B-B14F-4D97-AF65-F5344CB8AC3E}">
        <p14:creationId xmlns:p14="http://schemas.microsoft.com/office/powerpoint/2010/main" val="28654320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111</a:t>
            </a:fld>
            <a:endParaRPr lang="en-SG"/>
          </a:p>
        </p:txBody>
      </p:sp>
    </p:spTree>
    <p:extLst>
      <p:ext uri="{BB962C8B-B14F-4D97-AF65-F5344CB8AC3E}">
        <p14:creationId xmlns:p14="http://schemas.microsoft.com/office/powerpoint/2010/main" val="144913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Except in certain cases, like a database table where the columns are clearly defined, the first row of your data is used as the column headers. Therefore if your data starts from the first line and you don't actually have a header row, ensure you pass in the names parameter (a list of column header names) when you call any .read_*() method. Pandas will use the provided headers in place of your first data entry.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a:p>
            <a:pPr marL="0" marR="0" lvl="0" indent="0" algn="l" defTabSz="914400" rtl="0" eaLnBrk="1" fontAlgn="auto" latinLnBrk="0" hangingPunct="1">
              <a:lnSpc>
                <a:spcPct val="100000"/>
              </a:lnSpc>
              <a:spcBef>
                <a:spcPts val="0"/>
              </a:spcBef>
              <a:spcAft>
                <a:spcPts val="0"/>
              </a:spcAft>
              <a:buClrTx/>
              <a:buSzTx/>
              <a:buFontTx/>
              <a:buNone/>
              <a:tabLst/>
              <a:defRPr/>
            </a:pPr>
            <a:r>
              <a:rPr lang="en-SG"/>
              <a:t>If you do have column titles already defined in your dataset but wish to rename them, in that case, use the writeable .columns property: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my_dataframe.columns = ['new', 'column', 'header', 'labels']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a:p>
            <a:pPr marL="0" marR="0" lvl="0" indent="0" algn="l" defTabSz="914400" rtl="0" eaLnBrk="1" fontAlgn="auto" latinLnBrk="0" hangingPunct="1">
              <a:lnSpc>
                <a:spcPct val="100000"/>
              </a:lnSpc>
              <a:spcBef>
                <a:spcPts val="0"/>
              </a:spcBef>
              <a:spcAft>
                <a:spcPts val="0"/>
              </a:spcAft>
              <a:buClrTx/>
              <a:buSzTx/>
              <a:buFontTx/>
              <a:buNone/>
              <a:tabLst/>
              <a:defRPr/>
            </a:pPr>
            <a:endParaRPr lang="en-SG"/>
          </a:p>
          <a:p>
            <a:pPr marL="0" marR="0" lvl="0" indent="0" algn="l" defTabSz="914400" rtl="0" eaLnBrk="1" fontAlgn="auto" latinLnBrk="0" hangingPunct="1">
              <a:lnSpc>
                <a:spcPct val="100000"/>
              </a:lnSpc>
              <a:spcBef>
                <a:spcPts val="0"/>
              </a:spcBef>
              <a:spcAft>
                <a:spcPts val="0"/>
              </a:spcAft>
              <a:buClrTx/>
              <a:buSzTx/>
              <a:buFontTx/>
              <a:buNone/>
              <a:tabLst/>
              <a:defRPr/>
            </a:pPr>
            <a:r>
              <a:rPr lang="en-SG"/>
              <a:t>https://pandas.pydata.org/pandas-docs/stable/generated/pandas.read_html.html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pandas.read_html</a:t>
            </a:r>
            <a:r>
              <a:rPr lang="en-SG" sz="1200" b="0" i="0" kern="1200">
                <a:solidFill>
                  <a:schemeClr val="tx1"/>
                </a:solidFill>
                <a:effectLst/>
                <a:latin typeface="+mn-lt"/>
                <a:ea typeface="+mn-ea"/>
                <a:cs typeface="+mn-cs"/>
              </a:rPr>
              <a:t>(</a:t>
            </a:r>
            <a:r>
              <a:rPr lang="en-SG" sz="1200" b="0" i="1" kern="1200">
                <a:solidFill>
                  <a:schemeClr val="tx1"/>
                </a:solidFill>
                <a:effectLst/>
                <a:latin typeface="+mn-lt"/>
                <a:ea typeface="+mn-ea"/>
                <a:cs typeface="+mn-cs"/>
              </a:rPr>
              <a:t>io</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match='.+'</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flavor=None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header=None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index_col=None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skiprows=None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attrs=None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parse_dates=False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tupleize_cols=None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thousands='</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encoding=None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decimal='.'</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converters=None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na_values=None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keep_default_na=True</a:t>
            </a:r>
            <a:r>
              <a:rPr lang="en-SG" sz="1200" b="0" i="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a:t>https://pandas.pydata.org/pandas-docs/stable/generated/pandas.read_json.html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SG"/>
              <a:t>pandas.read_json</a:t>
            </a:r>
            <a:r>
              <a:rPr lang="en-SG" sz="1200" b="0" i="0" kern="1200">
                <a:solidFill>
                  <a:schemeClr val="tx1"/>
                </a:solidFill>
                <a:effectLst/>
                <a:latin typeface="+mn-lt"/>
                <a:ea typeface="+mn-ea"/>
                <a:cs typeface="+mn-cs"/>
              </a:rPr>
              <a:t>(</a:t>
            </a:r>
            <a:r>
              <a:rPr lang="en-SG" sz="1200" b="0" i="1" kern="1200">
                <a:solidFill>
                  <a:schemeClr val="tx1"/>
                </a:solidFill>
                <a:effectLst/>
                <a:latin typeface="+mn-lt"/>
                <a:ea typeface="+mn-ea"/>
                <a:cs typeface="+mn-cs"/>
              </a:rPr>
              <a:t>path_or_buf=None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orient=None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typ='frame'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dtype=True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convert_axes=True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convert_dates=True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keep_default_dates=True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numpy=False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precise_float=False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date_unit=None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encoding=None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lines=False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chunksize=None</a:t>
            </a:r>
            <a:r>
              <a:rPr lang="en-SG" sz="1200" b="0" i="0" kern="1200">
                <a:solidFill>
                  <a:schemeClr val="tx1"/>
                </a:solidFill>
                <a:effectLst/>
                <a:latin typeface="+mn-lt"/>
                <a:ea typeface="+mn-ea"/>
                <a:cs typeface="+mn-cs"/>
              </a:rPr>
              <a:t>, </a:t>
            </a:r>
            <a:r>
              <a:rPr lang="en-SG" sz="1200" b="0" i="1" kern="1200">
                <a:solidFill>
                  <a:schemeClr val="tx1"/>
                </a:solidFill>
                <a:effectLst/>
                <a:latin typeface="+mn-lt"/>
                <a:ea typeface="+mn-ea"/>
                <a:cs typeface="+mn-cs"/>
              </a:rPr>
              <a:t>compression='infer'</a:t>
            </a:r>
            <a:r>
              <a:rPr lang="en-SG" sz="1200" b="0" i="0" kern="1200">
                <a:solidFill>
                  <a:schemeClr val="tx1"/>
                </a:solidFill>
                <a:effectLst/>
                <a:latin typeface="+mn-lt"/>
                <a:ea typeface="+mn-ea"/>
                <a:cs typeface="+mn-cs"/>
              </a:rPr>
              <a:t>)</a:t>
            </a:r>
            <a:r>
              <a:rPr lang="en-SG" sz="1200" b="0" i="0" u="none" strike="noStrike" kern="1200">
                <a:solidFill>
                  <a:schemeClr val="tx1"/>
                </a:solidFill>
                <a:effectLst/>
                <a:latin typeface="+mn-lt"/>
                <a:ea typeface="+mn-ea"/>
                <a:cs typeface="+mn-cs"/>
                <a:hlinkClick r:id="rId3"/>
              </a:rPr>
              <a:t>[source]</a:t>
            </a:r>
            <a:r>
              <a:rPr lang="en-SG" sz="1200" b="0" i="0" u="none" strike="noStrike" kern="1200">
                <a:solidFill>
                  <a:schemeClr val="tx1"/>
                </a:solidFill>
                <a:effectLst/>
                <a:latin typeface="+mn-lt"/>
                <a:ea typeface="+mn-ea"/>
                <a:cs typeface="+mn-cs"/>
                <a:hlinkClick r:id="rId4" tooltip="Permalink to this definition"/>
              </a:rPr>
              <a:t/>
            </a:r>
            <a:br>
              <a:rPr lang="en-SG" sz="1200" b="0" i="0" u="none" strike="noStrike" kern="1200">
                <a:solidFill>
                  <a:schemeClr val="tx1"/>
                </a:solidFill>
                <a:effectLst/>
                <a:latin typeface="+mn-lt"/>
                <a:ea typeface="+mn-ea"/>
                <a:cs typeface="+mn-cs"/>
                <a:hlinkClick r:id="rId4" tooltip="Permalink to this definition"/>
              </a:rPr>
            </a:br>
            <a:r>
              <a:rPr lang="en-SG" sz="1200" b="0" i="0" u="none" strike="noStrike" kern="1200">
                <a:solidFill>
                  <a:schemeClr val="tx1"/>
                </a:solidFill>
                <a:effectLst/>
                <a:latin typeface="+mn-lt"/>
                <a:ea typeface="+mn-ea"/>
                <a:cs typeface="+mn-cs"/>
              </a:rPr>
              <a:t>		</a:t>
            </a:r>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16</a:t>
            </a:fld>
            <a:endParaRPr lang="en-SG"/>
          </a:p>
        </p:txBody>
      </p:sp>
    </p:spTree>
    <p:extLst>
      <p:ext uri="{BB962C8B-B14F-4D97-AF65-F5344CB8AC3E}">
        <p14:creationId xmlns:p14="http://schemas.microsoft.com/office/powerpoint/2010/main" val="385960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218F32B-69D9-4943-B55D-8A34DBAA9E3C}"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832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D1E01965-EB73-4468-BA4F-7D44ABC34DFF}" type="datetime1">
              <a:rPr lang="en-SG" smtClean="0"/>
              <a:t>03/10/2022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25306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4C7A1422-668E-486A-A2E9-865E90FC85D6}" type="datetime1">
              <a:rPr lang="en-SG" smtClean="0"/>
              <a:t>03/10/2022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
        <p:nvSpPr>
          <p:cNvPr id="10" name="Rectangle 9"/>
          <p:cNvSpPr/>
          <p:nvPr userDrawn="1"/>
        </p:nvSpPr>
        <p:spPr>
          <a:xfrm>
            <a:off x="9565106" y="6538912"/>
            <a:ext cx="2490536" cy="300789"/>
          </a:xfrm>
          <a:prstGeom prst="rect">
            <a:avLst/>
          </a:prstGeom>
          <a:solidFill>
            <a:srgbClr val="BF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2861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076F53EC-68AF-415D-AB0C-D09DCD67E594}" type="datetime1">
              <a:rPr lang="en-SG" smtClean="0"/>
              <a:t>03/10/2022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13746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31258-B5D8-4ED9-8513-811C703EDEFD}" type="datetime1">
              <a:rPr lang="en-SG" smtClean="0"/>
              <a:t>03/10/2022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0642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62493-2A19-4585-9301-B1415E6ADDF5}" type="datetime1">
              <a:rPr lang="en-SG" smtClean="0"/>
              <a:t>03/10/2022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3268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92C7A-3CD5-4804-8B0E-BF8923738279}" type="datetime1">
              <a:rPr lang="en-SG" smtClean="0"/>
              <a:t>03/10/2022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7923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BD43A-2E6E-45E4-83E0-2E8E2460352B}" type="datetime1">
              <a:rPr lang="en-SG" smtClean="0"/>
              <a:t>03/10/2022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90420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5EF25B-A486-4E13-B24A-FC6828F051F2}" type="datetime1">
              <a:rPr lang="en-SG" smtClean="0"/>
              <a:t>03/10/2022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16527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D255E37-049C-4434-94B2-E494C9470740}"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852849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3BD21D9-01CD-419C-85C5-9444CF396D7B}"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73540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3520" y="1403123"/>
            <a:ext cx="9144000" cy="534533"/>
          </a:xfrm>
          <a:ln>
            <a:noFill/>
          </a:ln>
        </p:spPr>
        <p:txBody>
          <a:bodyPr>
            <a:noAutofit/>
          </a:bodyPr>
          <a:lstStyle>
            <a:lvl1pPr marL="0" indent="0" algn="ctr">
              <a:buNone/>
              <a:defRPr sz="4000" b="1">
                <a:solidFill>
                  <a:srgbClr val="9900C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SG" dirty="0"/>
          </a:p>
        </p:txBody>
      </p:sp>
      <p:sp>
        <p:nvSpPr>
          <p:cNvPr id="7" name="Title 6"/>
          <p:cNvSpPr>
            <a:spLocks noGrp="1"/>
          </p:cNvSpPr>
          <p:nvPr>
            <p:ph type="title"/>
          </p:nvPr>
        </p:nvSpPr>
        <p:spPr>
          <a:xfrm>
            <a:off x="370391" y="182881"/>
            <a:ext cx="11544518" cy="1017846"/>
          </a:xfrm>
        </p:spPr>
        <p:txBody>
          <a:bodyPr/>
          <a:lstStyle/>
          <a:p>
            <a:r>
              <a:rPr lang="en-US" smtClean="0"/>
              <a:t>Click to edit Master title style</a:t>
            </a:r>
            <a:endParaRPr lang="en-SG"/>
          </a:p>
        </p:txBody>
      </p:sp>
      <p:sp>
        <p:nvSpPr>
          <p:cNvPr id="8" name="Date Placeholder 7"/>
          <p:cNvSpPr>
            <a:spLocks noGrp="1"/>
          </p:cNvSpPr>
          <p:nvPr>
            <p:ph type="dt" sz="half" idx="10"/>
          </p:nvPr>
        </p:nvSpPr>
        <p:spPr/>
        <p:txBody>
          <a:bodyPr/>
          <a:lstStyle/>
          <a:p>
            <a:fld id="{746E3F87-28D7-4AD4-B75F-117BDCEC168C}" type="datetime1">
              <a:rPr lang="en-SG" smtClean="0"/>
              <a:t>03/10/2022</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757798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GB"/>
          </a:p>
        </p:txBody>
      </p:sp>
      <p:sp>
        <p:nvSpPr>
          <p:cNvPr id="3" name="Table Placeholder 2"/>
          <p:cNvSpPr>
            <a:spLocks noGrp="1"/>
          </p:cNvSpPr>
          <p:nvPr>
            <p:ph type="tbl" idx="1"/>
          </p:nvPr>
        </p:nvSpPr>
        <p:spPr>
          <a:xfrm>
            <a:off x="1576917" y="2017713"/>
            <a:ext cx="10363200" cy="4114800"/>
          </a:xfrm>
        </p:spPr>
        <p:txBody>
          <a:bodyPr/>
          <a:lstStyle/>
          <a:p>
            <a:pPr lvl="0"/>
            <a:endParaRPr lang="en-GB" noProof="0" dirty="0"/>
          </a:p>
        </p:txBody>
      </p:sp>
      <p:sp>
        <p:nvSpPr>
          <p:cNvPr id="4" name="Rectangle 11"/>
          <p:cNvSpPr>
            <a:spLocks noGrp="1" noChangeArrowheads="1"/>
          </p:cNvSpPr>
          <p:nvPr>
            <p:ph type="dt" sz="half" idx="10"/>
          </p:nvPr>
        </p:nvSpPr>
        <p:spPr/>
        <p:txBody>
          <a:bodyPr/>
          <a:lstStyle>
            <a:lvl1pPr>
              <a:defRPr/>
            </a:lvl1pPr>
          </a:lstStyle>
          <a:p>
            <a:fld id="{DB459363-23AC-48FD-B5DE-5FC3EA0540B1}" type="datetime1">
              <a:rPr lang="en-SG" altLang="en-US" smtClean="0"/>
              <a:t>03/10/2022</a:t>
            </a:fld>
            <a:endParaRPr lang="en-US" altLang="en-US"/>
          </a:p>
        </p:txBody>
      </p:sp>
      <p:sp>
        <p:nvSpPr>
          <p:cNvPr id="5" name="Rectangle 12"/>
          <p:cNvSpPr>
            <a:spLocks noGrp="1" noChangeArrowheads="1"/>
          </p:cNvSpPr>
          <p:nvPr>
            <p:ph type="ftr" sz="quarter" idx="11"/>
          </p:nvPr>
        </p:nvSpPr>
        <p:spPr/>
        <p:txBody>
          <a:bodyPr/>
          <a:lstStyle>
            <a:lvl1pPr>
              <a:defRPr/>
            </a:lvl1pPr>
          </a:lstStyle>
          <a:p>
            <a:endParaRPr lang="en-US" altLang="en-US"/>
          </a:p>
        </p:txBody>
      </p:sp>
      <p:sp>
        <p:nvSpPr>
          <p:cNvPr id="6" name="Rectangle 13"/>
          <p:cNvSpPr>
            <a:spLocks noGrp="1" noChangeArrowheads="1"/>
          </p:cNvSpPr>
          <p:nvPr>
            <p:ph type="sldNum" sz="quarter" idx="12"/>
          </p:nvPr>
        </p:nvSpPr>
        <p:spPr/>
        <p:txBody>
          <a:bodyPr/>
          <a:lstStyle>
            <a:lvl1pPr>
              <a:defRPr/>
            </a:lvl1pPr>
          </a:lstStyle>
          <a:p>
            <a:fld id="{CEC51BD7-7839-474C-AC0A-8A862BFD5761}" type="slidenum">
              <a:rPr lang="en-US" altLang="en-US"/>
              <a:pPr/>
              <a:t>‹#›</a:t>
            </a:fld>
            <a:endParaRPr lang="en-US" altLang="en-US"/>
          </a:p>
        </p:txBody>
      </p:sp>
    </p:spTree>
    <p:extLst>
      <p:ext uri="{BB962C8B-B14F-4D97-AF65-F5344CB8AC3E}">
        <p14:creationId xmlns:p14="http://schemas.microsoft.com/office/powerpoint/2010/main" val="245962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p:txBody>
          <a:bodyPr/>
          <a:lstStyle/>
          <a:p>
            <a:fld id="{A948378A-8656-4C10-8FDA-191E5282E11B}"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9066424" y="6492875"/>
            <a:ext cx="2989218" cy="365125"/>
          </a:xfrm>
        </p:spPr>
        <p:txBody>
          <a:bodyPr/>
          <a:lstStyle>
            <a:lvl1pPr>
              <a:defRPr>
                <a:solidFill>
                  <a:schemeClr val="tx1"/>
                </a:solidFill>
              </a:defRPr>
            </a:lvl1pPr>
          </a:lstStyle>
          <a:p>
            <a:fld id="{F32CAEEB-7ECB-40EF-BAB7-81B3930065D2}" type="slidenum">
              <a:rPr lang="en-SG" smtClean="0"/>
              <a:pPr/>
              <a:t>‹#›</a:t>
            </a:fld>
            <a:endParaRPr lang="en-SG"/>
          </a:p>
        </p:txBody>
      </p:sp>
      <p:sp>
        <p:nvSpPr>
          <p:cNvPr id="7" name="Rectangle 6"/>
          <p:cNvSpPr/>
          <p:nvPr userDrawn="1"/>
        </p:nvSpPr>
        <p:spPr>
          <a:xfrm>
            <a:off x="9565106" y="6538912"/>
            <a:ext cx="2490536" cy="300789"/>
          </a:xfrm>
          <a:prstGeom prst="rect">
            <a:avLst/>
          </a:prstGeom>
          <a:solidFill>
            <a:srgbClr val="BF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6438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a:t>Click to edit Master title style</a:t>
            </a:r>
            <a:endParaRPr lang="en-SG" dirty="0"/>
          </a:p>
        </p:txBody>
      </p:sp>
      <p:sp>
        <p:nvSpPr>
          <p:cNvPr id="4" name="Date Placeholder 3"/>
          <p:cNvSpPr>
            <a:spLocks noGrp="1"/>
          </p:cNvSpPr>
          <p:nvPr>
            <p:ph type="dt" sz="half" idx="10"/>
          </p:nvPr>
        </p:nvSpPr>
        <p:spPr/>
        <p:txBody>
          <a:bodyPr/>
          <a:lstStyle/>
          <a:p>
            <a:fld id="{7C7C11F0-F27B-4509-A96D-D6CDAA7CB620}"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10" name="Content Placeholder 2"/>
          <p:cNvSpPr>
            <a:spLocks noGrp="1"/>
          </p:cNvSpPr>
          <p:nvPr>
            <p:ph idx="1"/>
          </p:nvPr>
        </p:nvSpPr>
        <p:spPr>
          <a:xfrm>
            <a:off x="548641" y="1436914"/>
            <a:ext cx="11051178" cy="4740049"/>
          </a:xfrm>
        </p:spPr>
        <p:txBody>
          <a:bodyPr vert="horz" lIns="91440" tIns="45720" rIns="91440" bIns="45720" rtlCol="0">
            <a:normAutofit/>
          </a:bodyPr>
          <a:lstStyle>
            <a:lvl1pPr>
              <a:defRPr lang="en-US" sz="2600" dirty="0" smtClean="0">
                <a:solidFill>
                  <a:srgbClr val="660066"/>
                </a:solidFill>
              </a:defRPr>
            </a:lvl1pPr>
            <a:lvl2pPr>
              <a:defRPr lang="en-US" dirty="0" smtClean="0">
                <a:solidFill>
                  <a:srgbClr val="660066"/>
                </a:solidFill>
              </a:defRPr>
            </a:lvl2pPr>
            <a:lvl3pPr>
              <a:defRPr lang="en-US" dirty="0" smtClean="0">
                <a:solidFill>
                  <a:srgbClr val="660066"/>
                </a:solidFill>
              </a:defRPr>
            </a:lvl3pPr>
            <a:lvl4pPr>
              <a:defRPr lang="en-US" dirty="0" smtClean="0">
                <a:solidFill>
                  <a:srgbClr val="660066"/>
                </a:solidFill>
              </a:defRPr>
            </a:lvl4pPr>
            <a:lvl5pPr>
              <a:defRPr lang="en-SG" dirty="0">
                <a:solidFill>
                  <a:srgbClr val="660066"/>
                </a:solidFill>
              </a:defRPr>
            </a:lvl5pPr>
          </a:lstStyle>
          <a:p>
            <a:pPr lvl="0">
              <a:lnSpc>
                <a:spcPct val="100000"/>
              </a:lnSpc>
            </a:pPr>
            <a:r>
              <a:rPr lang="en-US" dirty="0"/>
              <a:t>Click to edit Master text styles</a:t>
            </a:r>
          </a:p>
          <a:p>
            <a:pPr lvl="1">
              <a:lnSpc>
                <a:spcPct val="100000"/>
              </a:lnSpc>
              <a:spcBef>
                <a:spcPts val="1000"/>
              </a:spcBef>
            </a:pPr>
            <a:r>
              <a:rPr lang="en-US" dirty="0"/>
              <a:t>Second level</a:t>
            </a:r>
          </a:p>
          <a:p>
            <a:pPr lvl="2">
              <a:lnSpc>
                <a:spcPct val="100000"/>
              </a:lnSpc>
              <a:spcBef>
                <a:spcPts val="1000"/>
              </a:spcBef>
            </a:pPr>
            <a:r>
              <a:rPr lang="en-US" dirty="0"/>
              <a:t>Third level</a:t>
            </a:r>
          </a:p>
          <a:p>
            <a:pPr lvl="3">
              <a:lnSpc>
                <a:spcPct val="100000"/>
              </a:lnSpc>
              <a:spcBef>
                <a:spcPts val="1000"/>
              </a:spcBef>
            </a:pPr>
            <a:r>
              <a:rPr lang="en-US" dirty="0"/>
              <a:t>Fourth level</a:t>
            </a:r>
          </a:p>
          <a:p>
            <a:pPr lvl="4">
              <a:lnSpc>
                <a:spcPct val="100000"/>
              </a:lnSpc>
              <a:spcBef>
                <a:spcPts val="1000"/>
              </a:spcBef>
            </a:pPr>
            <a:r>
              <a:rPr lang="en-US" dirty="0"/>
              <a:t>Fifth level</a:t>
            </a:r>
            <a:endParaRPr lang="en-SG" dirty="0"/>
          </a:p>
        </p:txBody>
      </p:sp>
      <p:sp>
        <p:nvSpPr>
          <p:cNvPr id="9" name="Rectangle 8"/>
          <p:cNvSpPr/>
          <p:nvPr userDrawn="1"/>
        </p:nvSpPr>
        <p:spPr>
          <a:xfrm>
            <a:off x="9565106" y="6538912"/>
            <a:ext cx="2490536" cy="300789"/>
          </a:xfrm>
          <a:prstGeom prst="rect">
            <a:avLst/>
          </a:prstGeom>
          <a:solidFill>
            <a:srgbClr val="BF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4701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a:t>Click to edit Master text styles</a:t>
            </a:r>
          </a:p>
          <a:p>
            <a:pPr lvl="1">
              <a:lnSpc>
                <a:spcPct val="100000"/>
              </a:lnSpc>
              <a:spcBef>
                <a:spcPts val="1000"/>
              </a:spcBef>
            </a:pPr>
            <a:r>
              <a:rPr lang="en-US" dirty="0"/>
              <a:t>Second level</a:t>
            </a:r>
          </a:p>
          <a:p>
            <a:pPr lvl="2">
              <a:lnSpc>
                <a:spcPct val="100000"/>
              </a:lnSpc>
              <a:spcBef>
                <a:spcPts val="1000"/>
              </a:spcBef>
            </a:pPr>
            <a:r>
              <a:rPr lang="en-US" dirty="0"/>
              <a:t>Third level</a:t>
            </a:r>
          </a:p>
          <a:p>
            <a:pPr lvl="3">
              <a:lnSpc>
                <a:spcPct val="100000"/>
              </a:lnSpc>
              <a:spcBef>
                <a:spcPts val="1000"/>
              </a:spcBef>
            </a:pPr>
            <a:r>
              <a:rPr lang="en-US" dirty="0"/>
              <a:t>Fourth level</a:t>
            </a:r>
          </a:p>
          <a:p>
            <a:pPr lvl="4">
              <a:lnSpc>
                <a:spcPct val="100000"/>
              </a:lnSpc>
              <a:spcBef>
                <a:spcPts val="1000"/>
              </a:spcBef>
            </a:pPr>
            <a:r>
              <a:rPr lang="en-US" dirty="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9ABD3451-3038-413D-9CEC-283E7F467280}" type="datetime1">
              <a:rPr lang="en-SG" smtClean="0"/>
              <a:t>03/10/2022</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64123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A615B-B24C-49C9-8A92-26B1B63DD8D7}"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62338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E36FCF-6756-4028-A4FD-21AECF86C66F}"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1427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9" name="Rectangle 8"/>
          <p:cNvSpPr/>
          <p:nvPr userDrawn="1"/>
        </p:nvSpPr>
        <p:spPr>
          <a:xfrm>
            <a:off x="0" y="1"/>
            <a:ext cx="12192000" cy="6487064"/>
          </a:xfrm>
          <a:prstGeom prst="rect">
            <a:avLst/>
          </a:prstGeom>
          <a:solidFill>
            <a:srgbClr val="D3C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a:xfrm>
            <a:off x="838200" y="794797"/>
            <a:ext cx="10515600" cy="747892"/>
          </a:xfrm>
          <a:solidFill>
            <a:schemeClr val="bg1">
              <a:lumMod val="85000"/>
            </a:schemeClr>
          </a:solidFill>
          <a:ln>
            <a:noFill/>
            <a:prstDash val="solid"/>
          </a:ln>
        </p:spPr>
        <p:txBody>
          <a:bodyPr anchor="b">
            <a:normAutofit/>
          </a:bodyPr>
          <a:lstStyle>
            <a:lvl1pPr algn="ctr">
              <a:defRPr sz="4800">
                <a:solidFill>
                  <a:srgbClr val="660066"/>
                </a:solidFill>
              </a:defRPr>
            </a:lvl1pPr>
          </a:lstStyle>
          <a:p>
            <a:r>
              <a:rPr lang="en-US"/>
              <a:t>Click to edit Master title style</a:t>
            </a:r>
            <a:endParaRPr lang="en-SG"/>
          </a:p>
        </p:txBody>
      </p:sp>
      <p:sp>
        <p:nvSpPr>
          <p:cNvPr id="4" name="Date Placeholder 3"/>
          <p:cNvSpPr>
            <a:spLocks noGrp="1"/>
          </p:cNvSpPr>
          <p:nvPr>
            <p:ph type="dt" sz="half" idx="10"/>
          </p:nvPr>
        </p:nvSpPr>
        <p:spPr/>
        <p:txBody>
          <a:bodyPr/>
          <a:lstStyle/>
          <a:p>
            <a:fld id="{5DCC20ED-780D-410F-B8F7-5FB699A5B6F1}"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pic>
        <p:nvPicPr>
          <p:cNvPr id="8" name="Picture 7" descr="A picture containing businesscard, stationary, text&#10;&#10;Description generated with high confiden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64208" y="1802993"/>
            <a:ext cx="5892784" cy="4063566"/>
          </a:xfrm>
          <a:prstGeom prst="rect">
            <a:avLst/>
          </a:prstGeom>
        </p:spPr>
      </p:pic>
    </p:spTree>
    <p:extLst>
      <p:ext uri="{BB962C8B-B14F-4D97-AF65-F5344CB8AC3E}">
        <p14:creationId xmlns:p14="http://schemas.microsoft.com/office/powerpoint/2010/main" val="203537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9" name="Rectangle 8"/>
          <p:cNvSpPr/>
          <p:nvPr userDrawn="1"/>
        </p:nvSpPr>
        <p:spPr>
          <a:xfrm>
            <a:off x="0" y="1"/>
            <a:ext cx="12192000" cy="6487064"/>
          </a:xfrm>
          <a:prstGeom prst="rect">
            <a:avLst/>
          </a:prstGeom>
          <a:solidFill>
            <a:srgbClr val="D3C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a:xfrm>
            <a:off x="831850" y="2053088"/>
            <a:ext cx="10515600" cy="747892"/>
          </a:xfrm>
        </p:spPr>
        <p:txBody>
          <a:bodyPr anchor="b">
            <a:normAutofit/>
          </a:bodyPr>
          <a:lstStyle>
            <a:lvl1pPr algn="ctr">
              <a:defRPr sz="4800">
                <a:solidFill>
                  <a:srgbClr val="660066"/>
                </a:solidFill>
              </a:defRPr>
            </a:lvl1pPr>
          </a:lstStyle>
          <a:p>
            <a:r>
              <a:rPr lang="en-US"/>
              <a:t>Click to edit Master title style</a:t>
            </a:r>
            <a:endParaRPr lang="en-SG"/>
          </a:p>
        </p:txBody>
      </p:sp>
      <p:sp>
        <p:nvSpPr>
          <p:cNvPr id="4" name="Date Placeholder 3"/>
          <p:cNvSpPr>
            <a:spLocks noGrp="1"/>
          </p:cNvSpPr>
          <p:nvPr>
            <p:ph type="dt" sz="half" idx="10"/>
          </p:nvPr>
        </p:nvSpPr>
        <p:spPr/>
        <p:txBody>
          <a:bodyPr/>
          <a:lstStyle/>
          <a:p>
            <a:fld id="{5F389053-BC57-4F99-BDF7-2819D9EE81A9}" type="datetime1">
              <a:rPr lang="en-SG" smtClean="0"/>
              <a:t>03/10/2022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2"/>
          <p:cNvSpPr>
            <a:spLocks noGrp="1"/>
          </p:cNvSpPr>
          <p:nvPr>
            <p:ph type="body" idx="1"/>
          </p:nvPr>
        </p:nvSpPr>
        <p:spPr>
          <a:xfrm>
            <a:off x="838200" y="2800980"/>
            <a:ext cx="10515600" cy="1500187"/>
          </a:xfrm>
        </p:spPr>
        <p:txBody>
          <a:bodyPr>
            <a:normAutofit/>
          </a:bodyPr>
          <a:lstStyle>
            <a:lvl1pPr marL="0" indent="0" algn="ctr">
              <a:buNone/>
              <a:defRPr sz="2800">
                <a:solidFill>
                  <a:srgbClr val="660033"/>
                </a:solidFill>
                <a:latin typeface="Arial Rounded MT Bold" panose="020F07040305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0393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0391" y="182881"/>
            <a:ext cx="11574682" cy="1084216"/>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370390" y="1436914"/>
            <a:ext cx="11574682" cy="47400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E3F87-28D7-4AD4-B75F-117BDCEC168C}" type="datetime1">
              <a:rPr lang="en-SG" smtClean="0"/>
              <a:t>03/10/2022</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CC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51441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0" r:id="rId4"/>
    <p:sldLayoutId id="2147483662" r:id="rId5"/>
    <p:sldLayoutId id="2147483651" r:id="rId6"/>
    <p:sldLayoutId id="2147483708" r:id="rId7"/>
    <p:sldLayoutId id="2147483709" r:id="rId8"/>
    <p:sldLayoutId id="2147483710" r:id="rId9"/>
    <p:sldLayoutId id="2147483652" r:id="rId10"/>
    <p:sldLayoutId id="2147483653" r:id="rId11"/>
    <p:sldLayoutId id="2147483654" r:id="rId12"/>
    <p:sldLayoutId id="2147483655" r:id="rId13"/>
    <p:sldLayoutId id="2147483661" r:id="rId14"/>
    <p:sldLayoutId id="2147483663" r:id="rId15"/>
    <p:sldLayoutId id="2147483656" r:id="rId16"/>
    <p:sldLayoutId id="2147483657" r:id="rId17"/>
    <p:sldLayoutId id="2147483658" r:id="rId18"/>
    <p:sldLayoutId id="2147483659" r:id="rId19"/>
    <p:sldLayoutId id="2147483706" r:id="rId20"/>
  </p:sldLayoutIdLst>
  <p:hf hdr="0" ftr="0" dt="0"/>
  <p:txStyles>
    <p:titleStyle>
      <a:lvl1pPr algn="ctr" defTabSz="914400" rtl="0" eaLnBrk="1" latinLnBrk="0" hangingPunct="1">
        <a:lnSpc>
          <a:spcPct val="90000"/>
        </a:lnSpc>
        <a:spcBef>
          <a:spcPct val="0"/>
        </a:spcBef>
        <a:buNone/>
        <a:defRPr sz="3800" b="1" kern="1200">
          <a:solidFill>
            <a:srgbClr val="990099"/>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1800"/>
        </a:spcBef>
        <a:buFont typeface="Arial" panose="020B0604020202020204" pitchFamily="34" charset="0"/>
        <a:buChar char="•"/>
        <a:defRPr sz="2600" kern="120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200" kern="120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000" kern="120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xml"/><Relationship Id="rId1" Type="http://schemas.openxmlformats.org/officeDocument/2006/relationships/tags" Target="../tags/tag73.xml"/><Relationship Id="rId4" Type="http://schemas.openxmlformats.org/officeDocument/2006/relationships/image" Target="../media/image90.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75.xml"/><Relationship Id="rId4" Type="http://schemas.openxmlformats.org/officeDocument/2006/relationships/image" Target="../media/image91.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tags" Target="../tags/tag76.xml"/><Relationship Id="rId4" Type="http://schemas.openxmlformats.org/officeDocument/2006/relationships/image" Target="../media/image92.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5.xml"/><Relationship Id="rId1" Type="http://schemas.openxmlformats.org/officeDocument/2006/relationships/tags" Target="../tags/tag77.xml"/><Relationship Id="rId4" Type="http://schemas.openxmlformats.org/officeDocument/2006/relationships/image" Target="../media/image93.png"/></Relationships>
</file>

<file path=ppt/slides/_rels/slide10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5.xml"/><Relationship Id="rId1" Type="http://schemas.openxmlformats.org/officeDocument/2006/relationships/tags" Target="../tags/tag78.xml"/><Relationship Id="rId4" Type="http://schemas.openxmlformats.org/officeDocument/2006/relationships/image" Target="../media/image95.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5.xml"/><Relationship Id="rId1" Type="http://schemas.openxmlformats.org/officeDocument/2006/relationships/tags" Target="../tags/tag79.xml"/><Relationship Id="rId4" Type="http://schemas.openxmlformats.org/officeDocument/2006/relationships/image" Target="../media/image96.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5.xml"/><Relationship Id="rId1" Type="http://schemas.openxmlformats.org/officeDocument/2006/relationships/tags" Target="../tags/tag80.xml"/><Relationship Id="rId5" Type="http://schemas.openxmlformats.org/officeDocument/2006/relationships/image" Target="../media/image98.png"/><Relationship Id="rId4" Type="http://schemas.openxmlformats.org/officeDocument/2006/relationships/image" Target="../media/image9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5.xml"/><Relationship Id="rId1" Type="http://schemas.openxmlformats.org/officeDocument/2006/relationships/tags" Target="../tags/tag81.xml"/><Relationship Id="rId5" Type="http://schemas.openxmlformats.org/officeDocument/2006/relationships/image" Target="../media/image100.png"/><Relationship Id="rId4" Type="http://schemas.openxmlformats.org/officeDocument/2006/relationships/image" Target="../media/image99.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1.xml"/><Relationship Id="rId7" Type="http://schemas.openxmlformats.org/officeDocument/2006/relationships/diagramColors" Target="../diagrams/colors1.xml"/><Relationship Id="rId2" Type="http://schemas.openxmlformats.org/officeDocument/2006/relationships/slideLayout" Target="../slideLayouts/slideLayout5.xml"/><Relationship Id="rId1" Type="http://schemas.openxmlformats.org/officeDocument/2006/relationships/tags" Target="../tags/tag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1.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5.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6.xml"/><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hyperlink" Target="https://github.com/pandas-dev/pandas"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1.xml"/><Relationship Id="rId5" Type="http://schemas.openxmlformats.org/officeDocument/2006/relationships/image" Target="../media/image38.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2.xml"/><Relationship Id="rId5" Type="http://schemas.openxmlformats.org/officeDocument/2006/relationships/image" Target="../media/image40.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54.png"/></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57.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59.png"/><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60.png"/><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39.xml"/><Relationship Id="rId5" Type="http://schemas.openxmlformats.org/officeDocument/2006/relationships/image" Target="../media/image65.png"/><Relationship Id="rId4" Type="http://schemas.openxmlformats.org/officeDocument/2006/relationships/image" Target="../media/image62.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0.xml"/><Relationship Id="rId5" Type="http://schemas.openxmlformats.org/officeDocument/2006/relationships/image" Target="../media/image67.png"/><Relationship Id="rId4" Type="http://schemas.openxmlformats.org/officeDocument/2006/relationships/image" Target="../media/image6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2.xml"/><Relationship Id="rId5" Type="http://schemas.openxmlformats.org/officeDocument/2006/relationships/image" Target="../media/image72.png"/><Relationship Id="rId4" Type="http://schemas.openxmlformats.org/officeDocument/2006/relationships/image" Target="../media/image7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3.xml"/><Relationship Id="rId5" Type="http://schemas.openxmlformats.org/officeDocument/2006/relationships/image" Target="../media/image73.png"/><Relationship Id="rId4" Type="http://schemas.openxmlformats.org/officeDocument/2006/relationships/image" Target="../media/image69.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75.png"/><Relationship Id="rId4" Type="http://schemas.openxmlformats.org/officeDocument/2006/relationships/image" Target="../media/image7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5.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7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78.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2.xml"/><Relationship Id="rId5" Type="http://schemas.openxmlformats.org/officeDocument/2006/relationships/image" Target="../media/image79.png"/><Relationship Id="rId4" Type="http://schemas.openxmlformats.org/officeDocument/2006/relationships/image" Target="../media/image7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3.xml"/><Relationship Id="rId7" Type="http://schemas.openxmlformats.org/officeDocument/2006/relationships/diagramColors" Target="../diagrams/colors2.xml"/><Relationship Id="rId2" Type="http://schemas.openxmlformats.org/officeDocument/2006/relationships/slideLayout" Target="../slideLayouts/slideLayout5.xml"/><Relationship Id="rId1" Type="http://schemas.openxmlformats.org/officeDocument/2006/relationships/tags" Target="../tags/tag5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4.xml"/><Relationship Id="rId4" Type="http://schemas.openxmlformats.org/officeDocument/2006/relationships/image" Target="../media/image78.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5.xml"/><Relationship Id="rId5" Type="http://schemas.openxmlformats.org/officeDocument/2006/relationships/image" Target="../media/image80.png"/><Relationship Id="rId4" Type="http://schemas.openxmlformats.org/officeDocument/2006/relationships/image" Target="../media/image78.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6.xml"/><Relationship Id="rId4" Type="http://schemas.openxmlformats.org/officeDocument/2006/relationships/image" Target="../media/image78.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7.xml"/><Relationship Id="rId5" Type="http://schemas.openxmlformats.org/officeDocument/2006/relationships/image" Target="../media/image81.png"/><Relationship Id="rId4" Type="http://schemas.openxmlformats.org/officeDocument/2006/relationships/image" Target="../media/image78.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58.xml"/><Relationship Id="rId4" Type="http://schemas.openxmlformats.org/officeDocument/2006/relationships/image" Target="../media/image78.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59.xml"/><Relationship Id="rId5" Type="http://schemas.openxmlformats.org/officeDocument/2006/relationships/image" Target="../media/image82.png"/><Relationship Id="rId4" Type="http://schemas.openxmlformats.org/officeDocument/2006/relationships/image" Target="../media/image78.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0.xml"/><Relationship Id="rId4" Type="http://schemas.openxmlformats.org/officeDocument/2006/relationships/image" Target="../media/image78.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1.xml"/><Relationship Id="rId5" Type="http://schemas.openxmlformats.org/officeDocument/2006/relationships/image" Target="../media/image83.png"/><Relationship Id="rId4" Type="http://schemas.openxmlformats.org/officeDocument/2006/relationships/image" Target="../media/image78.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4.xml"/><Relationship Id="rId5" Type="http://schemas.openxmlformats.org/officeDocument/2006/relationships/image" Target="../media/image85.png"/><Relationship Id="rId4" Type="http://schemas.openxmlformats.org/officeDocument/2006/relationships/image" Target="../media/image84.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5.xml"/><Relationship Id="rId4" Type="http://schemas.openxmlformats.org/officeDocument/2006/relationships/image" Target="../media/image86.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6.xml"/><Relationship Id="rId5" Type="http://schemas.openxmlformats.org/officeDocument/2006/relationships/image" Target="../media/image85.png"/><Relationship Id="rId4" Type="http://schemas.openxmlformats.org/officeDocument/2006/relationships/image" Target="../media/image84.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7.xml"/><Relationship Id="rId4" Type="http://schemas.openxmlformats.org/officeDocument/2006/relationships/image" Target="../media/image87.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68.xml"/><Relationship Id="rId5" Type="http://schemas.openxmlformats.org/officeDocument/2006/relationships/image" Target="../media/image85.png"/><Relationship Id="rId4" Type="http://schemas.openxmlformats.org/officeDocument/2006/relationships/image" Target="../media/image84.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xml"/><Relationship Id="rId1" Type="http://schemas.openxmlformats.org/officeDocument/2006/relationships/tags" Target="../tags/tag69.xml"/><Relationship Id="rId4" Type="http://schemas.openxmlformats.org/officeDocument/2006/relationships/image" Target="../media/image88.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xml"/><Relationship Id="rId1" Type="http://schemas.openxmlformats.org/officeDocument/2006/relationships/tags" Target="../tags/tag70.xml"/><Relationship Id="rId5" Type="http://schemas.openxmlformats.org/officeDocument/2006/relationships/image" Target="../media/image85.png"/><Relationship Id="rId4" Type="http://schemas.openxmlformats.org/officeDocument/2006/relationships/image" Target="../media/image84.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tags" Target="../tags/tag71.xml"/><Relationship Id="rId4" Type="http://schemas.openxmlformats.org/officeDocument/2006/relationships/image" Target="../media/image89.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72.xml"/><Relationship Id="rId5" Type="http://schemas.openxmlformats.org/officeDocument/2006/relationships/image" Target="../media/image85.png"/><Relationship Id="rId4" Type="http://schemas.openxmlformats.org/officeDocument/2006/relationships/image" Target="../media/image8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23093" y="270662"/>
            <a:ext cx="2638736" cy="830997"/>
          </a:xfrm>
          <a:prstGeom prst="rect">
            <a:avLst/>
          </a:prstGeom>
        </p:spPr>
        <p:txBody>
          <a:bodyPr wrap="none">
            <a:spAutoFit/>
          </a:bodyPr>
          <a:lstStyle/>
          <a:p>
            <a:r>
              <a:rPr lang="en-SG" sz="4800" b="1" dirty="0">
                <a:solidFill>
                  <a:srgbClr val="D066C3"/>
                </a:solidFill>
                <a:latin typeface="Arial Black" panose="020B0A04020102020204" pitchFamily="34" charset="0"/>
                <a:ea typeface="+mj-ea"/>
                <a:cs typeface="+mj-cs"/>
              </a:rPr>
              <a:t>Topic 4</a:t>
            </a:r>
          </a:p>
        </p:txBody>
      </p:sp>
      <p:sp>
        <p:nvSpPr>
          <p:cNvPr id="6" name="Rectangle 5"/>
          <p:cNvSpPr/>
          <p:nvPr/>
        </p:nvSpPr>
        <p:spPr>
          <a:xfrm>
            <a:off x="2686669" y="1327300"/>
            <a:ext cx="7271221" cy="677108"/>
          </a:xfrm>
          <a:prstGeom prst="rect">
            <a:avLst/>
          </a:prstGeom>
        </p:spPr>
        <p:txBody>
          <a:bodyPr wrap="none">
            <a:spAutoFit/>
          </a:bodyPr>
          <a:lstStyle/>
          <a:p>
            <a:r>
              <a:rPr lang="en-SG" sz="3800" b="1" dirty="0">
                <a:solidFill>
                  <a:srgbClr val="990099"/>
                </a:solidFill>
                <a:latin typeface="Arial Black" panose="020B0A04020102020204" pitchFamily="34" charset="0"/>
                <a:ea typeface="+mj-ea"/>
                <a:cs typeface="+mj-cs"/>
              </a:rPr>
              <a:t>Data Analysis with Pandas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804" y="3072721"/>
            <a:ext cx="9825995" cy="2047080"/>
          </a:xfrm>
          <a:prstGeom prst="rect">
            <a:avLst/>
          </a:prstGeom>
        </p:spPr>
      </p:pic>
      <p:sp>
        <p:nvSpPr>
          <p:cNvPr id="10" name="Slide Number Placeholder 9"/>
          <p:cNvSpPr>
            <a:spLocks noGrp="1"/>
          </p:cNvSpPr>
          <p:nvPr>
            <p:ph type="sldNum" sz="quarter" idx="12"/>
          </p:nvPr>
        </p:nvSpPr>
        <p:spPr>
          <a:xfrm>
            <a:off x="9066424" y="6356350"/>
            <a:ext cx="2989218" cy="365125"/>
          </a:xfrm>
        </p:spPr>
        <p:txBody>
          <a:bodyPr/>
          <a:lstStyle/>
          <a:p>
            <a:fld id="{F32CAEEB-7ECB-40EF-BAB7-81B3930065D2}" type="slidenum">
              <a:rPr lang="en-SG" smtClean="0"/>
              <a:t>1</a:t>
            </a:fld>
            <a:endParaRPr lang="en-SG"/>
          </a:p>
        </p:txBody>
      </p:sp>
      <p:sp>
        <p:nvSpPr>
          <p:cNvPr id="8" name="Footer Placeholder 3"/>
          <p:cNvSpPr>
            <a:spLocks noGrp="1"/>
          </p:cNvSpPr>
          <p:nvPr/>
        </p:nvSpPr>
        <p:spPr>
          <a:xfrm>
            <a:off x="102899" y="6538912"/>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47021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lstStyle/>
          <a:p>
            <a:r>
              <a:rPr lang="en-SG"/>
              <a:t>Show first/last n rows of dataset</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US" dirty="0"/>
              <a:t>Getting Started with Pandas</a:t>
            </a:r>
            <a:endParaRPr lang="en-US"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184848" y="1615779"/>
            <a:ext cx="8025297" cy="415321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pd.read_csv('data/gapminder.tsv', sep='\t')</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Get the 5 rows of the dataset</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df.head(5)</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Get the last 3 rows of the dataset</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df.tail(3)</a:t>
            </a:r>
          </a:p>
        </p:txBody>
      </p:sp>
      <p:pic>
        <p:nvPicPr>
          <p:cNvPr id="3" name="Picture 2">
            <a:extLst>
              <a:ext uri="{FF2B5EF4-FFF2-40B4-BE49-F238E27FC236}">
                <a16:creationId xmlns:a16="http://schemas.microsoft.com/office/drawing/2014/main" id="{D0A01FD6-0C87-4FDB-9BCF-28F75E0A92B8}"/>
              </a:ext>
            </a:extLst>
          </p:cNvPr>
          <p:cNvPicPr>
            <a:picLocks noChangeAspect="1"/>
          </p:cNvPicPr>
          <p:nvPr/>
        </p:nvPicPr>
        <p:blipFill>
          <a:blip r:embed="rId2"/>
          <a:stretch>
            <a:fillRect/>
          </a:stretch>
        </p:blipFill>
        <p:spPr>
          <a:xfrm>
            <a:off x="7457261" y="2798317"/>
            <a:ext cx="4333333" cy="1761905"/>
          </a:xfrm>
          <a:prstGeom prst="rect">
            <a:avLst/>
          </a:prstGeom>
        </p:spPr>
      </p:pic>
      <p:pic>
        <p:nvPicPr>
          <p:cNvPr id="7" name="Picture 6">
            <a:extLst>
              <a:ext uri="{FF2B5EF4-FFF2-40B4-BE49-F238E27FC236}">
                <a16:creationId xmlns:a16="http://schemas.microsoft.com/office/drawing/2014/main" id="{ACA0AA71-B9B8-4E8D-A4A8-986EB3D86470}"/>
              </a:ext>
            </a:extLst>
          </p:cNvPr>
          <p:cNvPicPr>
            <a:picLocks noChangeAspect="1"/>
          </p:cNvPicPr>
          <p:nvPr/>
        </p:nvPicPr>
        <p:blipFill>
          <a:blip r:embed="rId3"/>
          <a:stretch>
            <a:fillRect/>
          </a:stretch>
        </p:blipFill>
        <p:spPr>
          <a:xfrm>
            <a:off x="7419165" y="4858286"/>
            <a:ext cx="4371429" cy="1200000"/>
          </a:xfrm>
          <a:prstGeom prst="rect">
            <a:avLst/>
          </a:prstGeom>
        </p:spPr>
      </p:pic>
      <p:sp>
        <p:nvSpPr>
          <p:cNvPr id="10" name="Slide Number Placeholder 9"/>
          <p:cNvSpPr>
            <a:spLocks noGrp="1"/>
          </p:cNvSpPr>
          <p:nvPr>
            <p:ph type="sldNum" sz="quarter" idx="12"/>
          </p:nvPr>
        </p:nvSpPr>
        <p:spPr/>
        <p:txBody>
          <a:bodyPr/>
          <a:lstStyle/>
          <a:p>
            <a:fld id="{F32CAEEB-7ECB-40EF-BAB7-81B3930065D2}" type="slidenum">
              <a:rPr lang="en-SG" smtClean="0"/>
              <a:t>10</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9381802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~isin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Datasets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100</a:t>
            </a:fld>
            <a:endParaRPr lang="en-SG"/>
          </a:p>
        </p:txBody>
      </p:sp>
      <p:pic>
        <p:nvPicPr>
          <p:cNvPr id="3" name="Picture 2">
            <a:extLst>
              <a:ext uri="{FF2B5EF4-FFF2-40B4-BE49-F238E27FC236}">
                <a16:creationId xmlns:a16="http://schemas.microsoft.com/office/drawing/2014/main" id="{9D853B0D-4DD0-4315-8612-54116A707D46}"/>
              </a:ext>
            </a:extLst>
          </p:cNvPr>
          <p:cNvPicPr>
            <a:picLocks noChangeAspect="1"/>
          </p:cNvPicPr>
          <p:nvPr/>
        </p:nvPicPr>
        <p:blipFill>
          <a:blip r:embed="rId4"/>
          <a:stretch>
            <a:fillRect/>
          </a:stretch>
        </p:blipFill>
        <p:spPr>
          <a:xfrm>
            <a:off x="1065464" y="1644468"/>
            <a:ext cx="10061071" cy="2897375"/>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100</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8279047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794797"/>
            <a:ext cx="10515600" cy="747892"/>
          </a:xfrm>
        </p:spPr>
        <p:txBody>
          <a:bodyPr>
            <a:normAutofit fontScale="90000"/>
          </a:bodyPr>
          <a:lstStyle/>
          <a:p>
            <a:r>
              <a:rPr lang="en-SG"/>
              <a:t>Group Data</a:t>
            </a:r>
          </a:p>
        </p:txBody>
      </p:sp>
      <p:sp>
        <p:nvSpPr>
          <p:cNvPr id="5" name="Slide Number Placeholder 4"/>
          <p:cNvSpPr>
            <a:spLocks noGrp="1"/>
          </p:cNvSpPr>
          <p:nvPr>
            <p:ph type="sldNum" sz="quarter" idx="12"/>
          </p:nvPr>
        </p:nvSpPr>
        <p:spPr/>
        <p:txBody>
          <a:bodyPr/>
          <a:lstStyle/>
          <a:p>
            <a:fld id="{F32CAEEB-7ECB-40EF-BAB7-81B3930065D2}" type="slidenum">
              <a:rPr lang="en-SG" smtClean="0"/>
              <a:t>101</a:t>
            </a:fld>
            <a:endParaRPr lang="en-SG"/>
          </a:p>
        </p:txBody>
      </p:sp>
      <p:sp>
        <p:nvSpPr>
          <p:cNvPr id="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1232937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Group data</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Group Data</a:t>
            </a:r>
          </a:p>
          <a:p>
            <a:endParaRPr lang="en-SG"/>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1516435990"/>
              </p:ext>
            </p:extLst>
          </p:nvPr>
        </p:nvGraphicFramePr>
        <p:xfrm>
          <a:off x="1339259" y="2050420"/>
          <a:ext cx="9963414" cy="3955010"/>
        </p:xfrm>
        <a:graphic>
          <a:graphicData uri="http://schemas.openxmlformats.org/drawingml/2006/table">
            <a:tbl>
              <a:tblPr firstRow="1" bandRow="1">
                <a:tableStyleId>{21E4AEA4-8DFA-4A89-87EB-49C32662AFE0}</a:tableStyleId>
              </a:tblPr>
              <a:tblGrid>
                <a:gridCol w="3912810">
                  <a:extLst>
                    <a:ext uri="{9D8B030D-6E8A-4147-A177-3AD203B41FA5}">
                      <a16:colId xmlns:a16="http://schemas.microsoft.com/office/drawing/2014/main" val="1089863281"/>
                    </a:ext>
                  </a:extLst>
                </a:gridCol>
                <a:gridCol w="6050604">
                  <a:extLst>
                    <a:ext uri="{9D8B030D-6E8A-4147-A177-3AD203B41FA5}">
                      <a16:colId xmlns:a16="http://schemas.microsoft.com/office/drawing/2014/main" val="1473734385"/>
                    </a:ext>
                  </a:extLst>
                </a:gridCol>
              </a:tblGrid>
              <a:tr h="461818">
                <a:tc>
                  <a:txBody>
                    <a:bodyPr/>
                    <a:lstStyle/>
                    <a:p>
                      <a:r>
                        <a:rPr lang="en-SG" sz="2400"/>
                        <a:t>Code Example</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a:t>df1 = df.groupby(by='col)</a:t>
                      </a:r>
                    </a:p>
                  </a:txBody>
                  <a:tcPr/>
                </a:tc>
                <a:tc>
                  <a:txBody>
                    <a:bodyPr/>
                    <a:lstStyle/>
                    <a:p>
                      <a:r>
                        <a:rPr lang="en-SG" sz="2400"/>
                        <a:t>Return a GroupBy object, grouped by values in column named 'col'</a:t>
                      </a:r>
                    </a:p>
                  </a:txBody>
                  <a:tcPr/>
                </a:tc>
                <a:extLst>
                  <a:ext uri="{0D108BD9-81ED-4DB2-BD59-A6C34878D82A}">
                    <a16:rowId xmlns:a16="http://schemas.microsoft.com/office/drawing/2014/main" val="1308573796"/>
                  </a:ext>
                </a:extLst>
              </a:tr>
              <a:tr h="461818">
                <a:tc>
                  <a:txBody>
                    <a:bodyPr/>
                    <a:lstStyle/>
                    <a:p>
                      <a:r>
                        <a:rPr lang="en-SG" sz="2400"/>
                        <a:t>df1 = df.groupby(level='ind')</a:t>
                      </a:r>
                    </a:p>
                  </a:txBody>
                  <a:tcPr/>
                </a:tc>
                <a:tc>
                  <a:txBody>
                    <a:bodyPr/>
                    <a:lstStyle/>
                    <a:p>
                      <a:r>
                        <a:rPr lang="en-SG" sz="2400"/>
                        <a:t>Return a GroupBy object, grouped by values in index level named 'ind'</a:t>
                      </a:r>
                    </a:p>
                  </a:txBody>
                  <a:tcPr/>
                </a:tc>
                <a:extLst>
                  <a:ext uri="{0D108BD9-81ED-4DB2-BD59-A6C34878D82A}">
                    <a16:rowId xmlns:a16="http://schemas.microsoft.com/office/drawing/2014/main" val="1282516687"/>
                  </a:ext>
                </a:extLst>
              </a:tr>
              <a:tr h="461818">
                <a:tc>
                  <a:txBody>
                    <a:bodyPr/>
                    <a:lstStyle/>
                    <a:p>
                      <a:r>
                        <a:rPr lang="en-SG" sz="2400"/>
                        <a:t>df1.groups</a:t>
                      </a:r>
                    </a:p>
                  </a:txBody>
                  <a:tcPr/>
                </a:tc>
                <a:tc>
                  <a:txBody>
                    <a:bodyPr/>
                    <a:lstStyle/>
                    <a:p>
                      <a:r>
                        <a:rPr lang="en-SG" sz="2400"/>
                        <a:t>The dictionary of groups</a:t>
                      </a:r>
                    </a:p>
                  </a:txBody>
                  <a:tcPr/>
                </a:tc>
                <a:extLst>
                  <a:ext uri="{0D108BD9-81ED-4DB2-BD59-A6C34878D82A}">
                    <a16:rowId xmlns:a16="http://schemas.microsoft.com/office/drawing/2014/main" val="1779449953"/>
                  </a:ext>
                </a:extLst>
              </a:tr>
              <a:tr h="461818">
                <a:tc>
                  <a:txBody>
                    <a:bodyPr/>
                    <a:lstStyle/>
                    <a:p>
                      <a:r>
                        <a:rPr lang="en-SG" sz="2400"/>
                        <a:t>len(df1.groups)</a:t>
                      </a:r>
                    </a:p>
                  </a:txBody>
                  <a:tcPr/>
                </a:tc>
                <a:tc>
                  <a:txBody>
                    <a:bodyPr/>
                    <a:lstStyle/>
                    <a:p>
                      <a:r>
                        <a:rPr lang="en-SG" sz="2400"/>
                        <a:t>Number of groups in the dictionary</a:t>
                      </a:r>
                    </a:p>
                  </a:txBody>
                  <a:tcPr/>
                </a:tc>
                <a:extLst>
                  <a:ext uri="{0D108BD9-81ED-4DB2-BD59-A6C34878D82A}">
                    <a16:rowId xmlns:a16="http://schemas.microsoft.com/office/drawing/2014/main" val="3736133852"/>
                  </a:ext>
                </a:extLst>
              </a:tr>
              <a:tr h="461818">
                <a:tc>
                  <a:txBody>
                    <a:bodyPr/>
                    <a:lstStyle/>
                    <a:p>
                      <a:r>
                        <a:rPr lang="en-SG" sz="2400"/>
                        <a:t>size()</a:t>
                      </a:r>
                    </a:p>
                  </a:txBody>
                  <a:tcPr/>
                </a:tc>
                <a:tc>
                  <a:txBody>
                    <a:bodyPr/>
                    <a:lstStyle/>
                    <a:p>
                      <a:r>
                        <a:rPr lang="en-SG" sz="2400"/>
                        <a:t>Size of each group</a:t>
                      </a:r>
                    </a:p>
                  </a:txBody>
                  <a:tcPr/>
                </a:tc>
                <a:extLst>
                  <a:ext uri="{0D108BD9-81ED-4DB2-BD59-A6C34878D82A}">
                    <a16:rowId xmlns:a16="http://schemas.microsoft.com/office/drawing/2014/main" val="2025859728"/>
                  </a:ext>
                </a:extLst>
              </a:tr>
              <a:tr h="461818">
                <a:tc>
                  <a:txBody>
                    <a:bodyPr/>
                    <a:lstStyle/>
                    <a:p>
                      <a:r>
                        <a:rPr lang="en-SG" sz="2400"/>
                        <a:t>agg(function)</a:t>
                      </a:r>
                    </a:p>
                  </a:txBody>
                  <a:tcPr/>
                </a:tc>
                <a:tc>
                  <a:txBody>
                    <a:bodyPr/>
                    <a:lstStyle/>
                    <a:p>
                      <a:r>
                        <a:rPr lang="en-SG" sz="2400"/>
                        <a:t>Aggregate group using function</a:t>
                      </a:r>
                    </a:p>
                  </a:txBody>
                  <a:tcPr/>
                </a:tc>
                <a:extLst>
                  <a:ext uri="{0D108BD9-81ED-4DB2-BD59-A6C34878D82A}">
                    <a16:rowId xmlns:a16="http://schemas.microsoft.com/office/drawing/2014/main" val="532035814"/>
                  </a:ext>
                </a:extLst>
              </a:tr>
            </a:tbl>
          </a:graphicData>
        </a:graphic>
      </p:graphicFrame>
      <p:sp>
        <p:nvSpPr>
          <p:cNvPr id="8" name="Slide Number Placeholder 7"/>
          <p:cNvSpPr>
            <a:spLocks noGrp="1"/>
          </p:cNvSpPr>
          <p:nvPr>
            <p:ph type="sldNum" sz="quarter" idx="12"/>
          </p:nvPr>
        </p:nvSpPr>
        <p:spPr/>
        <p:txBody>
          <a:bodyPr/>
          <a:lstStyle/>
          <a:p>
            <a:fld id="{F32CAEEB-7ECB-40EF-BAB7-81B3930065D2}" type="slidenum">
              <a:rPr lang="en-SG" smtClean="0"/>
              <a:t>102</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396628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947B57-1DFD-4950-A1F4-727A4249D99B}"/>
              </a:ext>
            </a:extLst>
          </p:cNvPr>
          <p:cNvPicPr>
            <a:picLocks noChangeAspect="1"/>
          </p:cNvPicPr>
          <p:nvPr/>
        </p:nvPicPr>
        <p:blipFill>
          <a:blip r:embed="rId4"/>
          <a:stretch>
            <a:fillRect/>
          </a:stretch>
        </p:blipFill>
        <p:spPr>
          <a:xfrm>
            <a:off x="499202" y="1175266"/>
            <a:ext cx="11251811" cy="4869481"/>
          </a:xfrm>
          <a:prstGeom prst="rect">
            <a:avLst/>
          </a:prstGeom>
        </p:spPr>
      </p:pic>
      <p:sp>
        <p:nvSpPr>
          <p:cNvPr id="10" name="Rectangle 9">
            <a:extLst>
              <a:ext uri="{FF2B5EF4-FFF2-40B4-BE49-F238E27FC236}">
                <a16:creationId xmlns:a16="http://schemas.microsoft.com/office/drawing/2014/main" id="{733A48FD-95CB-4586-9F63-FD56B195BE53}"/>
              </a:ext>
            </a:extLst>
          </p:cNvPr>
          <p:cNvSpPr/>
          <p:nvPr/>
        </p:nvSpPr>
        <p:spPr>
          <a:xfrm>
            <a:off x="650397" y="305421"/>
            <a:ext cx="11100616" cy="1015663"/>
          </a:xfrm>
          <a:prstGeom prst="rect">
            <a:avLst/>
          </a:prstGeom>
        </p:spPr>
        <p:txBody>
          <a:bodyPr wrap="square">
            <a:spAutoFit/>
          </a:bodyPr>
          <a:lstStyle/>
          <a:p>
            <a:endParaRPr lang="en-SG" sz="2000"/>
          </a:p>
          <a:p>
            <a:r>
              <a:rPr lang="en-SG" sz="2000"/>
              <a:t>Study the  partial dataset below which stores the results of the European club soccer championship since 1955</a:t>
            </a:r>
          </a:p>
        </p:txBody>
      </p:sp>
      <p:sp>
        <p:nvSpPr>
          <p:cNvPr id="5" name="Slide Number Placeholder 4"/>
          <p:cNvSpPr>
            <a:spLocks noGrp="1"/>
          </p:cNvSpPr>
          <p:nvPr>
            <p:ph type="sldNum" sz="quarter" idx="12"/>
          </p:nvPr>
        </p:nvSpPr>
        <p:spPr/>
        <p:txBody>
          <a:bodyPr/>
          <a:lstStyle/>
          <a:p>
            <a:fld id="{F32CAEEB-7ECB-40EF-BAB7-81B3930065D2}" type="slidenum">
              <a:rPr lang="en-SG" smtClean="0"/>
              <a:t>103</a:t>
            </a:fld>
            <a:endParaRPr lang="en-SG"/>
          </a:p>
        </p:txBody>
      </p:sp>
      <p:sp>
        <p:nvSpPr>
          <p:cNvPr id="6"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3072744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3A48FD-95CB-4586-9F63-FD56B195BE53}"/>
              </a:ext>
            </a:extLst>
          </p:cNvPr>
          <p:cNvSpPr/>
          <p:nvPr/>
        </p:nvSpPr>
        <p:spPr>
          <a:xfrm>
            <a:off x="499202" y="311579"/>
            <a:ext cx="6349070" cy="2677656"/>
          </a:xfrm>
          <a:prstGeom prst="rect">
            <a:avLst/>
          </a:prstGeom>
        </p:spPr>
        <p:txBody>
          <a:bodyPr wrap="square">
            <a:spAutoFit/>
          </a:bodyPr>
          <a:lstStyle/>
          <a:p>
            <a:r>
              <a:rPr lang="en-SG" sz="2800">
                <a:solidFill>
                  <a:srgbClr val="002060"/>
                </a:solidFill>
              </a:rPr>
              <a:t>Suppose we wanted to rank the nations by the number of European club championships they have won</a:t>
            </a:r>
          </a:p>
          <a:p>
            <a:endParaRPr lang="en-SG" sz="2800">
              <a:solidFill>
                <a:srgbClr val="002060"/>
              </a:solidFill>
            </a:endParaRPr>
          </a:p>
          <a:p>
            <a:r>
              <a:rPr lang="en-SG" sz="2800">
                <a:solidFill>
                  <a:srgbClr val="002060"/>
                </a:solidFill>
              </a:rPr>
              <a:t>We can achieve this by using the </a:t>
            </a:r>
            <a:r>
              <a:rPr lang="en-SG" sz="2800" b="1">
                <a:solidFill>
                  <a:srgbClr val="C00000"/>
                </a:solidFill>
              </a:rPr>
              <a:t>groupby</a:t>
            </a:r>
            <a:r>
              <a:rPr lang="en-SG" sz="2800">
                <a:solidFill>
                  <a:srgbClr val="002060"/>
                </a:solidFill>
              </a:rPr>
              <a:t> function</a:t>
            </a:r>
          </a:p>
        </p:txBody>
      </p:sp>
      <p:pic>
        <p:nvPicPr>
          <p:cNvPr id="3" name="Picture 2">
            <a:extLst>
              <a:ext uri="{FF2B5EF4-FFF2-40B4-BE49-F238E27FC236}">
                <a16:creationId xmlns:a16="http://schemas.microsoft.com/office/drawing/2014/main" id="{71F0C7B7-50D5-4AE9-B63E-9D5AAFEC5DD8}"/>
              </a:ext>
            </a:extLst>
          </p:cNvPr>
          <p:cNvPicPr>
            <a:picLocks noChangeAspect="1"/>
          </p:cNvPicPr>
          <p:nvPr/>
        </p:nvPicPr>
        <p:blipFill>
          <a:blip r:embed="rId4"/>
          <a:stretch>
            <a:fillRect/>
          </a:stretch>
        </p:blipFill>
        <p:spPr>
          <a:xfrm>
            <a:off x="7743218" y="311579"/>
            <a:ext cx="4070609" cy="5831490"/>
          </a:xfrm>
          <a:prstGeom prst="rect">
            <a:avLst/>
          </a:prstGeom>
        </p:spPr>
      </p:pic>
      <p:sp>
        <p:nvSpPr>
          <p:cNvPr id="6" name="Slide Number Placeholder 5"/>
          <p:cNvSpPr>
            <a:spLocks noGrp="1"/>
          </p:cNvSpPr>
          <p:nvPr>
            <p:ph type="sldNum" sz="quarter" idx="12"/>
          </p:nvPr>
        </p:nvSpPr>
        <p:spPr/>
        <p:txBody>
          <a:bodyPr/>
          <a:lstStyle/>
          <a:p>
            <a:fld id="{F32CAEEB-7ECB-40EF-BAB7-81B3930065D2}" type="slidenum">
              <a:rPr lang="en-SG" smtClean="0"/>
              <a:t>104</a:t>
            </a:fld>
            <a:endParaRPr lang="en-SG"/>
          </a:p>
        </p:txBody>
      </p:sp>
      <p:sp>
        <p:nvSpPr>
          <p:cNvPr id="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0694263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Grouping Data</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Group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36486" y="1322938"/>
            <a:ext cx="10928143" cy="477320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r>
              <a:rPr lang="pt-BR" sz="2000">
                <a:latin typeface="Courier New" panose="02070309020205020404" pitchFamily="49" charset="0"/>
                <a:cs typeface="Courier New" panose="02070309020205020404" pitchFamily="49" charset="0"/>
              </a:rPr>
              <a:t>df = pd.read_csv("data/euro_winners.csv")</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b="1">
                <a:solidFill>
                  <a:schemeClr val="accent6">
                    <a:lumMod val="75000"/>
                  </a:schemeClr>
                </a:solidFill>
                <a:latin typeface="Courier New" panose="02070309020205020404" pitchFamily="49" charset="0"/>
                <a:cs typeface="Courier New" panose="02070309020205020404" pitchFamily="49" charset="0"/>
              </a:rPr>
              <a:t># Returns a dictionary of DataFrameGroupBy objects</a:t>
            </a:r>
          </a:p>
          <a:p>
            <a:pPr marL="0" indent="0">
              <a:spcBef>
                <a:spcPts val="0"/>
              </a:spcBef>
              <a:buNone/>
            </a:pPr>
            <a:r>
              <a:rPr lang="pt-BR" sz="2000">
                <a:latin typeface="Courier New" panose="02070309020205020404" pitchFamily="49" charset="0"/>
                <a:cs typeface="Courier New" panose="02070309020205020404" pitchFamily="49" charset="0"/>
              </a:rPr>
              <a:t>nationsGrp = df.groupby(['Nation'])</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nationWins = nationsGrp.size()</a:t>
            </a:r>
          </a:p>
          <a:p>
            <a:pPr marL="0" indent="0">
              <a:spcBef>
                <a:spcPts val="0"/>
              </a:spcBef>
              <a:buNone/>
            </a:pPr>
            <a:r>
              <a:rPr lang="pt-BR" sz="2000">
                <a:latin typeface="Courier New" panose="02070309020205020404" pitchFamily="49" charset="0"/>
                <a:cs typeface="Courier New" panose="02070309020205020404" pitchFamily="49" charset="0"/>
              </a:rPr>
              <a:t>nationWins.sort_values(ascending=False)</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endParaRPr lang="pt-BR"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105</a:t>
            </a:fld>
            <a:endParaRPr lang="en-SG"/>
          </a:p>
        </p:txBody>
      </p:sp>
      <p:pic>
        <p:nvPicPr>
          <p:cNvPr id="16" name="Picture 15">
            <a:extLst>
              <a:ext uri="{FF2B5EF4-FFF2-40B4-BE49-F238E27FC236}">
                <a16:creationId xmlns:a16="http://schemas.microsoft.com/office/drawing/2014/main" id="{E2902DF2-48EA-4FC1-B315-223CA94E38D5}"/>
              </a:ext>
            </a:extLst>
          </p:cNvPr>
          <p:cNvPicPr>
            <a:picLocks noChangeAspect="1"/>
          </p:cNvPicPr>
          <p:nvPr/>
        </p:nvPicPr>
        <p:blipFill>
          <a:blip r:embed="rId4">
            <a:duotone>
              <a:prstClr val="black"/>
              <a:schemeClr val="accent1">
                <a:tint val="45000"/>
                <a:satMod val="400000"/>
              </a:schemeClr>
            </a:duotone>
          </a:blip>
          <a:stretch>
            <a:fillRect/>
          </a:stretch>
        </p:blipFill>
        <p:spPr>
          <a:xfrm>
            <a:off x="8307955" y="1322938"/>
            <a:ext cx="3647450" cy="4773208"/>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105</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0759494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3A48FD-95CB-4586-9F63-FD56B195BE53}"/>
              </a:ext>
            </a:extLst>
          </p:cNvPr>
          <p:cNvSpPr/>
          <p:nvPr/>
        </p:nvSpPr>
        <p:spPr>
          <a:xfrm>
            <a:off x="499202" y="311579"/>
            <a:ext cx="6349070" cy="2677656"/>
          </a:xfrm>
          <a:prstGeom prst="rect">
            <a:avLst/>
          </a:prstGeom>
        </p:spPr>
        <p:txBody>
          <a:bodyPr wrap="square">
            <a:spAutoFit/>
          </a:bodyPr>
          <a:lstStyle/>
          <a:p>
            <a:r>
              <a:rPr lang="en-SG" sz="2800">
                <a:solidFill>
                  <a:srgbClr val="002060"/>
                </a:solidFill>
              </a:rPr>
              <a:t>Let's say we want to further find out the total wins, not only by country alone, but by club as well.</a:t>
            </a:r>
          </a:p>
          <a:p>
            <a:endParaRPr lang="en-SG" sz="2800">
              <a:solidFill>
                <a:srgbClr val="002060"/>
              </a:solidFill>
            </a:endParaRPr>
          </a:p>
          <a:p>
            <a:r>
              <a:rPr lang="en-SG" sz="2800">
                <a:solidFill>
                  <a:srgbClr val="002060"/>
                </a:solidFill>
              </a:rPr>
              <a:t>We can achieve this by using multicolumn groupby function in Pandas</a:t>
            </a:r>
          </a:p>
        </p:txBody>
      </p:sp>
      <p:pic>
        <p:nvPicPr>
          <p:cNvPr id="2" name="Picture 1">
            <a:extLst>
              <a:ext uri="{FF2B5EF4-FFF2-40B4-BE49-F238E27FC236}">
                <a16:creationId xmlns:a16="http://schemas.microsoft.com/office/drawing/2014/main" id="{5716F4D8-3BFB-4713-8D39-BF54B5EFF094}"/>
              </a:ext>
            </a:extLst>
          </p:cNvPr>
          <p:cNvPicPr>
            <a:picLocks noChangeAspect="1"/>
          </p:cNvPicPr>
          <p:nvPr/>
        </p:nvPicPr>
        <p:blipFill>
          <a:blip r:embed="rId3"/>
          <a:stretch>
            <a:fillRect/>
          </a:stretch>
        </p:blipFill>
        <p:spPr>
          <a:xfrm>
            <a:off x="7403143" y="665522"/>
            <a:ext cx="4196675" cy="5192918"/>
          </a:xfrm>
          <a:prstGeom prst="rect">
            <a:avLst/>
          </a:prstGeom>
        </p:spPr>
      </p:pic>
      <p:sp>
        <p:nvSpPr>
          <p:cNvPr id="6" name="Slide Number Placeholder 5"/>
          <p:cNvSpPr>
            <a:spLocks noGrp="1"/>
          </p:cNvSpPr>
          <p:nvPr>
            <p:ph type="sldNum" sz="quarter" idx="12"/>
          </p:nvPr>
        </p:nvSpPr>
        <p:spPr/>
        <p:txBody>
          <a:bodyPr/>
          <a:lstStyle/>
          <a:p>
            <a:fld id="{F32CAEEB-7ECB-40EF-BAB7-81B3930065D2}" type="slidenum">
              <a:rPr lang="en-SG" smtClean="0"/>
              <a:t>106</a:t>
            </a:fld>
            <a:endParaRPr lang="en-SG"/>
          </a:p>
        </p:txBody>
      </p:sp>
      <p:sp>
        <p:nvSpPr>
          <p:cNvPr id="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12008646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Grouping Data</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Group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36486" y="1322938"/>
            <a:ext cx="10928143" cy="477320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r>
              <a:rPr lang="pt-BR" sz="2000">
                <a:latin typeface="Courier New" panose="02070309020205020404" pitchFamily="49" charset="0"/>
                <a:cs typeface="Courier New" panose="02070309020205020404" pitchFamily="49" charset="0"/>
              </a:rPr>
              <a:t>df = pd.read_csv("data/euro_winners.csv")</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en-SG" sz="2000" b="1">
                <a:solidFill>
                  <a:schemeClr val="accent6">
                    <a:lumMod val="75000"/>
                  </a:schemeClr>
                </a:solidFill>
                <a:latin typeface="Courier New" panose="02070309020205020404" pitchFamily="49" charset="0"/>
                <a:cs typeface="Courier New" panose="02070309020205020404" pitchFamily="49" charset="0"/>
              </a:rPr>
              <a:t># </a:t>
            </a:r>
            <a:r>
              <a:rPr lang="en-SG" sz="2000" b="1" dirty="0">
                <a:solidFill>
                  <a:schemeClr val="accent6">
                    <a:lumMod val="75000"/>
                  </a:schemeClr>
                </a:solidFill>
                <a:latin typeface="Courier New" panose="02070309020205020404" pitchFamily="49" charset="0"/>
                <a:cs typeface="Courier New" panose="02070309020205020404" pitchFamily="49" charset="0"/>
              </a:rPr>
              <a:t>To do a further breakup by country and club</a:t>
            </a:r>
            <a:br>
              <a:rPr lang="en-SG" sz="2000" b="1" dirty="0">
                <a:solidFill>
                  <a:schemeClr val="accent6">
                    <a:lumMod val="75000"/>
                  </a:schemeClr>
                </a:solidFill>
                <a:latin typeface="Courier New" panose="02070309020205020404" pitchFamily="49" charset="0"/>
                <a:cs typeface="Courier New" panose="02070309020205020404" pitchFamily="49" charset="0"/>
              </a:rPr>
            </a:br>
            <a:r>
              <a:rPr lang="en-SG" sz="2000" b="1" dirty="0">
                <a:solidFill>
                  <a:schemeClr val="accent6">
                    <a:lumMod val="75000"/>
                  </a:schemeClr>
                </a:solidFill>
                <a:latin typeface="Courier New" panose="02070309020205020404" pitchFamily="49" charset="0"/>
                <a:cs typeface="Courier New" panose="02070309020205020404" pitchFamily="49" charset="0"/>
              </a:rPr>
              <a:t># apply a multicolumn </a:t>
            </a:r>
            <a:r>
              <a:rPr lang="en-SG" sz="2000" b="1">
                <a:solidFill>
                  <a:schemeClr val="accent6">
                    <a:lumMod val="75000"/>
                  </a:schemeClr>
                </a:solidFill>
                <a:latin typeface="Courier New" panose="02070309020205020404" pitchFamily="49" charset="0"/>
                <a:cs typeface="Courier New" panose="02070309020205020404" pitchFamily="49" charset="0"/>
              </a:rPr>
              <a:t>groupby function</a:t>
            </a:r>
            <a:r>
              <a:rPr lang="pt-BR" sz="2000" b="1" dirty="0">
                <a:solidFill>
                  <a:schemeClr val="accent6">
                    <a:lumMod val="75000"/>
                  </a:schemeClr>
                </a:solidFill>
                <a:latin typeface="Courier New" panose="02070309020205020404" pitchFamily="49" charset="0"/>
                <a:cs typeface="Courier New" panose="02070309020205020404" pitchFamily="49" charset="0"/>
              </a:rPr>
              <a:t> </a:t>
            </a:r>
          </a:p>
          <a:p>
            <a:pPr marL="0" indent="0">
              <a:spcBef>
                <a:spcPts val="0"/>
              </a:spcBef>
              <a:buNone/>
            </a:pPr>
            <a:r>
              <a:rPr lang="pt-BR" sz="2000">
                <a:latin typeface="Courier New" panose="02070309020205020404" pitchFamily="49" charset="0"/>
                <a:cs typeface="Courier New" panose="02070309020205020404" pitchFamily="49" charset="0"/>
              </a:rPr>
              <a:t>winnersGrp </a:t>
            </a:r>
            <a:r>
              <a:rPr lang="pt-BR" sz="2000" dirty="0">
                <a:latin typeface="Courier New" panose="02070309020205020404" pitchFamily="49" charset="0"/>
                <a:cs typeface="Courier New" panose="02070309020205020404" pitchFamily="49" charset="0"/>
              </a:rPr>
              <a:t>= df.groupby([</a:t>
            </a:r>
            <a:r>
              <a:rPr lang="pt-BR" sz="2000">
                <a:latin typeface="Courier New" panose="02070309020205020404" pitchFamily="49" charset="0"/>
                <a:cs typeface="Courier New" panose="02070309020205020404" pitchFamily="49" charset="0"/>
              </a:rPr>
              <a:t>'Nation','Winners'])</a:t>
            </a:r>
            <a:endParaRPr lang="pt-BR" sz="2000" dirty="0">
              <a:latin typeface="Courier New" panose="02070309020205020404" pitchFamily="49" charset="0"/>
              <a:cs typeface="Courier New" panose="02070309020205020404" pitchFamily="49" charset="0"/>
            </a:endParaRP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clubWins=winnersGrp.size()</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clubWins</a:t>
            </a:r>
            <a:r>
              <a:rPr lang="pt-BR" sz="2000" dirty="0">
                <a:latin typeface="Courier New" panose="02070309020205020404" pitchFamily="49" charset="0"/>
                <a:cs typeface="Courier New" panose="02070309020205020404" pitchFamily="49" charset="0"/>
              </a:rPr>
              <a:t>.sort_values(ascending=False)</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107</a:t>
            </a:fld>
            <a:endParaRPr lang="en-SG"/>
          </a:p>
        </p:txBody>
      </p:sp>
      <p:pic>
        <p:nvPicPr>
          <p:cNvPr id="3" name="Picture 2">
            <a:extLst>
              <a:ext uri="{FF2B5EF4-FFF2-40B4-BE49-F238E27FC236}">
                <a16:creationId xmlns:a16="http://schemas.microsoft.com/office/drawing/2014/main" id="{97A3AF29-063E-4154-A3F0-E98E72A4C78A}"/>
              </a:ext>
            </a:extLst>
          </p:cNvPr>
          <p:cNvPicPr>
            <a:picLocks noChangeAspect="1"/>
          </p:cNvPicPr>
          <p:nvPr/>
        </p:nvPicPr>
        <p:blipFill>
          <a:blip r:embed="rId4">
            <a:duotone>
              <a:prstClr val="black"/>
              <a:schemeClr val="accent1">
                <a:tint val="45000"/>
                <a:satMod val="400000"/>
              </a:schemeClr>
            </a:duotone>
          </a:blip>
          <a:stretch>
            <a:fillRect/>
          </a:stretch>
        </p:blipFill>
        <p:spPr>
          <a:xfrm>
            <a:off x="7931960" y="1073463"/>
            <a:ext cx="4104931" cy="5261429"/>
          </a:xfrm>
          <a:prstGeom prst="rect">
            <a:avLst/>
          </a:prstGeom>
        </p:spPr>
      </p:pic>
      <p:sp>
        <p:nvSpPr>
          <p:cNvPr id="9" name="Slide Number Placeholder 8"/>
          <p:cNvSpPr>
            <a:spLocks noGrp="1"/>
          </p:cNvSpPr>
          <p:nvPr>
            <p:ph type="sldNum" sz="quarter" idx="12"/>
          </p:nvPr>
        </p:nvSpPr>
        <p:spPr/>
        <p:txBody>
          <a:bodyPr/>
          <a:lstStyle/>
          <a:p>
            <a:fld id="{F32CAEEB-7ECB-40EF-BAB7-81B3930065D2}" type="slidenum">
              <a:rPr lang="en-SG" smtClean="0"/>
              <a:t>107</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501008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apply (for panda Series)</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Applying functions to Pandas Series and DataFrames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5874" y="1329779"/>
            <a:ext cx="6547366" cy="352947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a:latin typeface="Courier New" panose="02070309020205020404" pitchFamily="49" charset="0"/>
                <a:cs typeface="Courier New" panose="02070309020205020404" pitchFamily="49" charset="0"/>
              </a:rPr>
              <a:t>import pandas as pd</a:t>
            </a:r>
          </a:p>
          <a:p>
            <a:pPr marL="0" indent="0">
              <a:spcBef>
                <a:spcPts val="0"/>
              </a:spcBef>
              <a:buNone/>
            </a:pPr>
            <a:r>
              <a:rPr lang="en-SG" sz="2000">
                <a:latin typeface="Courier New" panose="02070309020205020404" pitchFamily="49" charset="0"/>
                <a:cs typeface="Courier New" panose="02070309020205020404" pitchFamily="49" charset="0"/>
              </a:rPr>
              <a:t>import numpy as np</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r>
              <a:rPr lang="en-SG" sz="2000">
                <a:latin typeface="Courier New" panose="02070309020205020404" pitchFamily="49" charset="0"/>
                <a:cs typeface="Courier New" panose="02070309020205020404" pitchFamily="49" charset="0"/>
              </a:rPr>
              <a:t>series = pd.Series([20, 21, 12], index=['London','New York','Helsinki'])</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r>
              <a:rPr lang="en-SG" sz="2000">
                <a:latin typeface="Courier New" panose="02070309020205020404" pitchFamily="49" charset="0"/>
                <a:cs typeface="Courier New" panose="02070309020205020404" pitchFamily="49" charset="0"/>
              </a:rPr>
              <a:t>def toFahrenheit(x):</a:t>
            </a:r>
          </a:p>
          <a:p>
            <a:pPr marL="0" indent="0">
              <a:spcBef>
                <a:spcPts val="0"/>
              </a:spcBef>
              <a:buNone/>
            </a:pPr>
            <a:r>
              <a:rPr lang="en-SG" sz="2000">
                <a:latin typeface="Courier New" panose="02070309020205020404" pitchFamily="49" charset="0"/>
                <a:cs typeface="Courier New" panose="02070309020205020404" pitchFamily="49" charset="0"/>
              </a:rPr>
              <a:t>    return x*32</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r>
              <a:rPr lang="en-SG" sz="2000">
                <a:latin typeface="Courier New" panose="02070309020205020404" pitchFamily="49" charset="0"/>
                <a:cs typeface="Courier New" panose="02070309020205020404" pitchFamily="49" charset="0"/>
              </a:rPr>
              <a:t>series = series.apply(toFahrenheit)</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endParaRPr lang="en-SG" sz="2000">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108</a:t>
            </a:fld>
            <a:endParaRPr lang="en-SG"/>
          </a:p>
        </p:txBody>
      </p:sp>
      <p:sp>
        <p:nvSpPr>
          <p:cNvPr id="15" name="TextBox 14">
            <a:extLst>
              <a:ext uri="{FF2B5EF4-FFF2-40B4-BE49-F238E27FC236}">
                <a16:creationId xmlns:a16="http://schemas.microsoft.com/office/drawing/2014/main" id="{15A36570-A449-44BE-AACF-09C6A374941D}"/>
              </a:ext>
            </a:extLst>
          </p:cNvPr>
          <p:cNvSpPr txBox="1"/>
          <p:nvPr/>
        </p:nvSpPr>
        <p:spPr>
          <a:xfrm>
            <a:off x="7059431" y="5173476"/>
            <a:ext cx="4934449" cy="369332"/>
          </a:xfrm>
          <a:prstGeom prst="rect">
            <a:avLst/>
          </a:prstGeom>
          <a:noFill/>
        </p:spPr>
        <p:txBody>
          <a:bodyPr wrap="square" rtlCol="0">
            <a:spAutoFit/>
          </a:bodyPr>
          <a:lstStyle/>
          <a:p>
            <a:pPr algn="ctr"/>
            <a:r>
              <a:rPr lang="en-SG" b="1"/>
              <a:t>Datasets before and after applying the function</a:t>
            </a:r>
          </a:p>
        </p:txBody>
      </p:sp>
      <p:pic>
        <p:nvPicPr>
          <p:cNvPr id="16" name="Picture 15">
            <a:extLst>
              <a:ext uri="{FF2B5EF4-FFF2-40B4-BE49-F238E27FC236}">
                <a16:creationId xmlns:a16="http://schemas.microsoft.com/office/drawing/2014/main" id="{D9706D44-519F-4CD4-972C-AE4A776BD932}"/>
              </a:ext>
            </a:extLst>
          </p:cNvPr>
          <p:cNvPicPr>
            <a:picLocks noChangeAspect="1"/>
          </p:cNvPicPr>
          <p:nvPr/>
        </p:nvPicPr>
        <p:blipFill>
          <a:blip r:embed="rId4"/>
          <a:stretch>
            <a:fillRect/>
          </a:stretch>
        </p:blipFill>
        <p:spPr>
          <a:xfrm>
            <a:off x="7994629" y="1476788"/>
            <a:ext cx="3064052" cy="3529477"/>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108</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1412200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a:xfrm>
            <a:off x="795377" y="377713"/>
            <a:ext cx="11051178" cy="889726"/>
          </a:xfrm>
        </p:spPr>
        <p:txBody>
          <a:bodyPr>
            <a:normAutofit/>
          </a:bodyPr>
          <a:lstStyle/>
          <a:p>
            <a:r>
              <a:rPr lang="en-SG"/>
              <a:t>apply (for panda DataFrame)</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Applying functions to Pandas Series and DataFrames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109</a:t>
            </a:fld>
            <a:endParaRPr lang="en-SG"/>
          </a:p>
        </p:txBody>
      </p:sp>
      <p:sp>
        <p:nvSpPr>
          <p:cNvPr id="8" name="Content Placeholder 2">
            <a:extLst>
              <a:ext uri="{FF2B5EF4-FFF2-40B4-BE49-F238E27FC236}">
                <a16:creationId xmlns:a16="http://schemas.microsoft.com/office/drawing/2014/main" id="{408D7DB1-3AB7-430D-BC96-00E09C9B289D}"/>
              </a:ext>
            </a:extLst>
          </p:cNvPr>
          <p:cNvSpPr txBox="1">
            <a:spLocks/>
          </p:cNvSpPr>
          <p:nvPr/>
        </p:nvSpPr>
        <p:spPr>
          <a:xfrm>
            <a:off x="291732" y="1837023"/>
            <a:ext cx="6547366" cy="427421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a:latin typeface="Courier New" panose="02070309020205020404" pitchFamily="49" charset="0"/>
                <a:cs typeface="Courier New" panose="02070309020205020404" pitchFamily="49" charset="0"/>
              </a:rPr>
              <a:t>import pandas as pd</a:t>
            </a:r>
          </a:p>
          <a:p>
            <a:pPr marL="0" indent="0">
              <a:spcBef>
                <a:spcPts val="0"/>
              </a:spcBef>
              <a:buNone/>
            </a:pPr>
            <a:r>
              <a:rPr lang="en-SG" sz="2000">
                <a:latin typeface="Courier New" panose="02070309020205020404" pitchFamily="49" charset="0"/>
                <a:cs typeface="Courier New" panose="02070309020205020404" pitchFamily="49" charset="0"/>
              </a:rPr>
              <a:t>import numpy as np</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r>
              <a:rPr lang="en-SG" sz="2000">
                <a:latin typeface="Courier New" panose="02070309020205020404" pitchFamily="49" charset="0"/>
                <a:cs typeface="Courier New" panose="02070309020205020404" pitchFamily="49" charset="0"/>
              </a:rPr>
              <a:t>data = np.random.randint(1,10,(3,2))</a:t>
            </a:r>
          </a:p>
          <a:p>
            <a:pPr marL="0" indent="0">
              <a:spcBef>
                <a:spcPts val="0"/>
              </a:spcBef>
              <a:buNone/>
            </a:pPr>
            <a:r>
              <a:rPr lang="en-SG" sz="2000">
                <a:latin typeface="Courier New" panose="02070309020205020404" pitchFamily="49" charset="0"/>
                <a:cs typeface="Courier New" panose="02070309020205020404" pitchFamily="49" charset="0"/>
              </a:rPr>
              <a:t>df = pd.DataFrame(data, index=['Student 1', 'Student 2', 'Student 3'],columns=['Reward 1', 'Reward 2'])</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r>
              <a:rPr lang="en-SG" sz="2000">
                <a:latin typeface="Courier New" panose="02070309020205020404" pitchFamily="49" charset="0"/>
                <a:cs typeface="Courier New" panose="02070309020205020404" pitchFamily="49" charset="0"/>
              </a:rPr>
              <a:t>def multiply(x):</a:t>
            </a:r>
          </a:p>
          <a:p>
            <a:pPr marL="0" indent="0">
              <a:spcBef>
                <a:spcPts val="0"/>
              </a:spcBef>
              <a:buNone/>
            </a:pPr>
            <a:r>
              <a:rPr lang="en-SG" sz="2000">
                <a:latin typeface="Courier New" panose="02070309020205020404" pitchFamily="49" charset="0"/>
                <a:cs typeface="Courier New" panose="02070309020205020404" pitchFamily="49" charset="0"/>
              </a:rPr>
              <a:t>    return x*2</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r>
              <a:rPr lang="en-SG" sz="2000">
                <a:latin typeface="Courier New" panose="02070309020205020404" pitchFamily="49" charset="0"/>
                <a:cs typeface="Courier New" panose="02070309020205020404" pitchFamily="49" charset="0"/>
              </a:rPr>
              <a:t>df = df.apply(multiply)</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endParaRPr lang="en-SG" sz="200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DAD74E1-9896-4CA6-9102-1639EB7D4A1E}"/>
              </a:ext>
            </a:extLst>
          </p:cNvPr>
          <p:cNvSpPr txBox="1"/>
          <p:nvPr/>
        </p:nvSpPr>
        <p:spPr>
          <a:xfrm>
            <a:off x="6907037" y="2894522"/>
            <a:ext cx="4934449" cy="369332"/>
          </a:xfrm>
          <a:prstGeom prst="rect">
            <a:avLst/>
          </a:prstGeom>
          <a:noFill/>
        </p:spPr>
        <p:txBody>
          <a:bodyPr wrap="square" rtlCol="0">
            <a:spAutoFit/>
          </a:bodyPr>
          <a:lstStyle/>
          <a:p>
            <a:pPr algn="ctr"/>
            <a:r>
              <a:rPr lang="en-SG" b="1"/>
              <a:t>Dataset before  applying the function</a:t>
            </a:r>
          </a:p>
        </p:txBody>
      </p:sp>
      <p:sp>
        <p:nvSpPr>
          <p:cNvPr id="7" name="Rectangle 6">
            <a:extLst>
              <a:ext uri="{FF2B5EF4-FFF2-40B4-BE49-F238E27FC236}">
                <a16:creationId xmlns:a16="http://schemas.microsoft.com/office/drawing/2014/main" id="{A5D9D8E7-EF68-4370-9FAC-E0580A7E491D}"/>
              </a:ext>
            </a:extLst>
          </p:cNvPr>
          <p:cNvSpPr/>
          <p:nvPr/>
        </p:nvSpPr>
        <p:spPr>
          <a:xfrm>
            <a:off x="224966" y="1367565"/>
            <a:ext cx="6096000" cy="369332"/>
          </a:xfrm>
          <a:prstGeom prst="rect">
            <a:avLst/>
          </a:prstGeom>
        </p:spPr>
        <p:txBody>
          <a:bodyPr>
            <a:spAutoFit/>
          </a:bodyPr>
          <a:lstStyle/>
          <a:p>
            <a:r>
              <a:rPr lang="en-SG"/>
              <a:t>Applies function along input axis of DataFrame</a:t>
            </a:r>
          </a:p>
        </p:txBody>
      </p:sp>
      <p:pic>
        <p:nvPicPr>
          <p:cNvPr id="11" name="Picture 10">
            <a:extLst>
              <a:ext uri="{FF2B5EF4-FFF2-40B4-BE49-F238E27FC236}">
                <a16:creationId xmlns:a16="http://schemas.microsoft.com/office/drawing/2014/main" id="{516F7359-ADFF-432E-9AD7-5596C7F8DA1D}"/>
              </a:ext>
            </a:extLst>
          </p:cNvPr>
          <p:cNvPicPr>
            <a:picLocks noChangeAspect="1"/>
          </p:cNvPicPr>
          <p:nvPr/>
        </p:nvPicPr>
        <p:blipFill>
          <a:blip r:embed="rId4"/>
          <a:stretch>
            <a:fillRect/>
          </a:stretch>
        </p:blipFill>
        <p:spPr>
          <a:xfrm>
            <a:off x="7233953" y="1367701"/>
            <a:ext cx="4733081" cy="1426559"/>
          </a:xfrm>
          <a:prstGeom prst="rect">
            <a:avLst/>
          </a:prstGeom>
        </p:spPr>
      </p:pic>
      <p:sp>
        <p:nvSpPr>
          <p:cNvPr id="13" name="TextBox 12">
            <a:extLst>
              <a:ext uri="{FF2B5EF4-FFF2-40B4-BE49-F238E27FC236}">
                <a16:creationId xmlns:a16="http://schemas.microsoft.com/office/drawing/2014/main" id="{9B04B5F3-4222-4B57-B404-BD2B0D0361AE}"/>
              </a:ext>
            </a:extLst>
          </p:cNvPr>
          <p:cNvSpPr txBox="1"/>
          <p:nvPr/>
        </p:nvSpPr>
        <p:spPr>
          <a:xfrm>
            <a:off x="7032274" y="5221862"/>
            <a:ext cx="4934449" cy="369332"/>
          </a:xfrm>
          <a:prstGeom prst="rect">
            <a:avLst/>
          </a:prstGeom>
          <a:noFill/>
        </p:spPr>
        <p:txBody>
          <a:bodyPr wrap="square" rtlCol="0">
            <a:spAutoFit/>
          </a:bodyPr>
          <a:lstStyle/>
          <a:p>
            <a:pPr algn="ctr"/>
            <a:r>
              <a:rPr lang="en-SG" b="1"/>
              <a:t>Dataset after  applying the function</a:t>
            </a:r>
          </a:p>
        </p:txBody>
      </p:sp>
      <p:pic>
        <p:nvPicPr>
          <p:cNvPr id="15" name="Picture 14">
            <a:extLst>
              <a:ext uri="{FF2B5EF4-FFF2-40B4-BE49-F238E27FC236}">
                <a16:creationId xmlns:a16="http://schemas.microsoft.com/office/drawing/2014/main" id="{1DC84903-10AD-41C9-89FC-CC4C97D40F1F}"/>
              </a:ext>
            </a:extLst>
          </p:cNvPr>
          <p:cNvPicPr>
            <a:picLocks noChangeAspect="1"/>
          </p:cNvPicPr>
          <p:nvPr/>
        </p:nvPicPr>
        <p:blipFill>
          <a:blip r:embed="rId5"/>
          <a:stretch>
            <a:fillRect/>
          </a:stretch>
        </p:blipFill>
        <p:spPr>
          <a:xfrm>
            <a:off x="7176310" y="3456516"/>
            <a:ext cx="4863052" cy="1572684"/>
          </a:xfrm>
          <a:prstGeom prst="rect">
            <a:avLst/>
          </a:prstGeom>
        </p:spPr>
      </p:pic>
      <p:sp>
        <p:nvSpPr>
          <p:cNvPr id="10" name="Slide Number Placeholder 9"/>
          <p:cNvSpPr>
            <a:spLocks noGrp="1"/>
          </p:cNvSpPr>
          <p:nvPr>
            <p:ph type="sldNum" sz="quarter" idx="12"/>
          </p:nvPr>
        </p:nvSpPr>
        <p:spPr/>
        <p:txBody>
          <a:bodyPr/>
          <a:lstStyle/>
          <a:p>
            <a:fld id="{F32CAEEB-7ECB-40EF-BAB7-81B3930065D2}" type="slidenum">
              <a:rPr lang="en-SG" smtClean="0"/>
              <a:t>109</a:t>
            </a:fld>
            <a:endParaRPr lang="en-SG"/>
          </a:p>
        </p:txBody>
      </p:sp>
      <p:sp>
        <p:nvSpPr>
          <p:cNvPr id="1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70311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lstStyle/>
          <a:p>
            <a:r>
              <a:rPr lang="en-SG" dirty="0"/>
              <a:t>Count how many cols and rows loaded </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US" dirty="0"/>
              <a:t>Getting Started with Pandas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7704" y="1644467"/>
            <a:ext cx="11676228" cy="415321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a:latin typeface="Courier New" panose="02070309020205020404" pitchFamily="49" charset="0"/>
                <a:cs typeface="Courier New" panose="02070309020205020404" pitchFamily="49" charset="0"/>
              </a:rPr>
              <a:t>df = pd.read_csv('data/gapminder.tsv', sep='\t')</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b="1">
                <a:solidFill>
                  <a:srgbClr val="C00000"/>
                </a:solidFill>
                <a:latin typeface="Courier New" panose="02070309020205020404" pitchFamily="49" charset="0"/>
                <a:cs typeface="Courier New" panose="02070309020205020404" pitchFamily="49" charset="0"/>
              </a:rPr>
              <a:t>print(df.shape)</a:t>
            </a:r>
            <a:br>
              <a:rPr lang="pt-BR" sz="2400" b="1">
                <a:solidFill>
                  <a:srgbClr val="C00000"/>
                </a:solidFill>
                <a:latin typeface="Courier New" panose="02070309020205020404" pitchFamily="49" charset="0"/>
                <a:cs typeface="Courier New" panose="02070309020205020404" pitchFamily="49" charset="0"/>
              </a:rPr>
            </a:br>
            <a:r>
              <a:rPr lang="pt-BR" sz="2400" b="1">
                <a:solidFill>
                  <a:srgbClr val="C00000"/>
                </a:solidFill>
                <a:latin typeface="Courier New" panose="02070309020205020404" pitchFamily="49" charset="0"/>
                <a:cs typeface="Courier New" panose="02070309020205020404" pitchFamily="49" charset="0"/>
              </a:rPr>
              <a:t/>
            </a:r>
            <a:br>
              <a:rPr lang="pt-BR" sz="2400" b="1">
                <a:solidFill>
                  <a:srgbClr val="C00000"/>
                </a:solidFill>
                <a:latin typeface="Courier New" panose="02070309020205020404" pitchFamily="49" charset="0"/>
                <a:cs typeface="Courier New" panose="02070309020205020404" pitchFamily="49" charset="0"/>
              </a:rPr>
            </a:br>
            <a:endParaRPr lang="pt-BR" sz="2400" b="1">
              <a:solidFill>
                <a:srgbClr val="C00000"/>
              </a:solidFill>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1DDA7D16-0395-43B3-A2A0-F46737E9911E}"/>
              </a:ext>
            </a:extLst>
          </p:cNvPr>
          <p:cNvPicPr>
            <a:picLocks noChangeAspect="1"/>
          </p:cNvPicPr>
          <p:nvPr/>
        </p:nvPicPr>
        <p:blipFill>
          <a:blip r:embed="rId3"/>
          <a:stretch>
            <a:fillRect/>
          </a:stretch>
        </p:blipFill>
        <p:spPr>
          <a:xfrm>
            <a:off x="4251603" y="3245899"/>
            <a:ext cx="3828430" cy="1261640"/>
          </a:xfrm>
          <a:prstGeom prst="rect">
            <a:avLst/>
          </a:prstGeom>
        </p:spPr>
      </p:pic>
      <p:sp>
        <p:nvSpPr>
          <p:cNvPr id="9" name="Slide Number Placeholder 8"/>
          <p:cNvSpPr>
            <a:spLocks noGrp="1"/>
          </p:cNvSpPr>
          <p:nvPr>
            <p:ph type="sldNum" sz="quarter" idx="12"/>
          </p:nvPr>
        </p:nvSpPr>
        <p:spPr/>
        <p:txBody>
          <a:bodyPr/>
          <a:lstStyle/>
          <a:p>
            <a:fld id="{F32CAEEB-7ECB-40EF-BAB7-81B3930065D2}" type="slidenum">
              <a:rPr lang="en-SG" smtClean="0"/>
              <a:t>11</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33308863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a:xfrm>
            <a:off x="795377" y="377713"/>
            <a:ext cx="11051178" cy="889726"/>
          </a:xfrm>
        </p:spPr>
        <p:txBody>
          <a:bodyPr>
            <a:normAutofit/>
          </a:bodyPr>
          <a:lstStyle/>
          <a:p>
            <a:r>
              <a:rPr lang="en-SG"/>
              <a:t>apply (for panda DataFrame)</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Applying functions to Pandas Series and DataFrames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110</a:t>
            </a:fld>
            <a:endParaRPr lang="en-SG"/>
          </a:p>
        </p:txBody>
      </p:sp>
      <p:sp>
        <p:nvSpPr>
          <p:cNvPr id="8" name="Content Placeholder 2">
            <a:extLst>
              <a:ext uri="{FF2B5EF4-FFF2-40B4-BE49-F238E27FC236}">
                <a16:creationId xmlns:a16="http://schemas.microsoft.com/office/drawing/2014/main" id="{408D7DB1-3AB7-430D-BC96-00E09C9B289D}"/>
              </a:ext>
            </a:extLst>
          </p:cNvPr>
          <p:cNvSpPr txBox="1">
            <a:spLocks/>
          </p:cNvSpPr>
          <p:nvPr/>
        </p:nvSpPr>
        <p:spPr>
          <a:xfrm>
            <a:off x="291732" y="1837023"/>
            <a:ext cx="7282548" cy="290058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600">
                <a:latin typeface="Courier New" panose="02070309020205020404" pitchFamily="49" charset="0"/>
                <a:cs typeface="Courier New" panose="02070309020205020404" pitchFamily="49" charset="0"/>
              </a:rPr>
              <a:t>data = {'name': ['Jason', 'Molly', 'Tina', 'Jake', 'Amy'], </a:t>
            </a:r>
          </a:p>
          <a:p>
            <a:pPr marL="0" indent="0">
              <a:spcBef>
                <a:spcPts val="0"/>
              </a:spcBef>
              <a:buNone/>
            </a:pPr>
            <a:r>
              <a:rPr lang="en-SG" sz="1600">
                <a:latin typeface="Courier New" panose="02070309020205020404" pitchFamily="49" charset="0"/>
                <a:cs typeface="Courier New" panose="02070309020205020404" pitchFamily="49" charset="0"/>
              </a:rPr>
              <a:t>        'year': [1989, 1990, 1994, 1979, 1975</a:t>
            </a:r>
            <a:r>
              <a:rPr lang="en-SG" sz="1600" u="sng">
                <a:latin typeface="Courier New" panose="02070309020205020404" pitchFamily="49" charset="0"/>
                <a:cs typeface="Courier New" panose="02070309020205020404" pitchFamily="49" charset="0"/>
              </a:rPr>
              <a:t>]</a:t>
            </a:r>
            <a:r>
              <a:rPr lang="en-SG" sz="1600">
                <a:latin typeface="Courier New" panose="02070309020205020404" pitchFamily="49" charset="0"/>
                <a:cs typeface="Courier New" panose="02070309020205020404" pitchFamily="49" charset="0"/>
              </a:rPr>
              <a:t>}</a:t>
            </a:r>
          </a:p>
          <a:p>
            <a:pPr marL="0" indent="0">
              <a:spcBef>
                <a:spcPts val="0"/>
              </a:spcBef>
              <a:buNone/>
            </a:pPr>
            <a:r>
              <a:rPr lang="en-SG" sz="1600">
                <a:latin typeface="Courier New" panose="02070309020205020404" pitchFamily="49" charset="0"/>
                <a:cs typeface="Courier New" panose="02070309020205020404" pitchFamily="49" charset="0"/>
              </a:rPr>
              <a:t>df = pd.DataFrame(data)</a:t>
            </a:r>
          </a:p>
          <a:p>
            <a:pPr marL="0" indent="0">
              <a:spcBef>
                <a:spcPts val="0"/>
              </a:spcBef>
              <a:buNone/>
            </a:pPr>
            <a:endParaRPr lang="en-SG" sz="1600">
              <a:latin typeface="Courier New" panose="02070309020205020404" pitchFamily="49" charset="0"/>
              <a:cs typeface="Courier New" panose="02070309020205020404" pitchFamily="49" charset="0"/>
            </a:endParaRPr>
          </a:p>
          <a:p>
            <a:pPr marL="0" indent="0">
              <a:spcBef>
                <a:spcPts val="0"/>
              </a:spcBef>
              <a:buNone/>
            </a:pPr>
            <a:endParaRPr lang="en-SG" sz="1600">
              <a:latin typeface="Courier New" panose="02070309020205020404" pitchFamily="49" charset="0"/>
              <a:cs typeface="Courier New" panose="02070309020205020404" pitchFamily="49" charset="0"/>
            </a:endParaRPr>
          </a:p>
          <a:p>
            <a:pPr marL="0" indent="0">
              <a:spcBef>
                <a:spcPts val="0"/>
              </a:spcBef>
              <a:buNone/>
            </a:pPr>
            <a:r>
              <a:rPr lang="en-SG" sz="1600" b="1">
                <a:solidFill>
                  <a:srgbClr val="00B050"/>
                </a:solidFill>
                <a:latin typeface="Courier New" panose="02070309020205020404" pitchFamily="49" charset="0"/>
                <a:cs typeface="Courier New" panose="02070309020205020404" pitchFamily="49" charset="0"/>
              </a:rPr>
              <a:t># Create a capitalization lambda function</a:t>
            </a:r>
          </a:p>
          <a:p>
            <a:pPr marL="0" indent="0">
              <a:spcBef>
                <a:spcPts val="0"/>
              </a:spcBef>
              <a:buNone/>
            </a:pPr>
            <a:r>
              <a:rPr lang="en-SG" sz="1600">
                <a:latin typeface="Courier New" panose="02070309020205020404" pitchFamily="49" charset="0"/>
                <a:cs typeface="Courier New" panose="02070309020205020404" pitchFamily="49" charset="0"/>
              </a:rPr>
              <a:t>capitalizer = lambda x: x.upper()</a:t>
            </a:r>
          </a:p>
          <a:p>
            <a:pPr marL="0" indent="0">
              <a:spcBef>
                <a:spcPts val="0"/>
              </a:spcBef>
              <a:buNone/>
            </a:pPr>
            <a:endParaRPr lang="en-SG" sz="1600">
              <a:latin typeface="Courier New" panose="02070309020205020404" pitchFamily="49" charset="0"/>
              <a:cs typeface="Courier New" panose="02070309020205020404" pitchFamily="49" charset="0"/>
            </a:endParaRPr>
          </a:p>
          <a:p>
            <a:pPr marL="0" indent="0">
              <a:spcBef>
                <a:spcPts val="0"/>
              </a:spcBef>
              <a:buNone/>
            </a:pPr>
            <a:r>
              <a:rPr lang="en-SG" sz="1600" b="1">
                <a:solidFill>
                  <a:srgbClr val="00B050"/>
                </a:solidFill>
                <a:latin typeface="Courier New" panose="02070309020205020404" pitchFamily="49" charset="0"/>
                <a:cs typeface="Courier New" panose="02070309020205020404" pitchFamily="49" charset="0"/>
              </a:rPr>
              <a:t># Apply the capitalizer function over the column 'name'</a:t>
            </a:r>
            <a:endParaRPr lang="en-SG" sz="1600" dirty="0">
              <a:latin typeface="Courier New" panose="02070309020205020404" pitchFamily="49" charset="0"/>
              <a:cs typeface="Courier New" panose="02070309020205020404" pitchFamily="49" charset="0"/>
            </a:endParaRPr>
          </a:p>
          <a:p>
            <a:pPr marL="0" indent="0">
              <a:spcBef>
                <a:spcPts val="0"/>
              </a:spcBef>
              <a:buNone/>
            </a:pPr>
            <a:r>
              <a:rPr lang="en-SG" sz="1600" dirty="0" err="1">
                <a:latin typeface="Courier New" panose="02070309020205020404" pitchFamily="49" charset="0"/>
                <a:cs typeface="Courier New" panose="02070309020205020404" pitchFamily="49" charset="0"/>
              </a:rPr>
              <a:t>df</a:t>
            </a:r>
            <a:r>
              <a:rPr lang="en-SG" sz="1600" dirty="0">
                <a:latin typeface="Courier New" panose="02070309020205020404" pitchFamily="49" charset="0"/>
                <a:cs typeface="Courier New" panose="02070309020205020404" pitchFamily="49" charset="0"/>
              </a:rPr>
              <a:t>['name'].apply(capitalizer)</a:t>
            </a:r>
          </a:p>
          <a:p>
            <a:pPr marL="0" indent="0">
              <a:spcBef>
                <a:spcPts val="0"/>
              </a:spcBef>
              <a:buNone/>
            </a:pPr>
            <a:endParaRPr lang="en-SG" sz="16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DAD74E1-9896-4CA6-9102-1639EB7D4A1E}"/>
              </a:ext>
            </a:extLst>
          </p:cNvPr>
          <p:cNvSpPr txBox="1"/>
          <p:nvPr/>
        </p:nvSpPr>
        <p:spPr>
          <a:xfrm>
            <a:off x="7779856" y="1751059"/>
            <a:ext cx="4934449" cy="369332"/>
          </a:xfrm>
          <a:prstGeom prst="rect">
            <a:avLst/>
          </a:prstGeom>
          <a:noFill/>
        </p:spPr>
        <p:txBody>
          <a:bodyPr wrap="square" rtlCol="0">
            <a:spAutoFit/>
          </a:bodyPr>
          <a:lstStyle/>
          <a:p>
            <a:pPr algn="ctr"/>
            <a:r>
              <a:rPr lang="en-SG" b="1"/>
              <a:t>Dataset before  applying the function</a:t>
            </a:r>
          </a:p>
        </p:txBody>
      </p:sp>
      <p:sp>
        <p:nvSpPr>
          <p:cNvPr id="7" name="Rectangle 6">
            <a:extLst>
              <a:ext uri="{FF2B5EF4-FFF2-40B4-BE49-F238E27FC236}">
                <a16:creationId xmlns:a16="http://schemas.microsoft.com/office/drawing/2014/main" id="{A5D9D8E7-EF68-4370-9FAC-E0580A7E491D}"/>
              </a:ext>
            </a:extLst>
          </p:cNvPr>
          <p:cNvSpPr/>
          <p:nvPr/>
        </p:nvSpPr>
        <p:spPr>
          <a:xfrm>
            <a:off x="224966" y="1367565"/>
            <a:ext cx="6096000" cy="369332"/>
          </a:xfrm>
          <a:prstGeom prst="rect">
            <a:avLst/>
          </a:prstGeom>
        </p:spPr>
        <p:txBody>
          <a:bodyPr>
            <a:spAutoFit/>
          </a:bodyPr>
          <a:lstStyle/>
          <a:p>
            <a:r>
              <a:rPr lang="en-SG"/>
              <a:t>Applies function along input axis of DataFrame</a:t>
            </a:r>
          </a:p>
        </p:txBody>
      </p:sp>
      <p:sp>
        <p:nvSpPr>
          <p:cNvPr id="13" name="TextBox 12">
            <a:extLst>
              <a:ext uri="{FF2B5EF4-FFF2-40B4-BE49-F238E27FC236}">
                <a16:creationId xmlns:a16="http://schemas.microsoft.com/office/drawing/2014/main" id="{9B04B5F3-4222-4B57-B404-BD2B0D0361AE}"/>
              </a:ext>
            </a:extLst>
          </p:cNvPr>
          <p:cNvSpPr txBox="1"/>
          <p:nvPr/>
        </p:nvSpPr>
        <p:spPr>
          <a:xfrm>
            <a:off x="7779855" y="4233269"/>
            <a:ext cx="4934449" cy="369332"/>
          </a:xfrm>
          <a:prstGeom prst="rect">
            <a:avLst/>
          </a:prstGeom>
          <a:noFill/>
        </p:spPr>
        <p:txBody>
          <a:bodyPr wrap="square" rtlCol="0">
            <a:spAutoFit/>
          </a:bodyPr>
          <a:lstStyle/>
          <a:p>
            <a:pPr algn="ctr"/>
            <a:r>
              <a:rPr lang="en-SG" b="1"/>
              <a:t>Dataset after  applying the function</a:t>
            </a:r>
          </a:p>
        </p:txBody>
      </p:sp>
      <p:pic>
        <p:nvPicPr>
          <p:cNvPr id="6" name="Picture 5">
            <a:extLst>
              <a:ext uri="{FF2B5EF4-FFF2-40B4-BE49-F238E27FC236}">
                <a16:creationId xmlns:a16="http://schemas.microsoft.com/office/drawing/2014/main" id="{3468EC1B-2FDC-416B-922B-69744C7F6585}"/>
              </a:ext>
            </a:extLst>
          </p:cNvPr>
          <p:cNvPicPr>
            <a:picLocks noChangeAspect="1"/>
          </p:cNvPicPr>
          <p:nvPr/>
        </p:nvPicPr>
        <p:blipFill>
          <a:blip r:embed="rId4"/>
          <a:stretch>
            <a:fillRect/>
          </a:stretch>
        </p:blipFill>
        <p:spPr>
          <a:xfrm>
            <a:off x="9194698" y="2324449"/>
            <a:ext cx="2104762" cy="1704762"/>
          </a:xfrm>
          <a:prstGeom prst="rect">
            <a:avLst/>
          </a:prstGeom>
        </p:spPr>
      </p:pic>
      <p:pic>
        <p:nvPicPr>
          <p:cNvPr id="10" name="Picture 9">
            <a:extLst>
              <a:ext uri="{FF2B5EF4-FFF2-40B4-BE49-F238E27FC236}">
                <a16:creationId xmlns:a16="http://schemas.microsoft.com/office/drawing/2014/main" id="{93EBEF7A-BCA1-4C77-B251-A3C059708080}"/>
              </a:ext>
            </a:extLst>
          </p:cNvPr>
          <p:cNvPicPr>
            <a:picLocks noChangeAspect="1"/>
          </p:cNvPicPr>
          <p:nvPr/>
        </p:nvPicPr>
        <p:blipFill>
          <a:blip r:embed="rId5"/>
          <a:stretch>
            <a:fillRect/>
          </a:stretch>
        </p:blipFill>
        <p:spPr>
          <a:xfrm>
            <a:off x="9337895" y="4602601"/>
            <a:ext cx="2057143" cy="1714286"/>
          </a:xfrm>
          <a:prstGeom prst="rect">
            <a:avLst/>
          </a:prstGeom>
        </p:spPr>
      </p:pic>
      <p:sp>
        <p:nvSpPr>
          <p:cNvPr id="14" name="Slide Number Placeholder 13"/>
          <p:cNvSpPr>
            <a:spLocks noGrp="1"/>
          </p:cNvSpPr>
          <p:nvPr>
            <p:ph type="sldNum" sz="quarter" idx="12"/>
          </p:nvPr>
        </p:nvSpPr>
        <p:spPr/>
        <p:txBody>
          <a:bodyPr/>
          <a:lstStyle/>
          <a:p>
            <a:fld id="{F32CAEEB-7ECB-40EF-BAB7-81B3930065D2}" type="slidenum">
              <a:rPr lang="en-SG" smtClean="0"/>
              <a:t>110</a:t>
            </a:fld>
            <a:endParaRPr lang="en-SG"/>
          </a:p>
        </p:txBody>
      </p:sp>
      <p:sp>
        <p:nvSpPr>
          <p:cNvPr id="1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2790606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9781" y="2396836"/>
            <a:ext cx="9864436" cy="584775"/>
          </a:xfrm>
          <a:prstGeom prst="rect">
            <a:avLst/>
          </a:prstGeom>
          <a:noFill/>
        </p:spPr>
        <p:txBody>
          <a:bodyPr wrap="square" rtlCol="0">
            <a:spAutoFit/>
          </a:bodyPr>
          <a:lstStyle/>
          <a:p>
            <a:pPr algn="ctr"/>
            <a:r>
              <a:rPr lang="en-SG" sz="3200" dirty="0" smtClean="0">
                <a:solidFill>
                  <a:schemeClr val="accent2">
                    <a:lumMod val="75000"/>
                  </a:schemeClr>
                </a:solidFill>
                <a:latin typeface="Arial" panose="020B0604020202020204" pitchFamily="34" charset="0"/>
                <a:cs typeface="Arial" panose="020B0604020202020204" pitchFamily="34" charset="0"/>
              </a:rPr>
              <a:t>End of Topic 3</a:t>
            </a:r>
          </a:p>
        </p:txBody>
      </p:sp>
      <p:sp>
        <p:nvSpPr>
          <p:cNvPr id="6" name="Slide Number Placeholder 5"/>
          <p:cNvSpPr>
            <a:spLocks noGrp="1"/>
          </p:cNvSpPr>
          <p:nvPr>
            <p:ph type="sldNum" sz="quarter" idx="12"/>
          </p:nvPr>
        </p:nvSpPr>
        <p:spPr/>
        <p:txBody>
          <a:bodyPr/>
          <a:lstStyle/>
          <a:p>
            <a:fld id="{F32CAEEB-7ECB-40EF-BAB7-81B3930065D2}" type="slidenum">
              <a:rPr lang="en-SG" smtClean="0"/>
              <a:t>111</a:t>
            </a:fld>
            <a:endParaRPr lang="en-SG"/>
          </a:p>
        </p:txBody>
      </p:sp>
      <p:sp>
        <p:nvSpPr>
          <p:cNvPr id="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56667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fontScale="90000"/>
          </a:bodyPr>
          <a:lstStyle/>
          <a:p>
            <a:r>
              <a:rPr lang="en-SG"/>
              <a:t>Print out the columns and their datatypes</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US" dirty="0"/>
              <a:t>Getting Started with Pandas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7704" y="1644467"/>
            <a:ext cx="11676228" cy="415321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a:latin typeface="Courier New" panose="02070309020205020404" pitchFamily="49" charset="0"/>
                <a:cs typeface="Courier New" panose="02070309020205020404" pitchFamily="49" charset="0"/>
              </a:rPr>
              <a:t>df = pd.read_csv('data/gapminder.tsv', sep='\t')</a:t>
            </a:r>
          </a:p>
          <a:p>
            <a:pPr marL="0" indent="0">
              <a:spcBef>
                <a:spcPts val="0"/>
              </a:spcBef>
              <a:buNone/>
            </a:pPr>
            <a:endParaRPr lang="pt-BR" sz="2400" b="1">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400" b="1">
                <a:solidFill>
                  <a:srgbClr val="C00000"/>
                </a:solidFill>
                <a:latin typeface="Courier New" panose="02070309020205020404" pitchFamily="49" charset="0"/>
                <a:cs typeface="Courier New" panose="02070309020205020404" pitchFamily="49" charset="0"/>
              </a:rPr>
              <a:t>print(df.dtypes)</a:t>
            </a:r>
          </a:p>
        </p:txBody>
      </p:sp>
      <p:pic>
        <p:nvPicPr>
          <p:cNvPr id="7" name="Picture 6">
            <a:extLst>
              <a:ext uri="{FF2B5EF4-FFF2-40B4-BE49-F238E27FC236}">
                <a16:creationId xmlns:a16="http://schemas.microsoft.com/office/drawing/2014/main" id="{ECF366AA-F18D-4A28-9D3E-2D627C3B29B5}"/>
              </a:ext>
            </a:extLst>
          </p:cNvPr>
          <p:cNvPicPr>
            <a:picLocks noChangeAspect="1"/>
          </p:cNvPicPr>
          <p:nvPr/>
        </p:nvPicPr>
        <p:blipFill>
          <a:blip r:embed="rId3"/>
          <a:stretch>
            <a:fillRect/>
          </a:stretch>
        </p:blipFill>
        <p:spPr>
          <a:xfrm>
            <a:off x="5609176" y="3096258"/>
            <a:ext cx="4359577" cy="3078797"/>
          </a:xfrm>
          <a:prstGeom prst="rect">
            <a:avLst/>
          </a:prstGeom>
          <a:ln>
            <a:solidFill>
              <a:schemeClr val="bg1">
                <a:lumMod val="75000"/>
              </a:schemeClr>
            </a:solidFill>
          </a:ln>
        </p:spPr>
      </p:pic>
      <p:sp>
        <p:nvSpPr>
          <p:cNvPr id="9" name="Slide Number Placeholder 8"/>
          <p:cNvSpPr>
            <a:spLocks noGrp="1"/>
          </p:cNvSpPr>
          <p:nvPr>
            <p:ph type="sldNum" sz="quarter" idx="12"/>
          </p:nvPr>
        </p:nvSpPr>
        <p:spPr/>
        <p:txBody>
          <a:bodyPr/>
          <a:lstStyle/>
          <a:p>
            <a:fld id="{F32CAEEB-7ECB-40EF-BAB7-81B3930065D2}" type="slidenum">
              <a:rPr lang="en-SG" smtClean="0"/>
              <a:t>12</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122687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Extract subsets of the dataset</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US" dirty="0"/>
              <a:t>Getting Started with Pandas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464124" y="1594911"/>
            <a:ext cx="8407734" cy="3063720"/>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18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1800" dirty="0">
              <a:latin typeface="Courier New" panose="02070309020205020404" pitchFamily="49" charset="0"/>
              <a:cs typeface="Courier New" panose="02070309020205020404" pitchFamily="49" charset="0"/>
            </a:endParaRPr>
          </a:p>
          <a:p>
            <a:pPr marL="0" indent="0">
              <a:spcBef>
                <a:spcPts val="0"/>
              </a:spcBef>
              <a:buNone/>
            </a:pPr>
            <a:r>
              <a:rPr lang="pt-BR" sz="1800" dirty="0">
                <a:latin typeface="Courier New" panose="02070309020205020404" pitchFamily="49" charset="0"/>
                <a:cs typeface="Courier New" panose="02070309020205020404" pitchFamily="49" charset="0"/>
              </a:rPr>
              <a:t>df = pd.read_csv('data/gapminder.tsv', sep='\t')</a:t>
            </a:r>
          </a:p>
          <a:p>
            <a:pPr marL="0" indent="0">
              <a:spcBef>
                <a:spcPts val="0"/>
              </a:spcBef>
              <a:buNone/>
            </a:pPr>
            <a:endParaRPr lang="pt-BR" sz="1800" dirty="0">
              <a:latin typeface="Courier New" panose="02070309020205020404" pitchFamily="49" charset="0"/>
              <a:cs typeface="Courier New" panose="02070309020205020404" pitchFamily="49" charset="0"/>
            </a:endParaRPr>
          </a:p>
          <a:p>
            <a:pPr marL="0" indent="0">
              <a:spcBef>
                <a:spcPts val="0"/>
              </a:spcBef>
              <a:buNone/>
            </a:pPr>
            <a:r>
              <a:rPr lang="en-SG" sz="1800" b="1" dirty="0">
                <a:solidFill>
                  <a:schemeClr val="accent6">
                    <a:lumMod val="75000"/>
                  </a:schemeClr>
                </a:solidFill>
                <a:latin typeface="Courier New" panose="02070309020205020404" pitchFamily="49" charset="0"/>
                <a:cs typeface="Courier New" panose="02070309020205020404" pitchFamily="49" charset="0"/>
              </a:rPr>
              <a:t>#  Extract only the country and continent columns</a:t>
            </a:r>
            <a:endParaRPr lang="pt-BR" sz="18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1800" b="1" dirty="0">
                <a:solidFill>
                  <a:srgbClr val="C00000"/>
                </a:solidFill>
                <a:latin typeface="Courier New" panose="02070309020205020404" pitchFamily="49" charset="0"/>
                <a:cs typeface="Courier New" panose="02070309020205020404" pitchFamily="49" charset="0"/>
              </a:rPr>
              <a:t>print(df[['country','continent']])</a:t>
            </a:r>
          </a:p>
          <a:p>
            <a:pPr marL="0" indent="0">
              <a:spcBef>
                <a:spcPts val="0"/>
              </a:spcBef>
              <a:buNone/>
            </a:pPr>
            <a:r>
              <a:rPr lang="pt-BR" sz="1800" b="1" dirty="0">
                <a:solidFill>
                  <a:srgbClr val="C00000"/>
                </a:solidFill>
                <a:latin typeface="Courier New" panose="02070309020205020404" pitchFamily="49" charset="0"/>
                <a:cs typeface="Courier New" panose="02070309020205020404" pitchFamily="49" charset="0"/>
              </a:rPr>
              <a:t/>
            </a:r>
            <a:br>
              <a:rPr lang="pt-BR" sz="1800" b="1" dirty="0">
                <a:solidFill>
                  <a:srgbClr val="C00000"/>
                </a:solidFill>
                <a:latin typeface="Courier New" panose="02070309020205020404" pitchFamily="49" charset="0"/>
                <a:cs typeface="Courier New" panose="02070309020205020404" pitchFamily="49" charset="0"/>
              </a:rPr>
            </a:br>
            <a:r>
              <a:rPr lang="en-SG" sz="1800" b="1" dirty="0">
                <a:solidFill>
                  <a:schemeClr val="accent6">
                    <a:lumMod val="75000"/>
                  </a:schemeClr>
                </a:solidFill>
                <a:latin typeface="Courier New" panose="02070309020205020404" pitchFamily="49" charset="0"/>
                <a:cs typeface="Courier New" panose="02070309020205020404" pitchFamily="49" charset="0"/>
              </a:rPr>
              <a:t>#  Extract only rows with population more than 1000 million</a:t>
            </a:r>
            <a:r>
              <a:rPr lang="pt-BR" sz="1800" b="1" dirty="0">
                <a:solidFill>
                  <a:srgbClr val="C00000"/>
                </a:solidFill>
                <a:latin typeface="Courier New" panose="02070309020205020404" pitchFamily="49" charset="0"/>
                <a:cs typeface="Courier New" panose="02070309020205020404" pitchFamily="49" charset="0"/>
              </a:rPr>
              <a:t/>
            </a:r>
            <a:br>
              <a:rPr lang="pt-BR" sz="1800" b="1" dirty="0">
                <a:solidFill>
                  <a:srgbClr val="C00000"/>
                </a:solidFill>
                <a:latin typeface="Courier New" panose="02070309020205020404" pitchFamily="49" charset="0"/>
                <a:cs typeface="Courier New" panose="02070309020205020404" pitchFamily="49" charset="0"/>
              </a:rPr>
            </a:br>
            <a:r>
              <a:rPr lang="pt-BR" sz="1800" b="1" dirty="0">
                <a:solidFill>
                  <a:srgbClr val="C00000"/>
                </a:solidFill>
                <a:latin typeface="Courier New" panose="02070309020205020404" pitchFamily="49" charset="0"/>
                <a:cs typeface="Courier New" panose="02070309020205020404" pitchFamily="49" charset="0"/>
              </a:rPr>
              <a:t>print(df[df['pop'] &gt; 100000000])</a:t>
            </a:r>
          </a:p>
          <a:p>
            <a:pPr marL="0" indent="0">
              <a:spcBef>
                <a:spcPts val="0"/>
              </a:spcBef>
              <a:buNone/>
            </a:pPr>
            <a:endParaRPr lang="pt-BR" sz="18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18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1800" b="1" dirty="0">
              <a:solidFill>
                <a:srgbClr val="C00000"/>
              </a:solidFill>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676E1F81-D3E3-4327-91F7-F45B1D9E19A8}"/>
              </a:ext>
            </a:extLst>
          </p:cNvPr>
          <p:cNvPicPr>
            <a:picLocks noChangeAspect="1"/>
          </p:cNvPicPr>
          <p:nvPr/>
        </p:nvPicPr>
        <p:blipFill>
          <a:blip r:embed="rId3"/>
          <a:stretch>
            <a:fillRect/>
          </a:stretch>
        </p:blipFill>
        <p:spPr>
          <a:xfrm>
            <a:off x="6210343" y="4343392"/>
            <a:ext cx="5636213" cy="1746121"/>
          </a:xfrm>
          <a:prstGeom prst="rect">
            <a:avLst/>
          </a:prstGeom>
          <a:ln>
            <a:solidFill>
              <a:schemeClr val="bg1">
                <a:lumMod val="75000"/>
              </a:schemeClr>
            </a:solidFill>
          </a:ln>
        </p:spPr>
      </p:pic>
      <p:sp>
        <p:nvSpPr>
          <p:cNvPr id="9" name="Slide Number Placeholder 8"/>
          <p:cNvSpPr>
            <a:spLocks noGrp="1"/>
          </p:cNvSpPr>
          <p:nvPr>
            <p:ph type="sldNum" sz="quarter" idx="12"/>
          </p:nvPr>
        </p:nvSpPr>
        <p:spPr/>
        <p:txBody>
          <a:bodyPr/>
          <a:lstStyle/>
          <a:p>
            <a:fld id="{F32CAEEB-7ECB-40EF-BAB7-81B3930065D2}" type="slidenum">
              <a:rPr lang="en-SG" smtClean="0"/>
              <a:t>13</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51189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Save a subset of the data</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US" dirty="0"/>
              <a:t>Getting Started with Pandas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464124" y="1594910"/>
            <a:ext cx="10600116" cy="439732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 = pd.read_csv('data/gapminder.tsv', sep='\t')</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en-SG" sz="2000" b="1">
                <a:solidFill>
                  <a:schemeClr val="accent6">
                    <a:lumMod val="75000"/>
                  </a:schemeClr>
                </a:solidFill>
                <a:latin typeface="Courier New" panose="02070309020205020404" pitchFamily="49" charset="0"/>
                <a:cs typeface="Courier New" panose="02070309020205020404" pitchFamily="49" charset="0"/>
              </a:rPr>
              <a:t>#  Extract only the country and continent columns</a:t>
            </a:r>
            <a:endParaRPr lang="pt-BR"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df1 = df[['country','continent']]</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
            </a:r>
            <a:br>
              <a:rPr lang="pt-BR" sz="2000" b="1" dirty="0">
                <a:solidFill>
                  <a:srgbClr val="C00000"/>
                </a:solidFill>
                <a:latin typeface="Courier New" panose="02070309020205020404" pitchFamily="49" charset="0"/>
                <a:cs typeface="Courier New" panose="02070309020205020404" pitchFamily="49" charset="0"/>
              </a:rPr>
            </a:br>
            <a:r>
              <a:rPr lang="en-SG" sz="2000" b="1" dirty="0">
                <a:solidFill>
                  <a:schemeClr val="accent6">
                    <a:lumMod val="75000"/>
                  </a:schemeClr>
                </a:solidFill>
                <a:latin typeface="Courier New" panose="02070309020205020404" pitchFamily="49" charset="0"/>
                <a:cs typeface="Courier New" panose="02070309020205020404" pitchFamily="49" charset="0"/>
              </a:rPr>
              <a:t>#  Extract only rows with population more than 1000 million</a:t>
            </a:r>
            <a:r>
              <a:rPr lang="pt-BR" sz="2000" b="1" dirty="0">
                <a:solidFill>
                  <a:srgbClr val="C00000"/>
                </a:solidFill>
                <a:latin typeface="Courier New" panose="02070309020205020404" pitchFamily="49" charset="0"/>
                <a:cs typeface="Courier New" panose="02070309020205020404" pitchFamily="49" charset="0"/>
              </a:rPr>
              <a:t/>
            </a:r>
            <a:br>
              <a:rPr lang="pt-BR" sz="2000" b="1" dirty="0">
                <a:solidFill>
                  <a:srgbClr val="C00000"/>
                </a:solidFill>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df2 = df[df['pop'] &gt; 100000000]</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df1.to_csv('countrycontinents.csv')</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df2.to_csv('populatedcountries.csv')</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2"/>
          </p:nvPr>
        </p:nvSpPr>
        <p:spPr/>
        <p:txBody>
          <a:bodyPr/>
          <a:lstStyle/>
          <a:p>
            <a:fld id="{F32CAEEB-7ECB-40EF-BAB7-81B3930065D2}" type="slidenum">
              <a:rPr lang="en-SG" smtClean="0"/>
              <a:t>14</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348790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Loading / Saving Data</a:t>
            </a:r>
          </a:p>
        </p:txBody>
      </p:sp>
      <p:sp>
        <p:nvSpPr>
          <p:cNvPr id="5" name="Slide Number Placeholder 4"/>
          <p:cNvSpPr>
            <a:spLocks noGrp="1"/>
          </p:cNvSpPr>
          <p:nvPr>
            <p:ph type="sldNum" sz="quarter" idx="12"/>
          </p:nvPr>
        </p:nvSpPr>
        <p:spPr/>
        <p:txBody>
          <a:bodyPr/>
          <a:lstStyle/>
          <a:p>
            <a:fld id="{F32CAEEB-7ECB-40EF-BAB7-81B3930065D2}" type="slidenum">
              <a:rPr lang="en-SG" smtClean="0"/>
              <a:t>15</a:t>
            </a:fld>
            <a:endParaRPr lang="en-SG"/>
          </a:p>
        </p:txBody>
      </p:sp>
      <p:sp>
        <p:nvSpPr>
          <p:cNvPr id="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8659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Loading Data</a:t>
            </a:r>
          </a:p>
        </p:txBody>
      </p:sp>
      <p:sp>
        <p:nvSpPr>
          <p:cNvPr id="5" name="Text Placeholder 4"/>
          <p:cNvSpPr>
            <a:spLocks noGrp="1"/>
          </p:cNvSpPr>
          <p:nvPr>
            <p:ph type="body" sz="quarter" idx="13"/>
          </p:nvPr>
        </p:nvSpPr>
        <p:spPr/>
        <p:txBody>
          <a:bodyPr>
            <a:normAutofit lnSpcReduction="10000"/>
          </a:bodyPr>
          <a:lstStyle/>
          <a:p>
            <a:r>
              <a:rPr lang="en-SG"/>
              <a:t>Loading and Saving Data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0111954"/>
              </p:ext>
            </p:extLst>
          </p:nvPr>
        </p:nvGraphicFramePr>
        <p:xfrm>
          <a:off x="591534" y="2190347"/>
          <a:ext cx="11050588" cy="4083819"/>
        </p:xfrm>
        <a:graphic>
          <a:graphicData uri="http://schemas.openxmlformats.org/drawingml/2006/table">
            <a:tbl>
              <a:tblPr firstRow="1" bandRow="1">
                <a:tableStyleId>{5C22544A-7EE6-4342-B048-85BDC9FD1C3A}</a:tableStyleId>
              </a:tblPr>
              <a:tblGrid>
                <a:gridCol w="11050588">
                  <a:extLst>
                    <a:ext uri="{9D8B030D-6E8A-4147-A177-3AD203B41FA5}">
                      <a16:colId xmlns:a16="http://schemas.microsoft.com/office/drawing/2014/main" val="3344676645"/>
                    </a:ext>
                  </a:extLst>
                </a:gridCol>
              </a:tblGrid>
              <a:tr h="428052">
                <a:tc>
                  <a:txBody>
                    <a:bodyPr/>
                    <a:lstStyle/>
                    <a:p>
                      <a:r>
                        <a:rPr lang="en-SG" sz="2400"/>
                        <a:t>Loading data from csv, Excel, HTML, json, SQL</a:t>
                      </a:r>
                    </a:p>
                  </a:txBody>
                  <a:tcPr/>
                </a:tc>
                <a:extLst>
                  <a:ext uri="{0D108BD9-81ED-4DB2-BD59-A6C34878D82A}">
                    <a16:rowId xmlns:a16="http://schemas.microsoft.com/office/drawing/2014/main" val="2857862641"/>
                  </a:ext>
                </a:extLst>
              </a:tr>
              <a:tr h="428052">
                <a:tc>
                  <a:txBody>
                    <a:bodyPr/>
                    <a:lstStyle/>
                    <a:p>
                      <a:r>
                        <a:rPr lang="en-SG" sz="2400"/>
                        <a:t>csv_dataframe  = pd.read_csv('my_dataset.csv', sep=',')</a:t>
                      </a:r>
                    </a:p>
                  </a:txBody>
                  <a:tcPr/>
                </a:tc>
                <a:extLst>
                  <a:ext uri="{0D108BD9-81ED-4DB2-BD59-A6C34878D82A}">
                    <a16:rowId xmlns:a16="http://schemas.microsoft.com/office/drawing/2014/main" val="1533026116"/>
                  </a:ext>
                </a:extLst>
              </a:tr>
              <a:tr h="428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xls_dataframe  = pd.read_excel('my_dataset.xlsx', 'Sheet1', na_values=['NA', '?'])</a:t>
                      </a:r>
                    </a:p>
                  </a:txBody>
                  <a:tcPr/>
                </a:tc>
                <a:extLst>
                  <a:ext uri="{0D108BD9-81ED-4DB2-BD59-A6C34878D82A}">
                    <a16:rowId xmlns:a16="http://schemas.microsoft.com/office/drawing/2014/main" val="3079658431"/>
                  </a:ext>
                </a:extLst>
              </a:tr>
              <a:tr h="428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table_dataframe= pd.read_html('http://page.com/with/table.html')[0]</a:t>
                      </a:r>
                    </a:p>
                  </a:txBody>
                  <a:tcPr/>
                </a:tc>
                <a:extLst>
                  <a:ext uri="{0D108BD9-81ED-4DB2-BD59-A6C34878D82A}">
                    <a16:rowId xmlns:a16="http://schemas.microsoft.com/office/drawing/2014/main" val="3831346603"/>
                  </a:ext>
                </a:extLst>
              </a:tr>
              <a:tr h="428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json_dataframe = pd.read_json('my_dataset.json', orient='columns')</a:t>
                      </a:r>
                    </a:p>
                  </a:txBody>
                  <a:tcPr/>
                </a:tc>
                <a:extLst>
                  <a:ext uri="{0D108BD9-81ED-4DB2-BD59-A6C34878D82A}">
                    <a16:rowId xmlns:a16="http://schemas.microsoft.com/office/drawing/2014/main" val="112921564"/>
                  </a:ext>
                </a:extLst>
              </a:tr>
              <a:tr h="1797819">
                <a:tc>
                  <a:txBody>
                    <a:bodyPr/>
                    <a:lstStyle/>
                    <a:p>
                      <a:r>
                        <a:rPr lang="en-SG" sz="2400"/>
                        <a:t>from sqlalchemy import create_engine</a:t>
                      </a:r>
                    </a:p>
                    <a:p>
                      <a:r>
                        <a:rPr lang="en-SG" sz="2400"/>
                        <a:t>engine = create_engine('sqlite:///:memory:')</a:t>
                      </a:r>
                    </a:p>
                    <a:p>
                      <a:r>
                        <a:rPr lang="en-SG" sz="2400"/>
                        <a:t>sql_dataframe  = pd.read_sql_table('my_table', engine, columns=['ColA', 'ColB'])</a:t>
                      </a:r>
                    </a:p>
                    <a:p>
                      <a:r>
                        <a:rPr lang="en-SG" sz="2400"/>
                        <a:t>sql_dataframe = pd.read_sql("SELECT * FROM my_table;", engine)</a:t>
                      </a:r>
                    </a:p>
                  </a:txBody>
                  <a:tcPr/>
                </a:tc>
                <a:extLst>
                  <a:ext uri="{0D108BD9-81ED-4DB2-BD59-A6C34878D82A}">
                    <a16:rowId xmlns:a16="http://schemas.microsoft.com/office/drawing/2014/main" val="2836736222"/>
                  </a:ext>
                </a:extLst>
              </a:tr>
            </a:tbl>
          </a:graphicData>
        </a:graphic>
      </p:graphicFrame>
      <p:sp>
        <p:nvSpPr>
          <p:cNvPr id="7" name="Rectangle 6"/>
          <p:cNvSpPr/>
          <p:nvPr/>
        </p:nvSpPr>
        <p:spPr>
          <a:xfrm>
            <a:off x="591534" y="1372381"/>
            <a:ext cx="11051178" cy="492443"/>
          </a:xfrm>
          <a:prstGeom prst="rect">
            <a:avLst/>
          </a:prstGeom>
        </p:spPr>
        <p:txBody>
          <a:bodyPr wrap="square">
            <a:spAutoFit/>
          </a:bodyPr>
          <a:lstStyle/>
          <a:p>
            <a:pPr marL="457200" indent="-457200">
              <a:buFont typeface="Arial" panose="020B0604020202020204" pitchFamily="34" charset="0"/>
              <a:buChar char="•"/>
            </a:pPr>
            <a:r>
              <a:rPr lang="en-SG" sz="2600">
                <a:solidFill>
                  <a:srgbClr val="660033"/>
                </a:solidFill>
              </a:rPr>
              <a:t>Pandas provides methods to load data from a variety of sources</a:t>
            </a:r>
          </a:p>
        </p:txBody>
      </p:sp>
      <p:sp>
        <p:nvSpPr>
          <p:cNvPr id="9" name="Slide Number Placeholder 8"/>
          <p:cNvSpPr>
            <a:spLocks noGrp="1"/>
          </p:cNvSpPr>
          <p:nvPr>
            <p:ph type="sldNum" sz="quarter" idx="12"/>
          </p:nvPr>
        </p:nvSpPr>
        <p:spPr/>
        <p:txBody>
          <a:bodyPr/>
          <a:lstStyle/>
          <a:p>
            <a:fld id="{F32CAEEB-7ECB-40EF-BAB7-81B3930065D2}" type="slidenum">
              <a:rPr lang="en-SG" smtClean="0"/>
              <a:t>16</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07903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Saving Data</a:t>
            </a:r>
          </a:p>
        </p:txBody>
      </p:sp>
      <p:sp>
        <p:nvSpPr>
          <p:cNvPr id="5" name="Text Placeholder 4"/>
          <p:cNvSpPr>
            <a:spLocks noGrp="1"/>
          </p:cNvSpPr>
          <p:nvPr>
            <p:ph type="body" sz="quarter" idx="13"/>
          </p:nvPr>
        </p:nvSpPr>
        <p:spPr/>
        <p:txBody>
          <a:bodyPr>
            <a:normAutofit lnSpcReduction="10000"/>
          </a:bodyPr>
          <a:lstStyle/>
          <a:p>
            <a:r>
              <a:rPr lang="en-SG"/>
              <a:t>Loading and Saving Data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39076981"/>
              </p:ext>
            </p:extLst>
          </p:nvPr>
        </p:nvGraphicFramePr>
        <p:xfrm>
          <a:off x="592124" y="2074363"/>
          <a:ext cx="11050588" cy="3474720"/>
        </p:xfrm>
        <a:graphic>
          <a:graphicData uri="http://schemas.openxmlformats.org/drawingml/2006/table">
            <a:tbl>
              <a:tblPr firstRow="1" bandRow="1">
                <a:tableStyleId>{5C22544A-7EE6-4342-B048-85BDC9FD1C3A}</a:tableStyleId>
              </a:tblPr>
              <a:tblGrid>
                <a:gridCol w="11050588">
                  <a:extLst>
                    <a:ext uri="{9D8B030D-6E8A-4147-A177-3AD203B41FA5}">
                      <a16:colId xmlns:a16="http://schemas.microsoft.com/office/drawing/2014/main" val="3344676645"/>
                    </a:ext>
                  </a:extLst>
                </a:gridCol>
              </a:tblGrid>
              <a:tr h="370840">
                <a:tc>
                  <a:txBody>
                    <a:bodyPr/>
                    <a:lstStyle/>
                    <a:p>
                      <a:r>
                        <a:rPr lang="en-SG" sz="2400"/>
                        <a:t>Saving data to csv, Excel, HTML, json, SQL</a:t>
                      </a:r>
                    </a:p>
                  </a:txBody>
                  <a:tcPr/>
                </a:tc>
                <a:extLst>
                  <a:ext uri="{0D108BD9-81ED-4DB2-BD59-A6C34878D82A}">
                    <a16:rowId xmlns:a16="http://schemas.microsoft.com/office/drawing/2014/main" val="2857862641"/>
                  </a:ext>
                </a:extLst>
              </a:tr>
              <a:tr h="370840">
                <a:tc>
                  <a:txBody>
                    <a:bodyPr/>
                    <a:lstStyle/>
                    <a:p>
                      <a:r>
                        <a:rPr lang="en-SG" sz="2400"/>
                        <a:t>my_dataframe.to_csv('dataset.csv')</a:t>
                      </a:r>
                    </a:p>
                  </a:txBody>
                  <a:tcPr/>
                </a:tc>
                <a:extLst>
                  <a:ext uri="{0D108BD9-81ED-4DB2-BD59-A6C34878D82A}">
                    <a16:rowId xmlns:a16="http://schemas.microsoft.com/office/drawing/2014/main" val="15330261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my_dataframe.to_excel('dataset.xlsx')</a:t>
                      </a:r>
                    </a:p>
                  </a:txBody>
                  <a:tcPr/>
                </a:tc>
                <a:extLst>
                  <a:ext uri="{0D108BD9-81ED-4DB2-BD59-A6C34878D82A}">
                    <a16:rowId xmlns:a16="http://schemas.microsoft.com/office/drawing/2014/main" val="3079658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html_code = my_dataframe.to_html()</a:t>
                      </a:r>
                    </a:p>
                  </a:txBody>
                  <a:tcPr/>
                </a:tc>
                <a:extLst>
                  <a:ext uri="{0D108BD9-81ED-4DB2-BD59-A6C34878D82A}">
                    <a16:rowId xmlns:a16="http://schemas.microsoft.com/office/drawing/2014/main" val="38313466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my_dataframe.to_json('dataset.json')</a:t>
                      </a:r>
                    </a:p>
                  </a:txBody>
                  <a:tcPr/>
                </a:tc>
                <a:extLst>
                  <a:ext uri="{0D108BD9-81ED-4DB2-BD59-A6C34878D82A}">
                    <a16:rowId xmlns:a16="http://schemas.microsoft.com/office/drawing/2014/main" val="112921564"/>
                  </a:ext>
                </a:extLst>
              </a:tr>
              <a:tr h="370840">
                <a:tc>
                  <a:txBody>
                    <a:bodyPr/>
                    <a:lstStyle/>
                    <a:p>
                      <a:r>
                        <a:rPr lang="en-SG" sz="2400"/>
                        <a:t>from sqlalchemy import create_engine</a:t>
                      </a:r>
                    </a:p>
                    <a:p>
                      <a:r>
                        <a:rPr lang="en-SG" sz="2400"/>
                        <a:t>engine = create_engine('sqlite:///:memory:')</a:t>
                      </a:r>
                    </a:p>
                    <a:p>
                      <a:r>
                        <a:rPr lang="en-SG" sz="2400"/>
                        <a:t>sql_dataframe.to_sql('my_table', engine)</a:t>
                      </a:r>
                    </a:p>
                  </a:txBody>
                  <a:tcPr/>
                </a:tc>
                <a:extLst>
                  <a:ext uri="{0D108BD9-81ED-4DB2-BD59-A6C34878D82A}">
                    <a16:rowId xmlns:a16="http://schemas.microsoft.com/office/drawing/2014/main" val="2836736222"/>
                  </a:ext>
                </a:extLst>
              </a:tr>
            </a:tbl>
          </a:graphicData>
        </a:graphic>
      </p:graphicFrame>
      <p:sp>
        <p:nvSpPr>
          <p:cNvPr id="7" name="Rectangle 6"/>
          <p:cNvSpPr/>
          <p:nvPr/>
        </p:nvSpPr>
        <p:spPr>
          <a:xfrm>
            <a:off x="591534" y="1372381"/>
            <a:ext cx="11051178" cy="492443"/>
          </a:xfrm>
          <a:prstGeom prst="rect">
            <a:avLst/>
          </a:prstGeom>
        </p:spPr>
        <p:txBody>
          <a:bodyPr wrap="square">
            <a:spAutoFit/>
          </a:bodyPr>
          <a:lstStyle/>
          <a:p>
            <a:pPr marL="457200" indent="-457200">
              <a:buFont typeface="Arial" panose="020B0604020202020204" pitchFamily="34" charset="0"/>
              <a:buChar char="•"/>
            </a:pPr>
            <a:r>
              <a:rPr lang="en-SG" sz="2600">
                <a:solidFill>
                  <a:srgbClr val="660033"/>
                </a:solidFill>
              </a:rPr>
              <a:t>Similarly, pandas provides methods to save data to a variety of sources</a:t>
            </a:r>
          </a:p>
        </p:txBody>
      </p:sp>
      <p:sp>
        <p:nvSpPr>
          <p:cNvPr id="9" name="Slide Number Placeholder 8"/>
          <p:cNvSpPr>
            <a:spLocks noGrp="1"/>
          </p:cNvSpPr>
          <p:nvPr>
            <p:ph type="sldNum" sz="quarter" idx="12"/>
          </p:nvPr>
        </p:nvSpPr>
        <p:spPr/>
        <p:txBody>
          <a:bodyPr/>
          <a:lstStyle/>
          <a:p>
            <a:fld id="{F32CAEEB-7ECB-40EF-BAB7-81B3930065D2}" type="slidenum">
              <a:rPr lang="en-SG" smtClean="0"/>
              <a:t>17</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715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794797"/>
            <a:ext cx="10515600" cy="747892"/>
          </a:xfrm>
        </p:spPr>
        <p:txBody>
          <a:bodyPr>
            <a:normAutofit fontScale="90000"/>
          </a:bodyPr>
          <a:lstStyle/>
          <a:p>
            <a:r>
              <a:rPr lang="en-SG"/>
              <a:t>Pandas Data Structures</a:t>
            </a:r>
          </a:p>
        </p:txBody>
      </p:sp>
      <p:sp>
        <p:nvSpPr>
          <p:cNvPr id="5" name="Slide Number Placeholder 4"/>
          <p:cNvSpPr>
            <a:spLocks noGrp="1"/>
          </p:cNvSpPr>
          <p:nvPr>
            <p:ph type="sldNum" sz="quarter" idx="12"/>
          </p:nvPr>
        </p:nvSpPr>
        <p:spPr/>
        <p:txBody>
          <a:bodyPr/>
          <a:lstStyle/>
          <a:p>
            <a:fld id="{F32CAEEB-7ECB-40EF-BAB7-81B3930065D2}" type="slidenum">
              <a:rPr lang="en-SG" smtClean="0"/>
              <a:t>18</a:t>
            </a:fld>
            <a:endParaRPr lang="en-SG"/>
          </a:p>
        </p:txBody>
      </p:sp>
      <p:sp>
        <p:nvSpPr>
          <p:cNvPr id="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158972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Overview</a:t>
            </a:r>
          </a:p>
        </p:txBody>
      </p:sp>
      <p:sp>
        <p:nvSpPr>
          <p:cNvPr id="3" name="Content Placeholder 2"/>
          <p:cNvSpPr>
            <a:spLocks noGrp="1"/>
          </p:cNvSpPr>
          <p:nvPr>
            <p:ph idx="1"/>
          </p:nvPr>
        </p:nvSpPr>
        <p:spPr>
          <a:xfrm>
            <a:off x="397813" y="1441699"/>
            <a:ext cx="11525068" cy="4740049"/>
          </a:xfrm>
        </p:spPr>
        <p:txBody>
          <a:bodyPr>
            <a:normAutofit/>
          </a:bodyPr>
          <a:lstStyle/>
          <a:p>
            <a:r>
              <a:rPr lang="en-SG"/>
              <a:t>There are three main data structures in pandas</a:t>
            </a:r>
          </a:p>
          <a:p>
            <a:r>
              <a:rPr lang="en-SG" dirty="0"/>
              <a:t>In this module, we will cover </a:t>
            </a:r>
            <a:r>
              <a:rPr lang="en-SG" b="1">
                <a:solidFill>
                  <a:srgbClr val="C00000"/>
                </a:solidFill>
              </a:rPr>
              <a:t>Series</a:t>
            </a:r>
            <a:r>
              <a:rPr lang="en-SG" dirty="0"/>
              <a:t> and </a:t>
            </a:r>
            <a:r>
              <a:rPr lang="en-SG" b="1" dirty="0" err="1">
                <a:solidFill>
                  <a:srgbClr val="C00000"/>
                </a:solidFill>
              </a:rPr>
              <a:t>DataFrame</a:t>
            </a:r>
            <a:r>
              <a:rPr lang="en-SG" dirty="0"/>
              <a:t> only</a:t>
            </a:r>
            <a:endParaRPr lang="en-US" dirty="0"/>
          </a:p>
        </p:txBody>
      </p:sp>
      <p:sp>
        <p:nvSpPr>
          <p:cNvPr id="6" name="Text Placeholder 5"/>
          <p:cNvSpPr>
            <a:spLocks noGrp="1"/>
          </p:cNvSpPr>
          <p:nvPr>
            <p:ph type="body" sz="quarter" idx="13"/>
          </p:nvPr>
        </p:nvSpPr>
        <p:spPr/>
        <p:txBody>
          <a:bodyPr>
            <a:normAutofit lnSpcReduction="10000"/>
          </a:bodyPr>
          <a:lstStyle/>
          <a:p>
            <a:r>
              <a:rPr lang="en-US"/>
              <a:t>Pandas Data Structures</a:t>
            </a:r>
            <a:endParaRPr lang="en-SG"/>
          </a:p>
        </p:txBody>
      </p:sp>
      <p:graphicFrame>
        <p:nvGraphicFramePr>
          <p:cNvPr id="5" name="Diagram 4">
            <a:extLst>
              <a:ext uri="{FF2B5EF4-FFF2-40B4-BE49-F238E27FC236}">
                <a16:creationId xmlns:a16="http://schemas.microsoft.com/office/drawing/2014/main" id="{D113F9B6-8C3C-4EAC-AE96-5E3EE01FA325}"/>
              </a:ext>
            </a:extLst>
          </p:cNvPr>
          <p:cNvGraphicFramePr/>
          <p:nvPr>
            <p:extLst>
              <p:ext uri="{D42A27DB-BD31-4B8C-83A1-F6EECF244321}">
                <p14:modId xmlns:p14="http://schemas.microsoft.com/office/powerpoint/2010/main" val="2090217319"/>
              </p:ext>
            </p:extLst>
          </p:nvPr>
        </p:nvGraphicFramePr>
        <p:xfrm>
          <a:off x="795378" y="2704290"/>
          <a:ext cx="10633413" cy="29865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Slide Number Placeholder 8"/>
          <p:cNvSpPr>
            <a:spLocks noGrp="1"/>
          </p:cNvSpPr>
          <p:nvPr>
            <p:ph type="sldNum" sz="quarter" idx="12"/>
          </p:nvPr>
        </p:nvSpPr>
        <p:spPr/>
        <p:txBody>
          <a:bodyPr/>
          <a:lstStyle/>
          <a:p>
            <a:fld id="{F32CAEEB-7ECB-40EF-BAB7-81B3930065D2}" type="slidenum">
              <a:rPr lang="en-SG" smtClean="0"/>
              <a:t>19</a:t>
            </a:fld>
            <a:endParaRPr lang="en-SG"/>
          </a:p>
        </p:txBody>
      </p:sp>
    </p:spTree>
    <p:custDataLst>
      <p:tags r:id="rId1"/>
    </p:custDataLst>
    <p:extLst>
      <p:ext uri="{BB962C8B-B14F-4D97-AF65-F5344CB8AC3E}">
        <p14:creationId xmlns:p14="http://schemas.microsoft.com/office/powerpoint/2010/main" val="344187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Contents</a:t>
            </a:r>
            <a:endParaRPr lang="en-SG"/>
          </a:p>
        </p:txBody>
      </p:sp>
      <p:sp>
        <p:nvSpPr>
          <p:cNvPr id="6" name="Content Placeholder 5"/>
          <p:cNvSpPr>
            <a:spLocks noGrp="1"/>
          </p:cNvSpPr>
          <p:nvPr>
            <p:ph idx="1"/>
          </p:nvPr>
        </p:nvSpPr>
        <p:spPr>
          <a:xfrm>
            <a:off x="231174" y="1441699"/>
            <a:ext cx="5741609" cy="4740049"/>
          </a:xfrm>
        </p:spPr>
        <p:txBody>
          <a:bodyPr>
            <a:normAutofit/>
          </a:bodyPr>
          <a:lstStyle/>
          <a:p>
            <a:r>
              <a:rPr lang="en-US" b="1" dirty="0"/>
              <a:t>Intro  to Pandas</a:t>
            </a:r>
          </a:p>
          <a:p>
            <a:r>
              <a:rPr lang="en-US" b="1" dirty="0"/>
              <a:t>A first taste of Pandas</a:t>
            </a:r>
          </a:p>
          <a:p>
            <a:r>
              <a:rPr lang="en-US" b="1" dirty="0"/>
              <a:t>Pandas Data Structures</a:t>
            </a:r>
          </a:p>
          <a:p>
            <a:pPr lvl="1"/>
            <a:r>
              <a:rPr lang="en-US" b="1" dirty="0">
                <a:solidFill>
                  <a:srgbClr val="C00000"/>
                </a:solidFill>
              </a:rPr>
              <a:t>Series, </a:t>
            </a:r>
            <a:r>
              <a:rPr lang="en-US" b="1" dirty="0" err="1">
                <a:solidFill>
                  <a:srgbClr val="C00000"/>
                </a:solidFill>
              </a:rPr>
              <a:t>DataFrames</a:t>
            </a:r>
            <a:endParaRPr lang="en-US" b="1" dirty="0"/>
          </a:p>
          <a:p>
            <a:r>
              <a:rPr lang="en-US" b="1" dirty="0"/>
              <a:t>Loading and Saving Data</a:t>
            </a:r>
          </a:p>
          <a:p>
            <a:pPr lvl="1"/>
            <a:r>
              <a:rPr lang="en-SG" b="1" dirty="0">
                <a:solidFill>
                  <a:srgbClr val="C00000"/>
                </a:solidFill>
              </a:rPr>
              <a:t>Read/Write CSV, </a:t>
            </a:r>
            <a:r>
              <a:rPr lang="en-US" b="1" dirty="0">
                <a:solidFill>
                  <a:srgbClr val="C00000"/>
                </a:solidFill>
              </a:rPr>
              <a:t>Write Excel, SQL</a:t>
            </a:r>
            <a:endParaRPr lang="en-US" b="1" dirty="0"/>
          </a:p>
          <a:p>
            <a:r>
              <a:rPr lang="en-US" b="1" dirty="0"/>
              <a:t>Retrieving Information</a:t>
            </a:r>
          </a:p>
          <a:p>
            <a:pPr lvl="1"/>
            <a:r>
              <a:rPr lang="en-US" b="1" dirty="0">
                <a:solidFill>
                  <a:srgbClr val="C00000"/>
                </a:solidFill>
              </a:rPr>
              <a:t>Basic Information</a:t>
            </a:r>
            <a:r>
              <a:rPr lang="en-SG" b="1" dirty="0">
                <a:solidFill>
                  <a:srgbClr val="C00000"/>
                </a:solidFill>
              </a:rPr>
              <a:t>, </a:t>
            </a:r>
            <a:r>
              <a:rPr lang="en-US" b="1" dirty="0">
                <a:solidFill>
                  <a:srgbClr val="C00000"/>
                </a:solidFill>
              </a:rPr>
              <a:t>Summary</a:t>
            </a:r>
            <a:endParaRPr lang="en-US" b="1" dirty="0"/>
          </a:p>
          <a:p>
            <a:endParaRPr lang="en-US" b="1" dirty="0"/>
          </a:p>
          <a:p>
            <a:endParaRPr lang="en-SG" dirty="0"/>
          </a:p>
        </p:txBody>
      </p:sp>
      <p:sp>
        <p:nvSpPr>
          <p:cNvPr id="7" name="Text Placeholder 6"/>
          <p:cNvSpPr>
            <a:spLocks noGrp="1"/>
          </p:cNvSpPr>
          <p:nvPr>
            <p:ph type="body" sz="quarter" idx="13"/>
          </p:nvPr>
        </p:nvSpPr>
        <p:spPr/>
        <p:txBody>
          <a:bodyPr>
            <a:normAutofit lnSpcReduction="10000"/>
          </a:bodyPr>
          <a:lstStyle/>
          <a:p>
            <a:r>
              <a:rPr lang="en-US"/>
              <a:t>Contents</a:t>
            </a:r>
            <a:endParaRPr lang="en-SG"/>
          </a:p>
        </p:txBody>
      </p:sp>
      <p:sp>
        <p:nvSpPr>
          <p:cNvPr id="8" name="Content Placeholder 5"/>
          <p:cNvSpPr txBox="1">
            <a:spLocks/>
          </p:cNvSpPr>
          <p:nvPr/>
        </p:nvSpPr>
        <p:spPr>
          <a:xfrm>
            <a:off x="6001053" y="1405290"/>
            <a:ext cx="5741609" cy="474004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b="1" dirty="0"/>
              <a:t>Selections</a:t>
            </a:r>
          </a:p>
          <a:p>
            <a:pPr lvl="1"/>
            <a:r>
              <a:rPr lang="en-SG" b="1" dirty="0" err="1">
                <a:solidFill>
                  <a:srgbClr val="C00000"/>
                </a:solidFill>
              </a:rPr>
              <a:t>Subsetting</a:t>
            </a:r>
            <a:r>
              <a:rPr lang="en-SG" b="1" dirty="0">
                <a:solidFill>
                  <a:srgbClr val="C00000"/>
                </a:solidFill>
              </a:rPr>
              <a:t> rows, </a:t>
            </a:r>
            <a:r>
              <a:rPr lang="en-SG" b="1" dirty="0" err="1">
                <a:solidFill>
                  <a:srgbClr val="C00000"/>
                </a:solidFill>
              </a:rPr>
              <a:t>Subsetting</a:t>
            </a:r>
            <a:r>
              <a:rPr lang="en-SG" b="1" dirty="0">
                <a:solidFill>
                  <a:srgbClr val="C00000"/>
                </a:solidFill>
              </a:rPr>
              <a:t> columns</a:t>
            </a:r>
          </a:p>
          <a:p>
            <a:r>
              <a:rPr lang="en-SG" b="1" dirty="0"/>
              <a:t>Reshaping Data</a:t>
            </a:r>
          </a:p>
          <a:p>
            <a:pPr lvl="1"/>
            <a:r>
              <a:rPr lang="en-SG" b="1" dirty="0">
                <a:solidFill>
                  <a:srgbClr val="C00000"/>
                </a:solidFill>
              </a:rPr>
              <a:t>Dropping values, Merging, pivot, </a:t>
            </a:r>
            <a:r>
              <a:rPr lang="en-SG" b="1" dirty="0" err="1">
                <a:solidFill>
                  <a:srgbClr val="C00000"/>
                </a:solidFill>
              </a:rPr>
              <a:t>unpivot</a:t>
            </a:r>
            <a:r>
              <a:rPr lang="en-SG" b="1" dirty="0">
                <a:solidFill>
                  <a:srgbClr val="C00000"/>
                </a:solidFill>
              </a:rPr>
              <a:t>, sorting, </a:t>
            </a:r>
            <a:r>
              <a:rPr lang="en-SG" b="1" dirty="0" err="1">
                <a:solidFill>
                  <a:srgbClr val="C00000"/>
                </a:solidFill>
              </a:rPr>
              <a:t>reindexing</a:t>
            </a:r>
            <a:endParaRPr lang="en-SG" b="1" dirty="0">
              <a:solidFill>
                <a:srgbClr val="C00000"/>
              </a:solidFill>
            </a:endParaRPr>
          </a:p>
          <a:p>
            <a:r>
              <a:rPr lang="en-US" b="1" dirty="0"/>
              <a:t>Handling Missing Data</a:t>
            </a:r>
          </a:p>
          <a:p>
            <a:pPr lvl="1"/>
            <a:r>
              <a:rPr lang="en-US" b="1" dirty="0">
                <a:solidFill>
                  <a:srgbClr val="C00000"/>
                </a:solidFill>
              </a:rPr>
              <a:t>Dropping Missing Data, Filling Missing Data</a:t>
            </a:r>
          </a:p>
          <a:p>
            <a:r>
              <a:rPr lang="en-US" b="1" dirty="0"/>
              <a:t>Group Data</a:t>
            </a:r>
          </a:p>
          <a:p>
            <a:pPr lvl="1"/>
            <a:r>
              <a:rPr lang="en-US" b="1" dirty="0" err="1">
                <a:solidFill>
                  <a:srgbClr val="C00000"/>
                </a:solidFill>
              </a:rPr>
              <a:t>Groupby</a:t>
            </a:r>
            <a:r>
              <a:rPr lang="en-US" b="1" dirty="0">
                <a:solidFill>
                  <a:srgbClr val="C00000"/>
                </a:solidFill>
              </a:rPr>
              <a:t>	</a:t>
            </a:r>
          </a:p>
          <a:p>
            <a:r>
              <a:rPr lang="en-SG" b="1" dirty="0"/>
              <a:t>Applying Functions</a:t>
            </a:r>
          </a:p>
          <a:p>
            <a:pPr lvl="1"/>
            <a:r>
              <a:rPr lang="en-SG" b="1" dirty="0">
                <a:solidFill>
                  <a:srgbClr val="C00000"/>
                </a:solidFill>
              </a:rPr>
              <a:t>apply, lambda</a:t>
            </a:r>
          </a:p>
          <a:p>
            <a:pPr lvl="1"/>
            <a:endParaRPr lang="en-SG" b="1" dirty="0">
              <a:solidFill>
                <a:srgbClr val="C00000"/>
              </a:solidFill>
            </a:endParaRPr>
          </a:p>
          <a:p>
            <a:pPr lvl="1"/>
            <a:endParaRPr lang="en-SG" b="1" dirty="0"/>
          </a:p>
          <a:p>
            <a:endParaRPr lang="en-SG" b="1" dirty="0"/>
          </a:p>
          <a:p>
            <a:endParaRPr lang="en-SG" dirty="0"/>
          </a:p>
        </p:txBody>
      </p:sp>
      <p:sp>
        <p:nvSpPr>
          <p:cNvPr id="9" name="Slide Number Placeholder 8"/>
          <p:cNvSpPr>
            <a:spLocks noGrp="1"/>
          </p:cNvSpPr>
          <p:nvPr>
            <p:ph type="sldNum" sz="quarter" idx="12"/>
          </p:nvPr>
        </p:nvSpPr>
        <p:spPr/>
        <p:txBody>
          <a:bodyPr/>
          <a:lstStyle/>
          <a:p>
            <a:fld id="{F32CAEEB-7ECB-40EF-BAB7-81B3930065D2}" type="slidenum">
              <a:rPr lang="en-SG" smtClean="0"/>
              <a:t>2</a:t>
            </a:fld>
            <a:endParaRPr lang="en-SG"/>
          </a:p>
        </p:txBody>
      </p:sp>
      <p:sp>
        <p:nvSpPr>
          <p:cNvPr id="10"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13012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Series</a:t>
            </a:r>
          </a:p>
        </p:txBody>
      </p:sp>
      <p:sp>
        <p:nvSpPr>
          <p:cNvPr id="3" name="Content Placeholder 2"/>
          <p:cNvSpPr>
            <a:spLocks noGrp="1"/>
          </p:cNvSpPr>
          <p:nvPr>
            <p:ph idx="1"/>
          </p:nvPr>
        </p:nvSpPr>
        <p:spPr>
          <a:xfrm>
            <a:off x="397812" y="1305514"/>
            <a:ext cx="11448743" cy="2199906"/>
          </a:xfrm>
        </p:spPr>
        <p:txBody>
          <a:bodyPr>
            <a:noAutofit/>
          </a:bodyPr>
          <a:lstStyle/>
          <a:p>
            <a:r>
              <a:rPr lang="en-SG" sz="2400" dirty="0"/>
              <a:t>Series is a </a:t>
            </a:r>
            <a:r>
              <a:rPr lang="en-SG" sz="2400" b="1" dirty="0">
                <a:solidFill>
                  <a:srgbClr val="C00000"/>
                </a:solidFill>
              </a:rPr>
              <a:t>one-dimensional</a:t>
            </a:r>
            <a:r>
              <a:rPr lang="en-SG" sz="2400" dirty="0"/>
              <a:t> </a:t>
            </a:r>
            <a:r>
              <a:rPr lang="en-SG" sz="2400" dirty="0" smtClean="0"/>
              <a:t>labelled </a:t>
            </a:r>
            <a:r>
              <a:rPr lang="en-SG" sz="2400" dirty="0"/>
              <a:t>array capable of holding any data type (integers, strings, floating point numbers, Python objects </a:t>
            </a:r>
            <a:r>
              <a:rPr lang="en-SG" sz="2400" dirty="0" smtClean="0"/>
              <a:t>etc.)</a:t>
            </a:r>
            <a:endParaRPr lang="en-SG" sz="2400" dirty="0"/>
          </a:p>
          <a:p>
            <a:r>
              <a:rPr lang="en-SG" sz="2400" dirty="0"/>
              <a:t>The axis labels are collectively referred to as the </a:t>
            </a:r>
            <a:r>
              <a:rPr lang="en-SG" sz="2400" b="1" dirty="0">
                <a:solidFill>
                  <a:srgbClr val="C00000"/>
                </a:solidFill>
              </a:rPr>
              <a:t>index</a:t>
            </a:r>
          </a:p>
          <a:p>
            <a:r>
              <a:rPr lang="en-SG" sz="2400" dirty="0"/>
              <a:t>The basic method to create a Series is as follows:-</a:t>
            </a:r>
          </a:p>
          <a:p>
            <a:endParaRPr lang="en-US" sz="2400" dirty="0"/>
          </a:p>
        </p:txBody>
      </p:sp>
      <p:sp>
        <p:nvSpPr>
          <p:cNvPr id="6" name="Text Placeholder 5"/>
          <p:cNvSpPr>
            <a:spLocks noGrp="1"/>
          </p:cNvSpPr>
          <p:nvPr>
            <p:ph type="body" sz="quarter" idx="13"/>
          </p:nvPr>
        </p:nvSpPr>
        <p:spPr/>
        <p:txBody>
          <a:bodyPr>
            <a:normAutofit lnSpcReduction="10000"/>
          </a:bodyPr>
          <a:lstStyle/>
          <a:p>
            <a:r>
              <a:rPr lang="en-US"/>
              <a:t>Intro to Pandas</a:t>
            </a:r>
            <a:endParaRPr lang="en-SG"/>
          </a:p>
        </p:txBody>
      </p:sp>
      <p:sp>
        <p:nvSpPr>
          <p:cNvPr id="7" name="Rectangle 6">
            <a:extLst>
              <a:ext uri="{FF2B5EF4-FFF2-40B4-BE49-F238E27FC236}">
                <a16:creationId xmlns:a16="http://schemas.microsoft.com/office/drawing/2014/main" id="{D59F38DC-DFCC-4AE2-9A3E-6F955C84DCCA}"/>
              </a:ext>
            </a:extLst>
          </p:cNvPr>
          <p:cNvSpPr/>
          <p:nvPr/>
        </p:nvSpPr>
        <p:spPr>
          <a:xfrm>
            <a:off x="654995" y="2755639"/>
            <a:ext cx="6096000" cy="646331"/>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endParaRPr lang="en-SG" sz="2600" dirty="0">
              <a:solidFill>
                <a:srgbClr val="660033"/>
              </a:solidFill>
            </a:endParaRPr>
          </a:p>
        </p:txBody>
      </p:sp>
      <p:sp>
        <p:nvSpPr>
          <p:cNvPr id="8" name="Rectangle 7">
            <a:extLst>
              <a:ext uri="{FF2B5EF4-FFF2-40B4-BE49-F238E27FC236}">
                <a16:creationId xmlns:a16="http://schemas.microsoft.com/office/drawing/2014/main" id="{4BC8CF49-3B4D-495B-B8E8-9769E6565C35}"/>
              </a:ext>
            </a:extLst>
          </p:cNvPr>
          <p:cNvSpPr/>
          <p:nvPr/>
        </p:nvSpPr>
        <p:spPr>
          <a:xfrm>
            <a:off x="1527826" y="3529845"/>
            <a:ext cx="9586279" cy="101566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p>
            <a:r>
              <a:rPr lang="pt-BR" sz="2400">
                <a:solidFill>
                  <a:srgbClr val="660033"/>
                </a:solidFill>
                <a:latin typeface="Courier New" panose="02070309020205020404" pitchFamily="49" charset="0"/>
                <a:cs typeface="Courier New" panose="02070309020205020404" pitchFamily="49" charset="0"/>
              </a:rPr>
              <a:t>import pandas as pd</a:t>
            </a:r>
            <a:br>
              <a:rPr lang="pt-BR" sz="2400">
                <a:solidFill>
                  <a:srgbClr val="660033"/>
                </a:solidFill>
                <a:latin typeface="Courier New" panose="02070309020205020404" pitchFamily="49" charset="0"/>
                <a:cs typeface="Courier New" panose="02070309020205020404" pitchFamily="49" charset="0"/>
              </a:rPr>
            </a:br>
            <a:r>
              <a:rPr lang="pt-BR" sz="2400">
                <a:solidFill>
                  <a:srgbClr val="660033"/>
                </a:solidFill>
                <a:latin typeface="Courier New" panose="02070309020205020404" pitchFamily="49" charset="0"/>
                <a:cs typeface="Courier New" panose="02070309020205020404" pitchFamily="49" charset="0"/>
              </a:rPr>
              <a:t>ser = pd.Series(data, index=idx)</a:t>
            </a:r>
            <a:endParaRPr lang="en-SG" sz="2400">
              <a:solidFill>
                <a:srgbClr val="660033"/>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6DD00986-EA8E-424F-8203-138FA727302D}"/>
              </a:ext>
            </a:extLst>
          </p:cNvPr>
          <p:cNvSpPr/>
          <p:nvPr/>
        </p:nvSpPr>
        <p:spPr>
          <a:xfrm>
            <a:off x="397812" y="4820934"/>
            <a:ext cx="11416294" cy="1379776"/>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400" b="1" i="1" dirty="0">
                <a:solidFill>
                  <a:srgbClr val="660033"/>
                </a:solidFill>
              </a:rPr>
              <a:t>data</a:t>
            </a:r>
            <a:r>
              <a:rPr lang="en-SG" sz="2400" dirty="0">
                <a:solidFill>
                  <a:srgbClr val="660033"/>
                </a:solidFill>
              </a:rPr>
              <a:t> can be many different things: a Python </a:t>
            </a:r>
            <a:r>
              <a:rPr lang="en-SG" sz="2400" dirty="0" err="1">
                <a:solidFill>
                  <a:srgbClr val="660033"/>
                </a:solidFill>
              </a:rPr>
              <a:t>dict</a:t>
            </a:r>
            <a:r>
              <a:rPr lang="en-SG" sz="2400" dirty="0">
                <a:solidFill>
                  <a:srgbClr val="660033"/>
                </a:solidFill>
              </a:rPr>
              <a:t>, an </a:t>
            </a:r>
            <a:r>
              <a:rPr lang="en-SG" sz="2400" dirty="0" err="1">
                <a:solidFill>
                  <a:srgbClr val="660033"/>
                </a:solidFill>
              </a:rPr>
              <a:t>ndarray</a:t>
            </a:r>
            <a:r>
              <a:rPr lang="en-SG" sz="2400" dirty="0">
                <a:solidFill>
                  <a:srgbClr val="660033"/>
                </a:solidFill>
              </a:rPr>
              <a:t>, a scalar value  (like  5)</a:t>
            </a:r>
          </a:p>
          <a:p>
            <a:pPr marL="228600" indent="-228600">
              <a:spcBef>
                <a:spcPts val="1800"/>
              </a:spcBef>
              <a:buFont typeface="Arial" panose="020B0604020202020204" pitchFamily="34" charset="0"/>
              <a:buChar char="•"/>
            </a:pPr>
            <a:r>
              <a:rPr lang="en-SG" sz="2400" b="1" i="1" dirty="0">
                <a:solidFill>
                  <a:srgbClr val="660033"/>
                </a:solidFill>
              </a:rPr>
              <a:t>index</a:t>
            </a:r>
            <a:r>
              <a:rPr lang="en-SG" sz="2400" dirty="0">
                <a:solidFill>
                  <a:srgbClr val="660033"/>
                </a:solidFill>
              </a:rPr>
              <a:t> is a list of axis labels and are initialized differently depending on what the nature of data is (see next slides for examples)</a:t>
            </a:r>
            <a:br>
              <a:rPr lang="en-SG" sz="2400" dirty="0">
                <a:solidFill>
                  <a:srgbClr val="660033"/>
                </a:solidFill>
              </a:rPr>
            </a:br>
            <a:endParaRPr lang="en-SG" sz="2400" dirty="0">
              <a:solidFill>
                <a:srgbClr val="660033"/>
              </a:solidFill>
            </a:endParaRPr>
          </a:p>
        </p:txBody>
      </p:sp>
      <p:sp>
        <p:nvSpPr>
          <p:cNvPr id="11" name="Slide Number Placeholder 10"/>
          <p:cNvSpPr>
            <a:spLocks noGrp="1"/>
          </p:cNvSpPr>
          <p:nvPr>
            <p:ph type="sldNum" sz="quarter" idx="12"/>
          </p:nvPr>
        </p:nvSpPr>
        <p:spPr/>
        <p:txBody>
          <a:bodyPr/>
          <a:lstStyle/>
          <a:p>
            <a:fld id="{F32CAEEB-7ECB-40EF-BAB7-81B3930065D2}" type="slidenum">
              <a:rPr lang="en-SG" smtClean="0"/>
              <a:t>20</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25336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Creating Series (using Python dictionary)</a:t>
            </a:r>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387101" y="2821020"/>
            <a:ext cx="6715616" cy="248063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currencyDict ={</a:t>
            </a:r>
          </a:p>
          <a:p>
            <a:pPr marL="0" indent="0">
              <a:spcBef>
                <a:spcPts val="0"/>
              </a:spcBef>
              <a:buNone/>
            </a:pPr>
            <a:r>
              <a:rPr lang="pt-BR" sz="2000" dirty="0">
                <a:latin typeface="Courier New" panose="02070309020205020404" pitchFamily="49" charset="0"/>
                <a:cs typeface="Courier New" panose="02070309020205020404" pitchFamily="49" charset="0"/>
              </a:rPr>
              <a:t>'US':'dollar', 'UK':'pound',</a:t>
            </a:r>
          </a:p>
          <a:p>
            <a:pPr marL="0" indent="0">
              <a:spcBef>
                <a:spcPts val="0"/>
              </a:spcBef>
              <a:buNone/>
            </a:pPr>
            <a:r>
              <a:rPr lang="pt-BR" sz="2000" dirty="0">
                <a:latin typeface="Courier New" panose="02070309020205020404" pitchFamily="49" charset="0"/>
                <a:cs typeface="Courier New" panose="02070309020205020404" pitchFamily="49" charset="0"/>
              </a:rPr>
              <a:t>'Mexico':'peso', 'China':'yuan'}</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currencySeries = pd.Series(currencyDict);</a:t>
            </a:r>
            <a:br>
              <a:rPr lang="pt-BR" sz="2000" b="1" dirty="0">
                <a:solidFill>
                  <a:srgbClr val="C00000"/>
                </a:solidFill>
                <a:latin typeface="Courier New" panose="02070309020205020404" pitchFamily="49" charset="0"/>
                <a:cs typeface="Courier New" panose="02070309020205020404" pitchFamily="49" charset="0"/>
              </a:rPr>
            </a:br>
            <a:r>
              <a:rPr lang="pt-BR" sz="2000" b="1" dirty="0">
                <a:solidFill>
                  <a:srgbClr val="C00000"/>
                </a:solidFill>
                <a:latin typeface="Courier New" panose="02070309020205020404" pitchFamily="49" charset="0"/>
                <a:cs typeface="Courier New" panose="02070309020205020404" pitchFamily="49" charset="0"/>
              </a:rPr>
              <a:t/>
            </a:r>
            <a:br>
              <a:rPr lang="pt-BR" sz="2000" b="1" dirty="0">
                <a:solidFill>
                  <a:srgbClr val="C00000"/>
                </a:solidFill>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a:r>
            <a:br>
              <a:rPr lang="pt-BR" sz="2000" dirty="0">
                <a:latin typeface="Courier New" panose="02070309020205020404" pitchFamily="49" charset="0"/>
                <a:cs typeface="Courier New" panose="02070309020205020404" pitchFamily="49" charset="0"/>
              </a:rPr>
            </a:br>
            <a:endParaRPr lang="en-SG" sz="20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DB7BF4C0-687B-45B7-A070-22325A2279B3}"/>
              </a:ext>
            </a:extLst>
          </p:cNvPr>
          <p:cNvSpPr/>
          <p:nvPr/>
        </p:nvSpPr>
        <p:spPr>
          <a:xfrm>
            <a:off x="224966" y="1325462"/>
            <a:ext cx="11428770" cy="1495558"/>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400" dirty="0">
                <a:solidFill>
                  <a:srgbClr val="660033"/>
                </a:solidFill>
              </a:rPr>
              <a:t>If data is a </a:t>
            </a:r>
            <a:r>
              <a:rPr lang="en-SG" sz="2400" dirty="0" err="1">
                <a:solidFill>
                  <a:srgbClr val="660033"/>
                </a:solidFill>
              </a:rPr>
              <a:t>dict</a:t>
            </a:r>
            <a:r>
              <a:rPr lang="en-SG" sz="2400" dirty="0">
                <a:solidFill>
                  <a:srgbClr val="660033"/>
                </a:solidFill>
              </a:rPr>
              <a:t>, if index is passed the values in data corresponding to the labels in the index will be pulled out</a:t>
            </a:r>
          </a:p>
          <a:p>
            <a:pPr marL="228600" indent="-228600">
              <a:spcBef>
                <a:spcPts val="600"/>
              </a:spcBef>
              <a:buFont typeface="Arial" panose="020B0604020202020204" pitchFamily="34" charset="0"/>
              <a:buChar char="•"/>
            </a:pPr>
            <a:r>
              <a:rPr lang="en-SG" sz="2400" dirty="0">
                <a:solidFill>
                  <a:srgbClr val="660033"/>
                </a:solidFill>
              </a:rPr>
              <a:t>Otherwise, an index will be constructed from the sorted keys of the </a:t>
            </a:r>
            <a:r>
              <a:rPr lang="en-SG" sz="2400" dirty="0" err="1">
                <a:solidFill>
                  <a:srgbClr val="660033"/>
                </a:solidFill>
              </a:rPr>
              <a:t>dict</a:t>
            </a:r>
            <a:r>
              <a:rPr lang="en-SG" sz="2400" dirty="0">
                <a:solidFill>
                  <a:srgbClr val="660033"/>
                </a:solidFill>
              </a:rPr>
              <a:t>, if possible.</a:t>
            </a:r>
          </a:p>
        </p:txBody>
      </p:sp>
      <p:pic>
        <p:nvPicPr>
          <p:cNvPr id="7" name="Picture 6">
            <a:extLst>
              <a:ext uri="{FF2B5EF4-FFF2-40B4-BE49-F238E27FC236}">
                <a16:creationId xmlns:a16="http://schemas.microsoft.com/office/drawing/2014/main" id="{EB388EAA-304A-4576-B443-46A91D76AD7B}"/>
              </a:ext>
            </a:extLst>
          </p:cNvPr>
          <p:cNvPicPr>
            <a:picLocks noChangeAspect="1"/>
          </p:cNvPicPr>
          <p:nvPr/>
        </p:nvPicPr>
        <p:blipFill>
          <a:blip r:embed="rId4">
            <a:duotone>
              <a:prstClr val="black"/>
              <a:schemeClr val="accent1">
                <a:tint val="45000"/>
                <a:satMod val="400000"/>
              </a:schemeClr>
            </a:duotone>
          </a:blip>
          <a:stretch>
            <a:fillRect/>
          </a:stretch>
        </p:blipFill>
        <p:spPr>
          <a:xfrm>
            <a:off x="7719568" y="2843072"/>
            <a:ext cx="3765553" cy="2436534"/>
          </a:xfrm>
          <a:prstGeom prst="rect">
            <a:avLst/>
          </a:prstGeom>
        </p:spPr>
      </p:pic>
      <p:cxnSp>
        <p:nvCxnSpPr>
          <p:cNvPr id="9" name="Straight Arrow Connector 8">
            <a:extLst>
              <a:ext uri="{FF2B5EF4-FFF2-40B4-BE49-F238E27FC236}">
                <a16:creationId xmlns:a16="http://schemas.microsoft.com/office/drawing/2014/main" id="{1561AE07-5A81-4BEB-B784-7B70266BC97E}"/>
              </a:ext>
            </a:extLst>
          </p:cNvPr>
          <p:cNvCxnSpPr/>
          <p:nvPr/>
        </p:nvCxnSpPr>
        <p:spPr>
          <a:xfrm flipH="1">
            <a:off x="6781800" y="4693920"/>
            <a:ext cx="1051560" cy="1234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11BD34D-B598-4ADB-882F-E8A2D30B88BD}"/>
              </a:ext>
            </a:extLst>
          </p:cNvPr>
          <p:cNvSpPr txBox="1"/>
          <p:nvPr/>
        </p:nvSpPr>
        <p:spPr>
          <a:xfrm>
            <a:off x="6660757" y="5928360"/>
            <a:ext cx="1568843" cy="369332"/>
          </a:xfrm>
          <a:prstGeom prst="rect">
            <a:avLst/>
          </a:prstGeom>
          <a:noFill/>
        </p:spPr>
        <p:txBody>
          <a:bodyPr wrap="square" rtlCol="0">
            <a:spAutoFit/>
          </a:bodyPr>
          <a:lstStyle/>
          <a:p>
            <a:r>
              <a:rPr lang="en-SG" b="1"/>
              <a:t>index</a:t>
            </a:r>
          </a:p>
        </p:txBody>
      </p:sp>
      <p:sp>
        <p:nvSpPr>
          <p:cNvPr id="12" name="Slide Number Placeholder 11"/>
          <p:cNvSpPr>
            <a:spLocks noGrp="1"/>
          </p:cNvSpPr>
          <p:nvPr>
            <p:ph type="sldNum" sz="quarter" idx="12"/>
          </p:nvPr>
        </p:nvSpPr>
        <p:spPr/>
        <p:txBody>
          <a:bodyPr/>
          <a:lstStyle/>
          <a:p>
            <a:fld id="{F32CAEEB-7ECB-40EF-BAB7-81B3930065D2}" type="slidenum">
              <a:rPr lang="en-SG" smtClean="0"/>
              <a:t>21</a:t>
            </a:fld>
            <a:endParaRPr lang="en-SG"/>
          </a:p>
        </p:txBody>
      </p:sp>
      <p:sp>
        <p:nvSpPr>
          <p:cNvPr id="11"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259934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Creating Series (Using numpy.ndarray)</a:t>
            </a:r>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224966" y="2640946"/>
            <a:ext cx="7402370" cy="183377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r>
              <a:rPr lang="pt-BR" sz="2000">
                <a:latin typeface="Courier New" panose="02070309020205020404" pitchFamily="49" charset="0"/>
                <a:cs typeface="Courier New" panose="02070309020205020404" pitchFamily="49" charset="0"/>
              </a:rPr>
              <a:t>import numpy as np</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b="1">
                <a:solidFill>
                  <a:srgbClr val="C00000"/>
                </a:solidFill>
                <a:latin typeface="Courier New" panose="02070309020205020404" pitchFamily="49" charset="0"/>
                <a:cs typeface="Courier New" panose="02070309020205020404" pitchFamily="49" charset="0"/>
              </a:rPr>
              <a:t>s = pd.Series(np.random.randn(5), </a:t>
            </a:r>
          </a:p>
          <a:p>
            <a:pPr marL="0" indent="0">
              <a:spcBef>
                <a:spcPts val="0"/>
              </a:spcBef>
              <a:buNone/>
            </a:pPr>
            <a:r>
              <a:rPr lang="pt-BR" sz="2000" b="1">
                <a:solidFill>
                  <a:srgbClr val="C00000"/>
                </a:solidFill>
                <a:latin typeface="Courier New" panose="02070309020205020404" pitchFamily="49" charset="0"/>
                <a:cs typeface="Courier New" panose="02070309020205020404" pitchFamily="49" charset="0"/>
              </a:rPr>
              <a:t>              index=['a', 'b', 'c', 'd', 'e'])</a:t>
            </a:r>
          </a:p>
        </p:txBody>
      </p:sp>
      <p:sp>
        <p:nvSpPr>
          <p:cNvPr id="3" name="Rectangle 2">
            <a:extLst>
              <a:ext uri="{FF2B5EF4-FFF2-40B4-BE49-F238E27FC236}">
                <a16:creationId xmlns:a16="http://schemas.microsoft.com/office/drawing/2014/main" id="{1553E9F5-4194-496F-B1A7-69283958A4A3}"/>
              </a:ext>
            </a:extLst>
          </p:cNvPr>
          <p:cNvSpPr/>
          <p:nvPr/>
        </p:nvSpPr>
        <p:spPr>
          <a:xfrm>
            <a:off x="224966" y="1353857"/>
            <a:ext cx="11636110" cy="1200329"/>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400">
                <a:solidFill>
                  <a:srgbClr val="660033"/>
                </a:solidFill>
              </a:rPr>
              <a:t>If data is an </a:t>
            </a:r>
            <a:r>
              <a:rPr lang="en-SG" sz="2400" b="1" i="1">
                <a:solidFill>
                  <a:srgbClr val="660033"/>
                </a:solidFill>
              </a:rPr>
              <a:t>ndarray</a:t>
            </a:r>
            <a:r>
              <a:rPr lang="en-SG" sz="2400">
                <a:solidFill>
                  <a:srgbClr val="660033"/>
                </a:solidFill>
              </a:rPr>
              <a:t>, index must be the same length as data</a:t>
            </a:r>
          </a:p>
          <a:p>
            <a:pPr marL="228600" indent="-228600">
              <a:spcBef>
                <a:spcPts val="1800"/>
              </a:spcBef>
              <a:buFont typeface="Arial" panose="020B0604020202020204" pitchFamily="34" charset="0"/>
              <a:buChar char="•"/>
            </a:pPr>
            <a:r>
              <a:rPr lang="en-SG" sz="2400">
                <a:solidFill>
                  <a:srgbClr val="660033"/>
                </a:solidFill>
              </a:rPr>
              <a:t>If no index is passed, one will be created having values [0, ..., len(data) - 1].</a:t>
            </a:r>
          </a:p>
        </p:txBody>
      </p:sp>
      <p:pic>
        <p:nvPicPr>
          <p:cNvPr id="7" name="Picture 6">
            <a:extLst>
              <a:ext uri="{FF2B5EF4-FFF2-40B4-BE49-F238E27FC236}">
                <a16:creationId xmlns:a16="http://schemas.microsoft.com/office/drawing/2014/main" id="{DA29200A-D6C8-4801-9B14-EE658EF407B8}"/>
              </a:ext>
            </a:extLst>
          </p:cNvPr>
          <p:cNvPicPr>
            <a:picLocks noChangeAspect="1"/>
          </p:cNvPicPr>
          <p:nvPr/>
        </p:nvPicPr>
        <p:blipFill>
          <a:blip r:embed="rId3">
            <a:duotone>
              <a:prstClr val="black"/>
              <a:schemeClr val="accent1">
                <a:tint val="45000"/>
                <a:satMod val="400000"/>
              </a:schemeClr>
            </a:duotone>
          </a:blip>
          <a:stretch>
            <a:fillRect/>
          </a:stretch>
        </p:blipFill>
        <p:spPr>
          <a:xfrm>
            <a:off x="7992041" y="3041946"/>
            <a:ext cx="3854515" cy="2826644"/>
          </a:xfrm>
          <a:prstGeom prst="rect">
            <a:avLst/>
          </a:prstGeom>
        </p:spPr>
      </p:pic>
      <p:sp>
        <p:nvSpPr>
          <p:cNvPr id="10" name="Slide Number Placeholder 9"/>
          <p:cNvSpPr>
            <a:spLocks noGrp="1"/>
          </p:cNvSpPr>
          <p:nvPr>
            <p:ph type="sldNum" sz="quarter" idx="12"/>
          </p:nvPr>
        </p:nvSpPr>
        <p:spPr/>
        <p:txBody>
          <a:bodyPr/>
          <a:lstStyle/>
          <a:p>
            <a:fld id="{F32CAEEB-7ECB-40EF-BAB7-81B3930065D2}" type="slidenum">
              <a:rPr lang="en-SG" smtClean="0"/>
              <a:t>22</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47945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Creating Series (using scalar values)</a:t>
            </a:r>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787795" y="2506228"/>
            <a:ext cx="6234200" cy="170184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a:latin typeface="Courier New" panose="02070309020205020404" pitchFamily="49" charset="0"/>
                <a:cs typeface="Courier New" panose="02070309020205020404" pitchFamily="49" charset="0"/>
              </a:rPr>
              <a:t>pd.Series(5, </a:t>
            </a:r>
            <a:br>
              <a:rPr lang="pt-BR" sz="2400">
                <a:latin typeface="Courier New" panose="02070309020205020404" pitchFamily="49" charset="0"/>
                <a:cs typeface="Courier New" panose="02070309020205020404" pitchFamily="49" charset="0"/>
              </a:rPr>
            </a:br>
            <a:r>
              <a:rPr lang="pt-BR" sz="2400">
                <a:latin typeface="Courier New" panose="02070309020205020404" pitchFamily="49" charset="0"/>
                <a:cs typeface="Courier New" panose="02070309020205020404" pitchFamily="49" charset="0"/>
              </a:rPr>
              <a:t>index=['a', 'b', 'c', 'd', 'e'])</a:t>
            </a:r>
            <a:endParaRPr lang="en-SG" sz="24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C7DAB10F-902A-4527-A20F-7757D96F76A3}"/>
              </a:ext>
            </a:extLst>
          </p:cNvPr>
          <p:cNvSpPr/>
          <p:nvPr/>
        </p:nvSpPr>
        <p:spPr>
          <a:xfrm>
            <a:off x="224966" y="1267097"/>
            <a:ext cx="11636110" cy="1200329"/>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400">
                <a:solidFill>
                  <a:srgbClr val="660033"/>
                </a:solidFill>
              </a:rPr>
              <a:t>If data is a scalar value, an index must be provided</a:t>
            </a:r>
          </a:p>
          <a:p>
            <a:pPr marL="228600" indent="-228600">
              <a:spcBef>
                <a:spcPts val="1800"/>
              </a:spcBef>
              <a:buFont typeface="Arial" panose="020B0604020202020204" pitchFamily="34" charset="0"/>
              <a:buChar char="•"/>
            </a:pPr>
            <a:r>
              <a:rPr lang="en-SG" sz="2400">
                <a:solidFill>
                  <a:srgbClr val="660033"/>
                </a:solidFill>
              </a:rPr>
              <a:t>The value will be repeated to match the length of index</a:t>
            </a:r>
          </a:p>
        </p:txBody>
      </p:sp>
      <p:pic>
        <p:nvPicPr>
          <p:cNvPr id="7" name="Picture 6">
            <a:extLst>
              <a:ext uri="{FF2B5EF4-FFF2-40B4-BE49-F238E27FC236}">
                <a16:creationId xmlns:a16="http://schemas.microsoft.com/office/drawing/2014/main" id="{685B05F5-8125-4DAD-92BE-1FCAB0C7BDC9}"/>
              </a:ext>
            </a:extLst>
          </p:cNvPr>
          <p:cNvPicPr>
            <a:picLocks noChangeAspect="1"/>
          </p:cNvPicPr>
          <p:nvPr/>
        </p:nvPicPr>
        <p:blipFill>
          <a:blip r:embed="rId2">
            <a:duotone>
              <a:prstClr val="black"/>
              <a:schemeClr val="accent1">
                <a:tint val="45000"/>
                <a:satMod val="400000"/>
              </a:schemeClr>
            </a:duotone>
          </a:blip>
          <a:stretch>
            <a:fillRect/>
          </a:stretch>
        </p:blipFill>
        <p:spPr>
          <a:xfrm>
            <a:off x="7869548" y="2844410"/>
            <a:ext cx="3181885" cy="2727329"/>
          </a:xfrm>
          <a:prstGeom prst="rect">
            <a:avLst/>
          </a:prstGeom>
        </p:spPr>
      </p:pic>
      <p:sp>
        <p:nvSpPr>
          <p:cNvPr id="10" name="Slide Number Placeholder 9"/>
          <p:cNvSpPr>
            <a:spLocks noGrp="1"/>
          </p:cNvSpPr>
          <p:nvPr>
            <p:ph type="sldNum" sz="quarter" idx="12"/>
          </p:nvPr>
        </p:nvSpPr>
        <p:spPr/>
        <p:txBody>
          <a:bodyPr/>
          <a:lstStyle/>
          <a:p>
            <a:fld id="{F32CAEEB-7ECB-40EF-BAB7-81B3930065D2}" type="slidenum">
              <a:rPr lang="en-SG" smtClean="0"/>
              <a:t>23</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843490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DataFrame</a:t>
            </a:r>
          </a:p>
        </p:txBody>
      </p:sp>
      <p:sp>
        <p:nvSpPr>
          <p:cNvPr id="3" name="Content Placeholder 2"/>
          <p:cNvSpPr>
            <a:spLocks noGrp="1"/>
          </p:cNvSpPr>
          <p:nvPr>
            <p:ph idx="1"/>
          </p:nvPr>
        </p:nvSpPr>
        <p:spPr>
          <a:xfrm>
            <a:off x="397812" y="1441699"/>
            <a:ext cx="11463264" cy="4439148"/>
          </a:xfrm>
        </p:spPr>
        <p:txBody>
          <a:bodyPr>
            <a:noAutofit/>
          </a:bodyPr>
          <a:lstStyle/>
          <a:p>
            <a:r>
              <a:rPr lang="en-SG" sz="2400" b="1">
                <a:solidFill>
                  <a:srgbClr val="C00000"/>
                </a:solidFill>
              </a:rPr>
              <a:t>DataFrame</a:t>
            </a:r>
            <a:r>
              <a:rPr lang="en-SG" sz="2400"/>
              <a:t> is the most commonly used data structure in pandas</a:t>
            </a:r>
          </a:p>
          <a:p>
            <a:r>
              <a:rPr lang="en-SG" sz="2400"/>
              <a:t>DataFrame is a </a:t>
            </a:r>
            <a:r>
              <a:rPr lang="en-SG" sz="2400" b="1">
                <a:solidFill>
                  <a:srgbClr val="C00000"/>
                </a:solidFill>
              </a:rPr>
              <a:t>2-dimensional</a:t>
            </a:r>
            <a:r>
              <a:rPr lang="en-SG" sz="2400"/>
              <a:t> labeled data structure</a:t>
            </a:r>
          </a:p>
          <a:p>
            <a:r>
              <a:rPr lang="en-SG" sz="2400"/>
              <a:t>You can think of it  like a spreadsheetor SQL table, or a dict of Series object</a:t>
            </a:r>
          </a:p>
          <a:p>
            <a:r>
              <a:rPr lang="en-SG" sz="2400"/>
              <a:t>The constructor accepts many different types of arguments</a:t>
            </a:r>
          </a:p>
          <a:p>
            <a:pPr lvl="1"/>
            <a:r>
              <a:rPr lang="en-SG"/>
              <a:t>2D NumPy array</a:t>
            </a:r>
          </a:p>
          <a:p>
            <a:pPr lvl="1"/>
            <a:r>
              <a:rPr lang="en-SG"/>
              <a:t>Dictionary of 1D NumPy array or lists, dictionaries, or Series structures</a:t>
            </a:r>
          </a:p>
          <a:p>
            <a:pPr lvl="1"/>
            <a:r>
              <a:rPr lang="en-SG"/>
              <a:t>Structured or record ndarray</a:t>
            </a:r>
          </a:p>
          <a:p>
            <a:pPr lvl="1"/>
            <a:r>
              <a:rPr lang="en-SG"/>
              <a:t>Series structures</a:t>
            </a:r>
          </a:p>
          <a:p>
            <a:pPr lvl="1"/>
            <a:r>
              <a:rPr lang="en-SG"/>
              <a:t>Another DataFrame structure</a:t>
            </a:r>
            <a:endParaRPr lang="en-US"/>
          </a:p>
        </p:txBody>
      </p:sp>
      <p:sp>
        <p:nvSpPr>
          <p:cNvPr id="6" name="Text Placeholder 5"/>
          <p:cNvSpPr>
            <a:spLocks noGrp="1"/>
          </p:cNvSpPr>
          <p:nvPr>
            <p:ph type="body" sz="quarter" idx="13"/>
          </p:nvPr>
        </p:nvSpPr>
        <p:spPr/>
        <p:txBody>
          <a:bodyPr>
            <a:normAutofit lnSpcReduction="10000"/>
          </a:bodyPr>
          <a:lstStyle/>
          <a:p>
            <a:r>
              <a:rPr lang="en-US" dirty="0"/>
              <a:t>Pandas Data Structures</a:t>
            </a:r>
            <a:endParaRPr lang="en-SG" dirty="0"/>
          </a:p>
        </p:txBody>
      </p:sp>
      <p:sp>
        <p:nvSpPr>
          <p:cNvPr id="7" name="Rectangle 6">
            <a:extLst>
              <a:ext uri="{FF2B5EF4-FFF2-40B4-BE49-F238E27FC236}">
                <a16:creationId xmlns:a16="http://schemas.microsoft.com/office/drawing/2014/main" id="{D59F38DC-DFCC-4AE2-9A3E-6F955C84DCCA}"/>
              </a:ext>
            </a:extLst>
          </p:cNvPr>
          <p:cNvSpPr/>
          <p:nvPr/>
        </p:nvSpPr>
        <p:spPr>
          <a:xfrm>
            <a:off x="654995" y="2755639"/>
            <a:ext cx="6096000" cy="646331"/>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endParaRPr lang="en-SG" sz="2600" dirty="0">
              <a:solidFill>
                <a:srgbClr val="660033"/>
              </a:solidFill>
            </a:endParaRPr>
          </a:p>
        </p:txBody>
      </p:sp>
      <p:sp>
        <p:nvSpPr>
          <p:cNvPr id="9" name="Slide Number Placeholder 8"/>
          <p:cNvSpPr>
            <a:spLocks noGrp="1"/>
          </p:cNvSpPr>
          <p:nvPr>
            <p:ph type="sldNum" sz="quarter" idx="12"/>
          </p:nvPr>
        </p:nvSpPr>
        <p:spPr/>
        <p:txBody>
          <a:bodyPr/>
          <a:lstStyle/>
          <a:p>
            <a:fld id="{F32CAEEB-7ECB-40EF-BAB7-81B3930065D2}" type="slidenum">
              <a:rPr lang="en-SG" smtClean="0"/>
              <a:t>24</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879583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DataFrame</a:t>
            </a:r>
          </a:p>
        </p:txBody>
      </p:sp>
      <p:sp>
        <p:nvSpPr>
          <p:cNvPr id="3" name="Content Placeholder 2"/>
          <p:cNvSpPr>
            <a:spLocks noGrp="1"/>
          </p:cNvSpPr>
          <p:nvPr>
            <p:ph idx="1"/>
          </p:nvPr>
        </p:nvSpPr>
        <p:spPr>
          <a:xfrm>
            <a:off x="397812" y="1305514"/>
            <a:ext cx="11448743" cy="720510"/>
          </a:xfrm>
        </p:spPr>
        <p:txBody>
          <a:bodyPr>
            <a:noAutofit/>
          </a:bodyPr>
          <a:lstStyle/>
          <a:p>
            <a:r>
              <a:rPr lang="en-SG" sz="2400"/>
              <a:t>The basic method to create a DataFrame is as follows:-</a:t>
            </a:r>
          </a:p>
          <a:p>
            <a:endParaRPr lang="en-US" sz="2400"/>
          </a:p>
        </p:txBody>
      </p:sp>
      <p:sp>
        <p:nvSpPr>
          <p:cNvPr id="6" name="Text Placeholder 5"/>
          <p:cNvSpPr>
            <a:spLocks noGrp="1"/>
          </p:cNvSpPr>
          <p:nvPr>
            <p:ph type="body" sz="quarter" idx="13"/>
          </p:nvPr>
        </p:nvSpPr>
        <p:spPr/>
        <p:txBody>
          <a:bodyPr>
            <a:normAutofit lnSpcReduction="10000"/>
          </a:bodyPr>
          <a:lstStyle/>
          <a:p>
            <a:r>
              <a:rPr lang="en-US" dirty="0"/>
              <a:t>Pandas Data Structures</a:t>
            </a:r>
            <a:endParaRPr lang="en-SG" dirty="0"/>
          </a:p>
        </p:txBody>
      </p:sp>
      <p:sp>
        <p:nvSpPr>
          <p:cNvPr id="7" name="Rectangle 6">
            <a:extLst>
              <a:ext uri="{FF2B5EF4-FFF2-40B4-BE49-F238E27FC236}">
                <a16:creationId xmlns:a16="http://schemas.microsoft.com/office/drawing/2014/main" id="{D59F38DC-DFCC-4AE2-9A3E-6F955C84DCCA}"/>
              </a:ext>
            </a:extLst>
          </p:cNvPr>
          <p:cNvSpPr/>
          <p:nvPr/>
        </p:nvSpPr>
        <p:spPr>
          <a:xfrm>
            <a:off x="654995" y="2755639"/>
            <a:ext cx="6096000" cy="646331"/>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endParaRPr lang="en-SG" sz="2600" dirty="0">
              <a:solidFill>
                <a:srgbClr val="660033"/>
              </a:solidFill>
            </a:endParaRPr>
          </a:p>
        </p:txBody>
      </p:sp>
      <p:sp>
        <p:nvSpPr>
          <p:cNvPr id="8" name="Rectangle 7">
            <a:extLst>
              <a:ext uri="{FF2B5EF4-FFF2-40B4-BE49-F238E27FC236}">
                <a16:creationId xmlns:a16="http://schemas.microsoft.com/office/drawing/2014/main" id="{4BC8CF49-3B4D-495B-B8E8-9769E6565C35}"/>
              </a:ext>
            </a:extLst>
          </p:cNvPr>
          <p:cNvSpPr/>
          <p:nvPr/>
        </p:nvSpPr>
        <p:spPr>
          <a:xfrm>
            <a:off x="1079591" y="2145691"/>
            <a:ext cx="9586279" cy="101566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p>
            <a:r>
              <a:rPr lang="pt-BR" sz="2400">
                <a:solidFill>
                  <a:srgbClr val="660033"/>
                </a:solidFill>
                <a:latin typeface="Courier New" panose="02070309020205020404" pitchFamily="49" charset="0"/>
                <a:cs typeface="Courier New" panose="02070309020205020404" pitchFamily="49" charset="0"/>
              </a:rPr>
              <a:t>import pandas as pd</a:t>
            </a:r>
            <a:br>
              <a:rPr lang="pt-BR" sz="2400">
                <a:solidFill>
                  <a:srgbClr val="660033"/>
                </a:solidFill>
                <a:latin typeface="Courier New" panose="02070309020205020404" pitchFamily="49" charset="0"/>
                <a:cs typeface="Courier New" panose="02070309020205020404" pitchFamily="49" charset="0"/>
              </a:rPr>
            </a:br>
            <a:r>
              <a:rPr lang="pt-BR" sz="2400">
                <a:solidFill>
                  <a:srgbClr val="660033"/>
                </a:solidFill>
                <a:latin typeface="Courier New" panose="02070309020205020404" pitchFamily="49" charset="0"/>
                <a:cs typeface="Courier New" panose="02070309020205020404" pitchFamily="49" charset="0"/>
              </a:rPr>
              <a:t>df = pd.DataFrame(data,index,columns)</a:t>
            </a:r>
            <a:endParaRPr lang="en-SG" sz="2400">
              <a:solidFill>
                <a:srgbClr val="660033"/>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6DD00986-EA8E-424F-8203-138FA727302D}"/>
              </a:ext>
            </a:extLst>
          </p:cNvPr>
          <p:cNvSpPr/>
          <p:nvPr/>
        </p:nvSpPr>
        <p:spPr>
          <a:xfrm>
            <a:off x="397812" y="3673916"/>
            <a:ext cx="11416294" cy="2475872"/>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400" b="1" i="1">
                <a:solidFill>
                  <a:srgbClr val="660033"/>
                </a:solidFill>
              </a:rPr>
              <a:t>data</a:t>
            </a:r>
            <a:r>
              <a:rPr lang="en-SG" sz="2400">
                <a:solidFill>
                  <a:srgbClr val="660033"/>
                </a:solidFill>
              </a:rPr>
              <a:t> : numpy ndarray, dict, Series or DataFrame</a:t>
            </a:r>
          </a:p>
          <a:p>
            <a:pPr marL="228600" indent="-228600">
              <a:spcBef>
                <a:spcPts val="1800"/>
              </a:spcBef>
              <a:buFont typeface="Arial" panose="020B0604020202020204" pitchFamily="34" charset="0"/>
              <a:buChar char="•"/>
            </a:pPr>
            <a:r>
              <a:rPr lang="en-SG" sz="2400" b="1" i="1">
                <a:solidFill>
                  <a:srgbClr val="660033"/>
                </a:solidFill>
              </a:rPr>
              <a:t>index</a:t>
            </a:r>
            <a:r>
              <a:rPr lang="en-SG" sz="2400">
                <a:solidFill>
                  <a:srgbClr val="660033"/>
                </a:solidFill>
              </a:rPr>
              <a:t> : Index to use for resulting frame. Default to np.arange(n)</a:t>
            </a:r>
          </a:p>
          <a:p>
            <a:pPr marL="228600" indent="-228600">
              <a:spcBef>
                <a:spcPts val="1800"/>
              </a:spcBef>
              <a:buFont typeface="Arial" panose="020B0604020202020204" pitchFamily="34" charset="0"/>
              <a:buChar char="•"/>
            </a:pPr>
            <a:r>
              <a:rPr lang="en-SG" sz="2400" b="1" i="1">
                <a:solidFill>
                  <a:srgbClr val="660033"/>
                </a:solidFill>
              </a:rPr>
              <a:t>columns </a:t>
            </a:r>
            <a:r>
              <a:rPr lang="en-SG" sz="2400">
                <a:solidFill>
                  <a:srgbClr val="660033"/>
                </a:solidFill>
              </a:rPr>
              <a:t> : Column labels to use for resulting frame. Default to np.arange(n)</a:t>
            </a:r>
            <a:r>
              <a:rPr lang="en-SG" sz="2400" dirty="0">
                <a:solidFill>
                  <a:srgbClr val="660033"/>
                </a:solidFill>
              </a:rPr>
              <a:t/>
            </a:r>
            <a:br>
              <a:rPr lang="en-SG" sz="2400" dirty="0">
                <a:solidFill>
                  <a:srgbClr val="660033"/>
                </a:solidFill>
              </a:rPr>
            </a:br>
            <a:endParaRPr lang="en-SG" sz="2400" dirty="0">
              <a:solidFill>
                <a:srgbClr val="660033"/>
              </a:solidFill>
            </a:endParaRPr>
          </a:p>
        </p:txBody>
      </p:sp>
      <p:sp>
        <p:nvSpPr>
          <p:cNvPr id="11" name="Slide Number Placeholder 10"/>
          <p:cNvSpPr>
            <a:spLocks noGrp="1"/>
          </p:cNvSpPr>
          <p:nvPr>
            <p:ph type="sldNum" sz="quarter" idx="12"/>
          </p:nvPr>
        </p:nvSpPr>
        <p:spPr/>
        <p:txBody>
          <a:bodyPr/>
          <a:lstStyle/>
          <a:p>
            <a:fld id="{F32CAEEB-7ECB-40EF-BAB7-81B3930065D2}" type="slidenum">
              <a:rPr lang="en-SG" smtClean="0"/>
              <a:t>25</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42460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Using 2d Numpy Array</a:t>
            </a:r>
            <a:r>
              <a:rPr lang="en-SG"/>
              <a:t>)</a:t>
            </a:r>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267590" y="1395087"/>
            <a:ext cx="5075375" cy="355343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a:latin typeface="Courier New" panose="02070309020205020404" pitchFamily="49" charset="0"/>
                <a:cs typeface="Courier New" panose="02070309020205020404" pitchFamily="49" charset="0"/>
              </a:rPr>
              <a:t>import pandas as pd</a:t>
            </a:r>
          </a:p>
          <a:p>
            <a:pPr marL="0" indent="0">
              <a:spcBef>
                <a:spcPts val="0"/>
              </a:spcBef>
              <a:buNone/>
            </a:pPr>
            <a:r>
              <a:rPr lang="en-SG" sz="2000">
                <a:latin typeface="Courier New" panose="02070309020205020404" pitchFamily="49" charset="0"/>
                <a:cs typeface="Courier New" panose="02070309020205020404" pitchFamily="49" charset="0"/>
              </a:rPr>
              <a:t>import numpy as np</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r>
              <a:rPr lang="en-SG" sz="2000" b="1">
                <a:solidFill>
                  <a:schemeClr val="accent6">
                    <a:lumMod val="75000"/>
                  </a:schemeClr>
                </a:solidFill>
                <a:latin typeface="Courier New" panose="02070309020205020404" pitchFamily="49" charset="0"/>
                <a:cs typeface="Courier New" panose="02070309020205020404" pitchFamily="49" charset="0"/>
              </a:rPr>
              <a:t># data is a numpy 10x5 ndarray</a:t>
            </a:r>
          </a:p>
          <a:p>
            <a:pPr marL="0" indent="0">
              <a:spcBef>
                <a:spcPts val="0"/>
              </a:spcBef>
              <a:buNone/>
            </a:pPr>
            <a:r>
              <a:rPr lang="en-SG" sz="2000" b="1">
                <a:solidFill>
                  <a:schemeClr val="accent6">
                    <a:lumMod val="75000"/>
                  </a:schemeClr>
                </a:solidFill>
                <a:latin typeface="Courier New" panose="02070309020205020404" pitchFamily="49" charset="0"/>
                <a:cs typeface="Courier New" panose="02070309020205020404" pitchFamily="49" charset="0"/>
              </a:rPr>
              <a:t># of random numbers</a:t>
            </a:r>
          </a:p>
          <a:p>
            <a:pPr marL="0" indent="0">
              <a:spcBef>
                <a:spcPts val="0"/>
              </a:spcBef>
              <a:buNone/>
            </a:pPr>
            <a:r>
              <a:rPr lang="en-SG" sz="2000">
                <a:latin typeface="Courier New" panose="02070309020205020404" pitchFamily="49" charset="0"/>
                <a:cs typeface="Courier New" panose="02070309020205020404" pitchFamily="49" charset="0"/>
              </a:rPr>
              <a:t>data = np.random.randn(10, 5)</a:t>
            </a:r>
          </a:p>
          <a:p>
            <a:pPr marL="0" indent="0">
              <a:spcBef>
                <a:spcPts val="0"/>
              </a:spcBef>
              <a:buNone/>
            </a:pPr>
            <a:r>
              <a:rPr lang="en-SG" sz="2000" b="1">
                <a:solidFill>
                  <a:srgbClr val="C00000"/>
                </a:solidFill>
                <a:latin typeface="Courier New" panose="02070309020205020404" pitchFamily="49" charset="0"/>
                <a:cs typeface="Courier New" panose="02070309020205020404" pitchFamily="49" charset="0"/>
              </a:rPr>
              <a:t>df = pd.DataFrame(data)</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r>
              <a:rPr lang="en-SG" sz="2000">
                <a:latin typeface="Courier New" panose="02070309020205020404" pitchFamily="49" charset="0"/>
                <a:cs typeface="Courier New" panose="02070309020205020404" pitchFamily="49" charset="0"/>
              </a:rPr>
              <a:t>print(type(data))</a:t>
            </a:r>
          </a:p>
          <a:p>
            <a:pPr marL="0" indent="0">
              <a:spcBef>
                <a:spcPts val="0"/>
              </a:spcBef>
              <a:buNone/>
            </a:pPr>
            <a:r>
              <a:rPr lang="en-SG" sz="2000">
                <a:latin typeface="Courier New" panose="02070309020205020404" pitchFamily="49" charset="0"/>
                <a:cs typeface="Courier New" panose="02070309020205020404" pitchFamily="49" charset="0"/>
              </a:rPr>
              <a:t>print(type(df))</a:t>
            </a:r>
          </a:p>
          <a:p>
            <a:pPr marL="0" indent="0">
              <a:spcBef>
                <a:spcPts val="0"/>
              </a:spcBef>
              <a:buNone/>
            </a:pPr>
            <a:r>
              <a:rPr lang="en-SG" sz="2000">
                <a:latin typeface="Courier New" panose="02070309020205020404" pitchFamily="49" charset="0"/>
                <a:cs typeface="Courier New" panose="02070309020205020404" pitchFamily="49" charset="0"/>
              </a:rPr>
              <a:t>print(df)</a:t>
            </a:r>
            <a:endParaRPr lang="pt-BR" sz="2000">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FDF6B819-BDF2-4EAF-B267-E73981E736EA}"/>
              </a:ext>
            </a:extLst>
          </p:cNvPr>
          <p:cNvPicPr>
            <a:picLocks noChangeAspect="1"/>
          </p:cNvPicPr>
          <p:nvPr/>
        </p:nvPicPr>
        <p:blipFill>
          <a:blip r:embed="rId3"/>
          <a:stretch>
            <a:fillRect/>
          </a:stretch>
        </p:blipFill>
        <p:spPr>
          <a:xfrm>
            <a:off x="5633245" y="1114723"/>
            <a:ext cx="6213311" cy="5241627"/>
          </a:xfrm>
          <a:prstGeom prst="rect">
            <a:avLst/>
          </a:prstGeom>
          <a:ln>
            <a:solidFill>
              <a:schemeClr val="bg1">
                <a:lumMod val="75000"/>
              </a:schemeClr>
            </a:solidFill>
          </a:ln>
        </p:spPr>
      </p:pic>
      <p:sp>
        <p:nvSpPr>
          <p:cNvPr id="8" name="Slide Number Placeholder 7"/>
          <p:cNvSpPr>
            <a:spLocks noGrp="1"/>
          </p:cNvSpPr>
          <p:nvPr>
            <p:ph type="sldNum" sz="quarter" idx="12"/>
          </p:nvPr>
        </p:nvSpPr>
        <p:spPr/>
        <p:txBody>
          <a:bodyPr/>
          <a:lstStyle/>
          <a:p>
            <a:fld id="{F32CAEEB-7ECB-40EF-BAB7-81B3930065D2}" type="slidenum">
              <a:rPr lang="en-SG" smtClean="0"/>
              <a:t>26</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388137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Using 2d Numpy Array</a:t>
            </a:r>
            <a:r>
              <a:rPr lang="en-SG"/>
              <a:t>)</a:t>
            </a:r>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267590" y="1267098"/>
            <a:ext cx="5900128" cy="273116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dirty="0">
                <a:latin typeface="Courier New" panose="02070309020205020404" pitchFamily="49" charset="0"/>
                <a:cs typeface="Courier New" panose="02070309020205020404" pitchFamily="49" charset="0"/>
              </a:rPr>
              <a:t>import pandas as </a:t>
            </a:r>
            <a:r>
              <a:rPr lang="en-SG" sz="2000" dirty="0" err="1">
                <a:latin typeface="Courier New" panose="02070309020205020404" pitchFamily="49" charset="0"/>
                <a:cs typeface="Courier New" panose="02070309020205020404" pitchFamily="49" charset="0"/>
              </a:rPr>
              <a:t>pd</a:t>
            </a: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import </a:t>
            </a:r>
            <a:r>
              <a:rPr lang="en-SG" sz="2000" dirty="0" err="1">
                <a:latin typeface="Courier New" panose="02070309020205020404" pitchFamily="49" charset="0"/>
                <a:cs typeface="Courier New" panose="02070309020205020404" pitchFamily="49" charset="0"/>
              </a:rPr>
              <a:t>numpy</a:t>
            </a:r>
            <a:r>
              <a:rPr lang="en-SG" sz="2000" dirty="0">
                <a:latin typeface="Courier New" panose="02070309020205020404" pitchFamily="49" charset="0"/>
                <a:cs typeface="Courier New" panose="02070309020205020404" pitchFamily="49" charset="0"/>
              </a:rPr>
              <a:t> as np</a:t>
            </a:r>
          </a:p>
          <a:p>
            <a:pPr marL="0" indent="0">
              <a:spcBef>
                <a:spcPts val="0"/>
              </a:spcBef>
              <a:buNone/>
            </a:pPr>
            <a:endParaRPr lang="en-SG" sz="2000" dirty="0">
              <a:latin typeface="Courier New" panose="02070309020205020404" pitchFamily="49" charset="0"/>
              <a:cs typeface="Courier New" panose="02070309020205020404" pitchFamily="49" charset="0"/>
            </a:endParaRPr>
          </a:p>
          <a:p>
            <a:pPr marL="0" indent="0">
              <a:spcBef>
                <a:spcPts val="0"/>
              </a:spcBef>
              <a:buNone/>
            </a:pPr>
            <a:r>
              <a:rPr lang="en-SG" sz="2000" dirty="0">
                <a:latin typeface="Courier New" panose="02070309020205020404" pitchFamily="49" charset="0"/>
                <a:cs typeface="Courier New" panose="02070309020205020404" pitchFamily="49" charset="0"/>
              </a:rPr>
              <a:t>data = </a:t>
            </a:r>
            <a:r>
              <a:rPr lang="en-SG" sz="2000" dirty="0" err="1">
                <a:latin typeface="Courier New" panose="02070309020205020404" pitchFamily="49" charset="0"/>
                <a:cs typeface="Courier New" panose="02070309020205020404" pitchFamily="49" charset="0"/>
              </a:rPr>
              <a:t>np.random.randn</a:t>
            </a:r>
            <a:r>
              <a:rPr lang="en-SG" sz="2000" dirty="0">
                <a:latin typeface="Courier New" panose="02070309020205020404" pitchFamily="49" charset="0"/>
                <a:cs typeface="Courier New" panose="02070309020205020404" pitchFamily="49" charset="0"/>
              </a:rPr>
              <a:t>(5, 3)</a:t>
            </a:r>
          </a:p>
          <a:p>
            <a:pPr marL="0" indent="0">
              <a:spcBef>
                <a:spcPts val="0"/>
              </a:spcBef>
              <a:buNone/>
            </a:pPr>
            <a:r>
              <a:rPr lang="en-SG" sz="2000" dirty="0" err="1">
                <a:latin typeface="Courier New" panose="02070309020205020404" pitchFamily="49" charset="0"/>
                <a:cs typeface="Courier New" panose="02070309020205020404" pitchFamily="49" charset="0"/>
              </a:rPr>
              <a:t>df</a:t>
            </a:r>
            <a:r>
              <a:rPr lang="en-SG" sz="2000" dirty="0">
                <a:latin typeface="Courier New" panose="02070309020205020404" pitchFamily="49" charset="0"/>
                <a:cs typeface="Courier New" panose="02070309020205020404" pitchFamily="49" charset="0"/>
              </a:rPr>
              <a:t> = </a:t>
            </a:r>
            <a:r>
              <a:rPr lang="en-SG" sz="2000" dirty="0" err="1">
                <a:latin typeface="Courier New" panose="02070309020205020404" pitchFamily="49" charset="0"/>
                <a:cs typeface="Courier New" panose="02070309020205020404" pitchFamily="49" charset="0"/>
              </a:rPr>
              <a:t>pd.DataFrame</a:t>
            </a:r>
            <a:r>
              <a:rPr lang="en-SG" sz="2000" dirty="0">
                <a:latin typeface="Courier New" panose="02070309020205020404" pitchFamily="49" charset="0"/>
                <a:cs typeface="Courier New" panose="02070309020205020404" pitchFamily="49" charset="0"/>
              </a:rPr>
              <a:t>(data, </a:t>
            </a:r>
            <a:br>
              <a:rPr lang="en-SG" sz="2000" dirty="0">
                <a:latin typeface="Courier New" panose="02070309020205020404" pitchFamily="49" charset="0"/>
                <a:cs typeface="Courier New" panose="02070309020205020404" pitchFamily="49" charset="0"/>
              </a:rPr>
            </a:br>
            <a:r>
              <a:rPr lang="en-SG" sz="2000" dirty="0">
                <a:latin typeface="Courier New" panose="02070309020205020404" pitchFamily="49" charset="0"/>
                <a:cs typeface="Courier New" panose="02070309020205020404" pitchFamily="49" charset="0"/>
              </a:rPr>
              <a:t>            columns=['</a:t>
            </a:r>
            <a:r>
              <a:rPr lang="en-SG" sz="2000" dirty="0" err="1">
                <a:latin typeface="Courier New" panose="02070309020205020404" pitchFamily="49" charset="0"/>
                <a:cs typeface="Courier New" panose="02070309020205020404" pitchFamily="49" charset="0"/>
              </a:rPr>
              <a:t>i','ii','iii</a:t>
            </a:r>
            <a:r>
              <a:rPr lang="en-SG" sz="2000" dirty="0">
                <a:latin typeface="Courier New" panose="02070309020205020404" pitchFamily="49" charset="0"/>
                <a:cs typeface="Courier New" panose="02070309020205020404" pitchFamily="49" charset="0"/>
              </a:rPr>
              <a:t>'],</a:t>
            </a:r>
          </a:p>
          <a:p>
            <a:pPr marL="0" indent="0">
              <a:spcBef>
                <a:spcPts val="0"/>
              </a:spcBef>
              <a:buNone/>
            </a:pPr>
            <a:r>
              <a:rPr lang="en-SG" sz="2000" dirty="0">
                <a:latin typeface="Courier New" panose="02070309020205020404" pitchFamily="49" charset="0"/>
                <a:cs typeface="Courier New" panose="02070309020205020404" pitchFamily="49" charset="0"/>
              </a:rPr>
              <a:t>         index=['</a:t>
            </a:r>
            <a:r>
              <a:rPr lang="en-SG" sz="2000" dirty="0" err="1">
                <a:latin typeface="Courier New" panose="02070309020205020404" pitchFamily="49" charset="0"/>
                <a:cs typeface="Courier New" panose="02070309020205020404" pitchFamily="49" charset="0"/>
              </a:rPr>
              <a:t>a','b','c','d','e</a:t>
            </a:r>
            <a:r>
              <a:rPr lang="en-SG" sz="2000" dirty="0">
                <a:latin typeface="Courier New" panose="02070309020205020404" pitchFamily="49" charset="0"/>
                <a:cs typeface="Courier New" panose="02070309020205020404" pitchFamily="49" charset="0"/>
              </a:rPr>
              <a:t>']</a:t>
            </a:r>
            <a:br>
              <a:rPr lang="en-SG" sz="2000" dirty="0">
                <a:latin typeface="Courier New" panose="02070309020205020404" pitchFamily="49" charset="0"/>
                <a:cs typeface="Courier New" panose="02070309020205020404" pitchFamily="49" charset="0"/>
              </a:rPr>
            </a:br>
            <a:r>
              <a:rPr lang="en-SG" sz="2000" dirty="0">
                <a:latin typeface="Courier New" panose="02070309020205020404" pitchFamily="49" charset="0"/>
                <a:cs typeface="Courier New" panose="02070309020205020404" pitchFamily="49" charset="0"/>
              </a:rPr>
              <a:t>     )</a:t>
            </a:r>
          </a:p>
          <a:p>
            <a:pPr marL="0" indent="0">
              <a:spcBef>
                <a:spcPts val="0"/>
              </a:spcBef>
              <a:buNone/>
            </a:pPr>
            <a:endParaRPr lang="pt-BR"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D8E27E9A-E5D0-4DEF-AA39-C06E3363B2C9}"/>
              </a:ext>
            </a:extLst>
          </p:cNvPr>
          <p:cNvSpPr txBox="1"/>
          <p:nvPr/>
        </p:nvSpPr>
        <p:spPr>
          <a:xfrm>
            <a:off x="267590" y="4151489"/>
            <a:ext cx="5900128" cy="1200329"/>
          </a:xfrm>
          <a:prstGeom prst="rect">
            <a:avLst/>
          </a:prstGeom>
          <a:noFill/>
        </p:spPr>
        <p:txBody>
          <a:bodyPr wrap="square" rtlCol="0">
            <a:spAutoFit/>
          </a:bodyPr>
          <a:lstStyle/>
          <a:p>
            <a:r>
              <a:rPr lang="en-SG" sz="2400"/>
              <a:t>You can specify the column names and index references when creating the DataFrame object</a:t>
            </a:r>
          </a:p>
        </p:txBody>
      </p:sp>
      <p:pic>
        <p:nvPicPr>
          <p:cNvPr id="9" name="Picture 8">
            <a:extLst>
              <a:ext uri="{FF2B5EF4-FFF2-40B4-BE49-F238E27FC236}">
                <a16:creationId xmlns:a16="http://schemas.microsoft.com/office/drawing/2014/main" id="{DA130890-1F04-4667-8F4C-4E47DF0D5B6D}"/>
              </a:ext>
            </a:extLst>
          </p:cNvPr>
          <p:cNvPicPr>
            <a:picLocks noChangeAspect="1"/>
          </p:cNvPicPr>
          <p:nvPr/>
        </p:nvPicPr>
        <p:blipFill>
          <a:blip r:embed="rId3"/>
          <a:stretch>
            <a:fillRect/>
          </a:stretch>
        </p:blipFill>
        <p:spPr>
          <a:xfrm>
            <a:off x="6320966" y="1258956"/>
            <a:ext cx="5717927" cy="5036516"/>
          </a:xfrm>
          <a:prstGeom prst="rect">
            <a:avLst/>
          </a:prstGeom>
          <a:ln>
            <a:solidFill>
              <a:schemeClr val="bg1">
                <a:lumMod val="75000"/>
              </a:schemeClr>
            </a:solidFill>
          </a:ln>
        </p:spPr>
      </p:pic>
      <p:sp>
        <p:nvSpPr>
          <p:cNvPr id="10" name="Slide Number Placeholder 9"/>
          <p:cNvSpPr>
            <a:spLocks noGrp="1"/>
          </p:cNvSpPr>
          <p:nvPr>
            <p:ph type="sldNum" sz="quarter" idx="12"/>
          </p:nvPr>
        </p:nvSpPr>
        <p:spPr/>
        <p:txBody>
          <a:bodyPr/>
          <a:lstStyle/>
          <a:p>
            <a:fld id="{F32CAEEB-7ECB-40EF-BAB7-81B3930065D2}" type="slidenum">
              <a:rPr lang="en-SG" smtClean="0"/>
              <a:t>27</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879657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Create </a:t>
            </a:r>
            <a:r>
              <a:rPr lang="en-SG" dirty="0" err="1"/>
              <a:t>DataFrame</a:t>
            </a:r>
            <a:r>
              <a:rPr lang="en-SG" dirty="0"/>
              <a:t> (</a:t>
            </a:r>
            <a:r>
              <a:rPr lang="en-SG" sz="3100" dirty="0" err="1"/>
              <a:t>dict</a:t>
            </a:r>
            <a:r>
              <a:rPr lang="en-SG" sz="3100" dirty="0"/>
              <a:t> of 1d </a:t>
            </a:r>
            <a:r>
              <a:rPr lang="en-SG" sz="3100" dirty="0" err="1"/>
              <a:t>Numpy</a:t>
            </a:r>
            <a:r>
              <a:rPr lang="en-SG" sz="3100" dirty="0"/>
              <a:t> array</a:t>
            </a:r>
            <a:r>
              <a:rPr lang="en-SG" dirty="0"/>
              <a:t>)</a:t>
            </a:r>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338966" y="1267097"/>
            <a:ext cx="5613600" cy="448235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 </a:t>
            </a:r>
          </a:p>
          <a:p>
            <a:pPr marL="0" indent="0">
              <a:spcBef>
                <a:spcPts val="0"/>
              </a:spcBef>
              <a:buNone/>
            </a:pPr>
            <a:r>
              <a:rPr lang="pt-BR" sz="2000" dirty="0">
                <a:latin typeface="Courier New" panose="02070309020205020404" pitchFamily="49" charset="0"/>
                <a:cs typeface="Courier New" panose="02070309020205020404" pitchFamily="49" charset="0"/>
              </a:rPr>
              <a:t>import numpy as np</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np1 = np.array([1,2,3])</a:t>
            </a:r>
          </a:p>
          <a:p>
            <a:pPr marL="0" indent="0">
              <a:spcBef>
                <a:spcPts val="0"/>
              </a:spcBef>
              <a:buNone/>
            </a:pPr>
            <a:r>
              <a:rPr lang="pt-BR" sz="2000" dirty="0">
                <a:latin typeface="Courier New" panose="02070309020205020404" pitchFamily="49" charset="0"/>
                <a:cs typeface="Courier New" panose="02070309020205020404" pitchFamily="49" charset="0"/>
              </a:rPr>
              <a:t>np2 = np.array([4,5,6])</a:t>
            </a:r>
          </a:p>
          <a:p>
            <a:pPr marL="0" indent="0">
              <a:spcBef>
                <a:spcPts val="0"/>
              </a:spcBef>
              <a:buNone/>
            </a:pPr>
            <a:r>
              <a:rPr lang="pt-BR" sz="2000" dirty="0">
                <a:latin typeface="Courier New" panose="02070309020205020404" pitchFamily="49" charset="0"/>
                <a:cs typeface="Courier New" panose="02070309020205020404" pitchFamily="49" charset="0"/>
              </a:rPr>
              <a:t>np3 = np.array([7,8,9])</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 = {'one' : np1,</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'two' : np2, </a:t>
            </a:r>
          </a:p>
          <a:p>
            <a:pPr marL="0" indent="0">
              <a:spcBef>
                <a:spcPts val="0"/>
              </a:spcBef>
              <a:buNone/>
            </a:pPr>
            <a:r>
              <a:rPr lang="pt-BR" sz="2000" dirty="0">
                <a:latin typeface="Courier New" panose="02070309020205020404" pitchFamily="49" charset="0"/>
                <a:cs typeface="Courier New" panose="02070309020205020404" pitchFamily="49" charset="0"/>
              </a:rPr>
              <a:t>     'three': np3}</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df1 = pd.DataFrame(d)</a:t>
            </a:r>
          </a:p>
          <a:p>
            <a:pPr marL="0" indent="0">
              <a:spcBef>
                <a:spcPts val="0"/>
              </a:spcBef>
              <a:buNone/>
            </a:pPr>
            <a:r>
              <a:rPr lang="pt-BR" sz="2000" dirty="0">
                <a:latin typeface="Courier New" panose="02070309020205020404" pitchFamily="49" charset="0"/>
                <a:cs typeface="Courier New" panose="02070309020205020404" pitchFamily="49" charset="0"/>
              </a:rPr>
              <a:t>df2 = pd.DataFrame(d,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index=['a', 'b', 'c'])</a:t>
            </a:r>
          </a:p>
        </p:txBody>
      </p:sp>
      <p:pic>
        <p:nvPicPr>
          <p:cNvPr id="3" name="Picture 2">
            <a:extLst>
              <a:ext uri="{FF2B5EF4-FFF2-40B4-BE49-F238E27FC236}">
                <a16:creationId xmlns:a16="http://schemas.microsoft.com/office/drawing/2014/main" id="{32C115D9-9C6D-4BD8-845B-D3F6B8F2672E}"/>
              </a:ext>
            </a:extLst>
          </p:cNvPr>
          <p:cNvPicPr>
            <a:picLocks noChangeAspect="1"/>
          </p:cNvPicPr>
          <p:nvPr/>
        </p:nvPicPr>
        <p:blipFill>
          <a:blip r:embed="rId3"/>
          <a:stretch>
            <a:fillRect/>
          </a:stretch>
        </p:blipFill>
        <p:spPr>
          <a:xfrm>
            <a:off x="6690135" y="1175838"/>
            <a:ext cx="4766758" cy="5045664"/>
          </a:xfrm>
          <a:prstGeom prst="rect">
            <a:avLst/>
          </a:prstGeom>
          <a:ln>
            <a:solidFill>
              <a:schemeClr val="bg1">
                <a:lumMod val="75000"/>
              </a:schemeClr>
            </a:solidFill>
          </a:ln>
        </p:spPr>
      </p:pic>
      <p:sp>
        <p:nvSpPr>
          <p:cNvPr id="10" name="TextBox 9">
            <a:extLst>
              <a:ext uri="{FF2B5EF4-FFF2-40B4-BE49-F238E27FC236}">
                <a16:creationId xmlns:a16="http://schemas.microsoft.com/office/drawing/2014/main" id="{A9AAF360-0F13-4911-A4B4-2783ACA4907D}"/>
              </a:ext>
            </a:extLst>
          </p:cNvPr>
          <p:cNvSpPr txBox="1"/>
          <p:nvPr/>
        </p:nvSpPr>
        <p:spPr>
          <a:xfrm>
            <a:off x="338966" y="5749448"/>
            <a:ext cx="5613600" cy="646331"/>
          </a:xfrm>
          <a:prstGeom prst="rect">
            <a:avLst/>
          </a:prstGeom>
          <a:noFill/>
        </p:spPr>
        <p:txBody>
          <a:bodyPr wrap="square" rtlCol="0">
            <a:spAutoFit/>
          </a:bodyPr>
          <a:lstStyle/>
          <a:p>
            <a:r>
              <a:rPr lang="en-SG"/>
              <a:t>In this case, the column names are derived automatically from the dict keys</a:t>
            </a:r>
          </a:p>
        </p:txBody>
      </p:sp>
      <p:sp>
        <p:nvSpPr>
          <p:cNvPr id="9" name="Slide Number Placeholder 8"/>
          <p:cNvSpPr>
            <a:spLocks noGrp="1"/>
          </p:cNvSpPr>
          <p:nvPr>
            <p:ph type="sldNum" sz="quarter" idx="12"/>
          </p:nvPr>
        </p:nvSpPr>
        <p:spPr/>
        <p:txBody>
          <a:bodyPr/>
          <a:lstStyle/>
          <a:p>
            <a:fld id="{F32CAEEB-7ECB-40EF-BAB7-81B3930065D2}" type="slidenum">
              <a:rPr lang="en-SG" smtClean="0"/>
              <a:t>28</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711860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dict of lists</a:t>
            </a:r>
            <a:r>
              <a:rPr lang="en-SG"/>
              <a:t>)</a:t>
            </a:r>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306764" y="1267097"/>
            <a:ext cx="6291260" cy="3089750"/>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 </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 = {'weights' :[50,70.5,85.3,43.1],</a:t>
            </a:r>
          </a:p>
          <a:p>
            <a:pPr marL="0" indent="0">
              <a:spcBef>
                <a:spcPts val="0"/>
              </a:spcBef>
              <a:buNone/>
            </a:pPr>
            <a:r>
              <a:rPr lang="pt-BR" sz="2000" dirty="0">
                <a:latin typeface="Courier New" panose="02070309020205020404" pitchFamily="49" charset="0"/>
                <a:cs typeface="Courier New" panose="02070309020205020404" pitchFamily="49" charset="0"/>
              </a:rPr>
              <a:t>     'heights' : [1.54,1.73,1.82,1.6]}</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df1 = pd.DataFrame(d)</a:t>
            </a:r>
          </a:p>
          <a:p>
            <a:pPr marL="0" indent="0">
              <a:spcBef>
                <a:spcPts val="0"/>
              </a:spcBef>
              <a:buNone/>
            </a:pPr>
            <a:r>
              <a:rPr lang="pt-BR" sz="2000" dirty="0">
                <a:latin typeface="Courier New" panose="02070309020205020404" pitchFamily="49" charset="0"/>
                <a:cs typeface="Courier New" panose="02070309020205020404" pitchFamily="49" charset="0"/>
              </a:rPr>
              <a:t>df2 = pd.DataFrame(d,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index=['Mary', 'John', </a:t>
            </a:r>
            <a:br>
              <a:rPr lang="pt-BR" sz="2000" dirty="0">
                <a:latin typeface="Courier New" panose="02070309020205020404" pitchFamily="49" charset="0"/>
                <a:cs typeface="Courier New" panose="02070309020205020404" pitchFamily="49" charset="0"/>
              </a:rPr>
            </a:br>
            <a:r>
              <a:rPr lang="pt-BR" sz="2000" dirty="0">
                <a:latin typeface="Courier New" panose="02070309020205020404" pitchFamily="49" charset="0"/>
                <a:cs typeface="Courier New" panose="02070309020205020404" pitchFamily="49" charset="0"/>
              </a:rPr>
              <a:t>             'Robert', 'Christine'])</a:t>
            </a:r>
          </a:p>
          <a:p>
            <a:pPr marL="0" indent="0">
              <a:spcBef>
                <a:spcPts val="0"/>
              </a:spcBef>
              <a:buNone/>
            </a:pPr>
            <a:endParaRPr lang="pt-BR" sz="2000" dirty="0">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09C4A947-3D2E-42C1-89D2-E445BA8CEF31}"/>
              </a:ext>
            </a:extLst>
          </p:cNvPr>
          <p:cNvPicPr>
            <a:picLocks noChangeAspect="1"/>
          </p:cNvPicPr>
          <p:nvPr/>
        </p:nvPicPr>
        <p:blipFill>
          <a:blip r:embed="rId3">
            <a:duotone>
              <a:prstClr val="black"/>
              <a:schemeClr val="accent6">
                <a:tint val="45000"/>
                <a:satMod val="400000"/>
              </a:schemeClr>
            </a:duotone>
          </a:blip>
          <a:stretch>
            <a:fillRect/>
          </a:stretch>
        </p:blipFill>
        <p:spPr>
          <a:xfrm>
            <a:off x="6866681" y="2050626"/>
            <a:ext cx="4711217" cy="3522195"/>
          </a:xfrm>
          <a:prstGeom prst="rect">
            <a:avLst/>
          </a:prstGeom>
        </p:spPr>
      </p:pic>
      <p:sp>
        <p:nvSpPr>
          <p:cNvPr id="11" name="TextBox 10">
            <a:extLst>
              <a:ext uri="{FF2B5EF4-FFF2-40B4-BE49-F238E27FC236}">
                <a16:creationId xmlns:a16="http://schemas.microsoft.com/office/drawing/2014/main" id="{0297AE84-7007-4413-A1E7-3F6E99BB2213}"/>
              </a:ext>
            </a:extLst>
          </p:cNvPr>
          <p:cNvSpPr txBox="1"/>
          <p:nvPr/>
        </p:nvSpPr>
        <p:spPr>
          <a:xfrm>
            <a:off x="306764" y="4563944"/>
            <a:ext cx="6129895" cy="646331"/>
          </a:xfrm>
          <a:prstGeom prst="rect">
            <a:avLst/>
          </a:prstGeom>
          <a:noFill/>
        </p:spPr>
        <p:txBody>
          <a:bodyPr wrap="square" rtlCol="0">
            <a:spAutoFit/>
          </a:bodyPr>
          <a:lstStyle/>
          <a:p>
            <a:r>
              <a:rPr lang="en-SG"/>
              <a:t>In this case, the column names are derived automatically from the dict keys</a:t>
            </a:r>
          </a:p>
        </p:txBody>
      </p:sp>
      <p:sp>
        <p:nvSpPr>
          <p:cNvPr id="8" name="Slide Number Placeholder 7"/>
          <p:cNvSpPr>
            <a:spLocks noGrp="1"/>
          </p:cNvSpPr>
          <p:nvPr>
            <p:ph type="sldNum" sz="quarter" idx="12"/>
          </p:nvPr>
        </p:nvSpPr>
        <p:spPr/>
        <p:txBody>
          <a:bodyPr/>
          <a:lstStyle/>
          <a:p>
            <a:fld id="{F32CAEEB-7ECB-40EF-BAB7-81B3930065D2}" type="slidenum">
              <a:rPr lang="en-SG" smtClean="0"/>
              <a:t>29</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68076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dirty="0" smtClean="0"/>
              <a:t>Introduction </a:t>
            </a:r>
            <a:r>
              <a:rPr lang="en-SG" dirty="0"/>
              <a:t>to Pandas</a:t>
            </a:r>
          </a:p>
        </p:txBody>
      </p:sp>
      <p:sp>
        <p:nvSpPr>
          <p:cNvPr id="5" name="Slide Number Placeholder 4"/>
          <p:cNvSpPr>
            <a:spLocks noGrp="1"/>
          </p:cNvSpPr>
          <p:nvPr>
            <p:ph type="sldNum" sz="quarter" idx="12"/>
          </p:nvPr>
        </p:nvSpPr>
        <p:spPr/>
        <p:txBody>
          <a:bodyPr/>
          <a:lstStyle/>
          <a:p>
            <a:fld id="{F32CAEEB-7ECB-40EF-BAB7-81B3930065D2}" type="slidenum">
              <a:rPr lang="en-SG" smtClean="0"/>
              <a:t>3</a:t>
            </a:fld>
            <a:endParaRPr lang="en-SG"/>
          </a:p>
        </p:txBody>
      </p:sp>
      <p:sp>
        <p:nvSpPr>
          <p:cNvPr id="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716013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Create </a:t>
            </a:r>
            <a:r>
              <a:rPr lang="en-SG" dirty="0" err="1"/>
              <a:t>DataFrame</a:t>
            </a:r>
            <a:r>
              <a:rPr lang="en-SG" dirty="0"/>
              <a:t> (</a:t>
            </a:r>
            <a:r>
              <a:rPr lang="en-SG" sz="3100" dirty="0" err="1"/>
              <a:t>dict</a:t>
            </a:r>
            <a:r>
              <a:rPr lang="en-SG" sz="3100" dirty="0"/>
              <a:t> of Series</a:t>
            </a:r>
            <a:r>
              <a:rPr lang="en-SG" dirty="0"/>
              <a:t>)</a:t>
            </a:r>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482782" y="1529898"/>
            <a:ext cx="7052531" cy="3281106"/>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1800" dirty="0">
                <a:latin typeface="Courier New" panose="02070309020205020404" pitchFamily="49" charset="0"/>
                <a:cs typeface="Courier New" panose="02070309020205020404" pitchFamily="49" charset="0"/>
              </a:rPr>
              <a:t>import pandas as pd </a:t>
            </a:r>
          </a:p>
          <a:p>
            <a:pPr marL="0" indent="0">
              <a:spcBef>
                <a:spcPts val="0"/>
              </a:spcBef>
              <a:buNone/>
            </a:pPr>
            <a:endParaRPr lang="pt-BR" sz="1800" dirty="0">
              <a:latin typeface="Courier New" panose="02070309020205020404" pitchFamily="49" charset="0"/>
              <a:cs typeface="Courier New" panose="02070309020205020404" pitchFamily="49" charset="0"/>
            </a:endParaRPr>
          </a:p>
          <a:p>
            <a:pPr marL="0" indent="0">
              <a:spcBef>
                <a:spcPts val="0"/>
              </a:spcBef>
              <a:buNone/>
            </a:pPr>
            <a:r>
              <a:rPr lang="pt-BR" sz="1800" dirty="0">
                <a:latin typeface="Courier New" panose="02070309020205020404" pitchFamily="49" charset="0"/>
                <a:cs typeface="Courier New" panose="02070309020205020404" pitchFamily="49" charset="0"/>
              </a:rPr>
              <a:t>d = {</a:t>
            </a:r>
          </a:p>
          <a:p>
            <a:pPr marL="0" indent="0">
              <a:spcBef>
                <a:spcPts val="0"/>
              </a:spcBef>
              <a:buNone/>
            </a:pPr>
            <a:r>
              <a:rPr lang="pt-BR" sz="1800" dirty="0">
                <a:latin typeface="Courier New" panose="02070309020205020404" pitchFamily="49" charset="0"/>
                <a:cs typeface="Courier New" panose="02070309020205020404" pitchFamily="49" charset="0"/>
              </a:rPr>
              <a:t>     'one' : pd.Series([1, 2, 3], </a:t>
            </a:r>
          </a:p>
          <a:p>
            <a:pPr marL="0" indent="0">
              <a:spcBef>
                <a:spcPts val="0"/>
              </a:spcBef>
              <a:buNone/>
            </a:pPr>
            <a:r>
              <a:rPr lang="pt-BR" sz="1800" dirty="0">
                <a:latin typeface="Courier New" panose="02070309020205020404" pitchFamily="49" charset="0"/>
                <a:cs typeface="Courier New" panose="02070309020205020404" pitchFamily="49" charset="0"/>
              </a:rPr>
              <a:t>     index=['a', 'b', 'c']),</a:t>
            </a:r>
          </a:p>
          <a:p>
            <a:pPr marL="0" indent="0">
              <a:spcBef>
                <a:spcPts val="0"/>
              </a:spcBef>
              <a:buNone/>
            </a:pPr>
            <a:endParaRPr lang="pt-BR" sz="1800" dirty="0">
              <a:latin typeface="Courier New" panose="02070309020205020404" pitchFamily="49" charset="0"/>
              <a:cs typeface="Courier New" panose="02070309020205020404" pitchFamily="49" charset="0"/>
            </a:endParaRPr>
          </a:p>
          <a:p>
            <a:pPr marL="0" indent="0">
              <a:spcBef>
                <a:spcPts val="0"/>
              </a:spcBef>
              <a:buNone/>
            </a:pPr>
            <a:r>
              <a:rPr lang="en-SG" sz="1800" dirty="0">
                <a:latin typeface="Courier New" panose="02070309020205020404" pitchFamily="49" charset="0"/>
                <a:cs typeface="Courier New" panose="02070309020205020404" pitchFamily="49" charset="0"/>
              </a:rPr>
              <a:t>     'two' : </a:t>
            </a:r>
            <a:r>
              <a:rPr lang="en-SG" sz="1800" dirty="0" err="1">
                <a:latin typeface="Courier New" panose="02070309020205020404" pitchFamily="49" charset="0"/>
                <a:cs typeface="Courier New" panose="02070309020205020404" pitchFamily="49" charset="0"/>
              </a:rPr>
              <a:t>pd.Series</a:t>
            </a:r>
            <a:r>
              <a:rPr lang="en-SG" sz="1800" dirty="0">
                <a:latin typeface="Courier New" panose="02070309020205020404" pitchFamily="49" charset="0"/>
                <a:cs typeface="Courier New" panose="02070309020205020404" pitchFamily="49" charset="0"/>
              </a:rPr>
              <a:t>([1, 2, 3, 4],</a:t>
            </a:r>
            <a:br>
              <a:rPr lang="en-SG" sz="1800" dirty="0">
                <a:latin typeface="Courier New" panose="02070309020205020404" pitchFamily="49" charset="0"/>
                <a:cs typeface="Courier New" panose="02070309020205020404" pitchFamily="49" charset="0"/>
              </a:rPr>
            </a:br>
            <a:r>
              <a:rPr lang="en-SG" sz="1800" dirty="0">
                <a:latin typeface="Courier New" panose="02070309020205020404" pitchFamily="49" charset="0"/>
                <a:cs typeface="Courier New" panose="02070309020205020404" pitchFamily="49" charset="0"/>
              </a:rPr>
              <a:t>     index=['a', 'b', 'c', 'd'])</a:t>
            </a:r>
          </a:p>
          <a:p>
            <a:pPr marL="0" indent="0">
              <a:spcBef>
                <a:spcPts val="0"/>
              </a:spcBef>
              <a:buNone/>
            </a:pPr>
            <a:r>
              <a:rPr lang="en-SG" sz="1800" dirty="0">
                <a:latin typeface="Courier New" panose="02070309020205020404" pitchFamily="49" charset="0"/>
                <a:cs typeface="Courier New" panose="02070309020205020404" pitchFamily="49" charset="0"/>
              </a:rPr>
              <a:t>}</a:t>
            </a:r>
          </a:p>
          <a:p>
            <a:pPr marL="0" indent="0">
              <a:spcBef>
                <a:spcPts val="0"/>
              </a:spcBef>
              <a:buNone/>
            </a:pPr>
            <a:endParaRPr lang="en-SG" sz="1800" dirty="0">
              <a:latin typeface="Courier New" panose="02070309020205020404" pitchFamily="49" charset="0"/>
              <a:cs typeface="Courier New" panose="02070309020205020404" pitchFamily="49" charset="0"/>
            </a:endParaRPr>
          </a:p>
          <a:p>
            <a:pPr marL="0" indent="0">
              <a:spcBef>
                <a:spcPts val="0"/>
              </a:spcBef>
              <a:buNone/>
            </a:pPr>
            <a:r>
              <a:rPr lang="pt-BR" sz="1800" dirty="0">
                <a:latin typeface="Courier New" panose="02070309020205020404" pitchFamily="49" charset="0"/>
                <a:cs typeface="Courier New" panose="02070309020205020404" pitchFamily="49" charset="0"/>
              </a:rPr>
              <a:t>df = pd.DataFrame(d)</a:t>
            </a:r>
          </a:p>
        </p:txBody>
      </p:sp>
      <p:pic>
        <p:nvPicPr>
          <p:cNvPr id="7" name="Picture 6">
            <a:extLst>
              <a:ext uri="{FF2B5EF4-FFF2-40B4-BE49-F238E27FC236}">
                <a16:creationId xmlns:a16="http://schemas.microsoft.com/office/drawing/2014/main" id="{A37A8861-06DF-4ECD-8AE8-E13DAD0ECBFA}"/>
              </a:ext>
            </a:extLst>
          </p:cNvPr>
          <p:cNvPicPr>
            <a:picLocks noChangeAspect="1"/>
          </p:cNvPicPr>
          <p:nvPr/>
        </p:nvPicPr>
        <p:blipFill>
          <a:blip r:embed="rId3">
            <a:duotone>
              <a:prstClr val="black"/>
              <a:schemeClr val="accent6">
                <a:tint val="45000"/>
                <a:satMod val="400000"/>
              </a:schemeClr>
            </a:duotone>
          </a:blip>
          <a:stretch>
            <a:fillRect/>
          </a:stretch>
        </p:blipFill>
        <p:spPr>
          <a:xfrm>
            <a:off x="8441237" y="1529898"/>
            <a:ext cx="2842847" cy="4236935"/>
          </a:xfrm>
          <a:prstGeom prst="rect">
            <a:avLst/>
          </a:prstGeom>
        </p:spPr>
      </p:pic>
      <p:sp>
        <p:nvSpPr>
          <p:cNvPr id="9" name="TextBox 8">
            <a:extLst>
              <a:ext uri="{FF2B5EF4-FFF2-40B4-BE49-F238E27FC236}">
                <a16:creationId xmlns:a16="http://schemas.microsoft.com/office/drawing/2014/main" id="{CF1B1983-2062-458E-A447-CFA03749BE9C}"/>
              </a:ext>
            </a:extLst>
          </p:cNvPr>
          <p:cNvSpPr txBox="1"/>
          <p:nvPr/>
        </p:nvSpPr>
        <p:spPr>
          <a:xfrm>
            <a:off x="376202" y="5073805"/>
            <a:ext cx="8065035" cy="369332"/>
          </a:xfrm>
          <a:prstGeom prst="rect">
            <a:avLst/>
          </a:prstGeom>
          <a:noFill/>
        </p:spPr>
        <p:txBody>
          <a:bodyPr wrap="square" rtlCol="0">
            <a:spAutoFit/>
          </a:bodyPr>
          <a:lstStyle/>
          <a:p>
            <a:r>
              <a:rPr lang="en-SG"/>
              <a:t>In this case, the column names are derived automatically from the dict keys</a:t>
            </a:r>
          </a:p>
        </p:txBody>
      </p:sp>
      <p:sp>
        <p:nvSpPr>
          <p:cNvPr id="10" name="Slide Number Placeholder 9"/>
          <p:cNvSpPr>
            <a:spLocks noGrp="1"/>
          </p:cNvSpPr>
          <p:nvPr>
            <p:ph type="sldNum" sz="quarter" idx="12"/>
          </p:nvPr>
        </p:nvSpPr>
        <p:spPr/>
        <p:txBody>
          <a:bodyPr/>
          <a:lstStyle/>
          <a:p>
            <a:fld id="{F32CAEEB-7ECB-40EF-BAB7-81B3930065D2}" type="slidenum">
              <a:rPr lang="en-SG" smtClean="0"/>
              <a:t>30</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124642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Create </a:t>
            </a:r>
            <a:r>
              <a:rPr lang="en-SG" dirty="0" err="1"/>
              <a:t>DataFrame</a:t>
            </a:r>
            <a:r>
              <a:rPr lang="en-SG" dirty="0"/>
              <a:t> (</a:t>
            </a:r>
            <a:r>
              <a:rPr lang="en-SG" sz="3100" dirty="0" err="1"/>
              <a:t>dict</a:t>
            </a:r>
            <a:r>
              <a:rPr lang="en-SG" sz="3100" dirty="0"/>
              <a:t> of Series</a:t>
            </a:r>
            <a:r>
              <a:rPr lang="en-SG" dirty="0"/>
              <a:t>)</a:t>
            </a:r>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184848" y="1644468"/>
            <a:ext cx="11661708" cy="4007796"/>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1700" dirty="0">
                <a:latin typeface="Courier New" panose="02070309020205020404" pitchFamily="49" charset="0"/>
                <a:cs typeface="Courier New" panose="02070309020205020404" pitchFamily="49" charset="0"/>
              </a:rPr>
              <a:t>import pandas as pd </a:t>
            </a:r>
          </a:p>
          <a:p>
            <a:pPr marL="0" indent="0">
              <a:spcBef>
                <a:spcPts val="0"/>
              </a:spcBef>
              <a:buNone/>
            </a:pPr>
            <a:endParaRPr lang="pt-BR" sz="1700" dirty="0">
              <a:latin typeface="Courier New" panose="02070309020205020404" pitchFamily="49" charset="0"/>
              <a:cs typeface="Courier New" panose="02070309020205020404" pitchFamily="49" charset="0"/>
            </a:endParaRPr>
          </a:p>
          <a:p>
            <a:pPr marL="0" indent="0">
              <a:spcBef>
                <a:spcPts val="0"/>
              </a:spcBef>
              <a:buNone/>
            </a:pPr>
            <a:r>
              <a:rPr lang="pt-BR" sz="1700" dirty="0">
                <a:latin typeface="Courier New" panose="02070309020205020404" pitchFamily="49" charset="0"/>
                <a:cs typeface="Courier New" panose="02070309020205020404" pitchFamily="49" charset="0"/>
              </a:rPr>
              <a:t>stockSummaries={</a:t>
            </a:r>
          </a:p>
          <a:p>
            <a:pPr marL="0" indent="0">
              <a:spcBef>
                <a:spcPts val="0"/>
              </a:spcBef>
              <a:buNone/>
            </a:pPr>
            <a:r>
              <a:rPr lang="pt-BR" sz="1700" dirty="0">
                <a:latin typeface="Courier New" panose="02070309020205020404" pitchFamily="49" charset="0"/>
                <a:cs typeface="Courier New" panose="02070309020205020404" pitchFamily="49" charset="0"/>
              </a:rPr>
              <a:t>'AMZN':pd.Series([346.15, 589.8,158.88], index=['Closing price','P/E','Market Cap(B)']),</a:t>
            </a:r>
          </a:p>
          <a:p>
            <a:pPr marL="0" indent="0">
              <a:spcBef>
                <a:spcPts val="0"/>
              </a:spcBef>
              <a:buNone/>
            </a:pPr>
            <a:r>
              <a:rPr lang="pt-BR" sz="1700" dirty="0">
                <a:latin typeface="Courier New" panose="02070309020205020404" pitchFamily="49" charset="0"/>
                <a:cs typeface="Courier New" panose="02070309020205020404" pitchFamily="49" charset="0"/>
              </a:rPr>
              <a:t>'GOOG':pd.Series([1133.43, 380.64], index=['Closing price','Market Cap(B)']),</a:t>
            </a:r>
          </a:p>
          <a:p>
            <a:pPr marL="0" indent="0">
              <a:spcBef>
                <a:spcPts val="0"/>
              </a:spcBef>
              <a:buNone/>
            </a:pPr>
            <a:r>
              <a:rPr lang="pt-BR" sz="1700" dirty="0">
                <a:latin typeface="Courier New" panose="02070309020205020404" pitchFamily="49" charset="0"/>
                <a:cs typeface="Courier New" panose="02070309020205020404" pitchFamily="49" charset="0"/>
              </a:rPr>
              <a:t>'FB':pd.Series([61.48, 150.92], index=['Closing price','Market Cap(B)'])}</a:t>
            </a:r>
          </a:p>
          <a:p>
            <a:pPr marL="0" indent="0">
              <a:spcBef>
                <a:spcPts val="0"/>
              </a:spcBef>
              <a:buNone/>
            </a:pPr>
            <a:endParaRPr lang="pt-BR" sz="1700" dirty="0">
              <a:latin typeface="Courier New" panose="02070309020205020404" pitchFamily="49" charset="0"/>
              <a:cs typeface="Courier New" panose="02070309020205020404" pitchFamily="49" charset="0"/>
            </a:endParaRPr>
          </a:p>
          <a:p>
            <a:pPr marL="0" indent="0">
              <a:spcBef>
                <a:spcPts val="0"/>
              </a:spcBef>
              <a:buNone/>
            </a:pPr>
            <a:r>
              <a:rPr lang="pt-BR" sz="1700" dirty="0">
                <a:latin typeface="Courier New" panose="02070309020205020404" pitchFamily="49" charset="0"/>
                <a:cs typeface="Courier New" panose="02070309020205020404" pitchFamily="49" charset="0"/>
              </a:rPr>
              <a:t>stockDF = pd.DataFrame(stockSummaries)</a:t>
            </a:r>
          </a:p>
        </p:txBody>
      </p:sp>
      <p:pic>
        <p:nvPicPr>
          <p:cNvPr id="3" name="Picture 2">
            <a:extLst>
              <a:ext uri="{FF2B5EF4-FFF2-40B4-BE49-F238E27FC236}">
                <a16:creationId xmlns:a16="http://schemas.microsoft.com/office/drawing/2014/main" id="{F68A1976-3151-462E-BBA1-5E16CD4CD19F}"/>
              </a:ext>
            </a:extLst>
          </p:cNvPr>
          <p:cNvPicPr>
            <a:picLocks noChangeAspect="1"/>
          </p:cNvPicPr>
          <p:nvPr/>
        </p:nvPicPr>
        <p:blipFill>
          <a:blip r:embed="rId3"/>
          <a:stretch>
            <a:fillRect/>
          </a:stretch>
        </p:blipFill>
        <p:spPr>
          <a:xfrm>
            <a:off x="5538255" y="3414867"/>
            <a:ext cx="6322821" cy="2762189"/>
          </a:xfrm>
          <a:prstGeom prst="rect">
            <a:avLst/>
          </a:prstGeom>
        </p:spPr>
      </p:pic>
      <p:sp>
        <p:nvSpPr>
          <p:cNvPr id="7" name="TextBox 6">
            <a:extLst>
              <a:ext uri="{FF2B5EF4-FFF2-40B4-BE49-F238E27FC236}">
                <a16:creationId xmlns:a16="http://schemas.microsoft.com/office/drawing/2014/main" id="{FA0E5CF9-02EA-4DD6-82F3-13CFC2EFB1A4}"/>
              </a:ext>
            </a:extLst>
          </p:cNvPr>
          <p:cNvSpPr txBox="1"/>
          <p:nvPr/>
        </p:nvSpPr>
        <p:spPr>
          <a:xfrm>
            <a:off x="184848" y="5706469"/>
            <a:ext cx="4135742" cy="646331"/>
          </a:xfrm>
          <a:prstGeom prst="rect">
            <a:avLst/>
          </a:prstGeom>
          <a:noFill/>
        </p:spPr>
        <p:txBody>
          <a:bodyPr wrap="square" rtlCol="0">
            <a:spAutoFit/>
          </a:bodyPr>
          <a:lstStyle/>
          <a:p>
            <a:r>
              <a:rPr lang="en-SG"/>
              <a:t>In this case, the column names are derived automatically from the dict keys</a:t>
            </a:r>
          </a:p>
        </p:txBody>
      </p:sp>
      <p:sp>
        <p:nvSpPr>
          <p:cNvPr id="10" name="Slide Number Placeholder 9"/>
          <p:cNvSpPr>
            <a:spLocks noGrp="1"/>
          </p:cNvSpPr>
          <p:nvPr>
            <p:ph type="sldNum" sz="quarter" idx="12"/>
          </p:nvPr>
        </p:nvSpPr>
        <p:spPr/>
        <p:txBody>
          <a:bodyPr/>
          <a:lstStyle/>
          <a:p>
            <a:fld id="{F32CAEEB-7ECB-40EF-BAB7-81B3930065D2}" type="slidenum">
              <a:rPr lang="en-SG" smtClean="0"/>
              <a:t>31</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243415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Create </a:t>
            </a:r>
            <a:r>
              <a:rPr lang="en-SG" dirty="0" err="1"/>
              <a:t>DataFrame</a:t>
            </a:r>
            <a:r>
              <a:rPr lang="en-SG" dirty="0"/>
              <a:t> (</a:t>
            </a:r>
            <a:r>
              <a:rPr lang="en-SG" sz="3100" dirty="0"/>
              <a:t>structured record/array)</a:t>
            </a:r>
            <a:endParaRPr lang="en-SG" dirty="0"/>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400399" y="1486493"/>
            <a:ext cx="7918848" cy="2547626"/>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 </a:t>
            </a:r>
          </a:p>
          <a:p>
            <a:pPr marL="0" indent="0">
              <a:spcBef>
                <a:spcPts val="0"/>
              </a:spcBef>
              <a:buNone/>
            </a:pPr>
            <a:r>
              <a:rPr lang="pt-BR" sz="2000" dirty="0">
                <a:latin typeface="Courier New" panose="02070309020205020404" pitchFamily="49" charset="0"/>
                <a:cs typeface="Courier New" panose="02070309020205020404" pitchFamily="49" charset="0"/>
              </a:rPr>
              <a:t>data = [(1,2,'Hello'), (2,3,"World")]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pd.DataFrame(data)</a:t>
            </a:r>
          </a:p>
          <a:p>
            <a:pPr marL="0" indent="0">
              <a:spcBef>
                <a:spcPts val="0"/>
              </a:spcBef>
              <a:buNone/>
            </a:pPr>
            <a:r>
              <a:rPr lang="pt-BR" sz="2000" dirty="0">
                <a:latin typeface="Courier New" panose="02070309020205020404" pitchFamily="49" charset="0"/>
                <a:cs typeface="Courier New" panose="02070309020205020404" pitchFamily="49" charset="0"/>
              </a:rPr>
              <a:t>df2 = pd.DataFrame(data, </a:t>
            </a:r>
          </a:p>
          <a:p>
            <a:pPr marL="0" indent="0">
              <a:spcBef>
                <a:spcPts val="0"/>
              </a:spcBef>
              <a:buNone/>
            </a:pPr>
            <a:r>
              <a:rPr lang="pt-BR" sz="2000" dirty="0">
                <a:latin typeface="Courier New" panose="02070309020205020404" pitchFamily="49" charset="0"/>
                <a:cs typeface="Courier New" panose="02070309020205020404" pitchFamily="49" charset="0"/>
              </a:rPr>
              <a:t>                   index=['first', 'second'],</a:t>
            </a:r>
          </a:p>
          <a:p>
            <a:pPr marL="0" indent="0">
              <a:spcBef>
                <a:spcPts val="0"/>
              </a:spcBef>
              <a:buNone/>
            </a:pPr>
            <a:r>
              <a:rPr lang="pt-BR" sz="2000" dirty="0">
                <a:latin typeface="Courier New" panose="02070309020205020404" pitchFamily="49" charset="0"/>
                <a:cs typeface="Courier New" panose="02070309020205020404" pitchFamily="49" charset="0"/>
              </a:rPr>
              <a:t>                   columns=['a','b','c'])</a:t>
            </a:r>
          </a:p>
        </p:txBody>
      </p:sp>
      <p:pic>
        <p:nvPicPr>
          <p:cNvPr id="3" name="Picture 2">
            <a:extLst>
              <a:ext uri="{FF2B5EF4-FFF2-40B4-BE49-F238E27FC236}">
                <a16:creationId xmlns:a16="http://schemas.microsoft.com/office/drawing/2014/main" id="{774AEBC9-B8C3-4F2D-B7ED-75E31CE82390}"/>
              </a:ext>
            </a:extLst>
          </p:cNvPr>
          <p:cNvPicPr>
            <a:picLocks noChangeAspect="1"/>
          </p:cNvPicPr>
          <p:nvPr/>
        </p:nvPicPr>
        <p:blipFill>
          <a:blip r:embed="rId4"/>
          <a:stretch>
            <a:fillRect/>
          </a:stretch>
        </p:blipFill>
        <p:spPr>
          <a:xfrm>
            <a:off x="8831625" y="1644468"/>
            <a:ext cx="2356395" cy="2160029"/>
          </a:xfrm>
          <a:prstGeom prst="rect">
            <a:avLst/>
          </a:prstGeom>
        </p:spPr>
      </p:pic>
      <p:sp>
        <p:nvSpPr>
          <p:cNvPr id="10" name="Rectangle 9">
            <a:extLst>
              <a:ext uri="{FF2B5EF4-FFF2-40B4-BE49-F238E27FC236}">
                <a16:creationId xmlns:a16="http://schemas.microsoft.com/office/drawing/2014/main" id="{24A6826E-1101-48B1-BA5D-E34D4F0CC2F9}"/>
              </a:ext>
            </a:extLst>
          </p:cNvPr>
          <p:cNvSpPr/>
          <p:nvPr/>
        </p:nvSpPr>
        <p:spPr>
          <a:xfrm>
            <a:off x="8710494" y="1150983"/>
            <a:ext cx="2510118" cy="448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2400" b="1">
                <a:solidFill>
                  <a:srgbClr val="C00000"/>
                </a:solidFill>
              </a:rPr>
              <a:t>df</a:t>
            </a:r>
          </a:p>
        </p:txBody>
      </p:sp>
      <p:sp>
        <p:nvSpPr>
          <p:cNvPr id="12" name="Rectangle 11">
            <a:extLst>
              <a:ext uri="{FF2B5EF4-FFF2-40B4-BE49-F238E27FC236}">
                <a16:creationId xmlns:a16="http://schemas.microsoft.com/office/drawing/2014/main" id="{E7EFF11F-977D-4BD1-A31F-013C6704CA16}"/>
              </a:ext>
            </a:extLst>
          </p:cNvPr>
          <p:cNvSpPr/>
          <p:nvPr/>
        </p:nvSpPr>
        <p:spPr>
          <a:xfrm>
            <a:off x="8785546" y="3748085"/>
            <a:ext cx="2510118" cy="448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df2</a:t>
            </a:r>
          </a:p>
        </p:txBody>
      </p:sp>
      <p:pic>
        <p:nvPicPr>
          <p:cNvPr id="13" name="Picture 12">
            <a:extLst>
              <a:ext uri="{FF2B5EF4-FFF2-40B4-BE49-F238E27FC236}">
                <a16:creationId xmlns:a16="http://schemas.microsoft.com/office/drawing/2014/main" id="{B34715B9-F2D9-42F5-A854-D2A0D12FF5F9}"/>
              </a:ext>
            </a:extLst>
          </p:cNvPr>
          <p:cNvPicPr>
            <a:picLocks noChangeAspect="1"/>
          </p:cNvPicPr>
          <p:nvPr/>
        </p:nvPicPr>
        <p:blipFill>
          <a:blip r:embed="rId5"/>
          <a:stretch>
            <a:fillRect/>
          </a:stretch>
        </p:blipFill>
        <p:spPr>
          <a:xfrm>
            <a:off x="8500737" y="4342713"/>
            <a:ext cx="3018170" cy="1959850"/>
          </a:xfrm>
          <a:prstGeom prst="rect">
            <a:avLst/>
          </a:prstGeom>
        </p:spPr>
      </p:pic>
      <p:sp>
        <p:nvSpPr>
          <p:cNvPr id="9" name="Slide Number Placeholder 8"/>
          <p:cNvSpPr>
            <a:spLocks noGrp="1"/>
          </p:cNvSpPr>
          <p:nvPr>
            <p:ph type="sldNum" sz="quarter" idx="12"/>
          </p:nvPr>
        </p:nvSpPr>
        <p:spPr/>
        <p:txBody>
          <a:bodyPr/>
          <a:lstStyle/>
          <a:p>
            <a:fld id="{F32CAEEB-7ECB-40EF-BAB7-81B3930065D2}" type="slidenum">
              <a:rPr lang="en-SG" smtClean="0"/>
              <a:t>32</a:t>
            </a:fld>
            <a:endParaRPr lang="en-SG"/>
          </a:p>
        </p:txBody>
      </p:sp>
      <p:sp>
        <p:nvSpPr>
          <p:cNvPr id="11"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534609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Create DataFrame (</a:t>
            </a:r>
            <a:r>
              <a:rPr lang="en-SG" sz="3100"/>
              <a:t>list of dicts)</a:t>
            </a:r>
            <a:endParaRPr lang="en-SG"/>
          </a:p>
        </p:txBody>
      </p:sp>
      <p:sp>
        <p:nvSpPr>
          <p:cNvPr id="5" name="Text Placeholder 4"/>
          <p:cNvSpPr>
            <a:spLocks noGrp="1"/>
          </p:cNvSpPr>
          <p:nvPr>
            <p:ph type="body" sz="quarter" idx="13"/>
          </p:nvPr>
        </p:nvSpPr>
        <p:spPr/>
        <p:txBody>
          <a:bodyPr>
            <a:normAutofit lnSpcReduction="10000"/>
          </a:bodyPr>
          <a:lstStyle/>
          <a:p>
            <a:r>
              <a:rPr lang="en-SG"/>
              <a:t>Pandas Data Structures</a:t>
            </a:r>
          </a:p>
        </p:txBody>
      </p:sp>
      <p:sp>
        <p:nvSpPr>
          <p:cNvPr id="6" name="Content Placeholder 2"/>
          <p:cNvSpPr txBox="1">
            <a:spLocks/>
          </p:cNvSpPr>
          <p:nvPr/>
        </p:nvSpPr>
        <p:spPr>
          <a:xfrm>
            <a:off x="400399" y="1486493"/>
            <a:ext cx="7918848" cy="2547626"/>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 </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data = [{'a': 1, 'b': 2},</a:t>
            </a:r>
          </a:p>
          <a:p>
            <a:pPr marL="0" indent="0">
              <a:spcBef>
                <a:spcPts val="0"/>
              </a:spcBef>
              <a:buNone/>
            </a:pPr>
            <a:r>
              <a:rPr lang="pt-BR" sz="2000">
                <a:latin typeface="Courier New" panose="02070309020205020404" pitchFamily="49" charset="0"/>
                <a:cs typeface="Courier New" panose="02070309020205020404" pitchFamily="49" charset="0"/>
              </a:rPr>
              <a:t>        {'a': 5, 'b': 10, 'c': 20}</a:t>
            </a:r>
          </a:p>
          <a:p>
            <a:pPr marL="0" indent="0">
              <a:spcBef>
                <a:spcPts val="0"/>
              </a:spcBef>
              <a:buNone/>
            </a:pPr>
            <a:r>
              <a:rPr lang="pt-BR" sz="2000">
                <a:latin typeface="Courier New" panose="02070309020205020404" pitchFamily="49" charset="0"/>
                <a:cs typeface="Courier New" panose="02070309020205020404" pitchFamily="49" charset="0"/>
              </a:rPr>
              <a:t>       ]</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 = pd.DataFrame(data)</a:t>
            </a:r>
          </a:p>
        </p:txBody>
      </p:sp>
      <p:sp>
        <p:nvSpPr>
          <p:cNvPr id="10" name="Rectangle 9">
            <a:extLst>
              <a:ext uri="{FF2B5EF4-FFF2-40B4-BE49-F238E27FC236}">
                <a16:creationId xmlns:a16="http://schemas.microsoft.com/office/drawing/2014/main" id="{24A6826E-1101-48B1-BA5D-E34D4F0CC2F9}"/>
              </a:ext>
            </a:extLst>
          </p:cNvPr>
          <p:cNvSpPr/>
          <p:nvPr/>
        </p:nvSpPr>
        <p:spPr>
          <a:xfrm>
            <a:off x="8710494" y="1150983"/>
            <a:ext cx="2510118" cy="448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2400" b="1">
                <a:solidFill>
                  <a:srgbClr val="C00000"/>
                </a:solidFill>
              </a:rPr>
              <a:t>df</a:t>
            </a:r>
          </a:p>
        </p:txBody>
      </p:sp>
      <p:pic>
        <p:nvPicPr>
          <p:cNvPr id="7" name="Picture 6">
            <a:extLst>
              <a:ext uri="{FF2B5EF4-FFF2-40B4-BE49-F238E27FC236}">
                <a16:creationId xmlns:a16="http://schemas.microsoft.com/office/drawing/2014/main" id="{B1DE7808-786C-4100-9AB1-199240C02F24}"/>
              </a:ext>
            </a:extLst>
          </p:cNvPr>
          <p:cNvPicPr>
            <a:picLocks noChangeAspect="1"/>
          </p:cNvPicPr>
          <p:nvPr/>
        </p:nvPicPr>
        <p:blipFill>
          <a:blip r:embed="rId4">
            <a:duotone>
              <a:prstClr val="black"/>
              <a:schemeClr val="accent6">
                <a:tint val="45000"/>
                <a:satMod val="400000"/>
              </a:schemeClr>
            </a:duotone>
          </a:blip>
          <a:stretch>
            <a:fillRect/>
          </a:stretch>
        </p:blipFill>
        <p:spPr>
          <a:xfrm>
            <a:off x="8710494" y="1760397"/>
            <a:ext cx="2576222" cy="2323200"/>
          </a:xfrm>
          <a:prstGeom prst="rect">
            <a:avLst/>
          </a:prstGeom>
        </p:spPr>
      </p:pic>
      <p:sp>
        <p:nvSpPr>
          <p:cNvPr id="8" name="TextBox 7">
            <a:extLst>
              <a:ext uri="{FF2B5EF4-FFF2-40B4-BE49-F238E27FC236}">
                <a16:creationId xmlns:a16="http://schemas.microsoft.com/office/drawing/2014/main" id="{3F8F52E6-DD74-4F0F-9C90-FEC5DDACD39F}"/>
              </a:ext>
            </a:extLst>
          </p:cNvPr>
          <p:cNvSpPr txBox="1"/>
          <p:nvPr/>
        </p:nvSpPr>
        <p:spPr>
          <a:xfrm>
            <a:off x="400399" y="4244793"/>
            <a:ext cx="8065035" cy="369332"/>
          </a:xfrm>
          <a:prstGeom prst="rect">
            <a:avLst/>
          </a:prstGeom>
          <a:noFill/>
        </p:spPr>
        <p:txBody>
          <a:bodyPr wrap="square" rtlCol="0">
            <a:spAutoFit/>
          </a:bodyPr>
          <a:lstStyle/>
          <a:p>
            <a:r>
              <a:rPr lang="en-SG"/>
              <a:t>In this case, the column names are derived automatically from the dict keys</a:t>
            </a:r>
          </a:p>
        </p:txBody>
      </p:sp>
      <p:sp>
        <p:nvSpPr>
          <p:cNvPr id="11" name="Slide Number Placeholder 10"/>
          <p:cNvSpPr>
            <a:spLocks noGrp="1"/>
          </p:cNvSpPr>
          <p:nvPr>
            <p:ph type="sldNum" sz="quarter" idx="12"/>
          </p:nvPr>
        </p:nvSpPr>
        <p:spPr/>
        <p:txBody>
          <a:bodyPr/>
          <a:lstStyle/>
          <a:p>
            <a:fld id="{F32CAEEB-7ECB-40EF-BAB7-81B3930065D2}" type="slidenum">
              <a:rPr lang="en-SG" smtClean="0"/>
              <a:t>33</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863866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33464"/>
            <a:ext cx="10515600" cy="1011676"/>
          </a:xfrm>
        </p:spPr>
        <p:txBody>
          <a:bodyPr>
            <a:normAutofit/>
          </a:bodyPr>
          <a:lstStyle/>
          <a:p>
            <a:r>
              <a:rPr lang="en-SG"/>
              <a:t>Retrieving Information</a:t>
            </a:r>
          </a:p>
        </p:txBody>
      </p:sp>
      <p:sp>
        <p:nvSpPr>
          <p:cNvPr id="5" name="Slide Number Placeholder 4"/>
          <p:cNvSpPr>
            <a:spLocks noGrp="1"/>
          </p:cNvSpPr>
          <p:nvPr>
            <p:ph type="sldNum" sz="quarter" idx="12"/>
          </p:nvPr>
        </p:nvSpPr>
        <p:spPr/>
        <p:txBody>
          <a:bodyPr/>
          <a:lstStyle/>
          <a:p>
            <a:fld id="{F32CAEEB-7ECB-40EF-BAB7-81B3930065D2}" type="slidenum">
              <a:rPr lang="en-SG" smtClean="0"/>
              <a:t>34</a:t>
            </a:fld>
            <a:endParaRPr lang="en-SG"/>
          </a:p>
        </p:txBody>
      </p:sp>
      <p:sp>
        <p:nvSpPr>
          <p:cNvPr id="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666138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Basic Information</a:t>
            </a:r>
          </a:p>
        </p:txBody>
      </p:sp>
      <p:sp>
        <p:nvSpPr>
          <p:cNvPr id="5" name="Text Placeholder 4"/>
          <p:cNvSpPr>
            <a:spLocks noGrp="1"/>
          </p:cNvSpPr>
          <p:nvPr>
            <p:ph type="body" sz="quarter" idx="13"/>
          </p:nvPr>
        </p:nvSpPr>
        <p:spPr>
          <a:xfrm>
            <a:off x="2394852" y="0"/>
            <a:ext cx="7897012" cy="377371"/>
          </a:xfrm>
        </p:spPr>
        <p:txBody>
          <a:bodyPr>
            <a:noAutofit/>
          </a:bodyPr>
          <a:lstStyle/>
          <a:p>
            <a:r>
              <a:rPr lang="en-SG"/>
              <a:t>Retrieving Information</a:t>
            </a:r>
          </a:p>
        </p:txBody>
      </p:sp>
      <p:graphicFrame>
        <p:nvGraphicFramePr>
          <p:cNvPr id="7" name="Table 6">
            <a:extLst>
              <a:ext uri="{FF2B5EF4-FFF2-40B4-BE49-F238E27FC236}">
                <a16:creationId xmlns:a16="http://schemas.microsoft.com/office/drawing/2014/main" id="{FF3CD7EB-E5A7-4BD0-97DB-773F90B8ACF0}"/>
              </a:ext>
            </a:extLst>
          </p:cNvPr>
          <p:cNvGraphicFramePr>
            <a:graphicFrameLocks noGrp="1"/>
          </p:cNvGraphicFramePr>
          <p:nvPr>
            <p:extLst>
              <p:ext uri="{D42A27DB-BD31-4B8C-83A1-F6EECF244321}">
                <p14:modId xmlns:p14="http://schemas.microsoft.com/office/powerpoint/2010/main" val="3669829514"/>
              </p:ext>
            </p:extLst>
          </p:nvPr>
        </p:nvGraphicFramePr>
        <p:xfrm>
          <a:off x="2163864" y="1550397"/>
          <a:ext cx="8128000" cy="3200400"/>
        </p:xfrm>
        <a:graphic>
          <a:graphicData uri="http://schemas.openxmlformats.org/drawingml/2006/table">
            <a:tbl>
              <a:tblPr firstRow="1" bandRow="1">
                <a:tableStyleId>{21E4AEA4-8DFA-4A89-87EB-49C32662AFE0}</a:tableStyleId>
              </a:tblPr>
              <a:tblGrid>
                <a:gridCol w="2073072">
                  <a:extLst>
                    <a:ext uri="{9D8B030D-6E8A-4147-A177-3AD203B41FA5}">
                      <a16:colId xmlns:a16="http://schemas.microsoft.com/office/drawing/2014/main" val="3011584185"/>
                    </a:ext>
                  </a:extLst>
                </a:gridCol>
                <a:gridCol w="6054928">
                  <a:extLst>
                    <a:ext uri="{9D8B030D-6E8A-4147-A177-3AD203B41FA5}">
                      <a16:colId xmlns:a16="http://schemas.microsoft.com/office/drawing/2014/main" val="2949200387"/>
                    </a:ext>
                  </a:extLst>
                </a:gridCol>
              </a:tblGrid>
              <a:tr h="370840">
                <a:tc>
                  <a:txBody>
                    <a:bodyPr/>
                    <a:lstStyle/>
                    <a:p>
                      <a:r>
                        <a:rPr lang="en-SG" sz="2400"/>
                        <a:t>Method</a:t>
                      </a:r>
                    </a:p>
                  </a:txBody>
                  <a:tcPr/>
                </a:tc>
                <a:tc>
                  <a:txBody>
                    <a:bodyPr/>
                    <a:lstStyle/>
                    <a:p>
                      <a:r>
                        <a:rPr lang="en-SG" sz="2400"/>
                        <a:t>Description</a:t>
                      </a:r>
                    </a:p>
                  </a:txBody>
                  <a:tcPr/>
                </a:tc>
                <a:extLst>
                  <a:ext uri="{0D108BD9-81ED-4DB2-BD59-A6C34878D82A}">
                    <a16:rowId xmlns:a16="http://schemas.microsoft.com/office/drawing/2014/main" val="4239504381"/>
                  </a:ext>
                </a:extLst>
              </a:tr>
              <a:tr h="370840">
                <a:tc>
                  <a:txBody>
                    <a:bodyPr/>
                    <a:lstStyle/>
                    <a:p>
                      <a:r>
                        <a:rPr lang="en-SG" sz="2400"/>
                        <a:t>df.shape</a:t>
                      </a:r>
                    </a:p>
                  </a:txBody>
                  <a:tcPr/>
                </a:tc>
                <a:tc>
                  <a:txBody>
                    <a:bodyPr/>
                    <a:lstStyle/>
                    <a:p>
                      <a:r>
                        <a:rPr lang="en-SG" sz="2400"/>
                        <a:t>Returns (rows, columns)</a:t>
                      </a:r>
                    </a:p>
                  </a:txBody>
                  <a:tcPr/>
                </a:tc>
                <a:extLst>
                  <a:ext uri="{0D108BD9-81ED-4DB2-BD59-A6C34878D82A}">
                    <a16:rowId xmlns:a16="http://schemas.microsoft.com/office/drawing/2014/main" val="1226627130"/>
                  </a:ext>
                </a:extLst>
              </a:tr>
              <a:tr h="370840">
                <a:tc>
                  <a:txBody>
                    <a:bodyPr/>
                    <a:lstStyle/>
                    <a:p>
                      <a:r>
                        <a:rPr lang="en-SG" sz="2400"/>
                        <a:t>df.index</a:t>
                      </a:r>
                    </a:p>
                  </a:txBody>
                  <a:tcPr/>
                </a:tc>
                <a:tc>
                  <a:txBody>
                    <a:bodyPr/>
                    <a:lstStyle/>
                    <a:p>
                      <a:r>
                        <a:rPr lang="en-SG" sz="2400" dirty="0"/>
                        <a:t>Describe index</a:t>
                      </a:r>
                    </a:p>
                  </a:txBody>
                  <a:tcPr/>
                </a:tc>
                <a:extLst>
                  <a:ext uri="{0D108BD9-81ED-4DB2-BD59-A6C34878D82A}">
                    <a16:rowId xmlns:a16="http://schemas.microsoft.com/office/drawing/2014/main" val="3253969110"/>
                  </a:ext>
                </a:extLst>
              </a:tr>
              <a:tr h="370840">
                <a:tc>
                  <a:txBody>
                    <a:bodyPr/>
                    <a:lstStyle/>
                    <a:p>
                      <a:r>
                        <a:rPr lang="en-SG" sz="2400"/>
                        <a:t>df.columns</a:t>
                      </a:r>
                    </a:p>
                  </a:txBody>
                  <a:tcPr/>
                </a:tc>
                <a:tc>
                  <a:txBody>
                    <a:bodyPr/>
                    <a:lstStyle/>
                    <a:p>
                      <a:r>
                        <a:rPr lang="en-SG" sz="2400" dirty="0"/>
                        <a:t>Describe </a:t>
                      </a:r>
                      <a:r>
                        <a:rPr lang="en-SG" sz="2400" dirty="0" err="1"/>
                        <a:t>DataFrame</a:t>
                      </a:r>
                      <a:r>
                        <a:rPr lang="en-SG" sz="2400" dirty="0"/>
                        <a:t> column s</a:t>
                      </a:r>
                    </a:p>
                  </a:txBody>
                  <a:tcPr/>
                </a:tc>
                <a:extLst>
                  <a:ext uri="{0D108BD9-81ED-4DB2-BD59-A6C34878D82A}">
                    <a16:rowId xmlns:a16="http://schemas.microsoft.com/office/drawing/2014/main" val="2315355733"/>
                  </a:ext>
                </a:extLst>
              </a:tr>
              <a:tr h="370840">
                <a:tc>
                  <a:txBody>
                    <a:bodyPr/>
                    <a:lstStyle/>
                    <a:p>
                      <a:r>
                        <a:rPr lang="en-SG" sz="2400"/>
                        <a:t>df.count()</a:t>
                      </a:r>
                    </a:p>
                  </a:txBody>
                  <a:tcPr/>
                </a:tc>
                <a:tc>
                  <a:txBody>
                    <a:bodyPr/>
                    <a:lstStyle/>
                    <a:p>
                      <a:r>
                        <a:rPr lang="en-SG" sz="2400" dirty="0"/>
                        <a:t>Number of non NA values</a:t>
                      </a:r>
                    </a:p>
                  </a:txBody>
                  <a:tcPr/>
                </a:tc>
                <a:extLst>
                  <a:ext uri="{0D108BD9-81ED-4DB2-BD59-A6C34878D82A}">
                    <a16:rowId xmlns:a16="http://schemas.microsoft.com/office/drawing/2014/main" val="2545922293"/>
                  </a:ext>
                </a:extLst>
              </a:tr>
              <a:tr h="370840">
                <a:tc>
                  <a:txBody>
                    <a:bodyPr/>
                    <a:lstStyle/>
                    <a:p>
                      <a:r>
                        <a:rPr lang="en-SG" sz="2400"/>
                        <a:t>df.info()</a:t>
                      </a:r>
                    </a:p>
                  </a:txBody>
                  <a:tcPr/>
                </a:tc>
                <a:tc>
                  <a:txBody>
                    <a:bodyPr/>
                    <a:lstStyle/>
                    <a:p>
                      <a:r>
                        <a:rPr lang="en-SG" sz="2400" dirty="0"/>
                        <a:t>Info on </a:t>
                      </a:r>
                      <a:r>
                        <a:rPr lang="en-SG" sz="2400" dirty="0" err="1"/>
                        <a:t>DataFrame</a:t>
                      </a:r>
                      <a:endParaRPr lang="en-SG" sz="2400" dirty="0"/>
                    </a:p>
                  </a:txBody>
                  <a:tcPr/>
                </a:tc>
                <a:extLst>
                  <a:ext uri="{0D108BD9-81ED-4DB2-BD59-A6C34878D82A}">
                    <a16:rowId xmlns:a16="http://schemas.microsoft.com/office/drawing/2014/main" val="387432797"/>
                  </a:ext>
                </a:extLst>
              </a:tr>
              <a:tr h="370840">
                <a:tc>
                  <a:txBody>
                    <a:bodyPr/>
                    <a:lstStyle/>
                    <a:p>
                      <a:r>
                        <a:rPr lang="en-SG" sz="2400"/>
                        <a:t>df.dtypes</a:t>
                      </a:r>
                    </a:p>
                  </a:txBody>
                  <a:tcPr/>
                </a:tc>
                <a:tc>
                  <a:txBody>
                    <a:bodyPr/>
                    <a:lstStyle/>
                    <a:p>
                      <a:r>
                        <a:rPr lang="en-SG" sz="2400" dirty="0"/>
                        <a:t>Data types</a:t>
                      </a:r>
                    </a:p>
                  </a:txBody>
                  <a:tcPr/>
                </a:tc>
                <a:extLst>
                  <a:ext uri="{0D108BD9-81ED-4DB2-BD59-A6C34878D82A}">
                    <a16:rowId xmlns:a16="http://schemas.microsoft.com/office/drawing/2014/main" val="68026436"/>
                  </a:ext>
                </a:extLst>
              </a:tr>
            </a:tbl>
          </a:graphicData>
        </a:graphic>
      </p:graphicFrame>
      <p:sp>
        <p:nvSpPr>
          <p:cNvPr id="8" name="Slide Number Placeholder 7"/>
          <p:cNvSpPr>
            <a:spLocks noGrp="1"/>
          </p:cNvSpPr>
          <p:nvPr>
            <p:ph type="sldNum" sz="quarter" idx="12"/>
          </p:nvPr>
        </p:nvSpPr>
        <p:spPr/>
        <p:txBody>
          <a:bodyPr/>
          <a:lstStyle/>
          <a:p>
            <a:fld id="{F32CAEEB-7ECB-40EF-BAB7-81B3930065D2}" type="slidenum">
              <a:rPr lang="en-SG" smtClean="0"/>
              <a:t>35</a:t>
            </a:fld>
            <a:endParaRPr lang="en-SG"/>
          </a:p>
        </p:txBody>
      </p:sp>
      <p:sp>
        <p:nvSpPr>
          <p:cNvPr id="6"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257650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dirty="0"/>
              <a:t>Basic Information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pic>
        <p:nvPicPr>
          <p:cNvPr id="11" name="Picture 10">
            <a:extLst>
              <a:ext uri="{FF2B5EF4-FFF2-40B4-BE49-F238E27FC236}">
                <a16:creationId xmlns:a16="http://schemas.microsoft.com/office/drawing/2014/main" id="{870C88E4-D6B4-4858-9494-CBC7CFD622BA}"/>
              </a:ext>
            </a:extLst>
          </p:cNvPr>
          <p:cNvPicPr>
            <a:picLocks noChangeAspect="1"/>
          </p:cNvPicPr>
          <p:nvPr/>
        </p:nvPicPr>
        <p:blipFill>
          <a:blip r:embed="rId4"/>
          <a:stretch>
            <a:fillRect/>
          </a:stretch>
        </p:blipFill>
        <p:spPr>
          <a:xfrm>
            <a:off x="3247201" y="1277425"/>
            <a:ext cx="7918419" cy="1730322"/>
          </a:xfrm>
          <a:prstGeom prst="rect">
            <a:avLst/>
          </a:prstGeom>
          <a:ln>
            <a:solidFill>
              <a:schemeClr val="bg1">
                <a:lumMod val="65000"/>
              </a:schemeClr>
            </a:solidFill>
          </a:ln>
        </p:spPr>
      </p:pic>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df.shape</a:t>
            </a:r>
          </a:p>
        </p:txBody>
      </p:sp>
      <p:pic>
        <p:nvPicPr>
          <p:cNvPr id="13" name="Picture 12">
            <a:extLst>
              <a:ext uri="{FF2B5EF4-FFF2-40B4-BE49-F238E27FC236}">
                <a16:creationId xmlns:a16="http://schemas.microsoft.com/office/drawing/2014/main" id="{7D30617C-18B1-4952-A94C-6EFB867060E9}"/>
              </a:ext>
            </a:extLst>
          </p:cNvPr>
          <p:cNvPicPr>
            <a:picLocks noChangeAspect="1"/>
          </p:cNvPicPr>
          <p:nvPr/>
        </p:nvPicPr>
        <p:blipFill>
          <a:blip r:embed="rId5"/>
          <a:stretch>
            <a:fillRect/>
          </a:stretch>
        </p:blipFill>
        <p:spPr>
          <a:xfrm>
            <a:off x="3275378" y="3162065"/>
            <a:ext cx="7890242" cy="1760131"/>
          </a:xfrm>
          <a:prstGeom prst="rect">
            <a:avLst/>
          </a:prstGeom>
          <a:ln>
            <a:solidFill>
              <a:schemeClr val="bg1">
                <a:lumMod val="65000"/>
              </a:schemeClr>
            </a:solidFill>
          </a:ln>
        </p:spPr>
      </p:pic>
      <p:sp>
        <p:nvSpPr>
          <p:cNvPr id="14" name="TextBox 13">
            <a:extLst>
              <a:ext uri="{FF2B5EF4-FFF2-40B4-BE49-F238E27FC236}">
                <a16:creationId xmlns:a16="http://schemas.microsoft.com/office/drawing/2014/main" id="{38439882-7627-42A9-B986-7EFB26489A4D}"/>
              </a:ext>
            </a:extLst>
          </p:cNvPr>
          <p:cNvSpPr txBox="1"/>
          <p:nvPr/>
        </p:nvSpPr>
        <p:spPr>
          <a:xfrm>
            <a:off x="661038" y="3410605"/>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df.index</a:t>
            </a:r>
          </a:p>
        </p:txBody>
      </p:sp>
      <p:sp>
        <p:nvSpPr>
          <p:cNvPr id="7" name="Slide Number Placeholder 6"/>
          <p:cNvSpPr>
            <a:spLocks noGrp="1"/>
          </p:cNvSpPr>
          <p:nvPr>
            <p:ph type="sldNum" sz="quarter" idx="12"/>
          </p:nvPr>
        </p:nvSpPr>
        <p:spPr/>
        <p:txBody>
          <a:bodyPr/>
          <a:lstStyle/>
          <a:p>
            <a:fld id="{F32CAEEB-7ECB-40EF-BAB7-81B3930065D2}" type="slidenum">
              <a:rPr lang="en-SG" smtClean="0"/>
              <a:t>36</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088854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Basic Information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pic>
        <p:nvPicPr>
          <p:cNvPr id="16" name="Picture 15">
            <a:extLst>
              <a:ext uri="{FF2B5EF4-FFF2-40B4-BE49-F238E27FC236}">
                <a16:creationId xmlns:a16="http://schemas.microsoft.com/office/drawing/2014/main" id="{03BD81C0-8347-4E31-BB2C-6760EF8FD294}"/>
              </a:ext>
            </a:extLst>
          </p:cNvPr>
          <p:cNvPicPr>
            <a:picLocks noChangeAspect="1"/>
          </p:cNvPicPr>
          <p:nvPr/>
        </p:nvPicPr>
        <p:blipFill>
          <a:blip r:embed="rId4"/>
          <a:stretch>
            <a:fillRect/>
          </a:stretch>
        </p:blipFill>
        <p:spPr>
          <a:xfrm>
            <a:off x="155641" y="1494127"/>
            <a:ext cx="11846556" cy="1379896"/>
          </a:xfrm>
          <a:prstGeom prst="rect">
            <a:avLst/>
          </a:prstGeom>
          <a:ln>
            <a:solidFill>
              <a:schemeClr val="bg1">
                <a:lumMod val="75000"/>
              </a:schemeClr>
            </a:solidFill>
          </a:ln>
        </p:spPr>
      </p:pic>
      <p:sp>
        <p:nvSpPr>
          <p:cNvPr id="12" name="TextBox 11">
            <a:extLst>
              <a:ext uri="{FF2B5EF4-FFF2-40B4-BE49-F238E27FC236}">
                <a16:creationId xmlns:a16="http://schemas.microsoft.com/office/drawing/2014/main" id="{3D878041-B286-4F34-968B-2B28C9B1A155}"/>
              </a:ext>
            </a:extLst>
          </p:cNvPr>
          <p:cNvSpPr txBox="1"/>
          <p:nvPr/>
        </p:nvSpPr>
        <p:spPr>
          <a:xfrm>
            <a:off x="9492008" y="1494127"/>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df.columns</a:t>
            </a:r>
          </a:p>
        </p:txBody>
      </p:sp>
      <p:pic>
        <p:nvPicPr>
          <p:cNvPr id="6" name="Picture 5">
            <a:extLst>
              <a:ext uri="{FF2B5EF4-FFF2-40B4-BE49-F238E27FC236}">
                <a16:creationId xmlns:a16="http://schemas.microsoft.com/office/drawing/2014/main" id="{340E8F2E-89F3-46CA-8C04-7BE8EB34B7C8}"/>
              </a:ext>
            </a:extLst>
          </p:cNvPr>
          <p:cNvPicPr>
            <a:picLocks noChangeAspect="1"/>
          </p:cNvPicPr>
          <p:nvPr/>
        </p:nvPicPr>
        <p:blipFill>
          <a:blip r:embed="rId5"/>
          <a:stretch>
            <a:fillRect/>
          </a:stretch>
        </p:blipFill>
        <p:spPr>
          <a:xfrm>
            <a:off x="155641" y="2975573"/>
            <a:ext cx="7918446" cy="3287775"/>
          </a:xfrm>
          <a:prstGeom prst="rect">
            <a:avLst/>
          </a:prstGeom>
          <a:ln>
            <a:solidFill>
              <a:schemeClr val="bg1">
                <a:lumMod val="75000"/>
              </a:schemeClr>
            </a:solidFill>
          </a:ln>
        </p:spPr>
      </p:pic>
      <p:sp>
        <p:nvSpPr>
          <p:cNvPr id="15" name="TextBox 14">
            <a:extLst>
              <a:ext uri="{FF2B5EF4-FFF2-40B4-BE49-F238E27FC236}">
                <a16:creationId xmlns:a16="http://schemas.microsoft.com/office/drawing/2014/main" id="{B4250B0C-3818-4770-AB3E-578E7586801C}"/>
              </a:ext>
            </a:extLst>
          </p:cNvPr>
          <p:cNvSpPr txBox="1"/>
          <p:nvPr/>
        </p:nvSpPr>
        <p:spPr>
          <a:xfrm>
            <a:off x="8634491" y="4435671"/>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df.count</a:t>
            </a:r>
          </a:p>
        </p:txBody>
      </p:sp>
      <p:sp>
        <p:nvSpPr>
          <p:cNvPr id="8" name="Slide Number Placeholder 7"/>
          <p:cNvSpPr>
            <a:spLocks noGrp="1"/>
          </p:cNvSpPr>
          <p:nvPr>
            <p:ph type="sldNum" sz="quarter" idx="12"/>
          </p:nvPr>
        </p:nvSpPr>
        <p:spPr/>
        <p:txBody>
          <a:bodyPr/>
          <a:lstStyle/>
          <a:p>
            <a:fld id="{F32CAEEB-7ECB-40EF-BAB7-81B3930065D2}" type="slidenum">
              <a:rPr lang="en-SG" smtClean="0"/>
              <a:t>37</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17129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Basic Information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9472553" y="1688679"/>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df.info</a:t>
            </a:r>
          </a:p>
        </p:txBody>
      </p:sp>
      <p:pic>
        <p:nvPicPr>
          <p:cNvPr id="3" name="Picture 2">
            <a:extLst>
              <a:ext uri="{FF2B5EF4-FFF2-40B4-BE49-F238E27FC236}">
                <a16:creationId xmlns:a16="http://schemas.microsoft.com/office/drawing/2014/main" id="{30FB6D2A-C04F-4A71-B6D0-7E1F2D2EA371}"/>
              </a:ext>
            </a:extLst>
          </p:cNvPr>
          <p:cNvPicPr>
            <a:picLocks noChangeAspect="1"/>
          </p:cNvPicPr>
          <p:nvPr/>
        </p:nvPicPr>
        <p:blipFill>
          <a:blip r:embed="rId4"/>
          <a:stretch>
            <a:fillRect/>
          </a:stretch>
        </p:blipFill>
        <p:spPr>
          <a:xfrm>
            <a:off x="379843" y="1581110"/>
            <a:ext cx="8820354" cy="4386509"/>
          </a:xfrm>
          <a:prstGeom prst="rect">
            <a:avLst/>
          </a:prstGeom>
          <a:ln>
            <a:solidFill>
              <a:schemeClr val="bg1">
                <a:lumMod val="75000"/>
              </a:schemeClr>
            </a:solidFill>
          </a:ln>
        </p:spPr>
      </p:pic>
      <p:sp>
        <p:nvSpPr>
          <p:cNvPr id="8" name="Slide Number Placeholder 7"/>
          <p:cNvSpPr>
            <a:spLocks noGrp="1"/>
          </p:cNvSpPr>
          <p:nvPr>
            <p:ph type="sldNum" sz="quarter" idx="12"/>
          </p:nvPr>
        </p:nvSpPr>
        <p:spPr/>
        <p:txBody>
          <a:bodyPr/>
          <a:lstStyle/>
          <a:p>
            <a:fld id="{F32CAEEB-7ECB-40EF-BAB7-81B3930065D2}" type="slidenum">
              <a:rPr lang="en-SG" smtClean="0"/>
              <a:t>38</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385926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Basic Information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df.dtypes</a:t>
            </a:r>
          </a:p>
        </p:txBody>
      </p:sp>
      <p:pic>
        <p:nvPicPr>
          <p:cNvPr id="6" name="Picture 5">
            <a:extLst>
              <a:ext uri="{FF2B5EF4-FFF2-40B4-BE49-F238E27FC236}">
                <a16:creationId xmlns:a16="http://schemas.microsoft.com/office/drawing/2014/main" id="{F7B3381E-264B-433D-A83A-DDE25885E21B}"/>
              </a:ext>
            </a:extLst>
          </p:cNvPr>
          <p:cNvPicPr>
            <a:picLocks noChangeAspect="1"/>
          </p:cNvPicPr>
          <p:nvPr/>
        </p:nvPicPr>
        <p:blipFill>
          <a:blip r:embed="rId4"/>
          <a:stretch>
            <a:fillRect/>
          </a:stretch>
        </p:blipFill>
        <p:spPr>
          <a:xfrm>
            <a:off x="3818997" y="1603216"/>
            <a:ext cx="7483363" cy="3736448"/>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39</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23390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What is Pandas?</a:t>
            </a:r>
          </a:p>
        </p:txBody>
      </p:sp>
      <p:sp>
        <p:nvSpPr>
          <p:cNvPr id="3" name="Content Placeholder 2"/>
          <p:cNvSpPr>
            <a:spLocks noGrp="1"/>
          </p:cNvSpPr>
          <p:nvPr>
            <p:ph idx="1"/>
          </p:nvPr>
        </p:nvSpPr>
        <p:spPr>
          <a:xfrm>
            <a:off x="397813" y="1441699"/>
            <a:ext cx="11525068" cy="4740049"/>
          </a:xfrm>
        </p:spPr>
        <p:txBody>
          <a:bodyPr>
            <a:normAutofit/>
          </a:bodyPr>
          <a:lstStyle/>
          <a:p>
            <a:pPr lvl="1"/>
            <a:r>
              <a:rPr lang="en-US" dirty="0"/>
              <a:t>Pandas is a high-performance open source library for </a:t>
            </a:r>
            <a:r>
              <a:rPr lang="en-US" dirty="0">
                <a:solidFill>
                  <a:srgbClr val="C00000"/>
                </a:solidFill>
              </a:rPr>
              <a:t>data analysis </a:t>
            </a:r>
            <a:r>
              <a:rPr lang="en-US" dirty="0"/>
              <a:t>in Python </a:t>
            </a:r>
          </a:p>
          <a:p>
            <a:pPr lvl="1"/>
            <a:r>
              <a:rPr lang="en-US" dirty="0"/>
              <a:t>De-facto standard library for data analysis using Python</a:t>
            </a:r>
          </a:p>
        </p:txBody>
      </p:sp>
      <p:sp>
        <p:nvSpPr>
          <p:cNvPr id="6" name="Text Placeholder 5"/>
          <p:cNvSpPr>
            <a:spLocks noGrp="1"/>
          </p:cNvSpPr>
          <p:nvPr>
            <p:ph type="body" sz="quarter" idx="13"/>
          </p:nvPr>
        </p:nvSpPr>
        <p:spPr/>
        <p:txBody>
          <a:bodyPr>
            <a:normAutofit lnSpcReduction="10000"/>
          </a:bodyPr>
          <a:lstStyle/>
          <a:p>
            <a:r>
              <a:rPr lang="en-US" dirty="0" smtClean="0"/>
              <a:t>Introduction </a:t>
            </a:r>
            <a:r>
              <a:rPr lang="en-US" dirty="0"/>
              <a:t>to Pandas</a:t>
            </a:r>
            <a:endParaRPr lang="en-SG" dirty="0"/>
          </a:p>
        </p:txBody>
      </p:sp>
      <p:sp>
        <p:nvSpPr>
          <p:cNvPr id="7" name="Content Placeholder 2"/>
          <p:cNvSpPr txBox="1">
            <a:spLocks/>
          </p:cNvSpPr>
          <p:nvPr/>
        </p:nvSpPr>
        <p:spPr>
          <a:xfrm>
            <a:off x="397813" y="2747038"/>
            <a:ext cx="5154848" cy="47400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Widespread adoption of the tool with a </a:t>
            </a:r>
            <a:r>
              <a:rPr lang="en-US">
                <a:solidFill>
                  <a:srgbClr val="C00000"/>
                </a:solidFill>
              </a:rPr>
              <a:t>large community </a:t>
            </a:r>
            <a:r>
              <a:rPr lang="en-US"/>
              <a:t>behind it (817 contributors + 15,330 commits as in Jul 2017)</a:t>
            </a:r>
          </a:p>
          <a:p>
            <a:r>
              <a:rPr lang="en-US"/>
              <a:t>Rapid iteration, features, and enhancements continuously made</a:t>
            </a:r>
          </a:p>
          <a:p>
            <a:r>
              <a:rPr lang="en-US" sz="2000">
                <a:hlinkClick r:id="rId4"/>
              </a:rPr>
              <a:t>https://github.com/pandas-dev/pandas</a:t>
            </a:r>
            <a:endParaRPr lang="en-US" sz="2000"/>
          </a:p>
        </p:txBody>
      </p:sp>
      <p:pic>
        <p:nvPicPr>
          <p:cNvPr id="8" name="Picture 7"/>
          <p:cNvPicPr>
            <a:picLocks noChangeAspect="1"/>
          </p:cNvPicPr>
          <p:nvPr/>
        </p:nvPicPr>
        <p:blipFill>
          <a:blip r:embed="rId5"/>
          <a:stretch>
            <a:fillRect/>
          </a:stretch>
        </p:blipFill>
        <p:spPr>
          <a:xfrm>
            <a:off x="5552661" y="2736867"/>
            <a:ext cx="6117537" cy="3391042"/>
          </a:xfrm>
          <a:prstGeom prst="rect">
            <a:avLst/>
          </a:prstGeom>
          <a:ln>
            <a:solidFill>
              <a:schemeClr val="bg1">
                <a:lumMod val="75000"/>
              </a:schemeClr>
            </a:solidFill>
          </a:ln>
        </p:spPr>
      </p:pic>
      <p:sp>
        <p:nvSpPr>
          <p:cNvPr id="10" name="Slide Number Placeholder 9"/>
          <p:cNvSpPr>
            <a:spLocks noGrp="1"/>
          </p:cNvSpPr>
          <p:nvPr>
            <p:ph type="sldNum" sz="quarter" idx="12"/>
          </p:nvPr>
        </p:nvSpPr>
        <p:spPr/>
        <p:txBody>
          <a:bodyPr/>
          <a:lstStyle/>
          <a:p>
            <a:fld id="{F32CAEEB-7ECB-40EF-BAB7-81B3930065D2}" type="slidenum">
              <a:rPr lang="en-SG" smtClean="0"/>
              <a:t>4</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695316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Summary</a:t>
            </a:r>
          </a:p>
        </p:txBody>
      </p:sp>
      <p:sp>
        <p:nvSpPr>
          <p:cNvPr id="5" name="Text Placeholder 4"/>
          <p:cNvSpPr>
            <a:spLocks noGrp="1"/>
          </p:cNvSpPr>
          <p:nvPr>
            <p:ph type="body" sz="quarter" idx="13"/>
          </p:nvPr>
        </p:nvSpPr>
        <p:spPr>
          <a:xfrm>
            <a:off x="2394852" y="0"/>
            <a:ext cx="7897012" cy="377371"/>
          </a:xfrm>
        </p:spPr>
        <p:txBody>
          <a:bodyPr>
            <a:noAutofit/>
          </a:bodyPr>
          <a:lstStyle/>
          <a:p>
            <a:r>
              <a:rPr lang="en-SG"/>
              <a:t>Retrieving Series and DataFrame Information</a:t>
            </a:r>
          </a:p>
        </p:txBody>
      </p:sp>
      <p:graphicFrame>
        <p:nvGraphicFramePr>
          <p:cNvPr id="3" name="Table 2">
            <a:extLst>
              <a:ext uri="{FF2B5EF4-FFF2-40B4-BE49-F238E27FC236}">
                <a16:creationId xmlns:a16="http://schemas.microsoft.com/office/drawing/2014/main" id="{6018F16D-B440-405F-B231-397158974E2C}"/>
              </a:ext>
            </a:extLst>
          </p:cNvPr>
          <p:cNvGraphicFramePr>
            <a:graphicFrameLocks noGrp="1"/>
          </p:cNvGraphicFramePr>
          <p:nvPr>
            <p:extLst>
              <p:ext uri="{D42A27DB-BD31-4B8C-83A1-F6EECF244321}">
                <p14:modId xmlns:p14="http://schemas.microsoft.com/office/powerpoint/2010/main" val="728006341"/>
              </p:ext>
            </p:extLst>
          </p:nvPr>
        </p:nvGraphicFramePr>
        <p:xfrm>
          <a:off x="1331609" y="1443264"/>
          <a:ext cx="9680102" cy="4023360"/>
        </p:xfrm>
        <a:graphic>
          <a:graphicData uri="http://schemas.openxmlformats.org/drawingml/2006/table">
            <a:tbl>
              <a:tblPr firstRow="1" bandRow="1">
                <a:tableStyleId>{21E4AEA4-8DFA-4A89-87EB-49C32662AFE0}</a:tableStyleId>
              </a:tblPr>
              <a:tblGrid>
                <a:gridCol w="4840051">
                  <a:extLst>
                    <a:ext uri="{9D8B030D-6E8A-4147-A177-3AD203B41FA5}">
                      <a16:colId xmlns:a16="http://schemas.microsoft.com/office/drawing/2014/main" val="3011584185"/>
                    </a:ext>
                  </a:extLst>
                </a:gridCol>
                <a:gridCol w="4840051">
                  <a:extLst>
                    <a:ext uri="{9D8B030D-6E8A-4147-A177-3AD203B41FA5}">
                      <a16:colId xmlns:a16="http://schemas.microsoft.com/office/drawing/2014/main" val="2949200387"/>
                    </a:ext>
                  </a:extLst>
                </a:gridCol>
              </a:tblGrid>
              <a:tr h="370840">
                <a:tc>
                  <a:txBody>
                    <a:bodyPr/>
                    <a:lstStyle/>
                    <a:p>
                      <a:r>
                        <a:rPr lang="en-SG" sz="2400"/>
                        <a:t>Method</a:t>
                      </a:r>
                    </a:p>
                  </a:txBody>
                  <a:tcPr/>
                </a:tc>
                <a:tc>
                  <a:txBody>
                    <a:bodyPr/>
                    <a:lstStyle/>
                    <a:p>
                      <a:r>
                        <a:rPr lang="en-SG" sz="2400"/>
                        <a:t>Description</a:t>
                      </a:r>
                    </a:p>
                  </a:txBody>
                  <a:tcPr/>
                </a:tc>
                <a:extLst>
                  <a:ext uri="{0D108BD9-81ED-4DB2-BD59-A6C34878D82A}">
                    <a16:rowId xmlns:a16="http://schemas.microsoft.com/office/drawing/2014/main" val="4239504381"/>
                  </a:ext>
                </a:extLst>
              </a:tr>
              <a:tr h="370840">
                <a:tc>
                  <a:txBody>
                    <a:bodyPr/>
                    <a:lstStyle/>
                    <a:p>
                      <a:r>
                        <a:rPr lang="en-SG" sz="2400"/>
                        <a:t>df.sum()</a:t>
                      </a:r>
                    </a:p>
                  </a:txBody>
                  <a:tcPr/>
                </a:tc>
                <a:tc>
                  <a:txBody>
                    <a:bodyPr/>
                    <a:lstStyle/>
                    <a:p>
                      <a:r>
                        <a:rPr lang="en-SG" sz="2400"/>
                        <a:t>Sum of values</a:t>
                      </a:r>
                    </a:p>
                  </a:txBody>
                  <a:tcPr/>
                </a:tc>
                <a:extLst>
                  <a:ext uri="{0D108BD9-81ED-4DB2-BD59-A6C34878D82A}">
                    <a16:rowId xmlns:a16="http://schemas.microsoft.com/office/drawing/2014/main" val="1226627130"/>
                  </a:ext>
                </a:extLst>
              </a:tr>
              <a:tr h="370840">
                <a:tc>
                  <a:txBody>
                    <a:bodyPr/>
                    <a:lstStyle/>
                    <a:p>
                      <a:r>
                        <a:rPr lang="en-SG" sz="2400"/>
                        <a:t>df.cumsum()</a:t>
                      </a:r>
                    </a:p>
                  </a:txBody>
                  <a:tcPr/>
                </a:tc>
                <a:tc>
                  <a:txBody>
                    <a:bodyPr/>
                    <a:lstStyle/>
                    <a:p>
                      <a:r>
                        <a:rPr lang="en-SG" sz="2400"/>
                        <a:t>Cumulative sum of values</a:t>
                      </a:r>
                    </a:p>
                    <a:p>
                      <a:endParaRPr lang="en-SG" sz="2400"/>
                    </a:p>
                  </a:txBody>
                  <a:tcPr/>
                </a:tc>
                <a:extLst>
                  <a:ext uri="{0D108BD9-81ED-4DB2-BD59-A6C34878D82A}">
                    <a16:rowId xmlns:a16="http://schemas.microsoft.com/office/drawing/2014/main" val="3253969110"/>
                  </a:ext>
                </a:extLst>
              </a:tr>
              <a:tr h="370840">
                <a:tc>
                  <a:txBody>
                    <a:bodyPr/>
                    <a:lstStyle/>
                    <a:p>
                      <a:r>
                        <a:rPr lang="en-SG" sz="2400"/>
                        <a:t>df.min(), df.max()</a:t>
                      </a:r>
                    </a:p>
                  </a:txBody>
                  <a:tcPr/>
                </a:tc>
                <a:tc>
                  <a:txBody>
                    <a:bodyPr/>
                    <a:lstStyle/>
                    <a:p>
                      <a:r>
                        <a:rPr lang="en-SG" sz="2400"/>
                        <a:t>Minimum / Maximum values</a:t>
                      </a:r>
                    </a:p>
                  </a:txBody>
                  <a:tcPr/>
                </a:tc>
                <a:extLst>
                  <a:ext uri="{0D108BD9-81ED-4DB2-BD59-A6C34878D82A}">
                    <a16:rowId xmlns:a16="http://schemas.microsoft.com/office/drawing/2014/main" val="2315355733"/>
                  </a:ext>
                </a:extLst>
              </a:tr>
              <a:tr h="370840">
                <a:tc>
                  <a:txBody>
                    <a:bodyPr/>
                    <a:lstStyle/>
                    <a:p>
                      <a:r>
                        <a:rPr lang="en-SG" sz="2400"/>
                        <a:t>df.idxmin(), df.idxmax()</a:t>
                      </a:r>
                    </a:p>
                  </a:txBody>
                  <a:tcPr/>
                </a:tc>
                <a:tc>
                  <a:txBody>
                    <a:bodyPr/>
                    <a:lstStyle/>
                    <a:p>
                      <a:r>
                        <a:rPr lang="en-SG" sz="2400"/>
                        <a:t>Minimum / Maximum Index Value</a:t>
                      </a:r>
                    </a:p>
                  </a:txBody>
                  <a:tcPr/>
                </a:tc>
                <a:extLst>
                  <a:ext uri="{0D108BD9-81ED-4DB2-BD59-A6C34878D82A}">
                    <a16:rowId xmlns:a16="http://schemas.microsoft.com/office/drawing/2014/main" val="387432797"/>
                  </a:ext>
                </a:extLst>
              </a:tr>
              <a:tr h="370840">
                <a:tc>
                  <a:txBody>
                    <a:bodyPr/>
                    <a:lstStyle/>
                    <a:p>
                      <a:r>
                        <a:rPr lang="en-SG" sz="2400"/>
                        <a:t>df.describe</a:t>
                      </a:r>
                    </a:p>
                  </a:txBody>
                  <a:tcPr/>
                </a:tc>
                <a:tc>
                  <a:txBody>
                    <a:bodyPr/>
                    <a:lstStyle/>
                    <a:p>
                      <a:r>
                        <a:rPr lang="en-SG" sz="2400"/>
                        <a:t>Summary Statistics</a:t>
                      </a:r>
                    </a:p>
                  </a:txBody>
                  <a:tcPr/>
                </a:tc>
                <a:extLst>
                  <a:ext uri="{0D108BD9-81ED-4DB2-BD59-A6C34878D82A}">
                    <a16:rowId xmlns:a16="http://schemas.microsoft.com/office/drawing/2014/main" val="3782138612"/>
                  </a:ext>
                </a:extLst>
              </a:tr>
              <a:tr h="370840">
                <a:tc>
                  <a:txBody>
                    <a:bodyPr/>
                    <a:lstStyle/>
                    <a:p>
                      <a:r>
                        <a:rPr lang="en-SG" sz="2400"/>
                        <a:t>df.mean()</a:t>
                      </a:r>
                    </a:p>
                  </a:txBody>
                  <a:tcPr/>
                </a:tc>
                <a:tc>
                  <a:txBody>
                    <a:bodyPr/>
                    <a:lstStyle/>
                    <a:p>
                      <a:r>
                        <a:rPr lang="en-SG" sz="2400"/>
                        <a:t>Mean of values</a:t>
                      </a:r>
                    </a:p>
                  </a:txBody>
                  <a:tcPr/>
                </a:tc>
                <a:extLst>
                  <a:ext uri="{0D108BD9-81ED-4DB2-BD59-A6C34878D82A}">
                    <a16:rowId xmlns:a16="http://schemas.microsoft.com/office/drawing/2014/main" val="2611405387"/>
                  </a:ext>
                </a:extLst>
              </a:tr>
              <a:tr h="121675">
                <a:tc>
                  <a:txBody>
                    <a:bodyPr/>
                    <a:lstStyle/>
                    <a:p>
                      <a:r>
                        <a:rPr lang="en-SG" sz="2400"/>
                        <a:t>df.median()</a:t>
                      </a:r>
                    </a:p>
                  </a:txBody>
                  <a:tcPr/>
                </a:tc>
                <a:tc>
                  <a:txBody>
                    <a:bodyPr/>
                    <a:lstStyle/>
                    <a:p>
                      <a:r>
                        <a:rPr lang="en-SG" sz="2400"/>
                        <a:t>Median of values</a:t>
                      </a:r>
                    </a:p>
                  </a:txBody>
                  <a:tcPr/>
                </a:tc>
                <a:extLst>
                  <a:ext uri="{0D108BD9-81ED-4DB2-BD59-A6C34878D82A}">
                    <a16:rowId xmlns:a16="http://schemas.microsoft.com/office/drawing/2014/main" val="2358700071"/>
                  </a:ext>
                </a:extLst>
              </a:tr>
            </a:tbl>
          </a:graphicData>
        </a:graphic>
      </p:graphicFrame>
      <p:sp>
        <p:nvSpPr>
          <p:cNvPr id="8" name="Slide Number Placeholder 7"/>
          <p:cNvSpPr>
            <a:spLocks noGrp="1"/>
          </p:cNvSpPr>
          <p:nvPr>
            <p:ph type="sldNum" sz="quarter" idx="12"/>
          </p:nvPr>
        </p:nvSpPr>
        <p:spPr/>
        <p:txBody>
          <a:bodyPr/>
          <a:lstStyle/>
          <a:p>
            <a:fld id="{F32CAEEB-7ECB-40EF-BAB7-81B3930065D2}" type="slidenum">
              <a:rPr lang="en-SG" smtClean="0"/>
              <a:t>40</a:t>
            </a:fld>
            <a:endParaRPr lang="en-SG"/>
          </a:p>
        </p:txBody>
      </p:sp>
    </p:spTree>
    <p:custDataLst>
      <p:tags r:id="rId1"/>
    </p:custDataLst>
    <p:extLst>
      <p:ext uri="{BB962C8B-B14F-4D97-AF65-F5344CB8AC3E}">
        <p14:creationId xmlns:p14="http://schemas.microsoft.com/office/powerpoint/2010/main" val="207050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3846707" y="1121248"/>
            <a:ext cx="466976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SG" sz="2800" b="1">
                <a:solidFill>
                  <a:srgbClr val="C00000"/>
                </a:solidFill>
              </a:rPr>
              <a:t>Original dataset - df</a:t>
            </a:r>
          </a:p>
        </p:txBody>
      </p:sp>
      <p:pic>
        <p:nvPicPr>
          <p:cNvPr id="7" name="Picture 6">
            <a:extLst>
              <a:ext uri="{FF2B5EF4-FFF2-40B4-BE49-F238E27FC236}">
                <a16:creationId xmlns:a16="http://schemas.microsoft.com/office/drawing/2014/main" id="{DD1A9FAE-AE10-4935-8051-BCDA980072D3}"/>
              </a:ext>
            </a:extLst>
          </p:cNvPr>
          <p:cNvPicPr>
            <a:picLocks noChangeAspect="1"/>
          </p:cNvPicPr>
          <p:nvPr/>
        </p:nvPicPr>
        <p:blipFill>
          <a:blip r:embed="rId3"/>
          <a:stretch>
            <a:fillRect/>
          </a:stretch>
        </p:blipFill>
        <p:spPr>
          <a:xfrm>
            <a:off x="2622144" y="1755242"/>
            <a:ext cx="6249714" cy="4601108"/>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41</a:t>
            </a:fld>
            <a:endParaRPr lang="en-SG"/>
          </a:p>
        </p:txBody>
      </p:sp>
      <p:sp>
        <p:nvSpPr>
          <p:cNvPr id="9" name="Footer Placeholder 3"/>
          <p:cNvSpPr>
            <a:spLocks noGrp="1"/>
          </p:cNvSpPr>
          <p:nvPr/>
        </p:nvSpPr>
        <p:spPr>
          <a:xfrm>
            <a:off x="121371" y="6501533"/>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741815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df.sum</a:t>
            </a:r>
          </a:p>
        </p:txBody>
      </p:sp>
      <p:sp>
        <p:nvSpPr>
          <p:cNvPr id="14" name="TextBox 13">
            <a:extLst>
              <a:ext uri="{FF2B5EF4-FFF2-40B4-BE49-F238E27FC236}">
                <a16:creationId xmlns:a16="http://schemas.microsoft.com/office/drawing/2014/main" id="{38439882-7627-42A9-B986-7EFB26489A4D}"/>
              </a:ext>
            </a:extLst>
          </p:cNvPr>
          <p:cNvSpPr txBox="1"/>
          <p:nvPr/>
        </p:nvSpPr>
        <p:spPr>
          <a:xfrm>
            <a:off x="698042" y="4629193"/>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df.cumsum</a:t>
            </a:r>
          </a:p>
        </p:txBody>
      </p:sp>
      <p:pic>
        <p:nvPicPr>
          <p:cNvPr id="3" name="Picture 2">
            <a:extLst>
              <a:ext uri="{FF2B5EF4-FFF2-40B4-BE49-F238E27FC236}">
                <a16:creationId xmlns:a16="http://schemas.microsoft.com/office/drawing/2014/main" id="{55984B5F-21C6-44FE-9B84-1A105FFD2B1B}"/>
              </a:ext>
            </a:extLst>
          </p:cNvPr>
          <p:cNvPicPr>
            <a:picLocks noChangeAspect="1"/>
          </p:cNvPicPr>
          <p:nvPr/>
        </p:nvPicPr>
        <p:blipFill>
          <a:blip r:embed="rId3"/>
          <a:stretch>
            <a:fillRect/>
          </a:stretch>
        </p:blipFill>
        <p:spPr>
          <a:xfrm>
            <a:off x="3373331" y="3410605"/>
            <a:ext cx="5895270" cy="2960396"/>
          </a:xfrm>
          <a:prstGeom prst="rect">
            <a:avLst/>
          </a:prstGeom>
          <a:ln>
            <a:solidFill>
              <a:schemeClr val="bg1">
                <a:lumMod val="75000"/>
              </a:schemeClr>
            </a:solidFill>
          </a:ln>
        </p:spPr>
      </p:pic>
      <p:pic>
        <p:nvPicPr>
          <p:cNvPr id="6" name="Picture 5">
            <a:extLst>
              <a:ext uri="{FF2B5EF4-FFF2-40B4-BE49-F238E27FC236}">
                <a16:creationId xmlns:a16="http://schemas.microsoft.com/office/drawing/2014/main" id="{CE1D0EDC-FD26-4814-86ED-2CF3516BD814}"/>
              </a:ext>
            </a:extLst>
          </p:cNvPr>
          <p:cNvPicPr>
            <a:picLocks noChangeAspect="1"/>
          </p:cNvPicPr>
          <p:nvPr/>
        </p:nvPicPr>
        <p:blipFill>
          <a:blip r:embed="rId4"/>
          <a:stretch>
            <a:fillRect/>
          </a:stretch>
        </p:blipFill>
        <p:spPr>
          <a:xfrm>
            <a:off x="3373330" y="1277378"/>
            <a:ext cx="7236163" cy="2045738"/>
          </a:xfrm>
          <a:prstGeom prst="rect">
            <a:avLst/>
          </a:prstGeom>
          <a:ln>
            <a:solidFill>
              <a:schemeClr val="bg1">
                <a:lumMod val="75000"/>
              </a:schemeClr>
            </a:solidFill>
          </a:ln>
        </p:spPr>
      </p:pic>
      <p:sp>
        <p:nvSpPr>
          <p:cNvPr id="9" name="Slide Number Placeholder 8"/>
          <p:cNvSpPr>
            <a:spLocks noGrp="1"/>
          </p:cNvSpPr>
          <p:nvPr>
            <p:ph type="sldNum" sz="quarter" idx="12"/>
          </p:nvPr>
        </p:nvSpPr>
        <p:spPr/>
        <p:txBody>
          <a:bodyPr/>
          <a:lstStyle/>
          <a:p>
            <a:fld id="{F32CAEEB-7ECB-40EF-BAB7-81B3930065D2}" type="slidenum">
              <a:rPr lang="en-SG" smtClean="0"/>
              <a:t>42</a:t>
            </a:fld>
            <a:endParaRPr lang="en-SG"/>
          </a:p>
        </p:txBody>
      </p:sp>
      <p:sp>
        <p:nvSpPr>
          <p:cNvPr id="10"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3527448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df.min()</a:t>
            </a:r>
          </a:p>
        </p:txBody>
      </p:sp>
      <p:sp>
        <p:nvSpPr>
          <p:cNvPr id="14" name="TextBox 13">
            <a:extLst>
              <a:ext uri="{FF2B5EF4-FFF2-40B4-BE49-F238E27FC236}">
                <a16:creationId xmlns:a16="http://schemas.microsoft.com/office/drawing/2014/main" id="{38439882-7627-42A9-B986-7EFB26489A4D}"/>
              </a:ext>
            </a:extLst>
          </p:cNvPr>
          <p:cNvSpPr txBox="1"/>
          <p:nvPr/>
        </p:nvSpPr>
        <p:spPr>
          <a:xfrm>
            <a:off x="698042" y="4629193"/>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df.max()</a:t>
            </a:r>
          </a:p>
        </p:txBody>
      </p:sp>
      <p:pic>
        <p:nvPicPr>
          <p:cNvPr id="7" name="Picture 6">
            <a:extLst>
              <a:ext uri="{FF2B5EF4-FFF2-40B4-BE49-F238E27FC236}">
                <a16:creationId xmlns:a16="http://schemas.microsoft.com/office/drawing/2014/main" id="{C868F64D-F846-403D-A492-3CD1E782E5CF}"/>
              </a:ext>
            </a:extLst>
          </p:cNvPr>
          <p:cNvPicPr>
            <a:picLocks noChangeAspect="1"/>
          </p:cNvPicPr>
          <p:nvPr/>
        </p:nvPicPr>
        <p:blipFill>
          <a:blip r:embed="rId3"/>
          <a:stretch>
            <a:fillRect/>
          </a:stretch>
        </p:blipFill>
        <p:spPr>
          <a:xfrm>
            <a:off x="3548593" y="1218044"/>
            <a:ext cx="7702040" cy="2098897"/>
          </a:xfrm>
          <a:prstGeom prst="rect">
            <a:avLst/>
          </a:prstGeom>
          <a:ln>
            <a:solidFill>
              <a:schemeClr val="bg1">
                <a:lumMod val="75000"/>
              </a:schemeClr>
            </a:solidFill>
          </a:ln>
        </p:spPr>
      </p:pic>
      <p:pic>
        <p:nvPicPr>
          <p:cNvPr id="8" name="Picture 7">
            <a:extLst>
              <a:ext uri="{FF2B5EF4-FFF2-40B4-BE49-F238E27FC236}">
                <a16:creationId xmlns:a16="http://schemas.microsoft.com/office/drawing/2014/main" id="{D8395AFD-E790-486A-8E5B-69511E7A372D}"/>
              </a:ext>
            </a:extLst>
          </p:cNvPr>
          <p:cNvPicPr>
            <a:picLocks noChangeAspect="1"/>
          </p:cNvPicPr>
          <p:nvPr/>
        </p:nvPicPr>
        <p:blipFill>
          <a:blip r:embed="rId4"/>
          <a:stretch>
            <a:fillRect/>
          </a:stretch>
        </p:blipFill>
        <p:spPr>
          <a:xfrm>
            <a:off x="3548594" y="3568999"/>
            <a:ext cx="7702040" cy="2266348"/>
          </a:xfrm>
          <a:prstGeom prst="rect">
            <a:avLst/>
          </a:prstGeom>
          <a:ln>
            <a:solidFill>
              <a:schemeClr val="bg1">
                <a:lumMod val="75000"/>
              </a:schemeClr>
            </a:solidFill>
          </a:ln>
        </p:spPr>
      </p:pic>
      <p:sp>
        <p:nvSpPr>
          <p:cNvPr id="9" name="Slide Number Placeholder 8"/>
          <p:cNvSpPr>
            <a:spLocks noGrp="1"/>
          </p:cNvSpPr>
          <p:nvPr>
            <p:ph type="sldNum" sz="quarter" idx="12"/>
          </p:nvPr>
        </p:nvSpPr>
        <p:spPr/>
        <p:txBody>
          <a:bodyPr/>
          <a:lstStyle/>
          <a:p>
            <a:fld id="{F32CAEEB-7ECB-40EF-BAB7-81B3930065D2}" type="slidenum">
              <a:rPr lang="en-SG" smtClean="0"/>
              <a:t>43</a:t>
            </a:fld>
            <a:endParaRPr lang="en-SG"/>
          </a:p>
        </p:txBody>
      </p:sp>
      <p:sp>
        <p:nvSpPr>
          <p:cNvPr id="10"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02124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427402" y="49313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df.idxmin()</a:t>
            </a:r>
          </a:p>
        </p:txBody>
      </p:sp>
      <p:sp>
        <p:nvSpPr>
          <p:cNvPr id="14" name="TextBox 13">
            <a:extLst>
              <a:ext uri="{FF2B5EF4-FFF2-40B4-BE49-F238E27FC236}">
                <a16:creationId xmlns:a16="http://schemas.microsoft.com/office/drawing/2014/main" id="{38439882-7627-42A9-B986-7EFB26489A4D}"/>
              </a:ext>
            </a:extLst>
          </p:cNvPr>
          <p:cNvSpPr txBox="1"/>
          <p:nvPr/>
        </p:nvSpPr>
        <p:spPr>
          <a:xfrm>
            <a:off x="8944799" y="535669"/>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df.idxmax()</a:t>
            </a:r>
          </a:p>
        </p:txBody>
      </p:sp>
      <p:pic>
        <p:nvPicPr>
          <p:cNvPr id="3" name="Picture 2">
            <a:extLst>
              <a:ext uri="{FF2B5EF4-FFF2-40B4-BE49-F238E27FC236}">
                <a16:creationId xmlns:a16="http://schemas.microsoft.com/office/drawing/2014/main" id="{FE0778D6-069A-4ACE-A653-112622493F0C}"/>
              </a:ext>
            </a:extLst>
          </p:cNvPr>
          <p:cNvPicPr>
            <a:picLocks noChangeAspect="1"/>
          </p:cNvPicPr>
          <p:nvPr/>
        </p:nvPicPr>
        <p:blipFill rotWithShape="1">
          <a:blip r:embed="rId3"/>
          <a:srcRect l="20226"/>
          <a:stretch/>
        </p:blipFill>
        <p:spPr>
          <a:xfrm>
            <a:off x="6383253" y="1422684"/>
            <a:ext cx="5644694" cy="4725458"/>
          </a:xfrm>
          <a:prstGeom prst="rect">
            <a:avLst/>
          </a:prstGeom>
        </p:spPr>
      </p:pic>
      <p:pic>
        <p:nvPicPr>
          <p:cNvPr id="6" name="Picture 5">
            <a:extLst>
              <a:ext uri="{FF2B5EF4-FFF2-40B4-BE49-F238E27FC236}">
                <a16:creationId xmlns:a16="http://schemas.microsoft.com/office/drawing/2014/main" id="{1AA5C0B1-FCE9-461D-9557-54272A5C4438}"/>
              </a:ext>
            </a:extLst>
          </p:cNvPr>
          <p:cNvPicPr>
            <a:picLocks noChangeAspect="1"/>
          </p:cNvPicPr>
          <p:nvPr/>
        </p:nvPicPr>
        <p:blipFill>
          <a:blip r:embed="rId4"/>
          <a:stretch>
            <a:fillRect/>
          </a:stretch>
        </p:blipFill>
        <p:spPr>
          <a:xfrm>
            <a:off x="351994" y="1427166"/>
            <a:ext cx="5689041" cy="4720976"/>
          </a:xfrm>
          <a:prstGeom prst="rect">
            <a:avLst/>
          </a:prstGeom>
        </p:spPr>
      </p:pic>
      <p:sp>
        <p:nvSpPr>
          <p:cNvPr id="9" name="Slide Number Placeholder 8"/>
          <p:cNvSpPr>
            <a:spLocks noGrp="1"/>
          </p:cNvSpPr>
          <p:nvPr>
            <p:ph type="sldNum" sz="quarter" idx="12"/>
          </p:nvPr>
        </p:nvSpPr>
        <p:spPr/>
        <p:txBody>
          <a:bodyPr/>
          <a:lstStyle/>
          <a:p>
            <a:fld id="{F32CAEEB-7ECB-40EF-BAB7-81B3930065D2}" type="slidenum">
              <a:rPr lang="en-SG" smtClean="0"/>
              <a:t>44</a:t>
            </a:fld>
            <a:endParaRPr lang="en-SG"/>
          </a:p>
        </p:txBody>
      </p:sp>
      <p:sp>
        <p:nvSpPr>
          <p:cNvPr id="10"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3551835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df.describe()</a:t>
            </a:r>
          </a:p>
        </p:txBody>
      </p:sp>
      <p:pic>
        <p:nvPicPr>
          <p:cNvPr id="3" name="Picture 2">
            <a:extLst>
              <a:ext uri="{FF2B5EF4-FFF2-40B4-BE49-F238E27FC236}">
                <a16:creationId xmlns:a16="http://schemas.microsoft.com/office/drawing/2014/main" id="{CBABE473-1C78-4ADB-9971-03D3F4ED604E}"/>
              </a:ext>
            </a:extLst>
          </p:cNvPr>
          <p:cNvPicPr>
            <a:picLocks noChangeAspect="1"/>
          </p:cNvPicPr>
          <p:nvPr/>
        </p:nvPicPr>
        <p:blipFill>
          <a:blip r:embed="rId3"/>
          <a:stretch>
            <a:fillRect/>
          </a:stretch>
        </p:blipFill>
        <p:spPr>
          <a:xfrm>
            <a:off x="3585883" y="1319039"/>
            <a:ext cx="7962313" cy="4632281"/>
          </a:xfrm>
          <a:prstGeom prst="rect">
            <a:avLst/>
          </a:prstGeom>
          <a:ln>
            <a:solidFill>
              <a:schemeClr val="bg1">
                <a:lumMod val="75000"/>
              </a:schemeClr>
            </a:solidFill>
          </a:ln>
        </p:spPr>
      </p:pic>
      <p:sp>
        <p:nvSpPr>
          <p:cNvPr id="8" name="Slide Number Placeholder 7"/>
          <p:cNvSpPr>
            <a:spLocks noGrp="1"/>
          </p:cNvSpPr>
          <p:nvPr>
            <p:ph type="sldNum" sz="quarter" idx="12"/>
          </p:nvPr>
        </p:nvSpPr>
        <p:spPr/>
        <p:txBody>
          <a:bodyPr/>
          <a:lstStyle/>
          <a:p>
            <a:fld id="{F32CAEEB-7ECB-40EF-BAB7-81B3930065D2}" type="slidenum">
              <a:rPr lang="en-SG" smtClean="0"/>
              <a:t>45</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809581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Summary</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Retrieving Information</a:t>
            </a:r>
          </a:p>
          <a:p>
            <a:endParaRPr lang="en-SG"/>
          </a:p>
        </p:txBody>
      </p:sp>
      <p:sp>
        <p:nvSpPr>
          <p:cNvPr id="12" name="TextBox 11">
            <a:extLst>
              <a:ext uri="{FF2B5EF4-FFF2-40B4-BE49-F238E27FC236}">
                <a16:creationId xmlns:a16="http://schemas.microsoft.com/office/drawing/2014/main" id="{3D878041-B286-4F34-968B-2B28C9B1A155}"/>
              </a:ext>
            </a:extLst>
          </p:cNvPr>
          <p:cNvSpPr txBox="1"/>
          <p:nvPr/>
        </p:nvSpPr>
        <p:spPr>
          <a:xfrm>
            <a:off x="661039" y="179006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df.mean()</a:t>
            </a:r>
          </a:p>
        </p:txBody>
      </p:sp>
      <p:sp>
        <p:nvSpPr>
          <p:cNvPr id="6" name="TextBox 5">
            <a:extLst>
              <a:ext uri="{FF2B5EF4-FFF2-40B4-BE49-F238E27FC236}">
                <a16:creationId xmlns:a16="http://schemas.microsoft.com/office/drawing/2014/main" id="{988F771E-D130-49A4-8C7A-8321BAC0FB01}"/>
              </a:ext>
            </a:extLst>
          </p:cNvPr>
          <p:cNvSpPr txBox="1"/>
          <p:nvPr/>
        </p:nvSpPr>
        <p:spPr>
          <a:xfrm>
            <a:off x="599562" y="4093992"/>
            <a:ext cx="2451823"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SG" sz="2800" b="1">
                <a:solidFill>
                  <a:srgbClr val="C00000"/>
                </a:solidFill>
              </a:rPr>
              <a:t>df.median()</a:t>
            </a:r>
          </a:p>
        </p:txBody>
      </p:sp>
      <p:pic>
        <p:nvPicPr>
          <p:cNvPr id="3" name="Picture 2">
            <a:extLst>
              <a:ext uri="{FF2B5EF4-FFF2-40B4-BE49-F238E27FC236}">
                <a16:creationId xmlns:a16="http://schemas.microsoft.com/office/drawing/2014/main" id="{F81D5E1B-FB18-41F1-BDAD-C61476577027}"/>
              </a:ext>
            </a:extLst>
          </p:cNvPr>
          <p:cNvPicPr>
            <a:picLocks noChangeAspect="1"/>
          </p:cNvPicPr>
          <p:nvPr/>
        </p:nvPicPr>
        <p:blipFill>
          <a:blip r:embed="rId3"/>
          <a:stretch>
            <a:fillRect/>
          </a:stretch>
        </p:blipFill>
        <p:spPr>
          <a:xfrm>
            <a:off x="4105813" y="1644468"/>
            <a:ext cx="7179904" cy="1923485"/>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387EFF63-5F79-4D2C-BF6F-278A2B448E5D}"/>
              </a:ext>
            </a:extLst>
          </p:cNvPr>
          <p:cNvPicPr>
            <a:picLocks noChangeAspect="1"/>
          </p:cNvPicPr>
          <p:nvPr/>
        </p:nvPicPr>
        <p:blipFill>
          <a:blip r:embed="rId4"/>
          <a:stretch>
            <a:fillRect/>
          </a:stretch>
        </p:blipFill>
        <p:spPr>
          <a:xfrm>
            <a:off x="4105813" y="3945324"/>
            <a:ext cx="7221357" cy="2001300"/>
          </a:xfrm>
          <a:prstGeom prst="rect">
            <a:avLst/>
          </a:prstGeom>
          <a:ln>
            <a:solidFill>
              <a:schemeClr val="bg1">
                <a:lumMod val="75000"/>
              </a:schemeClr>
            </a:solidFill>
          </a:ln>
        </p:spPr>
      </p:pic>
      <p:sp>
        <p:nvSpPr>
          <p:cNvPr id="10" name="Slide Number Placeholder 9"/>
          <p:cNvSpPr>
            <a:spLocks noGrp="1"/>
          </p:cNvSpPr>
          <p:nvPr>
            <p:ph type="sldNum" sz="quarter" idx="12"/>
          </p:nvPr>
        </p:nvSpPr>
        <p:spPr/>
        <p:txBody>
          <a:bodyPr/>
          <a:lstStyle/>
          <a:p>
            <a:fld id="{F32CAEEB-7ECB-40EF-BAB7-81B3930065D2}" type="slidenum">
              <a:rPr lang="en-SG" smtClean="0"/>
              <a:t>46</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1048929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dirty="0" err="1"/>
              <a:t>Subsetting</a:t>
            </a:r>
            <a:r>
              <a:rPr lang="en-SG" dirty="0"/>
              <a:t> columns</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dirty="0" err="1" smtClean="0"/>
              <a:t>Subsetting</a:t>
            </a:r>
            <a:r>
              <a:rPr lang="en-SG" dirty="0" smtClean="0"/>
              <a:t> Columns</a:t>
            </a:r>
          </a:p>
          <a:p>
            <a:endParaRPr lang="en-SG" dirty="0"/>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2836908528"/>
              </p:ext>
            </p:extLst>
          </p:nvPr>
        </p:nvGraphicFramePr>
        <p:xfrm>
          <a:off x="394043" y="1552971"/>
          <a:ext cx="11452513" cy="4517504"/>
        </p:xfrm>
        <a:graphic>
          <a:graphicData uri="http://schemas.openxmlformats.org/drawingml/2006/table">
            <a:tbl>
              <a:tblPr firstRow="1" bandRow="1">
                <a:tableStyleId>{21E4AEA4-8DFA-4A89-87EB-49C32662AFE0}</a:tableStyleId>
              </a:tblPr>
              <a:tblGrid>
                <a:gridCol w="4202349">
                  <a:extLst>
                    <a:ext uri="{9D8B030D-6E8A-4147-A177-3AD203B41FA5}">
                      <a16:colId xmlns:a16="http://schemas.microsoft.com/office/drawing/2014/main" val="1089863281"/>
                    </a:ext>
                  </a:extLst>
                </a:gridCol>
                <a:gridCol w="7250164">
                  <a:extLst>
                    <a:ext uri="{9D8B030D-6E8A-4147-A177-3AD203B41FA5}">
                      <a16:colId xmlns:a16="http://schemas.microsoft.com/office/drawing/2014/main" val="1473734385"/>
                    </a:ext>
                  </a:extLst>
                </a:gridCol>
              </a:tblGrid>
              <a:tr h="461818">
                <a:tc>
                  <a:txBody>
                    <a:bodyPr/>
                    <a:lstStyle/>
                    <a:p>
                      <a:r>
                        <a:rPr lang="en-SG" sz="2400"/>
                        <a:t>Method</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a:t>df['width'] or df.width</a:t>
                      </a:r>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a:t>Subset a single column by column name</a:t>
                      </a:r>
                    </a:p>
                  </a:txBody>
                  <a:tcPr>
                    <a:solidFill>
                      <a:schemeClr val="accent2">
                        <a:lumMod val="40000"/>
                        <a:lumOff val="60000"/>
                      </a:schemeClr>
                    </a:solidFill>
                  </a:tcPr>
                </a:tc>
                <a:extLst>
                  <a:ext uri="{0D108BD9-81ED-4DB2-BD59-A6C34878D82A}">
                    <a16:rowId xmlns:a16="http://schemas.microsoft.com/office/drawing/2014/main" val="1378313011"/>
                  </a:ext>
                </a:extLst>
              </a:tr>
              <a:tr h="461818">
                <a:tc>
                  <a:txBody>
                    <a:bodyPr/>
                    <a:lstStyle/>
                    <a:p>
                      <a:r>
                        <a:rPr lang="en-SG" sz="2400"/>
                        <a:t>df[['width','length','species']]</a:t>
                      </a:r>
                    </a:p>
                  </a:txBody>
                  <a:tcPr>
                    <a:solidFill>
                      <a:schemeClr val="accent2">
                        <a:lumMod val="40000"/>
                        <a:lumOff val="60000"/>
                      </a:schemeClr>
                    </a:solidFill>
                  </a:tcPr>
                </a:tc>
                <a:tc>
                  <a:txBody>
                    <a:bodyPr/>
                    <a:lstStyle/>
                    <a:p>
                      <a:r>
                        <a:rPr lang="en-SG" sz="2400" dirty="0"/>
                        <a:t>Subset multiple columns by column names</a:t>
                      </a:r>
                    </a:p>
                  </a:txBody>
                  <a:tcPr>
                    <a:solidFill>
                      <a:schemeClr val="accent2">
                        <a:lumMod val="40000"/>
                        <a:lumOff val="60000"/>
                      </a:schemeClr>
                    </a:solidFill>
                  </a:tcPr>
                </a:tc>
                <a:extLst>
                  <a:ext uri="{0D108BD9-81ED-4DB2-BD59-A6C34878D82A}">
                    <a16:rowId xmlns:a16="http://schemas.microsoft.com/office/drawing/2014/main" val="3160648067"/>
                  </a:ext>
                </a:extLst>
              </a:tr>
              <a:tr h="461818">
                <a:tc>
                  <a:txBody>
                    <a:bodyPr/>
                    <a:lstStyle/>
                    <a:p>
                      <a:r>
                        <a:rPr lang="en-SG" sz="2400"/>
                        <a:t>df.loc[:, 'A':'C']</a:t>
                      </a:r>
                    </a:p>
                  </a:txBody>
                  <a:tcPr>
                    <a:solidFill>
                      <a:schemeClr val="accent2">
                        <a:lumMod val="40000"/>
                        <a:lumOff val="60000"/>
                      </a:schemeClr>
                    </a:solidFill>
                  </a:tcPr>
                </a:tc>
                <a:tc>
                  <a:txBody>
                    <a:bodyPr/>
                    <a:lstStyle/>
                    <a:p>
                      <a:r>
                        <a:rPr lang="en-SG" sz="2400" dirty="0"/>
                        <a:t>Subset a range of columns by </a:t>
                      </a:r>
                      <a:r>
                        <a:rPr lang="en-SG" sz="2400" dirty="0">
                          <a:solidFill>
                            <a:srgbClr val="FF0000"/>
                          </a:solidFill>
                        </a:rPr>
                        <a:t>column names </a:t>
                      </a:r>
                      <a:r>
                        <a:rPr lang="en-SG" sz="2400" dirty="0"/>
                        <a:t>using </a:t>
                      </a:r>
                      <a:r>
                        <a:rPr lang="en-SG" sz="2400" b="1" dirty="0" err="1"/>
                        <a:t>loc</a:t>
                      </a:r>
                      <a:endParaRPr lang="en-SG" sz="2400" b="1" dirty="0"/>
                    </a:p>
                  </a:txBody>
                  <a:tcPr>
                    <a:solidFill>
                      <a:schemeClr val="accent2">
                        <a:lumMod val="40000"/>
                        <a:lumOff val="60000"/>
                      </a:schemeClr>
                    </a:solidFill>
                  </a:tcPr>
                </a:tc>
                <a:extLst>
                  <a:ext uri="{0D108BD9-81ED-4DB2-BD59-A6C34878D82A}">
                    <a16:rowId xmlns:a16="http://schemas.microsoft.com/office/drawing/2014/main" val="570619829"/>
                  </a:ext>
                </a:extLst>
              </a:tr>
              <a:tr h="461818">
                <a:tc>
                  <a:txBody>
                    <a:bodyPr/>
                    <a:lstStyle/>
                    <a:p>
                      <a:r>
                        <a:rPr lang="en-SG" sz="2400"/>
                        <a:t>df.iloc[:,2]</a:t>
                      </a:r>
                    </a:p>
                  </a:txBody>
                  <a:tcPr>
                    <a:solidFill>
                      <a:schemeClr val="accent4">
                        <a:lumMod val="60000"/>
                        <a:lumOff val="40000"/>
                      </a:schemeClr>
                    </a:solidFill>
                  </a:tcPr>
                </a:tc>
                <a:tc>
                  <a:txBody>
                    <a:bodyPr/>
                    <a:lstStyle/>
                    <a:p>
                      <a:r>
                        <a:rPr lang="en-SG" sz="2400" dirty="0"/>
                        <a:t>Subset a single column by its index using </a:t>
                      </a:r>
                      <a:r>
                        <a:rPr lang="en-SG" sz="2400" b="1" dirty="0" err="1"/>
                        <a:t>iloc</a:t>
                      </a:r>
                      <a:endParaRPr lang="en-SG" sz="2400" b="1" dirty="0"/>
                    </a:p>
                  </a:txBody>
                  <a:tcPr>
                    <a:solidFill>
                      <a:schemeClr val="accent4">
                        <a:lumMod val="60000"/>
                        <a:lumOff val="40000"/>
                      </a:schemeClr>
                    </a:solidFill>
                  </a:tcPr>
                </a:tc>
                <a:extLst>
                  <a:ext uri="{0D108BD9-81ED-4DB2-BD59-A6C34878D82A}">
                    <a16:rowId xmlns:a16="http://schemas.microsoft.com/office/drawing/2014/main" val="2115252327"/>
                  </a:ext>
                </a:extLst>
              </a:tr>
              <a:tr h="461818">
                <a:tc>
                  <a:txBody>
                    <a:bodyPr/>
                    <a:lstStyle/>
                    <a:p>
                      <a:r>
                        <a:rPr lang="en-SG" sz="2400"/>
                        <a:t>df.iloc[:, [0, -1]]</a:t>
                      </a:r>
                    </a:p>
                  </a:txBody>
                  <a:tcPr>
                    <a:solidFill>
                      <a:schemeClr val="accent4">
                        <a:lumMod val="60000"/>
                        <a:lumOff val="40000"/>
                      </a:schemeClr>
                    </a:solidFill>
                  </a:tcPr>
                </a:tc>
                <a:tc>
                  <a:txBody>
                    <a:bodyPr/>
                    <a:lstStyle/>
                    <a:p>
                      <a:r>
                        <a:rPr lang="en-SG" sz="2400" dirty="0"/>
                        <a:t>Subset multiple columns by their indices using </a:t>
                      </a:r>
                      <a:r>
                        <a:rPr lang="en-SG" sz="2400" b="1" dirty="0" err="1"/>
                        <a:t>iloc</a:t>
                      </a:r>
                      <a:endParaRPr lang="en-SG" sz="2400" dirty="0"/>
                    </a:p>
                  </a:txBody>
                  <a:tcPr>
                    <a:solidFill>
                      <a:schemeClr val="accent4">
                        <a:lumMod val="60000"/>
                        <a:lumOff val="40000"/>
                      </a:schemeClr>
                    </a:solidFill>
                  </a:tcPr>
                </a:tc>
                <a:extLst>
                  <a:ext uri="{0D108BD9-81ED-4DB2-BD59-A6C34878D82A}">
                    <a16:rowId xmlns:a16="http://schemas.microsoft.com/office/drawing/2014/main" val="1992181355"/>
                  </a:ext>
                </a:extLst>
              </a:tr>
              <a:tr h="461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kern="1200">
                          <a:solidFill>
                            <a:schemeClr val="dk1"/>
                          </a:solidFill>
                          <a:latin typeface="+mn-lt"/>
                          <a:ea typeface="+mn-ea"/>
                          <a:cs typeface="+mn-cs"/>
                        </a:rPr>
                        <a:t>df.iloc[:, 0:2]</a:t>
                      </a:r>
                    </a:p>
                  </a:txBody>
                  <a:tcPr>
                    <a:solidFill>
                      <a:schemeClr val="accent4">
                        <a:lumMod val="60000"/>
                        <a:lumOff val="40000"/>
                      </a:schemeClr>
                    </a:solidFill>
                  </a:tcPr>
                </a:tc>
                <a:tc>
                  <a:txBody>
                    <a:bodyPr/>
                    <a:lstStyle/>
                    <a:p>
                      <a:r>
                        <a:rPr lang="en-SG" sz="2400" dirty="0"/>
                        <a:t>Subset a range of columns by </a:t>
                      </a:r>
                      <a:r>
                        <a:rPr lang="en-SG" sz="2400" dirty="0">
                          <a:solidFill>
                            <a:srgbClr val="FF0000"/>
                          </a:solidFill>
                        </a:rPr>
                        <a:t>index</a:t>
                      </a:r>
                      <a:r>
                        <a:rPr lang="en-SG" sz="2400" dirty="0"/>
                        <a:t> using </a:t>
                      </a:r>
                      <a:r>
                        <a:rPr lang="en-SG" sz="2400" b="1" dirty="0" err="1"/>
                        <a:t>iloc</a:t>
                      </a:r>
                      <a:endParaRPr lang="en-SG" sz="2400" b="1" dirty="0"/>
                    </a:p>
                  </a:txBody>
                  <a:tcPr>
                    <a:solidFill>
                      <a:schemeClr val="accent4">
                        <a:lumMod val="60000"/>
                        <a:lumOff val="40000"/>
                      </a:schemeClr>
                    </a:solidFill>
                  </a:tcPr>
                </a:tc>
                <a:extLst>
                  <a:ext uri="{0D108BD9-81ED-4DB2-BD59-A6C34878D82A}">
                    <a16:rowId xmlns:a16="http://schemas.microsoft.com/office/drawing/2014/main" val="2305192606"/>
                  </a:ext>
                </a:extLst>
              </a:tr>
              <a:tr h="461818">
                <a:tc>
                  <a:txBody>
                    <a:bodyPr/>
                    <a:lstStyle/>
                    <a:p>
                      <a:r>
                        <a:rPr lang="en-SG" sz="2400" kern="1200">
                          <a:solidFill>
                            <a:schemeClr val="dk1"/>
                          </a:solidFill>
                          <a:latin typeface="+mn-lt"/>
                          <a:ea typeface="+mn-ea"/>
                          <a:cs typeface="+mn-cs"/>
                        </a:rPr>
                        <a:t>df.loc[:,'pop'] &gt; 100000</a:t>
                      </a:r>
                    </a:p>
                  </a:txBody>
                  <a:tcPr>
                    <a:solidFill>
                      <a:schemeClr val="accent6">
                        <a:lumMod val="60000"/>
                        <a:lumOff val="40000"/>
                      </a:schemeClr>
                    </a:solidFill>
                  </a:tcPr>
                </a:tc>
                <a:tc>
                  <a:txBody>
                    <a:bodyPr/>
                    <a:lstStyle/>
                    <a:p>
                      <a:r>
                        <a:rPr lang="en-SG" sz="2400" dirty="0"/>
                        <a:t>Create derived columns by using Boolean logic</a:t>
                      </a:r>
                    </a:p>
                  </a:txBody>
                  <a:tcPr>
                    <a:solidFill>
                      <a:schemeClr val="accent6">
                        <a:lumMod val="60000"/>
                        <a:lumOff val="40000"/>
                      </a:schemeClr>
                    </a:solidFill>
                  </a:tcPr>
                </a:tc>
                <a:extLst>
                  <a:ext uri="{0D108BD9-81ED-4DB2-BD59-A6C34878D82A}">
                    <a16:rowId xmlns:a16="http://schemas.microsoft.com/office/drawing/2014/main" val="3187458318"/>
                  </a:ext>
                </a:extLst>
              </a:tr>
              <a:tr h="461818">
                <a:tc>
                  <a:txBody>
                    <a:bodyPr/>
                    <a:lstStyle/>
                    <a:p>
                      <a:r>
                        <a:rPr lang="en-SG" sz="2400"/>
                        <a:t>re =  '^customer'</a:t>
                      </a:r>
                    </a:p>
                    <a:p>
                      <a:r>
                        <a:rPr lang="en-SG" sz="2400"/>
                        <a:t>df.filter(regex=re)</a:t>
                      </a:r>
                    </a:p>
                  </a:txBody>
                  <a:tcPr>
                    <a:solidFill>
                      <a:schemeClr val="accent5">
                        <a:lumMod val="40000"/>
                        <a:lumOff val="60000"/>
                      </a:schemeClr>
                    </a:solidFill>
                  </a:tcPr>
                </a:tc>
                <a:tc>
                  <a:txBody>
                    <a:bodyPr/>
                    <a:lstStyle/>
                    <a:p>
                      <a:r>
                        <a:rPr lang="en-SG" sz="2400" dirty="0"/>
                        <a:t>Subset columns whose names match a regular expression, e.g. where data contains 'customer'</a:t>
                      </a:r>
                    </a:p>
                  </a:txBody>
                  <a:tcPr>
                    <a:solidFill>
                      <a:schemeClr val="accent5">
                        <a:lumMod val="40000"/>
                        <a:lumOff val="60000"/>
                      </a:schemeClr>
                    </a:solidFill>
                  </a:tcPr>
                </a:tc>
                <a:extLst>
                  <a:ext uri="{0D108BD9-81ED-4DB2-BD59-A6C34878D82A}">
                    <a16:rowId xmlns:a16="http://schemas.microsoft.com/office/drawing/2014/main" val="219608030"/>
                  </a:ext>
                </a:extLst>
              </a:tr>
            </a:tbl>
          </a:graphicData>
        </a:graphic>
      </p:graphicFrame>
      <p:sp>
        <p:nvSpPr>
          <p:cNvPr id="8" name="Slide Number Placeholder 7"/>
          <p:cNvSpPr>
            <a:spLocks noGrp="1"/>
          </p:cNvSpPr>
          <p:nvPr>
            <p:ph type="sldNum" sz="quarter" idx="12"/>
          </p:nvPr>
        </p:nvSpPr>
        <p:spPr/>
        <p:txBody>
          <a:bodyPr/>
          <a:lstStyle/>
          <a:p>
            <a:fld id="{F32CAEEB-7ECB-40EF-BAB7-81B3930065D2}" type="slidenum">
              <a:rPr lang="en-SG" smtClean="0"/>
              <a:t>47</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13798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columns (by column name)</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fontScale="92500" lnSpcReduction="10000"/>
          </a:bodyPr>
          <a:lstStyle/>
          <a:p>
            <a:r>
              <a:rPr lang="en-SG" dirty="0" err="1"/>
              <a:t>Subsetting</a:t>
            </a:r>
            <a:r>
              <a:rPr lang="en-SG" dirty="0"/>
              <a:t> Columns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 = pd.read_csv('gapminder.tsv', sep='\t')</a:t>
            </a:r>
          </a:p>
          <a:p>
            <a:pPr marL="0" indent="0">
              <a:spcBef>
                <a:spcPts val="0"/>
              </a:spcBef>
              <a:buNone/>
            </a:pPr>
            <a:endParaRPr lang="pt-BR"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Subset a single column by </a:t>
            </a:r>
            <a:r>
              <a:rPr lang="en-SG" sz="2000" b="1">
                <a:solidFill>
                  <a:schemeClr val="accent6">
                    <a:lumMod val="75000"/>
                  </a:schemeClr>
                </a:solidFill>
                <a:latin typeface="Courier New" panose="02070309020205020404" pitchFamily="49" charset="0"/>
                <a:cs typeface="Courier New" panose="02070309020205020404" pitchFamily="49" charset="0"/>
              </a:rPr>
              <a:t>column name</a:t>
            </a: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df1 = </a:t>
            </a: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a:solidFill>
                  <a:srgbClr val="C00000"/>
                </a:solidFill>
                <a:latin typeface="Courier New" panose="02070309020205020404" pitchFamily="49" charset="0"/>
                <a:cs typeface="Courier New" panose="02070309020205020404" pitchFamily="49" charset="0"/>
              </a:rPr>
              <a:t>[</a:t>
            </a:r>
            <a:r>
              <a:rPr lang="en-SG" sz="2000" b="1">
                <a:solidFill>
                  <a:srgbClr val="C00000"/>
                </a:solidFill>
                <a:latin typeface="Courier New" panose="02070309020205020404" pitchFamily="49" charset="0"/>
                <a:cs typeface="Courier New" panose="02070309020205020404" pitchFamily="49" charset="0"/>
              </a:rPr>
              <a:t>'country']</a:t>
            </a:r>
          </a:p>
          <a:p>
            <a:pPr marL="0" indent="0">
              <a:spcBef>
                <a:spcPts val="0"/>
              </a:spcBef>
              <a:buNone/>
            </a:pPr>
            <a:r>
              <a:rPr lang="en-SG" sz="2000" b="1">
                <a:solidFill>
                  <a:srgbClr val="C00000"/>
                </a:solidFill>
                <a:latin typeface="Courier New" panose="02070309020205020404" pitchFamily="49" charset="0"/>
                <a:cs typeface="Courier New" panose="02070309020205020404" pitchFamily="49" charset="0"/>
              </a:rPr>
              <a:t>df2 </a:t>
            </a:r>
            <a:r>
              <a:rPr lang="en-SG" sz="2000" b="1" dirty="0">
                <a:solidFill>
                  <a:srgbClr val="C00000"/>
                </a:solidFill>
                <a:latin typeface="Courier New" panose="02070309020205020404" pitchFamily="49" charset="0"/>
                <a:cs typeface="Courier New" panose="02070309020205020404" pitchFamily="49" charset="0"/>
              </a:rPr>
              <a:t>= </a:t>
            </a:r>
            <a:r>
              <a:rPr lang="en-SG" sz="2000" b="1" dirty="0" err="1">
                <a:solidFill>
                  <a:srgbClr val="C00000"/>
                </a:solidFill>
                <a:latin typeface="Courier New" panose="02070309020205020404" pitchFamily="49" charset="0"/>
                <a:cs typeface="Courier New" panose="02070309020205020404" pitchFamily="49" charset="0"/>
              </a:rPr>
              <a:t>df.</a:t>
            </a:r>
            <a:r>
              <a:rPr lang="en-SG" sz="2000" b="1" err="1">
                <a:solidFill>
                  <a:srgbClr val="C00000"/>
                </a:solidFill>
                <a:latin typeface="Courier New" panose="02070309020205020404" pitchFamily="49" charset="0"/>
                <a:cs typeface="Courier New" panose="02070309020205020404" pitchFamily="49" charset="0"/>
              </a:rPr>
              <a:t>country</a:t>
            </a:r>
            <a:r>
              <a:rPr lang="en-SG" sz="2000" b="1">
                <a:solidFill>
                  <a:srgbClr val="C00000"/>
                </a:solidFill>
                <a:latin typeface="Courier New" panose="02070309020205020404" pitchFamily="49" charset="0"/>
                <a:cs typeface="Courier New" panose="02070309020205020404" pitchFamily="49" charset="0"/>
              </a:rPr>
              <a:t> </a:t>
            </a: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Subset multiple columns by column names</a:t>
            </a: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df3 = </a:t>
            </a: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a:solidFill>
                  <a:srgbClr val="C00000"/>
                </a:solidFill>
                <a:latin typeface="Courier New" panose="02070309020205020404" pitchFamily="49" charset="0"/>
                <a:cs typeface="Courier New" panose="02070309020205020404" pitchFamily="49" charset="0"/>
              </a:rPr>
              <a:t>[['country', 'continent', 'year']]</a:t>
            </a: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Subset a range of </a:t>
            </a:r>
            <a:r>
              <a:rPr lang="en-SG" sz="2000" b="1">
                <a:solidFill>
                  <a:schemeClr val="accent6">
                    <a:lumMod val="75000"/>
                  </a:schemeClr>
                </a:solidFill>
                <a:latin typeface="Courier New" panose="02070309020205020404" pitchFamily="49" charset="0"/>
                <a:cs typeface="Courier New" panose="02070309020205020404" pitchFamily="49" charset="0"/>
              </a:rPr>
              <a:t>columns using </a:t>
            </a:r>
            <a:r>
              <a:rPr lang="en-SG" sz="2000" b="1" dirty="0" err="1">
                <a:solidFill>
                  <a:schemeClr val="accent6">
                    <a:lumMod val="75000"/>
                  </a:schemeClr>
                </a:solidFill>
                <a:latin typeface="Courier New" panose="02070309020205020404" pitchFamily="49" charset="0"/>
                <a:cs typeface="Courier New" panose="02070309020205020404" pitchFamily="49" charset="0"/>
              </a:rPr>
              <a:t>loc</a:t>
            </a: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df4 = </a:t>
            </a:r>
            <a:r>
              <a:rPr lang="en-SG" sz="2000" b="1" dirty="0" err="1">
                <a:solidFill>
                  <a:srgbClr val="C00000"/>
                </a:solidFill>
                <a:latin typeface="Courier New" panose="02070309020205020404" pitchFamily="49" charset="0"/>
                <a:cs typeface="Courier New" panose="02070309020205020404" pitchFamily="49" charset="0"/>
              </a:rPr>
              <a:t>df.loc</a:t>
            </a:r>
            <a:r>
              <a:rPr lang="en-SG" sz="2000" b="1" dirty="0">
                <a:solidFill>
                  <a:srgbClr val="C00000"/>
                </a:solidFill>
                <a:latin typeface="Courier New" panose="02070309020205020404" pitchFamily="49" charset="0"/>
                <a:cs typeface="Courier New" panose="02070309020205020404" pitchFamily="49" charset="0"/>
              </a:rPr>
              <a:t>[:, '</a:t>
            </a:r>
            <a:r>
              <a:rPr lang="en-SG" sz="2000" b="1" dirty="0" err="1">
                <a:solidFill>
                  <a:srgbClr val="C00000"/>
                </a:solidFill>
                <a:latin typeface="Courier New" panose="02070309020205020404" pitchFamily="49" charset="0"/>
                <a:cs typeface="Courier New" panose="02070309020205020404" pitchFamily="49" charset="0"/>
              </a:rPr>
              <a:t>lifeExp</a:t>
            </a:r>
            <a:r>
              <a:rPr lang="en-SG" sz="2000" b="1" dirty="0">
                <a:solidFill>
                  <a:srgbClr val="C00000"/>
                </a:solidFill>
                <a:latin typeface="Courier New" panose="02070309020205020404" pitchFamily="49" charset="0"/>
                <a:cs typeface="Courier New" panose="02070309020205020404" pitchFamily="49" charset="0"/>
              </a:rPr>
              <a:t>':'</a:t>
            </a:r>
            <a:r>
              <a:rPr lang="en-SG" sz="2000" b="1" dirty="0" err="1">
                <a:solidFill>
                  <a:srgbClr val="C00000"/>
                </a:solidFill>
                <a:latin typeface="Courier New" panose="02070309020205020404" pitchFamily="49" charset="0"/>
                <a:cs typeface="Courier New" panose="02070309020205020404" pitchFamily="49" charset="0"/>
              </a:rPr>
              <a:t>gdpPercap</a:t>
            </a:r>
            <a:r>
              <a:rPr lang="en-SG" sz="2000" b="1" dirty="0">
                <a:solidFill>
                  <a:srgbClr val="C00000"/>
                </a:solidFill>
                <a:latin typeface="Courier New" panose="02070309020205020404" pitchFamily="49" charset="0"/>
                <a:cs typeface="Courier New" panose="02070309020205020404" pitchFamily="49" charset="0"/>
              </a:rPr>
              <a:t>']</a:t>
            </a: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21035" y="5673635"/>
            <a:ext cx="5058436"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columns by name</a:t>
            </a:r>
          </a:p>
        </p:txBody>
      </p:sp>
      <p:pic>
        <p:nvPicPr>
          <p:cNvPr id="3" name="Picture 2">
            <a:extLst>
              <a:ext uri="{FF2B5EF4-FFF2-40B4-BE49-F238E27FC236}">
                <a16:creationId xmlns:a16="http://schemas.microsoft.com/office/drawing/2014/main" id="{498D0A1F-89A5-4B9C-99AA-065A877C0439}"/>
              </a:ext>
            </a:extLst>
          </p:cNvPr>
          <p:cNvPicPr>
            <a:picLocks noChangeAspect="1"/>
          </p:cNvPicPr>
          <p:nvPr/>
        </p:nvPicPr>
        <p:blipFill>
          <a:blip r:embed="rId4"/>
          <a:stretch>
            <a:fillRect/>
          </a:stretch>
        </p:blipFill>
        <p:spPr>
          <a:xfrm>
            <a:off x="8556255" y="3904328"/>
            <a:ext cx="2877398" cy="2256142"/>
          </a:xfrm>
          <a:prstGeom prst="rect">
            <a:avLst/>
          </a:prstGeom>
        </p:spPr>
      </p:pic>
      <p:pic>
        <p:nvPicPr>
          <p:cNvPr id="8" name="Picture 7">
            <a:extLst>
              <a:ext uri="{FF2B5EF4-FFF2-40B4-BE49-F238E27FC236}">
                <a16:creationId xmlns:a16="http://schemas.microsoft.com/office/drawing/2014/main" id="{4848B028-C052-400E-BFB8-7E6E8296FF02}"/>
              </a:ext>
            </a:extLst>
          </p:cNvPr>
          <p:cNvPicPr>
            <a:picLocks noChangeAspect="1"/>
          </p:cNvPicPr>
          <p:nvPr/>
        </p:nvPicPr>
        <p:blipFill>
          <a:blip r:embed="rId5"/>
          <a:stretch>
            <a:fillRect/>
          </a:stretch>
        </p:blipFill>
        <p:spPr>
          <a:xfrm>
            <a:off x="8601038" y="1889791"/>
            <a:ext cx="2976927" cy="1748354"/>
          </a:xfrm>
          <a:prstGeom prst="rect">
            <a:avLst/>
          </a:prstGeom>
        </p:spPr>
      </p:pic>
      <p:sp>
        <p:nvSpPr>
          <p:cNvPr id="9" name="TextBox 8">
            <a:extLst>
              <a:ext uri="{FF2B5EF4-FFF2-40B4-BE49-F238E27FC236}">
                <a16:creationId xmlns:a16="http://schemas.microsoft.com/office/drawing/2014/main" id="{274B3A04-2F96-40BB-8E5E-74283FD71688}"/>
              </a:ext>
            </a:extLst>
          </p:cNvPr>
          <p:cNvSpPr txBox="1"/>
          <p:nvPr/>
        </p:nvSpPr>
        <p:spPr>
          <a:xfrm>
            <a:off x="11623610" y="3019039"/>
            <a:ext cx="680936" cy="369332"/>
          </a:xfrm>
          <a:prstGeom prst="rect">
            <a:avLst/>
          </a:prstGeom>
          <a:noFill/>
        </p:spPr>
        <p:txBody>
          <a:bodyPr wrap="square" rtlCol="0">
            <a:spAutoFit/>
          </a:bodyPr>
          <a:lstStyle/>
          <a:p>
            <a:r>
              <a:rPr lang="en-SG" b="1">
                <a:highlight>
                  <a:srgbClr val="FFFF00"/>
                </a:highlight>
              </a:rPr>
              <a:t>df3</a:t>
            </a:r>
          </a:p>
        </p:txBody>
      </p:sp>
      <p:sp>
        <p:nvSpPr>
          <p:cNvPr id="10" name="TextBox 9">
            <a:extLst>
              <a:ext uri="{FF2B5EF4-FFF2-40B4-BE49-F238E27FC236}">
                <a16:creationId xmlns:a16="http://schemas.microsoft.com/office/drawing/2014/main" id="{5EEDF8D3-D936-49D3-943D-5C558E0299AF}"/>
              </a:ext>
            </a:extLst>
          </p:cNvPr>
          <p:cNvSpPr txBox="1"/>
          <p:nvPr/>
        </p:nvSpPr>
        <p:spPr>
          <a:xfrm>
            <a:off x="11623610" y="4990089"/>
            <a:ext cx="680936" cy="369332"/>
          </a:xfrm>
          <a:prstGeom prst="rect">
            <a:avLst/>
          </a:prstGeom>
          <a:noFill/>
        </p:spPr>
        <p:txBody>
          <a:bodyPr wrap="square" rtlCol="0">
            <a:spAutoFit/>
          </a:bodyPr>
          <a:lstStyle/>
          <a:p>
            <a:r>
              <a:rPr lang="en-SG" b="1">
                <a:highlight>
                  <a:srgbClr val="FFFF00"/>
                </a:highlight>
              </a:rPr>
              <a:t>df4</a:t>
            </a:r>
          </a:p>
        </p:txBody>
      </p:sp>
      <p:sp>
        <p:nvSpPr>
          <p:cNvPr id="13" name="Slide Number Placeholder 12"/>
          <p:cNvSpPr>
            <a:spLocks noGrp="1"/>
          </p:cNvSpPr>
          <p:nvPr>
            <p:ph type="sldNum" sz="quarter" idx="12"/>
          </p:nvPr>
        </p:nvSpPr>
        <p:spPr/>
        <p:txBody>
          <a:bodyPr/>
          <a:lstStyle/>
          <a:p>
            <a:fld id="{F32CAEEB-7ECB-40EF-BAB7-81B3930065D2}" type="slidenum">
              <a:rPr lang="en-SG" smtClean="0"/>
              <a:t>48</a:t>
            </a:fld>
            <a:endParaRPr lang="en-SG"/>
          </a:p>
        </p:txBody>
      </p:sp>
      <p:sp>
        <p:nvSpPr>
          <p:cNvPr id="11"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069561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columns (by index)</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dirty="0" err="1"/>
              <a:t>Subsetting</a:t>
            </a:r>
            <a:r>
              <a:rPr lang="en-SG" dirty="0"/>
              <a:t> Columns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6741246"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pd.read_csv('gapminder.tsv', sep='\t')</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Subset a single column by its index</a:t>
            </a: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df0 = </a:t>
            </a:r>
            <a:r>
              <a:rPr lang="en-SG" sz="2000" b="1" dirty="0" err="1">
                <a:solidFill>
                  <a:srgbClr val="C00000"/>
                </a:solidFill>
                <a:latin typeface="Courier New" panose="02070309020205020404" pitchFamily="49" charset="0"/>
                <a:cs typeface="Courier New" panose="02070309020205020404" pitchFamily="49" charset="0"/>
              </a:rPr>
              <a:t>df.iloc</a:t>
            </a:r>
            <a:r>
              <a:rPr lang="en-SG" sz="2000" b="1" dirty="0">
                <a:solidFill>
                  <a:srgbClr val="C00000"/>
                </a:solidFill>
                <a:latin typeface="Courier New" panose="02070309020205020404" pitchFamily="49" charset="0"/>
                <a:cs typeface="Courier New" panose="02070309020205020404" pitchFamily="49" charset="0"/>
              </a:rPr>
              <a:t>[:,0]</a:t>
            </a: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Subset multiple columns by their indices</a:t>
            </a: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df2 = </a:t>
            </a:r>
            <a:r>
              <a:rPr lang="en-SG" sz="2000" b="1" dirty="0" err="1" smtClean="0">
                <a:solidFill>
                  <a:srgbClr val="C00000"/>
                </a:solidFill>
                <a:latin typeface="Courier New" panose="02070309020205020404" pitchFamily="49" charset="0"/>
                <a:cs typeface="Courier New" panose="02070309020205020404" pitchFamily="49" charset="0"/>
              </a:rPr>
              <a:t>df.iloc</a:t>
            </a:r>
            <a:r>
              <a:rPr lang="en-SG" sz="2000" b="1" dirty="0" smtClean="0">
                <a:solidFill>
                  <a:srgbClr val="C00000"/>
                </a:solidFill>
                <a:latin typeface="Courier New" panose="02070309020205020404" pitchFamily="49" charset="0"/>
                <a:cs typeface="Courier New" panose="02070309020205020404" pitchFamily="49" charset="0"/>
              </a:rPr>
              <a:t>[:,[</a:t>
            </a:r>
            <a:r>
              <a:rPr lang="en-SG" sz="2000" b="1" dirty="0">
                <a:solidFill>
                  <a:srgbClr val="C00000"/>
                </a:solidFill>
                <a:latin typeface="Courier New" panose="02070309020205020404" pitchFamily="49" charset="0"/>
                <a:cs typeface="Courier New" panose="02070309020205020404" pitchFamily="49" charset="0"/>
              </a:rPr>
              <a:t>0,-1]]</a:t>
            </a:r>
            <a:br>
              <a:rPr lang="en-SG" sz="2000" b="1" dirty="0">
                <a:solidFill>
                  <a:srgbClr val="C00000"/>
                </a:solidFill>
                <a:latin typeface="Courier New" panose="02070309020205020404" pitchFamily="49" charset="0"/>
                <a:cs typeface="Courier New" panose="02070309020205020404" pitchFamily="49" charset="0"/>
              </a:rPr>
            </a:b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chemeClr val="accent6">
                    <a:lumMod val="75000"/>
                  </a:schemeClr>
                </a:solidFill>
                <a:latin typeface="Courier New" panose="02070309020205020404" pitchFamily="49" charset="0"/>
                <a:cs typeface="Courier New" panose="02070309020205020404" pitchFamily="49" charset="0"/>
              </a:rPr>
              <a:t># Subset a range of columns using </a:t>
            </a:r>
            <a:r>
              <a:rPr lang="en-SG" sz="2000" b="1" dirty="0" err="1">
                <a:solidFill>
                  <a:schemeClr val="accent6">
                    <a:lumMod val="75000"/>
                  </a:schemeClr>
                </a:solidFill>
                <a:latin typeface="Courier New" panose="02070309020205020404" pitchFamily="49" charset="0"/>
                <a:cs typeface="Courier New" panose="02070309020205020404" pitchFamily="49" charset="0"/>
              </a:rPr>
              <a:t>iloc</a:t>
            </a:r>
            <a:endParaRPr lang="en-SG" sz="2000" b="1" dirty="0">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df3 = </a:t>
            </a:r>
            <a:r>
              <a:rPr lang="en-SG" sz="2000" b="1" dirty="0" err="1">
                <a:solidFill>
                  <a:srgbClr val="C00000"/>
                </a:solidFill>
                <a:latin typeface="Courier New" panose="02070309020205020404" pitchFamily="49" charset="0"/>
                <a:cs typeface="Courier New" panose="02070309020205020404" pitchFamily="49" charset="0"/>
              </a:rPr>
              <a:t>df.iloc</a:t>
            </a:r>
            <a:r>
              <a:rPr lang="en-SG" sz="2000" b="1" dirty="0">
                <a:solidFill>
                  <a:srgbClr val="C00000"/>
                </a:solidFill>
                <a:latin typeface="Courier New" panose="02070309020205020404" pitchFamily="49" charset="0"/>
                <a:cs typeface="Courier New" panose="02070309020205020404" pitchFamily="49" charset="0"/>
              </a:rPr>
              <a:t>[:, 0:3]</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21035" y="5609685"/>
            <a:ext cx="5026376"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columns by index</a:t>
            </a:r>
          </a:p>
        </p:txBody>
      </p:sp>
      <p:sp>
        <p:nvSpPr>
          <p:cNvPr id="10" name="TextBox 9">
            <a:extLst>
              <a:ext uri="{FF2B5EF4-FFF2-40B4-BE49-F238E27FC236}">
                <a16:creationId xmlns:a16="http://schemas.microsoft.com/office/drawing/2014/main" id="{FC828CA8-1854-4F3F-A99D-09FB303C37FB}"/>
              </a:ext>
            </a:extLst>
          </p:cNvPr>
          <p:cNvSpPr txBox="1"/>
          <p:nvPr/>
        </p:nvSpPr>
        <p:spPr>
          <a:xfrm>
            <a:off x="11511064" y="3019039"/>
            <a:ext cx="680936" cy="369332"/>
          </a:xfrm>
          <a:prstGeom prst="rect">
            <a:avLst/>
          </a:prstGeom>
          <a:noFill/>
        </p:spPr>
        <p:txBody>
          <a:bodyPr wrap="square" rtlCol="0">
            <a:spAutoFit/>
          </a:bodyPr>
          <a:lstStyle/>
          <a:p>
            <a:r>
              <a:rPr lang="en-SG" b="1">
                <a:highlight>
                  <a:srgbClr val="FFFF00"/>
                </a:highlight>
              </a:rPr>
              <a:t>df2</a:t>
            </a:r>
          </a:p>
        </p:txBody>
      </p:sp>
      <p:sp>
        <p:nvSpPr>
          <p:cNvPr id="11" name="TextBox 10">
            <a:extLst>
              <a:ext uri="{FF2B5EF4-FFF2-40B4-BE49-F238E27FC236}">
                <a16:creationId xmlns:a16="http://schemas.microsoft.com/office/drawing/2014/main" id="{85298140-D55E-4BB6-8D6D-AABE0CCA9BDC}"/>
              </a:ext>
            </a:extLst>
          </p:cNvPr>
          <p:cNvSpPr txBox="1"/>
          <p:nvPr/>
        </p:nvSpPr>
        <p:spPr>
          <a:xfrm>
            <a:off x="11511064" y="4990089"/>
            <a:ext cx="680936" cy="369332"/>
          </a:xfrm>
          <a:prstGeom prst="rect">
            <a:avLst/>
          </a:prstGeom>
          <a:noFill/>
        </p:spPr>
        <p:txBody>
          <a:bodyPr wrap="square" rtlCol="0">
            <a:spAutoFit/>
          </a:bodyPr>
          <a:lstStyle/>
          <a:p>
            <a:r>
              <a:rPr lang="en-SG" b="1">
                <a:highlight>
                  <a:srgbClr val="FFFF00"/>
                </a:highlight>
              </a:rPr>
              <a:t>df3</a:t>
            </a:r>
          </a:p>
        </p:txBody>
      </p:sp>
      <p:pic>
        <p:nvPicPr>
          <p:cNvPr id="12" name="Picture 11">
            <a:extLst>
              <a:ext uri="{FF2B5EF4-FFF2-40B4-BE49-F238E27FC236}">
                <a16:creationId xmlns:a16="http://schemas.microsoft.com/office/drawing/2014/main" id="{4E1E407C-34B6-4CFA-A5D1-4546C570A4B3}"/>
              </a:ext>
            </a:extLst>
          </p:cNvPr>
          <p:cNvPicPr>
            <a:picLocks noChangeAspect="1"/>
          </p:cNvPicPr>
          <p:nvPr/>
        </p:nvPicPr>
        <p:blipFill>
          <a:blip r:embed="rId4"/>
          <a:stretch>
            <a:fillRect/>
          </a:stretch>
        </p:blipFill>
        <p:spPr>
          <a:xfrm>
            <a:off x="8131100" y="4001439"/>
            <a:ext cx="3330188" cy="1977299"/>
          </a:xfrm>
          <a:prstGeom prst="rect">
            <a:avLst/>
          </a:prstGeom>
        </p:spPr>
      </p:pic>
      <p:pic>
        <p:nvPicPr>
          <p:cNvPr id="13" name="Picture 12">
            <a:extLst>
              <a:ext uri="{FF2B5EF4-FFF2-40B4-BE49-F238E27FC236}">
                <a16:creationId xmlns:a16="http://schemas.microsoft.com/office/drawing/2014/main" id="{8B50F568-15D7-40F3-B4D3-5F1F4B35A151}"/>
              </a:ext>
            </a:extLst>
          </p:cNvPr>
          <p:cNvPicPr>
            <a:picLocks noChangeAspect="1"/>
          </p:cNvPicPr>
          <p:nvPr/>
        </p:nvPicPr>
        <p:blipFill>
          <a:blip r:embed="rId5"/>
          <a:stretch>
            <a:fillRect/>
          </a:stretch>
        </p:blipFill>
        <p:spPr>
          <a:xfrm>
            <a:off x="8131100" y="1534105"/>
            <a:ext cx="3247540" cy="2089722"/>
          </a:xfrm>
          <a:prstGeom prst="rect">
            <a:avLst/>
          </a:prstGeom>
        </p:spPr>
      </p:pic>
      <p:sp>
        <p:nvSpPr>
          <p:cNvPr id="9" name="Slide Number Placeholder 8"/>
          <p:cNvSpPr>
            <a:spLocks noGrp="1"/>
          </p:cNvSpPr>
          <p:nvPr>
            <p:ph type="sldNum" sz="quarter" idx="12"/>
          </p:nvPr>
        </p:nvSpPr>
        <p:spPr/>
        <p:txBody>
          <a:bodyPr/>
          <a:lstStyle/>
          <a:p>
            <a:fld id="{F32CAEEB-7ECB-40EF-BAB7-81B3930065D2}" type="slidenum">
              <a:rPr lang="en-SG" smtClean="0"/>
              <a:t>49</a:t>
            </a:fld>
            <a:endParaRPr lang="en-SG"/>
          </a:p>
        </p:txBody>
      </p:sp>
      <p:sp>
        <p:nvSpPr>
          <p:cNvPr id="1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87550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Features of Pandas</a:t>
            </a:r>
            <a:endParaRPr lang="en-SG"/>
          </a:p>
        </p:txBody>
      </p:sp>
      <p:sp>
        <p:nvSpPr>
          <p:cNvPr id="3" name="Content Placeholder 2"/>
          <p:cNvSpPr>
            <a:spLocks noGrp="1"/>
          </p:cNvSpPr>
          <p:nvPr>
            <p:ph idx="1"/>
          </p:nvPr>
        </p:nvSpPr>
        <p:spPr>
          <a:xfrm>
            <a:off x="639735" y="1463160"/>
            <a:ext cx="11051177" cy="4740049"/>
          </a:xfrm>
        </p:spPr>
        <p:txBody>
          <a:bodyPr>
            <a:normAutofit fontScale="85000" lnSpcReduction="20000"/>
          </a:bodyPr>
          <a:lstStyle/>
          <a:p>
            <a:r>
              <a:rPr lang="en-US"/>
              <a:t>Can process a variety of data sets in different formats: tabular heterogeneous, time series, and matrix data.</a:t>
            </a:r>
          </a:p>
          <a:p>
            <a:r>
              <a:rPr lang="en-US"/>
              <a:t>Can load /import data from varied sources such as CSV, Excel and DB/SQL.</a:t>
            </a:r>
          </a:p>
          <a:p>
            <a:r>
              <a:rPr lang="en-US"/>
              <a:t>Allows manipulation of datasets such as subsetting, slicing, filtering, merging, groupBy, re-ordering, and re-shaping.</a:t>
            </a:r>
          </a:p>
          <a:p>
            <a:r>
              <a:rPr lang="en-US"/>
              <a:t>Allows handling of missing data according to rules defined by the user/developer: ignore, convert to 0, and so on.</a:t>
            </a:r>
          </a:p>
          <a:p>
            <a:r>
              <a:rPr lang="en-US"/>
              <a:t>It can be used for parsing and munging (conversion) of data as well as modeling and statistical analysis.</a:t>
            </a:r>
          </a:p>
          <a:p>
            <a:r>
              <a:rPr lang="en-US"/>
              <a:t>It integrates well with other Python libraries such as statsmodels, SciPy, and scikit-learn.</a:t>
            </a:r>
          </a:p>
          <a:p>
            <a:r>
              <a:rPr lang="en-US"/>
              <a:t>It delivers fast performance and can be speeded up even more by making use of Cython (C extensions to Python).</a:t>
            </a:r>
            <a:endParaRPr lang="en-SG"/>
          </a:p>
        </p:txBody>
      </p:sp>
      <p:sp>
        <p:nvSpPr>
          <p:cNvPr id="5" name="Text Placeholder 4"/>
          <p:cNvSpPr>
            <a:spLocks noGrp="1"/>
          </p:cNvSpPr>
          <p:nvPr>
            <p:ph type="body" sz="quarter" idx="13"/>
          </p:nvPr>
        </p:nvSpPr>
        <p:spPr/>
        <p:txBody>
          <a:bodyPr>
            <a:normAutofit lnSpcReduction="10000"/>
          </a:bodyPr>
          <a:lstStyle/>
          <a:p>
            <a:r>
              <a:rPr lang="en-US" dirty="0"/>
              <a:t>Introduction to Pandas</a:t>
            </a:r>
            <a:endParaRPr lang="en-SG" dirty="0"/>
          </a:p>
        </p:txBody>
      </p:sp>
      <p:sp>
        <p:nvSpPr>
          <p:cNvPr id="8" name="Slide Number Placeholder 7"/>
          <p:cNvSpPr>
            <a:spLocks noGrp="1"/>
          </p:cNvSpPr>
          <p:nvPr>
            <p:ph type="sldNum" sz="quarter" idx="12"/>
          </p:nvPr>
        </p:nvSpPr>
        <p:spPr/>
        <p:txBody>
          <a:bodyPr/>
          <a:lstStyle/>
          <a:p>
            <a:fld id="{F32CAEEB-7ECB-40EF-BAB7-81B3930065D2}" type="slidenum">
              <a:rPr lang="en-SG" smtClean="0"/>
              <a:t>5</a:t>
            </a:fld>
            <a:endParaRPr lang="en-SG"/>
          </a:p>
        </p:txBody>
      </p:sp>
      <p:sp>
        <p:nvSpPr>
          <p:cNvPr id="6"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495616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columns (by boolean logic)</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dirty="0" err="1"/>
              <a:t>Subsetting</a:t>
            </a:r>
            <a:r>
              <a:rPr lang="en-SG" dirty="0"/>
              <a:t> Columns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 = pd.read_csv('gapminder.tsv', sep='\t')</a:t>
            </a:r>
          </a:p>
          <a:p>
            <a:pPr marL="0" indent="0">
              <a:spcBef>
                <a:spcPts val="0"/>
              </a:spcBef>
              <a:buNone/>
            </a:pPr>
            <a:endParaRPr lang="pt-BR"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a:solidFill>
                  <a:schemeClr val="accent6">
                    <a:lumMod val="75000"/>
                  </a:schemeClr>
                </a:solidFill>
                <a:latin typeface="Courier New" panose="02070309020205020404" pitchFamily="49" charset="0"/>
                <a:cs typeface="Courier New" panose="02070309020205020404" pitchFamily="49" charset="0"/>
              </a:rPr>
              <a:t># create a Boolean column </a:t>
            </a:r>
          </a:p>
          <a:p>
            <a:pPr marL="0" indent="0">
              <a:spcBef>
                <a:spcPts val="0"/>
              </a:spcBef>
              <a:buNone/>
            </a:pPr>
            <a:r>
              <a:rPr lang="en-SG" sz="2000" b="1">
                <a:solidFill>
                  <a:srgbClr val="C00000"/>
                </a:solidFill>
                <a:latin typeface="Courier New" panose="02070309020205020404" pitchFamily="49" charset="0"/>
                <a:cs typeface="Courier New" panose="02070309020205020404" pitchFamily="49" charset="0"/>
              </a:rPr>
              <a:t>df1 = df.loc[:,'pop'] &gt; 10000000</a:t>
            </a:r>
          </a:p>
          <a:p>
            <a:pPr marL="0" indent="0">
              <a:spcBef>
                <a:spcPts val="0"/>
              </a:spcBef>
              <a:buNone/>
            </a:pPr>
            <a:endParaRPr lang="en-SG"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a:solidFill>
                  <a:schemeClr val="accent6">
                    <a:lumMod val="75000"/>
                  </a:schemeClr>
                </a:solidFill>
                <a:latin typeface="Courier New" panose="02070309020205020404" pitchFamily="49" charset="0"/>
                <a:cs typeface="Courier New" panose="02070309020205020404" pitchFamily="49" charset="0"/>
              </a:rPr>
              <a:t># print the rows that are True</a:t>
            </a:r>
          </a:p>
          <a:p>
            <a:pPr marL="0" indent="0">
              <a:spcBef>
                <a:spcPts val="0"/>
              </a:spcBef>
              <a:buNone/>
            </a:pPr>
            <a:r>
              <a:rPr lang="en-SG" sz="2000" b="1">
                <a:solidFill>
                  <a:srgbClr val="C00000"/>
                </a:solidFill>
                <a:latin typeface="Courier New" panose="02070309020205020404" pitchFamily="49" charset="0"/>
                <a:cs typeface="Courier New" panose="02070309020205020404" pitchFamily="49" charset="0"/>
              </a:rPr>
              <a:t>print(df[df1]</a:t>
            </a:r>
            <a:endParaRPr lang="en-SG"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21035" y="5575695"/>
            <a:ext cx="6380914"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columns by Boolean logic</a:t>
            </a:r>
          </a:p>
        </p:txBody>
      </p:sp>
      <p:pic>
        <p:nvPicPr>
          <p:cNvPr id="8" name="Picture 7">
            <a:extLst>
              <a:ext uri="{FF2B5EF4-FFF2-40B4-BE49-F238E27FC236}">
                <a16:creationId xmlns:a16="http://schemas.microsoft.com/office/drawing/2014/main" id="{71EADA39-CBC5-4FA0-9A6B-586715B116FE}"/>
              </a:ext>
            </a:extLst>
          </p:cNvPr>
          <p:cNvPicPr>
            <a:picLocks noChangeAspect="1"/>
          </p:cNvPicPr>
          <p:nvPr/>
        </p:nvPicPr>
        <p:blipFill>
          <a:blip r:embed="rId3"/>
          <a:stretch>
            <a:fillRect/>
          </a:stretch>
        </p:blipFill>
        <p:spPr>
          <a:xfrm>
            <a:off x="7504589" y="3748979"/>
            <a:ext cx="4561905" cy="1914286"/>
          </a:xfrm>
          <a:prstGeom prst="rect">
            <a:avLst/>
          </a:prstGeom>
        </p:spPr>
      </p:pic>
      <p:pic>
        <p:nvPicPr>
          <p:cNvPr id="9" name="Picture 8">
            <a:extLst>
              <a:ext uri="{FF2B5EF4-FFF2-40B4-BE49-F238E27FC236}">
                <a16:creationId xmlns:a16="http://schemas.microsoft.com/office/drawing/2014/main" id="{0B0570AF-707F-4B73-BC46-0CC3CB5605D8}"/>
              </a:ext>
            </a:extLst>
          </p:cNvPr>
          <p:cNvPicPr>
            <a:picLocks noChangeAspect="1"/>
          </p:cNvPicPr>
          <p:nvPr/>
        </p:nvPicPr>
        <p:blipFill>
          <a:blip r:embed="rId4"/>
          <a:stretch>
            <a:fillRect/>
          </a:stretch>
        </p:blipFill>
        <p:spPr>
          <a:xfrm>
            <a:off x="9540251" y="1267097"/>
            <a:ext cx="2306305" cy="1968796"/>
          </a:xfrm>
          <a:prstGeom prst="rect">
            <a:avLst/>
          </a:prstGeom>
        </p:spPr>
      </p:pic>
      <p:sp>
        <p:nvSpPr>
          <p:cNvPr id="11" name="Slide Number Placeholder 10"/>
          <p:cNvSpPr>
            <a:spLocks noGrp="1"/>
          </p:cNvSpPr>
          <p:nvPr>
            <p:ph type="sldNum" sz="quarter" idx="12"/>
          </p:nvPr>
        </p:nvSpPr>
        <p:spPr/>
        <p:txBody>
          <a:bodyPr/>
          <a:lstStyle/>
          <a:p>
            <a:fld id="{F32CAEEB-7ECB-40EF-BAB7-81B3930065D2}" type="slidenum">
              <a:rPr lang="en-SG" smtClean="0"/>
              <a:t>50</a:t>
            </a:fld>
            <a:endParaRPr lang="en-SG"/>
          </a:p>
        </p:txBody>
      </p:sp>
      <p:sp>
        <p:nvSpPr>
          <p:cNvPr id="10"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128909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columns (by reg expression)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dirty="0" err="1"/>
              <a:t>Subsetting</a:t>
            </a:r>
            <a:r>
              <a:rPr lang="en-SG" dirty="0"/>
              <a:t> Columns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11676228"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dirty="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df = pd.read_csv('gapminder.tsv', sep='\t')</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re1 = '\.' # Match strings containing a period</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re2 = 'p$' # Match strings ending with p</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re3 = '^c' # Match strings starting with c</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re4 = '^c[1-5]$' #Match strings starting with c and ending with 1,2,3,4,5</a:t>
            </a:r>
          </a:p>
          <a:p>
            <a:pPr marL="0" indent="0">
              <a:spcBef>
                <a:spcPts val="0"/>
              </a:spcBef>
              <a:buNone/>
            </a:pPr>
            <a:r>
              <a:rPr lang="pt-BR" sz="2000" b="1" dirty="0">
                <a:solidFill>
                  <a:srgbClr val="C00000"/>
                </a:solidFill>
                <a:latin typeface="Courier New" panose="02070309020205020404" pitchFamily="49" charset="0"/>
                <a:cs typeface="Courier New" panose="02070309020205020404" pitchFamily="49" charset="0"/>
              </a:rPr>
              <a:t>re5 = '^(?!pop$).*' # Match strings except those containing pop</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dirty="0" err="1"/>
              <a:t>df</a:t>
            </a:r>
            <a:r>
              <a:rPr lang="en-SG" sz="2000" dirty="0"/>
              <a:t> = </a:t>
            </a:r>
            <a:r>
              <a:rPr lang="en-SG" sz="2000" dirty="0" err="1"/>
              <a:t>df.filter</a:t>
            </a:r>
            <a:r>
              <a:rPr lang="en-SG" sz="2000" dirty="0"/>
              <a:t>(regex=re2)</a:t>
            </a: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21035" y="5575695"/>
            <a:ext cx="7389587"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columns by regular expressions</a:t>
            </a:r>
          </a:p>
        </p:txBody>
      </p:sp>
      <p:sp>
        <p:nvSpPr>
          <p:cNvPr id="9" name="Slide Number Placeholder 8"/>
          <p:cNvSpPr>
            <a:spLocks noGrp="1"/>
          </p:cNvSpPr>
          <p:nvPr>
            <p:ph type="sldNum" sz="quarter" idx="12"/>
          </p:nvPr>
        </p:nvSpPr>
        <p:spPr/>
        <p:txBody>
          <a:bodyPr/>
          <a:lstStyle/>
          <a:p>
            <a:fld id="{F32CAEEB-7ECB-40EF-BAB7-81B3930065D2}" type="slidenum">
              <a:rPr lang="en-SG" smtClean="0"/>
              <a:t>51</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09654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dirty="0" err="1"/>
              <a:t>Subsetting</a:t>
            </a:r>
            <a:r>
              <a:rPr lang="en-SG" dirty="0"/>
              <a:t> Rows</a:t>
            </a:r>
          </a:p>
          <a:p>
            <a:endParaRPr lang="en-SG" dirty="0"/>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77692585"/>
              </p:ext>
            </p:extLst>
          </p:nvPr>
        </p:nvGraphicFramePr>
        <p:xfrm>
          <a:off x="1165029" y="1194386"/>
          <a:ext cx="9963414" cy="5079998"/>
        </p:xfrm>
        <a:graphic>
          <a:graphicData uri="http://schemas.openxmlformats.org/drawingml/2006/table">
            <a:tbl>
              <a:tblPr firstRow="1" bandRow="1">
                <a:tableStyleId>{21E4AEA4-8DFA-4A89-87EB-49C32662AFE0}</a:tableStyleId>
              </a:tblPr>
              <a:tblGrid>
                <a:gridCol w="3912810">
                  <a:extLst>
                    <a:ext uri="{9D8B030D-6E8A-4147-A177-3AD203B41FA5}">
                      <a16:colId xmlns:a16="http://schemas.microsoft.com/office/drawing/2014/main" val="1089863281"/>
                    </a:ext>
                  </a:extLst>
                </a:gridCol>
                <a:gridCol w="6050604">
                  <a:extLst>
                    <a:ext uri="{9D8B030D-6E8A-4147-A177-3AD203B41FA5}">
                      <a16:colId xmlns:a16="http://schemas.microsoft.com/office/drawing/2014/main" val="1473734385"/>
                    </a:ext>
                  </a:extLst>
                </a:gridCol>
              </a:tblGrid>
              <a:tr h="461818">
                <a:tc>
                  <a:txBody>
                    <a:bodyPr/>
                    <a:lstStyle/>
                    <a:p>
                      <a:r>
                        <a:rPr lang="en-SG" sz="2400"/>
                        <a:t>Method</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a:t>df.loc['a':'c']</a:t>
                      </a:r>
                    </a:p>
                  </a:txBody>
                  <a:tcPr/>
                </a:tc>
                <a:tc>
                  <a:txBody>
                    <a:bodyPr/>
                    <a:lstStyle/>
                    <a:p>
                      <a:r>
                        <a:rPr lang="en-SG" sz="2400"/>
                        <a:t>Select rows by label</a:t>
                      </a:r>
                    </a:p>
                  </a:txBody>
                  <a:tcPr/>
                </a:tc>
                <a:extLst>
                  <a:ext uri="{0D108BD9-81ED-4DB2-BD59-A6C34878D82A}">
                    <a16:rowId xmlns:a16="http://schemas.microsoft.com/office/drawing/2014/main" val="1308573796"/>
                  </a:ext>
                </a:extLst>
              </a:tr>
              <a:tr h="461818">
                <a:tc>
                  <a:txBody>
                    <a:bodyPr/>
                    <a:lstStyle/>
                    <a:p>
                      <a:r>
                        <a:rPr lang="en-SG" sz="2400"/>
                        <a:t>df.iloc[10:20,:]</a:t>
                      </a:r>
                    </a:p>
                  </a:txBody>
                  <a:tcPr/>
                </a:tc>
                <a:tc>
                  <a:txBody>
                    <a:bodyPr/>
                    <a:lstStyle/>
                    <a:p>
                      <a:r>
                        <a:rPr lang="en-SG" sz="2400"/>
                        <a:t>Select rows by index</a:t>
                      </a:r>
                    </a:p>
                  </a:txBody>
                  <a:tcPr/>
                </a:tc>
                <a:extLst>
                  <a:ext uri="{0D108BD9-81ED-4DB2-BD59-A6C34878D82A}">
                    <a16:rowId xmlns:a16="http://schemas.microsoft.com/office/drawing/2014/main" val="1282516687"/>
                  </a:ext>
                </a:extLst>
              </a:tr>
              <a:tr h="461818">
                <a:tc>
                  <a:txBody>
                    <a:bodyPr/>
                    <a:lstStyle/>
                    <a:p>
                      <a:r>
                        <a:rPr lang="en-SG" sz="2400"/>
                        <a:t>df[df.Length &gt; 7]</a:t>
                      </a:r>
                    </a:p>
                  </a:txBody>
                  <a:tcPr/>
                </a:tc>
                <a:tc>
                  <a:txBody>
                    <a:bodyPr/>
                    <a:lstStyle/>
                    <a:p>
                      <a:r>
                        <a:rPr lang="en-SG" sz="2400"/>
                        <a:t>Select rows by Boolean logic</a:t>
                      </a:r>
                    </a:p>
                  </a:txBody>
                  <a:tcPr/>
                </a:tc>
                <a:extLst>
                  <a:ext uri="{0D108BD9-81ED-4DB2-BD59-A6C34878D82A}">
                    <a16:rowId xmlns:a16="http://schemas.microsoft.com/office/drawing/2014/main" val="3160648067"/>
                  </a:ext>
                </a:extLst>
              </a:tr>
              <a:tr h="461818">
                <a:tc>
                  <a:txBody>
                    <a:bodyPr/>
                    <a:lstStyle/>
                    <a:p>
                      <a:r>
                        <a:rPr lang="en-SG" sz="2400"/>
                        <a:t>df.head(n)</a:t>
                      </a:r>
                    </a:p>
                  </a:txBody>
                  <a:tcPr>
                    <a:solidFill>
                      <a:schemeClr val="accent6">
                        <a:lumMod val="60000"/>
                        <a:lumOff val="40000"/>
                      </a:schemeClr>
                    </a:solidFill>
                  </a:tcPr>
                </a:tc>
                <a:tc>
                  <a:txBody>
                    <a:bodyPr/>
                    <a:lstStyle/>
                    <a:p>
                      <a:r>
                        <a:rPr lang="en-SG" sz="2400"/>
                        <a:t>Select first </a:t>
                      </a:r>
                      <a:r>
                        <a:rPr lang="en-SG" sz="2400" i="1"/>
                        <a:t>n</a:t>
                      </a:r>
                      <a:r>
                        <a:rPr lang="en-SG" sz="2400"/>
                        <a:t> rows</a:t>
                      </a:r>
                    </a:p>
                  </a:txBody>
                  <a:tcPr>
                    <a:solidFill>
                      <a:schemeClr val="accent6">
                        <a:lumMod val="60000"/>
                        <a:lumOff val="40000"/>
                      </a:schemeClr>
                    </a:solidFill>
                  </a:tcPr>
                </a:tc>
                <a:extLst>
                  <a:ext uri="{0D108BD9-81ED-4DB2-BD59-A6C34878D82A}">
                    <a16:rowId xmlns:a16="http://schemas.microsoft.com/office/drawing/2014/main" val="219608030"/>
                  </a:ext>
                </a:extLst>
              </a:tr>
              <a:tr h="461818">
                <a:tc>
                  <a:txBody>
                    <a:bodyPr/>
                    <a:lstStyle/>
                    <a:p>
                      <a:r>
                        <a:rPr lang="en-SG" sz="2400"/>
                        <a:t>df.tail(n)</a:t>
                      </a:r>
                    </a:p>
                  </a:txBody>
                  <a:tcPr>
                    <a:solidFill>
                      <a:schemeClr val="accent6">
                        <a:lumMod val="60000"/>
                        <a:lumOff val="40000"/>
                      </a:schemeClr>
                    </a:solidFill>
                  </a:tcPr>
                </a:tc>
                <a:tc>
                  <a:txBody>
                    <a:bodyPr/>
                    <a:lstStyle/>
                    <a:p>
                      <a:r>
                        <a:rPr lang="en-SG" sz="2400"/>
                        <a:t>Select last </a:t>
                      </a:r>
                      <a:r>
                        <a:rPr lang="en-SG" sz="2400" i="1"/>
                        <a:t>n</a:t>
                      </a:r>
                      <a:r>
                        <a:rPr lang="en-SG" sz="2400"/>
                        <a:t> rows</a:t>
                      </a:r>
                    </a:p>
                  </a:txBody>
                  <a:tcPr>
                    <a:solidFill>
                      <a:schemeClr val="accent6">
                        <a:lumMod val="60000"/>
                        <a:lumOff val="40000"/>
                      </a:schemeClr>
                    </a:solidFill>
                  </a:tcPr>
                </a:tc>
                <a:extLst>
                  <a:ext uri="{0D108BD9-81ED-4DB2-BD59-A6C34878D82A}">
                    <a16:rowId xmlns:a16="http://schemas.microsoft.com/office/drawing/2014/main" val="2646778792"/>
                  </a:ext>
                </a:extLst>
              </a:tr>
              <a:tr h="461818">
                <a:tc>
                  <a:txBody>
                    <a:bodyPr/>
                    <a:lstStyle/>
                    <a:p>
                      <a:r>
                        <a:rPr lang="en-SG" sz="2400"/>
                        <a:t>df.sample(frac=0.5)</a:t>
                      </a:r>
                    </a:p>
                  </a:txBody>
                  <a:tcPr>
                    <a:solidFill>
                      <a:schemeClr val="accent5">
                        <a:lumMod val="40000"/>
                        <a:lumOff val="60000"/>
                      </a:schemeClr>
                    </a:solidFill>
                  </a:tcPr>
                </a:tc>
                <a:tc>
                  <a:txBody>
                    <a:bodyPr/>
                    <a:lstStyle/>
                    <a:p>
                      <a:r>
                        <a:rPr lang="en-SG" sz="2400"/>
                        <a:t>Randomly select fraction of rows.</a:t>
                      </a:r>
                    </a:p>
                  </a:txBody>
                  <a:tcPr>
                    <a:solidFill>
                      <a:schemeClr val="accent5">
                        <a:lumMod val="40000"/>
                        <a:lumOff val="60000"/>
                      </a:schemeClr>
                    </a:solidFill>
                  </a:tcPr>
                </a:tc>
                <a:extLst>
                  <a:ext uri="{0D108BD9-81ED-4DB2-BD59-A6C34878D82A}">
                    <a16:rowId xmlns:a16="http://schemas.microsoft.com/office/drawing/2014/main" val="2809028333"/>
                  </a:ext>
                </a:extLst>
              </a:tr>
              <a:tr h="461818">
                <a:tc>
                  <a:txBody>
                    <a:bodyPr/>
                    <a:lstStyle/>
                    <a:p>
                      <a:r>
                        <a:rPr lang="en-SG" sz="2400"/>
                        <a:t>df.sample(n=10)</a:t>
                      </a:r>
                    </a:p>
                  </a:txBody>
                  <a:tcPr>
                    <a:solidFill>
                      <a:schemeClr val="accent5">
                        <a:lumMod val="40000"/>
                        <a:lumOff val="60000"/>
                      </a:schemeClr>
                    </a:solidFill>
                  </a:tcPr>
                </a:tc>
                <a:tc>
                  <a:txBody>
                    <a:bodyPr/>
                    <a:lstStyle/>
                    <a:p>
                      <a:r>
                        <a:rPr lang="pt-BR" sz="2400"/>
                        <a:t>Randomly select </a:t>
                      </a:r>
                      <a:r>
                        <a:rPr lang="pt-BR" sz="2400" i="1"/>
                        <a:t>n</a:t>
                      </a:r>
                      <a:r>
                        <a:rPr lang="pt-BR" sz="2400"/>
                        <a:t> rows</a:t>
                      </a:r>
                      <a:endParaRPr lang="en-SG" sz="2400"/>
                    </a:p>
                  </a:txBody>
                  <a:tcPr>
                    <a:solidFill>
                      <a:schemeClr val="accent5">
                        <a:lumMod val="40000"/>
                        <a:lumOff val="60000"/>
                      </a:schemeClr>
                    </a:solidFill>
                  </a:tcPr>
                </a:tc>
                <a:extLst>
                  <a:ext uri="{0D108BD9-81ED-4DB2-BD59-A6C34878D82A}">
                    <a16:rowId xmlns:a16="http://schemas.microsoft.com/office/drawing/2014/main" val="1111631510"/>
                  </a:ext>
                </a:extLst>
              </a:tr>
              <a:tr h="461818">
                <a:tc>
                  <a:txBody>
                    <a:bodyPr/>
                    <a:lstStyle/>
                    <a:p>
                      <a:r>
                        <a:rPr lang="en-SG" sz="2400"/>
                        <a:t>df.nlargest(n, 'value')</a:t>
                      </a:r>
                    </a:p>
                  </a:txBody>
                  <a:tcPr>
                    <a:solidFill>
                      <a:schemeClr val="accent2">
                        <a:lumMod val="60000"/>
                        <a:lumOff val="40000"/>
                      </a:schemeClr>
                    </a:solidFill>
                  </a:tcPr>
                </a:tc>
                <a:tc>
                  <a:txBody>
                    <a:bodyPr/>
                    <a:lstStyle/>
                    <a:p>
                      <a:r>
                        <a:rPr lang="en-SG" sz="2400"/>
                        <a:t>Select and order top </a:t>
                      </a:r>
                      <a:r>
                        <a:rPr lang="en-SG" sz="2400" i="1"/>
                        <a:t>n</a:t>
                      </a:r>
                      <a:r>
                        <a:rPr lang="en-SG" sz="2400"/>
                        <a:t> entries</a:t>
                      </a:r>
                    </a:p>
                  </a:txBody>
                  <a:tcPr>
                    <a:solidFill>
                      <a:schemeClr val="accent2">
                        <a:lumMod val="60000"/>
                        <a:lumOff val="40000"/>
                      </a:schemeClr>
                    </a:solidFill>
                  </a:tcPr>
                </a:tc>
                <a:extLst>
                  <a:ext uri="{0D108BD9-81ED-4DB2-BD59-A6C34878D82A}">
                    <a16:rowId xmlns:a16="http://schemas.microsoft.com/office/drawing/2014/main" val="2167304183"/>
                  </a:ext>
                </a:extLst>
              </a:tr>
              <a:tr h="461818">
                <a:tc>
                  <a:txBody>
                    <a:bodyPr/>
                    <a:lstStyle/>
                    <a:p>
                      <a:r>
                        <a:rPr lang="en-SG" sz="2400"/>
                        <a:t>df.nsmallest(n, 'value')</a:t>
                      </a:r>
                    </a:p>
                  </a:txBody>
                  <a:tcPr>
                    <a:solidFill>
                      <a:schemeClr val="accent2">
                        <a:lumMod val="60000"/>
                        <a:lumOff val="40000"/>
                      </a:schemeClr>
                    </a:solidFill>
                  </a:tcPr>
                </a:tc>
                <a:tc>
                  <a:txBody>
                    <a:bodyPr/>
                    <a:lstStyle/>
                    <a:p>
                      <a:r>
                        <a:rPr lang="en-SG" sz="2400"/>
                        <a:t>Select and order bottom </a:t>
                      </a:r>
                      <a:r>
                        <a:rPr lang="en-SG" sz="2400" i="1"/>
                        <a:t>n</a:t>
                      </a:r>
                      <a:r>
                        <a:rPr lang="en-SG" sz="2400" i="0"/>
                        <a:t> entries</a:t>
                      </a:r>
                      <a:endParaRPr lang="en-SG" sz="2400"/>
                    </a:p>
                  </a:txBody>
                  <a:tcPr>
                    <a:solidFill>
                      <a:schemeClr val="accent2">
                        <a:lumMod val="60000"/>
                        <a:lumOff val="40000"/>
                      </a:schemeClr>
                    </a:solidFill>
                  </a:tcPr>
                </a:tc>
                <a:extLst>
                  <a:ext uri="{0D108BD9-81ED-4DB2-BD59-A6C34878D82A}">
                    <a16:rowId xmlns:a16="http://schemas.microsoft.com/office/drawing/2014/main" val="223086347"/>
                  </a:ext>
                </a:extLst>
              </a:tr>
              <a:tr h="461818">
                <a:tc>
                  <a:txBody>
                    <a:bodyPr/>
                    <a:lstStyle/>
                    <a:p>
                      <a:r>
                        <a:rPr lang="en-SG" sz="2400"/>
                        <a:t>df.drop_duplicates()</a:t>
                      </a:r>
                    </a:p>
                  </a:txBody>
                  <a:tcPr/>
                </a:tc>
                <a:tc>
                  <a:txBody>
                    <a:bodyPr/>
                    <a:lstStyle/>
                    <a:p>
                      <a:r>
                        <a:rPr lang="en-SG" sz="2400"/>
                        <a:t>Select unique rows only (duplicates removed)</a:t>
                      </a:r>
                    </a:p>
                  </a:txBody>
                  <a:tcPr/>
                </a:tc>
                <a:extLst>
                  <a:ext uri="{0D108BD9-81ED-4DB2-BD59-A6C34878D82A}">
                    <a16:rowId xmlns:a16="http://schemas.microsoft.com/office/drawing/2014/main" val="1551446920"/>
                  </a:ext>
                </a:extLst>
              </a:tr>
            </a:tbl>
          </a:graphicData>
        </a:graphic>
      </p:graphicFrame>
      <p:sp>
        <p:nvSpPr>
          <p:cNvPr id="8" name="Slide Number Placeholder 7"/>
          <p:cNvSpPr>
            <a:spLocks noGrp="1"/>
          </p:cNvSpPr>
          <p:nvPr>
            <p:ph type="sldNum" sz="quarter" idx="12"/>
          </p:nvPr>
        </p:nvSpPr>
        <p:spPr/>
        <p:txBody>
          <a:bodyPr/>
          <a:lstStyle/>
          <a:p>
            <a:fld id="{F32CAEEB-7ECB-40EF-BAB7-81B3930065D2}" type="slidenum">
              <a:rPr lang="en-SG" smtClean="0"/>
              <a:t>52</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796921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 (by label)</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Subsetting Rows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40468" y="1467832"/>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df = pd.read_csv('studentsdataset.csv',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                 index_col='StudentID')</a:t>
            </a:r>
          </a:p>
          <a:p>
            <a:pPr marL="0" indent="0">
              <a:spcBef>
                <a:spcPts val="0"/>
              </a:spcBef>
              <a:buNone/>
            </a:pPr>
            <a:endParaRPr lang="pt-BR"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a:solidFill>
                  <a:srgbClr val="C00000"/>
                </a:solidFill>
                <a:latin typeface="Courier New" panose="02070309020205020404" pitchFamily="49" charset="0"/>
                <a:cs typeface="Courier New" panose="02070309020205020404" pitchFamily="49" charset="0"/>
              </a:rPr>
              <a:t>df1 = df.loc[1516045]</a:t>
            </a:r>
          </a:p>
          <a:p>
            <a:pPr marL="0" indent="0">
              <a:spcBef>
                <a:spcPts val="0"/>
              </a:spcBef>
              <a:buNone/>
            </a:pPr>
            <a:r>
              <a:rPr lang="pt-BR" sz="2000" b="1">
                <a:solidFill>
                  <a:srgbClr val="C00000"/>
                </a:solidFill>
                <a:latin typeface="Courier New" panose="02070309020205020404" pitchFamily="49" charset="0"/>
                <a:cs typeface="Courier New" panose="02070309020205020404" pitchFamily="49" charset="0"/>
              </a:rPr>
              <a:t>df2 = df.loc[[1516045,1532537]]</a:t>
            </a: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900814" y="1298267"/>
            <a:ext cx="4327403"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rows by label</a:t>
            </a:r>
          </a:p>
        </p:txBody>
      </p:sp>
      <p:sp>
        <p:nvSpPr>
          <p:cNvPr id="9" name="TextBox 8">
            <a:extLst>
              <a:ext uri="{FF2B5EF4-FFF2-40B4-BE49-F238E27FC236}">
                <a16:creationId xmlns:a16="http://schemas.microsoft.com/office/drawing/2014/main" id="{274B3A04-2F96-40BB-8E5E-74283FD71688}"/>
              </a:ext>
            </a:extLst>
          </p:cNvPr>
          <p:cNvSpPr txBox="1"/>
          <p:nvPr/>
        </p:nvSpPr>
        <p:spPr>
          <a:xfrm>
            <a:off x="0" y="4846407"/>
            <a:ext cx="680936" cy="369332"/>
          </a:xfrm>
          <a:prstGeom prst="rect">
            <a:avLst/>
          </a:prstGeom>
          <a:noFill/>
        </p:spPr>
        <p:txBody>
          <a:bodyPr wrap="square" rtlCol="0">
            <a:spAutoFit/>
          </a:bodyPr>
          <a:lstStyle/>
          <a:p>
            <a:r>
              <a:rPr lang="en-SG" b="1">
                <a:highlight>
                  <a:srgbClr val="FFFF00"/>
                </a:highlight>
              </a:rPr>
              <a:t>df</a:t>
            </a:r>
          </a:p>
        </p:txBody>
      </p:sp>
      <p:sp>
        <p:nvSpPr>
          <p:cNvPr id="10" name="TextBox 9">
            <a:extLst>
              <a:ext uri="{FF2B5EF4-FFF2-40B4-BE49-F238E27FC236}">
                <a16:creationId xmlns:a16="http://schemas.microsoft.com/office/drawing/2014/main" id="{5EEDF8D3-D936-49D3-943D-5C558E0299AF}"/>
              </a:ext>
            </a:extLst>
          </p:cNvPr>
          <p:cNvSpPr txBox="1"/>
          <p:nvPr/>
        </p:nvSpPr>
        <p:spPr>
          <a:xfrm>
            <a:off x="11180140" y="1883042"/>
            <a:ext cx="680936" cy="369332"/>
          </a:xfrm>
          <a:prstGeom prst="rect">
            <a:avLst/>
          </a:prstGeom>
          <a:noFill/>
        </p:spPr>
        <p:txBody>
          <a:bodyPr wrap="square" rtlCol="0">
            <a:spAutoFit/>
          </a:bodyPr>
          <a:lstStyle/>
          <a:p>
            <a:r>
              <a:rPr lang="en-SG" b="1">
                <a:highlight>
                  <a:srgbClr val="FFFF00"/>
                </a:highlight>
              </a:rPr>
              <a:t>df1</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53</a:t>
            </a:fld>
            <a:endParaRPr lang="en-SG"/>
          </a:p>
        </p:txBody>
      </p:sp>
      <p:pic>
        <p:nvPicPr>
          <p:cNvPr id="3" name="Picture 2">
            <a:extLst>
              <a:ext uri="{FF2B5EF4-FFF2-40B4-BE49-F238E27FC236}">
                <a16:creationId xmlns:a16="http://schemas.microsoft.com/office/drawing/2014/main" id="{E33FF57D-3542-4544-9D40-B0B2D6F6B60B}"/>
              </a:ext>
            </a:extLst>
          </p:cNvPr>
          <p:cNvPicPr>
            <a:picLocks noChangeAspect="1"/>
          </p:cNvPicPr>
          <p:nvPr/>
        </p:nvPicPr>
        <p:blipFill>
          <a:blip r:embed="rId3"/>
          <a:stretch>
            <a:fillRect/>
          </a:stretch>
        </p:blipFill>
        <p:spPr>
          <a:xfrm>
            <a:off x="321035" y="3935491"/>
            <a:ext cx="6595808" cy="2259764"/>
          </a:xfrm>
          <a:prstGeom prst="rect">
            <a:avLst/>
          </a:prstGeom>
        </p:spPr>
      </p:pic>
      <p:sp>
        <p:nvSpPr>
          <p:cNvPr id="14" name="TextBox 13">
            <a:extLst>
              <a:ext uri="{FF2B5EF4-FFF2-40B4-BE49-F238E27FC236}">
                <a16:creationId xmlns:a16="http://schemas.microsoft.com/office/drawing/2014/main" id="{7B884CAC-5C1E-4ABD-92E9-8EF41BCA3FCB}"/>
              </a:ext>
            </a:extLst>
          </p:cNvPr>
          <p:cNvSpPr txBox="1"/>
          <p:nvPr/>
        </p:nvSpPr>
        <p:spPr>
          <a:xfrm>
            <a:off x="11222110" y="4477075"/>
            <a:ext cx="680936" cy="369332"/>
          </a:xfrm>
          <a:prstGeom prst="rect">
            <a:avLst/>
          </a:prstGeom>
          <a:noFill/>
        </p:spPr>
        <p:txBody>
          <a:bodyPr wrap="square" rtlCol="0">
            <a:spAutoFit/>
          </a:bodyPr>
          <a:lstStyle/>
          <a:p>
            <a:r>
              <a:rPr lang="en-SG" b="1">
                <a:highlight>
                  <a:srgbClr val="FFFF00"/>
                </a:highlight>
              </a:rPr>
              <a:t>df2</a:t>
            </a:r>
          </a:p>
        </p:txBody>
      </p:sp>
      <p:pic>
        <p:nvPicPr>
          <p:cNvPr id="8" name="Picture 7">
            <a:extLst>
              <a:ext uri="{FF2B5EF4-FFF2-40B4-BE49-F238E27FC236}">
                <a16:creationId xmlns:a16="http://schemas.microsoft.com/office/drawing/2014/main" id="{E374DB76-9DB6-4E51-9F6F-90C8BA38C7B0}"/>
              </a:ext>
            </a:extLst>
          </p:cNvPr>
          <p:cNvPicPr>
            <a:picLocks noChangeAspect="1"/>
          </p:cNvPicPr>
          <p:nvPr/>
        </p:nvPicPr>
        <p:blipFill>
          <a:blip r:embed="rId4"/>
          <a:stretch>
            <a:fillRect/>
          </a:stretch>
        </p:blipFill>
        <p:spPr>
          <a:xfrm>
            <a:off x="7402771" y="2111749"/>
            <a:ext cx="3831953" cy="1694609"/>
          </a:xfrm>
          <a:prstGeom prst="rect">
            <a:avLst/>
          </a:prstGeom>
        </p:spPr>
      </p:pic>
      <p:pic>
        <p:nvPicPr>
          <p:cNvPr id="15" name="Picture 14">
            <a:extLst>
              <a:ext uri="{FF2B5EF4-FFF2-40B4-BE49-F238E27FC236}">
                <a16:creationId xmlns:a16="http://schemas.microsoft.com/office/drawing/2014/main" id="{E28D0BE9-117D-4FC2-B12F-92362D750854}"/>
              </a:ext>
            </a:extLst>
          </p:cNvPr>
          <p:cNvPicPr>
            <a:picLocks noChangeAspect="1"/>
          </p:cNvPicPr>
          <p:nvPr/>
        </p:nvPicPr>
        <p:blipFill>
          <a:blip r:embed="rId5"/>
          <a:stretch>
            <a:fillRect/>
          </a:stretch>
        </p:blipFill>
        <p:spPr>
          <a:xfrm>
            <a:off x="7480093" y="5245184"/>
            <a:ext cx="4422953" cy="811727"/>
          </a:xfrm>
          <a:prstGeom prst="rect">
            <a:avLst/>
          </a:prstGeom>
        </p:spPr>
      </p:pic>
      <p:sp>
        <p:nvSpPr>
          <p:cNvPr id="16" name="Slide Number Placeholder 15"/>
          <p:cNvSpPr>
            <a:spLocks noGrp="1"/>
          </p:cNvSpPr>
          <p:nvPr>
            <p:ph type="sldNum" sz="quarter" idx="12"/>
          </p:nvPr>
        </p:nvSpPr>
        <p:spPr/>
        <p:txBody>
          <a:bodyPr/>
          <a:lstStyle/>
          <a:p>
            <a:fld id="{F32CAEEB-7ECB-40EF-BAB7-81B3930065D2}" type="slidenum">
              <a:rPr lang="en-SG" smtClean="0"/>
              <a:t>53</a:t>
            </a:fld>
            <a:endParaRPr lang="en-SG"/>
          </a:p>
        </p:txBody>
      </p:sp>
      <p:sp>
        <p:nvSpPr>
          <p:cNvPr id="1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3154543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 (by label)</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Subsetting Rows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  </a:t>
            </a:r>
          </a:p>
          <a:p>
            <a:pPr marL="0" indent="0">
              <a:spcBef>
                <a:spcPts val="0"/>
              </a:spcBef>
              <a:buNone/>
            </a:pPr>
            <a:r>
              <a:rPr lang="pt-BR" sz="2000">
                <a:latin typeface="Courier New" panose="02070309020205020404" pitchFamily="49" charset="0"/>
                <a:cs typeface="Courier New" panose="02070309020205020404" pitchFamily="49" charset="0"/>
              </a:rPr>
              <a:t>import numpy as np</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df = pd.DataFrame(np.random.randn(6, 4),</a:t>
            </a:r>
          </a:p>
          <a:p>
            <a:pPr marL="0" indent="0">
              <a:spcBef>
                <a:spcPts val="0"/>
              </a:spcBef>
              <a:buNone/>
            </a:pPr>
            <a:r>
              <a:rPr lang="pt-BR" sz="2000">
                <a:latin typeface="Courier New" panose="02070309020205020404" pitchFamily="49" charset="0"/>
                <a:cs typeface="Courier New" panose="02070309020205020404" pitchFamily="49" charset="0"/>
              </a:rPr>
              <a:t>                   index=list('abcdef'),</a:t>
            </a:r>
          </a:p>
          <a:p>
            <a:pPr marL="0" indent="0">
              <a:spcBef>
                <a:spcPts val="0"/>
              </a:spcBef>
              <a:buNone/>
            </a:pPr>
            <a:r>
              <a:rPr lang="pt-BR" sz="2000">
                <a:latin typeface="Courier New" panose="02070309020205020404" pitchFamily="49" charset="0"/>
                <a:cs typeface="Courier New" panose="02070309020205020404" pitchFamily="49" charset="0"/>
              </a:rPr>
              <a:t>                   columns=list('ABCD'))</a:t>
            </a:r>
          </a:p>
          <a:p>
            <a:pPr marL="0" indent="0">
              <a:spcBef>
                <a:spcPts val="0"/>
              </a:spcBef>
              <a:buNone/>
            </a:pPr>
            <a:endParaRPr lang="pt-BR"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a:solidFill>
                  <a:srgbClr val="C00000"/>
                </a:solidFill>
                <a:latin typeface="Courier New" panose="02070309020205020404" pitchFamily="49" charset="0"/>
                <a:cs typeface="Courier New" panose="02070309020205020404" pitchFamily="49" charset="0"/>
              </a:rPr>
              <a:t>df1 = df.loc['c':'f']</a:t>
            </a: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21035" y="5673635"/>
            <a:ext cx="4327403"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rows by label</a:t>
            </a:r>
          </a:p>
        </p:txBody>
      </p:sp>
      <p:sp>
        <p:nvSpPr>
          <p:cNvPr id="9" name="TextBox 8">
            <a:extLst>
              <a:ext uri="{FF2B5EF4-FFF2-40B4-BE49-F238E27FC236}">
                <a16:creationId xmlns:a16="http://schemas.microsoft.com/office/drawing/2014/main" id="{274B3A04-2F96-40BB-8E5E-74283FD71688}"/>
              </a:ext>
            </a:extLst>
          </p:cNvPr>
          <p:cNvSpPr txBox="1"/>
          <p:nvPr/>
        </p:nvSpPr>
        <p:spPr>
          <a:xfrm>
            <a:off x="11623610" y="3019039"/>
            <a:ext cx="680936" cy="369332"/>
          </a:xfrm>
          <a:prstGeom prst="rect">
            <a:avLst/>
          </a:prstGeom>
          <a:noFill/>
        </p:spPr>
        <p:txBody>
          <a:bodyPr wrap="square" rtlCol="0">
            <a:spAutoFit/>
          </a:bodyPr>
          <a:lstStyle/>
          <a:p>
            <a:r>
              <a:rPr lang="en-SG" b="1">
                <a:highlight>
                  <a:srgbClr val="FFFF00"/>
                </a:highlight>
              </a:rPr>
              <a:t>df</a:t>
            </a:r>
          </a:p>
        </p:txBody>
      </p:sp>
      <p:sp>
        <p:nvSpPr>
          <p:cNvPr id="10" name="TextBox 9">
            <a:extLst>
              <a:ext uri="{FF2B5EF4-FFF2-40B4-BE49-F238E27FC236}">
                <a16:creationId xmlns:a16="http://schemas.microsoft.com/office/drawing/2014/main" id="{5EEDF8D3-D936-49D3-943D-5C558E0299AF}"/>
              </a:ext>
            </a:extLst>
          </p:cNvPr>
          <p:cNvSpPr txBox="1"/>
          <p:nvPr/>
        </p:nvSpPr>
        <p:spPr>
          <a:xfrm>
            <a:off x="11623610" y="4990089"/>
            <a:ext cx="680936" cy="369332"/>
          </a:xfrm>
          <a:prstGeom prst="rect">
            <a:avLst/>
          </a:prstGeom>
          <a:noFill/>
        </p:spPr>
        <p:txBody>
          <a:bodyPr wrap="square" rtlCol="0">
            <a:spAutoFit/>
          </a:bodyPr>
          <a:lstStyle/>
          <a:p>
            <a:r>
              <a:rPr lang="en-SG" b="1">
                <a:highlight>
                  <a:srgbClr val="FFFF00"/>
                </a:highlight>
              </a:rPr>
              <a:t>df1</a:t>
            </a:r>
          </a:p>
        </p:txBody>
      </p:sp>
      <p:pic>
        <p:nvPicPr>
          <p:cNvPr id="11" name="Picture 10">
            <a:extLst>
              <a:ext uri="{FF2B5EF4-FFF2-40B4-BE49-F238E27FC236}">
                <a16:creationId xmlns:a16="http://schemas.microsoft.com/office/drawing/2014/main" id="{02D8BAA9-7B18-4E2A-9464-B5DDE3F324DF}"/>
              </a:ext>
            </a:extLst>
          </p:cNvPr>
          <p:cNvPicPr>
            <a:picLocks noChangeAspect="1"/>
          </p:cNvPicPr>
          <p:nvPr/>
        </p:nvPicPr>
        <p:blipFill>
          <a:blip r:embed="rId3"/>
          <a:stretch>
            <a:fillRect/>
          </a:stretch>
        </p:blipFill>
        <p:spPr>
          <a:xfrm>
            <a:off x="7690211" y="1483418"/>
            <a:ext cx="3768971" cy="2473753"/>
          </a:xfrm>
          <a:prstGeom prst="rect">
            <a:avLst/>
          </a:prstGeom>
        </p:spPr>
      </p:pic>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54</a:t>
            </a:fld>
            <a:endParaRPr lang="en-SG"/>
          </a:p>
        </p:txBody>
      </p:sp>
      <p:pic>
        <p:nvPicPr>
          <p:cNvPr id="13" name="Picture 12">
            <a:extLst>
              <a:ext uri="{FF2B5EF4-FFF2-40B4-BE49-F238E27FC236}">
                <a16:creationId xmlns:a16="http://schemas.microsoft.com/office/drawing/2014/main" id="{EA2A8B98-58F7-494B-9BD4-27261FA1ACA0}"/>
              </a:ext>
            </a:extLst>
          </p:cNvPr>
          <p:cNvPicPr>
            <a:picLocks noChangeAspect="1"/>
          </p:cNvPicPr>
          <p:nvPr/>
        </p:nvPicPr>
        <p:blipFill>
          <a:blip r:embed="rId4"/>
          <a:stretch>
            <a:fillRect/>
          </a:stretch>
        </p:blipFill>
        <p:spPr>
          <a:xfrm>
            <a:off x="7484674" y="4152628"/>
            <a:ext cx="4138936" cy="2023769"/>
          </a:xfrm>
          <a:prstGeom prst="rect">
            <a:avLst/>
          </a:prstGeom>
        </p:spPr>
      </p:pic>
      <p:sp>
        <p:nvSpPr>
          <p:cNvPr id="14" name="Slide Number Placeholder 13"/>
          <p:cNvSpPr>
            <a:spLocks noGrp="1"/>
          </p:cNvSpPr>
          <p:nvPr>
            <p:ph type="sldNum" sz="quarter" idx="12"/>
          </p:nvPr>
        </p:nvSpPr>
        <p:spPr/>
        <p:txBody>
          <a:bodyPr/>
          <a:lstStyle/>
          <a:p>
            <a:fld id="{F32CAEEB-7ECB-40EF-BAB7-81B3930065D2}" type="slidenum">
              <a:rPr lang="en-SG" smtClean="0"/>
              <a:t>54</a:t>
            </a:fld>
            <a:endParaRPr lang="en-SG"/>
          </a:p>
        </p:txBody>
      </p:sp>
      <p:sp>
        <p:nvSpPr>
          <p:cNvPr id="1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9044278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 (by index)</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dirty="0" err="1"/>
              <a:t>Subsetting</a:t>
            </a:r>
            <a:r>
              <a:rPr lang="en-SG" dirty="0"/>
              <a:t> Rows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40468" y="1467832"/>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df = pd.read_csv('studentsdataset.csv')</a:t>
            </a:r>
          </a:p>
          <a:p>
            <a:pPr marL="0" indent="0">
              <a:spcBef>
                <a:spcPts val="0"/>
              </a:spcBef>
              <a:buNone/>
            </a:pPr>
            <a:endParaRPr lang="pt-BR"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pt-BR" sz="2000" b="1">
                <a:solidFill>
                  <a:srgbClr val="C00000"/>
                </a:solidFill>
                <a:latin typeface="Courier New" panose="02070309020205020404" pitchFamily="49" charset="0"/>
                <a:cs typeface="Courier New" panose="02070309020205020404" pitchFamily="49" charset="0"/>
              </a:rPr>
              <a:t>df1 = df.iloc[2]</a:t>
            </a:r>
            <a:br>
              <a:rPr lang="pt-BR" sz="2000" b="1">
                <a:solidFill>
                  <a:srgbClr val="C00000"/>
                </a:solidFill>
                <a:latin typeface="Courier New" panose="02070309020205020404" pitchFamily="49" charset="0"/>
                <a:cs typeface="Courier New" panose="02070309020205020404" pitchFamily="49" charset="0"/>
              </a:rPr>
            </a:br>
            <a:r>
              <a:rPr lang="pt-BR" sz="2000" b="1">
                <a:solidFill>
                  <a:srgbClr val="C00000"/>
                </a:solidFill>
                <a:latin typeface="Courier New" panose="02070309020205020404" pitchFamily="49" charset="0"/>
                <a:cs typeface="Courier New" panose="02070309020205020404" pitchFamily="49" charset="0"/>
              </a:rPr>
              <a:t>df2 = df.iloc[[2,4,6]]</a:t>
            </a: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900814" y="1298267"/>
            <a:ext cx="4426789" cy="584775"/>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3200" b="1"/>
              <a:t>Subsetting rows by index</a:t>
            </a:r>
          </a:p>
        </p:txBody>
      </p:sp>
      <p:sp>
        <p:nvSpPr>
          <p:cNvPr id="9" name="TextBox 8">
            <a:extLst>
              <a:ext uri="{FF2B5EF4-FFF2-40B4-BE49-F238E27FC236}">
                <a16:creationId xmlns:a16="http://schemas.microsoft.com/office/drawing/2014/main" id="{274B3A04-2F96-40BB-8E5E-74283FD71688}"/>
              </a:ext>
            </a:extLst>
          </p:cNvPr>
          <p:cNvSpPr txBox="1"/>
          <p:nvPr/>
        </p:nvSpPr>
        <p:spPr>
          <a:xfrm>
            <a:off x="0" y="4846407"/>
            <a:ext cx="680936" cy="369332"/>
          </a:xfrm>
          <a:prstGeom prst="rect">
            <a:avLst/>
          </a:prstGeom>
          <a:noFill/>
        </p:spPr>
        <p:txBody>
          <a:bodyPr wrap="square" rtlCol="0">
            <a:spAutoFit/>
          </a:bodyPr>
          <a:lstStyle/>
          <a:p>
            <a:r>
              <a:rPr lang="en-SG" b="1">
                <a:highlight>
                  <a:srgbClr val="FFFF00"/>
                </a:highlight>
              </a:rPr>
              <a:t>df</a:t>
            </a:r>
          </a:p>
        </p:txBody>
      </p:sp>
      <p:sp>
        <p:nvSpPr>
          <p:cNvPr id="10" name="TextBox 9">
            <a:extLst>
              <a:ext uri="{FF2B5EF4-FFF2-40B4-BE49-F238E27FC236}">
                <a16:creationId xmlns:a16="http://schemas.microsoft.com/office/drawing/2014/main" id="{5EEDF8D3-D936-49D3-943D-5C558E0299AF}"/>
              </a:ext>
            </a:extLst>
          </p:cNvPr>
          <p:cNvSpPr txBox="1"/>
          <p:nvPr/>
        </p:nvSpPr>
        <p:spPr>
          <a:xfrm>
            <a:off x="11180140" y="1883042"/>
            <a:ext cx="680936" cy="369332"/>
          </a:xfrm>
          <a:prstGeom prst="rect">
            <a:avLst/>
          </a:prstGeom>
          <a:noFill/>
        </p:spPr>
        <p:txBody>
          <a:bodyPr wrap="square" rtlCol="0">
            <a:spAutoFit/>
          </a:bodyPr>
          <a:lstStyle/>
          <a:p>
            <a:r>
              <a:rPr lang="en-SG" b="1">
                <a:highlight>
                  <a:srgbClr val="FFFF00"/>
                </a:highlight>
              </a:rPr>
              <a:t>df1</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55</a:t>
            </a:fld>
            <a:endParaRPr lang="en-SG"/>
          </a:p>
        </p:txBody>
      </p:sp>
      <p:sp>
        <p:nvSpPr>
          <p:cNvPr id="14" name="TextBox 13">
            <a:extLst>
              <a:ext uri="{FF2B5EF4-FFF2-40B4-BE49-F238E27FC236}">
                <a16:creationId xmlns:a16="http://schemas.microsoft.com/office/drawing/2014/main" id="{7B884CAC-5C1E-4ABD-92E9-8EF41BCA3FCB}"/>
              </a:ext>
            </a:extLst>
          </p:cNvPr>
          <p:cNvSpPr txBox="1"/>
          <p:nvPr/>
        </p:nvSpPr>
        <p:spPr>
          <a:xfrm>
            <a:off x="11222110" y="4477075"/>
            <a:ext cx="680936" cy="369332"/>
          </a:xfrm>
          <a:prstGeom prst="rect">
            <a:avLst/>
          </a:prstGeom>
          <a:noFill/>
        </p:spPr>
        <p:txBody>
          <a:bodyPr wrap="square" rtlCol="0">
            <a:spAutoFit/>
          </a:bodyPr>
          <a:lstStyle/>
          <a:p>
            <a:r>
              <a:rPr lang="en-SG" b="1">
                <a:highlight>
                  <a:srgbClr val="FFFF00"/>
                </a:highlight>
              </a:rPr>
              <a:t>df2</a:t>
            </a:r>
          </a:p>
        </p:txBody>
      </p:sp>
      <p:pic>
        <p:nvPicPr>
          <p:cNvPr id="11" name="Picture 10">
            <a:extLst>
              <a:ext uri="{FF2B5EF4-FFF2-40B4-BE49-F238E27FC236}">
                <a16:creationId xmlns:a16="http://schemas.microsoft.com/office/drawing/2014/main" id="{FA312905-72C3-4314-A81D-B4C57D445619}"/>
              </a:ext>
            </a:extLst>
          </p:cNvPr>
          <p:cNvPicPr>
            <a:picLocks noChangeAspect="1"/>
          </p:cNvPicPr>
          <p:nvPr/>
        </p:nvPicPr>
        <p:blipFill>
          <a:blip r:embed="rId3"/>
          <a:stretch>
            <a:fillRect/>
          </a:stretch>
        </p:blipFill>
        <p:spPr>
          <a:xfrm>
            <a:off x="358312" y="3963932"/>
            <a:ext cx="6742857" cy="2180952"/>
          </a:xfrm>
          <a:prstGeom prst="rect">
            <a:avLst/>
          </a:prstGeom>
        </p:spPr>
      </p:pic>
      <p:pic>
        <p:nvPicPr>
          <p:cNvPr id="13" name="Picture 12">
            <a:extLst>
              <a:ext uri="{FF2B5EF4-FFF2-40B4-BE49-F238E27FC236}">
                <a16:creationId xmlns:a16="http://schemas.microsoft.com/office/drawing/2014/main" id="{0AE80B02-87E5-475A-824B-C1239B5D07F3}"/>
              </a:ext>
            </a:extLst>
          </p:cNvPr>
          <p:cNvPicPr>
            <a:picLocks noChangeAspect="1"/>
          </p:cNvPicPr>
          <p:nvPr/>
        </p:nvPicPr>
        <p:blipFill>
          <a:blip r:embed="rId4"/>
          <a:stretch>
            <a:fillRect/>
          </a:stretch>
        </p:blipFill>
        <p:spPr>
          <a:xfrm>
            <a:off x="7644430" y="2171752"/>
            <a:ext cx="3305249" cy="1792180"/>
          </a:xfrm>
          <a:prstGeom prst="rect">
            <a:avLst/>
          </a:prstGeom>
        </p:spPr>
      </p:pic>
      <p:pic>
        <p:nvPicPr>
          <p:cNvPr id="16" name="Picture 15">
            <a:extLst>
              <a:ext uri="{FF2B5EF4-FFF2-40B4-BE49-F238E27FC236}">
                <a16:creationId xmlns:a16="http://schemas.microsoft.com/office/drawing/2014/main" id="{F887237F-8902-4177-B2D4-8A07C929D823}"/>
              </a:ext>
            </a:extLst>
          </p:cNvPr>
          <p:cNvPicPr>
            <a:picLocks noChangeAspect="1"/>
          </p:cNvPicPr>
          <p:nvPr/>
        </p:nvPicPr>
        <p:blipFill>
          <a:blip r:embed="rId5"/>
          <a:stretch>
            <a:fillRect/>
          </a:stretch>
        </p:blipFill>
        <p:spPr>
          <a:xfrm>
            <a:off x="7576876" y="5031073"/>
            <a:ext cx="3943732" cy="707421"/>
          </a:xfrm>
          <a:prstGeom prst="rect">
            <a:avLst/>
          </a:prstGeom>
        </p:spPr>
      </p:pic>
      <p:sp>
        <p:nvSpPr>
          <p:cNvPr id="15" name="Slide Number Placeholder 14"/>
          <p:cNvSpPr>
            <a:spLocks noGrp="1"/>
          </p:cNvSpPr>
          <p:nvPr>
            <p:ph type="sldNum" sz="quarter" idx="12"/>
          </p:nvPr>
        </p:nvSpPr>
        <p:spPr/>
        <p:txBody>
          <a:bodyPr/>
          <a:lstStyle/>
          <a:p>
            <a:fld id="{F32CAEEB-7ECB-40EF-BAB7-81B3930065D2}" type="slidenum">
              <a:rPr lang="en-SG" smtClean="0"/>
              <a:t>55</a:t>
            </a:fld>
            <a:endParaRPr lang="en-SG"/>
          </a:p>
        </p:txBody>
      </p:sp>
      <p:sp>
        <p:nvSpPr>
          <p:cNvPr id="1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472404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 (by boolean logic)</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dirty="0" err="1"/>
              <a:t>Subsetting</a:t>
            </a:r>
            <a:r>
              <a:rPr lang="en-SG" dirty="0"/>
              <a:t> Rows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483418"/>
            <a:ext cx="6760701" cy="467705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df = pd.read_csv('studentsdataset.csv')</a:t>
            </a:r>
          </a:p>
          <a:p>
            <a:pPr marL="0" indent="0">
              <a:spcBef>
                <a:spcPts val="0"/>
              </a:spcBef>
              <a:buNone/>
            </a:pPr>
            <a:endParaRPr lang="pt-BR" sz="2000" b="1">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SG" sz="2000" b="1">
                <a:solidFill>
                  <a:schemeClr val="accent6">
                    <a:lumMod val="75000"/>
                  </a:schemeClr>
                </a:solidFill>
                <a:latin typeface="Courier New" panose="02070309020205020404" pitchFamily="49" charset="0"/>
                <a:cs typeface="Courier New" panose="02070309020205020404" pitchFamily="49" charset="0"/>
              </a:rPr>
              <a:t># Select only rows with col course = DBIT</a:t>
            </a: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df1 = df[df.StudentCourse == 'DBIT']</a:t>
            </a:r>
          </a:p>
          <a:p>
            <a:pPr marL="0" indent="0">
              <a:spcBef>
                <a:spcPts val="0"/>
              </a:spcBef>
              <a:buNone/>
            </a:pPr>
            <a:r>
              <a:rPr lang="en-SG" sz="2000" b="1">
                <a:solidFill>
                  <a:srgbClr val="C00000"/>
                </a:solidFill>
                <a:latin typeface="Courier New" panose="02070309020205020404" pitchFamily="49" charset="0"/>
                <a:cs typeface="Courier New" panose="02070309020205020404" pitchFamily="49" charset="0"/>
              </a:rPr>
              <a:t>df2 </a:t>
            </a:r>
            <a:r>
              <a:rPr lang="en-SG" sz="2000" b="1" dirty="0">
                <a:solidFill>
                  <a:srgbClr val="C00000"/>
                </a:solidFill>
                <a:latin typeface="Courier New" panose="02070309020205020404" pitchFamily="49" charset="0"/>
                <a:cs typeface="Courier New" panose="02070309020205020404" pitchFamily="49" charset="0"/>
              </a:rPr>
              <a:t>= </a:t>
            </a: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a:solidFill>
                  <a:srgbClr val="C00000"/>
                </a:solidFill>
                <a:latin typeface="Courier New" panose="02070309020205020404" pitchFamily="49" charset="0"/>
                <a:cs typeface="Courier New" panose="02070309020205020404" pitchFamily="49" charset="0"/>
              </a:rPr>
              <a:t>[</a:t>
            </a:r>
            <a:r>
              <a:rPr lang="en-SG" sz="2000" b="1" dirty="0" err="1">
                <a:solidFill>
                  <a:srgbClr val="C00000"/>
                </a:solidFill>
                <a:latin typeface="Courier New" panose="02070309020205020404" pitchFamily="49" charset="0"/>
                <a:cs typeface="Courier New" panose="02070309020205020404" pitchFamily="49" charset="0"/>
              </a:rPr>
              <a:t>df.StudentCourse</a:t>
            </a:r>
            <a:r>
              <a:rPr lang="en-SG" sz="2000" b="1" err="1">
                <a:solidFill>
                  <a:srgbClr val="C00000"/>
                </a:solidFill>
                <a:latin typeface="Courier New" panose="02070309020205020404" pitchFamily="49" charset="0"/>
                <a:cs typeface="Courier New" panose="02070309020205020404" pitchFamily="49" charset="0"/>
              </a:rPr>
              <a:t>.</a:t>
            </a:r>
            <a:r>
              <a:rPr lang="en-SG" sz="2000" b="1">
                <a:solidFill>
                  <a:srgbClr val="C00000"/>
                </a:solidFill>
                <a:latin typeface="Courier New" panose="02070309020205020404" pitchFamily="49" charset="0"/>
                <a:cs typeface="Courier New" panose="02070309020205020404" pitchFamily="49" charset="0"/>
              </a:rPr>
              <a:t>isin( </a:t>
            </a:r>
            <a:r>
              <a:rPr lang="en-SG" sz="2000" b="1" dirty="0">
                <a:solidFill>
                  <a:srgbClr val="C00000"/>
                </a:solidFill>
                <a:latin typeface="Courier New" panose="02070309020205020404" pitchFamily="49" charset="0"/>
                <a:cs typeface="Courier New" panose="02070309020205020404" pitchFamily="49" charset="0"/>
              </a:rPr>
              <a:t>[</a:t>
            </a:r>
            <a:r>
              <a:rPr lang="en-SG" sz="2000" b="1">
                <a:solidFill>
                  <a:srgbClr val="C00000"/>
                </a:solidFill>
                <a:latin typeface="Courier New" panose="02070309020205020404" pitchFamily="49" charset="0"/>
                <a:cs typeface="Courier New" panose="02070309020205020404" pitchFamily="49" charset="0"/>
              </a:rPr>
              <a:t>'DBIT','DIT'])]</a:t>
            </a:r>
            <a:endParaRPr lang="en-SG" sz="2000" b="1" dirty="0">
              <a:solidFill>
                <a:srgbClr val="C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F652449-9253-460C-B6F8-2FD81BB47C8C}"/>
              </a:ext>
            </a:extLst>
          </p:cNvPr>
          <p:cNvSpPr/>
          <p:nvPr/>
        </p:nvSpPr>
        <p:spPr>
          <a:xfrm>
            <a:off x="3023253" y="1067042"/>
            <a:ext cx="3682611" cy="400110"/>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2000" b="1"/>
              <a:t>Subsetting rows by Boolean logic</a:t>
            </a:r>
          </a:p>
        </p:txBody>
      </p:sp>
      <p:sp>
        <p:nvSpPr>
          <p:cNvPr id="10" name="TextBox 9">
            <a:extLst>
              <a:ext uri="{FF2B5EF4-FFF2-40B4-BE49-F238E27FC236}">
                <a16:creationId xmlns:a16="http://schemas.microsoft.com/office/drawing/2014/main" id="{CBDD255E-CCB2-4CE9-BE86-0AA4501C9FA5}"/>
              </a:ext>
            </a:extLst>
          </p:cNvPr>
          <p:cNvSpPr txBox="1"/>
          <p:nvPr/>
        </p:nvSpPr>
        <p:spPr>
          <a:xfrm>
            <a:off x="0" y="4846407"/>
            <a:ext cx="680936" cy="369332"/>
          </a:xfrm>
          <a:prstGeom prst="rect">
            <a:avLst/>
          </a:prstGeom>
          <a:noFill/>
        </p:spPr>
        <p:txBody>
          <a:bodyPr wrap="square" rtlCol="0">
            <a:spAutoFit/>
          </a:bodyPr>
          <a:lstStyle/>
          <a:p>
            <a:r>
              <a:rPr lang="en-SG" b="1">
                <a:highlight>
                  <a:srgbClr val="FFFF00"/>
                </a:highlight>
              </a:rPr>
              <a:t>df</a:t>
            </a:r>
          </a:p>
        </p:txBody>
      </p:sp>
      <p:pic>
        <p:nvPicPr>
          <p:cNvPr id="11" name="Picture 10">
            <a:extLst>
              <a:ext uri="{FF2B5EF4-FFF2-40B4-BE49-F238E27FC236}">
                <a16:creationId xmlns:a16="http://schemas.microsoft.com/office/drawing/2014/main" id="{63B240EC-1B5B-4F9B-BE79-3035A29EB212}"/>
              </a:ext>
            </a:extLst>
          </p:cNvPr>
          <p:cNvPicPr>
            <a:picLocks noChangeAspect="1"/>
          </p:cNvPicPr>
          <p:nvPr/>
        </p:nvPicPr>
        <p:blipFill>
          <a:blip r:embed="rId2"/>
          <a:stretch>
            <a:fillRect/>
          </a:stretch>
        </p:blipFill>
        <p:spPr>
          <a:xfrm>
            <a:off x="340468" y="4125263"/>
            <a:ext cx="6742857" cy="2180952"/>
          </a:xfrm>
          <a:prstGeom prst="rect">
            <a:avLst/>
          </a:prstGeom>
        </p:spPr>
      </p:pic>
      <p:pic>
        <p:nvPicPr>
          <p:cNvPr id="3" name="Picture 2">
            <a:extLst>
              <a:ext uri="{FF2B5EF4-FFF2-40B4-BE49-F238E27FC236}">
                <a16:creationId xmlns:a16="http://schemas.microsoft.com/office/drawing/2014/main" id="{92EA8C1F-FF2C-442C-8DA5-AB4604E23A74}"/>
              </a:ext>
            </a:extLst>
          </p:cNvPr>
          <p:cNvPicPr>
            <a:picLocks noChangeAspect="1"/>
          </p:cNvPicPr>
          <p:nvPr/>
        </p:nvPicPr>
        <p:blipFill>
          <a:blip r:embed="rId3"/>
          <a:stretch>
            <a:fillRect/>
          </a:stretch>
        </p:blipFill>
        <p:spPr>
          <a:xfrm>
            <a:off x="7306288" y="1778992"/>
            <a:ext cx="4540268" cy="1143005"/>
          </a:xfrm>
          <a:prstGeom prst="rect">
            <a:avLst/>
          </a:prstGeom>
        </p:spPr>
      </p:pic>
      <p:sp>
        <p:nvSpPr>
          <p:cNvPr id="12" name="TextBox 11">
            <a:extLst>
              <a:ext uri="{FF2B5EF4-FFF2-40B4-BE49-F238E27FC236}">
                <a16:creationId xmlns:a16="http://schemas.microsoft.com/office/drawing/2014/main" id="{53196470-C543-45F8-94A5-55EEA5E46DEB}"/>
              </a:ext>
            </a:extLst>
          </p:cNvPr>
          <p:cNvSpPr txBox="1"/>
          <p:nvPr/>
        </p:nvSpPr>
        <p:spPr>
          <a:xfrm>
            <a:off x="11390172" y="1409660"/>
            <a:ext cx="680936" cy="369332"/>
          </a:xfrm>
          <a:prstGeom prst="rect">
            <a:avLst/>
          </a:prstGeom>
          <a:noFill/>
        </p:spPr>
        <p:txBody>
          <a:bodyPr wrap="square" rtlCol="0">
            <a:spAutoFit/>
          </a:bodyPr>
          <a:lstStyle/>
          <a:p>
            <a:r>
              <a:rPr lang="en-SG" b="1">
                <a:highlight>
                  <a:srgbClr val="FFFF00"/>
                </a:highlight>
              </a:rPr>
              <a:t>df1</a:t>
            </a:r>
          </a:p>
        </p:txBody>
      </p:sp>
      <p:sp>
        <p:nvSpPr>
          <p:cNvPr id="13" name="Slide Number Placeholder 12"/>
          <p:cNvSpPr>
            <a:spLocks noGrp="1"/>
          </p:cNvSpPr>
          <p:nvPr>
            <p:ph type="sldNum" sz="quarter" idx="12"/>
          </p:nvPr>
        </p:nvSpPr>
        <p:spPr/>
        <p:txBody>
          <a:bodyPr/>
          <a:lstStyle/>
          <a:p>
            <a:fld id="{F32CAEEB-7ECB-40EF-BAB7-81B3930065D2}" type="slidenum">
              <a:rPr lang="en-SG" smtClean="0"/>
              <a:t>56</a:t>
            </a:fld>
            <a:endParaRPr lang="en-SG"/>
          </a:p>
        </p:txBody>
      </p:sp>
      <p:sp>
        <p:nvSpPr>
          <p:cNvPr id="1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1525004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Subsetting rows (by regex matching)</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dirty="0" err="1"/>
              <a:t>Subsetting</a:t>
            </a:r>
            <a:r>
              <a:rPr lang="en-SG" dirty="0"/>
              <a:t> Rows</a:t>
            </a:r>
          </a:p>
          <a:p>
            <a:endParaRPr lang="en-SG"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1035" y="1736142"/>
            <a:ext cx="7375165" cy="2783782"/>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df = pd.read_csv('rainfall.csv')</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en-SG" sz="2000" b="1">
                <a:solidFill>
                  <a:schemeClr val="accent6">
                    <a:lumMod val="75000"/>
                  </a:schemeClr>
                </a:solidFill>
                <a:latin typeface="Courier New" panose="02070309020205020404" pitchFamily="49" charset="0"/>
                <a:cs typeface="Courier New" panose="02070309020205020404" pitchFamily="49" charset="0"/>
              </a:rPr>
              <a:t># Regular expression - starts with 2017</a:t>
            </a:r>
            <a:endParaRPr lang="pt-BR" sz="2000">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re2017 = '^</a:t>
            </a:r>
            <a:r>
              <a:rPr lang="en-SG" sz="2000" b="1">
                <a:solidFill>
                  <a:srgbClr val="C00000"/>
                </a:solidFill>
                <a:latin typeface="Courier New" panose="02070309020205020404" pitchFamily="49" charset="0"/>
                <a:cs typeface="Courier New" panose="02070309020205020404" pitchFamily="49" charset="0"/>
              </a:rPr>
              <a:t>2017'</a:t>
            </a:r>
            <a:endParaRPr lang="en-SG" sz="2000" b="1">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en-SG" sz="2000" b="1">
                <a:solidFill>
                  <a:schemeClr val="accent6">
                    <a:lumMod val="75000"/>
                  </a:schemeClr>
                </a:solidFill>
                <a:latin typeface="Courier New" panose="02070309020205020404" pitchFamily="49" charset="0"/>
                <a:cs typeface="Courier New" panose="02070309020205020404" pitchFamily="49" charset="0"/>
              </a:rPr>
              <a:t># Extract dataset with months from 2017</a:t>
            </a:r>
            <a:endParaRPr lang="en-SG" sz="2000" b="1" dirty="0">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en-SG" sz="2000" b="1" dirty="0">
                <a:solidFill>
                  <a:srgbClr val="C00000"/>
                </a:solidFill>
                <a:latin typeface="Courier New" panose="02070309020205020404" pitchFamily="49" charset="0"/>
                <a:cs typeface="Courier New" panose="02070309020205020404" pitchFamily="49" charset="0"/>
              </a:rPr>
              <a:t>df2017 = </a:t>
            </a: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a:solidFill>
                  <a:srgbClr val="C00000"/>
                </a:solidFill>
                <a:latin typeface="Courier New" panose="02070309020205020404" pitchFamily="49" charset="0"/>
                <a:cs typeface="Courier New" panose="02070309020205020404" pitchFamily="49" charset="0"/>
              </a:rPr>
              <a:t>[</a:t>
            </a:r>
            <a:r>
              <a:rPr lang="en-SG" sz="2000" b="1" dirty="0" err="1">
                <a:solidFill>
                  <a:srgbClr val="C00000"/>
                </a:solidFill>
                <a:latin typeface="Courier New" panose="02070309020205020404" pitchFamily="49" charset="0"/>
                <a:cs typeface="Courier New" panose="02070309020205020404" pitchFamily="49" charset="0"/>
              </a:rPr>
              <a:t>df</a:t>
            </a:r>
            <a:r>
              <a:rPr lang="en-SG" sz="2000" b="1" dirty="0">
                <a:solidFill>
                  <a:srgbClr val="C00000"/>
                </a:solidFill>
                <a:latin typeface="Courier New" panose="02070309020205020404" pitchFamily="49" charset="0"/>
                <a:cs typeface="Courier New" panose="02070309020205020404" pitchFamily="49" charset="0"/>
              </a:rPr>
              <a:t>['month'].</a:t>
            </a:r>
            <a:r>
              <a:rPr lang="en-SG" sz="2000" b="1" dirty="0" err="1">
                <a:solidFill>
                  <a:srgbClr val="C00000"/>
                </a:solidFill>
                <a:latin typeface="Courier New" panose="02070309020205020404" pitchFamily="49" charset="0"/>
                <a:cs typeface="Courier New" panose="02070309020205020404" pitchFamily="49" charset="0"/>
              </a:rPr>
              <a:t>str.contains</a:t>
            </a:r>
            <a:r>
              <a:rPr lang="en-SG" sz="2000" b="1" dirty="0">
                <a:solidFill>
                  <a:srgbClr val="C00000"/>
                </a:solidFill>
                <a:latin typeface="Courier New" panose="02070309020205020404" pitchFamily="49" charset="0"/>
                <a:cs typeface="Courier New" panose="02070309020205020404" pitchFamily="49" charset="0"/>
              </a:rPr>
              <a:t>(</a:t>
            </a:r>
            <a:r>
              <a:rPr lang="en-SG" sz="2000" b="1">
                <a:solidFill>
                  <a:srgbClr val="C00000"/>
                </a:solidFill>
                <a:latin typeface="Courier New" panose="02070309020205020404" pitchFamily="49" charset="0"/>
                <a:cs typeface="Courier New" panose="02070309020205020404" pitchFamily="49" charset="0"/>
              </a:rPr>
              <a:t>re2017)]</a:t>
            </a:r>
          </a:p>
        </p:txBody>
      </p:sp>
      <p:sp>
        <p:nvSpPr>
          <p:cNvPr id="7" name="Rectangle 6">
            <a:extLst>
              <a:ext uri="{FF2B5EF4-FFF2-40B4-BE49-F238E27FC236}">
                <a16:creationId xmlns:a16="http://schemas.microsoft.com/office/drawing/2014/main" id="{7F652449-9253-460C-B6F8-2FD81BB47C8C}"/>
              </a:ext>
            </a:extLst>
          </p:cNvPr>
          <p:cNvSpPr/>
          <p:nvPr/>
        </p:nvSpPr>
        <p:spPr>
          <a:xfrm>
            <a:off x="345444" y="1267097"/>
            <a:ext cx="5258812" cy="400110"/>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en-SG" sz="2000" b="1"/>
              <a:t>Subsetting rows by regular expression matching</a:t>
            </a:r>
          </a:p>
        </p:txBody>
      </p:sp>
      <p:pic>
        <p:nvPicPr>
          <p:cNvPr id="8" name="Picture 7">
            <a:extLst>
              <a:ext uri="{FF2B5EF4-FFF2-40B4-BE49-F238E27FC236}">
                <a16:creationId xmlns:a16="http://schemas.microsoft.com/office/drawing/2014/main" id="{F9308195-53C4-442F-A64C-CF32005E6148}"/>
              </a:ext>
            </a:extLst>
          </p:cNvPr>
          <p:cNvPicPr>
            <a:picLocks noChangeAspect="1"/>
          </p:cNvPicPr>
          <p:nvPr/>
        </p:nvPicPr>
        <p:blipFill>
          <a:blip r:embed="rId2"/>
          <a:stretch>
            <a:fillRect/>
          </a:stretch>
        </p:blipFill>
        <p:spPr>
          <a:xfrm>
            <a:off x="8004298" y="2083849"/>
            <a:ext cx="3866667" cy="3476190"/>
          </a:xfrm>
          <a:prstGeom prst="rect">
            <a:avLst/>
          </a:prstGeom>
        </p:spPr>
      </p:pic>
      <p:sp>
        <p:nvSpPr>
          <p:cNvPr id="10" name="Slide Number Placeholder 9"/>
          <p:cNvSpPr>
            <a:spLocks noGrp="1"/>
          </p:cNvSpPr>
          <p:nvPr>
            <p:ph type="sldNum" sz="quarter" idx="12"/>
          </p:nvPr>
        </p:nvSpPr>
        <p:spPr/>
        <p:txBody>
          <a:bodyPr/>
          <a:lstStyle/>
          <a:p>
            <a:fld id="{F32CAEEB-7ECB-40EF-BAB7-81B3930065D2}" type="slidenum">
              <a:rPr lang="en-SG" smtClean="0"/>
              <a:t>57</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1770159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Reshaping Data</a:t>
            </a:r>
          </a:p>
        </p:txBody>
      </p:sp>
      <p:sp>
        <p:nvSpPr>
          <p:cNvPr id="2" name="Rectangle 1">
            <a:extLst>
              <a:ext uri="{FF2B5EF4-FFF2-40B4-BE49-F238E27FC236}">
                <a16:creationId xmlns:a16="http://schemas.microsoft.com/office/drawing/2014/main" id="{C479734B-EA3C-44C9-BCFF-10AE6D957A99}"/>
              </a:ext>
            </a:extLst>
          </p:cNvPr>
          <p:cNvSpPr/>
          <p:nvPr/>
        </p:nvSpPr>
        <p:spPr>
          <a:xfrm>
            <a:off x="3803900" y="1509497"/>
            <a:ext cx="4806700" cy="523220"/>
          </a:xfrm>
          <a:prstGeom prst="rect">
            <a:avLst/>
          </a:prstGeom>
        </p:spPr>
        <p:txBody>
          <a:bodyPr wrap="none">
            <a:spAutoFit/>
          </a:bodyPr>
          <a:lstStyle/>
          <a:p>
            <a:r>
              <a:rPr lang="en-SG" sz="2800" b="1">
                <a:solidFill>
                  <a:srgbClr val="660066"/>
                </a:solidFill>
              </a:rPr>
              <a:t>Change the layout of a data set</a:t>
            </a:r>
          </a:p>
        </p:txBody>
      </p:sp>
      <p:sp>
        <p:nvSpPr>
          <p:cNvPr id="7" name="Slide Number Placeholder 6"/>
          <p:cNvSpPr>
            <a:spLocks noGrp="1"/>
          </p:cNvSpPr>
          <p:nvPr>
            <p:ph type="sldNum" sz="quarter" idx="12"/>
          </p:nvPr>
        </p:nvSpPr>
        <p:spPr/>
        <p:txBody>
          <a:bodyPr/>
          <a:lstStyle/>
          <a:p>
            <a:fld id="{F32CAEEB-7ECB-40EF-BAB7-81B3930065D2}" type="slidenum">
              <a:rPr lang="en-SG" smtClean="0"/>
              <a:t>58</a:t>
            </a:fld>
            <a:endParaRPr lang="en-SG"/>
          </a:p>
        </p:txBody>
      </p:sp>
      <p:sp>
        <p:nvSpPr>
          <p:cNvPr id="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887036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Change the layout of datasets</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Reshaping Data</a:t>
            </a:r>
          </a:p>
          <a:p>
            <a:endParaRPr lang="en-SG"/>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2260717076"/>
              </p:ext>
            </p:extLst>
          </p:nvPr>
        </p:nvGraphicFramePr>
        <p:xfrm>
          <a:off x="408563" y="1267097"/>
          <a:ext cx="11452513" cy="5189827"/>
        </p:xfrm>
        <a:graphic>
          <a:graphicData uri="http://schemas.openxmlformats.org/drawingml/2006/table">
            <a:tbl>
              <a:tblPr firstRow="1" bandRow="1">
                <a:tableStyleId>{21E4AEA4-8DFA-4A89-87EB-49C32662AFE0}</a:tableStyleId>
              </a:tblPr>
              <a:tblGrid>
                <a:gridCol w="4755108">
                  <a:extLst>
                    <a:ext uri="{9D8B030D-6E8A-4147-A177-3AD203B41FA5}">
                      <a16:colId xmlns:a16="http://schemas.microsoft.com/office/drawing/2014/main" val="1089863281"/>
                    </a:ext>
                  </a:extLst>
                </a:gridCol>
                <a:gridCol w="6697405">
                  <a:extLst>
                    <a:ext uri="{9D8B030D-6E8A-4147-A177-3AD203B41FA5}">
                      <a16:colId xmlns:a16="http://schemas.microsoft.com/office/drawing/2014/main" val="1473734385"/>
                    </a:ext>
                  </a:extLst>
                </a:gridCol>
              </a:tblGrid>
              <a:tr h="461818">
                <a:tc>
                  <a:txBody>
                    <a:bodyPr/>
                    <a:lstStyle/>
                    <a:p>
                      <a:r>
                        <a:rPr lang="en-SG" sz="2400"/>
                        <a:t>Method</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a:t>df.drop(['Length','Height'], axis=1)</a:t>
                      </a:r>
                    </a:p>
                  </a:txBody>
                  <a:tcPr/>
                </a:tc>
                <a:tc>
                  <a:txBody>
                    <a:bodyPr/>
                    <a:lstStyle/>
                    <a:p>
                      <a:r>
                        <a:rPr lang="en-SG" sz="2400"/>
                        <a:t>Drop columns from a DataFrame</a:t>
                      </a:r>
                    </a:p>
                  </a:txBody>
                  <a:tcPr/>
                </a:tc>
                <a:extLst>
                  <a:ext uri="{0D108BD9-81ED-4DB2-BD59-A6C34878D82A}">
                    <a16:rowId xmlns:a16="http://schemas.microsoft.com/office/drawing/2014/main" val="490760333"/>
                  </a:ext>
                </a:extLst>
              </a:tr>
              <a:tr h="461818">
                <a:tc>
                  <a:txBody>
                    <a:bodyPr/>
                    <a:lstStyle/>
                    <a:p>
                      <a:r>
                        <a:rPr lang="en-SG" sz="2400"/>
                        <a:t>pd.concat</a:t>
                      </a:r>
                    </a:p>
                  </a:txBody>
                  <a:tcPr/>
                </a:tc>
                <a:tc>
                  <a:txBody>
                    <a:bodyPr/>
                    <a:lstStyle/>
                    <a:p>
                      <a:r>
                        <a:rPr lang="en-SG" sz="2400"/>
                        <a:t>Append rows to DataFrames</a:t>
                      </a:r>
                    </a:p>
                  </a:txBody>
                  <a:tcPr/>
                </a:tc>
                <a:extLst>
                  <a:ext uri="{0D108BD9-81ED-4DB2-BD59-A6C34878D82A}">
                    <a16:rowId xmlns:a16="http://schemas.microsoft.com/office/drawing/2014/main" val="3160648067"/>
                  </a:ext>
                </a:extLst>
              </a:tr>
              <a:tr h="461818">
                <a:tc>
                  <a:txBody>
                    <a:bodyPr/>
                    <a:lstStyle/>
                    <a:p>
                      <a:r>
                        <a:rPr lang="en-SG" sz="2400"/>
                        <a:t>pd.concat</a:t>
                      </a:r>
                    </a:p>
                  </a:txBody>
                  <a:tcPr/>
                </a:tc>
                <a:tc>
                  <a:txBody>
                    <a:bodyPr/>
                    <a:lstStyle/>
                    <a:p>
                      <a:r>
                        <a:rPr lang="en-SG" sz="2400"/>
                        <a:t>Append columns to DataFrames</a:t>
                      </a:r>
                    </a:p>
                  </a:txBody>
                  <a:tcPr/>
                </a:tc>
                <a:extLst>
                  <a:ext uri="{0D108BD9-81ED-4DB2-BD59-A6C34878D82A}">
                    <a16:rowId xmlns:a16="http://schemas.microsoft.com/office/drawing/2014/main" val="1371663471"/>
                  </a:ext>
                </a:extLst>
              </a:tr>
              <a:tr h="461818">
                <a:tc>
                  <a:txBody>
                    <a:bodyPr/>
                    <a:lstStyle/>
                    <a:p>
                      <a:r>
                        <a:rPr lang="en-SG" sz="2400"/>
                        <a:t>df.pivot</a:t>
                      </a:r>
                    </a:p>
                  </a:txBody>
                  <a:tcPr/>
                </a:tc>
                <a:tc>
                  <a:txBody>
                    <a:bodyPr/>
                    <a:lstStyle/>
                    <a:p>
                      <a:r>
                        <a:rPr lang="en-SG" sz="2400"/>
                        <a:t>Spread rows into columns</a:t>
                      </a:r>
                    </a:p>
                  </a:txBody>
                  <a:tcPr/>
                </a:tc>
                <a:extLst>
                  <a:ext uri="{0D108BD9-81ED-4DB2-BD59-A6C34878D82A}">
                    <a16:rowId xmlns:a16="http://schemas.microsoft.com/office/drawing/2014/main" val="219608030"/>
                  </a:ext>
                </a:extLst>
              </a:tr>
              <a:tr h="461818">
                <a:tc>
                  <a:txBody>
                    <a:bodyPr/>
                    <a:lstStyle/>
                    <a:p>
                      <a:r>
                        <a:rPr lang="en-SG" sz="2400"/>
                        <a:t>pd.melt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Gather columns into rows</a:t>
                      </a:r>
                    </a:p>
                  </a:txBody>
                  <a:tcPr/>
                </a:tc>
                <a:extLst>
                  <a:ext uri="{0D108BD9-81ED-4DB2-BD59-A6C34878D82A}">
                    <a16:rowId xmlns:a16="http://schemas.microsoft.com/office/drawing/2014/main" val="2237393196"/>
                  </a:ext>
                </a:extLst>
              </a:tr>
              <a:tr h="461818">
                <a:tc>
                  <a:txBody>
                    <a:bodyPr/>
                    <a:lstStyle/>
                    <a:p>
                      <a:r>
                        <a:rPr lang="en-SG" sz="2400"/>
                        <a:t>df.sort_values('mpg')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Sort DataFrame by column values</a:t>
                      </a:r>
                    </a:p>
                  </a:txBody>
                  <a:tcPr/>
                </a:tc>
                <a:extLst>
                  <a:ext uri="{0D108BD9-81ED-4DB2-BD59-A6C34878D82A}">
                    <a16:rowId xmlns:a16="http://schemas.microsoft.com/office/drawing/2014/main" val="2938023375"/>
                  </a:ext>
                </a:extLst>
              </a:tr>
              <a:tr h="571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df.sort_index()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Sort DataFrame by index values</a:t>
                      </a:r>
                    </a:p>
                  </a:txBody>
                  <a:tcPr/>
                </a:tc>
                <a:extLst>
                  <a:ext uri="{0D108BD9-81ED-4DB2-BD59-A6C34878D82A}">
                    <a16:rowId xmlns:a16="http://schemas.microsoft.com/office/drawing/2014/main" val="3140400900"/>
                  </a:ext>
                </a:extLst>
              </a:tr>
              <a:tr h="461818">
                <a:tc>
                  <a:txBody>
                    <a:bodyPr/>
                    <a:lstStyle/>
                    <a:p>
                      <a:r>
                        <a:rPr lang="en-SG" sz="2400"/>
                        <a:t>df.reindex()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Conform DataFrame to a new index</a:t>
                      </a:r>
                    </a:p>
                  </a:txBody>
                  <a:tcPr/>
                </a:tc>
                <a:extLst>
                  <a:ext uri="{0D108BD9-81ED-4DB2-BD59-A6C34878D82A}">
                    <a16:rowId xmlns:a16="http://schemas.microsoft.com/office/drawing/2014/main" val="333291861"/>
                  </a:ext>
                </a:extLst>
              </a:tr>
              <a:tr h="461818">
                <a:tc>
                  <a:txBody>
                    <a:bodyPr/>
                    <a:lstStyle/>
                    <a:p>
                      <a:r>
                        <a:rPr lang="en-SG" sz="2400"/>
                        <a:t>df.reset_index()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Reset the index of a DataFrame</a:t>
                      </a:r>
                    </a:p>
                  </a:txBody>
                  <a:tcPr/>
                </a:tc>
                <a:extLst>
                  <a:ext uri="{0D108BD9-81ED-4DB2-BD59-A6C34878D82A}">
                    <a16:rowId xmlns:a16="http://schemas.microsoft.com/office/drawing/2014/main" val="1712701843"/>
                  </a:ext>
                </a:extLst>
              </a:tr>
              <a:tr h="461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df.rename(columns = {'y':'year'})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a:t>Rename the columns of a DataFrame</a:t>
                      </a:r>
                    </a:p>
                  </a:txBody>
                  <a:tcPr/>
                </a:tc>
                <a:extLst>
                  <a:ext uri="{0D108BD9-81ED-4DB2-BD59-A6C34878D82A}">
                    <a16:rowId xmlns:a16="http://schemas.microsoft.com/office/drawing/2014/main" val="3733702057"/>
                  </a:ext>
                </a:extLst>
              </a:tr>
            </a:tbl>
          </a:graphicData>
        </a:graphic>
      </p:graphicFrame>
      <p:sp>
        <p:nvSpPr>
          <p:cNvPr id="8" name="Slide Number Placeholder 7"/>
          <p:cNvSpPr>
            <a:spLocks noGrp="1"/>
          </p:cNvSpPr>
          <p:nvPr>
            <p:ph type="sldNum" sz="quarter" idx="12"/>
          </p:nvPr>
        </p:nvSpPr>
        <p:spPr/>
        <p:txBody>
          <a:bodyPr/>
          <a:lstStyle/>
          <a:p>
            <a:fld id="{F32CAEEB-7ECB-40EF-BAB7-81B3930065D2}" type="slidenum">
              <a:rPr lang="en-SG" smtClean="0"/>
              <a:t>59</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11871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3CF0-A1E3-49BF-B3BB-B3D17BF87099}"/>
              </a:ext>
            </a:extLst>
          </p:cNvPr>
          <p:cNvSpPr>
            <a:spLocks noGrp="1"/>
          </p:cNvSpPr>
          <p:nvPr>
            <p:ph type="title"/>
          </p:nvPr>
        </p:nvSpPr>
        <p:spPr/>
        <p:txBody>
          <a:bodyPr/>
          <a:lstStyle/>
          <a:p>
            <a:r>
              <a:rPr lang="en-SG"/>
              <a:t>What problem does pandas solve?</a:t>
            </a:r>
          </a:p>
        </p:txBody>
      </p:sp>
      <p:sp>
        <p:nvSpPr>
          <p:cNvPr id="3" name="Content Placeholder 2">
            <a:extLst>
              <a:ext uri="{FF2B5EF4-FFF2-40B4-BE49-F238E27FC236}">
                <a16:creationId xmlns:a16="http://schemas.microsoft.com/office/drawing/2014/main" id="{1F423E9D-B869-4006-A6E0-DFFB4F77ACCD}"/>
              </a:ext>
            </a:extLst>
          </p:cNvPr>
          <p:cNvSpPr>
            <a:spLocks noGrp="1"/>
          </p:cNvSpPr>
          <p:nvPr>
            <p:ph idx="1"/>
          </p:nvPr>
        </p:nvSpPr>
        <p:spPr>
          <a:xfrm>
            <a:off x="437607" y="1415993"/>
            <a:ext cx="11423469" cy="4791461"/>
          </a:xfrm>
        </p:spPr>
        <p:txBody>
          <a:bodyPr/>
          <a:lstStyle/>
          <a:p>
            <a:r>
              <a:rPr lang="en-SG"/>
              <a:t>Python has long been great for data munging and preparation, but less so for data analysis and modelling</a:t>
            </a:r>
          </a:p>
          <a:p>
            <a:r>
              <a:rPr lang="en-SG"/>
              <a:t>pandas helps fill this gap, enabling you to carry out your entire data analysis workflow in Python without having to switch to a more domain specific language like R</a:t>
            </a:r>
          </a:p>
          <a:p>
            <a:r>
              <a:rPr lang="en-SG"/>
              <a:t>pandas does not implement significant modeling functionality outside of linear and panel regression; for this, look to statsmodels and scikit-learn. </a:t>
            </a:r>
          </a:p>
        </p:txBody>
      </p:sp>
      <p:sp>
        <p:nvSpPr>
          <p:cNvPr id="5" name="Text Placeholder 4">
            <a:extLst>
              <a:ext uri="{FF2B5EF4-FFF2-40B4-BE49-F238E27FC236}">
                <a16:creationId xmlns:a16="http://schemas.microsoft.com/office/drawing/2014/main" id="{07280873-B7DE-4445-9741-1490482AA1E8}"/>
              </a:ext>
            </a:extLst>
          </p:cNvPr>
          <p:cNvSpPr>
            <a:spLocks noGrp="1"/>
          </p:cNvSpPr>
          <p:nvPr>
            <p:ph type="body" sz="quarter" idx="13"/>
          </p:nvPr>
        </p:nvSpPr>
        <p:spPr/>
        <p:txBody>
          <a:bodyPr>
            <a:normAutofit lnSpcReduction="10000"/>
          </a:bodyPr>
          <a:lstStyle/>
          <a:p>
            <a:r>
              <a:rPr lang="en-US" dirty="0"/>
              <a:t>Introduction to Pandas</a:t>
            </a:r>
            <a:endParaRPr lang="en-SG" dirty="0"/>
          </a:p>
          <a:p>
            <a:endParaRPr lang="en-SG" dirty="0"/>
          </a:p>
        </p:txBody>
      </p:sp>
      <p:sp>
        <p:nvSpPr>
          <p:cNvPr id="8" name="Slide Number Placeholder 7"/>
          <p:cNvSpPr>
            <a:spLocks noGrp="1"/>
          </p:cNvSpPr>
          <p:nvPr>
            <p:ph type="sldNum" sz="quarter" idx="12"/>
          </p:nvPr>
        </p:nvSpPr>
        <p:spPr/>
        <p:txBody>
          <a:bodyPr/>
          <a:lstStyle/>
          <a:p>
            <a:fld id="{F32CAEEB-7ECB-40EF-BAB7-81B3930065D2}" type="slidenum">
              <a:rPr lang="en-SG" smtClean="0"/>
              <a:t>6</a:t>
            </a:fld>
            <a:endParaRPr lang="en-SG"/>
          </a:p>
        </p:txBody>
      </p:sp>
      <p:sp>
        <p:nvSpPr>
          <p:cNvPr id="6"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6216815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Drop columns from a DataFrame (drop)</a:t>
            </a:r>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5773271" y="3919521"/>
            <a:ext cx="5608706" cy="216989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a:latin typeface="Courier New" panose="02070309020205020404" pitchFamily="49" charset="0"/>
                <a:cs typeface="Courier New" panose="02070309020205020404" pitchFamily="49" charset="0"/>
              </a:rPr>
              <a:t>import pandas as pd</a:t>
            </a:r>
          </a:p>
          <a:p>
            <a:pPr marL="0" indent="0">
              <a:spcBef>
                <a:spcPts val="0"/>
              </a:spcBef>
              <a:buNone/>
            </a:pPr>
            <a:r>
              <a:rPr lang="en-SG" sz="2000">
                <a:latin typeface="Courier New" panose="02070309020205020404" pitchFamily="49" charset="0"/>
                <a:cs typeface="Courier New" panose="02070309020205020404" pitchFamily="49" charset="0"/>
              </a:rPr>
              <a:t>df = pd.read_csv("data/euro_winners.csv")</a:t>
            </a:r>
          </a:p>
          <a:p>
            <a:pPr marL="0" indent="0">
              <a:spcBef>
                <a:spcPts val="0"/>
              </a:spcBef>
              <a:buNone/>
            </a:pPr>
            <a:r>
              <a:rPr lang="en-SG" sz="2000">
                <a:latin typeface="Courier New" panose="02070309020205020404" pitchFamily="49" charset="0"/>
                <a:cs typeface="Courier New" panose="02070309020205020404" pitchFamily="49" charset="0"/>
              </a:rPr>
              <a:t>df2= </a:t>
            </a:r>
            <a:r>
              <a:rPr lang="en-SG" sz="2000" b="1">
                <a:solidFill>
                  <a:srgbClr val="C00000"/>
                </a:solidFill>
                <a:latin typeface="Courier New" panose="02070309020205020404" pitchFamily="49" charset="0"/>
                <a:cs typeface="Courier New" panose="02070309020205020404" pitchFamily="49" charset="0"/>
              </a:rPr>
              <a:t>df.drop</a:t>
            </a:r>
            <a:r>
              <a:rPr lang="en-SG" sz="2000">
                <a:latin typeface="Courier New" panose="02070309020205020404" pitchFamily="49" charset="0"/>
                <a:cs typeface="Courier New" panose="02070309020205020404" pitchFamily="49" charset="0"/>
              </a:rPr>
              <a:t>(['Runners-up',</a:t>
            </a:r>
            <a:br>
              <a:rPr lang="en-SG" sz="2000">
                <a:latin typeface="Courier New" panose="02070309020205020404" pitchFamily="49" charset="0"/>
                <a:cs typeface="Courier New" panose="02070309020205020404" pitchFamily="49" charset="0"/>
              </a:rPr>
            </a:br>
            <a:r>
              <a:rPr lang="en-SG" sz="2000">
                <a:latin typeface="Courier New" panose="02070309020205020404" pitchFamily="49" charset="0"/>
                <a:cs typeface="Courier New" panose="02070309020205020404" pitchFamily="49" charset="0"/>
              </a:rPr>
              <a:t>            'Runner-UpNation',</a:t>
            </a:r>
            <a:br>
              <a:rPr lang="en-SG" sz="2000">
                <a:latin typeface="Courier New" panose="02070309020205020404" pitchFamily="49" charset="0"/>
                <a:cs typeface="Courier New" panose="02070309020205020404" pitchFamily="49" charset="0"/>
              </a:rPr>
            </a:br>
            <a:r>
              <a:rPr lang="en-SG" sz="2000">
                <a:latin typeface="Courier New" panose="02070309020205020404" pitchFamily="49" charset="0"/>
                <a:cs typeface="Courier New" panose="02070309020205020404" pitchFamily="49" charset="0"/>
              </a:rPr>
              <a:t>'Venue', 'Attendance'], axis=1)</a:t>
            </a:r>
          </a:p>
        </p:txBody>
      </p:sp>
      <p:pic>
        <p:nvPicPr>
          <p:cNvPr id="3" name="Picture 2">
            <a:extLst>
              <a:ext uri="{FF2B5EF4-FFF2-40B4-BE49-F238E27FC236}">
                <a16:creationId xmlns:a16="http://schemas.microsoft.com/office/drawing/2014/main" id="{6F1F63CD-3CE0-4E67-A7E6-CB0721AAC505}"/>
              </a:ext>
            </a:extLst>
          </p:cNvPr>
          <p:cNvPicPr>
            <a:picLocks noChangeAspect="1"/>
          </p:cNvPicPr>
          <p:nvPr/>
        </p:nvPicPr>
        <p:blipFill>
          <a:blip r:embed="rId3"/>
          <a:stretch>
            <a:fillRect/>
          </a:stretch>
        </p:blipFill>
        <p:spPr>
          <a:xfrm>
            <a:off x="376516" y="3932947"/>
            <a:ext cx="4997850" cy="2458835"/>
          </a:xfrm>
          <a:prstGeom prst="rect">
            <a:avLst/>
          </a:prstGeom>
        </p:spPr>
      </p:pic>
      <p:pic>
        <p:nvPicPr>
          <p:cNvPr id="7" name="Picture 6">
            <a:extLst>
              <a:ext uri="{FF2B5EF4-FFF2-40B4-BE49-F238E27FC236}">
                <a16:creationId xmlns:a16="http://schemas.microsoft.com/office/drawing/2014/main" id="{6184F75B-14CB-4A1F-8B88-E1718A343F2C}"/>
              </a:ext>
            </a:extLst>
          </p:cNvPr>
          <p:cNvPicPr>
            <a:picLocks noChangeAspect="1"/>
          </p:cNvPicPr>
          <p:nvPr/>
        </p:nvPicPr>
        <p:blipFill>
          <a:blip r:embed="rId4"/>
          <a:stretch>
            <a:fillRect/>
          </a:stretch>
        </p:blipFill>
        <p:spPr>
          <a:xfrm>
            <a:off x="554651" y="1382599"/>
            <a:ext cx="10934900" cy="2264997"/>
          </a:xfrm>
          <a:prstGeom prst="rect">
            <a:avLst/>
          </a:prstGeom>
        </p:spPr>
      </p:pic>
      <p:sp>
        <p:nvSpPr>
          <p:cNvPr id="9" name="Rectangle 8">
            <a:extLst>
              <a:ext uri="{FF2B5EF4-FFF2-40B4-BE49-F238E27FC236}">
                <a16:creationId xmlns:a16="http://schemas.microsoft.com/office/drawing/2014/main" id="{B356BBC1-E5CA-43AC-AABE-0FC4863E79E7}"/>
              </a:ext>
            </a:extLst>
          </p:cNvPr>
          <p:cNvSpPr/>
          <p:nvPr/>
        </p:nvSpPr>
        <p:spPr>
          <a:xfrm>
            <a:off x="8871858" y="3144569"/>
            <a:ext cx="2510118" cy="448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2400" b="1">
                <a:solidFill>
                  <a:srgbClr val="C00000"/>
                </a:solidFill>
              </a:rPr>
              <a:t>df</a:t>
            </a:r>
          </a:p>
        </p:txBody>
      </p:sp>
      <p:sp>
        <p:nvSpPr>
          <p:cNvPr id="11" name="Rectangle 10">
            <a:extLst>
              <a:ext uri="{FF2B5EF4-FFF2-40B4-BE49-F238E27FC236}">
                <a16:creationId xmlns:a16="http://schemas.microsoft.com/office/drawing/2014/main" id="{5AEF6EE1-F5D8-4DDA-89DB-02CCB52826CD}"/>
              </a:ext>
            </a:extLst>
          </p:cNvPr>
          <p:cNvSpPr/>
          <p:nvPr/>
        </p:nvSpPr>
        <p:spPr>
          <a:xfrm>
            <a:off x="2766912" y="5865294"/>
            <a:ext cx="2510118" cy="448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df2</a:t>
            </a:r>
          </a:p>
        </p:txBody>
      </p:sp>
      <p:sp>
        <p:nvSpPr>
          <p:cNvPr id="12" name="Slide Number Placeholder 11"/>
          <p:cNvSpPr>
            <a:spLocks noGrp="1"/>
          </p:cNvSpPr>
          <p:nvPr>
            <p:ph type="sldNum" sz="quarter" idx="12"/>
          </p:nvPr>
        </p:nvSpPr>
        <p:spPr/>
        <p:txBody>
          <a:bodyPr/>
          <a:lstStyle/>
          <a:p>
            <a:fld id="{F32CAEEB-7ECB-40EF-BAB7-81B3930065D2}" type="slidenum">
              <a:rPr lang="en-SG" smtClean="0"/>
              <a:t>60</a:t>
            </a:fld>
            <a:endParaRPr lang="en-SG"/>
          </a:p>
        </p:txBody>
      </p:sp>
      <p:sp>
        <p:nvSpPr>
          <p:cNvPr id="10"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686227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Append rows to DataFrames (concat)</a:t>
            </a:r>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358587" y="1108573"/>
            <a:ext cx="6580095" cy="239190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a:latin typeface="Courier New" panose="02070309020205020404" pitchFamily="49" charset="0"/>
                <a:cs typeface="Courier New" panose="02070309020205020404" pitchFamily="49" charset="0"/>
              </a:rPr>
              <a:t>import pandas as pd</a:t>
            </a:r>
          </a:p>
          <a:p>
            <a:pPr marL="0" indent="0">
              <a:spcBef>
                <a:spcPts val="0"/>
              </a:spcBef>
              <a:buNone/>
            </a:pPr>
            <a:r>
              <a:rPr lang="en-SG" sz="2000">
                <a:latin typeface="Courier New" panose="02070309020205020404" pitchFamily="49" charset="0"/>
                <a:cs typeface="Courier New" panose="02070309020205020404" pitchFamily="49" charset="0"/>
              </a:rPr>
              <a:t>df1 = pd.read_csv("data/Weights1.csv",</a:t>
            </a:r>
            <a:br>
              <a:rPr lang="en-SG" sz="2000">
                <a:latin typeface="Courier New" panose="02070309020205020404" pitchFamily="49" charset="0"/>
                <a:cs typeface="Courier New" panose="02070309020205020404" pitchFamily="49" charset="0"/>
              </a:rPr>
            </a:br>
            <a:r>
              <a:rPr lang="en-SG" sz="2000">
                <a:latin typeface="Courier New" panose="02070309020205020404" pitchFamily="49" charset="0"/>
                <a:cs typeface="Courier New" panose="02070309020205020404" pitchFamily="49" charset="0"/>
              </a:rPr>
              <a:t>                  index_col=['name'])</a:t>
            </a:r>
          </a:p>
          <a:p>
            <a:pPr marL="0" indent="0">
              <a:spcBef>
                <a:spcPts val="0"/>
              </a:spcBef>
              <a:buNone/>
            </a:pPr>
            <a:r>
              <a:rPr lang="en-SG" sz="2000">
                <a:latin typeface="Courier New" panose="02070309020205020404" pitchFamily="49" charset="0"/>
                <a:cs typeface="Courier New" panose="02070309020205020404" pitchFamily="49" charset="0"/>
              </a:rPr>
              <a:t>df2 = pd.read_csv("data/Weights2.csv",</a:t>
            </a:r>
            <a:br>
              <a:rPr lang="en-SG" sz="2000">
                <a:latin typeface="Courier New" panose="02070309020205020404" pitchFamily="49" charset="0"/>
                <a:cs typeface="Courier New" panose="02070309020205020404" pitchFamily="49" charset="0"/>
              </a:rPr>
            </a:br>
            <a:r>
              <a:rPr lang="en-SG" sz="2000">
                <a:latin typeface="Courier New" panose="02070309020205020404" pitchFamily="49" charset="0"/>
                <a:cs typeface="Courier New" panose="02070309020205020404" pitchFamily="49" charset="0"/>
              </a:rPr>
              <a:t>                  index_col=['name'])</a:t>
            </a:r>
            <a:br>
              <a:rPr lang="en-SG" sz="2000">
                <a:latin typeface="Courier New" panose="02070309020205020404" pitchFamily="49" charset="0"/>
                <a:cs typeface="Courier New" panose="02070309020205020404" pitchFamily="49" charset="0"/>
              </a:rPr>
            </a:br>
            <a:endParaRPr lang="en-SG" sz="2000">
              <a:latin typeface="Courier New" panose="02070309020205020404" pitchFamily="49" charset="0"/>
              <a:cs typeface="Courier New" panose="02070309020205020404" pitchFamily="49" charset="0"/>
            </a:endParaRPr>
          </a:p>
          <a:p>
            <a:pPr marL="0" indent="0">
              <a:spcBef>
                <a:spcPts val="0"/>
              </a:spcBef>
              <a:buNone/>
            </a:pPr>
            <a:r>
              <a:rPr lang="en-SG" sz="2000">
                <a:latin typeface="Courier New" panose="02070309020205020404" pitchFamily="49" charset="0"/>
                <a:cs typeface="Courier New" panose="02070309020205020404" pitchFamily="49" charset="0"/>
              </a:rPr>
              <a:t>result = </a:t>
            </a:r>
            <a:r>
              <a:rPr lang="en-SG" sz="2000" b="1">
                <a:solidFill>
                  <a:srgbClr val="C00000"/>
                </a:solidFill>
                <a:latin typeface="Courier New" panose="02070309020205020404" pitchFamily="49" charset="0"/>
                <a:cs typeface="Courier New" panose="02070309020205020404" pitchFamily="49" charset="0"/>
              </a:rPr>
              <a:t>pd.concat</a:t>
            </a:r>
            <a:r>
              <a:rPr lang="en-SG" sz="2000">
                <a:latin typeface="Courier New" panose="02070309020205020404" pitchFamily="49" charset="0"/>
                <a:cs typeface="Courier New" panose="02070309020205020404" pitchFamily="49" charset="0"/>
              </a:rPr>
              <a:t>([df1,df2])</a:t>
            </a:r>
          </a:p>
        </p:txBody>
      </p:sp>
      <p:pic>
        <p:nvPicPr>
          <p:cNvPr id="8" name="Picture 7">
            <a:extLst>
              <a:ext uri="{FF2B5EF4-FFF2-40B4-BE49-F238E27FC236}">
                <a16:creationId xmlns:a16="http://schemas.microsoft.com/office/drawing/2014/main" id="{FB98627D-D81B-4DE8-982A-AFD9109A77CA}"/>
              </a:ext>
            </a:extLst>
          </p:cNvPr>
          <p:cNvPicPr>
            <a:picLocks noChangeAspect="1"/>
          </p:cNvPicPr>
          <p:nvPr/>
        </p:nvPicPr>
        <p:blipFill>
          <a:blip r:embed="rId3"/>
          <a:stretch>
            <a:fillRect/>
          </a:stretch>
        </p:blipFill>
        <p:spPr>
          <a:xfrm>
            <a:off x="1133815" y="3580987"/>
            <a:ext cx="1816921" cy="2502159"/>
          </a:xfrm>
          <a:prstGeom prst="rect">
            <a:avLst/>
          </a:prstGeom>
        </p:spPr>
      </p:pic>
      <p:sp>
        <p:nvSpPr>
          <p:cNvPr id="9" name="Rectangle 8">
            <a:extLst>
              <a:ext uri="{FF2B5EF4-FFF2-40B4-BE49-F238E27FC236}">
                <a16:creationId xmlns:a16="http://schemas.microsoft.com/office/drawing/2014/main" id="{B356BBC1-E5CA-43AC-AABE-0FC4863E79E7}"/>
              </a:ext>
            </a:extLst>
          </p:cNvPr>
          <p:cNvSpPr/>
          <p:nvPr/>
        </p:nvSpPr>
        <p:spPr>
          <a:xfrm>
            <a:off x="1385578" y="6109766"/>
            <a:ext cx="1188568" cy="3211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2400" b="1">
                <a:solidFill>
                  <a:srgbClr val="C00000"/>
                </a:solidFill>
              </a:rPr>
              <a:t>df1</a:t>
            </a:r>
          </a:p>
        </p:txBody>
      </p:sp>
      <p:pic>
        <p:nvPicPr>
          <p:cNvPr id="10" name="Picture 9">
            <a:extLst>
              <a:ext uri="{FF2B5EF4-FFF2-40B4-BE49-F238E27FC236}">
                <a16:creationId xmlns:a16="http://schemas.microsoft.com/office/drawing/2014/main" id="{738586F6-BB63-4A26-872A-05DBCEDEA639}"/>
              </a:ext>
            </a:extLst>
          </p:cNvPr>
          <p:cNvPicPr>
            <a:picLocks noChangeAspect="1"/>
          </p:cNvPicPr>
          <p:nvPr/>
        </p:nvPicPr>
        <p:blipFill>
          <a:blip r:embed="rId4"/>
          <a:stretch>
            <a:fillRect/>
          </a:stretch>
        </p:blipFill>
        <p:spPr>
          <a:xfrm>
            <a:off x="3503980" y="3821097"/>
            <a:ext cx="2529000" cy="2262049"/>
          </a:xfrm>
          <a:prstGeom prst="rect">
            <a:avLst/>
          </a:prstGeom>
        </p:spPr>
      </p:pic>
      <p:pic>
        <p:nvPicPr>
          <p:cNvPr id="12" name="Picture 11">
            <a:extLst>
              <a:ext uri="{FF2B5EF4-FFF2-40B4-BE49-F238E27FC236}">
                <a16:creationId xmlns:a16="http://schemas.microsoft.com/office/drawing/2014/main" id="{E30A67ED-5223-4F15-AFCF-7025902E85E8}"/>
              </a:ext>
            </a:extLst>
          </p:cNvPr>
          <p:cNvPicPr>
            <a:picLocks noChangeAspect="1"/>
          </p:cNvPicPr>
          <p:nvPr/>
        </p:nvPicPr>
        <p:blipFill>
          <a:blip r:embed="rId5"/>
          <a:stretch>
            <a:fillRect/>
          </a:stretch>
        </p:blipFill>
        <p:spPr>
          <a:xfrm>
            <a:off x="9146591" y="1537227"/>
            <a:ext cx="2673988" cy="4747403"/>
          </a:xfrm>
          <a:prstGeom prst="rect">
            <a:avLst/>
          </a:prstGeom>
        </p:spPr>
      </p:pic>
      <p:sp>
        <p:nvSpPr>
          <p:cNvPr id="11" name="Rectangle 10">
            <a:extLst>
              <a:ext uri="{FF2B5EF4-FFF2-40B4-BE49-F238E27FC236}">
                <a16:creationId xmlns:a16="http://schemas.microsoft.com/office/drawing/2014/main" id="{5AEF6EE1-F5D8-4DDA-89DB-02CCB52826CD}"/>
              </a:ext>
            </a:extLst>
          </p:cNvPr>
          <p:cNvSpPr/>
          <p:nvPr/>
        </p:nvSpPr>
        <p:spPr>
          <a:xfrm>
            <a:off x="4513943" y="6127801"/>
            <a:ext cx="729323" cy="3030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df2</a:t>
            </a:r>
          </a:p>
        </p:txBody>
      </p:sp>
      <p:sp>
        <p:nvSpPr>
          <p:cNvPr id="13" name="Rectangle 12">
            <a:extLst>
              <a:ext uri="{FF2B5EF4-FFF2-40B4-BE49-F238E27FC236}">
                <a16:creationId xmlns:a16="http://schemas.microsoft.com/office/drawing/2014/main" id="{AC945683-863C-4C24-A1F5-98FCF1F154AD}"/>
              </a:ext>
            </a:extLst>
          </p:cNvPr>
          <p:cNvSpPr/>
          <p:nvPr/>
        </p:nvSpPr>
        <p:spPr>
          <a:xfrm>
            <a:off x="9858188" y="1144431"/>
            <a:ext cx="1250793" cy="3389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result</a:t>
            </a:r>
          </a:p>
        </p:txBody>
      </p:sp>
      <p:sp>
        <p:nvSpPr>
          <p:cNvPr id="14" name="Slide Number Placeholder 13"/>
          <p:cNvSpPr>
            <a:spLocks noGrp="1"/>
          </p:cNvSpPr>
          <p:nvPr>
            <p:ph type="sldNum" sz="quarter" idx="12"/>
          </p:nvPr>
        </p:nvSpPr>
        <p:spPr/>
        <p:txBody>
          <a:bodyPr/>
          <a:lstStyle/>
          <a:p>
            <a:fld id="{F32CAEEB-7ECB-40EF-BAB7-81B3930065D2}" type="slidenum">
              <a:rPr lang="en-SG" smtClean="0"/>
              <a:t>61</a:t>
            </a:fld>
            <a:endParaRPr lang="en-SG"/>
          </a:p>
        </p:txBody>
      </p:sp>
      <p:sp>
        <p:nvSpPr>
          <p:cNvPr id="1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4701920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t>Append columns to DataFrames (concat)</a:t>
            </a:r>
          </a:p>
        </p:txBody>
      </p:sp>
      <p:sp>
        <p:nvSpPr>
          <p:cNvPr id="5" name="Text Placeholder 4"/>
          <p:cNvSpPr>
            <a:spLocks noGrp="1"/>
          </p:cNvSpPr>
          <p:nvPr>
            <p:ph type="body" sz="quarter" idx="13"/>
          </p:nvPr>
        </p:nvSpPr>
        <p:spPr/>
        <p:txBody>
          <a:bodyPr>
            <a:normAutofit lnSpcReduction="10000"/>
          </a:bodyPr>
          <a:lstStyle/>
          <a:p>
            <a:r>
              <a:rPr lang="en-SG"/>
              <a:t>Reshaping Data</a:t>
            </a:r>
          </a:p>
        </p:txBody>
      </p:sp>
      <p:pic>
        <p:nvPicPr>
          <p:cNvPr id="10" name="Picture 9">
            <a:extLst>
              <a:ext uri="{FF2B5EF4-FFF2-40B4-BE49-F238E27FC236}">
                <a16:creationId xmlns:a16="http://schemas.microsoft.com/office/drawing/2014/main" id="{3619D412-EF67-4C54-96F1-EBC0FCB58382}"/>
              </a:ext>
            </a:extLst>
          </p:cNvPr>
          <p:cNvPicPr>
            <a:picLocks noChangeAspect="1"/>
          </p:cNvPicPr>
          <p:nvPr/>
        </p:nvPicPr>
        <p:blipFill>
          <a:blip r:embed="rId3"/>
          <a:stretch>
            <a:fillRect/>
          </a:stretch>
        </p:blipFill>
        <p:spPr>
          <a:xfrm>
            <a:off x="1133815" y="3580987"/>
            <a:ext cx="1816921" cy="2502159"/>
          </a:xfrm>
          <a:prstGeom prst="rect">
            <a:avLst/>
          </a:prstGeom>
        </p:spPr>
      </p:pic>
      <p:sp>
        <p:nvSpPr>
          <p:cNvPr id="12" name="Rectangle 11">
            <a:extLst>
              <a:ext uri="{FF2B5EF4-FFF2-40B4-BE49-F238E27FC236}">
                <a16:creationId xmlns:a16="http://schemas.microsoft.com/office/drawing/2014/main" id="{31201594-C8EA-4A85-9C93-F419BAD09CA1}"/>
              </a:ext>
            </a:extLst>
          </p:cNvPr>
          <p:cNvSpPr/>
          <p:nvPr/>
        </p:nvSpPr>
        <p:spPr>
          <a:xfrm>
            <a:off x="1385578" y="6109766"/>
            <a:ext cx="1188568" cy="3211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2400" b="1">
                <a:solidFill>
                  <a:srgbClr val="C00000"/>
                </a:solidFill>
              </a:rPr>
              <a:t>df1</a:t>
            </a:r>
          </a:p>
        </p:txBody>
      </p:sp>
      <p:sp>
        <p:nvSpPr>
          <p:cNvPr id="13" name="Rectangle 12">
            <a:extLst>
              <a:ext uri="{FF2B5EF4-FFF2-40B4-BE49-F238E27FC236}">
                <a16:creationId xmlns:a16="http://schemas.microsoft.com/office/drawing/2014/main" id="{FE8BA540-57C7-44C1-8AF2-4F91209477E1}"/>
              </a:ext>
            </a:extLst>
          </p:cNvPr>
          <p:cNvSpPr/>
          <p:nvPr/>
        </p:nvSpPr>
        <p:spPr>
          <a:xfrm>
            <a:off x="4093685" y="5464413"/>
            <a:ext cx="729323" cy="3030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df2</a:t>
            </a:r>
          </a:p>
        </p:txBody>
      </p:sp>
      <p:pic>
        <p:nvPicPr>
          <p:cNvPr id="8" name="Picture 7">
            <a:extLst>
              <a:ext uri="{FF2B5EF4-FFF2-40B4-BE49-F238E27FC236}">
                <a16:creationId xmlns:a16="http://schemas.microsoft.com/office/drawing/2014/main" id="{C6941234-C734-4BB7-A3E4-09C3E2D49111}"/>
              </a:ext>
            </a:extLst>
          </p:cNvPr>
          <p:cNvPicPr>
            <a:picLocks noChangeAspect="1"/>
          </p:cNvPicPr>
          <p:nvPr/>
        </p:nvPicPr>
        <p:blipFill>
          <a:blip r:embed="rId4"/>
          <a:stretch>
            <a:fillRect/>
          </a:stretch>
        </p:blipFill>
        <p:spPr>
          <a:xfrm>
            <a:off x="3642514" y="3791209"/>
            <a:ext cx="1742857" cy="1495238"/>
          </a:xfrm>
          <a:prstGeom prst="rect">
            <a:avLst/>
          </a:prstGeom>
        </p:spPr>
      </p:pic>
      <p:sp>
        <p:nvSpPr>
          <p:cNvPr id="15" name="Rectangle 14">
            <a:extLst>
              <a:ext uri="{FF2B5EF4-FFF2-40B4-BE49-F238E27FC236}">
                <a16:creationId xmlns:a16="http://schemas.microsoft.com/office/drawing/2014/main" id="{940D33D0-19C7-4B3D-8130-F6D64485D829}"/>
              </a:ext>
            </a:extLst>
          </p:cNvPr>
          <p:cNvSpPr/>
          <p:nvPr/>
        </p:nvSpPr>
        <p:spPr>
          <a:xfrm>
            <a:off x="9741070" y="1635567"/>
            <a:ext cx="1250793" cy="3389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sz="2400" b="1">
                <a:solidFill>
                  <a:srgbClr val="C00000"/>
                </a:solidFill>
              </a:rPr>
              <a:t>result</a:t>
            </a:r>
          </a:p>
        </p:txBody>
      </p:sp>
      <p:sp>
        <p:nvSpPr>
          <p:cNvPr id="16" name="Content Placeholder 2">
            <a:extLst>
              <a:ext uri="{FF2B5EF4-FFF2-40B4-BE49-F238E27FC236}">
                <a16:creationId xmlns:a16="http://schemas.microsoft.com/office/drawing/2014/main" id="{4F3EFD3D-9DC0-4AF2-8E5F-9D6EC8318F08}"/>
              </a:ext>
            </a:extLst>
          </p:cNvPr>
          <p:cNvSpPr txBox="1">
            <a:spLocks/>
          </p:cNvSpPr>
          <p:nvPr/>
        </p:nvSpPr>
        <p:spPr>
          <a:xfrm>
            <a:off x="134381" y="1446534"/>
            <a:ext cx="9233823" cy="1706240"/>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a:latin typeface="Courier New" panose="02070309020205020404" pitchFamily="49" charset="0"/>
                <a:cs typeface="Courier New" panose="02070309020205020404" pitchFamily="49" charset="0"/>
              </a:rPr>
              <a:t>import pandas as pd</a:t>
            </a:r>
          </a:p>
          <a:p>
            <a:pPr marL="0" indent="0">
              <a:spcBef>
                <a:spcPts val="0"/>
              </a:spcBef>
              <a:buNone/>
            </a:pPr>
            <a:r>
              <a:rPr lang="en-SG" sz="2000">
                <a:latin typeface="Courier New" panose="02070309020205020404" pitchFamily="49" charset="0"/>
                <a:cs typeface="Courier New" panose="02070309020205020404" pitchFamily="49" charset="0"/>
              </a:rPr>
              <a:t>df1 = pd.read_csv("data/Weights1.csv",index_col=['name'])</a:t>
            </a:r>
          </a:p>
          <a:p>
            <a:pPr marL="0" indent="0">
              <a:spcBef>
                <a:spcPts val="0"/>
              </a:spcBef>
              <a:buNone/>
            </a:pPr>
            <a:r>
              <a:rPr lang="en-SG" sz="2000">
                <a:latin typeface="Courier New" panose="02070309020205020404" pitchFamily="49" charset="0"/>
                <a:cs typeface="Courier New" panose="02070309020205020404" pitchFamily="49" charset="0"/>
              </a:rPr>
              <a:t>df2 = pd.read_csv("data/Heights2.csv",index_col=['name'])</a:t>
            </a:r>
          </a:p>
          <a:p>
            <a:pPr marL="0" indent="0">
              <a:spcBef>
                <a:spcPts val="0"/>
              </a:spcBef>
              <a:buNone/>
            </a:pPr>
            <a:endParaRPr lang="en-SG" sz="2000">
              <a:latin typeface="Courier New" panose="02070309020205020404" pitchFamily="49" charset="0"/>
              <a:cs typeface="Courier New" panose="02070309020205020404" pitchFamily="49" charset="0"/>
            </a:endParaRPr>
          </a:p>
          <a:p>
            <a:pPr marL="0" indent="0">
              <a:spcBef>
                <a:spcPts val="0"/>
              </a:spcBef>
              <a:buNone/>
            </a:pPr>
            <a:r>
              <a:rPr lang="en-SG" sz="2000">
                <a:latin typeface="Courier New" panose="02070309020205020404" pitchFamily="49" charset="0"/>
                <a:cs typeface="Courier New" panose="02070309020205020404" pitchFamily="49" charset="0"/>
              </a:rPr>
              <a:t>result = pd.concat([df1,df2])</a:t>
            </a:r>
          </a:p>
        </p:txBody>
      </p:sp>
      <p:pic>
        <p:nvPicPr>
          <p:cNvPr id="14" name="Picture 13">
            <a:extLst>
              <a:ext uri="{FF2B5EF4-FFF2-40B4-BE49-F238E27FC236}">
                <a16:creationId xmlns:a16="http://schemas.microsoft.com/office/drawing/2014/main" id="{8E640633-5E18-4AE5-8341-6179D3854B1F}"/>
              </a:ext>
            </a:extLst>
          </p:cNvPr>
          <p:cNvPicPr>
            <a:picLocks noChangeAspect="1"/>
          </p:cNvPicPr>
          <p:nvPr/>
        </p:nvPicPr>
        <p:blipFill>
          <a:blip r:embed="rId5"/>
          <a:stretch>
            <a:fillRect/>
          </a:stretch>
        </p:blipFill>
        <p:spPr>
          <a:xfrm>
            <a:off x="9012926" y="2342975"/>
            <a:ext cx="2907508" cy="4014552"/>
          </a:xfrm>
          <a:prstGeom prst="rect">
            <a:avLst/>
          </a:prstGeom>
        </p:spPr>
      </p:pic>
      <p:sp>
        <p:nvSpPr>
          <p:cNvPr id="7" name="Slide Number Placeholder 6"/>
          <p:cNvSpPr>
            <a:spLocks noGrp="1"/>
          </p:cNvSpPr>
          <p:nvPr>
            <p:ph type="sldNum" sz="quarter" idx="12"/>
          </p:nvPr>
        </p:nvSpPr>
        <p:spPr/>
        <p:txBody>
          <a:bodyPr/>
          <a:lstStyle/>
          <a:p>
            <a:fld id="{F32CAEEB-7ECB-40EF-BAB7-81B3930065D2}" type="slidenum">
              <a:rPr lang="en-SG" smtClean="0"/>
              <a:t>62</a:t>
            </a:fld>
            <a:endParaRPr lang="en-SG"/>
          </a:p>
        </p:txBody>
      </p:sp>
      <p:sp>
        <p:nvSpPr>
          <p:cNvPr id="1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3793898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000"/>
              <a:t>Spread rows into columns (</a:t>
            </a:r>
            <a:r>
              <a:rPr lang="en-SG"/>
              <a:t>pivot)</a:t>
            </a:r>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391986" y="1431230"/>
            <a:ext cx="11611945" cy="1415373"/>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2000">
                <a:latin typeface="Courier New" panose="02070309020205020404" pitchFamily="49" charset="0"/>
                <a:cs typeface="Courier New" panose="02070309020205020404" pitchFamily="49" charset="0"/>
              </a:rPr>
              <a:t>import pandas as pd</a:t>
            </a:r>
          </a:p>
          <a:p>
            <a:pPr marL="0" indent="0">
              <a:spcBef>
                <a:spcPts val="0"/>
              </a:spcBef>
              <a:buNone/>
            </a:pPr>
            <a:r>
              <a:rPr lang="en-SG" sz="2000">
                <a:latin typeface="Courier New" panose="02070309020205020404" pitchFamily="49" charset="0"/>
                <a:cs typeface="Courier New" panose="02070309020205020404" pitchFamily="49" charset="0"/>
              </a:rPr>
              <a:t>df = pd.read_csv("data/Weights.csv")</a:t>
            </a:r>
            <a:endParaRPr lang="pt-BR" sz="2000">
              <a:latin typeface="Courier New" panose="02070309020205020404" pitchFamily="49" charset="0"/>
              <a:cs typeface="Courier New" panose="02070309020205020404" pitchFamily="49" charset="0"/>
            </a:endParaRPr>
          </a:p>
          <a:p>
            <a:pPr marL="0" indent="0">
              <a:spcBef>
                <a:spcPts val="0"/>
              </a:spcBef>
              <a:buNone/>
            </a:pPr>
            <a:r>
              <a:rPr lang="en-SG" sz="2000">
                <a:latin typeface="Courier New" panose="02070309020205020404" pitchFamily="49" charset="0"/>
                <a:cs typeface="Courier New" panose="02070309020205020404" pitchFamily="49" charset="0"/>
              </a:rPr>
              <a:t>df2= df.pivot(index='observation',columns='gender',values='weight')</a:t>
            </a:r>
            <a:endParaRPr lang="pt-BR" sz="2000" dirty="0">
              <a:latin typeface="Courier New" panose="02070309020205020404" pitchFamily="49" charset="0"/>
              <a:cs typeface="Courier New" panose="02070309020205020404" pitchFamily="49" charset="0"/>
            </a:endParaRPr>
          </a:p>
          <a:p>
            <a:pPr marL="0" indent="0">
              <a:spcBef>
                <a:spcPts val="0"/>
              </a:spcBef>
              <a:buNone/>
            </a:pPr>
            <a:endParaRPr lang="pt-BR" sz="2000" dirty="0">
              <a:latin typeface="Courier New" panose="02070309020205020404" pitchFamily="49" charset="0"/>
              <a:cs typeface="Courier New" panose="02070309020205020404" pitchFamily="49" charset="0"/>
            </a:endParaRPr>
          </a:p>
          <a:p>
            <a:pPr marL="0" indent="0">
              <a:spcBef>
                <a:spcPts val="0"/>
              </a:spcBef>
              <a:buNone/>
            </a:pPr>
            <a:endParaRPr lang="pt-BR" sz="2000" b="1" dirty="0">
              <a:solidFill>
                <a:srgbClr val="00B050"/>
              </a:solidFill>
              <a:latin typeface="Courier New" panose="02070309020205020404" pitchFamily="49" charset="0"/>
              <a:cs typeface="Courier New" panose="02070309020205020404" pitchFamily="49" charset="0"/>
            </a:endParaRPr>
          </a:p>
          <a:p>
            <a:pPr marL="0" indent="0">
              <a:spcBef>
                <a:spcPts val="0"/>
              </a:spcBef>
              <a:buNone/>
            </a:pPr>
            <a:r>
              <a:rPr lang="pt-BR" sz="2000" dirty="0">
                <a:latin typeface="Courier New" panose="02070309020205020404" pitchFamily="49" charset="0"/>
                <a:cs typeface="Courier New" panose="02070309020205020404" pitchFamily="49" charset="0"/>
              </a:rPr>
              <a:t/>
            </a:r>
            <a:br>
              <a:rPr lang="pt-BR" sz="2000" dirty="0">
                <a:latin typeface="Courier New" panose="02070309020205020404" pitchFamily="49" charset="0"/>
                <a:cs typeface="Courier New" panose="02070309020205020404" pitchFamily="49" charset="0"/>
              </a:rPr>
            </a:br>
            <a:endParaRPr lang="en-SG" sz="20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rot="16200000">
            <a:off x="5188152" y="4497986"/>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After pivot</a:t>
            </a:r>
          </a:p>
        </p:txBody>
      </p:sp>
      <p:sp>
        <p:nvSpPr>
          <p:cNvPr id="12" name="TextBox 11">
            <a:extLst>
              <a:ext uri="{FF2B5EF4-FFF2-40B4-BE49-F238E27FC236}">
                <a16:creationId xmlns:a16="http://schemas.microsoft.com/office/drawing/2014/main" id="{F95EA8EA-2538-40E5-BA95-01F9F45DEEA5}"/>
              </a:ext>
            </a:extLst>
          </p:cNvPr>
          <p:cNvSpPr txBox="1"/>
          <p:nvPr/>
        </p:nvSpPr>
        <p:spPr>
          <a:xfrm rot="16200000">
            <a:off x="492411" y="4510643"/>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Before pivot</a:t>
            </a:r>
          </a:p>
        </p:txBody>
      </p:sp>
      <p:pic>
        <p:nvPicPr>
          <p:cNvPr id="16" name="Picture 15">
            <a:extLst>
              <a:ext uri="{FF2B5EF4-FFF2-40B4-BE49-F238E27FC236}">
                <a16:creationId xmlns:a16="http://schemas.microsoft.com/office/drawing/2014/main" id="{73CF3BD0-B95E-4198-814C-AEE1EA314B2F}"/>
              </a:ext>
            </a:extLst>
          </p:cNvPr>
          <p:cNvPicPr>
            <a:picLocks noChangeAspect="1"/>
          </p:cNvPicPr>
          <p:nvPr/>
        </p:nvPicPr>
        <p:blipFill>
          <a:blip r:embed="rId3"/>
          <a:stretch>
            <a:fillRect/>
          </a:stretch>
        </p:blipFill>
        <p:spPr>
          <a:xfrm>
            <a:off x="2283043" y="3198250"/>
            <a:ext cx="3572804" cy="3188949"/>
          </a:xfrm>
          <a:prstGeom prst="rect">
            <a:avLst/>
          </a:prstGeom>
        </p:spPr>
      </p:pic>
      <p:pic>
        <p:nvPicPr>
          <p:cNvPr id="17" name="Picture 16">
            <a:extLst>
              <a:ext uri="{FF2B5EF4-FFF2-40B4-BE49-F238E27FC236}">
                <a16:creationId xmlns:a16="http://schemas.microsoft.com/office/drawing/2014/main" id="{B8C76BFA-B6AC-4775-84A9-F563F719EF74}"/>
              </a:ext>
            </a:extLst>
          </p:cNvPr>
          <p:cNvPicPr>
            <a:picLocks noChangeAspect="1"/>
          </p:cNvPicPr>
          <p:nvPr/>
        </p:nvPicPr>
        <p:blipFill>
          <a:blip r:embed="rId4"/>
          <a:stretch>
            <a:fillRect/>
          </a:stretch>
        </p:blipFill>
        <p:spPr>
          <a:xfrm>
            <a:off x="7159556" y="3183256"/>
            <a:ext cx="2334639" cy="3187176"/>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63</a:t>
            </a:fld>
            <a:endParaRPr lang="en-SG"/>
          </a:p>
        </p:txBody>
      </p:sp>
      <p:sp>
        <p:nvSpPr>
          <p:cNvPr id="10"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82489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000"/>
              <a:t>Gather columns into rows (</a:t>
            </a:r>
            <a:r>
              <a:rPr lang="en-SG"/>
              <a:t>melt)</a:t>
            </a:r>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159417"/>
            <a:ext cx="11611945" cy="1854039"/>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a:latin typeface="Courier New" panose="02070309020205020404" pitchFamily="49" charset="0"/>
                <a:cs typeface="Courier New" panose="02070309020205020404" pitchFamily="49" charset="0"/>
              </a:rPr>
              <a:t>import pandas as pd</a:t>
            </a:r>
          </a:p>
          <a:p>
            <a:pPr marL="0" indent="0">
              <a:spcBef>
                <a:spcPts val="0"/>
              </a:spcBef>
              <a:buNone/>
            </a:pPr>
            <a:r>
              <a:rPr lang="en-SG" sz="1800">
                <a:latin typeface="Courier New" panose="02070309020205020404" pitchFamily="49" charset="0"/>
                <a:cs typeface="Courier New" panose="02070309020205020404" pitchFamily="49" charset="0"/>
              </a:rPr>
              <a:t>df = pd.read_csv("data/Weights.csv")</a:t>
            </a:r>
          </a:p>
          <a:p>
            <a:pPr marL="0" indent="0">
              <a:spcBef>
                <a:spcPts val="0"/>
              </a:spcBef>
              <a:buNone/>
            </a:pPr>
            <a:r>
              <a:rPr lang="en-SG" sz="1800">
                <a:latin typeface="Courier New" panose="02070309020205020404" pitchFamily="49" charset="0"/>
                <a:cs typeface="Courier New" panose="02070309020205020404" pitchFamily="49" charset="0"/>
              </a:rPr>
              <a:t>df2 = df.pivot(index='observation',columns='gender',values='weight')</a:t>
            </a:r>
          </a:p>
          <a:p>
            <a:pPr marL="0" indent="0">
              <a:spcBef>
                <a:spcPts val="0"/>
              </a:spcBef>
              <a:buNone/>
            </a:pPr>
            <a:endParaRPr lang="en-SG" sz="1800">
              <a:latin typeface="Courier New" panose="02070309020205020404" pitchFamily="49" charset="0"/>
              <a:cs typeface="Courier New" panose="02070309020205020404" pitchFamily="49" charset="0"/>
            </a:endParaRPr>
          </a:p>
          <a:p>
            <a:pPr marL="0" indent="0">
              <a:spcBef>
                <a:spcPts val="0"/>
              </a:spcBef>
              <a:buNone/>
            </a:pPr>
            <a:r>
              <a:rPr lang="en-SG" sz="1800">
                <a:latin typeface="Courier New" panose="02070309020205020404" pitchFamily="49" charset="0"/>
                <a:cs typeface="Courier New" panose="02070309020205020404" pitchFamily="49" charset="0"/>
              </a:rPr>
              <a:t>df3 = pd.melt(df, id_vars=['observation','gender'])</a:t>
            </a:r>
            <a:endParaRPr lang="pt-BR" sz="1800" b="1" dirty="0">
              <a:solidFill>
                <a:srgbClr val="00B050"/>
              </a:solidFill>
              <a:latin typeface="Courier New" panose="02070309020205020404" pitchFamily="49" charset="0"/>
              <a:cs typeface="Courier New" panose="02070309020205020404" pitchFamily="49" charset="0"/>
            </a:endParaRPr>
          </a:p>
          <a:p>
            <a:pPr marL="0" indent="0">
              <a:spcBef>
                <a:spcPts val="0"/>
              </a:spcBef>
              <a:buNone/>
            </a:pPr>
            <a:r>
              <a:rPr lang="pt-BR" sz="1800" dirty="0">
                <a:latin typeface="Courier New" panose="02070309020205020404" pitchFamily="49" charset="0"/>
                <a:cs typeface="Courier New" panose="02070309020205020404" pitchFamily="49" charset="0"/>
              </a:rPr>
              <a:t/>
            </a:r>
            <a:br>
              <a:rPr lang="pt-BR" sz="1800" dirty="0">
                <a:latin typeface="Courier New" panose="02070309020205020404" pitchFamily="49" charset="0"/>
                <a:cs typeface="Courier New" panose="02070309020205020404" pitchFamily="49" charset="0"/>
              </a:rPr>
            </a:br>
            <a:endParaRPr lang="en-SG" sz="1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rot="16200000">
            <a:off x="6763402" y="4593188"/>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After melt</a:t>
            </a:r>
          </a:p>
        </p:txBody>
      </p:sp>
      <p:sp>
        <p:nvSpPr>
          <p:cNvPr id="12" name="TextBox 11">
            <a:extLst>
              <a:ext uri="{FF2B5EF4-FFF2-40B4-BE49-F238E27FC236}">
                <a16:creationId xmlns:a16="http://schemas.microsoft.com/office/drawing/2014/main" id="{F95EA8EA-2538-40E5-BA95-01F9F45DEEA5}"/>
              </a:ext>
            </a:extLst>
          </p:cNvPr>
          <p:cNvSpPr txBox="1"/>
          <p:nvPr/>
        </p:nvSpPr>
        <p:spPr>
          <a:xfrm rot="16200000">
            <a:off x="3476399" y="4364673"/>
            <a:ext cx="3103025"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After pivot, </a:t>
            </a:r>
            <a:br>
              <a:rPr lang="en-SG" sz="2400" b="1"/>
            </a:br>
            <a:r>
              <a:rPr lang="en-SG" sz="2400" b="1"/>
              <a:t>Before melt</a:t>
            </a:r>
          </a:p>
        </p:txBody>
      </p:sp>
      <p:pic>
        <p:nvPicPr>
          <p:cNvPr id="13" name="Picture 12">
            <a:extLst>
              <a:ext uri="{FF2B5EF4-FFF2-40B4-BE49-F238E27FC236}">
                <a16:creationId xmlns:a16="http://schemas.microsoft.com/office/drawing/2014/main" id="{2F4C6491-8E01-41E4-85E9-7A9D350E4C65}"/>
              </a:ext>
            </a:extLst>
          </p:cNvPr>
          <p:cNvPicPr>
            <a:picLocks noChangeAspect="1"/>
          </p:cNvPicPr>
          <p:nvPr/>
        </p:nvPicPr>
        <p:blipFill>
          <a:blip r:embed="rId3"/>
          <a:stretch>
            <a:fillRect/>
          </a:stretch>
        </p:blipFill>
        <p:spPr>
          <a:xfrm>
            <a:off x="5497665" y="3230432"/>
            <a:ext cx="2334639" cy="3187176"/>
          </a:xfrm>
          <a:prstGeom prst="rect">
            <a:avLst/>
          </a:prstGeom>
        </p:spPr>
      </p:pic>
      <p:pic>
        <p:nvPicPr>
          <p:cNvPr id="8" name="Picture 7">
            <a:extLst>
              <a:ext uri="{FF2B5EF4-FFF2-40B4-BE49-F238E27FC236}">
                <a16:creationId xmlns:a16="http://schemas.microsoft.com/office/drawing/2014/main" id="{F7DCECD0-A2CF-4552-A62A-4EEF39012E3A}"/>
              </a:ext>
            </a:extLst>
          </p:cNvPr>
          <p:cNvPicPr>
            <a:picLocks noChangeAspect="1"/>
          </p:cNvPicPr>
          <p:nvPr/>
        </p:nvPicPr>
        <p:blipFill>
          <a:blip r:embed="rId4"/>
          <a:stretch>
            <a:fillRect/>
          </a:stretch>
        </p:blipFill>
        <p:spPr>
          <a:xfrm>
            <a:off x="8524802" y="3208313"/>
            <a:ext cx="3683329" cy="3263372"/>
          </a:xfrm>
          <a:prstGeom prst="rect">
            <a:avLst/>
          </a:prstGeom>
        </p:spPr>
      </p:pic>
      <p:sp>
        <p:nvSpPr>
          <p:cNvPr id="10" name="TextBox 9">
            <a:extLst>
              <a:ext uri="{FF2B5EF4-FFF2-40B4-BE49-F238E27FC236}">
                <a16:creationId xmlns:a16="http://schemas.microsoft.com/office/drawing/2014/main" id="{81559541-FADA-43D7-939F-6BDA59A8F741}"/>
              </a:ext>
            </a:extLst>
          </p:cNvPr>
          <p:cNvSpPr txBox="1"/>
          <p:nvPr/>
        </p:nvSpPr>
        <p:spPr>
          <a:xfrm rot="16200000">
            <a:off x="-1077782" y="4520706"/>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Before pivot</a:t>
            </a:r>
          </a:p>
        </p:txBody>
      </p:sp>
      <p:pic>
        <p:nvPicPr>
          <p:cNvPr id="14" name="Picture 13">
            <a:extLst>
              <a:ext uri="{FF2B5EF4-FFF2-40B4-BE49-F238E27FC236}">
                <a16:creationId xmlns:a16="http://schemas.microsoft.com/office/drawing/2014/main" id="{D61189E6-84CA-49EA-B1A3-532EB2162360}"/>
              </a:ext>
            </a:extLst>
          </p:cNvPr>
          <p:cNvPicPr>
            <a:picLocks noChangeAspect="1"/>
          </p:cNvPicPr>
          <p:nvPr/>
        </p:nvPicPr>
        <p:blipFill>
          <a:blip r:embed="rId5"/>
          <a:stretch>
            <a:fillRect/>
          </a:stretch>
        </p:blipFill>
        <p:spPr>
          <a:xfrm>
            <a:off x="848722" y="3228659"/>
            <a:ext cx="3572804" cy="3188949"/>
          </a:xfrm>
          <a:prstGeom prst="rect">
            <a:avLst/>
          </a:prstGeom>
        </p:spPr>
      </p:pic>
      <p:sp>
        <p:nvSpPr>
          <p:cNvPr id="9" name="Slide Number Placeholder 8"/>
          <p:cNvSpPr>
            <a:spLocks noGrp="1"/>
          </p:cNvSpPr>
          <p:nvPr>
            <p:ph type="sldNum" sz="quarter" idx="12"/>
          </p:nvPr>
        </p:nvSpPr>
        <p:spPr/>
        <p:txBody>
          <a:bodyPr/>
          <a:lstStyle/>
          <a:p>
            <a:fld id="{F32CAEEB-7ECB-40EF-BAB7-81B3930065D2}" type="slidenum">
              <a:rPr lang="en-SG" smtClean="0"/>
              <a:t>64</a:t>
            </a:fld>
            <a:endParaRPr lang="en-SG"/>
          </a:p>
        </p:txBody>
      </p:sp>
      <p:sp>
        <p:nvSpPr>
          <p:cNvPr id="1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9800680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000"/>
              <a:t>Gather columns into rows (</a:t>
            </a:r>
            <a:r>
              <a:rPr lang="en-SG"/>
              <a:t>melt)</a:t>
            </a:r>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159417"/>
            <a:ext cx="11611945" cy="2893850"/>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a:latin typeface="Courier New" panose="02070309020205020404" pitchFamily="49" charset="0"/>
                <a:cs typeface="Courier New" panose="02070309020205020404" pitchFamily="49" charset="0"/>
              </a:rPr>
              <a:t>import pandas as pd</a:t>
            </a:r>
          </a:p>
          <a:p>
            <a:pPr marL="0" indent="0">
              <a:spcBef>
                <a:spcPts val="0"/>
              </a:spcBef>
              <a:buNone/>
            </a:pPr>
            <a:endParaRPr lang="en-SG" sz="1800">
              <a:latin typeface="Courier New" panose="02070309020205020404" pitchFamily="49" charset="0"/>
              <a:cs typeface="Courier New" panose="02070309020205020404" pitchFamily="49" charset="0"/>
            </a:endParaRPr>
          </a:p>
          <a:p>
            <a:pPr marL="0" indent="0">
              <a:spcBef>
                <a:spcPts val="0"/>
              </a:spcBef>
              <a:buNone/>
            </a:pPr>
            <a:r>
              <a:rPr lang="en-SG" sz="1800">
                <a:latin typeface="Courier New" panose="02070309020205020404" pitchFamily="49" charset="0"/>
                <a:cs typeface="Courier New" panose="02070309020205020404" pitchFamily="49" charset="0"/>
              </a:rPr>
              <a:t>df = pd.read_csv("data/WeightsYears.csv")</a:t>
            </a:r>
          </a:p>
          <a:p>
            <a:pPr marL="0" indent="0">
              <a:spcBef>
                <a:spcPts val="0"/>
              </a:spcBef>
              <a:buNone/>
            </a:pPr>
            <a:r>
              <a:rPr lang="en-SG" sz="1800">
                <a:latin typeface="Courier New" panose="02070309020205020404" pitchFamily="49" charset="0"/>
                <a:cs typeface="Courier New" panose="02070309020205020404" pitchFamily="49" charset="0"/>
              </a:rPr>
              <a:t>#print(df)</a:t>
            </a:r>
          </a:p>
          <a:p>
            <a:pPr marL="0" indent="0">
              <a:spcBef>
                <a:spcPts val="0"/>
              </a:spcBef>
              <a:buNone/>
            </a:pPr>
            <a:endParaRPr lang="en-SG" sz="1800">
              <a:latin typeface="Courier New" panose="02070309020205020404" pitchFamily="49" charset="0"/>
              <a:cs typeface="Courier New" panose="02070309020205020404" pitchFamily="49" charset="0"/>
            </a:endParaRPr>
          </a:p>
          <a:p>
            <a:pPr marL="0" indent="0">
              <a:spcBef>
                <a:spcPts val="0"/>
              </a:spcBef>
              <a:buNone/>
            </a:pPr>
            <a:r>
              <a:rPr lang="en-SG" sz="1800">
                <a:latin typeface="Courier New" panose="02070309020205020404" pitchFamily="49" charset="0"/>
                <a:cs typeface="Courier New" panose="02070309020205020404" pitchFamily="49" charset="0"/>
              </a:rPr>
              <a:t>df3 = pd.melt(df, id_vars=['Name'],value_vars=['2015','2016','2017'],</a:t>
            </a:r>
          </a:p>
          <a:p>
            <a:pPr marL="0" indent="0">
              <a:spcBef>
                <a:spcPts val="0"/>
              </a:spcBef>
              <a:buNone/>
            </a:pPr>
            <a:r>
              <a:rPr lang="en-SG" sz="1800">
                <a:latin typeface="Courier New" panose="02070309020205020404" pitchFamily="49" charset="0"/>
                <a:cs typeface="Courier New" panose="02070309020205020404" pitchFamily="49" charset="0"/>
              </a:rPr>
              <a:t>             var_name="Year",</a:t>
            </a:r>
          </a:p>
          <a:p>
            <a:pPr marL="0" indent="0">
              <a:spcBef>
                <a:spcPts val="0"/>
              </a:spcBef>
              <a:buNone/>
            </a:pPr>
            <a:r>
              <a:rPr lang="en-SG" sz="1800">
                <a:latin typeface="Courier New" panose="02070309020205020404" pitchFamily="49" charset="0"/>
                <a:cs typeface="Courier New" panose="02070309020205020404" pitchFamily="49" charset="0"/>
              </a:rPr>
              <a:t>             value_name="Weight")</a:t>
            </a:r>
          </a:p>
          <a:p>
            <a:pPr marL="0" indent="0">
              <a:spcBef>
                <a:spcPts val="0"/>
              </a:spcBef>
              <a:buNone/>
            </a:pPr>
            <a:r>
              <a:rPr lang="en-SG" sz="1800">
                <a:latin typeface="Courier New" panose="02070309020205020404" pitchFamily="49" charset="0"/>
                <a:cs typeface="Courier New" panose="02070309020205020404" pitchFamily="49" charset="0"/>
              </a:rPr>
              <a:t>print(df3)</a:t>
            </a:r>
            <a:r>
              <a:rPr lang="pt-BR" sz="1800" dirty="0">
                <a:latin typeface="Courier New" panose="02070309020205020404" pitchFamily="49" charset="0"/>
                <a:cs typeface="Courier New" panose="02070309020205020404" pitchFamily="49" charset="0"/>
              </a:rPr>
              <a:t/>
            </a:r>
            <a:br>
              <a:rPr lang="pt-BR" sz="1800" dirty="0">
                <a:latin typeface="Courier New" panose="02070309020205020404" pitchFamily="49" charset="0"/>
                <a:cs typeface="Courier New" panose="02070309020205020404" pitchFamily="49" charset="0"/>
              </a:rPr>
            </a:br>
            <a:endParaRPr lang="en-SG" sz="1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rot="16200000">
            <a:off x="5208714" y="5092361"/>
            <a:ext cx="1836376"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After melt</a:t>
            </a:r>
          </a:p>
        </p:txBody>
      </p:sp>
      <p:sp>
        <p:nvSpPr>
          <p:cNvPr id="12" name="TextBox 11">
            <a:extLst>
              <a:ext uri="{FF2B5EF4-FFF2-40B4-BE49-F238E27FC236}">
                <a16:creationId xmlns:a16="http://schemas.microsoft.com/office/drawing/2014/main" id="{F95EA8EA-2538-40E5-BA95-01F9F45DEEA5}"/>
              </a:ext>
            </a:extLst>
          </p:cNvPr>
          <p:cNvSpPr txBox="1"/>
          <p:nvPr/>
        </p:nvSpPr>
        <p:spPr>
          <a:xfrm rot="16200000">
            <a:off x="-364203" y="4924776"/>
            <a:ext cx="2028625"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
            </a:r>
            <a:br>
              <a:rPr lang="en-SG" sz="2400" b="1"/>
            </a:br>
            <a:r>
              <a:rPr lang="en-SG" sz="2400" b="1"/>
              <a:t>Before melt</a:t>
            </a:r>
          </a:p>
        </p:txBody>
      </p:sp>
      <p:pic>
        <p:nvPicPr>
          <p:cNvPr id="3" name="Picture 2">
            <a:extLst>
              <a:ext uri="{FF2B5EF4-FFF2-40B4-BE49-F238E27FC236}">
                <a16:creationId xmlns:a16="http://schemas.microsoft.com/office/drawing/2014/main" id="{8109F58A-84DF-4A2D-95CD-44A831F6109C}"/>
              </a:ext>
            </a:extLst>
          </p:cNvPr>
          <p:cNvPicPr>
            <a:picLocks noChangeAspect="1"/>
          </p:cNvPicPr>
          <p:nvPr/>
        </p:nvPicPr>
        <p:blipFill>
          <a:blip r:embed="rId3"/>
          <a:stretch>
            <a:fillRect/>
          </a:stretch>
        </p:blipFill>
        <p:spPr>
          <a:xfrm>
            <a:off x="1385630" y="4189675"/>
            <a:ext cx="4190417" cy="2164912"/>
          </a:xfrm>
          <a:prstGeom prst="rect">
            <a:avLst/>
          </a:prstGeom>
        </p:spPr>
      </p:pic>
      <p:pic>
        <p:nvPicPr>
          <p:cNvPr id="7" name="Picture 6">
            <a:extLst>
              <a:ext uri="{FF2B5EF4-FFF2-40B4-BE49-F238E27FC236}">
                <a16:creationId xmlns:a16="http://schemas.microsoft.com/office/drawing/2014/main" id="{3A279EAE-5D66-4F4F-8C0F-6ED1CA7E783C}"/>
              </a:ext>
            </a:extLst>
          </p:cNvPr>
          <p:cNvPicPr>
            <a:picLocks noChangeAspect="1"/>
          </p:cNvPicPr>
          <p:nvPr/>
        </p:nvPicPr>
        <p:blipFill>
          <a:blip r:embed="rId4"/>
          <a:stretch>
            <a:fillRect/>
          </a:stretch>
        </p:blipFill>
        <p:spPr>
          <a:xfrm>
            <a:off x="7106482" y="3004955"/>
            <a:ext cx="4361905" cy="3133333"/>
          </a:xfrm>
          <a:prstGeom prst="rect">
            <a:avLst/>
          </a:prstGeom>
        </p:spPr>
      </p:pic>
      <p:sp>
        <p:nvSpPr>
          <p:cNvPr id="10" name="Slide Number Placeholder 9"/>
          <p:cNvSpPr>
            <a:spLocks noGrp="1"/>
          </p:cNvSpPr>
          <p:nvPr>
            <p:ph type="sldNum" sz="quarter" idx="12"/>
          </p:nvPr>
        </p:nvSpPr>
        <p:spPr/>
        <p:txBody>
          <a:bodyPr/>
          <a:lstStyle/>
          <a:p>
            <a:fld id="{F32CAEEB-7ECB-40EF-BAB7-81B3930065D2}" type="slidenum">
              <a:rPr lang="en-SG" smtClean="0"/>
              <a:t>65</a:t>
            </a:fld>
            <a:endParaRPr lang="en-SG"/>
          </a:p>
        </p:txBody>
      </p:sp>
      <p:sp>
        <p:nvSpPr>
          <p:cNvPr id="13"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5472868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lnSpc>
                <a:spcPct val="100000"/>
              </a:lnSpc>
              <a:spcBef>
                <a:spcPts val="0"/>
              </a:spcBef>
              <a:defRPr/>
            </a:pPr>
            <a:r>
              <a:rPr lang="en-SG" sz="4000"/>
              <a:t>Sort DataFrame by column values</a:t>
            </a:r>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856590"/>
            <a:ext cx="11611945" cy="104122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a:latin typeface="Courier New" panose="02070309020205020404" pitchFamily="49" charset="0"/>
                <a:cs typeface="Courier New" panose="02070309020205020404" pitchFamily="49" charset="0"/>
              </a:rPr>
              <a:t>import pandas as pd</a:t>
            </a:r>
          </a:p>
          <a:p>
            <a:pPr marL="0" indent="0">
              <a:spcBef>
                <a:spcPts val="0"/>
              </a:spcBef>
              <a:buNone/>
            </a:pPr>
            <a:r>
              <a:rPr lang="en-SG" sz="1800">
                <a:latin typeface="Courier New" panose="02070309020205020404" pitchFamily="49" charset="0"/>
                <a:cs typeface="Courier New" panose="02070309020205020404" pitchFamily="49" charset="0"/>
              </a:rPr>
              <a:t>df = pd.read_csv("data/Weights.csv")</a:t>
            </a:r>
          </a:p>
          <a:p>
            <a:pPr marL="0" indent="0">
              <a:spcBef>
                <a:spcPts val="0"/>
              </a:spcBef>
              <a:buNone/>
            </a:pPr>
            <a:r>
              <a:rPr lang="en-SG" sz="1800">
                <a:latin typeface="Courier New" panose="02070309020205020404" pitchFamily="49" charset="0"/>
                <a:cs typeface="Courier New" panose="02070309020205020404" pitchFamily="49" charset="0"/>
              </a:rPr>
              <a:t>df2 = df.sort_values(by="weight")</a:t>
            </a:r>
            <a:r>
              <a:rPr lang="pt-BR" sz="1800">
                <a:latin typeface="Courier New" panose="02070309020205020404" pitchFamily="49" charset="0"/>
                <a:cs typeface="Courier New" panose="02070309020205020404" pitchFamily="49" charset="0"/>
              </a:rPr>
              <a:t/>
            </a:r>
            <a:br>
              <a:rPr lang="pt-BR" sz="1800">
                <a:latin typeface="Courier New" panose="02070309020205020404" pitchFamily="49" charset="0"/>
                <a:cs typeface="Courier New" panose="02070309020205020404" pitchFamily="49" charset="0"/>
              </a:rPr>
            </a:br>
            <a:endParaRPr lang="en-SG" sz="18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rot="16200000">
            <a:off x="5300413" y="4574004"/>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After sort</a:t>
            </a:r>
          </a:p>
        </p:txBody>
      </p:sp>
      <p:sp>
        <p:nvSpPr>
          <p:cNvPr id="12" name="TextBox 11">
            <a:extLst>
              <a:ext uri="{FF2B5EF4-FFF2-40B4-BE49-F238E27FC236}">
                <a16:creationId xmlns:a16="http://schemas.microsoft.com/office/drawing/2014/main" id="{F95EA8EA-2538-40E5-BA95-01F9F45DEEA5}"/>
              </a:ext>
            </a:extLst>
          </p:cNvPr>
          <p:cNvSpPr txBox="1"/>
          <p:nvPr/>
        </p:nvSpPr>
        <p:spPr>
          <a:xfrm rot="16200000">
            <a:off x="652465" y="4565718"/>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Before sort</a:t>
            </a:r>
          </a:p>
        </p:txBody>
      </p:sp>
      <p:pic>
        <p:nvPicPr>
          <p:cNvPr id="8" name="Picture 7">
            <a:extLst>
              <a:ext uri="{FF2B5EF4-FFF2-40B4-BE49-F238E27FC236}">
                <a16:creationId xmlns:a16="http://schemas.microsoft.com/office/drawing/2014/main" id="{F7DCECD0-A2CF-4552-A62A-4EEF39012E3A}"/>
              </a:ext>
            </a:extLst>
          </p:cNvPr>
          <p:cNvPicPr>
            <a:picLocks noChangeAspect="1"/>
          </p:cNvPicPr>
          <p:nvPr/>
        </p:nvPicPr>
        <p:blipFill>
          <a:blip r:embed="rId4"/>
          <a:stretch>
            <a:fillRect/>
          </a:stretch>
        </p:blipFill>
        <p:spPr>
          <a:xfrm>
            <a:off x="7370891" y="3274267"/>
            <a:ext cx="4365140" cy="3165449"/>
          </a:xfrm>
          <a:prstGeom prst="rect">
            <a:avLst/>
          </a:prstGeom>
        </p:spPr>
      </p:pic>
      <p:pic>
        <p:nvPicPr>
          <p:cNvPr id="3" name="Picture 2">
            <a:extLst>
              <a:ext uri="{FF2B5EF4-FFF2-40B4-BE49-F238E27FC236}">
                <a16:creationId xmlns:a16="http://schemas.microsoft.com/office/drawing/2014/main" id="{23205EE9-648D-42C6-8F08-0FE4C0131FC6}"/>
              </a:ext>
            </a:extLst>
          </p:cNvPr>
          <p:cNvPicPr>
            <a:picLocks noChangeAspect="1"/>
          </p:cNvPicPr>
          <p:nvPr/>
        </p:nvPicPr>
        <p:blipFill>
          <a:blip r:embed="rId5"/>
          <a:stretch>
            <a:fillRect/>
          </a:stretch>
        </p:blipFill>
        <p:spPr>
          <a:xfrm>
            <a:off x="2424234" y="3274266"/>
            <a:ext cx="3525385" cy="3061137"/>
          </a:xfrm>
          <a:prstGeom prst="rect">
            <a:avLst/>
          </a:prstGeom>
        </p:spPr>
      </p:pic>
      <p:sp>
        <p:nvSpPr>
          <p:cNvPr id="7" name="Rectangle 6">
            <a:extLst>
              <a:ext uri="{FF2B5EF4-FFF2-40B4-BE49-F238E27FC236}">
                <a16:creationId xmlns:a16="http://schemas.microsoft.com/office/drawing/2014/main" id="{C1C27DE8-13E3-40D7-82F5-34BBAD16A86A}"/>
              </a:ext>
            </a:extLst>
          </p:cNvPr>
          <p:cNvSpPr/>
          <p:nvPr/>
        </p:nvSpPr>
        <p:spPr>
          <a:xfrm>
            <a:off x="249131" y="1253279"/>
            <a:ext cx="11611945" cy="369332"/>
          </a:xfrm>
          <a:prstGeom prst="rect">
            <a:avLst/>
          </a:prstGeom>
        </p:spPr>
        <p:txBody>
          <a:bodyPr wrap="square">
            <a:spAutoFit/>
          </a:bodyPr>
          <a:lstStyle/>
          <a:p>
            <a:r>
              <a:rPr lang="en-SG"/>
              <a:t>DataFrame.sort_values(by, axis=0, ascending=True, inplace=False, kind='quicksort', na_position='last')[source]</a:t>
            </a:r>
          </a:p>
        </p:txBody>
      </p:sp>
      <p:sp>
        <p:nvSpPr>
          <p:cNvPr id="13" name="Slide Number Placeholder 12"/>
          <p:cNvSpPr>
            <a:spLocks noGrp="1"/>
          </p:cNvSpPr>
          <p:nvPr>
            <p:ph type="sldNum" sz="quarter" idx="12"/>
          </p:nvPr>
        </p:nvSpPr>
        <p:spPr/>
        <p:txBody>
          <a:bodyPr/>
          <a:lstStyle/>
          <a:p>
            <a:fld id="{F32CAEEB-7ECB-40EF-BAB7-81B3930065D2}" type="slidenum">
              <a:rPr lang="en-SG" smtClean="0"/>
              <a:t>66</a:t>
            </a:fld>
            <a:endParaRPr lang="en-SG"/>
          </a:p>
        </p:txBody>
      </p:sp>
      <p:sp>
        <p:nvSpPr>
          <p:cNvPr id="1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009193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000"/>
              <a:t>Sort DataFrame by index values</a:t>
            </a:r>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159417"/>
            <a:ext cx="11611945" cy="183309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a:latin typeface="Courier New" panose="02070309020205020404" pitchFamily="49" charset="0"/>
                <a:cs typeface="Courier New" panose="02070309020205020404" pitchFamily="49" charset="0"/>
              </a:rPr>
              <a:t>import pandas as pd</a:t>
            </a:r>
          </a:p>
          <a:p>
            <a:pPr marL="0" indent="0">
              <a:spcBef>
                <a:spcPts val="0"/>
              </a:spcBef>
              <a:buNone/>
            </a:pPr>
            <a:r>
              <a:rPr lang="en-SG" sz="1800">
                <a:latin typeface="Courier New" panose="02070309020205020404" pitchFamily="49" charset="0"/>
                <a:cs typeface="Courier New" panose="02070309020205020404" pitchFamily="49" charset="0"/>
              </a:rPr>
              <a:t>import numpy as np</a:t>
            </a:r>
          </a:p>
          <a:p>
            <a:pPr marL="0" indent="0">
              <a:spcBef>
                <a:spcPts val="0"/>
              </a:spcBef>
              <a:buNone/>
            </a:pPr>
            <a:endParaRPr lang="en-SG" sz="1800">
              <a:latin typeface="Courier New" panose="02070309020205020404" pitchFamily="49" charset="0"/>
              <a:cs typeface="Courier New" panose="02070309020205020404" pitchFamily="49" charset="0"/>
            </a:endParaRPr>
          </a:p>
          <a:p>
            <a:pPr marL="0" indent="0">
              <a:spcBef>
                <a:spcPts val="0"/>
              </a:spcBef>
              <a:buNone/>
            </a:pPr>
            <a:r>
              <a:rPr lang="en-SG" sz="1800">
                <a:latin typeface="Courier New" panose="02070309020205020404" pitchFamily="49" charset="0"/>
                <a:cs typeface="Courier New" panose="02070309020205020404" pitchFamily="49" charset="0"/>
              </a:rPr>
              <a:t>dates = pd.date_range('20130101', periods=6)</a:t>
            </a:r>
          </a:p>
          <a:p>
            <a:pPr marL="0" indent="0">
              <a:spcBef>
                <a:spcPts val="0"/>
              </a:spcBef>
              <a:buNone/>
            </a:pPr>
            <a:r>
              <a:rPr lang="en-SG" sz="1800">
                <a:latin typeface="Courier New" panose="02070309020205020404" pitchFamily="49" charset="0"/>
                <a:cs typeface="Courier New" panose="02070309020205020404" pitchFamily="49" charset="0"/>
              </a:rPr>
              <a:t>df = pd.DataFrame(np.random.randn(6,4), index=dates, columns=list('ABCD'))</a:t>
            </a:r>
          </a:p>
          <a:p>
            <a:pPr marL="0" indent="0">
              <a:spcBef>
                <a:spcPts val="0"/>
              </a:spcBef>
              <a:buNone/>
            </a:pPr>
            <a:r>
              <a:rPr lang="en-SG" sz="1800">
                <a:latin typeface="Courier New" panose="02070309020205020404" pitchFamily="49" charset="0"/>
                <a:cs typeface="Courier New" panose="02070309020205020404" pitchFamily="49" charset="0"/>
              </a:rPr>
              <a:t>df2= </a:t>
            </a:r>
            <a:r>
              <a:rPr lang="en-SG" sz="1800" b="1">
                <a:solidFill>
                  <a:srgbClr val="C00000"/>
                </a:solidFill>
                <a:latin typeface="Courier New" panose="02070309020205020404" pitchFamily="49" charset="0"/>
                <a:cs typeface="Courier New" panose="02070309020205020404" pitchFamily="49" charset="0"/>
              </a:rPr>
              <a:t>df.sort_index(ascending=False)</a:t>
            </a:r>
          </a:p>
        </p:txBody>
      </p:sp>
      <p:sp>
        <p:nvSpPr>
          <p:cNvPr id="11" name="TextBox 10">
            <a:extLst>
              <a:ext uri="{FF2B5EF4-FFF2-40B4-BE49-F238E27FC236}">
                <a16:creationId xmlns:a16="http://schemas.microsoft.com/office/drawing/2014/main" id="{8CB7BA06-8D64-4934-838B-CA1BC4C701B1}"/>
              </a:ext>
            </a:extLst>
          </p:cNvPr>
          <p:cNvSpPr txBox="1"/>
          <p:nvPr/>
        </p:nvSpPr>
        <p:spPr>
          <a:xfrm>
            <a:off x="6293224" y="5087735"/>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df2</a:t>
            </a:r>
          </a:p>
        </p:txBody>
      </p:sp>
      <p:sp>
        <p:nvSpPr>
          <p:cNvPr id="12" name="TextBox 11">
            <a:extLst>
              <a:ext uri="{FF2B5EF4-FFF2-40B4-BE49-F238E27FC236}">
                <a16:creationId xmlns:a16="http://schemas.microsoft.com/office/drawing/2014/main" id="{F95EA8EA-2538-40E5-BA95-01F9F45DEEA5}"/>
              </a:ext>
            </a:extLst>
          </p:cNvPr>
          <p:cNvSpPr txBox="1"/>
          <p:nvPr/>
        </p:nvSpPr>
        <p:spPr>
          <a:xfrm>
            <a:off x="314773" y="5071161"/>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df</a:t>
            </a:r>
          </a:p>
        </p:txBody>
      </p:sp>
      <p:pic>
        <p:nvPicPr>
          <p:cNvPr id="3" name="Picture 2">
            <a:extLst>
              <a:ext uri="{FF2B5EF4-FFF2-40B4-BE49-F238E27FC236}">
                <a16:creationId xmlns:a16="http://schemas.microsoft.com/office/drawing/2014/main" id="{80C1CB31-DF96-410E-85F3-6C88B4FE289D}"/>
              </a:ext>
            </a:extLst>
          </p:cNvPr>
          <p:cNvPicPr>
            <a:picLocks noChangeAspect="1"/>
          </p:cNvPicPr>
          <p:nvPr/>
        </p:nvPicPr>
        <p:blipFill>
          <a:blip r:embed="rId4">
            <a:duotone>
              <a:prstClr val="black"/>
              <a:schemeClr val="accent1">
                <a:tint val="45000"/>
                <a:satMod val="400000"/>
              </a:schemeClr>
            </a:duotone>
          </a:blip>
          <a:stretch>
            <a:fillRect/>
          </a:stretch>
        </p:blipFill>
        <p:spPr>
          <a:xfrm>
            <a:off x="314773" y="3274268"/>
            <a:ext cx="5819890" cy="1745967"/>
          </a:xfrm>
          <a:prstGeom prst="rect">
            <a:avLst/>
          </a:prstGeom>
        </p:spPr>
      </p:pic>
      <p:pic>
        <p:nvPicPr>
          <p:cNvPr id="7" name="Picture 6">
            <a:extLst>
              <a:ext uri="{FF2B5EF4-FFF2-40B4-BE49-F238E27FC236}">
                <a16:creationId xmlns:a16="http://schemas.microsoft.com/office/drawing/2014/main" id="{B3F6E089-9918-4D14-B720-94D41E628FE3}"/>
              </a:ext>
            </a:extLst>
          </p:cNvPr>
          <p:cNvPicPr>
            <a:picLocks noChangeAspect="1"/>
          </p:cNvPicPr>
          <p:nvPr/>
        </p:nvPicPr>
        <p:blipFill>
          <a:blip r:embed="rId5">
            <a:duotone>
              <a:prstClr val="black"/>
              <a:schemeClr val="accent4">
                <a:tint val="45000"/>
                <a:satMod val="400000"/>
              </a:schemeClr>
            </a:duotone>
          </a:blip>
          <a:stretch>
            <a:fillRect/>
          </a:stretch>
        </p:blipFill>
        <p:spPr>
          <a:xfrm>
            <a:off x="6289101" y="3309229"/>
            <a:ext cx="5557455" cy="1711006"/>
          </a:xfrm>
          <a:prstGeom prst="rect">
            <a:avLst/>
          </a:prstGeom>
        </p:spPr>
      </p:pic>
      <p:sp>
        <p:nvSpPr>
          <p:cNvPr id="10" name="Slide Number Placeholder 9"/>
          <p:cNvSpPr>
            <a:spLocks noGrp="1"/>
          </p:cNvSpPr>
          <p:nvPr>
            <p:ph type="sldNum" sz="quarter" idx="12"/>
          </p:nvPr>
        </p:nvSpPr>
        <p:spPr/>
        <p:txBody>
          <a:bodyPr/>
          <a:lstStyle/>
          <a:p>
            <a:fld id="{F32CAEEB-7ECB-40EF-BAB7-81B3930065D2}" type="slidenum">
              <a:rPr lang="en-SG" smtClean="0"/>
              <a:t>67</a:t>
            </a:fld>
            <a:endParaRPr lang="en-SG"/>
          </a:p>
        </p:txBody>
      </p:sp>
      <p:sp>
        <p:nvSpPr>
          <p:cNvPr id="13"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5854198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000"/>
              <a:t>Sort DataFrame by index values (2)</a:t>
            </a:r>
            <a:endParaRPr lang="en-SG"/>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159417"/>
            <a:ext cx="7444836" cy="172175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None/>
            </a:pPr>
            <a:r>
              <a:rPr lang="en-SG" sz="1800">
                <a:latin typeface="Courier New" panose="02070309020205020404" pitchFamily="49" charset="0"/>
                <a:cs typeface="Courier New" panose="02070309020205020404" pitchFamily="49" charset="0"/>
              </a:rPr>
              <a:t>import pandas as pd</a:t>
            </a:r>
          </a:p>
          <a:p>
            <a:pPr marL="0" indent="0">
              <a:spcBef>
                <a:spcPts val="300"/>
              </a:spcBef>
              <a:buNone/>
            </a:pPr>
            <a:r>
              <a:rPr lang="en-SG" sz="1800">
                <a:latin typeface="Courier New" panose="02070309020205020404" pitchFamily="49" charset="0"/>
                <a:cs typeface="Courier New" panose="02070309020205020404" pitchFamily="49" charset="0"/>
              </a:rPr>
              <a:t>df=pd.read_csv('data/stock_index_prices.csv')</a:t>
            </a:r>
          </a:p>
          <a:p>
            <a:pPr marL="0" indent="0">
              <a:spcBef>
                <a:spcPts val="300"/>
              </a:spcBef>
              <a:buNone/>
            </a:pPr>
            <a:r>
              <a:rPr lang="en-SG" sz="1800">
                <a:latin typeface="Courier New" panose="02070309020205020404" pitchFamily="49" charset="0"/>
                <a:cs typeface="Courier New" panose="02070309020205020404" pitchFamily="49" charset="0"/>
              </a:rPr>
              <a:t>df2=df.set_index(['TradingDate','PriceType'])</a:t>
            </a:r>
          </a:p>
          <a:p>
            <a:pPr marL="0" indent="0">
              <a:spcBef>
                <a:spcPts val="300"/>
              </a:spcBef>
              <a:buNone/>
            </a:pPr>
            <a:r>
              <a:rPr lang="en-SG" sz="1800">
                <a:latin typeface="Courier New" panose="02070309020205020404" pitchFamily="49" charset="0"/>
                <a:cs typeface="Courier New" panose="02070309020205020404" pitchFamily="49" charset="0"/>
              </a:rPr>
              <a:t>df3=</a:t>
            </a:r>
            <a:r>
              <a:rPr lang="en-SG" sz="1800" b="1">
                <a:solidFill>
                  <a:srgbClr val="C00000"/>
                </a:solidFill>
                <a:latin typeface="Courier New" panose="02070309020205020404" pitchFamily="49" charset="0"/>
                <a:cs typeface="Courier New" panose="02070309020205020404" pitchFamily="49" charset="0"/>
              </a:rPr>
              <a:t>df2.sort_index</a:t>
            </a:r>
            <a:r>
              <a:rPr lang="en-SG" sz="1800">
                <a:latin typeface="Courier New" panose="02070309020205020404" pitchFamily="49" charset="0"/>
                <a:cs typeface="Courier New" panose="02070309020205020404" pitchFamily="49" charset="0"/>
              </a:rPr>
              <a:t>(ascending=False,level="PriceType")</a:t>
            </a:r>
            <a:endParaRPr lang="en-SG" sz="1800" b="1">
              <a:solidFill>
                <a:srgbClr val="C000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a:off x="4024899" y="5522949"/>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df2</a:t>
            </a:r>
          </a:p>
        </p:txBody>
      </p:sp>
      <p:pic>
        <p:nvPicPr>
          <p:cNvPr id="8" name="Picture 7">
            <a:extLst>
              <a:ext uri="{FF2B5EF4-FFF2-40B4-BE49-F238E27FC236}">
                <a16:creationId xmlns:a16="http://schemas.microsoft.com/office/drawing/2014/main" id="{3B43AA2D-F060-4955-9DA3-BD9E28931791}"/>
              </a:ext>
            </a:extLst>
          </p:cNvPr>
          <p:cNvPicPr>
            <a:picLocks noChangeAspect="1"/>
          </p:cNvPicPr>
          <p:nvPr/>
        </p:nvPicPr>
        <p:blipFill>
          <a:blip r:embed="rId4"/>
          <a:stretch>
            <a:fillRect/>
          </a:stretch>
        </p:blipFill>
        <p:spPr>
          <a:xfrm>
            <a:off x="234611" y="3061918"/>
            <a:ext cx="3279086" cy="2463163"/>
          </a:xfrm>
          <a:prstGeom prst="rect">
            <a:avLst/>
          </a:prstGeom>
        </p:spPr>
      </p:pic>
      <p:sp>
        <p:nvSpPr>
          <p:cNvPr id="12" name="TextBox 11">
            <a:extLst>
              <a:ext uri="{FF2B5EF4-FFF2-40B4-BE49-F238E27FC236}">
                <a16:creationId xmlns:a16="http://schemas.microsoft.com/office/drawing/2014/main" id="{F95EA8EA-2538-40E5-BA95-01F9F45DEEA5}"/>
              </a:ext>
            </a:extLst>
          </p:cNvPr>
          <p:cNvSpPr txBox="1"/>
          <p:nvPr/>
        </p:nvSpPr>
        <p:spPr>
          <a:xfrm>
            <a:off x="410672" y="5705830"/>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df</a:t>
            </a:r>
          </a:p>
        </p:txBody>
      </p:sp>
      <p:pic>
        <p:nvPicPr>
          <p:cNvPr id="9" name="Picture 8">
            <a:extLst>
              <a:ext uri="{FF2B5EF4-FFF2-40B4-BE49-F238E27FC236}">
                <a16:creationId xmlns:a16="http://schemas.microsoft.com/office/drawing/2014/main" id="{46CCA01E-B048-47A8-BE15-2AD118A43D6A}"/>
              </a:ext>
            </a:extLst>
          </p:cNvPr>
          <p:cNvPicPr>
            <a:picLocks noChangeAspect="1"/>
          </p:cNvPicPr>
          <p:nvPr/>
        </p:nvPicPr>
        <p:blipFill>
          <a:blip r:embed="rId5"/>
          <a:stretch>
            <a:fillRect/>
          </a:stretch>
        </p:blipFill>
        <p:spPr>
          <a:xfrm>
            <a:off x="3642626" y="3110264"/>
            <a:ext cx="3825683" cy="2246531"/>
          </a:xfrm>
          <a:prstGeom prst="rect">
            <a:avLst/>
          </a:prstGeom>
        </p:spPr>
      </p:pic>
      <p:sp>
        <p:nvSpPr>
          <p:cNvPr id="13" name="TextBox 12">
            <a:extLst>
              <a:ext uri="{FF2B5EF4-FFF2-40B4-BE49-F238E27FC236}">
                <a16:creationId xmlns:a16="http://schemas.microsoft.com/office/drawing/2014/main" id="{543676BC-3C5E-4283-8B70-CDCFECE678B4}"/>
              </a:ext>
            </a:extLst>
          </p:cNvPr>
          <p:cNvSpPr txBox="1"/>
          <p:nvPr/>
        </p:nvSpPr>
        <p:spPr>
          <a:xfrm>
            <a:off x="8232435" y="5722404"/>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df3</a:t>
            </a:r>
          </a:p>
        </p:txBody>
      </p:sp>
      <p:pic>
        <p:nvPicPr>
          <p:cNvPr id="14" name="Picture 13">
            <a:extLst>
              <a:ext uri="{FF2B5EF4-FFF2-40B4-BE49-F238E27FC236}">
                <a16:creationId xmlns:a16="http://schemas.microsoft.com/office/drawing/2014/main" id="{DC320958-684D-4D41-AB3C-D211EFA9A372}"/>
              </a:ext>
            </a:extLst>
          </p:cNvPr>
          <p:cNvPicPr>
            <a:picLocks noChangeAspect="1"/>
          </p:cNvPicPr>
          <p:nvPr/>
        </p:nvPicPr>
        <p:blipFill>
          <a:blip r:embed="rId6"/>
          <a:stretch>
            <a:fillRect/>
          </a:stretch>
        </p:blipFill>
        <p:spPr>
          <a:xfrm>
            <a:off x="7834430" y="1179120"/>
            <a:ext cx="3857143" cy="4457143"/>
          </a:xfrm>
          <a:prstGeom prst="rect">
            <a:avLst/>
          </a:prstGeom>
        </p:spPr>
      </p:pic>
      <p:sp>
        <p:nvSpPr>
          <p:cNvPr id="10" name="Slide Number Placeholder 9"/>
          <p:cNvSpPr>
            <a:spLocks noGrp="1"/>
          </p:cNvSpPr>
          <p:nvPr>
            <p:ph type="sldNum" sz="quarter" idx="12"/>
          </p:nvPr>
        </p:nvSpPr>
        <p:spPr/>
        <p:txBody>
          <a:bodyPr/>
          <a:lstStyle/>
          <a:p>
            <a:fld id="{F32CAEEB-7ECB-40EF-BAB7-81B3930065D2}" type="slidenum">
              <a:rPr lang="en-SG" smtClean="0"/>
              <a:t>68</a:t>
            </a:fld>
            <a:endParaRPr lang="en-SG"/>
          </a:p>
        </p:txBody>
      </p:sp>
      <p:sp>
        <p:nvSpPr>
          <p:cNvPr id="1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1691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00000"/>
              </a:lnSpc>
              <a:spcBef>
                <a:spcPts val="0"/>
              </a:spcBef>
              <a:defRPr/>
            </a:pPr>
            <a:r>
              <a:rPr lang="en-SG" sz="4000"/>
              <a:t>Reindex a DataFrame</a:t>
            </a:r>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1191629" y="1391225"/>
            <a:ext cx="9738927" cy="239735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a:latin typeface="Courier New" panose="02070309020205020404" pitchFamily="49" charset="0"/>
                <a:cs typeface="Courier New" panose="02070309020205020404" pitchFamily="49" charset="0"/>
              </a:rPr>
              <a:t>import pandas as pd</a:t>
            </a:r>
          </a:p>
          <a:p>
            <a:pPr marL="0" indent="0">
              <a:spcBef>
                <a:spcPts val="0"/>
              </a:spcBef>
              <a:buNone/>
            </a:pPr>
            <a:r>
              <a:rPr lang="en-SG" sz="1800">
                <a:latin typeface="Courier New" panose="02070309020205020404" pitchFamily="49" charset="0"/>
                <a:cs typeface="Courier New" panose="02070309020205020404" pitchFamily="49" charset="0"/>
              </a:rPr>
              <a:t>index = ['Firefox', 'Chrome', 'Safari', 'IE10','Konqueror']</a:t>
            </a:r>
          </a:p>
          <a:p>
            <a:pPr marL="0" indent="0">
              <a:spcBef>
                <a:spcPts val="0"/>
              </a:spcBef>
              <a:buNone/>
            </a:pPr>
            <a:r>
              <a:rPr lang="en-SG" sz="1800">
                <a:latin typeface="Courier New" panose="02070309020205020404" pitchFamily="49" charset="0"/>
                <a:cs typeface="Courier New" panose="02070309020205020404" pitchFamily="49" charset="0"/>
              </a:rPr>
              <a:t>df = pd.DataFrame({</a:t>
            </a:r>
          </a:p>
          <a:p>
            <a:pPr marL="0" indent="0">
              <a:spcBef>
                <a:spcPts val="0"/>
              </a:spcBef>
              <a:buNone/>
            </a:pPr>
            <a:r>
              <a:rPr lang="en-SG" sz="1800">
                <a:latin typeface="Courier New" panose="02070309020205020404" pitchFamily="49" charset="0"/>
                <a:cs typeface="Courier New" panose="02070309020205020404" pitchFamily="49" charset="0"/>
              </a:rPr>
              <a:t>       'http_status': [200,200,404,404,301],</a:t>
            </a:r>
          </a:p>
          <a:p>
            <a:pPr marL="0" indent="0">
              <a:spcBef>
                <a:spcPts val="0"/>
              </a:spcBef>
              <a:buNone/>
            </a:pPr>
            <a:r>
              <a:rPr lang="en-SG" sz="1800">
                <a:latin typeface="Courier New" panose="02070309020205020404" pitchFamily="49" charset="0"/>
                <a:cs typeface="Courier New" panose="02070309020205020404" pitchFamily="49" charset="0"/>
              </a:rPr>
              <a:t>       'response_time': [0.04, 0.02, 0.07, 0.08, 1.0]},index=index)</a:t>
            </a:r>
            <a:br>
              <a:rPr lang="en-SG" sz="1800">
                <a:latin typeface="Courier New" panose="02070309020205020404" pitchFamily="49" charset="0"/>
                <a:cs typeface="Courier New" panose="02070309020205020404" pitchFamily="49" charset="0"/>
              </a:rPr>
            </a:br>
            <a:r>
              <a:rPr lang="en-SG" sz="1800">
                <a:latin typeface="Courier New" panose="02070309020205020404" pitchFamily="49" charset="0"/>
                <a:cs typeface="Courier New" panose="02070309020205020404" pitchFamily="49" charset="0"/>
              </a:rPr>
              <a:t>new_index= ['Safari', 'Iceweasel', 'Comodo Dragon', 'IE10','Chrome']</a:t>
            </a:r>
          </a:p>
          <a:p>
            <a:pPr marL="0" indent="0">
              <a:spcBef>
                <a:spcPts val="0"/>
              </a:spcBef>
              <a:buNone/>
            </a:pPr>
            <a:r>
              <a:rPr lang="en-SG" sz="1800">
                <a:latin typeface="Courier New" panose="02070309020205020404" pitchFamily="49" charset="0"/>
                <a:cs typeface="Courier New" panose="02070309020205020404" pitchFamily="49" charset="0"/>
              </a:rPr>
              <a:t>df.reindex(new_index)</a:t>
            </a:r>
            <a:r>
              <a:rPr lang="pt-BR" sz="1800" dirty="0">
                <a:latin typeface="Courier New" panose="02070309020205020404" pitchFamily="49" charset="0"/>
                <a:cs typeface="Courier New" panose="02070309020205020404" pitchFamily="49" charset="0"/>
              </a:rPr>
              <a:t/>
            </a:r>
            <a:br>
              <a:rPr lang="pt-BR" sz="1800" dirty="0">
                <a:latin typeface="Courier New" panose="02070309020205020404" pitchFamily="49" charset="0"/>
                <a:cs typeface="Courier New" panose="02070309020205020404" pitchFamily="49" charset="0"/>
              </a:rPr>
            </a:br>
            <a:endParaRPr lang="en-SG" sz="18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7494B9C2-CA06-46AD-A08E-D7311D22D497}"/>
              </a:ext>
            </a:extLst>
          </p:cNvPr>
          <p:cNvPicPr>
            <a:picLocks noChangeAspect="1"/>
          </p:cNvPicPr>
          <p:nvPr/>
        </p:nvPicPr>
        <p:blipFill>
          <a:blip r:embed="rId4"/>
          <a:stretch>
            <a:fillRect/>
          </a:stretch>
        </p:blipFill>
        <p:spPr>
          <a:xfrm>
            <a:off x="5792834" y="3555767"/>
            <a:ext cx="4117397" cy="2255939"/>
          </a:xfrm>
          <a:prstGeom prst="rect">
            <a:avLst/>
          </a:prstGeom>
        </p:spPr>
      </p:pic>
      <p:sp>
        <p:nvSpPr>
          <p:cNvPr id="14" name="TextBox 13">
            <a:extLst>
              <a:ext uri="{FF2B5EF4-FFF2-40B4-BE49-F238E27FC236}">
                <a16:creationId xmlns:a16="http://schemas.microsoft.com/office/drawing/2014/main" id="{7B3E9767-11EB-414D-90F1-877736C00207}"/>
              </a:ext>
            </a:extLst>
          </p:cNvPr>
          <p:cNvSpPr txBox="1"/>
          <p:nvPr/>
        </p:nvSpPr>
        <p:spPr>
          <a:xfrm>
            <a:off x="6482331" y="5853195"/>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pPr algn="ctr"/>
            <a:r>
              <a:rPr lang="en-SG"/>
              <a:t>After reindexing</a:t>
            </a:r>
          </a:p>
        </p:txBody>
      </p:sp>
      <p:pic>
        <p:nvPicPr>
          <p:cNvPr id="7" name="Picture 6">
            <a:extLst>
              <a:ext uri="{FF2B5EF4-FFF2-40B4-BE49-F238E27FC236}">
                <a16:creationId xmlns:a16="http://schemas.microsoft.com/office/drawing/2014/main" id="{26C53743-CA0E-4376-9271-377D707C6332}"/>
              </a:ext>
            </a:extLst>
          </p:cNvPr>
          <p:cNvPicPr>
            <a:picLocks noChangeAspect="1"/>
          </p:cNvPicPr>
          <p:nvPr/>
        </p:nvPicPr>
        <p:blipFill>
          <a:blip r:embed="rId5"/>
          <a:stretch>
            <a:fillRect/>
          </a:stretch>
        </p:blipFill>
        <p:spPr>
          <a:xfrm>
            <a:off x="1417442" y="3555768"/>
            <a:ext cx="3690422" cy="2255939"/>
          </a:xfrm>
          <a:prstGeom prst="rect">
            <a:avLst/>
          </a:prstGeom>
        </p:spPr>
      </p:pic>
      <p:sp>
        <p:nvSpPr>
          <p:cNvPr id="15" name="TextBox 14">
            <a:extLst>
              <a:ext uri="{FF2B5EF4-FFF2-40B4-BE49-F238E27FC236}">
                <a16:creationId xmlns:a16="http://schemas.microsoft.com/office/drawing/2014/main" id="{B8CA751C-CC8C-480D-A34F-C30AF4CE0E7A}"/>
              </a:ext>
            </a:extLst>
          </p:cNvPr>
          <p:cNvSpPr txBox="1"/>
          <p:nvPr/>
        </p:nvSpPr>
        <p:spPr>
          <a:xfrm>
            <a:off x="1732085" y="5811707"/>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pPr algn="ctr"/>
            <a:r>
              <a:rPr lang="en-SG"/>
              <a:t>Before reindexing</a:t>
            </a:r>
          </a:p>
        </p:txBody>
      </p:sp>
      <p:sp>
        <p:nvSpPr>
          <p:cNvPr id="10" name="Slide Number Placeholder 9"/>
          <p:cNvSpPr>
            <a:spLocks noGrp="1"/>
          </p:cNvSpPr>
          <p:nvPr>
            <p:ph type="sldNum" sz="quarter" idx="12"/>
          </p:nvPr>
        </p:nvSpPr>
        <p:spPr/>
        <p:txBody>
          <a:bodyPr/>
          <a:lstStyle/>
          <a:p>
            <a:fld id="{F32CAEEB-7ECB-40EF-BAB7-81B3930065D2}" type="slidenum">
              <a:rPr lang="en-SG" smtClean="0"/>
              <a:t>69</a:t>
            </a:fld>
            <a:endParaRPr lang="en-SG"/>
          </a:p>
        </p:txBody>
      </p:sp>
      <p:sp>
        <p:nvSpPr>
          <p:cNvPr id="11"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76480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794797"/>
            <a:ext cx="10515600" cy="747892"/>
          </a:xfrm>
        </p:spPr>
        <p:txBody>
          <a:bodyPr>
            <a:normAutofit fontScale="90000"/>
          </a:bodyPr>
          <a:lstStyle/>
          <a:p>
            <a:r>
              <a:rPr lang="en-SG" dirty="0" smtClean="0"/>
              <a:t>Getting Started with Pandas</a:t>
            </a:r>
            <a:endParaRPr lang="en-SG" dirty="0"/>
          </a:p>
        </p:txBody>
      </p:sp>
      <p:sp>
        <p:nvSpPr>
          <p:cNvPr id="5" name="Slide Number Placeholder 4"/>
          <p:cNvSpPr>
            <a:spLocks noGrp="1"/>
          </p:cNvSpPr>
          <p:nvPr>
            <p:ph type="sldNum" sz="quarter" idx="12"/>
          </p:nvPr>
        </p:nvSpPr>
        <p:spPr/>
        <p:txBody>
          <a:bodyPr/>
          <a:lstStyle/>
          <a:p>
            <a:fld id="{F32CAEEB-7ECB-40EF-BAB7-81B3930065D2}" type="slidenum">
              <a:rPr lang="en-SG" smtClean="0"/>
              <a:t>7</a:t>
            </a:fld>
            <a:endParaRPr lang="en-SG"/>
          </a:p>
        </p:txBody>
      </p:sp>
      <p:sp>
        <p:nvSpPr>
          <p:cNvPr id="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32077593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00000"/>
              </a:lnSpc>
              <a:spcBef>
                <a:spcPts val="0"/>
              </a:spcBef>
              <a:defRPr/>
            </a:pPr>
            <a:r>
              <a:rPr lang="en-SG" sz="4000"/>
              <a:t>Reset the index of a DataFrame</a:t>
            </a:r>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1191629" y="1391226"/>
            <a:ext cx="9738927" cy="156712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None/>
            </a:pPr>
            <a:r>
              <a:rPr lang="en-SG" sz="1800">
                <a:latin typeface="Courier New" panose="02070309020205020404" pitchFamily="49" charset="0"/>
                <a:cs typeface="Courier New" panose="02070309020205020404" pitchFamily="49" charset="0"/>
              </a:rPr>
              <a:t>import pandas as pd</a:t>
            </a:r>
          </a:p>
          <a:p>
            <a:pPr marL="0" indent="0">
              <a:spcBef>
                <a:spcPts val="300"/>
              </a:spcBef>
              <a:buNone/>
            </a:pPr>
            <a:r>
              <a:rPr lang="en-SG" sz="1800">
                <a:latin typeface="Courier New" panose="02070309020205020404" pitchFamily="49" charset="0"/>
                <a:cs typeface="Courier New" panose="02070309020205020404" pitchFamily="49" charset="0"/>
              </a:rPr>
              <a:t>df=pd.read_csv('data/stock_index_prices.csv')</a:t>
            </a:r>
          </a:p>
          <a:p>
            <a:pPr marL="0" indent="0">
              <a:spcBef>
                <a:spcPts val="300"/>
              </a:spcBef>
              <a:buNone/>
            </a:pPr>
            <a:r>
              <a:rPr lang="en-SG" sz="1800">
                <a:latin typeface="Courier New" panose="02070309020205020404" pitchFamily="49" charset="0"/>
                <a:cs typeface="Courier New" panose="02070309020205020404" pitchFamily="49" charset="0"/>
              </a:rPr>
              <a:t>df = df.set_index(['TradingDate','PriceType'])</a:t>
            </a:r>
          </a:p>
          <a:p>
            <a:pPr marL="0" indent="0">
              <a:spcBef>
                <a:spcPts val="300"/>
              </a:spcBef>
              <a:buNone/>
            </a:pPr>
            <a:r>
              <a:rPr lang="en-SG" sz="1800">
                <a:latin typeface="Courier New" panose="02070309020205020404" pitchFamily="49" charset="0"/>
                <a:cs typeface="Courier New" panose="02070309020205020404" pitchFamily="49" charset="0"/>
              </a:rPr>
              <a:t>df= </a:t>
            </a:r>
            <a:r>
              <a:rPr lang="en-SG" sz="1800" b="1">
                <a:solidFill>
                  <a:srgbClr val="C00000"/>
                </a:solidFill>
                <a:latin typeface="Courier New" panose="02070309020205020404" pitchFamily="49" charset="0"/>
                <a:cs typeface="Courier New" panose="02070309020205020404" pitchFamily="49" charset="0"/>
              </a:rPr>
              <a:t>df.reset_index()</a:t>
            </a:r>
          </a:p>
        </p:txBody>
      </p:sp>
      <p:sp>
        <p:nvSpPr>
          <p:cNvPr id="14" name="TextBox 13">
            <a:extLst>
              <a:ext uri="{FF2B5EF4-FFF2-40B4-BE49-F238E27FC236}">
                <a16:creationId xmlns:a16="http://schemas.microsoft.com/office/drawing/2014/main" id="{7B3E9767-11EB-414D-90F1-877736C00207}"/>
              </a:ext>
            </a:extLst>
          </p:cNvPr>
          <p:cNvSpPr txBox="1"/>
          <p:nvPr/>
        </p:nvSpPr>
        <p:spPr>
          <a:xfrm>
            <a:off x="6482331" y="5853195"/>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pPr algn="ctr"/>
            <a:r>
              <a:rPr lang="en-SG"/>
              <a:t>After reset index</a:t>
            </a:r>
          </a:p>
        </p:txBody>
      </p:sp>
      <p:sp>
        <p:nvSpPr>
          <p:cNvPr id="15" name="TextBox 14">
            <a:extLst>
              <a:ext uri="{FF2B5EF4-FFF2-40B4-BE49-F238E27FC236}">
                <a16:creationId xmlns:a16="http://schemas.microsoft.com/office/drawing/2014/main" id="{B8CA751C-CC8C-480D-A34F-C30AF4CE0E7A}"/>
              </a:ext>
            </a:extLst>
          </p:cNvPr>
          <p:cNvSpPr txBox="1"/>
          <p:nvPr/>
        </p:nvSpPr>
        <p:spPr>
          <a:xfrm>
            <a:off x="1732085" y="5811707"/>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pPr algn="ctr"/>
            <a:r>
              <a:rPr lang="en-SG"/>
              <a:t>Before reset index</a:t>
            </a:r>
          </a:p>
        </p:txBody>
      </p:sp>
      <p:pic>
        <p:nvPicPr>
          <p:cNvPr id="10" name="Picture 9">
            <a:extLst>
              <a:ext uri="{FF2B5EF4-FFF2-40B4-BE49-F238E27FC236}">
                <a16:creationId xmlns:a16="http://schemas.microsoft.com/office/drawing/2014/main" id="{4C0AF902-A85B-49AA-B61D-17FDE767EB9B}"/>
              </a:ext>
            </a:extLst>
          </p:cNvPr>
          <p:cNvPicPr>
            <a:picLocks noChangeAspect="1"/>
          </p:cNvPicPr>
          <p:nvPr/>
        </p:nvPicPr>
        <p:blipFill>
          <a:blip r:embed="rId4"/>
          <a:stretch>
            <a:fillRect/>
          </a:stretch>
        </p:blipFill>
        <p:spPr>
          <a:xfrm>
            <a:off x="1509026" y="3385345"/>
            <a:ext cx="3825683" cy="2246531"/>
          </a:xfrm>
          <a:prstGeom prst="rect">
            <a:avLst/>
          </a:prstGeom>
        </p:spPr>
      </p:pic>
      <p:pic>
        <p:nvPicPr>
          <p:cNvPr id="8" name="Picture 7">
            <a:extLst>
              <a:ext uri="{FF2B5EF4-FFF2-40B4-BE49-F238E27FC236}">
                <a16:creationId xmlns:a16="http://schemas.microsoft.com/office/drawing/2014/main" id="{13D7FDA0-6712-48A3-B2DA-B4E211236729}"/>
              </a:ext>
            </a:extLst>
          </p:cNvPr>
          <p:cNvPicPr>
            <a:picLocks noChangeAspect="1"/>
          </p:cNvPicPr>
          <p:nvPr/>
        </p:nvPicPr>
        <p:blipFill>
          <a:blip r:embed="rId5"/>
          <a:stretch>
            <a:fillRect/>
          </a:stretch>
        </p:blipFill>
        <p:spPr>
          <a:xfrm>
            <a:off x="5941469" y="3272212"/>
            <a:ext cx="4142857" cy="2314286"/>
          </a:xfrm>
          <a:prstGeom prst="rect">
            <a:avLst/>
          </a:prstGeom>
        </p:spPr>
      </p:pic>
      <p:sp>
        <p:nvSpPr>
          <p:cNvPr id="9" name="Slide Number Placeholder 8"/>
          <p:cNvSpPr>
            <a:spLocks noGrp="1"/>
          </p:cNvSpPr>
          <p:nvPr>
            <p:ph type="sldNum" sz="quarter" idx="12"/>
          </p:nvPr>
        </p:nvSpPr>
        <p:spPr/>
        <p:txBody>
          <a:bodyPr/>
          <a:lstStyle/>
          <a:p>
            <a:fld id="{F32CAEEB-7ECB-40EF-BAB7-81B3930065D2}" type="slidenum">
              <a:rPr lang="en-SG" smtClean="0"/>
              <a:t>70</a:t>
            </a:fld>
            <a:endParaRPr lang="en-SG"/>
          </a:p>
        </p:txBody>
      </p:sp>
      <p:sp>
        <p:nvSpPr>
          <p:cNvPr id="11"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0701026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lnSpc>
                <a:spcPct val="100000"/>
              </a:lnSpc>
              <a:spcBef>
                <a:spcPts val="0"/>
              </a:spcBef>
              <a:defRPr/>
            </a:pPr>
            <a:r>
              <a:rPr lang="en-SG" sz="4000"/>
              <a:t>Rename the columns of a DataFrame</a:t>
            </a:r>
          </a:p>
        </p:txBody>
      </p:sp>
      <p:sp>
        <p:nvSpPr>
          <p:cNvPr id="5" name="Text Placeholder 4"/>
          <p:cNvSpPr>
            <a:spLocks noGrp="1"/>
          </p:cNvSpPr>
          <p:nvPr>
            <p:ph type="body" sz="quarter" idx="13"/>
          </p:nvPr>
        </p:nvSpPr>
        <p:spPr/>
        <p:txBody>
          <a:bodyPr>
            <a:normAutofit lnSpcReduction="10000"/>
          </a:bodyPr>
          <a:lstStyle/>
          <a:p>
            <a:r>
              <a:rPr lang="en-SG"/>
              <a:t>Reshaping Data</a:t>
            </a:r>
          </a:p>
        </p:txBody>
      </p:sp>
      <p:sp>
        <p:nvSpPr>
          <p:cNvPr id="6" name="Content Placeholder 2"/>
          <p:cNvSpPr txBox="1">
            <a:spLocks/>
          </p:cNvSpPr>
          <p:nvPr/>
        </p:nvSpPr>
        <p:spPr>
          <a:xfrm>
            <a:off x="234611" y="1159417"/>
            <a:ext cx="11611945" cy="1854039"/>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800">
                <a:latin typeface="Courier New" panose="02070309020205020404" pitchFamily="49" charset="0"/>
                <a:cs typeface="Courier New" panose="02070309020205020404" pitchFamily="49" charset="0"/>
              </a:rPr>
              <a:t>import pandas as pd</a:t>
            </a:r>
          </a:p>
          <a:p>
            <a:pPr marL="0" indent="0">
              <a:spcBef>
                <a:spcPts val="0"/>
              </a:spcBef>
              <a:buNone/>
            </a:pPr>
            <a:r>
              <a:rPr lang="en-SG" sz="1800">
                <a:latin typeface="Courier New" panose="02070309020205020404" pitchFamily="49" charset="0"/>
                <a:cs typeface="Courier New" panose="02070309020205020404" pitchFamily="49" charset="0"/>
              </a:rPr>
              <a:t>import pandas as pd</a:t>
            </a:r>
          </a:p>
          <a:p>
            <a:pPr marL="0" indent="0">
              <a:spcBef>
                <a:spcPts val="0"/>
              </a:spcBef>
              <a:buNone/>
            </a:pPr>
            <a:r>
              <a:rPr lang="en-SG" sz="1800">
                <a:latin typeface="Courier New" panose="02070309020205020404" pitchFamily="49" charset="0"/>
                <a:cs typeface="Courier New" panose="02070309020205020404" pitchFamily="49" charset="0"/>
              </a:rPr>
              <a:t>df = pd.read_csv("data/Weights.csv")</a:t>
            </a:r>
          </a:p>
          <a:p>
            <a:pPr marL="0" indent="0">
              <a:spcBef>
                <a:spcPts val="0"/>
              </a:spcBef>
              <a:buNone/>
            </a:pPr>
            <a:endParaRPr lang="en-SG" sz="1800">
              <a:latin typeface="Courier New" panose="02070309020205020404" pitchFamily="49" charset="0"/>
              <a:cs typeface="Courier New" panose="02070309020205020404" pitchFamily="49" charset="0"/>
            </a:endParaRPr>
          </a:p>
          <a:p>
            <a:pPr marL="0" indent="0">
              <a:spcBef>
                <a:spcPts val="0"/>
              </a:spcBef>
              <a:buNone/>
            </a:pPr>
            <a:r>
              <a:rPr lang="en-SG" sz="1800" b="1">
                <a:solidFill>
                  <a:srgbClr val="C00000"/>
                </a:solidFill>
                <a:latin typeface="Courier New" panose="02070309020205020404" pitchFamily="49" charset="0"/>
                <a:cs typeface="Courier New" panose="02070309020205020404" pitchFamily="49" charset="0"/>
              </a:rPr>
              <a:t>df=df.rename(columns={"observation":"reading"})</a:t>
            </a:r>
            <a:r>
              <a:rPr lang="pt-BR" sz="1800" b="1" dirty="0">
                <a:solidFill>
                  <a:srgbClr val="C00000"/>
                </a:solidFill>
                <a:latin typeface="Courier New" panose="02070309020205020404" pitchFamily="49" charset="0"/>
                <a:cs typeface="Courier New" panose="02070309020205020404" pitchFamily="49" charset="0"/>
              </a:rPr>
              <a:t/>
            </a:r>
            <a:br>
              <a:rPr lang="pt-BR" sz="1800" b="1" dirty="0">
                <a:solidFill>
                  <a:srgbClr val="C00000"/>
                </a:solidFill>
                <a:latin typeface="Courier New" panose="02070309020205020404" pitchFamily="49" charset="0"/>
                <a:cs typeface="Courier New" panose="02070309020205020404" pitchFamily="49" charset="0"/>
              </a:rPr>
            </a:br>
            <a:endParaRPr lang="en-SG" sz="1800" b="1" dirty="0">
              <a:solidFill>
                <a:srgbClr val="C000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CB7BA06-8D64-4934-838B-CA1BC4C701B1}"/>
              </a:ext>
            </a:extLst>
          </p:cNvPr>
          <p:cNvSpPr txBox="1"/>
          <p:nvPr/>
        </p:nvSpPr>
        <p:spPr>
          <a:xfrm rot="16200000">
            <a:off x="5300413" y="4574004"/>
            <a:ext cx="3061135"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sz="2400" b="1"/>
            </a:lvl1pPr>
          </a:lstStyle>
          <a:p>
            <a:r>
              <a:rPr lang="en-SG"/>
              <a:t>After rename</a:t>
            </a:r>
          </a:p>
        </p:txBody>
      </p:sp>
      <p:sp>
        <p:nvSpPr>
          <p:cNvPr id="12" name="TextBox 11">
            <a:extLst>
              <a:ext uri="{FF2B5EF4-FFF2-40B4-BE49-F238E27FC236}">
                <a16:creationId xmlns:a16="http://schemas.microsoft.com/office/drawing/2014/main" id="{F95EA8EA-2538-40E5-BA95-01F9F45DEEA5}"/>
              </a:ext>
            </a:extLst>
          </p:cNvPr>
          <p:cNvSpPr txBox="1"/>
          <p:nvPr/>
        </p:nvSpPr>
        <p:spPr>
          <a:xfrm rot="16200000">
            <a:off x="652465" y="4565718"/>
            <a:ext cx="3103025" cy="4782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SG" sz="2400" b="1"/>
              <a:t>Before rename</a:t>
            </a:r>
          </a:p>
        </p:txBody>
      </p:sp>
      <p:pic>
        <p:nvPicPr>
          <p:cNvPr id="3" name="Picture 2">
            <a:extLst>
              <a:ext uri="{FF2B5EF4-FFF2-40B4-BE49-F238E27FC236}">
                <a16:creationId xmlns:a16="http://schemas.microsoft.com/office/drawing/2014/main" id="{F4700CBB-C3B2-4261-8A3F-11097AB73712}"/>
              </a:ext>
            </a:extLst>
          </p:cNvPr>
          <p:cNvPicPr>
            <a:picLocks noChangeAspect="1"/>
          </p:cNvPicPr>
          <p:nvPr/>
        </p:nvPicPr>
        <p:blipFill>
          <a:blip r:embed="rId4"/>
          <a:stretch>
            <a:fillRect/>
          </a:stretch>
        </p:blipFill>
        <p:spPr>
          <a:xfrm>
            <a:off x="2526041" y="3274266"/>
            <a:ext cx="3597101" cy="3165449"/>
          </a:xfrm>
          <a:prstGeom prst="rect">
            <a:avLst/>
          </a:prstGeom>
        </p:spPr>
      </p:pic>
      <p:pic>
        <p:nvPicPr>
          <p:cNvPr id="7" name="Picture 6">
            <a:extLst>
              <a:ext uri="{FF2B5EF4-FFF2-40B4-BE49-F238E27FC236}">
                <a16:creationId xmlns:a16="http://schemas.microsoft.com/office/drawing/2014/main" id="{65627D29-F564-41F9-8B72-5BC8D9D2666B}"/>
              </a:ext>
            </a:extLst>
          </p:cNvPr>
          <p:cNvPicPr>
            <a:picLocks noChangeAspect="1"/>
          </p:cNvPicPr>
          <p:nvPr/>
        </p:nvPicPr>
        <p:blipFill>
          <a:blip r:embed="rId5"/>
          <a:stretch>
            <a:fillRect/>
          </a:stretch>
        </p:blipFill>
        <p:spPr>
          <a:xfrm>
            <a:off x="7538818" y="3245018"/>
            <a:ext cx="2989047" cy="3119636"/>
          </a:xfrm>
          <a:prstGeom prst="rect">
            <a:avLst/>
          </a:prstGeom>
        </p:spPr>
      </p:pic>
      <p:sp>
        <p:nvSpPr>
          <p:cNvPr id="10" name="Slide Number Placeholder 9"/>
          <p:cNvSpPr>
            <a:spLocks noGrp="1"/>
          </p:cNvSpPr>
          <p:nvPr>
            <p:ph type="sldNum" sz="quarter" idx="12"/>
          </p:nvPr>
        </p:nvSpPr>
        <p:spPr/>
        <p:txBody>
          <a:bodyPr/>
          <a:lstStyle/>
          <a:p>
            <a:fld id="{F32CAEEB-7ECB-40EF-BAB7-81B3930065D2}" type="slidenum">
              <a:rPr lang="en-SG" smtClean="0"/>
              <a:t>71</a:t>
            </a:fld>
            <a:endParaRPr lang="en-SG"/>
          </a:p>
        </p:txBody>
      </p:sp>
      <p:sp>
        <p:nvSpPr>
          <p:cNvPr id="13"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3861388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794797"/>
            <a:ext cx="10515600" cy="747892"/>
          </a:xfrm>
        </p:spPr>
        <p:txBody>
          <a:bodyPr>
            <a:normAutofit fontScale="90000"/>
          </a:bodyPr>
          <a:lstStyle/>
          <a:p>
            <a:r>
              <a:rPr lang="en-SG"/>
              <a:t>Handling Missing Data</a:t>
            </a:r>
          </a:p>
        </p:txBody>
      </p:sp>
      <p:sp>
        <p:nvSpPr>
          <p:cNvPr id="5" name="Slide Number Placeholder 4"/>
          <p:cNvSpPr>
            <a:spLocks noGrp="1"/>
          </p:cNvSpPr>
          <p:nvPr>
            <p:ph type="sldNum" sz="quarter" idx="12"/>
          </p:nvPr>
        </p:nvSpPr>
        <p:spPr/>
        <p:txBody>
          <a:bodyPr/>
          <a:lstStyle/>
          <a:p>
            <a:fld id="{F32CAEEB-7ECB-40EF-BAB7-81B3930065D2}" type="slidenum">
              <a:rPr lang="en-SG" smtClean="0"/>
              <a:t>72</a:t>
            </a:fld>
            <a:endParaRPr lang="en-SG"/>
          </a:p>
        </p:txBody>
      </p:sp>
      <p:sp>
        <p:nvSpPr>
          <p:cNvPr id="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089477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Handling Missing Data</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Missinng Data</a:t>
            </a:r>
          </a:p>
          <a:p>
            <a:endParaRPr lang="en-SG"/>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1152484246"/>
              </p:ext>
            </p:extLst>
          </p:nvPr>
        </p:nvGraphicFramePr>
        <p:xfrm>
          <a:off x="1165029" y="1536543"/>
          <a:ext cx="9963414" cy="3031374"/>
        </p:xfrm>
        <a:graphic>
          <a:graphicData uri="http://schemas.openxmlformats.org/drawingml/2006/table">
            <a:tbl>
              <a:tblPr firstRow="1" bandRow="1">
                <a:tableStyleId>{21E4AEA4-8DFA-4A89-87EB-49C32662AFE0}</a:tableStyleId>
              </a:tblPr>
              <a:tblGrid>
                <a:gridCol w="2356384">
                  <a:extLst>
                    <a:ext uri="{9D8B030D-6E8A-4147-A177-3AD203B41FA5}">
                      <a16:colId xmlns:a16="http://schemas.microsoft.com/office/drawing/2014/main" val="1089863281"/>
                    </a:ext>
                  </a:extLst>
                </a:gridCol>
                <a:gridCol w="7607030">
                  <a:extLst>
                    <a:ext uri="{9D8B030D-6E8A-4147-A177-3AD203B41FA5}">
                      <a16:colId xmlns:a16="http://schemas.microsoft.com/office/drawing/2014/main" val="1473734385"/>
                    </a:ext>
                  </a:extLst>
                </a:gridCol>
              </a:tblGrid>
              <a:tr h="461818">
                <a:tc>
                  <a:txBody>
                    <a:bodyPr/>
                    <a:lstStyle/>
                    <a:p>
                      <a:r>
                        <a:rPr lang="en-SG" sz="2400"/>
                        <a:t>Code Example</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a:t>isnull</a:t>
                      </a:r>
                    </a:p>
                  </a:txBody>
                  <a:tcPr/>
                </a:tc>
                <a:tc>
                  <a:txBody>
                    <a:bodyPr/>
                    <a:lstStyle/>
                    <a:p>
                      <a:r>
                        <a:rPr lang="en-SG" sz="2400"/>
                        <a:t>Detect missing values (NaN in numeric arrays, None/NaN in object arrays)</a:t>
                      </a:r>
                    </a:p>
                  </a:txBody>
                  <a:tcPr/>
                </a:tc>
                <a:extLst>
                  <a:ext uri="{0D108BD9-81ED-4DB2-BD59-A6C34878D82A}">
                    <a16:rowId xmlns:a16="http://schemas.microsoft.com/office/drawing/2014/main" val="4283678685"/>
                  </a:ext>
                </a:extLst>
              </a:tr>
              <a:tr h="461818">
                <a:tc>
                  <a:txBody>
                    <a:bodyPr/>
                    <a:lstStyle/>
                    <a:p>
                      <a:r>
                        <a:rPr lang="en-SG" sz="2400"/>
                        <a:t>notnull</a:t>
                      </a:r>
                    </a:p>
                  </a:txBody>
                  <a:tcPr/>
                </a:tc>
                <a:tc>
                  <a:txBody>
                    <a:bodyPr/>
                    <a:lstStyle/>
                    <a:p>
                      <a:r>
                        <a:rPr lang="en-SG" sz="2400"/>
                        <a:t>Replacement for numpy.isfinite / -numpy.isnan which is suitable for use on object arrays</a:t>
                      </a:r>
                    </a:p>
                  </a:txBody>
                  <a:tcPr/>
                </a:tc>
                <a:extLst>
                  <a:ext uri="{0D108BD9-81ED-4DB2-BD59-A6C34878D82A}">
                    <a16:rowId xmlns:a16="http://schemas.microsoft.com/office/drawing/2014/main" val="352472092"/>
                  </a:ext>
                </a:extLst>
              </a:tr>
              <a:tr h="461818">
                <a:tc>
                  <a:txBody>
                    <a:bodyPr/>
                    <a:lstStyle/>
                    <a:p>
                      <a:r>
                        <a:rPr lang="en-SG" sz="2400"/>
                        <a:t>df.dropna</a:t>
                      </a:r>
                    </a:p>
                  </a:txBody>
                  <a:tcPr/>
                </a:tc>
                <a:tc>
                  <a:txBody>
                    <a:bodyPr/>
                    <a:lstStyle/>
                    <a:p>
                      <a:r>
                        <a:rPr lang="en-SG" sz="2400"/>
                        <a:t>Drop rows with any column having NA/null data</a:t>
                      </a:r>
                    </a:p>
                  </a:txBody>
                  <a:tcPr/>
                </a:tc>
                <a:extLst>
                  <a:ext uri="{0D108BD9-81ED-4DB2-BD59-A6C34878D82A}">
                    <a16:rowId xmlns:a16="http://schemas.microsoft.com/office/drawing/2014/main" val="1308573796"/>
                  </a:ext>
                </a:extLst>
              </a:tr>
              <a:tr h="461818">
                <a:tc>
                  <a:txBody>
                    <a:bodyPr/>
                    <a:lstStyle/>
                    <a:p>
                      <a:r>
                        <a:rPr lang="en-SG" sz="2400"/>
                        <a:t>df.fillna</a:t>
                      </a:r>
                    </a:p>
                  </a:txBody>
                  <a:tcPr/>
                </a:tc>
                <a:tc>
                  <a:txBody>
                    <a:bodyPr/>
                    <a:lstStyle/>
                    <a:p>
                      <a:r>
                        <a:rPr lang="en-SG" sz="2400"/>
                        <a:t>Replace all NA/null data with value</a:t>
                      </a:r>
                    </a:p>
                  </a:txBody>
                  <a:tcPr/>
                </a:tc>
                <a:extLst>
                  <a:ext uri="{0D108BD9-81ED-4DB2-BD59-A6C34878D82A}">
                    <a16:rowId xmlns:a16="http://schemas.microsoft.com/office/drawing/2014/main" val="1282516687"/>
                  </a:ext>
                </a:extLst>
              </a:tr>
            </a:tbl>
          </a:graphicData>
        </a:graphic>
      </p:graphicFrame>
      <p:sp>
        <p:nvSpPr>
          <p:cNvPr id="8" name="Slide Number Placeholder 7"/>
          <p:cNvSpPr>
            <a:spLocks noGrp="1"/>
          </p:cNvSpPr>
          <p:nvPr>
            <p:ph type="sldNum" sz="quarter" idx="12"/>
          </p:nvPr>
        </p:nvSpPr>
        <p:spPr/>
        <p:txBody>
          <a:bodyPr/>
          <a:lstStyle/>
          <a:p>
            <a:fld id="{F32CAEEB-7ECB-40EF-BAB7-81B3930065D2}" type="slidenum">
              <a:rPr lang="en-SG" smtClean="0"/>
              <a:t>73</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608687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A002-FBC7-4475-9D13-F5258DCB7DBC}"/>
              </a:ext>
            </a:extLst>
          </p:cNvPr>
          <p:cNvSpPr>
            <a:spLocks noGrp="1"/>
          </p:cNvSpPr>
          <p:nvPr>
            <p:ph type="title"/>
          </p:nvPr>
        </p:nvSpPr>
        <p:spPr/>
        <p:txBody>
          <a:bodyPr/>
          <a:lstStyle/>
          <a:p>
            <a:r>
              <a:rPr lang="en-SG"/>
              <a:t>When / why does data become missing?</a:t>
            </a:r>
          </a:p>
        </p:txBody>
      </p:sp>
      <p:sp>
        <p:nvSpPr>
          <p:cNvPr id="3" name="Content Placeholder 2">
            <a:extLst>
              <a:ext uri="{FF2B5EF4-FFF2-40B4-BE49-F238E27FC236}">
                <a16:creationId xmlns:a16="http://schemas.microsoft.com/office/drawing/2014/main" id="{234385CC-5426-439C-82DC-D88EEE53D6DE}"/>
              </a:ext>
            </a:extLst>
          </p:cNvPr>
          <p:cNvSpPr>
            <a:spLocks noGrp="1"/>
          </p:cNvSpPr>
          <p:nvPr>
            <p:ph idx="1"/>
          </p:nvPr>
        </p:nvSpPr>
        <p:spPr/>
        <p:txBody>
          <a:bodyPr/>
          <a:lstStyle/>
          <a:p>
            <a:r>
              <a:rPr lang="en-SG"/>
              <a:t>Many data sets simply arrive with missing data, either because it exists and was not collected or it never existed</a:t>
            </a:r>
          </a:p>
          <a:p>
            <a:r>
              <a:rPr lang="en-SG"/>
              <a:t>For example, in a collection of financial time series, some of the time series might start on different dates. Thus, values prior to the start date would generally be marked as missing</a:t>
            </a:r>
          </a:p>
        </p:txBody>
      </p:sp>
      <p:sp>
        <p:nvSpPr>
          <p:cNvPr id="5" name="Text Placeholder 4">
            <a:extLst>
              <a:ext uri="{FF2B5EF4-FFF2-40B4-BE49-F238E27FC236}">
                <a16:creationId xmlns:a16="http://schemas.microsoft.com/office/drawing/2014/main" id="{C9BFE70C-0876-4F89-B657-9B2DD5441079}"/>
              </a:ext>
            </a:extLst>
          </p:cNvPr>
          <p:cNvSpPr>
            <a:spLocks noGrp="1"/>
          </p:cNvSpPr>
          <p:nvPr>
            <p:ph type="body" sz="quarter" idx="13"/>
          </p:nvPr>
        </p:nvSpPr>
        <p:spPr/>
        <p:txBody>
          <a:bodyPr>
            <a:normAutofit lnSpcReduction="10000"/>
          </a:bodyPr>
          <a:lstStyle/>
          <a:p>
            <a:r>
              <a:rPr lang="en-SG"/>
              <a:t>Handling Missing Data</a:t>
            </a:r>
          </a:p>
        </p:txBody>
      </p:sp>
      <p:sp>
        <p:nvSpPr>
          <p:cNvPr id="8" name="Slide Number Placeholder 7"/>
          <p:cNvSpPr>
            <a:spLocks noGrp="1"/>
          </p:cNvSpPr>
          <p:nvPr>
            <p:ph type="sldNum" sz="quarter" idx="12"/>
          </p:nvPr>
        </p:nvSpPr>
        <p:spPr/>
        <p:txBody>
          <a:bodyPr/>
          <a:lstStyle/>
          <a:p>
            <a:fld id="{F32CAEEB-7ECB-40EF-BAB7-81B3930065D2}" type="slidenum">
              <a:rPr lang="en-SG" smtClean="0"/>
              <a:t>74</a:t>
            </a:fld>
            <a:endParaRPr lang="en-SG"/>
          </a:p>
        </p:txBody>
      </p:sp>
      <p:sp>
        <p:nvSpPr>
          <p:cNvPr id="6"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358197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A002-FBC7-4475-9D13-F5258DCB7DBC}"/>
              </a:ext>
            </a:extLst>
          </p:cNvPr>
          <p:cNvSpPr>
            <a:spLocks noGrp="1"/>
          </p:cNvSpPr>
          <p:nvPr>
            <p:ph type="title"/>
          </p:nvPr>
        </p:nvSpPr>
        <p:spPr/>
        <p:txBody>
          <a:bodyPr>
            <a:normAutofit/>
          </a:bodyPr>
          <a:lstStyle/>
          <a:p>
            <a:r>
              <a:rPr lang="en-SG"/>
              <a:t>E.g how reindexing causes missing data </a:t>
            </a:r>
          </a:p>
        </p:txBody>
      </p:sp>
      <p:sp>
        <p:nvSpPr>
          <p:cNvPr id="5" name="Text Placeholder 4">
            <a:extLst>
              <a:ext uri="{FF2B5EF4-FFF2-40B4-BE49-F238E27FC236}">
                <a16:creationId xmlns:a16="http://schemas.microsoft.com/office/drawing/2014/main" id="{C9BFE70C-0876-4F89-B657-9B2DD5441079}"/>
              </a:ext>
            </a:extLst>
          </p:cNvPr>
          <p:cNvSpPr>
            <a:spLocks noGrp="1"/>
          </p:cNvSpPr>
          <p:nvPr>
            <p:ph type="body" sz="quarter" idx="13"/>
          </p:nvPr>
        </p:nvSpPr>
        <p:spPr/>
        <p:txBody>
          <a:bodyPr>
            <a:normAutofit lnSpcReduction="10000"/>
          </a:bodyPr>
          <a:lstStyle/>
          <a:p>
            <a:r>
              <a:rPr lang="en-SG"/>
              <a:t>Handling Missing Data</a:t>
            </a:r>
          </a:p>
        </p:txBody>
      </p:sp>
      <p:sp>
        <p:nvSpPr>
          <p:cNvPr id="8" name="Content Placeholder 2">
            <a:extLst>
              <a:ext uri="{FF2B5EF4-FFF2-40B4-BE49-F238E27FC236}">
                <a16:creationId xmlns:a16="http://schemas.microsoft.com/office/drawing/2014/main" id="{3A09DB0A-45E4-495A-8679-29B5DABB95E5}"/>
              </a:ext>
            </a:extLst>
          </p:cNvPr>
          <p:cNvSpPr txBox="1">
            <a:spLocks/>
          </p:cNvSpPr>
          <p:nvPr/>
        </p:nvSpPr>
        <p:spPr>
          <a:xfrm>
            <a:off x="453301" y="1637745"/>
            <a:ext cx="11142152" cy="169926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df1 = pd.DataFrame(np.random.randn(3, 3), index=['a', 'b', 'c',                  </a:t>
            </a:r>
            <a:br>
              <a:rPr lang="pt-BR" sz="2000">
                <a:latin typeface="Courier New" panose="02070309020205020404" pitchFamily="49" charset="0"/>
                <a:cs typeface="Courier New" panose="02070309020205020404" pitchFamily="49" charset="0"/>
              </a:rPr>
            </a:br>
            <a:r>
              <a:rPr lang="pt-BR" sz="2000">
                <a:latin typeface="Courier New" panose="02070309020205020404" pitchFamily="49" charset="0"/>
                <a:cs typeface="Courier New" panose="02070309020205020404" pitchFamily="49" charset="0"/>
              </a:rPr>
              <a:t>                  columns=['one', 'two', 'three'])</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en-SG" sz="2000" b="1">
                <a:solidFill>
                  <a:srgbClr val="C00000"/>
                </a:solidFill>
                <a:latin typeface="Courier New" panose="02070309020205020404" pitchFamily="49" charset="0"/>
                <a:cs typeface="Courier New" panose="02070309020205020404" pitchFamily="49" charset="0"/>
              </a:rPr>
              <a:t>df2 = df1.reindex(['a', 'b', 'c', 'd'])</a:t>
            </a:r>
            <a:endParaRPr lang="en-SG" sz="2000" b="1" dirty="0">
              <a:solidFill>
                <a:srgbClr val="C00000"/>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C1A6A041-81D0-4065-9AA2-88659317D1DC}"/>
              </a:ext>
            </a:extLst>
          </p:cNvPr>
          <p:cNvPicPr>
            <a:picLocks noChangeAspect="1"/>
          </p:cNvPicPr>
          <p:nvPr/>
        </p:nvPicPr>
        <p:blipFill>
          <a:blip r:embed="rId3"/>
          <a:stretch>
            <a:fillRect/>
          </a:stretch>
        </p:blipFill>
        <p:spPr>
          <a:xfrm>
            <a:off x="1618486" y="3707660"/>
            <a:ext cx="3883101" cy="1956601"/>
          </a:xfrm>
          <a:prstGeom prst="rect">
            <a:avLst/>
          </a:prstGeom>
        </p:spPr>
      </p:pic>
      <p:pic>
        <p:nvPicPr>
          <p:cNvPr id="10" name="Picture 9">
            <a:extLst>
              <a:ext uri="{FF2B5EF4-FFF2-40B4-BE49-F238E27FC236}">
                <a16:creationId xmlns:a16="http://schemas.microsoft.com/office/drawing/2014/main" id="{DB641184-0F37-48BD-AC5E-3955F1E6B61A}"/>
              </a:ext>
            </a:extLst>
          </p:cNvPr>
          <p:cNvPicPr>
            <a:picLocks noChangeAspect="1"/>
          </p:cNvPicPr>
          <p:nvPr/>
        </p:nvPicPr>
        <p:blipFill>
          <a:blip r:embed="rId4"/>
          <a:stretch>
            <a:fillRect/>
          </a:stretch>
        </p:blipFill>
        <p:spPr>
          <a:xfrm>
            <a:off x="6320966" y="3451678"/>
            <a:ext cx="4396907" cy="2790005"/>
          </a:xfrm>
          <a:prstGeom prst="rect">
            <a:avLst/>
          </a:prstGeom>
        </p:spPr>
      </p:pic>
      <p:sp>
        <p:nvSpPr>
          <p:cNvPr id="7" name="Slide Number Placeholder 6"/>
          <p:cNvSpPr>
            <a:spLocks noGrp="1"/>
          </p:cNvSpPr>
          <p:nvPr>
            <p:ph type="sldNum" sz="quarter" idx="12"/>
          </p:nvPr>
        </p:nvSpPr>
        <p:spPr/>
        <p:txBody>
          <a:bodyPr/>
          <a:lstStyle/>
          <a:p>
            <a:fld id="{F32CAEEB-7ECB-40EF-BAB7-81B3930065D2}" type="slidenum">
              <a:rPr lang="en-SG" smtClean="0"/>
              <a:t>75</a:t>
            </a:fld>
            <a:endParaRPr lang="en-SG"/>
          </a:p>
        </p:txBody>
      </p:sp>
      <p:sp>
        <p:nvSpPr>
          <p:cNvPr id="11"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0618047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A002-FBC7-4475-9D13-F5258DCB7DBC}"/>
              </a:ext>
            </a:extLst>
          </p:cNvPr>
          <p:cNvSpPr>
            <a:spLocks noGrp="1"/>
          </p:cNvSpPr>
          <p:nvPr>
            <p:ph type="title"/>
          </p:nvPr>
        </p:nvSpPr>
        <p:spPr/>
        <p:txBody>
          <a:bodyPr/>
          <a:lstStyle/>
          <a:p>
            <a:r>
              <a:rPr lang="en-SG"/>
              <a:t>Values considered missing</a:t>
            </a:r>
          </a:p>
        </p:txBody>
      </p:sp>
      <p:sp>
        <p:nvSpPr>
          <p:cNvPr id="3" name="Content Placeholder 2">
            <a:extLst>
              <a:ext uri="{FF2B5EF4-FFF2-40B4-BE49-F238E27FC236}">
                <a16:creationId xmlns:a16="http://schemas.microsoft.com/office/drawing/2014/main" id="{234385CC-5426-439C-82DC-D88EEE53D6DE}"/>
              </a:ext>
            </a:extLst>
          </p:cNvPr>
          <p:cNvSpPr>
            <a:spLocks noGrp="1"/>
          </p:cNvSpPr>
          <p:nvPr>
            <p:ph idx="1"/>
          </p:nvPr>
        </p:nvSpPr>
        <p:spPr>
          <a:xfrm>
            <a:off x="347905" y="1441699"/>
            <a:ext cx="11498651" cy="4740049"/>
          </a:xfrm>
        </p:spPr>
        <p:txBody>
          <a:bodyPr/>
          <a:lstStyle/>
          <a:p>
            <a:r>
              <a:rPr lang="en-SG"/>
              <a:t>As data comes in many shapes and forms, pandas aims to be flexible with regards to handling missing data</a:t>
            </a:r>
          </a:p>
          <a:p>
            <a:r>
              <a:rPr lang="en-SG"/>
              <a:t>While </a:t>
            </a:r>
            <a:r>
              <a:rPr lang="en-SG" b="1">
                <a:solidFill>
                  <a:srgbClr val="C00000"/>
                </a:solidFill>
              </a:rPr>
              <a:t>NaN</a:t>
            </a:r>
            <a:r>
              <a:rPr lang="en-SG"/>
              <a:t> is the default missing value marker for reasons of computational speed and convenience, we need to be able to easily detect this value with data of different types: floating point, integer, boolean, and general object</a:t>
            </a:r>
          </a:p>
          <a:p>
            <a:r>
              <a:rPr lang="en-SG"/>
              <a:t>In many cases, however, the Python </a:t>
            </a:r>
            <a:r>
              <a:rPr lang="en-SG" b="1">
                <a:solidFill>
                  <a:srgbClr val="C00000"/>
                </a:solidFill>
              </a:rPr>
              <a:t>None</a:t>
            </a:r>
            <a:r>
              <a:rPr lang="en-SG"/>
              <a:t> will arise and we wish to also consider that “missing” or “null”.</a:t>
            </a:r>
          </a:p>
        </p:txBody>
      </p:sp>
      <p:sp>
        <p:nvSpPr>
          <p:cNvPr id="5" name="Text Placeholder 4">
            <a:extLst>
              <a:ext uri="{FF2B5EF4-FFF2-40B4-BE49-F238E27FC236}">
                <a16:creationId xmlns:a16="http://schemas.microsoft.com/office/drawing/2014/main" id="{C9BFE70C-0876-4F89-B657-9B2DD5441079}"/>
              </a:ext>
            </a:extLst>
          </p:cNvPr>
          <p:cNvSpPr>
            <a:spLocks noGrp="1"/>
          </p:cNvSpPr>
          <p:nvPr>
            <p:ph type="body" sz="quarter" idx="13"/>
          </p:nvPr>
        </p:nvSpPr>
        <p:spPr/>
        <p:txBody>
          <a:bodyPr>
            <a:normAutofit lnSpcReduction="10000"/>
          </a:bodyPr>
          <a:lstStyle/>
          <a:p>
            <a:r>
              <a:rPr lang="en-SG"/>
              <a:t>Handling Missing Data</a:t>
            </a:r>
          </a:p>
        </p:txBody>
      </p:sp>
      <p:sp>
        <p:nvSpPr>
          <p:cNvPr id="8" name="Slide Number Placeholder 7"/>
          <p:cNvSpPr>
            <a:spLocks noGrp="1"/>
          </p:cNvSpPr>
          <p:nvPr>
            <p:ph type="sldNum" sz="quarter" idx="12"/>
          </p:nvPr>
        </p:nvSpPr>
        <p:spPr/>
        <p:txBody>
          <a:bodyPr/>
          <a:lstStyle/>
          <a:p>
            <a:fld id="{F32CAEEB-7ECB-40EF-BAB7-81B3930065D2}" type="slidenum">
              <a:rPr lang="en-SG" smtClean="0"/>
              <a:t>76</a:t>
            </a:fld>
            <a:endParaRPr lang="en-SG"/>
          </a:p>
        </p:txBody>
      </p:sp>
      <p:sp>
        <p:nvSpPr>
          <p:cNvPr id="6"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4033269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isnull() / notnull()</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77</a:t>
            </a:fld>
            <a:endParaRPr lang="en-SG"/>
          </a:p>
        </p:txBody>
      </p:sp>
      <p:sp>
        <p:nvSpPr>
          <p:cNvPr id="16" name="Content Placeholder 2">
            <a:extLst>
              <a:ext uri="{FF2B5EF4-FFF2-40B4-BE49-F238E27FC236}">
                <a16:creationId xmlns:a16="http://schemas.microsoft.com/office/drawing/2014/main" id="{7D39E6AD-B943-4AA9-A020-BAD78B6627D5}"/>
              </a:ext>
            </a:extLst>
          </p:cNvPr>
          <p:cNvSpPr txBox="1">
            <a:spLocks/>
          </p:cNvSpPr>
          <p:nvPr/>
        </p:nvSpPr>
        <p:spPr>
          <a:xfrm>
            <a:off x="560246" y="2835499"/>
            <a:ext cx="7402370" cy="183377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 = pd.read_csv('ratings.csv')</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print(pd.isnull(df['rating']))</a:t>
            </a:r>
          </a:p>
        </p:txBody>
      </p:sp>
      <p:sp>
        <p:nvSpPr>
          <p:cNvPr id="17" name="Rectangle 16">
            <a:extLst>
              <a:ext uri="{FF2B5EF4-FFF2-40B4-BE49-F238E27FC236}">
                <a16:creationId xmlns:a16="http://schemas.microsoft.com/office/drawing/2014/main" id="{F22A7838-DB5B-443C-BE14-2B0E017D77B1}"/>
              </a:ext>
            </a:extLst>
          </p:cNvPr>
          <p:cNvSpPr/>
          <p:nvPr/>
        </p:nvSpPr>
        <p:spPr>
          <a:xfrm>
            <a:off x="224966" y="1353857"/>
            <a:ext cx="11636110" cy="1200329"/>
          </a:xfrm>
          <a:prstGeom prst="rect">
            <a:avLst/>
          </a:prstGeom>
        </p:spPr>
        <p:txBody>
          <a:bodyPr vert="horz" lIns="91440" tIns="45720" rIns="91440" bIns="45720" rtlCol="0">
            <a:noAutofit/>
          </a:bodyPr>
          <a:lstStyle/>
          <a:p>
            <a:pPr marL="228600" indent="-228600">
              <a:spcBef>
                <a:spcPts val="600"/>
              </a:spcBef>
              <a:buFont typeface="Arial" panose="020B0604020202020204" pitchFamily="34" charset="0"/>
              <a:buChar char="•"/>
            </a:pPr>
            <a:r>
              <a:rPr lang="en-SG" sz="2400">
                <a:solidFill>
                  <a:srgbClr val="660033"/>
                </a:solidFill>
              </a:rPr>
              <a:t>To make detecting missing values easier (and across different array dtypes), pandas provides the isnull() and notnull() functions, which are also methods on Series and DataFrame objects</a:t>
            </a:r>
          </a:p>
        </p:txBody>
      </p:sp>
      <p:sp>
        <p:nvSpPr>
          <p:cNvPr id="7" name="Slide Number Placeholder 6"/>
          <p:cNvSpPr>
            <a:spLocks noGrp="1"/>
          </p:cNvSpPr>
          <p:nvPr>
            <p:ph type="sldNum" sz="quarter" idx="12"/>
          </p:nvPr>
        </p:nvSpPr>
        <p:spPr/>
        <p:txBody>
          <a:bodyPr/>
          <a:lstStyle/>
          <a:p>
            <a:fld id="{F32CAEEB-7ECB-40EF-BAB7-81B3930065D2}" type="slidenum">
              <a:rPr lang="en-SG" smtClean="0"/>
              <a:t>77</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809362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dropna</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40468" y="1274061"/>
            <a:ext cx="7363838" cy="1642571"/>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 = pd.read_csv('data/kidney_disease.csv')</a:t>
            </a:r>
          </a:p>
          <a:p>
            <a:pPr marL="0" indent="0">
              <a:spcBef>
                <a:spcPts val="0"/>
              </a:spcBef>
              <a:buNone/>
            </a:pPr>
            <a:r>
              <a:rPr lang="pt-BR" sz="2000">
                <a:latin typeface="Courier New" panose="02070309020205020404" pitchFamily="49" charset="0"/>
                <a:cs typeface="Courier New" panose="02070309020205020404" pitchFamily="49" charset="0"/>
              </a:rPr>
              <a:t>df2 = df.dropna()</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78</a:t>
            </a:fld>
            <a:endParaRPr lang="en-SG"/>
          </a:p>
        </p:txBody>
      </p:sp>
      <p:pic>
        <p:nvPicPr>
          <p:cNvPr id="11" name="Picture 10">
            <a:extLst>
              <a:ext uri="{FF2B5EF4-FFF2-40B4-BE49-F238E27FC236}">
                <a16:creationId xmlns:a16="http://schemas.microsoft.com/office/drawing/2014/main" id="{D636F27E-00B0-4375-BFB2-0D438183A873}"/>
              </a:ext>
            </a:extLst>
          </p:cNvPr>
          <p:cNvPicPr>
            <a:picLocks noChangeAspect="1"/>
          </p:cNvPicPr>
          <p:nvPr/>
        </p:nvPicPr>
        <p:blipFill>
          <a:blip r:embed="rId4">
            <a:duotone>
              <a:prstClr val="black"/>
              <a:schemeClr val="accent1">
                <a:tint val="45000"/>
                <a:satMod val="400000"/>
              </a:schemeClr>
            </a:duotone>
          </a:blip>
          <a:stretch>
            <a:fillRect/>
          </a:stretch>
        </p:blipFill>
        <p:spPr>
          <a:xfrm>
            <a:off x="340468" y="3143109"/>
            <a:ext cx="11177081" cy="2382001"/>
          </a:xfrm>
          <a:prstGeom prst="rect">
            <a:avLst/>
          </a:prstGeom>
        </p:spPr>
      </p:pic>
      <p:sp>
        <p:nvSpPr>
          <p:cNvPr id="13" name="TextBox 12">
            <a:extLst>
              <a:ext uri="{FF2B5EF4-FFF2-40B4-BE49-F238E27FC236}">
                <a16:creationId xmlns:a16="http://schemas.microsoft.com/office/drawing/2014/main" id="{E690F370-D3AB-49A6-9916-E044E93915B6}"/>
              </a:ext>
            </a:extLst>
          </p:cNvPr>
          <p:cNvSpPr txBox="1"/>
          <p:nvPr/>
        </p:nvSpPr>
        <p:spPr>
          <a:xfrm>
            <a:off x="340468" y="5758774"/>
            <a:ext cx="11235447" cy="400110"/>
          </a:xfrm>
          <a:prstGeom prst="rect">
            <a:avLst/>
          </a:prstGeom>
          <a:noFill/>
        </p:spPr>
        <p:txBody>
          <a:bodyPr wrap="square" rtlCol="0">
            <a:spAutoFit/>
          </a:bodyPr>
          <a:lstStyle/>
          <a:p>
            <a:r>
              <a:rPr lang="en-SG" sz="2000"/>
              <a:t>Original dataset with NaN values. See  the next slide for comparison after using dropna</a:t>
            </a:r>
          </a:p>
        </p:txBody>
      </p:sp>
      <p:sp>
        <p:nvSpPr>
          <p:cNvPr id="8" name="Slide Number Placeholder 7"/>
          <p:cNvSpPr>
            <a:spLocks noGrp="1"/>
          </p:cNvSpPr>
          <p:nvPr>
            <p:ph type="sldNum" sz="quarter" idx="12"/>
          </p:nvPr>
        </p:nvSpPr>
        <p:spPr/>
        <p:txBody>
          <a:bodyPr/>
          <a:lstStyle/>
          <a:p>
            <a:fld id="{F32CAEEB-7ECB-40EF-BAB7-81B3930065D2}" type="slidenum">
              <a:rPr lang="en-SG" smtClean="0"/>
              <a:t>78</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46963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dropna</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79</a:t>
            </a:fld>
            <a:endParaRPr lang="en-SG"/>
          </a:p>
        </p:txBody>
      </p:sp>
      <p:pic>
        <p:nvPicPr>
          <p:cNvPr id="16" name="Picture 15">
            <a:extLst>
              <a:ext uri="{FF2B5EF4-FFF2-40B4-BE49-F238E27FC236}">
                <a16:creationId xmlns:a16="http://schemas.microsoft.com/office/drawing/2014/main" id="{C190B429-F632-49F7-9996-CD02C1FBCE1D}"/>
              </a:ext>
            </a:extLst>
          </p:cNvPr>
          <p:cNvPicPr>
            <a:picLocks noChangeAspect="1"/>
          </p:cNvPicPr>
          <p:nvPr/>
        </p:nvPicPr>
        <p:blipFill>
          <a:blip r:embed="rId4">
            <a:duotone>
              <a:prstClr val="black"/>
              <a:schemeClr val="accent1">
                <a:tint val="45000"/>
                <a:satMod val="400000"/>
              </a:schemeClr>
            </a:duotone>
          </a:blip>
          <a:stretch>
            <a:fillRect/>
          </a:stretch>
        </p:blipFill>
        <p:spPr>
          <a:xfrm>
            <a:off x="839820" y="1360729"/>
            <a:ext cx="10366443" cy="2209242"/>
          </a:xfrm>
          <a:prstGeom prst="rect">
            <a:avLst/>
          </a:prstGeom>
        </p:spPr>
      </p:pic>
      <p:pic>
        <p:nvPicPr>
          <p:cNvPr id="3" name="Picture 2">
            <a:extLst>
              <a:ext uri="{FF2B5EF4-FFF2-40B4-BE49-F238E27FC236}">
                <a16:creationId xmlns:a16="http://schemas.microsoft.com/office/drawing/2014/main" id="{C014F04F-28FC-46F6-B299-4DA9AA358549}"/>
              </a:ext>
            </a:extLst>
          </p:cNvPr>
          <p:cNvPicPr>
            <a:picLocks noChangeAspect="1"/>
          </p:cNvPicPr>
          <p:nvPr/>
        </p:nvPicPr>
        <p:blipFill>
          <a:blip r:embed="rId5">
            <a:duotone>
              <a:prstClr val="black"/>
              <a:schemeClr val="accent4">
                <a:tint val="45000"/>
                <a:satMod val="400000"/>
              </a:schemeClr>
            </a:duotone>
          </a:blip>
          <a:stretch>
            <a:fillRect/>
          </a:stretch>
        </p:blipFill>
        <p:spPr>
          <a:xfrm>
            <a:off x="795378" y="3663603"/>
            <a:ext cx="10360989" cy="2505668"/>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79</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34975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Objectives</a:t>
            </a:r>
          </a:p>
        </p:txBody>
      </p:sp>
      <p:sp>
        <p:nvSpPr>
          <p:cNvPr id="3" name="Content Placeholder 2"/>
          <p:cNvSpPr>
            <a:spLocks noGrp="1"/>
          </p:cNvSpPr>
          <p:nvPr>
            <p:ph idx="1"/>
          </p:nvPr>
        </p:nvSpPr>
        <p:spPr>
          <a:xfrm>
            <a:off x="611822" y="2433601"/>
            <a:ext cx="10672264" cy="3422130"/>
          </a:xfrm>
        </p:spPr>
        <p:txBody>
          <a:bodyPr>
            <a:noAutofit/>
          </a:bodyPr>
          <a:lstStyle/>
          <a:p>
            <a:pPr marL="457200" indent="-457200">
              <a:buFont typeface="+mj-lt"/>
              <a:buAutoNum type="arabicPeriod"/>
            </a:pPr>
            <a:r>
              <a:rPr lang="en-SG" sz="2400"/>
              <a:t>Load a simple CSV file</a:t>
            </a:r>
          </a:p>
          <a:p>
            <a:pPr marL="457200" indent="-457200">
              <a:buFont typeface="+mj-lt"/>
              <a:buAutoNum type="arabicPeriod"/>
            </a:pPr>
            <a:r>
              <a:rPr lang="en-SG" sz="2400"/>
              <a:t>Show a preview of the first n rows and last n rows of the loaded dataset</a:t>
            </a:r>
          </a:p>
          <a:p>
            <a:pPr marL="457200" indent="-457200">
              <a:buFont typeface="+mj-lt"/>
              <a:buAutoNum type="arabicPeriod"/>
            </a:pPr>
            <a:r>
              <a:rPr lang="en-SG" sz="2400"/>
              <a:t>Display information about the loaded dataset such as:</a:t>
            </a:r>
          </a:p>
          <a:p>
            <a:pPr marL="914400" lvl="1" indent="-457200">
              <a:buFont typeface="+mj-lt"/>
              <a:buAutoNum type="arabicPeriod"/>
            </a:pPr>
            <a:r>
              <a:rPr lang="en-SG" sz="2200"/>
              <a:t>The count of how many </a:t>
            </a:r>
            <a:r>
              <a:rPr lang="en-SG" sz="2200" dirty="0"/>
              <a:t>rows and columns </a:t>
            </a:r>
            <a:r>
              <a:rPr lang="en-SG" sz="2200"/>
              <a:t>were loaded</a:t>
            </a:r>
          </a:p>
          <a:p>
            <a:pPr marL="914400" lvl="1" indent="-457200">
              <a:buFont typeface="+mj-lt"/>
              <a:buAutoNum type="arabicPeriod"/>
            </a:pPr>
            <a:r>
              <a:rPr lang="en-SG" sz="2200"/>
              <a:t>The column names of each row and their datatypes</a:t>
            </a:r>
          </a:p>
          <a:p>
            <a:pPr marL="457200" indent="-457200">
              <a:buFont typeface="+mj-lt"/>
              <a:buAutoNum type="arabicPeriod"/>
            </a:pPr>
            <a:r>
              <a:rPr lang="en-SG" sz="2400"/>
              <a:t>Extract subsets of the dataset</a:t>
            </a:r>
            <a:endParaRPr lang="en-SG" sz="2400" dirty="0"/>
          </a:p>
          <a:p>
            <a:pPr marL="457200" indent="-457200">
              <a:buFont typeface="+mj-lt"/>
              <a:buAutoNum type="arabicPeriod"/>
            </a:pPr>
            <a:r>
              <a:rPr lang="en-SG" sz="2400" dirty="0"/>
              <a:t>Save a subset of data</a:t>
            </a:r>
            <a:endParaRPr lang="en-US" sz="2400" dirty="0"/>
          </a:p>
        </p:txBody>
      </p:sp>
      <p:sp>
        <p:nvSpPr>
          <p:cNvPr id="6" name="Text Placeholder 5"/>
          <p:cNvSpPr>
            <a:spLocks noGrp="1"/>
          </p:cNvSpPr>
          <p:nvPr>
            <p:ph type="body" sz="quarter" idx="13"/>
          </p:nvPr>
        </p:nvSpPr>
        <p:spPr/>
        <p:txBody>
          <a:bodyPr>
            <a:normAutofit lnSpcReduction="10000"/>
          </a:bodyPr>
          <a:lstStyle/>
          <a:p>
            <a:r>
              <a:rPr lang="en-US" dirty="0" smtClean="0"/>
              <a:t>Getting Started </a:t>
            </a:r>
            <a:r>
              <a:rPr lang="en-US" dirty="0" smtClean="0"/>
              <a:t>with </a:t>
            </a:r>
            <a:r>
              <a:rPr lang="en-US" dirty="0" smtClean="0"/>
              <a:t>Pandas</a:t>
            </a:r>
            <a:endParaRPr lang="en-US" dirty="0"/>
          </a:p>
        </p:txBody>
      </p:sp>
      <p:sp>
        <p:nvSpPr>
          <p:cNvPr id="5" name="Rectangle 4">
            <a:extLst>
              <a:ext uri="{FF2B5EF4-FFF2-40B4-BE49-F238E27FC236}">
                <a16:creationId xmlns:a16="http://schemas.microsoft.com/office/drawing/2014/main" id="{AFAE674C-C743-42D5-9A67-85436180D143}"/>
              </a:ext>
            </a:extLst>
          </p:cNvPr>
          <p:cNvSpPr/>
          <p:nvPr/>
        </p:nvSpPr>
        <p:spPr>
          <a:xfrm>
            <a:off x="611822" y="1293672"/>
            <a:ext cx="10672264" cy="954107"/>
          </a:xfrm>
          <a:prstGeom prst="rect">
            <a:avLst/>
          </a:prstGeom>
        </p:spPr>
        <p:txBody>
          <a:bodyPr wrap="square">
            <a:spAutoFit/>
          </a:bodyPr>
          <a:lstStyle/>
          <a:p>
            <a:r>
              <a:rPr lang="en-SG" sz="2800">
                <a:solidFill>
                  <a:srgbClr val="002060"/>
                </a:solidFill>
              </a:rPr>
              <a:t>This section will show you a simple Pandas program that you can learn techniques to:</a:t>
            </a:r>
          </a:p>
        </p:txBody>
      </p:sp>
      <p:sp>
        <p:nvSpPr>
          <p:cNvPr id="9" name="Slide Number Placeholder 8"/>
          <p:cNvSpPr>
            <a:spLocks noGrp="1"/>
          </p:cNvSpPr>
          <p:nvPr>
            <p:ph type="sldNum" sz="quarter" idx="12"/>
          </p:nvPr>
        </p:nvSpPr>
        <p:spPr/>
        <p:txBody>
          <a:bodyPr/>
          <a:lstStyle/>
          <a:p>
            <a:fld id="{F32CAEEB-7ECB-40EF-BAB7-81B3930065D2}" type="slidenum">
              <a:rPr lang="en-SG" smtClean="0"/>
              <a:t>8</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25660885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(scalar values)</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80</a:t>
            </a:fld>
            <a:endParaRPr lang="en-SG"/>
          </a:p>
        </p:txBody>
      </p:sp>
      <p:sp>
        <p:nvSpPr>
          <p:cNvPr id="3" name="Rectangle 2">
            <a:extLst>
              <a:ext uri="{FF2B5EF4-FFF2-40B4-BE49-F238E27FC236}">
                <a16:creationId xmlns:a16="http://schemas.microsoft.com/office/drawing/2014/main" id="{CA885B6B-2705-44A7-81C9-2BCAAD09F1F5}"/>
              </a:ext>
            </a:extLst>
          </p:cNvPr>
          <p:cNvSpPr/>
          <p:nvPr/>
        </p:nvSpPr>
        <p:spPr>
          <a:xfrm>
            <a:off x="525291" y="1644468"/>
            <a:ext cx="10963073" cy="830997"/>
          </a:xfrm>
          <a:prstGeom prst="rect">
            <a:avLst/>
          </a:prstGeom>
        </p:spPr>
        <p:txBody>
          <a:bodyPr wrap="square">
            <a:spAutoFit/>
          </a:bodyPr>
          <a:lstStyle/>
          <a:p>
            <a:pPr marL="342900" indent="-342900">
              <a:buFont typeface="Arial" panose="020B0604020202020204" pitchFamily="34" charset="0"/>
              <a:buChar char="•"/>
            </a:pPr>
            <a:r>
              <a:rPr lang="en-SG" sz="2400"/>
              <a:t>The fillna function can “fill in” NA values with non-null data in a few ways:</a:t>
            </a:r>
          </a:p>
          <a:p>
            <a:endParaRPr lang="en-SG" sz="2400"/>
          </a:p>
        </p:txBody>
      </p:sp>
      <p:graphicFrame>
        <p:nvGraphicFramePr>
          <p:cNvPr id="7" name="Diagram 6">
            <a:extLst>
              <a:ext uri="{FF2B5EF4-FFF2-40B4-BE49-F238E27FC236}">
                <a16:creationId xmlns:a16="http://schemas.microsoft.com/office/drawing/2014/main" id="{E08D05C5-F7B6-40CB-ACD6-E2884DE0D587}"/>
              </a:ext>
            </a:extLst>
          </p:cNvPr>
          <p:cNvGraphicFramePr/>
          <p:nvPr>
            <p:extLst>
              <p:ext uri="{D42A27DB-BD31-4B8C-83A1-F6EECF244321}">
                <p14:modId xmlns:p14="http://schemas.microsoft.com/office/powerpoint/2010/main" val="1528806686"/>
              </p:ext>
            </p:extLst>
          </p:nvPr>
        </p:nvGraphicFramePr>
        <p:xfrm>
          <a:off x="855491" y="2429466"/>
          <a:ext cx="10302672" cy="26071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Slide Number Placeholder 8"/>
          <p:cNvSpPr>
            <a:spLocks noGrp="1"/>
          </p:cNvSpPr>
          <p:nvPr>
            <p:ph type="sldNum" sz="quarter" idx="12"/>
          </p:nvPr>
        </p:nvSpPr>
        <p:spPr/>
        <p:txBody>
          <a:bodyPr/>
          <a:lstStyle/>
          <a:p>
            <a:fld id="{F32CAEEB-7ECB-40EF-BAB7-81B3930065D2}" type="slidenum">
              <a:rPr lang="en-SG" smtClean="0"/>
              <a:t>80</a:t>
            </a:fld>
            <a:endParaRPr lang="en-SG"/>
          </a:p>
        </p:txBody>
      </p:sp>
      <p:sp>
        <p:nvSpPr>
          <p:cNvPr id="8"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1545366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(scalar values)</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451058"/>
            <a:ext cx="10749064" cy="191226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 = pd.read_csv('data/kidney_disease.csv')</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b="1">
                <a:solidFill>
                  <a:schemeClr val="accent6">
                    <a:lumMod val="75000"/>
                  </a:schemeClr>
                </a:solidFill>
                <a:latin typeface="Courier New" panose="02070309020205020404" pitchFamily="49" charset="0"/>
                <a:cs typeface="Courier New" panose="02070309020205020404" pitchFamily="49" charset="0"/>
              </a:rPr>
              <a:t># </a:t>
            </a:r>
            <a:r>
              <a:rPr lang="en-SG" sz="2000" b="1">
                <a:solidFill>
                  <a:schemeClr val="accent6">
                    <a:lumMod val="75000"/>
                  </a:schemeClr>
                </a:solidFill>
                <a:latin typeface="Courier New" panose="02070309020205020404" pitchFamily="49" charset="0"/>
                <a:cs typeface="Courier New" panose="02070309020205020404" pitchFamily="49" charset="0"/>
              </a:rPr>
              <a:t>Replace NA with a scalar value</a:t>
            </a:r>
            <a:endParaRPr lang="pt-BR" sz="2000" b="1">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df2 = df.fillna(0)</a:t>
            </a:r>
            <a:endParaRPr lang="en-SG" sz="2000">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81</a:t>
            </a:fld>
            <a:endParaRPr lang="en-SG"/>
          </a:p>
        </p:txBody>
      </p:sp>
      <p:pic>
        <p:nvPicPr>
          <p:cNvPr id="11" name="Picture 10">
            <a:extLst>
              <a:ext uri="{FF2B5EF4-FFF2-40B4-BE49-F238E27FC236}">
                <a16:creationId xmlns:a16="http://schemas.microsoft.com/office/drawing/2014/main" id="{D636F27E-00B0-4375-BFB2-0D438183A873}"/>
              </a:ext>
            </a:extLst>
          </p:cNvPr>
          <p:cNvPicPr>
            <a:picLocks noChangeAspect="1"/>
          </p:cNvPicPr>
          <p:nvPr/>
        </p:nvPicPr>
        <p:blipFill>
          <a:blip r:embed="rId4">
            <a:duotone>
              <a:prstClr val="black"/>
              <a:schemeClr val="accent1">
                <a:tint val="45000"/>
                <a:satMod val="400000"/>
              </a:schemeClr>
            </a:duotone>
          </a:blip>
          <a:stretch>
            <a:fillRect/>
          </a:stretch>
        </p:blipFill>
        <p:spPr>
          <a:xfrm>
            <a:off x="1632233" y="3718397"/>
            <a:ext cx="9377465" cy="1998476"/>
          </a:xfrm>
          <a:prstGeom prst="rect">
            <a:avLst/>
          </a:prstGeom>
        </p:spPr>
      </p:pic>
      <p:sp>
        <p:nvSpPr>
          <p:cNvPr id="13" name="TextBox 12">
            <a:extLst>
              <a:ext uri="{FF2B5EF4-FFF2-40B4-BE49-F238E27FC236}">
                <a16:creationId xmlns:a16="http://schemas.microsoft.com/office/drawing/2014/main" id="{E690F370-D3AB-49A6-9916-E044E93915B6}"/>
              </a:ext>
            </a:extLst>
          </p:cNvPr>
          <p:cNvSpPr txBox="1"/>
          <p:nvPr/>
        </p:nvSpPr>
        <p:spPr>
          <a:xfrm>
            <a:off x="703241" y="5831192"/>
            <a:ext cx="11235447" cy="400110"/>
          </a:xfrm>
          <a:prstGeom prst="rect">
            <a:avLst/>
          </a:prstGeom>
          <a:noFill/>
        </p:spPr>
        <p:txBody>
          <a:bodyPr wrap="square" rtlCol="0">
            <a:spAutoFit/>
          </a:bodyPr>
          <a:lstStyle/>
          <a:p>
            <a:pPr algn="ctr"/>
            <a:r>
              <a:rPr lang="en-SG" sz="2000"/>
              <a:t>Original dataset with NaN values. See  the next slide for comparison after using fillna</a:t>
            </a:r>
          </a:p>
        </p:txBody>
      </p:sp>
      <p:sp>
        <p:nvSpPr>
          <p:cNvPr id="8" name="Slide Number Placeholder 7"/>
          <p:cNvSpPr>
            <a:spLocks noGrp="1"/>
          </p:cNvSpPr>
          <p:nvPr>
            <p:ph type="sldNum" sz="quarter" idx="12"/>
          </p:nvPr>
        </p:nvSpPr>
        <p:spPr/>
        <p:txBody>
          <a:bodyPr/>
          <a:lstStyle/>
          <a:p>
            <a:fld id="{F32CAEEB-7ECB-40EF-BAB7-81B3930065D2}" type="slidenum">
              <a:rPr lang="en-SG" smtClean="0"/>
              <a:t>81</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5183287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(scalar values)</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82</a:t>
            </a:fld>
            <a:endParaRPr lang="en-SG"/>
          </a:p>
        </p:txBody>
      </p:sp>
      <p:pic>
        <p:nvPicPr>
          <p:cNvPr id="16" name="Picture 15">
            <a:extLst>
              <a:ext uri="{FF2B5EF4-FFF2-40B4-BE49-F238E27FC236}">
                <a16:creationId xmlns:a16="http://schemas.microsoft.com/office/drawing/2014/main" id="{C190B429-F632-49F7-9996-CD02C1FBCE1D}"/>
              </a:ext>
            </a:extLst>
          </p:cNvPr>
          <p:cNvPicPr>
            <a:picLocks noChangeAspect="1"/>
          </p:cNvPicPr>
          <p:nvPr/>
        </p:nvPicPr>
        <p:blipFill>
          <a:blip r:embed="rId4">
            <a:duotone>
              <a:prstClr val="black"/>
              <a:schemeClr val="accent1">
                <a:tint val="45000"/>
                <a:satMod val="400000"/>
              </a:schemeClr>
            </a:duotone>
          </a:blip>
          <a:stretch>
            <a:fillRect/>
          </a:stretch>
        </p:blipFill>
        <p:spPr>
          <a:xfrm>
            <a:off x="839820" y="1360729"/>
            <a:ext cx="10366443" cy="2209242"/>
          </a:xfrm>
          <a:prstGeom prst="rect">
            <a:avLst/>
          </a:prstGeom>
        </p:spPr>
      </p:pic>
      <p:pic>
        <p:nvPicPr>
          <p:cNvPr id="6" name="Picture 5">
            <a:extLst>
              <a:ext uri="{FF2B5EF4-FFF2-40B4-BE49-F238E27FC236}">
                <a16:creationId xmlns:a16="http://schemas.microsoft.com/office/drawing/2014/main" id="{F83B9018-F6AE-4D2D-9D27-092477563721}"/>
              </a:ext>
            </a:extLst>
          </p:cNvPr>
          <p:cNvPicPr>
            <a:picLocks noChangeAspect="1"/>
          </p:cNvPicPr>
          <p:nvPr/>
        </p:nvPicPr>
        <p:blipFill>
          <a:blip r:embed="rId5">
            <a:duotone>
              <a:prstClr val="black"/>
              <a:schemeClr val="accent4">
                <a:tint val="45000"/>
                <a:satMod val="400000"/>
              </a:schemeClr>
            </a:duotone>
          </a:blip>
          <a:stretch>
            <a:fillRect/>
          </a:stretch>
        </p:blipFill>
        <p:spPr>
          <a:xfrm>
            <a:off x="839820" y="3870043"/>
            <a:ext cx="10273799" cy="2180561"/>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82</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7745812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(fill gaps forward)</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451058"/>
            <a:ext cx="10749064" cy="2506707"/>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a:latin typeface="Courier New" panose="02070309020205020404" pitchFamily="49" charset="0"/>
                <a:cs typeface="Courier New" panose="02070309020205020404" pitchFamily="49" charset="0"/>
              </a:rPr>
              <a:t>df = pd.read_csv('data/kidney_disease.csv')</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b="1">
                <a:solidFill>
                  <a:schemeClr val="accent6">
                    <a:lumMod val="75000"/>
                  </a:schemeClr>
                </a:solidFill>
                <a:latin typeface="Courier New" panose="02070309020205020404" pitchFamily="49" charset="0"/>
                <a:cs typeface="Courier New" panose="02070309020205020404" pitchFamily="49" charset="0"/>
              </a:rPr>
              <a:t># </a:t>
            </a:r>
            <a:r>
              <a:rPr lang="en-SG" sz="2400" b="1">
                <a:solidFill>
                  <a:schemeClr val="accent6">
                    <a:lumMod val="75000"/>
                  </a:schemeClr>
                </a:solidFill>
                <a:latin typeface="Courier New" panose="02070309020205020404" pitchFamily="49" charset="0"/>
                <a:cs typeface="Courier New" panose="02070309020205020404" pitchFamily="49" charset="0"/>
              </a:rPr>
              <a:t>Fill gaps forwards</a:t>
            </a:r>
            <a:endParaRPr lang="pt-BR" sz="2400" b="1">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pt-BR" sz="2400" b="1">
                <a:solidFill>
                  <a:srgbClr val="C00000"/>
                </a:solidFill>
                <a:latin typeface="Courier New" panose="02070309020205020404" pitchFamily="49" charset="0"/>
                <a:cs typeface="Courier New" panose="02070309020205020404" pitchFamily="49" charset="0"/>
              </a:rPr>
              <a:t>df2 = df.fillna(method='pad')</a:t>
            </a:r>
            <a:endParaRPr lang="en-SG" sz="2400" b="1">
              <a:solidFill>
                <a:srgbClr val="C00000"/>
              </a:solidFill>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83</a:t>
            </a:fld>
            <a:endParaRPr lang="en-SG"/>
          </a:p>
        </p:txBody>
      </p:sp>
      <p:pic>
        <p:nvPicPr>
          <p:cNvPr id="11" name="Picture 10">
            <a:extLst>
              <a:ext uri="{FF2B5EF4-FFF2-40B4-BE49-F238E27FC236}">
                <a16:creationId xmlns:a16="http://schemas.microsoft.com/office/drawing/2014/main" id="{D636F27E-00B0-4375-BFB2-0D438183A873}"/>
              </a:ext>
            </a:extLst>
          </p:cNvPr>
          <p:cNvPicPr>
            <a:picLocks noChangeAspect="1"/>
          </p:cNvPicPr>
          <p:nvPr/>
        </p:nvPicPr>
        <p:blipFill>
          <a:blip r:embed="rId4">
            <a:duotone>
              <a:prstClr val="black"/>
              <a:schemeClr val="accent1">
                <a:tint val="45000"/>
                <a:satMod val="400000"/>
              </a:schemeClr>
            </a:duotone>
          </a:blip>
          <a:stretch>
            <a:fillRect/>
          </a:stretch>
        </p:blipFill>
        <p:spPr>
          <a:xfrm>
            <a:off x="1632233" y="4065450"/>
            <a:ext cx="9377465" cy="1998476"/>
          </a:xfrm>
          <a:prstGeom prst="rect">
            <a:avLst/>
          </a:prstGeom>
        </p:spPr>
      </p:pic>
      <p:sp>
        <p:nvSpPr>
          <p:cNvPr id="13" name="TextBox 12">
            <a:extLst>
              <a:ext uri="{FF2B5EF4-FFF2-40B4-BE49-F238E27FC236}">
                <a16:creationId xmlns:a16="http://schemas.microsoft.com/office/drawing/2014/main" id="{E690F370-D3AB-49A6-9916-E044E93915B6}"/>
              </a:ext>
            </a:extLst>
          </p:cNvPr>
          <p:cNvSpPr txBox="1"/>
          <p:nvPr/>
        </p:nvSpPr>
        <p:spPr>
          <a:xfrm>
            <a:off x="554475" y="6115946"/>
            <a:ext cx="11235447" cy="400110"/>
          </a:xfrm>
          <a:prstGeom prst="rect">
            <a:avLst/>
          </a:prstGeom>
          <a:noFill/>
        </p:spPr>
        <p:txBody>
          <a:bodyPr wrap="square" rtlCol="0">
            <a:spAutoFit/>
          </a:bodyPr>
          <a:lstStyle/>
          <a:p>
            <a:pPr algn="ctr"/>
            <a:r>
              <a:rPr lang="en-SG" sz="2000"/>
              <a:t>Original dataset with NaN values. See  the next slide for comparison after using fillna</a:t>
            </a:r>
          </a:p>
        </p:txBody>
      </p:sp>
      <p:sp>
        <p:nvSpPr>
          <p:cNvPr id="8" name="Slide Number Placeholder 7"/>
          <p:cNvSpPr>
            <a:spLocks noGrp="1"/>
          </p:cNvSpPr>
          <p:nvPr>
            <p:ph type="sldNum" sz="quarter" idx="12"/>
          </p:nvPr>
        </p:nvSpPr>
        <p:spPr/>
        <p:txBody>
          <a:bodyPr/>
          <a:lstStyle/>
          <a:p>
            <a:fld id="{F32CAEEB-7ECB-40EF-BAB7-81B3930065D2}" type="slidenum">
              <a:rPr lang="en-SG" smtClean="0"/>
              <a:t>83</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9303815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(fill gaps forward)</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84</a:t>
            </a:fld>
            <a:endParaRPr lang="en-SG"/>
          </a:p>
        </p:txBody>
      </p:sp>
      <p:pic>
        <p:nvPicPr>
          <p:cNvPr id="16" name="Picture 15">
            <a:extLst>
              <a:ext uri="{FF2B5EF4-FFF2-40B4-BE49-F238E27FC236}">
                <a16:creationId xmlns:a16="http://schemas.microsoft.com/office/drawing/2014/main" id="{C190B429-F632-49F7-9996-CD02C1FBCE1D}"/>
              </a:ext>
            </a:extLst>
          </p:cNvPr>
          <p:cNvPicPr>
            <a:picLocks noChangeAspect="1"/>
          </p:cNvPicPr>
          <p:nvPr/>
        </p:nvPicPr>
        <p:blipFill>
          <a:blip r:embed="rId4">
            <a:duotone>
              <a:prstClr val="black"/>
              <a:schemeClr val="accent1">
                <a:tint val="45000"/>
                <a:satMod val="400000"/>
              </a:schemeClr>
            </a:duotone>
          </a:blip>
          <a:stretch>
            <a:fillRect/>
          </a:stretch>
        </p:blipFill>
        <p:spPr>
          <a:xfrm>
            <a:off x="839820" y="1360729"/>
            <a:ext cx="10366443" cy="2209242"/>
          </a:xfrm>
          <a:prstGeom prst="rect">
            <a:avLst/>
          </a:prstGeom>
        </p:spPr>
      </p:pic>
      <p:pic>
        <p:nvPicPr>
          <p:cNvPr id="3" name="Picture 2">
            <a:extLst>
              <a:ext uri="{FF2B5EF4-FFF2-40B4-BE49-F238E27FC236}">
                <a16:creationId xmlns:a16="http://schemas.microsoft.com/office/drawing/2014/main" id="{A262B6C1-E35D-489F-9C9E-1016580C4305}"/>
              </a:ext>
            </a:extLst>
          </p:cNvPr>
          <p:cNvPicPr>
            <a:picLocks noChangeAspect="1"/>
          </p:cNvPicPr>
          <p:nvPr/>
        </p:nvPicPr>
        <p:blipFill>
          <a:blip r:embed="rId5">
            <a:duotone>
              <a:prstClr val="black"/>
              <a:schemeClr val="accent4">
                <a:tint val="45000"/>
                <a:satMod val="400000"/>
              </a:schemeClr>
            </a:duotone>
          </a:blip>
          <a:stretch>
            <a:fillRect/>
          </a:stretch>
        </p:blipFill>
        <p:spPr>
          <a:xfrm>
            <a:off x="839820" y="3787539"/>
            <a:ext cx="10311268" cy="2165789"/>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84</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2583954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(fill gaps backward)</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311443"/>
            <a:ext cx="10982529" cy="252816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a:latin typeface="Courier New" panose="02070309020205020404" pitchFamily="49" charset="0"/>
                <a:cs typeface="Courier New" panose="02070309020205020404" pitchFamily="49" charset="0"/>
              </a:rPr>
              <a:t>df = pd.read_csv('data/kidney_disease.csv')</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b="1">
                <a:solidFill>
                  <a:schemeClr val="accent6">
                    <a:lumMod val="75000"/>
                  </a:schemeClr>
                </a:solidFill>
                <a:latin typeface="Courier New" panose="02070309020205020404" pitchFamily="49" charset="0"/>
                <a:cs typeface="Courier New" panose="02070309020205020404" pitchFamily="49" charset="0"/>
              </a:rPr>
              <a:t># </a:t>
            </a:r>
            <a:r>
              <a:rPr lang="en-SG" sz="2400" b="1">
                <a:solidFill>
                  <a:schemeClr val="accent6">
                    <a:lumMod val="75000"/>
                  </a:schemeClr>
                </a:solidFill>
                <a:latin typeface="Courier New" panose="02070309020205020404" pitchFamily="49" charset="0"/>
                <a:cs typeface="Courier New" panose="02070309020205020404" pitchFamily="49" charset="0"/>
              </a:rPr>
              <a:t>Fill gaps forwards</a:t>
            </a:r>
            <a:endParaRPr lang="pt-BR" sz="2400" b="1">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pt-BR" sz="2400" b="1">
                <a:solidFill>
                  <a:srgbClr val="C00000"/>
                </a:solidFill>
                <a:latin typeface="Courier New" panose="02070309020205020404" pitchFamily="49" charset="0"/>
                <a:cs typeface="Courier New" panose="02070309020205020404" pitchFamily="49" charset="0"/>
              </a:rPr>
              <a:t>df2 = df.fillna(method='bfill')</a:t>
            </a:r>
            <a:endParaRPr lang="en-SG" sz="2400" b="1">
              <a:solidFill>
                <a:srgbClr val="C00000"/>
              </a:solidFill>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85</a:t>
            </a:fld>
            <a:endParaRPr lang="en-SG"/>
          </a:p>
        </p:txBody>
      </p:sp>
      <p:pic>
        <p:nvPicPr>
          <p:cNvPr id="11" name="Picture 10">
            <a:extLst>
              <a:ext uri="{FF2B5EF4-FFF2-40B4-BE49-F238E27FC236}">
                <a16:creationId xmlns:a16="http://schemas.microsoft.com/office/drawing/2014/main" id="{D636F27E-00B0-4375-BFB2-0D438183A873}"/>
              </a:ext>
            </a:extLst>
          </p:cNvPr>
          <p:cNvPicPr>
            <a:picLocks noChangeAspect="1"/>
          </p:cNvPicPr>
          <p:nvPr/>
        </p:nvPicPr>
        <p:blipFill>
          <a:blip r:embed="rId4">
            <a:duotone>
              <a:prstClr val="black"/>
              <a:schemeClr val="accent1">
                <a:tint val="45000"/>
                <a:satMod val="400000"/>
              </a:schemeClr>
            </a:duotone>
          </a:blip>
          <a:stretch>
            <a:fillRect/>
          </a:stretch>
        </p:blipFill>
        <p:spPr>
          <a:xfrm>
            <a:off x="1632233" y="4080012"/>
            <a:ext cx="9377465" cy="1998476"/>
          </a:xfrm>
          <a:prstGeom prst="rect">
            <a:avLst/>
          </a:prstGeom>
        </p:spPr>
      </p:pic>
      <p:sp>
        <p:nvSpPr>
          <p:cNvPr id="13" name="TextBox 12">
            <a:extLst>
              <a:ext uri="{FF2B5EF4-FFF2-40B4-BE49-F238E27FC236}">
                <a16:creationId xmlns:a16="http://schemas.microsoft.com/office/drawing/2014/main" id="{E690F370-D3AB-49A6-9916-E044E93915B6}"/>
              </a:ext>
            </a:extLst>
          </p:cNvPr>
          <p:cNvSpPr txBox="1"/>
          <p:nvPr/>
        </p:nvSpPr>
        <p:spPr>
          <a:xfrm>
            <a:off x="598654" y="6012000"/>
            <a:ext cx="11235447" cy="400110"/>
          </a:xfrm>
          <a:prstGeom prst="rect">
            <a:avLst/>
          </a:prstGeom>
          <a:noFill/>
        </p:spPr>
        <p:txBody>
          <a:bodyPr wrap="square" rtlCol="0">
            <a:spAutoFit/>
          </a:bodyPr>
          <a:lstStyle/>
          <a:p>
            <a:pPr algn="ctr"/>
            <a:r>
              <a:rPr lang="en-SG" sz="2000"/>
              <a:t>Original dataset with NaN values. See  the next slide for comparison after using fillna</a:t>
            </a:r>
          </a:p>
        </p:txBody>
      </p:sp>
      <p:sp>
        <p:nvSpPr>
          <p:cNvPr id="8" name="Slide Number Placeholder 7"/>
          <p:cNvSpPr>
            <a:spLocks noGrp="1"/>
          </p:cNvSpPr>
          <p:nvPr>
            <p:ph type="sldNum" sz="quarter" idx="12"/>
          </p:nvPr>
        </p:nvSpPr>
        <p:spPr/>
        <p:txBody>
          <a:bodyPr/>
          <a:lstStyle/>
          <a:p>
            <a:fld id="{F32CAEEB-7ECB-40EF-BAB7-81B3930065D2}" type="slidenum">
              <a:rPr lang="en-SG" smtClean="0"/>
              <a:t>85</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434199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(fill gaps backward)</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86</a:t>
            </a:fld>
            <a:endParaRPr lang="en-SG"/>
          </a:p>
        </p:txBody>
      </p:sp>
      <p:pic>
        <p:nvPicPr>
          <p:cNvPr id="16" name="Picture 15">
            <a:extLst>
              <a:ext uri="{FF2B5EF4-FFF2-40B4-BE49-F238E27FC236}">
                <a16:creationId xmlns:a16="http://schemas.microsoft.com/office/drawing/2014/main" id="{C190B429-F632-49F7-9996-CD02C1FBCE1D}"/>
              </a:ext>
            </a:extLst>
          </p:cNvPr>
          <p:cNvPicPr>
            <a:picLocks noChangeAspect="1"/>
          </p:cNvPicPr>
          <p:nvPr/>
        </p:nvPicPr>
        <p:blipFill>
          <a:blip r:embed="rId4">
            <a:duotone>
              <a:prstClr val="black"/>
              <a:schemeClr val="accent1">
                <a:tint val="45000"/>
                <a:satMod val="400000"/>
              </a:schemeClr>
            </a:duotone>
          </a:blip>
          <a:stretch>
            <a:fillRect/>
          </a:stretch>
        </p:blipFill>
        <p:spPr>
          <a:xfrm>
            <a:off x="839820" y="1360729"/>
            <a:ext cx="10366443" cy="2209242"/>
          </a:xfrm>
          <a:prstGeom prst="rect">
            <a:avLst/>
          </a:prstGeom>
        </p:spPr>
      </p:pic>
      <p:pic>
        <p:nvPicPr>
          <p:cNvPr id="6" name="Picture 5">
            <a:extLst>
              <a:ext uri="{FF2B5EF4-FFF2-40B4-BE49-F238E27FC236}">
                <a16:creationId xmlns:a16="http://schemas.microsoft.com/office/drawing/2014/main" id="{0772F541-4B22-48B0-9359-29B48553E901}"/>
              </a:ext>
            </a:extLst>
          </p:cNvPr>
          <p:cNvPicPr>
            <a:picLocks noChangeAspect="1"/>
          </p:cNvPicPr>
          <p:nvPr/>
        </p:nvPicPr>
        <p:blipFill>
          <a:blip r:embed="rId5">
            <a:duotone>
              <a:prstClr val="black"/>
              <a:schemeClr val="accent4">
                <a:tint val="45000"/>
                <a:satMod val="400000"/>
              </a:schemeClr>
            </a:duotone>
          </a:blip>
          <a:stretch>
            <a:fillRect/>
          </a:stretch>
        </p:blipFill>
        <p:spPr>
          <a:xfrm>
            <a:off x="795378" y="3894463"/>
            <a:ext cx="10318629" cy="2136686"/>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86</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464610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(mean)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4" y="1230535"/>
            <a:ext cx="10749064" cy="2660686"/>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 = pd.read_csv('data/kidney_disease.csv')</a:t>
            </a:r>
          </a:p>
          <a:p>
            <a:pPr marL="0" indent="0">
              <a:spcBef>
                <a:spcPts val="0"/>
              </a:spcBef>
              <a:buNone/>
            </a:pPr>
            <a:endParaRPr lang="pt-BR" sz="2000">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df.rc = pd.to_numeric(df.rc, errors='coerce')</a:t>
            </a:r>
          </a:p>
          <a:p>
            <a:pPr marL="0" indent="0">
              <a:spcBef>
                <a:spcPts val="0"/>
              </a:spcBef>
              <a:buNone/>
            </a:pPr>
            <a:r>
              <a:rPr lang="pt-BR" sz="2000" b="1">
                <a:solidFill>
                  <a:schemeClr val="accent6">
                    <a:lumMod val="75000"/>
                  </a:schemeClr>
                </a:solidFill>
                <a:latin typeface="Courier New" panose="02070309020205020404" pitchFamily="49" charset="0"/>
                <a:cs typeface="Courier New" panose="02070309020205020404" pitchFamily="49" charset="0"/>
              </a:rPr>
              <a:t># </a:t>
            </a:r>
            <a:r>
              <a:rPr lang="en-SG" sz="2000" b="1">
                <a:solidFill>
                  <a:schemeClr val="accent6">
                    <a:lumMod val="75000"/>
                  </a:schemeClr>
                </a:solidFill>
                <a:latin typeface="Courier New" panose="02070309020205020404" pitchFamily="49" charset="0"/>
                <a:cs typeface="Courier New" panose="02070309020205020404" pitchFamily="49" charset="0"/>
              </a:rPr>
              <a:t>Replace NA with the mean of the values of the column</a:t>
            </a:r>
            <a:endParaRPr lang="pt-BR" sz="2000" b="1">
              <a:solidFill>
                <a:schemeClr val="accent6">
                  <a:lumMod val="75000"/>
                </a:schemeClr>
              </a:solidFill>
              <a:latin typeface="Courier New" panose="02070309020205020404" pitchFamily="49" charset="0"/>
              <a:cs typeface="Courier New" panose="02070309020205020404" pitchFamily="49" charset="0"/>
            </a:endParaRPr>
          </a:p>
          <a:p>
            <a:pPr marL="0" indent="0">
              <a:spcBef>
                <a:spcPts val="0"/>
              </a:spcBef>
              <a:buNone/>
            </a:pPr>
            <a:r>
              <a:rPr lang="pt-BR" sz="2000">
                <a:latin typeface="Courier New" panose="02070309020205020404" pitchFamily="49" charset="0"/>
                <a:cs typeface="Courier New" panose="02070309020205020404" pitchFamily="49" charset="0"/>
              </a:rPr>
              <a:t>df2 =df.fillna(df.mean())</a:t>
            </a:r>
            <a:endParaRPr lang="en-SG" sz="2000">
              <a:latin typeface="Courier New" panose="02070309020205020404" pitchFamily="49" charset="0"/>
              <a:cs typeface="Courier New" panose="02070309020205020404" pitchFamily="49" charset="0"/>
            </a:endParaRP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87</a:t>
            </a:fld>
            <a:endParaRPr lang="en-SG"/>
          </a:p>
        </p:txBody>
      </p:sp>
      <p:pic>
        <p:nvPicPr>
          <p:cNvPr id="11" name="Picture 10">
            <a:extLst>
              <a:ext uri="{FF2B5EF4-FFF2-40B4-BE49-F238E27FC236}">
                <a16:creationId xmlns:a16="http://schemas.microsoft.com/office/drawing/2014/main" id="{D636F27E-00B0-4375-BFB2-0D438183A873}"/>
              </a:ext>
            </a:extLst>
          </p:cNvPr>
          <p:cNvPicPr>
            <a:picLocks noChangeAspect="1"/>
          </p:cNvPicPr>
          <p:nvPr/>
        </p:nvPicPr>
        <p:blipFill>
          <a:blip r:embed="rId4">
            <a:duotone>
              <a:prstClr val="black"/>
              <a:schemeClr val="accent1">
                <a:tint val="45000"/>
                <a:satMod val="400000"/>
              </a:schemeClr>
            </a:duotone>
          </a:blip>
          <a:stretch>
            <a:fillRect/>
          </a:stretch>
        </p:blipFill>
        <p:spPr>
          <a:xfrm>
            <a:off x="1483465" y="3998906"/>
            <a:ext cx="9377465" cy="1998476"/>
          </a:xfrm>
          <a:prstGeom prst="rect">
            <a:avLst/>
          </a:prstGeom>
        </p:spPr>
      </p:pic>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 with NaN values. See  the next slide for comparison after using fillna</a:t>
            </a:r>
          </a:p>
        </p:txBody>
      </p:sp>
      <p:sp>
        <p:nvSpPr>
          <p:cNvPr id="8" name="Slide Number Placeholder 7"/>
          <p:cNvSpPr>
            <a:spLocks noGrp="1"/>
          </p:cNvSpPr>
          <p:nvPr>
            <p:ph type="sldNum" sz="quarter" idx="12"/>
          </p:nvPr>
        </p:nvSpPr>
        <p:spPr/>
        <p:txBody>
          <a:bodyPr/>
          <a:lstStyle/>
          <a:p>
            <a:fld id="{F32CAEEB-7ECB-40EF-BAB7-81B3930065D2}" type="slidenum">
              <a:rPr lang="en-SG" smtClean="0"/>
              <a:t>87</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1864803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fillna (mean)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Handling Missing Data</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88</a:t>
            </a:fld>
            <a:endParaRPr lang="en-SG"/>
          </a:p>
        </p:txBody>
      </p:sp>
      <p:pic>
        <p:nvPicPr>
          <p:cNvPr id="16" name="Picture 15">
            <a:extLst>
              <a:ext uri="{FF2B5EF4-FFF2-40B4-BE49-F238E27FC236}">
                <a16:creationId xmlns:a16="http://schemas.microsoft.com/office/drawing/2014/main" id="{C190B429-F632-49F7-9996-CD02C1FBCE1D}"/>
              </a:ext>
            </a:extLst>
          </p:cNvPr>
          <p:cNvPicPr>
            <a:picLocks noChangeAspect="1"/>
          </p:cNvPicPr>
          <p:nvPr/>
        </p:nvPicPr>
        <p:blipFill>
          <a:blip r:embed="rId4">
            <a:duotone>
              <a:prstClr val="black"/>
              <a:schemeClr val="accent1">
                <a:tint val="45000"/>
                <a:satMod val="400000"/>
              </a:schemeClr>
            </a:duotone>
          </a:blip>
          <a:stretch>
            <a:fillRect/>
          </a:stretch>
        </p:blipFill>
        <p:spPr>
          <a:xfrm>
            <a:off x="839820" y="1360729"/>
            <a:ext cx="10366443" cy="2209242"/>
          </a:xfrm>
          <a:prstGeom prst="rect">
            <a:avLst/>
          </a:prstGeom>
        </p:spPr>
      </p:pic>
      <p:pic>
        <p:nvPicPr>
          <p:cNvPr id="3" name="Picture 2">
            <a:extLst>
              <a:ext uri="{FF2B5EF4-FFF2-40B4-BE49-F238E27FC236}">
                <a16:creationId xmlns:a16="http://schemas.microsoft.com/office/drawing/2014/main" id="{5A09F918-D2CE-4C3C-AD0D-F997F27E0FE8}"/>
              </a:ext>
            </a:extLst>
          </p:cNvPr>
          <p:cNvPicPr>
            <a:picLocks noChangeAspect="1"/>
          </p:cNvPicPr>
          <p:nvPr/>
        </p:nvPicPr>
        <p:blipFill>
          <a:blip r:embed="rId5">
            <a:duotone>
              <a:prstClr val="black"/>
              <a:schemeClr val="accent4">
                <a:tint val="45000"/>
                <a:satMod val="400000"/>
              </a:schemeClr>
            </a:duotone>
          </a:blip>
          <a:stretch>
            <a:fillRect/>
          </a:stretch>
        </p:blipFill>
        <p:spPr>
          <a:xfrm>
            <a:off x="839820" y="3700200"/>
            <a:ext cx="10292290" cy="2515191"/>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88</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7426742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SG"/>
              <a:t>Combine Data Sets</a:t>
            </a:r>
          </a:p>
        </p:txBody>
      </p:sp>
      <p:sp>
        <p:nvSpPr>
          <p:cNvPr id="5" name="Slide Number Placeholder 4"/>
          <p:cNvSpPr>
            <a:spLocks noGrp="1"/>
          </p:cNvSpPr>
          <p:nvPr>
            <p:ph type="sldNum" sz="quarter" idx="12"/>
          </p:nvPr>
        </p:nvSpPr>
        <p:spPr/>
        <p:txBody>
          <a:bodyPr/>
          <a:lstStyle/>
          <a:p>
            <a:fld id="{F32CAEEB-7ECB-40EF-BAB7-81B3930065D2}" type="slidenum">
              <a:rPr lang="en-SG" smtClean="0"/>
              <a:t>89</a:t>
            </a:fld>
            <a:endParaRPr lang="en-SG"/>
          </a:p>
        </p:txBody>
      </p:sp>
      <p:sp>
        <p:nvSpPr>
          <p:cNvPr id="4"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963552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lstStyle/>
          <a:p>
            <a:r>
              <a:rPr lang="en-SG"/>
              <a:t>Load a simple delimited file</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US" dirty="0"/>
              <a:t>Getting Started with Pandas</a:t>
            </a:r>
            <a:endParaRPr lang="en-US" dirty="0"/>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327704" y="1644467"/>
            <a:ext cx="11676228" cy="4153218"/>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400">
                <a:latin typeface="Courier New" panose="02070309020205020404" pitchFamily="49" charset="0"/>
                <a:cs typeface="Courier New" panose="02070309020205020404" pitchFamily="49" charset="0"/>
              </a:rPr>
              <a:t>import pandas as pd</a:t>
            </a:r>
          </a:p>
          <a:p>
            <a:pPr marL="0" indent="0">
              <a:spcBef>
                <a:spcPts val="0"/>
              </a:spcBef>
              <a:buNone/>
            </a:pPr>
            <a:endParaRPr lang="pt-BR" sz="2400">
              <a:latin typeface="Courier New" panose="02070309020205020404" pitchFamily="49" charset="0"/>
              <a:cs typeface="Courier New" panose="02070309020205020404" pitchFamily="49" charset="0"/>
            </a:endParaRPr>
          </a:p>
          <a:p>
            <a:pPr marL="0" indent="0">
              <a:spcBef>
                <a:spcPts val="0"/>
              </a:spcBef>
              <a:buNone/>
            </a:pPr>
            <a:r>
              <a:rPr lang="pt-BR" sz="2400" dirty="0">
                <a:latin typeface="Courier New" panose="02070309020205020404" pitchFamily="49" charset="0"/>
                <a:cs typeface="Courier New" panose="02070309020205020404" pitchFamily="49" charset="0"/>
              </a:rPr>
              <a:t>df </a:t>
            </a:r>
            <a:r>
              <a:rPr lang="pt-BR" sz="2400">
                <a:latin typeface="Courier New" panose="02070309020205020404" pitchFamily="49" charset="0"/>
                <a:cs typeface="Courier New" panose="02070309020205020404" pitchFamily="49" charset="0"/>
              </a:rPr>
              <a:t>= </a:t>
            </a:r>
            <a:r>
              <a:rPr lang="pt-BR" sz="2400" b="1" dirty="0">
                <a:solidFill>
                  <a:srgbClr val="C00000"/>
                </a:solidFill>
                <a:latin typeface="Courier New" panose="02070309020205020404" pitchFamily="49" charset="0"/>
                <a:cs typeface="Courier New" panose="02070309020205020404" pitchFamily="49" charset="0"/>
              </a:rPr>
              <a:t>pd.</a:t>
            </a:r>
            <a:r>
              <a:rPr lang="pt-BR" sz="2400" b="1">
                <a:solidFill>
                  <a:srgbClr val="C00000"/>
                </a:solidFill>
                <a:latin typeface="Courier New" panose="02070309020205020404" pitchFamily="49" charset="0"/>
                <a:cs typeface="Courier New" panose="02070309020205020404" pitchFamily="49" charset="0"/>
              </a:rPr>
              <a:t>read_csv('data/gapminder.tsv', sep='\t')</a:t>
            </a:r>
            <a:endParaRPr lang="pt-BR" sz="2400" b="1" dirty="0">
              <a:solidFill>
                <a:srgbClr val="C00000"/>
              </a:solidFill>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2"/>
          </p:nvPr>
        </p:nvSpPr>
        <p:spPr/>
        <p:txBody>
          <a:bodyPr/>
          <a:lstStyle/>
          <a:p>
            <a:fld id="{F32CAEEB-7ECB-40EF-BAB7-81B3930065D2}" type="slidenum">
              <a:rPr lang="en-SG" smtClean="0"/>
              <a:t>9</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extLst>
      <p:ext uri="{BB962C8B-B14F-4D97-AF65-F5344CB8AC3E}">
        <p14:creationId xmlns:p14="http://schemas.microsoft.com/office/powerpoint/2010/main" val="10360682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Combine Data Sets</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graphicFrame>
        <p:nvGraphicFramePr>
          <p:cNvPr id="6" name="Table 5">
            <a:extLst>
              <a:ext uri="{FF2B5EF4-FFF2-40B4-BE49-F238E27FC236}">
                <a16:creationId xmlns:a16="http://schemas.microsoft.com/office/drawing/2014/main" id="{93EABF38-2E56-4AB5-908B-797E554AD153}"/>
              </a:ext>
            </a:extLst>
          </p:cNvPr>
          <p:cNvGraphicFramePr>
            <a:graphicFrameLocks noGrp="1"/>
          </p:cNvGraphicFramePr>
          <p:nvPr>
            <p:extLst>
              <p:ext uri="{D42A27DB-BD31-4B8C-83A1-F6EECF244321}">
                <p14:modId xmlns:p14="http://schemas.microsoft.com/office/powerpoint/2010/main" val="4187948635"/>
              </p:ext>
            </p:extLst>
          </p:nvPr>
        </p:nvGraphicFramePr>
        <p:xfrm>
          <a:off x="345444" y="1194386"/>
          <a:ext cx="11663676" cy="3955010"/>
        </p:xfrm>
        <a:graphic>
          <a:graphicData uri="http://schemas.openxmlformats.org/drawingml/2006/table">
            <a:tbl>
              <a:tblPr firstRow="1" bandRow="1">
                <a:tableStyleId>{21E4AEA4-8DFA-4A89-87EB-49C32662AFE0}</a:tableStyleId>
              </a:tblPr>
              <a:tblGrid>
                <a:gridCol w="5369556">
                  <a:extLst>
                    <a:ext uri="{9D8B030D-6E8A-4147-A177-3AD203B41FA5}">
                      <a16:colId xmlns:a16="http://schemas.microsoft.com/office/drawing/2014/main" val="1089863281"/>
                    </a:ext>
                  </a:extLst>
                </a:gridCol>
                <a:gridCol w="6294120">
                  <a:extLst>
                    <a:ext uri="{9D8B030D-6E8A-4147-A177-3AD203B41FA5}">
                      <a16:colId xmlns:a16="http://schemas.microsoft.com/office/drawing/2014/main" val="1473734385"/>
                    </a:ext>
                  </a:extLst>
                </a:gridCol>
              </a:tblGrid>
              <a:tr h="461818">
                <a:tc>
                  <a:txBody>
                    <a:bodyPr/>
                    <a:lstStyle/>
                    <a:p>
                      <a:r>
                        <a:rPr lang="en-SG" sz="2400"/>
                        <a:t>Code Example</a:t>
                      </a:r>
                    </a:p>
                  </a:txBody>
                  <a:tcPr/>
                </a:tc>
                <a:tc>
                  <a:txBody>
                    <a:bodyPr/>
                    <a:lstStyle/>
                    <a:p>
                      <a:r>
                        <a:rPr lang="en-SG" sz="2400"/>
                        <a:t>Description</a:t>
                      </a:r>
                    </a:p>
                  </a:txBody>
                  <a:tcPr/>
                </a:tc>
                <a:extLst>
                  <a:ext uri="{0D108BD9-81ED-4DB2-BD59-A6C34878D82A}">
                    <a16:rowId xmlns:a16="http://schemas.microsoft.com/office/drawing/2014/main" val="2970047907"/>
                  </a:ext>
                </a:extLst>
              </a:tr>
              <a:tr h="461818">
                <a:tc>
                  <a:txBody>
                    <a:bodyPr/>
                    <a:lstStyle/>
                    <a:p>
                      <a:r>
                        <a:rPr lang="en-SG" sz="2400"/>
                        <a:t>pd.merge(adf, bdf, how='left', on='x1')</a:t>
                      </a:r>
                    </a:p>
                  </a:txBody>
                  <a:tcPr/>
                </a:tc>
                <a:tc>
                  <a:txBody>
                    <a:bodyPr/>
                    <a:lstStyle/>
                    <a:p>
                      <a:r>
                        <a:rPr lang="en-SG" sz="2400"/>
                        <a:t>Get all rows from adf and only those rows from bdf that have a match with adf on the column x1</a:t>
                      </a:r>
                    </a:p>
                  </a:txBody>
                  <a:tcPr/>
                </a:tc>
                <a:extLst>
                  <a:ext uri="{0D108BD9-81ED-4DB2-BD59-A6C34878D82A}">
                    <a16:rowId xmlns:a16="http://schemas.microsoft.com/office/drawing/2014/main" val="1308573796"/>
                  </a:ext>
                </a:extLst>
              </a:tr>
              <a:tr h="461818">
                <a:tc>
                  <a:txBody>
                    <a:bodyPr/>
                    <a:lstStyle/>
                    <a:p>
                      <a:r>
                        <a:rPr lang="en-SG" sz="2400"/>
                        <a:t>pd.merge(adf, bdf, how='right', on='x1')</a:t>
                      </a:r>
                    </a:p>
                  </a:txBody>
                  <a:tcPr/>
                </a:tc>
                <a:tc>
                  <a:txBody>
                    <a:bodyPr/>
                    <a:lstStyle/>
                    <a:p>
                      <a:r>
                        <a:rPr lang="en-SG" sz="2400"/>
                        <a:t>Get all rows from bdf and only those rows from adf that have a match with bdf on the column x1</a:t>
                      </a:r>
                    </a:p>
                  </a:txBody>
                  <a:tcPr/>
                </a:tc>
                <a:extLst>
                  <a:ext uri="{0D108BD9-81ED-4DB2-BD59-A6C34878D82A}">
                    <a16:rowId xmlns:a16="http://schemas.microsoft.com/office/drawing/2014/main" val="3742574665"/>
                  </a:ext>
                </a:extLst>
              </a:tr>
              <a:tr h="461818">
                <a:tc>
                  <a:txBody>
                    <a:bodyPr/>
                    <a:lstStyle/>
                    <a:p>
                      <a:r>
                        <a:rPr lang="en-SG" sz="2400"/>
                        <a:t>pd.merge(adf, bdf, how='inner', on='x1')</a:t>
                      </a:r>
                    </a:p>
                  </a:txBody>
                  <a:tcPr/>
                </a:tc>
                <a:tc>
                  <a:txBody>
                    <a:bodyPr/>
                    <a:lstStyle/>
                    <a:p>
                      <a:r>
                        <a:rPr lang="en-SG" sz="2400"/>
                        <a:t>Join matching rows from both adf and bdf</a:t>
                      </a:r>
                    </a:p>
                  </a:txBody>
                  <a:tcPr/>
                </a:tc>
                <a:extLst>
                  <a:ext uri="{0D108BD9-81ED-4DB2-BD59-A6C34878D82A}">
                    <a16:rowId xmlns:a16="http://schemas.microsoft.com/office/drawing/2014/main" val="971907777"/>
                  </a:ext>
                </a:extLst>
              </a:tr>
              <a:tr h="461818">
                <a:tc>
                  <a:txBody>
                    <a:bodyPr/>
                    <a:lstStyle/>
                    <a:p>
                      <a:r>
                        <a:rPr lang="en-SG" sz="2400"/>
                        <a:t>pd.merge(adf, bdf, how='outer', on='x1')</a:t>
                      </a:r>
                    </a:p>
                  </a:txBody>
                  <a:tcPr/>
                </a:tc>
                <a:tc>
                  <a:txBody>
                    <a:bodyPr/>
                    <a:lstStyle/>
                    <a:p>
                      <a:r>
                        <a:rPr lang="en-SG" sz="2400"/>
                        <a:t>Join all rows from adf and bdf</a:t>
                      </a:r>
                    </a:p>
                  </a:txBody>
                  <a:tcPr/>
                </a:tc>
                <a:extLst>
                  <a:ext uri="{0D108BD9-81ED-4DB2-BD59-A6C34878D82A}">
                    <a16:rowId xmlns:a16="http://schemas.microsoft.com/office/drawing/2014/main" val="1939634707"/>
                  </a:ext>
                </a:extLst>
              </a:tr>
              <a:tr h="461818">
                <a:tc>
                  <a:txBody>
                    <a:bodyPr/>
                    <a:lstStyle/>
                    <a:p>
                      <a:r>
                        <a:rPr lang="en-SG" sz="2400"/>
                        <a:t>adf[adf.x1.isin(bdf.x1)]</a:t>
                      </a:r>
                    </a:p>
                  </a:txBody>
                  <a:tcPr/>
                </a:tc>
                <a:tc>
                  <a:txBody>
                    <a:bodyPr/>
                    <a:lstStyle/>
                    <a:p>
                      <a:r>
                        <a:rPr lang="en-SG" sz="2400"/>
                        <a:t>All rows in adf that have a match in bdf.</a:t>
                      </a:r>
                    </a:p>
                  </a:txBody>
                  <a:tcPr/>
                </a:tc>
                <a:extLst>
                  <a:ext uri="{0D108BD9-81ED-4DB2-BD59-A6C34878D82A}">
                    <a16:rowId xmlns:a16="http://schemas.microsoft.com/office/drawing/2014/main" val="595555987"/>
                  </a:ext>
                </a:extLst>
              </a:tr>
              <a:tr h="461818">
                <a:tc>
                  <a:txBody>
                    <a:bodyPr/>
                    <a:lstStyle/>
                    <a:p>
                      <a:r>
                        <a:rPr lang="en-SG" sz="2400"/>
                        <a:t>adf[~adf.x1.isin(bdf.x1)]</a:t>
                      </a:r>
                    </a:p>
                  </a:txBody>
                  <a:tcPr/>
                </a:tc>
                <a:tc>
                  <a:txBody>
                    <a:bodyPr/>
                    <a:lstStyle/>
                    <a:p>
                      <a:r>
                        <a:rPr lang="en-SG" sz="2400"/>
                        <a:t>All rows in adf that do not have a match in bdf</a:t>
                      </a:r>
                    </a:p>
                  </a:txBody>
                  <a:tcPr/>
                </a:tc>
                <a:extLst>
                  <a:ext uri="{0D108BD9-81ED-4DB2-BD59-A6C34878D82A}">
                    <a16:rowId xmlns:a16="http://schemas.microsoft.com/office/drawing/2014/main" val="2623106595"/>
                  </a:ext>
                </a:extLst>
              </a:tr>
            </a:tbl>
          </a:graphicData>
        </a:graphic>
      </p:graphicFrame>
      <p:sp>
        <p:nvSpPr>
          <p:cNvPr id="8" name="Slide Number Placeholder 7"/>
          <p:cNvSpPr>
            <a:spLocks noGrp="1"/>
          </p:cNvSpPr>
          <p:nvPr>
            <p:ph type="sldNum" sz="quarter" idx="12"/>
          </p:nvPr>
        </p:nvSpPr>
        <p:spPr/>
        <p:txBody>
          <a:bodyPr/>
          <a:lstStyle/>
          <a:p>
            <a:fld id="{F32CAEEB-7ECB-40EF-BAB7-81B3930065D2}" type="slidenum">
              <a:rPr lang="en-SG" smtClean="0"/>
              <a:t>90</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8772058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(how='left')</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267097"/>
            <a:ext cx="8665726" cy="157362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r>
              <a:rPr lang="pt-BR" sz="2000">
                <a:latin typeface="Courier New" panose="02070309020205020404" pitchFamily="49" charset="0"/>
                <a:cs typeface="Courier New" panose="02070309020205020404" pitchFamily="49" charset="0"/>
              </a:rPr>
              <a:t>df1 = pd.read_csv('data/mergedataset1s.csv')</a:t>
            </a:r>
          </a:p>
          <a:p>
            <a:pPr marL="0" indent="0">
              <a:spcBef>
                <a:spcPts val="0"/>
              </a:spcBef>
              <a:buNone/>
            </a:pPr>
            <a:r>
              <a:rPr lang="pt-BR" sz="2000">
                <a:latin typeface="Courier New" panose="02070309020205020404" pitchFamily="49" charset="0"/>
                <a:cs typeface="Courier New" panose="02070309020205020404" pitchFamily="49" charset="0"/>
              </a:rPr>
              <a:t>df2 = pd.read_csv('data/mergedataset2s.csv')</a:t>
            </a:r>
          </a:p>
          <a:p>
            <a:pPr marL="0" indent="0">
              <a:spcBef>
                <a:spcPts val="0"/>
              </a:spcBef>
              <a:buNone/>
            </a:pPr>
            <a:r>
              <a:rPr lang="pt-BR" sz="2000">
                <a:latin typeface="Courier New" panose="02070309020205020404" pitchFamily="49" charset="0"/>
                <a:cs typeface="Courier New" panose="02070309020205020404" pitchFamily="49" charset="0"/>
              </a:rPr>
              <a:t>df = pd.merge(df1, df2, how='left', on='customerid')</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91</a:t>
            </a:fld>
            <a:endParaRPr lang="en-SG"/>
          </a:p>
        </p:txBody>
      </p:sp>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datasets before merging.  See  the next slide for comparison after merging.</a:t>
            </a:r>
          </a:p>
        </p:txBody>
      </p:sp>
      <p:pic>
        <p:nvPicPr>
          <p:cNvPr id="3" name="Picture 2">
            <a:extLst>
              <a:ext uri="{FF2B5EF4-FFF2-40B4-BE49-F238E27FC236}">
                <a16:creationId xmlns:a16="http://schemas.microsoft.com/office/drawing/2014/main" id="{588B684B-FB31-4319-B3F4-93ACE8C55E91}"/>
              </a:ext>
            </a:extLst>
          </p:cNvPr>
          <p:cNvPicPr>
            <a:picLocks noChangeAspect="1"/>
          </p:cNvPicPr>
          <p:nvPr/>
        </p:nvPicPr>
        <p:blipFill>
          <a:blip r:embed="rId4"/>
          <a:stretch>
            <a:fillRect/>
          </a:stretch>
        </p:blipFill>
        <p:spPr>
          <a:xfrm>
            <a:off x="1137979" y="3183172"/>
            <a:ext cx="5552381" cy="2523809"/>
          </a:xfrm>
          <a:prstGeom prst="rect">
            <a:avLst/>
          </a:prstGeom>
        </p:spPr>
      </p:pic>
      <p:pic>
        <p:nvPicPr>
          <p:cNvPr id="7" name="Picture 6">
            <a:extLst>
              <a:ext uri="{FF2B5EF4-FFF2-40B4-BE49-F238E27FC236}">
                <a16:creationId xmlns:a16="http://schemas.microsoft.com/office/drawing/2014/main" id="{4FB592FD-EA77-4D30-B707-01E6A203484E}"/>
              </a:ext>
            </a:extLst>
          </p:cNvPr>
          <p:cNvPicPr>
            <a:picLocks noChangeAspect="1"/>
          </p:cNvPicPr>
          <p:nvPr/>
        </p:nvPicPr>
        <p:blipFill>
          <a:blip r:embed="rId5"/>
          <a:stretch>
            <a:fillRect/>
          </a:stretch>
        </p:blipFill>
        <p:spPr>
          <a:xfrm>
            <a:off x="7404853" y="3261095"/>
            <a:ext cx="2695238" cy="2390476"/>
          </a:xfrm>
          <a:prstGeom prst="rect">
            <a:avLst/>
          </a:prstGeom>
        </p:spPr>
      </p:pic>
      <p:sp>
        <p:nvSpPr>
          <p:cNvPr id="8" name="TextBox 7">
            <a:extLst>
              <a:ext uri="{FF2B5EF4-FFF2-40B4-BE49-F238E27FC236}">
                <a16:creationId xmlns:a16="http://schemas.microsoft.com/office/drawing/2014/main" id="{3F400552-C7E7-4EC7-8623-A028CBDDF087}"/>
              </a:ext>
            </a:extLst>
          </p:cNvPr>
          <p:cNvSpPr txBox="1"/>
          <p:nvPr/>
        </p:nvSpPr>
        <p:spPr>
          <a:xfrm>
            <a:off x="3995122" y="5353566"/>
            <a:ext cx="2695238" cy="369332"/>
          </a:xfrm>
          <a:prstGeom prst="rect">
            <a:avLst/>
          </a:prstGeom>
          <a:solidFill>
            <a:srgbClr val="FFC000"/>
          </a:solidFill>
        </p:spPr>
        <p:txBody>
          <a:bodyPr wrap="square" rtlCol="0">
            <a:spAutoFit/>
          </a:bodyPr>
          <a:lstStyle/>
          <a:p>
            <a:r>
              <a:rPr lang="en-SG" b="1">
                <a:solidFill>
                  <a:srgbClr val="FF0000"/>
                </a:solidFill>
              </a:rPr>
              <a:t>df1- mergedataset1s.csv</a:t>
            </a:r>
          </a:p>
        </p:txBody>
      </p:sp>
      <p:sp>
        <p:nvSpPr>
          <p:cNvPr id="14" name="TextBox 13">
            <a:extLst>
              <a:ext uri="{FF2B5EF4-FFF2-40B4-BE49-F238E27FC236}">
                <a16:creationId xmlns:a16="http://schemas.microsoft.com/office/drawing/2014/main" id="{FDE0C78E-BF46-47D8-ADE4-2EC5D1164E4F}"/>
              </a:ext>
            </a:extLst>
          </p:cNvPr>
          <p:cNvSpPr txBox="1"/>
          <p:nvPr/>
        </p:nvSpPr>
        <p:spPr>
          <a:xfrm>
            <a:off x="7349141" y="5637859"/>
            <a:ext cx="2806662" cy="369332"/>
          </a:xfrm>
          <a:prstGeom prst="rect">
            <a:avLst/>
          </a:prstGeom>
          <a:solidFill>
            <a:srgbClr val="FFC000"/>
          </a:solidFill>
        </p:spPr>
        <p:txBody>
          <a:bodyPr wrap="square" rtlCol="0">
            <a:spAutoFit/>
          </a:bodyPr>
          <a:lstStyle/>
          <a:p>
            <a:r>
              <a:rPr lang="en-SG" b="1">
                <a:solidFill>
                  <a:srgbClr val="FF0000"/>
                </a:solidFill>
              </a:rPr>
              <a:t>df2 - mergedataset2s.csv</a:t>
            </a:r>
          </a:p>
        </p:txBody>
      </p:sp>
      <p:sp>
        <p:nvSpPr>
          <p:cNvPr id="11" name="Slide Number Placeholder 10"/>
          <p:cNvSpPr>
            <a:spLocks noGrp="1"/>
          </p:cNvSpPr>
          <p:nvPr>
            <p:ph type="sldNum" sz="quarter" idx="12"/>
          </p:nvPr>
        </p:nvSpPr>
        <p:spPr/>
        <p:txBody>
          <a:bodyPr/>
          <a:lstStyle/>
          <a:p>
            <a:fld id="{F32CAEEB-7ECB-40EF-BAB7-81B3930065D2}" type="slidenum">
              <a:rPr lang="en-SG" smtClean="0"/>
              <a:t>91</a:t>
            </a:fld>
            <a:endParaRPr lang="en-SG"/>
          </a:p>
        </p:txBody>
      </p:sp>
      <p:sp>
        <p:nvSpPr>
          <p:cNvPr id="1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2902400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(how='left')</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Datasets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92</a:t>
            </a:fld>
            <a:endParaRPr lang="en-SG"/>
          </a:p>
        </p:txBody>
      </p:sp>
      <p:pic>
        <p:nvPicPr>
          <p:cNvPr id="6" name="Picture 5">
            <a:extLst>
              <a:ext uri="{FF2B5EF4-FFF2-40B4-BE49-F238E27FC236}">
                <a16:creationId xmlns:a16="http://schemas.microsoft.com/office/drawing/2014/main" id="{E2F85C6D-2F80-45B9-9E28-569F9001F11B}"/>
              </a:ext>
            </a:extLst>
          </p:cNvPr>
          <p:cNvPicPr>
            <a:picLocks noChangeAspect="1"/>
          </p:cNvPicPr>
          <p:nvPr/>
        </p:nvPicPr>
        <p:blipFill>
          <a:blip r:embed="rId4"/>
          <a:stretch>
            <a:fillRect/>
          </a:stretch>
        </p:blipFill>
        <p:spPr>
          <a:xfrm>
            <a:off x="1429333" y="1625971"/>
            <a:ext cx="9333333" cy="3142857"/>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92</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159337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(how='right')</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267097"/>
            <a:ext cx="8665726" cy="157362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r>
              <a:rPr lang="pt-BR" sz="2000">
                <a:latin typeface="Courier New" panose="02070309020205020404" pitchFamily="49" charset="0"/>
                <a:cs typeface="Courier New" panose="02070309020205020404" pitchFamily="49" charset="0"/>
              </a:rPr>
              <a:t>df1 = pd.read_csv('data/mergedataset1s.csv')</a:t>
            </a:r>
          </a:p>
          <a:p>
            <a:pPr marL="0" indent="0">
              <a:spcBef>
                <a:spcPts val="0"/>
              </a:spcBef>
              <a:buNone/>
            </a:pPr>
            <a:r>
              <a:rPr lang="pt-BR" sz="2000">
                <a:latin typeface="Courier New" panose="02070309020205020404" pitchFamily="49" charset="0"/>
                <a:cs typeface="Courier New" panose="02070309020205020404" pitchFamily="49" charset="0"/>
              </a:rPr>
              <a:t>df2 = pd.read_csv('data/mergedataset2s.csv')</a:t>
            </a:r>
          </a:p>
          <a:p>
            <a:pPr marL="0" indent="0">
              <a:spcBef>
                <a:spcPts val="0"/>
              </a:spcBef>
              <a:buNone/>
            </a:pPr>
            <a:r>
              <a:rPr lang="pt-BR" sz="2000">
                <a:latin typeface="Courier New" panose="02070309020205020404" pitchFamily="49" charset="0"/>
                <a:cs typeface="Courier New" panose="02070309020205020404" pitchFamily="49" charset="0"/>
              </a:rPr>
              <a:t>df = pd.merge(df1, df2, how='right', on='customerid')</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93</a:t>
            </a:fld>
            <a:endParaRPr lang="en-SG"/>
          </a:p>
        </p:txBody>
      </p:sp>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datasets before merging.  See  the next slide for comparison after merging.</a:t>
            </a:r>
          </a:p>
        </p:txBody>
      </p:sp>
      <p:pic>
        <p:nvPicPr>
          <p:cNvPr id="3" name="Picture 2">
            <a:extLst>
              <a:ext uri="{FF2B5EF4-FFF2-40B4-BE49-F238E27FC236}">
                <a16:creationId xmlns:a16="http://schemas.microsoft.com/office/drawing/2014/main" id="{588B684B-FB31-4319-B3F4-93ACE8C55E91}"/>
              </a:ext>
            </a:extLst>
          </p:cNvPr>
          <p:cNvPicPr>
            <a:picLocks noChangeAspect="1"/>
          </p:cNvPicPr>
          <p:nvPr/>
        </p:nvPicPr>
        <p:blipFill>
          <a:blip r:embed="rId4"/>
          <a:stretch>
            <a:fillRect/>
          </a:stretch>
        </p:blipFill>
        <p:spPr>
          <a:xfrm>
            <a:off x="1137979" y="3183172"/>
            <a:ext cx="5552381" cy="2523809"/>
          </a:xfrm>
          <a:prstGeom prst="rect">
            <a:avLst/>
          </a:prstGeom>
        </p:spPr>
      </p:pic>
      <p:pic>
        <p:nvPicPr>
          <p:cNvPr id="7" name="Picture 6">
            <a:extLst>
              <a:ext uri="{FF2B5EF4-FFF2-40B4-BE49-F238E27FC236}">
                <a16:creationId xmlns:a16="http://schemas.microsoft.com/office/drawing/2014/main" id="{4FB592FD-EA77-4D30-B707-01E6A203484E}"/>
              </a:ext>
            </a:extLst>
          </p:cNvPr>
          <p:cNvPicPr>
            <a:picLocks noChangeAspect="1"/>
          </p:cNvPicPr>
          <p:nvPr/>
        </p:nvPicPr>
        <p:blipFill>
          <a:blip r:embed="rId5"/>
          <a:stretch>
            <a:fillRect/>
          </a:stretch>
        </p:blipFill>
        <p:spPr>
          <a:xfrm>
            <a:off x="7404853" y="3261095"/>
            <a:ext cx="2695238" cy="2390476"/>
          </a:xfrm>
          <a:prstGeom prst="rect">
            <a:avLst/>
          </a:prstGeom>
        </p:spPr>
      </p:pic>
      <p:sp>
        <p:nvSpPr>
          <p:cNvPr id="8" name="TextBox 7">
            <a:extLst>
              <a:ext uri="{FF2B5EF4-FFF2-40B4-BE49-F238E27FC236}">
                <a16:creationId xmlns:a16="http://schemas.microsoft.com/office/drawing/2014/main" id="{3F400552-C7E7-4EC7-8623-A028CBDDF087}"/>
              </a:ext>
            </a:extLst>
          </p:cNvPr>
          <p:cNvSpPr txBox="1"/>
          <p:nvPr/>
        </p:nvSpPr>
        <p:spPr>
          <a:xfrm>
            <a:off x="3995122" y="5353566"/>
            <a:ext cx="2695238" cy="369332"/>
          </a:xfrm>
          <a:prstGeom prst="rect">
            <a:avLst/>
          </a:prstGeom>
          <a:solidFill>
            <a:srgbClr val="FFC000"/>
          </a:solidFill>
        </p:spPr>
        <p:txBody>
          <a:bodyPr wrap="square" rtlCol="0">
            <a:spAutoFit/>
          </a:bodyPr>
          <a:lstStyle/>
          <a:p>
            <a:r>
              <a:rPr lang="en-SG" b="1">
                <a:solidFill>
                  <a:srgbClr val="FF0000"/>
                </a:solidFill>
              </a:rPr>
              <a:t>df1- mergedataset1s.csv</a:t>
            </a:r>
          </a:p>
        </p:txBody>
      </p:sp>
      <p:sp>
        <p:nvSpPr>
          <p:cNvPr id="14" name="TextBox 13">
            <a:extLst>
              <a:ext uri="{FF2B5EF4-FFF2-40B4-BE49-F238E27FC236}">
                <a16:creationId xmlns:a16="http://schemas.microsoft.com/office/drawing/2014/main" id="{FDE0C78E-BF46-47D8-ADE4-2EC5D1164E4F}"/>
              </a:ext>
            </a:extLst>
          </p:cNvPr>
          <p:cNvSpPr txBox="1"/>
          <p:nvPr/>
        </p:nvSpPr>
        <p:spPr>
          <a:xfrm>
            <a:off x="7349141" y="5637859"/>
            <a:ext cx="2806662" cy="369332"/>
          </a:xfrm>
          <a:prstGeom prst="rect">
            <a:avLst/>
          </a:prstGeom>
          <a:solidFill>
            <a:srgbClr val="FFC000"/>
          </a:solidFill>
        </p:spPr>
        <p:txBody>
          <a:bodyPr wrap="square" rtlCol="0">
            <a:spAutoFit/>
          </a:bodyPr>
          <a:lstStyle/>
          <a:p>
            <a:r>
              <a:rPr lang="en-SG" b="1">
                <a:solidFill>
                  <a:srgbClr val="FF0000"/>
                </a:solidFill>
              </a:rPr>
              <a:t>df2 - mergedataset2s.csv</a:t>
            </a:r>
          </a:p>
        </p:txBody>
      </p:sp>
      <p:sp>
        <p:nvSpPr>
          <p:cNvPr id="11" name="Slide Number Placeholder 10"/>
          <p:cNvSpPr>
            <a:spLocks noGrp="1"/>
          </p:cNvSpPr>
          <p:nvPr>
            <p:ph type="sldNum" sz="quarter" idx="12"/>
          </p:nvPr>
        </p:nvSpPr>
        <p:spPr/>
        <p:txBody>
          <a:bodyPr/>
          <a:lstStyle/>
          <a:p>
            <a:fld id="{F32CAEEB-7ECB-40EF-BAB7-81B3930065D2}" type="slidenum">
              <a:rPr lang="en-SG" smtClean="0"/>
              <a:t>93</a:t>
            </a:fld>
            <a:endParaRPr lang="en-SG"/>
          </a:p>
        </p:txBody>
      </p:sp>
      <p:sp>
        <p:nvSpPr>
          <p:cNvPr id="1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9075858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(how='right')</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Datasets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94</a:t>
            </a:fld>
            <a:endParaRPr lang="en-SG"/>
          </a:p>
        </p:txBody>
      </p:sp>
      <p:pic>
        <p:nvPicPr>
          <p:cNvPr id="7" name="Picture 6">
            <a:extLst>
              <a:ext uri="{FF2B5EF4-FFF2-40B4-BE49-F238E27FC236}">
                <a16:creationId xmlns:a16="http://schemas.microsoft.com/office/drawing/2014/main" id="{A21539F0-7758-4585-AAA0-DD3CDEC19119}"/>
              </a:ext>
            </a:extLst>
          </p:cNvPr>
          <p:cNvPicPr>
            <a:picLocks noChangeAspect="1"/>
          </p:cNvPicPr>
          <p:nvPr/>
        </p:nvPicPr>
        <p:blipFill>
          <a:blip r:embed="rId4"/>
          <a:stretch>
            <a:fillRect/>
          </a:stretch>
        </p:blipFill>
        <p:spPr>
          <a:xfrm>
            <a:off x="575559" y="1644468"/>
            <a:ext cx="10664109" cy="3186612"/>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94</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42055775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(how='inner')</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267097"/>
            <a:ext cx="8665726" cy="157362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r>
              <a:rPr lang="pt-BR" sz="2000">
                <a:latin typeface="Courier New" panose="02070309020205020404" pitchFamily="49" charset="0"/>
                <a:cs typeface="Courier New" panose="02070309020205020404" pitchFamily="49" charset="0"/>
              </a:rPr>
              <a:t>df1 = pd.read_csv('data/mergedataset1s.csv')</a:t>
            </a:r>
          </a:p>
          <a:p>
            <a:pPr marL="0" indent="0">
              <a:spcBef>
                <a:spcPts val="0"/>
              </a:spcBef>
              <a:buNone/>
            </a:pPr>
            <a:r>
              <a:rPr lang="pt-BR" sz="2000">
                <a:latin typeface="Courier New" panose="02070309020205020404" pitchFamily="49" charset="0"/>
                <a:cs typeface="Courier New" panose="02070309020205020404" pitchFamily="49" charset="0"/>
              </a:rPr>
              <a:t>df2 = pd.read_csv('data/mergedataset2s.csv')</a:t>
            </a:r>
          </a:p>
          <a:p>
            <a:pPr marL="0" indent="0">
              <a:spcBef>
                <a:spcPts val="0"/>
              </a:spcBef>
              <a:buNone/>
            </a:pPr>
            <a:r>
              <a:rPr lang="pt-BR" sz="2000">
                <a:latin typeface="Courier New" panose="02070309020205020404" pitchFamily="49" charset="0"/>
                <a:cs typeface="Courier New" panose="02070309020205020404" pitchFamily="49" charset="0"/>
              </a:rPr>
              <a:t>df = pd.merge(df1, df2, how='inner', on='customerid')</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95</a:t>
            </a:fld>
            <a:endParaRPr lang="en-SG"/>
          </a:p>
        </p:txBody>
      </p:sp>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datasets before merging.  See  the next slide for comparison after merging.</a:t>
            </a:r>
          </a:p>
        </p:txBody>
      </p:sp>
      <p:pic>
        <p:nvPicPr>
          <p:cNvPr id="3" name="Picture 2">
            <a:extLst>
              <a:ext uri="{FF2B5EF4-FFF2-40B4-BE49-F238E27FC236}">
                <a16:creationId xmlns:a16="http://schemas.microsoft.com/office/drawing/2014/main" id="{588B684B-FB31-4319-B3F4-93ACE8C55E91}"/>
              </a:ext>
            </a:extLst>
          </p:cNvPr>
          <p:cNvPicPr>
            <a:picLocks noChangeAspect="1"/>
          </p:cNvPicPr>
          <p:nvPr/>
        </p:nvPicPr>
        <p:blipFill>
          <a:blip r:embed="rId4"/>
          <a:stretch>
            <a:fillRect/>
          </a:stretch>
        </p:blipFill>
        <p:spPr>
          <a:xfrm>
            <a:off x="1137979" y="3183172"/>
            <a:ext cx="5552381" cy="2523809"/>
          </a:xfrm>
          <a:prstGeom prst="rect">
            <a:avLst/>
          </a:prstGeom>
        </p:spPr>
      </p:pic>
      <p:pic>
        <p:nvPicPr>
          <p:cNvPr id="7" name="Picture 6">
            <a:extLst>
              <a:ext uri="{FF2B5EF4-FFF2-40B4-BE49-F238E27FC236}">
                <a16:creationId xmlns:a16="http://schemas.microsoft.com/office/drawing/2014/main" id="{4FB592FD-EA77-4D30-B707-01E6A203484E}"/>
              </a:ext>
            </a:extLst>
          </p:cNvPr>
          <p:cNvPicPr>
            <a:picLocks noChangeAspect="1"/>
          </p:cNvPicPr>
          <p:nvPr/>
        </p:nvPicPr>
        <p:blipFill>
          <a:blip r:embed="rId5"/>
          <a:stretch>
            <a:fillRect/>
          </a:stretch>
        </p:blipFill>
        <p:spPr>
          <a:xfrm>
            <a:off x="7404853" y="3261095"/>
            <a:ext cx="2695238" cy="2390476"/>
          </a:xfrm>
          <a:prstGeom prst="rect">
            <a:avLst/>
          </a:prstGeom>
        </p:spPr>
      </p:pic>
      <p:sp>
        <p:nvSpPr>
          <p:cNvPr id="8" name="TextBox 7">
            <a:extLst>
              <a:ext uri="{FF2B5EF4-FFF2-40B4-BE49-F238E27FC236}">
                <a16:creationId xmlns:a16="http://schemas.microsoft.com/office/drawing/2014/main" id="{3F400552-C7E7-4EC7-8623-A028CBDDF087}"/>
              </a:ext>
            </a:extLst>
          </p:cNvPr>
          <p:cNvSpPr txBox="1"/>
          <p:nvPr/>
        </p:nvSpPr>
        <p:spPr>
          <a:xfrm>
            <a:off x="3995122" y="5353566"/>
            <a:ext cx="2695238" cy="369332"/>
          </a:xfrm>
          <a:prstGeom prst="rect">
            <a:avLst/>
          </a:prstGeom>
          <a:solidFill>
            <a:srgbClr val="FFC000"/>
          </a:solidFill>
        </p:spPr>
        <p:txBody>
          <a:bodyPr wrap="square" rtlCol="0">
            <a:spAutoFit/>
          </a:bodyPr>
          <a:lstStyle/>
          <a:p>
            <a:r>
              <a:rPr lang="en-SG" b="1">
                <a:solidFill>
                  <a:srgbClr val="FF0000"/>
                </a:solidFill>
              </a:rPr>
              <a:t>df1- mergedataset1s.csv</a:t>
            </a:r>
          </a:p>
        </p:txBody>
      </p:sp>
      <p:sp>
        <p:nvSpPr>
          <p:cNvPr id="14" name="TextBox 13">
            <a:extLst>
              <a:ext uri="{FF2B5EF4-FFF2-40B4-BE49-F238E27FC236}">
                <a16:creationId xmlns:a16="http://schemas.microsoft.com/office/drawing/2014/main" id="{FDE0C78E-BF46-47D8-ADE4-2EC5D1164E4F}"/>
              </a:ext>
            </a:extLst>
          </p:cNvPr>
          <p:cNvSpPr txBox="1"/>
          <p:nvPr/>
        </p:nvSpPr>
        <p:spPr>
          <a:xfrm>
            <a:off x="7349141" y="5637859"/>
            <a:ext cx="2806662" cy="369332"/>
          </a:xfrm>
          <a:prstGeom prst="rect">
            <a:avLst/>
          </a:prstGeom>
          <a:solidFill>
            <a:srgbClr val="FFC000"/>
          </a:solidFill>
        </p:spPr>
        <p:txBody>
          <a:bodyPr wrap="square" rtlCol="0">
            <a:spAutoFit/>
          </a:bodyPr>
          <a:lstStyle/>
          <a:p>
            <a:r>
              <a:rPr lang="en-SG" b="1">
                <a:solidFill>
                  <a:srgbClr val="FF0000"/>
                </a:solidFill>
              </a:rPr>
              <a:t>df2 - mergedataset2s.csv</a:t>
            </a:r>
          </a:p>
        </p:txBody>
      </p:sp>
      <p:sp>
        <p:nvSpPr>
          <p:cNvPr id="11" name="Slide Number Placeholder 10"/>
          <p:cNvSpPr>
            <a:spLocks noGrp="1"/>
          </p:cNvSpPr>
          <p:nvPr>
            <p:ph type="sldNum" sz="quarter" idx="12"/>
          </p:nvPr>
        </p:nvSpPr>
        <p:spPr/>
        <p:txBody>
          <a:bodyPr/>
          <a:lstStyle/>
          <a:p>
            <a:fld id="{F32CAEEB-7ECB-40EF-BAB7-81B3930065D2}" type="slidenum">
              <a:rPr lang="en-SG" smtClean="0"/>
              <a:t>95</a:t>
            </a:fld>
            <a:endParaRPr lang="en-SG"/>
          </a:p>
        </p:txBody>
      </p:sp>
      <p:sp>
        <p:nvSpPr>
          <p:cNvPr id="1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2128029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merge (how='inner')</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Datasets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96</a:t>
            </a:fld>
            <a:endParaRPr lang="en-SG"/>
          </a:p>
        </p:txBody>
      </p:sp>
      <p:pic>
        <p:nvPicPr>
          <p:cNvPr id="3" name="Picture 2">
            <a:extLst>
              <a:ext uri="{FF2B5EF4-FFF2-40B4-BE49-F238E27FC236}">
                <a16:creationId xmlns:a16="http://schemas.microsoft.com/office/drawing/2014/main" id="{A7C9B266-E94D-4AB9-BC3A-A919B9D66DB4}"/>
              </a:ext>
            </a:extLst>
          </p:cNvPr>
          <p:cNvPicPr>
            <a:picLocks noChangeAspect="1"/>
          </p:cNvPicPr>
          <p:nvPr/>
        </p:nvPicPr>
        <p:blipFill>
          <a:blip r:embed="rId4"/>
          <a:stretch>
            <a:fillRect/>
          </a:stretch>
        </p:blipFill>
        <p:spPr>
          <a:xfrm>
            <a:off x="795378" y="1609573"/>
            <a:ext cx="10978399" cy="2913541"/>
          </a:xfrm>
          <a:prstGeom prst="rect">
            <a:avLst/>
          </a:prstGeom>
        </p:spPr>
      </p:pic>
      <p:sp>
        <p:nvSpPr>
          <p:cNvPr id="8" name="Slide Number Placeholder 7"/>
          <p:cNvSpPr>
            <a:spLocks noGrp="1"/>
          </p:cNvSpPr>
          <p:nvPr>
            <p:ph type="sldNum" sz="quarter" idx="12"/>
          </p:nvPr>
        </p:nvSpPr>
        <p:spPr/>
        <p:txBody>
          <a:bodyPr/>
          <a:lstStyle/>
          <a:p>
            <a:fld id="{F32CAEEB-7ECB-40EF-BAB7-81B3930065D2}" type="slidenum">
              <a:rPr lang="en-SG" smtClean="0"/>
              <a:t>96</a:t>
            </a:fld>
            <a:endParaRPr lang="en-SG"/>
          </a:p>
        </p:txBody>
      </p:sp>
      <p:sp>
        <p:nvSpPr>
          <p:cNvPr id="7"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23865457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isin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267097"/>
            <a:ext cx="8665726" cy="157362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r>
              <a:rPr lang="pt-BR" sz="2000">
                <a:latin typeface="Courier New" panose="02070309020205020404" pitchFamily="49" charset="0"/>
                <a:cs typeface="Courier New" panose="02070309020205020404" pitchFamily="49" charset="0"/>
              </a:rPr>
              <a:t>df1 = pd.read_csv('data/mergedataset1s.csv')</a:t>
            </a:r>
          </a:p>
          <a:p>
            <a:pPr marL="0" indent="0">
              <a:spcBef>
                <a:spcPts val="0"/>
              </a:spcBef>
              <a:buNone/>
            </a:pPr>
            <a:r>
              <a:rPr lang="pt-BR" sz="2000">
                <a:latin typeface="Courier New" panose="02070309020205020404" pitchFamily="49" charset="0"/>
                <a:cs typeface="Courier New" panose="02070309020205020404" pitchFamily="49" charset="0"/>
              </a:rPr>
              <a:t>df2 = pd.read_csv('data/mergedataset2s.csv')</a:t>
            </a:r>
          </a:p>
          <a:p>
            <a:pPr marL="0" indent="0">
              <a:spcBef>
                <a:spcPts val="0"/>
              </a:spcBef>
              <a:buNone/>
            </a:pPr>
            <a:r>
              <a:rPr lang="pt-BR" sz="2000">
                <a:latin typeface="Courier New" panose="02070309020205020404" pitchFamily="49" charset="0"/>
                <a:cs typeface="Courier New" panose="02070309020205020404" pitchFamily="49" charset="0"/>
              </a:rPr>
              <a:t>df = df1[df1.customerid.isin(df2.customerid)]</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97</a:t>
            </a:fld>
            <a:endParaRPr lang="en-SG"/>
          </a:p>
        </p:txBody>
      </p:sp>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datasets before merging.  See  the next slide for comparison after merging.</a:t>
            </a:r>
          </a:p>
        </p:txBody>
      </p:sp>
      <p:pic>
        <p:nvPicPr>
          <p:cNvPr id="3" name="Picture 2">
            <a:extLst>
              <a:ext uri="{FF2B5EF4-FFF2-40B4-BE49-F238E27FC236}">
                <a16:creationId xmlns:a16="http://schemas.microsoft.com/office/drawing/2014/main" id="{588B684B-FB31-4319-B3F4-93ACE8C55E91}"/>
              </a:ext>
            </a:extLst>
          </p:cNvPr>
          <p:cNvPicPr>
            <a:picLocks noChangeAspect="1"/>
          </p:cNvPicPr>
          <p:nvPr/>
        </p:nvPicPr>
        <p:blipFill>
          <a:blip r:embed="rId4"/>
          <a:stretch>
            <a:fillRect/>
          </a:stretch>
        </p:blipFill>
        <p:spPr>
          <a:xfrm>
            <a:off x="1137979" y="3183172"/>
            <a:ext cx="5552381" cy="2523809"/>
          </a:xfrm>
          <a:prstGeom prst="rect">
            <a:avLst/>
          </a:prstGeom>
        </p:spPr>
      </p:pic>
      <p:pic>
        <p:nvPicPr>
          <p:cNvPr id="7" name="Picture 6">
            <a:extLst>
              <a:ext uri="{FF2B5EF4-FFF2-40B4-BE49-F238E27FC236}">
                <a16:creationId xmlns:a16="http://schemas.microsoft.com/office/drawing/2014/main" id="{4FB592FD-EA77-4D30-B707-01E6A203484E}"/>
              </a:ext>
            </a:extLst>
          </p:cNvPr>
          <p:cNvPicPr>
            <a:picLocks noChangeAspect="1"/>
          </p:cNvPicPr>
          <p:nvPr/>
        </p:nvPicPr>
        <p:blipFill>
          <a:blip r:embed="rId5"/>
          <a:stretch>
            <a:fillRect/>
          </a:stretch>
        </p:blipFill>
        <p:spPr>
          <a:xfrm>
            <a:off x="7404853" y="3261095"/>
            <a:ext cx="2695238" cy="2390476"/>
          </a:xfrm>
          <a:prstGeom prst="rect">
            <a:avLst/>
          </a:prstGeom>
        </p:spPr>
      </p:pic>
      <p:sp>
        <p:nvSpPr>
          <p:cNvPr id="8" name="TextBox 7">
            <a:extLst>
              <a:ext uri="{FF2B5EF4-FFF2-40B4-BE49-F238E27FC236}">
                <a16:creationId xmlns:a16="http://schemas.microsoft.com/office/drawing/2014/main" id="{3F400552-C7E7-4EC7-8623-A028CBDDF087}"/>
              </a:ext>
            </a:extLst>
          </p:cNvPr>
          <p:cNvSpPr txBox="1"/>
          <p:nvPr/>
        </p:nvSpPr>
        <p:spPr>
          <a:xfrm>
            <a:off x="3995122" y="5353566"/>
            <a:ext cx="2695238" cy="369332"/>
          </a:xfrm>
          <a:prstGeom prst="rect">
            <a:avLst/>
          </a:prstGeom>
          <a:solidFill>
            <a:srgbClr val="FFC000"/>
          </a:solidFill>
        </p:spPr>
        <p:txBody>
          <a:bodyPr wrap="square" rtlCol="0">
            <a:spAutoFit/>
          </a:bodyPr>
          <a:lstStyle/>
          <a:p>
            <a:r>
              <a:rPr lang="en-SG" b="1">
                <a:solidFill>
                  <a:srgbClr val="FF0000"/>
                </a:solidFill>
              </a:rPr>
              <a:t>df1- mergedataset1s.csv</a:t>
            </a:r>
          </a:p>
        </p:txBody>
      </p:sp>
      <p:sp>
        <p:nvSpPr>
          <p:cNvPr id="14" name="TextBox 13">
            <a:extLst>
              <a:ext uri="{FF2B5EF4-FFF2-40B4-BE49-F238E27FC236}">
                <a16:creationId xmlns:a16="http://schemas.microsoft.com/office/drawing/2014/main" id="{FDE0C78E-BF46-47D8-ADE4-2EC5D1164E4F}"/>
              </a:ext>
            </a:extLst>
          </p:cNvPr>
          <p:cNvSpPr txBox="1"/>
          <p:nvPr/>
        </p:nvSpPr>
        <p:spPr>
          <a:xfrm>
            <a:off x="7349141" y="5637859"/>
            <a:ext cx="2806662" cy="369332"/>
          </a:xfrm>
          <a:prstGeom prst="rect">
            <a:avLst/>
          </a:prstGeom>
          <a:solidFill>
            <a:srgbClr val="FFC000"/>
          </a:solidFill>
        </p:spPr>
        <p:txBody>
          <a:bodyPr wrap="square" rtlCol="0">
            <a:spAutoFit/>
          </a:bodyPr>
          <a:lstStyle/>
          <a:p>
            <a:r>
              <a:rPr lang="en-SG" b="1">
                <a:solidFill>
                  <a:srgbClr val="FF0000"/>
                </a:solidFill>
              </a:rPr>
              <a:t>df2 - mergedataset2s.csv</a:t>
            </a:r>
          </a:p>
        </p:txBody>
      </p:sp>
      <p:sp>
        <p:nvSpPr>
          <p:cNvPr id="11" name="Slide Number Placeholder 10"/>
          <p:cNvSpPr>
            <a:spLocks noGrp="1"/>
          </p:cNvSpPr>
          <p:nvPr>
            <p:ph type="sldNum" sz="quarter" idx="12"/>
          </p:nvPr>
        </p:nvSpPr>
        <p:spPr/>
        <p:txBody>
          <a:bodyPr/>
          <a:lstStyle/>
          <a:p>
            <a:fld id="{F32CAEEB-7ECB-40EF-BAB7-81B3930065D2}" type="slidenum">
              <a:rPr lang="en-SG" smtClean="0"/>
              <a:t>97</a:t>
            </a:fld>
            <a:endParaRPr lang="en-SG"/>
          </a:p>
        </p:txBody>
      </p:sp>
      <p:sp>
        <p:nvSpPr>
          <p:cNvPr id="1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37098896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isin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Datasets</a:t>
            </a:r>
          </a:p>
          <a:p>
            <a:endParaRPr lang="en-SG"/>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98</a:t>
            </a:fld>
            <a:endParaRPr lang="en-SG"/>
          </a:p>
        </p:txBody>
      </p:sp>
      <p:pic>
        <p:nvPicPr>
          <p:cNvPr id="8" name="Picture 7">
            <a:extLst>
              <a:ext uri="{FF2B5EF4-FFF2-40B4-BE49-F238E27FC236}">
                <a16:creationId xmlns:a16="http://schemas.microsoft.com/office/drawing/2014/main" id="{1310424E-8A65-4B06-B62F-B652D8EA4FBE}"/>
              </a:ext>
            </a:extLst>
          </p:cNvPr>
          <p:cNvPicPr>
            <a:picLocks noChangeAspect="1"/>
          </p:cNvPicPr>
          <p:nvPr/>
        </p:nvPicPr>
        <p:blipFill>
          <a:blip r:embed="rId4"/>
          <a:stretch>
            <a:fillRect/>
          </a:stretch>
        </p:blipFill>
        <p:spPr>
          <a:xfrm>
            <a:off x="824673" y="1644468"/>
            <a:ext cx="10542654" cy="3670722"/>
          </a:xfrm>
          <a:prstGeom prst="rect">
            <a:avLst/>
          </a:prstGeom>
        </p:spPr>
      </p:pic>
      <p:sp>
        <p:nvSpPr>
          <p:cNvPr id="7" name="Slide Number Placeholder 6"/>
          <p:cNvSpPr>
            <a:spLocks noGrp="1"/>
          </p:cNvSpPr>
          <p:nvPr>
            <p:ph type="sldNum" sz="quarter" idx="12"/>
          </p:nvPr>
        </p:nvSpPr>
        <p:spPr/>
        <p:txBody>
          <a:bodyPr/>
          <a:lstStyle/>
          <a:p>
            <a:fld id="{F32CAEEB-7ECB-40EF-BAB7-81B3930065D2}" type="slidenum">
              <a:rPr lang="en-SG" smtClean="0"/>
              <a:t>98</a:t>
            </a:fld>
            <a:endParaRPr lang="en-SG"/>
          </a:p>
        </p:txBody>
      </p:sp>
      <p:sp>
        <p:nvSpPr>
          <p:cNvPr id="9"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3145774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954-DD11-4A68-A56A-AD8662F40E7A}"/>
              </a:ext>
            </a:extLst>
          </p:cNvPr>
          <p:cNvSpPr>
            <a:spLocks noGrp="1"/>
          </p:cNvSpPr>
          <p:nvPr>
            <p:ph type="title"/>
          </p:nvPr>
        </p:nvSpPr>
        <p:spPr/>
        <p:txBody>
          <a:bodyPr>
            <a:normAutofit/>
          </a:bodyPr>
          <a:lstStyle/>
          <a:p>
            <a:r>
              <a:rPr lang="en-SG"/>
              <a:t>~isin</a:t>
            </a:r>
          </a:p>
        </p:txBody>
      </p:sp>
      <p:sp>
        <p:nvSpPr>
          <p:cNvPr id="5" name="Text Placeholder 4">
            <a:extLst>
              <a:ext uri="{FF2B5EF4-FFF2-40B4-BE49-F238E27FC236}">
                <a16:creationId xmlns:a16="http://schemas.microsoft.com/office/drawing/2014/main" id="{570D2731-739D-4974-95A7-77AE37FAD912}"/>
              </a:ext>
            </a:extLst>
          </p:cNvPr>
          <p:cNvSpPr>
            <a:spLocks noGrp="1"/>
          </p:cNvSpPr>
          <p:nvPr>
            <p:ph type="body" sz="quarter" idx="13"/>
          </p:nvPr>
        </p:nvSpPr>
        <p:spPr/>
        <p:txBody>
          <a:bodyPr>
            <a:normAutofit lnSpcReduction="10000"/>
          </a:bodyPr>
          <a:lstStyle/>
          <a:p>
            <a:r>
              <a:rPr lang="en-SG"/>
              <a:t>Combine Data Sets</a:t>
            </a:r>
          </a:p>
          <a:p>
            <a:endParaRPr lang="en-SG"/>
          </a:p>
        </p:txBody>
      </p:sp>
      <p:sp>
        <p:nvSpPr>
          <p:cNvPr id="6" name="Content Placeholder 2">
            <a:extLst>
              <a:ext uri="{FF2B5EF4-FFF2-40B4-BE49-F238E27FC236}">
                <a16:creationId xmlns:a16="http://schemas.microsoft.com/office/drawing/2014/main" id="{2CF7BFE1-1569-4AED-9D0E-A19E7A2E4738}"/>
              </a:ext>
            </a:extLst>
          </p:cNvPr>
          <p:cNvSpPr txBox="1">
            <a:spLocks/>
          </p:cNvSpPr>
          <p:nvPr/>
        </p:nvSpPr>
        <p:spPr>
          <a:xfrm>
            <a:off x="554475" y="1267097"/>
            <a:ext cx="8665726" cy="1573625"/>
          </a:xfrm>
          <a:prstGeom prst="rect">
            <a:avLst/>
          </a:prstGeom>
          <a:solidFill>
            <a:schemeClr val="bg1">
              <a:lumMod val="85000"/>
            </a:schemeClr>
          </a:solidFill>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rgbClr val="660033"/>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rgbClr val="660033"/>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200" kern="1200" dirty="0" smtClean="0">
                <a:solidFill>
                  <a:srgbClr val="660033"/>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rgbClr val="660033"/>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rgbClr val="6600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pt-BR" sz="2000">
                <a:latin typeface="Courier New" panose="02070309020205020404" pitchFamily="49" charset="0"/>
                <a:cs typeface="Courier New" panose="02070309020205020404" pitchFamily="49" charset="0"/>
              </a:rPr>
              <a:t>import pandas as pd</a:t>
            </a:r>
          </a:p>
          <a:p>
            <a:pPr marL="0" indent="0">
              <a:spcBef>
                <a:spcPts val="0"/>
              </a:spcBef>
              <a:buNone/>
            </a:pPr>
            <a:r>
              <a:rPr lang="pt-BR" sz="2000">
                <a:latin typeface="Courier New" panose="02070309020205020404" pitchFamily="49" charset="0"/>
                <a:cs typeface="Courier New" panose="02070309020205020404" pitchFamily="49" charset="0"/>
              </a:rPr>
              <a:t>df1 = pd.read_csv('data/mergedataset1s.csv')</a:t>
            </a:r>
          </a:p>
          <a:p>
            <a:pPr marL="0" indent="0">
              <a:spcBef>
                <a:spcPts val="0"/>
              </a:spcBef>
              <a:buNone/>
            </a:pPr>
            <a:r>
              <a:rPr lang="pt-BR" sz="2000">
                <a:latin typeface="Courier New" panose="02070309020205020404" pitchFamily="49" charset="0"/>
                <a:cs typeface="Courier New" panose="02070309020205020404" pitchFamily="49" charset="0"/>
              </a:rPr>
              <a:t>df2 = pd.read_csv('data/mergedataset2s.csv')</a:t>
            </a:r>
          </a:p>
          <a:p>
            <a:pPr marL="0" indent="0">
              <a:spcBef>
                <a:spcPts val="0"/>
              </a:spcBef>
              <a:buNone/>
            </a:pPr>
            <a:r>
              <a:rPr lang="pt-BR" sz="2000">
                <a:latin typeface="Courier New" panose="02070309020205020404" pitchFamily="49" charset="0"/>
                <a:cs typeface="Courier New" panose="02070309020205020404" pitchFamily="49" charset="0"/>
              </a:rPr>
              <a:t>df = df1[~df1.customerid.isin(df2.customerid)]</a:t>
            </a:r>
          </a:p>
        </p:txBody>
      </p:sp>
      <p:sp>
        <p:nvSpPr>
          <p:cNvPr id="12" name="Slide Number Placeholder 3">
            <a:extLst>
              <a:ext uri="{FF2B5EF4-FFF2-40B4-BE49-F238E27FC236}">
                <a16:creationId xmlns:a16="http://schemas.microsoft.com/office/drawing/2014/main" id="{896EEB99-CA8D-4AE2-97C2-020286ACAC35}"/>
              </a:ext>
            </a:extLst>
          </p:cNvPr>
          <p:cNvSpPr txBox="1">
            <a:spLocks/>
          </p:cNvSpPr>
          <p:nvPr/>
        </p:nvSpPr>
        <p:spPr>
          <a:xfrm>
            <a:off x="8752472" y="6345621"/>
            <a:ext cx="29892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2CAEEB-7ECB-40EF-BAB7-81B3930065D2}" type="slidenum">
              <a:rPr lang="en-SG" smtClean="0"/>
              <a:pPr/>
              <a:t>99</a:t>
            </a:fld>
            <a:endParaRPr lang="en-SG"/>
          </a:p>
        </p:txBody>
      </p:sp>
      <p:sp>
        <p:nvSpPr>
          <p:cNvPr id="13" name="TextBox 12">
            <a:extLst>
              <a:ext uri="{FF2B5EF4-FFF2-40B4-BE49-F238E27FC236}">
                <a16:creationId xmlns:a16="http://schemas.microsoft.com/office/drawing/2014/main" id="{E690F370-D3AB-49A6-9916-E044E93915B6}"/>
              </a:ext>
            </a:extLst>
          </p:cNvPr>
          <p:cNvSpPr txBox="1"/>
          <p:nvPr/>
        </p:nvSpPr>
        <p:spPr>
          <a:xfrm>
            <a:off x="554475" y="6071945"/>
            <a:ext cx="11235447" cy="400110"/>
          </a:xfrm>
          <a:prstGeom prst="rect">
            <a:avLst/>
          </a:prstGeom>
          <a:noFill/>
        </p:spPr>
        <p:txBody>
          <a:bodyPr wrap="square" rtlCol="0">
            <a:spAutoFit/>
          </a:bodyPr>
          <a:lstStyle/>
          <a:p>
            <a:pPr algn="ctr"/>
            <a:r>
              <a:rPr lang="en-SG" sz="2000"/>
              <a:t>Original datasets before merging.  See  the next slide for comparison after merging.</a:t>
            </a:r>
          </a:p>
        </p:txBody>
      </p:sp>
      <p:pic>
        <p:nvPicPr>
          <p:cNvPr id="3" name="Picture 2">
            <a:extLst>
              <a:ext uri="{FF2B5EF4-FFF2-40B4-BE49-F238E27FC236}">
                <a16:creationId xmlns:a16="http://schemas.microsoft.com/office/drawing/2014/main" id="{588B684B-FB31-4319-B3F4-93ACE8C55E91}"/>
              </a:ext>
            </a:extLst>
          </p:cNvPr>
          <p:cNvPicPr>
            <a:picLocks noChangeAspect="1"/>
          </p:cNvPicPr>
          <p:nvPr/>
        </p:nvPicPr>
        <p:blipFill>
          <a:blip r:embed="rId4"/>
          <a:stretch>
            <a:fillRect/>
          </a:stretch>
        </p:blipFill>
        <p:spPr>
          <a:xfrm>
            <a:off x="1137979" y="3183172"/>
            <a:ext cx="5552381" cy="2523809"/>
          </a:xfrm>
          <a:prstGeom prst="rect">
            <a:avLst/>
          </a:prstGeom>
        </p:spPr>
      </p:pic>
      <p:pic>
        <p:nvPicPr>
          <p:cNvPr id="7" name="Picture 6">
            <a:extLst>
              <a:ext uri="{FF2B5EF4-FFF2-40B4-BE49-F238E27FC236}">
                <a16:creationId xmlns:a16="http://schemas.microsoft.com/office/drawing/2014/main" id="{4FB592FD-EA77-4D30-B707-01E6A203484E}"/>
              </a:ext>
            </a:extLst>
          </p:cNvPr>
          <p:cNvPicPr>
            <a:picLocks noChangeAspect="1"/>
          </p:cNvPicPr>
          <p:nvPr/>
        </p:nvPicPr>
        <p:blipFill>
          <a:blip r:embed="rId5"/>
          <a:stretch>
            <a:fillRect/>
          </a:stretch>
        </p:blipFill>
        <p:spPr>
          <a:xfrm>
            <a:off x="7404853" y="3261095"/>
            <a:ext cx="2695238" cy="2390476"/>
          </a:xfrm>
          <a:prstGeom prst="rect">
            <a:avLst/>
          </a:prstGeom>
        </p:spPr>
      </p:pic>
      <p:sp>
        <p:nvSpPr>
          <p:cNvPr id="8" name="TextBox 7">
            <a:extLst>
              <a:ext uri="{FF2B5EF4-FFF2-40B4-BE49-F238E27FC236}">
                <a16:creationId xmlns:a16="http://schemas.microsoft.com/office/drawing/2014/main" id="{3F400552-C7E7-4EC7-8623-A028CBDDF087}"/>
              </a:ext>
            </a:extLst>
          </p:cNvPr>
          <p:cNvSpPr txBox="1"/>
          <p:nvPr/>
        </p:nvSpPr>
        <p:spPr>
          <a:xfrm>
            <a:off x="3995122" y="5353566"/>
            <a:ext cx="2695238" cy="369332"/>
          </a:xfrm>
          <a:prstGeom prst="rect">
            <a:avLst/>
          </a:prstGeom>
          <a:solidFill>
            <a:srgbClr val="FFC000"/>
          </a:solidFill>
        </p:spPr>
        <p:txBody>
          <a:bodyPr wrap="square" rtlCol="0">
            <a:spAutoFit/>
          </a:bodyPr>
          <a:lstStyle/>
          <a:p>
            <a:r>
              <a:rPr lang="en-SG" b="1">
                <a:solidFill>
                  <a:srgbClr val="FF0000"/>
                </a:solidFill>
              </a:rPr>
              <a:t>df1- mergedataset1s.csv</a:t>
            </a:r>
          </a:p>
        </p:txBody>
      </p:sp>
      <p:sp>
        <p:nvSpPr>
          <p:cNvPr id="14" name="TextBox 13">
            <a:extLst>
              <a:ext uri="{FF2B5EF4-FFF2-40B4-BE49-F238E27FC236}">
                <a16:creationId xmlns:a16="http://schemas.microsoft.com/office/drawing/2014/main" id="{FDE0C78E-BF46-47D8-ADE4-2EC5D1164E4F}"/>
              </a:ext>
            </a:extLst>
          </p:cNvPr>
          <p:cNvSpPr txBox="1"/>
          <p:nvPr/>
        </p:nvSpPr>
        <p:spPr>
          <a:xfrm>
            <a:off x="7349141" y="5637859"/>
            <a:ext cx="2806662" cy="369332"/>
          </a:xfrm>
          <a:prstGeom prst="rect">
            <a:avLst/>
          </a:prstGeom>
          <a:solidFill>
            <a:srgbClr val="FFC000"/>
          </a:solidFill>
        </p:spPr>
        <p:txBody>
          <a:bodyPr wrap="square" rtlCol="0">
            <a:spAutoFit/>
          </a:bodyPr>
          <a:lstStyle/>
          <a:p>
            <a:r>
              <a:rPr lang="en-SG" b="1">
                <a:solidFill>
                  <a:srgbClr val="FF0000"/>
                </a:solidFill>
              </a:rPr>
              <a:t>df2 - mergedataset2s.csv</a:t>
            </a:r>
          </a:p>
        </p:txBody>
      </p:sp>
      <p:sp>
        <p:nvSpPr>
          <p:cNvPr id="11" name="Slide Number Placeholder 10"/>
          <p:cNvSpPr>
            <a:spLocks noGrp="1"/>
          </p:cNvSpPr>
          <p:nvPr>
            <p:ph type="sldNum" sz="quarter" idx="12"/>
          </p:nvPr>
        </p:nvSpPr>
        <p:spPr/>
        <p:txBody>
          <a:bodyPr/>
          <a:lstStyle/>
          <a:p>
            <a:fld id="{F32CAEEB-7ECB-40EF-BAB7-81B3930065D2}" type="slidenum">
              <a:rPr lang="en-SG" smtClean="0"/>
              <a:t>99</a:t>
            </a:fld>
            <a:endParaRPr lang="en-SG"/>
          </a:p>
        </p:txBody>
      </p:sp>
      <p:sp>
        <p:nvSpPr>
          <p:cNvPr id="15" name="Footer Placeholder 3"/>
          <p:cNvSpPr>
            <a:spLocks noGrp="1"/>
          </p:cNvSpPr>
          <p:nvPr/>
        </p:nvSpPr>
        <p:spPr>
          <a:xfrm>
            <a:off x="121371" y="6483061"/>
            <a:ext cx="2047876" cy="238414"/>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dirty="0"/>
              <a:t>Official (Open) Non-Sensitive</a:t>
            </a:r>
          </a:p>
        </p:txBody>
      </p:sp>
    </p:spTree>
    <p:custDataLst>
      <p:tags r:id="rId1"/>
    </p:custDataLst>
    <p:extLst>
      <p:ext uri="{BB962C8B-B14F-4D97-AF65-F5344CB8AC3E}">
        <p14:creationId xmlns:p14="http://schemas.microsoft.com/office/powerpoint/2010/main" val="12314646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PBpQiYAT"/>
  <p:tag name="ARTICULATE_PROJECT_OPEN" val="0"/>
  <p:tag name="ARTICULATE_SLIDE_COUNT" val="10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Media.HorizontalBarChart" Revision="1" Stencil="System.Storyboarding.Media" StencilVersion="0.1"/>
</Control>
</file>

<file path=customXml/itemProps1.xml><?xml version="1.0" encoding="utf-8"?>
<ds:datastoreItem xmlns:ds="http://schemas.openxmlformats.org/officeDocument/2006/customXml" ds:itemID="{F1908B5C-93B6-4BDB-BD34-34C2A4B0F2A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21082</TotalTime>
  <Words>5447</Words>
  <PresentationFormat>Widescreen</PresentationFormat>
  <Paragraphs>1297</Paragraphs>
  <Slides>111</Slides>
  <Notes>82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111</vt:i4>
      </vt:variant>
    </vt:vector>
  </HeadingPairs>
  <TitlesOfParts>
    <vt:vector size="117" baseType="lpstr">
      <vt:lpstr>Arial</vt:lpstr>
      <vt:lpstr>Arial Black</vt:lpstr>
      <vt:lpstr>Arial Rounded MT Bold</vt:lpstr>
      <vt:lpstr>Calibri</vt:lpstr>
      <vt:lpstr>Courier New</vt:lpstr>
      <vt:lpstr>Office Theme</vt:lpstr>
      <vt:lpstr>PowerPoint Presentation</vt:lpstr>
      <vt:lpstr>Contents</vt:lpstr>
      <vt:lpstr>Introduction to Pandas</vt:lpstr>
      <vt:lpstr>What is Pandas?</vt:lpstr>
      <vt:lpstr>Key Features of Pandas</vt:lpstr>
      <vt:lpstr>What problem does pandas solve?</vt:lpstr>
      <vt:lpstr>Getting Started with Pandas</vt:lpstr>
      <vt:lpstr>Objectives</vt:lpstr>
      <vt:lpstr>Load a simple delimited file</vt:lpstr>
      <vt:lpstr>Show first/last n rows of dataset</vt:lpstr>
      <vt:lpstr>Count how many cols and rows loaded </vt:lpstr>
      <vt:lpstr>Print out the columns and their datatypes</vt:lpstr>
      <vt:lpstr>Extract subsets of the dataset</vt:lpstr>
      <vt:lpstr>Save a subset of the data</vt:lpstr>
      <vt:lpstr>Loading / Saving Data</vt:lpstr>
      <vt:lpstr>Loading Data</vt:lpstr>
      <vt:lpstr>Saving Data</vt:lpstr>
      <vt:lpstr>Pandas Data Structures</vt:lpstr>
      <vt:lpstr>Overview</vt:lpstr>
      <vt:lpstr>Series</vt:lpstr>
      <vt:lpstr>Creating Series (using Python dictionary)</vt:lpstr>
      <vt:lpstr>Creating Series (Using numpy.ndarray)</vt:lpstr>
      <vt:lpstr>Creating Series (using scalar values)</vt:lpstr>
      <vt:lpstr>DataFrame</vt:lpstr>
      <vt:lpstr>DataFrame</vt:lpstr>
      <vt:lpstr>Create DataFrame (Using 2d Numpy Array)</vt:lpstr>
      <vt:lpstr>Create DataFrame (Using 2d Numpy Array)</vt:lpstr>
      <vt:lpstr>Create DataFrame (dict of 1d Numpy array)</vt:lpstr>
      <vt:lpstr>Create DataFrame (dict of lists)</vt:lpstr>
      <vt:lpstr>Create DataFrame (dict of Series)</vt:lpstr>
      <vt:lpstr>Create DataFrame (dict of Series)</vt:lpstr>
      <vt:lpstr>Create DataFrame (structured record/array)</vt:lpstr>
      <vt:lpstr>Create DataFrame (list of dicts)</vt:lpstr>
      <vt:lpstr>Retrieving Information</vt:lpstr>
      <vt:lpstr>Basic Information</vt:lpstr>
      <vt:lpstr>Basic Information</vt:lpstr>
      <vt:lpstr>Basic Information</vt:lpstr>
      <vt:lpstr>Basic Information</vt:lpstr>
      <vt:lpstr>Basic Information</vt:lpstr>
      <vt:lpstr>Summary</vt:lpstr>
      <vt:lpstr>Summary</vt:lpstr>
      <vt:lpstr>Summary</vt:lpstr>
      <vt:lpstr>Summary</vt:lpstr>
      <vt:lpstr>Summary</vt:lpstr>
      <vt:lpstr>Summary</vt:lpstr>
      <vt:lpstr>Summary</vt:lpstr>
      <vt:lpstr>Subsetting columns</vt:lpstr>
      <vt:lpstr>Subsetting columns (by column name)</vt:lpstr>
      <vt:lpstr>Subsetting columns (by index)</vt:lpstr>
      <vt:lpstr>Subsetting columns (by boolean logic)</vt:lpstr>
      <vt:lpstr>Subsetting columns (by reg expression)</vt:lpstr>
      <vt:lpstr>Subsetting rows</vt:lpstr>
      <vt:lpstr>Subsetting rows (by label)</vt:lpstr>
      <vt:lpstr>Subsetting rows (by label)</vt:lpstr>
      <vt:lpstr>Subsetting rows (by index)</vt:lpstr>
      <vt:lpstr>Subsetting rows (by boolean logic)</vt:lpstr>
      <vt:lpstr>Subsetting rows (by regex matching)</vt:lpstr>
      <vt:lpstr>Reshaping Data</vt:lpstr>
      <vt:lpstr>Change the layout of datasets</vt:lpstr>
      <vt:lpstr>Drop columns from a DataFrame (drop)</vt:lpstr>
      <vt:lpstr>Append rows to DataFrames (concat)</vt:lpstr>
      <vt:lpstr>Append columns to DataFrames (concat)</vt:lpstr>
      <vt:lpstr>Spread rows into columns (pivot)</vt:lpstr>
      <vt:lpstr>Gather columns into rows (melt)</vt:lpstr>
      <vt:lpstr>Gather columns into rows (melt)</vt:lpstr>
      <vt:lpstr>Sort DataFrame by column values</vt:lpstr>
      <vt:lpstr>Sort DataFrame by index values</vt:lpstr>
      <vt:lpstr>Sort DataFrame by index values (2)</vt:lpstr>
      <vt:lpstr>Reindex a DataFrame</vt:lpstr>
      <vt:lpstr>Reset the index of a DataFrame</vt:lpstr>
      <vt:lpstr>Rename the columns of a DataFrame</vt:lpstr>
      <vt:lpstr>Handling Missing Data</vt:lpstr>
      <vt:lpstr>Handling Missing Data</vt:lpstr>
      <vt:lpstr>When / why does data become missing?</vt:lpstr>
      <vt:lpstr>E.g how reindexing causes missing data </vt:lpstr>
      <vt:lpstr>Values considered missing</vt:lpstr>
      <vt:lpstr>isnull() / notnull()</vt:lpstr>
      <vt:lpstr>dropna</vt:lpstr>
      <vt:lpstr>dropna</vt:lpstr>
      <vt:lpstr>fillna (scalar values)</vt:lpstr>
      <vt:lpstr>fillna (scalar values)</vt:lpstr>
      <vt:lpstr>fillna (scalar values)</vt:lpstr>
      <vt:lpstr>fillna (fill gaps forward)</vt:lpstr>
      <vt:lpstr>fillna (fill gaps forward)</vt:lpstr>
      <vt:lpstr>fillna (fill gaps backward)</vt:lpstr>
      <vt:lpstr>fillna (fill gaps backward)</vt:lpstr>
      <vt:lpstr>fillna (mean)</vt:lpstr>
      <vt:lpstr>fillna (mean)</vt:lpstr>
      <vt:lpstr>Combine Data Sets</vt:lpstr>
      <vt:lpstr>Combine Data Sets</vt:lpstr>
      <vt:lpstr>merge (how='left')</vt:lpstr>
      <vt:lpstr>merge (how='left')</vt:lpstr>
      <vt:lpstr>merge (how='right')</vt:lpstr>
      <vt:lpstr>merge (how='right')</vt:lpstr>
      <vt:lpstr>merge (how='inner')</vt:lpstr>
      <vt:lpstr>merge (how='inner')</vt:lpstr>
      <vt:lpstr>isin</vt:lpstr>
      <vt:lpstr>isin</vt:lpstr>
      <vt:lpstr>~isin</vt:lpstr>
      <vt:lpstr>~isin</vt:lpstr>
      <vt:lpstr>Group Data</vt:lpstr>
      <vt:lpstr>Group data</vt:lpstr>
      <vt:lpstr>PowerPoint Presentation</vt:lpstr>
      <vt:lpstr>PowerPoint Presentation</vt:lpstr>
      <vt:lpstr>Grouping Data</vt:lpstr>
      <vt:lpstr>PowerPoint Presentation</vt:lpstr>
      <vt:lpstr>Grouping Data</vt:lpstr>
      <vt:lpstr>apply (for panda Series)</vt:lpstr>
      <vt:lpstr>apply (for panda DataFrame)</vt:lpstr>
      <vt:lpstr>apply (for panda DataFrame)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2016-10-06T08:00:59Z</cp:lastPrinted>
  <dcterms:created xsi:type="dcterms:W3CDTF">2015-09-12T14:47:32Z</dcterms:created>
  <dcterms:modified xsi:type="dcterms:W3CDTF">2022-10-03T02:17:06Z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ArticulateGUID">
    <vt:lpwstr>36C4EE46-E2C5-49D8-8B44-B3C0FF2F9851</vt:lpwstr>
  </property>
  <property fmtid="{D5CDD505-2E9C-101B-9397-08002B2CF9AE}" pid="4" name="ArticulatePath">
    <vt:lpwstr>IT8701 PDS Topic 04 - Data Analysis with Pandas v025</vt:lpwstr>
  </property>
</Properties>
</file>