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9.xml" ContentType="application/vnd.openxmlformats-officedocument.presentationml.notesSlide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tags/tag34.xml" ContentType="application/vnd.openxmlformats-officedocument.presentationml.tags+xml"/>
  <Override PartName="/ppt/notesSlides/notesSlide23.xml" ContentType="application/vnd.openxmlformats-officedocument.presentationml.notesSlide+xml"/>
  <Override PartName="/ppt/tags/tag35.xml" ContentType="application/vnd.openxmlformats-officedocument.presentationml.tags+xml"/>
  <Override PartName="/ppt/notesSlides/notesSlide24.xml" ContentType="application/vnd.openxmlformats-officedocument.presentationml.notesSlide+xml"/>
  <Override PartName="/ppt/tags/tag36.xml" ContentType="application/vnd.openxmlformats-officedocument.presentationml.tags+xml"/>
  <Override PartName="/ppt/notesSlides/notesSlide2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38.xml" ContentType="application/vnd.openxmlformats-officedocument.presentationml.tags+xml"/>
  <Override PartName="/ppt/notesSlides/notesSlide2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40.xml" ContentType="application/vnd.openxmlformats-officedocument.presentationml.tags+xml"/>
  <Override PartName="/ppt/notesSlides/notesSlide29.xml" ContentType="application/vnd.openxmlformats-officedocument.presentationml.notesSlide+xml"/>
  <Override PartName="/ppt/tags/tag41.xml" ContentType="application/vnd.openxmlformats-officedocument.presentationml.tags+xml"/>
  <Override PartName="/ppt/notesSlides/notesSlide30.xml" ContentType="application/vnd.openxmlformats-officedocument.presentationml.notesSlide+xml"/>
  <Override PartName="/ppt/tags/tag42.xml" ContentType="application/vnd.openxmlformats-officedocument.presentationml.tags+xml"/>
  <Override PartName="/ppt/notesSlides/notesSlide3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2.xml" ContentType="application/vnd.openxmlformats-officedocument.presentationml.notesSlide+xml"/>
  <Override PartName="/ppt/tags/tag45.xml" ContentType="application/vnd.openxmlformats-officedocument.presentationml.tags+xml"/>
  <Override PartName="/ppt/notesSlides/notesSlide33.xml" ContentType="application/vnd.openxmlformats-officedocument.presentationml.notesSlide+xml"/>
  <Override PartName="/ppt/tags/tag46.xml" ContentType="application/vnd.openxmlformats-officedocument.presentationml.tags+xml"/>
  <Override PartName="/ppt/notesSlides/notesSlide34.xml" ContentType="application/vnd.openxmlformats-officedocument.presentationml.notesSlide+xml"/>
  <Override PartName="/ppt/tags/tag47.xml" ContentType="application/vnd.openxmlformats-officedocument.presentationml.tags+xml"/>
  <Override PartName="/ppt/notesSlides/notesSlide35.xml" ContentType="application/vnd.openxmlformats-officedocument.presentationml.notesSlide+xml"/>
  <Override PartName="/ppt/tags/tag48.xml" ContentType="application/vnd.openxmlformats-officedocument.presentationml.tags+xml"/>
  <Override PartName="/ppt/notesSlides/notesSlide36.xml" ContentType="application/vnd.openxmlformats-officedocument.presentationml.notesSlide+xml"/>
  <Override PartName="/ppt/tags/tag49.xml" ContentType="application/vnd.openxmlformats-officedocument.presentationml.tags+xml"/>
  <Override PartName="/ppt/notesSlides/notesSlide37.xml" ContentType="application/vnd.openxmlformats-officedocument.presentationml.notesSlide+xml"/>
  <Override PartName="/ppt/tags/tag50.xml" ContentType="application/vnd.openxmlformats-officedocument.presentationml.tags+xml"/>
  <Override PartName="/ppt/notesSlides/notesSlide38.xml" ContentType="application/vnd.openxmlformats-officedocument.presentationml.notesSlide+xml"/>
  <Override PartName="/ppt/tags/tag51.xml" ContentType="application/vnd.openxmlformats-officedocument.presentationml.tags+xml"/>
  <Override PartName="/ppt/notesSlides/notesSlide39.xml" ContentType="application/vnd.openxmlformats-officedocument.presentationml.notesSlide+xml"/>
  <Override PartName="/ppt/tags/tag52.xml" ContentType="application/vnd.openxmlformats-officedocument.presentationml.tags+xml"/>
  <Override PartName="/ppt/notesSlides/notesSlide40.xml" ContentType="application/vnd.openxmlformats-officedocument.presentationml.notesSlide+xml"/>
  <Override PartName="/ppt/tags/tag53.xml" ContentType="application/vnd.openxmlformats-officedocument.presentationml.tags+xml"/>
  <Override PartName="/ppt/notesSlides/notesSlide41.xml" ContentType="application/vnd.openxmlformats-officedocument.presentationml.notesSlide+xml"/>
  <Override PartName="/ppt/tags/tag54.xml" ContentType="application/vnd.openxmlformats-officedocument.presentationml.tags+xml"/>
  <Override PartName="/ppt/notesSlides/notesSlide4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3.xml" ContentType="application/vnd.openxmlformats-officedocument.presentationml.notesSlide+xml"/>
  <Override PartName="/ppt/tags/tag59.xml" ContentType="application/vnd.openxmlformats-officedocument.presentationml.tags+xml"/>
  <Override PartName="/ppt/notesSlides/notesSlide4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45.xml" ContentType="application/vnd.openxmlformats-officedocument.presentationml.notesSlide+xml"/>
  <Override PartName="/ppt/tags/tag66.xml" ContentType="application/vnd.openxmlformats-officedocument.presentationml.tags+xml"/>
  <Override PartName="/ppt/notesSlides/notesSlide46.xml" ContentType="application/vnd.openxmlformats-officedocument.presentationml.notesSlide+xml"/>
  <Override PartName="/ppt/tags/tag67.xml" ContentType="application/vnd.openxmlformats-officedocument.presentationml.tags+xml"/>
  <Override PartName="/ppt/notesSlides/notesSlide47.xml" ContentType="application/vnd.openxmlformats-officedocument.presentationml.notesSlide+xml"/>
  <Override PartName="/ppt/tags/tag68.xml" ContentType="application/vnd.openxmlformats-officedocument.presentationml.tags+xml"/>
  <Override PartName="/ppt/notesSlides/notesSlide48.xml" ContentType="application/vnd.openxmlformats-officedocument.presentationml.notesSlide+xml"/>
  <Override PartName="/ppt/tags/tag69.xml" ContentType="application/vnd.openxmlformats-officedocument.presentationml.tags+xml"/>
  <Override PartName="/ppt/notesSlides/notesSlide49.xml" ContentType="application/vnd.openxmlformats-officedocument.presentationml.notesSlide+xml"/>
  <Override PartName="/ppt/tags/tag70.xml" ContentType="application/vnd.openxmlformats-officedocument.presentationml.tags+xml"/>
  <Override PartName="/ppt/notesSlides/notesSlide50.xml" ContentType="application/vnd.openxmlformats-officedocument.presentationml.notesSlide+xml"/>
  <Override PartName="/ppt/tags/tag71.xml" ContentType="application/vnd.openxmlformats-officedocument.presentationml.tags+xml"/>
  <Override PartName="/ppt/notesSlides/notesSlide51.xml" ContentType="application/vnd.openxmlformats-officedocument.presentationml.notesSlide+xml"/>
  <Override PartName="/ppt/tags/tag72.xml" ContentType="application/vnd.openxmlformats-officedocument.presentationml.tags+xml"/>
  <Override PartName="/ppt/notesSlides/notesSlide52.xml" ContentType="application/vnd.openxmlformats-officedocument.presentationml.notesSlide+xml"/>
  <Override PartName="/ppt/tags/tag73.xml" ContentType="application/vnd.openxmlformats-officedocument.presentationml.tags+xml"/>
  <Override PartName="/ppt/notesSlides/notesSlide53.xml" ContentType="application/vnd.openxmlformats-officedocument.presentationml.notesSlide+xml"/>
  <Override PartName="/ppt/tags/tag74.xml" ContentType="application/vnd.openxmlformats-officedocument.presentationml.tags+xml"/>
  <Override PartName="/ppt/notesSlides/notesSlide5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77.xml" ContentType="application/vnd.openxmlformats-officedocument.presentationml.tags+xml"/>
  <Override PartName="/ppt/notesSlides/notesSlide57.xml" ContentType="application/vnd.openxmlformats-officedocument.presentationml.notesSlide+xml"/>
  <Override PartName="/ppt/tags/tag78.xml" ContentType="application/vnd.openxmlformats-officedocument.presentationml.tags+xml"/>
  <Override PartName="/ppt/notesSlides/notesSlide58.xml" ContentType="application/vnd.openxmlformats-officedocument.presentationml.notesSlide+xml"/>
  <Override PartName="/ppt/tags/tag79.xml" ContentType="application/vnd.openxmlformats-officedocument.presentationml.tags+xml"/>
  <Override PartName="/ppt/notesSlides/notesSlide59.xml" ContentType="application/vnd.openxmlformats-officedocument.presentationml.notesSlide+xml"/>
  <Override PartName="/ppt/tags/tag80.xml" ContentType="application/vnd.openxmlformats-officedocument.presentationml.tags+xml"/>
  <Override PartName="/ppt/notesSlides/notesSlide60.xml" ContentType="application/vnd.openxmlformats-officedocument.presentationml.notesSlide+xml"/>
  <Override PartName="/ppt/tags/tag81.xml" ContentType="application/vnd.openxmlformats-officedocument.presentationml.tags+xml"/>
  <Override PartName="/ppt/notesSlides/notesSlide61.xml" ContentType="application/vnd.openxmlformats-officedocument.presentationml.notesSlide+xml"/>
  <Override PartName="/ppt/tags/tag82.xml" ContentType="application/vnd.openxmlformats-officedocument.presentationml.tags+xml"/>
  <Override PartName="/ppt/notesSlides/notesSlide62.xml" ContentType="application/vnd.openxmlformats-officedocument.presentationml.notesSlide+xml"/>
  <Override PartName="/ppt/tags/tag83.xml" ContentType="application/vnd.openxmlformats-officedocument.presentationml.tags+xml"/>
  <Override PartName="/ppt/notesSlides/notesSlide63.xml" ContentType="application/vnd.openxmlformats-officedocument.presentationml.notesSlide+xml"/>
  <Override PartName="/ppt/tags/tag84.xml" ContentType="application/vnd.openxmlformats-officedocument.presentationml.tags+xml"/>
  <Override PartName="/ppt/notesSlides/notesSlide64.xml" ContentType="application/vnd.openxmlformats-officedocument.presentationml.notesSlide+xml"/>
  <Override PartName="/ppt/tags/tag85.xml" ContentType="application/vnd.openxmlformats-officedocument.presentationml.tags+xml"/>
  <Override PartName="/ppt/notesSlides/notesSlide65.xml" ContentType="application/vnd.openxmlformats-officedocument.presentationml.notesSlide+xml"/>
  <Override PartName="/ppt/tags/tag86.xml" ContentType="application/vnd.openxmlformats-officedocument.presentationml.tags+xml"/>
  <Override PartName="/ppt/notesSlides/notesSlide66.xml" ContentType="application/vnd.openxmlformats-officedocument.presentationml.notesSlide+xml"/>
  <Override PartName="/ppt/tags/tag87.xml" ContentType="application/vnd.openxmlformats-officedocument.presentationml.tags+xml"/>
  <Override PartName="/ppt/notesSlides/notesSlide67.xml" ContentType="application/vnd.openxmlformats-officedocument.presentationml.notesSlide+xml"/>
  <Override PartName="/ppt/tags/tag88.xml" ContentType="application/vnd.openxmlformats-officedocument.presentationml.tags+xml"/>
  <Override PartName="/ppt/notesSlides/notesSlide68.xml" ContentType="application/vnd.openxmlformats-officedocument.presentationml.notesSlide+xml"/>
  <Override PartName="/ppt/tags/tag89.xml" ContentType="application/vnd.openxmlformats-officedocument.presentationml.tags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ags/tag90.xml" ContentType="application/vnd.openxmlformats-officedocument.presentationml.tags+xml"/>
  <Override PartName="/ppt/notesSlides/notesSlide71.xml" ContentType="application/vnd.openxmlformats-officedocument.presentationml.notesSlide+xml"/>
  <Override PartName="/ppt/tags/tag91.xml" ContentType="application/vnd.openxmlformats-officedocument.presentationml.tags+xml"/>
  <Override PartName="/ppt/notesSlides/notesSlide72.xml" ContentType="application/vnd.openxmlformats-officedocument.presentationml.notesSlide+xml"/>
  <Override PartName="/ppt/tags/tag92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6"/>
  </p:notesMasterIdLst>
  <p:handoutMasterIdLst>
    <p:handoutMasterId r:id="rId107"/>
  </p:handoutMasterIdLst>
  <p:sldIdLst>
    <p:sldId id="418" r:id="rId3"/>
    <p:sldId id="419" r:id="rId4"/>
    <p:sldId id="489" r:id="rId5"/>
    <p:sldId id="491" r:id="rId6"/>
    <p:sldId id="685" r:id="rId7"/>
    <p:sldId id="493" r:id="rId8"/>
    <p:sldId id="687" r:id="rId9"/>
    <p:sldId id="679" r:id="rId10"/>
    <p:sldId id="680" r:id="rId11"/>
    <p:sldId id="602" r:id="rId12"/>
    <p:sldId id="683" r:id="rId13"/>
    <p:sldId id="684" r:id="rId14"/>
    <p:sldId id="505" r:id="rId15"/>
    <p:sldId id="589" r:id="rId16"/>
    <p:sldId id="688" r:id="rId17"/>
    <p:sldId id="590" r:id="rId18"/>
    <p:sldId id="591" r:id="rId19"/>
    <p:sldId id="672" r:id="rId20"/>
    <p:sldId id="674" r:id="rId21"/>
    <p:sldId id="673" r:id="rId22"/>
    <p:sldId id="592" r:id="rId23"/>
    <p:sldId id="593" r:id="rId24"/>
    <p:sldId id="594" r:id="rId25"/>
    <p:sldId id="507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735" r:id="rId34"/>
    <p:sldId id="686" r:id="rId35"/>
    <p:sldId id="618" r:id="rId36"/>
    <p:sldId id="621" r:id="rId37"/>
    <p:sldId id="691" r:id="rId38"/>
    <p:sldId id="629" r:id="rId39"/>
    <p:sldId id="693" r:id="rId40"/>
    <p:sldId id="692" r:id="rId41"/>
    <p:sldId id="628" r:id="rId42"/>
    <p:sldId id="619" r:id="rId43"/>
    <p:sldId id="694" r:id="rId44"/>
    <p:sldId id="689" r:id="rId45"/>
    <p:sldId id="690" r:id="rId46"/>
    <p:sldId id="736" r:id="rId47"/>
    <p:sldId id="737" r:id="rId48"/>
    <p:sldId id="738" r:id="rId49"/>
    <p:sldId id="729" r:id="rId50"/>
    <p:sldId id="712" r:id="rId51"/>
    <p:sldId id="726" r:id="rId52"/>
    <p:sldId id="727" r:id="rId53"/>
    <p:sldId id="728" r:id="rId54"/>
    <p:sldId id="730" r:id="rId55"/>
    <p:sldId id="731" r:id="rId56"/>
    <p:sldId id="732" r:id="rId57"/>
    <p:sldId id="733" r:id="rId58"/>
    <p:sldId id="475" r:id="rId59"/>
    <p:sldId id="603" r:id="rId60"/>
    <p:sldId id="604" r:id="rId61"/>
    <p:sldId id="605" r:id="rId62"/>
    <p:sldId id="610" r:id="rId63"/>
    <p:sldId id="611" r:id="rId64"/>
    <p:sldId id="624" r:id="rId65"/>
    <p:sldId id="626" r:id="rId66"/>
    <p:sldId id="634" r:id="rId67"/>
    <p:sldId id="636" r:id="rId68"/>
    <p:sldId id="635" r:id="rId69"/>
    <p:sldId id="637" r:id="rId70"/>
    <p:sldId id="638" r:id="rId71"/>
    <p:sldId id="639" r:id="rId72"/>
    <p:sldId id="644" r:id="rId73"/>
    <p:sldId id="734" r:id="rId74"/>
    <p:sldId id="645" r:id="rId75"/>
    <p:sldId id="641" r:id="rId76"/>
    <p:sldId id="646" r:id="rId77"/>
    <p:sldId id="642" r:id="rId78"/>
    <p:sldId id="643" r:id="rId79"/>
    <p:sldId id="647" r:id="rId80"/>
    <p:sldId id="648" r:id="rId81"/>
    <p:sldId id="640" r:id="rId82"/>
    <p:sldId id="622" r:id="rId83"/>
    <p:sldId id="695" r:id="rId84"/>
    <p:sldId id="696" r:id="rId85"/>
    <p:sldId id="697" r:id="rId86"/>
    <p:sldId id="698" r:id="rId87"/>
    <p:sldId id="713" r:id="rId88"/>
    <p:sldId id="714" r:id="rId89"/>
    <p:sldId id="715" r:id="rId90"/>
    <p:sldId id="716" r:id="rId91"/>
    <p:sldId id="717" r:id="rId92"/>
    <p:sldId id="718" r:id="rId93"/>
    <p:sldId id="719" r:id="rId94"/>
    <p:sldId id="720" r:id="rId95"/>
    <p:sldId id="721" r:id="rId96"/>
    <p:sldId id="722" r:id="rId97"/>
    <p:sldId id="723" r:id="rId98"/>
    <p:sldId id="724" r:id="rId99"/>
    <p:sldId id="725" r:id="rId100"/>
    <p:sldId id="671" r:id="rId101"/>
    <p:sldId id="623" r:id="rId102"/>
    <p:sldId id="585" r:id="rId103"/>
    <p:sldId id="617" r:id="rId104"/>
    <p:sldId id="345" r:id="rId105"/>
  </p:sldIdLst>
  <p:sldSz cx="12192000" cy="6858000"/>
  <p:notesSz cx="7010400" cy="9296400"/>
  <p:custDataLst>
    <p:tags r:id="rId10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A0B8C-3436-4BB1-9F37-0869ED7011E1}">
          <p14:sldIdLst>
            <p14:sldId id="418"/>
          </p14:sldIdLst>
        </p14:section>
        <p14:section name="Contents" id="{0E9F5D45-7072-488A-A7C3-95AB20D3B478}">
          <p14:sldIdLst>
            <p14:sldId id="419"/>
          </p14:sldIdLst>
        </p14:section>
        <p14:section name="Intro to Database Technologies" id="{4EA12F1C-BA66-4BC3-A334-557A7B1AA026}">
          <p14:sldIdLst>
            <p14:sldId id="489"/>
            <p14:sldId id="491"/>
            <p14:sldId id="685"/>
            <p14:sldId id="493"/>
            <p14:sldId id="687"/>
            <p14:sldId id="679"/>
            <p14:sldId id="680"/>
            <p14:sldId id="602"/>
            <p14:sldId id="683"/>
            <p14:sldId id="684"/>
          </p14:sldIdLst>
        </p14:section>
        <p14:section name="Structured Databases (SQL)" id="{78A52C3C-3CF7-4B04-9F5C-F8C2CF043056}">
          <p14:sldIdLst>
            <p14:sldId id="505"/>
            <p14:sldId id="589"/>
            <p14:sldId id="688"/>
            <p14:sldId id="590"/>
            <p14:sldId id="591"/>
          </p14:sldIdLst>
        </p14:section>
        <p14:section name="Install and run mySQL" id="{3D81225A-C1E3-4CB2-94A8-76ADC8C99C30}">
          <p14:sldIdLst>
            <p14:sldId id="672"/>
            <p14:sldId id="674"/>
            <p14:sldId id="673"/>
          </p14:sldIdLst>
        </p14:section>
        <p14:section name="Structured Query Language (SQL)" id="{9CB3D523-107D-4EA9-96CA-5160C51E8BFC}">
          <p14:sldIdLst>
            <p14:sldId id="592"/>
            <p14:sldId id="593"/>
            <p14:sldId id="594"/>
            <p14:sldId id="507"/>
            <p14:sldId id="595"/>
            <p14:sldId id="596"/>
            <p14:sldId id="597"/>
            <p14:sldId id="598"/>
            <p14:sldId id="599"/>
            <p14:sldId id="600"/>
            <p14:sldId id="601"/>
            <p14:sldId id="735"/>
            <p14:sldId id="686"/>
          </p14:sldIdLst>
        </p14:section>
        <p14:section name="Write Python code to store/retrieve data from mySQL" id="{E9C8193F-4476-4208-BA21-6C484EE5A654}">
          <p14:sldIdLst>
            <p14:sldId id="618"/>
            <p14:sldId id="621"/>
            <p14:sldId id="691"/>
            <p14:sldId id="629"/>
            <p14:sldId id="693"/>
            <p14:sldId id="692"/>
            <p14:sldId id="628"/>
            <p14:sldId id="619"/>
            <p14:sldId id="694"/>
            <p14:sldId id="689"/>
            <p14:sldId id="690"/>
            <p14:sldId id="736"/>
            <p14:sldId id="737"/>
            <p14:sldId id="738"/>
          </p14:sldIdLst>
        </p14:section>
        <p14:section name="Using Pandas with mySQL" id="{71B95A6B-3BBE-4FBC-A6A3-13555E65FE30}">
          <p14:sldIdLst>
            <p14:sldId id="729"/>
            <p14:sldId id="712"/>
            <p14:sldId id="726"/>
            <p14:sldId id="727"/>
            <p14:sldId id="728"/>
            <p14:sldId id="730"/>
            <p14:sldId id="731"/>
            <p14:sldId id="732"/>
            <p14:sldId id="733"/>
          </p14:sldIdLst>
        </p14:section>
        <p14:section name="Unstructured Databases (NoSQL)" id="{B60288A0-5226-4F77-8FD8-F028389A62F3}">
          <p14:sldIdLst>
            <p14:sldId id="475"/>
            <p14:sldId id="603"/>
            <p14:sldId id="604"/>
            <p14:sldId id="605"/>
            <p14:sldId id="610"/>
            <p14:sldId id="611"/>
          </p14:sldIdLst>
        </p14:section>
        <p14:section name="Install and run MongoDB" id="{85D720C4-6357-4F72-A135-BFA06C347AFA}">
          <p14:sldIdLst>
            <p14:sldId id="624"/>
            <p14:sldId id="626"/>
          </p14:sldIdLst>
        </p14:section>
        <p14:section name="MongoShell" id="{3C28074E-DA30-42CB-A198-6E2AFCFF36F9}">
          <p14:sldIdLst>
            <p14:sldId id="634"/>
            <p14:sldId id="636"/>
            <p14:sldId id="635"/>
            <p14:sldId id="637"/>
          </p14:sldIdLst>
        </p14:section>
        <p14:section name="MongoDB CRUD with MongoShell" id="{ED793AAD-EAD3-4E17-A3D5-EF9B3F2002EB}">
          <p14:sldIdLst>
            <p14:sldId id="638"/>
            <p14:sldId id="639"/>
            <p14:sldId id="644"/>
            <p14:sldId id="734"/>
            <p14:sldId id="645"/>
            <p14:sldId id="641"/>
            <p14:sldId id="646"/>
            <p14:sldId id="642"/>
            <p14:sldId id="643"/>
            <p14:sldId id="647"/>
            <p14:sldId id="648"/>
          </p14:sldIdLst>
        </p14:section>
        <p14:section name="MongoDB CRUD with Python" id="{15201746-47FE-4A61-9245-6C5174295FE3}">
          <p14:sldIdLst>
            <p14:sldId id="640"/>
            <p14:sldId id="622"/>
            <p14:sldId id="695"/>
            <p14:sldId id="696"/>
            <p14:sldId id="697"/>
            <p14:sldId id="698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671"/>
          </p14:sldIdLst>
        </p14:section>
        <p14:section name="Using Pandas with MongodB" id="{BC5A089F-302C-43F3-91B1-ED976AE60A17}">
          <p14:sldIdLst>
            <p14:sldId id="623"/>
            <p14:sldId id="585"/>
            <p14:sldId id="617"/>
          </p14:sldIdLst>
        </p14:section>
        <p14:section name="End of Topic 5" id="{D24DF217-6A8B-471B-8D98-41E8162D8E3B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60033"/>
    <a:srgbClr val="660066"/>
    <a:srgbClr val="ECD3EF"/>
    <a:srgbClr val="D3C3D0"/>
    <a:srgbClr val="D066C3"/>
    <a:srgbClr val="DFB7D7"/>
    <a:srgbClr val="E5A9D8"/>
    <a:srgbClr val="BF71B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97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gs" Target="tags/tag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673B2-0855-4DA3-B54B-4981B49ADD4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D12B2C-B0F8-489D-A385-C6C38DBEE50E}">
      <dgm:prSet phldrT="[Text]" custT="1"/>
      <dgm:spPr/>
      <dgm:t>
        <a:bodyPr/>
        <a:lstStyle/>
        <a:p>
          <a:r>
            <a:rPr lang="en-US" sz="5400" dirty="0"/>
            <a:t>SQL</a:t>
          </a:r>
          <a:br>
            <a:rPr lang="en-US" sz="5400" dirty="0"/>
          </a:br>
          <a:r>
            <a:rPr lang="en-US" sz="3600" dirty="0"/>
            <a:t>Relational DB</a:t>
          </a:r>
        </a:p>
      </dgm:t>
    </dgm:pt>
    <dgm:pt modelId="{8D9292DE-0915-4D56-83FF-A57BC07E7CF0}" type="parTrans" cxnId="{447AAD25-453F-4C9A-ABD5-2426F47ABA73}">
      <dgm:prSet/>
      <dgm:spPr/>
      <dgm:t>
        <a:bodyPr/>
        <a:lstStyle/>
        <a:p>
          <a:endParaRPr lang="en-US" sz="1400"/>
        </a:p>
      </dgm:t>
    </dgm:pt>
    <dgm:pt modelId="{8D6E1143-EA81-4FEE-A078-DA57F70EF509}" type="sibTrans" cxnId="{447AAD25-453F-4C9A-ABD5-2426F47ABA73}">
      <dgm:prSet/>
      <dgm:spPr/>
      <dgm:t>
        <a:bodyPr/>
        <a:lstStyle/>
        <a:p>
          <a:endParaRPr lang="en-US" sz="1400"/>
        </a:p>
      </dgm:t>
    </dgm:pt>
    <dgm:pt modelId="{72DE0E8D-B17F-4000-8D6D-44D3BC6CEE2D}">
      <dgm:prSet phldrT="[Text]" custT="1"/>
      <dgm:spPr/>
      <dgm:t>
        <a:bodyPr/>
        <a:lstStyle/>
        <a:p>
          <a:r>
            <a:rPr lang="en-US" sz="4800"/>
            <a:t>NoSQL</a:t>
          </a:r>
          <a:br>
            <a:rPr lang="en-US" sz="4800"/>
          </a:br>
          <a:r>
            <a:rPr lang="en-US" sz="3600"/>
            <a:t>Non-relational DB</a:t>
          </a:r>
          <a:endParaRPr lang="en-US" sz="4800"/>
        </a:p>
      </dgm:t>
    </dgm:pt>
    <dgm:pt modelId="{84B53D87-E93F-4259-984A-50EBB8975FCD}" type="parTrans" cxnId="{F216BF5A-69FB-48FB-8C17-D040A6044F19}">
      <dgm:prSet/>
      <dgm:spPr/>
      <dgm:t>
        <a:bodyPr/>
        <a:lstStyle/>
        <a:p>
          <a:endParaRPr lang="en-US" sz="1400"/>
        </a:p>
      </dgm:t>
    </dgm:pt>
    <dgm:pt modelId="{20C9FF5F-729A-4305-832A-33855735A632}" type="sibTrans" cxnId="{F216BF5A-69FB-48FB-8C17-D040A6044F19}">
      <dgm:prSet/>
      <dgm:spPr/>
      <dgm:t>
        <a:bodyPr/>
        <a:lstStyle/>
        <a:p>
          <a:endParaRPr lang="en-US" sz="1400"/>
        </a:p>
      </dgm:t>
    </dgm:pt>
    <dgm:pt modelId="{8A78DCCD-4A0B-4597-9C9D-3DFB1B31910E}" type="pres">
      <dgm:prSet presAssocID="{D8A673B2-0855-4DA3-B54B-4981B49ADD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A1463B-BC59-41C6-AC6A-FDC7B6DF32D4}" type="pres">
      <dgm:prSet presAssocID="{5FD12B2C-B0F8-489D-A385-C6C38DBEE50E}" presName="node" presStyleLbl="node1" presStyleIdx="0" presStyleCnt="2" custScaleX="128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FA7AE-6016-4030-B264-4F5B703583F4}" type="pres">
      <dgm:prSet presAssocID="{8D6E1143-EA81-4FEE-A078-DA57F70EF509}" presName="sibTrans" presStyleCnt="0"/>
      <dgm:spPr/>
    </dgm:pt>
    <dgm:pt modelId="{E7394384-570A-4673-9610-6CCEA91B20D7}" type="pres">
      <dgm:prSet presAssocID="{72DE0E8D-B17F-4000-8D6D-44D3BC6CEE2D}" presName="node" presStyleLbl="node1" presStyleIdx="1" presStyleCnt="2" custScaleX="134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7AA7CD-B032-4901-BA08-F7D0C08D4E82}" type="presOf" srcId="{72DE0E8D-B17F-4000-8D6D-44D3BC6CEE2D}" destId="{E7394384-570A-4673-9610-6CCEA91B20D7}" srcOrd="0" destOrd="0" presId="urn:microsoft.com/office/officeart/2005/8/layout/default"/>
    <dgm:cxn modelId="{447AAD25-453F-4C9A-ABD5-2426F47ABA73}" srcId="{D8A673B2-0855-4DA3-B54B-4981B49ADD49}" destId="{5FD12B2C-B0F8-489D-A385-C6C38DBEE50E}" srcOrd="0" destOrd="0" parTransId="{8D9292DE-0915-4D56-83FF-A57BC07E7CF0}" sibTransId="{8D6E1143-EA81-4FEE-A078-DA57F70EF509}"/>
    <dgm:cxn modelId="{9F63662E-D954-4B54-B59A-15430A59B35D}" type="presOf" srcId="{D8A673B2-0855-4DA3-B54B-4981B49ADD49}" destId="{8A78DCCD-4A0B-4597-9C9D-3DFB1B31910E}" srcOrd="0" destOrd="0" presId="urn:microsoft.com/office/officeart/2005/8/layout/default"/>
    <dgm:cxn modelId="{F216BF5A-69FB-48FB-8C17-D040A6044F19}" srcId="{D8A673B2-0855-4DA3-B54B-4981B49ADD49}" destId="{72DE0E8D-B17F-4000-8D6D-44D3BC6CEE2D}" srcOrd="1" destOrd="0" parTransId="{84B53D87-E93F-4259-984A-50EBB8975FCD}" sibTransId="{20C9FF5F-729A-4305-832A-33855735A632}"/>
    <dgm:cxn modelId="{333000AE-F91D-4606-9E03-D3A57D22534D}" type="presOf" srcId="{5FD12B2C-B0F8-489D-A385-C6C38DBEE50E}" destId="{99A1463B-BC59-41C6-AC6A-FDC7B6DF32D4}" srcOrd="0" destOrd="0" presId="urn:microsoft.com/office/officeart/2005/8/layout/default"/>
    <dgm:cxn modelId="{E2A1CFA2-28D9-492E-84BA-5426F7395C64}" type="presParOf" srcId="{8A78DCCD-4A0B-4597-9C9D-3DFB1B31910E}" destId="{99A1463B-BC59-41C6-AC6A-FDC7B6DF32D4}" srcOrd="0" destOrd="0" presId="urn:microsoft.com/office/officeart/2005/8/layout/default"/>
    <dgm:cxn modelId="{DA649216-F680-4090-A363-E3A2E0D145B4}" type="presParOf" srcId="{8A78DCCD-4A0B-4597-9C9D-3DFB1B31910E}" destId="{2ADFA7AE-6016-4030-B264-4F5B703583F4}" srcOrd="1" destOrd="0" presId="urn:microsoft.com/office/officeart/2005/8/layout/default"/>
    <dgm:cxn modelId="{892DE083-B778-4944-A820-73E62F3D7AB0}" type="presParOf" srcId="{8A78DCCD-4A0B-4597-9C9D-3DFB1B31910E}" destId="{E7394384-570A-4673-9610-6CCEA91B20D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29062-DAC2-496C-9282-09736AB9C3A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BC578-B2DD-45C0-A7C5-89F016135506}">
      <dgm:prSet phldrT="[Text]"/>
      <dgm:spPr/>
      <dgm:t>
        <a:bodyPr/>
        <a:lstStyle/>
        <a:p>
          <a:r>
            <a:rPr lang="en-US"/>
            <a:t>Set up mySQL Environment</a:t>
          </a:r>
        </a:p>
      </dgm:t>
    </dgm:pt>
    <dgm:pt modelId="{66D1068A-F54F-4F7D-9ED1-C1F32E09D7C8}" type="parTrans" cxnId="{33C468EA-BA5A-4392-9230-C9CC35BE7E43}">
      <dgm:prSet/>
      <dgm:spPr/>
      <dgm:t>
        <a:bodyPr/>
        <a:lstStyle/>
        <a:p>
          <a:endParaRPr lang="en-US"/>
        </a:p>
      </dgm:t>
    </dgm:pt>
    <dgm:pt modelId="{6B922E37-A505-4077-9352-BB42D1E16177}" type="sibTrans" cxnId="{33C468EA-BA5A-4392-9230-C9CC35BE7E43}">
      <dgm:prSet/>
      <dgm:spPr/>
      <dgm:t>
        <a:bodyPr/>
        <a:lstStyle/>
        <a:p>
          <a:endParaRPr lang="en-US"/>
        </a:p>
      </dgm:t>
    </dgm:pt>
    <dgm:pt modelId="{A0966F15-816C-49E3-819D-9258700DC0C9}">
      <dgm:prSet phldrT="[Text]"/>
      <dgm:spPr/>
      <dgm:t>
        <a:bodyPr/>
        <a:lstStyle/>
        <a:p>
          <a:r>
            <a:rPr lang="en-US"/>
            <a:t>Create \data\ under mySQL install folder</a:t>
          </a:r>
        </a:p>
      </dgm:t>
    </dgm:pt>
    <dgm:pt modelId="{4DEE2E45-5A97-48BA-A35C-38D4E56A9C04}" type="parTrans" cxnId="{45FEF425-45F7-4B59-A62A-4DB94B068F4B}">
      <dgm:prSet/>
      <dgm:spPr/>
      <dgm:t>
        <a:bodyPr/>
        <a:lstStyle/>
        <a:p>
          <a:endParaRPr lang="en-US"/>
        </a:p>
      </dgm:t>
    </dgm:pt>
    <dgm:pt modelId="{0A6B52F1-69D2-497C-9686-5C0366631B61}" type="sibTrans" cxnId="{45FEF425-45F7-4B59-A62A-4DB94B068F4B}">
      <dgm:prSet/>
      <dgm:spPr/>
      <dgm:t>
        <a:bodyPr/>
        <a:lstStyle/>
        <a:p>
          <a:endParaRPr lang="en-US"/>
        </a:p>
      </dgm:t>
    </dgm:pt>
    <dgm:pt modelId="{E7310894-FA82-4BED-AE01-DFF8FA06D59A}">
      <dgm:prSet phldrT="[Text]"/>
      <dgm:spPr/>
      <dgm:t>
        <a:bodyPr/>
        <a:lstStyle/>
        <a:p>
          <a:r>
            <a:rPr lang="en-US"/>
            <a:t>Start mySQL</a:t>
          </a:r>
        </a:p>
      </dgm:t>
    </dgm:pt>
    <dgm:pt modelId="{3C76FB0B-77F5-4A6C-93EF-1A31565EB4FD}" type="parTrans" cxnId="{90E50DD9-F380-4C5A-A81F-50EAF99EFF75}">
      <dgm:prSet/>
      <dgm:spPr/>
      <dgm:t>
        <a:bodyPr/>
        <a:lstStyle/>
        <a:p>
          <a:endParaRPr lang="en-US"/>
        </a:p>
      </dgm:t>
    </dgm:pt>
    <dgm:pt modelId="{3D768DED-45A8-4C89-993F-4FD8125E404F}" type="sibTrans" cxnId="{90E50DD9-F380-4C5A-A81F-50EAF99EFF75}">
      <dgm:prSet/>
      <dgm:spPr/>
      <dgm:t>
        <a:bodyPr/>
        <a:lstStyle/>
        <a:p>
          <a:endParaRPr lang="en-US"/>
        </a:p>
      </dgm:t>
    </dgm:pt>
    <dgm:pt modelId="{27AA5891-D5CA-47BA-94D9-52DEF06C21F4}">
      <dgm:prSet phldrT="[Text]"/>
      <dgm:spPr/>
      <dgm:t>
        <a:bodyPr/>
        <a:lstStyle/>
        <a:p>
          <a:r>
            <a:rPr lang="en-US"/>
            <a:t>Run </a:t>
          </a:r>
          <a:r>
            <a:rPr lang="en-SG" b="1">
              <a:solidFill>
                <a:srgbClr val="C00000"/>
              </a:solidFill>
            </a:rPr>
            <a:t>mysqld.exe </a:t>
          </a:r>
          <a:endParaRPr lang="en-US" b="1">
            <a:solidFill>
              <a:srgbClr val="C00000"/>
            </a:solidFill>
          </a:endParaRPr>
        </a:p>
      </dgm:t>
    </dgm:pt>
    <dgm:pt modelId="{EDB5B653-4DEE-4E34-BB3F-BB038C57B722}" type="parTrans" cxnId="{70A767AB-084A-43F9-974D-A4B7D471C54D}">
      <dgm:prSet/>
      <dgm:spPr/>
      <dgm:t>
        <a:bodyPr/>
        <a:lstStyle/>
        <a:p>
          <a:endParaRPr lang="en-US"/>
        </a:p>
      </dgm:t>
    </dgm:pt>
    <dgm:pt modelId="{F15A981E-E267-4392-A7CA-1A41660B1181}" type="sibTrans" cxnId="{70A767AB-084A-43F9-974D-A4B7D471C54D}">
      <dgm:prSet/>
      <dgm:spPr/>
      <dgm:t>
        <a:bodyPr/>
        <a:lstStyle/>
        <a:p>
          <a:endParaRPr lang="en-US"/>
        </a:p>
      </dgm:t>
    </dgm:pt>
    <dgm:pt modelId="{D79BF5C3-456D-4552-8328-BBA4C450260E}">
      <dgm:prSet phldrT="[Text]"/>
      <dgm:spPr/>
      <dgm:t>
        <a:bodyPr/>
        <a:lstStyle/>
        <a:p>
          <a:r>
            <a:rPr lang="en-US"/>
            <a:t>Connect to mySQL</a:t>
          </a:r>
        </a:p>
      </dgm:t>
    </dgm:pt>
    <dgm:pt modelId="{82EE31E1-552F-4EFC-8C39-A5533606E9FE}" type="parTrans" cxnId="{04CDF042-2C36-484B-8589-123802303B3E}">
      <dgm:prSet/>
      <dgm:spPr/>
      <dgm:t>
        <a:bodyPr/>
        <a:lstStyle/>
        <a:p>
          <a:endParaRPr lang="en-US"/>
        </a:p>
      </dgm:t>
    </dgm:pt>
    <dgm:pt modelId="{1D0EA10A-0DD5-4F84-B103-7B812617F82B}" type="sibTrans" cxnId="{04CDF042-2C36-484B-8589-123802303B3E}">
      <dgm:prSet/>
      <dgm:spPr/>
      <dgm:t>
        <a:bodyPr/>
        <a:lstStyle/>
        <a:p>
          <a:endParaRPr lang="en-US"/>
        </a:p>
      </dgm:t>
    </dgm:pt>
    <dgm:pt modelId="{A92CF999-DD87-407C-9655-41C4D1939987}">
      <dgm:prSet phldrT="[Text]"/>
      <dgm:spPr/>
      <dgm:t>
        <a:bodyPr/>
        <a:lstStyle/>
        <a:p>
          <a:r>
            <a:rPr lang="en-SG"/>
            <a:t>Run mySQL Workbench</a:t>
          </a:r>
          <a:endParaRPr lang="en-US" b="1">
            <a:solidFill>
              <a:srgbClr val="C00000"/>
            </a:solidFill>
          </a:endParaRPr>
        </a:p>
      </dgm:t>
    </dgm:pt>
    <dgm:pt modelId="{270CE8EC-5F54-440A-8368-B1D9DC4968ED}" type="parTrans" cxnId="{F70DC641-8A6C-411E-9966-59E84F8E47E3}">
      <dgm:prSet/>
      <dgm:spPr/>
      <dgm:t>
        <a:bodyPr/>
        <a:lstStyle/>
        <a:p>
          <a:endParaRPr lang="en-US"/>
        </a:p>
      </dgm:t>
    </dgm:pt>
    <dgm:pt modelId="{803472DB-B796-4894-B37A-35E54B161910}" type="sibTrans" cxnId="{F70DC641-8A6C-411E-9966-59E84F8E47E3}">
      <dgm:prSet/>
      <dgm:spPr/>
      <dgm:t>
        <a:bodyPr/>
        <a:lstStyle/>
        <a:p>
          <a:endParaRPr lang="en-US"/>
        </a:p>
      </dgm:t>
    </dgm:pt>
    <dgm:pt modelId="{05013566-B10D-4410-B2DE-A5CC0FB613F6}" type="pres">
      <dgm:prSet presAssocID="{CE029062-DAC2-496C-9282-09736AB9C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A2A9B3-71DF-4D3E-BC33-43DA2CC20C6A}" type="pres">
      <dgm:prSet presAssocID="{F9EBC578-B2DD-45C0-A7C5-89F016135506}" presName="linNode" presStyleCnt="0"/>
      <dgm:spPr/>
    </dgm:pt>
    <dgm:pt modelId="{BA0ED317-6113-46C9-B50A-65B6DE5FE280}" type="pres">
      <dgm:prSet presAssocID="{F9EBC578-B2DD-45C0-A7C5-89F016135506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B8086-1B37-4508-AAF4-751F21937BB3}" type="pres">
      <dgm:prSet presAssocID="{F9EBC578-B2DD-45C0-A7C5-89F016135506}" presName="bracket" presStyleLbl="parChTrans1D1" presStyleIdx="0" presStyleCnt="3"/>
      <dgm:spPr/>
    </dgm:pt>
    <dgm:pt modelId="{A2EBD67D-412E-4E6A-99CF-D3D28FB7F42F}" type="pres">
      <dgm:prSet presAssocID="{F9EBC578-B2DD-45C0-A7C5-89F016135506}" presName="spH" presStyleCnt="0"/>
      <dgm:spPr/>
    </dgm:pt>
    <dgm:pt modelId="{CA6DDDE7-C0A8-4801-9BFD-AA6E6AAF0030}" type="pres">
      <dgm:prSet presAssocID="{F9EBC578-B2DD-45C0-A7C5-89F016135506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71D2E-7CFA-4217-B1A2-561EF307A36A}" type="pres">
      <dgm:prSet presAssocID="{6B922E37-A505-4077-9352-BB42D1E16177}" presName="spV" presStyleCnt="0"/>
      <dgm:spPr/>
    </dgm:pt>
    <dgm:pt modelId="{09FD2A4D-6EF5-4D9E-9229-469FB3EDBBE8}" type="pres">
      <dgm:prSet presAssocID="{E7310894-FA82-4BED-AE01-DFF8FA06D59A}" presName="linNode" presStyleCnt="0"/>
      <dgm:spPr/>
    </dgm:pt>
    <dgm:pt modelId="{8C1473DF-D4E6-48D5-B78E-83541160EC7D}" type="pres">
      <dgm:prSet presAssocID="{E7310894-FA82-4BED-AE01-DFF8FA06D59A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6EF4A-1B89-423B-9235-564B096E993D}" type="pres">
      <dgm:prSet presAssocID="{E7310894-FA82-4BED-AE01-DFF8FA06D59A}" presName="bracket" presStyleLbl="parChTrans1D1" presStyleIdx="1" presStyleCnt="3"/>
      <dgm:spPr/>
    </dgm:pt>
    <dgm:pt modelId="{7E5F63C0-0FD9-48BC-9904-4A097D86B5EE}" type="pres">
      <dgm:prSet presAssocID="{E7310894-FA82-4BED-AE01-DFF8FA06D59A}" presName="spH" presStyleCnt="0"/>
      <dgm:spPr/>
    </dgm:pt>
    <dgm:pt modelId="{B3ABD55B-30CA-4E08-9DED-57527DE6C912}" type="pres">
      <dgm:prSet presAssocID="{E7310894-FA82-4BED-AE01-DFF8FA06D59A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B869A-9949-4458-B25E-1F074ECAEC8A}" type="pres">
      <dgm:prSet presAssocID="{3D768DED-45A8-4C89-993F-4FD8125E404F}" presName="spV" presStyleCnt="0"/>
      <dgm:spPr/>
    </dgm:pt>
    <dgm:pt modelId="{0CD3DF87-8279-4739-A631-782301F14FFF}" type="pres">
      <dgm:prSet presAssocID="{D79BF5C3-456D-4552-8328-BBA4C450260E}" presName="linNode" presStyleCnt="0"/>
      <dgm:spPr/>
    </dgm:pt>
    <dgm:pt modelId="{FD6DF81C-1240-47DE-8EAC-220BD87BF205}" type="pres">
      <dgm:prSet presAssocID="{D79BF5C3-456D-4552-8328-BBA4C450260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71F83-6F6F-4FED-9BA2-442A8E82B396}" type="pres">
      <dgm:prSet presAssocID="{D79BF5C3-456D-4552-8328-BBA4C450260E}" presName="bracket" presStyleLbl="parChTrans1D1" presStyleIdx="2" presStyleCnt="3"/>
      <dgm:spPr/>
    </dgm:pt>
    <dgm:pt modelId="{0B4032E4-47C8-4E4D-BC0A-22672AC8CB14}" type="pres">
      <dgm:prSet presAssocID="{D79BF5C3-456D-4552-8328-BBA4C450260E}" presName="spH" presStyleCnt="0"/>
      <dgm:spPr/>
    </dgm:pt>
    <dgm:pt modelId="{0E796AEE-2C76-447E-85E2-ACBD6A5E965D}" type="pres">
      <dgm:prSet presAssocID="{D79BF5C3-456D-4552-8328-BBA4C450260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D6B94-FC54-40D9-ADEB-7E1D44457A6A}" type="presOf" srcId="{CE029062-DAC2-496C-9282-09736AB9C3A7}" destId="{05013566-B10D-4410-B2DE-A5CC0FB613F6}" srcOrd="0" destOrd="0" presId="urn:diagrams.loki3.com/BracketList"/>
    <dgm:cxn modelId="{45FEF425-45F7-4B59-A62A-4DB94B068F4B}" srcId="{F9EBC578-B2DD-45C0-A7C5-89F016135506}" destId="{A0966F15-816C-49E3-819D-9258700DC0C9}" srcOrd="0" destOrd="0" parTransId="{4DEE2E45-5A97-48BA-A35C-38D4E56A9C04}" sibTransId="{0A6B52F1-69D2-497C-9686-5C0366631B61}"/>
    <dgm:cxn modelId="{33C468EA-BA5A-4392-9230-C9CC35BE7E43}" srcId="{CE029062-DAC2-496C-9282-09736AB9C3A7}" destId="{F9EBC578-B2DD-45C0-A7C5-89F016135506}" srcOrd="0" destOrd="0" parTransId="{66D1068A-F54F-4F7D-9ED1-C1F32E09D7C8}" sibTransId="{6B922E37-A505-4077-9352-BB42D1E16177}"/>
    <dgm:cxn modelId="{D26A819F-ADF9-4A8A-BC09-B09F3261E5F5}" type="presOf" srcId="{E7310894-FA82-4BED-AE01-DFF8FA06D59A}" destId="{8C1473DF-D4E6-48D5-B78E-83541160EC7D}" srcOrd="0" destOrd="0" presId="urn:diagrams.loki3.com/BracketList"/>
    <dgm:cxn modelId="{2DC062C5-0D6C-4231-AEFA-49FF1D567BE7}" type="presOf" srcId="{A0966F15-816C-49E3-819D-9258700DC0C9}" destId="{CA6DDDE7-C0A8-4801-9BFD-AA6E6AAF0030}" srcOrd="0" destOrd="0" presId="urn:diagrams.loki3.com/BracketList"/>
    <dgm:cxn modelId="{F70DC641-8A6C-411E-9966-59E84F8E47E3}" srcId="{D79BF5C3-456D-4552-8328-BBA4C450260E}" destId="{A92CF999-DD87-407C-9655-41C4D1939987}" srcOrd="0" destOrd="0" parTransId="{270CE8EC-5F54-440A-8368-B1D9DC4968ED}" sibTransId="{803472DB-B796-4894-B37A-35E54B161910}"/>
    <dgm:cxn modelId="{DCEA9243-E0E0-4A7E-B640-ECEF759E2801}" type="presOf" srcId="{F9EBC578-B2DD-45C0-A7C5-89F016135506}" destId="{BA0ED317-6113-46C9-B50A-65B6DE5FE280}" srcOrd="0" destOrd="0" presId="urn:diagrams.loki3.com/BracketList"/>
    <dgm:cxn modelId="{CCE37ADD-D9C0-415F-A71C-9F49E20FB5A7}" type="presOf" srcId="{27AA5891-D5CA-47BA-94D9-52DEF06C21F4}" destId="{B3ABD55B-30CA-4E08-9DED-57527DE6C912}" srcOrd="0" destOrd="0" presId="urn:diagrams.loki3.com/BracketList"/>
    <dgm:cxn modelId="{F374CC99-B80F-4268-AD02-A71BE65527D1}" type="presOf" srcId="{D79BF5C3-456D-4552-8328-BBA4C450260E}" destId="{FD6DF81C-1240-47DE-8EAC-220BD87BF205}" srcOrd="0" destOrd="0" presId="urn:diagrams.loki3.com/BracketList"/>
    <dgm:cxn modelId="{04CDF042-2C36-484B-8589-123802303B3E}" srcId="{CE029062-DAC2-496C-9282-09736AB9C3A7}" destId="{D79BF5C3-456D-4552-8328-BBA4C450260E}" srcOrd="2" destOrd="0" parTransId="{82EE31E1-552F-4EFC-8C39-A5533606E9FE}" sibTransId="{1D0EA10A-0DD5-4F84-B103-7B812617F82B}"/>
    <dgm:cxn modelId="{2BBD3E05-30A5-4AA0-91D0-1FD12AB75D15}" type="presOf" srcId="{A92CF999-DD87-407C-9655-41C4D1939987}" destId="{0E796AEE-2C76-447E-85E2-ACBD6A5E965D}" srcOrd="0" destOrd="0" presId="urn:diagrams.loki3.com/BracketList"/>
    <dgm:cxn modelId="{70A767AB-084A-43F9-974D-A4B7D471C54D}" srcId="{E7310894-FA82-4BED-AE01-DFF8FA06D59A}" destId="{27AA5891-D5CA-47BA-94D9-52DEF06C21F4}" srcOrd="0" destOrd="0" parTransId="{EDB5B653-4DEE-4E34-BB3F-BB038C57B722}" sibTransId="{F15A981E-E267-4392-A7CA-1A41660B1181}"/>
    <dgm:cxn modelId="{90E50DD9-F380-4C5A-A81F-50EAF99EFF75}" srcId="{CE029062-DAC2-496C-9282-09736AB9C3A7}" destId="{E7310894-FA82-4BED-AE01-DFF8FA06D59A}" srcOrd="1" destOrd="0" parTransId="{3C76FB0B-77F5-4A6C-93EF-1A31565EB4FD}" sibTransId="{3D768DED-45A8-4C89-993F-4FD8125E404F}"/>
    <dgm:cxn modelId="{4BE457D9-2DC3-43A0-B942-BFD19708E480}" type="presParOf" srcId="{05013566-B10D-4410-B2DE-A5CC0FB613F6}" destId="{E9A2A9B3-71DF-4D3E-BC33-43DA2CC20C6A}" srcOrd="0" destOrd="0" presId="urn:diagrams.loki3.com/BracketList"/>
    <dgm:cxn modelId="{34039D08-4461-4D83-B6DF-08B50710D224}" type="presParOf" srcId="{E9A2A9B3-71DF-4D3E-BC33-43DA2CC20C6A}" destId="{BA0ED317-6113-46C9-B50A-65B6DE5FE280}" srcOrd="0" destOrd="0" presId="urn:diagrams.loki3.com/BracketList"/>
    <dgm:cxn modelId="{591BBF3D-B179-4ED9-9AB5-A617D7BA5DC6}" type="presParOf" srcId="{E9A2A9B3-71DF-4D3E-BC33-43DA2CC20C6A}" destId="{4BFB8086-1B37-4508-AAF4-751F21937BB3}" srcOrd="1" destOrd="0" presId="urn:diagrams.loki3.com/BracketList"/>
    <dgm:cxn modelId="{4B0229B2-380A-441E-8891-5E95E7DB4EA8}" type="presParOf" srcId="{E9A2A9B3-71DF-4D3E-BC33-43DA2CC20C6A}" destId="{A2EBD67D-412E-4E6A-99CF-D3D28FB7F42F}" srcOrd="2" destOrd="0" presId="urn:diagrams.loki3.com/BracketList"/>
    <dgm:cxn modelId="{2469CCA0-E73D-43AB-83A1-3515C42AD09B}" type="presParOf" srcId="{E9A2A9B3-71DF-4D3E-BC33-43DA2CC20C6A}" destId="{CA6DDDE7-C0A8-4801-9BFD-AA6E6AAF0030}" srcOrd="3" destOrd="0" presId="urn:diagrams.loki3.com/BracketList"/>
    <dgm:cxn modelId="{825AE0E4-3548-48B1-B410-85C49F2E49D5}" type="presParOf" srcId="{05013566-B10D-4410-B2DE-A5CC0FB613F6}" destId="{81571D2E-7CFA-4217-B1A2-561EF307A36A}" srcOrd="1" destOrd="0" presId="urn:diagrams.loki3.com/BracketList"/>
    <dgm:cxn modelId="{6BE56798-6CEB-47E4-8799-069C27069A4C}" type="presParOf" srcId="{05013566-B10D-4410-B2DE-A5CC0FB613F6}" destId="{09FD2A4D-6EF5-4D9E-9229-469FB3EDBBE8}" srcOrd="2" destOrd="0" presId="urn:diagrams.loki3.com/BracketList"/>
    <dgm:cxn modelId="{385BACD6-C244-4B07-86FC-6C2C7AFFED49}" type="presParOf" srcId="{09FD2A4D-6EF5-4D9E-9229-469FB3EDBBE8}" destId="{8C1473DF-D4E6-48D5-B78E-83541160EC7D}" srcOrd="0" destOrd="0" presId="urn:diagrams.loki3.com/BracketList"/>
    <dgm:cxn modelId="{74812A75-28C3-4AC1-9E46-D6D0A8EE0253}" type="presParOf" srcId="{09FD2A4D-6EF5-4D9E-9229-469FB3EDBBE8}" destId="{6516EF4A-1B89-423B-9235-564B096E993D}" srcOrd="1" destOrd="0" presId="urn:diagrams.loki3.com/BracketList"/>
    <dgm:cxn modelId="{FB68DDE3-5D73-4520-A092-97008A7EF2A0}" type="presParOf" srcId="{09FD2A4D-6EF5-4D9E-9229-469FB3EDBBE8}" destId="{7E5F63C0-0FD9-48BC-9904-4A097D86B5EE}" srcOrd="2" destOrd="0" presId="urn:diagrams.loki3.com/BracketList"/>
    <dgm:cxn modelId="{30BF2549-560E-4AF4-8BF5-6DED0A23911E}" type="presParOf" srcId="{09FD2A4D-6EF5-4D9E-9229-469FB3EDBBE8}" destId="{B3ABD55B-30CA-4E08-9DED-57527DE6C912}" srcOrd="3" destOrd="0" presId="urn:diagrams.loki3.com/BracketList"/>
    <dgm:cxn modelId="{BE4471AD-E469-4FB0-B702-0558990623FC}" type="presParOf" srcId="{05013566-B10D-4410-B2DE-A5CC0FB613F6}" destId="{58DB869A-9949-4458-B25E-1F074ECAEC8A}" srcOrd="3" destOrd="0" presId="urn:diagrams.loki3.com/BracketList"/>
    <dgm:cxn modelId="{D6AAC855-CD28-40A9-B547-8BE0FC69E1B7}" type="presParOf" srcId="{05013566-B10D-4410-B2DE-A5CC0FB613F6}" destId="{0CD3DF87-8279-4739-A631-782301F14FFF}" srcOrd="4" destOrd="0" presId="urn:diagrams.loki3.com/BracketList"/>
    <dgm:cxn modelId="{DDB1B845-CBEA-4BD7-8F68-D53FFDED9E8D}" type="presParOf" srcId="{0CD3DF87-8279-4739-A631-782301F14FFF}" destId="{FD6DF81C-1240-47DE-8EAC-220BD87BF205}" srcOrd="0" destOrd="0" presId="urn:diagrams.loki3.com/BracketList"/>
    <dgm:cxn modelId="{84BABBBA-1A74-43B7-96D7-7459FE93FAD8}" type="presParOf" srcId="{0CD3DF87-8279-4739-A631-782301F14FFF}" destId="{E8871F83-6F6F-4FED-9BA2-442A8E82B396}" srcOrd="1" destOrd="0" presId="urn:diagrams.loki3.com/BracketList"/>
    <dgm:cxn modelId="{94CEA652-FF96-44A0-A0BF-86218F9C3EDA}" type="presParOf" srcId="{0CD3DF87-8279-4739-A631-782301F14FFF}" destId="{0B4032E4-47C8-4E4D-BC0A-22672AC8CB14}" srcOrd="2" destOrd="0" presId="urn:diagrams.loki3.com/BracketList"/>
    <dgm:cxn modelId="{AFFA4CFA-8639-44D3-B636-116918E62050}" type="presParOf" srcId="{0CD3DF87-8279-4739-A631-782301F14FFF}" destId="{0E796AEE-2C76-447E-85E2-ACBD6A5E965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029062-DAC2-496C-9282-09736AB9C3A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BC578-B2DD-45C0-A7C5-89F016135506}">
      <dgm:prSet phldrT="[Text]"/>
      <dgm:spPr/>
      <dgm:t>
        <a:bodyPr/>
        <a:lstStyle/>
        <a:p>
          <a:r>
            <a:rPr lang="en-US"/>
            <a:t>Set up Mongo Environment</a:t>
          </a:r>
        </a:p>
      </dgm:t>
    </dgm:pt>
    <dgm:pt modelId="{66D1068A-F54F-4F7D-9ED1-C1F32E09D7C8}" type="parTrans" cxnId="{33C468EA-BA5A-4392-9230-C9CC35BE7E43}">
      <dgm:prSet/>
      <dgm:spPr/>
      <dgm:t>
        <a:bodyPr/>
        <a:lstStyle/>
        <a:p>
          <a:endParaRPr lang="en-US"/>
        </a:p>
      </dgm:t>
    </dgm:pt>
    <dgm:pt modelId="{6B922E37-A505-4077-9352-BB42D1E16177}" type="sibTrans" cxnId="{33C468EA-BA5A-4392-9230-C9CC35BE7E43}">
      <dgm:prSet/>
      <dgm:spPr/>
      <dgm:t>
        <a:bodyPr/>
        <a:lstStyle/>
        <a:p>
          <a:endParaRPr lang="en-US"/>
        </a:p>
      </dgm:t>
    </dgm:pt>
    <dgm:pt modelId="{A0966F15-816C-49E3-819D-9258700DC0C9}">
      <dgm:prSet phldrT="[Text]"/>
      <dgm:spPr/>
      <dgm:t>
        <a:bodyPr/>
        <a:lstStyle/>
        <a:p>
          <a:r>
            <a:rPr lang="en-US"/>
            <a:t>Create \data\db </a:t>
          </a:r>
        </a:p>
      </dgm:t>
    </dgm:pt>
    <dgm:pt modelId="{4DEE2E45-5A97-48BA-A35C-38D4E56A9C04}" type="parTrans" cxnId="{45FEF425-45F7-4B59-A62A-4DB94B068F4B}">
      <dgm:prSet/>
      <dgm:spPr/>
      <dgm:t>
        <a:bodyPr/>
        <a:lstStyle/>
        <a:p>
          <a:endParaRPr lang="en-US"/>
        </a:p>
      </dgm:t>
    </dgm:pt>
    <dgm:pt modelId="{0A6B52F1-69D2-497C-9686-5C0366631B61}" type="sibTrans" cxnId="{45FEF425-45F7-4B59-A62A-4DB94B068F4B}">
      <dgm:prSet/>
      <dgm:spPr/>
      <dgm:t>
        <a:bodyPr/>
        <a:lstStyle/>
        <a:p>
          <a:endParaRPr lang="en-US"/>
        </a:p>
      </dgm:t>
    </dgm:pt>
    <dgm:pt modelId="{E7310894-FA82-4BED-AE01-DFF8FA06D59A}">
      <dgm:prSet phldrT="[Text]"/>
      <dgm:spPr/>
      <dgm:t>
        <a:bodyPr/>
        <a:lstStyle/>
        <a:p>
          <a:r>
            <a:rPr lang="en-US"/>
            <a:t>Start MongoDB</a:t>
          </a:r>
        </a:p>
      </dgm:t>
    </dgm:pt>
    <dgm:pt modelId="{3C76FB0B-77F5-4A6C-93EF-1A31565EB4FD}" type="parTrans" cxnId="{90E50DD9-F380-4C5A-A81F-50EAF99EFF75}">
      <dgm:prSet/>
      <dgm:spPr/>
      <dgm:t>
        <a:bodyPr/>
        <a:lstStyle/>
        <a:p>
          <a:endParaRPr lang="en-US"/>
        </a:p>
      </dgm:t>
    </dgm:pt>
    <dgm:pt modelId="{3D768DED-45A8-4C89-993F-4FD8125E404F}" type="sibTrans" cxnId="{90E50DD9-F380-4C5A-A81F-50EAF99EFF75}">
      <dgm:prSet/>
      <dgm:spPr/>
      <dgm:t>
        <a:bodyPr/>
        <a:lstStyle/>
        <a:p>
          <a:endParaRPr lang="en-US"/>
        </a:p>
      </dgm:t>
    </dgm:pt>
    <dgm:pt modelId="{27AA5891-D5CA-47BA-94D9-52DEF06C21F4}">
      <dgm:prSet phldrT="[Text]"/>
      <dgm:spPr/>
      <dgm:t>
        <a:bodyPr/>
        <a:lstStyle/>
        <a:p>
          <a:r>
            <a:rPr lang="en-US"/>
            <a:t>Run </a:t>
          </a:r>
          <a:r>
            <a:rPr lang="en-US" b="1">
              <a:solidFill>
                <a:srgbClr val="C00000"/>
              </a:solidFill>
            </a:rPr>
            <a:t>mongod.exe</a:t>
          </a:r>
        </a:p>
      </dgm:t>
    </dgm:pt>
    <dgm:pt modelId="{EDB5B653-4DEE-4E34-BB3F-BB038C57B722}" type="parTrans" cxnId="{70A767AB-084A-43F9-974D-A4B7D471C54D}">
      <dgm:prSet/>
      <dgm:spPr/>
      <dgm:t>
        <a:bodyPr/>
        <a:lstStyle/>
        <a:p>
          <a:endParaRPr lang="en-US"/>
        </a:p>
      </dgm:t>
    </dgm:pt>
    <dgm:pt modelId="{F15A981E-E267-4392-A7CA-1A41660B1181}" type="sibTrans" cxnId="{70A767AB-084A-43F9-974D-A4B7D471C54D}">
      <dgm:prSet/>
      <dgm:spPr/>
      <dgm:t>
        <a:bodyPr/>
        <a:lstStyle/>
        <a:p>
          <a:endParaRPr lang="en-US"/>
        </a:p>
      </dgm:t>
    </dgm:pt>
    <dgm:pt modelId="{D79BF5C3-456D-4552-8328-BBA4C450260E}">
      <dgm:prSet phldrT="[Text]"/>
      <dgm:spPr/>
      <dgm:t>
        <a:bodyPr/>
        <a:lstStyle/>
        <a:p>
          <a:r>
            <a:rPr lang="en-US"/>
            <a:t>Connect to MongoDB via Mongo Shell</a:t>
          </a:r>
        </a:p>
      </dgm:t>
    </dgm:pt>
    <dgm:pt modelId="{82EE31E1-552F-4EFC-8C39-A5533606E9FE}" type="parTrans" cxnId="{04CDF042-2C36-484B-8589-123802303B3E}">
      <dgm:prSet/>
      <dgm:spPr/>
      <dgm:t>
        <a:bodyPr/>
        <a:lstStyle/>
        <a:p>
          <a:endParaRPr lang="en-US"/>
        </a:p>
      </dgm:t>
    </dgm:pt>
    <dgm:pt modelId="{1D0EA10A-0DD5-4F84-B103-7B812617F82B}" type="sibTrans" cxnId="{04CDF042-2C36-484B-8589-123802303B3E}">
      <dgm:prSet/>
      <dgm:spPr/>
      <dgm:t>
        <a:bodyPr/>
        <a:lstStyle/>
        <a:p>
          <a:endParaRPr lang="en-US"/>
        </a:p>
      </dgm:t>
    </dgm:pt>
    <dgm:pt modelId="{A92CF999-DD87-407C-9655-41C4D1939987}">
      <dgm:prSet phldrT="[Text]"/>
      <dgm:spPr/>
      <dgm:t>
        <a:bodyPr/>
        <a:lstStyle/>
        <a:p>
          <a:r>
            <a:rPr lang="en-SG"/>
            <a:t>Run </a:t>
          </a:r>
          <a:r>
            <a:rPr lang="en-SG" b="1">
              <a:solidFill>
                <a:srgbClr val="C00000"/>
              </a:solidFill>
            </a:rPr>
            <a:t>mongo.exe</a:t>
          </a:r>
          <a:endParaRPr lang="en-US" b="1">
            <a:solidFill>
              <a:srgbClr val="C00000"/>
            </a:solidFill>
          </a:endParaRPr>
        </a:p>
      </dgm:t>
    </dgm:pt>
    <dgm:pt modelId="{270CE8EC-5F54-440A-8368-B1D9DC4968ED}" type="parTrans" cxnId="{F70DC641-8A6C-411E-9966-59E84F8E47E3}">
      <dgm:prSet/>
      <dgm:spPr/>
      <dgm:t>
        <a:bodyPr/>
        <a:lstStyle/>
        <a:p>
          <a:endParaRPr lang="en-US"/>
        </a:p>
      </dgm:t>
    </dgm:pt>
    <dgm:pt modelId="{803472DB-B796-4894-B37A-35E54B161910}" type="sibTrans" cxnId="{F70DC641-8A6C-411E-9966-59E84F8E47E3}">
      <dgm:prSet/>
      <dgm:spPr/>
      <dgm:t>
        <a:bodyPr/>
        <a:lstStyle/>
        <a:p>
          <a:endParaRPr lang="en-US"/>
        </a:p>
      </dgm:t>
    </dgm:pt>
    <dgm:pt modelId="{2AD64587-73D2-4011-B225-F1C2CE945237}">
      <dgm:prSet phldrT="[Text]"/>
      <dgm:spPr/>
      <dgm:t>
        <a:bodyPr/>
        <a:lstStyle/>
        <a:p>
          <a:r>
            <a:rPr lang="en-SG"/>
            <a:t>If not using default dbpath, specify --dbpath actualpath</a:t>
          </a:r>
          <a:endParaRPr lang="en-US"/>
        </a:p>
      </dgm:t>
    </dgm:pt>
    <dgm:pt modelId="{36238EB1-C2DA-4446-99B4-E8B81A02B0B9}" type="parTrans" cxnId="{EDE91E8A-1D40-4278-98CF-F04BB095896A}">
      <dgm:prSet/>
      <dgm:spPr/>
      <dgm:t>
        <a:bodyPr/>
        <a:lstStyle/>
        <a:p>
          <a:endParaRPr lang="en-US"/>
        </a:p>
      </dgm:t>
    </dgm:pt>
    <dgm:pt modelId="{3B06D0D6-79F6-44C4-9587-57884619DCD1}" type="sibTrans" cxnId="{EDE91E8A-1D40-4278-98CF-F04BB095896A}">
      <dgm:prSet/>
      <dgm:spPr/>
      <dgm:t>
        <a:bodyPr/>
        <a:lstStyle/>
        <a:p>
          <a:endParaRPr lang="en-US"/>
        </a:p>
      </dgm:t>
    </dgm:pt>
    <dgm:pt modelId="{05013566-B10D-4410-B2DE-A5CC0FB613F6}" type="pres">
      <dgm:prSet presAssocID="{CE029062-DAC2-496C-9282-09736AB9C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A2A9B3-71DF-4D3E-BC33-43DA2CC20C6A}" type="pres">
      <dgm:prSet presAssocID="{F9EBC578-B2DD-45C0-A7C5-89F016135506}" presName="linNode" presStyleCnt="0"/>
      <dgm:spPr/>
    </dgm:pt>
    <dgm:pt modelId="{BA0ED317-6113-46C9-B50A-65B6DE5FE280}" type="pres">
      <dgm:prSet presAssocID="{F9EBC578-B2DD-45C0-A7C5-89F016135506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B8086-1B37-4508-AAF4-751F21937BB3}" type="pres">
      <dgm:prSet presAssocID="{F9EBC578-B2DD-45C0-A7C5-89F016135506}" presName="bracket" presStyleLbl="parChTrans1D1" presStyleIdx="0" presStyleCnt="3"/>
      <dgm:spPr/>
    </dgm:pt>
    <dgm:pt modelId="{A2EBD67D-412E-4E6A-99CF-D3D28FB7F42F}" type="pres">
      <dgm:prSet presAssocID="{F9EBC578-B2DD-45C0-A7C5-89F016135506}" presName="spH" presStyleCnt="0"/>
      <dgm:spPr/>
    </dgm:pt>
    <dgm:pt modelId="{CA6DDDE7-C0A8-4801-9BFD-AA6E6AAF0030}" type="pres">
      <dgm:prSet presAssocID="{F9EBC578-B2DD-45C0-A7C5-89F016135506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71D2E-7CFA-4217-B1A2-561EF307A36A}" type="pres">
      <dgm:prSet presAssocID="{6B922E37-A505-4077-9352-BB42D1E16177}" presName="spV" presStyleCnt="0"/>
      <dgm:spPr/>
    </dgm:pt>
    <dgm:pt modelId="{09FD2A4D-6EF5-4D9E-9229-469FB3EDBBE8}" type="pres">
      <dgm:prSet presAssocID="{E7310894-FA82-4BED-AE01-DFF8FA06D59A}" presName="linNode" presStyleCnt="0"/>
      <dgm:spPr/>
    </dgm:pt>
    <dgm:pt modelId="{8C1473DF-D4E6-48D5-B78E-83541160EC7D}" type="pres">
      <dgm:prSet presAssocID="{E7310894-FA82-4BED-AE01-DFF8FA06D59A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6EF4A-1B89-423B-9235-564B096E993D}" type="pres">
      <dgm:prSet presAssocID="{E7310894-FA82-4BED-AE01-DFF8FA06D59A}" presName="bracket" presStyleLbl="parChTrans1D1" presStyleIdx="1" presStyleCnt="3"/>
      <dgm:spPr/>
    </dgm:pt>
    <dgm:pt modelId="{7E5F63C0-0FD9-48BC-9904-4A097D86B5EE}" type="pres">
      <dgm:prSet presAssocID="{E7310894-FA82-4BED-AE01-DFF8FA06D59A}" presName="spH" presStyleCnt="0"/>
      <dgm:spPr/>
    </dgm:pt>
    <dgm:pt modelId="{B3ABD55B-30CA-4E08-9DED-57527DE6C912}" type="pres">
      <dgm:prSet presAssocID="{E7310894-FA82-4BED-AE01-DFF8FA06D59A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B869A-9949-4458-B25E-1F074ECAEC8A}" type="pres">
      <dgm:prSet presAssocID="{3D768DED-45A8-4C89-993F-4FD8125E404F}" presName="spV" presStyleCnt="0"/>
      <dgm:spPr/>
    </dgm:pt>
    <dgm:pt modelId="{0CD3DF87-8279-4739-A631-782301F14FFF}" type="pres">
      <dgm:prSet presAssocID="{D79BF5C3-456D-4552-8328-BBA4C450260E}" presName="linNode" presStyleCnt="0"/>
      <dgm:spPr/>
    </dgm:pt>
    <dgm:pt modelId="{FD6DF81C-1240-47DE-8EAC-220BD87BF205}" type="pres">
      <dgm:prSet presAssocID="{D79BF5C3-456D-4552-8328-BBA4C450260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71F83-6F6F-4FED-9BA2-442A8E82B396}" type="pres">
      <dgm:prSet presAssocID="{D79BF5C3-456D-4552-8328-BBA4C450260E}" presName="bracket" presStyleLbl="parChTrans1D1" presStyleIdx="2" presStyleCnt="3"/>
      <dgm:spPr/>
    </dgm:pt>
    <dgm:pt modelId="{0B4032E4-47C8-4E4D-BC0A-22672AC8CB14}" type="pres">
      <dgm:prSet presAssocID="{D79BF5C3-456D-4552-8328-BBA4C450260E}" presName="spH" presStyleCnt="0"/>
      <dgm:spPr/>
    </dgm:pt>
    <dgm:pt modelId="{0E796AEE-2C76-447E-85E2-ACBD6A5E965D}" type="pres">
      <dgm:prSet presAssocID="{D79BF5C3-456D-4552-8328-BBA4C450260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7D0944-E1A9-47DE-931B-EC55FAA9731B}" type="presOf" srcId="{2AD64587-73D2-4011-B225-F1C2CE945237}" destId="{B3ABD55B-30CA-4E08-9DED-57527DE6C912}" srcOrd="0" destOrd="1" presId="urn:diagrams.loki3.com/BracketList"/>
    <dgm:cxn modelId="{5BFD6B94-FC54-40D9-ADEB-7E1D44457A6A}" type="presOf" srcId="{CE029062-DAC2-496C-9282-09736AB9C3A7}" destId="{05013566-B10D-4410-B2DE-A5CC0FB613F6}" srcOrd="0" destOrd="0" presId="urn:diagrams.loki3.com/BracketList"/>
    <dgm:cxn modelId="{45FEF425-45F7-4B59-A62A-4DB94B068F4B}" srcId="{F9EBC578-B2DD-45C0-A7C5-89F016135506}" destId="{A0966F15-816C-49E3-819D-9258700DC0C9}" srcOrd="0" destOrd="0" parTransId="{4DEE2E45-5A97-48BA-A35C-38D4E56A9C04}" sibTransId="{0A6B52F1-69D2-497C-9686-5C0366631B61}"/>
    <dgm:cxn modelId="{33C468EA-BA5A-4392-9230-C9CC35BE7E43}" srcId="{CE029062-DAC2-496C-9282-09736AB9C3A7}" destId="{F9EBC578-B2DD-45C0-A7C5-89F016135506}" srcOrd="0" destOrd="0" parTransId="{66D1068A-F54F-4F7D-9ED1-C1F32E09D7C8}" sibTransId="{6B922E37-A505-4077-9352-BB42D1E16177}"/>
    <dgm:cxn modelId="{EDE91E8A-1D40-4278-98CF-F04BB095896A}" srcId="{E7310894-FA82-4BED-AE01-DFF8FA06D59A}" destId="{2AD64587-73D2-4011-B225-F1C2CE945237}" srcOrd="1" destOrd="0" parTransId="{36238EB1-C2DA-4446-99B4-E8B81A02B0B9}" sibTransId="{3B06D0D6-79F6-44C4-9587-57884619DCD1}"/>
    <dgm:cxn modelId="{D26A819F-ADF9-4A8A-BC09-B09F3261E5F5}" type="presOf" srcId="{E7310894-FA82-4BED-AE01-DFF8FA06D59A}" destId="{8C1473DF-D4E6-48D5-B78E-83541160EC7D}" srcOrd="0" destOrd="0" presId="urn:diagrams.loki3.com/BracketList"/>
    <dgm:cxn modelId="{2DC062C5-0D6C-4231-AEFA-49FF1D567BE7}" type="presOf" srcId="{A0966F15-816C-49E3-819D-9258700DC0C9}" destId="{CA6DDDE7-C0A8-4801-9BFD-AA6E6AAF0030}" srcOrd="0" destOrd="0" presId="urn:diagrams.loki3.com/BracketList"/>
    <dgm:cxn modelId="{F70DC641-8A6C-411E-9966-59E84F8E47E3}" srcId="{D79BF5C3-456D-4552-8328-BBA4C450260E}" destId="{A92CF999-DD87-407C-9655-41C4D1939987}" srcOrd="0" destOrd="0" parTransId="{270CE8EC-5F54-440A-8368-B1D9DC4968ED}" sibTransId="{803472DB-B796-4894-B37A-35E54B161910}"/>
    <dgm:cxn modelId="{DCEA9243-E0E0-4A7E-B640-ECEF759E2801}" type="presOf" srcId="{F9EBC578-B2DD-45C0-A7C5-89F016135506}" destId="{BA0ED317-6113-46C9-B50A-65B6DE5FE280}" srcOrd="0" destOrd="0" presId="urn:diagrams.loki3.com/BracketList"/>
    <dgm:cxn modelId="{CCE37ADD-D9C0-415F-A71C-9F49E20FB5A7}" type="presOf" srcId="{27AA5891-D5CA-47BA-94D9-52DEF06C21F4}" destId="{B3ABD55B-30CA-4E08-9DED-57527DE6C912}" srcOrd="0" destOrd="0" presId="urn:diagrams.loki3.com/BracketList"/>
    <dgm:cxn modelId="{F374CC99-B80F-4268-AD02-A71BE65527D1}" type="presOf" srcId="{D79BF5C3-456D-4552-8328-BBA4C450260E}" destId="{FD6DF81C-1240-47DE-8EAC-220BD87BF205}" srcOrd="0" destOrd="0" presId="urn:diagrams.loki3.com/BracketList"/>
    <dgm:cxn modelId="{04CDF042-2C36-484B-8589-123802303B3E}" srcId="{CE029062-DAC2-496C-9282-09736AB9C3A7}" destId="{D79BF5C3-456D-4552-8328-BBA4C450260E}" srcOrd="2" destOrd="0" parTransId="{82EE31E1-552F-4EFC-8C39-A5533606E9FE}" sibTransId="{1D0EA10A-0DD5-4F84-B103-7B812617F82B}"/>
    <dgm:cxn modelId="{2BBD3E05-30A5-4AA0-91D0-1FD12AB75D15}" type="presOf" srcId="{A92CF999-DD87-407C-9655-41C4D1939987}" destId="{0E796AEE-2C76-447E-85E2-ACBD6A5E965D}" srcOrd="0" destOrd="0" presId="urn:diagrams.loki3.com/BracketList"/>
    <dgm:cxn modelId="{70A767AB-084A-43F9-974D-A4B7D471C54D}" srcId="{E7310894-FA82-4BED-AE01-DFF8FA06D59A}" destId="{27AA5891-D5CA-47BA-94D9-52DEF06C21F4}" srcOrd="0" destOrd="0" parTransId="{EDB5B653-4DEE-4E34-BB3F-BB038C57B722}" sibTransId="{F15A981E-E267-4392-A7CA-1A41660B1181}"/>
    <dgm:cxn modelId="{90E50DD9-F380-4C5A-A81F-50EAF99EFF75}" srcId="{CE029062-DAC2-496C-9282-09736AB9C3A7}" destId="{E7310894-FA82-4BED-AE01-DFF8FA06D59A}" srcOrd="1" destOrd="0" parTransId="{3C76FB0B-77F5-4A6C-93EF-1A31565EB4FD}" sibTransId="{3D768DED-45A8-4C89-993F-4FD8125E404F}"/>
    <dgm:cxn modelId="{4BE457D9-2DC3-43A0-B942-BFD19708E480}" type="presParOf" srcId="{05013566-B10D-4410-B2DE-A5CC0FB613F6}" destId="{E9A2A9B3-71DF-4D3E-BC33-43DA2CC20C6A}" srcOrd="0" destOrd="0" presId="urn:diagrams.loki3.com/BracketList"/>
    <dgm:cxn modelId="{34039D08-4461-4D83-B6DF-08B50710D224}" type="presParOf" srcId="{E9A2A9B3-71DF-4D3E-BC33-43DA2CC20C6A}" destId="{BA0ED317-6113-46C9-B50A-65B6DE5FE280}" srcOrd="0" destOrd="0" presId="urn:diagrams.loki3.com/BracketList"/>
    <dgm:cxn modelId="{591BBF3D-B179-4ED9-9AB5-A617D7BA5DC6}" type="presParOf" srcId="{E9A2A9B3-71DF-4D3E-BC33-43DA2CC20C6A}" destId="{4BFB8086-1B37-4508-AAF4-751F21937BB3}" srcOrd="1" destOrd="0" presId="urn:diagrams.loki3.com/BracketList"/>
    <dgm:cxn modelId="{4B0229B2-380A-441E-8891-5E95E7DB4EA8}" type="presParOf" srcId="{E9A2A9B3-71DF-4D3E-BC33-43DA2CC20C6A}" destId="{A2EBD67D-412E-4E6A-99CF-D3D28FB7F42F}" srcOrd="2" destOrd="0" presId="urn:diagrams.loki3.com/BracketList"/>
    <dgm:cxn modelId="{2469CCA0-E73D-43AB-83A1-3515C42AD09B}" type="presParOf" srcId="{E9A2A9B3-71DF-4D3E-BC33-43DA2CC20C6A}" destId="{CA6DDDE7-C0A8-4801-9BFD-AA6E6AAF0030}" srcOrd="3" destOrd="0" presId="urn:diagrams.loki3.com/BracketList"/>
    <dgm:cxn modelId="{825AE0E4-3548-48B1-B410-85C49F2E49D5}" type="presParOf" srcId="{05013566-B10D-4410-B2DE-A5CC0FB613F6}" destId="{81571D2E-7CFA-4217-B1A2-561EF307A36A}" srcOrd="1" destOrd="0" presId="urn:diagrams.loki3.com/BracketList"/>
    <dgm:cxn modelId="{6BE56798-6CEB-47E4-8799-069C27069A4C}" type="presParOf" srcId="{05013566-B10D-4410-B2DE-A5CC0FB613F6}" destId="{09FD2A4D-6EF5-4D9E-9229-469FB3EDBBE8}" srcOrd="2" destOrd="0" presId="urn:diagrams.loki3.com/BracketList"/>
    <dgm:cxn modelId="{385BACD6-C244-4B07-86FC-6C2C7AFFED49}" type="presParOf" srcId="{09FD2A4D-6EF5-4D9E-9229-469FB3EDBBE8}" destId="{8C1473DF-D4E6-48D5-B78E-83541160EC7D}" srcOrd="0" destOrd="0" presId="urn:diagrams.loki3.com/BracketList"/>
    <dgm:cxn modelId="{74812A75-28C3-4AC1-9E46-D6D0A8EE0253}" type="presParOf" srcId="{09FD2A4D-6EF5-4D9E-9229-469FB3EDBBE8}" destId="{6516EF4A-1B89-423B-9235-564B096E993D}" srcOrd="1" destOrd="0" presId="urn:diagrams.loki3.com/BracketList"/>
    <dgm:cxn modelId="{FB68DDE3-5D73-4520-A092-97008A7EF2A0}" type="presParOf" srcId="{09FD2A4D-6EF5-4D9E-9229-469FB3EDBBE8}" destId="{7E5F63C0-0FD9-48BC-9904-4A097D86B5EE}" srcOrd="2" destOrd="0" presId="urn:diagrams.loki3.com/BracketList"/>
    <dgm:cxn modelId="{30BF2549-560E-4AF4-8BF5-6DED0A23911E}" type="presParOf" srcId="{09FD2A4D-6EF5-4D9E-9229-469FB3EDBBE8}" destId="{B3ABD55B-30CA-4E08-9DED-57527DE6C912}" srcOrd="3" destOrd="0" presId="urn:diagrams.loki3.com/BracketList"/>
    <dgm:cxn modelId="{BE4471AD-E469-4FB0-B702-0558990623FC}" type="presParOf" srcId="{05013566-B10D-4410-B2DE-A5CC0FB613F6}" destId="{58DB869A-9949-4458-B25E-1F074ECAEC8A}" srcOrd="3" destOrd="0" presId="urn:diagrams.loki3.com/BracketList"/>
    <dgm:cxn modelId="{D6AAC855-CD28-40A9-B547-8BE0FC69E1B7}" type="presParOf" srcId="{05013566-B10D-4410-B2DE-A5CC0FB613F6}" destId="{0CD3DF87-8279-4739-A631-782301F14FFF}" srcOrd="4" destOrd="0" presId="urn:diagrams.loki3.com/BracketList"/>
    <dgm:cxn modelId="{DDB1B845-CBEA-4BD7-8F68-D53FFDED9E8D}" type="presParOf" srcId="{0CD3DF87-8279-4739-A631-782301F14FFF}" destId="{FD6DF81C-1240-47DE-8EAC-220BD87BF205}" srcOrd="0" destOrd="0" presId="urn:diagrams.loki3.com/BracketList"/>
    <dgm:cxn modelId="{84BABBBA-1A74-43B7-96D7-7459FE93FAD8}" type="presParOf" srcId="{0CD3DF87-8279-4739-A631-782301F14FFF}" destId="{E8871F83-6F6F-4FED-9BA2-442A8E82B396}" srcOrd="1" destOrd="0" presId="urn:diagrams.loki3.com/BracketList"/>
    <dgm:cxn modelId="{94CEA652-FF96-44A0-A0BF-86218F9C3EDA}" type="presParOf" srcId="{0CD3DF87-8279-4739-A631-782301F14FFF}" destId="{0B4032E4-47C8-4E4D-BC0A-22672AC8CB14}" srcOrd="2" destOrd="0" presId="urn:diagrams.loki3.com/BracketList"/>
    <dgm:cxn modelId="{AFFA4CFA-8639-44D3-B636-116918E62050}" type="presParOf" srcId="{0CD3DF87-8279-4739-A631-782301F14FFF}" destId="{0E796AEE-2C76-447E-85E2-ACBD6A5E965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1463B-BC59-41C6-AC6A-FDC7B6DF32D4}">
      <dsp:nvSpPr>
        <dsp:cNvPr id="0" name=""/>
        <dsp:cNvSpPr/>
      </dsp:nvSpPr>
      <dsp:spPr>
        <a:xfrm>
          <a:off x="564197" y="315"/>
          <a:ext cx="4428854" cy="2073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SQL</a:t>
          </a:r>
          <a:br>
            <a:rPr lang="en-US" sz="5400" kern="1200" dirty="0"/>
          </a:br>
          <a:r>
            <a:rPr lang="en-US" sz="3600" kern="1200" dirty="0"/>
            <a:t>Relational DB</a:t>
          </a:r>
        </a:p>
      </dsp:txBody>
      <dsp:txXfrm>
        <a:off x="564197" y="315"/>
        <a:ext cx="4428854" cy="2073644"/>
      </dsp:txXfrm>
    </dsp:sp>
    <dsp:sp modelId="{E7394384-570A-4673-9610-6CCEA91B20D7}">
      <dsp:nvSpPr>
        <dsp:cNvPr id="0" name=""/>
        <dsp:cNvSpPr/>
      </dsp:nvSpPr>
      <dsp:spPr>
        <a:xfrm>
          <a:off x="5338659" y="315"/>
          <a:ext cx="4661379" cy="20736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NoSQL</a:t>
          </a:r>
          <a:br>
            <a:rPr lang="en-US" sz="4800" kern="1200"/>
          </a:br>
          <a:r>
            <a:rPr lang="en-US" sz="3600" kern="1200"/>
            <a:t>Non-relational DB</a:t>
          </a:r>
          <a:endParaRPr lang="en-US" sz="4800" kern="1200"/>
        </a:p>
      </dsp:txBody>
      <dsp:txXfrm>
        <a:off x="5338659" y="315"/>
        <a:ext cx="4661379" cy="2073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ED317-6113-46C9-B50A-65B6DE5FE280}">
      <dsp:nvSpPr>
        <dsp:cNvPr id="0" name=""/>
        <dsp:cNvSpPr/>
      </dsp:nvSpPr>
      <dsp:spPr>
        <a:xfrm>
          <a:off x="0" y="412269"/>
          <a:ext cx="2871283" cy="164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Set up mySQL Environment</a:t>
          </a:r>
        </a:p>
      </dsp:txBody>
      <dsp:txXfrm>
        <a:off x="0" y="412269"/>
        <a:ext cx="2871283" cy="1645875"/>
      </dsp:txXfrm>
    </dsp:sp>
    <dsp:sp modelId="{4BFB8086-1B37-4508-AAF4-751F21937BB3}">
      <dsp:nvSpPr>
        <dsp:cNvPr id="0" name=""/>
        <dsp:cNvSpPr/>
      </dsp:nvSpPr>
      <dsp:spPr>
        <a:xfrm>
          <a:off x="2871283" y="412269"/>
          <a:ext cx="574256" cy="1645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DDE7-C0A8-4801-9BFD-AA6E6AAF0030}">
      <dsp:nvSpPr>
        <dsp:cNvPr id="0" name=""/>
        <dsp:cNvSpPr/>
      </dsp:nvSpPr>
      <dsp:spPr>
        <a:xfrm>
          <a:off x="3675242" y="412269"/>
          <a:ext cx="7809890" cy="1645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/>
            <a:t>Create \data\ under mySQL install folder</a:t>
          </a:r>
        </a:p>
      </dsp:txBody>
      <dsp:txXfrm>
        <a:off x="3675242" y="412269"/>
        <a:ext cx="7809890" cy="1645875"/>
      </dsp:txXfrm>
    </dsp:sp>
    <dsp:sp modelId="{8C1473DF-D4E6-48D5-B78E-83541160EC7D}">
      <dsp:nvSpPr>
        <dsp:cNvPr id="0" name=""/>
        <dsp:cNvSpPr/>
      </dsp:nvSpPr>
      <dsp:spPr>
        <a:xfrm>
          <a:off x="0" y="2216629"/>
          <a:ext cx="2874089" cy="69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Start mySQL</a:t>
          </a:r>
        </a:p>
      </dsp:txBody>
      <dsp:txXfrm>
        <a:off x="0" y="2216629"/>
        <a:ext cx="2874089" cy="693000"/>
      </dsp:txXfrm>
    </dsp:sp>
    <dsp:sp modelId="{6516EF4A-1B89-423B-9235-564B096E993D}">
      <dsp:nvSpPr>
        <dsp:cNvPr id="0" name=""/>
        <dsp:cNvSpPr/>
      </dsp:nvSpPr>
      <dsp:spPr>
        <a:xfrm>
          <a:off x="2874089" y="2184144"/>
          <a:ext cx="574818" cy="75796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BD55B-30CA-4E08-9DED-57527DE6C912}">
      <dsp:nvSpPr>
        <dsp:cNvPr id="0" name=""/>
        <dsp:cNvSpPr/>
      </dsp:nvSpPr>
      <dsp:spPr>
        <a:xfrm>
          <a:off x="3678835" y="2184144"/>
          <a:ext cx="7817524" cy="757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/>
            <a:t>Run </a:t>
          </a:r>
          <a:r>
            <a:rPr lang="en-SG" sz="3500" b="1" kern="1200">
              <a:solidFill>
                <a:srgbClr val="C00000"/>
              </a:solidFill>
            </a:rPr>
            <a:t>mysqld.exe </a:t>
          </a:r>
          <a:endParaRPr lang="en-US" sz="3500" b="1" kern="1200">
            <a:solidFill>
              <a:srgbClr val="C00000"/>
            </a:solidFill>
          </a:endParaRPr>
        </a:p>
      </dsp:txBody>
      <dsp:txXfrm>
        <a:off x="3678835" y="2184144"/>
        <a:ext cx="7817524" cy="757968"/>
      </dsp:txXfrm>
    </dsp:sp>
    <dsp:sp modelId="{FD6DF81C-1240-47DE-8EAC-220BD87BF205}">
      <dsp:nvSpPr>
        <dsp:cNvPr id="0" name=""/>
        <dsp:cNvSpPr/>
      </dsp:nvSpPr>
      <dsp:spPr>
        <a:xfrm>
          <a:off x="0" y="3068113"/>
          <a:ext cx="2874089" cy="1169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Connect to mySQL</a:t>
          </a:r>
        </a:p>
      </dsp:txBody>
      <dsp:txXfrm>
        <a:off x="0" y="3068113"/>
        <a:ext cx="2874089" cy="1169437"/>
      </dsp:txXfrm>
    </dsp:sp>
    <dsp:sp modelId="{E8871F83-6F6F-4FED-9BA2-442A8E82B396}">
      <dsp:nvSpPr>
        <dsp:cNvPr id="0" name=""/>
        <dsp:cNvSpPr/>
      </dsp:nvSpPr>
      <dsp:spPr>
        <a:xfrm>
          <a:off x="2874089" y="3068113"/>
          <a:ext cx="574818" cy="1169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96AEE-2C76-447E-85E2-ACBD6A5E965D}">
      <dsp:nvSpPr>
        <dsp:cNvPr id="0" name=""/>
        <dsp:cNvSpPr/>
      </dsp:nvSpPr>
      <dsp:spPr>
        <a:xfrm>
          <a:off x="3678835" y="3068113"/>
          <a:ext cx="7817524" cy="1169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3500" kern="1200"/>
            <a:t>Run mySQL Workbench</a:t>
          </a:r>
          <a:endParaRPr lang="en-US" sz="3500" b="1" kern="1200">
            <a:solidFill>
              <a:srgbClr val="C00000"/>
            </a:solidFill>
          </a:endParaRPr>
        </a:p>
      </dsp:txBody>
      <dsp:txXfrm>
        <a:off x="3678835" y="3068113"/>
        <a:ext cx="7817524" cy="1169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ED317-6113-46C9-B50A-65B6DE5FE280}">
      <dsp:nvSpPr>
        <dsp:cNvPr id="0" name=""/>
        <dsp:cNvSpPr/>
      </dsp:nvSpPr>
      <dsp:spPr>
        <a:xfrm>
          <a:off x="0" y="17475"/>
          <a:ext cx="2871283" cy="110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Set up Mongo Environment</a:t>
          </a:r>
        </a:p>
      </dsp:txBody>
      <dsp:txXfrm>
        <a:off x="0" y="17475"/>
        <a:ext cx="2871283" cy="1102612"/>
      </dsp:txXfrm>
    </dsp:sp>
    <dsp:sp modelId="{4BFB8086-1B37-4508-AAF4-751F21937BB3}">
      <dsp:nvSpPr>
        <dsp:cNvPr id="0" name=""/>
        <dsp:cNvSpPr/>
      </dsp:nvSpPr>
      <dsp:spPr>
        <a:xfrm>
          <a:off x="2871283" y="17475"/>
          <a:ext cx="574256" cy="11026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DDE7-C0A8-4801-9BFD-AA6E6AAF0030}">
      <dsp:nvSpPr>
        <dsp:cNvPr id="0" name=""/>
        <dsp:cNvSpPr/>
      </dsp:nvSpPr>
      <dsp:spPr>
        <a:xfrm>
          <a:off x="3675242" y="17475"/>
          <a:ext cx="7809890" cy="1102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/>
            <a:t>Create \data\db </a:t>
          </a:r>
        </a:p>
      </dsp:txBody>
      <dsp:txXfrm>
        <a:off x="3675242" y="17475"/>
        <a:ext cx="7809890" cy="1102612"/>
      </dsp:txXfrm>
    </dsp:sp>
    <dsp:sp modelId="{8C1473DF-D4E6-48D5-B78E-83541160EC7D}">
      <dsp:nvSpPr>
        <dsp:cNvPr id="0" name=""/>
        <dsp:cNvSpPr/>
      </dsp:nvSpPr>
      <dsp:spPr>
        <a:xfrm>
          <a:off x="0" y="1548998"/>
          <a:ext cx="2874089" cy="110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Start MongoDB</a:t>
          </a:r>
        </a:p>
      </dsp:txBody>
      <dsp:txXfrm>
        <a:off x="0" y="1548998"/>
        <a:ext cx="2874089" cy="1102612"/>
      </dsp:txXfrm>
    </dsp:sp>
    <dsp:sp modelId="{6516EF4A-1B89-423B-9235-564B096E993D}">
      <dsp:nvSpPr>
        <dsp:cNvPr id="0" name=""/>
        <dsp:cNvSpPr/>
      </dsp:nvSpPr>
      <dsp:spPr>
        <a:xfrm>
          <a:off x="2874089" y="1238888"/>
          <a:ext cx="574818" cy="172283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BD55B-30CA-4E08-9DED-57527DE6C912}">
      <dsp:nvSpPr>
        <dsp:cNvPr id="0" name=""/>
        <dsp:cNvSpPr/>
      </dsp:nvSpPr>
      <dsp:spPr>
        <a:xfrm>
          <a:off x="3678835" y="1238888"/>
          <a:ext cx="7817524" cy="1722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/>
            <a:t>Run </a:t>
          </a:r>
          <a:r>
            <a:rPr lang="en-US" sz="3300" b="1" kern="1200">
              <a:solidFill>
                <a:srgbClr val="C00000"/>
              </a:solidFill>
            </a:rPr>
            <a:t>mongod.exe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3300" kern="1200"/>
            <a:t>If not using default dbpath, specify --dbpath actualpath</a:t>
          </a:r>
          <a:endParaRPr lang="en-US" sz="3300" kern="1200"/>
        </a:p>
      </dsp:txBody>
      <dsp:txXfrm>
        <a:off x="3678835" y="1238888"/>
        <a:ext cx="7817524" cy="1722832"/>
      </dsp:txXfrm>
    </dsp:sp>
    <dsp:sp modelId="{FD6DF81C-1240-47DE-8EAC-220BD87BF205}">
      <dsp:nvSpPr>
        <dsp:cNvPr id="0" name=""/>
        <dsp:cNvSpPr/>
      </dsp:nvSpPr>
      <dsp:spPr>
        <a:xfrm>
          <a:off x="0" y="3080520"/>
          <a:ext cx="2871283" cy="155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Connect to MongoDB via Mongo Shell</a:t>
          </a:r>
        </a:p>
      </dsp:txBody>
      <dsp:txXfrm>
        <a:off x="0" y="3080520"/>
        <a:ext cx="2871283" cy="1551824"/>
      </dsp:txXfrm>
    </dsp:sp>
    <dsp:sp modelId="{E8871F83-6F6F-4FED-9BA2-442A8E82B396}">
      <dsp:nvSpPr>
        <dsp:cNvPr id="0" name=""/>
        <dsp:cNvSpPr/>
      </dsp:nvSpPr>
      <dsp:spPr>
        <a:xfrm>
          <a:off x="2871283" y="3080520"/>
          <a:ext cx="574256" cy="155182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96AEE-2C76-447E-85E2-ACBD6A5E965D}">
      <dsp:nvSpPr>
        <dsp:cNvPr id="0" name=""/>
        <dsp:cNvSpPr/>
      </dsp:nvSpPr>
      <dsp:spPr>
        <a:xfrm>
          <a:off x="3675242" y="3080520"/>
          <a:ext cx="7809890" cy="1551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3300" kern="1200"/>
            <a:t>Run </a:t>
          </a:r>
          <a:r>
            <a:rPr lang="en-SG" sz="3300" b="1" kern="1200">
              <a:solidFill>
                <a:srgbClr val="C00000"/>
              </a:solidFill>
            </a:rPr>
            <a:t>mongo.exe</a:t>
          </a:r>
          <a:endParaRPr lang="en-US" sz="3300" b="1" kern="1200">
            <a:solidFill>
              <a:srgbClr val="C00000"/>
            </a:solidFill>
          </a:endParaRPr>
        </a:p>
      </dsp:txBody>
      <dsp:txXfrm>
        <a:off x="3675242" y="3080520"/>
        <a:ext cx="7809890" cy="155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484DD-AD11-4ADD-BE64-1B829C3FF21A}" type="datetimeFigureOut">
              <a:rPr lang="en-SG" smtClean="0"/>
              <a:t>03/10/2022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8A6C2-1E75-47A4-91C9-94AB17D30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79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03/10/2022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41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156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https://docs.mongodb.com/manual/tutorial/install-mongodb-on-windows/#run-mongodb-community-edition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15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74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709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033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4142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126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505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932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https://pandas.pydata.org/pandas-docs/stable/io.html#sql-queries</a:t>
            </a:r>
          </a:p>
          <a:p>
            <a:r>
              <a:rPr lang="en-SG"/>
              <a:t>http://docs.sqlalchemy.org/en/latest/core/engines.html</a:t>
            </a:r>
          </a:p>
          <a:p>
            <a:r>
              <a:rPr lang="en-SG"/>
              <a:t>http://docs.sqlalchemy.org/en/latest/dialects/mysql.html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04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491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https://pandas.pydata.org/pandas-docs/stable/io.html#sql-queries</a:t>
            </a:r>
          </a:p>
          <a:p>
            <a:r>
              <a:rPr lang="en-SG"/>
              <a:t>http://docs.sqlalchemy.org/en/latest/core/engines.html</a:t>
            </a:r>
          </a:p>
          <a:p>
            <a:r>
              <a:rPr lang="en-SG"/>
              <a:t>http://docs.sqlalchemy.org/en/latest/dialects/mysql.html</a:t>
            </a:r>
          </a:p>
          <a:p>
            <a:endParaRPr lang="en-SG"/>
          </a:p>
          <a:p>
            <a:r>
              <a:rPr lang="en-SG"/>
              <a:t>###https://dev.mysql.com/doc/connector-python/en/connector-python-example-ddl.html</a:t>
            </a:r>
          </a:p>
          <a:p>
            <a:r>
              <a:rPr lang="en-SG"/>
              <a:t>import mysql.connector</a:t>
            </a:r>
          </a:p>
          <a:p>
            <a:r>
              <a:rPr lang="en-SG"/>
              <a:t>from mysql.connector import errorcode</a:t>
            </a:r>
          </a:p>
          <a:p>
            <a:r>
              <a:rPr lang="en-SG"/>
              <a:t>import pandas as pd</a:t>
            </a:r>
          </a:p>
          <a:p>
            <a:endParaRPr lang="en-SG"/>
          </a:p>
          <a:p>
            <a:r>
              <a:rPr lang="en-SG"/>
              <a:t>user,pw, host,db = 'root','linzhaocop2016!','127.0.0.1','mydatabase'</a:t>
            </a:r>
          </a:p>
          <a:p>
            <a:endParaRPr lang="en-SG"/>
          </a:p>
          <a:p>
            <a:r>
              <a:rPr lang="en-SG"/>
              <a:t>cnx = mysql.connector.connect(user=user, password=pw, host=host, database=db)</a:t>
            </a:r>
          </a:p>
          <a:p>
            <a:r>
              <a:rPr lang="en-SG"/>
              <a:t>cursor = cnx.cursor()</a:t>
            </a:r>
          </a:p>
          <a:p>
            <a:endParaRPr lang="en-SG"/>
          </a:p>
          <a:p>
            <a:r>
              <a:rPr lang="en-SG"/>
              <a:t>TABLES = {}</a:t>
            </a:r>
          </a:p>
          <a:p>
            <a:r>
              <a:rPr lang="en-SG"/>
              <a:t>TABLES['cea_salespersons'] = (</a:t>
            </a:r>
          </a:p>
          <a:p>
            <a:r>
              <a:rPr lang="en-SG"/>
              <a:t>    "CREATE TABLE `cea_salespersons` ("</a:t>
            </a:r>
          </a:p>
          <a:p>
            <a:r>
              <a:rPr lang="en-SG"/>
              <a:t>    "`salesperson_name` varchar(100) NOT NULL,"</a:t>
            </a:r>
          </a:p>
          <a:p>
            <a:r>
              <a:rPr lang="en-SG"/>
              <a:t>    "`registration_no` varchar(50) NOT NULL,"</a:t>
            </a:r>
          </a:p>
          <a:p>
            <a:r>
              <a:rPr lang="en-SG"/>
              <a:t>    "`registration_start_date` varchar(99) NOT NULL,"</a:t>
            </a:r>
          </a:p>
          <a:p>
            <a:r>
              <a:rPr lang="en-SG"/>
              <a:t>    "`registration_end_date` varchar(25) NOT NULL,"</a:t>
            </a:r>
          </a:p>
          <a:p>
            <a:r>
              <a:rPr lang="en-SG"/>
              <a:t>    "`estate_agent_name` varchar(25) NOT NULL,"</a:t>
            </a:r>
          </a:p>
          <a:p>
            <a:r>
              <a:rPr lang="en-SG"/>
              <a:t>    "`estate_agent_license_no` varchar(20) NOT NULL,"</a:t>
            </a:r>
          </a:p>
          <a:p>
            <a:r>
              <a:rPr lang="en-SG"/>
              <a:t>    "PRIMARY KEY (`registration_no`)"</a:t>
            </a:r>
          </a:p>
          <a:p>
            <a:r>
              <a:rPr lang="en-SG"/>
              <a:t>    ") ENGINE=InnoDB")</a:t>
            </a:r>
          </a:p>
          <a:p>
            <a:r>
              <a:rPr lang="en-SG"/>
              <a:t>    </a:t>
            </a:r>
          </a:p>
          <a:p>
            <a:r>
              <a:rPr lang="en-SG"/>
              <a:t>for name, ddl in TABLES.items():</a:t>
            </a:r>
          </a:p>
          <a:p>
            <a:r>
              <a:rPr lang="en-SG"/>
              <a:t>    try:</a:t>
            </a:r>
          </a:p>
          <a:p>
            <a:r>
              <a:rPr lang="en-SG"/>
              <a:t>        print("Creating table {}: ".format(name), end='')</a:t>
            </a:r>
          </a:p>
          <a:p>
            <a:r>
              <a:rPr lang="en-SG"/>
              <a:t>        cursor.execute(ddl)</a:t>
            </a:r>
          </a:p>
          <a:p>
            <a:r>
              <a:rPr lang="en-SG"/>
              <a:t>    except mysql.connector.Error as err:</a:t>
            </a:r>
          </a:p>
          <a:p>
            <a:r>
              <a:rPr lang="en-SG"/>
              <a:t>        if err.errno == errorcode.ER_TABLE_EXISTS_ERROR:</a:t>
            </a:r>
          </a:p>
          <a:p>
            <a:r>
              <a:rPr lang="en-SG"/>
              <a:t>            print("already exists.")</a:t>
            </a:r>
          </a:p>
          <a:p>
            <a:r>
              <a:rPr lang="en-SG"/>
              <a:t>        else:</a:t>
            </a:r>
          </a:p>
          <a:p>
            <a:r>
              <a:rPr lang="en-SG"/>
              <a:t>            print(err.msg)</a:t>
            </a:r>
          </a:p>
          <a:p>
            <a:r>
              <a:rPr lang="en-SG"/>
              <a:t>    else:</a:t>
            </a:r>
          </a:p>
          <a:p>
            <a:r>
              <a:rPr lang="en-SG"/>
              <a:t>        print("OK")</a:t>
            </a:r>
          </a:p>
          <a:p>
            <a:endParaRPr lang="en-SG"/>
          </a:p>
          <a:p>
            <a:r>
              <a:rPr lang="en-SG"/>
              <a:t>cursor.close()</a:t>
            </a:r>
          </a:p>
          <a:p>
            <a:r>
              <a:rPr lang="en-SG"/>
              <a:t>cnx.close()</a:t>
            </a:r>
          </a:p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312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https://pandas.pydata.org/pandas-docs/stable/io.html#sql-queries</a:t>
            </a:r>
          </a:p>
          <a:p>
            <a:r>
              <a:rPr lang="en-SG"/>
              <a:t>http://docs.sqlalchemy.org/en/latest/core/engines.html</a:t>
            </a:r>
          </a:p>
          <a:p>
            <a:r>
              <a:rPr lang="en-SG"/>
              <a:t>http://docs.sqlalchemy.org/en/latest/dialects/mysql.html</a:t>
            </a:r>
          </a:p>
          <a:p>
            <a:endParaRPr lang="en-SG"/>
          </a:p>
          <a:p>
            <a:r>
              <a:rPr lang="en-SG"/>
              <a:t>###https://dev.mysql.com/doc/connector-python/en/connector-python-example-ddl.html</a:t>
            </a:r>
          </a:p>
          <a:p>
            <a:r>
              <a:rPr lang="en-SG"/>
              <a:t>import mysql.connector</a:t>
            </a:r>
          </a:p>
          <a:p>
            <a:r>
              <a:rPr lang="en-SG"/>
              <a:t>from mysql.connector import errorcode</a:t>
            </a:r>
          </a:p>
          <a:p>
            <a:r>
              <a:rPr lang="en-SG"/>
              <a:t>import pandas as pd</a:t>
            </a:r>
          </a:p>
          <a:p>
            <a:endParaRPr lang="en-SG"/>
          </a:p>
          <a:p>
            <a:r>
              <a:rPr lang="en-SG"/>
              <a:t>user,pw, host,db = 'root','linzhaocop2016!','127.0.0.1','mydatabase'</a:t>
            </a:r>
          </a:p>
          <a:p>
            <a:endParaRPr lang="en-SG"/>
          </a:p>
          <a:p>
            <a:r>
              <a:rPr lang="en-SG"/>
              <a:t>cnx = mysql.connector.connect(user=user, password=pw, host=host, database=db)</a:t>
            </a:r>
          </a:p>
          <a:p>
            <a:r>
              <a:rPr lang="en-SG"/>
              <a:t>cursor = cnx.cursor()</a:t>
            </a:r>
          </a:p>
          <a:p>
            <a:endParaRPr lang="en-SG"/>
          </a:p>
          <a:p>
            <a:r>
              <a:rPr lang="en-SG"/>
              <a:t>TABLES = {}</a:t>
            </a:r>
          </a:p>
          <a:p>
            <a:r>
              <a:rPr lang="en-SG"/>
              <a:t>TABLES['cea_salespersons'] = (</a:t>
            </a:r>
          </a:p>
          <a:p>
            <a:r>
              <a:rPr lang="en-SG"/>
              <a:t>    "CREATE TABLE `cea_salespersons` ("</a:t>
            </a:r>
          </a:p>
          <a:p>
            <a:r>
              <a:rPr lang="en-SG"/>
              <a:t>    "`salesperson_name` varchar(100) NOT NULL,"</a:t>
            </a:r>
          </a:p>
          <a:p>
            <a:r>
              <a:rPr lang="en-SG"/>
              <a:t>    "`registration_no` varchar(50) NOT NULL,"</a:t>
            </a:r>
          </a:p>
          <a:p>
            <a:r>
              <a:rPr lang="en-SG"/>
              <a:t>    "`registration_start_date` varchar(99) NOT NULL,"</a:t>
            </a:r>
          </a:p>
          <a:p>
            <a:r>
              <a:rPr lang="en-SG"/>
              <a:t>    "`registration_end_date` varchar(25) NOT NULL,"</a:t>
            </a:r>
          </a:p>
          <a:p>
            <a:r>
              <a:rPr lang="en-SG"/>
              <a:t>    "`estate_agent_name` varchar(25) NOT NULL,"</a:t>
            </a:r>
          </a:p>
          <a:p>
            <a:r>
              <a:rPr lang="en-SG"/>
              <a:t>    "`estate_agent_license_no` varchar(20) NOT NULL,"</a:t>
            </a:r>
          </a:p>
          <a:p>
            <a:r>
              <a:rPr lang="en-SG"/>
              <a:t>    "PRIMARY KEY (`registration_no`)"</a:t>
            </a:r>
          </a:p>
          <a:p>
            <a:r>
              <a:rPr lang="en-SG"/>
              <a:t>    ") ENGINE=InnoDB")</a:t>
            </a:r>
          </a:p>
          <a:p>
            <a:r>
              <a:rPr lang="en-SG"/>
              <a:t>    </a:t>
            </a:r>
          </a:p>
          <a:p>
            <a:r>
              <a:rPr lang="en-SG"/>
              <a:t>for name, ddl in TABLES.items():</a:t>
            </a:r>
          </a:p>
          <a:p>
            <a:r>
              <a:rPr lang="en-SG"/>
              <a:t>    try:</a:t>
            </a:r>
          </a:p>
          <a:p>
            <a:r>
              <a:rPr lang="en-SG"/>
              <a:t>        print("Creating table {}: ".format(name), end='')</a:t>
            </a:r>
          </a:p>
          <a:p>
            <a:r>
              <a:rPr lang="en-SG"/>
              <a:t>        cursor.execute(ddl)</a:t>
            </a:r>
          </a:p>
          <a:p>
            <a:r>
              <a:rPr lang="en-SG"/>
              <a:t>    except mysql.connector.Error as err:</a:t>
            </a:r>
          </a:p>
          <a:p>
            <a:r>
              <a:rPr lang="en-SG"/>
              <a:t>        if err.errno == errorcode.ER_TABLE_EXISTS_ERROR:</a:t>
            </a:r>
          </a:p>
          <a:p>
            <a:r>
              <a:rPr lang="en-SG"/>
              <a:t>            print("already exists.")</a:t>
            </a:r>
          </a:p>
          <a:p>
            <a:r>
              <a:rPr lang="en-SG"/>
              <a:t>        else:</a:t>
            </a:r>
          </a:p>
          <a:p>
            <a:r>
              <a:rPr lang="en-SG"/>
              <a:t>            print(err.msg)</a:t>
            </a:r>
          </a:p>
          <a:p>
            <a:r>
              <a:rPr lang="en-SG"/>
              <a:t>    else:</a:t>
            </a:r>
          </a:p>
          <a:p>
            <a:r>
              <a:rPr lang="en-SG"/>
              <a:t>        print("OK")</a:t>
            </a:r>
          </a:p>
          <a:p>
            <a:endParaRPr lang="en-SG"/>
          </a:p>
          <a:p>
            <a:r>
              <a:rPr lang="en-SG"/>
              <a:t>cursor.close()</a:t>
            </a:r>
          </a:p>
          <a:p>
            <a:r>
              <a:rPr lang="en-SG"/>
              <a:t>cnx.close()</a:t>
            </a:r>
          </a:p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1367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https://pandas.pydata.org/pandas-docs/stable/io.html#sql-queries</a:t>
            </a:r>
          </a:p>
          <a:p>
            <a:r>
              <a:rPr lang="en-SG"/>
              <a:t>http://docs.sqlalchemy.org/en/latest/core/engines.html</a:t>
            </a:r>
          </a:p>
          <a:p>
            <a:r>
              <a:rPr lang="en-SG"/>
              <a:t>http://docs.sqlalchemy.org/en/latest/dialects/mysql.html</a:t>
            </a:r>
          </a:p>
          <a:p>
            <a:endParaRPr lang="en-SG"/>
          </a:p>
          <a:p>
            <a:r>
              <a:rPr lang="en-SG"/>
              <a:t>###https://dev.mysql.com/doc/connector-python/en/connector-python-example-ddl.html</a:t>
            </a:r>
          </a:p>
          <a:p>
            <a:r>
              <a:rPr lang="en-SG"/>
              <a:t>import mysql.connector</a:t>
            </a:r>
          </a:p>
          <a:p>
            <a:r>
              <a:rPr lang="en-SG"/>
              <a:t>from mysql.connector import errorcode</a:t>
            </a:r>
          </a:p>
          <a:p>
            <a:r>
              <a:rPr lang="en-SG"/>
              <a:t>import pandas as pd</a:t>
            </a:r>
          </a:p>
          <a:p>
            <a:endParaRPr lang="en-SG"/>
          </a:p>
          <a:p>
            <a:r>
              <a:rPr lang="en-SG"/>
              <a:t>user,pw, host,db = 'root','linzhaocop2016!','127.0.0.1','mydatabase'</a:t>
            </a:r>
          </a:p>
          <a:p>
            <a:endParaRPr lang="en-SG"/>
          </a:p>
          <a:p>
            <a:r>
              <a:rPr lang="en-SG"/>
              <a:t>cnx = mysql.connector.connect(user=user, password=pw, host=host, database=db)</a:t>
            </a:r>
          </a:p>
          <a:p>
            <a:r>
              <a:rPr lang="en-SG"/>
              <a:t>cursor = cnx.cursor()</a:t>
            </a:r>
          </a:p>
          <a:p>
            <a:endParaRPr lang="en-SG"/>
          </a:p>
          <a:p>
            <a:r>
              <a:rPr lang="en-SG"/>
              <a:t>TABLES = {}</a:t>
            </a:r>
          </a:p>
          <a:p>
            <a:r>
              <a:rPr lang="en-SG"/>
              <a:t>TABLES['cea_salespersons'] = (</a:t>
            </a:r>
          </a:p>
          <a:p>
            <a:r>
              <a:rPr lang="en-SG"/>
              <a:t>    "CREATE TABLE `cea_salespersons` ("</a:t>
            </a:r>
          </a:p>
          <a:p>
            <a:r>
              <a:rPr lang="en-SG"/>
              <a:t>    "`salesperson_name` varchar(100) NOT NULL,"</a:t>
            </a:r>
          </a:p>
          <a:p>
            <a:r>
              <a:rPr lang="en-SG"/>
              <a:t>    "`registration_no` varchar(50) NOT NULL,"</a:t>
            </a:r>
          </a:p>
          <a:p>
            <a:r>
              <a:rPr lang="en-SG"/>
              <a:t>    "`registration_start_date` varchar(99) NOT NULL,"</a:t>
            </a:r>
          </a:p>
          <a:p>
            <a:r>
              <a:rPr lang="en-SG"/>
              <a:t>    "`registration_end_date` varchar(25) NOT NULL,"</a:t>
            </a:r>
          </a:p>
          <a:p>
            <a:r>
              <a:rPr lang="en-SG"/>
              <a:t>    "`estate_agent_name` varchar(25) NOT NULL,"</a:t>
            </a:r>
          </a:p>
          <a:p>
            <a:r>
              <a:rPr lang="en-SG"/>
              <a:t>    "`estate_agent_license_no` varchar(20) NOT NULL,"</a:t>
            </a:r>
          </a:p>
          <a:p>
            <a:r>
              <a:rPr lang="en-SG"/>
              <a:t>    "PRIMARY KEY (`registration_no`)"</a:t>
            </a:r>
          </a:p>
          <a:p>
            <a:r>
              <a:rPr lang="en-SG"/>
              <a:t>    ") ENGINE=InnoDB")</a:t>
            </a:r>
          </a:p>
          <a:p>
            <a:r>
              <a:rPr lang="en-SG"/>
              <a:t>    </a:t>
            </a:r>
          </a:p>
          <a:p>
            <a:r>
              <a:rPr lang="en-SG"/>
              <a:t>for name, ddl in TABLES.items():</a:t>
            </a:r>
          </a:p>
          <a:p>
            <a:r>
              <a:rPr lang="en-SG"/>
              <a:t>    try:</a:t>
            </a:r>
          </a:p>
          <a:p>
            <a:r>
              <a:rPr lang="en-SG"/>
              <a:t>        print("Creating table {}: ".format(name), end='')</a:t>
            </a:r>
          </a:p>
          <a:p>
            <a:r>
              <a:rPr lang="en-SG"/>
              <a:t>        cursor.execute(ddl)</a:t>
            </a:r>
          </a:p>
          <a:p>
            <a:r>
              <a:rPr lang="en-SG"/>
              <a:t>    except mysql.connector.Error as err:</a:t>
            </a:r>
          </a:p>
          <a:p>
            <a:r>
              <a:rPr lang="en-SG"/>
              <a:t>        if err.errno == errorcode.ER_TABLE_EXISTS_ERROR:</a:t>
            </a:r>
          </a:p>
          <a:p>
            <a:r>
              <a:rPr lang="en-SG"/>
              <a:t>            print("already exists.")</a:t>
            </a:r>
          </a:p>
          <a:p>
            <a:r>
              <a:rPr lang="en-SG"/>
              <a:t>        else:</a:t>
            </a:r>
          </a:p>
          <a:p>
            <a:r>
              <a:rPr lang="en-SG"/>
              <a:t>            print(err.msg)</a:t>
            </a:r>
          </a:p>
          <a:p>
            <a:r>
              <a:rPr lang="en-SG"/>
              <a:t>    else:</a:t>
            </a:r>
          </a:p>
          <a:p>
            <a:r>
              <a:rPr lang="en-SG"/>
              <a:t>        print("OK")</a:t>
            </a:r>
          </a:p>
          <a:p>
            <a:endParaRPr lang="en-SG"/>
          </a:p>
          <a:p>
            <a:r>
              <a:rPr lang="en-SG"/>
              <a:t>cursor.close()</a:t>
            </a:r>
          </a:p>
          <a:p>
            <a:r>
              <a:rPr lang="en-SG"/>
              <a:t>cnx.close()</a:t>
            </a:r>
          </a:p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867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791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868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https://pandas.pydata.org/pandas-docs/stable/io.html#sql-queries</a:t>
            </a:r>
          </a:p>
          <a:p>
            <a:r>
              <a:rPr lang="en-SG"/>
              <a:t>http://docs.sqlalchemy.org/en/latest/core/engines.html</a:t>
            </a:r>
          </a:p>
          <a:p>
            <a:r>
              <a:rPr lang="en-SG"/>
              <a:t>http://docs.sqlalchemy.org/en/latest/dialects/mysql.html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897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https://pandas.pydata.org/pandas-docs/stable/io.html#sql-queries</a:t>
            </a:r>
          </a:p>
          <a:p>
            <a:r>
              <a:rPr lang="en-SG"/>
              <a:t>http://docs.sqlalchemy.org/en/latest/core/engines.html</a:t>
            </a:r>
          </a:p>
          <a:p>
            <a:r>
              <a:rPr lang="en-SG"/>
              <a:t>http://docs.sqlalchemy.org/en/latest/dialects/mysql.html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586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0600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437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55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786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163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391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mysql.connector,sys, pandas as pd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datetime import date, datetime, timedelta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dateutil.parser import parse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 = pd.read_csv("data/total-sms-messages-sent-and-received-over-mobile-network.csv")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user,pw, host,db = 'root','it8701','127.0.0.1','mydatabase'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cnx = mysql.connector.connect(user=user, password=pw, host=host, database=db)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 = cnx.cursor()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try: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index, col in df.iterrows():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yearquarter = col[0]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volume_of_sms = col[1]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dt_obj_startdate, dt_obj_enddate = getdatesfromquarteryear(yearquarter)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= {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'yearquarter': yearquarter,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'sms_start_date': dt_obj_startdate,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'sms_end_date': dt_obj_enddate,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'volume_of_sms' : volume_of_sms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= ("INSERT INTO sms_volumes (yearquarter,sms_start_date, sms_end_date, volume_of_sms)"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VALUES (%(yearquarter)s, %(sms_start_date)s, %(sms_end_date)s, %(volume_of_sms)s)")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cursor.execute(query, data)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print("Adding row " + str(index))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cnx.commit()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print("All data inserted!")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except: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print("Unexpected error:", sys.exc_info()[0])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exit()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finally: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cursor.close()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cnx.close()</a:t>
            </a:r>
          </a:p>
          <a:p>
            <a: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SG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SG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14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032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5297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068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383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608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60688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0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722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13 Jul 2017</a:t>
            </a:r>
          </a:p>
          <a:p>
            <a:r>
              <a:rPr lang="en-SG"/>
              <a:t>http://holowczak.com/nosql-key-value-column-stores/</a:t>
            </a:r>
          </a:p>
          <a:p>
            <a:r>
              <a:rPr lang="en-SG"/>
              <a:t>https://www.slideshare.net/Leesy/an-introduction-to-nosql-mongodb/4-Choose_Your_Flavourbr_KeyValue_Storebr</a:t>
            </a:r>
          </a:p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939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</a:t>
            </a:r>
            <a:endParaRPr lang="en-SG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in a transaction succeed or every operation is rolled back.</a:t>
            </a:r>
          </a:p>
          <a:p>
            <a:r>
              <a:rPr lang="en-SG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</a:t>
            </a:r>
            <a:endParaRPr lang="en-SG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completion of a transaction, the database is structurally sound.</a:t>
            </a:r>
          </a:p>
          <a:p>
            <a:r>
              <a:rPr lang="en-SG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Isolated</a:t>
            </a:r>
            <a:endParaRPr lang="en-SG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do not contend with one another. Contentious access to data is moderated by the database so that transactions appear to run sequentially.</a:t>
            </a:r>
          </a:p>
          <a:p>
            <a:r>
              <a:rPr lang="en-SG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</a:t>
            </a:r>
            <a:endParaRPr lang="en-SG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of applying a transaction are permanent, even in the presence of failures.</a:t>
            </a:r>
          </a:p>
          <a:p>
            <a:endParaRPr lang="en-SG"/>
          </a:p>
          <a:p>
            <a:endParaRPr lang="en-SG"/>
          </a:p>
          <a:p>
            <a:endParaRPr lang="en-SG"/>
          </a:p>
          <a:p>
            <a:r>
              <a:rPr lang="en-SG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Availability</a:t>
            </a:r>
            <a:endParaRPr lang="en-SG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database appears to work most of the time.</a:t>
            </a:r>
          </a:p>
          <a:p>
            <a:r>
              <a:rPr lang="en-SG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Soft-state</a:t>
            </a:r>
            <a:endParaRPr lang="en-SG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 don’t have to be write-consistent, nor do different replicas have to be mutually consistent all the time.</a:t>
            </a:r>
          </a:p>
          <a:p>
            <a:r>
              <a:rPr lang="en-SG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 consistency</a:t>
            </a:r>
            <a:endParaRPr lang="en-SG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 exhibit consistency at some later point (e.g., lazily at read time)</a:t>
            </a:r>
          </a:p>
          <a:p>
            <a:pPr lvl="1"/>
            <a:endParaRPr lang="en-SG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properties are much looser than ACID guarantees, but there isn’t a direct one-for-one mapping between the two consistency models. </a:t>
            </a:r>
            <a:endParaRPr lang="en-SG"/>
          </a:p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6599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884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45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https://docs.mongodb.com/manual/tutorial/install-mongodb-on-windows/#run-mongodb-community-edition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046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https://docs.mongodb.com/manual/crud/#create-operations</a:t>
            </a:r>
          </a:p>
          <a:p>
            <a:r>
              <a:rPr lang="en-SG"/>
              <a:t>https://docs.mongodb.com/manual/tutorial/insert-documents/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827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https://docs.mongodb.com/manual/crud/#create-operations</a:t>
            </a:r>
          </a:p>
          <a:p>
            <a:r>
              <a:rPr lang="en-SG"/>
              <a:t>https://docs.mongodb.com/manual/tutorial/insert-documents/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4812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https://docs.mongodb.com/manual/crud/#create-operations</a:t>
            </a:r>
          </a:p>
          <a:p>
            <a:r>
              <a:rPr lang="en-SG"/>
              <a:t>https://docs.mongodb.com/manual/tutorial/insert-documents/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663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https://docs.mongodb.com/manual/crud/#create-operations</a:t>
            </a:r>
          </a:p>
          <a:p>
            <a:r>
              <a:rPr lang="en-SG"/>
              <a:t>https://docs.mongodb.com/manual/tutorial/insert-documents/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8572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https://docs.mongodb.com/manual/crud/#read-operations</a:t>
            </a:r>
          </a:p>
          <a:p>
            <a:r>
              <a:rPr lang="en-SG"/>
              <a:t>https://docs.mongodb.com/manual/tutorial/query-documents/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67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2646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https://docs.mongodb.com/manual/crud/#read-operations</a:t>
            </a:r>
          </a:p>
          <a:p>
            <a:r>
              <a:rPr lang="en-SG"/>
              <a:t>https://docs.mongodb.com/manual/tutorial/query-documents/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804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https://docs.mongodb.com/manual/crud/#update-operations</a:t>
            </a:r>
          </a:p>
          <a:p>
            <a:r>
              <a:rPr lang="en-SG"/>
              <a:t>https://docs.mongodb.com/manual/tutorial/update-documents/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4397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https://docs.mongodb.com/manual/crud/#update-operations</a:t>
            </a:r>
          </a:p>
          <a:p>
            <a:r>
              <a:rPr lang="en-SG"/>
              <a:t>https://docs.mongodb.com/manual/tutorial/update-documents/</a:t>
            </a:r>
          </a:p>
          <a:p>
            <a:endParaRPr lang="en-SG"/>
          </a:p>
          <a:p>
            <a:endParaRPr lang="en-SG"/>
          </a:p>
          <a:p>
            <a:r>
              <a:rPr lang="en-SG"/>
              <a:t>db.users.updateMany({}, {$set: {status: 'pending'}})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313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https://docs.mongodb.com/manual/crud/#delete-operations</a:t>
            </a:r>
          </a:p>
          <a:p>
            <a:r>
              <a:rPr lang="en-SG"/>
              <a:t>https://docs.mongodb.com/manual/tutorial/remove-documents/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2846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https://docs.mongodb.com/manual/crud/#delete-operations</a:t>
            </a:r>
          </a:p>
          <a:p>
            <a:r>
              <a:rPr lang="en-SG"/>
              <a:t>https://docs.mongodb.com/manual/tutorial/remove-documents/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603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pymongo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3894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5900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1531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84493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99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Classical relation database follow the ACID Rules.</a:t>
            </a:r>
          </a:p>
          <a:p>
            <a:endParaRPr lang="en-SG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 :</a:t>
            </a:r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transaction is a logical unit of work which must be either completed with all of its data modifications, or none of them is performed.</a:t>
            </a:r>
          </a:p>
          <a:p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:</a:t>
            </a:r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the end of the transaction, all data must be left in a consistent state.</a:t>
            </a:r>
          </a:p>
          <a:p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Isolated :</a:t>
            </a:r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Modifications of data performed by a transaction must be independent of another transaction. Unless this happens, the outcome of a transaction may be erroneous.</a:t>
            </a:r>
          </a:p>
          <a:p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 :</a:t>
            </a:r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the transaction is completed, effects of the modifications performed by the transaction must be permanent in the system.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3616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98738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012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4240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7165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9383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https://docs.mongodb.com/manual/tutorial/update-documents/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9770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https://docs.mongodb.com/manual/tutorial/update-documents/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5505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https://docs.mongodb.com/manual/tutorial/update-documents/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05427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169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04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9837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1669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438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http://ec2-54-218-106-48.us-west-2.compute.amazonaws.com/moschetti.org/rants/mongopandas.html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4458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http://deo.im/2016/09/22/Load-data-from-mongodb-to-Pandas-DataFrame/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667889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13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93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http://rdbms.ca/database/index.html</a:t>
            </a:r>
          </a:p>
          <a:p>
            <a:r>
              <a:rPr lang="en-SG"/>
              <a:t>https://www.tutorialspoint.com/sql/sql-rdbms-concepts.htm</a:t>
            </a:r>
          </a:p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96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500-FD8E-4419-9551-AB13319FABC3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87C-80CD-40B5-907E-20202AE19D31}" type="datetime1">
              <a:rPr lang="en-SG" smtClean="0"/>
              <a:t>03/10/2022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6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D38-249E-46B1-8577-E2E42DD77548}" type="datetime1">
              <a:rPr lang="en-SG" smtClean="0"/>
              <a:t>03/10/2022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1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2450-3BBB-48BD-9844-72BC42A22141}" type="datetime1">
              <a:rPr lang="en-SG" smtClean="0"/>
              <a:t>03/10/2022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74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CD2B-7A4C-479A-A409-F3E5FD5B340C}" type="datetime1">
              <a:rPr lang="en-SG" smtClean="0"/>
              <a:t>03/10/2022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42F1-C7C3-4B15-9692-AEEF9651DC11}" type="datetime1">
              <a:rPr lang="en-SG" smtClean="0"/>
              <a:t>03/10/2022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6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03/10/2022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3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03/10/2022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2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B42-7958-4B9D-B285-5E006611985A}" type="datetime1">
              <a:rPr lang="en-SG" smtClean="0"/>
              <a:t>03/10/2022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527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8179-7F96-417B-B839-7A819E46BC98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4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1276-C811-48BB-B8B7-C5F7CD210F4D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798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E3835-52DC-4664-8D1B-99A724A8DF38}" type="datetime1">
              <a:rPr lang="en-SG" altLang="en-US" smtClean="0"/>
              <a:t>03/10/2022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B43-7C06-46A5-AF17-3585229B9DEA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3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>
                <a:solidFill>
                  <a:srgbClr val="660066"/>
                </a:solidFill>
              </a:defRPr>
            </a:lvl1pPr>
            <a:lvl2pPr>
              <a:defRPr lang="en-US" dirty="0" smtClean="0">
                <a:solidFill>
                  <a:srgbClr val="660066"/>
                </a:solidFill>
              </a:defRPr>
            </a:lvl2pPr>
            <a:lvl3pPr>
              <a:defRPr lang="en-US" dirty="0" smtClean="0">
                <a:solidFill>
                  <a:srgbClr val="660066"/>
                </a:solidFill>
              </a:defRPr>
            </a:lvl3pPr>
            <a:lvl4pPr>
              <a:defRPr lang="en-US" dirty="0" smtClean="0">
                <a:solidFill>
                  <a:srgbClr val="660066"/>
                </a:solidFill>
              </a:defRPr>
            </a:lvl4pPr>
            <a:lvl5pPr>
              <a:defRPr lang="en-SG" dirty="0">
                <a:solidFill>
                  <a:srgbClr val="660066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3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2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  <a:solidFill>
            <a:schemeClr val="bg1">
              <a:lumMod val="85000"/>
            </a:schemeClr>
          </a:solidFill>
          <a:ln>
            <a:noFill/>
            <a:prstDash val="solid"/>
          </a:ln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A picture containing businesscard, stationary, text&#10;&#10;Description generated with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8" y="1802993"/>
            <a:ext cx="5892784" cy="40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53088"/>
            <a:ext cx="10515600" cy="74789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00980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60033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C033-CCFA-480E-9544-5EF61E9BC212}" type="datetime1">
              <a:rPr lang="en-SG" smtClean="0"/>
              <a:t>03/10/2022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0" r:id="rId4"/>
    <p:sldLayoutId id="2147483662" r:id="rId5"/>
    <p:sldLayoutId id="2147483651" r:id="rId6"/>
    <p:sldLayoutId id="2147483708" r:id="rId7"/>
    <p:sldLayoutId id="2147483709" r:id="rId8"/>
    <p:sldLayoutId id="2147483710" r:id="rId9"/>
    <p:sldLayoutId id="2147483652" r:id="rId10"/>
    <p:sldLayoutId id="2147483653" r:id="rId11"/>
    <p:sldLayoutId id="2147483654" r:id="rId12"/>
    <p:sldLayoutId id="2147483655" r:id="rId13"/>
    <p:sldLayoutId id="2147483661" r:id="rId14"/>
    <p:sldLayoutId id="2147483663" r:id="rId15"/>
    <p:sldLayoutId id="2147483656" r:id="rId16"/>
    <p:sldLayoutId id="2147483657" r:id="rId17"/>
    <p:sldLayoutId id="2147483658" r:id="rId18"/>
    <p:sldLayoutId id="2147483659" r:id="rId19"/>
    <p:sldLayoutId id="2147483706" r:id="rId2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600" kern="120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ev.mysql.com/downloads/mysq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reate_db.asp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hyperlink" Target="https://www.w3schools.com/sql/sql_create_table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hyperlink" Target="https://www.w3schools.com/sql/sql_insert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pdate.asp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hyperlink" Target="https://www.w3schools.com/sql/sql_delete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sql/sql_join.asp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hyperlink" Target="https://adtmag.com/articles/2016/06/22/couchbase-4-5.aspx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ngodb.org/" TargetMode="External"/><Relationship Id="rId13" Type="http://schemas.openxmlformats.org/officeDocument/2006/relationships/hyperlink" Target="https://www.sparkledb.net/" TargetMode="External"/><Relationship Id="rId3" Type="http://schemas.openxmlformats.org/officeDocument/2006/relationships/notesSlide" Target="../notesSlides/notesSlide42.xml"/><Relationship Id="rId7" Type="http://schemas.openxmlformats.org/officeDocument/2006/relationships/hyperlink" Target="https://aws.amazon.com/dynamodb/" TargetMode="External"/><Relationship Id="rId12" Type="http://schemas.openxmlformats.org/officeDocument/2006/relationships/hyperlink" Target="https://www.sap.com/product/data-mgmt/sybase-iq-big-data-management.html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4.xml"/><Relationship Id="rId6" Type="http://schemas.openxmlformats.org/officeDocument/2006/relationships/hyperlink" Target="http://www.project-voldemort.com/voldemort/" TargetMode="External"/><Relationship Id="rId11" Type="http://schemas.openxmlformats.org/officeDocument/2006/relationships/hyperlink" Target="http://hbase.apache.org/" TargetMode="External"/><Relationship Id="rId5" Type="http://schemas.openxmlformats.org/officeDocument/2006/relationships/hyperlink" Target="https://www.oracle.com/database/nosql/index.html" TargetMode="External"/><Relationship Id="rId10" Type="http://schemas.openxmlformats.org/officeDocument/2006/relationships/hyperlink" Target="http://www.marklogic.com/" TargetMode="External"/><Relationship Id="rId4" Type="http://schemas.openxmlformats.org/officeDocument/2006/relationships/hyperlink" Target="http://basho.com/riak/" TargetMode="External"/><Relationship Id="rId9" Type="http://schemas.openxmlformats.org/officeDocument/2006/relationships/hyperlink" Target="http://couchdb.apache.org/" TargetMode="External"/><Relationship Id="rId14" Type="http://schemas.openxmlformats.org/officeDocument/2006/relationships/hyperlink" Target="http://neo4j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Relationship Id="rId4" Type="http://schemas.openxmlformats.org/officeDocument/2006/relationships/hyperlink" Target="https://www.mongodb.com/download-center/community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Relationship Id="rId6" Type="http://schemas.openxmlformats.org/officeDocument/2006/relationships/image" Target="../media/image19.png"/><Relationship Id="rId5" Type="http://schemas.openxmlformats.org/officeDocument/2006/relationships/image" Target="../media/image20.svg"/><Relationship Id="rId4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7.xml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8.xml"/><Relationship Id="rId4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9.xml"/><Relationship Id="rId5" Type="http://schemas.openxmlformats.org/officeDocument/2006/relationships/image" Target="../media/image24.svg"/><Relationship Id="rId4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2.xml"/><Relationship Id="rId5" Type="http://schemas.openxmlformats.org/officeDocument/2006/relationships/image" Target="../media/image28.svg"/><Relationship Id="rId4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3.xml"/><Relationship Id="rId5" Type="http://schemas.openxmlformats.org/officeDocument/2006/relationships/image" Target="../media/image30.svg"/><Relationship Id="rId4" Type="http://schemas.openxmlformats.org/officeDocument/2006/relationships/image" Target="../media/image2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4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095514" y="66635"/>
            <a:ext cx="9978479" cy="534533"/>
          </a:xfrm>
        </p:spPr>
        <p:txBody>
          <a:bodyPr/>
          <a:lstStyle/>
          <a:p>
            <a:pPr algn="r"/>
            <a:r>
              <a:rPr lang="en-SG" sz="3600" dirty="0">
                <a:solidFill>
                  <a:srgbClr val="BF71B0"/>
                </a:solidFill>
                <a:latin typeface="Arial Black" panose="020B0A04020102020204" pitchFamily="34" charset="0"/>
              </a:rPr>
              <a:t>IT8701 </a:t>
            </a:r>
            <a:r>
              <a:rPr lang="en-SG" sz="3600" dirty="0" smtClean="0">
                <a:solidFill>
                  <a:srgbClr val="BF71B0"/>
                </a:solidFill>
                <a:latin typeface="Arial Black" panose="020B0A04020102020204" pitchFamily="34" charset="0"/>
              </a:rPr>
              <a:t>IPDS</a:t>
            </a:r>
            <a:endParaRPr lang="en-SG" sz="3600" dirty="0">
              <a:solidFill>
                <a:srgbClr val="BF71B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</a:t>
            </a:fld>
            <a:endParaRPr lang="en-SG"/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1257821" y="1942600"/>
            <a:ext cx="8625237" cy="5588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000" b="1" kern="1200">
                <a:solidFill>
                  <a:srgbClr val="99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5400"/>
              <a:t/>
            </a:r>
            <a:br>
              <a:rPr lang="en-SG" sz="5400"/>
            </a:br>
            <a:endParaRPr lang="en-SG" sz="5400" dirty="0"/>
          </a:p>
        </p:txBody>
      </p:sp>
      <p:sp>
        <p:nvSpPr>
          <p:cNvPr id="5" name="Rectangle 4"/>
          <p:cNvSpPr/>
          <p:nvPr/>
        </p:nvSpPr>
        <p:spPr>
          <a:xfrm>
            <a:off x="571430" y="601168"/>
            <a:ext cx="2638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>
                <a:solidFill>
                  <a:srgbClr val="D066C3"/>
                </a:solidFill>
                <a:latin typeface="Arial Black" panose="020B0A04020102020204" pitchFamily="34" charset="0"/>
                <a:ea typeface="+mj-ea"/>
                <a:cs typeface="+mj-cs"/>
              </a:rPr>
              <a:t>Topic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30" y="1470519"/>
            <a:ext cx="9298892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Techniques to Process</a:t>
            </a:r>
            <a:b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</a:br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Structured and Unstructured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05701-B841-408E-AC14-525B47C5D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29" y="3668778"/>
            <a:ext cx="4990289" cy="1958688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75EAC435-9E3C-443B-8C97-40DD67A0C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38" y="3147725"/>
            <a:ext cx="5715798" cy="300079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47638" y="656384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22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7723-2EF5-4B6C-8A02-F51E0C93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How to choose between SQL &amp;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7EF0-A6B5-499A-92E2-30421BE3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u="sng">
                <a:solidFill>
                  <a:srgbClr val="FF0000"/>
                </a:solidFill>
              </a:rPr>
              <a:t>Consider nature of data</a:t>
            </a:r>
          </a:p>
          <a:p>
            <a:r>
              <a:rPr lang="en-SG"/>
              <a:t>If the data has a simple row-column structure, like an accounting spreadsheet, then relational database could be adequate</a:t>
            </a:r>
          </a:p>
          <a:p>
            <a:r>
              <a:rPr lang="en-SG"/>
              <a:t>If the data has a complex structure with multiple levels of nesting such as a molecular model, it would not fit in the 2-D relational database schema, and thus, a NoSQL database would be more suitable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55A19-D509-42A7-AFA0-1C52FD3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B1DA0-3E78-4EE9-B875-BB79BFEE2E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Database Technologies</a:t>
            </a:r>
            <a:endParaRPr lang="en-SG" dirty="0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088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Pandas with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MongoDB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9919378" cy="2614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db =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collection = db.collection_name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data = pd.DataFrame(list(collection.find()))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0762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Pandas with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MongoDB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9919378" cy="2614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from pymongo import MongoClient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db = client.sourceDatabase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df = pd.DataFrame(list(db.myCollection.find()))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db.myCollection.insert({"a":1, "b":2, "c":3})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db.myCollection.insert({"a":4, "b":5, "c":6})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4705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Pandas with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MongoDB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9919378" cy="313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with pymongo.MongoClient('mongodb://user:password@localhost:port/mydb') as client: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collection = client.get_default_databasedb['my collection']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data = pd.DataFrame(list(collection.find()))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6721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490" y="2960256"/>
            <a:ext cx="9864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Topic 5</a:t>
            </a:r>
          </a:p>
        </p:txBody>
      </p:sp>
    </p:spTree>
    <p:extLst>
      <p:ext uri="{BB962C8B-B14F-4D97-AF65-F5344CB8AC3E}">
        <p14:creationId xmlns:p14="http://schemas.microsoft.com/office/powerpoint/2010/main" val="256667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7723-2EF5-4B6C-8A02-F51E0C93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How to choose between SQL &amp;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7EF0-A6B5-499A-92E2-30421BE3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u="sng">
                <a:solidFill>
                  <a:srgbClr val="FF0000"/>
                </a:solidFill>
              </a:rPr>
              <a:t>Consider volatility of data model</a:t>
            </a:r>
          </a:p>
          <a:p>
            <a:r>
              <a:rPr lang="en-SG"/>
              <a:t>How often would the data model (ie. fields to be stored) change?</a:t>
            </a:r>
          </a:p>
          <a:p>
            <a:r>
              <a:rPr lang="en-SG"/>
              <a:t>Relational databases require the data model to be known beforehand and once there are additions/ deletions to it, architecture and code changes are required</a:t>
            </a:r>
          </a:p>
          <a:p>
            <a:r>
              <a:rPr lang="en-SG"/>
              <a:t>NoSQL databases do not need a schema to be predefined, and can cope with changes in data model without the need for architectural / code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55A19-D509-42A7-AFA0-1C52FD3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B1DA0-3E78-4EE9-B875-BB79BFEE2E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Database Technologies</a:t>
            </a:r>
            <a:endParaRPr lang="en-SG" dirty="0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809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7723-2EF5-4B6C-8A02-F51E0C93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How to choose between SQL &amp;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7EF0-A6B5-499A-92E2-30421BE3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u="sng">
                <a:solidFill>
                  <a:srgbClr val="FF0000"/>
                </a:solidFill>
              </a:rPr>
              <a:t>Consider operational issues</a:t>
            </a:r>
          </a:p>
          <a:p>
            <a:r>
              <a:rPr lang="en-SG"/>
              <a:t>How far would the amount of data scale in your storage?</a:t>
            </a:r>
          </a:p>
          <a:p>
            <a:r>
              <a:rPr lang="en-SG"/>
              <a:t>As a database grows in size or the number of users multiplies, many RDBMS-based systems suffer serious performance issues and vertical scaling is usually recommended, at a high cost</a:t>
            </a:r>
          </a:p>
          <a:p>
            <a:r>
              <a:rPr lang="en-SG"/>
              <a:t>NoSQL technologies are designed specifically to address these scaling (horizontal scaling or scale-out using commodity servers) and performance issues and help the organisation to save costs to cope with growing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55A19-D509-42A7-AFA0-1C52FD3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B1DA0-3E78-4EE9-B875-BB79BFEE2E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Database Technologies</a:t>
            </a:r>
            <a:endParaRPr lang="en-SG" dirty="0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98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</p:spPr>
        <p:txBody>
          <a:bodyPr>
            <a:normAutofit fontScale="90000"/>
          </a:bodyPr>
          <a:lstStyle/>
          <a:p>
            <a:r>
              <a:rPr lang="en-SG"/>
              <a:t>Structured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75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BDD7-752B-450D-A1E6-E6CD87E4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Intro to 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C93F-98CF-4164-86AA-EDA9D041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Relational or SQL databases is the more rigid, </a:t>
            </a:r>
            <a:r>
              <a:rPr lang="en-SG">
                <a:solidFill>
                  <a:srgbClr val="FF0000"/>
                </a:solidFill>
              </a:rPr>
              <a:t>structured</a:t>
            </a:r>
            <a:r>
              <a:rPr lang="en-SG"/>
              <a:t> way of storing data</a:t>
            </a:r>
          </a:p>
          <a:p>
            <a:r>
              <a:rPr lang="en-SG"/>
              <a:t>A relational database consists of two or more </a:t>
            </a:r>
            <a:r>
              <a:rPr lang="en-SG">
                <a:solidFill>
                  <a:srgbClr val="FF0000"/>
                </a:solidFill>
              </a:rPr>
              <a:t>tables</a:t>
            </a:r>
            <a:r>
              <a:rPr lang="en-SG"/>
              <a:t> with columns and rows</a:t>
            </a:r>
          </a:p>
          <a:p>
            <a:r>
              <a:rPr lang="en-SG"/>
              <a:t>Each </a:t>
            </a:r>
            <a:r>
              <a:rPr lang="en-SG">
                <a:solidFill>
                  <a:srgbClr val="C00000"/>
                </a:solidFill>
              </a:rPr>
              <a:t>row</a:t>
            </a:r>
            <a:r>
              <a:rPr lang="en-SG"/>
              <a:t> represents an entry, and each </a:t>
            </a:r>
            <a:r>
              <a:rPr lang="en-SG">
                <a:solidFill>
                  <a:srgbClr val="C00000"/>
                </a:solidFill>
              </a:rPr>
              <a:t>column</a:t>
            </a:r>
            <a:r>
              <a:rPr lang="en-SG"/>
              <a:t> stores a very specific type of information</a:t>
            </a:r>
          </a:p>
          <a:p>
            <a:r>
              <a:rPr lang="en-SG"/>
              <a:t>The relationship between tables and field types is called a </a:t>
            </a:r>
            <a:r>
              <a:rPr lang="en-SG">
                <a:solidFill>
                  <a:srgbClr val="FF0000"/>
                </a:solidFill>
              </a:rPr>
              <a:t>schema</a:t>
            </a:r>
          </a:p>
          <a:p>
            <a:r>
              <a:rPr lang="en-SG"/>
              <a:t>In a relational database, the schema must be clearly defined before any data can be added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22737-8F1B-424C-9A15-ABCD3776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396DA-B22F-47CD-B11E-E57FDD390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Databases</a:t>
            </a: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64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9227-FCCD-4613-A2E0-CCD15951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15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2AC16-082E-436F-9D28-BB955D33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73" y="738817"/>
            <a:ext cx="11254453" cy="509264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62294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508D-2B97-445A-BF37-918EA5F7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Popular SQL Databases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8F828E-1CC1-4384-A26A-4DF9D63B4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975243"/>
              </p:ext>
            </p:extLst>
          </p:nvPr>
        </p:nvGraphicFramePr>
        <p:xfrm>
          <a:off x="795338" y="1436688"/>
          <a:ext cx="1105058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60">
                  <a:extLst>
                    <a:ext uri="{9D8B030D-6E8A-4147-A177-3AD203B41FA5}">
                      <a16:colId xmlns:a16="http://schemas.microsoft.com/office/drawing/2014/main" val="3808348318"/>
                    </a:ext>
                  </a:extLst>
                </a:gridCol>
                <a:gridCol w="8927628">
                  <a:extLst>
                    <a:ext uri="{9D8B030D-6E8A-4147-A177-3AD203B41FA5}">
                      <a16:colId xmlns:a16="http://schemas.microsoft.com/office/drawing/2014/main" val="295813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5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The most popular open-source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8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Oracle 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Full-service, enterprise level  offering by Oracle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5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MS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Full-service, enterprise level  offering by 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IBM DB2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8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Sybase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 relational model database server product for businesses primarily used on the Unix OS, which was the first enterprise-level DBMS for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an enterprise-level, object-relational DBMS that uses procedural languages like Perl and Python, in addition to SQL-level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088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6D9B0-00C9-4E35-BEEE-173E5033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84595-02AD-49DB-BB23-70F233F8A1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SQL Databases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07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Install mySQL Community Edition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Install Python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8640" y="1452534"/>
            <a:ext cx="11051178" cy="824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In this module, you will learn how to create, manage and query relational database by using the </a:t>
            </a:r>
            <a:r>
              <a:rPr lang="en-SG" b="1" dirty="0" err="1">
                <a:solidFill>
                  <a:srgbClr val="C00000"/>
                </a:solidFill>
              </a:rPr>
              <a:t>mySQL</a:t>
            </a:r>
            <a:r>
              <a:rPr lang="en-SG" b="1" dirty="0">
                <a:solidFill>
                  <a:srgbClr val="C00000"/>
                </a:solidFill>
              </a:rPr>
              <a:t> Community Edition Database Server</a:t>
            </a:r>
          </a:p>
          <a:p>
            <a:r>
              <a:rPr lang="en-SG" dirty="0"/>
              <a:t>The software is available for different platforms such as Windows, Mac, Linux and you can download the installer at the URL below</a:t>
            </a:r>
          </a:p>
          <a:p>
            <a:r>
              <a:rPr lang="en-SG" dirty="0">
                <a:hlinkClick r:id="rId4"/>
              </a:rPr>
              <a:t>https://dev.mysql.com/downloads/file/?id=470091</a:t>
            </a:r>
          </a:p>
          <a:p>
            <a:r>
              <a:rPr lang="en-SG" dirty="0">
                <a:hlinkClick r:id="rId4"/>
              </a:rPr>
              <a:t>https://dev.mysql.com/downloads/mysql/</a:t>
            </a:r>
            <a:endParaRPr lang="en-SG" dirty="0"/>
          </a:p>
        </p:txBody>
      </p:sp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5BB7ABE-48AE-4F01-BAC5-5488033F33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130" y="3207601"/>
            <a:ext cx="2186653" cy="1131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1794E0-281F-4875-8CAF-A2ED35967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506" y="4715351"/>
            <a:ext cx="10048937" cy="15643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215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1EBB-BBED-47E1-8242-81B8FCC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Install and run mySQL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7A401C-24F9-4CDA-9F38-6BA2C374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36720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00A9-EA5A-4CAC-A2CD-E06EFFC3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Install mySQL Community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FADD-AB8B-48FC-9D0B-6ABBCE13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3"/>
              </a:rPr>
              <a:t>https://dev.mysql.com/downloads/mysql/</a:t>
            </a:r>
            <a:endParaRPr lang="en-SG"/>
          </a:p>
          <a:p>
            <a:r>
              <a:rPr lang="en-SG"/>
              <a:t>Visit the above website and choose the Community Server appropriate for your operating system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99A35-3704-48AB-84B1-07BDF981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4416F-FE12-49BF-A00E-2A62B4618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Install and run mySQL server</a:t>
            </a: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97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1174" y="1441699"/>
            <a:ext cx="11615382" cy="47400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  to </a:t>
            </a:r>
            <a:r>
              <a:rPr lang="en-SG" b="1" dirty="0">
                <a:solidFill>
                  <a:srgbClr val="C00000"/>
                </a:solidFill>
              </a:rPr>
              <a:t>Database Technologies</a:t>
            </a:r>
          </a:p>
          <a:p>
            <a:r>
              <a:rPr lang="en-SG" b="1" dirty="0">
                <a:solidFill>
                  <a:srgbClr val="C00000"/>
                </a:solidFill>
              </a:rPr>
              <a:t>Work with Relational Database</a:t>
            </a:r>
          </a:p>
          <a:p>
            <a:pPr lvl="1"/>
            <a:r>
              <a:rPr lang="en-SG" b="1" dirty="0"/>
              <a:t>Install and setup a Relational database server (</a:t>
            </a:r>
            <a:r>
              <a:rPr lang="en-SG" b="1" dirty="0" err="1"/>
              <a:t>mySQL</a:t>
            </a:r>
            <a:r>
              <a:rPr lang="en-SG" b="1" dirty="0"/>
              <a:t>)</a:t>
            </a:r>
          </a:p>
          <a:p>
            <a:pPr lvl="1"/>
            <a:r>
              <a:rPr lang="en-SG" b="1" dirty="0"/>
              <a:t>Write SQL Query Language  queries to insert, update, delete and retrieve data from </a:t>
            </a:r>
            <a:r>
              <a:rPr lang="en-SG" b="1" dirty="0" err="1"/>
              <a:t>mySQL</a:t>
            </a:r>
            <a:endParaRPr lang="en-SG" b="1" dirty="0"/>
          </a:p>
          <a:p>
            <a:pPr lvl="1"/>
            <a:r>
              <a:rPr lang="en-SG" b="1" dirty="0"/>
              <a:t>Write Python code to store/retrieve data from </a:t>
            </a:r>
            <a:r>
              <a:rPr lang="en-SG" b="1" dirty="0" err="1"/>
              <a:t>mySQL</a:t>
            </a:r>
            <a:endParaRPr lang="en-SG" b="1" dirty="0"/>
          </a:p>
          <a:p>
            <a:r>
              <a:rPr lang="en-SG" b="1" dirty="0">
                <a:solidFill>
                  <a:srgbClr val="C00000"/>
                </a:solidFill>
              </a:rPr>
              <a:t>Work with Non-relational Database</a:t>
            </a:r>
          </a:p>
          <a:p>
            <a:pPr lvl="1"/>
            <a:r>
              <a:rPr lang="en-SG" b="1" dirty="0"/>
              <a:t>Install and setup a NoSQL database server (MongoDB)</a:t>
            </a:r>
          </a:p>
          <a:p>
            <a:pPr lvl="1"/>
            <a:r>
              <a:rPr lang="en-SG" b="1" dirty="0"/>
              <a:t>Use Mongo command-line tool to interact with the  data stored in MongoDB</a:t>
            </a:r>
          </a:p>
          <a:p>
            <a:pPr lvl="1"/>
            <a:r>
              <a:rPr lang="en-SG" b="1" dirty="0"/>
              <a:t>Write Python code to store/ retrieve data from MongoDB</a:t>
            </a:r>
          </a:p>
          <a:p>
            <a:pPr lvl="1"/>
            <a:endParaRPr lang="en-SG" b="1" dirty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5824-C940-480E-8D85-027A7507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Run and connect to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C1126-4695-4DD7-9A12-B787799C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541AE-A42E-4162-9FCA-0A741F0E7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Install and run mySQL server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EFC547-8EC4-47AC-994D-D6906550F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787379"/>
              </p:ext>
            </p:extLst>
          </p:nvPr>
        </p:nvGraphicFramePr>
        <p:xfrm>
          <a:off x="350196" y="1459149"/>
          <a:ext cx="11496360" cy="4649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16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FC56-567F-4DF9-984E-5731CA8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B5678-4C16-4C19-A093-E8A645FB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67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D4E95-F9B4-4BAF-87C5-9805778B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38CDE-D674-4515-BA95-220B0CDB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SQL is a standard language for storing, manipulating and retrieving data in relational databases</a:t>
            </a:r>
          </a:p>
          <a:p>
            <a:r>
              <a:rPr lang="en-SG"/>
              <a:t>Popular relational databases such as mySQL, SQL Server, MS Access, Oracle, Sybase, Informix, Postgres all support the standard SQL constructs</a:t>
            </a:r>
          </a:p>
          <a:p>
            <a:r>
              <a:rPr lang="en-SG"/>
              <a:t>However, each platform may also introduce their own variants of it</a:t>
            </a:r>
          </a:p>
          <a:p>
            <a:r>
              <a:rPr lang="en-SG"/>
              <a:t>A good place to learn SQL at your own pace is at the link below</a:t>
            </a:r>
          </a:p>
          <a:p>
            <a:r>
              <a:rPr lang="en-SG">
                <a:hlinkClick r:id="rId3"/>
              </a:rPr>
              <a:t>https://www.w3schools.com/sql/default.asp</a:t>
            </a:r>
            <a:endParaRPr lang="en-SG"/>
          </a:p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9372F-56DA-4ABA-85E8-0E064D3C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22</a:t>
            </a:fld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0E13D8-1A7B-418E-8A5F-B2D3306C66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078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D4E95-F9B4-4BAF-87C5-9805778B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What can SQL 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38CDE-D674-4515-BA95-220B0CDB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Create new databases</a:t>
            </a:r>
          </a:p>
          <a:p>
            <a:r>
              <a:rPr lang="en-SG"/>
              <a:t>Create new tables in a database</a:t>
            </a:r>
          </a:p>
          <a:p>
            <a:r>
              <a:rPr lang="en-SG"/>
              <a:t>Insert new records to a database</a:t>
            </a:r>
          </a:p>
          <a:p>
            <a:r>
              <a:rPr lang="en-SG"/>
              <a:t>Update records in a database</a:t>
            </a:r>
          </a:p>
          <a:p>
            <a:r>
              <a:rPr lang="en-SG"/>
              <a:t>Retrieve existing records from a database</a:t>
            </a:r>
          </a:p>
          <a:p>
            <a:r>
              <a:rPr lang="en-SG"/>
              <a:t>Delete records from a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9372F-56DA-4ABA-85E8-0E064D3C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23</a:t>
            </a:fld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0E13D8-1A7B-418E-8A5F-B2D3306C66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026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a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4" y="1644468"/>
            <a:ext cx="5800722" cy="495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CREATE DATABASE databasename;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BE7B5-55DD-4138-ADD5-CCCC867E71F7}"/>
              </a:ext>
            </a:extLst>
          </p:cNvPr>
          <p:cNvSpPr/>
          <p:nvPr/>
        </p:nvSpPr>
        <p:spPr>
          <a:xfrm>
            <a:off x="327704" y="5610072"/>
            <a:ext cx="502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3"/>
              </a:rPr>
              <a:t>https://www.w3schools.com/sql/sql_create_db.asp</a:t>
            </a:r>
            <a:endParaRPr lang="en-S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18038D-1C9C-49B7-B3EF-16A4B1CA87AE}"/>
              </a:ext>
            </a:extLst>
          </p:cNvPr>
          <p:cNvSpPr txBox="1">
            <a:spLocks/>
          </p:cNvSpPr>
          <p:nvPr/>
        </p:nvSpPr>
        <p:spPr>
          <a:xfrm>
            <a:off x="347907" y="2517457"/>
            <a:ext cx="4672313" cy="595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CREATE DATABASE myDB;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a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4" y="1267097"/>
            <a:ext cx="6189828" cy="1974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table_name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    column1 datatype,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    column2 datatype,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    column3 datatype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B18-A83F-4D28-B46A-76027EBA4E0C}"/>
              </a:ext>
            </a:extLst>
          </p:cNvPr>
          <p:cNvSpPr/>
          <p:nvPr/>
        </p:nvSpPr>
        <p:spPr>
          <a:xfrm>
            <a:off x="0" y="5987018"/>
            <a:ext cx="525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hlinkClick r:id="rId4"/>
              </a:rPr>
              <a:t>https://www.w3schools.com/sql/sql_create_table.asp</a:t>
            </a:r>
            <a:endParaRPr lang="en-SG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0167AF-1AC5-4410-AA42-71E93338323B}"/>
              </a:ext>
            </a:extLst>
          </p:cNvPr>
          <p:cNvSpPr txBox="1">
            <a:spLocks/>
          </p:cNvSpPr>
          <p:nvPr/>
        </p:nvSpPr>
        <p:spPr>
          <a:xfrm>
            <a:off x="327704" y="3398285"/>
            <a:ext cx="10606185" cy="243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USE myDB;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CREATE TABLE Customers (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 CustomerID int NOT NULL PRIMARY KEY AUTO_INCREMENT,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 LastName varchar(255),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 FirstName varchar(255),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 City varchar(255)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596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Insert a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644467"/>
            <a:ext cx="10606185" cy="1701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INSERT INTO table_name </a:t>
            </a:r>
            <a:b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column3, 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b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(value1, value2, value3, ...);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96771-6D2E-4768-90B1-752EE7A17ABE}"/>
              </a:ext>
            </a:extLst>
          </p:cNvPr>
          <p:cNvSpPr/>
          <p:nvPr/>
        </p:nvSpPr>
        <p:spPr>
          <a:xfrm>
            <a:off x="90118" y="5792981"/>
            <a:ext cx="46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hlinkClick r:id="rId4"/>
              </a:rPr>
              <a:t>https://www.w3schools.com/sql/sql_insert.asp</a:t>
            </a:r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51C44A-316F-44E8-8DE2-AAB0F0A8DEC9}"/>
              </a:ext>
            </a:extLst>
          </p:cNvPr>
          <p:cNvSpPr txBox="1">
            <a:spLocks/>
          </p:cNvSpPr>
          <p:nvPr/>
        </p:nvSpPr>
        <p:spPr>
          <a:xfrm>
            <a:off x="327702" y="3723685"/>
            <a:ext cx="10606185" cy="1701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Customers</a:t>
            </a:r>
            <a:b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(FirstName,LastName,City)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b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("Mary","Tan","Kuala Lumpur");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54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Query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644468"/>
            <a:ext cx="6326015" cy="123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column2,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FROM table_name;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F37EC7-EBFC-4BB8-96BB-B495647D09BE}"/>
              </a:ext>
            </a:extLst>
          </p:cNvPr>
          <p:cNvSpPr txBox="1">
            <a:spLocks/>
          </p:cNvSpPr>
          <p:nvPr/>
        </p:nvSpPr>
        <p:spPr>
          <a:xfrm>
            <a:off x="327703" y="3256759"/>
            <a:ext cx="10606185" cy="7218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5DF4AB-495B-4462-8E28-3C8936A62945}"/>
              </a:ext>
            </a:extLst>
          </p:cNvPr>
          <p:cNvSpPr txBox="1">
            <a:spLocks/>
          </p:cNvSpPr>
          <p:nvPr/>
        </p:nvSpPr>
        <p:spPr>
          <a:xfrm>
            <a:off x="327702" y="4806554"/>
            <a:ext cx="10606185" cy="7218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 WHERE FirstName='Mary'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2D6A96-91F0-4CCE-B301-6839D62EDCC0}"/>
              </a:ext>
            </a:extLst>
          </p:cNvPr>
          <p:cNvSpPr/>
          <p:nvPr/>
        </p:nvSpPr>
        <p:spPr>
          <a:xfrm>
            <a:off x="327702" y="4355984"/>
            <a:ext cx="9983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latin typeface="Courier New" panose="02070309020205020404" pitchFamily="49" charset="0"/>
                <a:cs typeface="Courier New" panose="02070309020205020404" pitchFamily="49" charset="0"/>
              </a:rPr>
              <a:t># Select specific records based on  criteria</a:t>
            </a:r>
            <a:endParaRPr lang="en-SG"/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78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Update A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E683C6-ACB0-4054-BDC5-A859BC08360D}"/>
              </a:ext>
            </a:extLst>
          </p:cNvPr>
          <p:cNvSpPr txBox="1">
            <a:spLocks/>
          </p:cNvSpPr>
          <p:nvPr/>
        </p:nvSpPr>
        <p:spPr>
          <a:xfrm>
            <a:off x="327703" y="1644467"/>
            <a:ext cx="6326015" cy="185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UPDATE table_name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SET column1 = value1, column2 = value2,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934AB1-F83E-42DE-8527-1102FD8C1FC9}"/>
              </a:ext>
            </a:extLst>
          </p:cNvPr>
          <p:cNvSpPr txBox="1">
            <a:spLocks/>
          </p:cNvSpPr>
          <p:nvPr/>
        </p:nvSpPr>
        <p:spPr>
          <a:xfrm>
            <a:off x="327703" y="3764776"/>
            <a:ext cx="10606185" cy="2074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# change all records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UPDATE Customers SET FirstName='Bob'</a:t>
            </a:r>
          </a:p>
          <a:p>
            <a:pPr marL="0" indent="0">
              <a:spcBef>
                <a:spcPts val="0"/>
              </a:spcBef>
              <a:buNone/>
            </a:pPr>
            <a:endParaRPr lang="en-SG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# change specific records based on  criteria</a:t>
            </a:r>
            <a:b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UPDATE Customers SET FirstName='Bob' WHERE customerid=3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EDF48-994B-47B7-A19A-0AF1F4DB2446}"/>
              </a:ext>
            </a:extLst>
          </p:cNvPr>
          <p:cNvSpPr/>
          <p:nvPr/>
        </p:nvSpPr>
        <p:spPr>
          <a:xfrm>
            <a:off x="26703" y="5987018"/>
            <a:ext cx="4736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hlinkClick r:id="rId3"/>
              </a:rPr>
              <a:t>https://www.w3schools.com/sql/sql_update.asp</a:t>
            </a:r>
            <a:endParaRPr lang="en-SG"/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343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Delete a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65268D-937D-48A4-A9F2-5E938D6E1AC0}"/>
              </a:ext>
            </a:extLst>
          </p:cNvPr>
          <p:cNvSpPr txBox="1">
            <a:spLocks/>
          </p:cNvSpPr>
          <p:nvPr/>
        </p:nvSpPr>
        <p:spPr>
          <a:xfrm>
            <a:off x="327703" y="1644468"/>
            <a:ext cx="6326015" cy="123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DELETE FROM table_name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851D75-4C92-4739-AE97-7DA1BC47B45B}"/>
              </a:ext>
            </a:extLst>
          </p:cNvPr>
          <p:cNvSpPr txBox="1">
            <a:spLocks/>
          </p:cNvSpPr>
          <p:nvPr/>
        </p:nvSpPr>
        <p:spPr>
          <a:xfrm>
            <a:off x="327703" y="3256758"/>
            <a:ext cx="10606185" cy="2209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# delete all records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DELETE FROM Customers</a:t>
            </a:r>
          </a:p>
          <a:p>
            <a:pPr marL="0" indent="0">
              <a:spcBef>
                <a:spcPts val="0"/>
              </a:spcBef>
              <a:buNone/>
            </a:pPr>
            <a:endParaRPr lang="en-SG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# delete specific records based on  criteria</a:t>
            </a:r>
            <a:b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DELETE FROM Customers where customerid=3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02504A-D5CA-40F7-99B2-E5ADE92639C7}"/>
              </a:ext>
            </a:extLst>
          </p:cNvPr>
          <p:cNvSpPr/>
          <p:nvPr/>
        </p:nvSpPr>
        <p:spPr>
          <a:xfrm>
            <a:off x="327703" y="5831891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hlinkClick r:id="rId4"/>
              </a:rPr>
              <a:t>https://www.w3schools.com/sql/sql_delete.asp</a:t>
            </a:r>
            <a:endParaRPr lang="en-SG"/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4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Intro to Database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213735" y="6538912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01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Ordering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65268D-937D-48A4-A9F2-5E938D6E1AC0}"/>
              </a:ext>
            </a:extLst>
          </p:cNvPr>
          <p:cNvSpPr txBox="1">
            <a:spLocks/>
          </p:cNvSpPr>
          <p:nvPr/>
        </p:nvSpPr>
        <p:spPr>
          <a:xfrm>
            <a:off x="327703" y="1644467"/>
            <a:ext cx="6326015" cy="1755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column2,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FROM table_name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ORDER BY column1, column2, ... ASC|DESC;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851D75-4C92-4739-AE97-7DA1BC47B45B}"/>
              </a:ext>
            </a:extLst>
          </p:cNvPr>
          <p:cNvSpPr txBox="1">
            <a:spLocks/>
          </p:cNvSpPr>
          <p:nvPr/>
        </p:nvSpPr>
        <p:spPr>
          <a:xfrm>
            <a:off x="327703" y="3764776"/>
            <a:ext cx="10606185" cy="1701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5D417-D0A8-4C2D-BE38-AFD04CCD95B3}"/>
              </a:ext>
            </a:extLst>
          </p:cNvPr>
          <p:cNvSpPr/>
          <p:nvPr/>
        </p:nvSpPr>
        <p:spPr>
          <a:xfrm>
            <a:off x="327703" y="5897187"/>
            <a:ext cx="4798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https://www.w3schools.com/sql/sql_orderby.asp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191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Joins (Method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65268D-937D-48A4-A9F2-5E938D6E1AC0}"/>
              </a:ext>
            </a:extLst>
          </p:cNvPr>
          <p:cNvSpPr txBox="1">
            <a:spLocks/>
          </p:cNvSpPr>
          <p:nvPr/>
        </p:nvSpPr>
        <p:spPr>
          <a:xfrm>
            <a:off x="327703" y="2056682"/>
            <a:ext cx="10773434" cy="1755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SELECT table1.column1, table1.column2, table2.column1...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FROM table1_name, table2_name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WHERE table1.column1=table2.column1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851D75-4C92-4739-AE97-7DA1BC47B45B}"/>
              </a:ext>
            </a:extLst>
          </p:cNvPr>
          <p:cNvSpPr txBox="1">
            <a:spLocks/>
          </p:cNvSpPr>
          <p:nvPr/>
        </p:nvSpPr>
        <p:spPr>
          <a:xfrm>
            <a:off x="327703" y="3764776"/>
            <a:ext cx="10606185" cy="1701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FirstName, LastName, Sales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Customers,SalesOrders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Customers.CustomerID=SalesOrders.CustomerID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ED22F-63DA-423E-9F0A-73B7FAB2517A}"/>
              </a:ext>
            </a:extLst>
          </p:cNvPr>
          <p:cNvSpPr/>
          <p:nvPr/>
        </p:nvSpPr>
        <p:spPr>
          <a:xfrm>
            <a:off x="224965" y="1267097"/>
            <a:ext cx="11051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/>
              <a:t>Combine rows from two or more tables, based on a related column between them using </a:t>
            </a:r>
            <a:r>
              <a:rPr lang="en-SG" b="1">
                <a:solidFill>
                  <a:srgbClr val="FF0000"/>
                </a:solidFill>
              </a:rPr>
              <a:t>WHERE</a:t>
            </a:r>
            <a:r>
              <a:rPr lang="en-SG"/>
              <a:t> statement.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45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Joins (Method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Structured Query Language (SQL)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65268D-937D-48A4-A9F2-5E938D6E1AC0}"/>
              </a:ext>
            </a:extLst>
          </p:cNvPr>
          <p:cNvSpPr txBox="1">
            <a:spLocks/>
          </p:cNvSpPr>
          <p:nvPr/>
        </p:nvSpPr>
        <p:spPr>
          <a:xfrm>
            <a:off x="244078" y="2156823"/>
            <a:ext cx="11616998" cy="1535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SELECT table1.column1, table1.column2, table2.column1...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FROM table1_name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JOIN table2_name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400">
                <a:latin typeface="Courier New" panose="02070309020205020404" pitchFamily="49" charset="0"/>
                <a:cs typeface="Courier New" panose="02070309020205020404" pitchFamily="49" charset="0"/>
              </a:rPr>
              <a:t>ON table1.some_column = table2.some_column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851D75-4C92-4739-AE97-7DA1BC47B45B}"/>
              </a:ext>
            </a:extLst>
          </p:cNvPr>
          <p:cNvSpPr txBox="1">
            <a:spLocks/>
          </p:cNvSpPr>
          <p:nvPr/>
        </p:nvSpPr>
        <p:spPr>
          <a:xfrm>
            <a:off x="244078" y="3938494"/>
            <a:ext cx="11616998" cy="22222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3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Orders.OrderID, Customers.CustomerName, Orders.OrderDate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Orders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 Customers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3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Orders.CustomerID=Customers.CustomerID;</a:t>
            </a:r>
            <a:endParaRPr lang="pt-BR" sz="23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ED22F-63DA-423E-9F0A-73B7FAB2517A}"/>
              </a:ext>
            </a:extLst>
          </p:cNvPr>
          <p:cNvSpPr/>
          <p:nvPr/>
        </p:nvSpPr>
        <p:spPr>
          <a:xfrm>
            <a:off x="224965" y="1267097"/>
            <a:ext cx="11051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/>
              <a:t>Combine rows from two or more tables, based on a related column between them using </a:t>
            </a:r>
            <a:r>
              <a:rPr lang="en-SG" b="1">
                <a:solidFill>
                  <a:srgbClr val="FF0000"/>
                </a:solidFill>
              </a:rPr>
              <a:t>JOIN ..ON </a:t>
            </a:r>
            <a:r>
              <a:rPr lang="en-SG"/>
              <a:t>statement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2721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C7EF0-6576-49F4-935D-0AE96F8F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33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F4890-23E0-4D77-A1E8-6B989B2C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75030" cy="62801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B09437-95A0-4ECC-B142-FEF9EC714882}"/>
              </a:ext>
            </a:extLst>
          </p:cNvPr>
          <p:cNvSpPr/>
          <p:nvPr/>
        </p:nvSpPr>
        <p:spPr>
          <a:xfrm>
            <a:off x="7768481" y="6095491"/>
            <a:ext cx="4423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i="1">
                <a:hlinkClick r:id="rId4"/>
              </a:rPr>
              <a:t>https://www.w3schools.com/sql/sql_join.asp</a:t>
            </a:r>
            <a:endParaRPr lang="en-SG" i="1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699655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D84A-8F28-446C-8775-772E0B6C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50"/>
            <a:ext cx="10515600" cy="1406164"/>
          </a:xfrm>
        </p:spPr>
        <p:txBody>
          <a:bodyPr>
            <a:normAutofit fontScale="90000"/>
          </a:bodyPr>
          <a:lstStyle/>
          <a:p>
            <a:r>
              <a:rPr lang="en-SG"/>
              <a:t>Write Python code to store/retrieve data from mySQL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C21A3-47FA-4DE6-94AD-1514F9FA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826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Install mySQLDB connector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Write Python code to store/retrieve data from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795378" y="2402023"/>
            <a:ext cx="9919378" cy="1504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pip3 install mysql-connect-python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conda install mysql-connector-python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B5F67-B0E3-416A-AD96-2656DF651F68}"/>
              </a:ext>
            </a:extLst>
          </p:cNvPr>
          <p:cNvSpPr txBox="1"/>
          <p:nvPr/>
        </p:nvSpPr>
        <p:spPr>
          <a:xfrm>
            <a:off x="795378" y="1799670"/>
            <a:ext cx="893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Open a command prompt and  run the  following commands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33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Write Python code to store/retrieve data from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88792" y="1152866"/>
            <a:ext cx="11287123" cy="520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import mysql.connector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from mysql.connector import errorcode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user,pw, host,db = 'root', 'it8701','127.0.0.1','sys'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cnx = mysql.connector.connect(user=user, password=pw, host=host, database=db)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cursor = cnx.cursor()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query_for_creating_database = 'CREATE DATABASE mydatabase'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cursor.execute(query_for_creating_database)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cnx.commit()</a:t>
            </a:r>
            <a:b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print("Database created!")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print("Unexpected error:", sys.exc_info()[0])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exit()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cursor.close()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cnx.close()</a:t>
            </a:r>
            <a:endParaRPr lang="en-SG" sz="15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641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88792" y="1152866"/>
            <a:ext cx="11287123" cy="520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import mysql.connector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from mysql.connector import errorcode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user,pw, host,db = 'root', 'it8701','127.0.0.1','mydatabase'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cnx = mysql.connector.connect(user=user, password=pw, host=host, database=db)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cursor = cnx.cursor()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query_for_creating_table = ("CREATE TABLE `cea_salespersons` ("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"`cea_salesperson_id` int(11) NOT NULL AUTO_INCREMENT,"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"`salesperson_name` varchar(100) NOT NULL,"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"`registration_no` varchar(50) NOT NULL,"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"`registration_start_date` date NOT NULL,"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"`registration_end_date` date NOT NULL,"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"`estate_agent_name` varchar(100) NOT NULL,"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"`estate_agent_license_no` varchar(50) NOT NULL,"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"PRIMARY KEY (`cea_salesperson_id`)"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") ENGINE=InnoDB")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5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296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88792" y="1152866"/>
            <a:ext cx="11287123" cy="520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cursor.execute(query_for_creating_table)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cnx.commit()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print("Table created!")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print("Unexpected error:", sys.exc_info()[0])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exit()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cursor.close()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cnx.close()</a:t>
            </a:r>
            <a:endParaRPr lang="en-SG" sz="15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115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Insert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88792" y="1112524"/>
            <a:ext cx="11287123" cy="53277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import mysql.connector,sys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from datetime import date, datetime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user,pw, host,db = 'root','it8701','127.0.0.1','mydatabase'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cnx = mysql.connector.connect(user=user, password=pw, host=host, database=db)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cursor = cnx.cursor()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insert_stmt = ("INSERT INTO cea_salespersons (salesperson_name, registration_no,  </a:t>
            </a:r>
            <a:b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registration_start_date, registration_end_date, </a:t>
            </a:r>
            <a:b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estate_agent_name, estate_agent_license_no)"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"VALUES (%(salesperson_name)s, %(registration_no)s, </a:t>
            </a:r>
            <a:b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%(registration_start_date)s, %(registration_end_date)s, </a:t>
            </a:r>
            <a:b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%(estate_agent_name)s, %(estate_agent_license_no)s)")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data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'salesperson_name': 'EDISON SIOW',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'registration_no': 50330,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'registration_start_date': datetime(2018, 1, 1).date(),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'registration_end_date': datetime(2020, 12, 31).date(),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'estate_agent_name' : 'PROPNEX REALTY PTE LTD',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'estate_agent_license_no': 'AABC008022J'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5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9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SQL vs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13" y="1441699"/>
            <a:ext cx="11525068" cy="2838471"/>
          </a:xfrm>
        </p:spPr>
        <p:txBody>
          <a:bodyPr>
            <a:normAutofit/>
          </a:bodyPr>
          <a:lstStyle/>
          <a:p>
            <a:r>
              <a:rPr lang="en-SG"/>
              <a:t>In the world of database technologies, there are two main types of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Database Technologies</a:t>
            </a:r>
            <a:endParaRPr lang="en-S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A0F231-733F-4E61-AA40-09B545278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963468"/>
              </p:ext>
            </p:extLst>
          </p:nvPr>
        </p:nvGraphicFramePr>
        <p:xfrm>
          <a:off x="1011678" y="2042807"/>
          <a:ext cx="10564237" cy="207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BBCD33-6DAF-42BE-934C-49DAC3871CC5}"/>
              </a:ext>
            </a:extLst>
          </p:cNvPr>
          <p:cNvSpPr txBox="1">
            <a:spLocks/>
          </p:cNvSpPr>
          <p:nvPr/>
        </p:nvSpPr>
        <p:spPr>
          <a:xfrm>
            <a:off x="397813" y="4182895"/>
            <a:ext cx="11525068" cy="232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b="1" dirty="0">
                <a:solidFill>
                  <a:srgbClr val="C00000"/>
                </a:solidFill>
              </a:rPr>
              <a:t>Relational </a:t>
            </a:r>
            <a:r>
              <a:rPr lang="en-SG" sz="2400" dirty="0"/>
              <a:t>databases are </a:t>
            </a:r>
            <a:r>
              <a:rPr lang="en-SG" sz="2400" b="1" dirty="0">
                <a:solidFill>
                  <a:srgbClr val="C00000"/>
                </a:solidFill>
              </a:rPr>
              <a:t>structured</a:t>
            </a:r>
            <a:r>
              <a:rPr lang="en-SG" sz="2400" dirty="0"/>
              <a:t>, like phone books that store phone numbers </a:t>
            </a:r>
            <a:r>
              <a:rPr lang="en-SG" sz="2400"/>
              <a:t>and addresses in a fixed format</a:t>
            </a:r>
          </a:p>
          <a:p>
            <a:r>
              <a:rPr lang="en-SG" sz="2400" b="1">
                <a:solidFill>
                  <a:srgbClr val="C00000"/>
                </a:solidFill>
              </a:rPr>
              <a:t>Non-relational</a:t>
            </a:r>
            <a:r>
              <a:rPr lang="en-SG" sz="2400"/>
              <a:t> databases are </a:t>
            </a:r>
            <a:r>
              <a:rPr lang="en-SG" sz="2400" b="1">
                <a:solidFill>
                  <a:srgbClr val="C00000"/>
                </a:solidFill>
              </a:rPr>
              <a:t>non-structured</a:t>
            </a:r>
            <a:r>
              <a:rPr lang="en-SG" sz="2400"/>
              <a:t>, document-oriented and distributed, like file folders that hold everything from a person’s address and phone number to their Facebook likes and online shopping preferences</a:t>
            </a:r>
            <a:endParaRPr lang="en-SG" sz="2400" dirty="0"/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316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Insert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88793" y="1152866"/>
            <a:ext cx="6522554" cy="4576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SG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cursor.execute(insert_stmt, 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cnx.commit()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print("Insert done!")</a:t>
            </a:r>
          </a:p>
          <a:p>
            <a:pPr marL="0" indent="0">
              <a:spcBef>
                <a:spcPts val="0"/>
              </a:spcBef>
              <a:buNone/>
            </a:pPr>
            <a:endParaRPr lang="en-SG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 print("Unexpected error:", sys.exc_info()[0])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 exit()</a:t>
            </a:r>
          </a:p>
          <a:p>
            <a:pPr marL="0" indent="0">
              <a:spcBef>
                <a:spcPts val="0"/>
              </a:spcBef>
              <a:buNone/>
            </a:pPr>
            <a:endParaRPr lang="en-SG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cursor.close()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  cnx.close()</a:t>
            </a:r>
            <a:b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00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Retrieve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88792" y="1152866"/>
            <a:ext cx="11287123" cy="520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import mysql.connector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from datetime import date, datetime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user,pw, host,db = 'root','it8701','127.0.0.1','mydatabase'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cnx = mysql.connector.connect(user=user, password=pw, host=host, database=db)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cursor = cnx.cursor()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select_stmt = ("SELECT * FROM cea_salespersons WHERE salesperson_name = %(salesperson_name)s")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data = { 'salesperson_name': 'EDISON SIOW'} # (datetime(2012, 3, 23).date())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24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Retrieve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88792" y="1152866"/>
            <a:ext cx="11287123" cy="4427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cursor.execute(select_stmt, 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5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pd.DataFrame</a:t>
            </a: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(cursor.fetchall(), </a:t>
            </a:r>
            <a:b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columns = ['cea_salesperson_id' ,'salesperson_name', 'registration_no', </a:t>
            </a:r>
            <a:b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'registration_start_date',  'registration_end_date', </a:t>
            </a:r>
            <a:b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'estate_agent_name','estate_agent_license_no'])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print(df)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print("Query finished!")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print("Unexpected error:", sys.exc_info()[0])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exit()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cursor.close()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cnx.close()</a:t>
            </a:r>
            <a:endParaRPr lang="en-SG" sz="15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875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Update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88792" y="1152866"/>
            <a:ext cx="11572284" cy="520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import mysql.connector,sys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from datetime import date, datetime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user,pw, host,db = 'root','it8701','127.0.0.1','mydatabase'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cnx = mysql.connector.connect(user=user, password=pw, host=host, database=db)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cursor = cnx.cursor()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update_stmt = ("UPDATE cea_salespersons SET registration_end_date = %(registration_end_date)s")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data = { 'registration_end_date': datetime(2012, 3, 23).date()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cursor.execute(update_stmt, 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cnx.commit()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print("Update done!")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print("Unexpected error:", sys.exc_info()[0])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 exit()</a:t>
            </a:r>
          </a:p>
          <a:p>
            <a:pPr marL="0" indent="0">
              <a:spcBef>
                <a:spcPts val="0"/>
              </a:spcBef>
              <a:buNone/>
            </a:pPr>
            <a:endParaRPr lang="en-SG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cursor.close()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500">
                <a:latin typeface="Courier New" panose="02070309020205020404" pitchFamily="49" charset="0"/>
                <a:cs typeface="Courier New" panose="02070309020205020404" pitchFamily="49" charset="0"/>
              </a:rPr>
              <a:t>  cnx.close()</a:t>
            </a:r>
            <a:r>
              <a:rPr lang="en-SG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15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5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848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Delete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88792" y="1152866"/>
            <a:ext cx="11287123" cy="520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import mysql.connector, sys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user,pw, host,db = 'root','it8701','127.0.0.1','mydatabase'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cnx = mysql.connector.connect(user=user, password=pw, host=host, database=db)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cursor = cnx.cursor()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delete_stmt = ("DELETE FROM cea_salespersons WHERE salesperson_name = %(salesperson_name)s")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data = { 'salesperson_name': 'EDISON SIOW'} 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  cursor.execute(delete_stmt, 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  cnx.commit()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  print("Delete done!")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   print("Unexpected error:", sys.exc_info()[0])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   exit()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  cursor.close()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>
                <a:latin typeface="Courier New" panose="02070309020205020404" pitchFamily="49" charset="0"/>
                <a:cs typeface="Courier New" panose="02070309020205020404" pitchFamily="49" charset="0"/>
              </a:rPr>
              <a:t>  cnx.close()</a:t>
            </a: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2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095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Read from CSV file and write to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145181" y="1644468"/>
            <a:ext cx="9901637" cy="3207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import mysql.connector,sys, pandas as pd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from datetime import date, datetime, timedelta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from dateutil.parser import parse</a:t>
            </a:r>
          </a:p>
          <a:p>
            <a:pPr marL="0" indent="0">
              <a:spcBef>
                <a:spcPts val="0"/>
              </a:spcBef>
              <a:buNone/>
            </a:pPr>
            <a:endParaRPr lang="en-SG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df = pd.read_csv("cea-salesperson-information.csv")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user,pw, host,db = 'root','it8701','127.0.0.1','mydatabase'</a:t>
            </a:r>
          </a:p>
          <a:p>
            <a:pPr marL="0" indent="0">
              <a:spcBef>
                <a:spcPts val="0"/>
              </a:spcBef>
              <a:buNone/>
            </a:pPr>
            <a:endParaRPr lang="en-SG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cnx = mysql.connector.connect(user=user, password=pw, host=host, database=db)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cursor = cnx.cursor()</a:t>
            </a:r>
            <a:b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9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19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19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9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173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Read from CSV file and write to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45444" y="1551481"/>
            <a:ext cx="11396622" cy="4494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for index, col in df.iterrows():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startdate = parse(col[2]).strftime("%d/%m/%Y")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enddate = parse(col[3]).strftime("%d/%m/%Y")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dt_obj_startdate = datetime.strptime(startdate, "%d/%m/%Y")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dt_obj_enddate = datetime.strptime(enddate, "%d/%m/%Y")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data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   'salesperson_name': col[0],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   'registration_no': col[1],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   'registration_start_date': dt_obj_startdate,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   'registration_end_date': dt_obj_enddate,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   'estate_agent_name' : col[4],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   'estate_agent_license_no': col[5]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SG" sz="19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58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Read from CSV file and write to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30924" y="1489701"/>
            <a:ext cx="11515632" cy="4644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7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Make sure the code below is indented inside the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query = insert_stmt = ("INSERT INTO cea_salespersons (salesperson_name, </a:t>
            </a:r>
            <a:b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registration_no, </a:t>
            </a:r>
            <a:b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registration_start_date, registration_end_date,</a:t>
            </a:r>
            <a:b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estate_agent_name, estate_agent_license_no)"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"VALUES (%(salesperson_name)s, %(registration_no)s, </a:t>
            </a:r>
            <a:b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%(registration_start_date)s, </a:t>
            </a:r>
            <a:b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%(registration_end_date)s,</a:t>
            </a:r>
            <a:b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%(estate_agent_name)s, %(estate_agent_license_no)s)")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cursor.execute(query, data) # Insert new cea_salesperson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print("Adding row " + str(index))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    cnx.commit() # Make sure data is committed to the database</a:t>
            </a:r>
          </a:p>
          <a:p>
            <a:pPr marL="0" indent="0">
              <a:spcBef>
                <a:spcPts val="0"/>
              </a:spcBef>
              <a:buNone/>
            </a:pPr>
            <a:endParaRPr lang="en-SG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print("All data inserted!")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cursor.close()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>cnx.close()</a:t>
            </a:r>
            <a:b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7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17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17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7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846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D84A-8F28-446C-8775-772E0B6C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50"/>
            <a:ext cx="10515600" cy="930335"/>
          </a:xfrm>
        </p:spPr>
        <p:txBody>
          <a:bodyPr>
            <a:normAutofit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C21A3-47FA-4DE6-94AD-1514F9FA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48</a:t>
            </a:fld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0C36F-B2E2-411A-A056-3A28A322E61F}"/>
              </a:ext>
            </a:extLst>
          </p:cNvPr>
          <p:cNvSpPr txBox="1"/>
          <p:nvPr/>
        </p:nvSpPr>
        <p:spPr>
          <a:xfrm>
            <a:off x="372375" y="1997839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The following slides outline the codes that</a:t>
            </a:r>
          </a:p>
          <a:p>
            <a:endParaRPr lang="en-SG"/>
          </a:p>
          <a:p>
            <a:pPr marL="342900" indent="-342900">
              <a:buAutoNum type="arabicParenR"/>
            </a:pPr>
            <a:r>
              <a:rPr lang="en-SG"/>
              <a:t>reads a CSV file using Pandas.read_csv function and inserts the data into the MySQL table</a:t>
            </a:r>
          </a:p>
          <a:p>
            <a:endParaRPr lang="en-SG"/>
          </a:p>
          <a:p>
            <a:pPr marL="342900" indent="-342900">
              <a:buAutoNum type="arabicParenR"/>
            </a:pPr>
            <a:r>
              <a:rPr lang="en-SG"/>
              <a:t>prompts the user which yearquarter he wants to bar chart for, and reads the data from the database, then plots it out using Seaborn package</a:t>
            </a:r>
          </a:p>
          <a:p>
            <a:pPr marL="342900" indent="-342900">
              <a:buAutoNum type="arabicParenR"/>
            </a:pPr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690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49</a:t>
            </a:fld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DE3F1-6C12-49AB-8515-D76B1195B1BB}"/>
              </a:ext>
            </a:extLst>
          </p:cNvPr>
          <p:cNvSpPr/>
          <p:nvPr/>
        </p:nvSpPr>
        <p:spPr>
          <a:xfrm>
            <a:off x="346124" y="565377"/>
            <a:ext cx="11051178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mysql.connector,sys, pandas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datetime </a:t>
            </a:r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date, datetime, timedelta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dateutil.parser </a:t>
            </a:r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parse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df = pd.read_csv(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"data/total-sms-messages-sent-and-received-over-mobile-network.csv"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user,pw, host,db = 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'it8701'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'mydatabase'</a:t>
            </a:r>
            <a:endParaRPr lang="en-SG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cnx = mysql.connector.connect(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=user, 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=pw, 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=host, 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=db)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cursor = cnx.cursor()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1515E2-6C69-4D75-8337-B58B5E82A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Read CSV file from data.gov.sg and insert into database (Part 1)</a:t>
            </a:r>
          </a:p>
          <a:p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0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vs Non-Relational DB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Database Technologies</a:t>
            </a:r>
            <a:endParaRPr lang="en-SG" dirty="0"/>
          </a:p>
        </p:txBody>
      </p: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184B3BE5-9CDD-458C-947F-E03B967D2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932" y="1386304"/>
            <a:ext cx="6522136" cy="485083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997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Pandas with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Read CSV file from data.gov.sg and insert into database (Part 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5555F-D69F-4D1B-85C7-6494F53C27B2}"/>
              </a:ext>
            </a:extLst>
          </p:cNvPr>
          <p:cNvSpPr/>
          <p:nvPr/>
        </p:nvSpPr>
        <p:spPr>
          <a:xfrm>
            <a:off x="387944" y="377371"/>
            <a:ext cx="11473132" cy="590931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index, col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df.iterrows():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yearquarter = col[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volume_of_sms = col[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dt_obj_startdate, dt_obj_enddate = getdatesfromquarteryear(yearquarter)</a:t>
            </a:r>
          </a:p>
          <a:p>
            <a:pPr lvl="1"/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data = {</a:t>
            </a:r>
          </a:p>
          <a:p>
            <a:pPr lvl="1"/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 'yearquarter'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 yearquarter,</a:t>
            </a:r>
          </a:p>
          <a:p>
            <a:pPr lvl="1"/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 'sms_start_date'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 dt_obj_startdate,</a:t>
            </a:r>
          </a:p>
          <a:p>
            <a:pPr lvl="1"/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 'sms_end_date'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 dt_obj_enddate,</a:t>
            </a:r>
          </a:p>
          <a:p>
            <a:pPr lvl="1"/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 'volume_of_sms'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: volume_of_sms</a:t>
            </a:r>
          </a:p>
          <a:p>
            <a:pPr lvl="1"/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query = (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INSERT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INTO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sms_volumes (yearquarter,sms_start_date, </a:t>
            </a:r>
            <a:b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             sms_end_date, volume_of_sms)"</a:t>
            </a:r>
            <a:endParaRPr lang="en-SG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        VALUES (%(yearquarter)s, %(sms_start_date)s, </a:t>
            </a:r>
            <a:b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        %(sms_end_date)s, %(volume_of_sms)s)"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cursor.execute(query, data)</a:t>
            </a:r>
          </a:p>
          <a:p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    print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"Adding row 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SG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(index))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cnx.commit()</a:t>
            </a:r>
          </a:p>
          <a:p>
            <a:endParaRPr lang="en-SG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print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"All data inserted!"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261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Pandas with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Read CSV file from data.gov.sg and insert into database (Part 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71580A-F3D0-43CD-BA38-3708679F8296}"/>
              </a:ext>
            </a:extLst>
          </p:cNvPr>
          <p:cNvSpPr/>
          <p:nvPr/>
        </p:nvSpPr>
        <p:spPr>
          <a:xfrm>
            <a:off x="1288212" y="1674674"/>
            <a:ext cx="6096000" cy="1754326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  print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"Unexpected error:"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sys.exc_info()[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exit()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cursor.close()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cnx.close()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428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Read CSV file from data.gov.sg and insert into database (Part 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A99C1-25B0-4901-AC63-D336EF4F5CFC}"/>
              </a:ext>
            </a:extLst>
          </p:cNvPr>
          <p:cNvSpPr/>
          <p:nvPr/>
        </p:nvSpPr>
        <p:spPr>
          <a:xfrm>
            <a:off x="330924" y="713913"/>
            <a:ext cx="11530152" cy="4801314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DCDCAA"/>
                </a:solidFill>
                <a:latin typeface="Consolas" panose="020B0609020204030204" pitchFamily="49" charset="0"/>
              </a:rPr>
              <a:t>getdatesfromquarteryear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yearquarter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dt_obj_startdate = datetime(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2018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dt_obj_enddate = datetime(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2018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year = </a:t>
            </a:r>
            <a:r>
              <a:rPr lang="en-SG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(yearquarter[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quarter = yearquarter[-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"Q1"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quarter: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    dt_obj_startdate = datetime(year,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    dt_obj_enddate = datetime(year,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     elif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"Q2"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quarter: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   dt_obj_startdate = datetime(year,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   dt_obj_enddate = datetime(year,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     elif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"Q3"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quarter: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   dt_obj_startdate = datetime(year,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   dt_obj_enddate = datetime(year,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939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Read CSV file from data.gov.sg and insert into database (Part 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A99C1-25B0-4901-AC63-D336EF4F5CFC}"/>
              </a:ext>
            </a:extLst>
          </p:cNvPr>
          <p:cNvSpPr/>
          <p:nvPr/>
        </p:nvSpPr>
        <p:spPr>
          <a:xfrm>
            <a:off x="330924" y="972706"/>
            <a:ext cx="11530152" cy="258532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    elif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"Q4"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quarter: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  dt_obj_startdate = datetime(year,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  dt_obj_enddate = datetime(year,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).date()</a:t>
            </a:r>
          </a:p>
          <a:p>
            <a:endParaRPr lang="en-SG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dt_obj_startdate, dt_obj_enddate 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     print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"Unexpected error getting year and quarter:"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sys.exc_info()[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     return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dt_obj_startdate, dt_obj_enddate 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204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Read data from MySQL and plot out chart (Part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59BBA-C05A-4C89-95EB-7A6B90BB46D2}"/>
              </a:ext>
            </a:extLst>
          </p:cNvPr>
          <p:cNvSpPr/>
          <p:nvPr/>
        </p:nvSpPr>
        <p:spPr>
          <a:xfrm>
            <a:off x="648541" y="1104703"/>
            <a:ext cx="10894918" cy="452431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mysql.connector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datetime </a:t>
            </a:r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date, datetime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sys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matplotlib.pyplot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plt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seaborn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sns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user,pw, host,db = 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'it8701'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'mydatabase'</a:t>
            </a:r>
            <a:endParaRPr lang="en-SG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cnx = mysql.connector.connect(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=user, 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=pw, 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=host, 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=db)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cursor = cnx.cursor()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labels = []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dates = []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values = []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63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Read data from MySQL and plot out chart (Part 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37AD92-B98D-4C63-97F2-4298E5C58C4D}"/>
              </a:ext>
            </a:extLst>
          </p:cNvPr>
          <p:cNvSpPr/>
          <p:nvPr/>
        </p:nvSpPr>
        <p:spPr>
          <a:xfrm>
            <a:off x="621102" y="1166843"/>
            <a:ext cx="11239974" cy="341632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yearquarter = </a:t>
            </a:r>
            <a:r>
              <a:rPr lang="en-SG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"Enter year-quarter (2011-Q4) : 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year = </a:t>
            </a:r>
            <a:r>
              <a:rPr lang="en-SG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(yearquarter[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quarter = yearquarter[-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dt_obj_startdate,dt_obj_enddate = getdatesfromquarteryear(yearquarter)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labels.append(yearquarter)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dates.append({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"sms_start_date"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 dt_obj_startdate, 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"sms_end_date"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 dt_obj_enddate})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090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Read data from MySQL and plot out chart (Part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D62F6-F89A-4202-A3F8-6556EC4B10C1}"/>
              </a:ext>
            </a:extLst>
          </p:cNvPr>
          <p:cNvSpPr/>
          <p:nvPr/>
        </p:nvSpPr>
        <p:spPr>
          <a:xfrm>
            <a:off x="225847" y="1027866"/>
            <a:ext cx="11740306" cy="507831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data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dates: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select_stmt = (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sms_volumes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sms_start_date 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%(sms_start_date)s </a:t>
            </a:r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  </a:t>
            </a:r>
            <a:b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                sms_end_date 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 %(sms_end_date)s"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  try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cursor.execute(select_stmt, data)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df = pd.DataFrame(cursor.fetchall(), </a:t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'sms_id'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'yearquarter'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'sms_start_date'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'sms_end_date'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'volume_of_sms'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volume = df.loc[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'volume_of_sms'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values.append(volume)</a:t>
            </a:r>
          </a:p>
          <a:p>
            <a:r>
              <a:rPr lang="en-SG">
                <a:solidFill>
                  <a:srgbClr val="C586C0"/>
                </a:solidFill>
                <a:latin typeface="Consolas" panose="020B0609020204030204" pitchFamily="49" charset="0"/>
              </a:rPr>
              <a:t>  except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SG">
                <a:solidFill>
                  <a:srgbClr val="569CD6"/>
                </a:solidFill>
                <a:latin typeface="Consolas" panose="020B0609020204030204" pitchFamily="49" charset="0"/>
              </a:rPr>
              <a:t>     print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"Unexpected error:"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, sys.exc_info()[</a:t>
            </a:r>
            <a:r>
              <a:rPr lang="en-SG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     exit()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b = sns.barplot(labels, values, </a:t>
            </a:r>
            <a:r>
              <a:rPr lang="en-SG">
                <a:solidFill>
                  <a:srgbClr val="9CDCFE"/>
                </a:solidFill>
                <a:latin typeface="Consolas" panose="020B0609020204030204" pitchFamily="49" charset="0"/>
              </a:rPr>
              <a:t>palette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SG">
                <a:solidFill>
                  <a:srgbClr val="CE9178"/>
                </a:solidFill>
                <a:latin typeface="Consolas" panose="020B0609020204030204" pitchFamily="49" charset="0"/>
              </a:rPr>
              <a:t>'pastel'</a:t>
            </a: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plt.show()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cursor.close()</a:t>
            </a:r>
          </a:p>
          <a:p>
            <a:r>
              <a:rPr lang="en-SG">
                <a:solidFill>
                  <a:srgbClr val="D4D4D4"/>
                </a:solidFill>
                <a:latin typeface="Consolas" panose="020B0609020204030204" pitchFamily="49" charset="0"/>
              </a:rPr>
              <a:t>cnx.close()</a:t>
            </a:r>
            <a:endParaRPr lang="en-SG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938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Unstructured Databases (NoSQL)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57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99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BDD7-752B-450D-A1E6-E6CD87E4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 </a:t>
            </a:r>
            <a:r>
              <a:rPr lang="en-SG" dirty="0"/>
              <a:t>to No-SQL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C93F-98CF-4164-86AA-EDA9D041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NoSQL defines a category of databases that depart from traditional relational, transaction oriented DBMS</a:t>
            </a:r>
          </a:p>
          <a:p>
            <a:r>
              <a:rPr lang="en-SG" dirty="0"/>
              <a:t>Areas of differentiation:</a:t>
            </a:r>
          </a:p>
          <a:p>
            <a:pPr lvl="1"/>
            <a:r>
              <a:rPr lang="en-SG" dirty="0"/>
              <a:t>Model: Relational vs. Non-relational</a:t>
            </a:r>
          </a:p>
          <a:p>
            <a:pPr lvl="1"/>
            <a:r>
              <a:rPr lang="en-SG" dirty="0"/>
              <a:t>Schema: Fixed schema vs. dynamic (non-fixed or flexible) schema</a:t>
            </a:r>
          </a:p>
          <a:p>
            <a:pPr lvl="1"/>
            <a:r>
              <a:rPr lang="en-SG" dirty="0"/>
              <a:t>DDL/DML: SQL vs Programming Language API</a:t>
            </a:r>
          </a:p>
          <a:p>
            <a:pPr lvl="1"/>
            <a:r>
              <a:rPr lang="en-SG" dirty="0"/>
              <a:t>Hosting: Local vs. Cloud-based</a:t>
            </a:r>
          </a:p>
          <a:p>
            <a:pPr lvl="1"/>
            <a:r>
              <a:rPr lang="en-SG" dirty="0"/>
              <a:t>Use cases: Transaction oriented vs. Analytic oriented</a:t>
            </a:r>
          </a:p>
          <a:p>
            <a:pPr lvl="1"/>
            <a:r>
              <a:rPr lang="en-SG" dirty="0"/>
              <a:t>Concurrency Control and Replication: ACID vs.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22737-8F1B-424C-9A15-ABCD3776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396DA-B22F-47CD-B11E-E57FDD390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No-SQL Databases</a:t>
            </a: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302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BDD7-752B-450D-A1E6-E6CD87E4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Five broad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C93F-98CF-4164-86AA-EDA9D041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SG" dirty="0"/>
              <a:t>Key-Value pair databases (e.g., </a:t>
            </a:r>
            <a:r>
              <a:rPr lang="en-SG" dirty="0">
                <a:hlinkClick r:id="rId4"/>
              </a:rPr>
              <a:t>Riak</a:t>
            </a:r>
            <a:r>
              <a:rPr lang="en-SG" dirty="0"/>
              <a:t>, </a:t>
            </a:r>
            <a:r>
              <a:rPr lang="en-SG" dirty="0">
                <a:hlinkClick r:id="rId5"/>
              </a:rPr>
              <a:t>Oracle NoSQL</a:t>
            </a:r>
            <a:r>
              <a:rPr lang="en-SG" dirty="0"/>
              <a:t>, Membrane, </a:t>
            </a:r>
            <a:r>
              <a:rPr lang="en-SG" dirty="0">
                <a:hlinkClick r:id="rId6"/>
              </a:rPr>
              <a:t>Voldemort</a:t>
            </a:r>
            <a:r>
              <a:rPr lang="en-SG" dirty="0"/>
              <a:t>, </a:t>
            </a:r>
            <a:r>
              <a:rPr lang="en-SG" dirty="0">
                <a:hlinkClick r:id="rId7"/>
              </a:rPr>
              <a:t>Amazon DynamoDB</a:t>
            </a:r>
            <a:r>
              <a:rPr lang="en-SG" dirty="0"/>
              <a:t>)</a:t>
            </a:r>
          </a:p>
          <a:p>
            <a:pPr fontAlgn="base"/>
            <a:r>
              <a:rPr lang="en-SG" dirty="0"/>
              <a:t>Document Store databases (e.g., </a:t>
            </a:r>
            <a:r>
              <a:rPr lang="en-SG" dirty="0">
                <a:hlinkClick r:id="rId8"/>
              </a:rPr>
              <a:t>MongoDB</a:t>
            </a:r>
            <a:r>
              <a:rPr lang="en-SG" dirty="0"/>
              <a:t>, </a:t>
            </a:r>
            <a:r>
              <a:rPr lang="en-SG" dirty="0">
                <a:hlinkClick r:id="rId9"/>
              </a:rPr>
              <a:t>CouchDB</a:t>
            </a:r>
            <a:r>
              <a:rPr lang="en-SG" dirty="0"/>
              <a:t>, </a:t>
            </a:r>
            <a:r>
              <a:rPr lang="en-SG" dirty="0">
                <a:hlinkClick r:id="rId10"/>
              </a:rPr>
              <a:t>MarkLogic</a:t>
            </a:r>
            <a:r>
              <a:rPr lang="en-SG" dirty="0"/>
              <a:t>)</a:t>
            </a:r>
          </a:p>
          <a:p>
            <a:pPr fontAlgn="base"/>
            <a:r>
              <a:rPr lang="en-SG" dirty="0"/>
              <a:t>Column-store databases (e.g., </a:t>
            </a:r>
            <a:r>
              <a:rPr lang="en-SG" dirty="0">
                <a:hlinkClick r:id="rId11"/>
              </a:rPr>
              <a:t>HBase</a:t>
            </a:r>
            <a:r>
              <a:rPr lang="en-SG" dirty="0"/>
              <a:t>, </a:t>
            </a:r>
            <a:r>
              <a:rPr lang="en-SG" dirty="0">
                <a:hlinkClick r:id="rId12"/>
              </a:rPr>
              <a:t>Sybase IQ</a:t>
            </a:r>
            <a:r>
              <a:rPr lang="en-SG" dirty="0"/>
              <a:t>, etc.)</a:t>
            </a:r>
          </a:p>
          <a:p>
            <a:pPr fontAlgn="base"/>
            <a:r>
              <a:rPr lang="en-SG" dirty="0"/>
              <a:t>Graph Databases (e.g., </a:t>
            </a:r>
            <a:r>
              <a:rPr lang="en-SG" dirty="0">
                <a:hlinkClick r:id="rId13"/>
              </a:rPr>
              <a:t>SparkleDB</a:t>
            </a:r>
            <a:r>
              <a:rPr lang="en-SG" dirty="0"/>
              <a:t>, </a:t>
            </a:r>
            <a:r>
              <a:rPr lang="en-SG" dirty="0">
                <a:hlinkClick r:id="rId14"/>
              </a:rPr>
              <a:t>Neo4j</a:t>
            </a:r>
            <a:r>
              <a:rPr lang="en-SG" dirty="0"/>
              <a:t>, DEX, IBM DB2/RDF GraphStore)</a:t>
            </a:r>
          </a:p>
          <a:p>
            <a:pPr fontAlgn="base"/>
            <a:r>
              <a:rPr lang="en-SG" dirty="0"/>
              <a:t>Streaming / Complex Event Processing databases (e.g., Aleri, Streambase, Apama, SQL Stream, Kinesis, Oracle CEP)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22737-8F1B-424C-9A15-ABCD3776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396DA-B22F-47CD-B11E-E57FDD390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No-SQL Databases</a:t>
            </a:r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07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vs Non-Relational DB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Database Technologies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E32B3-15DF-4865-B075-5A7F4401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44" y="1018539"/>
            <a:ext cx="10179478" cy="5337811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616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447C-FDF6-4DC8-944B-267F7485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Why choose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4708-D95B-41D0-B2FA-D0A3EBA4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Amount of data that needs to be stored is increasing exponentially</a:t>
            </a:r>
          </a:p>
          <a:p>
            <a:r>
              <a:rPr lang="en-SG"/>
              <a:t>The complexity of the data compared to 10 years ago has increased</a:t>
            </a:r>
          </a:p>
          <a:p>
            <a:r>
              <a:rPr lang="en-SG"/>
              <a:t>There needs to be an easy way to add/ remove database servers without disruption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14B6-8ABD-4556-ABC1-D6D0B740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07DBC-4115-4148-A7CE-2240B9B42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No-SQL Databases</a:t>
            </a:r>
          </a:p>
          <a:p>
            <a:endParaRPr lang="en-SG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614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A776-1204-4031-9547-F5EE045F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BF4F-93FB-4057-86CB-742F0C03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Short for humongous</a:t>
            </a:r>
          </a:p>
          <a:p>
            <a:r>
              <a:rPr lang="en-SG"/>
              <a:t>Document based</a:t>
            </a:r>
          </a:p>
          <a:p>
            <a:r>
              <a:rPr lang="en-SG"/>
              <a:t>Schema-less</a:t>
            </a:r>
          </a:p>
          <a:p>
            <a:r>
              <a:rPr lang="en-SG"/>
              <a:t>Highly scalable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50555-D015-4753-9853-CB808CC8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3CB63-9E3E-405D-83EB-3BA8EB35D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No-SQL Databases</a:t>
            </a:r>
          </a:p>
          <a:p>
            <a:endParaRPr lang="en-SG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743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7D84-C4E4-48D4-A9CA-B68BCB73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Familiar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6A3D-0F36-41FC-B3CB-B6B1A02A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A MongoDB instance is made up of a number of databases</a:t>
            </a:r>
          </a:p>
          <a:p>
            <a:r>
              <a:rPr lang="en-SG"/>
              <a:t>A database contains collections and collections can be nested under collections</a:t>
            </a:r>
          </a:p>
          <a:p>
            <a:r>
              <a:rPr lang="en-SG"/>
              <a:t>Compare to mySQL which has databases and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FDAEE-52B9-4F84-8264-941A6E70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428D9-F5EB-4424-B1A1-01B7FC2C2A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No-SQL Databases</a:t>
            </a:r>
          </a:p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9FC40-8C38-43DB-BCD3-A4DF5BA3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366" y="3429000"/>
            <a:ext cx="2571429" cy="2647619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155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00A9-EA5A-4CAC-A2CD-E06EFFC3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Install MongoDB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FADD-AB8B-48FC-9D0B-6ABBCE13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4"/>
              </a:rPr>
              <a:t>https://www.mongodb.com/download-center/community</a:t>
            </a:r>
            <a:endParaRPr lang="en-SG" dirty="0" smtClean="0"/>
          </a:p>
          <a:p>
            <a:r>
              <a:rPr lang="en-SG" dirty="0" smtClean="0"/>
              <a:t>Choose MongoDB Community Edition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99A35-3704-48AB-84B1-07BDF981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4416F-FE12-49BF-A00E-2A62B4618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SG"/>
          </a:p>
        </p:txBody>
      </p:sp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879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5824-C940-480E-8D85-027A7507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Run MongoDB Community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C1126-4695-4DD7-9A12-B787799C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541AE-A42E-4162-9FCA-0A741F0E7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SG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EFC547-8EC4-47AC-994D-D6906550F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414248"/>
              </p:ext>
            </p:extLst>
          </p:nvPr>
        </p:nvGraphicFramePr>
        <p:xfrm>
          <a:off x="350196" y="1459149"/>
          <a:ext cx="11496360" cy="4649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3959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Display the current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2E2BCB-7068-470F-BB5B-27BE33A1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04" y="1522007"/>
            <a:ext cx="11051177" cy="8897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/>
              <a:t>To display the database you are using, type db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6CA30A-5A6E-4016-8D3B-A810D46A1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06881"/>
              </p:ext>
            </p:extLst>
          </p:nvPr>
        </p:nvGraphicFramePr>
        <p:xfrm>
          <a:off x="570411" y="2403837"/>
          <a:ext cx="110511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77">
                  <a:extLst>
                    <a:ext uri="{9D8B030D-6E8A-4147-A177-3AD203B41FA5}">
                      <a16:colId xmlns:a16="http://schemas.microsoft.com/office/drawing/2014/main" val="223960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db</a:t>
                      </a:r>
                    </a:p>
                  </a:txBody>
                  <a:tcPr marL="25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64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9AECB94-D808-4D4A-A10D-469E047A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945" y="3517760"/>
            <a:ext cx="3376936" cy="217366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318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List available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2E2BCB-7068-470F-BB5B-27BE33A1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04" y="1522007"/>
            <a:ext cx="11051177" cy="8897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/>
              <a:t>To list the available databases, issue the command show dbs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6CA30A-5A6E-4016-8D3B-A810D46A1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23676"/>
              </p:ext>
            </p:extLst>
          </p:nvPr>
        </p:nvGraphicFramePr>
        <p:xfrm>
          <a:off x="570411" y="2403837"/>
          <a:ext cx="110511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77">
                  <a:extLst>
                    <a:ext uri="{9D8B030D-6E8A-4147-A177-3AD203B41FA5}">
                      <a16:colId xmlns:a16="http://schemas.microsoft.com/office/drawing/2014/main" val="223960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show dbs</a:t>
                      </a:r>
                    </a:p>
                  </a:txBody>
                  <a:tcPr marL="25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64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49AA13-CA18-4DA6-B0F1-C43C466C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754" y="3605281"/>
            <a:ext cx="5858834" cy="219233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1378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Switch to a different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2E2BCB-7068-470F-BB5B-27BE33A1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04" y="1522007"/>
            <a:ext cx="11051177" cy="12808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/>
              <a:t>To switch databases, issue the use command</a:t>
            </a:r>
          </a:p>
          <a:p>
            <a:r>
              <a:rPr lang="en-SG"/>
              <a:t>If the database does not exist, it will be created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6CA30A-5A6E-4016-8D3B-A810D46A1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24723"/>
              </p:ext>
            </p:extLst>
          </p:nvPr>
        </p:nvGraphicFramePr>
        <p:xfrm>
          <a:off x="570411" y="3169920"/>
          <a:ext cx="110511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77">
                  <a:extLst>
                    <a:ext uri="{9D8B030D-6E8A-4147-A177-3AD203B41FA5}">
                      <a16:colId xmlns:a16="http://schemas.microsoft.com/office/drawing/2014/main" val="223960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 mymongodatabase</a:t>
                      </a:r>
                    </a:p>
                  </a:txBody>
                  <a:tcPr marL="25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64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BA8D35-C8E3-417E-82FD-0E8F7F6D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45" y="4303096"/>
            <a:ext cx="9464536" cy="143823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2083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List collections in current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2E2BCB-7068-470F-BB5B-27BE33A1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04" y="1522007"/>
            <a:ext cx="11051177" cy="12808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/>
              <a:t>To see the list of collections in the current database, use the show collections command: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6CA30A-5A6E-4016-8D3B-A810D46A1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82400"/>
              </p:ext>
            </p:extLst>
          </p:nvPr>
        </p:nvGraphicFramePr>
        <p:xfrm>
          <a:off x="570411" y="2662917"/>
          <a:ext cx="110511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77">
                  <a:extLst>
                    <a:ext uri="{9D8B030D-6E8A-4147-A177-3AD203B41FA5}">
                      <a16:colId xmlns:a16="http://schemas.microsoft.com/office/drawing/2014/main" val="223960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show collections</a:t>
                      </a:r>
                    </a:p>
                  </a:txBody>
                  <a:tcPr marL="25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648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C801407-D988-420F-BFE5-CD775704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29" y="3629393"/>
            <a:ext cx="5991252" cy="227864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4305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MongoDB CRUD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69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607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F44D-C996-42A5-918A-09D59D36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145EB-8DEE-4892-926A-B5BAF4EF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09" y="1000553"/>
            <a:ext cx="4473605" cy="3586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A91A0-279C-493E-A3D3-914D2B1E4EAE}"/>
              </a:ext>
            </a:extLst>
          </p:cNvPr>
          <p:cNvSpPr txBox="1"/>
          <p:nvPr/>
        </p:nvSpPr>
        <p:spPr>
          <a:xfrm>
            <a:off x="1813303" y="1983783"/>
            <a:ext cx="379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600"/>
              <a:t>?</a:t>
            </a:r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41771743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2E2BCB-7068-470F-BB5B-27BE33A1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04" y="1522007"/>
            <a:ext cx="11518852" cy="12808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SG"/>
              <a:t>Create or insert operations add new documents to a collection</a:t>
            </a:r>
          </a:p>
          <a:p>
            <a:r>
              <a:rPr lang="en-SG"/>
              <a:t> If the collection does not currently exist, insert operations will create the collection.</a:t>
            </a:r>
          </a:p>
          <a:p>
            <a:r>
              <a:rPr lang="en-SG"/>
              <a:t>MongoDB provides the following methods to insert documents into a 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746B8-9115-419D-A2A5-CF2DC942397B}"/>
              </a:ext>
            </a:extLst>
          </p:cNvPr>
          <p:cNvSpPr/>
          <p:nvPr/>
        </p:nvSpPr>
        <p:spPr>
          <a:xfrm>
            <a:off x="602654" y="3806262"/>
            <a:ext cx="49430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>
                <a:solidFill>
                  <a:srgbClr val="C00000"/>
                </a:solidFill>
              </a:rPr>
              <a:t>db.collection.insertOne()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>
                <a:solidFill>
                  <a:srgbClr val="C00000"/>
                </a:solidFill>
              </a:rPr>
              <a:t>db.collection.insertMany()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887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8944DA5-30EB-4FA5-8700-FFB2675B0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378" y="1347161"/>
            <a:ext cx="7851252" cy="2637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8FF16D-B63C-45A4-9E73-BE5E2B087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838" y="4201292"/>
            <a:ext cx="10107921" cy="1807621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12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Operations (insertOne)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94E2F-C77F-4E94-BC05-193F93F5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90" y="3326260"/>
            <a:ext cx="9647619" cy="259047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370131-1B08-49B1-9971-9BDBDCA3C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69111"/>
              </p:ext>
            </p:extLst>
          </p:nvPr>
        </p:nvGraphicFramePr>
        <p:xfrm>
          <a:off x="405345" y="1515047"/>
          <a:ext cx="110511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77">
                  <a:extLst>
                    <a:ext uri="{9D8B030D-6E8A-4147-A177-3AD203B41FA5}">
                      <a16:colId xmlns:a16="http://schemas.microsoft.com/office/drawing/2014/main" val="223960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db.users.insertOne({name: "sue",age: 26,status: "pending"})</a:t>
                      </a:r>
                    </a:p>
                  </a:txBody>
                  <a:tcPr marL="25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6487"/>
                  </a:ext>
                </a:extLst>
              </a:tr>
            </a:tbl>
          </a:graphicData>
        </a:graphic>
      </p:graphicFrame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3623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Create Operations (insertMany)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94E2F-C77F-4E94-BC05-193F93F5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90" y="3326260"/>
            <a:ext cx="9647619" cy="259047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370131-1B08-49B1-9971-9BDBDCA3C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13840"/>
              </p:ext>
            </p:extLst>
          </p:nvPr>
        </p:nvGraphicFramePr>
        <p:xfrm>
          <a:off x="405345" y="1515047"/>
          <a:ext cx="110511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77">
                  <a:extLst>
                    <a:ext uri="{9D8B030D-6E8A-4147-A177-3AD203B41FA5}">
                      <a16:colId xmlns:a16="http://schemas.microsoft.com/office/drawing/2014/main" val="223960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db.users.insertMany([{name: "sue",age: 26,status: "pending"},{name: "zan",age: 18,status: "pending"},{name: "don",age: 20,status: "pending"}])</a:t>
                      </a:r>
                    </a:p>
                  </a:txBody>
                  <a:tcPr marL="25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6487"/>
                  </a:ext>
                </a:extLst>
              </a:tr>
            </a:tbl>
          </a:graphicData>
        </a:graphic>
      </p:graphicFrame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3827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Read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BE0A2-3B89-483E-ADB1-27FF5754078A}"/>
              </a:ext>
            </a:extLst>
          </p:cNvPr>
          <p:cNvSpPr/>
          <p:nvPr/>
        </p:nvSpPr>
        <p:spPr>
          <a:xfrm>
            <a:off x="224266" y="1287782"/>
            <a:ext cx="11622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Read operations retrieves documents from a collection; i.e. queries a collection for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MongoDB provides the following methods to read documents from a collection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D3A160-7ED4-4517-9AD9-E219CBE3D628}"/>
              </a:ext>
            </a:extLst>
          </p:cNvPr>
          <p:cNvSpPr/>
          <p:nvPr/>
        </p:nvSpPr>
        <p:spPr>
          <a:xfrm>
            <a:off x="224266" y="3801779"/>
            <a:ext cx="11622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You can specify query filters or criteria that identify the documents to return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FE51A-8E0E-4414-B54C-78E97F563FD1}"/>
              </a:ext>
            </a:extLst>
          </p:cNvPr>
          <p:cNvSpPr/>
          <p:nvPr/>
        </p:nvSpPr>
        <p:spPr>
          <a:xfrm>
            <a:off x="1092351" y="3034989"/>
            <a:ext cx="4943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>
                <a:solidFill>
                  <a:srgbClr val="C00000"/>
                </a:solidFill>
              </a:rPr>
              <a:t>db.collection.find()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C7EE630-686E-4AD1-80C7-2690365248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351" y="4502546"/>
            <a:ext cx="8855766" cy="1475961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6848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Read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8D9D14-9C6C-4148-B2CA-1004BE913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27493"/>
              </p:ext>
            </p:extLst>
          </p:nvPr>
        </p:nvGraphicFramePr>
        <p:xfrm>
          <a:off x="487076" y="1698945"/>
          <a:ext cx="110511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77">
                  <a:extLst>
                    <a:ext uri="{9D8B030D-6E8A-4147-A177-3AD203B41FA5}">
                      <a16:colId xmlns:a16="http://schemas.microsoft.com/office/drawing/2014/main" val="2239604955"/>
                    </a:ext>
                  </a:extLst>
                </a:gridCol>
              </a:tblGrid>
              <a:tr h="225131">
                <a:tc>
                  <a:txBody>
                    <a:bodyPr/>
                    <a:lstStyle/>
                    <a:p>
                      <a:r>
                        <a:rPr lang="en-SG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db.user.find({gender: "female"}, {name:1}).limit(5)</a:t>
                      </a:r>
                    </a:p>
                  </a:txBody>
                  <a:tcPr marL="25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648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A2A0848-9036-4D1F-8F47-D56D2620D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12" y="4997499"/>
            <a:ext cx="11214641" cy="118680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B27267-41FA-42EB-80FB-9EF78111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16944"/>
              </p:ext>
            </p:extLst>
          </p:nvPr>
        </p:nvGraphicFramePr>
        <p:xfrm>
          <a:off x="405343" y="4134236"/>
          <a:ext cx="110511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77">
                  <a:extLst>
                    <a:ext uri="{9D8B030D-6E8A-4147-A177-3AD203B41FA5}">
                      <a16:colId xmlns:a16="http://schemas.microsoft.com/office/drawing/2014/main" val="223960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db.users.find({age: {$gt:18}}, {name:1,address:1}).limit(5)</a:t>
                      </a:r>
                    </a:p>
                  </a:txBody>
                  <a:tcPr marL="25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64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849B527-E384-4052-8EA9-78FF928B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86" y="2562208"/>
            <a:ext cx="10623236" cy="866792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7566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Update 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BE0A2-3B89-483E-ADB1-27FF5754078A}"/>
              </a:ext>
            </a:extLst>
          </p:cNvPr>
          <p:cNvSpPr/>
          <p:nvPr/>
        </p:nvSpPr>
        <p:spPr>
          <a:xfrm>
            <a:off x="238786" y="1465677"/>
            <a:ext cx="1162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Update operations modify existing documents in a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MongoDB provides the following methods to update documents of a 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97767-8610-4D0D-A8B9-B5B9FE4D244D}"/>
              </a:ext>
            </a:extLst>
          </p:cNvPr>
          <p:cNvSpPr/>
          <p:nvPr/>
        </p:nvSpPr>
        <p:spPr>
          <a:xfrm>
            <a:off x="795378" y="2604437"/>
            <a:ext cx="4943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>
                <a:solidFill>
                  <a:srgbClr val="C00000"/>
                </a:solidFill>
              </a:rPr>
              <a:t>db.collection.updateOne()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>
                <a:solidFill>
                  <a:srgbClr val="C00000"/>
                </a:solidFill>
              </a:rPr>
              <a:t>db.collection.updateMany()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>
                <a:solidFill>
                  <a:srgbClr val="C00000"/>
                </a:solidFill>
              </a:rPr>
              <a:t>db.collection.replaceOne()</a:t>
            </a:r>
            <a:endParaRPr lang="en-SG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2240F6-14C9-4F47-9530-1A5B4917DE19}"/>
              </a:ext>
            </a:extLst>
          </p:cNvPr>
          <p:cNvSpPr/>
          <p:nvPr/>
        </p:nvSpPr>
        <p:spPr>
          <a:xfrm>
            <a:off x="218907" y="4152653"/>
            <a:ext cx="116222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In MongoDB, update operations target a single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All write operations in MongoDB are atomic on the level of a single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You can specify criteria, or filters, that identify the documents to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These filters use the same syntax as read operations.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91017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Update Operations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B928C0-A373-488C-8134-4C07812FC6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378" y="1644468"/>
            <a:ext cx="8968665" cy="182176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4912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Delete Operations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BE0A2-3B89-483E-ADB1-27FF5754078A}"/>
              </a:ext>
            </a:extLst>
          </p:cNvPr>
          <p:cNvSpPr/>
          <p:nvPr/>
        </p:nvSpPr>
        <p:spPr>
          <a:xfrm>
            <a:off x="224266" y="1290320"/>
            <a:ext cx="1162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Delete operations remove documents from 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MongoDB provides the following methods to delete documents of a collection: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97767-8610-4D0D-A8B9-B5B9FE4D244D}"/>
              </a:ext>
            </a:extLst>
          </p:cNvPr>
          <p:cNvSpPr/>
          <p:nvPr/>
        </p:nvSpPr>
        <p:spPr>
          <a:xfrm>
            <a:off x="795378" y="2144540"/>
            <a:ext cx="49430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>
                <a:solidFill>
                  <a:srgbClr val="C00000"/>
                </a:solidFill>
              </a:rPr>
              <a:t>db.collection.deleteOne()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>
                <a:solidFill>
                  <a:srgbClr val="C00000"/>
                </a:solidFill>
              </a:rPr>
              <a:t>db.collection.deleteMany()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2240F6-14C9-4F47-9530-1A5B4917DE19}"/>
              </a:ext>
            </a:extLst>
          </p:cNvPr>
          <p:cNvSpPr/>
          <p:nvPr/>
        </p:nvSpPr>
        <p:spPr>
          <a:xfrm>
            <a:off x="238787" y="3136028"/>
            <a:ext cx="116222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In MongoDB, delete operations target a single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All write operations in MongoDB are atomic on the level of a single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You can specify criteria, or filters, that identify the documents to 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/>
              <a:t>These filters use the same syntax as read operations.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A6D05E1-6588-4551-BF8C-E25190811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4253" y="5094232"/>
            <a:ext cx="8597747" cy="134339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6869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Delete 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NoSQL (MongoDB)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925E5F-433D-4994-A055-79DFB05C7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25490"/>
              </p:ext>
            </p:extLst>
          </p:nvPr>
        </p:nvGraphicFramePr>
        <p:xfrm>
          <a:off x="487076" y="1698945"/>
          <a:ext cx="110511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77">
                  <a:extLst>
                    <a:ext uri="{9D8B030D-6E8A-4147-A177-3AD203B41FA5}">
                      <a16:colId xmlns:a16="http://schemas.microsoft.com/office/drawing/2014/main" val="223960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db.users.deleteOne({name:"sue"})</a:t>
                      </a:r>
                    </a:p>
                  </a:txBody>
                  <a:tcPr marL="25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64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E0F3F6-2DD6-4B47-BB78-2723788BB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6" y="2769134"/>
            <a:ext cx="10345863" cy="103115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79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68D8-9D78-4BA6-B8A3-CB2B11C6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B4CC0-29B0-4157-BD94-ACAA6893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86" y="2734897"/>
            <a:ext cx="7889919" cy="2147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04C89F-D637-495B-8A73-A02B1B745C3D}"/>
              </a:ext>
            </a:extLst>
          </p:cNvPr>
          <p:cNvSpPr txBox="1"/>
          <p:nvPr/>
        </p:nvSpPr>
        <p:spPr>
          <a:xfrm>
            <a:off x="6264865" y="805912"/>
            <a:ext cx="7268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/>
              <a:t>STRUCTURED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4DCCF-D40D-4176-BD3F-793F2778A6AE}"/>
              </a:ext>
            </a:extLst>
          </p:cNvPr>
          <p:cNvSpPr txBox="1"/>
          <p:nvPr/>
        </p:nvSpPr>
        <p:spPr>
          <a:xfrm>
            <a:off x="6264865" y="1390687"/>
            <a:ext cx="7268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/>
              <a:t>ORDER TRANSACTION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32150318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80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88182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Install MongoDB Python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Using Pandas with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2393004"/>
            <a:ext cx="9919378" cy="2354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conda install pymongo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7842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D8D2-81CF-40E2-BFA9-0B5840CE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77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Local MongoDB Instance on Default 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9CBBA-2CBC-416F-BBB1-74B63B9A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E584C-D7DB-48BC-A525-A3BFAEE7C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Connect to MongoDB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18789C-4CF3-4C77-A1A3-0C2680CEC139}"/>
              </a:ext>
            </a:extLst>
          </p:cNvPr>
          <p:cNvSpPr txBox="1">
            <a:spLocks/>
          </p:cNvSpPr>
          <p:nvPr/>
        </p:nvSpPr>
        <p:spPr>
          <a:xfrm>
            <a:off x="1136311" y="2805219"/>
            <a:ext cx="9919378" cy="2661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# Get the sampleDB database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client.sampleDB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FF102-E5DC-4B57-9343-6A41C50DADE2}"/>
              </a:ext>
            </a:extLst>
          </p:cNvPr>
          <p:cNvSpPr/>
          <p:nvPr/>
        </p:nvSpPr>
        <p:spPr>
          <a:xfrm>
            <a:off x="940904" y="1214248"/>
            <a:ext cx="10608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Pymongo uses the MongoClient for connecting to a MongoDB instance, replica set, or sharded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If your MongoDB instance is running on the default host (localhost) and port (27017), you can instantiate a MongoClient without specifying any parameters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30414642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D8D2-81CF-40E2-BFA9-0B5840CE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77" y="377371"/>
            <a:ext cx="11051178" cy="889726"/>
          </a:xfrm>
        </p:spPr>
        <p:txBody>
          <a:bodyPr>
            <a:normAutofit fontScale="90000"/>
          </a:bodyPr>
          <a:lstStyle/>
          <a:p>
            <a:r>
              <a:rPr lang="en-SG"/>
              <a:t>Connect Using Host and Port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9CBBA-2CBC-416F-BBB1-74B63B9A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E584C-D7DB-48BC-A525-A3BFAEE7C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Connect to MongoDB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18789C-4CF3-4C77-A1A3-0C2680CEC139}"/>
              </a:ext>
            </a:extLst>
          </p:cNvPr>
          <p:cNvSpPr txBox="1">
            <a:spLocks/>
          </p:cNvSpPr>
          <p:nvPr/>
        </p:nvSpPr>
        <p:spPr>
          <a:xfrm>
            <a:off x="1136311" y="2982347"/>
            <a:ext cx="9919378" cy="2661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MongoClient('mongodb0.tutorials.com', 27017)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# Get the sampleDB database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client.sampleDB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FF102-E5DC-4B57-9343-6A41C50DADE2}"/>
              </a:ext>
            </a:extLst>
          </p:cNvPr>
          <p:cNvSpPr/>
          <p:nvPr/>
        </p:nvSpPr>
        <p:spPr>
          <a:xfrm>
            <a:off x="940904" y="1214248"/>
            <a:ext cx="10608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The host and port can be specified explicitly by passing their respective values as parameters to the MongoClient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The following operation connects to a MongoDB instance running on a remote host using the host and port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39014434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D8D2-81CF-40E2-BFA9-0B5840CE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77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Connect Using a URI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9CBBA-2CBC-416F-BBB1-74B63B9A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E584C-D7DB-48BC-A525-A3BFAEE7C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Connect to MongoDB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18789C-4CF3-4C77-A1A3-0C2680CEC139}"/>
              </a:ext>
            </a:extLst>
          </p:cNvPr>
          <p:cNvSpPr txBox="1">
            <a:spLocks/>
          </p:cNvSpPr>
          <p:nvPr/>
        </p:nvSpPr>
        <p:spPr>
          <a:xfrm>
            <a:off x="1285398" y="2098297"/>
            <a:ext cx="9919378" cy="2661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MongoClient('mongodb://localhost:27017')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# Get the sampleDB database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client.sampleDB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FF102-E5DC-4B57-9343-6A41C50DADE2}"/>
              </a:ext>
            </a:extLst>
          </p:cNvPr>
          <p:cNvSpPr/>
          <p:nvPr/>
        </p:nvSpPr>
        <p:spPr>
          <a:xfrm>
            <a:off x="940904" y="1214248"/>
            <a:ext cx="10608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Pymongo also accepts a URI to connect to MongoDB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04498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D8D2-81CF-40E2-BFA9-0B5840CE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77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Connect with Authentication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9CBBA-2CBC-416F-BBB1-74B63B9A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E584C-D7DB-48BC-A525-A3BFAEE7C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Connect to MongoDB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18789C-4CF3-4C77-A1A3-0C2680CEC139}"/>
              </a:ext>
            </a:extLst>
          </p:cNvPr>
          <p:cNvSpPr txBox="1">
            <a:spLocks/>
          </p:cNvSpPr>
          <p:nvPr/>
        </p:nvSpPr>
        <p:spPr>
          <a:xfrm>
            <a:off x="1285398" y="2098297"/>
            <a:ext cx="9919378" cy="3070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MongoClient('mongodb://alice:abc123@localhost:27017')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# Get the sampleDB database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client.sampleDB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FF102-E5DC-4B57-9343-6A41C50DADE2}"/>
              </a:ext>
            </a:extLst>
          </p:cNvPr>
          <p:cNvSpPr/>
          <p:nvPr/>
        </p:nvSpPr>
        <p:spPr>
          <a:xfrm>
            <a:off x="940904" y="1214248"/>
            <a:ext cx="10608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The following operation connects the user alice with password abc123 to a MongoDB instance on the default host and port: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37476621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>
                <a:solidFill>
                  <a:srgbClr val="C00000"/>
                </a:solidFill>
              </a:rPr>
              <a:t>Insert</a:t>
            </a:r>
            <a:r>
              <a:rPr lang="en-SG"/>
              <a:t> one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644468"/>
            <a:ext cx="11518853" cy="3138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collection.insert_one({"user": "dora", "gender": "f", "age": 45,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"location": {"address": "500 Dover Road",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"postal code": "163021"}})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9207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>
                <a:solidFill>
                  <a:srgbClr val="C00000"/>
                </a:solidFill>
              </a:rPr>
              <a:t>Insert</a:t>
            </a:r>
            <a:r>
              <a:rPr lang="en-SG"/>
              <a:t> multiple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68965" y="1267097"/>
            <a:ext cx="11854070" cy="4497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collection.</a:t>
            </a:r>
            <a:r>
              <a:rPr lang="pt-BR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_many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{"user": "mary","gender": "f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", age:25,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"location": {"address": "21 Tampines Avenue 1", "postal code": "529757"}},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{"user": "john", "gender": "m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", age:33,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"location": {"address": " 535 Clementi Rd", "postal code": "599489"}},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{"user": "robert", "gender": "m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", age:55,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"location": {"address": "180 Ang Mo Kio Avenue 8",  "postal code": "569830"}}])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7472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>
                <a:solidFill>
                  <a:srgbClr val="C00000"/>
                </a:solidFill>
              </a:rPr>
              <a:t>Find</a:t>
            </a:r>
            <a:r>
              <a:rPr lang="en-SG"/>
              <a:t> all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9919378" cy="3138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db.inventory #db.collection_name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for item in collection.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print(item)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5548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>
                <a:solidFill>
                  <a:srgbClr val="C00000"/>
                </a:solidFill>
              </a:rPr>
              <a:t>Find</a:t>
            </a:r>
            <a:r>
              <a:rPr lang="en-SG"/>
              <a:t> specific documents</a:t>
            </a:r>
            <a:br>
              <a:rPr lang="en-SG"/>
            </a:br>
            <a:r>
              <a:rPr lang="en-SG"/>
              <a:t>using one equality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455782"/>
            <a:ext cx="9919378" cy="4711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count = collection.find({"gender": "f"}).count()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print("There are {} items found".format(count))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for item in collection.find({"gender": "f"}):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print(item)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20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68D8-9D78-4BA6-B8A3-CB2B11C6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</a:t>
            </a:fld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199A7-0FDF-41E8-BD85-00577EB454E5}"/>
              </a:ext>
            </a:extLst>
          </p:cNvPr>
          <p:cNvSpPr txBox="1"/>
          <p:nvPr/>
        </p:nvSpPr>
        <p:spPr>
          <a:xfrm>
            <a:off x="7718156" y="693064"/>
            <a:ext cx="3881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/>
              <a:t>NON-STRUCTURED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6D766-C883-4AE2-AF0B-0E1A51864CE1}"/>
              </a:ext>
            </a:extLst>
          </p:cNvPr>
          <p:cNvSpPr txBox="1"/>
          <p:nvPr/>
        </p:nvSpPr>
        <p:spPr>
          <a:xfrm>
            <a:off x="7489224" y="1274250"/>
            <a:ext cx="433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/>
              <a:t>TWITTER STREAM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CF2BA-7923-4C32-9B92-E063B53A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5" y="243613"/>
            <a:ext cx="7068109" cy="589371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1709960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>
                <a:solidFill>
                  <a:srgbClr val="C00000"/>
                </a:solidFill>
              </a:rPr>
              <a:t>Find</a:t>
            </a:r>
            <a:r>
              <a:rPr lang="en-SG"/>
              <a:t> specific documents</a:t>
            </a:r>
            <a:br>
              <a:rPr lang="en-SG"/>
            </a:br>
            <a:r>
              <a:rPr lang="en-SG"/>
              <a:t>using query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57358" y="1644468"/>
            <a:ext cx="9919378" cy="4279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cursor = collection.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({"user":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{"$in": ["dora", "john"]}})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for item in cursor: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print(item)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4944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>
                <a:solidFill>
                  <a:srgbClr val="C00000"/>
                </a:solidFill>
              </a:rPr>
              <a:t>Find</a:t>
            </a:r>
            <a:r>
              <a:rPr lang="en-SG"/>
              <a:t> specific documents</a:t>
            </a:r>
            <a:br>
              <a:rPr lang="en-SG"/>
            </a:br>
            <a:r>
              <a:rPr lang="en-SG"/>
              <a:t>with multiple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57358" y="1644468"/>
            <a:ext cx="9919378" cy="4279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collection.find({"gender": "f", </a:t>
            </a:r>
            <a:b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"age": {"$lt": 30}})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for item in cursor: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print(item)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8675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>
                <a:solidFill>
                  <a:srgbClr val="C00000"/>
                </a:solidFill>
              </a:rPr>
              <a:t>Find </a:t>
            </a:r>
            <a:r>
              <a:rPr lang="en-SG"/>
              <a:t>specific documents</a:t>
            </a:r>
            <a:br>
              <a:rPr lang="en-SG"/>
            </a:br>
            <a:r>
              <a:rPr lang="en-SG"/>
              <a:t>using 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57358" y="1644468"/>
            <a:ext cx="9919378" cy="4279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collection.find({"$or": [{"gender": "m"}, {"age": {"$lt": 30}}]})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for item in cursor: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print(item)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2326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>
                <a:solidFill>
                  <a:srgbClr val="C00000"/>
                </a:solidFill>
              </a:rPr>
              <a:t>Find</a:t>
            </a:r>
            <a:r>
              <a:rPr lang="en-SG"/>
              <a:t> specific documents</a:t>
            </a:r>
            <a:br>
              <a:rPr lang="en-SG"/>
            </a:br>
            <a:r>
              <a:rPr lang="en-SG"/>
              <a:t>using AND as well as 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57358" y="1644467"/>
            <a:ext cx="11489198" cy="4537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collection.find({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"gender": "F",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"$or": [{"age": {"$lt": 30}}, {"user": {"$regex": "^m"}}]})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for item in cursor: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print(item)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4615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>
                <a:solidFill>
                  <a:srgbClr val="C00000"/>
                </a:solidFill>
              </a:rPr>
              <a:t>Update</a:t>
            </a:r>
            <a:r>
              <a:rPr lang="en-SG"/>
              <a:t> single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9919378" cy="4708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db.inventory.update_one(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{"item": "paper"},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{"$set": {"size.uom": "cm", "status": "P"},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 "$currentDate": {"lastModified": True}})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9659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>
                <a:solidFill>
                  <a:srgbClr val="C00000"/>
                </a:solidFill>
              </a:rPr>
              <a:t>Update</a:t>
            </a:r>
            <a:r>
              <a:rPr lang="en-SG"/>
              <a:t> Multiple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9919378" cy="4708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db.inventory.update_many(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{"qty": {"$lt": 50}},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{"$set": {"size.uom": "in", "status": "P"},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 "$currentDate": {"lastModified": True}})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2548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>
                <a:solidFill>
                  <a:srgbClr val="C00000"/>
                </a:solidFill>
              </a:rPr>
              <a:t>Replace</a:t>
            </a:r>
            <a:r>
              <a:rPr lang="en-SG"/>
              <a:t> a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9919378" cy="4708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collection.replace_one(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{"item": "paper"},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{"item": "paper",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 "instock":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     {"warehouse": "A", "qty": 60},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         {"warehouse": "B", "qty": 40}]})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6212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>
                <a:solidFill>
                  <a:srgbClr val="C00000"/>
                </a:solidFill>
              </a:rPr>
              <a:t>Delete</a:t>
            </a:r>
            <a:r>
              <a:rPr lang="en-SG"/>
              <a:t> all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9919378" cy="3138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collection.delete_many({})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6855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>
                <a:solidFill>
                  <a:srgbClr val="C00000"/>
                </a:solidFill>
              </a:rPr>
              <a:t>Delete</a:t>
            </a:r>
            <a:r>
              <a:rPr lang="en-SG"/>
              <a:t> single or multiple</a:t>
            </a:r>
            <a:br>
              <a:rPr lang="en-SG"/>
            </a:br>
            <a:r>
              <a:rPr lang="en-SG"/>
              <a:t>documents with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MongoDB CRUD with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9919378" cy="3138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from pymongo import MongoClient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client = MongoClient()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db = client.mycompanydata # client.database_name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 = db.users #db.collection_name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collection.delete_many({"gender": "f"})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collection.delete_one({"age": {"$gt": 50}})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3126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3C62-A9AD-4D38-A585-FF4573D2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Aggregation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81273-68A3-43F0-B35B-9F658FE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5E3C7-206C-4B54-9444-4DE82E840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E7B73E-4AD0-47B8-B95A-477064715434}"/>
              </a:ext>
            </a:extLst>
          </p:cNvPr>
          <p:cNvSpPr txBox="1">
            <a:spLocks/>
          </p:cNvSpPr>
          <p:nvPr/>
        </p:nvSpPr>
        <p:spPr>
          <a:xfrm>
            <a:off x="342223" y="1325443"/>
            <a:ext cx="11518853" cy="5030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SG"/>
              <a:t>from </a:t>
            </a:r>
            <a:r>
              <a:rPr lang="en-SG" dirty="0"/>
              <a:t>pymongo import MongoClient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SG"/>
              <a:t>client </a:t>
            </a:r>
            <a:r>
              <a:rPr lang="en-SG" dirty="0"/>
              <a:t>= MongoClient()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SG" dirty="0"/>
              <a:t>db = client.test # client.database_name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SG" dirty="0"/>
              <a:t>collection = db.restaurants #db.collection_name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SG"/>
              <a:t>pipeline </a:t>
            </a:r>
            <a:r>
              <a:rPr lang="en-SG" dirty="0"/>
              <a:t>= [{ '$group': { "_id": "$borough", "count": { '$sum': 1 } } }]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SG"/>
              <a:t>result </a:t>
            </a:r>
            <a:r>
              <a:rPr lang="en-SG" dirty="0"/>
              <a:t>= collection.aggregate(pipeline);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SG" dirty="0"/>
              <a:t>for r in </a:t>
            </a:r>
            <a:r>
              <a:rPr lang="en-SG"/>
              <a:t>result:</a:t>
            </a:r>
            <a:br>
              <a:rPr lang="en-SG"/>
            </a:br>
            <a:r>
              <a:rPr lang="en-SG"/>
              <a:t>      print</a:t>
            </a:r>
            <a:r>
              <a:rPr lang="en-SG" dirty="0"/>
              <a:t>(r)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02898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214229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cwSv6mJO"/>
  <p:tag name="ARTICULATE_PROJECT_OPEN" val="0"/>
  <p:tag name="ARTICULATE_SLIDE_COUNT" val="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F1908B5C-93B6-4BDB-BD34-34C2A4B0F2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18823</TotalTime>
  <Words>5825</Words>
  <PresentationFormat>Widescreen</PresentationFormat>
  <Paragraphs>1382</Paragraphs>
  <Slides>103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Arial</vt:lpstr>
      <vt:lpstr>Arial Black</vt:lpstr>
      <vt:lpstr>Arial Rounded MT Bold</vt:lpstr>
      <vt:lpstr>Calibri</vt:lpstr>
      <vt:lpstr>Consolas</vt:lpstr>
      <vt:lpstr>Courier New</vt:lpstr>
      <vt:lpstr>Office Theme</vt:lpstr>
      <vt:lpstr>PowerPoint Presentation</vt:lpstr>
      <vt:lpstr>Contents</vt:lpstr>
      <vt:lpstr>Intro to Database Technologies</vt:lpstr>
      <vt:lpstr>SQL vs NoSQL</vt:lpstr>
      <vt:lpstr>Relational vs Non-Relational DB</vt:lpstr>
      <vt:lpstr>Relational vs Non-Relational DB</vt:lpstr>
      <vt:lpstr>PowerPoint Presentation</vt:lpstr>
      <vt:lpstr>PowerPoint Presentation</vt:lpstr>
      <vt:lpstr>PowerPoint Presentation</vt:lpstr>
      <vt:lpstr>How to choose between SQL &amp; NoSQL</vt:lpstr>
      <vt:lpstr>How to choose between SQL &amp; NoSQL</vt:lpstr>
      <vt:lpstr>How to choose between SQL &amp; NoSQL</vt:lpstr>
      <vt:lpstr>Structured Databases</vt:lpstr>
      <vt:lpstr>Intro to SQL databases</vt:lpstr>
      <vt:lpstr>PowerPoint Presentation</vt:lpstr>
      <vt:lpstr>Popular SQL Databases</vt:lpstr>
      <vt:lpstr>Install mySQL Community Edition</vt:lpstr>
      <vt:lpstr>Install and run mySQL server</vt:lpstr>
      <vt:lpstr>Install mySQL Community Server</vt:lpstr>
      <vt:lpstr>Run and connect to mySQL</vt:lpstr>
      <vt:lpstr>Structured Query Language (SQL)</vt:lpstr>
      <vt:lpstr>Structured Query Language (SQL)</vt:lpstr>
      <vt:lpstr>What can SQL do?</vt:lpstr>
      <vt:lpstr>Create a database</vt:lpstr>
      <vt:lpstr>Create a table</vt:lpstr>
      <vt:lpstr>Insert a Record</vt:lpstr>
      <vt:lpstr>Query Records</vt:lpstr>
      <vt:lpstr>Update A record</vt:lpstr>
      <vt:lpstr>Delete a record</vt:lpstr>
      <vt:lpstr>Ordering Records</vt:lpstr>
      <vt:lpstr>Joins (Method 1)</vt:lpstr>
      <vt:lpstr>Joins (Method 2)</vt:lpstr>
      <vt:lpstr>PowerPoint Presentation</vt:lpstr>
      <vt:lpstr>Write Python code to store/retrieve data from mySQL</vt:lpstr>
      <vt:lpstr>Install mySQLDB connector</vt:lpstr>
      <vt:lpstr>Create database</vt:lpstr>
      <vt:lpstr>Create table</vt:lpstr>
      <vt:lpstr>Create table</vt:lpstr>
      <vt:lpstr>Insert records</vt:lpstr>
      <vt:lpstr>Insert records</vt:lpstr>
      <vt:lpstr>Retrieve records</vt:lpstr>
      <vt:lpstr>Retrieve records</vt:lpstr>
      <vt:lpstr>Update records</vt:lpstr>
      <vt:lpstr>Delete records</vt:lpstr>
      <vt:lpstr>Read from CSV file and write to database</vt:lpstr>
      <vt:lpstr>Read from CSV file and write to database</vt:lpstr>
      <vt:lpstr>Read from CSV file and write to database</vt:lpstr>
      <vt:lpstr>Using Pandas with mySQL</vt:lpstr>
      <vt:lpstr>PowerPoint Presentation</vt:lpstr>
      <vt:lpstr>Using Pandas with mySQL</vt:lpstr>
      <vt:lpstr>Using Pandas with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Unstructured Databases (NoSQL)</vt:lpstr>
      <vt:lpstr>Introduction to No-SQL databases</vt:lpstr>
      <vt:lpstr>Five broad categories</vt:lpstr>
      <vt:lpstr>Why choose NoSQL</vt:lpstr>
      <vt:lpstr>MongoDB</vt:lpstr>
      <vt:lpstr>Familiar Structure</vt:lpstr>
      <vt:lpstr>Install MongoDB Server</vt:lpstr>
      <vt:lpstr>Run MongoDB Community Edition</vt:lpstr>
      <vt:lpstr>Display the current database</vt:lpstr>
      <vt:lpstr>List available databases</vt:lpstr>
      <vt:lpstr>Switch to a different database</vt:lpstr>
      <vt:lpstr>List collections in current db</vt:lpstr>
      <vt:lpstr>MongoDB CRUD Operations</vt:lpstr>
      <vt:lpstr>Create Operations</vt:lpstr>
      <vt:lpstr>Create Operations</vt:lpstr>
      <vt:lpstr>Create Operations (insertOne)</vt:lpstr>
      <vt:lpstr>Create Operations (insertMany)</vt:lpstr>
      <vt:lpstr>Read Operations</vt:lpstr>
      <vt:lpstr>Read Operations</vt:lpstr>
      <vt:lpstr>Update  Operations</vt:lpstr>
      <vt:lpstr>Update Operations</vt:lpstr>
      <vt:lpstr>Delete Operations</vt:lpstr>
      <vt:lpstr>Delete  Operations</vt:lpstr>
      <vt:lpstr>MongoDB CRUD with Python</vt:lpstr>
      <vt:lpstr>Install MongoDB Python Client</vt:lpstr>
      <vt:lpstr>Local MongoDB Instance on Default Port</vt:lpstr>
      <vt:lpstr>Connect Using Host and Port Parameters</vt:lpstr>
      <vt:lpstr>Connect Using a URI</vt:lpstr>
      <vt:lpstr>Connect with Authentication Credentials</vt:lpstr>
      <vt:lpstr>Insert one document</vt:lpstr>
      <vt:lpstr>Insert multiple documents</vt:lpstr>
      <vt:lpstr>Find all documents</vt:lpstr>
      <vt:lpstr>Find specific documents using one equality condition</vt:lpstr>
      <vt:lpstr>Find specific documents using query operators</vt:lpstr>
      <vt:lpstr>Find specific documents with multiple conditions</vt:lpstr>
      <vt:lpstr>Find specific documents using OR</vt:lpstr>
      <vt:lpstr>Find specific documents using AND as well as OR</vt:lpstr>
      <vt:lpstr>Update single document</vt:lpstr>
      <vt:lpstr>Update Multiple Documents</vt:lpstr>
      <vt:lpstr>Replace a Document</vt:lpstr>
      <vt:lpstr>Delete all documents</vt:lpstr>
      <vt:lpstr>Delete single or multiple documents with condition</vt:lpstr>
      <vt:lpstr>Aggregation</vt:lpstr>
      <vt:lpstr>Using Pandas with MongoDB</vt:lpstr>
      <vt:lpstr>Using Pandas with MongoDB</vt:lpstr>
      <vt:lpstr>Using Pandas with MongoDB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2016-10-06T08:00:59Z</cp:lastPrinted>
  <dcterms:created xsi:type="dcterms:W3CDTF">2015-09-12T14:47:32Z</dcterms:created>
  <dcterms:modified xsi:type="dcterms:W3CDTF">2022-10-03T02:21:15Z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ArticulateGUID">
    <vt:lpwstr>E3550DF9-3377-4ACC-B9EB-EC2291D98D16</vt:lpwstr>
  </property>
  <property fmtid="{D5CDD505-2E9C-101B-9397-08002B2CF9AE}" pid="4" name="ArticulatePath">
    <vt:lpwstr>IT8701 PDS Topic 03 - Data Visualization Using the Matplotlib Package v001</vt:lpwstr>
  </property>
</Properties>
</file>