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4" r:id="rId9"/>
    <p:sldId id="271" r:id="rId10"/>
    <p:sldId id="270" r:id="rId11"/>
    <p:sldId id="272" r:id="rId12"/>
    <p:sldId id="273" r:id="rId13"/>
    <p:sldId id="269" r:id="rId14"/>
    <p:sldId id="27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327"/>
    <a:srgbClr val="0000FF"/>
    <a:srgbClr val="2D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2"/>
    <p:restoredTop sz="94609"/>
  </p:normalViewPr>
  <p:slideViewPr>
    <p:cSldViewPr snapToGrid="0">
      <p:cViewPr>
        <p:scale>
          <a:sx n="139" d="100"/>
          <a:sy n="139" d="100"/>
        </p:scale>
        <p:origin x="1856" y="440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C6A0E-6D6F-BF4E-B73A-3B7719E08116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57AE-D098-A94B-A53F-DC4DD24D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557AE-D098-A94B-A53F-DC4DD24DCD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557AE-D098-A94B-A53F-DC4DD24DCD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0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4606-9D78-AC17-CF2A-A69B82C5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C835E-67F2-40AE-F35D-28C39AA6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B69E9-1961-3F81-B478-60EDD115067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A904-3F86-E8AC-7F33-585320FB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A1D0-3F4E-1290-B132-110E555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20068-2ACD-5D73-422A-8E6B366F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04FB1-ED2B-F613-BD34-8F5568C2D80B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2B93A-76EC-5A1F-13F8-4BA37DC0294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FDC68B-5F7E-02C3-9EA2-3A56ADACF1C4}"/>
              </a:ext>
            </a:extLst>
          </p:cNvPr>
          <p:cNvSpPr txBox="1">
            <a:spLocks/>
          </p:cNvSpPr>
          <p:nvPr userDrawn="1"/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0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81E4C-EB8D-FD3E-184F-DE3FD7E6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83DE-3648-8476-2E38-C615B7E2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FD83-C065-DCDD-00D3-BA2B01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9D5B-CF1C-9E9D-9780-9FF8BF26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B127-DD66-7474-F51E-1EED830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EAA1-BE50-DEA0-D77E-AAAB212D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6F3D-F462-5A8C-E6D5-1E5AAE93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DD768-A294-9E80-75E9-C479E43A3161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D9BAA-DC60-4C04-5C23-0E44E385C566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9C78D-B01E-2E54-D040-79284FFB1B69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9BD9A0-EDB4-4510-7BE2-BFB396BA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9C02-2210-269E-B73E-5DE9A119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F9F5-6432-E6C5-1626-BF94934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F3EE1-D785-7637-B75C-EC64C9B540E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D71127-6940-A760-998F-29F8BD2E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4D68-8812-C301-FEC8-FEC5F57D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288D-7389-0F6F-BECC-824B6DC82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30F6-CBBE-2526-2D8A-751D568E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8C0E0-3DC1-BEFE-C9A7-B810DA2CFDC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E0478-56CE-0B2C-9FDF-2DCC54B38CBB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4346-1893-55F4-F08D-D2529E5D1EAE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55F54D-C569-8CE5-A8C8-3F1F6417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2C61-AE24-38B3-B68C-C0CA7333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CAE5-A9BB-E93B-828C-162E8697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9D7D-523D-BEDA-4FBB-7075F3DF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E8677-9099-746C-6111-888C35CD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786B1-4491-96BF-E2F6-E7F10F7EA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2ACFF-CA72-3DBD-DB12-657BFC2D478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DC35D-00A5-21E1-054B-8F9669672C28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CD099-161C-F076-A2F7-E2198502267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45A813-7C3D-B97F-2D47-B78ED40A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9D0E-4330-4D2D-FAC9-CAB533E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AEE0-FF0D-75DF-8333-9B430796DC86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A3318-2498-C36A-9031-A5498CAD4DC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63EB2-080F-C941-CFB4-895CBD9BE2A6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85E246D-6B1B-D5EC-2E36-10945C6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EB321E-8FD4-2A75-6FF5-281CBC6ED6A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ED0E5-B8BB-4917-25AF-7F8621E55E91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8BF18B-87BB-C859-67ED-EF9EB26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DB7E-DAD9-0650-5EAF-5BB9DCD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E6E6-A5FB-DB80-9DC8-2FE9958D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BEBD-9E04-AFAB-295D-2EE24AE8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7A501-92E6-DC97-3E23-32B8E02B382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247E8-096A-D164-7B8D-7BB56B4BF16A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91ABC-C0D5-993C-4360-40867DFE3AE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572D74-EF6B-33B0-9CC6-38E16A3B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4DC8-18A3-4AE5-A6EC-7CC1FF6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6D94F-0129-A7CC-D29C-179C3FFD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4BFB-329C-6E8F-C406-BC1F39A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EEBFB-320D-3D99-905D-239DBA3146A7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55B1D-0768-1C70-590F-892E5E7F4873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5C406-B639-84EA-53ED-D99F51313C73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FD2BA6-74C4-42C1-A9C8-0157F00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B375-09E7-7882-29C2-0C0E3704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E67D-2E7E-877D-6182-2366BE14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249A-9FC5-2A31-F1AB-21EB6B817BC0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09A42-22DE-5ED9-0E85-62EC2A404768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500642-6BDC-6A96-877B-82A2D5EED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656C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99.co/singapore/insider/new-property-cooling-measures-2022/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hdb-resale-price-index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sg/dataset/bookings-for-new-flats-annual" TargetMode="External"/><Relationship Id="rId5" Type="http://schemas.openxmlformats.org/officeDocument/2006/relationships/hyperlink" Target="https://data.gov.sg/dataset/number-of-units-of-hdb-developments-by-status" TargetMode="External"/><Relationship Id="rId4" Type="http://schemas.openxmlformats.org/officeDocument/2006/relationships/hyperlink" Target="https://data.gov.sg/dataset/number-of-applications-registered-for-resale-fla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B4B3-B1B4-8C8F-C287-706B02E40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56F2A-60FF-47CE-5A1C-11F95AB02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Iylia Bin </a:t>
            </a:r>
            <a:r>
              <a:rPr lang="en-US" dirty="0" err="1"/>
              <a:t>Mohd</a:t>
            </a:r>
            <a:r>
              <a:rPr lang="en-US" dirty="0"/>
              <a:t> Hutta</a:t>
            </a:r>
          </a:p>
          <a:p>
            <a:r>
              <a:rPr lang="en-US" dirty="0"/>
              <a:t>P7474841</a:t>
            </a:r>
          </a:p>
        </p:txBody>
      </p:sp>
    </p:spTree>
    <p:extLst>
      <p:ext uri="{BB962C8B-B14F-4D97-AF65-F5344CB8AC3E}">
        <p14:creationId xmlns:p14="http://schemas.microsoft.com/office/powerpoint/2010/main" val="352442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6372-877C-A4E4-296D-9DB75EA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311087"/>
            <a:ext cx="5360939" cy="1576980"/>
          </a:xfrm>
        </p:spPr>
        <p:txBody>
          <a:bodyPr>
            <a:normAutofit/>
          </a:bodyPr>
          <a:lstStyle/>
          <a:p>
            <a:r>
              <a:rPr lang="en-US" dirty="0"/>
              <a:t>HDB Resale Flat Prices and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008E-1EE7-B20A-4B9F-97C7A46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9" y="2012020"/>
            <a:ext cx="5479471" cy="43422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List comprehension was used to create lists of the following:</a:t>
            </a:r>
          </a:p>
          <a:p>
            <a:pPr lvl="1"/>
            <a:r>
              <a:rPr lang="en-US" dirty="0"/>
              <a:t> Months and years labels (‘</a:t>
            </a:r>
            <a:r>
              <a:rPr lang="en-US" dirty="0" err="1"/>
              <a:t>labels_ordered</a:t>
            </a:r>
            <a:r>
              <a:rPr lang="en-US" dirty="0"/>
              <a:t>’)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 of Resale Flat Sales (‘</a:t>
            </a:r>
            <a:r>
              <a:rPr lang="en-US" dirty="0" err="1">
                <a:solidFill>
                  <a:srgbClr val="0000FF"/>
                </a:solidFill>
              </a:rPr>
              <a:t>count_sales</a:t>
            </a:r>
            <a:r>
              <a:rPr lang="en-US" dirty="0">
                <a:solidFill>
                  <a:srgbClr val="0000FF"/>
                </a:solidFill>
              </a:rPr>
              <a:t>’)</a:t>
            </a:r>
          </a:p>
          <a:p>
            <a:pPr lvl="1"/>
            <a:r>
              <a:rPr lang="en-US" dirty="0">
                <a:solidFill>
                  <a:srgbClr val="E93327"/>
                </a:solidFill>
              </a:rPr>
              <a:t>Median Resale Flat Prices per month (‘</a:t>
            </a:r>
            <a:r>
              <a:rPr lang="en-US" dirty="0" err="1">
                <a:solidFill>
                  <a:srgbClr val="E93327"/>
                </a:solidFill>
              </a:rPr>
              <a:t>prices_median</a:t>
            </a:r>
            <a:r>
              <a:rPr lang="en-US" dirty="0">
                <a:solidFill>
                  <a:srgbClr val="E93327"/>
                </a:solidFill>
              </a:rPr>
              <a:t>’)</a:t>
            </a:r>
          </a:p>
          <a:p>
            <a:pPr lvl="2"/>
            <a:r>
              <a:rPr lang="en-US" dirty="0"/>
              <a:t>Median was used as the boxplot earlier showed that prices were skewed</a:t>
            </a:r>
          </a:p>
          <a:p>
            <a:r>
              <a:rPr lang="en-US" dirty="0"/>
              <a:t>Using the zip() function, the labels were combined with the other two lists to create 2D-arrays to create </a:t>
            </a:r>
            <a:r>
              <a:rPr lang="en-US" dirty="0">
                <a:solidFill>
                  <a:srgbClr val="0000FF"/>
                </a:solidFill>
              </a:rPr>
              <a:t>bar (‘</a:t>
            </a:r>
            <a:r>
              <a:rPr lang="en-US" dirty="0" err="1">
                <a:solidFill>
                  <a:srgbClr val="0000FF"/>
                </a:solidFill>
              </a:rPr>
              <a:t>month_count_sales</a:t>
            </a:r>
            <a:r>
              <a:rPr lang="en-US" dirty="0">
                <a:solidFill>
                  <a:srgbClr val="0000FF"/>
                </a:solidFill>
              </a:rPr>
              <a:t>’)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line (‘</a:t>
            </a:r>
            <a:r>
              <a:rPr lang="en-US" dirty="0" err="1">
                <a:solidFill>
                  <a:srgbClr val="FF0000"/>
                </a:solidFill>
              </a:rPr>
              <a:t>month_prices_median</a:t>
            </a:r>
            <a:r>
              <a:rPr lang="en-US" dirty="0">
                <a:solidFill>
                  <a:srgbClr val="FF0000"/>
                </a:solidFill>
              </a:rPr>
              <a:t>’) </a:t>
            </a:r>
            <a:r>
              <a:rPr lang="en-US" dirty="0"/>
              <a:t>plots respectively.</a:t>
            </a:r>
          </a:p>
          <a:p>
            <a:r>
              <a:rPr lang="en-US" dirty="0"/>
              <a:t>The </a:t>
            </a:r>
            <a:r>
              <a:rPr lang="en-US" dirty="0" err="1"/>
              <a:t>ax.twinx</a:t>
            </a:r>
            <a:r>
              <a:rPr lang="en-US" dirty="0"/>
              <a:t>() function was used to create the line plot overlayed on the bar plot, with secondary y-axis.</a:t>
            </a:r>
          </a:p>
          <a:p>
            <a:pPr lvl="1"/>
            <a:r>
              <a:rPr lang="en-US" dirty="0"/>
              <a:t>A legend was included to indicate which dataset the line plot refers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5A38-4171-F2D2-6DD8-CCE83CC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7523C-0DFB-0CCD-C702-469BF599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74980" y="5959817"/>
            <a:ext cx="2418642" cy="59132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6006CE3-0A6B-1319-4704-797137F2C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" t="3420" r="3208" b="3669"/>
          <a:stretch/>
        </p:blipFill>
        <p:spPr>
          <a:xfrm>
            <a:off x="6136128" y="101302"/>
            <a:ext cx="4896346" cy="57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6372-877C-A4E4-296D-9DB75EA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8" y="160868"/>
            <a:ext cx="3581400" cy="3243598"/>
          </a:xfrm>
        </p:spPr>
        <p:txBody>
          <a:bodyPr/>
          <a:lstStyle/>
          <a:p>
            <a:r>
              <a:rPr lang="en-US" dirty="0"/>
              <a:t>HDB Resale Flat Prices and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008E-1EE7-B20A-4B9F-97C7A46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872" y="185402"/>
            <a:ext cx="7571851" cy="32435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time series chart shows that HDB resale flat prices have indeed risen over the past few years, with the </a:t>
            </a:r>
            <a:r>
              <a:rPr lang="en-US" b="1" dirty="0"/>
              <a:t>largest jump occurring from June 2020 onwards, right after the Circuit Breaker period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increase in resale flat prices can be attributed to </a:t>
            </a:r>
            <a:r>
              <a:rPr lang="en-US" b="1" dirty="0"/>
              <a:t>increased demand as many individuals or couples sought to get a place of their own after experiencing isolation at home during the Circuit Breaker and ensuing phases introduced by the MMTF in managing the pandemic</a:t>
            </a:r>
            <a:r>
              <a:rPr lang="en-US" dirty="0"/>
              <a:t>.</a:t>
            </a:r>
          </a:p>
          <a:p>
            <a:r>
              <a:rPr lang="en-US" dirty="0"/>
              <a:t>Furthermore, the </a:t>
            </a:r>
            <a:r>
              <a:rPr lang="en-US" b="1" dirty="0"/>
              <a:t>fall in prices seen towards the end of 2021 and 2022 could be attributed to </a:t>
            </a:r>
            <a:r>
              <a:rPr lang="en-US" b="1" dirty="0">
                <a:hlinkClick r:id="rId3"/>
              </a:rPr>
              <a:t>property cooling measures</a:t>
            </a:r>
            <a:r>
              <a:rPr lang="en-US" dirty="0"/>
              <a:t> introduced by HDB in December 2021 and October 2022 respectively.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5A38-4171-F2D2-6DD8-CCE83CC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7523C-0DFB-0CCD-C702-469BF5998A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5584" y="3586505"/>
            <a:ext cx="11320832" cy="2767797"/>
          </a:xfrm>
          <a:prstGeom prst="rect">
            <a:avLst/>
          </a:prstGeom>
        </p:spPr>
      </p:pic>
      <p:sp>
        <p:nvSpPr>
          <p:cNvPr id="5" name="Doughnut 4">
            <a:extLst>
              <a:ext uri="{FF2B5EF4-FFF2-40B4-BE49-F238E27FC236}">
                <a16:creationId xmlns:a16="http://schemas.microsoft.com/office/drawing/2014/main" id="{BBE0E769-4916-8D3F-A9CB-39989AF75316}"/>
              </a:ext>
            </a:extLst>
          </p:cNvPr>
          <p:cNvSpPr/>
          <p:nvPr/>
        </p:nvSpPr>
        <p:spPr>
          <a:xfrm>
            <a:off x="10617200" y="3979333"/>
            <a:ext cx="321733" cy="296334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331FA54A-43F6-3728-3555-D94E1D990CDD}"/>
              </a:ext>
            </a:extLst>
          </p:cNvPr>
          <p:cNvSpPr/>
          <p:nvPr/>
        </p:nvSpPr>
        <p:spPr>
          <a:xfrm>
            <a:off x="9695232" y="4351189"/>
            <a:ext cx="321733" cy="296334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9D93E8EA-C5FE-5BBE-5476-89C9B1AA2127}"/>
              </a:ext>
            </a:extLst>
          </p:cNvPr>
          <p:cNvSpPr/>
          <p:nvPr/>
        </p:nvSpPr>
        <p:spPr>
          <a:xfrm>
            <a:off x="7488480" y="5299116"/>
            <a:ext cx="448512" cy="415883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33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6372-877C-A4E4-296D-9DB75EA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8" y="160868"/>
            <a:ext cx="3581400" cy="3243598"/>
          </a:xfrm>
        </p:spPr>
        <p:txBody>
          <a:bodyPr/>
          <a:lstStyle/>
          <a:p>
            <a:r>
              <a:rPr lang="en-US" dirty="0"/>
              <a:t>HDB Resale Flat Prices and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008E-1EE7-B20A-4B9F-97C7A46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872" y="185402"/>
            <a:ext cx="7571851" cy="32435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see that for the Circuit Breaker period, </a:t>
            </a:r>
            <a:r>
              <a:rPr lang="en-US" b="1" dirty="0"/>
              <a:t>the overall median resale price drop was linked to a large drop in volume of HDB resale flats sold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Additionally, across 2015 – 2022, most HDB resale flat transactions took place within February - November, with a </a:t>
            </a:r>
            <a:r>
              <a:rPr lang="en-US" b="1" dirty="0"/>
              <a:t>typical fall in resale flat transactions at the beginning and end of the year</a:t>
            </a:r>
            <a:r>
              <a:rPr lang="en-US" dirty="0"/>
              <a:t>. </a:t>
            </a:r>
          </a:p>
          <a:p>
            <a:r>
              <a:rPr lang="en-US" dirty="0"/>
              <a:t>After the introduction of the </a:t>
            </a:r>
            <a:r>
              <a:rPr lang="en-US" b="1" dirty="0"/>
              <a:t>two property cooling measures</a:t>
            </a:r>
            <a:r>
              <a:rPr lang="en-US" dirty="0"/>
              <a:t> mentioned earlier, </a:t>
            </a:r>
            <a:r>
              <a:rPr lang="en-US" b="1" dirty="0"/>
              <a:t>resale flat sales volume also saw drops</a:t>
            </a:r>
          </a:p>
          <a:p>
            <a:pPr lvl="1"/>
            <a:r>
              <a:rPr lang="en-US" dirty="0"/>
              <a:t>The</a:t>
            </a:r>
            <a:r>
              <a:rPr lang="en-US" b="1" dirty="0"/>
              <a:t> recent property cooling measures </a:t>
            </a:r>
            <a:r>
              <a:rPr lang="en-US" dirty="0"/>
              <a:t>had the </a:t>
            </a:r>
            <a:r>
              <a:rPr lang="en-US" b="1" dirty="0"/>
              <a:t>most impact on reducing resale flat sales volumes and prices</a:t>
            </a:r>
            <a:r>
              <a:rPr lang="en-US" dirty="0"/>
              <a:t> compared to the ones introduced in December 2021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5A38-4171-F2D2-6DD8-CCE83CC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7523C-0DFB-0CCD-C702-469BF5998A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5584" y="3586505"/>
            <a:ext cx="11320832" cy="2767797"/>
          </a:xfrm>
          <a:prstGeom prst="rect">
            <a:avLst/>
          </a:prstGeom>
        </p:spPr>
      </p:pic>
      <p:sp>
        <p:nvSpPr>
          <p:cNvPr id="5" name="Doughnut 4">
            <a:extLst>
              <a:ext uri="{FF2B5EF4-FFF2-40B4-BE49-F238E27FC236}">
                <a16:creationId xmlns:a16="http://schemas.microsoft.com/office/drawing/2014/main" id="{BBE0E769-4916-8D3F-A9CB-39989AF75316}"/>
              </a:ext>
            </a:extLst>
          </p:cNvPr>
          <p:cNvSpPr/>
          <p:nvPr/>
        </p:nvSpPr>
        <p:spPr>
          <a:xfrm>
            <a:off x="10617200" y="3979333"/>
            <a:ext cx="321733" cy="296334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331FA54A-43F6-3728-3555-D94E1D990CDD}"/>
              </a:ext>
            </a:extLst>
          </p:cNvPr>
          <p:cNvSpPr/>
          <p:nvPr/>
        </p:nvSpPr>
        <p:spPr>
          <a:xfrm>
            <a:off x="9695232" y="4351189"/>
            <a:ext cx="321733" cy="296334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ghnut 11">
            <a:extLst>
              <a:ext uri="{FF2B5EF4-FFF2-40B4-BE49-F238E27FC236}">
                <a16:creationId xmlns:a16="http://schemas.microsoft.com/office/drawing/2014/main" id="{9D93E8EA-C5FE-5BBE-5476-89C9B1AA2127}"/>
              </a:ext>
            </a:extLst>
          </p:cNvPr>
          <p:cNvSpPr/>
          <p:nvPr/>
        </p:nvSpPr>
        <p:spPr>
          <a:xfrm>
            <a:off x="7488480" y="5299116"/>
            <a:ext cx="448512" cy="415883"/>
          </a:xfrm>
          <a:prstGeom prst="donut">
            <a:avLst>
              <a:gd name="adj" fmla="val 0"/>
            </a:avLst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95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162-3792-C1DD-3411-EEF61C23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2" y="392724"/>
            <a:ext cx="5857068" cy="1325563"/>
          </a:xfrm>
        </p:spPr>
        <p:txBody>
          <a:bodyPr/>
          <a:lstStyle/>
          <a:p>
            <a:r>
              <a:rPr lang="en-US" dirty="0"/>
              <a:t>HDB Resale Flat Sales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BA37-534C-3525-8A90-76F4E0BE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32" y="1853224"/>
            <a:ext cx="5857068" cy="4351338"/>
          </a:xfrm>
        </p:spPr>
        <p:txBody>
          <a:bodyPr/>
          <a:lstStyle/>
          <a:p>
            <a:r>
              <a:rPr lang="en-US" dirty="0" err="1"/>
              <a:t>adsasda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BD77-EBE2-5386-06B6-7CC422E7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47241-F288-21E8-88CB-A6F28FCB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38951" y="5285232"/>
            <a:ext cx="907896" cy="1039476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2ED9892-5D36-01EA-B8E7-7F60964C09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2854" r="2605" b="3148"/>
          <a:stretch/>
        </p:blipFill>
        <p:spPr>
          <a:xfrm>
            <a:off x="6643506" y="78169"/>
            <a:ext cx="4283573" cy="64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162-3792-C1DD-3411-EEF61C23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32" y="392724"/>
            <a:ext cx="5857068" cy="1325563"/>
          </a:xfrm>
        </p:spPr>
        <p:txBody>
          <a:bodyPr/>
          <a:lstStyle/>
          <a:p>
            <a:r>
              <a:rPr lang="en-US" dirty="0"/>
              <a:t>HDB Resale Flat Sales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BA37-534C-3525-8A90-76F4E0BE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32" y="1853224"/>
            <a:ext cx="585706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BD77-EBE2-5386-06B6-7CC422E7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47241-F288-21E8-88CB-A6F28FCB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21512" y="180961"/>
            <a:ext cx="5390017" cy="61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07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BA12-6E02-21FB-9470-5A7FAEED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5244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337D-3D74-248F-711D-B55D3962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5244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C5E2-9BD9-56C9-BCE1-0701575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BACD-2C7E-DE0C-5F10-F1CFD4A0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81670" y="981189"/>
            <a:ext cx="6541809" cy="48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782B-6B1F-16F5-7582-475E887D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6665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537C-8050-0B9C-B9E0-2076DCED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665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AB43-4AAD-B4DA-E158-D945270F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08BBA-7536-E325-E2BF-0B5DD2B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7" y="425557"/>
            <a:ext cx="6006885" cy="60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1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34B8-030A-4482-12C1-692EE51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17583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6D69-B8B0-C3E8-84ED-BA08459C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583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EB71-C593-925E-73EB-D9B83D7E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51C62-2F5D-2AC0-E692-43A6549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11" y="920750"/>
            <a:ext cx="5016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548-AA9B-8E06-186C-CBF691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78E5-ECF3-B419-C782-8CD9A85F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Resale Flat Prices</a:t>
            </a:r>
            <a:endParaRPr lang="en-US" dirty="0"/>
          </a:p>
          <a:p>
            <a:r>
              <a:rPr lang="en-US" dirty="0">
                <a:hlinkClick r:id="rId3"/>
              </a:rPr>
              <a:t>HDB Resale Price Index</a:t>
            </a:r>
            <a:endParaRPr lang="en-US" dirty="0"/>
          </a:p>
          <a:p>
            <a:r>
              <a:rPr lang="en-US" dirty="0">
                <a:hlinkClick r:id="rId4"/>
              </a:rPr>
              <a:t>Number of Applications Registered for Resale Flats</a:t>
            </a:r>
            <a:endParaRPr lang="en-US" dirty="0"/>
          </a:p>
          <a:p>
            <a:r>
              <a:rPr lang="en-US" dirty="0">
                <a:hlinkClick r:id="rId5"/>
              </a:rPr>
              <a:t>Completion Status for HDB Developments</a:t>
            </a:r>
            <a:endParaRPr lang="en-US" dirty="0"/>
          </a:p>
          <a:p>
            <a:r>
              <a:rPr lang="en-US" dirty="0">
                <a:hlinkClick r:id="rId6"/>
              </a:rPr>
              <a:t>Bookings for New Flats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A7533-95DD-1BE5-C8EE-8F9C9322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2340"/>
            <a:ext cx="2335901" cy="175199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Resale Flat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180380 rows and 8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month &lt;class &lt;U50&gt;</a:t>
            </a:r>
          </a:p>
          <a:p>
            <a:pPr lvl="1"/>
            <a:r>
              <a:rPr lang="en-US" dirty="0"/>
              <a:t>town &lt;class &lt;U50&gt; </a:t>
            </a:r>
          </a:p>
          <a:p>
            <a:pPr lvl="1"/>
            <a:r>
              <a:rPr lang="en-US" dirty="0" err="1"/>
              <a:t>flat_type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storey_range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floor_area_sqm</a:t>
            </a:r>
            <a:r>
              <a:rPr lang="en-US" dirty="0"/>
              <a:t> &lt;class float64&gt;</a:t>
            </a:r>
          </a:p>
          <a:p>
            <a:pPr lvl="1"/>
            <a:r>
              <a:rPr lang="en-US" dirty="0" err="1"/>
              <a:t>lease_commence_date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remaining_lease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resale_price</a:t>
            </a:r>
            <a:r>
              <a:rPr lang="en-US" dirty="0"/>
              <a:t> &lt;class float64&gt;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is a combination of data from the ‘2015 to 2016’ and ’2017 to present’ datasets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storey_range</a:t>
            </a:r>
            <a:r>
              <a:rPr lang="en-US" dirty="0"/>
              <a:t>’ column was converted from numbered ranges to categorical levels of ‘low/mid/high’</a:t>
            </a:r>
          </a:p>
          <a:p>
            <a:pPr lvl="1"/>
            <a:r>
              <a:rPr lang="en-US" dirty="0"/>
              <a:t>The initial ‘month’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‘year’ and ‘month’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18EE4-005C-DC38-B6EF-1238F0B1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12" y="198507"/>
            <a:ext cx="4306288" cy="15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 Resale Price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131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quarter &lt;class &lt;U50&gt;</a:t>
            </a:r>
          </a:p>
          <a:p>
            <a:pPr lvl="1"/>
            <a:r>
              <a:rPr lang="en-US" dirty="0"/>
              <a:t>index &lt;class float64&gt; </a:t>
            </a:r>
          </a:p>
          <a:p>
            <a:pPr lvl="1"/>
            <a:r>
              <a:rPr lang="en-US" dirty="0"/>
              <a:t>year &lt;class int64&gt;</a:t>
            </a:r>
          </a:p>
          <a:p>
            <a:r>
              <a:rPr lang="en-US" dirty="0"/>
              <a:t>The index calculates the average quarterly resale price while accounting for flat types, towns, and models.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initial ‘quarter’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‘quarter’ and ‘year’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58B3F-3791-CFE0-84DB-6F10D02A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94" y="681037"/>
            <a:ext cx="4190306" cy="7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25294" cy="1325563"/>
          </a:xfrm>
        </p:spPr>
        <p:txBody>
          <a:bodyPr>
            <a:noAutofit/>
          </a:bodyPr>
          <a:lstStyle/>
          <a:p>
            <a:r>
              <a:rPr lang="en-US" sz="3600" dirty="0"/>
              <a:t>Number of Applications Registered for Resale Flats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7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 err="1"/>
              <a:t>applications_registered</a:t>
            </a:r>
            <a:r>
              <a:rPr lang="en-US" dirty="0"/>
              <a:t> &lt;class int64&gt;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was filtered for only resale flats and excluded for rental flats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6CE98-45F4-C59C-7717-14AEDEC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88" y="681037"/>
            <a:ext cx="4655012" cy="5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1188" cy="1325563"/>
          </a:xfrm>
        </p:spPr>
        <p:txBody>
          <a:bodyPr>
            <a:noAutofit/>
          </a:bodyPr>
          <a:lstStyle/>
          <a:p>
            <a:r>
              <a:rPr lang="en-US" sz="3600" dirty="0"/>
              <a:t>Completion Status of HDB Residential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75 rows and 4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/>
              <a:t>status &lt;class &lt;U50&gt; 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new flats by HDB (incl. BTO, DBSS)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no_of_units</a:t>
            </a:r>
            <a:r>
              <a:rPr lang="en-US" dirty="0"/>
              <a:t>’ column had missing values indicated by ‘</a:t>
            </a:r>
            <a:r>
              <a:rPr lang="en-US" dirty="0" err="1"/>
              <a:t>na</a:t>
            </a:r>
            <a:r>
              <a:rPr lang="en-US" dirty="0"/>
              <a:t>’, which were filled with 0 values for ease of analysis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B7671-3250-D1E5-A884-785F5232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88" y="365125"/>
            <a:ext cx="45874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for New Flats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85849" cy="4351338"/>
          </a:xfrm>
        </p:spPr>
        <p:txBody>
          <a:bodyPr>
            <a:normAutofit/>
          </a:bodyPr>
          <a:lstStyle/>
          <a:p>
            <a:r>
              <a:rPr lang="en-US" dirty="0"/>
              <a:t>There are 11 rows and 2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&lt;U50&gt;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applications for new flats by HDB (incl. BTO, DBSS)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46046-4020-583D-A73A-5F4D3C4B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49" y="405606"/>
            <a:ext cx="3987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EFF3-C0AF-4F38-10AC-45840E94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dirty="0"/>
              <a:t>HDB Resale Flat Prices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97A4-F501-7092-6120-024C3332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5465064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Two lists were created for the Flat Type labels (‘labels’) and the range of prices for each flat type (‘</a:t>
            </a:r>
            <a:r>
              <a:rPr lang="en-US" sz="2200" dirty="0" err="1"/>
              <a:t>prices_combined</a:t>
            </a:r>
            <a:r>
              <a:rPr lang="en-US" sz="2200" dirty="0"/>
              <a:t>’)</a:t>
            </a:r>
          </a:p>
          <a:p>
            <a:pPr lvl="1"/>
            <a:r>
              <a:rPr lang="en-US" sz="1800" dirty="0"/>
              <a:t>Using the set() function and list comprehension respectively</a:t>
            </a:r>
          </a:p>
          <a:p>
            <a:r>
              <a:rPr lang="en-US" sz="2200" dirty="0"/>
              <a:t>The lists were used to create a boxplot of the spread of HDB Resale Flat Prices by Flat Types</a:t>
            </a:r>
          </a:p>
          <a:p>
            <a:r>
              <a:rPr lang="en-US" sz="2200" dirty="0"/>
              <a:t>Design and label attributes were added to the boxplot for better </a:t>
            </a:r>
            <a:r>
              <a:rPr lang="en-US" sz="2200" dirty="0" err="1"/>
              <a:t>visualisation</a:t>
            </a:r>
            <a:endParaRPr lang="en-US" sz="2200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1E48EF9-7B30-2298-1CA4-A7B445B9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826" y="5463529"/>
            <a:ext cx="1909643" cy="9739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ED2B7A-932F-C667-A3EA-2E1B4690BB66}"/>
              </a:ext>
            </a:extLst>
          </p:cNvPr>
          <p:cNvSpPr/>
          <p:nvPr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62F3E-0D2D-81E9-6B11-CA57FB0A5BCC}"/>
              </a:ext>
            </a:extLst>
          </p:cNvPr>
          <p:cNvSpPr/>
          <p:nvPr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01FC7-82F3-57D5-410D-56C9181DA0C3}"/>
              </a:ext>
            </a:extLst>
          </p:cNvPr>
          <p:cNvSpPr txBox="1"/>
          <p:nvPr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34CE-CFAC-700B-73D8-D4AB879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349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FE59FF-D9EB-D545-90E6-CE90D1694C9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BAFC007-3150-A938-5A52-1377D6514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1" t="4288" r="2662" b="4376"/>
          <a:stretch/>
        </p:blipFill>
        <p:spPr>
          <a:xfrm>
            <a:off x="6568441" y="196265"/>
            <a:ext cx="5465064" cy="51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3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EFF3-C0AF-4F38-10AC-45840E94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dirty="0"/>
              <a:t>HDB Resale Flat Prices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97A4-F501-7092-6120-024C3332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200" dirty="0"/>
              <a:t>As expected, the </a:t>
            </a:r>
            <a:r>
              <a:rPr lang="en-US" sz="2200" b="1" dirty="0"/>
              <a:t>larger flat types see higher median prices</a:t>
            </a:r>
            <a:r>
              <a:rPr lang="en-US" sz="2200" dirty="0"/>
              <a:t> than those of smaller types</a:t>
            </a:r>
          </a:p>
          <a:p>
            <a:r>
              <a:rPr lang="en-US" sz="2200" dirty="0"/>
              <a:t>Most flat types prices (except 1-room and Multi-Generation) are </a:t>
            </a:r>
            <a:r>
              <a:rPr lang="en-US" sz="2200" b="1" dirty="0"/>
              <a:t>right-skewed with many outliers in the higher range</a:t>
            </a:r>
            <a:r>
              <a:rPr lang="en-US" sz="2200" dirty="0"/>
              <a:t> of prices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reason for skewness could be due to recent sales of resale flats hitting the price point of S$1m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1E48EF9-7B30-2298-1CA4-A7B445B9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68551"/>
            <a:ext cx="6903720" cy="35208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ED2B7A-932F-C667-A3EA-2E1B4690BB66}"/>
              </a:ext>
            </a:extLst>
          </p:cNvPr>
          <p:cNvSpPr/>
          <p:nvPr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62F3E-0D2D-81E9-6B11-CA57FB0A5BCC}"/>
              </a:ext>
            </a:extLst>
          </p:cNvPr>
          <p:cNvSpPr/>
          <p:nvPr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01FC7-82F3-57D5-410D-56C9181DA0C3}"/>
              </a:ext>
            </a:extLst>
          </p:cNvPr>
          <p:cNvSpPr txBox="1"/>
          <p:nvPr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34CE-CFAC-700B-73D8-D4AB879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349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FE59FF-D9EB-D545-90E6-CE90D1694C9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45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1015</Words>
  <Application>Microsoft Macintosh PowerPoint</Application>
  <PresentationFormat>Widescreen</PresentationFormat>
  <Paragraphs>107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 2013 - 2022</vt:lpstr>
      <vt:lpstr>PowerPoint Presentation</vt:lpstr>
      <vt:lpstr>Datasets</vt:lpstr>
      <vt:lpstr>Resale Flat Prices</vt:lpstr>
      <vt:lpstr>HDB Resale Price Index</vt:lpstr>
      <vt:lpstr>Number of Applications Registered for Resale Flats </vt:lpstr>
      <vt:lpstr>Completion Status of HDB Residential Developments</vt:lpstr>
      <vt:lpstr>Bookings for New Flats</vt:lpstr>
      <vt:lpstr>HDB Resale Flat Prices</vt:lpstr>
      <vt:lpstr>HDB Resale Flat Prices</vt:lpstr>
      <vt:lpstr>HDB Resale Flat Prices and Sales</vt:lpstr>
      <vt:lpstr>HDB Resale Flat Prices and Sales</vt:lpstr>
      <vt:lpstr>HDB Resale Flat Prices and Sales</vt:lpstr>
      <vt:lpstr>HDB Resale Flat Sales and Applications</vt:lpstr>
      <vt:lpstr>HDB Resale Flat Sales and Applications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Iylia Hutta</dc:creator>
  <cp:lastModifiedBy>Iylia Hutta</cp:lastModifiedBy>
  <cp:revision>78</cp:revision>
  <dcterms:created xsi:type="dcterms:W3CDTF">2022-12-29T13:21:58Z</dcterms:created>
  <dcterms:modified xsi:type="dcterms:W3CDTF">2023-01-01T11:44:48Z</dcterms:modified>
</cp:coreProperties>
</file>