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4" r:id="rId9"/>
    <p:sldId id="270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6C"/>
    <a:srgbClr val="E9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/>
    <p:restoredTop sz="94609"/>
  </p:normalViewPr>
  <p:slideViewPr>
    <p:cSldViewPr snapToGrid="0">
      <p:cViewPr varScale="1">
        <p:scale>
          <a:sx n="92" d="100"/>
          <a:sy n="92" d="100"/>
        </p:scale>
        <p:origin x="176" y="1464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6A0E-6D6F-BF4E-B73A-3B7719E08116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57AE-D098-A94B-A53F-DC4DD24D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606-9D78-AC17-CF2A-A69B82C5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835E-67F2-40AE-F35D-28C39AA6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B69E9-1961-3F81-B478-60EDD115067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904-3F86-E8AC-7F33-585320F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1D0-3F4E-1290-B132-110E555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0068-2ACD-5D73-422A-8E6B366F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4FB1-ED2B-F613-BD34-8F5568C2D80B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2B93A-76EC-5A1F-13F8-4BA37DC0294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FDC68B-5F7E-02C3-9EA2-3A56ADACF1C4}"/>
              </a:ext>
            </a:extLst>
          </p:cNvPr>
          <p:cNvSpPr txBox="1">
            <a:spLocks/>
          </p:cNvSpPr>
          <p:nvPr userDrawn="1"/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1E4C-EB8D-FD3E-184F-DE3FD7E6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3DE-3648-8476-2E38-C615B7E2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FD83-C065-DCDD-00D3-BA2B01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D5B-CF1C-9E9D-9780-9FF8BF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B127-DD66-7474-F51E-1EED830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EAA1-BE50-DEA0-D77E-AAAB212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6F3D-F462-5A8C-E6D5-1E5AAE9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DD768-A294-9E80-75E9-C479E43A3161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D9BAA-DC60-4C04-5C23-0E44E385C566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C78D-B01E-2E54-D040-79284FFB1B69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9BD9A0-EDB4-4510-7BE2-BFB396B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C02-2210-269E-B73E-5DE9A11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F9F5-6432-E6C5-1626-BF94934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3EE1-D785-7637-B75C-EC64C9B540E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D71127-6940-A760-998F-29F8BD2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4D68-8812-C301-FEC8-FEC5F57D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88D-7389-0F6F-BECC-824B6DC8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30F6-CBBE-2526-2D8A-751D568E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C0E0-3DC1-BEFE-C9A7-B810DA2CFDC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E0478-56CE-0B2C-9FDF-2DCC54B38CBB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4346-1893-55F4-F08D-D2529E5D1EAE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5F54D-C569-8CE5-A8C8-3F1F641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61-AE24-38B3-B68C-C0CA733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AE5-A9BB-E93B-828C-162E8697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9D7D-523D-BEDA-4FBB-7075F3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8677-9099-746C-6111-888C35CD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86B1-4491-96BF-E2F6-E7F10F7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2ACFF-CA72-3DBD-DB12-657BFC2D478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DC35D-00A5-21E1-054B-8F9669672C28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CD099-161C-F076-A2F7-E2198502267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45A813-7C3D-B97F-2D47-B78ED40A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D0E-4330-4D2D-FAC9-CAB533E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AEE0-FF0D-75DF-8333-9B430796DC86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A3318-2498-C36A-9031-A5498CAD4DC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3EB2-080F-C941-CFB4-895CBD9BE2A6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85E246D-6B1B-D5EC-2E36-10945C6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EB321E-8FD4-2A75-6FF5-281CBC6ED6A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ED0E5-B8BB-4917-25AF-7F8621E55E91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F18B-87BB-C859-67ED-EF9EB26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B7E-DAD9-0650-5EAF-5BB9DCD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6E6-A5FB-DB80-9DC8-2FE9958D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BEBD-9E04-AFAB-295D-2EE24AE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A501-92E6-DC97-3E23-32B8E02B382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247E8-096A-D164-7B8D-7BB56B4BF16A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91ABC-C0D5-993C-4360-40867DFE3AE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572D74-EF6B-33B0-9CC6-38E16A3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DC8-18A3-4AE5-A6EC-7CC1FF6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D94F-0129-A7CC-D29C-179C3FF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BFB-329C-6E8F-C406-BC1F39A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BFB-320D-3D99-905D-239DBA3146A7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55B1D-0768-1C70-590F-892E5E7F4873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C406-B639-84EA-53ED-D99F51313C73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D2BA6-74C4-42C1-A9C8-0157F00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B375-09E7-7882-29C2-0C0E3704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E67D-2E7E-877D-6182-2366BE14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249A-9FC5-2A31-F1AB-21EB6B817BC0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9A42-22DE-5ED9-0E85-62EC2A404768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500642-6BDC-6A96-877B-82A2D5EE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656C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bookings-for-new-flats-annual" TargetMode="External"/><Relationship Id="rId5" Type="http://schemas.openxmlformats.org/officeDocument/2006/relationships/hyperlink" Target="https://data.gov.sg/dataset/number-of-units-of-hdb-developments-by-status" TargetMode="External"/><Relationship Id="rId4" Type="http://schemas.openxmlformats.org/officeDocument/2006/relationships/hyperlink" Target="https://data.gov.sg/dataset/number-of-applications-registered-for-resale-fla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4B3-B1B4-8C8F-C287-706B02E4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6F2A-60FF-47CE-5A1C-11F95AB0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 Bin </a:t>
            </a:r>
            <a:r>
              <a:rPr lang="en-US" dirty="0" err="1"/>
              <a:t>Mohd</a:t>
            </a:r>
            <a:r>
              <a:rPr lang="en-US" dirty="0"/>
              <a:t> Hutta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352442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162-3792-C1DD-3411-EEF61C2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706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BA37-534C-3525-8A90-76F4E0BE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06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BD77-EBE2-5386-06B6-7CC422E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7241-F288-21E8-88CB-A6F28FC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49" y="392724"/>
            <a:ext cx="5181100" cy="59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BA12-6E02-21FB-9470-5A7FAEE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524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337D-3D74-248F-711D-B55D3962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524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C5E2-9BD9-56C9-BCE1-0701575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BACD-2C7E-DE0C-5F10-F1CFD4A0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81670" y="981189"/>
            <a:ext cx="6541809" cy="4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782B-6B1F-16F5-7582-475E887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6665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537C-8050-0B9C-B9E0-2076DCED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665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AB43-4AAD-B4DA-E158-D945270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8BBA-7536-E325-E2BF-0B5DD2B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7" y="425557"/>
            <a:ext cx="6006885" cy="6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4B8-030A-4482-12C1-692EE51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7583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D69-B8B0-C3E8-84ED-BA08459C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583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EB71-C593-925E-73EB-D9B83D7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51C62-2F5D-2AC0-E692-43A654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1" y="920750"/>
            <a:ext cx="5016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548-AA9B-8E06-186C-CBF691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78E5-ECF3-B419-C782-8CD9A85F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Resale Flat Prices</a:t>
            </a:r>
            <a:endParaRPr lang="en-US" dirty="0"/>
          </a:p>
          <a:p>
            <a:r>
              <a:rPr lang="en-US" dirty="0">
                <a:hlinkClick r:id="rId3"/>
              </a:rPr>
              <a:t>HDB Resale Price Index</a:t>
            </a:r>
            <a:endParaRPr lang="en-US" dirty="0"/>
          </a:p>
          <a:p>
            <a:r>
              <a:rPr lang="en-US" dirty="0">
                <a:hlinkClick r:id="rId4"/>
              </a:rPr>
              <a:t>Number of Applications Registered for Resale Flats</a:t>
            </a:r>
            <a:endParaRPr lang="en-US" dirty="0"/>
          </a:p>
          <a:p>
            <a:r>
              <a:rPr lang="en-US" dirty="0">
                <a:hlinkClick r:id="rId5"/>
              </a:rPr>
              <a:t>Completion Status for HDB Developments</a:t>
            </a:r>
            <a:endParaRPr lang="en-US" dirty="0"/>
          </a:p>
          <a:p>
            <a:r>
              <a:rPr lang="en-US" dirty="0">
                <a:hlinkClick r:id="rId6"/>
              </a:rPr>
              <a:t>Bookings for New Flats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7533-95DD-1BE5-C8EE-8F9C932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2340"/>
            <a:ext cx="2335901" cy="175199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Resale Flat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180380 rows and 8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month &lt;class &lt;U50&gt;</a:t>
            </a:r>
          </a:p>
          <a:p>
            <a:pPr lvl="1"/>
            <a:r>
              <a:rPr lang="en-US" dirty="0"/>
              <a:t>town &lt;class &lt;U50&gt; </a:t>
            </a:r>
          </a:p>
          <a:p>
            <a:pPr lvl="1"/>
            <a:r>
              <a:rPr lang="en-US" dirty="0" err="1"/>
              <a:t>flat_type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storey_range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floor_area_sqm</a:t>
            </a:r>
            <a:r>
              <a:rPr lang="en-US" dirty="0"/>
              <a:t> &lt;class float64&gt;</a:t>
            </a:r>
          </a:p>
          <a:p>
            <a:pPr lvl="1"/>
            <a:r>
              <a:rPr lang="en-US" dirty="0" err="1"/>
              <a:t>lease_commence_date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remaining_lease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resale_price</a:t>
            </a:r>
            <a:r>
              <a:rPr lang="en-US" dirty="0"/>
              <a:t> &lt;class float64&gt;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is a combination of data from the ‘2015 to 2016’ and ’2017 to present’ datasets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storey_range</a:t>
            </a:r>
            <a:r>
              <a:rPr lang="en-US" dirty="0"/>
              <a:t>’ column was converted from numbered ranges to categorical levels of ‘low/mid/high’</a:t>
            </a:r>
          </a:p>
          <a:p>
            <a:pPr lvl="1"/>
            <a:r>
              <a:rPr lang="en-US" dirty="0"/>
              <a:t>The initial ‘month’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‘year’ and ‘month’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18EE4-005C-DC38-B6EF-1238F0B1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2" y="198507"/>
            <a:ext cx="4306288" cy="15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 Resale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131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quarter &lt;class &lt;U50&gt;</a:t>
            </a:r>
          </a:p>
          <a:p>
            <a:pPr lvl="1"/>
            <a:r>
              <a:rPr lang="en-US" dirty="0"/>
              <a:t>index &lt;class float64&gt; </a:t>
            </a:r>
          </a:p>
          <a:p>
            <a:pPr lvl="1"/>
            <a:r>
              <a:rPr lang="en-US" dirty="0"/>
              <a:t>year &lt;class int64&gt;</a:t>
            </a:r>
          </a:p>
          <a:p>
            <a:r>
              <a:rPr lang="en-US" dirty="0"/>
              <a:t>The index calculates the average quarterly resale price while accounting for flat types, towns, and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initial ‘quarter’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‘quarter’ and ‘year’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58B3F-3791-CFE0-84DB-6F10D02A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94" y="681037"/>
            <a:ext cx="4190306" cy="7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5294" cy="1325563"/>
          </a:xfrm>
        </p:spPr>
        <p:txBody>
          <a:bodyPr>
            <a:noAutofit/>
          </a:bodyPr>
          <a:lstStyle/>
          <a:p>
            <a:r>
              <a:rPr lang="en-US" sz="3600" dirty="0"/>
              <a:t>Number of Applications Registered for Resale Flats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7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 err="1"/>
              <a:t>applications_registered</a:t>
            </a:r>
            <a:r>
              <a:rPr lang="en-US" dirty="0"/>
              <a:t> &lt;class int64&gt;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was filtered for only resale flats and excluded for rental flats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6CE98-45F4-C59C-7717-14AEDEC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88" y="681037"/>
            <a:ext cx="4655012" cy="5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1188" cy="1325563"/>
          </a:xfrm>
        </p:spPr>
        <p:txBody>
          <a:bodyPr>
            <a:noAutofit/>
          </a:bodyPr>
          <a:lstStyle/>
          <a:p>
            <a:r>
              <a:rPr lang="en-US" sz="3600" dirty="0"/>
              <a:t>Completion Status of HDB Residential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75 rows and 4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/>
              <a:t>status &lt;class &lt;U50&gt; 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new flats by HDB (incl. BTO, DBSS)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no_of_units</a:t>
            </a:r>
            <a:r>
              <a:rPr lang="en-US" dirty="0"/>
              <a:t>’ column had missing values indicated by ‘</a:t>
            </a:r>
            <a:r>
              <a:rPr lang="en-US" dirty="0" err="1"/>
              <a:t>na</a:t>
            </a:r>
            <a:r>
              <a:rPr lang="en-US" dirty="0"/>
              <a:t>’, which were filled with 0 values for ease of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B7671-3250-D1E5-A884-785F5232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65125"/>
            <a:ext cx="45874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for New Flats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5849" cy="4351338"/>
          </a:xfrm>
        </p:spPr>
        <p:txBody>
          <a:bodyPr>
            <a:normAutofit/>
          </a:bodyPr>
          <a:lstStyle/>
          <a:p>
            <a:r>
              <a:rPr lang="en-US" dirty="0"/>
              <a:t>There are 11 rows and 2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&lt;U50&gt;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applications for new flats by HDB (incl. BTO, DBSS)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46046-4020-583D-A73A-5F4D3C4B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49" y="405606"/>
            <a:ext cx="3987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As expected, the larger flat types see higher median prices than those of smaller types</a:t>
            </a:r>
          </a:p>
          <a:p>
            <a:r>
              <a:rPr lang="en-US" sz="2200" dirty="0"/>
              <a:t>Most flat types (except 1-room and Multi-Generation) are right-skewed with many outliers in the higher range of prices</a:t>
            </a:r>
          </a:p>
          <a:p>
            <a:r>
              <a:rPr lang="en-US" sz="2200" dirty="0"/>
              <a:t>The reason for skewness could be due to recent sales of resale flats hitting the price point of S$1m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551"/>
            <a:ext cx="6903720" cy="35208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311087"/>
            <a:ext cx="3581400" cy="29358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872" y="335621"/>
            <a:ext cx="7571851" cy="29358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584" y="3586505"/>
            <a:ext cx="11320832" cy="27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551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 2013 - 2022</vt:lpstr>
      <vt:lpstr>PowerPoint Presentation</vt:lpstr>
      <vt:lpstr>Datasets</vt:lpstr>
      <vt:lpstr>Resale Flat Prices</vt:lpstr>
      <vt:lpstr>HDB Resale Price Index</vt:lpstr>
      <vt:lpstr>Number of Applications Registered for Resale Flats </vt:lpstr>
      <vt:lpstr>Completion Status of HDB Residential Developments</vt:lpstr>
      <vt:lpstr>Bookings for New Flats</vt:lpstr>
      <vt:lpstr>HDB Resale Flat Prices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48</cp:revision>
  <dcterms:created xsi:type="dcterms:W3CDTF">2022-12-29T13:21:58Z</dcterms:created>
  <dcterms:modified xsi:type="dcterms:W3CDTF">2023-01-01T10:16:26Z</dcterms:modified>
</cp:coreProperties>
</file>