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8"/>
    <p:restoredTop sz="94675"/>
  </p:normalViewPr>
  <p:slideViewPr>
    <p:cSldViewPr snapToGrid="0">
      <p:cViewPr varScale="1">
        <p:scale>
          <a:sx n="103" d="100"/>
          <a:sy n="103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6C4C1-0F21-8047-9A3C-BDA0D0B153B7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F95C0-864D-C54F-B601-FAF889DA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2B5B-44E1-A360-FDF2-50DAC9C8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5773-2CDF-656F-A951-52785A66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3740-63FF-B3E8-64F8-4A2B8C7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4F45-BC78-4F47-92D0-740DD24D1B19}" type="datetime1">
              <a:rPr lang="en-SG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8181-B401-866B-F599-792F72AB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5CC1-BC23-3E1E-A377-F8FCCE3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026F-C143-9CEF-D592-7C42D4BB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9C33-DE6F-E022-9AEF-80268FB95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E0B5-05B5-4206-A430-1225402E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E53F-D453-BD48-A8F8-C63090433BE9}" type="datetime1">
              <a:rPr lang="en-SG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9FA8-A5CE-BFCB-79E6-3F5EC618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3B13-0605-1A14-0AF6-574AE6DA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EA463-83BA-EBFD-6B79-E44F949DB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50FAA-4EA0-C3BA-92F3-DAA338FF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A1DE-0846-E0E7-E3D2-152D8EE5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F09F-7EAF-6D42-AF02-2426E380D72A}" type="datetime1">
              <a:rPr lang="en-SG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0252-247B-E26B-4F34-EE1CCA2A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AAD5-62C5-E8EC-F446-3FD52F14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8D43-B479-ECB4-758B-5BC639AA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B5F2-328C-155E-0A7B-BFC22540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6957-B033-D726-ED2E-3720473E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65DD-DF00-6846-B39A-987EBC771F45}" type="datetime1">
              <a:rPr lang="en-SG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3CF3-C5F2-2965-039F-2B73D048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3F49-71C3-4630-75A6-9D5635DF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12F-70A3-08CC-CF1C-D467FB4D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8B0C-9873-C1B3-7706-108C12FE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D3CE-6DA0-4159-F582-C4E0AEFC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3EA-99C7-7246-A91B-B48DD918831F}" type="datetime1">
              <a:rPr lang="en-SG" smtClean="0"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85E5-337F-9635-F97F-DEE3D81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6194-A180-89C6-4287-5DB814B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DE9F-AF15-944E-05A2-DC2F0B1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560-A2D2-BD1B-5D3B-C3F72577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4301-3F6E-507C-ADCD-42BCA8EFC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33A6F-B8D7-5CA2-DE8D-875826F6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798E-C5DD-5D44-907C-5F8C50832C98}" type="datetime1">
              <a:rPr lang="en-SG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335-4222-470A-2AED-110C4E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1053-21E9-B743-5CE5-312B9092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D847-7B4A-6322-7FFC-2BC4ABE7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BF77-5C82-3F42-C64C-F0FE0C5C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E9FF-D7AC-7F57-527C-AE67F1C5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B6CC1-7701-46C5-A53F-92CE1904D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5A45C-71C7-1456-57B5-601A85906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A4FC4-DB26-35C9-CFBB-3C72947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654C-DB3E-C745-93C9-4B9782CAD23C}" type="datetime1">
              <a:rPr lang="en-SG" smtClean="0"/>
              <a:t>7/2/23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0B69F-A39C-5EB7-D2CF-4CDE000E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E0579-8C52-2217-23D4-4535AF8D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D820-BEFC-E027-C52B-41FFDF29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C18B2-03D5-B557-548C-AC9F40F9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DA8E-0D85-124E-8101-9151628339A8}" type="datetime1">
              <a:rPr lang="en-SG" smtClean="0"/>
              <a:t>7/2/23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47C9C-D33E-1184-A640-900041BF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7F597-1EA1-18A5-53A4-9606C49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661-9655-8A29-32C8-33ED228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A653-44AB-8243-9F63-1CE21076E672}" type="datetime1">
              <a:rPr lang="en-SG" smtClean="0"/>
              <a:t>7/2/23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58B1F-7156-4CED-009B-FAAA0A3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33809-D375-B3CE-B8B1-1D78AAD8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D44-49FA-C624-C8AC-FFD87EF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F042-7004-CAA8-308B-8C2221EC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26AFD-154C-80F7-5935-9001073D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85AD3-1121-8280-1189-08A757E7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7CC7-0AA6-1D4C-A268-45C21D022A80}" type="datetime1">
              <a:rPr lang="en-SG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8713-58A8-88A0-A84D-F4FF7D6B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827B-28BA-7341-D592-590F59BC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E11-D254-3048-4A2C-84DE0808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99EFB-E668-FEA9-356A-51D436D9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80CC-9AD1-C8F6-671E-C875DB00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7901-2E7F-0C24-262E-881B88B9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90B4-3A88-0643-9CED-0EB879D3561E}" type="datetime1">
              <a:rPr lang="en-SG" smtClean="0"/>
              <a:t>7/2/23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44C-BC70-9195-B25C-7A0070C2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8E0B-0E14-C97E-1C25-1E291143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9E6F-788F-E747-BA46-DB34FAFBA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1AC461-22BD-A041-4A23-75DF5C9E7C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0">
                <a:schemeClr val="accent3">
                  <a:lumMod val="89000"/>
                </a:schemeClr>
              </a:gs>
              <a:gs pos="1000">
                <a:schemeClr val="accent3">
                  <a:lumMod val="0"/>
                  <a:alpha val="83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50E4-BD96-A682-BC7C-47D6DA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10BB6-A518-CF83-3937-DA42DC2B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BD13-421D-8D6A-E07A-77FD7119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fld id="{A1DE4947-6BC5-3D42-9664-5AC3090E502D}" type="datetime1">
              <a:rPr lang="en-SG" smtClean="0"/>
              <a:pPr/>
              <a:t>7/2/23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4358-3128-E5BF-E4FF-08632FD7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35C2-A709-E878-D0B2-4A775CC63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fld id="{D6E69E6F-788F-E747-BA46-DB34FAFBA6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gov.sg/dataset/average-weekly-paid-overtime-hours-worked-per-employee-quarterly" TargetMode="External"/><Relationship Id="rId3" Type="http://schemas.openxmlformats.org/officeDocument/2006/relationships/hyperlink" Target="https://data.gov.sg/dataset/job-vacancy-rate-by-industry-and-occupational-group-quarterly" TargetMode="External"/><Relationship Id="rId7" Type="http://schemas.openxmlformats.org/officeDocument/2006/relationships/hyperlink" Target="https://data.gov.sg/dataset/polytechnics-intake-enrolment-and-graduates-by-course" TargetMode="External"/><Relationship Id="rId2" Type="http://schemas.openxmlformats.org/officeDocument/2006/relationships/hyperlink" Target="https://data.gov.sg/dataset/job-vacancy-by-industry-and-occupational-group-quarter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incidence-of-redundancy-by-industry-and-occupational-group-annual" TargetMode="External"/><Relationship Id="rId5" Type="http://schemas.openxmlformats.org/officeDocument/2006/relationships/hyperlink" Target="https://data.gov.sg/dataset/average-monthly-recruitment-resignation-rates-by-industry-and-occupational-group-quarterly" TargetMode="External"/><Relationship Id="rId4" Type="http://schemas.openxmlformats.org/officeDocument/2006/relationships/hyperlink" Target="https://data.gov.sg/dataset/average-monthly-paid-hours-worked-per-employee-quarterly" TargetMode="External"/><Relationship Id="rId9" Type="http://schemas.openxmlformats.org/officeDocument/2006/relationships/hyperlink" Target="https://data.gov.sg/dataset/universities-intake-enrolment-and-graduates-by-cour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6C2A-AB20-D03E-02B7-017C0AB0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Predicting resignation rates in the ICT industry and trend analysis for ICT higher education intakes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A9319-8B16-D0DF-C8E0-47A164DE5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168467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301" y="1383632"/>
            <a:ext cx="8103398" cy="42164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2298" y="1243932"/>
            <a:ext cx="5581666" cy="4678746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97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2907" y="1243931"/>
            <a:ext cx="8006185" cy="4606501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4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9497" y="1275012"/>
            <a:ext cx="8873005" cy="4566987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4666" y="1383632"/>
            <a:ext cx="7222667" cy="44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0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35A3-09E3-5840-9AC9-3DC69AA3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yearly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0F68-53C3-49D8-0E11-39E7622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4B26C-B515-67F8-D6FD-58B7C44E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60" y="2216150"/>
            <a:ext cx="5613589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33B81C-C03B-96D7-162C-75EE2B09F442}"/>
              </a:ext>
            </a:extLst>
          </p:cNvPr>
          <p:cNvSpPr/>
          <p:nvPr/>
        </p:nvSpPr>
        <p:spPr>
          <a:xfrm>
            <a:off x="1074821" y="169068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 Vacancy </a:t>
            </a:r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Rates</a:t>
            </a:r>
            <a:endParaRPr lang="en-US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AC1E1-0184-296D-6D73-00ACBD9F063D}"/>
              </a:ext>
            </a:extLst>
          </p:cNvPr>
          <p:cNvSpPr/>
          <p:nvPr/>
        </p:nvSpPr>
        <p:spPr>
          <a:xfrm>
            <a:off x="1074820" y="430312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Total Paid Hours</a:t>
            </a:r>
            <a:endParaRPr 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CA11-8640-26A1-D3FC-3C37EE2AFB47}"/>
              </a:ext>
            </a:extLst>
          </p:cNvPr>
          <p:cNvSpPr/>
          <p:nvPr/>
        </p:nvSpPr>
        <p:spPr>
          <a:xfrm>
            <a:off x="3707063" y="169068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Recruitment Rates</a:t>
            </a:r>
            <a:endParaRPr lang="en-US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AAD90-6CC2-F3B1-79F8-0302F9A86CD6}"/>
              </a:ext>
            </a:extLst>
          </p:cNvPr>
          <p:cNvSpPr/>
          <p:nvPr/>
        </p:nvSpPr>
        <p:spPr>
          <a:xfrm>
            <a:off x="3693693" y="430312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Incidence of Retrenchment</a:t>
            </a:r>
            <a:endParaRPr 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80713-D25C-381D-F04D-27F2F286EADE}"/>
              </a:ext>
            </a:extLst>
          </p:cNvPr>
          <p:cNvSpPr/>
          <p:nvPr/>
        </p:nvSpPr>
        <p:spPr>
          <a:xfrm>
            <a:off x="6339305" y="169068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Resignation Rates</a:t>
            </a:r>
            <a:endParaRPr lang="en-US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FC23A-D7B6-C2EF-8C62-C73D55D22528}"/>
              </a:ext>
            </a:extLst>
          </p:cNvPr>
          <p:cNvSpPr/>
          <p:nvPr/>
        </p:nvSpPr>
        <p:spPr>
          <a:xfrm>
            <a:off x="6332620" y="430312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Polytechnic Intake</a:t>
            </a:r>
            <a:endParaRPr 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CBADB-304B-A76D-CFAB-F2C777F1D166}"/>
              </a:ext>
            </a:extLst>
          </p:cNvPr>
          <p:cNvSpPr/>
          <p:nvPr/>
        </p:nvSpPr>
        <p:spPr>
          <a:xfrm>
            <a:off x="8971548" y="169068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Paid Overtime Hours</a:t>
            </a:r>
            <a:endParaRPr lang="en-US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740787-B405-F5B8-BBEF-859E89728CF1}"/>
              </a:ext>
            </a:extLst>
          </p:cNvPr>
          <p:cNvSpPr/>
          <p:nvPr/>
        </p:nvSpPr>
        <p:spPr>
          <a:xfrm>
            <a:off x="8971547" y="4303128"/>
            <a:ext cx="2145632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Intake</a:t>
            </a:r>
            <a:endParaRPr 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A7B6FC-AC5A-D4FF-508F-D45107C6E6DF}"/>
              </a:ext>
            </a:extLst>
          </p:cNvPr>
          <p:cNvCxnSpPr>
            <a:cxnSpLocks/>
          </p:cNvCxnSpPr>
          <p:nvPr/>
        </p:nvCxnSpPr>
        <p:spPr>
          <a:xfrm>
            <a:off x="3453063" y="1762880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5BD9B5-165E-1E82-5BB8-256DABA7EC7C}"/>
              </a:ext>
            </a:extLst>
          </p:cNvPr>
          <p:cNvCxnSpPr>
            <a:cxnSpLocks/>
          </p:cNvCxnSpPr>
          <p:nvPr/>
        </p:nvCxnSpPr>
        <p:spPr>
          <a:xfrm>
            <a:off x="3453063" y="4465805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417A65-FA6C-C25C-65B6-02FCDBF9A7A8}"/>
              </a:ext>
            </a:extLst>
          </p:cNvPr>
          <p:cNvCxnSpPr>
            <a:cxnSpLocks/>
          </p:cNvCxnSpPr>
          <p:nvPr/>
        </p:nvCxnSpPr>
        <p:spPr>
          <a:xfrm>
            <a:off x="6079958" y="1690688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C7145B-2891-A432-CF94-26AF8A3138C5}"/>
              </a:ext>
            </a:extLst>
          </p:cNvPr>
          <p:cNvCxnSpPr>
            <a:cxnSpLocks/>
          </p:cNvCxnSpPr>
          <p:nvPr/>
        </p:nvCxnSpPr>
        <p:spPr>
          <a:xfrm>
            <a:off x="6079958" y="4393613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09FD1B-BE56-C048-359E-7E1ECD727863}"/>
              </a:ext>
            </a:extLst>
          </p:cNvPr>
          <p:cNvCxnSpPr>
            <a:cxnSpLocks/>
          </p:cNvCxnSpPr>
          <p:nvPr/>
        </p:nvCxnSpPr>
        <p:spPr>
          <a:xfrm>
            <a:off x="8718884" y="1762880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BD13A-D87C-E20E-D1B3-DC029EDE95EA}"/>
              </a:ext>
            </a:extLst>
          </p:cNvPr>
          <p:cNvCxnSpPr>
            <a:cxnSpLocks/>
          </p:cNvCxnSpPr>
          <p:nvPr/>
        </p:nvCxnSpPr>
        <p:spPr>
          <a:xfrm>
            <a:off x="8718884" y="4465805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2784C-1FA3-2A4D-7155-8FBDD2675006}"/>
              </a:ext>
            </a:extLst>
          </p:cNvPr>
          <p:cNvCxnSpPr>
            <a:cxnSpLocks/>
          </p:cNvCxnSpPr>
          <p:nvPr/>
        </p:nvCxnSpPr>
        <p:spPr>
          <a:xfrm rot="5400000">
            <a:off x="2088355" y="3059408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5ABE91-8869-5E68-05A6-37AEF2A2FDFF}"/>
              </a:ext>
            </a:extLst>
          </p:cNvPr>
          <p:cNvCxnSpPr>
            <a:cxnSpLocks/>
          </p:cNvCxnSpPr>
          <p:nvPr/>
        </p:nvCxnSpPr>
        <p:spPr>
          <a:xfrm rot="5400000">
            <a:off x="4720598" y="3059408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19974B-00CC-8103-900B-79FDB8BCB795}"/>
              </a:ext>
            </a:extLst>
          </p:cNvPr>
          <p:cNvCxnSpPr>
            <a:cxnSpLocks/>
          </p:cNvCxnSpPr>
          <p:nvPr/>
        </p:nvCxnSpPr>
        <p:spPr>
          <a:xfrm rot="5400000">
            <a:off x="7352840" y="3079967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F8BC1C-5CC3-41CC-EA13-AD33B68C8F29}"/>
              </a:ext>
            </a:extLst>
          </p:cNvPr>
          <p:cNvCxnSpPr>
            <a:cxnSpLocks/>
          </p:cNvCxnSpPr>
          <p:nvPr/>
        </p:nvCxnSpPr>
        <p:spPr>
          <a:xfrm rot="5400000">
            <a:off x="10103644" y="3079967"/>
            <a:ext cx="0" cy="20270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0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33B81C-C03B-96D7-162C-75EE2B09F442}"/>
              </a:ext>
            </a:extLst>
          </p:cNvPr>
          <p:cNvSpPr/>
          <p:nvPr/>
        </p:nvSpPr>
        <p:spPr>
          <a:xfrm>
            <a:off x="1074820" y="1690688"/>
            <a:ext cx="4720389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Filtered to Information, Communications and Technology industry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A7B6FC-AC5A-D4FF-508F-D45107C6E6DF}"/>
              </a:ext>
            </a:extLst>
          </p:cNvPr>
          <p:cNvCxnSpPr>
            <a:cxnSpLocks/>
          </p:cNvCxnSpPr>
          <p:nvPr/>
        </p:nvCxnSpPr>
        <p:spPr>
          <a:xfrm flipH="1">
            <a:off x="956511" y="4051763"/>
            <a:ext cx="102789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417A65-FA6C-C25C-65B6-02FCDBF9A7A8}"/>
              </a:ext>
            </a:extLst>
          </p:cNvPr>
          <p:cNvCxnSpPr>
            <a:cxnSpLocks/>
          </p:cNvCxnSpPr>
          <p:nvPr/>
        </p:nvCxnSpPr>
        <p:spPr>
          <a:xfrm>
            <a:off x="6079958" y="1690688"/>
            <a:ext cx="8021" cy="46619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4585F0-D5B0-302E-8372-87D5CF8D1C98}"/>
              </a:ext>
            </a:extLst>
          </p:cNvPr>
          <p:cNvSpPr/>
          <p:nvPr/>
        </p:nvSpPr>
        <p:spPr>
          <a:xfrm>
            <a:off x="6372728" y="1690688"/>
            <a:ext cx="4720389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with quarter column was split into year and quarter columns using </a:t>
            </a:r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pd.str.split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4DCC91-1E8E-4F73-47E4-65296C41D9A1}"/>
              </a:ext>
            </a:extLst>
          </p:cNvPr>
          <p:cNvSpPr/>
          <p:nvPr/>
        </p:nvSpPr>
        <p:spPr>
          <a:xfrm>
            <a:off x="1074820" y="4223092"/>
            <a:ext cx="4720389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was merged using inner join by year and/or quarter columns using </a:t>
            </a:r>
            <a:r>
              <a:rPr lang="en-US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pd.join</a:t>
            </a:r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DA300-E878-27EC-C4EA-EEB27E6C570B}"/>
              </a:ext>
            </a:extLst>
          </p:cNvPr>
          <p:cNvSpPr/>
          <p:nvPr/>
        </p:nvSpPr>
        <p:spPr>
          <a:xfrm>
            <a:off x="6372727" y="4223092"/>
            <a:ext cx="4720389" cy="2189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‘-’ values were converted to 0</a:t>
            </a:r>
          </a:p>
        </p:txBody>
      </p:sp>
    </p:spTree>
    <p:extLst>
      <p:ext uri="{BB962C8B-B14F-4D97-AF65-F5344CB8AC3E}">
        <p14:creationId xmlns:p14="http://schemas.microsoft.com/office/powerpoint/2010/main" val="2496818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DF5434-6C3F-C6D3-CCD7-3FAAF88B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3632"/>
            <a:ext cx="7772400" cy="3686174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06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12" y="1274896"/>
            <a:ext cx="9083975" cy="4308207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64" y="1577306"/>
            <a:ext cx="9036271" cy="3703387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5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94" y="1247325"/>
            <a:ext cx="6731612" cy="4689851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2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71" y="1421732"/>
            <a:ext cx="7839657" cy="4127153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7" y="6088313"/>
            <a:ext cx="1189312" cy="540000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2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56C-9377-265B-12C0-7473FC4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6EB742A-3DAB-5EAE-A049-E4613719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5" y="6098726"/>
            <a:ext cx="1138605" cy="5400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CF06863-3422-0192-8A6D-52ABD539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4" y="6088313"/>
            <a:ext cx="1317601" cy="5400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53FAB219-DC27-EF56-EA64-978D5C92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999" y="6098726"/>
            <a:ext cx="775093" cy="540000"/>
          </a:xfrm>
          <a:prstGeom prst="rect">
            <a:avLst/>
          </a:prstGeom>
        </p:spPr>
      </p:pic>
      <p:pic>
        <p:nvPicPr>
          <p:cNvPr id="23" name="Picture 2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77117484-BB41-EA91-72E0-904BEB3B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626" y="6098726"/>
            <a:ext cx="1025747" cy="540000"/>
          </a:xfrm>
          <a:prstGeom prst="rect">
            <a:avLst/>
          </a:prstGeom>
        </p:spPr>
      </p:pic>
      <p:pic>
        <p:nvPicPr>
          <p:cNvPr id="25" name="Picture 24" descr="A picture containing text, monitor, black, screen&#10;&#10;Description automatically generated">
            <a:extLst>
              <a:ext uri="{FF2B5EF4-FFF2-40B4-BE49-F238E27FC236}">
                <a16:creationId xmlns:a16="http://schemas.microsoft.com/office/drawing/2014/main" id="{00D9D7CD-BEA6-EE64-870F-24CE9A78F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183" y="1399506"/>
            <a:ext cx="8939633" cy="4058987"/>
          </a:xfrm>
          <a:prstGeom prst="rect">
            <a:avLst/>
          </a:prstGeom>
        </p:spPr>
      </p:pic>
      <p:pic>
        <p:nvPicPr>
          <p:cNvPr id="38" name="Picture 3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C69C16-0065-4E97-A6E4-F7E736D4D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753" y="6088313"/>
            <a:ext cx="1037813" cy="540000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8310590B-0FC0-AE04-E083-EE76799C1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100" y="6098726"/>
            <a:ext cx="644211" cy="540000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A007B266-C578-6BDF-3148-7543D9B41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45" y="6088313"/>
            <a:ext cx="938530" cy="5400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7D0B74B1-764E-81BB-7424-9ECE26A72F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0909" y="6088313"/>
            <a:ext cx="1049143" cy="540000"/>
          </a:xfrm>
          <a:prstGeom prst="rect">
            <a:avLst/>
          </a:prstGeom>
        </p:spPr>
      </p:pic>
      <p:pic>
        <p:nvPicPr>
          <p:cNvPr id="46" name="Picture 45" descr="A picture containing text, monitor, black, screenshot&#10;&#10;Description automatically generated">
            <a:extLst>
              <a:ext uri="{FF2B5EF4-FFF2-40B4-BE49-F238E27FC236}">
                <a16:creationId xmlns:a16="http://schemas.microsoft.com/office/drawing/2014/main" id="{529B9667-0845-6708-67CA-DFF19A28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583" y="6088313"/>
            <a:ext cx="87169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25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105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Futura Medium</vt:lpstr>
      <vt:lpstr>Futura Medium</vt:lpstr>
      <vt:lpstr>Office Theme</vt:lpstr>
      <vt:lpstr>Predicting resignation rates in the ICT industry and trend analysis for ICT higher education intakes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Datasets</vt:lpstr>
      <vt:lpstr>Mean yearly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14</cp:revision>
  <dcterms:created xsi:type="dcterms:W3CDTF">2023-02-06T11:00:24Z</dcterms:created>
  <dcterms:modified xsi:type="dcterms:W3CDTF">2023-02-07T11:47:53Z</dcterms:modified>
</cp:coreProperties>
</file>