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321470" y="2057400"/>
            <a:ext cx="6726829" cy="32846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700"/>
            </a:lvl1pPr>
            <a:lvl2pPr marL="1000125" indent="-542925">
              <a:buFontTx/>
              <a:defRPr sz="5700"/>
            </a:lvl2pPr>
            <a:lvl3pPr marL="1565910" indent="-651510">
              <a:buFontTx/>
              <a:defRPr sz="5700"/>
            </a:lvl3pPr>
            <a:lvl4pPr marL="2095500" indent="-723900">
              <a:buFontTx/>
              <a:defRPr sz="5700"/>
            </a:lvl4pPr>
            <a:lvl5pPr marL="2552700" indent="-723900">
              <a:buFontTx/>
              <a:defRPr sz="5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ext Placeholder 10"/>
          <p:cNvSpPr/>
          <p:nvPr>
            <p:ph type="body" sz="quarter" idx="13"/>
          </p:nvPr>
        </p:nvSpPr>
        <p:spPr>
          <a:xfrm>
            <a:off x="321471" y="6149182"/>
            <a:ext cx="2057401" cy="365127"/>
          </a:xfrm>
          <a:prstGeom prst="rect">
            <a:avLst/>
          </a:prstGeom>
        </p:spPr>
        <p:txBody>
          <a:bodyPr/>
          <a:lstStyle/>
          <a:p>
            <a:pPr marL="187452" indent="-187452" defTabSz="749808">
              <a:spcBef>
                <a:spcPts val="800"/>
              </a:spcBef>
              <a:defRPr sz="1968"/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2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itle Text"/>
          <p:cNvSpPr txBox="1"/>
          <p:nvPr>
            <p:ph type="title"/>
          </p:nvPr>
        </p:nvSpPr>
        <p:spPr>
          <a:xfrm>
            <a:off x="319088" y="1767207"/>
            <a:ext cx="8393112" cy="93789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319088" y="3070229"/>
            <a:ext cx="8393112" cy="34143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319088" y="1767207"/>
            <a:ext cx="8393112" cy="93789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319088" y="3070229"/>
            <a:ext cx="8393112" cy="34143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5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323850" y="3070229"/>
            <a:ext cx="4174334" cy="4349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0">
              <a:buSzTx/>
              <a:buFontTx/>
              <a:buNone/>
              <a:defRPr b="1" sz="2000"/>
            </a:lvl2pPr>
            <a:lvl3pPr marL="0" indent="0">
              <a:buSzTx/>
              <a:buFontTx/>
              <a:buNone/>
              <a:defRPr b="1" sz="2000"/>
            </a:lvl3pPr>
            <a:lvl4pPr marL="0" indent="0">
              <a:buSzTx/>
              <a:buFontTx/>
              <a:buNone/>
              <a:defRPr b="1" sz="2000"/>
            </a:lvl4pPr>
            <a:lvl5pPr marL="0" indent="0">
              <a:buSzTx/>
              <a:buFont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29150" y="3070229"/>
            <a:ext cx="4083050" cy="434971"/>
          </a:xfrm>
          <a:prstGeom prst="rect">
            <a:avLst/>
          </a:prstGeom>
        </p:spPr>
        <p:txBody>
          <a:bodyPr anchor="b"/>
          <a:lstStyle/>
          <a:p>
            <a:pPr marL="226313" indent="-226313" defTabSz="905255">
              <a:spcBef>
                <a:spcPts val="900"/>
              </a:spcBef>
              <a:defRPr sz="2376"/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323849" y="1767207"/>
            <a:ext cx="8388351" cy="93789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-colum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323850" y="3070229"/>
            <a:ext cx="4174334" cy="4349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0">
              <a:buSzTx/>
              <a:buFontTx/>
              <a:buNone/>
              <a:defRPr b="1" sz="2000"/>
            </a:lvl2pPr>
            <a:lvl3pPr marL="0" indent="0">
              <a:buSzTx/>
              <a:buFontTx/>
              <a:buNone/>
              <a:defRPr b="1" sz="2000"/>
            </a:lvl3pPr>
            <a:lvl4pPr marL="0" indent="0">
              <a:buSzTx/>
              <a:buFontTx/>
              <a:buNone/>
              <a:defRPr b="1" sz="2000"/>
            </a:lvl4pPr>
            <a:lvl5pPr marL="0" indent="0">
              <a:buSzTx/>
              <a:buFont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/>
          <p:nvPr>
            <p:ph type="body" sz="quarter" idx="13"/>
          </p:nvPr>
        </p:nvSpPr>
        <p:spPr>
          <a:xfrm>
            <a:off x="4629150" y="3070229"/>
            <a:ext cx="4083050" cy="434971"/>
          </a:xfrm>
          <a:prstGeom prst="rect">
            <a:avLst/>
          </a:prstGeom>
        </p:spPr>
        <p:txBody>
          <a:bodyPr anchor="b"/>
          <a:lstStyle/>
          <a:p>
            <a:pPr marL="226313" indent="-226313" defTabSz="905255">
              <a:spcBef>
                <a:spcPts val="900"/>
              </a:spcBef>
              <a:defRPr sz="2376"/>
            </a:pP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323849" y="1767207"/>
            <a:ext cx="8388351" cy="93789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o head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8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for full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" name="Rectangle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7" name="Rectangle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Insert picture here"/>
            <p:cNvSpPr txBox="1"/>
            <p:nvPr/>
          </p:nvSpPr>
          <p:spPr>
            <a:xfrm>
              <a:off x="0" y="3262457"/>
              <a:ext cx="914400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Insert picture here</a:t>
              </a:r>
            </a:p>
          </p:txBody>
        </p:sp>
      </p:grp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28650" y="365128"/>
            <a:ext cx="7886700" cy="93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319088" y="343518"/>
            <a:ext cx="8393112" cy="93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319088" y="1646540"/>
            <a:ext cx="8393112" cy="485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6294578" y="6232198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3-Views-with-template-css/routes/web.php" TargetMode="External"/><Relationship Id="rId3" Type="http://schemas.openxmlformats.org/officeDocument/2006/relationships/hyperlink" Target="https://github.com/iyngaranedu/topup-blogs/blob/03-Views-with-template-css/resources/views/front-end/layouts/default.blade.php" TargetMode="External"/><Relationship Id="rId4" Type="http://schemas.openxmlformats.org/officeDocument/2006/relationships/hyperlink" Target="https://github.com/iyngaranedu/topup-blogs/blob/03-Views-with-template-css/resources/views/front-end/layouts/header.blade.php" TargetMode="External"/><Relationship Id="rId5" Type="http://schemas.openxmlformats.org/officeDocument/2006/relationships/hyperlink" Target="https://github.com/iyngaranedu/topup-blogs/blob/03-Views-with-template-css/resources/views/front-end/layouts/sidebar.blade.php" TargetMode="External"/><Relationship Id="rId6" Type="http://schemas.openxmlformats.org/officeDocument/2006/relationships/hyperlink" Target="https://github.com/iyngaranedu/topup-blogs/blob/03-Views-with-template-css/resources/views/front-end/layouts/footer.blade.php" TargetMode="External"/><Relationship Id="rId7" Type="http://schemas.openxmlformats.org/officeDocument/2006/relationships/hyperlink" Target="https://github.com/iyngaranedu/topup-blogs/blob/03-Views-with-template-css/resources/views/front-end/views/home/index.blade.php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4-Backend-Views-with-template-css/resources/views/back-end/layouts/default.blade.php" TargetMode="External"/><Relationship Id="rId3" Type="http://schemas.openxmlformats.org/officeDocument/2006/relationships/hyperlink" Target="https://github.com/iyngaranedu/topup-blogs/blob/04-Backend-Views-with-template-css/resources/views/back-end/layouts/header.blade.php" TargetMode="External"/><Relationship Id="rId4" Type="http://schemas.openxmlformats.org/officeDocument/2006/relationships/hyperlink" Target="https://github.com/iyngaranedu/topup-blogs/blob/04-Backend-Views-with-template-css/resources/views/back-end/layouts/sidebar.blade.php" TargetMode="External"/><Relationship Id="rId5" Type="http://schemas.openxmlformats.org/officeDocument/2006/relationships/hyperlink" Target="https://github.com/iyngaranedu/topup-blogs/blob/04-Backend-Views-with-template-css/resources/views/back-end/layouts/footer.blade.php" TargetMode="External"/><Relationship Id="rId6" Type="http://schemas.openxmlformats.org/officeDocument/2006/relationships/hyperlink" Target="https://github.com/iyngaranedu/topup-blogs/blob/04-Backend-Views-with-template-css/resources/views/back-end/views/dashboard/index.blade.php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5-Controllers-Frontend/app/Http/Controllers/HelloController.php" TargetMode="External"/><Relationship Id="rId3" Type="http://schemas.openxmlformats.org/officeDocument/2006/relationships/hyperlink" Target="https://laravel.com/docs/6.x/controllers" TargetMode="External"/><Relationship Id="rId4" Type="http://schemas.openxmlformats.org/officeDocument/2006/relationships/hyperlink" Target="https://www.youtube.com/watch?v=98ChVWjI6KI&amp;t=33s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5-Controllers-Frontend/app/Http/Controllers/Frontend/HomeController.php" TargetMode="External"/><Relationship Id="rId3" Type="http://schemas.openxmlformats.org/officeDocument/2006/relationships/hyperlink" Target="https://github.com/iyngaranedu/topup-blogs/blob/05-Controllers-Frontend/app/Http/Controllers/Frontend/CmsController.php" TargetMode="External"/><Relationship Id="rId4" Type="http://schemas.openxmlformats.org/officeDocument/2006/relationships/hyperlink" Target="https://github.com/iyngaranedu/topup-blogs/blob/05-Controllers-Frontend/app/Http/Controllers/Frontend/BlogController.php" TargetMode="External"/><Relationship Id="rId5" Type="http://schemas.openxmlformats.org/officeDocument/2006/relationships/hyperlink" Target="https://github.com/iyngaranedu/topup-blogs/blob/05-Controllers-Frontend/routes/web.php" TargetMode="External"/><Relationship Id="rId6" Type="http://schemas.openxmlformats.org/officeDocument/2006/relationships/hyperlink" Target="https://github.com/iyngaranedu/topup-blogs/commit/18af43caa99a55f44653d216fb009bc3bea4903c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commit/9d8dcdc37a46b7ec6852ac29083e6cc89386da13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5.8/migrations" TargetMode="External"/><Relationship Id="rId3" Type="http://schemas.openxmlformats.org/officeDocument/2006/relationships/hyperlink" Target="https://www.youtube.com/watch?v=vh7E9JH7oSo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7-Database-Migrations/database/migrations/2020_02_15_152622_create_category_table.php" TargetMode="External"/><Relationship Id="rId3" Type="http://schemas.openxmlformats.org/officeDocument/2006/relationships/hyperlink" Target="https://github.com/iyngaranedu/topup-blogs/blob/07-Database-Migrations/database/migrations/2020_02_16_014339_create_tags_table.php" TargetMode="External"/><Relationship Id="rId4" Type="http://schemas.openxmlformats.org/officeDocument/2006/relationships/hyperlink" Target="https://github.com/iyngaranedu/topup-blogs/blob/07-Database-Migrations/database/migrations/2020_02_16_014836_create_posts_table.php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7-Database-Migrations/database/migrations/2020_02_16_015745_create_comments_table.php" TargetMode="External"/><Relationship Id="rId3" Type="http://schemas.openxmlformats.org/officeDocument/2006/relationships/hyperlink" Target="https://github.com/iyngaranedu/topup-blogs/blob/07-Database-Migrations/database/migrations/2020_02_16_021000_create_blogs_tags_table.php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6.x/seeding" TargetMode="External"/><Relationship Id="rId3" Type="http://schemas.openxmlformats.org/officeDocument/2006/relationships/hyperlink" Target="https://www.youtube.com/watch?v=U5gxiPNcSZU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5.8/eloquent" TargetMode="External"/><Relationship Id="rId3" Type="http://schemas.openxmlformats.org/officeDocument/2006/relationships/hyperlink" Target="https://laravel.com/docs/5.8/eloquent-relationships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5.8/eloquen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6.x/seeding" TargetMode="External"/><Relationship Id="rId3" Type="http://schemas.openxmlformats.org/officeDocument/2006/relationships/hyperlink" Target="https://www.youtube.com/watch?v=U5gxiPNcSZU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casts.com/series/laravel-6-from-scratch/episodes/1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6.x/installation" TargetMode="External"/><Relationship Id="rId3" Type="http://schemas.openxmlformats.org/officeDocument/2006/relationships/hyperlink" Target="https://www.youtube.com/watch?v=eD4yMI-IR8g&amp;t=161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6.x/installation" TargetMode="External"/><Relationship Id="rId3" Type="http://schemas.openxmlformats.org/officeDocument/2006/relationships/hyperlink" Target="https://www.youtube.com/watch?v=eD4yMI-IR8g&amp;t=161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6.x/routing" TargetMode="External"/><Relationship Id="rId3" Type="http://schemas.openxmlformats.org/officeDocument/2006/relationships/hyperlink" Target="https://www.youtube.com/watch?v=Bzd-rI52G-k&amp;t=30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yngaranedu/topup-blogs/blob/01-Routing/routes/web.php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aravel.com/docs/5.0/views" TargetMode="External"/><Relationship Id="rId3" Type="http://schemas.openxmlformats.org/officeDocument/2006/relationships/hyperlink" Target="https://laravel.com/docs/5.0/templates" TargetMode="External"/><Relationship Id="rId4" Type="http://schemas.openxmlformats.org/officeDocument/2006/relationships/hyperlink" Target="https://www.youtube.com/watch?v=aw5JEz3ttYg&amp;t=27s" TargetMode="External"/><Relationship Id="rId5" Type="http://schemas.openxmlformats.org/officeDocument/2006/relationships/hyperlink" Target="https://www.youtube.com/watch?v=Sm1TiXLEzS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1"/>
          <p:cNvSpPr txBox="1"/>
          <p:nvPr>
            <p:ph type="body" idx="1"/>
          </p:nvPr>
        </p:nvSpPr>
        <p:spPr>
          <a:xfrm>
            <a:off x="530476" y="1711236"/>
            <a:ext cx="8313078" cy="3709166"/>
          </a:xfrm>
          <a:prstGeom prst="rect">
            <a:avLst/>
          </a:prstGeom>
        </p:spPr>
        <p:txBody>
          <a:bodyPr/>
          <a:lstStyle/>
          <a:p>
            <a:pPr algn="ctr">
              <a:defRPr sz="5400"/>
            </a:pPr>
            <a:r>
              <a:t>Project (BCC605)</a:t>
            </a:r>
          </a:p>
          <a:p>
            <a:pPr algn="ctr"/>
            <a:endParaRPr sz="5400"/>
          </a:p>
          <a:p>
            <a:pPr algn="ctr">
              <a:defRPr sz="4400"/>
            </a:pPr>
            <a:r>
              <a:t>Sample Project - Laravel 6</a:t>
            </a:r>
          </a:p>
        </p:txBody>
      </p:sp>
      <p:sp>
        <p:nvSpPr>
          <p:cNvPr id="110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800"/>
            </a:lvl1pPr>
          </a:lstStyle>
          <a:p>
            <a:pPr/>
            <a:r>
              <a:t>BCAS CITY CAMPUS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55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68095">
              <a:defRPr b="1" sz="3024"/>
            </a:lvl1pPr>
          </a:lstStyle>
          <a:p>
            <a:pPr/>
            <a:r>
              <a:t>Views - Defining A Blade Layout for Frontend</a:t>
            </a:r>
          </a:p>
        </p:txBody>
      </p:sp>
      <p:sp>
        <p:nvSpPr>
          <p:cNvPr id="156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b="1" i="1" sz="1552">
                <a:latin typeface="Georgia"/>
                <a:ea typeface="Georgia"/>
                <a:cs typeface="Georgia"/>
                <a:sym typeface="Georgia"/>
              </a:defRPr>
            </a:pPr>
            <a:r>
              <a:t>The Header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&lt;!-- Stored in resources/views/front-end/layouts/header.blade.php --&gt;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&lt;p style="border: 2px solid black"&gt;The header&lt;/p&gt;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b="1" i="1" sz="1552">
                <a:latin typeface="Georgia"/>
                <a:ea typeface="Georgia"/>
                <a:cs typeface="Georgia"/>
                <a:sym typeface="Georgia"/>
              </a:defRPr>
            </a:pPr>
            <a:r>
              <a:t>The Sidebar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&lt;!-- Stored in resources/views/front-end/layouts/sidebar.blade.php --&gt;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&lt;p style="border: 2px solid red"&gt;The side bar&lt;/p&gt;</a:t>
            </a:r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b="1" i="1" sz="1552">
                <a:latin typeface="Georgia"/>
                <a:ea typeface="Georgia"/>
                <a:cs typeface="Georgia"/>
                <a:sym typeface="Georgia"/>
              </a:defRPr>
            </a:pPr>
            <a:r>
              <a:t>The Footer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&lt;!-- Stored in resources/views/front-end/layouts/footer.blade.php --&gt;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&lt;p style="border: 2px solid darkslateblue"&gt;The footer&lt;/p&gt;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b="1" i="1" sz="1552">
                <a:latin typeface="Georgia"/>
                <a:ea typeface="Georgia"/>
                <a:cs typeface="Georgia"/>
                <a:sym typeface="Georgia"/>
              </a:defRPr>
            </a:pPr>
            <a:r>
              <a:t>The Index Page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&lt;!-- Stored in resources/views/front-end/views/home/index.blade.php --&gt;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@extends('front-end.layouts.default')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@section(‘content')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The index page</a:t>
            </a:r>
            <a:endParaRPr i="0"/>
          </a:p>
          <a:p>
            <a:pPr lvl="2" marL="0" indent="239481" defTabSz="478962">
              <a:lnSpc>
                <a:spcPct val="100000"/>
              </a:lnSpc>
              <a:spcBef>
                <a:spcPts val="300"/>
              </a:spcBef>
              <a:buSzTx/>
              <a:buNone/>
              <a:defRPr i="1" sz="155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i="0"/>
              <a:t>@endsection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60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68095">
              <a:defRPr b="1" sz="3024"/>
            </a:lvl1pPr>
          </a:lstStyle>
          <a:p>
            <a:pPr/>
            <a:r>
              <a:t>Views - Defining A Blade Layout for Frontend</a:t>
            </a:r>
          </a:p>
        </p:txBody>
      </p:sp>
      <p:sp>
        <p:nvSpPr>
          <p:cNvPr id="161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82838"/>
            <a:ext cx="7659624" cy="1442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6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68095">
              <a:defRPr b="1" sz="3024"/>
            </a:lvl1pPr>
          </a:lstStyle>
          <a:p>
            <a:pPr/>
            <a:r>
              <a:t>Views - Defining A Blade Layout for Frontend</a:t>
            </a:r>
          </a:p>
        </p:txBody>
      </p:sp>
      <p:sp>
        <p:nvSpPr>
          <p:cNvPr id="16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Apply the template files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Move css, vender folders into public/assets folder.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Replace the master layout, header, Sidebar, Footer and Index templates contents with the template html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Change the css, javascript and images with base url - URL::asset as follows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For CSS: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&lt;link rel="stylesheet" href="{{ asset('assets/css/main-style.css') }}"&gt;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For JS: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&lt;script type="text/javascript" src="{{ asset('assets/vendor/jquery/jquery.min.js') }}”&gt;&lt;/script&gt;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For Links: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&lt;a href="{{route('frontend.home')}}"&gt;Home&lt;/a&gt;</a:t>
            </a:r>
            <a:endParaRPr>
              <a:solidFill>
                <a:srgbClr val="393318"/>
              </a:solidFill>
            </a:endParaR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7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68095">
              <a:defRPr b="1" sz="3024"/>
            </a:lvl1pPr>
          </a:lstStyle>
          <a:p>
            <a:pPr/>
            <a:r>
              <a:t>Views - Defining A Blade Layout for Frontend</a:t>
            </a:r>
          </a:p>
        </p:txBody>
      </p:sp>
      <p:sp>
        <p:nvSpPr>
          <p:cNvPr id="17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Routes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https://github.com/iyngaranedu/topup-blogs/blob/03-Views-with-template-css/routes/web.php</a:t>
            </a:r>
            <a:r>
              <a:t> 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Master Layout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https://github.com/iyngaranedu/topup-blogs/blob/03-Views-with-template-css/resources/views/front-end/layouts/default.blade.php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 Header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https://github.com/iyngaranedu/topup-blogs/blob/03-Views-with-template-css/resources/views/front-end/layouts/header.blade.php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Sidebar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https://github.com/iyngaranedu/topup-blogs/blob/03-Views-with-template-css/resources/views/front-end/layouts/sidebar.blade.php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 Footer</a:t>
            </a:r>
            <a:endParaRPr i="0"/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https://github.com/iyngaranedu/topup-blogs/blob/03-Views-with-template-css/resources/views/front-end/layouts/footer.blade.php</a:t>
            </a:r>
            <a:endParaRPr i="0"/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b="1" i="1" sz="1392">
                <a:latin typeface="Georgia"/>
                <a:ea typeface="Georgia"/>
                <a:cs typeface="Georgia"/>
                <a:sym typeface="Georgia"/>
              </a:defRPr>
            </a:pPr>
            <a:r>
              <a:t>The Updated Index Page</a:t>
            </a:r>
            <a:endParaRPr i="0"/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https://github.com/iyngaranedu/topup-blogs/blob/03-Views-with-template-css/resources/views/front-end/views/home/index.blade.php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7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68095">
              <a:defRPr b="1" sz="3024"/>
            </a:lvl1pPr>
          </a:lstStyle>
          <a:p>
            <a:pPr/>
            <a:r>
              <a:t>Views - Defining A Blade Layout for Frontend</a:t>
            </a:r>
          </a:p>
        </p:txBody>
      </p:sp>
      <p:sp>
        <p:nvSpPr>
          <p:cNvPr id="17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627" y="2382839"/>
            <a:ext cx="5007146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86384">
              <a:defRPr b="1" sz="3096"/>
            </a:lvl1pPr>
          </a:lstStyle>
          <a:p>
            <a:pPr/>
            <a:r>
              <a:t>Views - Defining A Blade Layout for Backend</a:t>
            </a:r>
          </a:p>
        </p:txBody>
      </p:sp>
      <p:sp>
        <p:nvSpPr>
          <p:cNvPr id="18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The Master Layout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https://github.com/iyngaranedu/topup-blogs/blob/04-Backend-Views-with-template-css/resources/views/back-end/layouts/default.blade.php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The Header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https://github.com/iyngaranedu/topup-blogs/blob/04-Backend-Views-with-template-css/resources/views/back-end/layouts/header.blade.php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The Sidebar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https://github.com/iyngaranedu/topup-blogs/blob/04-Backend-Views-with-template-css/resources/views/back-end/layouts/sidebar.blade.php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The Footer</a:t>
            </a:r>
            <a:endParaRPr i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https://github.com/iyngaranedu/topup-blogs/blob/04-Backend-Views-with-template-css/resources/views/back-end/layouts/footer.blade.php</a:t>
            </a:r>
            <a:endParaRPr i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600">
                <a:latin typeface="Georgia"/>
                <a:ea typeface="Georgia"/>
                <a:cs typeface="Georgia"/>
                <a:sym typeface="Georgia"/>
              </a:defRPr>
            </a:pPr>
            <a:r>
              <a:t>The Dashboard Index Page</a:t>
            </a:r>
            <a:endParaRPr i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https://github.com/iyngaranedu/topup-blogs/blob/04-Backend-Views-with-template-css/resources/views/back-end/views/dashboard/index.blade.php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8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Laravel Controller</a:t>
            </a:r>
          </a:p>
        </p:txBody>
      </p:sp>
      <p:sp>
        <p:nvSpPr>
          <p:cNvPr id="18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In </a:t>
            </a:r>
            <a:r>
              <a:rPr b="1"/>
              <a:t>MVC architecture</a:t>
            </a:r>
            <a:r>
              <a:t>, the </a:t>
            </a:r>
            <a:r>
              <a:rPr b="1"/>
              <a:t>Controller</a:t>
            </a:r>
            <a:r>
              <a:t> acts as a coordinator between the view and the model and also handles the users requests.</a:t>
            </a:r>
          </a:p>
          <a:p>
            <a:pPr lvl="2" marL="0" indent="0">
              <a:buSzTx/>
              <a:buNone/>
              <a:defRPr sz="1700"/>
            </a:pPr>
          </a:p>
          <a:p>
            <a:pPr lvl="2" marL="0" indent="0">
              <a:buSzTx/>
              <a:buNone/>
              <a:defRPr b="1" sz="1500"/>
            </a:pPr>
            <a:r>
              <a:t>Defining Controllers</a:t>
            </a:r>
          </a:p>
          <a:p>
            <a:pPr lvl="2" marL="0" indent="0">
              <a:buSzTx/>
              <a:buNone/>
              <a:defRPr sz="1200"/>
            </a:pPr>
            <a:r>
              <a:t>The following command will generate a controller at </a:t>
            </a:r>
            <a:r>
              <a:rPr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rPr>
              <a:t>app/Http/Controllers/HelloController.php.</a:t>
            </a:r>
            <a:r>
              <a:t> </a:t>
            </a:r>
          </a:p>
          <a:p>
            <a:pPr lvl="2" marL="0" indent="0">
              <a:buSzTx/>
              <a:buNone/>
              <a:defRPr sz="1200"/>
            </a:pPr>
            <a:r>
              <a:rPr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rPr>
              <a:t>php artisan make:controller HelloController</a:t>
            </a:r>
            <a:endParaRPr i="1" sz="1400">
              <a:solidFill>
                <a:srgbClr val="535353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lvl="2" marL="0" indent="0">
              <a:buSzTx/>
              <a:buNone/>
              <a:defRPr sz="1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https://github.com/iyngaranedu/topup-blogs/blob/05-Controllers-Frontend/app/Http/Controllers/HelloController.php</a:t>
            </a:r>
          </a:p>
          <a:p>
            <a:pPr lvl="2" marL="0" indent="0">
              <a:buSzTx/>
              <a:buNone/>
              <a:defRPr sz="1200"/>
            </a:pPr>
            <a:r>
              <a:t>Next, you may register a route to the controller:</a:t>
            </a:r>
          </a:p>
          <a:p>
            <a:pPr lvl="2" marL="0" indent="0">
              <a:buSzTx/>
              <a:buNone/>
              <a:defRPr sz="1200"/>
            </a:pPr>
            <a:r>
              <a:rPr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rPr>
              <a:t>Route::get('/hello', ‘HelloController@hello’)-&gt;name('frontend.hello.test');</a:t>
            </a:r>
            <a:endParaRPr i="1" sz="1400">
              <a:solidFill>
                <a:srgbClr val="535353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lvl="2" marL="0" indent="0">
              <a:buSzTx/>
              <a:buNone/>
              <a:defRPr sz="1200"/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https://laravel.com/docs/6.x/controllers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https://www.youtube.com/watch?v=98ChVWjI6KI&amp;t=33s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9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58951">
              <a:defRPr b="1" sz="2988"/>
            </a:lvl1pPr>
          </a:lstStyle>
          <a:p>
            <a:pPr/>
            <a:r>
              <a:t>Controller - Defining controllers for Frontend</a:t>
            </a:r>
          </a:p>
        </p:txBody>
      </p:sp>
      <p:sp>
        <p:nvSpPr>
          <p:cNvPr id="19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HomeController for home page: </a:t>
            </a:r>
            <a:r>
              <a:rPr b="0"/>
              <a:t>php artisan make:controller Frontend/HomeController 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https://github.com/iyngaranedu/topup-blogs/blob/05-Controllers-Frontend/app/Http/Controllers/Frontend/HomeController.php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CmsController for Cms pages (About Us, Contact Us): </a:t>
            </a:r>
            <a:r>
              <a:rPr b="0"/>
              <a:t>php artisan make:controller Frontend/CmsController 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b="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https://github.com/iyngaranedu/topup-blogs/blob/05-Controllers-Frontend/app/Http/Controllers/Frontend/CmsController.php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BlogController for Blog pages: </a:t>
            </a:r>
            <a:r>
              <a:rPr b="0"/>
              <a:t>php artisan make:controller Frontend/BlogController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b="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https://github.com/iyngaranedu/topup-blogs/blob/05-Controllers-Frontend/app/Http/Controllers/Frontend/BlogController.php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Modify the routes and map the controllers: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https://github.com/iyngaranedu/topup-blogs/blob/05-Controllers-Frontend/routes/web.php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endParaRPr>
              <a:solidFill>
                <a:srgbClr val="393318"/>
              </a:solidFill>
            </a:endParaR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   Look at the changes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https://github.com/iyngaranedu/topup-blogs/commit/18af43caa99a55f44653d216fb009bc3bea4903c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9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777240">
              <a:defRPr b="1" sz="3060"/>
            </a:lvl1pPr>
          </a:lstStyle>
          <a:p>
            <a:pPr/>
            <a:r>
              <a:t>Controller - Defining controllers for Backend</a:t>
            </a:r>
          </a:p>
        </p:txBody>
      </p:sp>
      <p:sp>
        <p:nvSpPr>
          <p:cNvPr id="19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DashboardController: </a:t>
            </a:r>
            <a:r>
              <a:rPr b="0"/>
              <a:t>php artisan make:controller Backend/DashboardController 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CategoryController: </a:t>
            </a:r>
            <a:r>
              <a:rPr b="0"/>
              <a:t>php artisan make:controller Backend/CategoryController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The PostController: </a:t>
            </a:r>
            <a:r>
              <a:rPr b="0"/>
              <a:t>php artisan make:controller Backend/PostController</a:t>
            </a: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endParaRPr b="0"/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b="1" i="1" sz="14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endParaRPr>
              <a:solidFill>
                <a:srgbClr val="393318"/>
              </a:solidFill>
            </a:endParaR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   Look at the changes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https://github.com/iyngaranedu/topup-blogs/commit/9d8dcdc37a46b7ec6852ac29083e6cc89386da13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0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832104">
              <a:defRPr b="1" sz="3276"/>
            </a:lvl1pPr>
          </a:lstStyle>
          <a:p>
            <a:pPr/>
            <a:r>
              <a:t>Database : Connecting to MySQL database</a:t>
            </a:r>
          </a:p>
        </p:txBody>
      </p:sp>
      <p:sp>
        <p:nvSpPr>
          <p:cNvPr id="20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  <a:r>
              <a:t>Once the database is created, you need to tell your laravel project the details about the database.</a:t>
            </a:r>
          </a:p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  <a:r>
              <a:t>Laravel has a pretty simple way to do that, Open the </a:t>
            </a:r>
            <a:r>
              <a:rPr b="1" i="1">
                <a:solidFill>
                  <a:srgbClr val="535353"/>
                </a:solidFill>
              </a:rPr>
              <a:t>.env</a:t>
            </a:r>
            <a:r>
              <a:t> file and update the credentials to access your MySQL database:</a:t>
            </a:r>
          </a:p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DB_CONNECTION=mysql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DB_HOST=127.0.0.1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DB_PORT=3306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DB_DATABASE=laravel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DB_USERNAME=root</a:t>
            </a: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DB_PASSWORD=</a:t>
            </a:r>
          </a:p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  <a:r>
              <a:t>You need to enter the database name, the username and password.</a:t>
            </a:r>
          </a:p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  <a:r>
              <a:t>At this point, you can run the migrate command to create your database and a bunch of SQL tables needed by Laravel:</a:t>
            </a:r>
          </a:p>
          <a:p>
            <a:pPr lvl="2" marL="0" indent="0" defTabSz="795527">
              <a:spcBef>
                <a:spcPts val="800"/>
              </a:spcBef>
              <a:buSzTx/>
              <a:buNone/>
              <a:defRPr sz="1479"/>
            </a:pPr>
          </a:p>
          <a:p>
            <a:pPr lvl="2" marL="0" indent="214792" defTabSz="429585">
              <a:lnSpc>
                <a:spcPct val="100000"/>
              </a:lnSpc>
              <a:spcBef>
                <a:spcPts val="300"/>
              </a:spcBef>
              <a:buSzTx/>
              <a:buNone/>
              <a:defRPr i="1" sz="1392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migrate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4294967295"/>
          </p:nvPr>
        </p:nvSpPr>
        <p:spPr>
          <a:xfrm>
            <a:off x="8389557" y="6825249"/>
            <a:ext cx="297244" cy="489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3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 sz="3000"/>
            </a:lvl1pPr>
          </a:lstStyle>
          <a:p>
            <a:pPr/>
            <a:r>
              <a:t>In this session, we will cover…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/>
          <a:lstStyle/>
          <a:p>
            <a:pPr marL="316016" indent="-316016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Tx/>
              <a:buAutoNum type="arabicPeriod" startAt="1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Creating a Laravel Project</a:t>
            </a:r>
          </a:p>
          <a:p>
            <a:pPr marL="316016" indent="-316016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Tx/>
              <a:buAutoNum type="arabicPeriod" startAt="1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The Laravel Basics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Routing, Views, Controller, Requests, Responses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CSRF Protection, Validation.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Logging.</a:t>
            </a:r>
          </a:p>
          <a:p>
            <a:pPr marL="316016" indent="-316016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Tx/>
              <a:buAutoNum type="arabicPeriod" startAt="1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Blade Templates.</a:t>
            </a:r>
          </a:p>
          <a:p>
            <a:pPr marL="316016" indent="-316016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Tx/>
              <a:buAutoNum type="arabicPeriod" startAt="1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Database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Database Connection.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Migrations and Seeding.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CRUD, Query Builder.</a:t>
            </a:r>
          </a:p>
          <a:p>
            <a:pPr marL="316016" indent="-316016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Tx/>
              <a:buAutoNum type="arabicPeriod" startAt="1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Security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Authentication.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Email Verification.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Encryption, Hashing.</a:t>
            </a:r>
          </a:p>
          <a:p>
            <a:pPr lvl="2" marL="658368" indent="-184342" defTabSz="474024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Tx/>
              <a:buChar char="■"/>
              <a:defRPr sz="1566">
                <a:latin typeface="Georgia"/>
                <a:ea typeface="Georgia"/>
                <a:cs typeface="Georgia"/>
                <a:sym typeface="Georgia"/>
              </a:defRPr>
            </a:pPr>
            <a:r>
              <a:t>Resetting Passwords</a:t>
            </a:r>
          </a:p>
        </p:txBody>
      </p:sp>
      <p:sp>
        <p:nvSpPr>
          <p:cNvPr id="115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0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Database: Migrations</a:t>
            </a:r>
          </a:p>
        </p:txBody>
      </p:sp>
      <p:sp>
        <p:nvSpPr>
          <p:cNvPr id="20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Laravel provides a beautiful feature of database migration.</a:t>
            </a:r>
          </a:p>
          <a:p>
            <a:pPr lvl="2" marL="0" indent="0">
              <a:buSzTx/>
              <a:buNone/>
              <a:defRPr sz="1700"/>
            </a:pPr>
            <a:r>
              <a:t>We can manage database versioning of application. we also can track who modified what? We can manage our database through server side code.</a:t>
            </a:r>
          </a:p>
          <a:p>
            <a:pPr lvl="2" marL="0" indent="0">
              <a:buSzTx/>
              <a:buNone/>
              <a:defRPr b="1" sz="1700"/>
            </a:pPr>
            <a:r>
              <a:t>Generating Migrations</a:t>
            </a:r>
          </a:p>
          <a:p>
            <a:pPr lvl="2" marL="0" indent="0">
              <a:buSzTx/>
              <a:buNone/>
              <a:defRPr sz="1700"/>
            </a:pPr>
            <a:r>
              <a:t>To create a migration, use the </a:t>
            </a:r>
            <a:r>
              <a:rPr i="1">
                <a:solidFill>
                  <a:srgbClr val="535353"/>
                </a:solidFill>
              </a:rPr>
              <a:t>make:migration</a:t>
            </a:r>
            <a:r>
              <a:t> Artisan command: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create_category_table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create_category_table --create=tbl_categories</a:t>
            </a:r>
          </a:p>
          <a:p>
            <a:pPr lvl="2" marL="0" indent="0">
              <a:buSzTx/>
              <a:buNone/>
              <a:defRPr sz="1700"/>
            </a:pPr>
            <a:r>
              <a:t>The new migration will be placed in your </a:t>
            </a:r>
            <a:r>
              <a:rPr i="1">
                <a:solidFill>
                  <a:srgbClr val="535353"/>
                </a:solidFill>
              </a:rPr>
              <a:t>database/migrations</a:t>
            </a:r>
            <a:r>
              <a:t> directory.</a:t>
            </a:r>
          </a:p>
          <a:p>
            <a:pPr lvl="2" marL="0" indent="0">
              <a:buSzTx/>
              <a:buNone/>
              <a:defRPr sz="1700"/>
            </a:pPr>
            <a:r>
              <a:t>Refer the Laravel documentation for more details  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https://laravel.com/docs/5.8/migrations</a:t>
            </a:r>
          </a:p>
          <a:p>
            <a:pPr lvl="2" marL="0" indent="0">
              <a:buSzTx/>
              <a:buNone/>
              <a:defRPr sz="1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https://www.youtube.com/watch?v=vh7E9JH7oSo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1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Database: Generating Migrations</a:t>
            </a:r>
          </a:p>
        </p:txBody>
      </p:sp>
      <p:sp>
        <p:nvSpPr>
          <p:cNvPr id="21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Generate migration for </a:t>
            </a:r>
            <a:r>
              <a:rPr b="1"/>
              <a:t>Category</a:t>
            </a:r>
            <a:r>
              <a:t> 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create_category_table --create=tbl_categories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https://github.com/iyngaranedu/topup-blogs/blob/07-Database-Migrations/database/migrations/2020_02_15_152622_create_category_table.php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</a:p>
          <a:p>
            <a:pPr lvl="2" marL="0" indent="0">
              <a:buSzTx/>
              <a:buNone/>
              <a:defRPr sz="1700"/>
            </a:pPr>
            <a:r>
              <a:t>Generate migration for </a:t>
            </a:r>
            <a:r>
              <a:rPr b="1"/>
              <a:t>Tags</a:t>
            </a:r>
            <a:r>
              <a:t> 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create_tags_table --create=tbl_tags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https://github.com/iyngaranedu/topup-blogs/blob/07-Database-Migrations/database/migrations/2020_02_16_014339_create_tags_table.php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</a:p>
          <a:p>
            <a:pPr lvl="2" marL="0" indent="0">
              <a:buSzTx/>
              <a:buNone/>
              <a:defRPr sz="1700"/>
            </a:pPr>
            <a:r>
              <a:t>Generate migration for </a:t>
            </a:r>
            <a:r>
              <a:rPr b="1"/>
              <a:t>Posts</a:t>
            </a:r>
            <a:r>
              <a:t> 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create_posts_table --create=tbl_posts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https://github.com/iyngaranedu/topup-blogs/blob/07-Database-Migrations/database/migrations/2020_02_16_014836_create_posts_table.php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Database: Generating Migrations</a:t>
            </a:r>
          </a:p>
        </p:txBody>
      </p:sp>
      <p:sp>
        <p:nvSpPr>
          <p:cNvPr id="21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Generate migration for </a:t>
            </a:r>
            <a:r>
              <a:rPr b="1"/>
              <a:t>Comments</a:t>
            </a:r>
            <a:r>
              <a:t> 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create_comments_table --create=tbl_comments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https://github.com/iyngaranedu/topup-blogs/blob/07-Database-Migrations/database/migrations/2020_02_16_015745_create_comments_table.php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</a:p>
          <a:p>
            <a:pPr lvl="2" marL="0" indent="0">
              <a:buSzTx/>
              <a:buNone/>
              <a:defRPr sz="1700"/>
            </a:pPr>
            <a:r>
              <a:t>Generate migration for </a:t>
            </a:r>
            <a:r>
              <a:rPr b="1"/>
              <a:t>tbl_blogs_tags (join table)</a:t>
            </a:r>
            <a:r>
              <a:t> table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php artisan make:migration create_blogs_tags_table --create=tbl_blogs_tags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https://github.com/iyngaranedu/topup-blogs/blob/07-Database-Migrations/database/migrations/2020_02_16_021000_create_blogs_tags_table.php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2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Database: Seeding</a:t>
            </a:r>
          </a:p>
        </p:txBody>
      </p:sp>
      <p:sp>
        <p:nvSpPr>
          <p:cNvPr id="22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850391">
              <a:spcBef>
                <a:spcPts val="900"/>
              </a:spcBef>
              <a:buSzTx/>
              <a:buNone/>
              <a:defRPr sz="1581"/>
            </a:pPr>
            <a:r>
              <a:t>Laravel includes a simple method of seeding your database with test data using seed classes. All seed classes are stored in the </a:t>
            </a:r>
            <a:r>
              <a:rPr i="1">
                <a:solidFill>
                  <a:srgbClr val="535353"/>
                </a:solidFill>
              </a:rPr>
              <a:t>database/seeds</a:t>
            </a:r>
            <a:r>
              <a:t> directory. 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sz="1581"/>
            </a:pPr>
          </a:p>
          <a:p>
            <a:pPr lvl="2" marL="0" indent="0" defTabSz="850391">
              <a:spcBef>
                <a:spcPts val="900"/>
              </a:spcBef>
              <a:buSzTx/>
              <a:buNone/>
              <a:defRPr b="1" sz="1581"/>
            </a:pPr>
            <a:r>
              <a:t>Writing Seeders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sz="1581"/>
            </a:pPr>
            <a:r>
              <a:t>To generate a seeder, execute the </a:t>
            </a:r>
            <a:r>
              <a:rPr i="1">
                <a:solidFill>
                  <a:srgbClr val="535353"/>
                </a:solidFill>
              </a:rPr>
              <a:t>make:seeder</a:t>
            </a:r>
            <a:r>
              <a:t> Artisan command. 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395">
                <a:solidFill>
                  <a:srgbClr val="535353"/>
                </a:solidFill>
              </a:defRPr>
            </a:pPr>
            <a:r>
              <a:t>php artisan make:seeder UsersTableSeeder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sz="1581"/>
            </a:pPr>
            <a:r>
              <a:t>The </a:t>
            </a:r>
            <a:r>
              <a:rPr i="1">
                <a:solidFill>
                  <a:srgbClr val="535353"/>
                </a:solidFill>
              </a:rPr>
              <a:t>run()</a:t>
            </a:r>
            <a:r>
              <a:t> method in </a:t>
            </a:r>
            <a:r>
              <a:rPr i="1">
                <a:solidFill>
                  <a:srgbClr val="535353"/>
                </a:solidFill>
              </a:rPr>
              <a:t>UsersTableSeeder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public function run()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{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    DB::table('users')-&gt;insert([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        'name' =&gt; ‘Iyngaran',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        'email' =&gt; 'iyngaran@dev.com',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        'password' =&gt; bcrypt('iyn123!'),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    ]);</a:t>
            </a:r>
          </a:p>
          <a:p>
            <a:pPr lvl="2" marL="0" indent="0" defTabSz="850391">
              <a:spcBef>
                <a:spcPts val="900"/>
              </a:spcBef>
              <a:buSzTx/>
              <a:buNone/>
              <a:defRPr i="1" sz="1116">
                <a:solidFill>
                  <a:srgbClr val="535353"/>
                </a:solidFill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2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Database: Seeding</a:t>
            </a:r>
          </a:p>
        </p:txBody>
      </p:sp>
      <p:sp>
        <p:nvSpPr>
          <p:cNvPr id="22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Call the </a:t>
            </a:r>
            <a:r>
              <a:rPr i="1" sz="1245">
                <a:solidFill>
                  <a:srgbClr val="535353"/>
                </a:solidFill>
              </a:rPr>
              <a:t>UsersTableSeeder</a:t>
            </a:r>
            <a:r>
              <a:t> from </a:t>
            </a:r>
            <a:r>
              <a:rPr i="1" sz="1245">
                <a:solidFill>
                  <a:srgbClr val="535353"/>
                </a:solidFill>
              </a:rPr>
              <a:t>DatabaseSeeder</a:t>
            </a:r>
            <a:r>
              <a:t>.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The </a:t>
            </a:r>
            <a:r>
              <a:rPr i="1">
                <a:solidFill>
                  <a:srgbClr val="535353"/>
                </a:solidFill>
              </a:rPr>
              <a:t>run()</a:t>
            </a:r>
            <a:r>
              <a:t> method in </a:t>
            </a:r>
            <a:r>
              <a:rPr i="1" sz="1245">
                <a:solidFill>
                  <a:srgbClr val="535353"/>
                </a:solidFill>
              </a:rPr>
              <a:t>DatabaseSeeder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public function run()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{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     $this-&gt;call(UsersTableSeeder::class);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}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b="1" sz="1411"/>
            </a:pPr>
            <a:r>
              <a:t>Running Seeders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Once you have written your seeder, you may need to regenerate Composer's autoloader using the </a:t>
            </a:r>
            <a:r>
              <a:rPr i="1">
                <a:solidFill>
                  <a:srgbClr val="535353"/>
                </a:solidFill>
              </a:rPr>
              <a:t>dump-autoload </a:t>
            </a:r>
            <a:r>
              <a:t>command: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composer dump-autoload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Now you may use the db:seed Artisan command to seed your database. 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php artisan db:seed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Now you may use the db:seed Artisan command to seed your database.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php artisan db:seed --class=UsersTableSeeder</a:t>
            </a:r>
          </a:p>
          <a:p>
            <a:pPr lvl="2" marL="0" indent="204917" defTabSz="409834">
              <a:lnSpc>
                <a:spcPct val="100000"/>
              </a:lnSpc>
              <a:spcBef>
                <a:spcPts val="300"/>
              </a:spcBef>
              <a:buSzTx/>
              <a:buNone/>
              <a:defRPr i="1" sz="1328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https://laravel.com/docs/6.x/seeding</a:t>
            </a:r>
          </a:p>
          <a:p>
            <a:pPr lvl="2" marL="0" indent="204917" defTabSz="409834">
              <a:lnSpc>
                <a:spcPct val="100000"/>
              </a:lnSpc>
              <a:spcBef>
                <a:spcPts val="300"/>
              </a:spcBef>
              <a:buSzTx/>
              <a:buNone/>
              <a:defRPr i="1" sz="1328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https://www.youtube.com/watch?v=U5gxiPNcSZU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3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Models </a:t>
            </a:r>
          </a:p>
        </p:txBody>
      </p:sp>
      <p:sp>
        <p:nvSpPr>
          <p:cNvPr id="23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In MVC architecture, The model is responsible for managing the data of the application. It receives user input from the controller. </a:t>
            </a:r>
          </a:p>
          <a:p>
            <a:pPr lvl="2" marL="0" indent="0">
              <a:buSzTx/>
              <a:buNone/>
              <a:defRPr sz="1700"/>
            </a:pPr>
            <a:r>
              <a:t>It is the central component of the pattern. It is the application's dynamic data structure, independent of the user interface. It directly manages the data, logic and rules of the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3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Eloquent</a:t>
            </a:r>
          </a:p>
        </p:txBody>
      </p:sp>
      <p:sp>
        <p:nvSpPr>
          <p:cNvPr id="23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500"/>
            </a:pPr>
            <a:r>
              <a:t>The Eloquent ORM included with Laravel provides a beautiful, simple ActiveRecord implementation for working with your database. Each database table has a corresponding "Model" which is used to interact with that table. Models allow you to query for data in your tables, as well as insert new records into the table.</a:t>
            </a:r>
          </a:p>
          <a:p>
            <a:pPr lvl="2" marL="0" indent="0">
              <a:buSzTx/>
              <a:buNone/>
              <a:defRPr sz="1700"/>
            </a:pPr>
          </a:p>
          <a:p>
            <a:pPr lvl="2" marL="0" indent="0">
              <a:buSzTx/>
              <a:buNone/>
              <a:defRPr b="1" sz="1700"/>
            </a:pPr>
            <a:r>
              <a:t>Defining Models</a:t>
            </a:r>
          </a:p>
          <a:p>
            <a:pPr lvl="2" marL="0" indent="0">
              <a:buSzTx/>
              <a:buNone/>
              <a:defRPr sz="1700"/>
            </a:pPr>
            <a:r>
              <a:t>The easiest way to create a model instance is using the </a:t>
            </a:r>
            <a:r>
              <a:rPr i="1" sz="1500">
                <a:solidFill>
                  <a:srgbClr val="535353"/>
                </a:solidFill>
              </a:rPr>
              <a:t>make:model</a:t>
            </a:r>
            <a:r>
              <a:t> Artisan command: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php artisan make:model Category</a:t>
            </a:r>
          </a:p>
          <a:p>
            <a:pPr lvl="2" marL="0" indent="0">
              <a:buSzTx/>
              <a:buNone/>
              <a:defRPr sz="1500"/>
            </a:pPr>
            <a:r>
              <a:t>If you would like to generate a database migration when you generate the model, you may use the --migration or -m option: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php artisan make:model Category —migration / php artisan make:model Category —m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4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Eloquent Model Conventions</a:t>
            </a:r>
          </a:p>
        </p:txBody>
      </p:sp>
      <p:sp>
        <p:nvSpPr>
          <p:cNvPr id="24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500"/>
            </a:pPr>
            <a:r>
              <a:t>Let's look at an example </a:t>
            </a:r>
            <a:r>
              <a:rPr b="1" i="1"/>
              <a:t>Category</a:t>
            </a:r>
            <a:r>
              <a:t> model, which we will use to retrieve and store information from our </a:t>
            </a:r>
            <a:r>
              <a:rPr b="1" i="1"/>
              <a:t>categories</a:t>
            </a:r>
            <a:r>
              <a:t> database table:</a:t>
            </a:r>
          </a:p>
          <a:p>
            <a:pPr lvl="2" marL="0" indent="0">
              <a:buSzTx/>
              <a:buNone/>
              <a:defRPr b="1" sz="1700"/>
            </a:pPr>
            <a:r>
              <a:t>The Category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namespace App;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use Illuminate\Database\Eloquent\Model;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class Category extends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{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    //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4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Eloquent Model Conventions</a:t>
            </a:r>
          </a:p>
        </p:txBody>
      </p:sp>
      <p:sp>
        <p:nvSpPr>
          <p:cNvPr id="24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500"/>
            </a:pPr>
            <a:r>
              <a:t>You may specify a custom table by defining a table property on your model:</a:t>
            </a:r>
          </a:p>
          <a:p>
            <a:pPr lvl="2" marL="0" indent="0">
              <a:buSzTx/>
              <a:buNone/>
              <a:defRPr b="1" sz="1700"/>
            </a:pPr>
            <a:r>
              <a:t>The Category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namespace App;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use Illuminate\Database\Eloquent\Model;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class Category extends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{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    protected $table = 'tbl_categories';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}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https://laravel.com/docs/5.8/eloquent</a:t>
            </a:r>
            <a:r>
              <a:t> 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https://laravel.com/docs/5.8/eloquent-relationships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5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Creating Eloquent Models</a:t>
            </a:r>
          </a:p>
        </p:txBody>
      </p:sp>
      <p:sp>
        <p:nvSpPr>
          <p:cNvPr id="25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500"/>
            </a:pPr>
            <a:r>
              <a:t>You may specify a custom table by defining a table property on your model:</a:t>
            </a:r>
          </a:p>
          <a:p>
            <a:pPr lvl="2" marL="0" indent="0">
              <a:buSzTx/>
              <a:buNone/>
              <a:defRPr b="1" sz="1700"/>
            </a:pPr>
            <a:r>
              <a:t>The Category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namespace App;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use Illuminate\Database\Eloquent\Model;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class Category extends Model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{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    protected $table = 'tbl_categories';</a:t>
            </a:r>
          </a:p>
          <a:p>
            <a:pPr lvl="2" marL="0" indent="0">
              <a:buSzTx/>
              <a:buNone/>
              <a:defRPr i="1" sz="1500">
                <a:solidFill>
                  <a:srgbClr val="535353"/>
                </a:solidFill>
              </a:defRPr>
            </a:pPr>
            <a:r>
              <a:t>}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https://laravel.com/docs/5.8/eloquent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The Database Structure </a:t>
            </a:r>
          </a:p>
        </p:txBody>
      </p:sp>
      <p:sp>
        <p:nvSpPr>
          <p:cNvPr id="119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22" name="Image Gallery"/>
          <p:cNvGrpSpPr/>
          <p:nvPr/>
        </p:nvGrpSpPr>
        <p:grpSpPr>
          <a:xfrm>
            <a:off x="1370012" y="2438400"/>
            <a:ext cx="6208366" cy="4038600"/>
            <a:chOff x="0" y="0"/>
            <a:chExt cx="6208365" cy="4038600"/>
          </a:xfrm>
        </p:grpSpPr>
        <p:pic>
          <p:nvPicPr>
            <p:cNvPr id="120" name="database-design.png" descr="database-design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4" t="0" r="274" b="0"/>
            <a:stretch>
              <a:fillRect/>
            </a:stretch>
          </p:blipFill>
          <p:spPr>
            <a:xfrm>
              <a:off x="0" y="0"/>
              <a:ext cx="6208366" cy="35683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The Blogs Database"/>
            <p:cNvSpPr/>
            <p:nvPr/>
          </p:nvSpPr>
          <p:spPr>
            <a:xfrm>
              <a:off x="0" y="3644552"/>
              <a:ext cx="6208366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The Blogs Database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56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 defTabSz="850391">
              <a:defRPr b="1" sz="3348"/>
            </a:lvl1pPr>
          </a:lstStyle>
          <a:p>
            <a:pPr/>
            <a:r>
              <a:t>Database: Seeding Using Model Factories</a:t>
            </a:r>
          </a:p>
        </p:txBody>
      </p:sp>
      <p:sp>
        <p:nvSpPr>
          <p:cNvPr id="257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8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Call the </a:t>
            </a:r>
            <a:r>
              <a:rPr i="1" sz="1245">
                <a:solidFill>
                  <a:srgbClr val="535353"/>
                </a:solidFill>
              </a:rPr>
              <a:t>UsersTableSeeder</a:t>
            </a:r>
            <a:r>
              <a:t> from </a:t>
            </a:r>
            <a:r>
              <a:rPr i="1" sz="1245">
                <a:solidFill>
                  <a:srgbClr val="535353"/>
                </a:solidFill>
              </a:rPr>
              <a:t>DatabaseSeeder</a:t>
            </a:r>
            <a:r>
              <a:t>.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The </a:t>
            </a:r>
            <a:r>
              <a:rPr i="1">
                <a:solidFill>
                  <a:srgbClr val="535353"/>
                </a:solidFill>
              </a:rPr>
              <a:t>run()</a:t>
            </a:r>
            <a:r>
              <a:t> method in </a:t>
            </a:r>
            <a:r>
              <a:rPr i="1" sz="1245">
                <a:solidFill>
                  <a:srgbClr val="535353"/>
                </a:solidFill>
              </a:rPr>
              <a:t>DatabaseSeeder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public function run()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{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     $this-&gt;call(UsersTableSeeder::class);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162"/>
            </a:pPr>
            <a:r>
              <a:t>}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b="1" sz="1411"/>
            </a:pPr>
            <a:r>
              <a:t>Running Seeders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Once you have written your seeder, you may need to regenerate Composer's autoloader using the </a:t>
            </a:r>
            <a:r>
              <a:rPr i="1">
                <a:solidFill>
                  <a:srgbClr val="535353"/>
                </a:solidFill>
              </a:rPr>
              <a:t>dump-autoload </a:t>
            </a:r>
            <a:r>
              <a:t>command: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composer dump-autoload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Now you may use the db:seed Artisan command to seed your database. 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php artisan db:seed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sz="1411"/>
            </a:pPr>
            <a:r>
              <a:t>Now you may use the db:seed Artisan command to seed your database.</a:t>
            </a:r>
          </a:p>
          <a:p>
            <a:pPr lvl="2" marL="0" indent="0" defTabSz="758951">
              <a:spcBef>
                <a:spcPts val="800"/>
              </a:spcBef>
              <a:buSzTx/>
              <a:buNone/>
              <a:defRPr i="1" sz="1245">
                <a:solidFill>
                  <a:srgbClr val="535353"/>
                </a:solidFill>
              </a:defRPr>
            </a:pPr>
            <a:r>
              <a:t>php artisan db:seed --class=UsersTableSeeder</a:t>
            </a:r>
          </a:p>
          <a:p>
            <a:pPr lvl="2" marL="0" indent="204917" defTabSz="409834">
              <a:lnSpc>
                <a:spcPct val="100000"/>
              </a:lnSpc>
              <a:spcBef>
                <a:spcPts val="300"/>
              </a:spcBef>
              <a:buSzTx/>
              <a:buNone/>
              <a:defRPr i="1" sz="1328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https://laravel.com/docs/6.x/seeding</a:t>
            </a:r>
          </a:p>
          <a:p>
            <a:pPr lvl="2" marL="0" indent="204917" defTabSz="409834">
              <a:lnSpc>
                <a:spcPct val="100000"/>
              </a:lnSpc>
              <a:spcBef>
                <a:spcPts val="300"/>
              </a:spcBef>
              <a:buSzTx/>
              <a:buNone/>
              <a:defRPr i="1" sz="1328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https://www.youtube.com/watch?v=U5gxiPNcSZU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/>
          <p:nvPr>
            <p:ph type="sldNum" sz="quarter" idx="4294967295"/>
          </p:nvPr>
        </p:nvSpPr>
        <p:spPr>
          <a:xfrm>
            <a:off x="8428178" y="7066897"/>
            <a:ext cx="258623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261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Useful Links</a:t>
            </a:r>
          </a:p>
        </p:txBody>
      </p:sp>
      <p:sp>
        <p:nvSpPr>
          <p:cNvPr id="262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457200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https://laracasts.com/series/laravel-6-from-scratch/episodes/1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ontent Placeholder 2"/>
          <p:cNvSpPr txBox="1"/>
          <p:nvPr>
            <p:ph type="body" sz="half" idx="1"/>
          </p:nvPr>
        </p:nvSpPr>
        <p:spPr>
          <a:xfrm>
            <a:off x="375444" y="2562942"/>
            <a:ext cx="8393112" cy="290568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5000"/>
            </a:pPr>
          </a:p>
          <a:p>
            <a:pPr marL="0" indent="0" algn="ctr">
              <a:buSzTx/>
              <a:buNone/>
              <a:defRPr sz="5000"/>
            </a:pPr>
            <a:r>
              <a:t>Any 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25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Creating a Laravel Project</a:t>
            </a:r>
          </a:p>
        </p:txBody>
      </p:sp>
      <p:sp>
        <p:nvSpPr>
          <p:cNvPr id="126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Create a new project via composer 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i="0"/>
              <a:t>Open the terminal or command prompt and navigate to the web folder</a:t>
            </a:r>
            <a:r>
              <a:t>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cd /Users/iyngaran/kb/php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To create a new project, run the following command from the command prompt.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composer create-project --prefer-dist laravel/laravel topup-blogs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Go to the project folder.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cd topup-blogs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Serve your application using PHP's built-in development server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php artisan serve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installation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https://laravel.com/docs/6.x/installation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https://www.youtube.com/watch?v=eD4yMI-IR8g&amp;t=161s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Creating a Laravel Project</a:t>
            </a:r>
          </a:p>
        </p:txBody>
      </p:sp>
      <p:sp>
        <p:nvSpPr>
          <p:cNvPr id="131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Create a new project via composer 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i="0"/>
              <a:t>Open the terminal or command prompt and navigate to the web folder</a:t>
            </a:r>
            <a:r>
              <a:t>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cd /Users/iyngaran/kb/php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To create a new project, run the following command from the command prompt.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composer create-project --prefer-dist laravel/laravel topup-blogs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Go to the project folder.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cd topup-blogs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Serve your application using PHP's built-in development server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php artisan serve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installation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https://laravel.com/docs/6.x/installation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https://www.youtube.com/watch?v=eD4yMI-IR8g&amp;t=161s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35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Routing</a:t>
            </a:r>
          </a:p>
        </p:txBody>
      </p:sp>
      <p:sp>
        <p:nvSpPr>
          <p:cNvPr id="136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>
              <a:buSzTx/>
              <a:buNone/>
              <a:defRPr sz="1700"/>
            </a:pPr>
            <a:r>
              <a:t>Routing in Laravel allows you to route all your application requests to its appropriate controller.</a:t>
            </a:r>
          </a:p>
          <a:p>
            <a:pPr lvl="2" marL="0" indent="0">
              <a:buSzTx/>
              <a:buNone/>
              <a:defRPr sz="1700"/>
            </a:pPr>
            <a:r>
              <a:t>The </a:t>
            </a:r>
            <a:r>
              <a:rPr i="1" sz="1600">
                <a:solidFill>
                  <a:srgbClr val="535353"/>
                </a:solidFill>
              </a:rPr>
              <a:t>routes/web.php</a:t>
            </a:r>
            <a:r>
              <a:t> file defines routes that are for your web interface. These routes are assigned the web middleware group, which provides features like session state and CSRF protection. </a:t>
            </a:r>
          </a:p>
          <a:p>
            <a:pPr lvl="2" marL="0" indent="0">
              <a:buSzTx/>
              <a:buNone/>
              <a:defRPr sz="1700"/>
            </a:pPr>
          </a:p>
          <a:p>
            <a:pPr lvl="2"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Named routes.</a:t>
            </a:r>
          </a:p>
          <a:p>
            <a:pPr lvl="2" marL="0" indent="0">
              <a:buSzTx/>
              <a:buNone/>
              <a:defRPr sz="1600"/>
            </a:pPr>
            <a:r>
              <a:t>Named routes allow the convenient generation of URLs or redirects for specific routes.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https://laravel.com/docs/6.x/routing</a:t>
            </a:r>
          </a:p>
          <a:p>
            <a:pPr lvl="2" marL="0" indent="246888" defTabSz="493776">
              <a:lnSpc>
                <a:spcPct val="100000"/>
              </a:lnSpc>
              <a:spcBef>
                <a:spcPts val="400"/>
              </a:spcBef>
              <a:buSzTx/>
              <a:buNone/>
              <a:defRPr i="1" sz="1600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https://www.youtube.com/watch?v=Bzd-rI52G-k&amp;t=30s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Routing</a:t>
            </a:r>
          </a:p>
        </p:txBody>
      </p:sp>
      <p:sp>
        <p:nvSpPr>
          <p:cNvPr id="141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804672">
              <a:lnSpc>
                <a:spcPct val="100000"/>
              </a:lnSpc>
              <a:spcBef>
                <a:spcPts val="0"/>
              </a:spcBef>
              <a:buSzTx/>
              <a:buNone/>
              <a:defRPr b="1" sz="1584">
                <a:latin typeface="+mn-lt"/>
                <a:ea typeface="+mn-ea"/>
                <a:cs typeface="+mn-cs"/>
                <a:sym typeface="Helvetica"/>
              </a:defRPr>
            </a:pPr>
            <a:r>
              <a:t>Adding routes for the pages.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sz="1408">
                <a:latin typeface="Georgia"/>
                <a:ea typeface="Georgia"/>
                <a:cs typeface="Georgia"/>
                <a:sym typeface="Georgia"/>
              </a:defRPr>
            </a:pPr>
            <a:r>
              <a:t>Web Route - </a:t>
            </a:r>
            <a:r>
              <a:rPr i="1">
                <a:solidFill>
                  <a:srgbClr val="535353"/>
                </a:solidFill>
              </a:rPr>
              <a:t>routes/web.php</a:t>
            </a:r>
            <a:endParaRPr i="1">
              <a:solidFill>
                <a:srgbClr val="535353"/>
              </a:solidFill>
            </a:endParaRP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sz="1408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// home page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Route::get('/', function () {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    echo "Welcome to home page";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})-&gt;name('frontend.home');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// blog page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Route::get('/blog', function () {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    echo "Welcome to blog list page";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})-&gt;name('frontend.blog');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solidFill>
                  <a:srgbClr val="53535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…………..</a:t>
            </a: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2" marL="0" indent="217261" defTabSz="434522">
              <a:lnSpc>
                <a:spcPct val="100000"/>
              </a:lnSpc>
              <a:spcBef>
                <a:spcPts val="300"/>
              </a:spcBef>
              <a:buSzTx/>
              <a:buNone/>
              <a:defRPr i="1" sz="1408">
                <a:latin typeface="Georgia"/>
                <a:ea typeface="Georgia"/>
                <a:cs typeface="Georgia"/>
                <a:sym typeface="Georgia"/>
              </a:defRPr>
            </a:pPr>
            <a:r>
              <a:t>Here is the complete code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https://github.com/iyngaranedu/topup-blogs/blob/01-Routing/routes/web.php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45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Views</a:t>
            </a:r>
          </a:p>
        </p:txBody>
      </p:sp>
      <p:sp>
        <p:nvSpPr>
          <p:cNvPr id="146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841247">
              <a:spcBef>
                <a:spcPts val="900"/>
              </a:spcBef>
              <a:buSzTx/>
              <a:buNone/>
              <a:defRPr sz="1564"/>
            </a:pPr>
            <a:r>
              <a:t>In MVC architecture, the views enable you to separate presentation (User Interface) from the logic in your application. The purpose of a View is render the data and present to the end user.</a:t>
            </a:r>
          </a:p>
          <a:p>
            <a:pPr lvl="2" marL="0" indent="0" defTabSz="841247">
              <a:spcBef>
                <a:spcPts val="900"/>
              </a:spcBef>
              <a:buSzTx/>
              <a:buNone/>
              <a:defRPr sz="1564"/>
            </a:pPr>
          </a:p>
          <a:p>
            <a:pPr lvl="2" marL="0" indent="0" defTabSz="841247">
              <a:spcBef>
                <a:spcPts val="900"/>
              </a:spcBef>
              <a:buSzTx/>
              <a:buNone/>
              <a:defRPr sz="1564"/>
            </a:pPr>
            <a:r>
              <a:t>In Laravel, all the views are stored in the resources/views directory. Your views usually store the HTML of your page and are the presentation layer of the MVC architecture.</a:t>
            </a:r>
          </a:p>
          <a:p>
            <a:pPr lvl="2" marL="0" indent="0" defTabSz="841247">
              <a:spcBef>
                <a:spcPts val="900"/>
              </a:spcBef>
              <a:buSzTx/>
              <a:buNone/>
              <a:defRPr sz="1564"/>
            </a:pPr>
            <a:r>
              <a:t>Blade is a simple, yet powerful templating engine provided with Laravel. Unlike controller layouts, Blade is driven by template inheritance and sections. All Blade templates should use the .blade.php extension.</a:t>
            </a:r>
          </a:p>
          <a:p>
            <a:pPr lvl="2" marL="0" indent="0" defTabSz="841247">
              <a:spcBef>
                <a:spcPts val="900"/>
              </a:spcBef>
              <a:buSzTx/>
              <a:buNone/>
              <a:defRPr sz="1564"/>
            </a:pPr>
          </a:p>
          <a:p>
            <a:pPr lvl="2" marL="0" indent="227136" defTabSz="454273">
              <a:lnSpc>
                <a:spcPct val="100000"/>
              </a:lnSpc>
              <a:spcBef>
                <a:spcPts val="300"/>
              </a:spcBef>
              <a:buSzTx/>
              <a:buNone/>
              <a:defRPr i="1" sz="1472">
                <a:latin typeface="Georgia"/>
                <a:ea typeface="Georgia"/>
                <a:cs typeface="Georgia"/>
                <a:sym typeface="Georgia"/>
              </a:defRPr>
            </a:pPr>
            <a:r>
              <a:t>Refer the Laravel documentation for more details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https://laravel.com/docs/5.0/views</a:t>
            </a:r>
            <a:r>
              <a:t>  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https://laravel.com/docs/5.0/templates</a:t>
            </a:r>
            <a:r>
              <a:t> </a:t>
            </a:r>
          </a:p>
          <a:p>
            <a:pPr lvl="2" marL="0" indent="227136" defTabSz="454273">
              <a:lnSpc>
                <a:spcPct val="100000"/>
              </a:lnSpc>
              <a:spcBef>
                <a:spcPts val="300"/>
              </a:spcBef>
              <a:buSzTx/>
              <a:buNone/>
              <a:defRPr i="1" sz="1472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https://www.youtube.com/watch?v=aw5JEz3ttYg&amp;t=27s</a:t>
            </a:r>
            <a:r>
              <a:t> </a:t>
            </a:r>
          </a:p>
          <a:p>
            <a:pPr lvl="2" marL="0" indent="227136" defTabSz="454273">
              <a:lnSpc>
                <a:spcPct val="100000"/>
              </a:lnSpc>
              <a:spcBef>
                <a:spcPts val="300"/>
              </a:spcBef>
              <a:buSzTx/>
              <a:buNone/>
              <a:defRPr i="1" sz="1472">
                <a:latin typeface="Georgia"/>
                <a:ea typeface="Georgia"/>
                <a:cs typeface="Georgia"/>
                <a:sym typeface="Georgi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https://www.youtube.com/watch?v=Sm1TiXLEzSE</a:t>
            </a:r>
          </a:p>
          <a:p>
            <a:pPr lvl="2" marL="0" indent="227136" defTabSz="454273">
              <a:lnSpc>
                <a:spcPct val="100000"/>
              </a:lnSpc>
              <a:spcBef>
                <a:spcPts val="300"/>
              </a:spcBef>
              <a:buSzTx/>
              <a:buNone/>
              <a:defRPr i="1" sz="1472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8505420" y="7066897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fld id="{86CB4B4D-7CA3-9044-876B-883B54F8677D}" type="slidenum"/>
          </a:p>
        </p:txBody>
      </p:sp>
      <p:sp>
        <p:nvSpPr>
          <p:cNvPr id="150" name="Title 1"/>
          <p:cNvSpPr txBox="1"/>
          <p:nvPr>
            <p:ph type="title"/>
          </p:nvPr>
        </p:nvSpPr>
        <p:spPr>
          <a:xfrm>
            <a:off x="457200" y="1463993"/>
            <a:ext cx="8229600" cy="757874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pPr/>
            <a:r>
              <a:t>Views</a:t>
            </a:r>
          </a:p>
        </p:txBody>
      </p:sp>
      <p:sp>
        <p:nvSpPr>
          <p:cNvPr id="151" name="Slide Number Placeholder 4"/>
          <p:cNvSpPr txBox="1"/>
          <p:nvPr/>
        </p:nvSpPr>
        <p:spPr>
          <a:xfrm>
            <a:off x="6598918" y="7007861"/>
            <a:ext cx="204216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algn="r"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457200" y="2382838"/>
            <a:ext cx="8229600" cy="4235452"/>
          </a:xfrm>
          <a:prstGeom prst="rect">
            <a:avLst/>
          </a:prstGeom>
        </p:spPr>
        <p:txBody>
          <a:bodyPr lIns="38100" tIns="38100" rIns="38100" bIns="38100"/>
          <a:lstStyle/>
          <a:p>
            <a:pPr lvl="2" marL="0" indent="0" defTabSz="722376">
              <a:lnSpc>
                <a:spcPct val="100000"/>
              </a:lnSpc>
              <a:spcBef>
                <a:spcPts val="0"/>
              </a:spcBef>
              <a:buSzTx/>
              <a:buNone/>
              <a:defRPr b="1" sz="1422">
                <a:latin typeface="+mn-lt"/>
                <a:ea typeface="+mn-ea"/>
                <a:cs typeface="+mn-cs"/>
                <a:sym typeface="Helvetica"/>
              </a:defRPr>
            </a:pPr>
            <a:r>
              <a:t>Defining A Blade Layout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latin typeface="Georgia"/>
                <a:ea typeface="Georgia"/>
                <a:cs typeface="Georgia"/>
                <a:sym typeface="Georgia"/>
              </a:defRPr>
            </a:pPr>
            <a:r>
              <a:rPr i="0"/>
              <a:t>The master layout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&lt;!-- Stored in resources/views/front-end/layouts/default.blade.php --&gt;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&lt;html&gt;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&lt;head&gt;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    &lt;title&gt;App Name - @yield('title')&lt;/title&gt;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&lt;/head&gt;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&lt;body&gt;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@include('front-end.layouts.header')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&lt;div class="container" style="border: 2px solid aquamarine"&gt;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    @yield('content')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&lt;/div&gt;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@include('front-end.layouts.sidebar')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@include('front-end.layouts.footer')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&lt;/body&gt;</a:t>
            </a:r>
          </a:p>
          <a:p>
            <a:pPr lvl="2" marL="0" indent="195041" defTabSz="390083">
              <a:lnSpc>
                <a:spcPct val="100000"/>
              </a:lnSpc>
              <a:spcBef>
                <a:spcPts val="300"/>
              </a:spcBef>
              <a:buSzTx/>
              <a:buNone/>
              <a:defRPr i="1" sz="1264">
                <a:solidFill>
                  <a:srgbClr val="535353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