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ユーザー" initials="Wユ" lastIdx="1" clrIdx="0">
    <p:extLst>
      <p:ext uri="{19B8F6BF-5375-455C-9EA6-DF929625EA0E}">
        <p15:presenceInfo xmlns:p15="http://schemas.microsoft.com/office/powerpoint/2012/main" userId="Windows ユーザ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0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8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672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6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992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6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62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9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2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4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4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1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9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9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4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71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410413"/>
            <a:ext cx="9076130" cy="6371387"/>
            <a:chOff x="0" y="82550"/>
            <a:chExt cx="9076130" cy="6699250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606801" y="20955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203701" y="246483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305050" y="115252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511" y="82550"/>
              <a:ext cx="8039100" cy="6699250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 flipH="1">
              <a:off x="6381282" y="2003167"/>
              <a:ext cx="2694848" cy="8309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600" b="1">
                  <a:solidFill>
                    <a:schemeClr val="bg2"/>
                  </a:solidFill>
                </a:rPr>
                <a:t>FOREIGN KEY (product_id) REFERENCES product_mst (product_id)</a:t>
              </a:r>
              <a:endParaRPr kumimoji="1" lang="ja-JP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397415" y="2526386"/>
              <a:ext cx="3781425" cy="5847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600" b="1">
                  <a:solidFill>
                    <a:schemeClr val="bg2"/>
                  </a:solidFill>
                </a:rPr>
                <a:t>FOREIGN KEY (hard_id) REFERENCES hard_tbl (hard_id)</a:t>
              </a:r>
              <a:endParaRPr kumimoji="1" lang="ja-JP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553255" y="5604555"/>
              <a:ext cx="2635305" cy="8309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600" b="1">
                  <a:solidFill>
                    <a:schemeClr val="bg2"/>
                  </a:solidFill>
                </a:rPr>
                <a:t>FOREIGN KEY (user_id) REFERENCES personal_mst (user_id)</a:t>
              </a:r>
              <a:endParaRPr kumimoji="1" lang="ja-JP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0" y="921692"/>
              <a:ext cx="3206724" cy="4616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>
                  <a:solidFill>
                    <a:schemeClr val="bg2"/>
                  </a:solidFill>
                </a:rPr>
                <a:t>FOREIGN KEY (</a:t>
              </a:r>
              <a:r>
                <a:rPr lang="en-US" altLang="ja-JP" sz="1200" b="1" dirty="0" err="1">
                  <a:solidFill>
                    <a:schemeClr val="bg2"/>
                  </a:solidFill>
                </a:rPr>
                <a:t>category_id</a:t>
              </a:r>
              <a:r>
                <a:rPr lang="en-US" altLang="ja-JP" sz="1200" b="1" dirty="0">
                  <a:solidFill>
                    <a:schemeClr val="bg2"/>
                  </a:solidFill>
                </a:rPr>
                <a:t>) REFERENCES </a:t>
              </a:r>
              <a:r>
                <a:rPr lang="en-US" altLang="ja-JP" sz="1200" b="1" dirty="0" err="1">
                  <a:solidFill>
                    <a:schemeClr val="bg2"/>
                  </a:solidFill>
                </a:rPr>
                <a:t>category_tbl</a:t>
              </a:r>
              <a:r>
                <a:rPr lang="en-US" altLang="ja-JP" sz="1200" b="1" dirty="0">
                  <a:solidFill>
                    <a:schemeClr val="bg2"/>
                  </a:solidFill>
                </a:rPr>
                <a:t> (</a:t>
              </a:r>
              <a:r>
                <a:rPr lang="en-US" altLang="ja-JP" sz="1200" b="1" dirty="0" err="1">
                  <a:solidFill>
                    <a:schemeClr val="bg2"/>
                  </a:solidFill>
                </a:rPr>
                <a:t>category_id</a:t>
              </a:r>
              <a:r>
                <a:rPr lang="en-US" altLang="ja-JP" sz="1200" b="1" dirty="0">
                  <a:solidFill>
                    <a:schemeClr val="bg2"/>
                  </a:solidFill>
                </a:rPr>
                <a:t>)</a:t>
              </a:r>
              <a:endParaRPr kumimoji="1" lang="ja-JP" altLang="en-US" sz="1200" dirty="0">
                <a:solidFill>
                  <a:schemeClr val="bg2"/>
                </a:solidFill>
              </a:endParaRP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-66120" y="10303"/>
            <a:ext cx="831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</a:rPr>
              <a:t>Eclipse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のツールで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DB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の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ER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図を作成し、その後、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SQL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を生成する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216660" y="3430432"/>
            <a:ext cx="167640" cy="15096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12" y="933450"/>
            <a:ext cx="7666489" cy="39624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813240" y="196334"/>
            <a:ext cx="543528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3200" b="1">
                <a:solidFill>
                  <a:schemeClr val="bg2"/>
                </a:solidFill>
              </a:rPr>
              <a:t>FOREIGN </a:t>
            </a:r>
            <a:r>
              <a:rPr lang="en-US" altLang="ja-JP" sz="3200" b="1" smtClean="0">
                <a:solidFill>
                  <a:schemeClr val="bg2"/>
                </a:solidFill>
              </a:rPr>
              <a:t>KEY</a:t>
            </a:r>
            <a:r>
              <a:rPr lang="ja-JP" altLang="en-US" sz="3200" b="1">
                <a:solidFill>
                  <a:schemeClr val="bg2"/>
                </a:solidFill>
              </a:rPr>
              <a:t> </a:t>
            </a:r>
            <a:r>
              <a:rPr lang="en-US" altLang="ja-JP" sz="3200" b="1" smtClean="0">
                <a:solidFill>
                  <a:schemeClr val="bg2"/>
                </a:solidFill>
              </a:rPr>
              <a:t>= </a:t>
            </a:r>
            <a:r>
              <a:rPr lang="ja-JP" altLang="en-US" sz="3200" b="1" smtClean="0">
                <a:solidFill>
                  <a:schemeClr val="bg2"/>
                </a:solidFill>
              </a:rPr>
              <a:t>外部キー</a:t>
            </a:r>
            <a:r>
              <a:rPr lang="en-US" altLang="ja-JP" sz="3200" b="1" smtClean="0">
                <a:solidFill>
                  <a:schemeClr val="bg2"/>
                </a:solidFill>
              </a:rPr>
              <a:t> </a:t>
            </a:r>
            <a:endParaRPr lang="ja-JP" altLang="en-US" sz="3200"/>
          </a:p>
        </p:txBody>
      </p:sp>
      <p:sp>
        <p:nvSpPr>
          <p:cNvPr id="5" name="正方形/長方形 4"/>
          <p:cNvSpPr/>
          <p:nvPr/>
        </p:nvSpPr>
        <p:spPr>
          <a:xfrm>
            <a:off x="187482" y="5286375"/>
            <a:ext cx="86868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chemeClr val="accent1"/>
                </a:solidFill>
              </a:rPr>
              <a:t>外部</a:t>
            </a:r>
            <a:r>
              <a:rPr lang="ja-JP" altLang="en-US" sz="2400" b="1" smtClean="0">
                <a:solidFill>
                  <a:schemeClr val="accent1"/>
                </a:solidFill>
              </a:rPr>
              <a:t>キー</a:t>
            </a:r>
            <a:r>
              <a:rPr lang="en-US" altLang="ja-JP" sz="2400" b="1" smtClean="0">
                <a:solidFill>
                  <a:schemeClr val="accent1"/>
                </a:solidFill>
              </a:rPr>
              <a:t>(FOREIGN</a:t>
            </a:r>
            <a:r>
              <a:rPr lang="ja-JP" altLang="en-US" sz="2400" b="1">
                <a:solidFill>
                  <a:schemeClr val="accent1"/>
                </a:solidFill>
              </a:rPr>
              <a:t> </a:t>
            </a:r>
            <a:r>
              <a:rPr lang="en-US" altLang="ja-JP" sz="2400" b="1" smtClean="0">
                <a:solidFill>
                  <a:schemeClr val="accent1"/>
                </a:solidFill>
              </a:rPr>
              <a:t>KEY)</a:t>
            </a:r>
            <a:r>
              <a:rPr lang="ja-JP" altLang="en-US" sz="2400" b="1" smtClean="0">
                <a:solidFill>
                  <a:schemeClr val="accent1"/>
                </a:solidFill>
              </a:rPr>
              <a:t>とは</a:t>
            </a:r>
            <a:r>
              <a:rPr lang="ja-JP" altLang="en-US" sz="2400" b="1">
                <a:solidFill>
                  <a:schemeClr val="accent1"/>
                </a:solidFill>
              </a:rPr>
              <a:t>、他の表と関連付けされているキーです。</a:t>
            </a:r>
          </a:p>
          <a:p>
            <a:r>
              <a:rPr lang="ja-JP" altLang="en-US" sz="2400" b="1" smtClean="0">
                <a:solidFill>
                  <a:schemeClr val="accent1"/>
                </a:solidFill>
              </a:rPr>
              <a:t>外部</a:t>
            </a:r>
            <a:r>
              <a:rPr lang="ja-JP" altLang="en-US" sz="2400" b="1">
                <a:solidFill>
                  <a:schemeClr val="accent1"/>
                </a:solidFill>
              </a:rPr>
              <a:t>キーは 参照先の</a:t>
            </a:r>
            <a:r>
              <a:rPr lang="ja-JP" altLang="en-US" sz="2400" b="1" smtClean="0">
                <a:solidFill>
                  <a:schemeClr val="accent1"/>
                </a:solidFill>
              </a:rPr>
              <a:t>表で</a:t>
            </a:r>
            <a:r>
              <a:rPr lang="ja-JP" altLang="en-US" sz="2400" b="1">
                <a:solidFill>
                  <a:schemeClr val="accent1"/>
                </a:solidFill>
              </a:rPr>
              <a:t>は 主</a:t>
            </a:r>
            <a:r>
              <a:rPr lang="ja-JP" altLang="en-US" sz="2400" b="1" smtClean="0">
                <a:solidFill>
                  <a:schemeClr val="accent1"/>
                </a:solidFill>
              </a:rPr>
              <a:t>キー</a:t>
            </a:r>
            <a:r>
              <a:rPr lang="en-US" altLang="ja-JP" sz="2400" b="1" smtClean="0">
                <a:solidFill>
                  <a:schemeClr val="accent1"/>
                </a:solidFill>
              </a:rPr>
              <a:t>(</a:t>
            </a:r>
            <a:r>
              <a:rPr lang="en-US" altLang="ja-JP" sz="2400" b="1">
                <a:solidFill>
                  <a:schemeClr val="accent1"/>
                </a:solidFill>
              </a:rPr>
              <a:t>primary key</a:t>
            </a:r>
            <a:r>
              <a:rPr lang="en-US" altLang="ja-JP" sz="2400" b="1" smtClean="0">
                <a:solidFill>
                  <a:schemeClr val="accent1"/>
                </a:solidFill>
              </a:rPr>
              <a:t>)</a:t>
            </a:r>
            <a:r>
              <a:rPr lang="ja-JP" altLang="en-US" sz="2400" b="1" smtClean="0">
                <a:solidFill>
                  <a:schemeClr val="accent1"/>
                </a:solidFill>
              </a:rPr>
              <a:t>と</a:t>
            </a:r>
            <a:r>
              <a:rPr lang="ja-JP" altLang="en-US" sz="2400" b="1">
                <a:solidFill>
                  <a:schemeClr val="accent1"/>
                </a:solidFill>
              </a:rPr>
              <a:t>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37129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7258" y="111125"/>
            <a:ext cx="4854221" cy="819150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</a:rPr>
              <a:t>簡単</a:t>
            </a:r>
            <a:r>
              <a:rPr kumimoji="1" lang="en-US" altLang="ja-JP" sz="3200" dirty="0" smtClean="0">
                <a:solidFill>
                  <a:schemeClr val="bg1"/>
                </a:solidFill>
              </a:rPr>
              <a:t>SQL</a:t>
            </a:r>
            <a:r>
              <a:rPr kumimoji="1" lang="ja-JP" altLang="en-US" sz="3200" dirty="0" smtClean="0">
                <a:solidFill>
                  <a:schemeClr val="bg1"/>
                </a:solidFill>
              </a:rPr>
              <a:t>実行方法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8" y="1193799"/>
            <a:ext cx="8438442" cy="5530851"/>
          </a:xfrm>
          <a:prstGeom prst="rect">
            <a:avLst/>
          </a:prstGeom>
        </p:spPr>
      </p:pic>
      <p:sp>
        <p:nvSpPr>
          <p:cNvPr id="7" name="四角形吹き出し 6"/>
          <p:cNvSpPr/>
          <p:nvPr/>
        </p:nvSpPr>
        <p:spPr>
          <a:xfrm>
            <a:off x="5524500" y="111125"/>
            <a:ext cx="3251200" cy="688975"/>
          </a:xfrm>
          <a:prstGeom prst="wedgeRectCallout">
            <a:avLst>
              <a:gd name="adj1" fmla="val 22136"/>
              <a:gd name="adj2" fmla="val 11411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bg1"/>
                </a:solidFill>
              </a:rPr>
              <a:t>JavaEE</a:t>
            </a:r>
            <a:r>
              <a:rPr kumimoji="1" lang="ja-JP" altLang="en-US" dirty="0" smtClean="0">
                <a:solidFill>
                  <a:schemeClr val="bg1"/>
                </a:solidFill>
              </a:rPr>
              <a:t>を選択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400"/>
            <a:ext cx="10027359" cy="4657956"/>
          </a:xfrm>
          <a:prstGeom prst="rect">
            <a:avLst/>
          </a:prstGeom>
        </p:spPr>
      </p:pic>
      <p:sp>
        <p:nvSpPr>
          <p:cNvPr id="8" name="円形吹き出し 7"/>
          <p:cNvSpPr/>
          <p:nvPr/>
        </p:nvSpPr>
        <p:spPr>
          <a:xfrm>
            <a:off x="4800600" y="520700"/>
            <a:ext cx="4432300" cy="2540000"/>
          </a:xfrm>
          <a:prstGeom prst="wedgeEllipseCallout">
            <a:avLst>
              <a:gd name="adj1" fmla="val -43008"/>
              <a:gd name="adj2" fmla="val 99714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作業中プロジェクトの「</a:t>
            </a:r>
            <a:r>
              <a:rPr kumimoji="1" lang="en-US" altLang="ja-JP" dirty="0" smtClean="0">
                <a:solidFill>
                  <a:schemeClr val="bg1"/>
                </a:solidFill>
              </a:rPr>
              <a:t>document</a:t>
            </a:r>
            <a:r>
              <a:rPr kumimoji="1" lang="ja-JP" altLang="en-US" dirty="0" smtClean="0">
                <a:solidFill>
                  <a:schemeClr val="bg1"/>
                </a:solidFill>
              </a:rPr>
              <a:t>」から</a:t>
            </a:r>
            <a:r>
              <a:rPr kumimoji="1" lang="en-US" altLang="ja-JP" dirty="0" smtClean="0">
                <a:solidFill>
                  <a:schemeClr val="bg1"/>
                </a:solidFill>
              </a:rPr>
              <a:t>SQL</a:t>
            </a:r>
            <a:r>
              <a:rPr kumimoji="1" lang="ja-JP" altLang="en-US" dirty="0" smtClean="0">
                <a:solidFill>
                  <a:schemeClr val="bg1"/>
                </a:solidFill>
              </a:rPr>
              <a:t>を選択して右クリックでこの画面が表示されます。</a:t>
            </a:r>
            <a:endParaRPr kumimoji="1"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25500" y="4521200"/>
            <a:ext cx="4546600" cy="4953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37258" y="111125"/>
            <a:ext cx="4854221" cy="819150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</a:rPr>
              <a:t>簡単</a:t>
            </a:r>
            <a:r>
              <a:rPr kumimoji="1" lang="en-US" altLang="ja-JP" sz="3200" dirty="0" smtClean="0">
                <a:solidFill>
                  <a:schemeClr val="bg1"/>
                </a:solidFill>
              </a:rPr>
              <a:t>SQL</a:t>
            </a:r>
            <a:r>
              <a:rPr kumimoji="1" lang="ja-JP" altLang="en-US" sz="3200" dirty="0" smtClean="0">
                <a:solidFill>
                  <a:schemeClr val="bg1"/>
                </a:solidFill>
              </a:rPr>
              <a:t>実行方法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400</TotalTime>
  <Words>130</Words>
  <Application>Microsoft Office PowerPoint</Application>
  <PresentationFormat>画面に合わせる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メイリオ</vt:lpstr>
      <vt:lpstr>Century Gothic</vt:lpstr>
      <vt:lpstr>Wingdings 3</vt:lpstr>
      <vt:lpstr>スライス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36</cp:revision>
  <dcterms:created xsi:type="dcterms:W3CDTF">2017-12-25T01:43:15Z</dcterms:created>
  <dcterms:modified xsi:type="dcterms:W3CDTF">2017-12-26T03:56:49Z</dcterms:modified>
</cp:coreProperties>
</file>