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9" r:id="rId2"/>
    <p:sldId id="261" r:id="rId3"/>
    <p:sldId id="262" r:id="rId4"/>
    <p:sldId id="267" r:id="rId5"/>
    <p:sldId id="268" r:id="rId6"/>
    <p:sldId id="266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3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7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0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414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10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214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1364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995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66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5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58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5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78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6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4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1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9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882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KuroiwaTakumi/hash-map-7313256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918" y="179733"/>
            <a:ext cx="6400800" cy="419100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コード説明 </a:t>
            </a:r>
            <a:r>
              <a:rPr lang="en-US" altLang="ja-JP" dirty="0">
                <a:solidFill>
                  <a:schemeClr val="bg1"/>
                </a:solidFill>
              </a:rPr>
              <a:t>&gt; </a:t>
            </a:r>
            <a:r>
              <a:rPr lang="ja-JP" altLang="en-US" dirty="0">
                <a:solidFill>
                  <a:schemeClr val="bg1"/>
                </a:solidFill>
              </a:rPr>
              <a:t>カート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3017"/>
            <a:ext cx="9144000" cy="4874440"/>
          </a:xfrm>
          <a:prstGeom prst="rect">
            <a:avLst/>
          </a:prstGeom>
        </p:spPr>
      </p:pic>
      <p:sp>
        <p:nvSpPr>
          <p:cNvPr id="4" name="下矢印 3"/>
          <p:cNvSpPr/>
          <p:nvPr/>
        </p:nvSpPr>
        <p:spPr>
          <a:xfrm>
            <a:off x="1057275" y="5153799"/>
            <a:ext cx="363474" cy="45720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2986" y="5653519"/>
            <a:ext cx="4346639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MAP</a:t>
            </a:r>
            <a:r>
              <a:rPr kumimoji="1" lang="ja-JP" altLang="en-US" sz="1600" dirty="0"/>
              <a:t>オブジェクトをセッションで管理する</a:t>
            </a:r>
          </a:p>
        </p:txBody>
      </p:sp>
    </p:spTree>
    <p:extLst>
      <p:ext uri="{BB962C8B-B14F-4D97-AF65-F5344CB8AC3E}">
        <p14:creationId xmlns:p14="http://schemas.microsoft.com/office/powerpoint/2010/main" val="112106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7332"/>
            <a:ext cx="9136856" cy="4886325"/>
          </a:xfrm>
          <a:prstGeom prst="rect">
            <a:avLst/>
          </a:prstGeom>
        </p:spPr>
      </p:pic>
      <p:sp>
        <p:nvSpPr>
          <p:cNvPr id="5" name="テキスト ボックス 4">
            <a:hlinkClick r:id="rId3"/>
          </p:cNvPr>
          <p:cNvSpPr txBox="1"/>
          <p:nvPr/>
        </p:nvSpPr>
        <p:spPr>
          <a:xfrm>
            <a:off x="-161925" y="857250"/>
            <a:ext cx="91535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350" dirty="0"/>
              <a:t>（参考）</a:t>
            </a:r>
            <a:r>
              <a:rPr kumimoji="1" lang="en-US" altLang="ja-JP" sz="1350" dirty="0">
                <a:hlinkClick r:id="rId3"/>
              </a:rPr>
              <a:t>https://www.slideshare.net/KuroiwaTakumi/hash-map-73132564</a:t>
            </a:r>
            <a:r>
              <a:rPr kumimoji="1" lang="ja-JP" altLang="en-US" sz="1350" dirty="0"/>
              <a:t>　</a:t>
            </a:r>
            <a:r>
              <a:rPr kumimoji="1" lang="en-US" altLang="ja-JP" sz="1350" dirty="0"/>
              <a:t>※</a:t>
            </a:r>
            <a:r>
              <a:rPr kumimoji="1" lang="ja-JP" altLang="en-US" sz="1350" dirty="0"/>
              <a:t>ハッシュテーブルの解説もあり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533401" y="2177396"/>
            <a:ext cx="2571750" cy="365779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3" name="線吹き出し 1 2"/>
          <p:cNvSpPr/>
          <p:nvPr/>
        </p:nvSpPr>
        <p:spPr>
          <a:xfrm>
            <a:off x="4029075" y="335734"/>
            <a:ext cx="4762500" cy="371475"/>
          </a:xfrm>
          <a:prstGeom prst="callout1">
            <a:avLst>
              <a:gd name="adj1" fmla="val 52083"/>
              <a:gd name="adj2" fmla="val 1467"/>
              <a:gd name="adj3" fmla="val 517628"/>
              <a:gd name="adj4" fmla="val -66111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この機能を利用して、商品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の重複を防ぐ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187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8052"/>
            <a:ext cx="9117496" cy="62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2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4" y="481012"/>
            <a:ext cx="8915241" cy="5472113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884476" y="2129771"/>
            <a:ext cx="7907099" cy="867697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9" name="四角形吹き出し 8"/>
          <p:cNvSpPr/>
          <p:nvPr/>
        </p:nvSpPr>
        <p:spPr>
          <a:xfrm>
            <a:off x="3873879" y="640137"/>
            <a:ext cx="4041396" cy="523418"/>
          </a:xfrm>
          <a:prstGeom prst="wedgeRectCallout">
            <a:avLst>
              <a:gd name="adj1" fmla="val -40209"/>
              <a:gd name="adj2" fmla="val 275021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MAP(Key</a:t>
            </a:r>
            <a:r>
              <a:rPr kumimoji="1" lang="ja-JP" altLang="en-US" sz="2000" dirty="0"/>
              <a:t>と</a:t>
            </a:r>
            <a:r>
              <a:rPr kumimoji="1" lang="en-US" altLang="ja-JP" sz="2000" dirty="0"/>
              <a:t>Value</a:t>
            </a:r>
            <a:r>
              <a:rPr kumimoji="1" lang="ja-JP" altLang="en-US" sz="2000" dirty="0"/>
              <a:t>で値を管理）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-17687" y="4690"/>
            <a:ext cx="2047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</a:rPr>
              <a:t>カートのクラス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798751" y="3073681"/>
            <a:ext cx="5382974" cy="2803243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383074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490537"/>
            <a:ext cx="8229600" cy="6177868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-17687" y="4690"/>
            <a:ext cx="6456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</a:rPr>
              <a:t>カートのクラス（その他のメソッド）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19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111141"/>
            <a:ext cx="3233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bg1"/>
                </a:solidFill>
              </a:rPr>
              <a:t>セッションの説明</a:t>
            </a:r>
          </a:p>
        </p:txBody>
      </p:sp>
      <p:pic>
        <p:nvPicPr>
          <p:cNvPr id="1026" name="Picture 2" descr="サーブレットにおけるセッション管理の方法を説明した図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551"/>
          <a:stretch/>
        </p:blipFill>
        <p:spPr bwMode="auto">
          <a:xfrm>
            <a:off x="350322" y="1522880"/>
            <a:ext cx="7980130" cy="368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角丸四角形 2"/>
          <p:cNvSpPr/>
          <p:nvPr/>
        </p:nvSpPr>
        <p:spPr>
          <a:xfrm>
            <a:off x="1922929" y="1189034"/>
            <a:ext cx="2151530" cy="915491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35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47875" y="1357467"/>
            <a:ext cx="18383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100" dirty="0">
                <a:solidFill>
                  <a:schemeClr val="bg1"/>
                </a:solidFill>
              </a:rPr>
              <a:t>セッションの開始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2111188" y="2595358"/>
            <a:ext cx="1775012" cy="915491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350"/>
          </a:p>
        </p:txBody>
      </p:sp>
      <p:sp>
        <p:nvSpPr>
          <p:cNvPr id="8" name="正方形/長方形 7"/>
          <p:cNvSpPr/>
          <p:nvPr/>
        </p:nvSpPr>
        <p:spPr>
          <a:xfrm>
            <a:off x="2131874" y="2795269"/>
            <a:ext cx="153118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100" dirty="0">
                <a:solidFill>
                  <a:schemeClr val="bg1"/>
                </a:solidFill>
              </a:rPr>
              <a:t>セッション</a:t>
            </a:r>
            <a:endParaRPr kumimoji="1" lang="en-US" altLang="ja-JP" sz="2100" dirty="0">
              <a:solidFill>
                <a:schemeClr val="bg1"/>
              </a:solidFill>
            </a:endParaRPr>
          </a:p>
          <a:p>
            <a:r>
              <a:rPr kumimoji="1" lang="en-US" altLang="ja-JP" sz="2100" dirty="0">
                <a:solidFill>
                  <a:schemeClr val="bg1"/>
                </a:solidFill>
              </a:rPr>
              <a:t>ID</a:t>
            </a:r>
            <a:r>
              <a:rPr kumimoji="1" lang="ja-JP" altLang="en-US" sz="2100" dirty="0">
                <a:solidFill>
                  <a:schemeClr val="bg1"/>
                </a:solidFill>
              </a:rPr>
              <a:t>の応答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2053572" y="3727674"/>
            <a:ext cx="1910929" cy="915491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35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08083" y="3827630"/>
            <a:ext cx="1778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bg1"/>
                </a:solidFill>
              </a:rPr>
              <a:t>セッション</a:t>
            </a:r>
            <a:r>
              <a:rPr kumimoji="1" lang="en-US" altLang="ja-JP" sz="2000" dirty="0">
                <a:solidFill>
                  <a:schemeClr val="bg1"/>
                </a:solidFill>
              </a:rPr>
              <a:t>ID</a:t>
            </a:r>
          </a:p>
          <a:p>
            <a:r>
              <a:rPr kumimoji="1" lang="ja-JP" altLang="en-US" sz="2000" dirty="0">
                <a:solidFill>
                  <a:schemeClr val="bg1"/>
                </a:solidFill>
              </a:rPr>
              <a:t>と情報の送信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6057899" y="1879778"/>
            <a:ext cx="2151530" cy="915491"/>
          </a:xfrm>
          <a:prstGeom prst="roundRect">
            <a:avLst>
              <a:gd name="adj" fmla="val 10792"/>
            </a:avLst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35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138581" y="2039348"/>
            <a:ext cx="21313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100" dirty="0">
                <a:solidFill>
                  <a:schemeClr val="bg1"/>
                </a:solidFill>
              </a:rPr>
              <a:t>情報を管理する領域の確保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331904" y="3890024"/>
            <a:ext cx="2077571" cy="590790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35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649931" y="4088398"/>
            <a:ext cx="19094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100" dirty="0">
                <a:solidFill>
                  <a:schemeClr val="bg1"/>
                </a:solidFill>
              </a:rPr>
              <a:t>情報の格納</a:t>
            </a:r>
          </a:p>
        </p:txBody>
      </p:sp>
      <p:sp useBgFill="1">
        <p:nvSpPr>
          <p:cNvPr id="18" name="楕円 17"/>
          <p:cNvSpPr/>
          <p:nvPr/>
        </p:nvSpPr>
        <p:spPr>
          <a:xfrm>
            <a:off x="5432612" y="2161359"/>
            <a:ext cx="625288" cy="47155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350"/>
          </a:p>
        </p:txBody>
      </p:sp>
      <p:sp useBgFill="1">
        <p:nvSpPr>
          <p:cNvPr id="22" name="角丸四角形 21"/>
          <p:cNvSpPr/>
          <p:nvPr/>
        </p:nvSpPr>
        <p:spPr>
          <a:xfrm>
            <a:off x="5405717" y="2204149"/>
            <a:ext cx="228600" cy="107576"/>
          </a:xfrm>
          <a:prstGeom prst="round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350"/>
          </a:p>
        </p:txBody>
      </p:sp>
      <p:sp useBgFill="1">
        <p:nvSpPr>
          <p:cNvPr id="23" name="角丸四角形 22"/>
          <p:cNvSpPr/>
          <p:nvPr/>
        </p:nvSpPr>
        <p:spPr>
          <a:xfrm>
            <a:off x="5713319" y="2484344"/>
            <a:ext cx="344581" cy="11101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49678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" y="2060749"/>
            <a:ext cx="8562976" cy="4797251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-55959" y="103950"/>
            <a:ext cx="426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カートに商品追加するサーブレット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707" y="130205"/>
            <a:ext cx="4883944" cy="300157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正方形/長方形 7"/>
          <p:cNvSpPr/>
          <p:nvPr/>
        </p:nvSpPr>
        <p:spPr>
          <a:xfrm>
            <a:off x="796390" y="4258722"/>
            <a:ext cx="4794786" cy="1353274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9" name="四角形吹き出し 8"/>
          <p:cNvSpPr/>
          <p:nvPr/>
        </p:nvSpPr>
        <p:spPr>
          <a:xfrm>
            <a:off x="4302919" y="6145853"/>
            <a:ext cx="4041396" cy="523418"/>
          </a:xfrm>
          <a:prstGeom prst="wedgeRectCallout">
            <a:avLst>
              <a:gd name="adj1" fmla="val -46101"/>
              <a:gd name="adj2" fmla="val -21995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セッションの取得</a:t>
            </a:r>
            <a:r>
              <a:rPr kumimoji="1" lang="en-US" altLang="ja-JP" sz="2000" dirty="0" smtClean="0"/>
              <a:t>&amp;</a:t>
            </a:r>
            <a:r>
              <a:rPr kumimoji="1" lang="ja-JP" altLang="en-US" sz="2000" dirty="0" smtClean="0"/>
              <a:t>登録</a:t>
            </a:r>
            <a:endParaRPr kumimoji="1" lang="ja-JP" altLang="en-US" sz="2000" dirty="0"/>
          </a:p>
        </p:txBody>
      </p:sp>
      <p:sp>
        <p:nvSpPr>
          <p:cNvPr id="10" name="正方形/長方形 9"/>
          <p:cNvSpPr/>
          <p:nvPr/>
        </p:nvSpPr>
        <p:spPr>
          <a:xfrm>
            <a:off x="4591049" y="2060749"/>
            <a:ext cx="4330443" cy="415751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cxnSp>
        <p:nvCxnSpPr>
          <p:cNvPr id="4" name="直線矢印コネクタ 3"/>
          <p:cNvCxnSpPr/>
          <p:nvPr/>
        </p:nvCxnSpPr>
        <p:spPr>
          <a:xfrm flipV="1">
            <a:off x="4810125" y="2476500"/>
            <a:ext cx="2447925" cy="2114550"/>
          </a:xfrm>
          <a:prstGeom prst="straightConnector1">
            <a:avLst/>
          </a:prstGeom>
          <a:ln w="57150">
            <a:solidFill>
              <a:schemeClr val="accent6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四角形吹き出し 13"/>
          <p:cNvSpPr/>
          <p:nvPr/>
        </p:nvSpPr>
        <p:spPr>
          <a:xfrm>
            <a:off x="7610475" y="652375"/>
            <a:ext cx="1143414" cy="523418"/>
          </a:xfrm>
          <a:prstGeom prst="wedgeRectCallout">
            <a:avLst>
              <a:gd name="adj1" fmla="val -71274"/>
              <a:gd name="adj2" fmla="val 253182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定数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209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スライス">
  <a:themeElements>
    <a:clrScheme name="スライス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スライス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スライ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264</TotalTime>
  <Words>86</Words>
  <Application>Microsoft Office PowerPoint</Application>
  <PresentationFormat>画面に合わせる (4:3)</PresentationFormat>
  <Paragraphs>18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メイリオ</vt:lpstr>
      <vt:lpstr>Century Gothic</vt:lpstr>
      <vt:lpstr>Wingdings 3</vt:lpstr>
      <vt:lpstr>スライス</vt:lpstr>
      <vt:lpstr>コード説明 &gt; カート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30</cp:revision>
  <dcterms:created xsi:type="dcterms:W3CDTF">2017-12-25T01:43:15Z</dcterms:created>
  <dcterms:modified xsi:type="dcterms:W3CDTF">2017-12-26T04:00:21Z</dcterms:modified>
</cp:coreProperties>
</file>