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2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7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0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1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0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1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364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9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66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8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8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1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9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976437"/>
            <a:ext cx="8639175" cy="3514725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0" y="142875"/>
            <a:ext cx="8877300" cy="41910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コード説明 </a:t>
            </a:r>
            <a:r>
              <a:rPr lang="en-US" altLang="ja-JP" dirty="0" smtClean="0">
                <a:solidFill>
                  <a:schemeClr val="bg1"/>
                </a:solidFill>
              </a:rPr>
              <a:t>&gt;</a:t>
            </a:r>
            <a:r>
              <a:rPr lang="ja-JP" altLang="en-US" dirty="0" smtClean="0">
                <a:solidFill>
                  <a:schemeClr val="bg1"/>
                </a:solidFill>
              </a:rPr>
              <a:t>コントローラを一つにまとめる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61925" y="1557337"/>
            <a:ext cx="6400800" cy="4191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000" dirty="0" smtClean="0">
                <a:solidFill>
                  <a:schemeClr val="bg1"/>
                </a:solidFill>
              </a:rPr>
              <a:t>（クラス図）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536257" y="5838825"/>
            <a:ext cx="6178868" cy="838199"/>
          </a:xfrm>
          <a:prstGeom prst="wedgeRectCallout">
            <a:avLst>
              <a:gd name="adj1" fmla="val -25761"/>
              <a:gd name="adj2" fmla="val -11384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/>
              <a:t>（</a:t>
            </a:r>
            <a:r>
              <a:rPr kumimoji="1" lang="en-US" altLang="ja-JP" sz="1600" dirty="0" smtClean="0"/>
              <a:t>Action</a:t>
            </a:r>
            <a:r>
              <a:rPr kumimoji="1" lang="ja-JP" altLang="en-US" sz="1600" dirty="0" smtClean="0"/>
              <a:t>クラス）</a:t>
            </a:r>
          </a:p>
          <a:p>
            <a:r>
              <a:rPr kumimoji="1" lang="en-US" altLang="ja-JP" sz="1600" dirty="0" smtClean="0"/>
              <a:t> </a:t>
            </a:r>
            <a:r>
              <a:rPr kumimoji="1" lang="ja-JP" altLang="en-US" sz="1600" dirty="0"/>
              <a:t>インターフェイスを継承して、</a:t>
            </a:r>
            <a:r>
              <a:rPr kumimoji="1" lang="en-US" altLang="ja-JP" sz="1600" dirty="0"/>
              <a:t>execute</a:t>
            </a:r>
            <a:r>
              <a:rPr kumimoji="1" lang="ja-JP" altLang="en-US" sz="1600" dirty="0"/>
              <a:t>メソッドを</a:t>
            </a:r>
            <a:r>
              <a:rPr kumimoji="1" lang="ja-JP" altLang="en-US" sz="1600" dirty="0" smtClean="0"/>
              <a:t>実装</a:t>
            </a:r>
            <a:endParaRPr kumimoji="1" lang="ja-JP" altLang="en-US" sz="1600" dirty="0"/>
          </a:p>
        </p:txBody>
      </p:sp>
      <p:sp>
        <p:nvSpPr>
          <p:cNvPr id="8" name="右矢印 7"/>
          <p:cNvSpPr/>
          <p:nvPr/>
        </p:nvSpPr>
        <p:spPr>
          <a:xfrm rot="5400000">
            <a:off x="2222754" y="3120008"/>
            <a:ext cx="5714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3390900" y="654844"/>
            <a:ext cx="5100637" cy="838199"/>
          </a:xfrm>
          <a:prstGeom prst="wedgeRectCallout">
            <a:avLst>
              <a:gd name="adj1" fmla="val -50962"/>
              <a:gd name="adj2" fmla="val 13616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/>
              <a:t>（サーブレット・コントローラ）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各リクエストに対応する</a:t>
            </a:r>
            <a:r>
              <a:rPr kumimoji="1" lang="en-US" altLang="ja-JP" sz="1600" dirty="0" smtClean="0"/>
              <a:t>Action </a:t>
            </a:r>
            <a:r>
              <a:rPr kumimoji="1" lang="ja-JP" altLang="en-US" sz="1600" dirty="0" smtClean="0"/>
              <a:t>クラスを呼び出す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279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419100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solidFill>
                  <a:schemeClr val="bg1"/>
                </a:solidFill>
              </a:rPr>
              <a:t>Action</a:t>
            </a:r>
            <a:r>
              <a:rPr lang="ja-JP" altLang="en-US" sz="2000" dirty="0" smtClean="0">
                <a:solidFill>
                  <a:schemeClr val="bg1"/>
                </a:solidFill>
              </a:rPr>
              <a:t>クラス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852487"/>
            <a:ext cx="8067713" cy="155733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843212"/>
            <a:ext cx="7072313" cy="3942789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6200000">
            <a:off x="2266950" y="23103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98470" y="2718737"/>
            <a:ext cx="4859655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Action </a:t>
            </a:r>
            <a:r>
              <a:rPr kumimoji="1" lang="ja-JP" altLang="en-US" dirty="0" smtClean="0"/>
              <a:t>インターフェイスを継承して、</a:t>
            </a:r>
            <a:r>
              <a:rPr kumimoji="1" lang="en-US" altLang="ja-JP" dirty="0" smtClean="0"/>
              <a:t>execute</a:t>
            </a:r>
            <a:r>
              <a:rPr kumimoji="1" lang="ja-JP" altLang="en-US" dirty="0" smtClean="0"/>
              <a:t>メソッドを実装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3969543" y="6085060"/>
            <a:ext cx="2728914" cy="484361"/>
          </a:xfrm>
          <a:prstGeom prst="wedgeRectCallout">
            <a:avLst>
              <a:gd name="adj1" fmla="val -78690"/>
              <a:gd name="adj2" fmla="val -5865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bg1"/>
                </a:solidFill>
              </a:rPr>
              <a:t>遷移先を戻り値として返す</a:t>
            </a:r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290637" y="6085061"/>
            <a:ext cx="2014538" cy="32385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387698"/>
            <a:ext cx="8677275" cy="565737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309812" y="2524125"/>
            <a:ext cx="614364" cy="32385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81012" y="1299274"/>
            <a:ext cx="5014914" cy="281876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3781423" y="442024"/>
            <a:ext cx="5095877" cy="644872"/>
          </a:xfrm>
          <a:prstGeom prst="wedgeRectCallout">
            <a:avLst>
              <a:gd name="adj1" fmla="val -26933"/>
              <a:gd name="adj2" fmla="val 88159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bg1"/>
                </a:solidFill>
              </a:rPr>
              <a:t>サーブレットの</a:t>
            </a:r>
            <a:r>
              <a:rPr lang="en-US" altLang="ja-JP" sz="1600" dirty="0"/>
              <a:t>@</a:t>
            </a:r>
            <a:r>
              <a:rPr lang="en-US" altLang="ja-JP" sz="1600" dirty="0" err="1" smtClean="0"/>
              <a:t>WebServlet</a:t>
            </a:r>
            <a:r>
              <a:rPr lang="ja-JP" altLang="en-US" sz="1600" dirty="0" smtClean="0"/>
              <a:t>アノテーションを指定</a:t>
            </a:r>
          </a:p>
          <a:p>
            <a:r>
              <a:rPr lang="ja-JP" altLang="en-US" sz="1600" dirty="0" smtClean="0"/>
              <a:t>　</a:t>
            </a:r>
            <a:r>
              <a:rPr lang="ja-JP" altLang="en-US" sz="1600" dirty="0" smtClean="0"/>
              <a:t>→全てのサーブレット名（～</a:t>
            </a:r>
            <a:r>
              <a:rPr lang="en-US" altLang="ja-JP" sz="1600" dirty="0" smtClean="0"/>
              <a:t>.Control</a:t>
            </a:r>
            <a:r>
              <a:rPr lang="ja-JP" altLang="en-US" sz="1600" dirty="0" smtClean="0"/>
              <a:t>）を受信する</a:t>
            </a:r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133350" y="5953124"/>
            <a:ext cx="7953375" cy="800101"/>
          </a:xfrm>
          <a:prstGeom prst="wedgeRectCallout">
            <a:avLst>
              <a:gd name="adj1" fmla="val -21826"/>
              <a:gd name="adj2" fmla="val -121519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※</a:t>
            </a:r>
            <a:r>
              <a:rPr kumimoji="1" lang="en-US" altLang="ja-JP" sz="1600" dirty="0" err="1">
                <a:solidFill>
                  <a:schemeClr val="bg1"/>
                </a:solidFill>
              </a:rPr>
              <a:t>init</a:t>
            </a:r>
            <a:r>
              <a:rPr kumimoji="1" lang="ja-JP" altLang="en-US" sz="1600" dirty="0">
                <a:solidFill>
                  <a:schemeClr val="bg1"/>
                </a:solidFill>
              </a:rPr>
              <a:t>メソッド→最初のリクエストに対して処理が行われる前に呼び出される</a:t>
            </a:r>
          </a:p>
          <a:p>
            <a:r>
              <a:rPr kumimoji="1" lang="ja-JP" altLang="en-US" sz="1600" dirty="0" smtClean="0">
                <a:solidFill>
                  <a:schemeClr val="bg1"/>
                </a:solidFill>
              </a:rPr>
              <a:t>　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execute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メソッドを持つ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Action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クラス（の継承クラス）のインスタンス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を一括生成して、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map&lt;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サーブレット名、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Action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オブジェクト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&gt;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に</a:t>
            </a:r>
            <a:r>
              <a:rPr kumimoji="1" lang="ja-JP" altLang="en-US" sz="1600" dirty="0">
                <a:solidFill>
                  <a:schemeClr val="bg1"/>
                </a:solidFill>
              </a:rPr>
              <a:t>格納</a:t>
            </a:r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419100"/>
          </a:xfrm>
        </p:spPr>
        <p:txBody>
          <a:bodyPr>
            <a:norm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</a:rPr>
              <a:t>コントローラ・クラス（</a:t>
            </a:r>
            <a:r>
              <a:rPr lang="en-US" altLang="ja-JP" sz="2000" dirty="0" err="1" smtClean="0">
                <a:solidFill>
                  <a:schemeClr val="bg1"/>
                </a:solidFill>
              </a:rPr>
              <a:t>init</a:t>
            </a:r>
            <a:r>
              <a:rPr lang="ja-JP" altLang="en-US" sz="2000" dirty="0" smtClean="0">
                <a:solidFill>
                  <a:schemeClr val="bg1"/>
                </a:solidFill>
              </a:rPr>
              <a:t>メソッド）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6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7" y="571498"/>
            <a:ext cx="8808312" cy="550864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90561" y="2289874"/>
            <a:ext cx="7129463" cy="227260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2419350" y="1146876"/>
            <a:ext cx="6248399" cy="885824"/>
          </a:xfrm>
          <a:prstGeom prst="wedgeRectCallout">
            <a:avLst>
              <a:gd name="adj1" fmla="val -28610"/>
              <a:gd name="adj2" fmla="val 101062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map&lt;</a:t>
            </a:r>
            <a:r>
              <a:rPr kumimoji="1" lang="ja-JP" altLang="en-US" sz="1600" dirty="0">
                <a:solidFill>
                  <a:schemeClr val="bg1"/>
                </a:solidFill>
              </a:rPr>
              <a:t>サーブレット名、</a:t>
            </a:r>
            <a:r>
              <a:rPr kumimoji="1" lang="en-US" altLang="ja-JP" sz="1600" dirty="0">
                <a:solidFill>
                  <a:schemeClr val="bg1"/>
                </a:solidFill>
              </a:rPr>
              <a:t>Action</a:t>
            </a:r>
            <a:r>
              <a:rPr kumimoji="1" lang="ja-JP" altLang="en-US" sz="1600" dirty="0">
                <a:solidFill>
                  <a:schemeClr val="bg1"/>
                </a:solidFill>
              </a:rPr>
              <a:t>オブジェクト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&gt;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から、</a:t>
            </a:r>
          </a:p>
          <a:p>
            <a:r>
              <a:rPr kumimoji="1" lang="en-US" altLang="ja-JP" sz="1600" dirty="0" smtClean="0">
                <a:solidFill>
                  <a:schemeClr val="bg1"/>
                </a:solidFill>
              </a:rPr>
              <a:t>Key=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サーブレット名で、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Value=Action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オブジェクトを取得する</a:t>
            </a:r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419100"/>
          </a:xfrm>
        </p:spPr>
        <p:txBody>
          <a:bodyPr>
            <a:norm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</a:rPr>
              <a:t>コントローラ・クラス（</a:t>
            </a:r>
            <a:r>
              <a:rPr lang="en-US" altLang="ja-JP" sz="2000" dirty="0" err="1" smtClean="0">
                <a:solidFill>
                  <a:schemeClr val="bg1"/>
                </a:solidFill>
              </a:rPr>
              <a:t>doPost</a:t>
            </a:r>
            <a:r>
              <a:rPr lang="ja-JP" altLang="en-US" sz="2000" dirty="0" smtClean="0">
                <a:solidFill>
                  <a:schemeClr val="bg1"/>
                </a:solidFill>
              </a:rPr>
              <a:t>メソッド）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76286" y="5629275"/>
            <a:ext cx="8024814" cy="32667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1664493" y="6087216"/>
            <a:ext cx="6248399" cy="575378"/>
          </a:xfrm>
          <a:prstGeom prst="wedgeRectCallout">
            <a:avLst>
              <a:gd name="adj1" fmla="val -25104"/>
              <a:gd name="adj2" fmla="val -80483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 smtClean="0">
                <a:solidFill>
                  <a:schemeClr val="bg1"/>
                </a:solidFill>
              </a:rPr>
              <a:t>Action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の戻り値（</a:t>
            </a:r>
            <a:r>
              <a:rPr lang="en-US" altLang="ja-JP" dirty="0" err="1"/>
              <a:t>dispatchUrl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）を使用して、次画面へ遷移する</a:t>
            </a:r>
            <a:endParaRPr kumimoji="1" lang="ja-JP" alt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98757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299</TotalTime>
  <Words>126</Words>
  <Application>Microsoft Office PowerPoint</Application>
  <PresentationFormat>画面に合わせる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Century Gothic</vt:lpstr>
      <vt:lpstr>Wingdings 3</vt:lpstr>
      <vt:lpstr>スライス</vt:lpstr>
      <vt:lpstr>コード説明 &gt;コントローラを一つにまとめる</vt:lpstr>
      <vt:lpstr>Actionクラス</vt:lpstr>
      <vt:lpstr>コントローラ・クラス（initメソッド）</vt:lpstr>
      <vt:lpstr>コントローラ・クラス（doPostメソッド）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38</cp:revision>
  <dcterms:created xsi:type="dcterms:W3CDTF">2017-12-25T01:43:15Z</dcterms:created>
  <dcterms:modified xsi:type="dcterms:W3CDTF">2017-12-26T03:27:04Z</dcterms:modified>
</cp:coreProperties>
</file>