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60" r:id="rId4"/>
    <p:sldId id="261" r:id="rId5"/>
    <p:sldId id="266" r:id="rId6"/>
    <p:sldId id="262" r:id="rId7"/>
    <p:sldId id="265" r:id="rId8"/>
    <p:sldId id="263" r:id="rId9"/>
    <p:sldId id="264" r:id="rId10"/>
    <p:sldId id="269" r:id="rId11"/>
    <p:sldId id="258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4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73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3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9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lb6O94ur/ecsitesystem" TargetMode="External"/><Relationship Id="rId2" Type="http://schemas.openxmlformats.org/officeDocument/2006/relationships/hyperlink" Target="https://github.com/iyoku01/ecsite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class-talk.slack.com/messages/C889MRGE9/detai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4776"/>
            <a:ext cx="9144000" cy="42862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メンバの役割</a:t>
            </a:r>
            <a:r>
              <a:rPr kumimoji="1" lang="ja-JP" altLang="en-US" dirty="0" smtClean="0">
                <a:solidFill>
                  <a:schemeClr val="bg1"/>
                </a:solidFill>
              </a:rPr>
              <a:t>分担（ロール）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780"/>
            <a:ext cx="9117596" cy="4747319"/>
          </a:xfrm>
        </p:spPr>
      </p:pic>
    </p:spTree>
    <p:extLst>
      <p:ext uri="{BB962C8B-B14F-4D97-AF65-F5344CB8AC3E}">
        <p14:creationId xmlns:p14="http://schemas.microsoft.com/office/powerpoint/2010/main" val="21353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071562"/>
            <a:ext cx="8958049" cy="25669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1925" y="209550"/>
            <a:ext cx="855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bg1"/>
                </a:solidFill>
              </a:rPr>
              <a:t>trello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　振り返り（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KPT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） 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※Keep</a:t>
            </a:r>
            <a:r>
              <a:rPr kumimoji="1" lang="ja-JP" altLang="en-US" sz="2000" dirty="0" err="1" smtClean="0">
                <a:solidFill>
                  <a:schemeClr val="bg1"/>
                </a:solidFill>
              </a:rPr>
              <a:t>、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Problem</a:t>
            </a:r>
            <a:r>
              <a:rPr kumimoji="1" lang="ja-JP" altLang="en-US" sz="2000" dirty="0" err="1" smtClean="0">
                <a:solidFill>
                  <a:schemeClr val="bg1"/>
                </a:solidFill>
              </a:rPr>
              <a:t>、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Try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52401"/>
            <a:ext cx="9124950" cy="514349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それにつけてもソフトウェア開発は難しい</a:t>
            </a:r>
            <a:r>
              <a:rPr kumimoji="1" lang="en-US" altLang="ja-JP" dirty="0" smtClean="0">
                <a:solidFill>
                  <a:schemeClr val="bg1"/>
                </a:solidFill>
              </a:rPr>
              <a:t>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9" y="733425"/>
            <a:ext cx="8650947" cy="5762625"/>
          </a:xfrm>
        </p:spPr>
      </p:pic>
    </p:spTree>
    <p:extLst>
      <p:ext uri="{BB962C8B-B14F-4D97-AF65-F5344CB8AC3E}">
        <p14:creationId xmlns:p14="http://schemas.microsoft.com/office/powerpoint/2010/main" val="6751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754714"/>
            <a:ext cx="8671708" cy="88384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76325" y="1929938"/>
            <a:ext cx="1800226" cy="5334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13" y="3576637"/>
            <a:ext cx="9267825" cy="244792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5446184"/>
            <a:ext cx="9144000" cy="5334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81100" y="4790084"/>
            <a:ext cx="1962150" cy="26769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6" idx="2"/>
          </p:cNvCxnSpPr>
          <p:nvPr/>
        </p:nvCxnSpPr>
        <p:spPr>
          <a:xfrm flipH="1">
            <a:off x="1905000" y="2463338"/>
            <a:ext cx="71438" cy="232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0" y="152401"/>
            <a:ext cx="9124950" cy="1334622"/>
          </a:xfrm>
        </p:spPr>
        <p:txBody>
          <a:bodyPr>
            <a:normAutofit/>
          </a:bodyPr>
          <a:lstStyle/>
          <a:p>
            <a:pPr algn="ctr"/>
            <a:r>
              <a:rPr lang="ja-JP" altLang="en-US" sz="2000" dirty="0" smtClean="0">
                <a:solidFill>
                  <a:schemeClr val="bg1"/>
                </a:solidFill>
              </a:rPr>
              <a:t>（豆知識）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アレグザンダーは建築業界の人</a:t>
            </a:r>
            <a:br>
              <a:rPr kumimoji="1" lang="ja-JP" altLang="en-US" sz="2000" dirty="0" smtClean="0">
                <a:solidFill>
                  <a:schemeClr val="bg1"/>
                </a:solidFill>
              </a:rPr>
            </a:br>
            <a:r>
              <a:rPr kumimoji="1" lang="ja-JP" altLang="en-US" sz="2000" dirty="0" smtClean="0">
                <a:solidFill>
                  <a:schemeClr val="bg1"/>
                </a:solidFill>
              </a:rPr>
              <a:t>デザインパターンを提唱し、ソフトウェア業界で有名に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61913" y="3162327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(wiki)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6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7339" y="2632262"/>
            <a:ext cx="6400800" cy="1167653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9257" y="3799915"/>
            <a:ext cx="5028009" cy="958850"/>
          </a:xfrm>
        </p:spPr>
        <p:txBody>
          <a:bodyPr/>
          <a:lstStyle/>
          <a:p>
            <a:r>
              <a:rPr kumimoji="1" lang="ja-JP" altLang="en-US" dirty="0" smtClean="0"/>
              <a:t>皆様のご購入お待ちしております。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30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4324" y="657225"/>
            <a:ext cx="8486775" cy="15811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ja-JP" altLang="en-US" sz="1800" dirty="0" smtClean="0">
                <a:solidFill>
                  <a:schemeClr val="bg1"/>
                </a:solidFill>
                <a:latin typeface="+mn-ea"/>
              </a:rPr>
              <a:t>ソース管理（</a:t>
            </a:r>
            <a:r>
              <a:rPr lang="en-US" altLang="ja-JP" sz="1800" dirty="0" err="1" smtClean="0">
                <a:solidFill>
                  <a:schemeClr val="bg1"/>
                </a:solidFill>
                <a:latin typeface="+mn-ea"/>
              </a:rPr>
              <a:t>github</a:t>
            </a:r>
            <a:r>
              <a:rPr lang="ja-JP" altLang="en-US" sz="1800" dirty="0" smtClean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ja-JP" sz="1800" dirty="0" smtClean="0">
                <a:solidFill>
                  <a:schemeClr val="bg1"/>
                </a:solidFill>
                <a:latin typeface="+mn-ea"/>
                <a:hlinkClick r:id="rId2"/>
              </a:rPr>
              <a:t>https</a:t>
            </a:r>
            <a:r>
              <a:rPr lang="en-US" altLang="ja-JP" sz="1800" dirty="0">
                <a:solidFill>
                  <a:schemeClr val="bg1"/>
                </a:solidFill>
                <a:latin typeface="+mn-ea"/>
                <a:hlinkClick r:id="rId2"/>
              </a:rPr>
              <a:t>://</a:t>
            </a:r>
            <a:r>
              <a:rPr lang="en-US" altLang="ja-JP" sz="1800" dirty="0" smtClean="0">
                <a:solidFill>
                  <a:schemeClr val="bg1"/>
                </a:solidFill>
                <a:latin typeface="+mn-ea"/>
                <a:hlinkClick r:id="rId2"/>
              </a:rPr>
              <a:t>github.com/iyoku01/ecsite_system</a:t>
            </a:r>
            <a:endParaRPr lang="ja-JP" altLang="en-US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bg1"/>
                </a:solidFill>
                <a:latin typeface="+mn-ea"/>
              </a:rPr>
              <a:t>　　分散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リポジトリ管理　→多人数並行開発</a:t>
            </a: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ja-JP" sz="1800" dirty="0" smtClean="0">
                <a:solidFill>
                  <a:schemeClr val="bg1"/>
                </a:solidFill>
                <a:latin typeface="+mn-ea"/>
              </a:rPr>
              <a:t>wiki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　→知識の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ストック化</a:t>
            </a: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ja-JP" sz="1800" dirty="0" smtClean="0">
                <a:solidFill>
                  <a:schemeClr val="bg1"/>
                </a:solidFill>
                <a:latin typeface="+mn-ea"/>
              </a:rPr>
              <a:t>slack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連携　→</a:t>
            </a:r>
            <a:r>
              <a:rPr lang="en-US" altLang="ja-JP" sz="1800" dirty="0">
                <a:solidFill>
                  <a:schemeClr val="bg1"/>
                </a:solidFill>
                <a:latin typeface="+mn-ea"/>
              </a:rPr>
              <a:t>push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通知　コミュニケーションのフロー化</a:t>
            </a:r>
            <a:endParaRPr kumimoji="1" lang="ja-JP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コンテンツ プレースホルダー 2">
            <a:hlinkClick r:id="rId3"/>
          </p:cNvPr>
          <p:cNvSpPr txBox="1">
            <a:spLocks/>
          </p:cNvSpPr>
          <p:nvPr/>
        </p:nvSpPr>
        <p:spPr>
          <a:xfrm>
            <a:off x="314324" y="2603503"/>
            <a:ext cx="8486775" cy="17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プロジェクト管理（</a:t>
            </a:r>
            <a:r>
              <a:rPr lang="en-US" altLang="ja-JP" sz="1800" dirty="0" err="1">
                <a:solidFill>
                  <a:schemeClr val="bg1"/>
                </a:solidFill>
                <a:latin typeface="+mn-ea"/>
              </a:rPr>
              <a:t>torello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ja-JP" sz="1800" u="sng" dirty="0">
                <a:solidFill>
                  <a:schemeClr val="bg1"/>
                </a:solidFill>
                <a:latin typeface="+mn-ea"/>
                <a:hlinkClick r:id="rId3"/>
              </a:rPr>
              <a:t>https://trello.com/b/lb6O94ur/ecsitesystem</a:t>
            </a:r>
            <a:endParaRPr lang="ja-JP" altLang="en-US" sz="1800" u="sng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カンバン（チケット）管理</a:t>
            </a: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　　バーンダウンチャート　</a:t>
            </a: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　　ベロシティ計測</a:t>
            </a:r>
          </a:p>
        </p:txBody>
      </p:sp>
      <p:sp>
        <p:nvSpPr>
          <p:cNvPr id="6" name="コンテンツ プレースホルダー 2">
            <a:hlinkClick r:id="rId4"/>
          </p:cNvPr>
          <p:cNvSpPr txBox="1">
            <a:spLocks/>
          </p:cNvSpPr>
          <p:nvPr/>
        </p:nvSpPr>
        <p:spPr>
          <a:xfrm>
            <a:off x="328612" y="4670428"/>
            <a:ext cx="8486775" cy="155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チャット（</a:t>
            </a:r>
            <a:r>
              <a:rPr lang="en-US" altLang="ja-JP" sz="1800" dirty="0">
                <a:solidFill>
                  <a:schemeClr val="bg1"/>
                </a:solidFill>
                <a:latin typeface="+mn-ea"/>
              </a:rPr>
              <a:t>slack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ja-JP" sz="1800" u="sng" dirty="0">
                <a:solidFill>
                  <a:schemeClr val="bg1"/>
                </a:solidFill>
                <a:latin typeface="+mn-ea"/>
                <a:hlinkClick r:id="rId4"/>
              </a:rPr>
              <a:t>https://javaclass-talk.slack.com/messages/C889MRGE9/details/</a:t>
            </a:r>
            <a:endParaRPr lang="ja-JP" altLang="en-US" sz="1800" u="sng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　　チャットによる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フロー情報</a:t>
            </a:r>
            <a:r>
              <a:rPr lang="ja-JP" altLang="en-US" sz="1800" dirty="0">
                <a:solidFill>
                  <a:schemeClr val="bg1"/>
                </a:solidFill>
                <a:latin typeface="+mn-ea"/>
              </a:rPr>
              <a:t>のやり取り（コミュニケーション）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104776"/>
            <a:ext cx="9144000" cy="4286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今回使用した主なツール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0" y="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ソースの履歴管理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72665" y="486550"/>
            <a:ext cx="8552259" cy="6104750"/>
            <a:chOff x="896541" y="1134250"/>
            <a:chExt cx="7275910" cy="47903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541" y="1134250"/>
              <a:ext cx="7275910" cy="4790301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781801" y="3886200"/>
              <a:ext cx="1266825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972300" y="2876550"/>
              <a:ext cx="120015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9" name="四角形吹き出し 8"/>
            <p:cNvSpPr/>
            <p:nvPr/>
          </p:nvSpPr>
          <p:spPr>
            <a:xfrm>
              <a:off x="2705100" y="4676775"/>
              <a:ext cx="3733800" cy="552450"/>
            </a:xfrm>
            <a:prstGeom prst="wedgeRectCallout">
              <a:avLst>
                <a:gd name="adj1" fmla="val 62506"/>
                <a:gd name="adj2" fmla="val -109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350" dirty="0"/>
                <a:t>Java</a:t>
              </a:r>
              <a:r>
                <a:rPr kumimoji="1" lang="ja-JP" altLang="en-US" sz="1350" dirty="0"/>
                <a:t>プロジェクトをダウンロードする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0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1" y="-1"/>
            <a:ext cx="762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(wiki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で情報を共有する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51239" y="496075"/>
            <a:ext cx="8478436" cy="6152375"/>
            <a:chOff x="1218014" y="1134250"/>
            <a:chExt cx="6592490" cy="481536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8014" y="1134250"/>
              <a:ext cx="6592490" cy="481536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4276726" y="1714501"/>
              <a:ext cx="600075" cy="352425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95976" y="2990851"/>
              <a:ext cx="600075" cy="219075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3909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25292"/>
            <a:ext cx="8715375" cy="68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3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76201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Slack</a:t>
            </a:r>
            <a:endParaRPr kumimoji="1" lang="ja-JP" altLang="en-US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※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にソースを登録（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push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）すると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slack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にデスクトップ通知される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64501" y="784087"/>
            <a:ext cx="8484224" cy="5902493"/>
            <a:chOff x="993151" y="1126957"/>
            <a:chExt cx="7572209" cy="487379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151" y="1126957"/>
              <a:ext cx="6979274" cy="4873795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7897" y="5321588"/>
              <a:ext cx="2557463" cy="5500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6999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" y="2246769"/>
            <a:ext cx="6276975" cy="33242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6391275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Trello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盛り込む機能（仕様）を検討する</a:t>
            </a:r>
          </a:p>
          <a:p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・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カード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=1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機能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・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カードの実装に何人日掛かる？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・作業期間は何日？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　　↓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優先度を考慮して、実装する仕様を選ぶ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9203" y="3195698"/>
            <a:ext cx="600075" cy="29527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0" name="四角形吹き出し 9"/>
          <p:cNvSpPr/>
          <p:nvPr/>
        </p:nvSpPr>
        <p:spPr>
          <a:xfrm>
            <a:off x="5448304" y="621625"/>
            <a:ext cx="2867024" cy="697706"/>
          </a:xfrm>
          <a:prstGeom prst="wedgeRectCallout">
            <a:avLst>
              <a:gd name="adj1" fmla="val -98434"/>
              <a:gd name="adj2" fmla="val 2271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350" dirty="0"/>
              <a:t>思いつくまま仕様をカードに記入</a:t>
            </a:r>
          </a:p>
          <a:p>
            <a:pPr algn="ctr"/>
            <a:r>
              <a:rPr kumimoji="1" lang="ja-JP" altLang="en-US" sz="1350" dirty="0"/>
              <a:t>→カテゴリごとにまとめる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51" y="2246769"/>
            <a:ext cx="2537124" cy="2332374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>
          <a:xfrm>
            <a:off x="1628777" y="5860257"/>
            <a:ext cx="1566859" cy="304799"/>
          </a:xfrm>
          <a:prstGeom prst="wedgeRectCallout">
            <a:avLst>
              <a:gd name="adj1" fmla="val 271672"/>
              <a:gd name="adj2" fmla="val -11095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 dirty="0"/>
          </a:p>
        </p:txBody>
      </p:sp>
      <p:sp>
        <p:nvSpPr>
          <p:cNvPr id="9" name="四角形吹き出し 8"/>
          <p:cNvSpPr/>
          <p:nvPr/>
        </p:nvSpPr>
        <p:spPr>
          <a:xfrm>
            <a:off x="99203" y="5587604"/>
            <a:ext cx="3181350" cy="850106"/>
          </a:xfrm>
          <a:prstGeom prst="wedgeRectCallout">
            <a:avLst>
              <a:gd name="adj1" fmla="val -43830"/>
              <a:gd name="adj2" fmla="val -2938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350" dirty="0"/>
              <a:t>メンバが投票して、優先度を決める</a:t>
            </a:r>
          </a:p>
          <a:p>
            <a:pPr algn="ctr"/>
            <a:r>
              <a:rPr kumimoji="1" lang="ja-JP" altLang="en-US" sz="1350" dirty="0"/>
              <a:t>→不要な機能は廃止</a:t>
            </a:r>
          </a:p>
        </p:txBody>
      </p:sp>
    </p:spTree>
    <p:extLst>
      <p:ext uri="{BB962C8B-B14F-4D97-AF65-F5344CB8AC3E}">
        <p14:creationId xmlns:p14="http://schemas.microsoft.com/office/powerpoint/2010/main" val="75499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8" y="1512094"/>
            <a:ext cx="5667750" cy="44886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80" y="1536592"/>
            <a:ext cx="3318612" cy="4431110"/>
          </a:xfrm>
          <a:prstGeom prst="rect">
            <a:avLst/>
          </a:prstGeom>
        </p:spPr>
      </p:pic>
      <p:sp>
        <p:nvSpPr>
          <p:cNvPr id="7" name="環状矢印 6"/>
          <p:cNvSpPr/>
          <p:nvPr/>
        </p:nvSpPr>
        <p:spPr>
          <a:xfrm>
            <a:off x="690048" y="1231902"/>
            <a:ext cx="1322614" cy="1029098"/>
          </a:xfrm>
          <a:prstGeom prst="circular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8" name="環状矢印 7"/>
          <p:cNvSpPr/>
          <p:nvPr/>
        </p:nvSpPr>
        <p:spPr>
          <a:xfrm>
            <a:off x="2348762" y="1231903"/>
            <a:ext cx="1322614" cy="1029098"/>
          </a:xfrm>
          <a:prstGeom prst="circular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9" name="環状矢印 8"/>
          <p:cNvSpPr/>
          <p:nvPr/>
        </p:nvSpPr>
        <p:spPr>
          <a:xfrm>
            <a:off x="3890451" y="1220054"/>
            <a:ext cx="1322614" cy="1029098"/>
          </a:xfrm>
          <a:prstGeom prst="circular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10" name="環状矢印 9"/>
          <p:cNvSpPr/>
          <p:nvPr/>
        </p:nvSpPr>
        <p:spPr>
          <a:xfrm>
            <a:off x="5340974" y="1220054"/>
            <a:ext cx="1322614" cy="1029098"/>
          </a:xfrm>
          <a:prstGeom prst="circular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11" name="環状矢印 10"/>
          <p:cNvSpPr/>
          <p:nvPr/>
        </p:nvSpPr>
        <p:spPr>
          <a:xfrm>
            <a:off x="6973830" y="1220054"/>
            <a:ext cx="1322614" cy="1029098"/>
          </a:xfrm>
          <a:prstGeom prst="circular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09548"/>
            <a:ext cx="880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Trello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カンバン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管理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　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進捗に応じてカード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を移動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する　「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やること」→「作業中」→「完了」</a:t>
            </a:r>
          </a:p>
        </p:txBody>
      </p:sp>
    </p:spTree>
    <p:extLst>
      <p:ext uri="{BB962C8B-B14F-4D97-AF65-F5344CB8AC3E}">
        <p14:creationId xmlns:p14="http://schemas.microsoft.com/office/powerpoint/2010/main" val="294258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73770"/>
            <a:ext cx="777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Trello</a:t>
            </a:r>
            <a:r>
              <a:rPr kumimoji="1" lang="ja-JP" altLang="en-US" sz="2000" dirty="0">
                <a:solidFill>
                  <a:schemeClr val="bg1"/>
                </a:solidFill>
              </a:rPr>
              <a:t>　バーンダウンチャート</a:t>
            </a: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カードの減少ペースを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可視化</a:t>
            </a: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　　→チームの作業速度、および予測完了日が分かる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314667" y="1303900"/>
            <a:ext cx="8553108" cy="5373125"/>
            <a:chOff x="676617" y="1342000"/>
            <a:chExt cx="7815263" cy="465875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7" y="1342000"/>
              <a:ext cx="7815263" cy="4658753"/>
            </a:xfrm>
            <a:prstGeom prst="rect">
              <a:avLst/>
            </a:prstGeom>
          </p:spPr>
        </p:pic>
        <p:sp>
          <p:nvSpPr>
            <p:cNvPr id="2" name="四角形吹き出し 1"/>
            <p:cNvSpPr/>
            <p:nvPr/>
          </p:nvSpPr>
          <p:spPr>
            <a:xfrm>
              <a:off x="3171825" y="4281488"/>
              <a:ext cx="1619250" cy="466725"/>
            </a:xfrm>
            <a:prstGeom prst="wedgeRectCallout">
              <a:avLst>
                <a:gd name="adj1" fmla="val 32780"/>
                <a:gd name="adj2" fmla="val -1160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350" dirty="0"/>
                <a:t>理想的なペース</a:t>
              </a:r>
            </a:p>
          </p:txBody>
        </p:sp>
        <p:sp>
          <p:nvSpPr>
            <p:cNvPr id="6" name="四角形吹き出し 5"/>
            <p:cNvSpPr/>
            <p:nvPr/>
          </p:nvSpPr>
          <p:spPr>
            <a:xfrm>
              <a:off x="4467226" y="2685540"/>
              <a:ext cx="2847975" cy="343414"/>
            </a:xfrm>
            <a:prstGeom prst="wedgeRectCallout">
              <a:avLst>
                <a:gd name="adj1" fmla="val 481"/>
                <a:gd name="adj2" fmla="val 22053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350" dirty="0"/>
                <a:t>実際の作業ペース（残カード数）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24879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368</TotalTime>
  <Words>131</Words>
  <Application>Microsoft Office PowerPoint</Application>
  <PresentationFormat>画面に合わせる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メイリオ</vt:lpstr>
      <vt:lpstr>Century Gothic</vt:lpstr>
      <vt:lpstr>Wingdings 3</vt:lpstr>
      <vt:lpstr>スライス</vt:lpstr>
      <vt:lpstr>メンバの役割分担（ロール）</vt:lpstr>
      <vt:lpstr>今回使用した主なツール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それにつけてもソフトウェア開発は難しい…</vt:lpstr>
      <vt:lpstr>（豆知識）アレグザンダーは建築業界の人 デザインパターンを提唱し、ソフトウェア業界で有名に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50</cp:revision>
  <dcterms:created xsi:type="dcterms:W3CDTF">2017-12-25T01:43:15Z</dcterms:created>
  <dcterms:modified xsi:type="dcterms:W3CDTF">2017-12-26T03:02:46Z</dcterms:modified>
</cp:coreProperties>
</file>