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7" r:id="rId6"/>
    <p:sldId id="273" r:id="rId7"/>
    <p:sldId id="274" r:id="rId8"/>
    <p:sldId id="268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F5"/>
    <a:srgbClr val="015294"/>
    <a:srgbClr val="DFE2E9"/>
    <a:srgbClr val="D5F4FF"/>
    <a:srgbClr val="C80064"/>
    <a:srgbClr val="C33A1F"/>
    <a:srgbClr val="0000CC"/>
    <a:srgbClr val="9EFF29"/>
    <a:srgbClr val="FF254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59" d="100"/>
          <a:sy n="59" d="100"/>
        </p:scale>
        <p:origin x="696" y="4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85452" y="1718186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742" y="870156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34728"/>
            <a:ext cx="8246070" cy="344374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8" y="318046"/>
            <a:ext cx="682764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069258"/>
            <a:ext cx="6850625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70" y="38963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1864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9104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1864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9104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7040" y="1635760"/>
            <a:ext cx="4483673" cy="169672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3 : </a:t>
            </a:r>
            <a:br>
              <a:rPr lang="en-US" dirty="0"/>
            </a:br>
            <a:r>
              <a:rPr lang="en-US" sz="4900" dirty="0"/>
              <a:t>Cyberbullying on </a:t>
            </a:r>
            <a:br>
              <a:rPr lang="en-US" sz="4900" dirty="0"/>
            </a:br>
            <a:r>
              <a:rPr lang="en-US" sz="4900" dirty="0"/>
              <a:t>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" y="4672661"/>
            <a:ext cx="8935720" cy="470839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Sarah LÉOUFFRE	Ingrid MONDORI YONDO	Maher ZEGHIDA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" y="2302634"/>
            <a:ext cx="8246070" cy="25501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5000 tweets from Turkey </a:t>
            </a:r>
          </a:p>
          <a:p>
            <a:pPr marL="0" indent="0">
              <a:buNone/>
            </a:pPr>
            <a:r>
              <a:rPr lang="en-US" dirty="0"/>
              <a:t>	27 columns</a:t>
            </a:r>
          </a:p>
          <a:p>
            <a:pPr marL="0" indent="0">
              <a:buNone/>
            </a:pPr>
            <a:r>
              <a:rPr lang="en-US" dirty="0"/>
              <a:t>	Various information such as number of followers or following, Emojis, number of words etc.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reeform 75">
            <a:extLst>
              <a:ext uri="{FF2B5EF4-FFF2-40B4-BE49-F238E27FC236}">
                <a16:creationId xmlns:a16="http://schemas.microsoft.com/office/drawing/2014/main" id="{DBF94D86-6A1E-4307-ADB8-3839B57A66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965" y="2891790"/>
            <a:ext cx="324000" cy="269422"/>
          </a:xfrm>
          <a:custGeom>
            <a:avLst/>
            <a:gdLst>
              <a:gd name="T0" fmla="*/ 2147483647 w 602"/>
              <a:gd name="T1" fmla="*/ 2147483647 h 510"/>
              <a:gd name="T2" fmla="*/ 2147483647 w 602"/>
              <a:gd name="T3" fmla="*/ 2147483647 h 510"/>
              <a:gd name="T4" fmla="*/ 2147483647 w 602"/>
              <a:gd name="T5" fmla="*/ 2147483647 h 510"/>
              <a:gd name="T6" fmla="*/ 0 w 602"/>
              <a:gd name="T7" fmla="*/ 2147483647 h 510"/>
              <a:gd name="T8" fmla="*/ 0 w 602"/>
              <a:gd name="T9" fmla="*/ 2147483647 h 510"/>
              <a:gd name="T10" fmla="*/ 2147483647 w 602"/>
              <a:gd name="T11" fmla="*/ 0 h 510"/>
              <a:gd name="T12" fmla="*/ 2147483647 w 602"/>
              <a:gd name="T13" fmla="*/ 2147483647 h 510"/>
              <a:gd name="T14" fmla="*/ 2147483647 w 602"/>
              <a:gd name="T15" fmla="*/ 2147483647 h 510"/>
              <a:gd name="T16" fmla="*/ 2147483647 w 602"/>
              <a:gd name="T17" fmla="*/ 2147483647 h 510"/>
              <a:gd name="T18" fmla="*/ 2147483647 w 602"/>
              <a:gd name="T19" fmla="*/ 2147483647 h 510"/>
              <a:gd name="T20" fmla="*/ 2147483647 w 602"/>
              <a:gd name="T21" fmla="*/ 2147483647 h 510"/>
              <a:gd name="T22" fmla="*/ 2147483647 w 602"/>
              <a:gd name="T23" fmla="*/ 2147483647 h 510"/>
              <a:gd name="T24" fmla="*/ 2147483647 w 602"/>
              <a:gd name="T25" fmla="*/ 2147483647 h 510"/>
              <a:gd name="T26" fmla="*/ 2147483647 w 602"/>
              <a:gd name="T27" fmla="*/ 2147483647 h 510"/>
              <a:gd name="T28" fmla="*/ 2147483647 w 602"/>
              <a:gd name="T29" fmla="*/ 2147483647 h 510"/>
              <a:gd name="T30" fmla="*/ 2147483647 w 602"/>
              <a:gd name="T31" fmla="*/ 2147483647 h 510"/>
              <a:gd name="T32" fmla="*/ 2147483647 w 602"/>
              <a:gd name="T33" fmla="*/ 2147483647 h 510"/>
              <a:gd name="T34" fmla="*/ 2147483647 w 602"/>
              <a:gd name="T35" fmla="*/ 2147483647 h 510"/>
              <a:gd name="T36" fmla="*/ 2147483647 w 602"/>
              <a:gd name="T37" fmla="*/ 2147483647 h 510"/>
              <a:gd name="T38" fmla="*/ 2147483647 w 602"/>
              <a:gd name="T39" fmla="*/ 2147483647 h 510"/>
              <a:gd name="T40" fmla="*/ 2147483647 w 602"/>
              <a:gd name="T41" fmla="*/ 2147483647 h 510"/>
              <a:gd name="T42" fmla="*/ 2147483647 w 602"/>
              <a:gd name="T43" fmla="*/ 2147483647 h 510"/>
              <a:gd name="T44" fmla="*/ 2147483647 w 602"/>
              <a:gd name="T45" fmla="*/ 2147483647 h 510"/>
              <a:gd name="T46" fmla="*/ 2147483647 w 602"/>
              <a:gd name="T47" fmla="*/ 2147483647 h 510"/>
              <a:gd name="T48" fmla="*/ 2147483647 w 602"/>
              <a:gd name="T49" fmla="*/ 2147483647 h 510"/>
              <a:gd name="T50" fmla="*/ 2147483647 w 602"/>
              <a:gd name="T51" fmla="*/ 2147483647 h 510"/>
              <a:gd name="T52" fmla="*/ 2147483647 w 602"/>
              <a:gd name="T53" fmla="*/ 2147483647 h 510"/>
              <a:gd name="T54" fmla="*/ 2147483647 w 602"/>
              <a:gd name="T55" fmla="*/ 2147483647 h 510"/>
              <a:gd name="T56" fmla="*/ 2147483647 w 602"/>
              <a:gd name="T57" fmla="*/ 2147483647 h 510"/>
              <a:gd name="T58" fmla="*/ 2147483647 w 602"/>
              <a:gd name="T59" fmla="*/ 2147483647 h 510"/>
              <a:gd name="T60" fmla="*/ 2147483647 w 602"/>
              <a:gd name="T61" fmla="*/ 2147483647 h 510"/>
              <a:gd name="T62" fmla="*/ 2147483647 w 602"/>
              <a:gd name="T63" fmla="*/ 2147483647 h 510"/>
              <a:gd name="T64" fmla="*/ 2147483647 w 602"/>
              <a:gd name="T65" fmla="*/ 2147483647 h 510"/>
              <a:gd name="T66" fmla="*/ 2147483647 w 602"/>
              <a:gd name="T67" fmla="*/ 2147483647 h 510"/>
              <a:gd name="T68" fmla="*/ 2147483647 w 602"/>
              <a:gd name="T69" fmla="*/ 2147483647 h 510"/>
              <a:gd name="T70" fmla="*/ 2147483647 w 602"/>
              <a:gd name="T71" fmla="*/ 2147483647 h 510"/>
              <a:gd name="T72" fmla="*/ 2147483647 w 602"/>
              <a:gd name="T73" fmla="*/ 2147483647 h 510"/>
              <a:gd name="T74" fmla="*/ 2147483647 w 602"/>
              <a:gd name="T75" fmla="*/ 2147483647 h 510"/>
              <a:gd name="T76" fmla="*/ 2147483647 w 602"/>
              <a:gd name="T77" fmla="*/ 2147483647 h 510"/>
              <a:gd name="T78" fmla="*/ 2147483647 w 602"/>
              <a:gd name="T79" fmla="*/ 2147483647 h 510"/>
              <a:gd name="T80" fmla="*/ 2147483647 w 602"/>
              <a:gd name="T81" fmla="*/ 2147483647 h 510"/>
              <a:gd name="T82" fmla="*/ 2147483647 w 602"/>
              <a:gd name="T83" fmla="*/ 2147483647 h 510"/>
              <a:gd name="T84" fmla="*/ 2147483647 w 602"/>
              <a:gd name="T85" fmla="*/ 2147483647 h 51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02" h="510">
                <a:moveTo>
                  <a:pt x="572" y="509"/>
                </a:moveTo>
                <a:lnTo>
                  <a:pt x="572" y="509"/>
                </a:lnTo>
                <a:cubicBezTo>
                  <a:pt x="28" y="509"/>
                  <a:pt x="28" y="509"/>
                  <a:pt x="28" y="509"/>
                </a:cubicBezTo>
                <a:cubicBezTo>
                  <a:pt x="14" y="509"/>
                  <a:pt x="0" y="502"/>
                  <a:pt x="0" y="48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cubicBezTo>
                  <a:pt x="56" y="389"/>
                  <a:pt x="56" y="389"/>
                  <a:pt x="56" y="389"/>
                </a:cubicBezTo>
                <a:cubicBezTo>
                  <a:pt x="56" y="452"/>
                  <a:pt x="56" y="452"/>
                  <a:pt x="56" y="452"/>
                </a:cubicBezTo>
                <a:cubicBezTo>
                  <a:pt x="572" y="452"/>
                  <a:pt x="572" y="452"/>
                  <a:pt x="572" y="452"/>
                </a:cubicBezTo>
                <a:cubicBezTo>
                  <a:pt x="594" y="452"/>
                  <a:pt x="601" y="467"/>
                  <a:pt x="601" y="481"/>
                </a:cubicBezTo>
                <a:cubicBezTo>
                  <a:pt x="601" y="502"/>
                  <a:pt x="594" y="509"/>
                  <a:pt x="572" y="509"/>
                </a:cubicBezTo>
                <a:close/>
                <a:moveTo>
                  <a:pt x="509" y="424"/>
                </a:moveTo>
                <a:lnTo>
                  <a:pt x="509" y="424"/>
                </a:lnTo>
                <a:cubicBezTo>
                  <a:pt x="452" y="424"/>
                  <a:pt x="452" y="424"/>
                  <a:pt x="452" y="424"/>
                </a:cubicBezTo>
                <a:cubicBezTo>
                  <a:pt x="438" y="424"/>
                  <a:pt x="424" y="417"/>
                  <a:pt x="424" y="396"/>
                </a:cubicBezTo>
                <a:cubicBezTo>
                  <a:pt x="424" y="198"/>
                  <a:pt x="424" y="198"/>
                  <a:pt x="424" y="198"/>
                </a:cubicBezTo>
                <a:cubicBezTo>
                  <a:pt x="424" y="184"/>
                  <a:pt x="438" y="170"/>
                  <a:pt x="452" y="170"/>
                </a:cubicBezTo>
                <a:cubicBezTo>
                  <a:pt x="509" y="170"/>
                  <a:pt x="509" y="170"/>
                  <a:pt x="509" y="170"/>
                </a:cubicBezTo>
                <a:cubicBezTo>
                  <a:pt x="523" y="170"/>
                  <a:pt x="537" y="184"/>
                  <a:pt x="537" y="198"/>
                </a:cubicBezTo>
                <a:cubicBezTo>
                  <a:pt x="537" y="396"/>
                  <a:pt x="537" y="396"/>
                  <a:pt x="537" y="396"/>
                </a:cubicBezTo>
                <a:cubicBezTo>
                  <a:pt x="537" y="417"/>
                  <a:pt x="523" y="424"/>
                  <a:pt x="509" y="424"/>
                </a:cubicBezTo>
                <a:close/>
                <a:moveTo>
                  <a:pt x="346" y="424"/>
                </a:moveTo>
                <a:lnTo>
                  <a:pt x="346" y="424"/>
                </a:lnTo>
                <a:cubicBezTo>
                  <a:pt x="290" y="424"/>
                  <a:pt x="290" y="424"/>
                  <a:pt x="290" y="424"/>
                </a:cubicBezTo>
                <a:cubicBezTo>
                  <a:pt x="276" y="424"/>
                  <a:pt x="261" y="417"/>
                  <a:pt x="261" y="396"/>
                </a:cubicBezTo>
                <a:cubicBezTo>
                  <a:pt x="261" y="85"/>
                  <a:pt x="261" y="85"/>
                  <a:pt x="261" y="85"/>
                </a:cubicBezTo>
                <a:cubicBezTo>
                  <a:pt x="261" y="71"/>
                  <a:pt x="276" y="57"/>
                  <a:pt x="290" y="57"/>
                </a:cubicBezTo>
                <a:cubicBezTo>
                  <a:pt x="346" y="57"/>
                  <a:pt x="346" y="57"/>
                  <a:pt x="346" y="57"/>
                </a:cubicBezTo>
                <a:cubicBezTo>
                  <a:pt x="367" y="57"/>
                  <a:pt x="374" y="71"/>
                  <a:pt x="374" y="85"/>
                </a:cubicBezTo>
                <a:cubicBezTo>
                  <a:pt x="374" y="396"/>
                  <a:pt x="374" y="396"/>
                  <a:pt x="374" y="396"/>
                </a:cubicBezTo>
                <a:cubicBezTo>
                  <a:pt x="374" y="417"/>
                  <a:pt x="367" y="424"/>
                  <a:pt x="346" y="424"/>
                </a:cubicBezTo>
                <a:close/>
                <a:moveTo>
                  <a:pt x="191" y="424"/>
                </a:moveTo>
                <a:lnTo>
                  <a:pt x="191" y="424"/>
                </a:lnTo>
                <a:cubicBezTo>
                  <a:pt x="134" y="424"/>
                  <a:pt x="134" y="424"/>
                  <a:pt x="134" y="424"/>
                </a:cubicBezTo>
                <a:cubicBezTo>
                  <a:pt x="113" y="424"/>
                  <a:pt x="106" y="417"/>
                  <a:pt x="106" y="396"/>
                </a:cubicBezTo>
                <a:cubicBezTo>
                  <a:pt x="106" y="339"/>
                  <a:pt x="106" y="339"/>
                  <a:pt x="106" y="339"/>
                </a:cubicBezTo>
                <a:cubicBezTo>
                  <a:pt x="106" y="325"/>
                  <a:pt x="113" y="311"/>
                  <a:pt x="134" y="311"/>
                </a:cubicBezTo>
                <a:cubicBezTo>
                  <a:pt x="191" y="311"/>
                  <a:pt x="191" y="311"/>
                  <a:pt x="191" y="311"/>
                </a:cubicBezTo>
                <a:cubicBezTo>
                  <a:pt x="205" y="311"/>
                  <a:pt x="219" y="325"/>
                  <a:pt x="219" y="339"/>
                </a:cubicBezTo>
                <a:cubicBezTo>
                  <a:pt x="219" y="396"/>
                  <a:pt x="219" y="396"/>
                  <a:pt x="219" y="396"/>
                </a:cubicBezTo>
                <a:cubicBezTo>
                  <a:pt x="219" y="417"/>
                  <a:pt x="205" y="424"/>
                  <a:pt x="191" y="424"/>
                </a:cubicBezTo>
                <a:close/>
              </a:path>
            </a:pathLst>
          </a:custGeom>
          <a:solidFill>
            <a:srgbClr val="00B6F5"/>
          </a:solidFill>
          <a:ln>
            <a:noFill/>
          </a:ln>
        </p:spPr>
        <p:txBody>
          <a:bodyPr wrap="none" lIns="84377" tIns="42187" rIns="84377" bIns="42187" anchor="ctr"/>
          <a:lstStyle/>
          <a:p>
            <a:pPr eaLnBrk="1" hangingPunct="1">
              <a:defRPr/>
            </a:pPr>
            <a:endParaRPr lang="fr-FR" sz="1477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787BF8FA-AA89-41FF-BD25-6762F5AFD538}"/>
              </a:ext>
            </a:extLst>
          </p:cNvPr>
          <p:cNvSpPr>
            <a:spLocks/>
          </p:cNvSpPr>
          <p:nvPr/>
        </p:nvSpPr>
        <p:spPr bwMode="auto">
          <a:xfrm>
            <a:off x="439737" y="2417763"/>
            <a:ext cx="325438" cy="268287"/>
          </a:xfrm>
          <a:custGeom>
            <a:avLst/>
            <a:gdLst>
              <a:gd name="T0" fmla="*/ 2147483647 w 256"/>
              <a:gd name="T1" fmla="*/ 0 h 210"/>
              <a:gd name="T2" fmla="*/ 2147483647 w 256"/>
              <a:gd name="T3" fmla="*/ 309356823 h 210"/>
              <a:gd name="T4" fmla="*/ 2147483647 w 256"/>
              <a:gd name="T5" fmla="*/ 135341960 h 210"/>
              <a:gd name="T6" fmla="*/ 2147483647 w 256"/>
              <a:gd name="T7" fmla="*/ 77337006 h 210"/>
              <a:gd name="T8" fmla="*/ 2147483647 w 256"/>
              <a:gd name="T9" fmla="*/ 560708691 h 210"/>
              <a:gd name="T10" fmla="*/ 2147483647 w 256"/>
              <a:gd name="T11" fmla="*/ 638045697 h 210"/>
              <a:gd name="T12" fmla="*/ 2147483647 w 256"/>
              <a:gd name="T13" fmla="*/ 638045697 h 210"/>
              <a:gd name="T14" fmla="*/ 2147483647 w 256"/>
              <a:gd name="T15" fmla="*/ 483367286 h 210"/>
              <a:gd name="T16" fmla="*/ 2147483647 w 256"/>
              <a:gd name="T17" fmla="*/ 483367286 h 210"/>
              <a:gd name="T18" fmla="*/ 2147483647 w 256"/>
              <a:gd name="T19" fmla="*/ 870061114 h 210"/>
              <a:gd name="T20" fmla="*/ 2147483647 w 256"/>
              <a:gd name="T21" fmla="*/ 1005403074 h 210"/>
              <a:gd name="T22" fmla="*/ 2147483647 w 256"/>
              <a:gd name="T23" fmla="*/ 1643448771 h 210"/>
              <a:gd name="T24" fmla="*/ 2147483647 w 256"/>
              <a:gd name="T25" fmla="*/ 2147483647 h 210"/>
              <a:gd name="T26" fmla="*/ 960368357 w 256"/>
              <a:gd name="T27" fmla="*/ 2147483647 h 210"/>
              <a:gd name="T28" fmla="*/ 364938310 w 256"/>
              <a:gd name="T29" fmla="*/ 2147483647 h 210"/>
              <a:gd name="T30" fmla="*/ 96036397 w 256"/>
              <a:gd name="T31" fmla="*/ 2147483647 h 210"/>
              <a:gd name="T32" fmla="*/ 0 w 256"/>
              <a:gd name="T33" fmla="*/ 2147483647 h 210"/>
              <a:gd name="T34" fmla="*/ 326523751 w 256"/>
              <a:gd name="T35" fmla="*/ 2147483647 h 210"/>
              <a:gd name="T36" fmla="*/ 614637327 w 256"/>
              <a:gd name="T37" fmla="*/ 2147483647 h 210"/>
              <a:gd name="T38" fmla="*/ 1210062990 w 256"/>
              <a:gd name="T39" fmla="*/ 2147483647 h 210"/>
              <a:gd name="T40" fmla="*/ 1498172182 w 256"/>
              <a:gd name="T41" fmla="*/ 2147483647 h 210"/>
              <a:gd name="T42" fmla="*/ 1190855711 w 256"/>
              <a:gd name="T43" fmla="*/ 2147483647 h 210"/>
              <a:gd name="T44" fmla="*/ 557011104 w 256"/>
              <a:gd name="T45" fmla="*/ 2147483647 h 210"/>
              <a:gd name="T46" fmla="*/ 998782916 w 256"/>
              <a:gd name="T47" fmla="*/ 2147483647 h 210"/>
              <a:gd name="T48" fmla="*/ 672259165 w 256"/>
              <a:gd name="T49" fmla="*/ 2147483647 h 210"/>
              <a:gd name="T50" fmla="*/ 192072795 w 256"/>
              <a:gd name="T51" fmla="*/ 1411433354 h 210"/>
              <a:gd name="T52" fmla="*/ 307316471 w 256"/>
              <a:gd name="T53" fmla="*/ 1469438308 h 210"/>
              <a:gd name="T54" fmla="*/ 518596545 w 256"/>
              <a:gd name="T55" fmla="*/ 1527443262 h 210"/>
              <a:gd name="T56" fmla="*/ 653051886 w 256"/>
              <a:gd name="T57" fmla="*/ 1527443262 h 210"/>
              <a:gd name="T58" fmla="*/ 633844606 w 256"/>
              <a:gd name="T59" fmla="*/ 1527443262 h 210"/>
              <a:gd name="T60" fmla="*/ 460974707 w 256"/>
              <a:gd name="T61" fmla="*/ 1372764851 h 210"/>
              <a:gd name="T62" fmla="*/ 230487353 w 256"/>
              <a:gd name="T63" fmla="*/ 444698783 h 210"/>
              <a:gd name="T64" fmla="*/ 345731030 w 256"/>
              <a:gd name="T65" fmla="*/ 193346914 h 210"/>
              <a:gd name="T66" fmla="*/ 345731030 w 256"/>
              <a:gd name="T67" fmla="*/ 193346914 h 210"/>
              <a:gd name="T68" fmla="*/ 441767428 w 256"/>
              <a:gd name="T69" fmla="*/ 290020371 h 210"/>
              <a:gd name="T70" fmla="*/ 729881004 w 256"/>
              <a:gd name="T71" fmla="*/ 580040743 h 210"/>
              <a:gd name="T72" fmla="*/ 1978358553 w 256"/>
              <a:gd name="T73" fmla="*/ 1179417937 h 210"/>
              <a:gd name="T74" fmla="*/ 2147483647 w 256"/>
              <a:gd name="T75" fmla="*/ 1237422891 h 210"/>
              <a:gd name="T76" fmla="*/ 2147483647 w 256"/>
              <a:gd name="T77" fmla="*/ 773387657 h 210"/>
              <a:gd name="T78" fmla="*/ 2147483647 w 256"/>
              <a:gd name="T79" fmla="*/ 77337006 h 210"/>
              <a:gd name="T80" fmla="*/ 2147483647 w 256"/>
              <a:gd name="T81" fmla="*/ 19336451 h 210"/>
              <a:gd name="T82" fmla="*/ 2147483647 w 256"/>
              <a:gd name="T83" fmla="*/ 0 h 21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56" h="210">
                <a:moveTo>
                  <a:pt x="174" y="0"/>
                </a:moveTo>
                <a:cubicBezTo>
                  <a:pt x="194" y="0"/>
                  <a:pt x="205" y="7"/>
                  <a:pt x="216" y="16"/>
                </a:cubicBezTo>
                <a:cubicBezTo>
                  <a:pt x="224" y="16"/>
                  <a:pt x="236" y="11"/>
                  <a:pt x="243" y="7"/>
                </a:cubicBezTo>
                <a:cubicBezTo>
                  <a:pt x="245" y="6"/>
                  <a:pt x="247" y="5"/>
                  <a:pt x="249" y="4"/>
                </a:cubicBezTo>
                <a:cubicBezTo>
                  <a:pt x="245" y="14"/>
                  <a:pt x="240" y="22"/>
                  <a:pt x="232" y="29"/>
                </a:cubicBezTo>
                <a:cubicBezTo>
                  <a:pt x="230" y="30"/>
                  <a:pt x="229" y="32"/>
                  <a:pt x="226" y="33"/>
                </a:cubicBezTo>
                <a:cubicBezTo>
                  <a:pt x="226" y="33"/>
                  <a:pt x="226" y="33"/>
                  <a:pt x="226" y="33"/>
                </a:cubicBezTo>
                <a:cubicBezTo>
                  <a:pt x="238" y="33"/>
                  <a:pt x="247" y="27"/>
                  <a:pt x="256" y="25"/>
                </a:cubicBezTo>
                <a:cubicBezTo>
                  <a:pt x="256" y="25"/>
                  <a:pt x="256" y="25"/>
                  <a:pt x="256" y="25"/>
                </a:cubicBezTo>
                <a:cubicBezTo>
                  <a:pt x="251" y="32"/>
                  <a:pt x="245" y="40"/>
                  <a:pt x="238" y="45"/>
                </a:cubicBezTo>
                <a:cubicBezTo>
                  <a:pt x="235" y="47"/>
                  <a:pt x="233" y="50"/>
                  <a:pt x="230" y="52"/>
                </a:cubicBezTo>
                <a:cubicBezTo>
                  <a:pt x="230" y="64"/>
                  <a:pt x="230" y="75"/>
                  <a:pt x="228" y="85"/>
                </a:cubicBezTo>
                <a:cubicBezTo>
                  <a:pt x="214" y="144"/>
                  <a:pt x="180" y="184"/>
                  <a:pt x="125" y="202"/>
                </a:cubicBezTo>
                <a:cubicBezTo>
                  <a:pt x="105" y="208"/>
                  <a:pt x="73" y="210"/>
                  <a:pt x="50" y="205"/>
                </a:cubicBezTo>
                <a:cubicBezTo>
                  <a:pt x="39" y="202"/>
                  <a:pt x="29" y="199"/>
                  <a:pt x="19" y="195"/>
                </a:cubicBezTo>
                <a:cubicBezTo>
                  <a:pt x="14" y="192"/>
                  <a:pt x="9" y="190"/>
                  <a:pt x="5" y="187"/>
                </a:cubicBezTo>
                <a:cubicBezTo>
                  <a:pt x="3" y="186"/>
                  <a:pt x="2" y="185"/>
                  <a:pt x="0" y="184"/>
                </a:cubicBezTo>
                <a:cubicBezTo>
                  <a:pt x="5" y="184"/>
                  <a:pt x="11" y="186"/>
                  <a:pt x="17" y="185"/>
                </a:cubicBezTo>
                <a:cubicBezTo>
                  <a:pt x="22" y="184"/>
                  <a:pt x="27" y="184"/>
                  <a:pt x="32" y="183"/>
                </a:cubicBezTo>
                <a:cubicBezTo>
                  <a:pt x="44" y="180"/>
                  <a:pt x="54" y="177"/>
                  <a:pt x="63" y="172"/>
                </a:cubicBezTo>
                <a:cubicBezTo>
                  <a:pt x="68" y="169"/>
                  <a:pt x="74" y="166"/>
                  <a:pt x="78" y="162"/>
                </a:cubicBezTo>
                <a:cubicBezTo>
                  <a:pt x="72" y="162"/>
                  <a:pt x="66" y="161"/>
                  <a:pt x="62" y="160"/>
                </a:cubicBezTo>
                <a:cubicBezTo>
                  <a:pt x="45" y="154"/>
                  <a:pt x="35" y="143"/>
                  <a:pt x="29" y="126"/>
                </a:cubicBezTo>
                <a:cubicBezTo>
                  <a:pt x="34" y="127"/>
                  <a:pt x="49" y="128"/>
                  <a:pt x="52" y="125"/>
                </a:cubicBezTo>
                <a:cubicBezTo>
                  <a:pt x="46" y="125"/>
                  <a:pt x="39" y="121"/>
                  <a:pt x="35" y="118"/>
                </a:cubicBezTo>
                <a:cubicBezTo>
                  <a:pt x="21" y="109"/>
                  <a:pt x="10" y="95"/>
                  <a:pt x="10" y="73"/>
                </a:cubicBezTo>
                <a:cubicBezTo>
                  <a:pt x="12" y="74"/>
                  <a:pt x="14" y="75"/>
                  <a:pt x="16" y="76"/>
                </a:cubicBezTo>
                <a:cubicBezTo>
                  <a:pt x="19" y="77"/>
                  <a:pt x="22" y="78"/>
                  <a:pt x="27" y="79"/>
                </a:cubicBezTo>
                <a:cubicBezTo>
                  <a:pt x="28" y="79"/>
                  <a:pt x="32" y="80"/>
                  <a:pt x="34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1" y="76"/>
                  <a:pt x="26" y="74"/>
                  <a:pt x="24" y="71"/>
                </a:cubicBezTo>
                <a:cubicBezTo>
                  <a:pt x="15" y="60"/>
                  <a:pt x="7" y="43"/>
                  <a:pt x="12" y="23"/>
                </a:cubicBezTo>
                <a:cubicBezTo>
                  <a:pt x="13" y="18"/>
                  <a:pt x="15" y="14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9" y="12"/>
                  <a:pt x="21" y="13"/>
                  <a:pt x="23" y="15"/>
                </a:cubicBezTo>
                <a:cubicBezTo>
                  <a:pt x="27" y="21"/>
                  <a:pt x="33" y="26"/>
                  <a:pt x="38" y="30"/>
                </a:cubicBezTo>
                <a:cubicBezTo>
                  <a:pt x="57" y="45"/>
                  <a:pt x="75" y="54"/>
                  <a:pt x="103" y="61"/>
                </a:cubicBezTo>
                <a:cubicBezTo>
                  <a:pt x="110" y="63"/>
                  <a:pt x="118" y="64"/>
                  <a:pt x="126" y="64"/>
                </a:cubicBezTo>
                <a:cubicBezTo>
                  <a:pt x="124" y="57"/>
                  <a:pt x="124" y="46"/>
                  <a:pt x="126" y="40"/>
                </a:cubicBezTo>
                <a:cubicBezTo>
                  <a:pt x="131" y="23"/>
                  <a:pt x="141" y="11"/>
                  <a:pt x="156" y="4"/>
                </a:cubicBezTo>
                <a:cubicBezTo>
                  <a:pt x="160" y="3"/>
                  <a:pt x="164" y="2"/>
                  <a:pt x="168" y="1"/>
                </a:cubicBezTo>
                <a:cubicBezTo>
                  <a:pt x="170" y="1"/>
                  <a:pt x="172" y="0"/>
                  <a:pt x="174" y="0"/>
                </a:cubicBezTo>
              </a:path>
            </a:pathLst>
          </a:custGeom>
          <a:solidFill>
            <a:srgbClr val="00B6F5"/>
          </a:solidFill>
          <a:ln>
            <a:noFill/>
          </a:ln>
        </p:spPr>
        <p:txBody>
          <a:bodyPr lIns="224959" tIns="112481" rIns="224959" bIns="112481"/>
          <a:lstStyle/>
          <a:p>
            <a:pPr eaLnBrk="1" hangingPunct="1">
              <a:defRPr/>
            </a:pPr>
            <a:endParaRPr lang="fr-FR" sz="1477" dirty="0"/>
          </a:p>
        </p:txBody>
      </p:sp>
      <p:sp>
        <p:nvSpPr>
          <p:cNvPr id="8" name="Freeform 71">
            <a:extLst>
              <a:ext uri="{FF2B5EF4-FFF2-40B4-BE49-F238E27FC236}">
                <a16:creationId xmlns:a16="http://schemas.microsoft.com/office/drawing/2014/main" id="{7457C2FA-9061-4550-9F81-32E14F0D69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7606" y="3414305"/>
            <a:ext cx="146717" cy="324000"/>
          </a:xfrm>
          <a:custGeom>
            <a:avLst/>
            <a:gdLst>
              <a:gd name="T0" fmla="*/ 2023452103 w 24"/>
              <a:gd name="T1" fmla="*/ 2147483647 h 53"/>
              <a:gd name="T2" fmla="*/ 1854828029 w 24"/>
              <a:gd name="T3" fmla="*/ 2147483647 h 53"/>
              <a:gd name="T4" fmla="*/ 168624073 w 24"/>
              <a:gd name="T5" fmla="*/ 2147483647 h 53"/>
              <a:gd name="T6" fmla="*/ 0 w 24"/>
              <a:gd name="T7" fmla="*/ 2147483647 h 53"/>
              <a:gd name="T8" fmla="*/ 0 w 24"/>
              <a:gd name="T9" fmla="*/ 2147483647 h 53"/>
              <a:gd name="T10" fmla="*/ 168624073 w 24"/>
              <a:gd name="T11" fmla="*/ 2147483647 h 53"/>
              <a:gd name="T12" fmla="*/ 421550989 w 24"/>
              <a:gd name="T13" fmla="*/ 2147483647 h 53"/>
              <a:gd name="T14" fmla="*/ 421550989 w 24"/>
              <a:gd name="T15" fmla="*/ 2147483647 h 53"/>
              <a:gd name="T16" fmla="*/ 168624073 w 24"/>
              <a:gd name="T17" fmla="*/ 2147483647 h 53"/>
              <a:gd name="T18" fmla="*/ 0 w 24"/>
              <a:gd name="T19" fmla="*/ 2147483647 h 53"/>
              <a:gd name="T20" fmla="*/ 0 w 24"/>
              <a:gd name="T21" fmla="*/ 1768004666 h 53"/>
              <a:gd name="T22" fmla="*/ 168624073 w 24"/>
              <a:gd name="T23" fmla="*/ 1599623706 h 53"/>
              <a:gd name="T24" fmla="*/ 1433277040 w 24"/>
              <a:gd name="T25" fmla="*/ 1599623706 h 53"/>
              <a:gd name="T26" fmla="*/ 1601901114 w 24"/>
              <a:gd name="T27" fmla="*/ 1768004666 h 53"/>
              <a:gd name="T28" fmla="*/ 1601901114 w 24"/>
              <a:gd name="T29" fmla="*/ 2147483647 h 53"/>
              <a:gd name="T30" fmla="*/ 1854828029 w 24"/>
              <a:gd name="T31" fmla="*/ 2147483647 h 53"/>
              <a:gd name="T32" fmla="*/ 2023452103 w 24"/>
              <a:gd name="T33" fmla="*/ 2147483647 h 53"/>
              <a:gd name="T34" fmla="*/ 2023452103 w 24"/>
              <a:gd name="T35" fmla="*/ 2147483647 h 53"/>
              <a:gd name="T36" fmla="*/ 1601901114 w 24"/>
              <a:gd name="T37" fmla="*/ 757718904 h 53"/>
              <a:gd name="T38" fmla="*/ 1433277040 w 24"/>
              <a:gd name="T39" fmla="*/ 1010285762 h 53"/>
              <a:gd name="T40" fmla="*/ 590175062 w 24"/>
              <a:gd name="T41" fmla="*/ 1010285762 h 53"/>
              <a:gd name="T42" fmla="*/ 421550989 w 24"/>
              <a:gd name="T43" fmla="*/ 757718904 h 53"/>
              <a:gd name="T44" fmla="*/ 421550989 w 24"/>
              <a:gd name="T45" fmla="*/ 168380960 h 53"/>
              <a:gd name="T46" fmla="*/ 590175062 w 24"/>
              <a:gd name="T47" fmla="*/ 0 h 53"/>
              <a:gd name="T48" fmla="*/ 1433277040 w 24"/>
              <a:gd name="T49" fmla="*/ 0 h 53"/>
              <a:gd name="T50" fmla="*/ 1601901114 w 24"/>
              <a:gd name="T51" fmla="*/ 168380960 h 53"/>
              <a:gd name="T52" fmla="*/ 1601901114 w 24"/>
              <a:gd name="T53" fmla="*/ 757718904 h 5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4" h="53">
                <a:moveTo>
                  <a:pt x="24" y="51"/>
                </a:moveTo>
                <a:cubicBezTo>
                  <a:pt x="24" y="52"/>
                  <a:pt x="23" y="53"/>
                  <a:pt x="22" y="53"/>
                </a:cubicBezTo>
                <a:cubicBezTo>
                  <a:pt x="2" y="53"/>
                  <a:pt x="2" y="53"/>
                  <a:pt x="2" y="53"/>
                </a:cubicBezTo>
                <a:cubicBezTo>
                  <a:pt x="1" y="53"/>
                  <a:pt x="0" y="52"/>
                  <a:pt x="0" y="51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3"/>
                  <a:pt x="2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29"/>
                  <a:pt x="5" y="29"/>
                  <a:pt x="5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1" y="29"/>
                  <a:pt x="0" y="28"/>
                  <a:pt x="0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0"/>
                  <a:pt x="1" y="19"/>
                  <a:pt x="2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8" y="19"/>
                  <a:pt x="19" y="20"/>
                  <a:pt x="19" y="21"/>
                </a:cubicBezTo>
                <a:cubicBezTo>
                  <a:pt x="19" y="43"/>
                  <a:pt x="19" y="43"/>
                  <a:pt x="19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4" y="44"/>
                  <a:pt x="24" y="46"/>
                </a:cubicBezTo>
                <a:lnTo>
                  <a:pt x="24" y="51"/>
                </a:lnTo>
                <a:close/>
                <a:moveTo>
                  <a:pt x="19" y="9"/>
                </a:moveTo>
                <a:cubicBezTo>
                  <a:pt x="19" y="11"/>
                  <a:pt x="18" y="12"/>
                  <a:pt x="1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6" y="12"/>
                  <a:pt x="5" y="11"/>
                  <a:pt x="5" y="9"/>
                </a:cubicBezTo>
                <a:cubicBezTo>
                  <a:pt x="5" y="2"/>
                  <a:pt x="5" y="2"/>
                  <a:pt x="5" y="2"/>
                </a:cubicBezTo>
                <a:cubicBezTo>
                  <a:pt x="5" y="1"/>
                  <a:pt x="6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9" y="1"/>
                  <a:pt x="19" y="2"/>
                </a:cubicBezTo>
                <a:lnTo>
                  <a:pt x="19" y="9"/>
                </a:lnTo>
                <a:close/>
              </a:path>
            </a:pathLst>
          </a:custGeom>
          <a:solidFill>
            <a:srgbClr val="00B6F5"/>
          </a:solidFill>
          <a:ln>
            <a:noFill/>
          </a:ln>
        </p:spPr>
        <p:txBody>
          <a:bodyPr lIns="224959" tIns="112481" rIns="224959" bIns="112481"/>
          <a:lstStyle/>
          <a:p>
            <a:pPr eaLnBrk="1" hangingPunct="1">
              <a:defRPr/>
            </a:pPr>
            <a:endParaRPr lang="fr-FR" sz="1477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Main challenges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596833A-ADE3-4C0A-AA93-7FA12CD8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" y="2301525"/>
            <a:ext cx="7862571" cy="2818337"/>
          </a:xfrm>
        </p:spPr>
        <p:txBody>
          <a:bodyPr>
            <a:noAutofit/>
          </a:bodyPr>
          <a:lstStyle/>
          <a:p>
            <a:r>
              <a:rPr lang="en-US" sz="2400" dirty="0"/>
              <a:t>Cleaning outliers – judging which are outliers and what to drop/delete</a:t>
            </a:r>
          </a:p>
          <a:p>
            <a:r>
              <a:rPr lang="en-US" sz="2400" dirty="0"/>
              <a:t>Transfer directly from Python to MySQL</a:t>
            </a:r>
          </a:p>
          <a:p>
            <a:r>
              <a:rPr lang="en-US" sz="2400" dirty="0"/>
              <a:t>Understanding all the available data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Process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73793A-0486-498B-9A5F-DF2827F3E831}"/>
              </a:ext>
            </a:extLst>
          </p:cNvPr>
          <p:cNvSpPr/>
          <p:nvPr/>
        </p:nvSpPr>
        <p:spPr>
          <a:xfrm>
            <a:off x="254093" y="2261870"/>
            <a:ext cx="2700000" cy="2700000"/>
          </a:xfrm>
          <a:prstGeom prst="rect">
            <a:avLst/>
          </a:prstGeom>
          <a:solidFill>
            <a:srgbClr val="DFE2E9"/>
          </a:solidFill>
          <a:ln>
            <a:noFill/>
          </a:ln>
          <a:effectLst>
            <a:outerShdw blurRad="88900" dist="762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Check for all missing values and decide how to manage them </a:t>
            </a:r>
            <a:r>
              <a:rPr lang="en-US" sz="1600" dirty="0">
                <a:solidFill>
                  <a:schemeClr val="tx1"/>
                </a:solidFill>
              </a:rPr>
              <a:t>(dropped, replaced by mean, replaced by 0, calculated)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98497-930C-44EE-A857-C1C97C914D3E}"/>
              </a:ext>
            </a:extLst>
          </p:cNvPr>
          <p:cNvSpPr/>
          <p:nvPr/>
        </p:nvSpPr>
        <p:spPr>
          <a:xfrm>
            <a:off x="3151254" y="2261870"/>
            <a:ext cx="2700000" cy="2700000"/>
          </a:xfrm>
          <a:prstGeom prst="rect">
            <a:avLst/>
          </a:prstGeom>
          <a:solidFill>
            <a:srgbClr val="DFE2E9"/>
          </a:solidFill>
          <a:ln>
            <a:noFill/>
          </a:ln>
          <a:effectLst>
            <a:outerShdw blurRad="88900" dist="762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Drop columns with repeating data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577232-BC19-4CF3-B5B7-D5DA6E05BCDD}"/>
              </a:ext>
            </a:extLst>
          </p:cNvPr>
          <p:cNvSpPr/>
          <p:nvPr/>
        </p:nvSpPr>
        <p:spPr>
          <a:xfrm>
            <a:off x="6189907" y="2261870"/>
            <a:ext cx="2700000" cy="2700000"/>
          </a:xfrm>
          <a:prstGeom prst="rect">
            <a:avLst/>
          </a:prstGeom>
          <a:solidFill>
            <a:srgbClr val="DFE2E9"/>
          </a:solidFill>
          <a:ln>
            <a:noFill/>
          </a:ln>
          <a:effectLst>
            <a:outerShdw blurRad="88900" dist="762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Search for duplicates</a:t>
            </a:r>
          </a:p>
        </p:txBody>
      </p:sp>
      <p:pic>
        <p:nvPicPr>
          <p:cNvPr id="7" name="Graphique 6" descr="Badge 1 avec un remplissage uni">
            <a:extLst>
              <a:ext uri="{FF2B5EF4-FFF2-40B4-BE49-F238E27FC236}">
                <a16:creationId xmlns:a16="http://schemas.microsoft.com/office/drawing/2014/main" id="{5FD0E159-08D1-4409-964D-54DB52757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4093" y="2261870"/>
            <a:ext cx="540000" cy="540000"/>
          </a:xfrm>
          <a:prstGeom prst="rect">
            <a:avLst/>
          </a:prstGeom>
        </p:spPr>
      </p:pic>
      <p:pic>
        <p:nvPicPr>
          <p:cNvPr id="9" name="Graphique 8" descr="Badge avec un remplissage uni">
            <a:extLst>
              <a:ext uri="{FF2B5EF4-FFF2-40B4-BE49-F238E27FC236}">
                <a16:creationId xmlns:a16="http://schemas.microsoft.com/office/drawing/2014/main" id="{5A0EC862-AF45-4505-9BF2-C214DB2BC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2000" y="2261870"/>
            <a:ext cx="540000" cy="540000"/>
          </a:xfrm>
          <a:prstGeom prst="rect">
            <a:avLst/>
          </a:prstGeom>
        </p:spPr>
      </p:pic>
      <p:pic>
        <p:nvPicPr>
          <p:cNvPr id="11" name="Graphique 10" descr="Badge 3 avec un remplissage uni">
            <a:extLst>
              <a:ext uri="{FF2B5EF4-FFF2-40B4-BE49-F238E27FC236}">
                <a16:creationId xmlns:a16="http://schemas.microsoft.com/office/drawing/2014/main" id="{00A534DF-3D24-4EDE-BB79-E78034F11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9907" y="226187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7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Process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73793A-0486-498B-9A5F-DF2827F3E831}"/>
              </a:ext>
            </a:extLst>
          </p:cNvPr>
          <p:cNvSpPr/>
          <p:nvPr/>
        </p:nvSpPr>
        <p:spPr>
          <a:xfrm>
            <a:off x="254093" y="2261870"/>
            <a:ext cx="2700000" cy="2700000"/>
          </a:xfrm>
          <a:prstGeom prst="rect">
            <a:avLst/>
          </a:prstGeom>
          <a:solidFill>
            <a:srgbClr val="DFE2E9"/>
          </a:solidFill>
          <a:ln>
            <a:noFill/>
          </a:ln>
          <a:effectLst>
            <a:outerShdw blurRad="88900" dist="762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Manage outliers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98497-930C-44EE-A857-C1C97C914D3E}"/>
              </a:ext>
            </a:extLst>
          </p:cNvPr>
          <p:cNvSpPr/>
          <p:nvPr/>
        </p:nvSpPr>
        <p:spPr>
          <a:xfrm>
            <a:off x="3222000" y="2261870"/>
            <a:ext cx="2700000" cy="2700000"/>
          </a:xfrm>
          <a:prstGeom prst="rect">
            <a:avLst/>
          </a:prstGeom>
          <a:solidFill>
            <a:srgbClr val="DFE2E9"/>
          </a:solidFill>
          <a:ln>
            <a:noFill/>
          </a:ln>
          <a:effectLst>
            <a:outerShdw blurRad="88900" dist="762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Connect Python to MySQL and export data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577232-BC19-4CF3-B5B7-D5DA6E05BCDD}"/>
              </a:ext>
            </a:extLst>
          </p:cNvPr>
          <p:cNvSpPr/>
          <p:nvPr/>
        </p:nvSpPr>
        <p:spPr>
          <a:xfrm>
            <a:off x="6189907" y="2261870"/>
            <a:ext cx="2700000" cy="2700000"/>
          </a:xfrm>
          <a:prstGeom prst="rect">
            <a:avLst/>
          </a:prstGeom>
          <a:solidFill>
            <a:srgbClr val="DFE2E9"/>
          </a:solidFill>
          <a:ln>
            <a:noFill/>
          </a:ln>
          <a:effectLst>
            <a:outerShdw blurRad="88900" dist="762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Insights</a:t>
            </a:r>
          </a:p>
        </p:txBody>
      </p:sp>
      <p:pic>
        <p:nvPicPr>
          <p:cNvPr id="7" name="Graphique 6" descr="Badge 6 avec un remplissage uni">
            <a:extLst>
              <a:ext uri="{FF2B5EF4-FFF2-40B4-BE49-F238E27FC236}">
                <a16:creationId xmlns:a16="http://schemas.microsoft.com/office/drawing/2014/main" id="{55863990-07DC-491C-B562-6BD09EF6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6014" y="2261870"/>
            <a:ext cx="540000" cy="540000"/>
          </a:xfrm>
          <a:prstGeom prst="rect">
            <a:avLst/>
          </a:prstGeom>
        </p:spPr>
      </p:pic>
      <p:pic>
        <p:nvPicPr>
          <p:cNvPr id="11" name="Graphique 10" descr="Badge 4 avec un remplissage uni">
            <a:extLst>
              <a:ext uri="{FF2B5EF4-FFF2-40B4-BE49-F238E27FC236}">
                <a16:creationId xmlns:a16="http://schemas.microsoft.com/office/drawing/2014/main" id="{63596B6B-142A-451A-A19D-379EFDD5B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4093" y="2261870"/>
            <a:ext cx="540000" cy="540000"/>
          </a:xfrm>
          <a:prstGeom prst="rect">
            <a:avLst/>
          </a:prstGeom>
        </p:spPr>
      </p:pic>
      <p:pic>
        <p:nvPicPr>
          <p:cNvPr id="12" name="Graphique 11" descr="Badge 5 avec un remplissage uni">
            <a:extLst>
              <a:ext uri="{FF2B5EF4-FFF2-40B4-BE49-F238E27FC236}">
                <a16:creationId xmlns:a16="http://schemas.microsoft.com/office/drawing/2014/main" id="{B0A4C48F-A632-44F5-A555-E24E987E8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2000" y="226187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4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>
            <a:extLst>
              <a:ext uri="{FF2B5EF4-FFF2-40B4-BE49-F238E27FC236}">
                <a16:creationId xmlns:a16="http://schemas.microsoft.com/office/drawing/2014/main" id="{B6CBB609-0FD4-4A04-973E-3D268A3E1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65"/>
          <a:stretch/>
        </p:blipFill>
        <p:spPr>
          <a:xfrm>
            <a:off x="71438" y="1150220"/>
            <a:ext cx="4377421" cy="1620000"/>
          </a:xfrm>
          <a:prstGeom prst="rect">
            <a:avLst/>
          </a:prstGeom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D0C77C70-00B5-4E14-BC49-02CB7DCE7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" y="3329522"/>
            <a:ext cx="3892312" cy="16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6704B9-1C6E-4068-B596-4273BD916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836" y="2199310"/>
            <a:ext cx="4530726" cy="1620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465F771-1FCA-4257-ADFB-8E5999C0F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836" y="1466369"/>
            <a:ext cx="3774850" cy="599921"/>
          </a:xfrm>
        </p:spPr>
        <p:txBody>
          <a:bodyPr>
            <a:normAutofit/>
          </a:bodyPr>
          <a:lstStyle/>
          <a:p>
            <a:r>
              <a:rPr lang="fr-FR" dirty="0"/>
              <a:t>Module </a:t>
            </a:r>
            <a:r>
              <a:rPr lang="fr-FR" dirty="0" err="1"/>
              <a:t>used</a:t>
            </a:r>
            <a:endParaRPr lang="fr-FR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62671-BA50-498F-9399-511ED8C793CA}"/>
              </a:ext>
            </a:extLst>
          </p:cNvPr>
          <p:cNvSpPr txBox="1">
            <a:spLocks/>
          </p:cNvSpPr>
          <p:nvPr/>
        </p:nvSpPr>
        <p:spPr>
          <a:xfrm>
            <a:off x="4541837" y="3819310"/>
            <a:ext cx="3774850" cy="970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Fonctions </a:t>
            </a:r>
            <a:r>
              <a:rPr lang="fr-FR" dirty="0" err="1"/>
              <a:t>used</a:t>
            </a:r>
            <a:r>
              <a:rPr lang="fr-FR" dirty="0"/>
              <a:t> for data </a:t>
            </a:r>
            <a:r>
              <a:rPr lang="fr-FR" dirty="0" err="1"/>
              <a:t>prep</a:t>
            </a:r>
            <a:endParaRPr lang="fr-FR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7470CE3-DA25-4094-8385-78953822A98C}"/>
              </a:ext>
            </a:extLst>
          </p:cNvPr>
          <p:cNvSpPr txBox="1">
            <a:spLocks/>
          </p:cNvSpPr>
          <p:nvPr/>
        </p:nvSpPr>
        <p:spPr>
          <a:xfrm>
            <a:off x="235389" y="2770220"/>
            <a:ext cx="3774850" cy="64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Manage </a:t>
            </a:r>
            <a:r>
              <a:rPr lang="fr-FR" dirty="0" err="1"/>
              <a:t>missing</a:t>
            </a:r>
            <a:r>
              <a:rPr lang="fr-FR" dirty="0"/>
              <a:t> data</a:t>
            </a:r>
          </a:p>
        </p:txBody>
      </p:sp>
      <p:sp>
        <p:nvSpPr>
          <p:cNvPr id="5" name="Flèche : pentagone 4">
            <a:extLst>
              <a:ext uri="{FF2B5EF4-FFF2-40B4-BE49-F238E27FC236}">
                <a16:creationId xmlns:a16="http://schemas.microsoft.com/office/drawing/2014/main" id="{31DF5E63-C10F-417C-8458-B7A11A61600B}"/>
              </a:ext>
            </a:extLst>
          </p:cNvPr>
          <p:cNvSpPr/>
          <p:nvPr/>
        </p:nvSpPr>
        <p:spPr>
          <a:xfrm>
            <a:off x="185058" y="-380861"/>
            <a:ext cx="5834743" cy="1421815"/>
          </a:xfrm>
          <a:prstGeom prst="homePlate">
            <a:avLst>
              <a:gd name="adj" fmla="val 29020"/>
            </a:avLst>
          </a:prstGeom>
          <a:solidFill>
            <a:srgbClr val="0152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pentagone 17">
            <a:extLst>
              <a:ext uri="{FF2B5EF4-FFF2-40B4-BE49-F238E27FC236}">
                <a16:creationId xmlns:a16="http://schemas.microsoft.com/office/drawing/2014/main" id="{CEA63F91-490C-4091-8DBC-DA70E9F31000}"/>
              </a:ext>
            </a:extLst>
          </p:cNvPr>
          <p:cNvSpPr/>
          <p:nvPr/>
        </p:nvSpPr>
        <p:spPr>
          <a:xfrm>
            <a:off x="0" y="-380861"/>
            <a:ext cx="5834743" cy="1421815"/>
          </a:xfrm>
          <a:prstGeom prst="homePlate">
            <a:avLst>
              <a:gd name="adj" fmla="val 29020"/>
            </a:avLst>
          </a:prstGeom>
          <a:solidFill>
            <a:srgbClr val="00B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fr-F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576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 : pentagone 4">
            <a:extLst>
              <a:ext uri="{FF2B5EF4-FFF2-40B4-BE49-F238E27FC236}">
                <a16:creationId xmlns:a16="http://schemas.microsoft.com/office/drawing/2014/main" id="{31DF5E63-C10F-417C-8458-B7A11A61600B}"/>
              </a:ext>
            </a:extLst>
          </p:cNvPr>
          <p:cNvSpPr/>
          <p:nvPr/>
        </p:nvSpPr>
        <p:spPr>
          <a:xfrm>
            <a:off x="185058" y="-380861"/>
            <a:ext cx="5834743" cy="1421815"/>
          </a:xfrm>
          <a:prstGeom prst="homePlate">
            <a:avLst>
              <a:gd name="adj" fmla="val 29020"/>
            </a:avLst>
          </a:prstGeom>
          <a:solidFill>
            <a:srgbClr val="0152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pentagone 17">
            <a:extLst>
              <a:ext uri="{FF2B5EF4-FFF2-40B4-BE49-F238E27FC236}">
                <a16:creationId xmlns:a16="http://schemas.microsoft.com/office/drawing/2014/main" id="{CEA63F91-490C-4091-8DBC-DA70E9F31000}"/>
              </a:ext>
            </a:extLst>
          </p:cNvPr>
          <p:cNvSpPr/>
          <p:nvPr/>
        </p:nvSpPr>
        <p:spPr>
          <a:xfrm>
            <a:off x="0" y="-380861"/>
            <a:ext cx="5834743" cy="1421815"/>
          </a:xfrm>
          <a:prstGeom prst="homePlate">
            <a:avLst>
              <a:gd name="adj" fmla="val 29020"/>
            </a:avLst>
          </a:prstGeom>
          <a:solidFill>
            <a:srgbClr val="00B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fr-F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Image 5">
            <a:extLst>
              <a:ext uri="{FF2B5EF4-FFF2-40B4-BE49-F238E27FC236}">
                <a16:creationId xmlns:a16="http://schemas.microsoft.com/office/drawing/2014/main" id="{764BB9D3-1A2B-4865-9648-1B0CDC8E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2" y="1101606"/>
            <a:ext cx="3389268" cy="1980000"/>
          </a:xfrm>
          <a:prstGeom prst="rect">
            <a:avLst/>
          </a:prstGeom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791A1D13-F4DF-4A14-BFEC-638168869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333" y="2997465"/>
            <a:ext cx="4534165" cy="198000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6B87843-ADD3-43F5-933F-99381FF25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691" y="1382147"/>
            <a:ext cx="3827909" cy="1189603"/>
          </a:xfrm>
        </p:spPr>
        <p:txBody>
          <a:bodyPr>
            <a:normAutofit/>
          </a:bodyPr>
          <a:lstStyle/>
          <a:p>
            <a:r>
              <a:rPr lang="fr-FR" dirty="0" err="1"/>
              <a:t>Outliers</a:t>
            </a:r>
            <a:r>
              <a:rPr lang="fr-FR" dirty="0"/>
              <a:t> identification and management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38DFEF5-D7D0-4E39-BC6C-025948E9E2A6}"/>
              </a:ext>
            </a:extLst>
          </p:cNvPr>
          <p:cNvSpPr txBox="1">
            <a:spLocks/>
          </p:cNvSpPr>
          <p:nvPr/>
        </p:nvSpPr>
        <p:spPr>
          <a:xfrm>
            <a:off x="0" y="3393774"/>
            <a:ext cx="4905595" cy="143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Export data to </a:t>
            </a:r>
            <a:r>
              <a:rPr lang="fr-FR" dirty="0" err="1"/>
              <a:t>sql</a:t>
            </a:r>
            <a:r>
              <a:rPr lang="fr-FR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44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039" y="2474081"/>
            <a:ext cx="6187964" cy="2550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3513 tweets (rows) </a:t>
            </a:r>
          </a:p>
          <a:p>
            <a:pPr marL="0" indent="0">
              <a:buNone/>
            </a:pPr>
            <a:r>
              <a:rPr lang="en-US" dirty="0"/>
              <a:t>16 columns</a:t>
            </a:r>
          </a:p>
          <a:p>
            <a:pPr marL="0" indent="0">
              <a:buNone/>
            </a:pPr>
            <a:r>
              <a:rPr lang="en-US" dirty="0"/>
              <a:t>Needed information such as number of followers or following, number of words, average length word, etc.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reeform 75">
            <a:extLst>
              <a:ext uri="{FF2B5EF4-FFF2-40B4-BE49-F238E27FC236}">
                <a16:creationId xmlns:a16="http://schemas.microsoft.com/office/drawing/2014/main" id="{DBF94D86-6A1E-4307-ADB8-3839B57A66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749" y="3072381"/>
            <a:ext cx="324000" cy="269422"/>
          </a:xfrm>
          <a:custGeom>
            <a:avLst/>
            <a:gdLst>
              <a:gd name="T0" fmla="*/ 2147483647 w 602"/>
              <a:gd name="T1" fmla="*/ 2147483647 h 510"/>
              <a:gd name="T2" fmla="*/ 2147483647 w 602"/>
              <a:gd name="T3" fmla="*/ 2147483647 h 510"/>
              <a:gd name="T4" fmla="*/ 2147483647 w 602"/>
              <a:gd name="T5" fmla="*/ 2147483647 h 510"/>
              <a:gd name="T6" fmla="*/ 0 w 602"/>
              <a:gd name="T7" fmla="*/ 2147483647 h 510"/>
              <a:gd name="T8" fmla="*/ 0 w 602"/>
              <a:gd name="T9" fmla="*/ 2147483647 h 510"/>
              <a:gd name="T10" fmla="*/ 2147483647 w 602"/>
              <a:gd name="T11" fmla="*/ 0 h 510"/>
              <a:gd name="T12" fmla="*/ 2147483647 w 602"/>
              <a:gd name="T13" fmla="*/ 2147483647 h 510"/>
              <a:gd name="T14" fmla="*/ 2147483647 w 602"/>
              <a:gd name="T15" fmla="*/ 2147483647 h 510"/>
              <a:gd name="T16" fmla="*/ 2147483647 w 602"/>
              <a:gd name="T17" fmla="*/ 2147483647 h 510"/>
              <a:gd name="T18" fmla="*/ 2147483647 w 602"/>
              <a:gd name="T19" fmla="*/ 2147483647 h 510"/>
              <a:gd name="T20" fmla="*/ 2147483647 w 602"/>
              <a:gd name="T21" fmla="*/ 2147483647 h 510"/>
              <a:gd name="T22" fmla="*/ 2147483647 w 602"/>
              <a:gd name="T23" fmla="*/ 2147483647 h 510"/>
              <a:gd name="T24" fmla="*/ 2147483647 w 602"/>
              <a:gd name="T25" fmla="*/ 2147483647 h 510"/>
              <a:gd name="T26" fmla="*/ 2147483647 w 602"/>
              <a:gd name="T27" fmla="*/ 2147483647 h 510"/>
              <a:gd name="T28" fmla="*/ 2147483647 w 602"/>
              <a:gd name="T29" fmla="*/ 2147483647 h 510"/>
              <a:gd name="T30" fmla="*/ 2147483647 w 602"/>
              <a:gd name="T31" fmla="*/ 2147483647 h 510"/>
              <a:gd name="T32" fmla="*/ 2147483647 w 602"/>
              <a:gd name="T33" fmla="*/ 2147483647 h 510"/>
              <a:gd name="T34" fmla="*/ 2147483647 w 602"/>
              <a:gd name="T35" fmla="*/ 2147483647 h 510"/>
              <a:gd name="T36" fmla="*/ 2147483647 w 602"/>
              <a:gd name="T37" fmla="*/ 2147483647 h 510"/>
              <a:gd name="T38" fmla="*/ 2147483647 w 602"/>
              <a:gd name="T39" fmla="*/ 2147483647 h 510"/>
              <a:gd name="T40" fmla="*/ 2147483647 w 602"/>
              <a:gd name="T41" fmla="*/ 2147483647 h 510"/>
              <a:gd name="T42" fmla="*/ 2147483647 w 602"/>
              <a:gd name="T43" fmla="*/ 2147483647 h 510"/>
              <a:gd name="T44" fmla="*/ 2147483647 w 602"/>
              <a:gd name="T45" fmla="*/ 2147483647 h 510"/>
              <a:gd name="T46" fmla="*/ 2147483647 w 602"/>
              <a:gd name="T47" fmla="*/ 2147483647 h 510"/>
              <a:gd name="T48" fmla="*/ 2147483647 w 602"/>
              <a:gd name="T49" fmla="*/ 2147483647 h 510"/>
              <a:gd name="T50" fmla="*/ 2147483647 w 602"/>
              <a:gd name="T51" fmla="*/ 2147483647 h 510"/>
              <a:gd name="T52" fmla="*/ 2147483647 w 602"/>
              <a:gd name="T53" fmla="*/ 2147483647 h 510"/>
              <a:gd name="T54" fmla="*/ 2147483647 w 602"/>
              <a:gd name="T55" fmla="*/ 2147483647 h 510"/>
              <a:gd name="T56" fmla="*/ 2147483647 w 602"/>
              <a:gd name="T57" fmla="*/ 2147483647 h 510"/>
              <a:gd name="T58" fmla="*/ 2147483647 w 602"/>
              <a:gd name="T59" fmla="*/ 2147483647 h 510"/>
              <a:gd name="T60" fmla="*/ 2147483647 w 602"/>
              <a:gd name="T61" fmla="*/ 2147483647 h 510"/>
              <a:gd name="T62" fmla="*/ 2147483647 w 602"/>
              <a:gd name="T63" fmla="*/ 2147483647 h 510"/>
              <a:gd name="T64" fmla="*/ 2147483647 w 602"/>
              <a:gd name="T65" fmla="*/ 2147483647 h 510"/>
              <a:gd name="T66" fmla="*/ 2147483647 w 602"/>
              <a:gd name="T67" fmla="*/ 2147483647 h 510"/>
              <a:gd name="T68" fmla="*/ 2147483647 w 602"/>
              <a:gd name="T69" fmla="*/ 2147483647 h 510"/>
              <a:gd name="T70" fmla="*/ 2147483647 w 602"/>
              <a:gd name="T71" fmla="*/ 2147483647 h 510"/>
              <a:gd name="T72" fmla="*/ 2147483647 w 602"/>
              <a:gd name="T73" fmla="*/ 2147483647 h 510"/>
              <a:gd name="T74" fmla="*/ 2147483647 w 602"/>
              <a:gd name="T75" fmla="*/ 2147483647 h 510"/>
              <a:gd name="T76" fmla="*/ 2147483647 w 602"/>
              <a:gd name="T77" fmla="*/ 2147483647 h 510"/>
              <a:gd name="T78" fmla="*/ 2147483647 w 602"/>
              <a:gd name="T79" fmla="*/ 2147483647 h 510"/>
              <a:gd name="T80" fmla="*/ 2147483647 w 602"/>
              <a:gd name="T81" fmla="*/ 2147483647 h 510"/>
              <a:gd name="T82" fmla="*/ 2147483647 w 602"/>
              <a:gd name="T83" fmla="*/ 2147483647 h 510"/>
              <a:gd name="T84" fmla="*/ 2147483647 w 602"/>
              <a:gd name="T85" fmla="*/ 2147483647 h 51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02" h="510">
                <a:moveTo>
                  <a:pt x="572" y="509"/>
                </a:moveTo>
                <a:lnTo>
                  <a:pt x="572" y="509"/>
                </a:lnTo>
                <a:cubicBezTo>
                  <a:pt x="28" y="509"/>
                  <a:pt x="28" y="509"/>
                  <a:pt x="28" y="509"/>
                </a:cubicBezTo>
                <a:cubicBezTo>
                  <a:pt x="14" y="509"/>
                  <a:pt x="0" y="502"/>
                  <a:pt x="0" y="48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cubicBezTo>
                  <a:pt x="56" y="389"/>
                  <a:pt x="56" y="389"/>
                  <a:pt x="56" y="389"/>
                </a:cubicBezTo>
                <a:cubicBezTo>
                  <a:pt x="56" y="452"/>
                  <a:pt x="56" y="452"/>
                  <a:pt x="56" y="452"/>
                </a:cubicBezTo>
                <a:cubicBezTo>
                  <a:pt x="572" y="452"/>
                  <a:pt x="572" y="452"/>
                  <a:pt x="572" y="452"/>
                </a:cubicBezTo>
                <a:cubicBezTo>
                  <a:pt x="594" y="452"/>
                  <a:pt x="601" y="467"/>
                  <a:pt x="601" y="481"/>
                </a:cubicBezTo>
                <a:cubicBezTo>
                  <a:pt x="601" y="502"/>
                  <a:pt x="594" y="509"/>
                  <a:pt x="572" y="509"/>
                </a:cubicBezTo>
                <a:close/>
                <a:moveTo>
                  <a:pt x="509" y="424"/>
                </a:moveTo>
                <a:lnTo>
                  <a:pt x="509" y="424"/>
                </a:lnTo>
                <a:cubicBezTo>
                  <a:pt x="452" y="424"/>
                  <a:pt x="452" y="424"/>
                  <a:pt x="452" y="424"/>
                </a:cubicBezTo>
                <a:cubicBezTo>
                  <a:pt x="438" y="424"/>
                  <a:pt x="424" y="417"/>
                  <a:pt x="424" y="396"/>
                </a:cubicBezTo>
                <a:cubicBezTo>
                  <a:pt x="424" y="198"/>
                  <a:pt x="424" y="198"/>
                  <a:pt x="424" y="198"/>
                </a:cubicBezTo>
                <a:cubicBezTo>
                  <a:pt x="424" y="184"/>
                  <a:pt x="438" y="170"/>
                  <a:pt x="452" y="170"/>
                </a:cubicBezTo>
                <a:cubicBezTo>
                  <a:pt x="509" y="170"/>
                  <a:pt x="509" y="170"/>
                  <a:pt x="509" y="170"/>
                </a:cubicBezTo>
                <a:cubicBezTo>
                  <a:pt x="523" y="170"/>
                  <a:pt x="537" y="184"/>
                  <a:pt x="537" y="198"/>
                </a:cubicBezTo>
                <a:cubicBezTo>
                  <a:pt x="537" y="396"/>
                  <a:pt x="537" y="396"/>
                  <a:pt x="537" y="396"/>
                </a:cubicBezTo>
                <a:cubicBezTo>
                  <a:pt x="537" y="417"/>
                  <a:pt x="523" y="424"/>
                  <a:pt x="509" y="424"/>
                </a:cubicBezTo>
                <a:close/>
                <a:moveTo>
                  <a:pt x="346" y="424"/>
                </a:moveTo>
                <a:lnTo>
                  <a:pt x="346" y="424"/>
                </a:lnTo>
                <a:cubicBezTo>
                  <a:pt x="290" y="424"/>
                  <a:pt x="290" y="424"/>
                  <a:pt x="290" y="424"/>
                </a:cubicBezTo>
                <a:cubicBezTo>
                  <a:pt x="276" y="424"/>
                  <a:pt x="261" y="417"/>
                  <a:pt x="261" y="396"/>
                </a:cubicBezTo>
                <a:cubicBezTo>
                  <a:pt x="261" y="85"/>
                  <a:pt x="261" y="85"/>
                  <a:pt x="261" y="85"/>
                </a:cubicBezTo>
                <a:cubicBezTo>
                  <a:pt x="261" y="71"/>
                  <a:pt x="276" y="57"/>
                  <a:pt x="290" y="57"/>
                </a:cubicBezTo>
                <a:cubicBezTo>
                  <a:pt x="346" y="57"/>
                  <a:pt x="346" y="57"/>
                  <a:pt x="346" y="57"/>
                </a:cubicBezTo>
                <a:cubicBezTo>
                  <a:pt x="367" y="57"/>
                  <a:pt x="374" y="71"/>
                  <a:pt x="374" y="85"/>
                </a:cubicBezTo>
                <a:cubicBezTo>
                  <a:pt x="374" y="396"/>
                  <a:pt x="374" y="396"/>
                  <a:pt x="374" y="396"/>
                </a:cubicBezTo>
                <a:cubicBezTo>
                  <a:pt x="374" y="417"/>
                  <a:pt x="367" y="424"/>
                  <a:pt x="346" y="424"/>
                </a:cubicBezTo>
                <a:close/>
                <a:moveTo>
                  <a:pt x="191" y="424"/>
                </a:moveTo>
                <a:lnTo>
                  <a:pt x="191" y="424"/>
                </a:lnTo>
                <a:cubicBezTo>
                  <a:pt x="134" y="424"/>
                  <a:pt x="134" y="424"/>
                  <a:pt x="134" y="424"/>
                </a:cubicBezTo>
                <a:cubicBezTo>
                  <a:pt x="113" y="424"/>
                  <a:pt x="106" y="417"/>
                  <a:pt x="106" y="396"/>
                </a:cubicBezTo>
                <a:cubicBezTo>
                  <a:pt x="106" y="339"/>
                  <a:pt x="106" y="339"/>
                  <a:pt x="106" y="339"/>
                </a:cubicBezTo>
                <a:cubicBezTo>
                  <a:pt x="106" y="325"/>
                  <a:pt x="113" y="311"/>
                  <a:pt x="134" y="311"/>
                </a:cubicBezTo>
                <a:cubicBezTo>
                  <a:pt x="191" y="311"/>
                  <a:pt x="191" y="311"/>
                  <a:pt x="191" y="311"/>
                </a:cubicBezTo>
                <a:cubicBezTo>
                  <a:pt x="205" y="311"/>
                  <a:pt x="219" y="325"/>
                  <a:pt x="219" y="339"/>
                </a:cubicBezTo>
                <a:cubicBezTo>
                  <a:pt x="219" y="396"/>
                  <a:pt x="219" y="396"/>
                  <a:pt x="219" y="396"/>
                </a:cubicBezTo>
                <a:cubicBezTo>
                  <a:pt x="219" y="417"/>
                  <a:pt x="205" y="424"/>
                  <a:pt x="191" y="424"/>
                </a:cubicBezTo>
                <a:close/>
              </a:path>
            </a:pathLst>
          </a:custGeom>
          <a:solidFill>
            <a:srgbClr val="00B6F5"/>
          </a:solidFill>
          <a:ln>
            <a:noFill/>
          </a:ln>
        </p:spPr>
        <p:txBody>
          <a:bodyPr wrap="none" lIns="84377" tIns="42187" rIns="84377" bIns="42187" anchor="ctr"/>
          <a:lstStyle/>
          <a:p>
            <a:pPr eaLnBrk="1" hangingPunct="1">
              <a:defRPr/>
            </a:pPr>
            <a:endParaRPr lang="fr-FR" sz="1477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787BF8FA-AA89-41FF-BD25-6762F5AFD538}"/>
              </a:ext>
            </a:extLst>
          </p:cNvPr>
          <p:cNvSpPr>
            <a:spLocks/>
          </p:cNvSpPr>
          <p:nvPr/>
        </p:nvSpPr>
        <p:spPr bwMode="auto">
          <a:xfrm>
            <a:off x="297521" y="2598354"/>
            <a:ext cx="325438" cy="268287"/>
          </a:xfrm>
          <a:custGeom>
            <a:avLst/>
            <a:gdLst>
              <a:gd name="T0" fmla="*/ 2147483647 w 256"/>
              <a:gd name="T1" fmla="*/ 0 h 210"/>
              <a:gd name="T2" fmla="*/ 2147483647 w 256"/>
              <a:gd name="T3" fmla="*/ 309356823 h 210"/>
              <a:gd name="T4" fmla="*/ 2147483647 w 256"/>
              <a:gd name="T5" fmla="*/ 135341960 h 210"/>
              <a:gd name="T6" fmla="*/ 2147483647 w 256"/>
              <a:gd name="T7" fmla="*/ 77337006 h 210"/>
              <a:gd name="T8" fmla="*/ 2147483647 w 256"/>
              <a:gd name="T9" fmla="*/ 560708691 h 210"/>
              <a:gd name="T10" fmla="*/ 2147483647 w 256"/>
              <a:gd name="T11" fmla="*/ 638045697 h 210"/>
              <a:gd name="T12" fmla="*/ 2147483647 w 256"/>
              <a:gd name="T13" fmla="*/ 638045697 h 210"/>
              <a:gd name="T14" fmla="*/ 2147483647 w 256"/>
              <a:gd name="T15" fmla="*/ 483367286 h 210"/>
              <a:gd name="T16" fmla="*/ 2147483647 w 256"/>
              <a:gd name="T17" fmla="*/ 483367286 h 210"/>
              <a:gd name="T18" fmla="*/ 2147483647 w 256"/>
              <a:gd name="T19" fmla="*/ 870061114 h 210"/>
              <a:gd name="T20" fmla="*/ 2147483647 w 256"/>
              <a:gd name="T21" fmla="*/ 1005403074 h 210"/>
              <a:gd name="T22" fmla="*/ 2147483647 w 256"/>
              <a:gd name="T23" fmla="*/ 1643448771 h 210"/>
              <a:gd name="T24" fmla="*/ 2147483647 w 256"/>
              <a:gd name="T25" fmla="*/ 2147483647 h 210"/>
              <a:gd name="T26" fmla="*/ 960368357 w 256"/>
              <a:gd name="T27" fmla="*/ 2147483647 h 210"/>
              <a:gd name="T28" fmla="*/ 364938310 w 256"/>
              <a:gd name="T29" fmla="*/ 2147483647 h 210"/>
              <a:gd name="T30" fmla="*/ 96036397 w 256"/>
              <a:gd name="T31" fmla="*/ 2147483647 h 210"/>
              <a:gd name="T32" fmla="*/ 0 w 256"/>
              <a:gd name="T33" fmla="*/ 2147483647 h 210"/>
              <a:gd name="T34" fmla="*/ 326523751 w 256"/>
              <a:gd name="T35" fmla="*/ 2147483647 h 210"/>
              <a:gd name="T36" fmla="*/ 614637327 w 256"/>
              <a:gd name="T37" fmla="*/ 2147483647 h 210"/>
              <a:gd name="T38" fmla="*/ 1210062990 w 256"/>
              <a:gd name="T39" fmla="*/ 2147483647 h 210"/>
              <a:gd name="T40" fmla="*/ 1498172182 w 256"/>
              <a:gd name="T41" fmla="*/ 2147483647 h 210"/>
              <a:gd name="T42" fmla="*/ 1190855711 w 256"/>
              <a:gd name="T43" fmla="*/ 2147483647 h 210"/>
              <a:gd name="T44" fmla="*/ 557011104 w 256"/>
              <a:gd name="T45" fmla="*/ 2147483647 h 210"/>
              <a:gd name="T46" fmla="*/ 998782916 w 256"/>
              <a:gd name="T47" fmla="*/ 2147483647 h 210"/>
              <a:gd name="T48" fmla="*/ 672259165 w 256"/>
              <a:gd name="T49" fmla="*/ 2147483647 h 210"/>
              <a:gd name="T50" fmla="*/ 192072795 w 256"/>
              <a:gd name="T51" fmla="*/ 1411433354 h 210"/>
              <a:gd name="T52" fmla="*/ 307316471 w 256"/>
              <a:gd name="T53" fmla="*/ 1469438308 h 210"/>
              <a:gd name="T54" fmla="*/ 518596545 w 256"/>
              <a:gd name="T55" fmla="*/ 1527443262 h 210"/>
              <a:gd name="T56" fmla="*/ 653051886 w 256"/>
              <a:gd name="T57" fmla="*/ 1527443262 h 210"/>
              <a:gd name="T58" fmla="*/ 633844606 w 256"/>
              <a:gd name="T59" fmla="*/ 1527443262 h 210"/>
              <a:gd name="T60" fmla="*/ 460974707 w 256"/>
              <a:gd name="T61" fmla="*/ 1372764851 h 210"/>
              <a:gd name="T62" fmla="*/ 230487353 w 256"/>
              <a:gd name="T63" fmla="*/ 444698783 h 210"/>
              <a:gd name="T64" fmla="*/ 345731030 w 256"/>
              <a:gd name="T65" fmla="*/ 193346914 h 210"/>
              <a:gd name="T66" fmla="*/ 345731030 w 256"/>
              <a:gd name="T67" fmla="*/ 193346914 h 210"/>
              <a:gd name="T68" fmla="*/ 441767428 w 256"/>
              <a:gd name="T69" fmla="*/ 290020371 h 210"/>
              <a:gd name="T70" fmla="*/ 729881004 w 256"/>
              <a:gd name="T71" fmla="*/ 580040743 h 210"/>
              <a:gd name="T72" fmla="*/ 1978358553 w 256"/>
              <a:gd name="T73" fmla="*/ 1179417937 h 210"/>
              <a:gd name="T74" fmla="*/ 2147483647 w 256"/>
              <a:gd name="T75" fmla="*/ 1237422891 h 210"/>
              <a:gd name="T76" fmla="*/ 2147483647 w 256"/>
              <a:gd name="T77" fmla="*/ 773387657 h 210"/>
              <a:gd name="T78" fmla="*/ 2147483647 w 256"/>
              <a:gd name="T79" fmla="*/ 77337006 h 210"/>
              <a:gd name="T80" fmla="*/ 2147483647 w 256"/>
              <a:gd name="T81" fmla="*/ 19336451 h 210"/>
              <a:gd name="T82" fmla="*/ 2147483647 w 256"/>
              <a:gd name="T83" fmla="*/ 0 h 21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56" h="210">
                <a:moveTo>
                  <a:pt x="174" y="0"/>
                </a:moveTo>
                <a:cubicBezTo>
                  <a:pt x="194" y="0"/>
                  <a:pt x="205" y="7"/>
                  <a:pt x="216" y="16"/>
                </a:cubicBezTo>
                <a:cubicBezTo>
                  <a:pt x="224" y="16"/>
                  <a:pt x="236" y="11"/>
                  <a:pt x="243" y="7"/>
                </a:cubicBezTo>
                <a:cubicBezTo>
                  <a:pt x="245" y="6"/>
                  <a:pt x="247" y="5"/>
                  <a:pt x="249" y="4"/>
                </a:cubicBezTo>
                <a:cubicBezTo>
                  <a:pt x="245" y="14"/>
                  <a:pt x="240" y="22"/>
                  <a:pt x="232" y="29"/>
                </a:cubicBezTo>
                <a:cubicBezTo>
                  <a:pt x="230" y="30"/>
                  <a:pt x="229" y="32"/>
                  <a:pt x="226" y="33"/>
                </a:cubicBezTo>
                <a:cubicBezTo>
                  <a:pt x="226" y="33"/>
                  <a:pt x="226" y="33"/>
                  <a:pt x="226" y="33"/>
                </a:cubicBezTo>
                <a:cubicBezTo>
                  <a:pt x="238" y="33"/>
                  <a:pt x="247" y="27"/>
                  <a:pt x="256" y="25"/>
                </a:cubicBezTo>
                <a:cubicBezTo>
                  <a:pt x="256" y="25"/>
                  <a:pt x="256" y="25"/>
                  <a:pt x="256" y="25"/>
                </a:cubicBezTo>
                <a:cubicBezTo>
                  <a:pt x="251" y="32"/>
                  <a:pt x="245" y="40"/>
                  <a:pt x="238" y="45"/>
                </a:cubicBezTo>
                <a:cubicBezTo>
                  <a:pt x="235" y="47"/>
                  <a:pt x="233" y="50"/>
                  <a:pt x="230" y="52"/>
                </a:cubicBezTo>
                <a:cubicBezTo>
                  <a:pt x="230" y="64"/>
                  <a:pt x="230" y="75"/>
                  <a:pt x="228" y="85"/>
                </a:cubicBezTo>
                <a:cubicBezTo>
                  <a:pt x="214" y="144"/>
                  <a:pt x="180" y="184"/>
                  <a:pt x="125" y="202"/>
                </a:cubicBezTo>
                <a:cubicBezTo>
                  <a:pt x="105" y="208"/>
                  <a:pt x="73" y="210"/>
                  <a:pt x="50" y="205"/>
                </a:cubicBezTo>
                <a:cubicBezTo>
                  <a:pt x="39" y="202"/>
                  <a:pt x="29" y="199"/>
                  <a:pt x="19" y="195"/>
                </a:cubicBezTo>
                <a:cubicBezTo>
                  <a:pt x="14" y="192"/>
                  <a:pt x="9" y="190"/>
                  <a:pt x="5" y="187"/>
                </a:cubicBezTo>
                <a:cubicBezTo>
                  <a:pt x="3" y="186"/>
                  <a:pt x="2" y="185"/>
                  <a:pt x="0" y="184"/>
                </a:cubicBezTo>
                <a:cubicBezTo>
                  <a:pt x="5" y="184"/>
                  <a:pt x="11" y="186"/>
                  <a:pt x="17" y="185"/>
                </a:cubicBezTo>
                <a:cubicBezTo>
                  <a:pt x="22" y="184"/>
                  <a:pt x="27" y="184"/>
                  <a:pt x="32" y="183"/>
                </a:cubicBezTo>
                <a:cubicBezTo>
                  <a:pt x="44" y="180"/>
                  <a:pt x="54" y="177"/>
                  <a:pt x="63" y="172"/>
                </a:cubicBezTo>
                <a:cubicBezTo>
                  <a:pt x="68" y="169"/>
                  <a:pt x="74" y="166"/>
                  <a:pt x="78" y="162"/>
                </a:cubicBezTo>
                <a:cubicBezTo>
                  <a:pt x="72" y="162"/>
                  <a:pt x="66" y="161"/>
                  <a:pt x="62" y="160"/>
                </a:cubicBezTo>
                <a:cubicBezTo>
                  <a:pt x="45" y="154"/>
                  <a:pt x="35" y="143"/>
                  <a:pt x="29" y="126"/>
                </a:cubicBezTo>
                <a:cubicBezTo>
                  <a:pt x="34" y="127"/>
                  <a:pt x="49" y="128"/>
                  <a:pt x="52" y="125"/>
                </a:cubicBezTo>
                <a:cubicBezTo>
                  <a:pt x="46" y="125"/>
                  <a:pt x="39" y="121"/>
                  <a:pt x="35" y="118"/>
                </a:cubicBezTo>
                <a:cubicBezTo>
                  <a:pt x="21" y="109"/>
                  <a:pt x="10" y="95"/>
                  <a:pt x="10" y="73"/>
                </a:cubicBezTo>
                <a:cubicBezTo>
                  <a:pt x="12" y="74"/>
                  <a:pt x="14" y="75"/>
                  <a:pt x="16" y="76"/>
                </a:cubicBezTo>
                <a:cubicBezTo>
                  <a:pt x="19" y="77"/>
                  <a:pt x="22" y="78"/>
                  <a:pt x="27" y="79"/>
                </a:cubicBezTo>
                <a:cubicBezTo>
                  <a:pt x="28" y="79"/>
                  <a:pt x="32" y="80"/>
                  <a:pt x="34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1" y="76"/>
                  <a:pt x="26" y="74"/>
                  <a:pt x="24" y="71"/>
                </a:cubicBezTo>
                <a:cubicBezTo>
                  <a:pt x="15" y="60"/>
                  <a:pt x="7" y="43"/>
                  <a:pt x="12" y="23"/>
                </a:cubicBezTo>
                <a:cubicBezTo>
                  <a:pt x="13" y="18"/>
                  <a:pt x="15" y="14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9" y="12"/>
                  <a:pt x="21" y="13"/>
                  <a:pt x="23" y="15"/>
                </a:cubicBezTo>
                <a:cubicBezTo>
                  <a:pt x="27" y="21"/>
                  <a:pt x="33" y="26"/>
                  <a:pt x="38" y="30"/>
                </a:cubicBezTo>
                <a:cubicBezTo>
                  <a:pt x="57" y="45"/>
                  <a:pt x="75" y="54"/>
                  <a:pt x="103" y="61"/>
                </a:cubicBezTo>
                <a:cubicBezTo>
                  <a:pt x="110" y="63"/>
                  <a:pt x="118" y="64"/>
                  <a:pt x="126" y="64"/>
                </a:cubicBezTo>
                <a:cubicBezTo>
                  <a:pt x="124" y="57"/>
                  <a:pt x="124" y="46"/>
                  <a:pt x="126" y="40"/>
                </a:cubicBezTo>
                <a:cubicBezTo>
                  <a:pt x="131" y="23"/>
                  <a:pt x="141" y="11"/>
                  <a:pt x="156" y="4"/>
                </a:cubicBezTo>
                <a:cubicBezTo>
                  <a:pt x="160" y="3"/>
                  <a:pt x="164" y="2"/>
                  <a:pt x="168" y="1"/>
                </a:cubicBezTo>
                <a:cubicBezTo>
                  <a:pt x="170" y="1"/>
                  <a:pt x="172" y="0"/>
                  <a:pt x="174" y="0"/>
                </a:cubicBezTo>
              </a:path>
            </a:pathLst>
          </a:custGeom>
          <a:solidFill>
            <a:srgbClr val="00B6F5"/>
          </a:solidFill>
          <a:ln>
            <a:noFill/>
          </a:ln>
        </p:spPr>
        <p:txBody>
          <a:bodyPr lIns="224959" tIns="112481" rIns="224959" bIns="112481"/>
          <a:lstStyle/>
          <a:p>
            <a:pPr eaLnBrk="1" hangingPunct="1">
              <a:defRPr/>
            </a:pPr>
            <a:endParaRPr lang="fr-FR" sz="1477" dirty="0"/>
          </a:p>
        </p:txBody>
      </p:sp>
      <p:sp>
        <p:nvSpPr>
          <p:cNvPr id="8" name="Freeform 71">
            <a:extLst>
              <a:ext uri="{FF2B5EF4-FFF2-40B4-BE49-F238E27FC236}">
                <a16:creationId xmlns:a16="http://schemas.microsoft.com/office/drawing/2014/main" id="{7457C2FA-9061-4550-9F81-32E14F0D69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5390" y="3594896"/>
            <a:ext cx="146717" cy="324000"/>
          </a:xfrm>
          <a:custGeom>
            <a:avLst/>
            <a:gdLst>
              <a:gd name="T0" fmla="*/ 2023452103 w 24"/>
              <a:gd name="T1" fmla="*/ 2147483647 h 53"/>
              <a:gd name="T2" fmla="*/ 1854828029 w 24"/>
              <a:gd name="T3" fmla="*/ 2147483647 h 53"/>
              <a:gd name="T4" fmla="*/ 168624073 w 24"/>
              <a:gd name="T5" fmla="*/ 2147483647 h 53"/>
              <a:gd name="T6" fmla="*/ 0 w 24"/>
              <a:gd name="T7" fmla="*/ 2147483647 h 53"/>
              <a:gd name="T8" fmla="*/ 0 w 24"/>
              <a:gd name="T9" fmla="*/ 2147483647 h 53"/>
              <a:gd name="T10" fmla="*/ 168624073 w 24"/>
              <a:gd name="T11" fmla="*/ 2147483647 h 53"/>
              <a:gd name="T12" fmla="*/ 421550989 w 24"/>
              <a:gd name="T13" fmla="*/ 2147483647 h 53"/>
              <a:gd name="T14" fmla="*/ 421550989 w 24"/>
              <a:gd name="T15" fmla="*/ 2147483647 h 53"/>
              <a:gd name="T16" fmla="*/ 168624073 w 24"/>
              <a:gd name="T17" fmla="*/ 2147483647 h 53"/>
              <a:gd name="T18" fmla="*/ 0 w 24"/>
              <a:gd name="T19" fmla="*/ 2147483647 h 53"/>
              <a:gd name="T20" fmla="*/ 0 w 24"/>
              <a:gd name="T21" fmla="*/ 1768004666 h 53"/>
              <a:gd name="T22" fmla="*/ 168624073 w 24"/>
              <a:gd name="T23" fmla="*/ 1599623706 h 53"/>
              <a:gd name="T24" fmla="*/ 1433277040 w 24"/>
              <a:gd name="T25" fmla="*/ 1599623706 h 53"/>
              <a:gd name="T26" fmla="*/ 1601901114 w 24"/>
              <a:gd name="T27" fmla="*/ 1768004666 h 53"/>
              <a:gd name="T28" fmla="*/ 1601901114 w 24"/>
              <a:gd name="T29" fmla="*/ 2147483647 h 53"/>
              <a:gd name="T30" fmla="*/ 1854828029 w 24"/>
              <a:gd name="T31" fmla="*/ 2147483647 h 53"/>
              <a:gd name="T32" fmla="*/ 2023452103 w 24"/>
              <a:gd name="T33" fmla="*/ 2147483647 h 53"/>
              <a:gd name="T34" fmla="*/ 2023452103 w 24"/>
              <a:gd name="T35" fmla="*/ 2147483647 h 53"/>
              <a:gd name="T36" fmla="*/ 1601901114 w 24"/>
              <a:gd name="T37" fmla="*/ 757718904 h 53"/>
              <a:gd name="T38" fmla="*/ 1433277040 w 24"/>
              <a:gd name="T39" fmla="*/ 1010285762 h 53"/>
              <a:gd name="T40" fmla="*/ 590175062 w 24"/>
              <a:gd name="T41" fmla="*/ 1010285762 h 53"/>
              <a:gd name="T42" fmla="*/ 421550989 w 24"/>
              <a:gd name="T43" fmla="*/ 757718904 h 53"/>
              <a:gd name="T44" fmla="*/ 421550989 w 24"/>
              <a:gd name="T45" fmla="*/ 168380960 h 53"/>
              <a:gd name="T46" fmla="*/ 590175062 w 24"/>
              <a:gd name="T47" fmla="*/ 0 h 53"/>
              <a:gd name="T48" fmla="*/ 1433277040 w 24"/>
              <a:gd name="T49" fmla="*/ 0 h 53"/>
              <a:gd name="T50" fmla="*/ 1601901114 w 24"/>
              <a:gd name="T51" fmla="*/ 168380960 h 53"/>
              <a:gd name="T52" fmla="*/ 1601901114 w 24"/>
              <a:gd name="T53" fmla="*/ 757718904 h 5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4" h="53">
                <a:moveTo>
                  <a:pt x="24" y="51"/>
                </a:moveTo>
                <a:cubicBezTo>
                  <a:pt x="24" y="52"/>
                  <a:pt x="23" y="53"/>
                  <a:pt x="22" y="53"/>
                </a:cubicBezTo>
                <a:cubicBezTo>
                  <a:pt x="2" y="53"/>
                  <a:pt x="2" y="53"/>
                  <a:pt x="2" y="53"/>
                </a:cubicBezTo>
                <a:cubicBezTo>
                  <a:pt x="1" y="53"/>
                  <a:pt x="0" y="52"/>
                  <a:pt x="0" y="51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3"/>
                  <a:pt x="2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29"/>
                  <a:pt x="5" y="29"/>
                  <a:pt x="5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1" y="29"/>
                  <a:pt x="0" y="28"/>
                  <a:pt x="0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0"/>
                  <a:pt x="1" y="19"/>
                  <a:pt x="2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8" y="19"/>
                  <a:pt x="19" y="20"/>
                  <a:pt x="19" y="21"/>
                </a:cubicBezTo>
                <a:cubicBezTo>
                  <a:pt x="19" y="43"/>
                  <a:pt x="19" y="43"/>
                  <a:pt x="19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4" y="44"/>
                  <a:pt x="24" y="46"/>
                </a:cubicBezTo>
                <a:lnTo>
                  <a:pt x="24" y="51"/>
                </a:lnTo>
                <a:close/>
                <a:moveTo>
                  <a:pt x="19" y="9"/>
                </a:moveTo>
                <a:cubicBezTo>
                  <a:pt x="19" y="11"/>
                  <a:pt x="18" y="12"/>
                  <a:pt x="1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6" y="12"/>
                  <a:pt x="5" y="11"/>
                  <a:pt x="5" y="9"/>
                </a:cubicBezTo>
                <a:cubicBezTo>
                  <a:pt x="5" y="2"/>
                  <a:pt x="5" y="2"/>
                  <a:pt x="5" y="2"/>
                </a:cubicBezTo>
                <a:cubicBezTo>
                  <a:pt x="5" y="1"/>
                  <a:pt x="6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9" y="1"/>
                  <a:pt x="19" y="2"/>
                </a:cubicBezTo>
                <a:lnTo>
                  <a:pt x="19" y="9"/>
                </a:lnTo>
                <a:close/>
              </a:path>
            </a:pathLst>
          </a:custGeom>
          <a:solidFill>
            <a:srgbClr val="00B6F5"/>
          </a:solidFill>
          <a:ln>
            <a:noFill/>
          </a:ln>
        </p:spPr>
        <p:txBody>
          <a:bodyPr lIns="224959" tIns="112481" rIns="224959" bIns="112481"/>
          <a:lstStyle/>
          <a:p>
            <a:pPr eaLnBrk="1" hangingPunct="1">
              <a:defRPr/>
            </a:pPr>
            <a:endParaRPr lang="fr-FR" sz="1477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05065A-5DD6-4BB9-8731-C3B09585DEFC}"/>
              </a:ext>
            </a:extLst>
          </p:cNvPr>
          <p:cNvSpPr txBox="1">
            <a:spLocks/>
          </p:cNvSpPr>
          <p:nvPr/>
        </p:nvSpPr>
        <p:spPr>
          <a:xfrm>
            <a:off x="702946" y="2552297"/>
            <a:ext cx="1556063" cy="432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5000 tweets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7479F3-7173-47E3-AD8D-90FDB9C82B46}"/>
              </a:ext>
            </a:extLst>
          </p:cNvPr>
          <p:cNvSpPr txBox="1">
            <a:spLocks/>
          </p:cNvSpPr>
          <p:nvPr/>
        </p:nvSpPr>
        <p:spPr>
          <a:xfrm>
            <a:off x="702946" y="3016144"/>
            <a:ext cx="1348890" cy="434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27 columns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919CB55-274C-471F-A0DE-9D32BE4E827F}"/>
              </a:ext>
            </a:extLst>
          </p:cNvPr>
          <p:cNvSpPr txBox="1">
            <a:spLocks/>
          </p:cNvSpPr>
          <p:nvPr/>
        </p:nvSpPr>
        <p:spPr>
          <a:xfrm>
            <a:off x="702946" y="3482125"/>
            <a:ext cx="1470060" cy="832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Various information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9F21552-C990-4FDE-885A-6A63DF9872B9}"/>
              </a:ext>
            </a:extLst>
          </p:cNvPr>
          <p:cNvSpPr/>
          <p:nvPr/>
        </p:nvSpPr>
        <p:spPr>
          <a:xfrm>
            <a:off x="2266191" y="2583618"/>
            <a:ext cx="489857" cy="320040"/>
          </a:xfrm>
          <a:prstGeom prst="rightArrow">
            <a:avLst/>
          </a:prstGeom>
          <a:solidFill>
            <a:srgbClr val="0152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CB8909B-7648-4E63-B93C-D3ED984CD7DA}"/>
              </a:ext>
            </a:extLst>
          </p:cNvPr>
          <p:cNvSpPr/>
          <p:nvPr/>
        </p:nvSpPr>
        <p:spPr>
          <a:xfrm>
            <a:off x="2259009" y="3051568"/>
            <a:ext cx="489857" cy="320040"/>
          </a:xfrm>
          <a:prstGeom prst="rightArrow">
            <a:avLst/>
          </a:prstGeom>
          <a:solidFill>
            <a:srgbClr val="0152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1339C42-89C4-4711-BC07-CBCC8C86E90C}"/>
              </a:ext>
            </a:extLst>
          </p:cNvPr>
          <p:cNvSpPr/>
          <p:nvPr/>
        </p:nvSpPr>
        <p:spPr>
          <a:xfrm>
            <a:off x="2269964" y="3626463"/>
            <a:ext cx="489857" cy="320040"/>
          </a:xfrm>
          <a:prstGeom prst="rightArrow">
            <a:avLst/>
          </a:prstGeom>
          <a:solidFill>
            <a:srgbClr val="0152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60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924D230-C5FA-417F-AA02-D39251D1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60972"/>
            <a:ext cx="7772400" cy="102155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61227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Affichage à l'écran (16:9)</PresentationFormat>
  <Paragraphs>38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Project 3 :  Cyberbullying on  social media</vt:lpstr>
      <vt:lpstr>Original Dataset</vt:lpstr>
      <vt:lpstr>Main challenges </vt:lpstr>
      <vt:lpstr>Process </vt:lpstr>
      <vt:lpstr>Process </vt:lpstr>
      <vt:lpstr>Présentation PowerPoint</vt:lpstr>
      <vt:lpstr>Présentation PowerPoint</vt:lpstr>
      <vt:lpstr>Final Dataset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2022-01-02T16:16:54Z</dcterms:modified>
</cp:coreProperties>
</file>