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76" r:id="rId4"/>
    <p:sldId id="277" r:id="rId5"/>
    <p:sldId id="278" r:id="rId6"/>
    <p:sldId id="284" r:id="rId7"/>
    <p:sldId id="287" r:id="rId8"/>
    <p:sldId id="286" r:id="rId9"/>
    <p:sldId id="285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FD867C70-EB59-44BF-B1C8-836928971AB0}">
          <p14:sldIdLst>
            <p14:sldId id="256"/>
            <p14:sldId id="258"/>
            <p14:sldId id="276"/>
            <p14:sldId id="277"/>
            <p14:sldId id="278"/>
            <p14:sldId id="284"/>
            <p14:sldId id="287"/>
            <p14:sldId id="286"/>
            <p14:sldId id="285"/>
          </p14:sldIdLst>
        </p14:section>
        <p14:section name="Section sans titre" id="{8D92A524-C62F-4BDC-9F11-81209A866C37}">
          <p14:sldIdLst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57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ECEF83-C456-4E12-8B07-091D03F717A7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A47758F8-4EE4-4468-9381-F32104C19BEB}">
      <dgm:prSet custT="1"/>
      <dgm:spPr/>
      <dgm:t>
        <a:bodyPr/>
        <a:lstStyle/>
        <a:p>
          <a:r>
            <a:rPr lang="en-US" sz="2800" b="0" i="0" dirty="0"/>
            <a:t>Database that reflects the impact of </a:t>
          </a:r>
          <a:r>
            <a:rPr lang="en-US" sz="2800" b="1" i="0" dirty="0"/>
            <a:t>Covid 19 </a:t>
          </a:r>
          <a:r>
            <a:rPr lang="en-US" sz="2800" b="0" i="0" dirty="0"/>
            <a:t>in the world.</a:t>
          </a:r>
          <a:endParaRPr lang="en-US" sz="2800" dirty="0"/>
        </a:p>
      </dgm:t>
    </dgm:pt>
    <dgm:pt modelId="{75BF576D-948B-47CE-8B28-60B344CE652C}" type="parTrans" cxnId="{407EF09C-A50C-4E6E-89BF-3626A2329E04}">
      <dgm:prSet/>
      <dgm:spPr/>
      <dgm:t>
        <a:bodyPr/>
        <a:lstStyle/>
        <a:p>
          <a:endParaRPr lang="en-US" sz="2800"/>
        </a:p>
      </dgm:t>
    </dgm:pt>
    <dgm:pt modelId="{07499F54-263F-4267-AD55-A82CD5C2DC3F}" type="sibTrans" cxnId="{407EF09C-A50C-4E6E-89BF-3626A2329E04}">
      <dgm:prSet/>
      <dgm:spPr/>
      <dgm:t>
        <a:bodyPr/>
        <a:lstStyle/>
        <a:p>
          <a:endParaRPr lang="en-US" sz="2800"/>
        </a:p>
      </dgm:t>
    </dgm:pt>
    <dgm:pt modelId="{1278A1EB-3240-4713-B801-38FB665AD4C0}">
      <dgm:prSet custT="1"/>
      <dgm:spPr/>
      <dgm:t>
        <a:bodyPr/>
        <a:lstStyle/>
        <a:p>
          <a:r>
            <a:rPr lang="en-US" sz="2800" dirty="0"/>
            <a:t>Sources</a:t>
          </a:r>
          <a:r>
            <a:rPr lang="en-US" sz="2800" baseline="0" dirty="0"/>
            <a:t> from </a:t>
          </a:r>
          <a:r>
            <a:rPr lang="en-US" sz="2800" b="1" baseline="0" dirty="0"/>
            <a:t>official organizations </a:t>
          </a:r>
          <a:r>
            <a:rPr lang="en-US" sz="2800" baseline="0" dirty="0"/>
            <a:t>and </a:t>
          </a:r>
          <a:r>
            <a:rPr lang="en-US" sz="2800" b="1" baseline="0" dirty="0"/>
            <a:t>web scrapping</a:t>
          </a:r>
          <a:r>
            <a:rPr lang="en-US" sz="2800" baseline="0" dirty="0"/>
            <a:t>.</a:t>
          </a:r>
          <a:endParaRPr lang="en-US" sz="2800" dirty="0"/>
        </a:p>
      </dgm:t>
    </dgm:pt>
    <dgm:pt modelId="{1E84BBD5-05FE-4E39-9AF4-1E4E0B2DFFD2}" type="parTrans" cxnId="{02ADB07A-5144-421E-8BC6-F218D4F2246F}">
      <dgm:prSet/>
      <dgm:spPr/>
      <dgm:t>
        <a:bodyPr/>
        <a:lstStyle/>
        <a:p>
          <a:endParaRPr lang="fr-FR" sz="2800"/>
        </a:p>
      </dgm:t>
    </dgm:pt>
    <dgm:pt modelId="{71FD9A48-F2F2-4CB0-903D-61D51692D708}" type="sibTrans" cxnId="{02ADB07A-5144-421E-8BC6-F218D4F2246F}">
      <dgm:prSet/>
      <dgm:spPr/>
      <dgm:t>
        <a:bodyPr/>
        <a:lstStyle/>
        <a:p>
          <a:endParaRPr lang="fr-FR" sz="2800"/>
        </a:p>
      </dgm:t>
    </dgm:pt>
    <dgm:pt modelId="{02BB0C01-63D8-4EBE-B547-7D7606DA48F8}">
      <dgm:prSet custT="1"/>
      <dgm:spPr/>
      <dgm:t>
        <a:bodyPr/>
        <a:lstStyle/>
        <a:p>
          <a:r>
            <a:rPr lang="en-US" sz="2800" dirty="0"/>
            <a:t>Data base: </a:t>
          </a:r>
          <a:r>
            <a:rPr lang="en-US" sz="2800" b="1" dirty="0"/>
            <a:t>4 tables </a:t>
          </a:r>
          <a:r>
            <a:rPr lang="en-US" sz="2800" dirty="0"/>
            <a:t>with several entities.</a:t>
          </a:r>
        </a:p>
      </dgm:t>
    </dgm:pt>
    <dgm:pt modelId="{3649E483-18A3-4906-B226-3596C21849FB}" type="parTrans" cxnId="{A8432722-14DF-4159-9E2E-50487C533657}">
      <dgm:prSet/>
      <dgm:spPr/>
      <dgm:t>
        <a:bodyPr/>
        <a:lstStyle/>
        <a:p>
          <a:endParaRPr lang="fr-FR" sz="2800"/>
        </a:p>
      </dgm:t>
    </dgm:pt>
    <dgm:pt modelId="{AA7AE5F4-15F7-48F0-AF4D-A3E279C6BA43}" type="sibTrans" cxnId="{A8432722-14DF-4159-9E2E-50487C533657}">
      <dgm:prSet/>
      <dgm:spPr/>
      <dgm:t>
        <a:bodyPr/>
        <a:lstStyle/>
        <a:p>
          <a:endParaRPr lang="fr-FR" sz="2800"/>
        </a:p>
      </dgm:t>
    </dgm:pt>
    <dgm:pt modelId="{7D6F5C84-53FE-464F-8429-F7A6BCF8A137}" type="pres">
      <dgm:prSet presAssocID="{A6ECEF83-C456-4E12-8B07-091D03F717A7}" presName="vert0" presStyleCnt="0">
        <dgm:presLayoutVars>
          <dgm:dir/>
          <dgm:animOne val="branch"/>
          <dgm:animLvl val="lvl"/>
        </dgm:presLayoutVars>
      </dgm:prSet>
      <dgm:spPr/>
    </dgm:pt>
    <dgm:pt modelId="{6BDCA7BB-A032-4ECF-8489-559635278A2F}" type="pres">
      <dgm:prSet presAssocID="{A47758F8-4EE4-4468-9381-F32104C19BEB}" presName="thickLine" presStyleLbl="alignNode1" presStyleIdx="0" presStyleCnt="3"/>
      <dgm:spPr/>
    </dgm:pt>
    <dgm:pt modelId="{A626617F-5455-408A-9397-021F3FAB1128}" type="pres">
      <dgm:prSet presAssocID="{A47758F8-4EE4-4468-9381-F32104C19BEB}" presName="horz1" presStyleCnt="0"/>
      <dgm:spPr/>
    </dgm:pt>
    <dgm:pt modelId="{269FCABD-6C7C-46B6-8857-82338D7A17E6}" type="pres">
      <dgm:prSet presAssocID="{A47758F8-4EE4-4468-9381-F32104C19BEB}" presName="tx1" presStyleLbl="revTx" presStyleIdx="0" presStyleCnt="3"/>
      <dgm:spPr/>
    </dgm:pt>
    <dgm:pt modelId="{503D9C3D-3C1E-4CC9-9CC8-1B95F542F383}" type="pres">
      <dgm:prSet presAssocID="{A47758F8-4EE4-4468-9381-F32104C19BEB}" presName="vert1" presStyleCnt="0"/>
      <dgm:spPr/>
    </dgm:pt>
    <dgm:pt modelId="{A0AAE8B2-222E-42EA-93B3-CB6E16CFCC71}" type="pres">
      <dgm:prSet presAssocID="{1278A1EB-3240-4713-B801-38FB665AD4C0}" presName="thickLine" presStyleLbl="alignNode1" presStyleIdx="1" presStyleCnt="3"/>
      <dgm:spPr/>
    </dgm:pt>
    <dgm:pt modelId="{3520CB73-50B3-4E47-9F12-8309A57DC869}" type="pres">
      <dgm:prSet presAssocID="{1278A1EB-3240-4713-B801-38FB665AD4C0}" presName="horz1" presStyleCnt="0"/>
      <dgm:spPr/>
    </dgm:pt>
    <dgm:pt modelId="{61F2B8E2-BB8C-4D06-9B2F-2FF439FE8C2C}" type="pres">
      <dgm:prSet presAssocID="{1278A1EB-3240-4713-B801-38FB665AD4C0}" presName="tx1" presStyleLbl="revTx" presStyleIdx="1" presStyleCnt="3"/>
      <dgm:spPr/>
    </dgm:pt>
    <dgm:pt modelId="{6AB84EEC-D684-4655-B97F-4F428C50A757}" type="pres">
      <dgm:prSet presAssocID="{1278A1EB-3240-4713-B801-38FB665AD4C0}" presName="vert1" presStyleCnt="0"/>
      <dgm:spPr/>
    </dgm:pt>
    <dgm:pt modelId="{7C51E11E-E175-4954-9238-498E951A32AC}" type="pres">
      <dgm:prSet presAssocID="{02BB0C01-63D8-4EBE-B547-7D7606DA48F8}" presName="thickLine" presStyleLbl="alignNode1" presStyleIdx="2" presStyleCnt="3"/>
      <dgm:spPr/>
    </dgm:pt>
    <dgm:pt modelId="{8DFB4B96-6333-4452-A05A-922E2A3E4B3F}" type="pres">
      <dgm:prSet presAssocID="{02BB0C01-63D8-4EBE-B547-7D7606DA48F8}" presName="horz1" presStyleCnt="0"/>
      <dgm:spPr/>
    </dgm:pt>
    <dgm:pt modelId="{FC2AA69A-33F9-4082-B7AC-339DAAAF9F11}" type="pres">
      <dgm:prSet presAssocID="{02BB0C01-63D8-4EBE-B547-7D7606DA48F8}" presName="tx1" presStyleLbl="revTx" presStyleIdx="2" presStyleCnt="3"/>
      <dgm:spPr/>
    </dgm:pt>
    <dgm:pt modelId="{A4063FD8-7AF6-4785-8CC5-66D0AF61CB43}" type="pres">
      <dgm:prSet presAssocID="{02BB0C01-63D8-4EBE-B547-7D7606DA48F8}" presName="vert1" presStyleCnt="0"/>
      <dgm:spPr/>
    </dgm:pt>
  </dgm:ptLst>
  <dgm:cxnLst>
    <dgm:cxn modelId="{22DA1B08-70DB-4D89-8E34-875EB5B806C1}" type="presOf" srcId="{A47758F8-4EE4-4468-9381-F32104C19BEB}" destId="{269FCABD-6C7C-46B6-8857-82338D7A17E6}" srcOrd="0" destOrd="0" presId="urn:microsoft.com/office/officeart/2008/layout/LinedList"/>
    <dgm:cxn modelId="{8A70B621-D382-496D-B9FC-47709B0C9642}" type="presOf" srcId="{02BB0C01-63D8-4EBE-B547-7D7606DA48F8}" destId="{FC2AA69A-33F9-4082-B7AC-339DAAAF9F11}" srcOrd="0" destOrd="0" presId="urn:microsoft.com/office/officeart/2008/layout/LinedList"/>
    <dgm:cxn modelId="{A8432722-14DF-4159-9E2E-50487C533657}" srcId="{A6ECEF83-C456-4E12-8B07-091D03F717A7}" destId="{02BB0C01-63D8-4EBE-B547-7D7606DA48F8}" srcOrd="2" destOrd="0" parTransId="{3649E483-18A3-4906-B226-3596C21849FB}" sibTransId="{AA7AE5F4-15F7-48F0-AF4D-A3E279C6BA43}"/>
    <dgm:cxn modelId="{E5B5EC65-8F3C-436D-B5D0-0971481CA117}" type="presOf" srcId="{1278A1EB-3240-4713-B801-38FB665AD4C0}" destId="{61F2B8E2-BB8C-4D06-9B2F-2FF439FE8C2C}" srcOrd="0" destOrd="0" presId="urn:microsoft.com/office/officeart/2008/layout/LinedList"/>
    <dgm:cxn modelId="{3415426F-75F4-48F6-816F-9293C30004F9}" type="presOf" srcId="{A6ECEF83-C456-4E12-8B07-091D03F717A7}" destId="{7D6F5C84-53FE-464F-8429-F7A6BCF8A137}" srcOrd="0" destOrd="0" presId="urn:microsoft.com/office/officeart/2008/layout/LinedList"/>
    <dgm:cxn modelId="{02ADB07A-5144-421E-8BC6-F218D4F2246F}" srcId="{A6ECEF83-C456-4E12-8B07-091D03F717A7}" destId="{1278A1EB-3240-4713-B801-38FB665AD4C0}" srcOrd="1" destOrd="0" parTransId="{1E84BBD5-05FE-4E39-9AF4-1E4E0B2DFFD2}" sibTransId="{71FD9A48-F2F2-4CB0-903D-61D51692D708}"/>
    <dgm:cxn modelId="{407EF09C-A50C-4E6E-89BF-3626A2329E04}" srcId="{A6ECEF83-C456-4E12-8B07-091D03F717A7}" destId="{A47758F8-4EE4-4468-9381-F32104C19BEB}" srcOrd="0" destOrd="0" parTransId="{75BF576D-948B-47CE-8B28-60B344CE652C}" sibTransId="{07499F54-263F-4267-AD55-A82CD5C2DC3F}"/>
    <dgm:cxn modelId="{EACE4C4F-4C1F-4B6E-889F-266A05B3AA7E}" type="presParOf" srcId="{7D6F5C84-53FE-464F-8429-F7A6BCF8A137}" destId="{6BDCA7BB-A032-4ECF-8489-559635278A2F}" srcOrd="0" destOrd="0" presId="urn:microsoft.com/office/officeart/2008/layout/LinedList"/>
    <dgm:cxn modelId="{F4CD63DF-8389-4421-873D-0DF7A8B9522C}" type="presParOf" srcId="{7D6F5C84-53FE-464F-8429-F7A6BCF8A137}" destId="{A626617F-5455-408A-9397-021F3FAB1128}" srcOrd="1" destOrd="0" presId="urn:microsoft.com/office/officeart/2008/layout/LinedList"/>
    <dgm:cxn modelId="{36092123-FD5B-4AA0-9488-66D7D57DA8C6}" type="presParOf" srcId="{A626617F-5455-408A-9397-021F3FAB1128}" destId="{269FCABD-6C7C-46B6-8857-82338D7A17E6}" srcOrd="0" destOrd="0" presId="urn:microsoft.com/office/officeart/2008/layout/LinedList"/>
    <dgm:cxn modelId="{32C2BB66-90CD-4E12-96C2-E520CE414604}" type="presParOf" srcId="{A626617F-5455-408A-9397-021F3FAB1128}" destId="{503D9C3D-3C1E-4CC9-9CC8-1B95F542F383}" srcOrd="1" destOrd="0" presId="urn:microsoft.com/office/officeart/2008/layout/LinedList"/>
    <dgm:cxn modelId="{F84C2DD7-8941-4C33-94F6-688DEBB67C68}" type="presParOf" srcId="{7D6F5C84-53FE-464F-8429-F7A6BCF8A137}" destId="{A0AAE8B2-222E-42EA-93B3-CB6E16CFCC71}" srcOrd="2" destOrd="0" presId="urn:microsoft.com/office/officeart/2008/layout/LinedList"/>
    <dgm:cxn modelId="{C6F732C5-DDEA-47F4-BB7D-BC81030B1D41}" type="presParOf" srcId="{7D6F5C84-53FE-464F-8429-F7A6BCF8A137}" destId="{3520CB73-50B3-4E47-9F12-8309A57DC869}" srcOrd="3" destOrd="0" presId="urn:microsoft.com/office/officeart/2008/layout/LinedList"/>
    <dgm:cxn modelId="{0DE94353-5B5B-490B-836F-68FCDA7A4D2E}" type="presParOf" srcId="{3520CB73-50B3-4E47-9F12-8309A57DC869}" destId="{61F2B8E2-BB8C-4D06-9B2F-2FF439FE8C2C}" srcOrd="0" destOrd="0" presId="urn:microsoft.com/office/officeart/2008/layout/LinedList"/>
    <dgm:cxn modelId="{F8A145D5-B480-464F-BD08-1B77AF67E668}" type="presParOf" srcId="{3520CB73-50B3-4E47-9F12-8309A57DC869}" destId="{6AB84EEC-D684-4655-B97F-4F428C50A757}" srcOrd="1" destOrd="0" presId="urn:microsoft.com/office/officeart/2008/layout/LinedList"/>
    <dgm:cxn modelId="{AA62630A-1848-49DE-87D5-C6B9F2CBE07B}" type="presParOf" srcId="{7D6F5C84-53FE-464F-8429-F7A6BCF8A137}" destId="{7C51E11E-E175-4954-9238-498E951A32AC}" srcOrd="4" destOrd="0" presId="urn:microsoft.com/office/officeart/2008/layout/LinedList"/>
    <dgm:cxn modelId="{AE7DE6A1-A096-41A1-A30F-1B3B12E6E56E}" type="presParOf" srcId="{7D6F5C84-53FE-464F-8429-F7A6BCF8A137}" destId="{8DFB4B96-6333-4452-A05A-922E2A3E4B3F}" srcOrd="5" destOrd="0" presId="urn:microsoft.com/office/officeart/2008/layout/LinedList"/>
    <dgm:cxn modelId="{E61DE222-8EF8-44A8-90E3-780FACDB339D}" type="presParOf" srcId="{8DFB4B96-6333-4452-A05A-922E2A3E4B3F}" destId="{FC2AA69A-33F9-4082-B7AC-339DAAAF9F11}" srcOrd="0" destOrd="0" presId="urn:microsoft.com/office/officeart/2008/layout/LinedList"/>
    <dgm:cxn modelId="{916C65A3-CBB7-495F-8AC9-413873E9149E}" type="presParOf" srcId="{8DFB4B96-6333-4452-A05A-922E2A3E4B3F}" destId="{A4063FD8-7AF6-4785-8CC5-66D0AF61CB4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DCA7BB-A032-4ECF-8489-559635278A2F}">
      <dsp:nvSpPr>
        <dsp:cNvPr id="0" name=""/>
        <dsp:cNvSpPr/>
      </dsp:nvSpPr>
      <dsp:spPr>
        <a:xfrm>
          <a:off x="0" y="2700"/>
          <a:ext cx="629171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9FCABD-6C7C-46B6-8857-82338D7A17E6}">
      <dsp:nvSpPr>
        <dsp:cNvPr id="0" name=""/>
        <dsp:cNvSpPr/>
      </dsp:nvSpPr>
      <dsp:spPr>
        <a:xfrm>
          <a:off x="0" y="2700"/>
          <a:ext cx="6291714" cy="18417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dirty="0"/>
            <a:t>Database that reflects the impact of </a:t>
          </a:r>
          <a:r>
            <a:rPr lang="en-US" sz="2800" b="1" i="0" kern="1200" dirty="0"/>
            <a:t>Covid 19 </a:t>
          </a:r>
          <a:r>
            <a:rPr lang="en-US" sz="2800" b="0" i="0" kern="1200" dirty="0"/>
            <a:t>in the world.</a:t>
          </a:r>
          <a:endParaRPr lang="en-US" sz="2800" kern="1200" dirty="0"/>
        </a:p>
      </dsp:txBody>
      <dsp:txXfrm>
        <a:off x="0" y="2700"/>
        <a:ext cx="6291714" cy="1841777"/>
      </dsp:txXfrm>
    </dsp:sp>
    <dsp:sp modelId="{A0AAE8B2-222E-42EA-93B3-CB6E16CFCC71}">
      <dsp:nvSpPr>
        <dsp:cNvPr id="0" name=""/>
        <dsp:cNvSpPr/>
      </dsp:nvSpPr>
      <dsp:spPr>
        <a:xfrm>
          <a:off x="0" y="1844478"/>
          <a:ext cx="629171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F2B8E2-BB8C-4D06-9B2F-2FF439FE8C2C}">
      <dsp:nvSpPr>
        <dsp:cNvPr id="0" name=""/>
        <dsp:cNvSpPr/>
      </dsp:nvSpPr>
      <dsp:spPr>
        <a:xfrm>
          <a:off x="0" y="1844478"/>
          <a:ext cx="6291714" cy="18417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Sources</a:t>
          </a:r>
          <a:r>
            <a:rPr lang="en-US" sz="2800" kern="1200" baseline="0" dirty="0"/>
            <a:t> from </a:t>
          </a:r>
          <a:r>
            <a:rPr lang="en-US" sz="2800" b="1" kern="1200" baseline="0" dirty="0"/>
            <a:t>official organizations </a:t>
          </a:r>
          <a:r>
            <a:rPr lang="en-US" sz="2800" kern="1200" baseline="0" dirty="0"/>
            <a:t>and </a:t>
          </a:r>
          <a:r>
            <a:rPr lang="en-US" sz="2800" b="1" kern="1200" baseline="0" dirty="0"/>
            <a:t>web scrapping</a:t>
          </a:r>
          <a:r>
            <a:rPr lang="en-US" sz="2800" kern="1200" baseline="0" dirty="0"/>
            <a:t>.</a:t>
          </a:r>
          <a:endParaRPr lang="en-US" sz="2800" kern="1200" dirty="0"/>
        </a:p>
      </dsp:txBody>
      <dsp:txXfrm>
        <a:off x="0" y="1844478"/>
        <a:ext cx="6291714" cy="1841777"/>
      </dsp:txXfrm>
    </dsp:sp>
    <dsp:sp modelId="{7C51E11E-E175-4954-9238-498E951A32AC}">
      <dsp:nvSpPr>
        <dsp:cNvPr id="0" name=""/>
        <dsp:cNvSpPr/>
      </dsp:nvSpPr>
      <dsp:spPr>
        <a:xfrm>
          <a:off x="0" y="3686256"/>
          <a:ext cx="629171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2AA69A-33F9-4082-B7AC-339DAAAF9F11}">
      <dsp:nvSpPr>
        <dsp:cNvPr id="0" name=""/>
        <dsp:cNvSpPr/>
      </dsp:nvSpPr>
      <dsp:spPr>
        <a:xfrm>
          <a:off x="0" y="3686256"/>
          <a:ext cx="6291714" cy="18417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Data base: </a:t>
          </a:r>
          <a:r>
            <a:rPr lang="en-US" sz="2800" b="1" kern="1200" dirty="0"/>
            <a:t>4 tables </a:t>
          </a:r>
          <a:r>
            <a:rPr lang="en-US" sz="2800" kern="1200" dirty="0"/>
            <a:t>with several entities.</a:t>
          </a:r>
        </a:p>
      </dsp:txBody>
      <dsp:txXfrm>
        <a:off x="0" y="3686256"/>
        <a:ext cx="6291714" cy="18417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873EF-7DB7-4C56-8802-0F14347075D3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44FAF-DAF1-45CA-B5A5-267E0ADF78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559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873EF-7DB7-4C56-8802-0F14347075D3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44FAF-DAF1-45CA-B5A5-267E0ADF78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515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873EF-7DB7-4C56-8802-0F14347075D3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44FAF-DAF1-45CA-B5A5-267E0ADF78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472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873EF-7DB7-4C56-8802-0F14347075D3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44FAF-DAF1-45CA-B5A5-267E0ADF78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825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873EF-7DB7-4C56-8802-0F14347075D3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44FAF-DAF1-45CA-B5A5-267E0ADF78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216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873EF-7DB7-4C56-8802-0F14347075D3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44FAF-DAF1-45CA-B5A5-267E0ADF78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752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873EF-7DB7-4C56-8802-0F14347075D3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44FAF-DAF1-45CA-B5A5-267E0ADF78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500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873EF-7DB7-4C56-8802-0F14347075D3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44FAF-DAF1-45CA-B5A5-267E0ADF78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163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873EF-7DB7-4C56-8802-0F14347075D3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44FAF-DAF1-45CA-B5A5-267E0ADF78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525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873EF-7DB7-4C56-8802-0F14347075D3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44FAF-DAF1-45CA-B5A5-267E0ADF78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70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873EF-7DB7-4C56-8802-0F14347075D3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44FAF-DAF1-45CA-B5A5-267E0ADF78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833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873EF-7DB7-4C56-8802-0F14347075D3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044FAF-DAF1-45CA-B5A5-267E0ADF78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900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ventplanner.net/news/8091_how-to-improve-the-qa-session-at-your-next-event.html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hutterstock.com">
            <a:extLst>
              <a:ext uri="{FF2B5EF4-FFF2-40B4-BE49-F238E27FC236}">
                <a16:creationId xmlns:a16="http://schemas.microsoft.com/office/drawing/2014/main" id="{9FD2FC71-E225-444C-9EFE-1417024A4C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1" r="42251" b="-1"/>
          <a:stretch/>
        </p:blipFill>
        <p:spPr bwMode="auto">
          <a:xfrm>
            <a:off x="3579276" y="0"/>
            <a:ext cx="866953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559A85-5A93-4D78-9F10-F408D28B5E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094" y="1161288"/>
            <a:ext cx="3438144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br>
              <a:rPr lang="en-US" sz="2800">
                <a:ln w="22225">
                  <a:solidFill>
                    <a:srgbClr val="FFFFFF"/>
                  </a:solidFill>
                </a:ln>
              </a:rPr>
            </a:br>
            <a:endParaRPr lang="en-US" sz="2800">
              <a:ln w="22225">
                <a:solidFill>
                  <a:srgbClr val="FFFFFF"/>
                </a:solidFill>
              </a:ln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387C2F-1873-44AD-A3D8-42A65C4D6A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094" y="2718054"/>
            <a:ext cx="2488220" cy="185394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endParaRPr lang="en-US" sz="1700" b="1" dirty="0"/>
          </a:p>
          <a:p>
            <a:pPr algn="l"/>
            <a:r>
              <a:rPr lang="en-US" sz="1700" b="1" i="0" dirty="0">
                <a:effectLst/>
              </a:rPr>
              <a:t>Anna Shin</a:t>
            </a:r>
          </a:p>
          <a:p>
            <a:pPr algn="l"/>
            <a:r>
              <a:rPr lang="en-US" sz="1700" b="1" i="0" dirty="0">
                <a:effectLst/>
              </a:rPr>
              <a:t>Ingrid </a:t>
            </a:r>
            <a:r>
              <a:rPr lang="en-US" sz="1700" b="1" i="0" dirty="0" err="1">
                <a:effectLst/>
              </a:rPr>
              <a:t>Mongori</a:t>
            </a:r>
            <a:r>
              <a:rPr lang="en-US" sz="1700" b="1" i="0" dirty="0">
                <a:effectLst/>
              </a:rPr>
              <a:t> </a:t>
            </a:r>
            <a:r>
              <a:rPr lang="en-US" sz="1700" b="1" i="0" dirty="0" err="1">
                <a:effectLst/>
              </a:rPr>
              <a:t>Yondo</a:t>
            </a:r>
            <a:endParaRPr lang="en-US" sz="1700" b="1" i="0" dirty="0">
              <a:effectLst/>
            </a:endParaRPr>
          </a:p>
          <a:p>
            <a:pPr algn="l"/>
            <a:r>
              <a:rPr lang="en-US" sz="1700" b="1" dirty="0" err="1"/>
              <a:t>Yanis</a:t>
            </a:r>
            <a:r>
              <a:rPr lang="en-US" sz="1700" b="1" dirty="0"/>
              <a:t> </a:t>
            </a:r>
            <a:r>
              <a:rPr lang="en-US" sz="1700" b="1" dirty="0" err="1"/>
              <a:t>Benneouala</a:t>
            </a:r>
            <a:endParaRPr lang="en-US" sz="1700" b="1" i="0" dirty="0">
              <a:effectLst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700" b="1" i="0" dirty="0">
              <a:effectLst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F4E16CD-35A4-4F4B-9465-1676B063BEF6}"/>
              </a:ext>
            </a:extLst>
          </p:cNvPr>
          <p:cNvSpPr txBox="1"/>
          <p:nvPr/>
        </p:nvSpPr>
        <p:spPr>
          <a:xfrm>
            <a:off x="307975" y="991898"/>
            <a:ext cx="68425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0" dirty="0"/>
              <a:t>COVID PLANET</a:t>
            </a:r>
          </a:p>
        </p:txBody>
      </p:sp>
    </p:spTree>
    <p:extLst>
      <p:ext uri="{BB962C8B-B14F-4D97-AF65-F5344CB8AC3E}">
        <p14:creationId xmlns:p14="http://schemas.microsoft.com/office/powerpoint/2010/main" val="9290883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Espace réservé du contenu 18" descr="Une image contenant texte&#10;&#10;Description générée automatiquement">
            <a:extLst>
              <a:ext uri="{FF2B5EF4-FFF2-40B4-BE49-F238E27FC236}">
                <a16:creationId xmlns:a16="http://schemas.microsoft.com/office/drawing/2014/main" id="{28F63702-E75F-47ED-8281-6A61F11170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789044" y="147762"/>
            <a:ext cx="8203096" cy="6562476"/>
          </a:xfrm>
        </p:spPr>
      </p:pic>
    </p:spTree>
    <p:extLst>
      <p:ext uri="{BB962C8B-B14F-4D97-AF65-F5344CB8AC3E}">
        <p14:creationId xmlns:p14="http://schemas.microsoft.com/office/powerpoint/2010/main" val="478301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57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8D7E40-200A-49E3-8FB9-F5BCCB5E2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</a:rPr>
              <a:t>HEALTHCARE </a:t>
            </a:r>
          </a:p>
        </p:txBody>
      </p:sp>
      <p:graphicFrame>
        <p:nvGraphicFramePr>
          <p:cNvPr id="53" name="Content Placeholder 2">
            <a:extLst>
              <a:ext uri="{FF2B5EF4-FFF2-40B4-BE49-F238E27FC236}">
                <a16:creationId xmlns:a16="http://schemas.microsoft.com/office/drawing/2014/main" id="{BC963EEF-6D94-4C66-9B1D-A7AEEF9922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5029880"/>
              </p:ext>
            </p:extLst>
          </p:nvPr>
        </p:nvGraphicFramePr>
        <p:xfrm>
          <a:off x="5207640" y="643466"/>
          <a:ext cx="6291714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47018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8155EF8-CDE7-4562-8413-963363434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fr-FR">
                <a:solidFill>
                  <a:srgbClr val="FFFFFF"/>
                </a:solidFill>
              </a:rPr>
              <a:t>ER</a:t>
            </a:r>
            <a:endParaRPr lang="fr-FR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34D0935-EFC5-4CDB-B86C-90BD5B689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6555" y="305836"/>
            <a:ext cx="6995992" cy="458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732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A6A7D49-E4FD-4D37-BC96-E3E4F40B8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rgbClr val="FFFFFF"/>
                </a:solidFill>
              </a:rPr>
              <a:t>CHALLENGES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620A12-F88D-4D39-881D-281A172B7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7409" y="320124"/>
            <a:ext cx="7871791" cy="6732104"/>
          </a:xfrm>
        </p:spPr>
        <p:txBody>
          <a:bodyPr anchor="ctr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Good data sets are </a:t>
            </a:r>
            <a:r>
              <a:rPr lang="fr-FR" b="1" dirty="0"/>
              <a:t>not </a:t>
            </a:r>
            <a:r>
              <a:rPr lang="fr-FR" b="1" dirty="0" err="1"/>
              <a:t>easy</a:t>
            </a:r>
            <a:r>
              <a:rPr lang="fr-FR" b="1" dirty="0"/>
              <a:t> to </a:t>
            </a:r>
            <a:r>
              <a:rPr lang="fr-FR" b="1" dirty="0" err="1"/>
              <a:t>find</a:t>
            </a:r>
            <a:r>
              <a:rPr lang="fr-F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Difficulties</a:t>
            </a:r>
            <a:r>
              <a:rPr lang="fr-FR" dirty="0"/>
              <a:t> to </a:t>
            </a:r>
            <a:r>
              <a:rPr lang="fr-FR" b="1" dirty="0"/>
              <a:t>sort out data</a:t>
            </a:r>
            <a:r>
              <a:rPr lang="fr-FR" dirty="0"/>
              <a:t>.</a:t>
            </a:r>
          </a:p>
          <a:p>
            <a:pPr marL="0" indent="0">
              <a:buNone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Some</a:t>
            </a:r>
            <a:r>
              <a:rPr lang="fr-FR" dirty="0"/>
              <a:t> </a:t>
            </a:r>
            <a:r>
              <a:rPr lang="fr-FR" dirty="0" err="1"/>
              <a:t>websites</a:t>
            </a:r>
            <a:r>
              <a:rPr lang="fr-FR" dirty="0"/>
              <a:t> </a:t>
            </a:r>
            <a:r>
              <a:rPr lang="fr-FR" dirty="0" err="1"/>
              <a:t>don’t</a:t>
            </a:r>
            <a:r>
              <a:rPr lang="fr-FR" dirty="0"/>
              <a:t> have public API.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Web </a:t>
            </a:r>
            <a:r>
              <a:rPr lang="fr-FR" b="1" dirty="0" err="1"/>
              <a:t>scrapping</a:t>
            </a:r>
            <a:r>
              <a:rPr lang="fr-FR" b="1" dirty="0"/>
              <a:t> can </a:t>
            </a:r>
            <a:r>
              <a:rPr lang="fr-FR" b="1" dirty="0" err="1"/>
              <a:t>be</a:t>
            </a:r>
            <a:r>
              <a:rPr lang="fr-FR" b="1" dirty="0"/>
              <a:t> </a:t>
            </a:r>
            <a:r>
              <a:rPr lang="fr-FR" b="1" dirty="0" err="1"/>
              <a:t>difficult</a:t>
            </a:r>
            <a:r>
              <a:rPr lang="fr-FR" b="1" dirty="0"/>
              <a:t> </a:t>
            </a:r>
            <a:r>
              <a:rPr lang="fr-FR" dirty="0"/>
              <a:t>on </a:t>
            </a:r>
            <a:r>
              <a:rPr lang="fr-FR" dirty="0" err="1"/>
              <a:t>some</a:t>
            </a:r>
            <a:r>
              <a:rPr lang="fr-FR" dirty="0"/>
              <a:t> web pages.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/>
              <a:t>Issues to </a:t>
            </a:r>
            <a:r>
              <a:rPr lang="fr-FR" b="1" dirty="0"/>
              <a:t>download CSV files </a:t>
            </a:r>
            <a:r>
              <a:rPr lang="fr-FR" dirty="0"/>
              <a:t>on MySQL.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2164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92020FB-488D-445A-A6BA-2FC52436D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fr-FR" sz="3600" dirty="0">
                <a:solidFill>
                  <a:srgbClr val="FFFFFF"/>
                </a:solidFill>
              </a:rPr>
              <a:t>WEB SCRAPING</a:t>
            </a:r>
            <a:br>
              <a:rPr lang="fr-FR" sz="3600" dirty="0">
                <a:solidFill>
                  <a:srgbClr val="FFFFFF"/>
                </a:solidFill>
              </a:rPr>
            </a:br>
            <a:r>
              <a:rPr lang="fr-FR" sz="3600" dirty="0">
                <a:solidFill>
                  <a:srgbClr val="FFFFFF"/>
                </a:solidFill>
              </a:rPr>
              <a:t> WITH PYTHON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742EE2C-B508-47C1-A4EE-0C66EF817DFF}"/>
              </a:ext>
            </a:extLst>
          </p:cNvPr>
          <p:cNvSpPr txBox="1"/>
          <p:nvPr/>
        </p:nvSpPr>
        <p:spPr>
          <a:xfrm>
            <a:off x="4375254" y="1"/>
            <a:ext cx="5563876" cy="717119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400" dirty="0"/>
              <a:t>import </a:t>
            </a:r>
            <a:r>
              <a:rPr lang="fr-FR" sz="1400" b="1" dirty="0"/>
              <a:t>pandas</a:t>
            </a:r>
            <a:r>
              <a:rPr lang="fr-FR" sz="1400" dirty="0"/>
              <a:t> as </a:t>
            </a:r>
            <a:r>
              <a:rPr lang="fr-FR" sz="1400" dirty="0" err="1"/>
              <a:t>pd</a:t>
            </a:r>
            <a:endParaRPr lang="fr-FR" sz="1400" dirty="0"/>
          </a:p>
          <a:p>
            <a:r>
              <a:rPr lang="fr-FR" sz="1400" dirty="0" err="1"/>
              <a:t>from</a:t>
            </a:r>
            <a:r>
              <a:rPr lang="fr-FR" sz="1400" dirty="0"/>
              <a:t> bs4 import </a:t>
            </a:r>
            <a:r>
              <a:rPr lang="fr-FR" sz="1400" b="1" dirty="0" err="1"/>
              <a:t>BeautifulSoup</a:t>
            </a:r>
            <a:endParaRPr lang="fr-FR" sz="1400" b="1" dirty="0"/>
          </a:p>
          <a:p>
            <a:r>
              <a:rPr lang="fr-FR" sz="1400" dirty="0"/>
              <a:t>import </a:t>
            </a:r>
            <a:r>
              <a:rPr lang="fr-FR" sz="1400" b="1" dirty="0" err="1"/>
              <a:t>requests</a:t>
            </a:r>
            <a:endParaRPr lang="fr-FR" sz="1400" b="1" dirty="0"/>
          </a:p>
          <a:p>
            <a:r>
              <a:rPr lang="fr-FR" sz="1400" dirty="0"/>
              <a:t>import </a:t>
            </a:r>
            <a:r>
              <a:rPr lang="fr-FR" sz="1400" b="1" dirty="0" err="1"/>
              <a:t>dask.dataframe</a:t>
            </a:r>
            <a:r>
              <a:rPr lang="fr-FR" sz="1400" b="1" dirty="0"/>
              <a:t> </a:t>
            </a:r>
            <a:r>
              <a:rPr lang="fr-FR" sz="1400" dirty="0"/>
              <a:t>as dd</a:t>
            </a:r>
          </a:p>
          <a:p>
            <a:endParaRPr lang="fr-FR" sz="1400" dirty="0"/>
          </a:p>
          <a:p>
            <a:r>
              <a:rPr lang="fr-FR" sz="1400" dirty="0"/>
              <a:t>page = </a:t>
            </a:r>
            <a:r>
              <a:rPr lang="fr-FR" sz="1400" dirty="0" err="1"/>
              <a:t>requests.get</a:t>
            </a:r>
            <a:r>
              <a:rPr lang="fr-FR" sz="1400" dirty="0"/>
              <a:t>("https://www.worldometers.info/coronavirus")</a:t>
            </a:r>
          </a:p>
          <a:p>
            <a:endParaRPr lang="fr-FR" sz="1400" dirty="0"/>
          </a:p>
          <a:p>
            <a:r>
              <a:rPr lang="fr-FR" sz="1400" i="1" dirty="0">
                <a:solidFill>
                  <a:schemeClr val="accent2"/>
                </a:solidFill>
              </a:rPr>
              <a:t># </a:t>
            </a:r>
            <a:r>
              <a:rPr lang="fr-FR" sz="1400" i="1" dirty="0" err="1">
                <a:solidFill>
                  <a:schemeClr val="accent2"/>
                </a:solidFill>
              </a:rPr>
              <a:t>page.content</a:t>
            </a:r>
            <a:endParaRPr lang="fr-FR" sz="1400" i="1" dirty="0">
              <a:solidFill>
                <a:schemeClr val="accent2"/>
              </a:solidFill>
            </a:endParaRPr>
          </a:p>
          <a:p>
            <a:r>
              <a:rPr lang="fr-FR" sz="1400" dirty="0" err="1"/>
              <a:t>soup</a:t>
            </a:r>
            <a:r>
              <a:rPr lang="fr-FR" sz="1400" dirty="0"/>
              <a:t> = </a:t>
            </a:r>
            <a:r>
              <a:rPr lang="fr-FR" sz="1400" dirty="0" err="1"/>
              <a:t>BeautifulSoup</a:t>
            </a:r>
            <a:r>
              <a:rPr lang="fr-FR" sz="1400" dirty="0"/>
              <a:t>(</a:t>
            </a:r>
            <a:r>
              <a:rPr lang="fr-FR" sz="1400" dirty="0" err="1"/>
              <a:t>page.content</a:t>
            </a:r>
            <a:r>
              <a:rPr lang="fr-FR" sz="1400" dirty="0"/>
              <a:t>, '</a:t>
            </a:r>
            <a:r>
              <a:rPr lang="fr-FR" sz="1400" dirty="0" err="1"/>
              <a:t>lxml</a:t>
            </a:r>
            <a:r>
              <a:rPr lang="fr-FR" sz="1400" dirty="0"/>
              <a:t>’)</a:t>
            </a:r>
          </a:p>
          <a:p>
            <a:endParaRPr lang="fr-FR" sz="1400" dirty="0"/>
          </a:p>
          <a:p>
            <a:r>
              <a:rPr lang="fr-FR" sz="1400" i="1" dirty="0">
                <a:solidFill>
                  <a:schemeClr val="accent2"/>
                </a:solidFill>
              </a:rPr>
              <a:t># </a:t>
            </a:r>
            <a:r>
              <a:rPr lang="fr-FR" sz="1400" i="1" dirty="0" err="1">
                <a:solidFill>
                  <a:schemeClr val="accent2"/>
                </a:solidFill>
              </a:rPr>
              <a:t>print</a:t>
            </a:r>
            <a:r>
              <a:rPr lang="fr-FR" sz="1400" i="1" dirty="0">
                <a:solidFill>
                  <a:schemeClr val="accent2"/>
                </a:solidFill>
              </a:rPr>
              <a:t>(</a:t>
            </a:r>
            <a:r>
              <a:rPr lang="fr-FR" sz="1400" i="1" dirty="0" err="1">
                <a:solidFill>
                  <a:schemeClr val="accent2"/>
                </a:solidFill>
              </a:rPr>
              <a:t>soup.prettify</a:t>
            </a:r>
            <a:r>
              <a:rPr lang="fr-FR" sz="1400" i="1" dirty="0">
                <a:solidFill>
                  <a:schemeClr val="accent2"/>
                </a:solidFill>
              </a:rPr>
              <a:t>())</a:t>
            </a:r>
          </a:p>
          <a:p>
            <a:r>
              <a:rPr lang="fr-FR" sz="1400" dirty="0"/>
              <a:t>table = </a:t>
            </a:r>
            <a:r>
              <a:rPr lang="fr-FR" sz="1400" dirty="0" err="1"/>
              <a:t>soup.find</a:t>
            </a:r>
            <a:r>
              <a:rPr lang="fr-FR" sz="1400" dirty="0"/>
              <a:t>('table', </a:t>
            </a:r>
            <a:r>
              <a:rPr lang="fr-FR" sz="1400" dirty="0" err="1"/>
              <a:t>attrs</a:t>
            </a:r>
            <a:r>
              <a:rPr lang="fr-FR" sz="1400" dirty="0"/>
              <a:t>={'id': '</a:t>
            </a:r>
            <a:r>
              <a:rPr lang="fr-FR" sz="1400" dirty="0" err="1"/>
              <a:t>main_table_countries_today</a:t>
            </a:r>
            <a:r>
              <a:rPr lang="fr-FR" sz="1400" dirty="0"/>
              <a:t>'})</a:t>
            </a:r>
          </a:p>
          <a:p>
            <a:endParaRPr lang="fr-FR" sz="1400" dirty="0"/>
          </a:p>
          <a:p>
            <a:r>
              <a:rPr lang="fr-FR" sz="1400" dirty="0" err="1"/>
              <a:t>rows</a:t>
            </a:r>
            <a:r>
              <a:rPr lang="fr-FR" sz="1400" dirty="0"/>
              <a:t> = </a:t>
            </a:r>
            <a:r>
              <a:rPr lang="fr-FR" sz="1400" dirty="0" err="1"/>
              <a:t>table.find_all</a:t>
            </a:r>
            <a:r>
              <a:rPr lang="fr-FR" sz="1400" dirty="0"/>
              <a:t>("tr", </a:t>
            </a:r>
            <a:r>
              <a:rPr lang="fr-FR" sz="1400" dirty="0" err="1"/>
              <a:t>attrs</a:t>
            </a:r>
            <a:r>
              <a:rPr lang="fr-FR" sz="1400" dirty="0"/>
              <a:t>={"style": ""})</a:t>
            </a:r>
          </a:p>
          <a:p>
            <a:r>
              <a:rPr lang="fr-FR" sz="1400" dirty="0"/>
              <a:t>data = []</a:t>
            </a:r>
          </a:p>
          <a:p>
            <a:endParaRPr lang="fr-FR" sz="1400" dirty="0"/>
          </a:p>
          <a:p>
            <a:r>
              <a:rPr lang="fr-FR" sz="1400" dirty="0"/>
              <a:t>for i, item in </a:t>
            </a:r>
            <a:r>
              <a:rPr lang="fr-FR" sz="1400" dirty="0" err="1"/>
              <a:t>enumerate</a:t>
            </a:r>
            <a:r>
              <a:rPr lang="fr-FR" sz="1400" dirty="0"/>
              <a:t>(</a:t>
            </a:r>
            <a:r>
              <a:rPr lang="fr-FR" sz="1400" dirty="0" err="1"/>
              <a:t>rows</a:t>
            </a:r>
            <a:r>
              <a:rPr lang="fr-FR" sz="1400" dirty="0"/>
              <a:t>):</a:t>
            </a:r>
          </a:p>
          <a:p>
            <a:r>
              <a:rPr lang="fr-FR" sz="1400" dirty="0"/>
              <a:t>    if i == 0:</a:t>
            </a:r>
          </a:p>
          <a:p>
            <a:r>
              <a:rPr lang="fr-FR" sz="1400" dirty="0"/>
              <a:t>        </a:t>
            </a:r>
            <a:r>
              <a:rPr lang="fr-FR" sz="1400" dirty="0" err="1"/>
              <a:t>data.append</a:t>
            </a:r>
            <a:r>
              <a:rPr lang="fr-FR" sz="1400" dirty="0"/>
              <a:t>(</a:t>
            </a:r>
            <a:r>
              <a:rPr lang="fr-FR" sz="1400" dirty="0" err="1"/>
              <a:t>item.text.strip</a:t>
            </a:r>
            <a:r>
              <a:rPr lang="fr-FR" sz="1400" dirty="0"/>
              <a:t>().split("\n")[:13])</a:t>
            </a:r>
          </a:p>
          <a:p>
            <a:r>
              <a:rPr lang="fr-FR" sz="1400" dirty="0"/>
              <a:t>    </a:t>
            </a:r>
            <a:r>
              <a:rPr lang="fr-FR" sz="1400" dirty="0" err="1"/>
              <a:t>else</a:t>
            </a:r>
            <a:r>
              <a:rPr lang="fr-FR" sz="1400" dirty="0"/>
              <a:t>:</a:t>
            </a:r>
          </a:p>
          <a:p>
            <a:r>
              <a:rPr lang="fr-FR" sz="1400" dirty="0"/>
              <a:t>        </a:t>
            </a:r>
            <a:r>
              <a:rPr lang="fr-FR" sz="1400" dirty="0" err="1"/>
              <a:t>data.append</a:t>
            </a:r>
            <a:r>
              <a:rPr lang="fr-FR" sz="1400" dirty="0"/>
              <a:t>(</a:t>
            </a:r>
            <a:r>
              <a:rPr lang="fr-FR" sz="1400" dirty="0" err="1"/>
              <a:t>item.text.strip</a:t>
            </a:r>
            <a:r>
              <a:rPr lang="fr-FR" sz="1400" dirty="0"/>
              <a:t>().split("\n")[:12])</a:t>
            </a:r>
          </a:p>
          <a:p>
            <a:endParaRPr lang="fr-FR" sz="1400" dirty="0"/>
          </a:p>
          <a:p>
            <a:r>
              <a:rPr lang="fr-FR" sz="1400" i="1" dirty="0">
                <a:solidFill>
                  <a:schemeClr val="accent2"/>
                </a:solidFill>
              </a:rPr>
              <a:t># </a:t>
            </a:r>
            <a:r>
              <a:rPr lang="fr-FR" sz="1400" i="1" dirty="0" err="1">
                <a:solidFill>
                  <a:schemeClr val="accent2"/>
                </a:solidFill>
              </a:rPr>
              <a:t>print</a:t>
            </a:r>
            <a:r>
              <a:rPr lang="fr-FR" sz="1400" i="1" dirty="0">
                <a:solidFill>
                  <a:schemeClr val="accent2"/>
                </a:solidFill>
              </a:rPr>
              <a:t>(data)</a:t>
            </a:r>
            <a:endParaRPr lang="fr-FR" sz="1400" dirty="0"/>
          </a:p>
          <a:p>
            <a:r>
              <a:rPr lang="fr-FR" sz="1400" dirty="0" err="1"/>
              <a:t>df</a:t>
            </a:r>
            <a:r>
              <a:rPr lang="fr-FR" sz="1400" dirty="0"/>
              <a:t> = </a:t>
            </a:r>
            <a:r>
              <a:rPr lang="fr-FR" sz="1400" dirty="0" err="1"/>
              <a:t>pd.DataFrame</a:t>
            </a:r>
            <a:r>
              <a:rPr lang="fr-FR" sz="1400" dirty="0"/>
              <a:t>(data)</a:t>
            </a:r>
          </a:p>
          <a:p>
            <a:endParaRPr lang="fr-FR" sz="1400" dirty="0"/>
          </a:p>
          <a:p>
            <a:r>
              <a:rPr lang="fr-FR" sz="1400" dirty="0" err="1"/>
              <a:t>df.to_csv</a:t>
            </a:r>
            <a:endParaRPr lang="fr-FR" sz="1400" dirty="0"/>
          </a:p>
          <a:p>
            <a:endParaRPr lang="fr-FR" sz="1400" dirty="0"/>
          </a:p>
          <a:p>
            <a:r>
              <a:rPr lang="fr-FR" sz="1400" i="1" dirty="0">
                <a:solidFill>
                  <a:schemeClr val="accent2"/>
                </a:solidFill>
              </a:rPr>
              <a:t># </a:t>
            </a:r>
            <a:r>
              <a:rPr lang="fr-FR" sz="1400" i="1" dirty="0" err="1">
                <a:solidFill>
                  <a:schemeClr val="accent2"/>
                </a:solidFill>
              </a:rPr>
              <a:t>print</a:t>
            </a:r>
            <a:r>
              <a:rPr lang="fr-FR" sz="1400" i="1" dirty="0">
                <a:solidFill>
                  <a:schemeClr val="accent2"/>
                </a:solidFill>
              </a:rPr>
              <a:t>(</a:t>
            </a:r>
            <a:r>
              <a:rPr lang="fr-FR" sz="1400" i="1" dirty="0" err="1">
                <a:solidFill>
                  <a:schemeClr val="accent2"/>
                </a:solidFill>
              </a:rPr>
              <a:t>df</a:t>
            </a:r>
            <a:r>
              <a:rPr lang="fr-FR" sz="1400" i="1" dirty="0">
                <a:solidFill>
                  <a:schemeClr val="accent2"/>
                </a:solidFill>
              </a:rPr>
              <a:t>)</a:t>
            </a:r>
            <a:endParaRPr lang="fr-FR" sz="1400" dirty="0"/>
          </a:p>
          <a:p>
            <a:r>
              <a:rPr lang="fr-FR" sz="1400" dirty="0" err="1"/>
              <a:t>ddd</a:t>
            </a:r>
            <a:r>
              <a:rPr lang="fr-FR" sz="1400" dirty="0"/>
              <a:t> = </a:t>
            </a:r>
            <a:r>
              <a:rPr lang="fr-FR" sz="1400" dirty="0" err="1"/>
              <a:t>dd.from_pandas</a:t>
            </a:r>
            <a:r>
              <a:rPr lang="fr-FR" sz="1400" dirty="0"/>
              <a:t>(</a:t>
            </a:r>
            <a:r>
              <a:rPr lang="fr-FR" sz="1400" dirty="0" err="1"/>
              <a:t>df</a:t>
            </a:r>
            <a:r>
              <a:rPr lang="fr-FR" sz="1400" dirty="0"/>
              <a:t>, </a:t>
            </a:r>
            <a:r>
              <a:rPr lang="fr-FR" sz="1400" dirty="0" err="1"/>
              <a:t>npartitions</a:t>
            </a:r>
            <a:r>
              <a:rPr lang="fr-FR" sz="1400" dirty="0"/>
              <a:t>=1)</a:t>
            </a:r>
          </a:p>
          <a:p>
            <a:r>
              <a:rPr lang="fr-FR" sz="1400" dirty="0" err="1"/>
              <a:t>ddd.head</a:t>
            </a:r>
            <a:r>
              <a:rPr lang="fr-FR" sz="1400" dirty="0"/>
              <a:t>(10)</a:t>
            </a:r>
          </a:p>
          <a:p>
            <a:endParaRPr lang="fr-FR" sz="1400" dirty="0"/>
          </a:p>
          <a:p>
            <a:r>
              <a:rPr lang="fr-FR" sz="1400" dirty="0" err="1"/>
              <a:t>df.to_csv</a:t>
            </a:r>
            <a:r>
              <a:rPr lang="fr-FR" sz="1400" dirty="0"/>
              <a:t>("/</a:t>
            </a:r>
            <a:r>
              <a:rPr lang="fr-FR" sz="1400" dirty="0" err="1"/>
              <a:t>Users</a:t>
            </a:r>
            <a:r>
              <a:rPr lang="fr-FR" sz="1400" dirty="0"/>
              <a:t>/bene/Downloads/df.csv")</a:t>
            </a:r>
          </a:p>
          <a:p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2464510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A6A7D49-E4FD-4D37-BC96-E3E4F40B8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pPr algn="ctr"/>
            <a:r>
              <a:rPr lang="fr-FR" dirty="0">
                <a:solidFill>
                  <a:srgbClr val="FFFFFF"/>
                </a:solidFill>
              </a:rPr>
              <a:t>QUERIES</a:t>
            </a:r>
            <a:br>
              <a:rPr lang="fr-FR" dirty="0">
                <a:solidFill>
                  <a:srgbClr val="FFFFFF"/>
                </a:solidFill>
              </a:rPr>
            </a:br>
            <a:r>
              <a:rPr lang="fr-FR" dirty="0">
                <a:solidFill>
                  <a:srgbClr val="FFFFFF"/>
                </a:solidFill>
              </a:rPr>
              <a:t>#1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620A12-F88D-4D39-881D-281A172B7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3462" y="591344"/>
            <a:ext cx="6268278" cy="512034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fr-FR" sz="2400" b="1" dirty="0"/>
              <a:t>1 - </a:t>
            </a:r>
            <a:r>
              <a:rPr lang="en-US" sz="2400" b="1" dirty="0"/>
              <a:t>The country with the most deaths:</a:t>
            </a:r>
          </a:p>
          <a:p>
            <a:pPr marL="0" indent="0">
              <a:buNone/>
            </a:pPr>
            <a:endParaRPr lang="fr-FR" sz="2400" b="1" dirty="0"/>
          </a:p>
          <a:p>
            <a:pPr marL="0" indent="0">
              <a:buNone/>
            </a:pPr>
            <a:r>
              <a:rPr lang="en-US" sz="2400" b="1" dirty="0"/>
              <a:t>SELECT </a:t>
            </a:r>
            <a:r>
              <a:rPr lang="en-US" sz="2400" dirty="0" err="1"/>
              <a:t>Country_name</a:t>
            </a:r>
            <a:r>
              <a:rPr lang="en-US" sz="2400" dirty="0"/>
              <a:t>, max(</a:t>
            </a:r>
            <a:r>
              <a:rPr lang="en-US" sz="2400" dirty="0" err="1"/>
              <a:t>TotalDeaths</a:t>
            </a:r>
            <a:r>
              <a:rPr lang="en-US" sz="2400" dirty="0"/>
              <a:t>) </a:t>
            </a:r>
          </a:p>
          <a:p>
            <a:pPr marL="0" indent="0">
              <a:buNone/>
            </a:pPr>
            <a:r>
              <a:rPr lang="en-US" sz="2400" b="1" dirty="0"/>
              <a:t>FROM </a:t>
            </a:r>
            <a:r>
              <a:rPr lang="en-US" sz="2400" dirty="0" err="1"/>
              <a:t>healthcare.cases</a:t>
            </a:r>
            <a:r>
              <a:rPr lang="en-US" sz="2400" dirty="0"/>
              <a:t>;</a:t>
            </a:r>
            <a:endParaRPr lang="fr-FR" sz="2400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758C492-E529-46BC-BFD3-98AA10FA9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4849" y="4056025"/>
            <a:ext cx="5476422" cy="1258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000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A6A7D49-E4FD-4D37-BC96-E3E4F40B8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pPr algn="ctr"/>
            <a:r>
              <a:rPr lang="fr-FR" dirty="0">
                <a:solidFill>
                  <a:srgbClr val="FFFFFF"/>
                </a:solidFill>
              </a:rPr>
              <a:t>QUERIES</a:t>
            </a:r>
            <a:br>
              <a:rPr lang="fr-FR" dirty="0">
                <a:solidFill>
                  <a:srgbClr val="FFFFFF"/>
                </a:solidFill>
              </a:rPr>
            </a:br>
            <a:r>
              <a:rPr lang="fr-FR" dirty="0">
                <a:solidFill>
                  <a:srgbClr val="FFFFFF"/>
                </a:solidFill>
              </a:rPr>
              <a:t>#2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620A12-F88D-4D39-881D-281A172B7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3461" y="591344"/>
            <a:ext cx="7855491" cy="5585619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fr-FR" sz="2400" b="1" dirty="0"/>
              <a:t>2- </a:t>
            </a:r>
            <a:r>
              <a:rPr lang="en-US" sz="2400" b="1" dirty="0"/>
              <a:t>Number of people fully vaccinated in Germany:</a:t>
            </a:r>
          </a:p>
          <a:p>
            <a:pPr marL="0" indent="0" algn="ctr">
              <a:buNone/>
            </a:pPr>
            <a:endParaRPr lang="fr-FR" sz="2400" b="1" dirty="0"/>
          </a:p>
          <a:p>
            <a:pPr marL="0" indent="0">
              <a:buNone/>
            </a:pPr>
            <a:r>
              <a:rPr lang="en-US" b="1" dirty="0"/>
              <a:t>SELECT</a:t>
            </a:r>
            <a:r>
              <a:rPr lang="en-US" dirty="0"/>
              <a:t> </a:t>
            </a:r>
            <a:r>
              <a:rPr lang="en-US" dirty="0" err="1"/>
              <a:t>Country_name</a:t>
            </a:r>
            <a:r>
              <a:rPr lang="en-US" dirty="0"/>
              <a:t>, </a:t>
            </a:r>
            <a:r>
              <a:rPr lang="en-US" dirty="0" err="1"/>
              <a:t>People_fully_vaccinated</a:t>
            </a:r>
            <a:r>
              <a:rPr lang="en-US" dirty="0"/>
              <a:t> </a:t>
            </a:r>
            <a:r>
              <a:rPr lang="en-US" b="1" dirty="0"/>
              <a:t>FROM</a:t>
            </a:r>
            <a:r>
              <a:rPr lang="en-US" dirty="0"/>
              <a:t> </a:t>
            </a:r>
            <a:r>
              <a:rPr lang="en-US" dirty="0" err="1"/>
              <a:t>healthcare.vaccination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WHERE</a:t>
            </a:r>
            <a:r>
              <a:rPr lang="en-US" dirty="0"/>
              <a:t> </a:t>
            </a:r>
            <a:r>
              <a:rPr lang="en-US" dirty="0" err="1"/>
              <a:t>Country_name</a:t>
            </a:r>
            <a:r>
              <a:rPr lang="en-US" dirty="0"/>
              <a:t> = "Germany“;</a:t>
            </a:r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D81CE97C-D059-4EA6-8632-1A3D08DAF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4873" y="4711148"/>
            <a:ext cx="5934075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667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A6A7D49-E4FD-4D37-BC96-E3E4F40B8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pPr algn="ctr"/>
            <a:r>
              <a:rPr lang="fr-FR" dirty="0">
                <a:solidFill>
                  <a:srgbClr val="FFFFFF"/>
                </a:solidFill>
              </a:rPr>
              <a:t>QUERIES</a:t>
            </a:r>
            <a:br>
              <a:rPr lang="fr-FR" dirty="0">
                <a:solidFill>
                  <a:srgbClr val="FFFFFF"/>
                </a:solidFill>
              </a:rPr>
            </a:br>
            <a:r>
              <a:rPr lang="fr-FR" dirty="0">
                <a:solidFill>
                  <a:srgbClr val="FFFFFF"/>
                </a:solidFill>
              </a:rPr>
              <a:t>#3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620A12-F88D-4D39-881D-281A172B7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8549" y="250826"/>
            <a:ext cx="7026042" cy="4692236"/>
          </a:xfrm>
        </p:spPr>
        <p:txBody>
          <a:bodyPr anchor="ctr">
            <a:normAutofit lnSpcReduction="10000"/>
          </a:bodyPr>
          <a:lstStyle/>
          <a:p>
            <a:pPr marL="0" indent="0" algn="ctr">
              <a:buNone/>
            </a:pPr>
            <a:r>
              <a:rPr lang="fr-FR" b="1" dirty="0"/>
              <a:t>3 - </a:t>
            </a:r>
            <a:r>
              <a:rPr lang="en-US" b="1" dirty="0"/>
              <a:t>Number of deaths for the top 5 countries with low life expectancy:</a:t>
            </a:r>
          </a:p>
          <a:p>
            <a:pPr marL="0" indent="0" algn="ctr">
              <a:buNone/>
            </a:pPr>
            <a:endParaRPr lang="fr-FR" b="1" dirty="0"/>
          </a:p>
          <a:p>
            <a:pPr marL="0" indent="0">
              <a:buNone/>
            </a:pPr>
            <a:r>
              <a:rPr lang="fr-FR" sz="2400" b="1" dirty="0"/>
              <a:t>SELECT</a:t>
            </a:r>
            <a:r>
              <a:rPr lang="fr-FR" sz="2400" dirty="0"/>
              <a:t> </a:t>
            </a:r>
            <a:r>
              <a:rPr lang="fr-FR" sz="2400" dirty="0" err="1"/>
              <a:t>Dvlp.Country_name</a:t>
            </a:r>
            <a:r>
              <a:rPr lang="fr-FR" sz="2400" dirty="0"/>
              <a:t>, </a:t>
            </a:r>
            <a:r>
              <a:rPr lang="fr-FR" sz="2400" dirty="0" err="1"/>
              <a:t>Dvlp.life_expectancy</a:t>
            </a:r>
            <a:r>
              <a:rPr lang="fr-FR" sz="2400" dirty="0"/>
              <a:t>, cases1.TotalDeaths</a:t>
            </a:r>
          </a:p>
          <a:p>
            <a:pPr marL="0" indent="0">
              <a:buNone/>
            </a:pPr>
            <a:r>
              <a:rPr lang="fr-FR" sz="2400" b="1" dirty="0"/>
              <a:t>FROM </a:t>
            </a:r>
            <a:r>
              <a:rPr lang="fr-FR" sz="2400" dirty="0" err="1"/>
              <a:t>healthcare.development</a:t>
            </a:r>
            <a:r>
              <a:rPr lang="fr-FR" sz="2400" dirty="0"/>
              <a:t>  </a:t>
            </a:r>
            <a:r>
              <a:rPr lang="fr-FR" sz="2400" dirty="0" err="1"/>
              <a:t>Dvlp</a:t>
            </a:r>
            <a:endParaRPr lang="fr-FR" sz="2400" dirty="0"/>
          </a:p>
          <a:p>
            <a:pPr marL="0" indent="0">
              <a:buNone/>
            </a:pPr>
            <a:r>
              <a:rPr lang="fr-FR" sz="2400" b="1" dirty="0"/>
              <a:t>LEFT JOIN </a:t>
            </a:r>
            <a:r>
              <a:rPr lang="fr-FR" sz="2400" dirty="0" err="1"/>
              <a:t>healthcare.cases</a:t>
            </a:r>
            <a:r>
              <a:rPr lang="fr-FR" sz="2400" dirty="0"/>
              <a:t> cases1</a:t>
            </a:r>
          </a:p>
          <a:p>
            <a:pPr marL="0" indent="0">
              <a:buNone/>
            </a:pPr>
            <a:r>
              <a:rPr lang="fr-FR" sz="2400" b="1" dirty="0"/>
              <a:t>ON </a:t>
            </a:r>
            <a:r>
              <a:rPr lang="fr-FR" sz="2400" dirty="0" err="1"/>
              <a:t>Dvlp.Country_name</a:t>
            </a:r>
            <a:r>
              <a:rPr lang="fr-FR" sz="2400" dirty="0"/>
              <a:t> = cases1.Country_name</a:t>
            </a:r>
          </a:p>
          <a:p>
            <a:pPr marL="0" indent="0">
              <a:buNone/>
            </a:pPr>
            <a:r>
              <a:rPr lang="fr-FR" sz="2400" b="1" dirty="0"/>
              <a:t>WHERE</a:t>
            </a:r>
            <a:r>
              <a:rPr lang="fr-FR" sz="2400" dirty="0"/>
              <a:t> </a:t>
            </a:r>
            <a:r>
              <a:rPr lang="fr-FR" sz="2400" dirty="0" err="1"/>
              <a:t>SeriousCritical</a:t>
            </a:r>
            <a:r>
              <a:rPr lang="fr-FR" sz="2400" dirty="0"/>
              <a:t> </a:t>
            </a:r>
            <a:r>
              <a:rPr lang="fr-FR" sz="2400" b="1" dirty="0"/>
              <a:t>IS NOT NULL</a:t>
            </a:r>
          </a:p>
          <a:p>
            <a:pPr marL="0" indent="0">
              <a:buNone/>
            </a:pPr>
            <a:r>
              <a:rPr lang="fr-FR" sz="2400" b="1" dirty="0"/>
              <a:t>GROUP BY </a:t>
            </a:r>
            <a:r>
              <a:rPr lang="fr-FR" sz="2400" dirty="0" err="1"/>
              <a:t>Dvlp.Country_name</a:t>
            </a:r>
            <a:endParaRPr lang="fr-FR" sz="2400" dirty="0"/>
          </a:p>
          <a:p>
            <a:pPr marL="0" indent="0">
              <a:buNone/>
            </a:pPr>
            <a:r>
              <a:rPr lang="fr-FR" sz="2400" b="1" dirty="0"/>
              <a:t>ORDER BY </a:t>
            </a:r>
            <a:r>
              <a:rPr lang="fr-FR" sz="2400" dirty="0" err="1"/>
              <a:t>Dvlp.life_expectancy</a:t>
            </a:r>
            <a:r>
              <a:rPr lang="fr-FR" sz="2400" dirty="0"/>
              <a:t> </a:t>
            </a:r>
            <a:r>
              <a:rPr lang="fr-FR" sz="2400" b="1" dirty="0"/>
              <a:t>ASC</a:t>
            </a:r>
            <a:r>
              <a:rPr lang="fr-FR" sz="2400" dirty="0"/>
              <a:t>;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026F39D-4FBC-43D6-A86C-BC9ACF76C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8511" y="4835563"/>
            <a:ext cx="5461440" cy="1941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A6A7D49-E4FD-4D37-BC96-E3E4F40B8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fr-FR" sz="3200" dirty="0">
                <a:solidFill>
                  <a:srgbClr val="FFFFFF"/>
                </a:solidFill>
              </a:rPr>
              <a:t>NORMALIZATION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620A12-F88D-4D39-881D-281A172B7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26389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eu 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392</TotalTime>
  <Words>432</Words>
  <Application>Microsoft Office PowerPoint</Application>
  <PresentationFormat>Grand écran</PresentationFormat>
  <Paragraphs>74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 </vt:lpstr>
      <vt:lpstr>HEALTHCARE </vt:lpstr>
      <vt:lpstr>ER</vt:lpstr>
      <vt:lpstr>CHALLENGES</vt:lpstr>
      <vt:lpstr>WEB SCRAPING  WITH PYTHON</vt:lpstr>
      <vt:lpstr>QUERIES #1</vt:lpstr>
      <vt:lpstr>QUERIES #2</vt:lpstr>
      <vt:lpstr>QUERIES #3</vt:lpstr>
      <vt:lpstr>NORMALIZATION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Anna Shin</dc:creator>
  <cp:lastModifiedBy>Gladys MONGORI</cp:lastModifiedBy>
  <cp:revision>23</cp:revision>
  <dcterms:created xsi:type="dcterms:W3CDTF">2021-12-10T16:27:37Z</dcterms:created>
  <dcterms:modified xsi:type="dcterms:W3CDTF">2021-12-13T08:47:32Z</dcterms:modified>
</cp:coreProperties>
</file>