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47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5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8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88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5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00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33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2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8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42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9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8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D079-BBC9-4E28-8EB0-A1AE34EB3677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5BC3-8BEF-40A4-B8E8-A128C8BE8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2B26-7DB9-40F5-AA87-AFEDF6B19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Cleaning</a:t>
            </a:r>
            <a:br>
              <a:rPr lang="pl-PL" dirty="0"/>
            </a:br>
            <a:r>
              <a:rPr lang="pl-PL" b="1" dirty="0" err="1"/>
              <a:t>Shore</a:t>
            </a:r>
            <a:r>
              <a:rPr lang="pl-PL" b="1" dirty="0"/>
              <a:t> </a:t>
            </a:r>
            <a:r>
              <a:rPr lang="pl-PL" b="1" dirty="0" err="1"/>
              <a:t>Pollution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575FA-BB6B-471A-9FC2-4A1524A95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Radek DEBEK</a:t>
            </a:r>
          </a:p>
          <a:p>
            <a:r>
              <a:rPr lang="pl-PL" dirty="0"/>
              <a:t>Paris, </a:t>
            </a:r>
            <a:r>
              <a:rPr lang="pl-PL" dirty="0" err="1"/>
              <a:t>IronHack</a:t>
            </a:r>
            <a:r>
              <a:rPr lang="pl-PL" dirty="0"/>
              <a:t> 03/01/2022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9236DC-EA42-4AD0-A324-1F37EF63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764178"/>
            <a:ext cx="3281363" cy="355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0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8B83F2-2D5E-4B17-953C-D8A73926B65E}"/>
              </a:ext>
            </a:extLst>
          </p:cNvPr>
          <p:cNvSpPr txBox="1"/>
          <p:nvPr/>
        </p:nvSpPr>
        <p:spPr>
          <a:xfrm>
            <a:off x="491983" y="1654078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Pollutant</a:t>
            </a:r>
            <a:r>
              <a:rPr lang="pl-PL" dirty="0"/>
              <a:t>: </a:t>
            </a:r>
          </a:p>
          <a:p>
            <a:r>
              <a:rPr lang="pl-PL" dirty="0" err="1"/>
              <a:t>Before</a:t>
            </a:r>
            <a:r>
              <a:rPr lang="pl-PL" dirty="0"/>
              <a:t>: 88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values</a:t>
            </a:r>
            <a:endParaRPr lang="pl-PL" dirty="0"/>
          </a:p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regex</a:t>
            </a:r>
            <a:r>
              <a:rPr lang="pl-PL" dirty="0"/>
              <a:t> to </a:t>
            </a:r>
            <a:r>
              <a:rPr lang="pl-PL" dirty="0" err="1"/>
              <a:t>look</a:t>
            </a:r>
            <a:r>
              <a:rPr lang="pl-PL" dirty="0"/>
              <a:t> for </a:t>
            </a:r>
            <a:r>
              <a:rPr lang="pl-PL" dirty="0" err="1"/>
              <a:t>patters</a:t>
            </a:r>
            <a:endParaRPr lang="pl-PL" dirty="0"/>
          </a:p>
          <a:p>
            <a:r>
              <a:rPr lang="pl-PL" dirty="0" err="1"/>
              <a:t>After</a:t>
            </a:r>
            <a:r>
              <a:rPr lang="pl-PL" dirty="0"/>
              <a:t>: 11 </a:t>
            </a:r>
            <a:r>
              <a:rPr lang="pl-PL" dirty="0" err="1"/>
              <a:t>unique</a:t>
            </a:r>
            <a:r>
              <a:rPr lang="pl-PL" dirty="0"/>
              <a:t> </a:t>
            </a:r>
            <a:r>
              <a:rPr lang="pl-PL" dirty="0" err="1"/>
              <a:t>values</a:t>
            </a:r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21CE-A708-450F-B040-76A3B43E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969364"/>
            <a:ext cx="5997720" cy="3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8B83F2-2D5E-4B17-953C-D8A73926B65E}"/>
              </a:ext>
            </a:extLst>
          </p:cNvPr>
          <p:cNvSpPr txBox="1"/>
          <p:nvPr/>
        </p:nvSpPr>
        <p:spPr>
          <a:xfrm>
            <a:off x="545368" y="1638269"/>
            <a:ext cx="5842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Estimated</a:t>
            </a:r>
            <a:r>
              <a:rPr lang="pl-PL" dirty="0"/>
              <a:t> </a:t>
            </a:r>
            <a:r>
              <a:rPr lang="pl-PL" dirty="0" err="1"/>
              <a:t>Litres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Volume</a:t>
            </a:r>
            <a:r>
              <a:rPr lang="pl-PL" dirty="0"/>
              <a:t>: </a:t>
            </a:r>
          </a:p>
          <a:p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converst</a:t>
            </a:r>
            <a:r>
              <a:rPr lang="pl-PL" dirty="0"/>
              <a:t> </a:t>
            </a:r>
            <a:r>
              <a:rPr lang="pl-PL" dirty="0" err="1"/>
              <a:t>strings</a:t>
            </a:r>
            <a:r>
              <a:rPr lang="pl-PL" dirty="0"/>
              <a:t> to </a:t>
            </a:r>
            <a:r>
              <a:rPr lang="pl-PL" dirty="0" err="1"/>
              <a:t>float</a:t>
            </a:r>
            <a:r>
              <a:rPr lang="pl-PL" dirty="0"/>
              <a:t> </a:t>
            </a:r>
            <a:r>
              <a:rPr lang="pl-PL" dirty="0" err="1"/>
              <a:t>numbers</a:t>
            </a:r>
            <a:r>
              <a:rPr lang="pl-PL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convert</a:t>
            </a:r>
            <a:r>
              <a:rPr lang="pl-PL" b="0" i="0" dirty="0">
                <a:effectLst/>
              </a:rPr>
              <a:t>s</a:t>
            </a:r>
            <a:r>
              <a:rPr lang="en-GB" b="0" i="0" dirty="0">
                <a:effectLst/>
              </a:rPr>
              <a:t> unknown to 0.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remove</a:t>
            </a:r>
            <a:r>
              <a:rPr lang="pl-PL" b="0" i="0" dirty="0">
                <a:effectLst/>
              </a:rPr>
              <a:t>s</a:t>
            </a:r>
            <a:r>
              <a:rPr lang="en-GB" b="0" i="0" dirty="0">
                <a:effectLst/>
              </a:rPr>
              <a:t> all the letters and the special characters from the strings 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if there was </a:t>
            </a:r>
            <a:r>
              <a:rPr lang="pl-PL" b="0" i="0" dirty="0" err="1">
                <a:effectLst/>
              </a:rPr>
              <a:t>an</a:t>
            </a:r>
            <a:r>
              <a:rPr lang="pl-PL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incor</a:t>
            </a:r>
            <a:r>
              <a:rPr lang="pl-PL" b="0" i="0" dirty="0">
                <a:effectLst/>
              </a:rPr>
              <a:t>r</a:t>
            </a:r>
            <a:r>
              <a:rPr lang="en-GB" b="0" i="0" dirty="0" err="1">
                <a:effectLst/>
              </a:rPr>
              <a:t>ect</a:t>
            </a:r>
            <a:r>
              <a:rPr lang="en-GB" b="0" i="0" dirty="0">
                <a:effectLst/>
              </a:rPr>
              <a:t> unit m, g or kg then these values were converted to 0. 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if the range was given, the mean value was calculated 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Finally, when there were only numbers left. </a:t>
            </a:r>
            <a:endParaRPr lang="pl-PL" b="0" i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GB" b="0" i="0" dirty="0">
                <a:effectLst/>
              </a:rPr>
              <a:t>All of the values were converted to floats.</a:t>
            </a:r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6513A-E700-4CFB-9090-C32FB8C4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880011"/>
            <a:ext cx="10582275" cy="1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A55C6A-CF2A-4D53-A1A4-D48EEAB5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1" y="4665501"/>
            <a:ext cx="804974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0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30644-0E8E-4E54-9023-8EC0E9561A9C}"/>
              </a:ext>
            </a:extLst>
          </p:cNvPr>
          <p:cNvSpPr txBox="1"/>
          <p:nvPr/>
        </p:nvSpPr>
        <p:spPr>
          <a:xfrm>
            <a:off x="266182" y="162386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Categorical</a:t>
            </a:r>
            <a:r>
              <a:rPr lang="pl-PL" dirty="0"/>
              <a:t> Data:  Regions, Source, </a:t>
            </a:r>
            <a:r>
              <a:rPr lang="pl-PL" dirty="0" err="1"/>
              <a:t>Area</a:t>
            </a:r>
            <a:r>
              <a:rPr lang="pl-PL" dirty="0"/>
              <a:t>, </a:t>
            </a:r>
            <a:r>
              <a:rPr lang="pl-PL" dirty="0" err="1"/>
              <a:t>Pollutant</a:t>
            </a:r>
            <a:endParaRPr lang="pl-P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99545-0F3C-43D3-B59F-FB192AECDC45}"/>
              </a:ext>
            </a:extLst>
          </p:cNvPr>
          <p:cNvSpPr/>
          <p:nvPr/>
        </p:nvSpPr>
        <p:spPr>
          <a:xfrm>
            <a:off x="233363" y="2064481"/>
            <a:ext cx="5945015" cy="4280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4F85EC-625E-478B-9CB0-17769D94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178371"/>
            <a:ext cx="2809874" cy="1870117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6839F64-1BA5-4726-AFC4-8E4D39198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13" y="4350451"/>
            <a:ext cx="2830447" cy="1907475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F68DB48E-7156-445B-8A23-259F5E43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80" y="2178371"/>
            <a:ext cx="2845623" cy="1870117"/>
          </a:xfrm>
          <a:prstGeom prst="rect">
            <a:avLst/>
          </a:prstGeom>
        </p:spPr>
      </p:pic>
      <p:pic>
        <p:nvPicPr>
          <p:cNvPr id="31" name="Picture 30" descr="Logo&#10;&#10;Description automatically generated with low confidence">
            <a:extLst>
              <a:ext uri="{FF2B5EF4-FFF2-40B4-BE49-F238E27FC236}">
                <a16:creationId xmlns:a16="http://schemas.microsoft.com/office/drawing/2014/main" id="{39E86B91-F627-4B29-870F-5DB4DBE29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4336993"/>
            <a:ext cx="2845623" cy="20081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CCFD14-F8D2-4043-814C-421398953604}"/>
              </a:ext>
            </a:extLst>
          </p:cNvPr>
          <p:cNvSpPr txBox="1"/>
          <p:nvPr/>
        </p:nvSpPr>
        <p:spPr>
          <a:xfrm>
            <a:off x="4787558" y="44829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Pollutant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FC903F-0100-4421-87D5-B779F0D029B3}"/>
              </a:ext>
            </a:extLst>
          </p:cNvPr>
          <p:cNvSpPr txBox="1"/>
          <p:nvPr/>
        </p:nvSpPr>
        <p:spPr>
          <a:xfrm>
            <a:off x="2158737" y="447747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Area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14999-73B3-4E72-874B-F5AD51E3A5C5}"/>
              </a:ext>
            </a:extLst>
          </p:cNvPr>
          <p:cNvSpPr txBox="1"/>
          <p:nvPr/>
        </p:nvSpPr>
        <p:spPr>
          <a:xfrm>
            <a:off x="5040018" y="230731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A28F86-8EF1-4AB1-997A-43995E9DEF0A}"/>
              </a:ext>
            </a:extLst>
          </p:cNvPr>
          <p:cNvSpPr txBox="1"/>
          <p:nvPr/>
        </p:nvSpPr>
        <p:spPr>
          <a:xfrm>
            <a:off x="2027003" y="230731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Region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7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130644-0E8E-4E54-9023-8EC0E9561A9C}"/>
              </a:ext>
            </a:extLst>
          </p:cNvPr>
          <p:cNvSpPr txBox="1"/>
          <p:nvPr/>
        </p:nvSpPr>
        <p:spPr>
          <a:xfrm>
            <a:off x="266182" y="1623862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Numerical</a:t>
            </a:r>
            <a:r>
              <a:rPr lang="pl-PL" dirty="0"/>
              <a:t> Data:  Volume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899545-0F3C-43D3-B59F-FB192AECDC45}"/>
              </a:ext>
            </a:extLst>
          </p:cNvPr>
          <p:cNvSpPr/>
          <p:nvPr/>
        </p:nvSpPr>
        <p:spPr>
          <a:xfrm>
            <a:off x="216950" y="2072789"/>
            <a:ext cx="5945015" cy="4632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CCFD14-F8D2-4043-814C-421398953604}"/>
              </a:ext>
            </a:extLst>
          </p:cNvPr>
          <p:cNvSpPr txBox="1"/>
          <p:nvPr/>
        </p:nvSpPr>
        <p:spPr>
          <a:xfrm>
            <a:off x="4839642" y="445794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After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14999-73B3-4E72-874B-F5AD51E3A5C5}"/>
              </a:ext>
            </a:extLst>
          </p:cNvPr>
          <p:cNvSpPr txBox="1"/>
          <p:nvPr/>
        </p:nvSpPr>
        <p:spPr>
          <a:xfrm>
            <a:off x="4839642" y="219569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Before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EFC90846-F199-4C26-983C-AB265039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1" y="2187423"/>
            <a:ext cx="3761386" cy="2176361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97CA0943-5ED8-4E0B-B802-DDA5795B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1" y="4422279"/>
            <a:ext cx="3724809" cy="21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1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62C693-B3CF-45BD-83A1-A68C0913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5" y="1693217"/>
            <a:ext cx="5958292" cy="19967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8F04B41-086A-4C79-B8E3-E731C6785E5F}"/>
              </a:ext>
            </a:extLst>
          </p:cNvPr>
          <p:cNvSpPr/>
          <p:nvPr/>
        </p:nvSpPr>
        <p:spPr>
          <a:xfrm>
            <a:off x="2809875" y="3795894"/>
            <a:ext cx="533400" cy="433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99237-01C6-4FD0-B3DB-33EA35962CAE}"/>
              </a:ext>
            </a:extLst>
          </p:cNvPr>
          <p:cNvSpPr txBox="1"/>
          <p:nvPr/>
        </p:nvSpPr>
        <p:spPr>
          <a:xfrm>
            <a:off x="2035543" y="4312992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One Hot </a:t>
            </a:r>
            <a:r>
              <a:rPr lang="pl-PL" dirty="0" err="1"/>
              <a:t>Encoding</a:t>
            </a:r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AE5334-F9FB-4290-B204-5DDE689C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" y="4765974"/>
            <a:ext cx="6531128" cy="17988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75B1620-2449-462A-BA04-7C40352CED67}"/>
              </a:ext>
            </a:extLst>
          </p:cNvPr>
          <p:cNvSpPr txBox="1"/>
          <p:nvPr/>
        </p:nvSpPr>
        <p:spPr>
          <a:xfrm>
            <a:off x="6863987" y="5494943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:  </a:t>
            </a:r>
            <a:r>
              <a:rPr lang="pl-PL" dirty="0" err="1"/>
              <a:t>shape</a:t>
            </a:r>
            <a:r>
              <a:rPr lang="pl-PL" dirty="0"/>
              <a:t> 1073x23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70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C8D7CE-4AC3-4158-93C3-986E9E0E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12" y="1752496"/>
            <a:ext cx="322942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7C7E5-A8FC-49CB-BE8D-4DC4C84839D8}"/>
              </a:ext>
            </a:extLst>
          </p:cNvPr>
          <p:cNvSpPr/>
          <p:nvPr/>
        </p:nvSpPr>
        <p:spPr>
          <a:xfrm>
            <a:off x="9959763" y="1552575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</a:t>
            </a:r>
            <a:r>
              <a:rPr lang="pl-PL" dirty="0" err="1"/>
              <a:t>Queries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FBCF-B4EE-4B5F-8944-629088015F4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683663" y="1052506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19F40F-2333-41AD-B5E1-8FF8911DB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70487"/>
              </p:ext>
            </p:extLst>
          </p:nvPr>
        </p:nvGraphicFramePr>
        <p:xfrm>
          <a:off x="3664787" y="1878833"/>
          <a:ext cx="2712146" cy="18487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60437">
                  <a:extLst>
                    <a:ext uri="{9D8B030D-6E8A-4147-A177-3AD203B41FA5}">
                      <a16:colId xmlns:a16="http://schemas.microsoft.com/office/drawing/2014/main" val="241821837"/>
                    </a:ext>
                  </a:extLst>
                </a:gridCol>
                <a:gridCol w="1451709">
                  <a:extLst>
                    <a:ext uri="{9D8B030D-6E8A-4147-A177-3AD203B41FA5}">
                      <a16:colId xmlns:a16="http://schemas.microsoft.com/office/drawing/2014/main" val="2213637838"/>
                    </a:ext>
                  </a:extLst>
                </a:gridCol>
              </a:tblGrid>
              <a:tr h="3516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Total_pollution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3056804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Cairns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25207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724619"/>
                  </a:ext>
                </a:extLst>
              </a:tr>
              <a:tr h="3516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Townsville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20691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1779250"/>
                  </a:ext>
                </a:extLst>
              </a:tr>
              <a:tr h="3516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Brisbane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17629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5163279"/>
                  </a:ext>
                </a:extLst>
              </a:tr>
              <a:tr h="3516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Gladstone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10344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3818612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Mackay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9931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83330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107727-6D17-4AA6-AE02-C1B8EA75A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60516"/>
              </p:ext>
            </p:extLst>
          </p:nvPr>
        </p:nvGraphicFramePr>
        <p:xfrm>
          <a:off x="374742" y="1878833"/>
          <a:ext cx="2917518" cy="36576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55344">
                  <a:extLst>
                    <a:ext uri="{9D8B030D-6E8A-4147-A177-3AD203B41FA5}">
                      <a16:colId xmlns:a16="http://schemas.microsoft.com/office/drawing/2014/main" val="217200724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41047437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40557397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No_accidents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Total_pollution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2690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2002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954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2003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8403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1148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0841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2725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080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4426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4309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2007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8551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91354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1168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074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2009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3772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5249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1911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624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2011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1859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324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2012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17944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8474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2013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14894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757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2891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2697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11924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475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1283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1054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1357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97667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498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46581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6484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41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966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72339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2E2B838-AB64-4CD6-8136-442DD464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0976"/>
              </p:ext>
            </p:extLst>
          </p:nvPr>
        </p:nvGraphicFramePr>
        <p:xfrm>
          <a:off x="3664783" y="4391025"/>
          <a:ext cx="2712150" cy="11454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50042">
                  <a:extLst>
                    <a:ext uri="{9D8B030D-6E8A-4147-A177-3AD203B41FA5}">
                      <a16:colId xmlns:a16="http://schemas.microsoft.com/office/drawing/2014/main" val="12768605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96522899"/>
                    </a:ext>
                  </a:extLst>
                </a:gridCol>
                <a:gridCol w="1109608">
                  <a:extLst>
                    <a:ext uri="{9D8B030D-6E8A-4147-A177-3AD203B41FA5}">
                      <a16:colId xmlns:a16="http://schemas.microsoft.com/office/drawing/2014/main" val="2802221759"/>
                    </a:ext>
                  </a:extLst>
                </a:gridCol>
              </a:tblGrid>
              <a:tr h="3735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Source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No_accidents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Total_Pollution</a:t>
                      </a:r>
                      <a:endParaRPr lang="en-GB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810707"/>
                  </a:ext>
                </a:extLst>
              </a:tr>
              <a:tr h="1992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Ship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648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69819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48455"/>
                  </a:ext>
                </a:extLst>
              </a:tr>
              <a:tr h="3735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1686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8753669"/>
                  </a:ext>
                </a:extLst>
              </a:tr>
              <a:tr h="1992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Land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en-GB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12297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913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69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7C7E5-A8FC-49CB-BE8D-4DC4C84839D8}"/>
              </a:ext>
            </a:extLst>
          </p:cNvPr>
          <p:cNvSpPr/>
          <p:nvPr/>
        </p:nvSpPr>
        <p:spPr>
          <a:xfrm>
            <a:off x="9959763" y="1552575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</a:t>
            </a:r>
            <a:r>
              <a:rPr lang="pl-PL" dirty="0" err="1"/>
              <a:t>Queries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FBCF-B4EE-4B5F-8944-629088015F4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683663" y="1052506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7770AD-39A1-4650-B059-5FC39B9E8B75}"/>
              </a:ext>
            </a:extLst>
          </p:cNvPr>
          <p:cNvSpPr/>
          <p:nvPr/>
        </p:nvSpPr>
        <p:spPr>
          <a:xfrm>
            <a:off x="10064538" y="2707516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END</a:t>
            </a:r>
            <a:endParaRPr lang="en-GB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9DCB21-74A1-4092-84C7-7805BD4EB7F1}"/>
              </a:ext>
            </a:extLst>
          </p:cNvPr>
          <p:cNvCxnSpPr/>
          <p:nvPr/>
        </p:nvCxnSpPr>
        <p:spPr>
          <a:xfrm>
            <a:off x="10680276" y="2207447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07F189-E96C-456B-89F9-05BC7FF7CC5F}"/>
              </a:ext>
            </a:extLst>
          </p:cNvPr>
          <p:cNvSpPr txBox="1"/>
          <p:nvPr/>
        </p:nvSpPr>
        <p:spPr>
          <a:xfrm>
            <a:off x="400050" y="1790729"/>
            <a:ext cx="5585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CHALLANGES: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alone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cleaning</a:t>
            </a:r>
            <a:r>
              <a:rPr lang="pl-PL" dirty="0"/>
              <a:t> (</a:t>
            </a:r>
            <a:r>
              <a:rPr lang="pl-PL" dirty="0" err="1"/>
              <a:t>wrong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, missing </a:t>
            </a:r>
            <a:r>
              <a:rPr lang="pl-PL" dirty="0" err="1"/>
              <a:t>values</a:t>
            </a:r>
            <a:r>
              <a:rPr lang="pl-PL" dirty="0"/>
              <a:t>, </a:t>
            </a:r>
          </a:p>
          <a:p>
            <a:r>
              <a:rPr lang="pl-PL" dirty="0" err="1"/>
              <a:t>wrong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72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7C7E5-A8FC-49CB-BE8D-4DC4C84839D8}"/>
              </a:ext>
            </a:extLst>
          </p:cNvPr>
          <p:cNvSpPr/>
          <p:nvPr/>
        </p:nvSpPr>
        <p:spPr>
          <a:xfrm>
            <a:off x="9959763" y="1552575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</a:t>
            </a:r>
            <a:r>
              <a:rPr lang="pl-PL" dirty="0" err="1"/>
              <a:t>Queries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FBCF-B4EE-4B5F-8944-629088015F4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683663" y="1052506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7770AD-39A1-4650-B059-5FC39B9E8B75}"/>
              </a:ext>
            </a:extLst>
          </p:cNvPr>
          <p:cNvSpPr/>
          <p:nvPr/>
        </p:nvSpPr>
        <p:spPr>
          <a:xfrm>
            <a:off x="10064538" y="2707516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END</a:t>
            </a:r>
            <a:endParaRPr lang="en-GB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9DCB21-74A1-4092-84C7-7805BD4EB7F1}"/>
              </a:ext>
            </a:extLst>
          </p:cNvPr>
          <p:cNvCxnSpPr/>
          <p:nvPr/>
        </p:nvCxnSpPr>
        <p:spPr>
          <a:xfrm>
            <a:off x="10680276" y="2207447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07F189-E96C-456B-89F9-05BC7FF7CC5F}"/>
              </a:ext>
            </a:extLst>
          </p:cNvPr>
          <p:cNvSpPr txBox="1"/>
          <p:nvPr/>
        </p:nvSpPr>
        <p:spPr>
          <a:xfrm>
            <a:off x="400050" y="1790729"/>
            <a:ext cx="5585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CHALLANGES: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alone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Data </a:t>
            </a:r>
            <a:r>
              <a:rPr lang="pl-PL" dirty="0" err="1"/>
              <a:t>cleaning</a:t>
            </a:r>
            <a:r>
              <a:rPr lang="pl-PL" dirty="0"/>
              <a:t> (</a:t>
            </a:r>
            <a:r>
              <a:rPr lang="pl-PL" dirty="0" err="1"/>
              <a:t>wrong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, missing </a:t>
            </a:r>
            <a:r>
              <a:rPr lang="pl-PL" dirty="0" err="1"/>
              <a:t>values</a:t>
            </a:r>
            <a:r>
              <a:rPr lang="pl-PL" dirty="0"/>
              <a:t>, </a:t>
            </a:r>
          </a:p>
          <a:p>
            <a:r>
              <a:rPr lang="pl-PL" dirty="0" err="1"/>
              <a:t>wrong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) </a:t>
            </a:r>
          </a:p>
          <a:p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BF489B-C798-426C-A42F-93B963299727}"/>
              </a:ext>
            </a:extLst>
          </p:cNvPr>
          <p:cNvSpPr txBox="1"/>
          <p:nvPr/>
        </p:nvSpPr>
        <p:spPr>
          <a:xfrm>
            <a:off x="400050" y="3490678"/>
            <a:ext cx="5708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 but </a:t>
            </a:r>
            <a:r>
              <a:rPr lang="pl-PL" dirty="0" err="1"/>
              <a:t>once</a:t>
            </a:r>
            <a:r>
              <a:rPr lang="pl-PL" dirty="0"/>
              <a:t> </a:t>
            </a:r>
            <a:r>
              <a:rPr lang="pl-PL" dirty="0" err="1"/>
              <a:t>done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fast.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Don’t</a:t>
            </a:r>
            <a:r>
              <a:rPr lang="pl-PL" dirty="0"/>
              <a:t> be </a:t>
            </a:r>
            <a:r>
              <a:rPr lang="pl-PL" dirty="0" err="1"/>
              <a:t>affraid</a:t>
            </a:r>
            <a:r>
              <a:rPr lang="pl-PL" dirty="0"/>
              <a:t> to re-run the </a:t>
            </a:r>
            <a:r>
              <a:rPr lang="pl-PL" dirty="0" err="1"/>
              <a:t>code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FD1E-B92E-4612-8E45-8E0BCCDA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5" y="516723"/>
            <a:ext cx="8610600" cy="1293028"/>
          </a:xfrm>
        </p:spPr>
        <p:txBody>
          <a:bodyPr/>
          <a:lstStyle/>
          <a:p>
            <a:r>
              <a:rPr lang="pl-PL" dirty="0"/>
              <a:t>Data SET</a:t>
            </a:r>
            <a:endParaRPr lang="en-GB" dirty="0"/>
          </a:p>
        </p:txBody>
      </p:sp>
      <p:pic>
        <p:nvPicPr>
          <p:cNvPr id="2050" name="Picture 2" descr="Map of Queensland">
            <a:extLst>
              <a:ext uri="{FF2B5EF4-FFF2-40B4-BE49-F238E27FC236}">
                <a16:creationId xmlns:a16="http://schemas.microsoft.com/office/drawing/2014/main" id="{B75F7F84-D9D0-4F4F-B8C8-0FAD6486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92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A1F46-E8DF-4D0A-8C7B-CD7CED8F1F36}"/>
              </a:ext>
            </a:extLst>
          </p:cNvPr>
          <p:cNvSpPr txBox="1"/>
          <p:nvPr/>
        </p:nvSpPr>
        <p:spPr>
          <a:xfrm>
            <a:off x="6169519" y="1809751"/>
            <a:ext cx="36551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Shape</a:t>
            </a:r>
            <a:r>
              <a:rPr lang="pl-PL" dirty="0"/>
              <a:t>: 1098, 8</a:t>
            </a:r>
          </a:p>
          <a:p>
            <a:endParaRPr lang="pl-PL" dirty="0"/>
          </a:p>
          <a:p>
            <a:r>
              <a:rPr lang="pl-PL" dirty="0"/>
              <a:t>8 </a:t>
            </a:r>
            <a:r>
              <a:rPr lang="pl-PL" dirty="0" err="1"/>
              <a:t>Columns</a:t>
            </a:r>
            <a:r>
              <a:rPr lang="pl-PL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Date</a:t>
            </a:r>
            <a:r>
              <a:rPr lang="pl-PL" dirty="0"/>
              <a:t> :  DD/MM/YYYY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Region : 5 </a:t>
            </a:r>
            <a:r>
              <a:rPr lang="pl-PL" dirty="0" err="1"/>
              <a:t>values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Source, : 3 </a:t>
            </a:r>
            <a:r>
              <a:rPr lang="pl-PL" dirty="0" err="1"/>
              <a:t>values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Ship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: 3 </a:t>
            </a:r>
            <a:r>
              <a:rPr lang="pl-PL" dirty="0" err="1"/>
              <a:t>values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Area</a:t>
            </a:r>
            <a:r>
              <a:rPr lang="pl-PL" dirty="0"/>
              <a:t> : 2 </a:t>
            </a:r>
            <a:r>
              <a:rPr lang="pl-PL" dirty="0" err="1"/>
              <a:t>Values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Location</a:t>
            </a:r>
            <a:r>
              <a:rPr lang="pl-PL" dirty="0"/>
              <a:t> : </a:t>
            </a:r>
            <a:r>
              <a:rPr lang="pl-PL" dirty="0" err="1"/>
              <a:t>exact</a:t>
            </a:r>
            <a:r>
              <a:rPr lang="pl-PL" dirty="0"/>
              <a:t> </a:t>
            </a:r>
            <a:r>
              <a:rPr lang="pl-PL" dirty="0" err="1"/>
              <a:t>location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Pollutant</a:t>
            </a:r>
            <a:r>
              <a:rPr lang="pl-PL" dirty="0"/>
              <a:t> : </a:t>
            </a:r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pollutant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Estimated</a:t>
            </a:r>
            <a:r>
              <a:rPr lang="pl-PL" dirty="0"/>
              <a:t> </a:t>
            </a:r>
            <a:r>
              <a:rPr lang="pl-PL" dirty="0" err="1"/>
              <a:t>Litres</a:t>
            </a:r>
            <a:r>
              <a:rPr lang="pl-PL" dirty="0"/>
              <a:t> : </a:t>
            </a:r>
            <a:r>
              <a:rPr lang="pl-PL" dirty="0" err="1"/>
              <a:t>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6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4BD2A-9011-4255-9208-1CD6845A7CBB}"/>
              </a:ext>
            </a:extLst>
          </p:cNvPr>
          <p:cNvSpPr/>
          <p:nvPr/>
        </p:nvSpPr>
        <p:spPr>
          <a:xfrm>
            <a:off x="7473358" y="4000742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Remove</a:t>
            </a:r>
            <a:r>
              <a:rPr lang="pl-PL" sz="1600" dirty="0"/>
              <a:t> </a:t>
            </a:r>
            <a:r>
              <a:rPr lang="pl-PL" sz="1600" dirty="0" err="1"/>
              <a:t>duplicates</a:t>
            </a:r>
            <a:endParaRPr lang="en-GB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9E29A0-3721-4DBE-B88B-16AB9358B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2" y="2913655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E2D6B7-29DC-43C1-B92C-20BD57D75491}"/>
              </a:ext>
            </a:extLst>
          </p:cNvPr>
          <p:cNvSpPr/>
          <p:nvPr/>
        </p:nvSpPr>
        <p:spPr>
          <a:xfrm>
            <a:off x="7473357" y="466761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Outliers</a:t>
            </a:r>
            <a:endParaRPr lang="en-GB" sz="16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79F934-BAFA-430D-85E4-C815B834FE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68" y="359945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A5878-9E33-4048-8877-AFF0D4EC438D}"/>
              </a:ext>
            </a:extLst>
          </p:cNvPr>
          <p:cNvSpPr/>
          <p:nvPr/>
        </p:nvSpPr>
        <p:spPr>
          <a:xfrm>
            <a:off x="7992662" y="380997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Encoding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14E6A-6F42-4FCA-B9E8-0DB2D43232FB}"/>
              </a:ext>
            </a:extLst>
          </p:cNvPr>
          <p:cNvCxnSpPr/>
          <p:nvPr/>
        </p:nvCxnSpPr>
        <p:spPr>
          <a:xfrm flipV="1">
            <a:off x="7473355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AC1CF4-6A58-4937-8BC5-9ABA8BCDC0CF}"/>
              </a:ext>
            </a:extLst>
          </p:cNvPr>
          <p:cNvSpPr/>
          <p:nvPr/>
        </p:nvSpPr>
        <p:spPr>
          <a:xfrm>
            <a:off x="9959763" y="395281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Connect SQL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847C9-A78B-4C2D-B9F8-4044D7C1340B}"/>
              </a:ext>
            </a:extLst>
          </p:cNvPr>
          <p:cNvCxnSpPr/>
          <p:nvPr/>
        </p:nvCxnSpPr>
        <p:spPr>
          <a:xfrm flipV="1">
            <a:off x="9440451" y="723894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7C7E5-A8FC-49CB-BE8D-4DC4C84839D8}"/>
              </a:ext>
            </a:extLst>
          </p:cNvPr>
          <p:cNvSpPr/>
          <p:nvPr/>
        </p:nvSpPr>
        <p:spPr>
          <a:xfrm>
            <a:off x="9959763" y="1552575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</a:t>
            </a:r>
            <a:r>
              <a:rPr lang="pl-PL" dirty="0" err="1"/>
              <a:t>Queries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FBCF-B4EE-4B5F-8944-629088015F40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10683663" y="1052506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7770AD-39A1-4650-B059-5FC39B9E8B75}"/>
              </a:ext>
            </a:extLst>
          </p:cNvPr>
          <p:cNvSpPr/>
          <p:nvPr/>
        </p:nvSpPr>
        <p:spPr>
          <a:xfrm>
            <a:off x="10064538" y="2707516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END</a:t>
            </a:r>
            <a:endParaRPr lang="en-GB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9DCB21-74A1-4092-84C7-7805BD4EB7F1}"/>
              </a:ext>
            </a:extLst>
          </p:cNvPr>
          <p:cNvCxnSpPr/>
          <p:nvPr/>
        </p:nvCxnSpPr>
        <p:spPr>
          <a:xfrm>
            <a:off x="10680276" y="2207447"/>
            <a:ext cx="0" cy="50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07F189-E96C-456B-89F9-05BC7FF7CC5F}"/>
              </a:ext>
            </a:extLst>
          </p:cNvPr>
          <p:cNvSpPr txBox="1"/>
          <p:nvPr/>
        </p:nvSpPr>
        <p:spPr>
          <a:xfrm>
            <a:off x="1065578" y="2828958"/>
            <a:ext cx="47003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b="1" dirty="0"/>
              <a:t>THANKS!</a:t>
            </a:r>
            <a:endParaRPr lang="pl-PL" sz="8800" dirty="0"/>
          </a:p>
          <a:p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51844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D99C-C19A-42C4-9987-B28E54D0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28033"/>
            <a:ext cx="8610600" cy="1293028"/>
          </a:xfrm>
        </p:spPr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8838-C4CC-4FB6-8A03-28C0299F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071C-8716-4FFC-92AC-DD8AD77D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54826"/>
            <a:ext cx="10982325" cy="51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F8E5E-EF63-4C72-9457-B9B39FBF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2309641"/>
            <a:ext cx="2867425" cy="24482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2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AD616F-35A5-4BB6-BE94-6B99E874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0" y="1664325"/>
            <a:ext cx="11765017" cy="2400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2FDAA-EED6-4445-967A-07A03E0E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1" y="4533899"/>
            <a:ext cx="11765017" cy="2036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9F0F6A-79E8-4E64-8104-2B21E4288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90" y="4013658"/>
            <a:ext cx="1652117" cy="571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D06418-57FC-4AB9-954C-6A9534AA6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89" y="1163134"/>
            <a:ext cx="1652117" cy="6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ABF94-7165-408D-8643-B9E5C569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3" y="1347727"/>
            <a:ext cx="5201376" cy="86689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6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382ECE7-1BA2-4773-A0A5-BAE37C7A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" y="1785997"/>
            <a:ext cx="6422037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1BF3D5-83F8-4CC3-BECA-9150E353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1" y="2443223"/>
            <a:ext cx="2905530" cy="24958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6CAB08-6D4D-41B3-8D88-14EF63C6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70" y="1781374"/>
            <a:ext cx="2619741" cy="6858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D32602-7C48-4833-A92D-81E40289DECB}"/>
              </a:ext>
            </a:extLst>
          </p:cNvPr>
          <p:cNvSpPr txBox="1"/>
          <p:nvPr/>
        </p:nvSpPr>
        <p:spPr>
          <a:xfrm>
            <a:off x="3806683" y="3133846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Fill</a:t>
            </a:r>
            <a:r>
              <a:rPr lang="pl-PL" dirty="0"/>
              <a:t> with ‚</a:t>
            </a:r>
            <a:r>
              <a:rPr lang="pl-PL" dirty="0" err="1"/>
              <a:t>Unknown</a:t>
            </a:r>
            <a:r>
              <a:rPr lang="pl-PL" dirty="0"/>
              <a:t>’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B4F03-026A-4D6F-B884-37B8C9E278F7}"/>
              </a:ext>
            </a:extLst>
          </p:cNvPr>
          <p:cNvSpPr txBox="1"/>
          <p:nvPr/>
        </p:nvSpPr>
        <p:spPr>
          <a:xfrm>
            <a:off x="3807082" y="369117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Drop </a:t>
            </a:r>
            <a:r>
              <a:rPr lang="pl-PL" dirty="0" err="1"/>
              <a:t>rows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8B83F2-2D5E-4B17-953C-D8A73926B65E}"/>
              </a:ext>
            </a:extLst>
          </p:cNvPr>
          <p:cNvSpPr txBox="1"/>
          <p:nvPr/>
        </p:nvSpPr>
        <p:spPr>
          <a:xfrm>
            <a:off x="3806683" y="406050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Drop </a:t>
            </a:r>
            <a:r>
              <a:rPr lang="pl-PL" dirty="0" err="1"/>
              <a:t>rows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4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6DCD9-FFA9-4666-9E1C-62554BCFB5B0}"/>
              </a:ext>
            </a:extLst>
          </p:cNvPr>
          <p:cNvSpPr/>
          <p:nvPr/>
        </p:nvSpPr>
        <p:spPr>
          <a:xfrm>
            <a:off x="400050" y="466725"/>
            <a:ext cx="1238250" cy="485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/>
              <a:t>START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94D87-FDE3-4D24-BFCC-681B2CCFB06F}"/>
              </a:ext>
            </a:extLst>
          </p:cNvPr>
          <p:cNvSpPr/>
          <p:nvPr/>
        </p:nvSpPr>
        <p:spPr>
          <a:xfrm>
            <a:off x="2157612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to </a:t>
            </a:r>
            <a:r>
              <a:rPr lang="pl-PL" dirty="0" err="1"/>
              <a:t>Pandas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8F41D7-65FD-4CC6-9B31-2E2A9BD98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38300" y="709612"/>
            <a:ext cx="51931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5BC89A6-322C-4D9F-AA27-7E1614BEA886}"/>
              </a:ext>
            </a:extLst>
          </p:cNvPr>
          <p:cNvSpPr/>
          <p:nvPr/>
        </p:nvSpPr>
        <p:spPr>
          <a:xfrm>
            <a:off x="4124724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Description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51C0C7-332D-4951-A8BD-120CB9428D94}"/>
              </a:ext>
            </a:extLst>
          </p:cNvPr>
          <p:cNvCxnSpPr/>
          <p:nvPr/>
        </p:nvCxnSpPr>
        <p:spPr>
          <a:xfrm flipV="1">
            <a:off x="3605412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90AE0-CE97-4350-9539-6360AEE2AA45}"/>
              </a:ext>
            </a:extLst>
          </p:cNvPr>
          <p:cNvSpPr/>
          <p:nvPr/>
        </p:nvSpPr>
        <p:spPr>
          <a:xfrm>
            <a:off x="6025560" y="380999"/>
            <a:ext cx="14478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Cleaning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6DCD1-2BF4-4E04-804E-133AD37C567A}"/>
              </a:ext>
            </a:extLst>
          </p:cNvPr>
          <p:cNvCxnSpPr/>
          <p:nvPr/>
        </p:nvCxnSpPr>
        <p:spPr>
          <a:xfrm flipV="1">
            <a:off x="5506248" y="709610"/>
            <a:ext cx="5193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BDFCF-2992-4EB3-8872-2B0E5E298BE1}"/>
              </a:ext>
            </a:extLst>
          </p:cNvPr>
          <p:cNvSpPr/>
          <p:nvPr/>
        </p:nvSpPr>
        <p:spPr>
          <a:xfrm>
            <a:off x="7473360" y="1323975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Drop </a:t>
            </a:r>
            <a:r>
              <a:rPr lang="pl-PL" sz="1600" dirty="0" err="1"/>
              <a:t>columns</a:t>
            </a:r>
            <a:endParaRPr lang="en-GB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A30B907-C5F0-46A1-9F9F-5C00B7614F4F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6854235" y="933449"/>
            <a:ext cx="514351" cy="7239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A556-7BF5-47D4-B680-582410B9DC0B}"/>
              </a:ext>
            </a:extLst>
          </p:cNvPr>
          <p:cNvSpPr/>
          <p:nvPr/>
        </p:nvSpPr>
        <p:spPr>
          <a:xfrm>
            <a:off x="7473359" y="1986023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Date</a:t>
            </a:r>
            <a:r>
              <a:rPr lang="pl-PL" sz="1600" dirty="0"/>
              <a:t> Format</a:t>
            </a:r>
            <a:endParaRPr lang="en-GB" sz="16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05A733C-1016-4749-919A-129BA14EE52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508923" y="1278761"/>
            <a:ext cx="1204974" cy="723900"/>
          </a:xfrm>
          <a:prstGeom prst="bentConnector3">
            <a:avLst>
              <a:gd name="adj1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3B712-2011-4ECA-BFE7-50370840EF11}"/>
              </a:ext>
            </a:extLst>
          </p:cNvPr>
          <p:cNvSpPr/>
          <p:nvPr/>
        </p:nvSpPr>
        <p:spPr>
          <a:xfrm>
            <a:off x="7473359" y="2676646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Missing </a:t>
            </a:r>
            <a:r>
              <a:rPr lang="pl-PL" sz="1600" dirty="0" err="1"/>
              <a:t>values</a:t>
            </a:r>
            <a:endParaRPr lang="en-GB" sz="16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18C5D-6169-4BA2-A17A-09B3D6715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1589559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8B83F2-2D5E-4B17-953C-D8A73926B65E}"/>
              </a:ext>
            </a:extLst>
          </p:cNvPr>
          <p:cNvSpPr txBox="1"/>
          <p:nvPr/>
        </p:nvSpPr>
        <p:spPr>
          <a:xfrm>
            <a:off x="520558" y="1640711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dirty="0" err="1"/>
              <a:t>clean</a:t>
            </a:r>
            <a:r>
              <a:rPr lang="pl-PL" dirty="0"/>
              <a:t> the </a:t>
            </a:r>
            <a:r>
              <a:rPr lang="pl-PL" dirty="0" err="1"/>
              <a:t>text</a:t>
            </a:r>
            <a:r>
              <a:rPr lang="pl-PL" dirty="0"/>
              <a:t>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BFB7-5112-44C3-A19C-FEF99241E72C}"/>
              </a:ext>
            </a:extLst>
          </p:cNvPr>
          <p:cNvSpPr/>
          <p:nvPr/>
        </p:nvSpPr>
        <p:spPr>
          <a:xfrm>
            <a:off x="7473358" y="3338694"/>
            <a:ext cx="16611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/>
              <a:t>Cleaning</a:t>
            </a:r>
            <a:r>
              <a:rPr lang="pl-PL" sz="1600" dirty="0"/>
              <a:t> the </a:t>
            </a:r>
            <a:r>
              <a:rPr lang="pl-PL" sz="1600" dirty="0" err="1"/>
              <a:t>text</a:t>
            </a:r>
            <a:endParaRPr lang="en-GB" sz="16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548E23-32FD-4A74-8906-CC1B158B88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7673" y="2246784"/>
            <a:ext cx="1907474" cy="723900"/>
          </a:xfrm>
          <a:prstGeom prst="bentConnector3">
            <a:avLst>
              <a:gd name="adj1" fmla="val 1009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81F2595-F154-40EE-84BC-4D2E19CC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8" y="2171938"/>
            <a:ext cx="5621832" cy="10526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A56A24-C330-4E15-9B44-4CC72E5F116B}"/>
              </a:ext>
            </a:extLst>
          </p:cNvPr>
          <p:cNvSpPr txBox="1"/>
          <p:nvPr/>
        </p:nvSpPr>
        <p:spPr>
          <a:xfrm>
            <a:off x="520558" y="3448766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Columns</a:t>
            </a:r>
            <a:r>
              <a:rPr lang="pl-PL" dirty="0"/>
              <a:t>: Region, Source, </a:t>
            </a:r>
            <a:r>
              <a:rPr lang="pl-PL" dirty="0" err="1"/>
              <a:t>Area</a:t>
            </a:r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C1DE5D-EB5D-4649-99B7-020C64A3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8" y="3922514"/>
            <a:ext cx="1841607" cy="25544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44026F9-75D7-40C8-BF07-3DFCF4149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364" y="3836344"/>
            <a:ext cx="4272320" cy="2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27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659</TotalTime>
  <Words>669</Words>
  <Application>Microsoft Office PowerPoint</Application>
  <PresentationFormat>Widescreen</PresentationFormat>
  <Paragraphs>293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Data Cleaning Shore Pollution</vt:lpstr>
      <vt:lpstr>Data SET</vt:lpstr>
      <vt:lpstr>WorK Organisation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Shore Pollution</dc:title>
  <dc:creator>Radek Debek</dc:creator>
  <cp:lastModifiedBy>Radek Debek</cp:lastModifiedBy>
  <cp:revision>2</cp:revision>
  <dcterms:created xsi:type="dcterms:W3CDTF">2021-12-31T10:00:16Z</dcterms:created>
  <dcterms:modified xsi:type="dcterms:W3CDTF">2022-01-03T15:34:24Z</dcterms:modified>
</cp:coreProperties>
</file>