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0"/>
  </p:notesMasterIdLst>
  <p:sldIdLst>
    <p:sldId id="256" r:id="rId2"/>
    <p:sldId id="257" r:id="rId3"/>
    <p:sldId id="263" r:id="rId4"/>
    <p:sldId id="277" r:id="rId5"/>
    <p:sldId id="266" r:id="rId6"/>
    <p:sldId id="276" r:id="rId7"/>
    <p:sldId id="282" r:id="rId8"/>
    <p:sldId id="258" r:id="rId9"/>
    <p:sldId id="269" r:id="rId10"/>
    <p:sldId id="259" r:id="rId11"/>
    <p:sldId id="260" r:id="rId12"/>
    <p:sldId id="300" r:id="rId13"/>
    <p:sldId id="317" r:id="rId14"/>
    <p:sldId id="289" r:id="rId15"/>
    <p:sldId id="301" r:id="rId16"/>
    <p:sldId id="261" r:id="rId17"/>
    <p:sldId id="272" r:id="rId18"/>
    <p:sldId id="287" r:id="rId19"/>
    <p:sldId id="288" r:id="rId20"/>
    <p:sldId id="313" r:id="rId21"/>
    <p:sldId id="303" r:id="rId22"/>
    <p:sldId id="304" r:id="rId23"/>
    <p:sldId id="305" r:id="rId24"/>
    <p:sldId id="296" r:id="rId25"/>
    <p:sldId id="297" r:id="rId26"/>
    <p:sldId id="312" r:id="rId27"/>
    <p:sldId id="335" r:id="rId28"/>
    <p:sldId id="273" r:id="rId29"/>
    <p:sldId id="292" r:id="rId30"/>
    <p:sldId id="293" r:id="rId31"/>
    <p:sldId id="294" r:id="rId32"/>
    <p:sldId id="316" r:id="rId33"/>
    <p:sldId id="274" r:id="rId34"/>
    <p:sldId id="295" r:id="rId35"/>
    <p:sldId id="275" r:id="rId36"/>
    <p:sldId id="290" r:id="rId37"/>
    <p:sldId id="291"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14" r:id="rId53"/>
    <p:sldId id="315" r:id="rId54"/>
    <p:sldId id="271" r:id="rId55"/>
    <p:sldId id="278" r:id="rId56"/>
    <p:sldId id="283" r:id="rId57"/>
    <p:sldId id="284" r:id="rId58"/>
    <p:sldId id="320" r:id="rId59"/>
    <p:sldId id="318" r:id="rId60"/>
    <p:sldId id="319" r:id="rId61"/>
    <p:sldId id="285" r:id="rId62"/>
    <p:sldId id="302" r:id="rId63"/>
    <p:sldId id="306" r:id="rId64"/>
    <p:sldId id="311" r:id="rId65"/>
    <p:sldId id="262" r:id="rId66"/>
    <p:sldId id="286" r:id="rId67"/>
    <p:sldId id="280" r:id="rId68"/>
    <p:sldId id="281" r:id="rId69"/>
    <p:sldId id="279" r:id="rId70"/>
    <p:sldId id="298" r:id="rId71"/>
    <p:sldId id="299" r:id="rId72"/>
    <p:sldId id="307" r:id="rId73"/>
    <p:sldId id="308" r:id="rId74"/>
    <p:sldId id="309" r:id="rId75"/>
    <p:sldId id="310" r:id="rId76"/>
    <p:sldId id="338" r:id="rId77"/>
    <p:sldId id="336" r:id="rId78"/>
    <p:sldId id="339"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53" autoAdjust="0"/>
    <p:restoredTop sz="86448" autoAdjust="0"/>
  </p:normalViewPr>
  <p:slideViewPr>
    <p:cSldViewPr>
      <p:cViewPr>
        <p:scale>
          <a:sx n="75" d="100"/>
          <a:sy n="75" d="100"/>
        </p:scale>
        <p:origin x="-1224" y="-198"/>
      </p:cViewPr>
      <p:guideLst>
        <p:guide orient="horz" pos="2160"/>
        <p:guide pos="2880"/>
      </p:guideLst>
    </p:cSldViewPr>
  </p:slideViewPr>
  <p:outlineViewPr>
    <p:cViewPr>
      <p:scale>
        <a:sx n="33" d="100"/>
        <a:sy n="33" d="100"/>
      </p:scale>
      <p:origin x="0" y="611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86084-C0F8-41B8-9C47-BC5C5D76D41E}" type="datetimeFigureOut">
              <a:rPr lang="en-GB" smtClean="0"/>
              <a:t>10/02/2012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85D64-23CE-4CB5-934A-ABAD592DF68C}" type="slidenum">
              <a:rPr lang="en-GB" smtClean="0"/>
              <a:t>‹#›</a:t>
            </a:fld>
            <a:endParaRPr lang="en-GB" dirty="0"/>
          </a:p>
        </p:txBody>
      </p:sp>
    </p:spTree>
    <p:extLst>
      <p:ext uri="{BB962C8B-B14F-4D97-AF65-F5344CB8AC3E}">
        <p14:creationId xmlns:p14="http://schemas.microsoft.com/office/powerpoint/2010/main" val="216729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85D64-23CE-4CB5-934A-ABAD592DF68C}" type="slidenum">
              <a:rPr lang="en-GB" smtClean="0"/>
              <a:t>5</a:t>
            </a:fld>
            <a:endParaRPr lang="en-GB" dirty="0"/>
          </a:p>
        </p:txBody>
      </p:sp>
    </p:spTree>
    <p:extLst>
      <p:ext uri="{BB962C8B-B14F-4D97-AF65-F5344CB8AC3E}">
        <p14:creationId xmlns:p14="http://schemas.microsoft.com/office/powerpoint/2010/main" val="133616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85D64-23CE-4CB5-934A-ABAD592DF68C}" type="slidenum">
              <a:rPr lang="en-GB" smtClean="0"/>
              <a:t>9</a:t>
            </a:fld>
            <a:endParaRPr lang="en-GB" dirty="0"/>
          </a:p>
        </p:txBody>
      </p:sp>
    </p:spTree>
    <p:extLst>
      <p:ext uri="{BB962C8B-B14F-4D97-AF65-F5344CB8AC3E}">
        <p14:creationId xmlns:p14="http://schemas.microsoft.com/office/powerpoint/2010/main" val="373496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1278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49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7750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8363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0628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7362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4356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555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9025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9210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7467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4529373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5791200" cy="234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52294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Rootkits</a:t>
            </a:r>
            <a:endParaRPr lang="en-GB" u="sng" dirty="0"/>
          </a:p>
        </p:txBody>
      </p:sp>
      <p:sp>
        <p:nvSpPr>
          <p:cNvPr id="3" name="Content Placeholder 2"/>
          <p:cNvSpPr>
            <a:spLocks noGrp="1"/>
          </p:cNvSpPr>
          <p:nvPr>
            <p:ph idx="1"/>
          </p:nvPr>
        </p:nvSpPr>
        <p:spPr>
          <a:xfrm>
            <a:off x="304800" y="1600200"/>
            <a:ext cx="8610600" cy="4525963"/>
          </a:xfrm>
        </p:spPr>
        <p:txBody>
          <a:bodyPr/>
          <a:lstStyle/>
          <a:p>
            <a:r>
              <a:rPr lang="en-GB" sz="2400" dirty="0" smtClean="0"/>
              <a:t>“Root” is a term used on Linux systems which is the equivalent to administrator on windows pc’s. </a:t>
            </a:r>
          </a:p>
          <a:p>
            <a:r>
              <a:rPr lang="en-GB" sz="2400" dirty="0" smtClean="0"/>
              <a:t>The “kit” installs and hides </a:t>
            </a:r>
            <a:r>
              <a:rPr lang="en-GB" sz="2400" dirty="0"/>
              <a:t>a backdoor into a </a:t>
            </a:r>
            <a:r>
              <a:rPr lang="en-GB" sz="2400" dirty="0" smtClean="0"/>
              <a:t>system.</a:t>
            </a:r>
            <a:endParaRPr lang="en-GB" sz="2400" dirty="0"/>
          </a:p>
          <a:p>
            <a:r>
              <a:rPr lang="en-GB" sz="2400" dirty="0" smtClean="0"/>
              <a:t>It is in basic terms a </a:t>
            </a:r>
            <a:r>
              <a:rPr lang="en-GB" sz="2400" dirty="0"/>
              <a:t>maliciously-modified set of administrative tools </a:t>
            </a:r>
            <a:endParaRPr lang="en-GB" sz="2400" dirty="0" smtClean="0"/>
          </a:p>
          <a:p>
            <a:pPr marL="0" indent="0">
              <a:buNone/>
            </a:pPr>
            <a:endParaRPr lang="en-GB" dirty="0"/>
          </a:p>
          <a:p>
            <a:pPr marL="0" indent="0">
              <a:buNone/>
            </a:pPr>
            <a:r>
              <a:rPr lang="en-GB" dirty="0" smtClean="0"/>
              <a:t>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31163"/>
            <a:ext cx="3581400" cy="206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t1.gstatic.com/images?q=tbn:ANd9GcQmMNeNc-iNwuZ6NU0bQcqQ8DgTxY0Aw2SkA5ITXayIUmJQI0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964902"/>
            <a:ext cx="2676525" cy="232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4910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What are they?</a:t>
            </a:r>
            <a:endParaRPr lang="en-GB" u="sng" dirty="0"/>
          </a:p>
        </p:txBody>
      </p:sp>
      <p:sp>
        <p:nvSpPr>
          <p:cNvPr id="3" name="Content Placeholder 2"/>
          <p:cNvSpPr>
            <a:spLocks noGrp="1"/>
          </p:cNvSpPr>
          <p:nvPr>
            <p:ph idx="1"/>
          </p:nvPr>
        </p:nvSpPr>
        <p:spPr/>
        <p:txBody>
          <a:bodyPr/>
          <a:lstStyle/>
          <a:p>
            <a:r>
              <a:rPr lang="en-GB" dirty="0"/>
              <a:t>A "rootkit" is a set of software tools intended to make it easier for a hacker to return to a system once they have gained initial </a:t>
            </a:r>
            <a:r>
              <a:rPr lang="en-GB" dirty="0" smtClean="0"/>
              <a:t>access.</a:t>
            </a:r>
          </a:p>
          <a:p>
            <a:r>
              <a:rPr lang="en-GB" dirty="0"/>
              <a:t>Rootkits work using a simple concept called </a:t>
            </a:r>
            <a:r>
              <a:rPr lang="en-GB" b="1" i="1" dirty="0"/>
              <a:t>modification</a:t>
            </a:r>
            <a:r>
              <a:rPr lang="en-GB" i="1" dirty="0"/>
              <a:t>.</a:t>
            </a:r>
            <a:r>
              <a:rPr lang="en-GB" dirty="0"/>
              <a:t> In general, software is designed to make specific decisions based on very specific data. A rootkit locates and modifies the software so it makes incorrect decisions.</a:t>
            </a:r>
          </a:p>
        </p:txBody>
      </p:sp>
    </p:spTree>
    <p:extLst>
      <p:ext uri="{BB962C8B-B14F-4D97-AF65-F5344CB8AC3E}">
        <p14:creationId xmlns:p14="http://schemas.microsoft.com/office/powerpoint/2010/main" val="39959396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What they are not</a:t>
            </a:r>
            <a:endParaRPr lang="en-GB" u="sng" dirty="0"/>
          </a:p>
        </p:txBody>
      </p:sp>
      <p:sp>
        <p:nvSpPr>
          <p:cNvPr id="3" name="Content Placeholder 2"/>
          <p:cNvSpPr>
            <a:spLocks noGrp="1"/>
          </p:cNvSpPr>
          <p:nvPr>
            <p:ph idx="1"/>
          </p:nvPr>
        </p:nvSpPr>
        <p:spPr/>
        <p:txBody>
          <a:bodyPr>
            <a:normAutofit fontScale="77500" lnSpcReduction="20000"/>
          </a:bodyPr>
          <a:lstStyle/>
          <a:p>
            <a:pPr marL="0" indent="0">
              <a:buNone/>
            </a:pPr>
            <a:r>
              <a:rPr lang="en-GB" b="1" dirty="0" smtClean="0"/>
              <a:t>     </a:t>
            </a:r>
            <a:r>
              <a:rPr lang="en-GB" b="1" u="sng" dirty="0" smtClean="0"/>
              <a:t>A </a:t>
            </a:r>
            <a:r>
              <a:rPr lang="en-GB" b="1" u="sng" dirty="0"/>
              <a:t>Rootkit Is Not an Exploit</a:t>
            </a:r>
          </a:p>
          <a:p>
            <a:r>
              <a:rPr lang="en-GB" dirty="0"/>
              <a:t>Rootkits may be used in conjunction with an exploit, but the rootkit itself is a fairly straightforward set of utility programs.</a:t>
            </a:r>
            <a:br>
              <a:rPr lang="en-GB" dirty="0"/>
            </a:br>
            <a:r>
              <a:rPr lang="en-GB" u="sng" dirty="0"/>
              <a:t/>
            </a:r>
            <a:br>
              <a:rPr lang="en-GB" u="sng" dirty="0"/>
            </a:br>
            <a:r>
              <a:rPr lang="en-GB" b="1" u="sng" dirty="0"/>
              <a:t>A Rootkit Is Not a Virus</a:t>
            </a:r>
          </a:p>
          <a:p>
            <a:r>
              <a:rPr lang="en-GB" dirty="0"/>
              <a:t>A virus program is a self-propagating automaton. In contrast, a rootkit does not make copies of itself, and it does not have a mind of its own. A rootkit is under the full control of a human attacker, while a virus is not. </a:t>
            </a:r>
            <a:br>
              <a:rPr lang="en-GB" dirty="0"/>
            </a:br>
            <a:r>
              <a:rPr lang="en-GB" dirty="0"/>
              <a:t/>
            </a:r>
            <a:br>
              <a:rPr lang="en-GB" dirty="0"/>
            </a:br>
            <a:r>
              <a:rPr lang="en-GB" dirty="0"/>
              <a:t/>
            </a:r>
            <a:br>
              <a:rPr lang="en-GB" dirty="0"/>
            </a:br>
            <a:endParaRPr lang="en-GB" dirty="0"/>
          </a:p>
          <a:p>
            <a:endParaRPr lang="en-GB" dirty="0"/>
          </a:p>
        </p:txBody>
      </p:sp>
    </p:spTree>
    <p:extLst>
      <p:ext uri="{BB962C8B-B14F-4D97-AF65-F5344CB8AC3E}">
        <p14:creationId xmlns:p14="http://schemas.microsoft.com/office/powerpoint/2010/main" val="269774532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Common misconception</a:t>
            </a:r>
            <a:endParaRPr lang="en-GB" u="sng" dirty="0"/>
          </a:p>
        </p:txBody>
      </p:sp>
      <p:sp>
        <p:nvSpPr>
          <p:cNvPr id="3" name="Content Placeholder 2"/>
          <p:cNvSpPr>
            <a:spLocks noGrp="1"/>
          </p:cNvSpPr>
          <p:nvPr>
            <p:ph idx="1"/>
          </p:nvPr>
        </p:nvSpPr>
        <p:spPr/>
        <p:txBody>
          <a:bodyPr>
            <a:normAutofit/>
          </a:bodyPr>
          <a:lstStyle/>
          <a:p>
            <a:r>
              <a:rPr lang="en-GB" dirty="0" smtClean="0"/>
              <a:t>A rootkit is </a:t>
            </a:r>
            <a:r>
              <a:rPr lang="en-GB" b="1" dirty="0" smtClean="0"/>
              <a:t>not </a:t>
            </a:r>
            <a:r>
              <a:rPr lang="en-GB" dirty="0" smtClean="0"/>
              <a:t>a virus because in definition a “virus” is a malicious self-propagating automaton and is not controlled by the attacker, a rootkit on the other hand is fully controlled by the hacker and is more seen as a set of utility tools the hacker is using. A rootkit modifies how the computer initially runs or performs tasks so that it is done incorrectly or for the hacker advantage.</a:t>
            </a:r>
            <a:endParaRPr lang="en-GB" dirty="0"/>
          </a:p>
        </p:txBody>
      </p:sp>
    </p:spTree>
    <p:extLst>
      <p:ext uri="{BB962C8B-B14F-4D97-AF65-F5344CB8AC3E}">
        <p14:creationId xmlns:p14="http://schemas.microsoft.com/office/powerpoint/2010/main" val="347209600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History of </a:t>
            </a:r>
            <a:r>
              <a:rPr lang="en-GB" u="sng" smtClean="0"/>
              <a:t>the </a:t>
            </a:r>
            <a:r>
              <a:rPr lang="en-GB" u="sng" smtClean="0"/>
              <a:t>rootkit</a:t>
            </a:r>
            <a:endParaRPr lang="en-GB" u="sng" dirty="0"/>
          </a:p>
        </p:txBody>
      </p:sp>
      <p:sp>
        <p:nvSpPr>
          <p:cNvPr id="3" name="Content Placeholder 2"/>
          <p:cNvSpPr>
            <a:spLocks noGrp="1"/>
          </p:cNvSpPr>
          <p:nvPr>
            <p:ph idx="1"/>
          </p:nvPr>
        </p:nvSpPr>
        <p:spPr>
          <a:xfrm>
            <a:off x="457200" y="1600200"/>
            <a:ext cx="8382000" cy="4648200"/>
          </a:xfrm>
        </p:spPr>
        <p:txBody>
          <a:bodyPr>
            <a:normAutofit fontScale="92500" lnSpcReduction="20000"/>
          </a:bodyPr>
          <a:lstStyle/>
          <a:p>
            <a:r>
              <a:rPr lang="en-GB" dirty="0" smtClean="0"/>
              <a:t>The first documented computer to be targeted by this type of malware and using stealthy techniques to hide itself was in 1986.</a:t>
            </a:r>
          </a:p>
          <a:p>
            <a:r>
              <a:rPr lang="en-GB" dirty="0"/>
              <a:t>The first malicious rootkit for the Windows NT operating system appeared in </a:t>
            </a:r>
            <a:r>
              <a:rPr lang="en-GB" dirty="0" smtClean="0"/>
              <a:t>1999 it was simply called the NTRootkit and was </a:t>
            </a:r>
            <a:r>
              <a:rPr lang="en-GB" dirty="0"/>
              <a:t>created by Greg Hoglund</a:t>
            </a:r>
            <a:r>
              <a:rPr lang="en-GB" dirty="0" smtClean="0"/>
              <a:t>. </a:t>
            </a:r>
            <a:r>
              <a:rPr lang="en-GB" dirty="0"/>
              <a:t>It was followed by HackerDefender in 2003</a:t>
            </a:r>
            <a:r>
              <a:rPr lang="en-GB" dirty="0" smtClean="0"/>
              <a:t>. </a:t>
            </a:r>
          </a:p>
          <a:p>
            <a:r>
              <a:rPr lang="en-GB" dirty="0" smtClean="0"/>
              <a:t>The </a:t>
            </a:r>
            <a:r>
              <a:rPr lang="en-GB" dirty="0"/>
              <a:t>first rootkit targeting Mac </a:t>
            </a:r>
            <a:r>
              <a:rPr lang="en-GB" dirty="0" smtClean="0"/>
              <a:t>appeared </a:t>
            </a:r>
            <a:r>
              <a:rPr lang="en-GB" dirty="0"/>
              <a:t>in </a:t>
            </a:r>
            <a:r>
              <a:rPr lang="en-GB" dirty="0" smtClean="0"/>
              <a:t>2009.</a:t>
            </a:r>
          </a:p>
          <a:p>
            <a:r>
              <a:rPr lang="en-GB" dirty="0" smtClean="0"/>
              <a:t>The stuxnet worm  was the first to target programmable controllers.</a:t>
            </a:r>
            <a:endParaRPr lang="en-GB" dirty="0"/>
          </a:p>
        </p:txBody>
      </p:sp>
    </p:spTree>
    <p:extLst>
      <p:ext uri="{BB962C8B-B14F-4D97-AF65-F5344CB8AC3E}">
        <p14:creationId xmlns:p14="http://schemas.microsoft.com/office/powerpoint/2010/main" val="256858085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History of the </a:t>
            </a:r>
            <a:r>
              <a:rPr lang="en-GB" u="sng" dirty="0" smtClean="0"/>
              <a:t>rootkit</a:t>
            </a:r>
            <a:endParaRPr lang="en-GB" u="sng" dirty="0"/>
          </a:p>
        </p:txBody>
      </p:sp>
      <p:sp>
        <p:nvSpPr>
          <p:cNvPr id="3" name="Content Placeholder 2"/>
          <p:cNvSpPr>
            <a:spLocks noGrp="1"/>
          </p:cNvSpPr>
          <p:nvPr>
            <p:ph idx="1"/>
          </p:nvPr>
        </p:nvSpPr>
        <p:spPr>
          <a:xfrm>
            <a:off x="457200" y="1600200"/>
            <a:ext cx="8229600" cy="4648200"/>
          </a:xfrm>
        </p:spPr>
        <p:txBody>
          <a:bodyPr>
            <a:normAutofit/>
          </a:bodyPr>
          <a:lstStyle/>
          <a:p>
            <a:r>
              <a:rPr lang="en-GB" dirty="0" smtClean="0"/>
              <a:t>Rootkits </a:t>
            </a:r>
            <a:r>
              <a:rPr lang="en-GB" dirty="0"/>
              <a:t>are not a new concept. In fact, many of the methods used in modern rootkits are the same methods used in viruses in the 1980s—for example, modifying key system tables, memory, and program logic. </a:t>
            </a:r>
            <a:endParaRPr lang="en-GB" dirty="0" smtClean="0"/>
          </a:p>
          <a:p>
            <a:r>
              <a:rPr lang="en-GB" dirty="0" smtClean="0"/>
              <a:t>In </a:t>
            </a:r>
            <a:r>
              <a:rPr lang="en-GB" dirty="0"/>
              <a:t>the late 1980s, a virus might have used these techniques to hide from a virus scanner. </a:t>
            </a:r>
            <a:br>
              <a:rPr lang="en-GB" dirty="0"/>
            </a:br>
            <a:endParaRPr lang="en-GB" dirty="0"/>
          </a:p>
        </p:txBody>
      </p:sp>
    </p:spTree>
    <p:extLst>
      <p:ext uri="{BB962C8B-B14F-4D97-AF65-F5344CB8AC3E}">
        <p14:creationId xmlns:p14="http://schemas.microsoft.com/office/powerpoint/2010/main" val="399553419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do they work?</a:t>
            </a:r>
            <a:br>
              <a:rPr lang="en-GB" u="sng" dirty="0" smtClean="0"/>
            </a:br>
            <a:r>
              <a:rPr lang="en-GB" sz="3100" u="sng" dirty="0" smtClean="0"/>
              <a:t>Overview</a:t>
            </a:r>
            <a:endParaRPr lang="en-GB" sz="3100" u="sng" dirty="0"/>
          </a:p>
        </p:txBody>
      </p:sp>
      <p:sp>
        <p:nvSpPr>
          <p:cNvPr id="3" name="Content Placeholder 2"/>
          <p:cNvSpPr>
            <a:spLocks noGrp="1"/>
          </p:cNvSpPr>
          <p:nvPr>
            <p:ph idx="1"/>
          </p:nvPr>
        </p:nvSpPr>
        <p:spPr>
          <a:xfrm>
            <a:off x="457200" y="1447800"/>
            <a:ext cx="8229600" cy="4953000"/>
          </a:xfrm>
        </p:spPr>
        <p:txBody>
          <a:bodyPr>
            <a:normAutofit/>
          </a:bodyPr>
          <a:lstStyle/>
          <a:p>
            <a:pPr marL="0" indent="0">
              <a:buNone/>
            </a:pPr>
            <a:endParaRPr lang="en-GB" dirty="0"/>
          </a:p>
          <a:p>
            <a:r>
              <a:rPr lang="en-GB" dirty="0" smtClean="0"/>
              <a:t> A rootkit typically consists of 3 pieces of code  the “dropper” the “loader” and the rootkit itself. Rootkits are installed from at user-level access and exploit a known vulnerability. Once the rootkit is installed it allows the attacker to gain root or privileged access to the computer.</a:t>
            </a:r>
            <a:endParaRPr lang="en-GB" dirty="0"/>
          </a:p>
        </p:txBody>
      </p:sp>
    </p:spTree>
    <p:extLst>
      <p:ext uri="{BB962C8B-B14F-4D97-AF65-F5344CB8AC3E}">
        <p14:creationId xmlns:p14="http://schemas.microsoft.com/office/powerpoint/2010/main" val="266161602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do they run?</a:t>
            </a:r>
            <a:endParaRPr lang="en-GB" u="sng" dirty="0"/>
          </a:p>
        </p:txBody>
      </p:sp>
      <p:sp>
        <p:nvSpPr>
          <p:cNvPr id="3" name="Content Placeholder 2"/>
          <p:cNvSpPr>
            <a:spLocks noGrp="1"/>
          </p:cNvSpPr>
          <p:nvPr>
            <p:ph idx="1"/>
          </p:nvPr>
        </p:nvSpPr>
        <p:spPr>
          <a:xfrm>
            <a:off x="228600" y="1600200"/>
            <a:ext cx="8153400" cy="4525963"/>
          </a:xfrm>
        </p:spPr>
        <p:txBody>
          <a:bodyPr>
            <a:normAutofit/>
          </a:bodyPr>
          <a:lstStyle/>
          <a:p>
            <a:r>
              <a:rPr lang="en-GB" sz="2800" dirty="0" smtClean="0"/>
              <a:t>At </a:t>
            </a:r>
            <a:r>
              <a:rPr lang="en-GB" sz="2800" dirty="0"/>
              <a:t>first </a:t>
            </a:r>
            <a:r>
              <a:rPr lang="en-GB" sz="2800" dirty="0" smtClean="0"/>
              <a:t>the </a:t>
            </a:r>
            <a:r>
              <a:rPr lang="en-GB" sz="2800" dirty="0"/>
              <a:t>“dropper” </a:t>
            </a:r>
            <a:r>
              <a:rPr lang="en-GB" sz="2800" dirty="0" smtClean="0"/>
              <a:t>is run which </a:t>
            </a:r>
            <a:r>
              <a:rPr lang="en-GB" sz="2800" dirty="0"/>
              <a:t>initiates the rootkit installation. Activating the dropper program </a:t>
            </a:r>
            <a:r>
              <a:rPr lang="en-GB" sz="2800" dirty="0" smtClean="0"/>
              <a:t>is usually as a result of human intervention, </a:t>
            </a:r>
            <a:r>
              <a:rPr lang="en-GB" sz="2800" dirty="0"/>
              <a:t>such as clicking on a malicious e-mail </a:t>
            </a:r>
            <a:r>
              <a:rPr lang="en-GB" sz="2800" dirty="0" smtClean="0"/>
              <a:t>link. </a:t>
            </a:r>
            <a:r>
              <a:rPr lang="en-GB" sz="2800" dirty="0"/>
              <a:t>Once initiated, the dropper launches the loader program and then deletes itself. Once active, the loader typically causes a buffer overflow, which loads the rootkit into memory</a:t>
            </a:r>
            <a:r>
              <a:rPr lang="en-GB" sz="2800" dirty="0" smtClean="0"/>
              <a:t>. </a:t>
            </a:r>
            <a:endParaRPr lang="en-GB" sz="2800" dirty="0"/>
          </a:p>
          <a:p>
            <a:endParaRPr lang="en-GB" dirty="0"/>
          </a:p>
        </p:txBody>
      </p:sp>
    </p:spTree>
    <p:extLst>
      <p:ext uri="{BB962C8B-B14F-4D97-AF65-F5344CB8AC3E}">
        <p14:creationId xmlns:p14="http://schemas.microsoft.com/office/powerpoint/2010/main" val="217534906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What is commonly found in a rootkit?</a:t>
            </a:r>
            <a:endParaRPr lang="en-GB" u="sng" dirty="0"/>
          </a:p>
        </p:txBody>
      </p:sp>
      <p:sp>
        <p:nvSpPr>
          <p:cNvPr id="3" name="Content Placeholder 2"/>
          <p:cNvSpPr>
            <a:spLocks noGrp="1"/>
          </p:cNvSpPr>
          <p:nvPr>
            <p:ph idx="1"/>
          </p:nvPr>
        </p:nvSpPr>
        <p:spPr/>
        <p:txBody>
          <a:bodyPr>
            <a:normAutofit lnSpcReduction="10000"/>
          </a:bodyPr>
          <a:lstStyle/>
          <a:p>
            <a:r>
              <a:rPr lang="en-GB" dirty="0" smtClean="0"/>
              <a:t>Even a simple rootkit has very long lines of coding.</a:t>
            </a:r>
          </a:p>
          <a:p>
            <a:r>
              <a:rPr lang="en-GB" dirty="0" smtClean="0"/>
              <a:t>One part of the rootkit is usually to avoid detection so it has to filter searches so it doesn’t the rootkit itself </a:t>
            </a:r>
            <a:r>
              <a:rPr lang="en-GB" dirty="0"/>
              <a:t>doesn’t appear. </a:t>
            </a:r>
            <a:endParaRPr lang="en-GB" dirty="0" smtClean="0"/>
          </a:p>
          <a:p>
            <a:r>
              <a:rPr lang="en-GB" b="1" dirty="0"/>
              <a:t>Hide process listing</a:t>
            </a:r>
            <a:r>
              <a:rPr lang="en-GB" dirty="0"/>
              <a:t> (from Task Manager, etc.) </a:t>
            </a:r>
          </a:p>
          <a:p>
            <a:r>
              <a:rPr lang="en-GB" b="1" dirty="0"/>
              <a:t>Hide files in Explorer </a:t>
            </a:r>
            <a:r>
              <a:rPr lang="en-GB" dirty="0"/>
              <a:t>(Folders, Files, Common Dialog Boxes) </a:t>
            </a:r>
          </a:p>
          <a:p>
            <a:r>
              <a:rPr lang="en-GB" b="1" dirty="0"/>
              <a:t>Hide entries in the Registry Editor </a:t>
            </a:r>
            <a:r>
              <a:rPr lang="en-GB" dirty="0"/>
              <a:t>(Regedit) </a:t>
            </a:r>
          </a:p>
          <a:p>
            <a:endParaRPr lang="en-GB" dirty="0"/>
          </a:p>
        </p:txBody>
      </p:sp>
    </p:spTree>
    <p:extLst>
      <p:ext uri="{BB962C8B-B14F-4D97-AF65-F5344CB8AC3E}">
        <p14:creationId xmlns:p14="http://schemas.microsoft.com/office/powerpoint/2010/main" val="141224843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What is commonly found in a rootkit?</a:t>
            </a:r>
            <a:r>
              <a:rPr lang="en-GB" dirty="0" smtClean="0"/>
              <a:t/>
            </a:r>
            <a:br>
              <a:rPr lang="en-GB" dirty="0" smtClean="0"/>
            </a:br>
            <a:r>
              <a:rPr lang="en-GB" sz="2400" dirty="0" smtClean="0"/>
              <a:t>Rootkits commonly have a menu for the attacker to use</a:t>
            </a:r>
            <a:endParaRPr lang="en-GB" dirty="0"/>
          </a:p>
        </p:txBody>
      </p:sp>
      <p:sp>
        <p:nvSpPr>
          <p:cNvPr id="3" name="Content Placeholder 2"/>
          <p:cNvSpPr>
            <a:spLocks noGrp="1"/>
          </p:cNvSpPr>
          <p:nvPr>
            <p:ph idx="1"/>
          </p:nvPr>
        </p:nvSpPr>
        <p:spPr/>
        <p:txBody>
          <a:bodyPr>
            <a:normAutofit fontScale="55000" lnSpcReduction="20000"/>
          </a:bodyPr>
          <a:lstStyle/>
          <a:p>
            <a:r>
              <a:rPr lang="en-GB" b="1" dirty="0"/>
              <a:t>Example 1-1. Menu for a kernel rootkit.</a:t>
            </a:r>
          </a:p>
          <a:p>
            <a:r>
              <a:rPr lang="en-GB" dirty="0"/>
              <a:t>Win2K Rootkit by the team rootkit.com</a:t>
            </a:r>
            <a:br>
              <a:rPr lang="en-GB" dirty="0"/>
            </a:br>
            <a:r>
              <a:rPr lang="en-GB" dirty="0"/>
              <a:t>Version 0.4 alpha</a:t>
            </a:r>
            <a:br>
              <a:rPr lang="en-GB" dirty="0"/>
            </a:br>
            <a:r>
              <a:rPr lang="en-GB" dirty="0"/>
              <a:t>-----------------------------------------</a:t>
            </a:r>
            <a:br>
              <a:rPr lang="en-GB" dirty="0"/>
            </a:br>
            <a:r>
              <a:rPr lang="en-GB" u="sng" dirty="0"/>
              <a:t>command </a:t>
            </a:r>
            <a:r>
              <a:rPr lang="en-GB" dirty="0" smtClean="0"/>
              <a:t>          </a:t>
            </a:r>
            <a:r>
              <a:rPr lang="en-GB" u="sng" dirty="0" smtClean="0"/>
              <a:t>description</a:t>
            </a:r>
            <a:r>
              <a:rPr lang="en-GB" dirty="0"/>
              <a:t/>
            </a:r>
            <a:br>
              <a:rPr lang="en-GB" dirty="0"/>
            </a:br>
            <a:r>
              <a:rPr lang="en-GB" dirty="0"/>
              <a:t>ps </a:t>
            </a:r>
            <a:r>
              <a:rPr lang="en-GB" dirty="0" smtClean="0"/>
              <a:t>                        show </a:t>
            </a:r>
            <a:r>
              <a:rPr lang="en-GB" dirty="0"/>
              <a:t>process list</a:t>
            </a:r>
            <a:br>
              <a:rPr lang="en-GB" dirty="0"/>
            </a:br>
            <a:r>
              <a:rPr lang="en-GB" dirty="0"/>
              <a:t>help </a:t>
            </a:r>
            <a:r>
              <a:rPr lang="en-GB" dirty="0" smtClean="0"/>
              <a:t>                    this </a:t>
            </a:r>
            <a:r>
              <a:rPr lang="en-GB" dirty="0"/>
              <a:t>data</a:t>
            </a:r>
            <a:br>
              <a:rPr lang="en-GB" dirty="0"/>
            </a:br>
            <a:r>
              <a:rPr lang="en-GB" dirty="0"/>
              <a:t>buffertest </a:t>
            </a:r>
            <a:r>
              <a:rPr lang="en-GB" dirty="0" smtClean="0"/>
              <a:t>          debug </a:t>
            </a:r>
            <a:r>
              <a:rPr lang="en-GB" dirty="0"/>
              <a:t>output</a:t>
            </a:r>
            <a:br>
              <a:rPr lang="en-GB" dirty="0"/>
            </a:br>
            <a:r>
              <a:rPr lang="en-GB" dirty="0"/>
              <a:t>hidedir </a:t>
            </a:r>
            <a:r>
              <a:rPr lang="en-GB" dirty="0" smtClean="0"/>
              <a:t>               hide </a:t>
            </a:r>
            <a:r>
              <a:rPr lang="en-GB" dirty="0"/>
              <a:t>prefixed file or directory</a:t>
            </a:r>
            <a:br>
              <a:rPr lang="en-GB" dirty="0"/>
            </a:br>
            <a:r>
              <a:rPr lang="en-GB" dirty="0"/>
              <a:t>hideproc </a:t>
            </a:r>
            <a:r>
              <a:rPr lang="en-GB" dirty="0" smtClean="0"/>
              <a:t>            hide </a:t>
            </a:r>
            <a:r>
              <a:rPr lang="en-GB" dirty="0"/>
              <a:t>prefixed processes</a:t>
            </a:r>
            <a:br>
              <a:rPr lang="en-GB" dirty="0"/>
            </a:br>
            <a:r>
              <a:rPr lang="en-GB" dirty="0"/>
              <a:t>debugint </a:t>
            </a:r>
            <a:r>
              <a:rPr lang="en-GB" dirty="0" smtClean="0"/>
              <a:t>           (</a:t>
            </a:r>
            <a:r>
              <a:rPr lang="en-GB" dirty="0"/>
              <a:t>BSOD)fire int3</a:t>
            </a:r>
            <a:br>
              <a:rPr lang="en-GB" dirty="0"/>
            </a:br>
            <a:r>
              <a:rPr lang="en-GB" dirty="0"/>
              <a:t>sniffkeys </a:t>
            </a:r>
            <a:r>
              <a:rPr lang="en-GB" dirty="0" smtClean="0"/>
              <a:t>            toggle </a:t>
            </a:r>
            <a:r>
              <a:rPr lang="en-GB" dirty="0"/>
              <a:t>keyboard sniffer </a:t>
            </a:r>
          </a:p>
          <a:p>
            <a:r>
              <a:rPr lang="en-GB" dirty="0" smtClean="0"/>
              <a:t>echo </a:t>
            </a:r>
            <a:r>
              <a:rPr lang="en-GB" dirty="0"/>
              <a:t>&lt;string&gt; echo the given string</a:t>
            </a:r>
            <a:br>
              <a:rPr lang="en-GB" dirty="0"/>
            </a:br>
            <a:r>
              <a:rPr lang="en-GB" dirty="0"/>
              <a:t>*"(BSOD)" means Blue Screen of Death</a:t>
            </a:r>
            <a:br>
              <a:rPr lang="en-GB" dirty="0"/>
            </a:br>
            <a:r>
              <a:rPr lang="en-GB" dirty="0"/>
              <a:t>if a kernel debugger is not present!</a:t>
            </a:r>
            <a:br>
              <a:rPr lang="en-GB" dirty="0"/>
            </a:br>
            <a:r>
              <a:rPr lang="en-GB" dirty="0"/>
              <a:t>*"prefixed" means the process or filename</a:t>
            </a:r>
            <a:br>
              <a:rPr lang="en-GB" dirty="0"/>
            </a:br>
            <a:r>
              <a:rPr lang="en-GB" dirty="0"/>
              <a:t>starts with the letters '_root_'.</a:t>
            </a:r>
            <a:br>
              <a:rPr lang="en-GB" dirty="0"/>
            </a:br>
            <a:r>
              <a:rPr lang="en-GB" dirty="0"/>
              <a:t>*"sniffer" means listening or monitoring software. </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286000"/>
            <a:ext cx="2590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2815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Who are Detica Treidan?</a:t>
            </a:r>
            <a:br>
              <a:rPr lang="en-GB" u="sng" dirty="0" smtClean="0"/>
            </a:br>
            <a:endParaRPr lang="en-GB" sz="2700" u="sng" dirty="0"/>
          </a:p>
        </p:txBody>
      </p:sp>
      <p:sp>
        <p:nvSpPr>
          <p:cNvPr id="3" name="Content Placeholder 2"/>
          <p:cNvSpPr>
            <a:spLocks noGrp="1"/>
          </p:cNvSpPr>
          <p:nvPr>
            <p:ph idx="1"/>
          </p:nvPr>
        </p:nvSpPr>
        <p:spPr>
          <a:xfrm>
            <a:off x="533400" y="1600200"/>
            <a:ext cx="8077200" cy="4525963"/>
          </a:xfrm>
        </p:spPr>
        <p:txBody>
          <a:bodyPr>
            <a:normAutofit/>
          </a:bodyPr>
          <a:lstStyle/>
          <a:p>
            <a:r>
              <a:rPr lang="en-GB" sz="2800" dirty="0" smtClean="0"/>
              <a:t>Treidan is an organization with the aim to detect sophisticated cyber attacks which pose any risks to client information technology assets.</a:t>
            </a:r>
          </a:p>
          <a:p>
            <a:endParaRPr lang="en-GB" sz="2800" dirty="0"/>
          </a:p>
          <a:p>
            <a:endParaRPr lang="en-GB" sz="2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018" y="3289465"/>
            <a:ext cx="26670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43318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a rootkit is originally made</a:t>
            </a:r>
            <a:endParaRPr lang="en-GB" u="sng" dirty="0"/>
          </a:p>
        </p:txBody>
      </p:sp>
      <p:sp>
        <p:nvSpPr>
          <p:cNvPr id="3" name="Content Placeholder 2"/>
          <p:cNvSpPr>
            <a:spLocks noGrp="1"/>
          </p:cNvSpPr>
          <p:nvPr>
            <p:ph idx="1"/>
          </p:nvPr>
        </p:nvSpPr>
        <p:spPr>
          <a:xfrm>
            <a:off x="431800" y="1752601"/>
            <a:ext cx="4038600" cy="4305300"/>
          </a:xfrm>
        </p:spPr>
        <p:txBody>
          <a:bodyPr>
            <a:normAutofit fontScale="77500" lnSpcReduction="20000"/>
          </a:bodyPr>
          <a:lstStyle/>
          <a:p>
            <a:r>
              <a:rPr lang="en-GB" dirty="0" smtClean="0"/>
              <a:t>When broken down, a rootkit is shown to be a relatively simple programme. It just needs to install itself as deep into the system as possible.</a:t>
            </a:r>
          </a:p>
          <a:p>
            <a:r>
              <a:rPr lang="en-GB" dirty="0" smtClean="0"/>
              <a:t>Other additional parts are sometimes added to the rootkit itself such as search filters but this isn't always vital. As rootkit in definition is just a utility tool used by the hacker.</a:t>
            </a:r>
            <a:endParaRPr lang="en-GB"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33" t="39481" r="6666" b="13725"/>
          <a:stretch/>
        </p:blipFill>
        <p:spPr bwMode="auto">
          <a:xfrm>
            <a:off x="4470400" y="1524000"/>
            <a:ext cx="42672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61092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are people infected by rootkits?</a:t>
            </a:r>
            <a:endParaRPr lang="en-GB" u="sng" dirty="0"/>
          </a:p>
        </p:txBody>
      </p:sp>
      <p:sp>
        <p:nvSpPr>
          <p:cNvPr id="3" name="Content Placeholder 2"/>
          <p:cNvSpPr>
            <a:spLocks noGrp="1"/>
          </p:cNvSpPr>
          <p:nvPr>
            <p:ph idx="1"/>
          </p:nvPr>
        </p:nvSpPr>
        <p:spPr>
          <a:xfrm>
            <a:off x="152400" y="1447800"/>
            <a:ext cx="8839200" cy="4525963"/>
          </a:xfrm>
        </p:spPr>
        <p:txBody>
          <a:bodyPr>
            <a:normAutofit lnSpcReduction="10000"/>
          </a:bodyPr>
          <a:lstStyle/>
          <a:p>
            <a:r>
              <a:rPr lang="en-GB" dirty="0" smtClean="0"/>
              <a:t>There are many ways which can allow the attacker to install a rootkit onto a computer, the attacker initially looks for the vulnerabilities in the system for example an open network port, an unpatched system, a weak administrator password or even a blank administrator password.</a:t>
            </a:r>
          </a:p>
          <a:p>
            <a:r>
              <a:rPr lang="en-GB" dirty="0" smtClean="0"/>
              <a:t>However, you can expose yourself to rootkits by opening unsafe email attachments. So the rootkit is installed by the user themselves.</a:t>
            </a:r>
            <a:endParaRPr lang="en-GB" dirty="0"/>
          </a:p>
        </p:txBody>
      </p:sp>
    </p:spTree>
    <p:extLst>
      <p:ext uri="{BB962C8B-B14F-4D97-AF65-F5344CB8AC3E}">
        <p14:creationId xmlns:p14="http://schemas.microsoft.com/office/powerpoint/2010/main" val="102782048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What can a Attacker do with a rootkit?</a:t>
            </a:r>
            <a:endParaRPr lang="en-GB" u="sng" dirty="0"/>
          </a:p>
        </p:txBody>
      </p:sp>
      <p:sp>
        <p:nvSpPr>
          <p:cNvPr id="3" name="Content Placeholder 2"/>
          <p:cNvSpPr>
            <a:spLocks noGrp="1"/>
          </p:cNvSpPr>
          <p:nvPr>
            <p:ph idx="1"/>
          </p:nvPr>
        </p:nvSpPr>
        <p:spPr>
          <a:xfrm>
            <a:off x="-38100" y="1600200"/>
            <a:ext cx="9144000" cy="4525963"/>
          </a:xfrm>
        </p:spPr>
        <p:txBody>
          <a:bodyPr/>
          <a:lstStyle/>
          <a:p>
            <a:r>
              <a:rPr lang="en-GB" dirty="0" smtClean="0"/>
              <a:t>Install a backdoor for future access to the system</a:t>
            </a:r>
          </a:p>
          <a:p>
            <a:r>
              <a:rPr lang="en-GB" dirty="0" smtClean="0"/>
              <a:t>Destroy/Steal sensitive data</a:t>
            </a:r>
          </a:p>
          <a:p>
            <a:r>
              <a:rPr lang="en-GB" dirty="0" smtClean="0"/>
              <a:t>Log sensitive information generated by applications</a:t>
            </a:r>
          </a:p>
          <a:p>
            <a:r>
              <a:rPr lang="en-GB" dirty="0" smtClean="0"/>
              <a:t>Filter out information shown to the user</a:t>
            </a:r>
          </a:p>
          <a:p>
            <a:r>
              <a:rPr lang="en-GB" dirty="0" smtClean="0"/>
              <a:t>Manipulate configuration files</a:t>
            </a:r>
          </a:p>
          <a:p>
            <a:r>
              <a:rPr lang="en-GB" dirty="0" smtClean="0"/>
              <a:t>Use the machine as a zombie/botnet</a:t>
            </a:r>
          </a:p>
          <a:p>
            <a:r>
              <a:rPr lang="en-GB" dirty="0" smtClean="0"/>
              <a:t>Use the machine as a gateway to internal networks</a:t>
            </a:r>
          </a:p>
          <a:p>
            <a:endParaRPr lang="en-GB" dirty="0"/>
          </a:p>
        </p:txBody>
      </p:sp>
    </p:spTree>
    <p:extLst>
      <p:ext uri="{BB962C8B-B14F-4D97-AF65-F5344CB8AC3E}">
        <p14:creationId xmlns:p14="http://schemas.microsoft.com/office/powerpoint/2010/main" val="306086737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What can a Attacker do with a rootkit?</a:t>
            </a:r>
            <a:endParaRPr lang="en-GB" u="sng" dirty="0"/>
          </a:p>
        </p:txBody>
      </p:sp>
      <p:sp>
        <p:nvSpPr>
          <p:cNvPr id="3" name="Content Placeholder 2"/>
          <p:cNvSpPr>
            <a:spLocks noGrp="1"/>
          </p:cNvSpPr>
          <p:nvPr>
            <p:ph idx="1"/>
          </p:nvPr>
        </p:nvSpPr>
        <p:spPr>
          <a:xfrm>
            <a:off x="-38100" y="1600200"/>
            <a:ext cx="9144000" cy="4525963"/>
          </a:xfrm>
        </p:spPr>
        <p:txBody>
          <a:bodyPr/>
          <a:lstStyle/>
          <a:p>
            <a:r>
              <a:rPr lang="en-GB" dirty="0" smtClean="0"/>
              <a:t>Use the machine as a proxy, providing anonymity to the attacker, or to impersonate the victim.</a:t>
            </a:r>
          </a:p>
          <a:p>
            <a:r>
              <a:rPr lang="en-GB" dirty="0" smtClean="0"/>
              <a:t>Execute OS commands using the users identity</a:t>
            </a:r>
          </a:p>
          <a:p>
            <a:r>
              <a:rPr lang="en-GB" dirty="0" smtClean="0"/>
              <a:t>Upload a keylogger to record and monitor the users activity</a:t>
            </a:r>
          </a:p>
          <a:p>
            <a:r>
              <a:rPr lang="en-GB" dirty="0" smtClean="0"/>
              <a:t>To set up internal or external attacks</a:t>
            </a:r>
            <a:endParaRPr lang="en-GB" dirty="0"/>
          </a:p>
        </p:txBody>
      </p:sp>
    </p:spTree>
    <p:extLst>
      <p:ext uri="{BB962C8B-B14F-4D97-AF65-F5344CB8AC3E}">
        <p14:creationId xmlns:p14="http://schemas.microsoft.com/office/powerpoint/2010/main" val="243532892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Where can they hide?</a:t>
            </a:r>
            <a:br>
              <a:rPr lang="en-GB" u="sng" dirty="0" smtClean="0"/>
            </a:br>
            <a:r>
              <a:rPr lang="en-GB" sz="2400" u="sng" dirty="0" smtClean="0"/>
              <a:t>Overview</a:t>
            </a:r>
            <a:endParaRPr lang="en-GB" sz="2400" u="sng" dirty="0"/>
          </a:p>
        </p:txBody>
      </p:sp>
      <p:sp>
        <p:nvSpPr>
          <p:cNvPr id="3" name="Content Placeholder 2"/>
          <p:cNvSpPr>
            <a:spLocks noGrp="1"/>
          </p:cNvSpPr>
          <p:nvPr>
            <p:ph idx="1"/>
          </p:nvPr>
        </p:nvSpPr>
        <p:spPr/>
        <p:txBody>
          <a:bodyPr>
            <a:noAutofit/>
          </a:bodyPr>
          <a:lstStyle/>
          <a:p>
            <a:r>
              <a:rPr lang="en-GB" sz="2400" b="1" u="sng" dirty="0" smtClean="0"/>
              <a:t>Firmware</a:t>
            </a:r>
            <a:r>
              <a:rPr lang="en-GB" sz="2400" dirty="0" smtClean="0"/>
              <a:t>-They </a:t>
            </a:r>
            <a:r>
              <a:rPr lang="en-GB" sz="2400" dirty="0"/>
              <a:t>actually </a:t>
            </a:r>
            <a:r>
              <a:rPr lang="en-GB" sz="2400" dirty="0" smtClean="0"/>
              <a:t>embed themselves </a:t>
            </a:r>
            <a:r>
              <a:rPr lang="en-GB" sz="2400" dirty="0"/>
              <a:t>within the firmware of devices such as network devices. The root kit would always be available as long as the device is. And can be harder to detect. </a:t>
            </a:r>
            <a:r>
              <a:rPr lang="en-GB" sz="2400" dirty="0" smtClean="0"/>
              <a:t>That's </a:t>
            </a:r>
            <a:r>
              <a:rPr lang="en-GB" sz="2400" dirty="0"/>
              <a:t>why its good to let your anti virus scan every device that you plugin</a:t>
            </a:r>
            <a:r>
              <a:rPr lang="en-GB" sz="2400" dirty="0" smtClean="0"/>
              <a:t>.</a:t>
            </a:r>
          </a:p>
          <a:p>
            <a:r>
              <a:rPr lang="en-GB" sz="2400" b="1" u="sng" dirty="0" smtClean="0"/>
              <a:t>Kernel</a:t>
            </a:r>
            <a:r>
              <a:rPr lang="en-GB" sz="2400" b="1" dirty="0" smtClean="0"/>
              <a:t>-</a:t>
            </a:r>
            <a:r>
              <a:rPr lang="en-GB" sz="2400" dirty="0"/>
              <a:t>A kernel rootkit is embedded within the operating system core itself. People mostly find these form of rootkit when they are using an illegal copy of an operating system</a:t>
            </a:r>
            <a:r>
              <a:rPr lang="en-GB" sz="2400" dirty="0" smtClean="0"/>
              <a:t>.</a:t>
            </a:r>
          </a:p>
          <a:p>
            <a:r>
              <a:rPr lang="en-GB" sz="2400" b="1" u="sng" dirty="0" smtClean="0"/>
              <a:t>Persistent</a:t>
            </a:r>
            <a:r>
              <a:rPr lang="en-GB" sz="2400" dirty="0" smtClean="0"/>
              <a:t>-When </a:t>
            </a:r>
            <a:r>
              <a:rPr lang="en-GB" sz="2400" dirty="0"/>
              <a:t>the system starts up the rootkit starts up and stays running until the system is shutdown, and even if the system process is ended it will restart the process</a:t>
            </a:r>
            <a:r>
              <a:rPr lang="en-GB" sz="2400" dirty="0" smtClean="0"/>
              <a:t>.</a:t>
            </a:r>
          </a:p>
          <a:p>
            <a:pPr marL="0" indent="0">
              <a:buNone/>
            </a:pPr>
            <a:r>
              <a:rPr lang="en-GB" sz="2400" dirty="0"/>
              <a:t/>
            </a:r>
            <a:br>
              <a:rPr lang="en-GB" sz="2400" dirty="0"/>
            </a:br>
            <a:r>
              <a:rPr lang="en-GB" sz="2400" dirty="0"/>
              <a:t/>
            </a:r>
            <a:br>
              <a:rPr lang="en-GB" sz="2400" dirty="0"/>
            </a:br>
            <a:endParaRPr lang="en-GB" sz="2400" dirty="0"/>
          </a:p>
        </p:txBody>
      </p:sp>
    </p:spTree>
    <p:extLst>
      <p:ext uri="{BB962C8B-B14F-4D97-AF65-F5344CB8AC3E}">
        <p14:creationId xmlns:p14="http://schemas.microsoft.com/office/powerpoint/2010/main" val="220806863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Where can they hide?</a:t>
            </a:r>
            <a:br>
              <a:rPr lang="en-GB" u="sng" dirty="0" smtClean="0"/>
            </a:br>
            <a:r>
              <a:rPr lang="en-GB" sz="2400" u="sng" dirty="0" smtClean="0"/>
              <a:t>Overview</a:t>
            </a:r>
            <a:endParaRPr lang="en-GB" sz="2400" u="sng" dirty="0"/>
          </a:p>
        </p:txBody>
      </p:sp>
      <p:sp>
        <p:nvSpPr>
          <p:cNvPr id="3" name="Content Placeholder 2"/>
          <p:cNvSpPr>
            <a:spLocks noGrp="1"/>
          </p:cNvSpPr>
          <p:nvPr>
            <p:ph idx="1"/>
          </p:nvPr>
        </p:nvSpPr>
        <p:spPr/>
        <p:txBody>
          <a:bodyPr>
            <a:noAutofit/>
          </a:bodyPr>
          <a:lstStyle/>
          <a:p>
            <a:pPr marL="0" indent="0">
              <a:buNone/>
            </a:pPr>
            <a:r>
              <a:rPr lang="en-GB" sz="2800" b="1" u="sng" dirty="0" smtClean="0"/>
              <a:t>Hypervisor level</a:t>
            </a:r>
            <a:r>
              <a:rPr lang="en-GB" sz="2800" dirty="0" smtClean="0"/>
              <a:t>- This type of rootkit runs in Ring -1 and hosts the target operating system as a virtual machine.</a:t>
            </a:r>
          </a:p>
          <a:p>
            <a:pPr marL="0" indent="0">
              <a:buNone/>
            </a:pPr>
            <a:r>
              <a:rPr lang="en-GB" sz="2800" b="1" u="sng" dirty="0"/>
              <a:t>Library</a:t>
            </a:r>
            <a:r>
              <a:rPr lang="en-GB" sz="2800" dirty="0"/>
              <a:t>-In software applications that use code library files such as windows dlls. The rootkit can intercept specific systems and API calls and replace them with its own code.</a:t>
            </a:r>
            <a:br>
              <a:rPr lang="en-GB" sz="2800" dirty="0"/>
            </a:br>
            <a:r>
              <a:rPr lang="en-GB" sz="2800" b="1" u="sng" dirty="0"/>
              <a:t>Application</a:t>
            </a:r>
            <a:r>
              <a:rPr lang="en-GB" sz="2800" dirty="0"/>
              <a:t>-When a specific program is run the rootkit will start up, and when the program is ended the rootkit is ended.</a:t>
            </a:r>
            <a:br>
              <a:rPr lang="en-GB" sz="2800" dirty="0"/>
            </a:br>
            <a:r>
              <a:rPr lang="en-GB" sz="2800" dirty="0"/>
              <a:t/>
            </a:r>
            <a:br>
              <a:rPr lang="en-GB" sz="2800" dirty="0"/>
            </a:br>
            <a:r>
              <a:rPr lang="en-GB" sz="2800" dirty="0"/>
              <a:t/>
            </a:r>
            <a:br>
              <a:rPr lang="en-GB" sz="2800" dirty="0"/>
            </a:br>
            <a:r>
              <a:rPr lang="en-GB" sz="2800" dirty="0"/>
              <a:t/>
            </a:r>
            <a:br>
              <a:rPr lang="en-GB" sz="2800" dirty="0"/>
            </a:br>
            <a:endParaRPr lang="en-GB" sz="2800" dirty="0"/>
          </a:p>
        </p:txBody>
      </p:sp>
    </p:spTree>
    <p:extLst>
      <p:ext uri="{BB962C8B-B14F-4D97-AF65-F5344CB8AC3E}">
        <p14:creationId xmlns:p14="http://schemas.microsoft.com/office/powerpoint/2010/main" val="127944107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Where would you have to look to find the infected file(s)?</a:t>
            </a:r>
            <a:endParaRPr lang="en-GB" u="sng" dirty="0"/>
          </a:p>
        </p:txBody>
      </p:sp>
      <p:sp>
        <p:nvSpPr>
          <p:cNvPr id="3" name="Content Placeholder 2"/>
          <p:cNvSpPr>
            <a:spLocks noGrp="1"/>
          </p:cNvSpPr>
          <p:nvPr>
            <p:ph idx="1"/>
          </p:nvPr>
        </p:nvSpPr>
        <p:spPr/>
        <p:txBody>
          <a:bodyPr>
            <a:normAutofit lnSpcReduction="10000"/>
          </a:bodyPr>
          <a:lstStyle/>
          <a:p>
            <a:r>
              <a:rPr lang="en-GB" sz="2000" dirty="0" smtClean="0"/>
              <a:t>The kernel rootkit can be found using explorer.exe</a:t>
            </a:r>
          </a:p>
          <a:p>
            <a:r>
              <a:rPr lang="en-GB" sz="2000" dirty="0" smtClean="0"/>
              <a:t>Path name: C:\Windows\system32\kernel32.dll</a:t>
            </a:r>
          </a:p>
          <a:p>
            <a:r>
              <a:rPr lang="en-GB" sz="2000" dirty="0" smtClean="0"/>
              <a:t>Modification of this file requires Administrator-level status</a:t>
            </a:r>
          </a:p>
          <a:p>
            <a:endParaRPr lang="en-GB" sz="2000" dirty="0"/>
          </a:p>
          <a:p>
            <a:r>
              <a:rPr lang="en-GB" sz="2000" dirty="0" smtClean="0"/>
              <a:t>If a rootkit is installed within an application the best way to uninstall the application and reinstall a clean version</a:t>
            </a:r>
          </a:p>
          <a:p>
            <a:r>
              <a:rPr lang="en-GB" sz="2000" dirty="0" smtClean="0"/>
              <a:t>Path name is commonly : C:\ProgrammeFile(x64)\...</a:t>
            </a:r>
          </a:p>
          <a:p>
            <a:r>
              <a:rPr lang="en-GB" sz="2000" dirty="0" smtClean="0"/>
              <a:t>Modification of these files does not necessarily require administrator level status.</a:t>
            </a:r>
          </a:p>
          <a:p>
            <a:endParaRPr lang="en-GB" sz="2000" dirty="0" smtClean="0"/>
          </a:p>
          <a:p>
            <a:r>
              <a:rPr lang="en-GB" sz="2000" dirty="0" smtClean="0"/>
              <a:t>Firmware rootkits will embed themselves within the firmware for example in the BIOS. To access your system BIOS you would have to know the command for your operating system and use it on start-up. </a:t>
            </a:r>
            <a:endParaRPr lang="en-GB" sz="2000" dirty="0"/>
          </a:p>
          <a:p>
            <a:endParaRPr lang="en-GB" sz="2000" dirty="0"/>
          </a:p>
        </p:txBody>
      </p:sp>
    </p:spTree>
    <p:extLst>
      <p:ext uri="{BB962C8B-B14F-4D97-AF65-F5344CB8AC3E}">
        <p14:creationId xmlns:p14="http://schemas.microsoft.com/office/powerpoint/2010/main" val="328844809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do Persistent rootkits survive a reboot?</a:t>
            </a:r>
            <a:endParaRPr lang="en-GB" u="sng" dirty="0"/>
          </a:p>
        </p:txBody>
      </p:sp>
      <p:sp>
        <p:nvSpPr>
          <p:cNvPr id="3" name="Content Placeholder 2"/>
          <p:cNvSpPr>
            <a:spLocks noGrp="1"/>
          </p:cNvSpPr>
          <p:nvPr>
            <p:ph idx="1"/>
          </p:nvPr>
        </p:nvSpPr>
        <p:spPr>
          <a:xfrm>
            <a:off x="228600" y="1600200"/>
            <a:ext cx="8686800" cy="4525963"/>
          </a:xfrm>
        </p:spPr>
        <p:txBody>
          <a:bodyPr>
            <a:normAutofit/>
          </a:bodyPr>
          <a:lstStyle/>
          <a:p>
            <a:r>
              <a:rPr lang="en-GB" sz="2800" dirty="0" smtClean="0"/>
              <a:t>Once a rootkits process has been ended the rootkit would have to be executed again. Persistent rootkits will restart there process automatically by embedding themselves within specific parts of the system:</a:t>
            </a:r>
          </a:p>
          <a:p>
            <a:r>
              <a:rPr lang="en-GB" sz="2800" dirty="0" smtClean="0"/>
              <a:t>Registry keys</a:t>
            </a:r>
          </a:p>
          <a:p>
            <a:r>
              <a:rPr lang="en-GB" sz="2800" dirty="0" smtClean="0"/>
              <a:t>Start-up files </a:t>
            </a:r>
          </a:p>
          <a:p>
            <a:r>
              <a:rPr lang="en-GB" sz="2800" dirty="0" smtClean="0"/>
              <a:t>Using a custom master boot record</a:t>
            </a:r>
          </a:p>
          <a:p>
            <a:r>
              <a:rPr lang="en-GB" sz="2800" dirty="0" smtClean="0"/>
              <a:t>Patching binaries on disk ( Boot loader, Kernel , drivers)</a:t>
            </a:r>
          </a:p>
          <a:p>
            <a:endParaRPr lang="en-GB" dirty="0"/>
          </a:p>
        </p:txBody>
      </p:sp>
    </p:spTree>
    <p:extLst>
      <p:ext uri="{BB962C8B-B14F-4D97-AF65-F5344CB8AC3E}">
        <p14:creationId xmlns:p14="http://schemas.microsoft.com/office/powerpoint/2010/main" val="416112207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Virtual Rootkits</a:t>
            </a:r>
            <a:endParaRPr lang="en-GB" u="sng" dirty="0"/>
          </a:p>
        </p:txBody>
      </p:sp>
      <p:sp>
        <p:nvSpPr>
          <p:cNvPr id="3" name="Content Placeholder 2"/>
          <p:cNvSpPr>
            <a:spLocks noGrp="1"/>
          </p:cNvSpPr>
          <p:nvPr>
            <p:ph idx="1"/>
          </p:nvPr>
        </p:nvSpPr>
        <p:spPr/>
        <p:txBody>
          <a:bodyPr/>
          <a:lstStyle/>
          <a:p>
            <a:r>
              <a:rPr lang="en-GB" dirty="0" smtClean="0"/>
              <a:t>Virtual rootkits are very complex but as a result are almost undetectable. The “Blue Pill” is one example of this type of rootkit.</a:t>
            </a:r>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497282"/>
            <a:ext cx="2667000" cy="229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27059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Blue Pill</a:t>
            </a:r>
            <a:endParaRPr lang="en-GB" u="sng" dirty="0"/>
          </a:p>
        </p:txBody>
      </p:sp>
      <p:sp>
        <p:nvSpPr>
          <p:cNvPr id="3" name="Content Placeholder 2"/>
          <p:cNvSpPr>
            <a:spLocks noGrp="1"/>
          </p:cNvSpPr>
          <p:nvPr>
            <p:ph idx="1"/>
          </p:nvPr>
        </p:nvSpPr>
        <p:spPr/>
        <p:txBody>
          <a:bodyPr/>
          <a:lstStyle/>
          <a:p>
            <a:r>
              <a:rPr lang="en-GB" dirty="0"/>
              <a:t>Joanna Rutkowska, a security researcher for </a:t>
            </a:r>
            <a:r>
              <a:rPr lang="en-GB" dirty="0" smtClean="0"/>
              <a:t>a Singapore-based </a:t>
            </a:r>
            <a:r>
              <a:rPr lang="en-GB" dirty="0"/>
              <a:t>IT security firm </a:t>
            </a:r>
            <a:r>
              <a:rPr lang="en-GB" dirty="0" smtClean="0"/>
              <a:t>developed </a:t>
            </a:r>
            <a:r>
              <a:rPr lang="en-GB" dirty="0"/>
              <a:t>the Blue Pill </a:t>
            </a:r>
            <a:r>
              <a:rPr lang="en-GB" dirty="0" smtClean="0"/>
              <a:t>rootkit as proof that it can be made. </a:t>
            </a:r>
          </a:p>
          <a:p>
            <a:r>
              <a:rPr lang="en-GB" dirty="0" smtClean="0"/>
              <a:t>She </a:t>
            </a:r>
            <a:r>
              <a:rPr lang="en-GB" dirty="0"/>
              <a:t>demonstrated </a:t>
            </a:r>
            <a:r>
              <a:rPr lang="en-GB" dirty="0" smtClean="0"/>
              <a:t>it at </a:t>
            </a:r>
            <a:r>
              <a:rPr lang="en-GB" dirty="0"/>
              <a:t>the 2006 Black Hat Briefings conference. Rutkowska also developed </a:t>
            </a:r>
            <a:r>
              <a:rPr lang="en-GB" dirty="0" smtClean="0"/>
              <a:t>Red pill  (a </a:t>
            </a:r>
            <a:r>
              <a:rPr lang="en-GB" dirty="0"/>
              <a:t>series of techniques used to detect a blue pill </a:t>
            </a:r>
            <a:r>
              <a:rPr lang="en-GB" dirty="0" smtClean="0"/>
              <a:t>hypervisor).</a:t>
            </a:r>
            <a:endParaRPr lang="en-GB" dirty="0"/>
          </a:p>
          <a:p>
            <a:endParaRPr lang="en-GB" dirty="0"/>
          </a:p>
        </p:txBody>
      </p:sp>
    </p:spTree>
    <p:extLst>
      <p:ext uri="{BB962C8B-B14F-4D97-AF65-F5344CB8AC3E}">
        <p14:creationId xmlns:p14="http://schemas.microsoft.com/office/powerpoint/2010/main" val="6784987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do they work?</a:t>
            </a:r>
            <a:br>
              <a:rPr lang="en-GB" u="sng" dirty="0" smtClean="0"/>
            </a:br>
            <a:r>
              <a:rPr lang="en-GB" sz="2700" u="sng" dirty="0" smtClean="0"/>
              <a:t>Overview</a:t>
            </a:r>
            <a:endParaRPr lang="en-GB" sz="2700" u="sng" dirty="0"/>
          </a:p>
        </p:txBody>
      </p:sp>
      <p:sp>
        <p:nvSpPr>
          <p:cNvPr id="3" name="Content Placeholder 2"/>
          <p:cNvSpPr>
            <a:spLocks noGrp="1"/>
          </p:cNvSpPr>
          <p:nvPr>
            <p:ph idx="1"/>
          </p:nvPr>
        </p:nvSpPr>
        <p:spPr>
          <a:xfrm>
            <a:off x="457200" y="1600200"/>
            <a:ext cx="8077200" cy="4525963"/>
          </a:xfrm>
        </p:spPr>
        <p:txBody>
          <a:bodyPr/>
          <a:lstStyle/>
          <a:p>
            <a:r>
              <a:rPr lang="en-GB" sz="2800" dirty="0" smtClean="0"/>
              <a:t>Treidan take a different approach into dealing with hackers. They analyse targeted attack techniques in order to resolve how to deal with them. </a:t>
            </a:r>
          </a:p>
          <a:p>
            <a:endParaRPr lang="en-GB" dirty="0"/>
          </a:p>
        </p:txBody>
      </p:sp>
      <p:sp>
        <p:nvSpPr>
          <p:cNvPr id="4" name="AutoShape 2" descr="data:image/jpeg;base64,/9j/4AAQSkZJRgABAQAAAQABAAD/2wCEAAkGBhQSEBUUEhQUFBQWFRQVGBYWFxcVGBQVFxcXFhgWFxgXHiYeFxojHBgUHy8gIycqLCwsGB8yNTAqNSYsLSoBCQoKDgsMGQ4OGTUkGCIzKSw2My0sMywpNTYsLSkpKSouKSwsKSwpNjUpKikpLjYpMCwpKSkpKSksKSkpKSkpKf/AABEIAPQAzwMBIgACEQEDEQH/xAAcAAEAAgIDAQAAAAAAAAAAAAAABgcBBQIECAP/xABGEAACAQMCBAQDBQQIBAQHAAABAgMABBESIQUGMUEHE1FhIjJxFCNCgZFSYnKhCBUkM5KxwfBDU4LRFmNzkyU0VHSjw+H/xAAYAQEBAQEBAAAAAAAAAAAAAAAAAQUDAv/EABsRAQABBQEAAAAAAAAAAAAAAAACAQMEERIT/9oADAMBAAIRAxEAPwC8aUpQKVjNfGa8VASxCgdSTgD6k7Cg+2awTVcc0+N1jbErETdOB0iI8sdsGQ7E/wAINVRzB4239yWEb/ZoyMBIdj1zkyEaifcYoL55h8QbOyH9onQNkjy1+8fOM4Krkr9WwN6r3jX9IlN1tLcsezzHSB0/AmSe/wCIVRMsuo5PU7n3Pue9fOgmPG/FTiNwTqunRSMaYsRLjbYad+3XNRQ3TEkk5J6k7n3396+NKC7fALnELrspSAXYyQk4GXwA6e5IAI+jVeiNXiW2uCpBUkMDkMDgg9iD2Ir1d4ac0/b7CKViDKo8uUdxIuMk/wAQw350EupSlApSlApSlApSlApSlApSlApSlAriTWv45x2G0haa4cRxr1Y56nYAAbkn0Fee+evGme7Dw24Nvbk42P3ki7gh2/CD+yv0yaC2ufPFa34ehUETXBHwxKwwOuHdh0GR06n+deeuaedbq+YtcTM4JyIwSIk/hToPqd/c1oJHzXCg5mUmuFKUClKUClKUGQatnwB5mMd69s7/AAzplQTt5sYzsPUpqH/SKqWtxypxg2t5DOCR5ciMSBqIXPxbZGcrkYzQeyUO1cq+NtMGUFTlSAQRggg7gjFfagUpSgUpSgUpSgUpSgUpSgUpSgg/ityY/EbHREfvY381FJwHIBBTPYkE4J715dvLZkdlZSrKSCrAggjYgg9817Xdc1S3jf4dBla/gHxLg3Cj8Q2AmH0Gx9Rg9qCiKVyZcGuNApSlApSlApSlArkrVxrIoPQngJzi08DWcm5gUNGxI3iJxox30nv6GrdBrxvytzC9ldRTxgF42zg5wwIIZTj1BP51664PxFJ4UliIaORQ6kdwfr+Y/Kg79KVjNBmlfN5cf76Vo+M89WdqpM9xGuMfCGDv8XT4Eyx//lBv80zVV8V/pB2cbaYoZ5l7vgRg9MYD/ER9QKlnh3zj/Wdobjy/KIkeMrq1fLg5zgdiNqCU0pSgUpSgUpSgV8Ly2V0ZXUMrKVZTuGUjBB9iCa+9YoPJHiLyc3Dr14usbZkiYd4mY6Qf3lxpP0qKV6c8auUftdgZI1Jmt8yKBjLRnHmL77DUB6r715lYUHGlKUClKUClclXNbHh/L005xEjN74wvXHzHb8qDWgV9ILdmYKqliTsAMk/lVgcM8OkQariQHG+F+FRv3Zuo/Su5PzZZ2vwQqGxn+6A2I23Y41fzoNBwvw9mcgy6Yl9zqf6YGwP1NW94Z362swsPOLK6PJGjkFkZSC4GB8rAlsHoQcVTXEfEK4ckJpiX0TOr/Ed60EfEnVxIrMrgghwxDgjvq6596D2Jxfj0NvG8k0qIsalmywyAP3epPTb3qreY/wCkNEg02UTSt+3NlEG22FHxN9Dp6VRpui5yd26kkksT9TvX34dwKa5fRBHJK+CdMaFiAMAnYbDJ60G15k8Q769P31w5TJIRDoQZztpXGdiRuTtUcyR6j+VWZy/4A3ku9yyWq9s4lcn+FGAA99VWryt4O2NoFLILiUZ+8lXI3OdoySoI6Z60HnbgHK91eyKkMMkhJxqwQq74yz4wADjfNelfC3lOTh/D1gmx5hd5Hw2pQWOAFOB+EL+ealkduFAA2HoNh+gr6UGaUpQKUpQKUpQKUpQcHWvL/ixyC1hdF0X+zzuzRkfgJ+Joz6Eb49R9K9RGo9zpypHf2kkEhxndHIz5cg+Vx/MEehNB4/IoBUiPJFyZpYvLw0TlHyQoDDqAScEY327H3rf8M8NgpzPIGUDJVMjoO7HtQQKOBiQACSTgADqalPCvD6eTeQLEP3t2/wAI6fnUnbi1haE+WELgH+7GtjnfBff+ZqLcX8QbiTKx4iXf5fmIPTLdj9MUEktuW7KyCtMys+5DSEb7fhj6f511L7xFiRQtsmdtiw0Kh9lXc/yqBXF67nLszHpliWP6ms29i8hwqkk+gz/PtQdzi/MM1wfvJCVznSNlH0Wtbg+9SKz5OY4Mj43GyjJ/X/tU95b8GpZAGMelT+ObJOPURjf064oKrs+EyyjKoSPU7D9TWy/8JyAAkpnPy53x9elX/wAM8IoQB50zuRjZAEXGOg6nr32qWWXKdrEMJBENgN0DEgepbJNBRHIXDuE+ckd9DLHMCQrSurW8xOQAwAAXqMb4yOtehLCzijjVYkREAAUIAFA7Yx2rrXPLVtIul7eFlONjGhH+VQvjXJl3agvwq5dEDBvsrnVGMHfy2OSq/udPSgsYKKzioxylzkLoGKVRDdptJCTv/Gn7SHqCPp2qTg0GaUpQKUpQKUpQKUpQKxmuDvgVAOavGeztGMaarmQdRERoB9GkO31xnFBYJcVqOYOZra0TXczJEO2o7k9cBRuf0rz7zX43Xt18EWm1j/8AKJ8wjbYyHcfkB+dQG44g8jF5GZ3PVmYsT36k5oLH558U0lunayUaCAC8in43G3mBdiMrgYI/DUF4hzLcTZ1yvg/hU6V+mkV04bFnVnAYhQSxAyFG27HoBW84XysCA0p9DpG3YHBP54wKCOxxsx2BP0Gf8q3NpyvK2NeEHU53I6baR3+uKmnAeWTJIVtYcsQM6cgAerN0UfWrB4R4VDAe6l2GWKJsAB1zIeg9wPXegqXhnKiKwGkyuTgAjOf4VHX+dWLwrwxuHAMxS3TK7HdjkjYKDhTjIAJ/KpjZcZ4TanTHNZxNqKnEiFs9SC2SR09cVovFrjNlNwpmE6O4dWtzFKC3nDbI0noBqz6fWglvA+Sba1IZI9Tj/iOdTfl2X8gKqbxd4nd2vFo5WkfyMI8Kh2CgrpD5UYGrUCd+oxV0cs8Q8+zgl7yRRsep3KjO53O+axzBy3BeQmG4TXGSDjoQQcggjoaCM8L8XLGRMvIUbumNePfK9j6V3z4oWH/Nb/23/wC1VFzX4fx8PuFRI/O85lWHO5dmbTowcgEZ7Z2walychcJ4dGv21FnuJcYjAaQs34hbwphtIOdyD9aCWv4pcPx/fH/A/wD2ro2HiK13dJHY28k0PmKJbhgVREJ3KnYE9Ns536VX/MyxWa+dJy/DFASFVpZviYnJAKISQSBnGNt805YnurXiNi8du1na3cgXyxcefDMGGrUi9UIBB/2aCfeJXASqJf2w03NmfMGB/eR/jjb2IzUt5f4yl3bRXEfySoGHtnqp9wcj8q7c8IZSrbgggj1BGDUS8MofIgns+ptLmWIe8b4ljP8Ahf8AlQTSlYBpmgVmsVmgUpSgUpSg8qc/c8X09xNBcTOFSV08pMInwOwGQvzfUk9BULKn8qvbxE8G5bziHnWzIqTAGUuf7txhSQOrahvj1B6ZqU8qeDVhaAMy/aZMAFpgrKCDnUiYwv8AOg8/cM5Cv50SSK0meN/lfQdJGcZz6e9W3y7/AEeolCPeSl2BBaKLZCP2NZ+I79SMVcKwAdO3QYG3sPSsmgo7xnmW3+y8OtoljiP3zIgCh8EqoOOu4JJO9dLlDl1rqdIt9Iw0rr+FepPsSdh9a1XMHFPt3Fbi5OQkbeTGD2CfCf8AU/nVt8m+XY8L8+fUgOZpDoYsEJ0qSq5JAXB6dDmgkNhw2CygYIFiiUFmYnfABJZ2O59d6g1y8nFImuLkvFw4ZaK1TKyXQBwjTsNwGYDSinuPrXW49z/b8Vmt+H2ju6Syq074MatAgMjxDOGJbGDtjapFxycsyQRYBQpgdvMKny1+kagynP7KetB0uWOUbcAsbeAhcxqPKRhqDFpSMjcB/gX2T3rWc6eGtrcPGLaOOC5JaTWq4j0IMnzEGxBYoMgd++9T22tljjVF2VFAyfQDqf5k/U1odZlGRkPdZVT0Mdom5Ye7Zz9ZB6UGfCzmHzrXyJBontvgdPVDuki/tIQThu+KnWarnmJBa33D7iL4S8q2Uig48yFwdCkdD5bDI9P0qxVG1BWHjFxOS0ksLqNA7RTSAA5xraMhc4+pP5VMuXuALAC7MZbiQAyzv87tuQB2RBkhUXYD9a7nHuAQ3cLQ3CCSNux2wR0YEbqw9RULXhHFuHKwtXTiEIxoS5JWaMD8IcYEg+p7dKCX8w8uwXkJhuYxJGSpwcggjoQRgg/T1qKXNtHccZtbeLAi4bEZXVR8KSyBUhjB7EKC2PQV0r/ivGOIqLeO0bhgJBkuHk1N5fdYwADqPt27iovx3nGPgsU1jw/XJcatUt3KVc+YcEjGPiYLgegyepzQXqp2qrL2D7NzXExyUu4i2MsAsiIU1YBAOygb561ScvN19NIWN1cl2OcLJIMn2VSAPyGNq+11ccQt5Y7iY3SSRsDG84lyCOwMv8wPWg9cxnao54g8fezsJJo2CsDGupl1hA7qhk0/i0gk4quOXv6Q4wovLffvJAcjtuY2/wBDXe4/4+WbQsIIJJnO2mZVWP2LbtqAONsUEl8MebJ7uOeK70/abaXy3KggOpyUfGABnDDbrgHAzU5FVV4FWU5juru41ZuZUILAhn0hiX3/AAkvgfSrWFApXFmr5i6X9pf1FB9qV8vtK/tL+ooJwehB+hBoPrSlKDBrhI+FJ9Bn9N65muLDb8qDzFy8hnJCDeW4kAG/V3wM/rV0c48XubaKK1sIvOuXiOnIRlVIggbWrMPmBwO2aqfw5H9rg97sn/8AIauPm8JbywXp8pBG4imkaNpJDDIdIjjK/L8bA57b+4IVJw/jt2vGLZuIwrbiHzQFSJYxqaJwPkzqZjpAPTcVZ/LdsWd5X+YFl9vNYgzEewwkQ9ozXY5+5NN9ADE/l3ERDQvgfOCGUMTuNwMehNdXk/j0cltpbEU1upW4hY/HE6/OzZ3Ksctq6HUaDv8AGDr0wdA/xyH9mBTlsn94gJ9C1Z4QpctOR/e6dAPVYVHwjHYkkt+Y9K1yIZiAchrnTI4/5dqmQqf9ecH+NvSu/wAauwkYjDLGXDAsTpEMKjMkhJ+UKNhnG5XegjPNbedPZSbkf1jbpCoB+IIWM0m3XpsT+Fc96s+SUKCSQAASSdgAO5PYVX3LNqL68F2Biztcw2a4wsj40yXA2+JcfCp36E1pvH3m14LeO1jODcBjIe/lKQAo9NR6/THeg1XPHjs2t4OHgBclftDblveJe3szfXFVK/G7kk4nn/OZ/wDU1JPDzw3l4nIWLGKBCNcuM5O33cY7tjPsNs56VfcXh3w5IvK+yQYYFcsoLsSOoc/Fq2zkH6UFDeHviHPZ3aeZLJJDIwSRHkYrhiF8wZzgqTn9aiPEoGWeRW+ZZHDb53DEHf696ul/6PC/aSwudMGskIEZpFjzsusnBPvirBk8NOHM5kaziLltZJDbtnOSAcbnfpig+Hh3ydBZWkWhFMrqskkhHxF3UZxkZVQDgAY7966PjXFnhLNn+7mt3x6/Hpx/OuEPGru340trPKs0E8ReJiojK4yNPw7F84G3UMu1dbxvuc2cNuDhp7hNvVYwXP8APTQdrjngzYXhWQI1sSMsINKK+cHdSCARvuAM5r6cF8FuH2zBvLadh0Mzax1z8gAX23BqdQLhQPQAfyr6UHCNMVzpSg4sKqnwk5StLnh5luLaGaQ3E4LyIHYgPgDLVazGq48D7wHhzpggx3U6tn1JV9vyb9QaCTnw94d/9Daf+yn/AGqIcz2dvwriFjPbQJF5n2mKRYgEV0EYdcr01Bu/p+VWHe8VjiGqR0RR1Z2Cj9SfpVYeKXGYZ5bAwyxy6ZbjOhg+Mw7Zx+dF5rra3aUpRGDXzn+Rsfsn/Kvqa4sNqDzl4br/AGi1/wDuf/2Gre8UZlXhzlxlfNt9vNMO/nJj4wD9cY7e1VByROI7uPV/w7wggbkDzfT6mru55t1fh1yH1ACJ2JRlVxo+MaWf4VOVG5oN6o2/2ajHNnh9DenzMmG4Aws8ezY/ZkHSRTjGD26VuuA3vnW0MmCNcUbYLByMqDuy7MfcVsqCu4OW+Mxu7LPw+QsVGt45lYqgIUaUOlepOB3PejcgSTv53FbiORFGfIhUxQYTLAyMx1Mo6kHA9c4qxKi3iPwqa54dNFbprkYoQmrSHVXVmQnpuoIweuaDvcvcwWtzGRaSRyJGQhEewTA2AGBhcdCNttqoPxQvHv8AjbQwnzNBjto1H7f4+pwPjLZP7vtW1seZ7i2a5lgsL5bi5j8s6gxhtiuQnlKseWVRjSD0xjfrWy8IfDa4iuVvbpWjChvLRwDI5cEF2HVMZPX4iT2HULT5X5bSytIrePGEUAsBjW5+dz7k5/l6VXPAuKpPzO/mZ2SfyQcYDpiPI3xnQrirgC7VCuO+GkM1ytzE8lvMrBw8eCNQ6nHYEZBA2OaCO8xWTmWX+teITRxs7+TbWfw5gJIVnIXOfUH0NdnkLlKz8xJo4L46G1pLcSEpkdAFVgGHUglTv3qd3/LNtcOHmhWRgukFs7DOrGOnXP6mtiluAAAMAAAD0A6AegoI9zFy+81zZzJp/s8rFgdjobTkj1IKjb3qI+I8fncX4dD2Uaj/ANcqj/JDVpEVVNjC91zXO+cxWkSKfQMV+ED31M5/I0Fris1xWuVApSlB85BXnvnLl6ayu5fMz5U80skThsB9Z1lSB0dc436jFehzUY8QeBQXNjILljGkYM3mDrGUU/EM9fTHfOKlXWzc850koIyE9ST9TnH61ueSOWXv75Qp0xwqzyPjOCysiqPViTnHopr4+HnKUnFHfMhjgjwHcBS7MwyqqDkA43JPpjvV78s8txWVusEOdIJJZsFnYnJZjtk/6ACppoZWZCceYUbulKV6ZRWGrNYNB515q4QbLjNyBlUmYTxHG2onWQp9Q2dqum3vY73h5dwpSWFtavkrnSQ4bG+AQem9dLxJ5OPELTQhxNEwliJ6FwPlPsRtUL8OucRGkltLrTU0gU7Bo5sFWQ52UkgYJ2z9aCwOQ5g/D7ZgYiPKUDyQ6x4GQAiv8QAAxv3zUjFRrw/83+rrb7Rr83y/i8wAP8zadQH7uKktArBFZpQYxTFZpQKUpQKUrocX4xFbxmSZwiDuf9B3P0oPlzBxuO1t5J5ThI1J37nso9ycD86inhDYubWW8mGmW9me4I9EJwg+nU/nUcsvM5iuy8ysnDLdjpj3BuJR0Leu25x0yBVu29uqKqoAqqAAB0AAwAKD60pSgVgms1p+aeYEsrWW4k3WNc46F2OyoPdmIFBw5i5wtbFA91KsYY4Ubsze6ouWIHc4wKqTxT8U7a8tltbObKzOPOkZZFCIpBCkFdRBOCcA/LjvXLkLkY8XlfiXES0kbu3lxZYBsHfftEvyhR1wT23uI8vWxj8toIShXTpMaY04xjp0xQUB4ETzf1j5azFItDyvHnImKrpAx6jVqz2Ar0gKq7wu5dt4+I8TKRKphufJjIz93GQSVXJ2Gwq0cUGaUpQKUpQcWFVJ4l8gOkkl9bK0gkGZ4V3Jxt5iD6ZyKt2uLLQUB4Z+I8ltF5L/AHsSsQsZ+GSJfYn5hnse/pV08D5nt7pAYXz2KnZ1PoVO/wCYyPeorzV4PW13KZY2a2kJyTEBhjndiOxPfFVRx+2uuEzqJw+lixjlBVXIU42ZDgnocHfeg9LK9c6o3l7xsuFH3kRnT9pgEYHHQmMMD+YreJ48wj+8tpRkgAqwKgHuS6rg+29Ba2aVW6+NMTLqSx4g4PRkhDKw9VYHBHuK68njzbq4jazv1kOMIY0DHPTClsnv2oLQriz4qneK/wBIIpny7GRR6zt5e/sAN/yqJcV8YOKToWT7mLGWaGL5VzjPmNnHYZ2oLj558Rbbh0fxkPMR8EKn4ifVv2F9zVFvzJNxS+ja7mVUkkSIRgErErEaSFHUEkb5379KlNhyDbPwu6vzdNeSmCRtYJXTIFzpfOWLDbIb9Km3iNyIt1aiW1RUu4AjxMgClwmGEe2x6ArnoQOxoJlwLg0drAkEQwiDHuT3Y+pJzWxqpOTPHSGYJFe/cS/Cvm/8J23yzf8AK3A2ORv2q07W7WRdSMrrv8SkMNuu4OKDsUrAamaDDNiql8YLuS9uLbhVsRrlYSTdfu0HyM3sBrcjrsvtVl8d4xFa28k8zYjjUs3qcfhAPVicADuTUD8JeHNObjik4zLeSHy8j5IEOkAegJAHuEHrQWBw3h6QQpFGulI1VFA7BQB/p+ua0nHPEK2tiylZ5ZFyCkMEr7gZxq06fbrUnArGn6/rQUzyXz4tveX0ktpfKl1ceapFux0KFbZwN85I6Zq2eEcZiuYxJEWK5x8SMjA7Egq4B713Sn+81kLQZpSlApSlApSlArWcd4FFdwtDOivGwIII3H7ynsw9RWzrBFBS/BuR4rTiK211vA4donJ0iUkjSGI/ECSCP4fXFTTifhZZyrhVaL10tq1DuCHyK2XPHLgvLR412lUa4m9JF6D6H5T9a0vhvzn9pjEEp++Rds5+NVwDqJ/GDkH8veg7HJN99mduGTOzzQKZImJz5tqzERn90pshXtgEda5c/cHURi/jQG7tMSo+N2jQkyRMe6lC/wBDjFavnu2vYeJWt5YW/wBoxDLDLGMDKalfdyRjORj3Xv0rt8qc33N/NdW1xZ/ZTCiq5Mmsq0oIA06RnK5bIOKCBeMPOcF6LW1t3EkbFJ3dcEDWCqIR1VhliR2yAak/hVZJJBdxOoaNxHGynoVKOCD+W1Rnkfwqt7jhrSO7ebMW0PjHkGJ2UEAfNkgk57bds18OSubzwy+eC+1RnPlSbEg90lAHb/MMaDrHki7TiN/Y8NkZLfQqSeax0MkkakIxAIL/ABNg4yB3qe8T4uZuGWhRZ2tHHlXbwBjNEsS6WXSPiALqVYgZ09Otarwx5iSe+4lksJZZ/PUEEAxLlFxncEArkHoMVKeBzi1vpbZtkuWa6gJ6GQgfaIR7gjWAOzH0oIW/JFi/EonMcctjfxabd4yUEE0ceyAqdyyo3UZLdsg1x4z4L3FqTNwm5kVs7RM5jbHXCyAgPv2YD613Od+C/ZbmKG32S7l+0QIu/kX0Hx6kXbEUobSwB2O/Tap/ybzSnELRZ0BUklXQ9Y5F+ZT+ufoaCseVfGqW3YQcWjdWU480Jpdf/Vj21fxL+hq1f/GNn9n+0/aIfI/5msY9cY66v3cZ9qzzHynbX0YS6iEgByDuGU4IyrDcdfpVep/R6tRMGM07RAg+UQuT7GQdvoAcbZ70HTnmk5jvERUki4XAxZpCNDTSYxgZ79sDOkZJ3IFW/YWSxRrGgCoihVVRgBQMAAdq+fC+GRwRJFEixxoMKqjAUf7713aBSlKBSlKBSlKBSlKBWMVmlArBrNYNB0OM3ywwSyu2lUjdi3oApOfrXmTkDmNoLtWJOz+ZnJyw2EgP8Sk1bvjZxBngt7CI/e3kyLjf5FYbnHbWU/Q+lRTxK5Mg4bHYG2jUDzJIZHJJeRnCkE/tdHPoM470F03t2whZ40MjBC6JsC5xlV32GTgfnUX8Mb5JbZ5WJa7eVvterZlnX4dGPwoqgKo6YXua2XIPEvPsIieqDymz3KYAP6aa+fGuDtbmS7sYl+0HDSx50LdKvUN/5gGSreuQdjQaXwxbHDY131RyXEbgggq4mclTnv8AEKr3nyYycbmyBiGGKMf9QDZHofiNWJyhxSBpJkgyEmC36AjBC3G0i57lZVcH01AVXN7KTxy71HOLqFd/2VwAPTAFBJOcuSzw+3t+IWuTPalTNjZZYm2c4OdIGenYMTUi5ntvt3DlntCRMqrdWzqcMHUatII9V1IRU2v7RJY3jcAo6sjD1VgQR/OoD4XwGG0ltnzrtbqeIhvTIdCBnZSpz+dB2vD2R7/XxKeMI0gEUC4B8qFAQzIcZBdzJn2ArRchRy8P47dWDsWilRriLUT1yDqGdtRBIY9ToFSbw3m0/bLTSQLW7kCb5+6m++QbbDAY7Dtj3rS+Mlk8P2biUR0vayqHxkFonYbbdRkHr+1QWetcq+VtKGUMOjAMPoRkV9aBSlKBSlKBSsVmgUpSgUpSgUpSgVxc1yro8ZvvJt5ZQATHHJIATjJRS2M9ulBWXCpvt/NEsgIeGxi0IQQVVyApIwMZLNJ/h67VtPG+P/4ajYBCXMDE43G+Ph/Xeup4D8OxZS3TjD3U7tnbdUJAx3A1M+1dvxzmA4WASAGuYAT6DJbP5YoNn4Uf/IH/ANaT/JamLrmqb5R8VrGwtTHM7s5ldsRpqwCF3JJA7dAc9KnHKniXZX50wylX3+7lGhyBglgMkEb9j2NBGONcoScOvV4hA5a0QuJoDnMEUzZlaL1QOxk0nGMH8o74l8P8niKyjGi7ixncgSxDGfTdSpq2eK8xWRQxyXMH3oMekOrMxf4cBRkk7+lVJdniF3E3C5LaN7q10PHOZ1jYqNkkUEYkBTIJB3zvvQXFy1xIXNpFIDnKAHps4GGBA6HOa0MM6R8RvyzInwWbMWZV28uQamJ6DYDUfSodwnmDiHB7aZbjh8ki5EivE4dAcfHrKg6Rhc5xt361K+W+UI55F4heiOe6lSPbA8qBSuRGiHqQrDLNk56YoMeHFyJrniVxHkxS3MQRiCurRAoJCncDdSD3BBqQc7cG+18PuIO7xNp/iHxL/MCtb4co7QTTuSWubu4l65AVW8lAvcDTEuxqWPQRnw04kJuF2xGcogiYE5IeP4GB/SpTUL5Htvs95xG2Awi3CXEY/duEyR7YZTU0oFKUoFKUoFKUoFKUoFKUoFKUoFV9438U8rhEqggGZki64OCdTYx12XBHoTVg1Hub+ToeIwiG4DlVYOpRtJDDI9wdiRv60FVWfisyw21jwa1aR1jVNUoLHUV+IhVPZiSWb4fbFaTnrlG+RI5+JXYklmmWNYlYvoBB1MAMKoUdlB69avTlvlC2sUK20Kxg/M3zO38Tn4m/XFVp473xF3w+NQCQZH9SASqZx6df0oNZw+C4toLaz4fbQvcXSvcmZlQssSuVw5YYA2znO2rGK4Q+DPEbi4M1zJBbsTklT5hzjGpVX4R6dRipnydak3tm4xhOFMDnqddwMY/wmrK00EE5R8IbWylE+qSeYfK8pBCE9WVQMA+5zjtW35j5QWeWG4jbybqA5SYKHyp+aORSRrQ5PfI3xUlrBoIXxnmdY4XgvB9nmlikjWTB+zyMysqlZj8KZP4XII9+p19hzUX4faRWzI91PGsAAYMts0cemaV9O5WPST7kqAcGp/Pbq6lWVWU7FWAII9CDsahV54dxwXlvd2MQhkWYCYJhVeBwwkyucAjIO3p0oJVwLhy29vFAnyxIqA9zpGMn3JyfzrYGsKK5Ggg0N1HDzE6BgGubJGK99cTsAcepTV/gNTgVW/OpaLj/AAmX4QrefCSSOrDp+jDFWQpoM0pSgUpSgUpSg4a6a6UoGumulKBrprpSga6aqUoGqovzD4cWt7dLczGUSIgjGhwq6fiPTB3+I1ilBu+GcGjgREQfIixhm3YopJAJ77kmu9qpSga6a6UoAamqlKBqpqpSg0vMHKUF49u8wbVbyiaMqcfECDg7HKkquR7Vus0pQNdNVKUDVTXSlA1010pQf//Z"/>
          <p:cNvSpPr>
            <a:spLocks noChangeAspect="1" noChangeArrowheads="1"/>
          </p:cNvSpPr>
          <p:nvPr/>
        </p:nvSpPr>
        <p:spPr bwMode="auto">
          <a:xfrm>
            <a:off x="63500" y="-1112838"/>
            <a:ext cx="1971675" cy="2324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81375"/>
            <a:ext cx="19716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81400"/>
            <a:ext cx="21526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28413"/>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Blue Pill</a:t>
            </a:r>
            <a:endParaRPr lang="en-GB" u="sng" dirty="0"/>
          </a:p>
        </p:txBody>
      </p:sp>
      <p:sp>
        <p:nvSpPr>
          <p:cNvPr id="3" name="Content Placeholder 2"/>
          <p:cNvSpPr>
            <a:spLocks noGrp="1"/>
          </p:cNvSpPr>
          <p:nvPr>
            <p:ph idx="1"/>
          </p:nvPr>
        </p:nvSpPr>
        <p:spPr>
          <a:xfrm>
            <a:off x="457200" y="1295400"/>
            <a:ext cx="8229600" cy="4830763"/>
          </a:xfrm>
        </p:spPr>
        <p:txBody>
          <a:bodyPr/>
          <a:lstStyle/>
          <a:p>
            <a:r>
              <a:rPr lang="en-GB" dirty="0" smtClean="0"/>
              <a:t>The blue pill is a reference from the matrix series from were Neo has to choose between a blue pill and a red pill. The blue pill allowing him to live in virtual reality and the red pill allowing him to know the truth.</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62400"/>
            <a:ext cx="3733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15720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Blue Pill</a:t>
            </a:r>
            <a:endParaRPr lang="en-GB" u="sng" dirty="0"/>
          </a:p>
        </p:txBody>
      </p:sp>
      <p:sp>
        <p:nvSpPr>
          <p:cNvPr id="3" name="Content Placeholder 2"/>
          <p:cNvSpPr>
            <a:spLocks noGrp="1"/>
          </p:cNvSpPr>
          <p:nvPr>
            <p:ph idx="1"/>
          </p:nvPr>
        </p:nvSpPr>
        <p:spPr/>
        <p:txBody>
          <a:bodyPr>
            <a:normAutofit lnSpcReduction="10000"/>
          </a:bodyPr>
          <a:lstStyle/>
          <a:p>
            <a:r>
              <a:rPr lang="en-GB" dirty="0"/>
              <a:t>The blue pill rootkit is malware that executes as a hypervisor to gain control of computer resources. The hypervisor installs without requiring a </a:t>
            </a:r>
            <a:r>
              <a:rPr lang="en-GB" dirty="0" smtClean="0"/>
              <a:t>restart.</a:t>
            </a:r>
          </a:p>
          <a:p>
            <a:r>
              <a:rPr lang="en-GB" dirty="0" smtClean="0"/>
              <a:t>Upon installation the computer still functions normally; it does not decrease any performance on the computer being the </a:t>
            </a:r>
            <a:r>
              <a:rPr lang="en-GB" dirty="0"/>
              <a:t>speed or services, which </a:t>
            </a:r>
            <a:r>
              <a:rPr lang="en-GB" dirty="0" smtClean="0"/>
              <a:t>therefore make it very hard to detect.</a:t>
            </a:r>
            <a:endParaRPr lang="en-GB" dirty="0"/>
          </a:p>
          <a:p>
            <a:pPr marL="0" indent="0">
              <a:buNone/>
            </a:pPr>
            <a:endParaRPr lang="en-GB" dirty="0"/>
          </a:p>
        </p:txBody>
      </p:sp>
    </p:spTree>
    <p:extLst>
      <p:ext uri="{BB962C8B-B14F-4D97-AF65-F5344CB8AC3E}">
        <p14:creationId xmlns:p14="http://schemas.microsoft.com/office/powerpoint/2010/main" val="263638058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ZeroAccess Rootkit</a:t>
            </a:r>
            <a:endParaRPr lang="en-GB" u="sng" dirty="0"/>
          </a:p>
        </p:txBody>
      </p:sp>
      <p:sp>
        <p:nvSpPr>
          <p:cNvPr id="3" name="Content Placeholder 2"/>
          <p:cNvSpPr>
            <a:spLocks noGrp="1"/>
          </p:cNvSpPr>
          <p:nvPr>
            <p:ph idx="1"/>
          </p:nvPr>
        </p:nvSpPr>
        <p:spPr>
          <a:xfrm>
            <a:off x="381000" y="1752600"/>
            <a:ext cx="4495800" cy="4525963"/>
          </a:xfrm>
        </p:spPr>
        <p:txBody>
          <a:bodyPr>
            <a:normAutofit fontScale="77500" lnSpcReduction="20000"/>
          </a:bodyPr>
          <a:lstStyle/>
          <a:p>
            <a:r>
              <a:rPr lang="en-GB" dirty="0" smtClean="0"/>
              <a:t>The </a:t>
            </a:r>
            <a:r>
              <a:rPr lang="en-GB" dirty="0"/>
              <a:t>Z</a:t>
            </a:r>
            <a:r>
              <a:rPr lang="en-GB" dirty="0" smtClean="0"/>
              <a:t>eroAcess rootkit was one of the first rootkits built purely for malicious reasons.</a:t>
            </a:r>
            <a:endParaRPr lang="en-GB" dirty="0"/>
          </a:p>
          <a:p>
            <a:endParaRPr lang="en-GB" dirty="0" smtClean="0"/>
          </a:p>
          <a:p>
            <a:r>
              <a:rPr lang="en-GB" dirty="0" smtClean="0"/>
              <a:t>The zeroaccess rootkit appeared to be a legitimate programme to the victim with a legitimate certificate however upon execution the rootkit disables almost every action the user could take.</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8481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84823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Firmware Rootkits</a:t>
            </a:r>
            <a:endParaRPr lang="en-GB" u="sng" dirty="0"/>
          </a:p>
        </p:txBody>
      </p:sp>
      <p:sp>
        <p:nvSpPr>
          <p:cNvPr id="3" name="Content Placeholder 2"/>
          <p:cNvSpPr>
            <a:spLocks noGrp="1"/>
          </p:cNvSpPr>
          <p:nvPr>
            <p:ph idx="1"/>
          </p:nvPr>
        </p:nvSpPr>
        <p:spPr/>
        <p:txBody>
          <a:bodyPr/>
          <a:lstStyle/>
          <a:p>
            <a:r>
              <a:rPr lang="en-GB" dirty="0" smtClean="0"/>
              <a:t>These type of rootkits are the next level in sophistication and hide in the firmware of the computer. Whenever the computer is restarted the rootkit is reinstalled, so even when the rootkit is detected and removed from the computer the rootkit is again reinstalled after the next restart.</a:t>
            </a:r>
            <a:endParaRPr lang="en-GB" dirty="0"/>
          </a:p>
        </p:txBody>
      </p:sp>
    </p:spTree>
    <p:extLst>
      <p:ext uri="{BB962C8B-B14F-4D97-AF65-F5344CB8AC3E}">
        <p14:creationId xmlns:p14="http://schemas.microsoft.com/office/powerpoint/2010/main" val="2882067719"/>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Firmware Rootkits</a:t>
            </a:r>
            <a:endParaRPr lang="en-GB" u="sng" dirty="0"/>
          </a:p>
        </p:txBody>
      </p:sp>
      <p:sp>
        <p:nvSpPr>
          <p:cNvPr id="3" name="Content Placeholder 2"/>
          <p:cNvSpPr>
            <a:spLocks noGrp="1"/>
          </p:cNvSpPr>
          <p:nvPr>
            <p:ph idx="1"/>
          </p:nvPr>
        </p:nvSpPr>
        <p:spPr>
          <a:xfrm>
            <a:off x="152400" y="1600200"/>
            <a:ext cx="8826500" cy="4525963"/>
          </a:xfrm>
        </p:spPr>
        <p:txBody>
          <a:bodyPr>
            <a:normAutofit/>
          </a:bodyPr>
          <a:lstStyle/>
          <a:p>
            <a:r>
              <a:rPr lang="en-GB" sz="2800" dirty="0" smtClean="0"/>
              <a:t>Firmware rootkits flash themselves onto the firmware </a:t>
            </a:r>
            <a:r>
              <a:rPr lang="en-GB" sz="2800" dirty="0"/>
              <a:t>in a system. </a:t>
            </a:r>
            <a:endParaRPr lang="en-GB" sz="2800" dirty="0" smtClean="0"/>
          </a:p>
          <a:p>
            <a:r>
              <a:rPr lang="en-GB" sz="2800" dirty="0"/>
              <a:t>They create a malicious code in the hardware such as </a:t>
            </a:r>
            <a:r>
              <a:rPr lang="en-GB" sz="2800" dirty="0" smtClean="0"/>
              <a:t>in keyboards</a:t>
            </a:r>
            <a:r>
              <a:rPr lang="en-GB" sz="2800" dirty="0"/>
              <a:t>, network cards or the system </a:t>
            </a:r>
            <a:r>
              <a:rPr lang="en-GB" sz="2800" dirty="0" smtClean="0"/>
              <a:t>BIOS.</a:t>
            </a:r>
          </a:p>
          <a:p>
            <a:r>
              <a:rPr lang="en-GB" sz="2800" dirty="0" smtClean="0"/>
              <a:t>Reimaging </a:t>
            </a:r>
            <a:r>
              <a:rPr lang="en-GB" sz="2800" dirty="0"/>
              <a:t>the </a:t>
            </a:r>
            <a:r>
              <a:rPr lang="en-GB" sz="2800" dirty="0" smtClean="0"/>
              <a:t>disk would do nothing to remove them.</a:t>
            </a:r>
          </a:p>
          <a:p>
            <a:r>
              <a:rPr lang="en-GB" sz="2800" dirty="0" smtClean="0">
                <a:effectLst/>
              </a:rPr>
              <a:t>The reason why Firmware rootkits are so affective is because not many people expect a rootkit to embed itself within the Firmware.</a:t>
            </a:r>
            <a:endParaRPr lang="en-GB" sz="2800" dirty="0">
              <a:effectLst/>
            </a:endParaRPr>
          </a:p>
        </p:txBody>
      </p:sp>
    </p:spTree>
    <p:extLst>
      <p:ext uri="{BB962C8B-B14F-4D97-AF65-F5344CB8AC3E}">
        <p14:creationId xmlns:p14="http://schemas.microsoft.com/office/powerpoint/2010/main" val="144557905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GB" u="sng" dirty="0" smtClean="0"/>
              <a:t>Polymorphism</a:t>
            </a:r>
            <a:endParaRPr lang="en-GB" u="sng" dirty="0"/>
          </a:p>
        </p:txBody>
      </p:sp>
      <p:sp>
        <p:nvSpPr>
          <p:cNvPr id="3" name="Content Placeholder 2"/>
          <p:cNvSpPr>
            <a:spLocks noGrp="1"/>
          </p:cNvSpPr>
          <p:nvPr>
            <p:ph idx="1"/>
          </p:nvPr>
        </p:nvSpPr>
        <p:spPr/>
        <p:txBody>
          <a:bodyPr>
            <a:normAutofit fontScale="92500" lnSpcReduction="10000"/>
          </a:bodyPr>
          <a:lstStyle/>
          <a:p>
            <a:r>
              <a:rPr lang="en-GB" dirty="0"/>
              <a:t>Polymorphism techniques allow malware such as rootkits to rewrite core assembly code, which makes using antivirus/anti-spyware signature-based </a:t>
            </a:r>
            <a:r>
              <a:rPr lang="en-GB" dirty="0" smtClean="0"/>
              <a:t>defences </a:t>
            </a:r>
            <a:r>
              <a:rPr lang="en-GB" dirty="0"/>
              <a:t>useless</a:t>
            </a:r>
            <a:r>
              <a:rPr lang="en-GB" dirty="0" smtClean="0"/>
              <a:t>. The best way of finding a rootkit using polymorphism is to look deep into the operating system and compare it to a good known one.</a:t>
            </a:r>
          </a:p>
          <a:p>
            <a:r>
              <a:rPr lang="en-GB" dirty="0" smtClean="0"/>
              <a:t>polymorphic viruses </a:t>
            </a:r>
            <a:r>
              <a:rPr lang="en-GB" dirty="0"/>
              <a:t>actually mutates over time or after every execution, changing the code used to deliver its payload. </a:t>
            </a:r>
          </a:p>
        </p:txBody>
      </p:sp>
    </p:spTree>
    <p:extLst>
      <p:ext uri="{BB962C8B-B14F-4D97-AF65-F5344CB8AC3E}">
        <p14:creationId xmlns:p14="http://schemas.microsoft.com/office/powerpoint/2010/main" val="15697829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Law</a:t>
            </a:r>
            <a:endParaRPr lang="en-GB" u="sng" dirty="0"/>
          </a:p>
        </p:txBody>
      </p:sp>
      <p:sp>
        <p:nvSpPr>
          <p:cNvPr id="3" name="Content Placeholder 2"/>
          <p:cNvSpPr>
            <a:spLocks noGrp="1"/>
          </p:cNvSpPr>
          <p:nvPr>
            <p:ph idx="1"/>
          </p:nvPr>
        </p:nvSpPr>
        <p:spPr/>
        <p:txBody>
          <a:bodyPr/>
          <a:lstStyle/>
          <a:p>
            <a:r>
              <a:rPr lang="en-GB" dirty="0" smtClean="0"/>
              <a:t>Writing a virus is not illegal however publishing and releasing it to the public is and could result in large fine or a jail sentence. It ultimately depends on the severity of the damage caused from the virus.</a:t>
            </a:r>
          </a:p>
          <a:p>
            <a:r>
              <a:rPr lang="en-GB" dirty="0" smtClean="0"/>
              <a:t>The Maximum sentence for distributing a virus is 5-20 years behind bars.</a:t>
            </a:r>
            <a:endParaRPr lang="en-GB" dirty="0"/>
          </a:p>
        </p:txBody>
      </p:sp>
    </p:spTree>
    <p:extLst>
      <p:ext uri="{BB962C8B-B14F-4D97-AF65-F5344CB8AC3E}">
        <p14:creationId xmlns:p14="http://schemas.microsoft.com/office/powerpoint/2010/main" val="251510512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58" y="304800"/>
            <a:ext cx="8229600" cy="1143000"/>
          </a:xfrm>
        </p:spPr>
        <p:txBody>
          <a:bodyPr/>
          <a:lstStyle/>
          <a:p>
            <a:r>
              <a:rPr lang="en-GB" u="sng" dirty="0" smtClean="0"/>
              <a:t>Previous cases</a:t>
            </a:r>
            <a:endParaRPr lang="en-GB" u="sng" dirty="0"/>
          </a:p>
        </p:txBody>
      </p:sp>
      <p:sp>
        <p:nvSpPr>
          <p:cNvPr id="3" name="Content Placeholder 2"/>
          <p:cNvSpPr>
            <a:spLocks noGrp="1"/>
          </p:cNvSpPr>
          <p:nvPr>
            <p:ph idx="1"/>
          </p:nvPr>
        </p:nvSpPr>
        <p:spPr>
          <a:xfrm>
            <a:off x="381000" y="1600200"/>
            <a:ext cx="4572000" cy="4876800"/>
          </a:xfrm>
        </p:spPr>
        <p:txBody>
          <a:bodyPr>
            <a:noAutofit/>
          </a:bodyPr>
          <a:lstStyle/>
          <a:p>
            <a:r>
              <a:rPr lang="en-GB" sz="1600" dirty="0" smtClean="0"/>
              <a:t>Sony </a:t>
            </a:r>
            <a:r>
              <a:rPr lang="en-GB" sz="1600" dirty="0"/>
              <a:t>BMG’s newest Extended Copy Protection technology XCP, developed by First4Internet </a:t>
            </a:r>
            <a:r>
              <a:rPr lang="en-GB" sz="1600" dirty="0" smtClean="0"/>
              <a:t>was built to stop unauthorized copying of music files.</a:t>
            </a:r>
          </a:p>
          <a:p>
            <a:r>
              <a:rPr lang="en-GB" sz="1600" dirty="0" smtClean="0"/>
              <a:t>Sony </a:t>
            </a:r>
            <a:r>
              <a:rPr lang="en-GB" sz="1600" dirty="0"/>
              <a:t>BMG secretly included Extended Copy Protection (XCP) and MediaMax CD-3 software on millions of music CDs from artists such as Celine Dion, Neal Diamond and Santana in the mid-2000s that was designed to keep music owners from making too many copies of the </a:t>
            </a:r>
            <a:r>
              <a:rPr lang="en-GB" sz="1600" dirty="0" smtClean="0"/>
              <a:t>music.</a:t>
            </a:r>
          </a:p>
          <a:p>
            <a:r>
              <a:rPr lang="en-GB" sz="1600" dirty="0" smtClean="0"/>
              <a:t>This rootkit </a:t>
            </a:r>
            <a:r>
              <a:rPr lang="en-GB" sz="1600" dirty="0"/>
              <a:t>was automatically installed on Windows desktop computers when customers tried to play the CDs. The </a:t>
            </a:r>
            <a:r>
              <a:rPr lang="en-GB" sz="1600" dirty="0" smtClean="0"/>
              <a:t>software </a:t>
            </a:r>
            <a:r>
              <a:rPr lang="en-GB" sz="1600" dirty="0"/>
              <a:t>interferes with the normal way in which the Microsoft Windows operating system plays CDs by installing a rootkit which creates vulnerabilities for other malware to exploit. This was discovered and publicly revealed by Mark Russinovich on the Sysinternals blog.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100" y="2044700"/>
            <a:ext cx="3549258"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256604"/>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Other viruses</a:t>
            </a:r>
            <a:endParaRPr lang="en-GB" u="sng" dirty="0"/>
          </a:p>
        </p:txBody>
      </p:sp>
      <p:sp>
        <p:nvSpPr>
          <p:cNvPr id="3" name="Content Placeholder 2"/>
          <p:cNvSpPr>
            <a:spLocks noGrp="1"/>
          </p:cNvSpPr>
          <p:nvPr>
            <p:ph idx="1"/>
          </p:nvPr>
        </p:nvSpPr>
        <p:spPr>
          <a:xfrm>
            <a:off x="457200" y="1600200"/>
            <a:ext cx="8382000" cy="4525963"/>
          </a:xfrm>
        </p:spPr>
        <p:txBody>
          <a:bodyPr/>
          <a:lstStyle/>
          <a:p>
            <a:r>
              <a:rPr lang="en-GB" sz="3000" dirty="0" smtClean="0"/>
              <a:t>All types of viruses/malicious programmes usually come under one or more of these categories:</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693812011"/>
              </p:ext>
            </p:extLst>
          </p:nvPr>
        </p:nvGraphicFramePr>
        <p:xfrm>
          <a:off x="990600" y="2971800"/>
          <a:ext cx="7239000" cy="2743200"/>
        </p:xfrm>
        <a:graphic>
          <a:graphicData uri="http://schemas.openxmlformats.org/drawingml/2006/table">
            <a:tbl>
              <a:tblPr firstRow="1" bandRow="1">
                <a:tableStyleId>{5C22544A-7EE6-4342-B048-85BDC9FD1C3A}</a:tableStyleId>
              </a:tblPr>
              <a:tblGrid>
                <a:gridCol w="1600200"/>
                <a:gridCol w="1676400"/>
                <a:gridCol w="1371600"/>
                <a:gridCol w="1295400"/>
                <a:gridCol w="1295400"/>
              </a:tblGrid>
              <a:tr h="889000">
                <a:tc>
                  <a:txBody>
                    <a:bodyPr/>
                    <a:lstStyle/>
                    <a:p>
                      <a:r>
                        <a:rPr lang="en-GB" dirty="0" smtClean="0"/>
                        <a:t>Resident virus</a:t>
                      </a:r>
                      <a:endParaRPr lang="en-GB" dirty="0"/>
                    </a:p>
                  </a:txBody>
                  <a:tcPr/>
                </a:tc>
                <a:tc>
                  <a:txBody>
                    <a:bodyPr/>
                    <a:lstStyle/>
                    <a:p>
                      <a:r>
                        <a:rPr lang="en-GB" b="1" dirty="0" smtClean="0">
                          <a:effectLst/>
                        </a:rPr>
                        <a:t>Direct Action Viruses</a:t>
                      </a:r>
                      <a:r>
                        <a:rPr lang="en-GB" dirty="0" smtClean="0">
                          <a:effectLst/>
                        </a:rPr>
                        <a:t/>
                      </a:r>
                      <a:br>
                        <a:rPr lang="en-GB" dirty="0" smtClean="0">
                          <a:effectLst/>
                        </a:rPr>
                      </a:br>
                      <a:endParaRPr lang="en-GB" dirty="0"/>
                    </a:p>
                  </a:txBody>
                  <a:tcPr/>
                </a:tc>
                <a:tc>
                  <a:txBody>
                    <a:bodyPr/>
                    <a:lstStyle/>
                    <a:p>
                      <a:r>
                        <a:rPr lang="en-GB" b="1" dirty="0" smtClean="0">
                          <a:effectLst/>
                        </a:rPr>
                        <a:t>Overwrite Viruses</a:t>
                      </a:r>
                      <a:r>
                        <a:rPr lang="en-GB" dirty="0" smtClean="0">
                          <a:effectLst/>
                        </a:rPr>
                        <a:t/>
                      </a:r>
                      <a:br>
                        <a:rPr lang="en-GB" dirty="0" smtClean="0">
                          <a:effectLst/>
                        </a:rPr>
                      </a:br>
                      <a:endParaRPr lang="en-GB" dirty="0"/>
                    </a:p>
                  </a:txBody>
                  <a:tcPr/>
                </a:tc>
                <a:tc>
                  <a:txBody>
                    <a:bodyPr/>
                    <a:lstStyle/>
                    <a:p>
                      <a:r>
                        <a:rPr lang="en-GB" b="1" dirty="0" smtClean="0">
                          <a:effectLst/>
                        </a:rPr>
                        <a:t>Boot Sector Virus</a:t>
                      </a:r>
                      <a:r>
                        <a:rPr lang="en-GB" dirty="0" smtClean="0">
                          <a:effectLst/>
                        </a:rPr>
                        <a:t/>
                      </a:r>
                      <a:br>
                        <a:rPr lang="en-GB" dirty="0" smtClean="0">
                          <a:effectLst/>
                        </a:rPr>
                      </a:br>
                      <a:endParaRPr lang="en-GB" dirty="0"/>
                    </a:p>
                  </a:txBody>
                  <a:tcPr/>
                </a:tc>
                <a:tc>
                  <a:txBody>
                    <a:bodyPr/>
                    <a:lstStyle/>
                    <a:p>
                      <a:r>
                        <a:rPr lang="en-GB" b="1" dirty="0" smtClean="0">
                          <a:effectLst/>
                        </a:rPr>
                        <a:t>Macro Virus</a:t>
                      </a:r>
                      <a:r>
                        <a:rPr lang="en-GB" dirty="0" smtClean="0">
                          <a:effectLst/>
                        </a:rPr>
                        <a:t/>
                      </a:r>
                      <a:br>
                        <a:rPr lang="en-GB" dirty="0" smtClean="0">
                          <a:effectLst/>
                        </a:rPr>
                      </a:br>
                      <a:endParaRPr lang="en-GB" dirty="0"/>
                    </a:p>
                  </a:txBody>
                  <a:tcPr/>
                </a:tc>
              </a:tr>
              <a:tr h="889000">
                <a:tc>
                  <a:txBody>
                    <a:bodyPr/>
                    <a:lstStyle/>
                    <a:p>
                      <a:r>
                        <a:rPr lang="en-GB" b="1" dirty="0" smtClean="0">
                          <a:effectLst/>
                        </a:rPr>
                        <a:t>Directory Virus</a:t>
                      </a:r>
                      <a:r>
                        <a:rPr lang="en-GB" dirty="0" smtClean="0">
                          <a:effectLst/>
                        </a:rPr>
                        <a:t/>
                      </a:r>
                      <a:br>
                        <a:rPr lang="en-GB" dirty="0" smtClean="0">
                          <a:effectLst/>
                        </a:rPr>
                      </a:br>
                      <a:endParaRPr lang="en-GB" dirty="0"/>
                    </a:p>
                  </a:txBody>
                  <a:tcPr/>
                </a:tc>
                <a:tc>
                  <a:txBody>
                    <a:bodyPr/>
                    <a:lstStyle/>
                    <a:p>
                      <a:r>
                        <a:rPr lang="en-GB" b="1" dirty="0" smtClean="0">
                          <a:effectLst/>
                        </a:rPr>
                        <a:t>Polymorphic Virus</a:t>
                      </a:r>
                      <a:r>
                        <a:rPr lang="en-GB" dirty="0" smtClean="0">
                          <a:effectLst/>
                        </a:rPr>
                        <a:t/>
                      </a:r>
                      <a:br>
                        <a:rPr lang="en-GB" dirty="0" smtClean="0">
                          <a:effectLst/>
                        </a:rPr>
                      </a:br>
                      <a:endParaRPr lang="en-GB" dirty="0"/>
                    </a:p>
                  </a:txBody>
                  <a:tcPr/>
                </a:tc>
                <a:tc>
                  <a:txBody>
                    <a:bodyPr/>
                    <a:lstStyle/>
                    <a:p>
                      <a:r>
                        <a:rPr lang="en-GB" b="1" dirty="0" smtClean="0">
                          <a:effectLst/>
                        </a:rPr>
                        <a:t>File Infector Virus</a:t>
                      </a:r>
                      <a:r>
                        <a:rPr lang="en-GB" dirty="0" smtClean="0">
                          <a:effectLst/>
                        </a:rPr>
                        <a:t/>
                      </a:r>
                      <a:br>
                        <a:rPr lang="en-GB" dirty="0" smtClean="0">
                          <a:effectLst/>
                        </a:rPr>
                      </a:br>
                      <a:endParaRPr lang="en-GB" dirty="0"/>
                    </a:p>
                  </a:txBody>
                  <a:tcPr/>
                </a:tc>
                <a:tc>
                  <a:txBody>
                    <a:bodyPr/>
                    <a:lstStyle/>
                    <a:p>
                      <a:r>
                        <a:rPr lang="en-GB" b="1" dirty="0" smtClean="0">
                          <a:effectLst/>
                        </a:rPr>
                        <a:t>Companion Viruses</a:t>
                      </a:r>
                      <a:r>
                        <a:rPr lang="en-GB" dirty="0" smtClean="0">
                          <a:effectLst/>
                        </a:rPr>
                        <a:t/>
                      </a:r>
                      <a:br>
                        <a:rPr lang="en-GB" dirty="0" smtClean="0">
                          <a:effectLst/>
                        </a:rPr>
                      </a:br>
                      <a:endParaRPr lang="en-GB" dirty="0"/>
                    </a:p>
                  </a:txBody>
                  <a:tcPr/>
                </a:tc>
                <a:tc>
                  <a:txBody>
                    <a:bodyPr/>
                    <a:lstStyle/>
                    <a:p>
                      <a:r>
                        <a:rPr lang="en-GB" b="1" dirty="0" smtClean="0">
                          <a:effectLst/>
                        </a:rPr>
                        <a:t>FAT Virus</a:t>
                      </a:r>
                      <a:r>
                        <a:rPr lang="en-GB" dirty="0" smtClean="0">
                          <a:effectLst/>
                        </a:rPr>
                        <a:t/>
                      </a:r>
                      <a:br>
                        <a:rPr lang="en-GB" dirty="0" smtClean="0">
                          <a:effectLst/>
                        </a:rPr>
                      </a:br>
                      <a:endParaRPr lang="en-GB" dirty="0"/>
                    </a:p>
                  </a:txBody>
                  <a:tcPr/>
                </a:tc>
              </a:tr>
              <a:tr h="889000">
                <a:tc>
                  <a:txBody>
                    <a:bodyPr/>
                    <a:lstStyle/>
                    <a:p>
                      <a:r>
                        <a:rPr lang="en-GB" b="1" dirty="0" smtClean="0">
                          <a:effectLst/>
                        </a:rPr>
                        <a:t>Multipartite Virus</a:t>
                      </a:r>
                      <a:r>
                        <a:rPr lang="en-GB" dirty="0" smtClean="0">
                          <a:effectLst/>
                        </a:rPr>
                        <a:t/>
                      </a:r>
                      <a:br>
                        <a:rPr lang="en-GB" dirty="0" smtClean="0">
                          <a:effectLst/>
                        </a:rPr>
                      </a:br>
                      <a:endParaRPr lang="en-GB" dirty="0"/>
                    </a:p>
                  </a:txBody>
                  <a:tcPr/>
                </a:tc>
                <a:tc>
                  <a:txBody>
                    <a:bodyPr/>
                    <a:lstStyle/>
                    <a:p>
                      <a:r>
                        <a:rPr lang="en-GB" b="1" dirty="0" smtClean="0">
                          <a:effectLst/>
                        </a:rPr>
                        <a:t>Web Scripting Virus</a:t>
                      </a:r>
                      <a:r>
                        <a:rPr lang="en-GB" dirty="0" smtClean="0">
                          <a:effectLst/>
                        </a:rPr>
                        <a:t/>
                      </a:r>
                      <a:br>
                        <a:rPr lang="en-GB" dirty="0" smtClean="0">
                          <a:effectLst/>
                        </a:rPr>
                      </a:br>
                      <a:endParaRPr lang="en-GB" dirty="0"/>
                    </a:p>
                  </a:txBody>
                  <a:tcPr/>
                </a:tc>
                <a:tc>
                  <a:txBody>
                    <a:bodyPr/>
                    <a:lstStyle/>
                    <a:p>
                      <a:r>
                        <a:rPr lang="en-GB" b="1" dirty="0" smtClean="0">
                          <a:effectLst/>
                        </a:rPr>
                        <a:t>Worms</a:t>
                      </a:r>
                      <a:r>
                        <a:rPr lang="en-GB" dirty="0" smtClean="0">
                          <a:effectLst/>
                        </a:rPr>
                        <a:t/>
                      </a:r>
                      <a:br>
                        <a:rPr lang="en-GB" dirty="0" smtClean="0">
                          <a:effectLst/>
                        </a:rPr>
                      </a:br>
                      <a:endParaRPr lang="en-GB" dirty="0"/>
                    </a:p>
                  </a:txBody>
                  <a:tcPr/>
                </a:tc>
                <a:tc>
                  <a:txBody>
                    <a:bodyPr/>
                    <a:lstStyle/>
                    <a:p>
                      <a:r>
                        <a:rPr lang="en-GB" b="1" dirty="0" smtClean="0">
                          <a:effectLst/>
                        </a:rPr>
                        <a:t>Trojan Horses</a:t>
                      </a:r>
                      <a:r>
                        <a:rPr lang="en-GB" dirty="0" smtClean="0">
                          <a:effectLst/>
                        </a:rPr>
                        <a:t/>
                      </a:r>
                      <a:br>
                        <a:rPr lang="en-GB" dirty="0" smtClean="0">
                          <a:effectLst/>
                        </a:rPr>
                      </a:br>
                      <a:endParaRPr lang="en-GB" dirty="0"/>
                    </a:p>
                  </a:txBody>
                  <a:tcPr/>
                </a:tc>
                <a:tc>
                  <a:txBody>
                    <a:bodyPr/>
                    <a:lstStyle/>
                    <a:p>
                      <a:r>
                        <a:rPr lang="en-GB" b="1" dirty="0" smtClean="0">
                          <a:effectLst/>
                        </a:rPr>
                        <a:t>Logic Bombs</a:t>
                      </a:r>
                      <a:r>
                        <a:rPr lang="en-GB" dirty="0" smtClean="0">
                          <a:effectLst/>
                        </a:rPr>
                        <a:t/>
                      </a:r>
                      <a:br>
                        <a:rPr lang="en-GB" dirty="0" smtClean="0">
                          <a:effectLst/>
                        </a:rPr>
                      </a:br>
                      <a:endParaRPr lang="en-GB" dirty="0"/>
                    </a:p>
                  </a:txBody>
                  <a:tcPr/>
                </a:tc>
              </a:tr>
            </a:tbl>
          </a:graphicData>
        </a:graphic>
      </p:graphicFrame>
    </p:spTree>
    <p:extLst>
      <p:ext uri="{BB962C8B-B14F-4D97-AF65-F5344CB8AC3E}">
        <p14:creationId xmlns:p14="http://schemas.microsoft.com/office/powerpoint/2010/main" val="252190934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Resident Viruses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smtClean="0"/>
              <a:t>These viruses stay in the RAM of the system from in the RAM it can overwrite and interrupt any operations executed by the system.</a:t>
            </a:r>
          </a:p>
          <a:p>
            <a:r>
              <a:rPr lang="en-GB" dirty="0" smtClean="0"/>
              <a:t>Examples of this type of virus:  </a:t>
            </a:r>
            <a:r>
              <a:rPr lang="en-GB" dirty="0"/>
              <a:t>Randex, CMJ, Meve, and MrKlunky</a:t>
            </a:r>
          </a:p>
        </p:txBody>
      </p:sp>
    </p:spTree>
    <p:extLst>
      <p:ext uri="{BB962C8B-B14F-4D97-AF65-F5344CB8AC3E}">
        <p14:creationId xmlns:p14="http://schemas.microsoft.com/office/powerpoint/2010/main" val="66329916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 do they do it?</a:t>
            </a:r>
            <a:endParaRPr lang="en-GB" u="sng" dirty="0"/>
          </a:p>
        </p:txBody>
      </p:sp>
      <p:sp>
        <p:nvSpPr>
          <p:cNvPr id="3" name="Content Placeholder 2"/>
          <p:cNvSpPr>
            <a:spLocks noGrp="1"/>
          </p:cNvSpPr>
          <p:nvPr>
            <p:ph idx="1"/>
          </p:nvPr>
        </p:nvSpPr>
        <p:spPr>
          <a:xfrm>
            <a:off x="381000" y="1600200"/>
            <a:ext cx="8382000" cy="4525963"/>
          </a:xfrm>
        </p:spPr>
        <p:txBody>
          <a:bodyPr/>
          <a:lstStyle/>
          <a:p>
            <a:r>
              <a:rPr lang="en-GB" dirty="0" smtClean="0"/>
              <a:t>Cyber crime costs the UK economy on average £27 billion.</a:t>
            </a:r>
          </a:p>
          <a:p>
            <a:r>
              <a:rPr lang="en-GB" dirty="0" smtClean="0"/>
              <a:t>The majority of this damage is through industrial espionage and IP theft.</a:t>
            </a:r>
          </a:p>
          <a:p>
            <a:r>
              <a:rPr lang="en-GB" dirty="0" smtClean="0"/>
              <a:t>Treidan Detica is there to prevent damage and protect large organizations against cyber crime.</a:t>
            </a:r>
            <a:endParaRPr lang="en-GB" dirty="0"/>
          </a:p>
        </p:txBody>
      </p:sp>
    </p:spTree>
    <p:extLst>
      <p:ext uri="{BB962C8B-B14F-4D97-AF65-F5344CB8AC3E}">
        <p14:creationId xmlns:p14="http://schemas.microsoft.com/office/powerpoint/2010/main" val="425106138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Direct Action Viruses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smtClean="0"/>
              <a:t>This virus replicates and is run when a specific condition is met. The virus will infect files and spread once it is run.</a:t>
            </a:r>
          </a:p>
          <a:p>
            <a:r>
              <a:rPr lang="en-GB" dirty="0" smtClean="0"/>
              <a:t>Example of this type of virus: Vienna Virus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86199"/>
            <a:ext cx="44958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306611"/>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Overwrite Virus</a:t>
            </a:r>
            <a:br>
              <a:rPr lang="en-GB" u="sng" dirty="0" smtClean="0"/>
            </a:br>
            <a:r>
              <a:rPr lang="en-GB" b="1" dirty="0" smtClean="0"/>
              <a:t>Basics</a:t>
            </a:r>
            <a:endParaRPr lang="en-GB" b="1" dirty="0"/>
          </a:p>
        </p:txBody>
      </p:sp>
      <p:sp>
        <p:nvSpPr>
          <p:cNvPr id="3" name="Content Placeholder 2"/>
          <p:cNvSpPr>
            <a:spLocks noGrp="1"/>
          </p:cNvSpPr>
          <p:nvPr>
            <p:ph idx="1"/>
          </p:nvPr>
        </p:nvSpPr>
        <p:spPr>
          <a:xfrm>
            <a:off x="0" y="1600200"/>
            <a:ext cx="8915400" cy="4525963"/>
          </a:xfrm>
        </p:spPr>
        <p:txBody>
          <a:bodyPr/>
          <a:lstStyle/>
          <a:p>
            <a:r>
              <a:rPr lang="en-GB" dirty="0" smtClean="0"/>
              <a:t>These type of viruses deletes all information in the files it infects rendering them partially or totally useless. The files must be deleted after they are infected however all original information would be lost.</a:t>
            </a:r>
          </a:p>
          <a:p>
            <a:r>
              <a:rPr lang="en-GB" dirty="0" smtClean="0"/>
              <a:t>Examples of this type of Virus: Way</a:t>
            </a:r>
            <a:r>
              <a:rPr lang="en-GB" dirty="0"/>
              <a:t>, Trj.Reboot, Trivial.88.D</a:t>
            </a:r>
          </a:p>
        </p:txBody>
      </p:sp>
    </p:spTree>
    <p:extLst>
      <p:ext uri="{BB962C8B-B14F-4D97-AF65-F5344CB8AC3E}">
        <p14:creationId xmlns:p14="http://schemas.microsoft.com/office/powerpoint/2010/main" val="236000434"/>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Boot sector Virus </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a:t>This type of virus affects the boot sector of a floppy or hard disk. </a:t>
            </a:r>
            <a:r>
              <a:rPr lang="en-GB" dirty="0" smtClean="0"/>
              <a:t>This is were crucial information is stored to protect against this type of virus you must ensure that that all floppy disks are write-protected.</a:t>
            </a:r>
          </a:p>
          <a:p>
            <a:r>
              <a:rPr lang="en-GB" dirty="0" smtClean="0"/>
              <a:t>Examples of this type of virus: </a:t>
            </a:r>
            <a:r>
              <a:rPr lang="en-GB" dirty="0"/>
              <a:t>Polyboot.B, </a:t>
            </a:r>
            <a:r>
              <a:rPr lang="en-GB" dirty="0" smtClean="0"/>
              <a:t>AntiEXE</a:t>
            </a:r>
            <a:r>
              <a:rPr lang="en-GB" dirty="0"/>
              <a:t/>
            </a:r>
            <a:br>
              <a:rPr lang="en-GB" dirty="0"/>
            </a:br>
            <a:endParaRPr lang="en-GB" dirty="0"/>
          </a:p>
        </p:txBody>
      </p:sp>
    </p:spTree>
    <p:extLst>
      <p:ext uri="{BB962C8B-B14F-4D97-AF65-F5344CB8AC3E}">
        <p14:creationId xmlns:p14="http://schemas.microsoft.com/office/powerpoint/2010/main" val="288886446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Macro Virus</a:t>
            </a:r>
            <a:br>
              <a:rPr lang="en-GB" u="sng" dirty="0" smtClean="0"/>
            </a:br>
            <a:r>
              <a:rPr lang="en-GB" b="1" dirty="0" smtClean="0"/>
              <a:t>Basics</a:t>
            </a:r>
            <a:endParaRPr lang="en-GB" b="1" dirty="0"/>
          </a:p>
        </p:txBody>
      </p:sp>
      <p:sp>
        <p:nvSpPr>
          <p:cNvPr id="3" name="Content Placeholder 2"/>
          <p:cNvSpPr>
            <a:spLocks noGrp="1"/>
          </p:cNvSpPr>
          <p:nvPr>
            <p:ph idx="1"/>
          </p:nvPr>
        </p:nvSpPr>
        <p:spPr>
          <a:xfrm>
            <a:off x="304800" y="1676400"/>
            <a:ext cx="4724400" cy="4525963"/>
          </a:xfrm>
        </p:spPr>
        <p:txBody>
          <a:bodyPr>
            <a:normAutofit/>
          </a:bodyPr>
          <a:lstStyle/>
          <a:p>
            <a:r>
              <a:rPr lang="en-GB" dirty="0"/>
              <a:t>Macro viruses infect files that are created using certain applications or programs that contain macros. </a:t>
            </a:r>
            <a:endParaRPr lang="en-GB" dirty="0" smtClean="0"/>
          </a:p>
          <a:p>
            <a:r>
              <a:rPr lang="en-GB" dirty="0" smtClean="0"/>
              <a:t>Examples: </a:t>
            </a:r>
            <a:r>
              <a:rPr lang="en-GB" dirty="0"/>
              <a:t>Relax, Melissa.A, Bablas, O97M/Y2K</a:t>
            </a:r>
          </a:p>
        </p:txBody>
      </p:sp>
      <p:sp>
        <p:nvSpPr>
          <p:cNvPr id="4" name="AutoShape 2" descr="data:image/jpeg;base64,/9j/4AAQSkZJRgABAQAAAQABAAD/2wCEAAkGBhQSERUUEhMWEhMWEhYXGBQXFxcZGhUTHRwYFhgaFhwYHSYeFxklGRcWIC8gJCgpLCwsGB4yNTAqNSYrLCkBCQoKDQwOGQ8PGSokHCQvLiw1LDU2NTU2NSw1LDU1NS01NSw1MzUpNSk1NSk1NS0pLCkxNSo1KTEsLiwsKTAsKv/AABEIAOgA2QMBIgACEQEDEQH/xAAbAAEAAgMBAQAAAAAAAAAAAAAABAUCAwcBBv/EAE8QAAIBAwIBBQgPBQUHBQEAAAECEQADEgQhMQUTIkFRBhcyVGGRktMUFSM0QlJTcXKEk7PB0uEHFoGUoTNipLHRJENVZYKj8HODorLxdP/EABkBAQADAQEAAAAAAAAAAAAAAAACAwQBBf/EADYRAQABAQUEBgYLAAAAAAAAAAABAgMEERKhExQhUkFRkZKx0RUxMlNhcQUiQmJjcoGCwdLh/9oADAMBAAIRAxEAPwD3uj5R1vsjVm1rr9pUvatURYwQWLVm9DfT53EdmPXwqKuk5Z8H2wdrpuPbVQ7Bei/NZFmTYc5kIIEgSCRV7y7+zixf1V66Xvh7l0syo6gZA7QMDwjy1F1P7JrNx2d7mrd3bJmNxSWbtb3Pc7mvVot7CKYjh3UMJUSry2QhGvJzxIHOPODC0Vczb2Hu1sQekJMiASPl9T+0LlO27I2tvSrFT0usGDxAPV1iuhd6DTzOermZnnF48Z/s+MgeatfeX0vbqfST1dX0Xq6x7URP7Ucsued8rlLx296X6U75XKXjt70v0rofeX0vbqfST1dO8vpe3U+knq6s3u58uhlqc875XKXjt70v0p3yuUvHb3pfpXQ+8vpe3U+knq6xT9jekIkHUEHrDoQf+3Te7ny6GWpz7vlcpeO3vS/SnfK5S8dvel+ldD7y+l7dT6Serp3l9L26n0k9XTe7ny6GWpzzvlcpeO3vS/SnfK5S8dvel+ldD7y+l7dT6Serp3l9L26n0k9XTe7ny6GWpzzvlcpeO3vS/SnfK5S8dvel+ldD7y+l7dT6Serp3l9L26n0k9XTe7ny6GWpzzvlcpeO3vS/SnfK5S8dvel+ldBH7GtISQDqCRx6abde/ue21Zd5fS9up9JPV03u58uhlqc875XKXjt70v0p3yuUvHb3pfpXQ+8vpe3U+knq6d5fS9up9JPV03u58uhlqc875XKXjt70v0p3yuUvHb3pfpXQ+8vpe3U+knq6d5fS9up9JPV03u58uhlqc875XKXjt70v0p3yuUvHb3pfpXQV/Y1pDMHUGDB6abHsPudZd5fS9up9JPV03u58uhlqc875XKXjt70v0p3yuUvHb3pfpXQ+8vpe3U+knq6d5fS9up9JPV03u58uhlqVP7Oe6TWa29eS9rNQwTTl1VbvNy+dtAC2JgdI9VfQabX33u6MHU6pFv3NSGA1JbJLdt2UqSnRll4b7dkwPNB+yu1YJNm7rLRYYkpcCkrIaCRb4SAf4CpB/Z3ureyddkmWJ57dcgVbH3PaVJBjtrz7e1s6rTGiYiOrBKInBB1/dDdFstav6pGS/YWX1Oa3Fa7gzWxza52iAQH2k5CNpPwkntPnNdJfuGUsBc1WsuBXRsHvhhkCGGQKfMa5hzprHaTjEccUod7v/wBpc/6/86qeUnuKFNsTDNkoUHJQjsBw6MsqrP8Ae+ara8fdLn/X/nULW8p80hdvBBEmBsCQCeG8TO1VuqfVcp35dVsEEIcXCuwL4sYHRg9ICG4RGQBMVu12pu4nBSjc0xUC2Xm70hixg4gQsNsGy2O1ZW+662fCyUglSDbkBxxXICCRtPziJq0sa0uqsDsyhhKgbESOrbY0FO/KV/MqumJAzloeDgGPRMQc4ULvIncHadNvlq+xbHTZBZBIFzZgoYrshkqxxPUx4HYx9HduGRvHRXydXkr59u7BR4QcnEtipJKiAYctiA+8EAmCDJ2oLqypIUlSCQCRHA9Y6/8AOonI9s+x7Wx8AdVRl7qVzKRdBDMrExClQzPvluFCncTMbTUjkrlo3w7DIBXKbkzIVS07/GLD5gKCHf5Qvq0CyXguCMWXfO5hiSMSCgSWmBPWejWSa281pmNvm2D2woCuxZSyZtiVBAxY9W0GeFTOR77Y3N5/2i/xg/7x+2vL/LhW4UwJAVDkAN2diiqOjjJI62HHyUFfb5Q1ElmswAlvoANu7K1xoMTsQlrsBaTtwy9tL/Xp+KzsHJBwVt9t4ZsTG/RaJMCpvIvLx1CFwpWCBuFIJxVjBidso3ArdrtSw5rfjftg7DcEwQduFBT2uV9RAJ0533xxcR1hZx4n43AfCg1a6G6zJNxAjTwEwdgZE79cfOprfqtebdt3O4RGeIXcKC0cPJUD96gCAyuplgRgOKgOYyCyMCG3AMEbSYoN2jHul/8A9VfubNa9ZqHVjiCQFBUBGYOdw2RUHHEYmNi24EnYS9ByhziC4oxz33VZPUCYG+wEeSKxt6lufuCdhaskCBsS2oBjbrwXzCgp35aviCdPiCyqDFwwSSNwqyfB4Dfpr2GsNXyrqSHwsFIQ49BmJeVA4AqYGZ2kEREHarzW8qm1iSBiTDOYCoJABY4niTtMDbcjaYZ7rbeM9Pr6PNdLY4naO0MP+huyggjlHUm9AtY25iWRgsQ0GcclDMU4+CJngYuNFeLorlcchIXrCndZ8uME/PUtdQdtx5h/pUHQ65xplaDcbEmIBLHIjsknznyE7UHmgG97/wDpb7qxUHlK/qFZzbTJA1tVUAZGQrMd0O05LOW3ZtNbV7rLYHBgWPBbcgsAAxkKDCwASQDsNtqx0HditxQSrBiyrACsC7TioJjpGD5NuNATlG7grNZIYpdJQK56alMASVlZBfiN42PCtd7lW+EJXTktkFAxfdSPDkjaTBCnwYIYgkVOtd0IZ1UTD21dWxG8rmFiNjgCf4HyTpXurWGLAjFVaFUMcWgrPRHSIM4jLYEgmKCNb5T1BIHMbkqMitwCDEtuNgNxiel18BVhybqmuKS9s2zlAUg8IB6wCeMTAEgxI3Ogd11sxGZkwIRd+ERPV0k4/HXyxv0fdEl18EJJxLTgMSmwyBjgSY7ZB2EUGGg98aj6Vn/6CuM12nR3CdRfnqaz1AfAHZXFqDv94gPdJE9Ijzk/6VHZlOxQEdhJrfqfCu/T/E187qE1QuHm8cS8lmMjCWxVULgLC4hjAbYkZTsFxzVuSeaWTxPWeJ3PXxPnNbAy/E/qaokTWZKCyY+55NihO+JunYgSJYLAggb7xPtldV7ozQD7mEAKeCGYvEnHKGgMwEhVkCgurjyeEbAR821YYjsqhUa077AjIYnEKW5xYJjpc3zamPhnIzsa3xq+ogjMwDzci30MSSNgxBuZEBhsMV3mguIrwLHDavSPKRTHynzCgw0lhbYIjLK47kk9bsWI26t6yuae0xlrKMYxkgE49kkcPJXuPlPmFMfKfMKD22ltfBtqvzbcJjh8585pdRGxlfBdXHSPhKZH8K8x8p8wpj5T5hQZsVIgoCCIgk7jy1iyIdzbUntO/VB/pt81eY+U+YUx8p8woMkwGwQASTAJG53J265rFUQOz47sqKekYhS5H3jf0pj5T5hTHynzCg9dEJBNtSV4E7le2CeH8KwGmtY48ymPxYGPHLhEcST85mssfKfMKY+U+YUGznF+L/U1pt2LYti3gGQAiGMyCSd52PGssfKfMKY+U+YUGtNFZExYTdgx2+ENgeHEdXZ1RXr6SyVKmyuJ4gbdo6oPAnzms8fKfMKY+U+YUHiWLQxi0oxUKp61UcADxAHZXnsWzDDmUhjLCBDHjLbdIz21lj5T5hTHynzCgCzb+SX/AMj/AEHmFLdm2pJW0qk8SNifnI48B5qY+U+YUx8p8woIltgNUwUQHtK7bk9INzYjsGNcWrsye/Pqw+8rjNB37U+Fd+n+Jqq5Utu1uLWWZe0OhOWJuIHgjcdDKT1CTVrqfCu/T/E1X6u4wAwgM121bBYEgc5cS3JAIJjOYkcKDzT6F7Vl2YXAxdcRcZnIENtv5dzHk4xWHsh+GJ4cYPGOyPm/GKk8uaS5pLPOXHS4S6gc3aZYBmdjcYseERHXxqjPdGMgoLFudNsjmXByBZR4TDpEhOiYMOOw0Fn7KaYx3gkjfsnsjc7fwrL2Q3xO340QBseHXvtxqA3LMHwugbSvlzZ+FzjRGW0JauMfINprzUcuBFtuzQlwSGNsjaVkkZSOi2XzDtoLBbzbnHr4bjbEns3MiOzesfZbQehuOoZeQ9nWDUK3y0CQskMQDjzRPwxaiQ8f2pwG+5B6t6i6XuoDIGeUBEiLbPwJDTB2gxP018sBbrq2JMLsOPHzcONF1L/FgT2N5d+HDhVcO6AAkMSvSYL7kxkCN2huhLSoB6xvFSBynClmJQB7qwbe/ueZY7OdoRv4iKCfZuE8Vx//AEjz7f1FbKp15eUsFDksSBHMuYYnHEw3RbrIMEDjBBFTdBrOcEgypUEdHEg5OpBGRgyvDYjcHfYBLpSlApSlApSlApSlApSlApSlApSlBBT359WH3lcZrsye/Pqw+8rjNB37U+Fd+n+JqDf1AtgMQWh0AAUMS5ZVSAeJzKx2GD1VO1PhXfp/iag3sRiXOKpct3JkDdHW4sk7AFlAPkNBnyjqne0W1AezbRgZuqiDYEz0pEATM9oqDc5Lt3JmG3g9C0dwxkHofHDSO2Z66tuVeVbestlAVKyJKMrdpAMSN46+w1863cuo3V2J6QGZkBWfMjoweErx4O8yTNBPOkUjwpWF+DagBZK/A6tyOzetd3k5Lij3R8QNsWCiCI+AACMTHzHy1Xp3IrwZzj0ICgKZEkktEncnH4o2qQncvaBBJLAFDiVSDjECMfB23XhMHiBQSbfJ6dJcpPB8hbYnKD0yyEtPR4k8B2Cs30CBQCQEWSAUs4rEyQMIGxO9Rb/c1beJZ9gg4jcIuAnbjEnymCZgRna5AQEmTJS4hj4ryABMkBUxUDsUUG9dErgGcgQSJt25hhvsbciRxHX11rTS2mAUMrKYYKFsEGFSCBhHgtbg9jL1EV5Y5CtpdFwcROIhYEiNoE7SQOwbDatTdzVrpQWGRPWCBJPAMCOBAHZgh4iSGy/Zs2sS7rb6lJWyvXMA83tuZjtNSERLQnLowqjZYG5xChFHEt2dYqCO5e0ChloSNhAJPlZQG36wCASSeusrPcxZVsonpZQQpA6aXI3HCUA+bbsoLR7gESQJMCTxPCB2mspqo0/czbSMSTBU9IK26mRuyk/P27HiBHuq7nEuMWZ33y2GIjI3GaDE7tcY+TaIoLaaVWaXuft22VlJBVy3VuSqpB28Hogx5TvVnQKUpQKUpQKUpQKUpQKUpQQU9+fVh95XGa7Mnvz6sPvK4zQd+1PhXfp/iag3tPngDEC9Zc5cMUupcYbAzIUj5yKnanwrv0/xNV2sRmCqpZS16yhKxkFa6iuRII8AtvG3Ggsu6dku2CliEY9gKdvWFMdnA8eFfILodWnuaNszBucBUhREFTkMp2HSA2jYdQ+q5c5L9i2Ga29y85IjPFo47AIE7Z3PUNxVGOVrogNYlpK7MekQF4dEgeF8YgBWMmNwx1Og1GTm3cUFkQST8IKoJAwhTIYzuIMYjjWt9FqRL5hmxUFVYAtDuxwJSLfRbEDfiTOwFY3u6C4CIsNGQ2MgtbKFgdxCwcSxJ6Mxvxrfe5WuKwPMsysLQxmCrOHZpJEGMVWAeJ/jQeafSaoC2WuhmGJcEgAwzFkEW+BXm1y6sW2OU1r9rtUVUPdD7ozgGJZbmfROG64ADHaSZkRvqu90V0i2Vs83NxA2ZY9A5ZbohjGBkfgkjY1su90TkOFsMrC3kC0+EVJCRHhyNgYBG8jagkcp6K/dUhLi2w1kKycYchsoaOG4E+Sdq0XeTNTlcK34yICyeCAmJGBGRBEn+6Rvl0ZGs5YdPBsO0oG2+CZYFTIBkY/x8la9HyvdKsblsCELbEgBlS2zKS6gDpOwknYqw+DJDZe0V/nCyXYQvkVniMLawJQ47q52ndwdsd9/J2muKXNx8yxUyDsCFCmFxGIJE7E8Y6smgjukME8yxGMiMt2iQplBBPV5OMcK3abla491ENvCZy3YyMGYYkoNgcQSY3MQeNBa0pSgUpSgUpSgUpSgUpSgUpSgUpSggp78+rD7yuM12ZPfn1YfeVxmg79qfCu/T/E1W8oas2kyWJyRd8oGTqknEFjAaYAkxFWWp8K79P8AE1Bv31QBmEw6QMS5zzXm4UAktnjEDjFBGscqzp7moLrdtK+KvbywuQOkyNcIDKGOOWwlX32rBOXrRWSWHbKPtGPEgEEdJQCCQSwg1Z3dY123Do6opG1yy1ocCRAdVkCOrYbVFSxbuQ6qj7lg4hukdiQRxOw83koId3uksqfCJGeJYBoBKsymQIORWF7eIkb1nc5dtqwDGFK2yrw0MXDEAQPiqSZ81bLegsPuttGjaQo2gYjh2KIHk4VvbQoeKKYx+CPgyF8wJH8TQV7d0troG3ldzuInQVzGU4nhvOJgDc9VZ3O6OyFYq2ZW3zhAB8CMspiAvaTsDsakPyPZMTaQxw6I269v6x2UbkqyJJtINtziBsJ8w3PnoMNVy1at+E8EqGAhpKmQpAjrisNJy1bug7Mowy6akApgjniI2Fxdp6weBFS30KEQbakRG6jhuY/qfPWA0dpZGCAQchA4MBM9gIUfwXyUENO6GwAMSQpbEY23Ay2JAAXcgsoIHAsJrJ+6KyMQGLFgSAFaYGUkiNox37JB4b1na5Gskq6qGEllA3SSBLAcCTiDPkBra3JNrrtJw+KOBM/5geagws8s2nYKrGTEdFwIPgmSIg9R6+qptaLegtqZW2oMzIUDfjW+gUpSgUpSgUpSgUpSgUpSgUpSggp78+rD7yuM12ZPfn1YfeVxmg79qfCu/T/E1DuWwccjAW7afaPgOtwDftKAfxqZqfCu/T/E1WcoaLnUCSom5aJLAEBVuI7Eg7N0VPROx4ddBact69NTbwiB1kEeWO3+tfN6nkN7l3J3UrvJEgzhgOiQRCmGAy2bJvhQLL2sNvSsq3LTai5czbmbYs21gQEtgbhQBxYkkux2BgVF6xq2F0A4hjcx6VuQrAFAhKmCpYgk7QsLEA0Gf7qpEZt4CqNhsQPCH94tDT2ipF7kMEAZbKoUAqGEBy4AEiF3xI61VRtFRG0+tlyHUdSAYkBZBOxHSMSATBgGRMVK1Y1XOTbwKC2duju8QCCRt0iSQdoUbySKDBO5tQIFy4JBBIMMxJdsmI4vk1s5cfcUrD911xgXGHSJkSY6OAC5McQNyOJEmCONYjTawKALgkLuzFDJEx8Cd2jj8E/Gk0u6bWFvDGIDRBUScWVS0L2kFhAggY0EnR8hC24cOSwjeANgrrH8S4c9rrlG+2Gi7nVtq4zLZhdyu4xYuIkno5EkrwJJ4TFY6ixqC1iGKmXF1hj4JKEkdHDgGxyE8OuTXvJ1jUqy86ylcrjPEfCJIAkTsTwECCNxjDBqv9zGbOWuHpmTAIkyGYNDA4TuEB47yTM2PJ3JwsghSTluZ62liWPaxyAJ68RUPS6fVe6844BZAEgrCkEkkwJk5QGHUoJExWp7OryYWzivRK5FXxUlslBbpPcgDdmxAMb8aC8pUPk+3eE88wadxAAg5XJAgDo4c1xkzlvUygUpSgUpSgUpSgUpSgUpSgUpSggp78+rD7yuM12ZPfn1YfeVxmg79qfCu/T/ABNVfKTsEGE5G5aUY45dK4iELmCoMMYLbDiatNT4V36f4mq7Xa02UzESGQSWKgZMqSWAJAGUmAdgaDUedTSvfwugl/ck1PNq+EQDcW0i83Lk7HI4qDtJFVOp7qWSVNkrclsQd4E9HMbEnE7lZAIirhOVy1i5eZ0uW7dzENauNcRiBLFHdUVgCQsgkTkCRiawtcuWSQoudIgHDctB4bLM7EHadjPDeg03OXVF82cCSHVcpEdKd48LiOyCOlIG9R27ozzhRbeyuFLM0Dw0QkbbQGYkGCMQeBqWvdDYIGNzMFkUYhm3ZsV4DczJgbkKSARWVjX2boS50SQEK5AFkLnECd8SWBGx6uyDQQV7pc/7O3uHAIZgMl3JwgTsImfBJAIk0HdSOj7jc6TQN1G0AyZgAwywJ3JI6pM72/sbe7L0px8LpY8Y23jht1yOIIrVc7orahScwGAMkRALtbGUxHgOYO8KfLAZcm8rG65UphFu227SSWGUDYSApST1Fo7CbGq9uX7MIc5S5ni44SpAIjjkS0ARM1K0usW4JWevipHAsvWO1TQbqUqPrpxUKxUtesJkIkB7tu20ZAicWPEGgkUqRyRyBb1KF7er1WIdk39jAypiY5nYHYwYMHcA7VO/ckeNan/D+ooKmlW37kjxrU/4f1FfPcuaJrF0JbOtv7rmy2xCKRJIK6NlcjbYHt3BEUEulV2m5RVLOd5yo5+6ga6MWgMQoYYrBxE+COBJr32+szGZ8EHwWgzMDccSBIniNxImAsKVD0vLFm42Nu4HbfYSYiJmBAG434GdiamUClKUClKUClKUEFPfn1YfeVxmuzJ78+rD7yuM0HftT4V36f4mvlG5avXAblu3ZFlLqhWu84S7q64Mq29/DwgRxjjX1eo8K59P8TXyPIpRVOlvsbTpeV+MF0FwXZtmRxCxIMiZ6oqm0n60RjhD0bpTGytK4oiqqMOE9XHGcPhw+WKTe1mtvWebw01u0sCBbv2gvEjEOoHUTsIqHY5J1Q+Dp3OUyWuAg8NsMQOEbCY24QK+hv8AJtptK1lWuXTcbK7evEO14kBZcjYjFVUAQAoEVVL3NlWlLxC5ElCCcySGbnCrqXyYSTsZ6xXdn96UN8/Co7P9RhydqVA9w0zAFTCtdBlcscWY9HHNo7J24CPbbXlVk9gyCVJxvKAMQoTE8VgKsb9VWOm5HKne6zDmyhEtJniZyMdZG0gnjECtPtC/SIvuXYDchiA2LK5xDgblsgBGOKjcCmznoqnTyN7on2rGie9HhVCCttxw5OPD5cbiAontAAAHxYERWbNcICnk+QIgG8h4FiOPHd3O/wAY1I1fI13BVS5JFx2JZnUgMBEEZEsCOLTxO3AV6/c6TB55hCwPCJBNs28pL7sJJB/vGcp2ZKuadPI3qx9xR21/2RbjXCoDaAkKGAm+JAbZ9+JkbHfhtWy3yxzAPOaS7ZXtWHUDduqAoktsOFbm7nSQPdTI4NDFlBXGFJfYDiOMSZnaPbWjXTnO7fHzMSBjDiAGc8WIbr3XywE01RxzeCdFvY1zl2EfpNWOsz4StNNqluKHRgyngR/5t81ZvaDYzMC5bfbtR1uAb9UqAfJNUvcyAzai6i427l2U2iQAQWA7CT/nV5UrOrNTEs97sYsLaqzjow+fq9U/GPVPxXKd0McEUSSTHWTxPz1l+8rfFFUlKmzLv95W+KK+d5d0Q1V1bj3Li4MrIqizCsBE9K2SeJMEkcOwVvpQQ25JU2hbzuGLjXM+gGLsWJ4JiB0iIA4EjgTK3yRaEdAEhQs9ZAXATEA9HbhtJiJNTKUEa1ybbUgqgBUkruYUkYnEEwNpG3AEgRJqTSlApSlApSlApSlBBT359WH3lcZrsye/Pqw+8rjNB37U+Fd+n+Jqt1fJ1u7AuW1eOEjcfMeIqy1PhXfp/iaqeV9KblvFZnNGGJAPRZWkEkAERO56q5MRPCUqK6qJzUzMT1whHuSsA9HnLfaEuMB/Wa8Hc3HDVakD/wBX9K0aXkXUKjBbzWxJwUsDgJLDwct5Mnc5SQQNjUpOTL8rN8484GaGbIqC3RnYGQRJGI2gAVXsaOps9I3rprmfnx8WP7uHxrVfa/pT910Ph3tQ57TdOw81YJyNqAPfTZYgZEk7yZMbKZB4EbbCYANbLXI90FC19nxuZEF33EKoEiOE3DMDKQG8jY0dR6RvPRX4fwx/dDTHwlZz2s7k/wBCK9/c/S/Jf/N/zVlqOS77Fvd4GLBRLcTcLy44GLZNuN+APzbOT+TblsqDcyRVVQMnPAMCd9hOxg5eQgKopsbPlh30lfffV96Wn9z9L8l/83/NWI5B0tpwBp2uOwYhVS7eOKwGMANA6a8R1irutNq07alBbnLmLh6LYHEX9EXgyI6Abr34ddd2VnH2Y7EavpC+VRhNrXh+afN4NQfkNT/Laj8lPZJ+Q1P8tqPyVdDRa5gqvciObOac0DlCtczBSD0iVUARiDlvBrfyYuu5xefKFM3yChVAXHowZZmE9UKSZJIACvYxPnvZJ+Q1P8tqPyU9kn5DU/y2o/JXQaUHPvZJ+Q1P8tqPyV57LPyGp/ldR6uuhVzvl7lBPZsjWWUtqSLlkmySzCAOkTkkGQR5Bw3oN9i8HRXXwWUMNiNjw2O4/jWdQuQz/sunjf3BP8qm0ClKUClKUClKUClKUEFPfn1YfeVxmuzJ78+rD7yuM0HftT4V36f4motStT4V36f4motApSlApSlApSlArJLhHAxWNKDb7Jb4xp7Jb4xrVSg2+yW+MaeyW+Ma1UoNvslvjGsTdPbWFKD1mJ4715SlApSlApSlApSlApSlBBT359WH3lcZrsye/Pqw+8rjNB37U+Fd+n+JqLUrU+Fd+n+JqLQKUpQKUpQKUpQKUpQKUpQKUpQKUpQKUpQKUpQKUpQKUpQKUpQQU9+fVh95XGa7Mnvz6sPvK4zQd25UzLOLbKhLmSyF9gTwAdY49tV/Maj5a19g3r6tNZ/aP9Nv8600EHmNR8ta+wb19OY1Hy1r7BvX1OpQQeY1Hy1r7BvX05jUfLWvsG9fU6lBB5jUfLWvsG9fTmNR8ta+wb19TqUEHmNR8ta+wb19OY1Hy1r7BvX1OpQQeY1Hy1r7BvX05jUfLWvsG9fU6lBB5jUfLWvsG9fTmNR8ta+wb19TqUEHmNR8ta+wb19OY1Hy1r7BvX1OpQV7Wr4437I/9hvX15F/xiz9i3r6lNaU3RkqtFi7GShoPOaYbSOw1t5lfk7f2dv8tBAi/wCMWfsW9fSL/jFn7FvX1r5W14szFm00W8gpRJuHpAhNvggBm/ukcONTdIVdAxt2wTO3Np0dyMTK+EOB8oNBGi/4xZ+xb19ZCzqDwvWj/wCw3r6m8yvydv7O3+Wq7uMMeyI2jWayI2jYxEcKDb7H1Hy1r+Xf19PY+o+Wtfy7+vq0Gqf47ekf9apNR3XtbXJizEk+5q5zQj4LyfDkgQI6zBAJoN/sfUfLWv5d/X09j6j5a1/Lv6+tV/uuZZEXMhc5sjnBOQkEiSJWQQD8IyIEVaaXX3GtoxdpZFYwzcSATG/aaCFo9E4u85cuK5wCALbKADLKTLtP9K4vXaTdLawZEn/ZhxJP+88tcWoO2avl7Tc4/wDtFjwm/wB7b7fpVp9vdP4xZ+1t/mr2lB57e6fxiz9rb/NT290/jFn7W3+avaUHnt7p/GLP2tv81Pb3T+MWftbf5q9pQee3un8Ys/a2/wA1Pb3T+MWftbf5q9pQee3un8Ys/a2/zU9vdP4xZ+1t/mr2lB57e6fxiz9rb/NT290/jFn7W3+avaUHnt7p/GLP2tv81Pb3T+MWftbf5q9pQee3un8Ys/a2/wA1Pb3T+MWftbf5q9pQQuUddauYm3r7dggMpKvp2yVijQeckDe2p2qFn/zgebRflpSgZ/8AOB/gvy0z/wCcDzaL8tKUDP8A5wPNovy1K5K1NnT23VddaZ3uXHN1nszlc8Loghe3z0pQe+2C/wDEbP8Ah/zU9sl/4la/7H5q9pQee2K/8Stf9j81PbBf+I2f8P8AmpSgz0eusrd5x9bZuMUCDp2VAGWXwW3M1yHnl+MvnFKUH//Z"/>
          <p:cNvSpPr>
            <a:spLocks noChangeAspect="1" noChangeArrowheads="1"/>
          </p:cNvSpPr>
          <p:nvPr/>
        </p:nvSpPr>
        <p:spPr bwMode="auto">
          <a:xfrm>
            <a:off x="63500" y="-1069975"/>
            <a:ext cx="2066925" cy="220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438400"/>
            <a:ext cx="378733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07057"/>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Directory Virus</a:t>
            </a:r>
            <a:br>
              <a:rPr lang="en-GB" u="sng" dirty="0" smtClean="0"/>
            </a:br>
            <a:r>
              <a:rPr lang="en-GB" b="1" dirty="0" smtClean="0"/>
              <a:t>Basics</a:t>
            </a:r>
            <a:endParaRPr lang="en-GB" b="1" dirty="0"/>
          </a:p>
        </p:txBody>
      </p:sp>
      <p:sp>
        <p:nvSpPr>
          <p:cNvPr id="3" name="Content Placeholder 2"/>
          <p:cNvSpPr>
            <a:spLocks noGrp="1"/>
          </p:cNvSpPr>
          <p:nvPr>
            <p:ph idx="1"/>
          </p:nvPr>
        </p:nvSpPr>
        <p:spPr>
          <a:xfrm>
            <a:off x="1143000" y="1905000"/>
            <a:ext cx="7239000" cy="2057400"/>
          </a:xfrm>
        </p:spPr>
        <p:txBody>
          <a:bodyPr>
            <a:normAutofit fontScale="92500" lnSpcReduction="20000"/>
          </a:bodyPr>
          <a:lstStyle/>
          <a:p>
            <a:r>
              <a:rPr lang="en-GB" dirty="0"/>
              <a:t>Directory viruses change the path that indicate the location of a file</a:t>
            </a:r>
            <a:r>
              <a:rPr lang="en-GB" dirty="0" smtClean="0"/>
              <a:t>.</a:t>
            </a:r>
          </a:p>
          <a:p>
            <a:r>
              <a:rPr lang="en-GB" dirty="0" smtClean="0"/>
              <a:t> Example: </a:t>
            </a:r>
            <a:r>
              <a:rPr lang="en-GB" dirty="0"/>
              <a:t>Dir-2 virus</a:t>
            </a:r>
            <a:br>
              <a:rPr lang="en-GB" dirty="0"/>
            </a:br>
            <a:r>
              <a:rPr lang="en-GB" dirty="0"/>
              <a:t/>
            </a:r>
            <a:br>
              <a:rPr lang="en-GB" dirty="0"/>
            </a:br>
            <a:endParaRPr lang="en-GB" dirty="0"/>
          </a:p>
        </p:txBody>
      </p:sp>
      <p:pic>
        <p:nvPicPr>
          <p:cNvPr id="1028" name="Picture 4" descr="http://t1.gstatic.com/images?q=tbn:ANd9GcQBlhQJT4QQZ2iwm4nc9fJsOSuYlOzpUWMKf480ZQ3NmEvChxTY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3800"/>
            <a:ext cx="6324600" cy="215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8218"/>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File Infector Virus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smtClean="0"/>
              <a:t>These viruses replace files so when an infected file is run the user is unknowingly executing the virus.</a:t>
            </a:r>
          </a:p>
          <a:p>
            <a:r>
              <a:rPr lang="en-GB" dirty="0" smtClean="0"/>
              <a:t>Examples: </a:t>
            </a:r>
            <a:r>
              <a:rPr lang="en-GB" dirty="0"/>
              <a:t>Cleevix and </a:t>
            </a:r>
            <a:r>
              <a:rPr lang="en-GB" dirty="0" smtClean="0"/>
              <a:t>Cascade</a:t>
            </a:r>
            <a:r>
              <a:rPr lang="en-GB" dirty="0"/>
              <a:t/>
            </a:r>
            <a:br>
              <a:rPr lang="en-GB" dirty="0"/>
            </a:br>
            <a:endParaRPr lang="en-GB" dirty="0"/>
          </a:p>
        </p:txBody>
      </p:sp>
    </p:spTree>
    <p:extLst>
      <p:ext uri="{BB962C8B-B14F-4D97-AF65-F5344CB8AC3E}">
        <p14:creationId xmlns:p14="http://schemas.microsoft.com/office/powerpoint/2010/main" val="119132425"/>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Companion Virus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smtClean="0"/>
              <a:t>These viruses embed themselves among other files that already exist. The virus is executed when the programme is run.</a:t>
            </a:r>
          </a:p>
          <a:p>
            <a:r>
              <a:rPr lang="en-GB" dirty="0" smtClean="0"/>
              <a:t>Examples: Stator, </a:t>
            </a:r>
            <a:r>
              <a:rPr lang="en-GB" dirty="0"/>
              <a:t>Asimov.1539 and Terrax.1069</a:t>
            </a:r>
            <a:br>
              <a:rPr lang="en-GB" dirty="0"/>
            </a:br>
            <a:r>
              <a:rPr lang="en-GB" dirty="0"/>
              <a:t/>
            </a:r>
            <a:br>
              <a:rPr lang="en-GB" dirty="0"/>
            </a:br>
            <a:endParaRPr lang="en-GB" dirty="0"/>
          </a:p>
        </p:txBody>
      </p:sp>
    </p:spTree>
    <p:extLst>
      <p:ext uri="{BB962C8B-B14F-4D97-AF65-F5344CB8AC3E}">
        <p14:creationId xmlns:p14="http://schemas.microsoft.com/office/powerpoint/2010/main" val="1391005395"/>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Multipartite Virus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smtClean="0"/>
              <a:t>The way in which these viruses spread is dependant on the operating system used.</a:t>
            </a:r>
            <a:endParaRPr lang="en-GB" dirty="0"/>
          </a:p>
          <a:p>
            <a:r>
              <a:rPr lang="en-GB" dirty="0" smtClean="0"/>
              <a:t>Examples: </a:t>
            </a:r>
            <a:r>
              <a:rPr lang="en-GB" dirty="0"/>
              <a:t>Invader, Flip and Tequila</a:t>
            </a:r>
            <a:endParaRPr lang="en-GB" dirty="0" smtClean="0"/>
          </a:p>
        </p:txBody>
      </p:sp>
    </p:spTree>
    <p:extLst>
      <p:ext uri="{BB962C8B-B14F-4D97-AF65-F5344CB8AC3E}">
        <p14:creationId xmlns:p14="http://schemas.microsoft.com/office/powerpoint/2010/main" val="103108641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Web scripting Virus</a:t>
            </a:r>
            <a:br>
              <a:rPr lang="en-GB" u="sng" dirty="0" smtClean="0"/>
            </a:br>
            <a:r>
              <a:rPr lang="en-GB" b="1" dirty="0" smtClean="0"/>
              <a:t>Basics</a:t>
            </a:r>
            <a:endParaRPr lang="en-GB" b="1" dirty="0"/>
          </a:p>
        </p:txBody>
      </p:sp>
      <p:sp>
        <p:nvSpPr>
          <p:cNvPr id="3" name="Content Placeholder 2"/>
          <p:cNvSpPr>
            <a:spLocks noGrp="1"/>
          </p:cNvSpPr>
          <p:nvPr>
            <p:ph idx="1"/>
          </p:nvPr>
        </p:nvSpPr>
        <p:spPr>
          <a:xfrm>
            <a:off x="457200" y="1600200"/>
            <a:ext cx="7772400" cy="4525963"/>
          </a:xfrm>
        </p:spPr>
        <p:txBody>
          <a:bodyPr/>
          <a:lstStyle/>
          <a:p>
            <a:r>
              <a:rPr lang="en-GB" dirty="0" smtClean="0"/>
              <a:t>Most websites run complex codes to run interactive content these exploit this to bring about undesirable actions.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81399"/>
            <a:ext cx="4191000" cy="3036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604476"/>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Worms</a:t>
            </a:r>
            <a:br>
              <a:rPr lang="en-GB" u="sng" dirty="0" smtClean="0"/>
            </a:br>
            <a:r>
              <a:rPr lang="en-GB" b="1" dirty="0" smtClean="0"/>
              <a:t>Basics</a:t>
            </a:r>
            <a:r>
              <a:rPr lang="en-GB" dirty="0" smtClean="0"/>
              <a:t> </a:t>
            </a:r>
            <a:endParaRPr lang="en-GB" dirty="0"/>
          </a:p>
        </p:txBody>
      </p:sp>
      <p:sp>
        <p:nvSpPr>
          <p:cNvPr id="3" name="Content Placeholder 2"/>
          <p:cNvSpPr>
            <a:spLocks noGrp="1"/>
          </p:cNvSpPr>
          <p:nvPr>
            <p:ph idx="1"/>
          </p:nvPr>
        </p:nvSpPr>
        <p:spPr/>
        <p:txBody>
          <a:bodyPr/>
          <a:lstStyle/>
          <a:p>
            <a:r>
              <a:rPr lang="en-GB" dirty="0"/>
              <a:t>A worm is a program very similar to a virus; it has the ability to self-replicate and can lead to negative effects on your system. But they can be detected and eliminated by anti-viruses</a:t>
            </a:r>
            <a:r>
              <a:rPr lang="en-GB" dirty="0" smtClean="0"/>
              <a:t>.</a:t>
            </a:r>
          </a:p>
          <a:p>
            <a:r>
              <a:rPr lang="en-GB" dirty="0" smtClean="0"/>
              <a:t> Examples: </a:t>
            </a:r>
            <a:r>
              <a:rPr lang="en-GB" dirty="0"/>
              <a:t>PSWBugbear.B, Lovgate.F, Trile.C, Sobig.D, Mapson</a:t>
            </a:r>
            <a:br>
              <a:rPr lang="en-GB" dirty="0"/>
            </a:br>
            <a:endParaRPr lang="en-GB" dirty="0"/>
          </a:p>
        </p:txBody>
      </p:sp>
    </p:spTree>
    <p:extLst>
      <p:ext uri="{BB962C8B-B14F-4D97-AF65-F5344CB8AC3E}">
        <p14:creationId xmlns:p14="http://schemas.microsoft.com/office/powerpoint/2010/main" val="389225124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do they do it?</a:t>
            </a:r>
            <a:br>
              <a:rPr lang="en-GB" u="sng" dirty="0" smtClean="0"/>
            </a:br>
            <a:r>
              <a:rPr lang="en-GB" sz="2700" u="sng" dirty="0" smtClean="0"/>
              <a:t>Overview</a:t>
            </a:r>
            <a:endParaRPr lang="en-GB" sz="2700" u="sng" dirty="0"/>
          </a:p>
        </p:txBody>
      </p:sp>
      <p:sp>
        <p:nvSpPr>
          <p:cNvPr id="3" name="Content Placeholder 2"/>
          <p:cNvSpPr>
            <a:spLocks noGrp="1"/>
          </p:cNvSpPr>
          <p:nvPr>
            <p:ph idx="1"/>
          </p:nvPr>
        </p:nvSpPr>
        <p:spPr>
          <a:xfrm>
            <a:off x="304800" y="1600200"/>
            <a:ext cx="8229600" cy="4525963"/>
          </a:xfrm>
        </p:spPr>
        <p:txBody>
          <a:bodyPr/>
          <a:lstStyle/>
          <a:p>
            <a:r>
              <a:rPr lang="en-GB" sz="2800" dirty="0" smtClean="0"/>
              <a:t>They first identify the threats to client information and then </a:t>
            </a:r>
            <a:r>
              <a:rPr lang="en-GB" sz="2800" dirty="0"/>
              <a:t>develop and test analytic </a:t>
            </a:r>
            <a:r>
              <a:rPr lang="en-GB" sz="2800" dirty="0" smtClean="0"/>
              <a:t>techniques. Once this is done they the correlate </a:t>
            </a:r>
            <a:r>
              <a:rPr lang="en-GB" sz="2800" dirty="0"/>
              <a:t>data from a variety of sources to determine the level of </a:t>
            </a:r>
            <a:r>
              <a:rPr lang="en-GB" sz="2800" dirty="0" smtClean="0"/>
              <a:t>risk. Finally they present these results and make it accessible to non-experts.</a:t>
            </a:r>
          </a:p>
          <a:p>
            <a:pPr marL="0" indent="0">
              <a:buNone/>
            </a:pPr>
            <a:endParaRPr lang="en-GB" dirty="0"/>
          </a:p>
        </p:txBody>
      </p:sp>
    </p:spTree>
    <p:extLst>
      <p:ext uri="{BB962C8B-B14F-4D97-AF65-F5344CB8AC3E}">
        <p14:creationId xmlns:p14="http://schemas.microsoft.com/office/powerpoint/2010/main" val="1676270087"/>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Trojan horses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lstStyle/>
          <a:p>
            <a:r>
              <a:rPr lang="en-GB" dirty="0" smtClean="0"/>
              <a:t>These do not self replicate nor do they infect other files, but they are controlled by the attacker and disguise themselves as useful programmes.</a:t>
            </a:r>
          </a:p>
          <a:p>
            <a:r>
              <a:rPr lang="en-GB" dirty="0"/>
              <a:t>Trojan-Spy.HTML.Smitfraud.c [Kaspersky], Phish-BankFraud.eml.a [McAfee], Trj/Citifraud.A [Panda Software], </a:t>
            </a:r>
            <a:endParaRPr lang="en-GB" dirty="0" smtClean="0"/>
          </a:p>
        </p:txBody>
      </p:sp>
    </p:spTree>
    <p:extLst>
      <p:ext uri="{BB962C8B-B14F-4D97-AF65-F5344CB8AC3E}">
        <p14:creationId xmlns:p14="http://schemas.microsoft.com/office/powerpoint/2010/main" val="1704033579"/>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Logic Bombs</a:t>
            </a:r>
            <a:br>
              <a:rPr lang="en-GB" u="sng" dirty="0" smtClean="0"/>
            </a:br>
            <a:r>
              <a:rPr lang="en-GB" b="1" dirty="0" smtClean="0"/>
              <a:t>Basics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a:t>They </a:t>
            </a:r>
            <a:r>
              <a:rPr lang="en-GB" dirty="0" smtClean="0"/>
              <a:t>are executed </a:t>
            </a:r>
            <a:r>
              <a:rPr lang="en-GB" dirty="0"/>
              <a:t>when a certain predefined condition is met. </a:t>
            </a:r>
            <a:r>
              <a:rPr lang="en-GB" dirty="0" smtClean="0"/>
              <a:t>They destroy </a:t>
            </a:r>
            <a:r>
              <a:rPr lang="en-GB" dirty="0"/>
              <a:t>data on the computer once certain conditions have been met. Logic bombs go </a:t>
            </a:r>
            <a:r>
              <a:rPr lang="en-GB" dirty="0" smtClean="0"/>
              <a:t>usually go undetected </a:t>
            </a:r>
            <a:r>
              <a:rPr lang="en-GB" dirty="0"/>
              <a:t>until launched and the results can be destructive</a:t>
            </a:r>
            <a:r>
              <a:rPr lang="en-GB" dirty="0" smtClean="0"/>
              <a:t>.</a:t>
            </a:r>
          </a:p>
          <a:p>
            <a:r>
              <a:rPr lang="en-GB" dirty="0"/>
              <a:t>examples of logic </a:t>
            </a:r>
            <a:r>
              <a:rPr lang="en-GB" dirty="0" smtClean="0"/>
              <a:t>bombs: antivirus </a:t>
            </a:r>
            <a:r>
              <a:rPr lang="en-GB" dirty="0"/>
              <a:t>programs, </a:t>
            </a:r>
            <a:r>
              <a:rPr lang="en-GB" dirty="0" smtClean="0"/>
              <a:t>masquerades, Trojan horses and utility program.</a:t>
            </a:r>
            <a:r>
              <a:rPr lang="en-GB" dirty="0"/>
              <a:t/>
            </a:r>
            <a:br>
              <a:rPr lang="en-GB" dirty="0"/>
            </a:br>
            <a:r>
              <a:rPr lang="en-GB" dirty="0"/>
              <a:t/>
            </a:r>
            <a:br>
              <a:rPr lang="en-GB" dirty="0"/>
            </a:br>
            <a:r>
              <a:rPr lang="en-GB" dirty="0"/>
              <a:t/>
            </a:r>
            <a:br>
              <a:rPr lang="en-GB" dirty="0"/>
            </a:br>
            <a:endParaRPr lang="en-GB" dirty="0"/>
          </a:p>
        </p:txBody>
      </p:sp>
    </p:spTree>
    <p:extLst>
      <p:ext uri="{BB962C8B-B14F-4D97-AF65-F5344CB8AC3E}">
        <p14:creationId xmlns:p14="http://schemas.microsoft.com/office/powerpoint/2010/main" val="684470579"/>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What is the most destructive virus ever recorded?</a:t>
            </a:r>
            <a:endParaRPr lang="en-GB" u="sng" dirty="0"/>
          </a:p>
        </p:txBody>
      </p:sp>
      <p:sp>
        <p:nvSpPr>
          <p:cNvPr id="3" name="Content Placeholder 2"/>
          <p:cNvSpPr>
            <a:spLocks noGrp="1"/>
          </p:cNvSpPr>
          <p:nvPr>
            <p:ph idx="1"/>
          </p:nvPr>
        </p:nvSpPr>
        <p:spPr>
          <a:xfrm>
            <a:off x="0" y="1600200"/>
            <a:ext cx="8839200" cy="4525963"/>
          </a:xfrm>
        </p:spPr>
        <p:txBody>
          <a:bodyPr>
            <a:noAutofit/>
          </a:bodyPr>
          <a:lstStyle/>
          <a:p>
            <a:r>
              <a:rPr lang="en-GB" sz="2400" dirty="0" smtClean="0"/>
              <a:t>The most damaging virus ever recorded was the loveletter virus It originated from the Philippines and managed to cause $15billion worth of damage worldwide.</a:t>
            </a:r>
          </a:p>
          <a:p>
            <a:r>
              <a:rPr lang="en-GB" sz="2400" dirty="0" smtClean="0"/>
              <a:t>The virus was a worm variant and had a variety of functions:</a:t>
            </a:r>
          </a:p>
          <a:p>
            <a:r>
              <a:rPr lang="en-GB" sz="2400" dirty="0"/>
              <a:t>It copied itself several times and hid the copies in several folders on the victim's hard drive.</a:t>
            </a:r>
          </a:p>
          <a:p>
            <a:r>
              <a:rPr lang="en-GB" sz="2400" dirty="0"/>
              <a:t>It added new files to the victim's registry keys.</a:t>
            </a:r>
          </a:p>
          <a:p>
            <a:r>
              <a:rPr lang="en-GB" sz="2400" dirty="0"/>
              <a:t>It replaced several different kinds of files with copies of itself.</a:t>
            </a:r>
          </a:p>
          <a:p>
            <a:r>
              <a:rPr lang="en-GB" sz="2400" dirty="0"/>
              <a:t>It sent itself through Internet Relay Chat clients as well as e-mail.</a:t>
            </a:r>
          </a:p>
          <a:p>
            <a:r>
              <a:rPr lang="en-GB" sz="2400" dirty="0"/>
              <a:t>It downloaded a file called WIN-BUGSFIX.EXE from the Internet and executed it. </a:t>
            </a:r>
            <a:r>
              <a:rPr lang="en-GB" sz="2400" dirty="0" smtClean="0"/>
              <a:t>This programme did not fix bugs but send secret information to the hackers email address.</a:t>
            </a:r>
            <a:endParaRPr lang="en-GB" sz="2400" dirty="0"/>
          </a:p>
        </p:txBody>
      </p:sp>
    </p:spTree>
    <p:extLst>
      <p:ext uri="{BB962C8B-B14F-4D97-AF65-F5344CB8AC3E}">
        <p14:creationId xmlns:p14="http://schemas.microsoft.com/office/powerpoint/2010/main" val="2991492503"/>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The loveletter virus</a:t>
            </a:r>
            <a:endParaRPr lang="en-GB" u="sng" dirty="0"/>
          </a:p>
        </p:txBody>
      </p:sp>
      <p:sp>
        <p:nvSpPr>
          <p:cNvPr id="3" name="Content Placeholder 2"/>
          <p:cNvSpPr>
            <a:spLocks noGrp="1"/>
          </p:cNvSpPr>
          <p:nvPr>
            <p:ph idx="1"/>
          </p:nvPr>
        </p:nvSpPr>
        <p:spPr>
          <a:xfrm>
            <a:off x="304800" y="1524001"/>
            <a:ext cx="4114800" cy="2286000"/>
          </a:xfrm>
        </p:spPr>
        <p:txBody>
          <a:bodyPr>
            <a:normAutofit/>
          </a:bodyPr>
          <a:lstStyle/>
          <a:p>
            <a:r>
              <a:rPr lang="en-GB" sz="1800" dirty="0" smtClean="0"/>
              <a:t>It is </a:t>
            </a:r>
            <a:r>
              <a:rPr lang="en-GB" sz="1800" dirty="0"/>
              <a:t>said that Onel de Guzman of the </a:t>
            </a:r>
            <a:r>
              <a:rPr lang="en-GB" sz="1800" dirty="0" smtClean="0"/>
              <a:t>Philippines created and distributed this virus however there was not enough evidence and the charges were dropped.</a:t>
            </a:r>
            <a:endParaRPr lang="en-GB"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89098"/>
            <a:ext cx="3505200" cy="386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2964398"/>
            <a:ext cx="3810000" cy="3416320"/>
          </a:xfrm>
          <a:prstGeom prst="rect">
            <a:avLst/>
          </a:prstGeom>
          <a:noFill/>
        </p:spPr>
        <p:txBody>
          <a:bodyPr wrap="square" rtlCol="0">
            <a:spAutoFit/>
          </a:bodyPr>
          <a:lstStyle/>
          <a:p>
            <a:r>
              <a:rPr lang="en-GB" dirty="0" smtClean="0"/>
              <a:t>This virus may not have caused the most damage globally but I personally think is the most destructive as it affects almost every file on a system.</a:t>
            </a:r>
          </a:p>
          <a:p>
            <a:endParaRPr lang="en-GB" dirty="0"/>
          </a:p>
          <a:p>
            <a:r>
              <a:rPr lang="en-GB" dirty="0" smtClean="0"/>
              <a:t>There are other viruses that have caused a lot more damage globally for example “W32.MyDoom” which caused $38 billion worth of damage but this is because this virus was so affective at spreading and infecting other systems.</a:t>
            </a:r>
            <a:endParaRPr lang="en-GB" dirty="0"/>
          </a:p>
        </p:txBody>
      </p:sp>
    </p:spTree>
    <p:extLst>
      <p:ext uri="{BB962C8B-B14F-4D97-AF65-F5344CB8AC3E}">
        <p14:creationId xmlns:p14="http://schemas.microsoft.com/office/powerpoint/2010/main" val="4013611184"/>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can they be detected?</a:t>
            </a:r>
            <a:endParaRPr lang="en-GB" u="sng" dirty="0"/>
          </a:p>
        </p:txBody>
      </p:sp>
      <p:sp>
        <p:nvSpPr>
          <p:cNvPr id="3" name="Content Placeholder 2"/>
          <p:cNvSpPr>
            <a:spLocks noGrp="1"/>
          </p:cNvSpPr>
          <p:nvPr>
            <p:ph idx="1"/>
          </p:nvPr>
        </p:nvSpPr>
        <p:spPr>
          <a:xfrm>
            <a:off x="228600" y="1600200"/>
            <a:ext cx="3962400" cy="4724400"/>
          </a:xfrm>
        </p:spPr>
        <p:txBody>
          <a:bodyPr>
            <a:normAutofit fontScale="70000" lnSpcReduction="20000"/>
          </a:bodyPr>
          <a:lstStyle/>
          <a:p>
            <a:r>
              <a:rPr lang="en-GB" dirty="0"/>
              <a:t>As Rootkits </a:t>
            </a:r>
            <a:r>
              <a:rPr lang="en-GB" dirty="0" smtClean="0"/>
              <a:t>can sometimes embed </a:t>
            </a:r>
            <a:r>
              <a:rPr lang="en-GB" dirty="0"/>
              <a:t>themselves in the </a:t>
            </a:r>
            <a:r>
              <a:rPr lang="en-GB" dirty="0" smtClean="0"/>
              <a:t>firmware or the kernel </a:t>
            </a:r>
            <a:r>
              <a:rPr lang="en-GB" dirty="0"/>
              <a:t>of the computer it can be </a:t>
            </a:r>
            <a:r>
              <a:rPr lang="en-GB" dirty="0" smtClean="0"/>
              <a:t>very hard </a:t>
            </a:r>
            <a:r>
              <a:rPr lang="en-GB" dirty="0"/>
              <a:t>for the user to find it and noticing the affect of the rootkit can be </a:t>
            </a:r>
            <a:r>
              <a:rPr lang="en-GB" dirty="0" smtClean="0"/>
              <a:t>also be close to impossible.</a:t>
            </a:r>
          </a:p>
          <a:p>
            <a:r>
              <a:rPr lang="en-GB" dirty="0" smtClean="0"/>
              <a:t>There are a number of programmes specially designed to detect rootkits present such as </a:t>
            </a:r>
            <a:r>
              <a:rPr lang="en-GB" u="sng" dirty="0" smtClean="0"/>
              <a:t>Sophos Anti-Rootkit</a:t>
            </a:r>
            <a:r>
              <a:rPr lang="en-GB" dirty="0" smtClean="0"/>
              <a:t> and </a:t>
            </a:r>
            <a:r>
              <a:rPr lang="en-GB" u="sng" dirty="0"/>
              <a:t>Avira </a:t>
            </a:r>
            <a:r>
              <a:rPr lang="en-GB" u="sng" dirty="0" smtClean="0"/>
              <a:t>AntiRootkit.</a:t>
            </a:r>
            <a:endParaRPr lang="en-GB" u="sng" dirty="0"/>
          </a:p>
          <a:p>
            <a:r>
              <a:rPr lang="en-GB" dirty="0" smtClean="0"/>
              <a:t>However, this is only for known rootkits or low sophisticated rootkits.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28800"/>
            <a:ext cx="3352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095419"/>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Steps the hacker takes</a:t>
            </a:r>
            <a:endParaRPr lang="en-GB" u="sng" dirty="0"/>
          </a:p>
        </p:txBody>
      </p:sp>
      <p:sp>
        <p:nvSpPr>
          <p:cNvPr id="3" name="Content Placeholder 2"/>
          <p:cNvSpPr>
            <a:spLocks noGrp="1"/>
          </p:cNvSpPr>
          <p:nvPr>
            <p:ph idx="1"/>
          </p:nvPr>
        </p:nvSpPr>
        <p:spPr>
          <a:xfrm>
            <a:off x="228600" y="1600200"/>
            <a:ext cx="8686800" cy="4525963"/>
          </a:xfrm>
        </p:spPr>
        <p:txBody>
          <a:bodyPr>
            <a:normAutofit fontScale="92500" lnSpcReduction="20000"/>
          </a:bodyPr>
          <a:lstStyle/>
          <a:p>
            <a:r>
              <a:rPr lang="en-GB" dirty="0" smtClean="0"/>
              <a:t>Initially the Attacker has to crack the user passwords. As the hacker needs at least user-level access to install the rootkit on the victims computer.</a:t>
            </a:r>
          </a:p>
          <a:p>
            <a:r>
              <a:rPr lang="en-GB" dirty="0" smtClean="0"/>
              <a:t>However, a rootkit can also be installed on a computer as a result of  human intervention from social engineering or from phishing attempts. </a:t>
            </a:r>
          </a:p>
          <a:p>
            <a:r>
              <a:rPr lang="en-GB" dirty="0" smtClean="0"/>
              <a:t>Once the rootkit is installed and running the hacker can be granted administrator access therefore giving the hacker close to no restrictions  on the victims computer. The attacker could execute files, modify system data or just monitor the users activity.</a:t>
            </a:r>
            <a:endParaRPr lang="en-GB" dirty="0"/>
          </a:p>
        </p:txBody>
      </p:sp>
    </p:spTree>
    <p:extLst>
      <p:ext uri="{BB962C8B-B14F-4D97-AF65-F5344CB8AC3E}">
        <p14:creationId xmlns:p14="http://schemas.microsoft.com/office/powerpoint/2010/main" val="1960389252"/>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 are some so hard to detect?</a:t>
            </a:r>
            <a:endParaRPr lang="en-GB" u="sng" dirty="0"/>
          </a:p>
        </p:txBody>
      </p:sp>
      <p:sp>
        <p:nvSpPr>
          <p:cNvPr id="3" name="Content Placeholder 2"/>
          <p:cNvSpPr>
            <a:spLocks noGrp="1"/>
          </p:cNvSpPr>
          <p:nvPr>
            <p:ph idx="1"/>
          </p:nvPr>
        </p:nvSpPr>
        <p:spPr/>
        <p:txBody>
          <a:bodyPr/>
          <a:lstStyle/>
          <a:p>
            <a:r>
              <a:rPr lang="en-GB" dirty="0" smtClean="0"/>
              <a:t>Even the most sophisticated antivirus software can struggle to find were a rootkit is hidden. Sometimes antivirus software directly compares the sizes of individual files deep within the operating system. However, rootkits can replace certain files with the same amount of disk space. Therefore making it seem as though there is no change.</a:t>
            </a:r>
            <a:endParaRPr lang="en-GB" dirty="0"/>
          </a:p>
        </p:txBody>
      </p:sp>
    </p:spTree>
    <p:extLst>
      <p:ext uri="{BB962C8B-B14F-4D97-AF65-F5344CB8AC3E}">
        <p14:creationId xmlns:p14="http://schemas.microsoft.com/office/powerpoint/2010/main" val="3091654604"/>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 are some so hard to detect?</a:t>
            </a:r>
            <a:endParaRPr lang="en-GB" u="sng" dirty="0"/>
          </a:p>
        </p:txBody>
      </p:sp>
      <p:sp>
        <p:nvSpPr>
          <p:cNvPr id="3" name="Content Placeholder 2"/>
          <p:cNvSpPr>
            <a:spLocks noGrp="1"/>
          </p:cNvSpPr>
          <p:nvPr>
            <p:ph idx="1"/>
          </p:nvPr>
        </p:nvSpPr>
        <p:spPr>
          <a:xfrm>
            <a:off x="457200" y="1600200"/>
            <a:ext cx="3810000" cy="4525963"/>
          </a:xfrm>
        </p:spPr>
        <p:txBody>
          <a:bodyPr>
            <a:normAutofit lnSpcReduction="10000"/>
          </a:bodyPr>
          <a:lstStyle/>
          <a:p>
            <a:r>
              <a:rPr lang="en-GB" sz="2400" dirty="0" smtClean="0"/>
              <a:t>Some specific types of rootkits install themselves deep within the computer. For example some install within the Kernel of the PC. The kernel is the bridge between applications and data processing. For example the rootkit could modify any updates to be made on the computer to avoid detection.</a:t>
            </a:r>
            <a:endParaRPr lang="en-GB" dirty="0"/>
          </a:p>
          <a:p>
            <a:pPr marL="0" indent="0">
              <a:buNone/>
            </a:pPr>
            <a:endParaRPr lang="en-GB" dirty="0" smtClean="0"/>
          </a:p>
          <a:p>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394" y="1905000"/>
            <a:ext cx="290140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493250"/>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What is an exploit?</a:t>
            </a:r>
            <a:endParaRPr lang="en-GB" u="sng" dirty="0"/>
          </a:p>
        </p:txBody>
      </p:sp>
      <p:sp>
        <p:nvSpPr>
          <p:cNvPr id="3" name="Content Placeholder 2"/>
          <p:cNvSpPr>
            <a:spLocks noGrp="1"/>
          </p:cNvSpPr>
          <p:nvPr>
            <p:ph idx="1"/>
          </p:nvPr>
        </p:nvSpPr>
        <p:spPr>
          <a:xfrm>
            <a:off x="38100" y="1600200"/>
            <a:ext cx="8686800" cy="4525963"/>
          </a:xfrm>
        </p:spPr>
        <p:txBody>
          <a:bodyPr/>
          <a:lstStyle/>
          <a:p>
            <a:r>
              <a:rPr lang="en-GB" dirty="0" smtClean="0"/>
              <a:t>An exploit is a piece of software that takes advantage of a bug, glitch or vulnerability.</a:t>
            </a:r>
          </a:p>
          <a:p>
            <a:r>
              <a:rPr lang="en-GB" dirty="0"/>
              <a:t>As of </a:t>
            </a:r>
            <a:r>
              <a:rPr lang="en-GB" dirty="0" smtClean="0"/>
              <a:t>2006, </a:t>
            </a:r>
            <a:r>
              <a:rPr lang="en-GB" dirty="0"/>
              <a:t>there were at least 60 known security exploits targeting a the base installation of Mac OS </a:t>
            </a:r>
            <a:r>
              <a:rPr lang="en-GB" dirty="0" smtClean="0"/>
              <a:t>X (with </a:t>
            </a:r>
            <a:r>
              <a:rPr lang="en-GB" dirty="0"/>
              <a:t>a Unix-based file system and kernel</a:t>
            </a:r>
            <a:r>
              <a:rPr lang="en-GB" dirty="0" smtClean="0"/>
              <a:t>).</a:t>
            </a:r>
          </a:p>
          <a:p>
            <a:r>
              <a:rPr lang="en-GB" dirty="0" smtClean="0"/>
              <a:t>Exploits are often used alongside rootkits to give the hacker an advantage.</a:t>
            </a:r>
          </a:p>
          <a:p>
            <a:endParaRPr lang="en-GB" u="sng" dirty="0" smtClean="0"/>
          </a:p>
        </p:txBody>
      </p:sp>
    </p:spTree>
    <p:extLst>
      <p:ext uri="{BB962C8B-B14F-4D97-AF65-F5344CB8AC3E}">
        <p14:creationId xmlns:p14="http://schemas.microsoft.com/office/powerpoint/2010/main" val="544506760"/>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Rootkits and exploits</a:t>
            </a:r>
            <a:endParaRPr lang="en-GB" u="sng" dirty="0"/>
          </a:p>
        </p:txBody>
      </p:sp>
      <p:sp>
        <p:nvSpPr>
          <p:cNvPr id="3" name="Content Placeholder 2"/>
          <p:cNvSpPr>
            <a:spLocks noGrp="1"/>
          </p:cNvSpPr>
          <p:nvPr>
            <p:ph idx="1"/>
          </p:nvPr>
        </p:nvSpPr>
        <p:spPr>
          <a:xfrm>
            <a:off x="457200" y="1600200"/>
            <a:ext cx="8382000" cy="4525963"/>
          </a:xfrm>
        </p:spPr>
        <p:txBody>
          <a:bodyPr>
            <a:normAutofit fontScale="92500"/>
          </a:bodyPr>
          <a:lstStyle/>
          <a:p>
            <a:r>
              <a:rPr lang="en-GB" dirty="0" smtClean="0"/>
              <a:t>Attackers commonly use exploits to deploy their rootkits and as software exploits are in great supply the threat of rootkits is increasing.</a:t>
            </a:r>
          </a:p>
          <a:p>
            <a:r>
              <a:rPr lang="en-GB" dirty="0"/>
              <a:t>Many exploits that have been publicly known for more than a year are still being widely exploited today. Even if there is a patch available, most system administrators don't apply the </a:t>
            </a:r>
            <a:r>
              <a:rPr lang="en-GB" dirty="0" smtClean="0"/>
              <a:t>patches.</a:t>
            </a:r>
          </a:p>
          <a:p>
            <a:r>
              <a:rPr lang="en-GB" dirty="0"/>
              <a:t>Although a rootkit is not an exploit, it may be employed as part of an exploit </a:t>
            </a:r>
            <a:r>
              <a:rPr lang="en-GB" dirty="0" smtClean="0"/>
              <a:t>tool.</a:t>
            </a:r>
            <a:endParaRPr lang="en-GB" dirty="0"/>
          </a:p>
        </p:txBody>
      </p:sp>
    </p:spTree>
    <p:extLst>
      <p:ext uri="{BB962C8B-B14F-4D97-AF65-F5344CB8AC3E}">
        <p14:creationId xmlns:p14="http://schemas.microsoft.com/office/powerpoint/2010/main" val="182551601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Identifying a potential threat</a:t>
            </a:r>
            <a:endParaRPr lang="en-GB" u="sng" dirty="0"/>
          </a:p>
        </p:txBody>
      </p:sp>
      <p:sp>
        <p:nvSpPr>
          <p:cNvPr id="3" name="Content Placeholder 2"/>
          <p:cNvSpPr>
            <a:spLocks noGrp="1"/>
          </p:cNvSpPr>
          <p:nvPr>
            <p:ph idx="1"/>
          </p:nvPr>
        </p:nvSpPr>
        <p:spPr/>
        <p:txBody>
          <a:bodyPr>
            <a:normAutofit fontScale="92500"/>
          </a:bodyPr>
          <a:lstStyle/>
          <a:p>
            <a:r>
              <a:rPr lang="en-GB" dirty="0" smtClean="0"/>
              <a:t>Any act which affects the Confidentiality, Integrity and/or the availability of any information or systems within the cyber domain.</a:t>
            </a:r>
          </a:p>
          <a:p>
            <a:r>
              <a:rPr lang="en-GB" b="1" dirty="0" smtClean="0"/>
              <a:t>Confidentiality</a:t>
            </a:r>
            <a:r>
              <a:rPr lang="en-GB" dirty="0" smtClean="0"/>
              <a:t>: Ensuring only the right people have access to assets.</a:t>
            </a:r>
          </a:p>
          <a:p>
            <a:r>
              <a:rPr lang="en-GB" b="1" dirty="0" smtClean="0"/>
              <a:t>Availability</a:t>
            </a:r>
            <a:r>
              <a:rPr lang="en-GB" dirty="0" smtClean="0"/>
              <a:t>: Ensuring the assets remain in an accurate and correct state.</a:t>
            </a:r>
          </a:p>
          <a:p>
            <a:r>
              <a:rPr lang="en-GB" b="1" dirty="0" smtClean="0"/>
              <a:t>Integrity</a:t>
            </a:r>
            <a:r>
              <a:rPr lang="en-GB" dirty="0" smtClean="0"/>
              <a:t>: Ensuring the right people can access the asset when they need it.</a:t>
            </a:r>
            <a:endParaRPr lang="en-GB" dirty="0"/>
          </a:p>
        </p:txBody>
      </p:sp>
    </p:spTree>
    <p:extLst>
      <p:ext uri="{BB962C8B-B14F-4D97-AF65-F5344CB8AC3E}">
        <p14:creationId xmlns:p14="http://schemas.microsoft.com/office/powerpoint/2010/main" val="2551947685"/>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Rootkits and exploits</a:t>
            </a:r>
            <a:endParaRPr lang="en-GB" u="sng" dirty="0"/>
          </a:p>
        </p:txBody>
      </p:sp>
      <p:sp>
        <p:nvSpPr>
          <p:cNvPr id="3" name="Content Placeholder 2"/>
          <p:cNvSpPr>
            <a:spLocks noGrp="1"/>
          </p:cNvSpPr>
          <p:nvPr>
            <p:ph idx="1"/>
          </p:nvPr>
        </p:nvSpPr>
        <p:spPr>
          <a:xfrm>
            <a:off x="457200" y="1600200"/>
            <a:ext cx="8382000" cy="4525963"/>
          </a:xfrm>
        </p:spPr>
        <p:txBody>
          <a:bodyPr>
            <a:normAutofit lnSpcReduction="10000"/>
          </a:bodyPr>
          <a:lstStyle/>
          <a:p>
            <a:r>
              <a:rPr lang="en-GB" dirty="0"/>
              <a:t>Some exploitable software bugs are found by independent researchers and never reported to the software vendor. </a:t>
            </a:r>
            <a:r>
              <a:rPr lang="en-GB" dirty="0" smtClean="0"/>
              <a:t>This means that nobody knows about them except the hacker, so there will be little to no defence against them.</a:t>
            </a:r>
          </a:p>
          <a:p>
            <a:r>
              <a:rPr lang="en-GB" dirty="0"/>
              <a:t>Automated code-scanning tools can catch some bugs, but not all of them. Most computer programs are very complex, and it can be difficult to test them </a:t>
            </a:r>
            <a:r>
              <a:rPr lang="en-GB" dirty="0" smtClean="0"/>
              <a:t>thoroughly enough.</a:t>
            </a:r>
            <a:endParaRPr lang="en-GB" dirty="0"/>
          </a:p>
        </p:txBody>
      </p:sp>
    </p:spTree>
    <p:extLst>
      <p:ext uri="{BB962C8B-B14F-4D97-AF65-F5344CB8AC3E}">
        <p14:creationId xmlns:p14="http://schemas.microsoft.com/office/powerpoint/2010/main" val="1305824844"/>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They are becoming even more sophisticated?</a:t>
            </a:r>
            <a:endParaRPr lang="en-GB" u="sng" dirty="0"/>
          </a:p>
        </p:txBody>
      </p:sp>
      <p:sp>
        <p:nvSpPr>
          <p:cNvPr id="3" name="Content Placeholder 2"/>
          <p:cNvSpPr>
            <a:spLocks noGrp="1"/>
          </p:cNvSpPr>
          <p:nvPr>
            <p:ph idx="1"/>
          </p:nvPr>
        </p:nvSpPr>
        <p:spPr/>
        <p:txBody>
          <a:bodyPr>
            <a:normAutofit fontScale="85000" lnSpcReduction="20000"/>
          </a:bodyPr>
          <a:lstStyle/>
          <a:p>
            <a:r>
              <a:rPr lang="en-GB" dirty="0" smtClean="0"/>
              <a:t>An attacker would want to try and install a rootkit as deep into the computer as possible, as the further in the more power and less detectable it is.</a:t>
            </a:r>
          </a:p>
          <a:p>
            <a:r>
              <a:rPr lang="en-GB" dirty="0" smtClean="0"/>
              <a:t>Recently some hackers have exploited the Intel chips in computers. The rootkit can hide itself within the SMM space. The SMM is more privileged than the hypervisor and is not controlled by the operating system and cannot be disabled by it. The only way to get into the SMM is by physically opening up your computer. So when the rootkit is embedded in the SMM it would be undetectable and would not be able to be removed using any software. </a:t>
            </a:r>
          </a:p>
        </p:txBody>
      </p:sp>
    </p:spTree>
    <p:extLst>
      <p:ext uri="{BB962C8B-B14F-4D97-AF65-F5344CB8AC3E}">
        <p14:creationId xmlns:p14="http://schemas.microsoft.com/office/powerpoint/2010/main" val="199150069"/>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u="sng" dirty="0" smtClean="0"/>
              <a:t>Attacking </a:t>
            </a:r>
            <a:r>
              <a:rPr lang="en-GB" u="sng" dirty="0"/>
              <a:t>SMM Memory via </a:t>
            </a:r>
            <a:r>
              <a:rPr lang="en-GB" u="sng" dirty="0" smtClean="0"/>
              <a:t>Intel CPU </a:t>
            </a:r>
            <a:r>
              <a:rPr lang="en-GB" u="sng" dirty="0"/>
              <a:t>Cache Poisoning </a:t>
            </a:r>
            <a:r>
              <a:rPr lang="en-GB" b="1" dirty="0"/>
              <a:t/>
            </a:r>
            <a:br>
              <a:rPr lang="en-GB" b="1" dirty="0"/>
            </a:br>
            <a:endParaRPr lang="en-GB" dirty="0"/>
          </a:p>
        </p:txBody>
      </p:sp>
      <p:sp>
        <p:nvSpPr>
          <p:cNvPr id="3" name="Content Placeholder 2"/>
          <p:cNvSpPr>
            <a:spLocks noGrp="1"/>
          </p:cNvSpPr>
          <p:nvPr>
            <p:ph idx="1"/>
          </p:nvPr>
        </p:nvSpPr>
        <p:spPr/>
        <p:txBody>
          <a:bodyPr>
            <a:normAutofit lnSpcReduction="10000"/>
          </a:bodyPr>
          <a:lstStyle/>
          <a:p>
            <a:endParaRPr lang="en-GB" sz="2400" dirty="0" smtClean="0"/>
          </a:p>
          <a:p>
            <a:r>
              <a:rPr lang="en-GB" sz="2400" dirty="0" smtClean="0"/>
              <a:t>The </a:t>
            </a:r>
            <a:r>
              <a:rPr lang="en-GB" sz="2400" dirty="0"/>
              <a:t>main notable point regarding SMM rootkit is the SMRAM can only be accessed if D_LCK is set to 0. But after having infecting the SMRAM the Rootkit, if D_LCK is previously equal to 0, SMM Rootkit locks the SMRAM by setting D_LCK bit to 1 to </a:t>
            </a:r>
            <a:r>
              <a:rPr lang="en-GB" sz="2400" dirty="0" smtClean="0"/>
              <a:t>stop </a:t>
            </a:r>
            <a:r>
              <a:rPr lang="en-GB" sz="2400" dirty="0"/>
              <a:t>access to it including from the </a:t>
            </a:r>
            <a:r>
              <a:rPr lang="en-GB" sz="2400" dirty="0" smtClean="0"/>
              <a:t>Kernel.</a:t>
            </a:r>
          </a:p>
          <a:p>
            <a:endParaRPr lang="en-GB" sz="2400" u="sng" dirty="0" smtClean="0"/>
          </a:p>
          <a:p>
            <a:r>
              <a:rPr lang="en-GB" sz="2400" dirty="0" smtClean="0"/>
              <a:t>This rootkit is installed using an exploit in the Intel chips at the moment </a:t>
            </a:r>
            <a:r>
              <a:rPr lang="en-GB" sz="2400" u="sng" dirty="0" smtClean="0"/>
              <a:t>Intel </a:t>
            </a:r>
            <a:r>
              <a:rPr lang="en-GB" sz="2400" u="sng" dirty="0"/>
              <a:t>DQ35 </a:t>
            </a:r>
            <a:r>
              <a:rPr lang="en-GB" sz="2400" dirty="0"/>
              <a:t>are still vulnerable </a:t>
            </a:r>
            <a:r>
              <a:rPr lang="en-GB" sz="2400" dirty="0" smtClean="0"/>
              <a:t> however the </a:t>
            </a:r>
            <a:r>
              <a:rPr lang="en-GB" sz="2400" dirty="0"/>
              <a:t>very recent Intel </a:t>
            </a:r>
            <a:r>
              <a:rPr lang="en-GB" sz="2400" u="sng" dirty="0"/>
              <a:t>DQ45 </a:t>
            </a:r>
            <a:r>
              <a:rPr lang="en-GB" sz="2400" dirty="0"/>
              <a:t> </a:t>
            </a:r>
            <a:r>
              <a:rPr lang="en-GB" sz="2400" dirty="0" smtClean="0"/>
              <a:t>is not known to be vulnerable to this exploit.</a:t>
            </a:r>
            <a:r>
              <a:rPr lang="en-GB" dirty="0"/>
              <a:t/>
            </a:r>
            <a:br>
              <a:rPr lang="en-GB" dirty="0"/>
            </a:br>
            <a:endParaRPr lang="en-GB" dirty="0"/>
          </a:p>
        </p:txBody>
      </p:sp>
    </p:spTree>
    <p:extLst>
      <p:ext uri="{BB962C8B-B14F-4D97-AF65-F5344CB8AC3E}">
        <p14:creationId xmlns:p14="http://schemas.microsoft.com/office/powerpoint/2010/main" val="2007398787"/>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Why aren’t these types of rootkits found in the wild?</a:t>
            </a:r>
            <a:endParaRPr lang="en-GB" u="sng" dirty="0"/>
          </a:p>
        </p:txBody>
      </p:sp>
      <p:sp>
        <p:nvSpPr>
          <p:cNvPr id="3" name="Content Placeholder 2"/>
          <p:cNvSpPr>
            <a:spLocks noGrp="1"/>
          </p:cNvSpPr>
          <p:nvPr>
            <p:ph idx="1"/>
          </p:nvPr>
        </p:nvSpPr>
        <p:spPr>
          <a:xfrm>
            <a:off x="228600" y="1600200"/>
            <a:ext cx="8610600" cy="4525963"/>
          </a:xfrm>
        </p:spPr>
        <p:txBody>
          <a:bodyPr/>
          <a:lstStyle/>
          <a:p>
            <a:r>
              <a:rPr lang="en-GB" dirty="0" smtClean="0"/>
              <a:t>Because, currently existing rootkits are already so effective there is no sense in creating a </a:t>
            </a:r>
            <a:r>
              <a:rPr lang="en-GB" dirty="0"/>
              <a:t>virtual </a:t>
            </a:r>
            <a:r>
              <a:rPr lang="en-GB" dirty="0" smtClean="0"/>
              <a:t>rootkit ,which of course may be less detectable, but is </a:t>
            </a:r>
            <a:r>
              <a:rPr lang="en-GB" dirty="0"/>
              <a:t>infinitely harder to </a:t>
            </a:r>
            <a:r>
              <a:rPr lang="en-GB" dirty="0" smtClean="0"/>
              <a:t>deploy.</a:t>
            </a:r>
          </a:p>
          <a:p>
            <a:r>
              <a:rPr lang="en-GB" dirty="0" smtClean="0"/>
              <a:t>Kernel rootkits are also only just at their peak, there are some types of malicious packages that can jump processors and reboot back into the kernel at BIOS.</a:t>
            </a:r>
            <a:endParaRPr lang="en-GB" dirty="0"/>
          </a:p>
        </p:txBody>
      </p:sp>
    </p:spTree>
    <p:extLst>
      <p:ext uri="{BB962C8B-B14F-4D97-AF65-F5344CB8AC3E}">
        <p14:creationId xmlns:p14="http://schemas.microsoft.com/office/powerpoint/2010/main" val="3573383484"/>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Why are they not commonly used by hackers?</a:t>
            </a:r>
            <a:endParaRPr lang="en-GB" u="sng" dirty="0"/>
          </a:p>
        </p:txBody>
      </p:sp>
      <p:sp>
        <p:nvSpPr>
          <p:cNvPr id="3" name="Content Placeholder 2"/>
          <p:cNvSpPr>
            <a:spLocks noGrp="1"/>
          </p:cNvSpPr>
          <p:nvPr>
            <p:ph idx="1"/>
          </p:nvPr>
        </p:nvSpPr>
        <p:spPr/>
        <p:txBody>
          <a:bodyPr/>
          <a:lstStyle/>
          <a:p>
            <a:r>
              <a:rPr lang="en-GB" dirty="0" smtClean="0"/>
              <a:t>Rootkits are commonly written up as proof-of concepts in academy's or in gameguards in online gameguards. There use for malicious attacks are not very common. Most that are used by hackers are often widely available on the internet and therefore will have a known signature making even basic antimalware programmes able to detect them as a threat.</a:t>
            </a:r>
            <a:endParaRPr lang="en-GB" dirty="0"/>
          </a:p>
        </p:txBody>
      </p:sp>
    </p:spTree>
    <p:extLst>
      <p:ext uri="{BB962C8B-B14F-4D97-AF65-F5344CB8AC3E}">
        <p14:creationId xmlns:p14="http://schemas.microsoft.com/office/powerpoint/2010/main" val="2611334594"/>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t>How could Treidan detect them?</a:t>
            </a:r>
            <a:endParaRPr lang="en-GB" u="sng" dirty="0"/>
          </a:p>
        </p:txBody>
      </p:sp>
      <p:sp>
        <p:nvSpPr>
          <p:cNvPr id="3" name="Content Placeholder 2"/>
          <p:cNvSpPr>
            <a:spLocks noGrp="1"/>
          </p:cNvSpPr>
          <p:nvPr>
            <p:ph idx="1"/>
          </p:nvPr>
        </p:nvSpPr>
        <p:spPr>
          <a:xfrm>
            <a:off x="457200" y="1600200"/>
            <a:ext cx="7620000" cy="4525963"/>
          </a:xfrm>
        </p:spPr>
        <p:txBody>
          <a:bodyPr>
            <a:normAutofit fontScale="62500" lnSpcReduction="20000"/>
          </a:bodyPr>
          <a:lstStyle/>
          <a:p>
            <a:r>
              <a:rPr lang="en-GB" dirty="0" smtClean="0"/>
              <a:t>There are many approaches to be able to detect rootkits for example: </a:t>
            </a:r>
          </a:p>
          <a:p>
            <a:r>
              <a:rPr lang="en-GB" b="1" dirty="0" smtClean="0"/>
              <a:t>Behavioural-based: </a:t>
            </a:r>
            <a:r>
              <a:rPr lang="en-GB" dirty="0" smtClean="0"/>
              <a:t>Searching for rootkit-like behaviour within a system.</a:t>
            </a:r>
            <a:endParaRPr lang="en-GB" b="1" dirty="0" smtClean="0"/>
          </a:p>
          <a:p>
            <a:r>
              <a:rPr lang="en-GB" b="1" dirty="0" smtClean="0"/>
              <a:t>Signature-based: </a:t>
            </a:r>
            <a:r>
              <a:rPr lang="en-GB" dirty="0" smtClean="0"/>
              <a:t>This can be affective against well-published rootkits as their signature would be more known and easier to detect; this method is however, useless against sophisticated  or custom made rootkits</a:t>
            </a:r>
          </a:p>
          <a:p>
            <a:r>
              <a:rPr lang="en-GB" b="1" dirty="0" smtClean="0"/>
              <a:t>Difference-based:  </a:t>
            </a:r>
            <a:r>
              <a:rPr lang="en-GB" dirty="0" smtClean="0"/>
              <a:t>This method involves directly comparing trusted raw data with “tainted” data</a:t>
            </a:r>
          </a:p>
          <a:p>
            <a:r>
              <a:rPr lang="en-GB" b="1" dirty="0" smtClean="0"/>
              <a:t>Integrity checking: </a:t>
            </a:r>
            <a:r>
              <a:rPr lang="en-GB" dirty="0" smtClean="0"/>
              <a:t>A </a:t>
            </a:r>
            <a:r>
              <a:rPr lang="en-GB" dirty="0"/>
              <a:t>cryptographic hash function can be used to compute a "fingerprint", or digital signature, that can help detect subsequent unauthorized changes to on-disk code libraries.</a:t>
            </a:r>
            <a:endParaRPr lang="en-GB" b="1" dirty="0" smtClean="0"/>
          </a:p>
          <a:p>
            <a:r>
              <a:rPr lang="en-GB" b="1" dirty="0"/>
              <a:t>Memory </a:t>
            </a:r>
            <a:r>
              <a:rPr lang="en-GB" b="1" dirty="0" smtClean="0"/>
              <a:t>dumps: </a:t>
            </a:r>
            <a:r>
              <a:rPr lang="en-GB" dirty="0"/>
              <a:t>Forcing a complete dump of virtual memory will capture an active rootkit (or a kernel dump in the case of a kernel-mode rootkit), </a:t>
            </a:r>
          </a:p>
        </p:txBody>
      </p:sp>
    </p:spTree>
    <p:extLst>
      <p:ext uri="{BB962C8B-B14F-4D97-AF65-F5344CB8AC3E}">
        <p14:creationId xmlns:p14="http://schemas.microsoft.com/office/powerpoint/2010/main" val="1281548162"/>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could Treidan detect them?</a:t>
            </a:r>
            <a:endParaRPr lang="en-GB" u="sng" dirty="0"/>
          </a:p>
        </p:txBody>
      </p:sp>
      <p:sp>
        <p:nvSpPr>
          <p:cNvPr id="3" name="Content Placeholder 2"/>
          <p:cNvSpPr>
            <a:spLocks noGrp="1"/>
          </p:cNvSpPr>
          <p:nvPr>
            <p:ph idx="1"/>
          </p:nvPr>
        </p:nvSpPr>
        <p:spPr/>
        <p:txBody>
          <a:bodyPr/>
          <a:lstStyle/>
          <a:p>
            <a:r>
              <a:rPr lang="en-GB" dirty="0" smtClean="0"/>
              <a:t>Upon having control of one computer the hacker would want to infect other computers to be “safe” (to have more control). </a:t>
            </a:r>
          </a:p>
          <a:p>
            <a:r>
              <a:rPr lang="en-GB" dirty="0" smtClean="0"/>
              <a:t>The hacker could and would want to extract sensitive information off the victims computer.</a:t>
            </a:r>
            <a:endParaRPr lang="en-GB" dirty="0"/>
          </a:p>
        </p:txBody>
      </p:sp>
    </p:spTree>
    <p:extLst>
      <p:ext uri="{BB962C8B-B14F-4D97-AF65-F5344CB8AC3E}">
        <p14:creationId xmlns:p14="http://schemas.microsoft.com/office/powerpoint/2010/main" val="3505188"/>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could Treidan detect them?</a:t>
            </a:r>
            <a:endParaRPr lang="en-GB" u="sng" dirty="0"/>
          </a:p>
        </p:txBody>
      </p:sp>
      <p:sp>
        <p:nvSpPr>
          <p:cNvPr id="3" name="Content Placeholder 2"/>
          <p:cNvSpPr>
            <a:spLocks noGrp="1"/>
          </p:cNvSpPr>
          <p:nvPr>
            <p:ph idx="1"/>
          </p:nvPr>
        </p:nvSpPr>
        <p:spPr/>
        <p:txBody>
          <a:bodyPr/>
          <a:lstStyle/>
          <a:p>
            <a:r>
              <a:rPr lang="en-GB" dirty="0" smtClean="0"/>
              <a:t>However, rootkits can be used to monitor a users activity. To be able to detect this would be a lot harder.</a:t>
            </a:r>
          </a:p>
          <a:p>
            <a:r>
              <a:rPr lang="en-GB" dirty="0" smtClean="0"/>
              <a:t>The more specifically designed the rootkit is the harder it is to detect as they will have less functions and will be smaller in size.</a:t>
            </a:r>
            <a:endParaRPr lang="en-GB" dirty="0"/>
          </a:p>
        </p:txBody>
      </p:sp>
    </p:spTree>
    <p:extLst>
      <p:ext uri="{BB962C8B-B14F-4D97-AF65-F5344CB8AC3E}">
        <p14:creationId xmlns:p14="http://schemas.microsoft.com/office/powerpoint/2010/main" val="4247591775"/>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could Treidan detect them?</a:t>
            </a:r>
            <a:br>
              <a:rPr lang="en-GB" u="sng" dirty="0" smtClean="0"/>
            </a:br>
            <a:r>
              <a:rPr lang="en-GB" b="1" dirty="0"/>
              <a:t>Behavioural-based</a:t>
            </a:r>
            <a:endParaRPr lang="en-GB" u="sng" dirty="0"/>
          </a:p>
        </p:txBody>
      </p:sp>
      <p:sp>
        <p:nvSpPr>
          <p:cNvPr id="3" name="Content Placeholder 2"/>
          <p:cNvSpPr>
            <a:spLocks noGrp="1"/>
          </p:cNvSpPr>
          <p:nvPr>
            <p:ph idx="1"/>
          </p:nvPr>
        </p:nvSpPr>
        <p:spPr/>
        <p:txBody>
          <a:bodyPr/>
          <a:lstStyle/>
          <a:p>
            <a:r>
              <a:rPr lang="en-GB" dirty="0"/>
              <a:t>The </a:t>
            </a:r>
            <a:r>
              <a:rPr lang="en-GB" dirty="0" smtClean="0"/>
              <a:t>rootkit </a:t>
            </a:r>
            <a:r>
              <a:rPr lang="en-GB" dirty="0"/>
              <a:t>may open a listening port on a machine in order to receive instructions over the net, or it may connect to a particular port on a controlling </a:t>
            </a:r>
            <a:r>
              <a:rPr lang="en-GB" dirty="0" smtClean="0"/>
              <a:t>machine.</a:t>
            </a:r>
          </a:p>
          <a:p>
            <a:r>
              <a:rPr lang="en-GB" dirty="0" smtClean="0"/>
              <a:t>Using the network probe Treidan could identify and analyse how specific ports are behaving on different computers to see if there is any unusual behaviour (inhuman).</a:t>
            </a:r>
            <a:endParaRPr lang="en-GB" dirty="0"/>
          </a:p>
        </p:txBody>
      </p:sp>
    </p:spTree>
    <p:extLst>
      <p:ext uri="{BB962C8B-B14F-4D97-AF65-F5344CB8AC3E}">
        <p14:creationId xmlns:p14="http://schemas.microsoft.com/office/powerpoint/2010/main" val="2568679718"/>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could Treidan detect them?</a:t>
            </a:r>
            <a:br>
              <a:rPr lang="en-GB" u="sng" dirty="0" smtClean="0"/>
            </a:br>
            <a:r>
              <a:rPr lang="en-GB" b="1" dirty="0"/>
              <a:t>Behavioural-based</a:t>
            </a:r>
            <a:endParaRPr lang="en-GB" u="sng" dirty="0"/>
          </a:p>
        </p:txBody>
      </p:sp>
      <p:sp>
        <p:nvSpPr>
          <p:cNvPr id="3" name="Content Placeholder 2"/>
          <p:cNvSpPr>
            <a:spLocks noGrp="1"/>
          </p:cNvSpPr>
          <p:nvPr>
            <p:ph idx="1"/>
          </p:nvPr>
        </p:nvSpPr>
        <p:spPr/>
        <p:txBody>
          <a:bodyPr>
            <a:normAutofit fontScale="92500"/>
          </a:bodyPr>
          <a:lstStyle/>
          <a:p>
            <a:r>
              <a:rPr lang="en-GB" dirty="0" smtClean="0"/>
              <a:t>Rootkits usually generate more network traffic than usual. Sometimes rootkits are set up as botnets so as a result would create a lot more traffic and the computer would run slower.</a:t>
            </a:r>
          </a:p>
          <a:p>
            <a:r>
              <a:rPr lang="en-GB" dirty="0" smtClean="0"/>
              <a:t>To identify a computer used by the attacker as a botnet can be done by comparing the average network traffic to the most recent. Or leaving a computer on but not active and seeing if it still generates large amounts of network traffic.</a:t>
            </a:r>
            <a:endParaRPr lang="en-GB" dirty="0"/>
          </a:p>
          <a:p>
            <a:pPr marL="0" indent="0">
              <a:buNone/>
            </a:pPr>
            <a:endParaRPr lang="en-GB" dirty="0"/>
          </a:p>
        </p:txBody>
      </p:sp>
    </p:spTree>
    <p:extLst>
      <p:ext uri="{BB962C8B-B14F-4D97-AF65-F5344CB8AC3E}">
        <p14:creationId xmlns:p14="http://schemas.microsoft.com/office/powerpoint/2010/main" val="378632092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Correlating Data</a:t>
            </a:r>
            <a:endParaRPr lang="en-GB" u="sng" dirty="0"/>
          </a:p>
        </p:txBody>
      </p:sp>
      <p:sp>
        <p:nvSpPr>
          <p:cNvPr id="3" name="Content Placeholder 2"/>
          <p:cNvSpPr>
            <a:spLocks noGrp="1"/>
          </p:cNvSpPr>
          <p:nvPr>
            <p:ph idx="1"/>
          </p:nvPr>
        </p:nvSpPr>
        <p:spPr/>
        <p:txBody>
          <a:bodyPr/>
          <a:lstStyle/>
          <a:p>
            <a:r>
              <a:rPr lang="en-GB" dirty="0" smtClean="0"/>
              <a:t>They monitor and analyse given data using a variety of specifically designed software. From which they can compare and identify the level of risk. They can then arrange and present the results found.</a:t>
            </a:r>
            <a:endParaRPr lang="en-GB" dirty="0"/>
          </a:p>
        </p:txBody>
      </p:sp>
    </p:spTree>
    <p:extLst>
      <p:ext uri="{BB962C8B-B14F-4D97-AF65-F5344CB8AC3E}">
        <p14:creationId xmlns:p14="http://schemas.microsoft.com/office/powerpoint/2010/main" val="3471377807"/>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fontScale="90000"/>
          </a:bodyPr>
          <a:lstStyle/>
          <a:p>
            <a:r>
              <a:rPr lang="en-GB" u="sng" dirty="0" smtClean="0"/>
              <a:t>How could Treidan detect them?</a:t>
            </a:r>
            <a:br>
              <a:rPr lang="en-GB" u="sng" dirty="0" smtClean="0"/>
            </a:br>
            <a:r>
              <a:rPr lang="en-GB" b="1" dirty="0"/>
              <a:t>Behavioural-based</a:t>
            </a:r>
            <a:endParaRPr lang="en-GB" u="sng" dirty="0"/>
          </a:p>
        </p:txBody>
      </p:sp>
      <p:sp>
        <p:nvSpPr>
          <p:cNvPr id="3" name="Content Placeholder 2"/>
          <p:cNvSpPr>
            <a:spLocks noGrp="1"/>
          </p:cNvSpPr>
          <p:nvPr>
            <p:ph idx="1"/>
          </p:nvPr>
        </p:nvSpPr>
        <p:spPr/>
        <p:txBody>
          <a:bodyPr/>
          <a:lstStyle/>
          <a:p>
            <a:r>
              <a:rPr lang="en-GB" dirty="0" smtClean="0"/>
              <a:t>A way of detecting a rootkit using the behavioural approach would be by looking at rootkit-like behaviour. </a:t>
            </a:r>
          </a:p>
          <a:p>
            <a:r>
              <a:rPr lang="en-GB" dirty="0" smtClean="0"/>
              <a:t>Profiling a system could be one way to detect a present rootkit, any differences in </a:t>
            </a:r>
            <a:r>
              <a:rPr lang="en-GB" dirty="0"/>
              <a:t>the timing and frequency of API calls or in overall CPU utilization </a:t>
            </a:r>
            <a:r>
              <a:rPr lang="en-GB" dirty="0" smtClean="0"/>
              <a:t>could mean a rootkit is embedded within your system.</a:t>
            </a:r>
            <a:endParaRPr lang="en-GB" dirty="0"/>
          </a:p>
        </p:txBody>
      </p:sp>
    </p:spTree>
    <p:extLst>
      <p:ext uri="{BB962C8B-B14F-4D97-AF65-F5344CB8AC3E}">
        <p14:creationId xmlns:p14="http://schemas.microsoft.com/office/powerpoint/2010/main" val="3620541320"/>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could Treidan detect them?</a:t>
            </a:r>
            <a:br>
              <a:rPr lang="en-GB" u="sng" dirty="0" smtClean="0"/>
            </a:br>
            <a:r>
              <a:rPr lang="en-GB" b="1" dirty="0"/>
              <a:t>Behavioural-based</a:t>
            </a:r>
            <a:endParaRPr lang="en-GB" u="sng" dirty="0"/>
          </a:p>
        </p:txBody>
      </p:sp>
      <p:sp>
        <p:nvSpPr>
          <p:cNvPr id="3" name="Content Placeholder 2"/>
          <p:cNvSpPr>
            <a:spLocks noGrp="1"/>
          </p:cNvSpPr>
          <p:nvPr>
            <p:ph idx="1"/>
          </p:nvPr>
        </p:nvSpPr>
        <p:spPr>
          <a:xfrm>
            <a:off x="457200" y="1676400"/>
            <a:ext cx="8229600" cy="4525963"/>
          </a:xfrm>
        </p:spPr>
        <p:txBody>
          <a:bodyPr/>
          <a:lstStyle/>
          <a:p>
            <a:r>
              <a:rPr lang="en-GB" dirty="0" smtClean="0"/>
              <a:t>One other way could be to log packets being sent out from different systems and analyse and compare them.</a:t>
            </a:r>
          </a:p>
          <a:p>
            <a:r>
              <a:rPr lang="en-GB" dirty="0" smtClean="0"/>
              <a:t>A rootkit would be often sending out packets of information to the hacker so carefully inspecting them through a packet sniffer could tell you whether a rootkit is present.</a:t>
            </a:r>
          </a:p>
        </p:txBody>
      </p:sp>
    </p:spTree>
    <p:extLst>
      <p:ext uri="{BB962C8B-B14F-4D97-AF65-F5344CB8AC3E}">
        <p14:creationId xmlns:p14="http://schemas.microsoft.com/office/powerpoint/2010/main" val="3636585821"/>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normAutofit fontScale="90000"/>
          </a:bodyPr>
          <a:lstStyle/>
          <a:p>
            <a:r>
              <a:rPr lang="en-GB" u="sng" dirty="0" smtClean="0"/>
              <a:t>How could Treidan detect them?</a:t>
            </a:r>
            <a:r>
              <a:rPr lang="en-GB" dirty="0" smtClean="0"/>
              <a:t/>
            </a:r>
            <a:br>
              <a:rPr lang="en-GB" dirty="0" smtClean="0"/>
            </a:br>
            <a:r>
              <a:rPr lang="en-GB" b="1" dirty="0"/>
              <a:t>Signature-based</a:t>
            </a:r>
            <a:r>
              <a:rPr lang="en-GB" dirty="0" smtClean="0"/>
              <a:t/>
            </a:r>
            <a:br>
              <a:rPr lang="en-GB" dirty="0" smtClean="0"/>
            </a:br>
            <a:endParaRPr lang="en-GB" dirty="0"/>
          </a:p>
        </p:txBody>
      </p:sp>
      <p:sp>
        <p:nvSpPr>
          <p:cNvPr id="3" name="Content Placeholder 2"/>
          <p:cNvSpPr>
            <a:spLocks noGrp="1"/>
          </p:cNvSpPr>
          <p:nvPr>
            <p:ph idx="1"/>
          </p:nvPr>
        </p:nvSpPr>
        <p:spPr>
          <a:xfrm>
            <a:off x="457200" y="1676400"/>
            <a:ext cx="8229600" cy="4449763"/>
          </a:xfrm>
        </p:spPr>
        <p:txBody>
          <a:bodyPr/>
          <a:lstStyle/>
          <a:p>
            <a:r>
              <a:rPr lang="en-GB" dirty="0" smtClean="0"/>
              <a:t>In order to detect a rootkit using this approach the rootkit would have to of been rather basic and/or have a well published or known signature. This detection can easily be carried out using antimalware programmes as they can already scan for any blacklisted signatures.</a:t>
            </a:r>
            <a:endParaRPr lang="en-GB" dirty="0"/>
          </a:p>
        </p:txBody>
      </p:sp>
    </p:spTree>
    <p:extLst>
      <p:ext uri="{BB962C8B-B14F-4D97-AF65-F5344CB8AC3E}">
        <p14:creationId xmlns:p14="http://schemas.microsoft.com/office/powerpoint/2010/main" val="3057462920"/>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could Treidan detect them?</a:t>
            </a:r>
            <a:r>
              <a:rPr lang="en-GB" dirty="0" smtClean="0"/>
              <a:t/>
            </a:r>
            <a:br>
              <a:rPr lang="en-GB" dirty="0" smtClean="0"/>
            </a:br>
            <a:r>
              <a:rPr lang="en-GB" b="1" dirty="0" smtClean="0"/>
              <a:t>Difference-based</a:t>
            </a:r>
            <a:endParaRPr lang="en-GB" b="1" dirty="0"/>
          </a:p>
        </p:txBody>
      </p:sp>
      <p:sp>
        <p:nvSpPr>
          <p:cNvPr id="3" name="Content Placeholder 2"/>
          <p:cNvSpPr>
            <a:spLocks noGrp="1"/>
          </p:cNvSpPr>
          <p:nvPr>
            <p:ph idx="1"/>
          </p:nvPr>
        </p:nvSpPr>
        <p:spPr/>
        <p:txBody>
          <a:bodyPr/>
          <a:lstStyle/>
          <a:p>
            <a:r>
              <a:rPr lang="en-GB" dirty="0" smtClean="0"/>
              <a:t>To take this approach you must directly compare the binaries present on the disk to an exact image of a clean one using your operating system. Doing this you will be able to notice if there are any unauthorized changes, it was this approach which was used Russinovich to find the Sony DRM rootkit.</a:t>
            </a:r>
            <a:endParaRPr lang="en-GB" dirty="0"/>
          </a:p>
        </p:txBody>
      </p:sp>
    </p:spTree>
    <p:extLst>
      <p:ext uri="{BB962C8B-B14F-4D97-AF65-F5344CB8AC3E}">
        <p14:creationId xmlns:p14="http://schemas.microsoft.com/office/powerpoint/2010/main" val="845296511"/>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GB" u="sng" dirty="0" smtClean="0"/>
              <a:t>How could Treidan detect them?</a:t>
            </a:r>
            <a:r>
              <a:rPr lang="en-GB" dirty="0" smtClean="0"/>
              <a:t/>
            </a:r>
            <a:br>
              <a:rPr lang="en-GB" dirty="0" smtClean="0"/>
            </a:br>
            <a:r>
              <a:rPr lang="en-GB" b="1" dirty="0" smtClean="0"/>
              <a:t>Integrity checking</a:t>
            </a:r>
            <a:endParaRPr lang="en-GB" b="1" dirty="0"/>
          </a:p>
        </p:txBody>
      </p:sp>
      <p:sp>
        <p:nvSpPr>
          <p:cNvPr id="3" name="Content Placeholder 2"/>
          <p:cNvSpPr>
            <a:spLocks noGrp="1"/>
          </p:cNvSpPr>
          <p:nvPr>
            <p:ph idx="1"/>
          </p:nvPr>
        </p:nvSpPr>
        <p:spPr>
          <a:xfrm>
            <a:off x="457200" y="1727200"/>
            <a:ext cx="4191000" cy="4525963"/>
          </a:xfrm>
        </p:spPr>
        <p:txBody>
          <a:bodyPr>
            <a:normAutofit fontScale="85000" lnSpcReduction="20000"/>
          </a:bodyPr>
          <a:lstStyle/>
          <a:p>
            <a:r>
              <a:rPr lang="en-GB" dirty="0"/>
              <a:t>A cryptographic hash </a:t>
            </a:r>
            <a:r>
              <a:rPr lang="en-GB" dirty="0" smtClean="0"/>
              <a:t>function can be used and will detect any unauthorized changes to the system.</a:t>
            </a:r>
            <a:endParaRPr lang="en-GB" dirty="0"/>
          </a:p>
          <a:p>
            <a:r>
              <a:rPr lang="en-GB" dirty="0" smtClean="0"/>
              <a:t>There are many programmes which carry out this check, they scan through system files and verify the integrity of them for example the rkhunter utility and </a:t>
            </a:r>
            <a:r>
              <a:rPr lang="en-GB" dirty="0"/>
              <a:t>Xintegrity Professional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399" y="1981200"/>
            <a:ext cx="3333169" cy="437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537197"/>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could Treidan detect them?</a:t>
            </a:r>
            <a:r>
              <a:rPr lang="en-GB" dirty="0" smtClean="0"/>
              <a:t/>
            </a:r>
            <a:br>
              <a:rPr lang="en-GB" dirty="0" smtClean="0"/>
            </a:br>
            <a:r>
              <a:rPr lang="en-GB" b="1" dirty="0" smtClean="0"/>
              <a:t>Memory dump</a:t>
            </a:r>
            <a:endParaRPr lang="en-GB" b="1" dirty="0"/>
          </a:p>
        </p:txBody>
      </p:sp>
      <p:sp>
        <p:nvSpPr>
          <p:cNvPr id="3" name="Content Placeholder 2"/>
          <p:cNvSpPr>
            <a:spLocks noGrp="1"/>
          </p:cNvSpPr>
          <p:nvPr>
            <p:ph idx="1"/>
          </p:nvPr>
        </p:nvSpPr>
        <p:spPr>
          <a:xfrm>
            <a:off x="457200" y="1600200"/>
            <a:ext cx="8305800" cy="4525963"/>
          </a:xfrm>
        </p:spPr>
        <p:txBody>
          <a:bodyPr/>
          <a:lstStyle/>
          <a:p>
            <a:r>
              <a:rPr lang="en-GB" dirty="0" smtClean="0"/>
              <a:t>Despite the fact that this technique is highly specialized in detecting rootkits this approach is useless against hypervisor-based rootkits as they can intercept and subvert even the lowest level attempts to read memory.</a:t>
            </a:r>
          </a:p>
          <a:p>
            <a:r>
              <a:rPr lang="en-GB" dirty="0" smtClean="0"/>
              <a:t>Detection using this method would involve forcing a complete dump of virtual memory. Doing this will detect any active rootkits. </a:t>
            </a:r>
            <a:endParaRPr lang="en-GB" dirty="0"/>
          </a:p>
        </p:txBody>
      </p:sp>
    </p:spTree>
    <p:extLst>
      <p:ext uri="{BB962C8B-B14F-4D97-AF65-F5344CB8AC3E}">
        <p14:creationId xmlns:p14="http://schemas.microsoft.com/office/powerpoint/2010/main" val="3747286079"/>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How can you force a memory dump?</a:t>
            </a:r>
            <a:endParaRPr lang="en-GB" u="sng" dirty="0"/>
          </a:p>
        </p:txBody>
      </p:sp>
      <p:sp>
        <p:nvSpPr>
          <p:cNvPr id="3" name="Content Placeholder 2"/>
          <p:cNvSpPr>
            <a:spLocks noGrp="1"/>
          </p:cNvSpPr>
          <p:nvPr>
            <p:ph idx="1"/>
          </p:nvPr>
        </p:nvSpPr>
        <p:spPr/>
        <p:txBody>
          <a:bodyPr>
            <a:normAutofit fontScale="25000" lnSpcReduction="20000"/>
          </a:bodyPr>
          <a:lstStyle/>
          <a:p>
            <a:r>
              <a:rPr lang="en-GB" sz="8000" dirty="0" smtClean="0"/>
              <a:t>In order to carry out this process you must have </a:t>
            </a:r>
            <a:r>
              <a:rPr lang="en-GB" sz="8000" b="1" dirty="0" smtClean="0"/>
              <a:t>administrator</a:t>
            </a:r>
            <a:r>
              <a:rPr lang="en-GB" sz="8000" dirty="0" smtClean="0"/>
              <a:t> level status on the system.</a:t>
            </a:r>
          </a:p>
          <a:p>
            <a:r>
              <a:rPr lang="en-GB" sz="8000" dirty="0"/>
              <a:t>Start the registry editor (regedit.exe</a:t>
            </a:r>
            <a:r>
              <a:rPr lang="en-GB" sz="8000" dirty="0" smtClean="0"/>
              <a:t>)</a:t>
            </a:r>
            <a:endParaRPr lang="en-GB" sz="8000" dirty="0"/>
          </a:p>
          <a:p>
            <a:r>
              <a:rPr lang="en-GB" sz="8000" dirty="0"/>
              <a:t>Locate the following key </a:t>
            </a:r>
            <a:r>
              <a:rPr lang="en-GB" sz="8000" b="1" dirty="0"/>
              <a:t>if you have a PS2 keyboard</a:t>
            </a:r>
            <a:r>
              <a:rPr lang="en-GB" sz="8000" dirty="0"/>
              <a:t>: HKEY_LOCAL_MACHINE\SYSTEM\CurrentControlSet\Services\i8042prt\Parameters</a:t>
            </a:r>
          </a:p>
          <a:p>
            <a:r>
              <a:rPr lang="en-GB" sz="8000" dirty="0"/>
              <a:t>In the </a:t>
            </a:r>
            <a:r>
              <a:rPr lang="en-GB" sz="8000" b="1" dirty="0"/>
              <a:t>Edit</a:t>
            </a:r>
            <a:r>
              <a:rPr lang="en-GB" sz="8000" dirty="0"/>
              <a:t> menu, click </a:t>
            </a:r>
            <a:r>
              <a:rPr lang="en-GB" sz="8000" b="1" dirty="0"/>
              <a:t>Add Value</a:t>
            </a:r>
            <a:r>
              <a:rPr lang="en-GB" sz="8000" dirty="0"/>
              <a:t> and add the following registry entry:</a:t>
            </a:r>
          </a:p>
          <a:p>
            <a:r>
              <a:rPr lang="en-GB" sz="8000" dirty="0"/>
              <a:t>Name: </a:t>
            </a:r>
            <a:r>
              <a:rPr lang="en-GB" sz="8000" i="1" dirty="0"/>
              <a:t>CrashOnCtrlScroll</a:t>
            </a:r>
            <a:r>
              <a:rPr lang="en-GB" sz="8000" dirty="0"/>
              <a:t/>
            </a:r>
            <a:br>
              <a:rPr lang="en-GB" sz="8000" dirty="0"/>
            </a:br>
            <a:r>
              <a:rPr lang="en-GB" sz="8000" dirty="0"/>
              <a:t>Data Type: </a:t>
            </a:r>
            <a:r>
              <a:rPr lang="en-GB" sz="8000" i="1" dirty="0"/>
              <a:t>REG_DWORD</a:t>
            </a:r>
            <a:r>
              <a:rPr lang="en-GB" sz="8000" dirty="0"/>
              <a:t/>
            </a:r>
            <a:br>
              <a:rPr lang="en-GB" sz="8000" dirty="0"/>
            </a:br>
            <a:r>
              <a:rPr lang="en-GB" sz="8000" dirty="0"/>
              <a:t>Value: </a:t>
            </a:r>
            <a:r>
              <a:rPr lang="en-GB" sz="8000" i="1" dirty="0"/>
              <a:t>1</a:t>
            </a:r>
            <a:r>
              <a:rPr lang="en-GB" sz="8000" dirty="0"/>
              <a:t/>
            </a:r>
            <a:br>
              <a:rPr lang="en-GB" sz="8000" dirty="0"/>
            </a:br>
            <a:r>
              <a:rPr lang="en-GB" sz="8000" dirty="0"/>
              <a:t>Exit the registry editor, then reboot.</a:t>
            </a:r>
          </a:p>
          <a:p>
            <a:r>
              <a:rPr lang="en-GB" sz="8000" dirty="0"/>
              <a:t>After the reboot, you can now manually trigger a crash by pressing the SCROLL keyboard key twice while pressing the right CTRL key.</a:t>
            </a:r>
            <a:br>
              <a:rPr lang="en-GB" sz="8000" dirty="0"/>
            </a:br>
            <a:r>
              <a:rPr lang="en-GB" sz="5000" dirty="0"/>
              <a:t/>
            </a:r>
            <a:br>
              <a:rPr lang="en-GB" sz="5000" dirty="0"/>
            </a:br>
            <a:r>
              <a:rPr lang="en-GB" sz="5000" dirty="0"/>
              <a:t/>
            </a:r>
            <a:br>
              <a:rPr lang="en-GB" sz="5000" dirty="0"/>
            </a:br>
            <a:r>
              <a:rPr lang="en-GB" dirty="0"/>
              <a:t/>
            </a:r>
            <a:br>
              <a:rPr lang="en-GB" dirty="0"/>
            </a:br>
            <a:endParaRPr lang="en-GB" dirty="0"/>
          </a:p>
        </p:txBody>
      </p:sp>
    </p:spTree>
    <p:extLst>
      <p:ext uri="{BB962C8B-B14F-4D97-AF65-F5344CB8AC3E}">
        <p14:creationId xmlns:p14="http://schemas.microsoft.com/office/powerpoint/2010/main" val="2198543711"/>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How could Treidan detect them?</a:t>
            </a:r>
            <a:endParaRPr lang="en-GB" u="sng" dirty="0"/>
          </a:p>
        </p:txBody>
      </p:sp>
      <p:sp>
        <p:nvSpPr>
          <p:cNvPr id="3" name="Content Placeholder 2"/>
          <p:cNvSpPr>
            <a:spLocks noGrp="1"/>
          </p:cNvSpPr>
          <p:nvPr>
            <p:ph idx="1"/>
          </p:nvPr>
        </p:nvSpPr>
        <p:spPr>
          <a:xfrm>
            <a:off x="381000" y="1600200"/>
            <a:ext cx="8382000" cy="4525963"/>
          </a:xfrm>
        </p:spPr>
        <p:txBody>
          <a:bodyPr/>
          <a:lstStyle/>
          <a:p>
            <a:r>
              <a:rPr lang="en-GB" dirty="0" smtClean="0"/>
              <a:t>There are many specifically built root scanners which check for irregularities. These types of root scanners are:</a:t>
            </a:r>
          </a:p>
          <a:p>
            <a:r>
              <a:rPr lang="en-GB" dirty="0" smtClean="0"/>
              <a:t>Very fast, (an almost instant result)</a:t>
            </a:r>
          </a:p>
          <a:p>
            <a:r>
              <a:rPr lang="en-GB" dirty="0" smtClean="0"/>
              <a:t>Able to run </a:t>
            </a:r>
            <a:r>
              <a:rPr lang="en-GB" dirty="0"/>
              <a:t>on a live system and therefore changes the integrity </a:t>
            </a:r>
            <a:r>
              <a:rPr lang="en-GB" dirty="0" smtClean="0"/>
              <a:t>of system</a:t>
            </a:r>
            <a:endParaRPr lang="en-GB" dirty="0"/>
          </a:p>
        </p:txBody>
      </p:sp>
    </p:spTree>
    <p:extLst>
      <p:ext uri="{BB962C8B-B14F-4D97-AF65-F5344CB8AC3E}">
        <p14:creationId xmlns:p14="http://schemas.microsoft.com/office/powerpoint/2010/main" val="2440222222"/>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Extra information about rootkit scanners</a:t>
            </a:r>
            <a:endParaRPr lang="en-GB" u="sng" dirty="0"/>
          </a:p>
        </p:txBody>
      </p:sp>
      <p:sp>
        <p:nvSpPr>
          <p:cNvPr id="3" name="Content Placeholder 2"/>
          <p:cNvSpPr>
            <a:spLocks noGrp="1"/>
          </p:cNvSpPr>
          <p:nvPr>
            <p:ph idx="1"/>
          </p:nvPr>
        </p:nvSpPr>
        <p:spPr>
          <a:xfrm>
            <a:off x="457200" y="1981200"/>
            <a:ext cx="8229600" cy="4525963"/>
          </a:xfrm>
        </p:spPr>
        <p:txBody>
          <a:bodyPr>
            <a:normAutofit fontScale="77500" lnSpcReduction="20000"/>
          </a:bodyPr>
          <a:lstStyle/>
          <a:p>
            <a:r>
              <a:rPr lang="en-GB" dirty="0" smtClean="0"/>
              <a:t>They are different to antivirus software as they specifically look for anything suggesting a rootkit is installed. They check commonly used files and areas within the system and can run numerous types of tests like:</a:t>
            </a:r>
          </a:p>
          <a:p>
            <a:r>
              <a:rPr lang="en-GB" dirty="0" smtClean="0"/>
              <a:t>MD5 </a:t>
            </a:r>
            <a:r>
              <a:rPr lang="en-GB" dirty="0"/>
              <a:t>hash </a:t>
            </a:r>
            <a:r>
              <a:rPr lang="en-GB" dirty="0" smtClean="0"/>
              <a:t>compare</a:t>
            </a:r>
          </a:p>
          <a:p>
            <a:r>
              <a:rPr lang="en-GB" dirty="0" smtClean="0"/>
              <a:t>Look </a:t>
            </a:r>
            <a:r>
              <a:rPr lang="en-GB" dirty="0"/>
              <a:t>for default files used by </a:t>
            </a:r>
            <a:r>
              <a:rPr lang="en-GB" dirty="0" smtClean="0"/>
              <a:t>rootkits</a:t>
            </a:r>
          </a:p>
          <a:p>
            <a:r>
              <a:rPr lang="en-GB" dirty="0" smtClean="0"/>
              <a:t>Wrong </a:t>
            </a:r>
            <a:r>
              <a:rPr lang="en-GB" dirty="0"/>
              <a:t>file permissions for </a:t>
            </a:r>
            <a:r>
              <a:rPr lang="en-GB" dirty="0" smtClean="0"/>
              <a:t>binaries</a:t>
            </a:r>
          </a:p>
          <a:p>
            <a:r>
              <a:rPr lang="en-GB" dirty="0" smtClean="0"/>
              <a:t>Look </a:t>
            </a:r>
            <a:r>
              <a:rPr lang="en-GB" dirty="0"/>
              <a:t>for suspected strings in LKM and KLD </a:t>
            </a:r>
            <a:r>
              <a:rPr lang="en-GB" dirty="0" smtClean="0"/>
              <a:t>modules</a:t>
            </a:r>
          </a:p>
          <a:p>
            <a:r>
              <a:rPr lang="en-GB" dirty="0" smtClean="0"/>
              <a:t>Look </a:t>
            </a:r>
            <a:r>
              <a:rPr lang="en-GB" dirty="0"/>
              <a:t>for hidden </a:t>
            </a:r>
            <a:r>
              <a:rPr lang="en-GB" dirty="0" smtClean="0"/>
              <a:t>files</a:t>
            </a:r>
          </a:p>
          <a:p>
            <a:r>
              <a:rPr lang="en-GB" dirty="0" smtClean="0"/>
              <a:t>Optional </a:t>
            </a:r>
            <a:r>
              <a:rPr lang="en-GB" dirty="0"/>
              <a:t>scan within plaintext and binary files</a:t>
            </a:r>
            <a:br>
              <a:rPr lang="en-GB" dirty="0"/>
            </a:br>
            <a:r>
              <a:rPr lang="en-GB" dirty="0"/>
              <a:t/>
            </a:r>
            <a:br>
              <a:rPr lang="en-GB" dirty="0"/>
            </a:br>
            <a:endParaRPr lang="en-GB" dirty="0"/>
          </a:p>
        </p:txBody>
      </p:sp>
    </p:spTree>
    <p:extLst>
      <p:ext uri="{BB962C8B-B14F-4D97-AF65-F5344CB8AC3E}">
        <p14:creationId xmlns:p14="http://schemas.microsoft.com/office/powerpoint/2010/main" val="350561447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t>Why do they do it in that way?</a:t>
            </a:r>
            <a:br>
              <a:rPr lang="en-GB" u="sng" dirty="0" smtClean="0"/>
            </a:br>
            <a:r>
              <a:rPr lang="en-GB" sz="2700" u="sng" dirty="0" smtClean="0"/>
              <a:t>Overview</a:t>
            </a:r>
            <a:endParaRPr lang="en-GB" sz="2700" u="sng" dirty="0"/>
          </a:p>
        </p:txBody>
      </p:sp>
      <p:sp>
        <p:nvSpPr>
          <p:cNvPr id="3" name="Content Placeholder 2"/>
          <p:cNvSpPr>
            <a:spLocks noGrp="1"/>
          </p:cNvSpPr>
          <p:nvPr>
            <p:ph idx="1"/>
          </p:nvPr>
        </p:nvSpPr>
        <p:spPr>
          <a:xfrm>
            <a:off x="152400" y="1676400"/>
            <a:ext cx="8632371" cy="4525963"/>
          </a:xfrm>
        </p:spPr>
        <p:txBody>
          <a:bodyPr>
            <a:normAutofit/>
          </a:bodyPr>
          <a:lstStyle/>
          <a:p>
            <a:r>
              <a:rPr lang="en-GB" sz="2800" dirty="0" smtClean="0"/>
              <a:t>Because traditional approaches such as intrusion detection and firewalls are usually ineffective, as they are based on signatures and simple heuristics; They only detect known malware and low sophistication attacks. So Treidan needed to take a different approach to resolving these problems as hackers could easily change the signatures of the tools in their attacks. </a:t>
            </a:r>
            <a:endParaRPr lang="en-GB" sz="2800" dirty="0"/>
          </a:p>
        </p:txBody>
      </p:sp>
    </p:spTree>
    <p:extLst>
      <p:ext uri="{BB962C8B-B14F-4D97-AF65-F5344CB8AC3E}">
        <p14:creationId xmlns:p14="http://schemas.microsoft.com/office/powerpoint/2010/main" val="35867863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Why</a:t>
            </a:r>
            <a:r>
              <a:rPr lang="en-GB" u="sng" baseline="0" dirty="0" smtClean="0"/>
              <a:t> do they do it that way?</a:t>
            </a:r>
            <a:endParaRPr lang="en-GB" u="sng" dirty="0"/>
          </a:p>
        </p:txBody>
      </p:sp>
      <p:sp>
        <p:nvSpPr>
          <p:cNvPr id="3" name="Content Placeholder 2"/>
          <p:cNvSpPr>
            <a:spLocks noGrp="1"/>
          </p:cNvSpPr>
          <p:nvPr>
            <p:ph idx="1"/>
          </p:nvPr>
        </p:nvSpPr>
        <p:spPr/>
        <p:txBody>
          <a:bodyPr/>
          <a:lstStyle/>
          <a:p>
            <a:r>
              <a:rPr lang="en-GB" dirty="0" smtClean="0"/>
              <a:t>Because an attacker can easily hide their tracks but the behaviour of their tools and how they “attack” can be very distinctive. Detica use this and apply analytic techniques  to define the severity of the attack.</a:t>
            </a:r>
            <a:endParaRPr lang="en-GB" dirty="0"/>
          </a:p>
        </p:txBody>
      </p:sp>
    </p:spTree>
    <p:extLst>
      <p:ext uri="{BB962C8B-B14F-4D97-AF65-F5344CB8AC3E}">
        <p14:creationId xmlns:p14="http://schemas.microsoft.com/office/powerpoint/2010/main" val="28104722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970</TotalTime>
  <Words>4773</Words>
  <Application>Microsoft Office PowerPoint</Application>
  <PresentationFormat>On-screen Show (4:3)</PresentationFormat>
  <Paragraphs>293</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Who are Detica Treidan? </vt:lpstr>
      <vt:lpstr>How do they work? Overview</vt:lpstr>
      <vt:lpstr>Why do they do it?</vt:lpstr>
      <vt:lpstr>How do they do it? Overview</vt:lpstr>
      <vt:lpstr>Identifying a potential threat</vt:lpstr>
      <vt:lpstr>Correlating Data</vt:lpstr>
      <vt:lpstr>Why do they do it in that way? Overview</vt:lpstr>
      <vt:lpstr>Why do they do it that way?</vt:lpstr>
      <vt:lpstr>Rootkits</vt:lpstr>
      <vt:lpstr>What are they?</vt:lpstr>
      <vt:lpstr>What they are not</vt:lpstr>
      <vt:lpstr>Common misconception</vt:lpstr>
      <vt:lpstr>History of the rootkit</vt:lpstr>
      <vt:lpstr>History of the rootkit</vt:lpstr>
      <vt:lpstr>How do they work? Overview</vt:lpstr>
      <vt:lpstr>How do they run?</vt:lpstr>
      <vt:lpstr>What is commonly found in a rootkit?</vt:lpstr>
      <vt:lpstr>What is commonly found in a rootkit? Rootkits commonly have a menu for the attacker to use</vt:lpstr>
      <vt:lpstr>How a rootkit is originally made</vt:lpstr>
      <vt:lpstr>How are people infected by rootkits?</vt:lpstr>
      <vt:lpstr>What can a Attacker do with a rootkit?</vt:lpstr>
      <vt:lpstr>What can a Attacker do with a rootkit?</vt:lpstr>
      <vt:lpstr>Where can they hide? Overview</vt:lpstr>
      <vt:lpstr>Where can they hide? Overview</vt:lpstr>
      <vt:lpstr>Where would you have to look to find the infected file(s)?</vt:lpstr>
      <vt:lpstr>How do Persistent rootkits survive a reboot?</vt:lpstr>
      <vt:lpstr>Virtual Rootkits</vt:lpstr>
      <vt:lpstr>The Blue Pill</vt:lpstr>
      <vt:lpstr>The Blue Pill</vt:lpstr>
      <vt:lpstr>The Blue Pill</vt:lpstr>
      <vt:lpstr>ZeroAccess Rootkit</vt:lpstr>
      <vt:lpstr>Firmware Rootkits</vt:lpstr>
      <vt:lpstr>Firmware Rootkits</vt:lpstr>
      <vt:lpstr>Polymorphism</vt:lpstr>
      <vt:lpstr>The Law</vt:lpstr>
      <vt:lpstr>Previous cases</vt:lpstr>
      <vt:lpstr>Other viruses</vt:lpstr>
      <vt:lpstr>Resident Viruses Basics</vt:lpstr>
      <vt:lpstr>Direct Action Viruses Basics</vt:lpstr>
      <vt:lpstr>Overwrite Virus Basics</vt:lpstr>
      <vt:lpstr>Boot sector Virus  Basics</vt:lpstr>
      <vt:lpstr>Macro Virus Basics</vt:lpstr>
      <vt:lpstr>Directory Virus Basics</vt:lpstr>
      <vt:lpstr>File Infector Virus Basics</vt:lpstr>
      <vt:lpstr>Companion Virus Basics</vt:lpstr>
      <vt:lpstr>Multipartite Virus Basics</vt:lpstr>
      <vt:lpstr>Web scripting Virus Basics</vt:lpstr>
      <vt:lpstr>Worms Basics </vt:lpstr>
      <vt:lpstr>Trojan horses Basics</vt:lpstr>
      <vt:lpstr>Logic Bombs Basics</vt:lpstr>
      <vt:lpstr>What is the most destructive virus ever recorded?</vt:lpstr>
      <vt:lpstr>The loveletter virus</vt:lpstr>
      <vt:lpstr>How can they be detected?</vt:lpstr>
      <vt:lpstr>Steps the hacker takes</vt:lpstr>
      <vt:lpstr>Why are some so hard to detect?</vt:lpstr>
      <vt:lpstr>Why are some so hard to detect?</vt:lpstr>
      <vt:lpstr>What is an exploit?</vt:lpstr>
      <vt:lpstr>Rootkits and exploits</vt:lpstr>
      <vt:lpstr>Rootkits and exploits</vt:lpstr>
      <vt:lpstr>They are becoming even more sophisticated?</vt:lpstr>
      <vt:lpstr> Attacking SMM Memory via Intel CPU Cache Poisoning  </vt:lpstr>
      <vt:lpstr>Why aren’t these types of rootkits found in the wild?</vt:lpstr>
      <vt:lpstr>Why are they not commonly used by hackers?</vt:lpstr>
      <vt:lpstr>How could Treidan detect them?</vt:lpstr>
      <vt:lpstr>How could Treidan detect them?</vt:lpstr>
      <vt:lpstr>How could Treidan detect them?</vt:lpstr>
      <vt:lpstr>How could Treidan detect them? Behavioural-based</vt:lpstr>
      <vt:lpstr>How could Treidan detect them? Behavioural-based</vt:lpstr>
      <vt:lpstr>How could Treidan detect them? Behavioural-based</vt:lpstr>
      <vt:lpstr>How could Treidan detect them? Behavioural-based</vt:lpstr>
      <vt:lpstr>How could Treidan detect them? Signature-based </vt:lpstr>
      <vt:lpstr>How could Treidan detect them? Difference-based</vt:lpstr>
      <vt:lpstr>How could Treidan detect them? Integrity checking</vt:lpstr>
      <vt:lpstr>How could Treidan detect them? Memory dump</vt:lpstr>
      <vt:lpstr>How can you force a memory dump?</vt:lpstr>
      <vt:lpstr>How could Treidan detect them?</vt:lpstr>
      <vt:lpstr>Extra information about rootkit scanners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Treidan</dc:title>
  <dc:subject>null</dc:subject>
  <dc:creator>ME</dc:creator>
  <cp:keywords>null</cp:keywords>
  <dc:description>null</dc:description>
  <cp:lastModifiedBy>Roy Miles</cp:lastModifiedBy>
  <cp:revision>155</cp:revision>
  <dcterms:created xsi:type="dcterms:W3CDTF">2006-08-16T00:00:00Z</dcterms:created>
  <dcterms:modified xsi:type="dcterms:W3CDTF">2012-02-10T12:33:25Z</dcterms:modified>
  <cp:category>null</cp:category>
</cp:coreProperties>
</file>