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Lato"/>
      <p:regular r:id="rId45"/>
      <p:bold r:id="rId46"/>
      <p:italic r:id="rId47"/>
      <p:boldItalic r:id="rId48"/>
    </p:embeddedFont>
    <p:embeddedFont>
      <p:font typeface="Helvetica Neue"/>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BD0C88-1D97-4641-8D8D-EF5BEF732556}">
  <a:tblStyle styleId="{8ABD0C88-1D97-4641-8D8D-EF5BEF73255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italic.fntdata"/><Relationship Id="rId50" Type="http://schemas.openxmlformats.org/officeDocument/2006/relationships/font" Target="fonts/HelveticaNeue-bold.fntdata"/><Relationship Id="rId52"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MM-Remember that the maximum bandwidth is the shortest number because it is choked by this speed.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MM- from Figure 3(f) from the paper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MM-Algorithm 6 from paper.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KK-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MM-The proof for NP complete is too big to be placed here but can referenced from Computers and </a:t>
            </a:r>
            <a:r>
              <a:rPr lang="en"/>
              <a:t>Intractability</a:t>
            </a:r>
            <a:r>
              <a:rPr lang="en"/>
              <a:t>: A Guide to the Theory of NP-Completeness. It’s the book with the same illustration of the man talking to the boss behind the desk about finding an algorithm from the start of the class.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MM- Emphasize this shows up in the pseudocode from the paper.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ts val="8000"/>
              <a:buNone/>
              <a:defRPr sz="8000"/>
            </a:lvl1pPr>
            <a:lvl2pPr lvl="1">
              <a:spcBef>
                <a:spcPts val="0"/>
              </a:spcBef>
              <a:buSzPts val="8000"/>
              <a:buNone/>
              <a:defRPr sz="8000"/>
            </a:lvl2pPr>
            <a:lvl3pPr lvl="2">
              <a:spcBef>
                <a:spcPts val="0"/>
              </a:spcBef>
              <a:buSzPts val="8000"/>
              <a:buNone/>
              <a:defRPr sz="8000"/>
            </a:lvl3pPr>
            <a:lvl4pPr lvl="3">
              <a:spcBef>
                <a:spcPts val="0"/>
              </a:spcBef>
              <a:buSzPts val="8000"/>
              <a:buNone/>
              <a:defRPr sz="8000"/>
            </a:lvl4pPr>
            <a:lvl5pPr lvl="4">
              <a:spcBef>
                <a:spcPts val="0"/>
              </a:spcBef>
              <a:buSzPts val="8000"/>
              <a:buNone/>
              <a:defRPr sz="8000"/>
            </a:lvl5pPr>
            <a:lvl6pPr lvl="5">
              <a:spcBef>
                <a:spcPts val="0"/>
              </a:spcBef>
              <a:buSzPts val="8000"/>
              <a:buNone/>
              <a:defRPr sz="8000"/>
            </a:lvl6pPr>
            <a:lvl7pPr lvl="6">
              <a:spcBef>
                <a:spcPts val="0"/>
              </a:spcBef>
              <a:buSzPts val="8000"/>
              <a:buNone/>
              <a:defRPr sz="8000"/>
            </a:lvl7pPr>
            <a:lvl8pPr lvl="7">
              <a:spcBef>
                <a:spcPts val="0"/>
              </a:spcBef>
              <a:buSzPts val="8000"/>
              <a:buNone/>
              <a:defRPr sz="8000"/>
            </a:lvl8pPr>
            <a:lvl9pPr lvl="8">
              <a:spcBef>
                <a:spcPts val="0"/>
              </a:spcBef>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ts val="13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142050" y="878350"/>
            <a:ext cx="5412600" cy="2254200"/>
          </a:xfrm>
          <a:prstGeom prst="rect">
            <a:avLst/>
          </a:prstGeom>
        </p:spPr>
        <p:txBody>
          <a:bodyPr anchorCtr="0" anchor="t" bIns="91425" lIns="91425" rIns="91425" wrap="square" tIns="91425">
            <a:noAutofit/>
          </a:bodyPr>
          <a:lstStyle/>
          <a:p>
            <a:pPr lvl="0" rtl="0" algn="ctr">
              <a:spcBef>
                <a:spcPts val="0"/>
              </a:spcBef>
              <a:spcAft>
                <a:spcPts val="300"/>
              </a:spcAft>
              <a:buNone/>
            </a:pPr>
            <a:r>
              <a:rPr b="1" lang="en" sz="3000">
                <a:latin typeface="Helvetica Neue"/>
                <a:ea typeface="Helvetica Neue"/>
                <a:cs typeface="Helvetica Neue"/>
                <a:sym typeface="Helvetica Neue"/>
              </a:rPr>
              <a:t>A Deep Inspection of High-Performance Bandwidth Scheduling Algorithm Complexity and Design</a:t>
            </a:r>
          </a:p>
        </p:txBody>
      </p:sp>
      <p:sp>
        <p:nvSpPr>
          <p:cNvPr id="135" name="Shape 135"/>
          <p:cNvSpPr txBox="1"/>
          <p:nvPr>
            <p:ph idx="1" type="subTitle"/>
          </p:nvPr>
        </p:nvSpPr>
        <p:spPr>
          <a:xfrm>
            <a:off x="5054850" y="3621250"/>
            <a:ext cx="1757400" cy="1236000"/>
          </a:xfrm>
          <a:prstGeom prst="rect">
            <a:avLst/>
          </a:prstGeom>
        </p:spPr>
        <p:txBody>
          <a:bodyPr anchorCtr="0" anchor="t" bIns="91425" lIns="91425" rIns="91425" wrap="square" tIns="91425">
            <a:noAutofit/>
          </a:bodyPr>
          <a:lstStyle/>
          <a:p>
            <a:pPr lvl="0" algn="ctr">
              <a:spcBef>
                <a:spcPts val="0"/>
              </a:spcBef>
              <a:buNone/>
            </a:pPr>
            <a:r>
              <a:rPr i="1" lang="en" sz="1800"/>
              <a:t>By:</a:t>
            </a:r>
          </a:p>
          <a:p>
            <a:pPr lvl="0" algn="ctr">
              <a:spcBef>
                <a:spcPts val="0"/>
              </a:spcBef>
              <a:buNone/>
            </a:pPr>
            <a:r>
              <a:rPr i="1" lang="en" sz="1800"/>
              <a:t>Karan Kohli</a:t>
            </a:r>
          </a:p>
          <a:p>
            <a:pPr lvl="0" algn="ctr">
              <a:spcBef>
                <a:spcPts val="0"/>
              </a:spcBef>
              <a:buNone/>
            </a:pPr>
            <a:r>
              <a:rPr i="1" lang="en" sz="1800"/>
              <a:t>Michael Mar</a:t>
            </a:r>
          </a:p>
          <a:p>
            <a:pPr lvl="0" algn="ctr">
              <a:spcBef>
                <a:spcPts val="0"/>
              </a:spcBef>
              <a:buNone/>
            </a:pPr>
            <a:r>
              <a:rPr i="1" lang="en" sz="1800"/>
              <a:t>Ibraheem Saleh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Fixed Path Variable Bandwidth (FPVB) Example (IS)</a:t>
            </a:r>
          </a:p>
        </p:txBody>
      </p:sp>
      <p:sp>
        <p:nvSpPr>
          <p:cNvPr id="193" name="Shape 193"/>
          <p:cNvSpPr txBox="1"/>
          <p:nvPr/>
        </p:nvSpPr>
        <p:spPr>
          <a:xfrm>
            <a:off x="5946588" y="1202725"/>
            <a:ext cx="1379700" cy="401700"/>
          </a:xfrm>
          <a:prstGeom prst="rect">
            <a:avLst/>
          </a:prstGeom>
          <a:noFill/>
          <a:ln>
            <a:noFill/>
          </a:ln>
        </p:spPr>
        <p:txBody>
          <a:bodyPr anchorCtr="0" anchor="t" bIns="91425" lIns="91425" rIns="91425" wrap="square" tIns="91425">
            <a:noAutofit/>
          </a:bodyPr>
          <a:lstStyle/>
          <a:p>
            <a:pPr lvl="0" rtl="0">
              <a:spcBef>
                <a:spcPts val="0"/>
              </a:spcBef>
              <a:buNone/>
            </a:pPr>
            <a:r>
              <a:rPr lang="en" sz="1200">
                <a:solidFill>
                  <a:schemeClr val="lt1"/>
                </a:solidFill>
              </a:rPr>
              <a:t>(𝛿=8,𝜏=0.1,t=0)</a:t>
            </a:r>
          </a:p>
        </p:txBody>
      </p:sp>
      <p:pic>
        <p:nvPicPr>
          <p:cNvPr descr="pub" id="194" name="Shape 194"/>
          <p:cNvPicPr preferRelativeResize="0"/>
          <p:nvPr/>
        </p:nvPicPr>
        <p:blipFill>
          <a:blip r:embed="rId3">
            <a:alphaModFix/>
          </a:blip>
          <a:stretch>
            <a:fillRect/>
          </a:stretch>
        </p:blipFill>
        <p:spPr>
          <a:xfrm>
            <a:off x="4759600" y="1604425"/>
            <a:ext cx="4070025" cy="2548500"/>
          </a:xfrm>
          <a:prstGeom prst="rect">
            <a:avLst/>
          </a:prstGeom>
          <a:noFill/>
          <a:ln>
            <a:noFill/>
          </a:ln>
        </p:spPr>
      </p:pic>
      <p:grpSp>
        <p:nvGrpSpPr>
          <p:cNvPr id="195" name="Shape 195"/>
          <p:cNvGrpSpPr/>
          <p:nvPr/>
        </p:nvGrpSpPr>
        <p:grpSpPr>
          <a:xfrm>
            <a:off x="5326073" y="2087009"/>
            <a:ext cx="3022321" cy="516935"/>
            <a:chOff x="3774450" y="1976400"/>
            <a:chExt cx="4187200" cy="716175"/>
          </a:xfrm>
        </p:grpSpPr>
        <p:cxnSp>
          <p:nvCxnSpPr>
            <p:cNvPr id="196" name="Shape 196"/>
            <p:cNvCxnSpPr/>
            <p:nvPr/>
          </p:nvCxnSpPr>
          <p:spPr>
            <a:xfrm flipH="1" rot="10800000">
              <a:off x="3774450" y="1976400"/>
              <a:ext cx="1595100" cy="655800"/>
            </a:xfrm>
            <a:prstGeom prst="straightConnector1">
              <a:avLst/>
            </a:prstGeom>
            <a:noFill/>
            <a:ln cap="flat" cmpd="sng" w="28575">
              <a:solidFill>
                <a:srgbClr val="FF0000"/>
              </a:solidFill>
              <a:prstDash val="solid"/>
              <a:round/>
              <a:headEnd len="lg" w="lg" type="none"/>
              <a:tailEnd len="lg" w="lg" type="none"/>
            </a:ln>
          </p:spPr>
        </p:cxnSp>
        <p:cxnSp>
          <p:nvCxnSpPr>
            <p:cNvPr id="197" name="Shape 197"/>
            <p:cNvCxnSpPr/>
            <p:nvPr/>
          </p:nvCxnSpPr>
          <p:spPr>
            <a:xfrm>
              <a:off x="5920150" y="1995075"/>
              <a:ext cx="2041500" cy="697500"/>
            </a:xfrm>
            <a:prstGeom prst="straightConnector1">
              <a:avLst/>
            </a:prstGeom>
            <a:noFill/>
            <a:ln cap="flat" cmpd="sng" w="28575">
              <a:solidFill>
                <a:srgbClr val="FF0000"/>
              </a:solidFill>
              <a:prstDash val="solid"/>
              <a:round/>
              <a:headEnd len="lg" w="lg" type="none"/>
              <a:tailEnd len="lg" w="lg" type="none"/>
            </a:ln>
          </p:spPr>
        </p:cxnSp>
      </p:grpSp>
      <p:grpSp>
        <p:nvGrpSpPr>
          <p:cNvPr id="198" name="Shape 198"/>
          <p:cNvGrpSpPr/>
          <p:nvPr/>
        </p:nvGrpSpPr>
        <p:grpSpPr>
          <a:xfrm>
            <a:off x="5374309" y="2140803"/>
            <a:ext cx="2920425" cy="1450017"/>
            <a:chOff x="5374309" y="2140803"/>
            <a:chExt cx="2920425" cy="1450017"/>
          </a:xfrm>
        </p:grpSpPr>
        <p:cxnSp>
          <p:nvCxnSpPr>
            <p:cNvPr id="199" name="Shape 199"/>
            <p:cNvCxnSpPr/>
            <p:nvPr/>
          </p:nvCxnSpPr>
          <p:spPr>
            <a:xfrm flipH="1" rot="10800000">
              <a:off x="5374309" y="2140803"/>
              <a:ext cx="1144500" cy="483300"/>
            </a:xfrm>
            <a:prstGeom prst="straightConnector1">
              <a:avLst/>
            </a:prstGeom>
            <a:noFill/>
            <a:ln cap="flat" cmpd="sng" w="28575">
              <a:solidFill>
                <a:srgbClr val="00FF00"/>
              </a:solidFill>
              <a:prstDash val="solid"/>
              <a:round/>
              <a:headEnd len="lg" w="lg" type="none"/>
              <a:tailEnd len="lg" w="lg" type="none"/>
            </a:ln>
          </p:spPr>
        </p:cxnSp>
        <p:cxnSp>
          <p:nvCxnSpPr>
            <p:cNvPr id="200" name="Shape 200"/>
            <p:cNvCxnSpPr/>
            <p:nvPr/>
          </p:nvCxnSpPr>
          <p:spPr>
            <a:xfrm>
              <a:off x="6629712" y="2174307"/>
              <a:ext cx="13500" cy="1356000"/>
            </a:xfrm>
            <a:prstGeom prst="straightConnector1">
              <a:avLst/>
            </a:prstGeom>
            <a:noFill/>
            <a:ln cap="flat" cmpd="sng" w="28575">
              <a:solidFill>
                <a:srgbClr val="00FF00"/>
              </a:solidFill>
              <a:prstDash val="solid"/>
              <a:round/>
              <a:headEnd len="lg" w="lg" type="none"/>
              <a:tailEnd len="lg" w="lg" type="none"/>
            </a:ln>
          </p:spPr>
        </p:cxnSp>
        <p:cxnSp>
          <p:nvCxnSpPr>
            <p:cNvPr id="201" name="Shape 201"/>
            <p:cNvCxnSpPr/>
            <p:nvPr/>
          </p:nvCxnSpPr>
          <p:spPr>
            <a:xfrm flipH="1" rot="10800000">
              <a:off x="6844534" y="2919720"/>
              <a:ext cx="1450200" cy="671100"/>
            </a:xfrm>
            <a:prstGeom prst="straightConnector1">
              <a:avLst/>
            </a:prstGeom>
            <a:noFill/>
            <a:ln cap="flat" cmpd="sng" w="28575">
              <a:solidFill>
                <a:srgbClr val="00FF00"/>
              </a:solidFill>
              <a:prstDash val="solid"/>
              <a:round/>
              <a:headEnd len="lg" w="lg" type="none"/>
              <a:tailEnd len="lg" w="lg" type="none"/>
            </a:ln>
          </p:spPr>
        </p:cxnSp>
      </p:grpSp>
      <p:grpSp>
        <p:nvGrpSpPr>
          <p:cNvPr id="202" name="Shape 202"/>
          <p:cNvGrpSpPr/>
          <p:nvPr/>
        </p:nvGrpSpPr>
        <p:grpSpPr>
          <a:xfrm>
            <a:off x="5357580" y="2127340"/>
            <a:ext cx="2943915" cy="1453416"/>
            <a:chOff x="3818100" y="2032275"/>
            <a:chExt cx="4078575" cy="2013600"/>
          </a:xfrm>
        </p:grpSpPr>
        <p:cxnSp>
          <p:nvCxnSpPr>
            <p:cNvPr id="203" name="Shape 203"/>
            <p:cNvCxnSpPr/>
            <p:nvPr/>
          </p:nvCxnSpPr>
          <p:spPr>
            <a:xfrm>
              <a:off x="3818100" y="3125175"/>
              <a:ext cx="1585800" cy="920700"/>
            </a:xfrm>
            <a:prstGeom prst="straightConnector1">
              <a:avLst/>
            </a:prstGeom>
            <a:noFill/>
            <a:ln cap="flat" cmpd="sng" w="28575">
              <a:solidFill>
                <a:srgbClr val="0000FF"/>
              </a:solidFill>
              <a:prstDash val="solid"/>
              <a:round/>
              <a:headEnd len="lg" w="lg" type="none"/>
              <a:tailEnd len="lg" w="lg" type="none"/>
            </a:ln>
          </p:spPr>
        </p:cxnSp>
        <p:cxnSp>
          <p:nvCxnSpPr>
            <p:cNvPr id="204" name="Shape 204"/>
            <p:cNvCxnSpPr/>
            <p:nvPr/>
          </p:nvCxnSpPr>
          <p:spPr>
            <a:xfrm rot="10800000">
              <a:off x="5687625" y="2092825"/>
              <a:ext cx="9300" cy="1883400"/>
            </a:xfrm>
            <a:prstGeom prst="straightConnector1">
              <a:avLst/>
            </a:prstGeom>
            <a:noFill/>
            <a:ln cap="flat" cmpd="sng" w="28575">
              <a:solidFill>
                <a:srgbClr val="0000FF"/>
              </a:solidFill>
              <a:prstDash val="solid"/>
              <a:round/>
              <a:headEnd len="lg" w="lg" type="none"/>
              <a:tailEnd len="lg" w="lg" type="none"/>
            </a:ln>
          </p:spPr>
        </p:cxnSp>
        <p:cxnSp>
          <p:nvCxnSpPr>
            <p:cNvPr id="205" name="Shape 205"/>
            <p:cNvCxnSpPr/>
            <p:nvPr/>
          </p:nvCxnSpPr>
          <p:spPr>
            <a:xfrm>
              <a:off x="5859675" y="2032275"/>
              <a:ext cx="2037000" cy="725400"/>
            </a:xfrm>
            <a:prstGeom prst="straightConnector1">
              <a:avLst/>
            </a:prstGeom>
            <a:noFill/>
            <a:ln cap="flat" cmpd="sng" w="28575">
              <a:solidFill>
                <a:srgbClr val="0000FF"/>
              </a:solidFill>
              <a:prstDash val="solid"/>
              <a:round/>
              <a:headEnd len="lg" w="lg" type="none"/>
              <a:tailEnd len="lg" w="lg" type="none"/>
            </a:ln>
          </p:spPr>
        </p:cxnSp>
      </p:grpSp>
      <p:grpSp>
        <p:nvGrpSpPr>
          <p:cNvPr id="206" name="Shape 206"/>
          <p:cNvGrpSpPr/>
          <p:nvPr/>
        </p:nvGrpSpPr>
        <p:grpSpPr>
          <a:xfrm>
            <a:off x="5377718" y="2879257"/>
            <a:ext cx="2900174" cy="678077"/>
            <a:chOff x="3846000" y="3074000"/>
            <a:chExt cx="4017975" cy="939425"/>
          </a:xfrm>
        </p:grpSpPr>
        <p:cxnSp>
          <p:nvCxnSpPr>
            <p:cNvPr id="207" name="Shape 207"/>
            <p:cNvCxnSpPr/>
            <p:nvPr/>
          </p:nvCxnSpPr>
          <p:spPr>
            <a:xfrm>
              <a:off x="3846000" y="3074000"/>
              <a:ext cx="1609200" cy="939300"/>
            </a:xfrm>
            <a:prstGeom prst="straightConnector1">
              <a:avLst/>
            </a:prstGeom>
            <a:noFill/>
            <a:ln cap="flat" cmpd="sng" w="28575">
              <a:solidFill>
                <a:schemeClr val="accent6"/>
              </a:solidFill>
              <a:prstDash val="solid"/>
              <a:round/>
              <a:headEnd len="lg" w="lg" type="none"/>
              <a:tailEnd len="lg" w="lg" type="none"/>
            </a:ln>
          </p:spPr>
        </p:cxnSp>
        <p:cxnSp>
          <p:nvCxnSpPr>
            <p:cNvPr id="208" name="Shape 208"/>
            <p:cNvCxnSpPr/>
            <p:nvPr/>
          </p:nvCxnSpPr>
          <p:spPr>
            <a:xfrm flipH="1" rot="10800000">
              <a:off x="5822475" y="3083425"/>
              <a:ext cx="2041500" cy="930000"/>
            </a:xfrm>
            <a:prstGeom prst="straightConnector1">
              <a:avLst/>
            </a:prstGeom>
            <a:noFill/>
            <a:ln cap="flat" cmpd="sng" w="28575">
              <a:solidFill>
                <a:schemeClr val="accent6"/>
              </a:solidFill>
              <a:prstDash val="solid"/>
              <a:round/>
              <a:headEnd len="lg" w="lg" type="none"/>
              <a:tailEnd len="lg" w="lg" type="none"/>
            </a:ln>
          </p:spPr>
        </p:cxnSp>
      </p:grpSp>
      <p:pic>
        <p:nvPicPr>
          <p:cNvPr descr="pub" id="209" name="Shape 209"/>
          <p:cNvPicPr preferRelativeResize="0"/>
          <p:nvPr/>
        </p:nvPicPr>
        <p:blipFill>
          <a:blip r:embed="rId4">
            <a:alphaModFix/>
          </a:blip>
          <a:stretch>
            <a:fillRect/>
          </a:stretch>
        </p:blipFill>
        <p:spPr>
          <a:xfrm>
            <a:off x="2661800" y="3097256"/>
            <a:ext cx="2154099" cy="1685819"/>
          </a:xfrm>
          <a:prstGeom prst="rect">
            <a:avLst/>
          </a:prstGeom>
          <a:noFill/>
          <a:ln>
            <a:noFill/>
          </a:ln>
        </p:spPr>
      </p:pic>
      <p:pic>
        <p:nvPicPr>
          <p:cNvPr descr="pub" id="210" name="Shape 210"/>
          <p:cNvPicPr preferRelativeResize="0"/>
          <p:nvPr/>
        </p:nvPicPr>
        <p:blipFill>
          <a:blip r:embed="rId5">
            <a:alphaModFix/>
          </a:blip>
          <a:stretch>
            <a:fillRect/>
          </a:stretch>
        </p:blipFill>
        <p:spPr>
          <a:xfrm>
            <a:off x="585975" y="1368373"/>
            <a:ext cx="1841625" cy="1436750"/>
          </a:xfrm>
          <a:prstGeom prst="rect">
            <a:avLst/>
          </a:prstGeom>
          <a:noFill/>
          <a:ln>
            <a:noFill/>
          </a:ln>
        </p:spPr>
      </p:pic>
      <p:grpSp>
        <p:nvGrpSpPr>
          <p:cNvPr id="211" name="Shape 211"/>
          <p:cNvGrpSpPr/>
          <p:nvPr/>
        </p:nvGrpSpPr>
        <p:grpSpPr>
          <a:xfrm>
            <a:off x="823150" y="1506750"/>
            <a:ext cx="1362750" cy="1046400"/>
            <a:chOff x="823150" y="1506750"/>
            <a:chExt cx="1362750" cy="1046400"/>
          </a:xfrm>
        </p:grpSpPr>
        <p:cxnSp>
          <p:nvCxnSpPr>
            <p:cNvPr id="212" name="Shape 212"/>
            <p:cNvCxnSpPr/>
            <p:nvPr/>
          </p:nvCxnSpPr>
          <p:spPr>
            <a:xfrm>
              <a:off x="823150" y="1585825"/>
              <a:ext cx="1120800" cy="957900"/>
            </a:xfrm>
            <a:prstGeom prst="straightConnector1">
              <a:avLst/>
            </a:prstGeom>
            <a:noFill/>
            <a:ln cap="flat" cmpd="sng" w="9525">
              <a:solidFill>
                <a:srgbClr val="000000"/>
              </a:solidFill>
              <a:prstDash val="solid"/>
              <a:round/>
              <a:headEnd len="lg" w="lg" type="none"/>
              <a:tailEnd len="lg" w="lg" type="none"/>
            </a:ln>
          </p:spPr>
        </p:cxnSp>
        <p:cxnSp>
          <p:nvCxnSpPr>
            <p:cNvPr id="213" name="Shape 213"/>
            <p:cNvCxnSpPr/>
            <p:nvPr/>
          </p:nvCxnSpPr>
          <p:spPr>
            <a:xfrm flipH="1" rot="10800000">
              <a:off x="902200" y="1506750"/>
              <a:ext cx="1283700" cy="1046400"/>
            </a:xfrm>
            <a:prstGeom prst="straightConnector1">
              <a:avLst/>
            </a:prstGeom>
            <a:noFill/>
            <a:ln cap="flat" cmpd="sng" w="9525">
              <a:solidFill>
                <a:srgbClr val="000000"/>
              </a:solidFill>
              <a:prstDash val="solid"/>
              <a:round/>
              <a:headEnd len="lg" w="lg" type="none"/>
              <a:tailEnd len="lg" w="lg" type="none"/>
            </a:ln>
          </p:spPr>
        </p:cxnSp>
      </p:grpSp>
      <p:pic>
        <p:nvPicPr>
          <p:cNvPr descr="pub" id="214" name="Shape 214"/>
          <p:cNvPicPr preferRelativeResize="0"/>
          <p:nvPr/>
        </p:nvPicPr>
        <p:blipFill>
          <a:blip r:embed="rId6">
            <a:alphaModFix/>
          </a:blip>
          <a:stretch>
            <a:fillRect/>
          </a:stretch>
        </p:blipFill>
        <p:spPr>
          <a:xfrm>
            <a:off x="2427600" y="1246756"/>
            <a:ext cx="2007750" cy="1566393"/>
          </a:xfrm>
          <a:prstGeom prst="rect">
            <a:avLst/>
          </a:prstGeom>
          <a:noFill/>
          <a:ln>
            <a:noFill/>
          </a:ln>
        </p:spPr>
      </p:pic>
      <p:pic>
        <p:nvPicPr>
          <p:cNvPr descr="pub" id="215" name="Shape 215"/>
          <p:cNvPicPr preferRelativeResize="0"/>
          <p:nvPr/>
        </p:nvPicPr>
        <p:blipFill>
          <a:blip r:embed="rId7">
            <a:alphaModFix/>
          </a:blip>
          <a:stretch>
            <a:fillRect/>
          </a:stretch>
        </p:blipFill>
        <p:spPr>
          <a:xfrm>
            <a:off x="463875" y="2951667"/>
            <a:ext cx="2348175" cy="1831408"/>
          </a:xfrm>
          <a:prstGeom prst="rect">
            <a:avLst/>
          </a:prstGeom>
          <a:noFill/>
          <a:ln>
            <a:noFill/>
          </a:ln>
        </p:spPr>
      </p:pic>
      <p:cxnSp>
        <p:nvCxnSpPr>
          <p:cNvPr id="216" name="Shape 216"/>
          <p:cNvCxnSpPr/>
          <p:nvPr/>
        </p:nvCxnSpPr>
        <p:spPr>
          <a:xfrm rot="10800000">
            <a:off x="4331400" y="4499500"/>
            <a:ext cx="1024800" cy="241800"/>
          </a:xfrm>
          <a:prstGeom prst="straightConnector1">
            <a:avLst/>
          </a:prstGeom>
          <a:noFill/>
          <a:ln cap="flat" cmpd="sng" w="28575">
            <a:solidFill>
              <a:schemeClr val="dk2"/>
            </a:solidFill>
            <a:prstDash val="solid"/>
            <a:round/>
            <a:headEnd len="lg" w="lg" type="none"/>
            <a:tailEnd len="lg" w="lg" type="triangle"/>
          </a:ln>
        </p:spPr>
      </p:cxnSp>
      <p:sp>
        <p:nvSpPr>
          <p:cNvPr id="217" name="Shape 217"/>
          <p:cNvSpPr txBox="1"/>
          <p:nvPr/>
        </p:nvSpPr>
        <p:spPr>
          <a:xfrm>
            <a:off x="5404550" y="4576950"/>
            <a:ext cx="2007600" cy="401700"/>
          </a:xfrm>
          <a:prstGeom prst="rect">
            <a:avLst/>
          </a:prstGeom>
          <a:noFill/>
          <a:ln>
            <a:noFill/>
          </a:ln>
        </p:spPr>
        <p:txBody>
          <a:bodyPr anchorCtr="0" anchor="t" bIns="91425" lIns="91425" rIns="91425" wrap="square" tIns="91425">
            <a:noAutofit/>
          </a:bodyPr>
          <a:lstStyle/>
          <a:p>
            <a:pPr lvl="0">
              <a:spcBef>
                <a:spcPts val="0"/>
              </a:spcBef>
              <a:buNone/>
            </a:pPr>
            <a:r>
              <a:rPr b="1" lang="en">
                <a:solidFill>
                  <a:srgbClr val="FF0000"/>
                </a:solidFill>
              </a:rPr>
              <a:t>Optimal Answer!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Variable Path with Fixed Bandwidth (</a:t>
            </a:r>
            <a:r>
              <a:rPr lang="en"/>
              <a:t>VPFB</a:t>
            </a:r>
            <a:r>
              <a:rPr lang="en"/>
              <a:t>-0) Example</a:t>
            </a:r>
          </a:p>
        </p:txBody>
      </p:sp>
      <p:sp>
        <p:nvSpPr>
          <p:cNvPr id="223" name="Shape 223"/>
          <p:cNvSpPr txBox="1"/>
          <p:nvPr>
            <p:ph idx="1" type="body"/>
          </p:nvPr>
        </p:nvSpPr>
        <p:spPr>
          <a:xfrm>
            <a:off x="1297500" y="1307850"/>
            <a:ext cx="7038900" cy="3171000"/>
          </a:xfrm>
          <a:prstGeom prst="rect">
            <a:avLst/>
          </a:prstGeom>
          <a:ln>
            <a:noFill/>
          </a:ln>
        </p:spPr>
        <p:txBody>
          <a:bodyPr anchorCtr="0" anchor="t" bIns="91425" lIns="91425" rIns="91425" wrap="square" tIns="91425">
            <a:noAutofit/>
          </a:bodyPr>
          <a:lstStyle/>
          <a:p>
            <a:pPr lvl="0">
              <a:spcBef>
                <a:spcPts val="0"/>
              </a:spcBef>
              <a:buNone/>
            </a:pPr>
            <a:r>
              <a:rPr lang="en"/>
              <a:t>-VPFB stands for Variable Path, Fixed Bandwidth. The “-0” indicates when the switching is negligible (i.e., 𝛕=0)</a:t>
            </a:r>
          </a:p>
          <a:p>
            <a:pPr lvl="0" rtl="0">
              <a:lnSpc>
                <a:spcPct val="100000"/>
              </a:lnSpc>
              <a:spcBef>
                <a:spcPts val="0"/>
              </a:spcBef>
              <a:buNone/>
            </a:pPr>
            <a:r>
              <a:rPr lang="en"/>
              <a:t>-The widest bandwidth in the first time-slot would go through v</a:t>
            </a:r>
            <a:r>
              <a:rPr baseline="-25000" lang="en"/>
              <a:t>s</a:t>
            </a:r>
            <a:r>
              <a:rPr lang="en"/>
              <a:t>-v</a:t>
            </a:r>
            <a:r>
              <a:rPr baseline="-25000" lang="en"/>
              <a:t>1</a:t>
            </a:r>
            <a:r>
              <a:rPr lang="en"/>
              <a:t>-v</a:t>
            </a:r>
            <a:r>
              <a:rPr baseline="-25000" lang="en"/>
              <a:t>2</a:t>
            </a:r>
            <a:r>
              <a:rPr lang="en"/>
              <a:t>-v</a:t>
            </a:r>
            <a:r>
              <a:rPr baseline="-25000" lang="en"/>
              <a:t>d</a:t>
            </a:r>
            <a:r>
              <a:rPr lang="en"/>
              <a:t> with the bandwidth of 5. The widest bandwidth in the second time-slot in v</a:t>
            </a:r>
            <a:r>
              <a:rPr baseline="-25000" lang="en"/>
              <a:t>s</a:t>
            </a:r>
            <a:r>
              <a:rPr lang="en"/>
              <a:t>-v</a:t>
            </a:r>
            <a:r>
              <a:rPr baseline="-25000" lang="en"/>
              <a:t>2</a:t>
            </a:r>
            <a:r>
              <a:rPr lang="en"/>
              <a:t>-v</a:t>
            </a:r>
            <a:r>
              <a:rPr baseline="-25000" lang="en"/>
              <a:t>d</a:t>
            </a:r>
            <a:r>
              <a:rPr lang="en"/>
              <a:t> with the bandwidth of 10. The maximum available fixed bandwidth spanning for both is 5. This results in a minimal data transfer end time of 8/5=1.6 with the transfer start time at 0.</a:t>
            </a:r>
          </a:p>
          <a:p>
            <a:pPr lvl="0">
              <a:lnSpc>
                <a:spcPct val="100000"/>
              </a:lnSpc>
              <a:spcBef>
                <a:spcPts val="0"/>
              </a:spcBef>
              <a:buNone/>
            </a:pPr>
            <a:r>
              <a:t/>
            </a:r>
            <a:endParaRPr/>
          </a:p>
        </p:txBody>
      </p:sp>
      <p:pic>
        <p:nvPicPr>
          <p:cNvPr descr="pub" id="224" name="Shape 224"/>
          <p:cNvPicPr preferRelativeResize="0"/>
          <p:nvPr/>
        </p:nvPicPr>
        <p:blipFill>
          <a:blip r:embed="rId3">
            <a:alphaModFix/>
          </a:blip>
          <a:stretch>
            <a:fillRect/>
          </a:stretch>
        </p:blipFill>
        <p:spPr>
          <a:xfrm>
            <a:off x="5438230" y="2789525"/>
            <a:ext cx="2898169" cy="1814750"/>
          </a:xfrm>
          <a:prstGeom prst="rect">
            <a:avLst/>
          </a:prstGeom>
          <a:noFill/>
          <a:ln>
            <a:noFill/>
          </a:ln>
        </p:spPr>
      </p:pic>
      <p:sp>
        <p:nvSpPr>
          <p:cNvPr id="225" name="Shape 225"/>
          <p:cNvSpPr/>
          <p:nvPr/>
        </p:nvSpPr>
        <p:spPr>
          <a:xfrm>
            <a:off x="5662000" y="3722826"/>
            <a:ext cx="2447319" cy="580754"/>
          </a:xfrm>
          <a:custGeom>
            <a:pathLst>
              <a:path extrusionOk="0" h="29450" w="111166">
                <a:moveTo>
                  <a:pt x="0" y="0"/>
                </a:moveTo>
                <a:lnTo>
                  <a:pt x="48117" y="29450"/>
                </a:lnTo>
                <a:lnTo>
                  <a:pt x="111166" y="1244"/>
                </a:lnTo>
              </a:path>
            </a:pathLst>
          </a:custGeom>
          <a:noFill/>
          <a:ln cap="flat" cmpd="sng" w="9525">
            <a:solidFill>
              <a:srgbClr val="CC0000"/>
            </a:solidFill>
            <a:prstDash val="solid"/>
            <a:round/>
            <a:headEnd len="lg" w="lg" type="none"/>
            <a:tailEnd len="lg" w="lg" type="none"/>
          </a:ln>
        </p:spPr>
      </p:sp>
      <p:sp>
        <p:nvSpPr>
          <p:cNvPr id="226" name="Shape 226"/>
          <p:cNvSpPr/>
          <p:nvPr/>
        </p:nvSpPr>
        <p:spPr>
          <a:xfrm>
            <a:off x="5713850" y="2993300"/>
            <a:ext cx="2499207" cy="1362133"/>
          </a:xfrm>
          <a:custGeom>
            <a:pathLst>
              <a:path extrusionOk="0" h="62634" w="113240">
                <a:moveTo>
                  <a:pt x="0" y="22814"/>
                </a:moveTo>
                <a:lnTo>
                  <a:pt x="48947" y="0"/>
                </a:lnTo>
                <a:lnTo>
                  <a:pt x="51021" y="62634"/>
                </a:lnTo>
                <a:lnTo>
                  <a:pt x="113240" y="32769"/>
                </a:lnTo>
              </a:path>
            </a:pathLst>
          </a:custGeom>
          <a:noFill/>
          <a:ln cap="flat" cmpd="sng" w="9525">
            <a:solidFill>
              <a:srgbClr val="93C47D"/>
            </a:solidFill>
            <a:prstDash val="solid"/>
            <a:round/>
            <a:headEnd len="lg" w="lg" type="none"/>
            <a:tailEnd len="lg" w="lg" type="none"/>
          </a:ln>
        </p:spPr>
      </p:sp>
      <p:pic>
        <p:nvPicPr>
          <p:cNvPr id="227" name="Shape 227"/>
          <p:cNvPicPr preferRelativeResize="0"/>
          <p:nvPr/>
        </p:nvPicPr>
        <p:blipFill>
          <a:blip r:embed="rId4">
            <a:alphaModFix/>
          </a:blip>
          <a:stretch>
            <a:fillRect/>
          </a:stretch>
        </p:blipFill>
        <p:spPr>
          <a:xfrm>
            <a:off x="1297488" y="3116688"/>
            <a:ext cx="3686175" cy="136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Variable Path Fixed Bandwidth -1 (VPFB-1) Example </a:t>
            </a:r>
          </a:p>
          <a:p>
            <a:pPr lvl="0">
              <a:spcBef>
                <a:spcPts val="0"/>
              </a:spcBef>
              <a:buNone/>
            </a:pPr>
            <a:r>
              <a:t/>
            </a:r>
            <a:endParaRPr/>
          </a:p>
        </p:txBody>
      </p:sp>
      <p:sp>
        <p:nvSpPr>
          <p:cNvPr id="233" name="Shape 233"/>
          <p:cNvSpPr txBox="1"/>
          <p:nvPr>
            <p:ph idx="1" type="body"/>
          </p:nvPr>
        </p:nvSpPr>
        <p:spPr>
          <a:xfrm>
            <a:off x="1297500" y="1824050"/>
            <a:ext cx="3024300" cy="2654700"/>
          </a:xfrm>
          <a:prstGeom prst="rect">
            <a:avLst/>
          </a:prstGeom>
        </p:spPr>
        <p:txBody>
          <a:bodyPr anchorCtr="0" anchor="t" bIns="91425" lIns="91425" rIns="91425" wrap="square" tIns="91425">
            <a:noAutofit/>
          </a:bodyPr>
          <a:lstStyle/>
          <a:p>
            <a:pPr lvl="0">
              <a:spcBef>
                <a:spcPts val="0"/>
              </a:spcBef>
              <a:buNone/>
            </a:pPr>
            <a:r>
              <a:rPr lang="en"/>
              <a:t>The problem reduces to FPFB if no path switching is performed.</a:t>
            </a:r>
          </a:p>
          <a:p>
            <a:pPr lvl="0">
              <a:spcBef>
                <a:spcPts val="0"/>
              </a:spcBef>
              <a:buNone/>
            </a:pPr>
            <a:r>
              <a:rPr lang="en"/>
              <a:t>Data transfer is 1.8 if no path switching is performed</a:t>
            </a:r>
          </a:p>
          <a:p>
            <a:pPr lvl="0">
              <a:spcBef>
                <a:spcPts val="0"/>
              </a:spcBef>
              <a:buNone/>
            </a:pPr>
            <a:r>
              <a:rPr lang="en"/>
              <a:t>If the paths are switched, the data </a:t>
            </a:r>
            <a:r>
              <a:rPr lang="en"/>
              <a:t>transfer is equals to data transfer end time of VPFB-0 + the path switching delay, 1.6+</a:t>
            </a:r>
            <a:r>
              <a:rPr lang="en"/>
              <a:t> </a:t>
            </a:r>
            <a:r>
              <a:rPr lang="en"/>
              <a:t>𝛕 =1.7</a:t>
            </a:r>
          </a:p>
          <a:p>
            <a:pPr lvl="0">
              <a:spcBef>
                <a:spcPts val="0"/>
              </a:spcBef>
              <a:buNone/>
            </a:pPr>
            <a:r>
              <a:rPr lang="en"/>
              <a:t>The path switching is profitable in this case</a:t>
            </a:r>
          </a:p>
        </p:txBody>
      </p:sp>
      <p:pic>
        <p:nvPicPr>
          <p:cNvPr id="234" name="Shape 234"/>
          <p:cNvPicPr preferRelativeResize="0"/>
          <p:nvPr/>
        </p:nvPicPr>
        <p:blipFill>
          <a:blip r:embed="rId3">
            <a:alphaModFix/>
          </a:blip>
          <a:stretch>
            <a:fillRect/>
          </a:stretch>
        </p:blipFill>
        <p:spPr>
          <a:xfrm>
            <a:off x="4812400" y="2726751"/>
            <a:ext cx="3524000" cy="2163450"/>
          </a:xfrm>
          <a:prstGeom prst="rect">
            <a:avLst/>
          </a:prstGeom>
          <a:noFill/>
          <a:ln>
            <a:noFill/>
          </a:ln>
        </p:spPr>
      </p:pic>
      <p:pic>
        <p:nvPicPr>
          <p:cNvPr id="235" name="Shape 235"/>
          <p:cNvPicPr preferRelativeResize="0"/>
          <p:nvPr/>
        </p:nvPicPr>
        <p:blipFill>
          <a:blip r:embed="rId4">
            <a:alphaModFix/>
          </a:blip>
          <a:stretch>
            <a:fillRect/>
          </a:stretch>
        </p:blipFill>
        <p:spPr>
          <a:xfrm>
            <a:off x="5300975" y="1509337"/>
            <a:ext cx="2758375" cy="101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Variable Path Variable Bandwidth-0 (VPVB) Example</a:t>
            </a:r>
          </a:p>
        </p:txBody>
      </p:sp>
      <p:sp>
        <p:nvSpPr>
          <p:cNvPr id="241" name="Shape 241"/>
          <p:cNvSpPr txBox="1"/>
          <p:nvPr>
            <p:ph idx="1" type="body"/>
          </p:nvPr>
        </p:nvSpPr>
        <p:spPr>
          <a:xfrm>
            <a:off x="888250" y="1567550"/>
            <a:ext cx="2367000" cy="2911200"/>
          </a:xfrm>
          <a:prstGeom prst="rect">
            <a:avLst/>
          </a:prstGeom>
        </p:spPr>
        <p:txBody>
          <a:bodyPr anchorCtr="0" anchor="t" bIns="91425" lIns="91425" rIns="91425" wrap="square" tIns="91425">
            <a:noAutofit/>
          </a:bodyPr>
          <a:lstStyle/>
          <a:p>
            <a:pPr indent="-304800" lvl="0" marL="457200" rtl="0">
              <a:lnSpc>
                <a:spcPct val="100000"/>
              </a:lnSpc>
              <a:spcBef>
                <a:spcPts val="0"/>
              </a:spcBef>
              <a:spcAft>
                <a:spcPts val="0"/>
              </a:spcAft>
              <a:buClr>
                <a:schemeClr val="lt1"/>
              </a:buClr>
              <a:buSzPts val="1200"/>
              <a:buFont typeface="Arial"/>
              <a:buChar char="●"/>
            </a:pPr>
            <a:r>
              <a:rPr lang="en" sz="1200">
                <a:latin typeface="Arial"/>
                <a:ea typeface="Arial"/>
                <a:cs typeface="Arial"/>
                <a:sym typeface="Arial"/>
              </a:rPr>
              <a:t>Compute a set of paths from Vs to Vd with varying bandwidths at different time slots.</a:t>
            </a:r>
          </a:p>
          <a:p>
            <a:pPr indent="-304800" lvl="1" marL="914400" rtl="0">
              <a:lnSpc>
                <a:spcPct val="100000"/>
              </a:lnSpc>
              <a:spcBef>
                <a:spcPts val="0"/>
              </a:spcBef>
              <a:spcAft>
                <a:spcPts val="0"/>
              </a:spcAft>
              <a:buClr>
                <a:schemeClr val="lt1"/>
              </a:buClr>
              <a:buSzPts val="1200"/>
              <a:buFont typeface="Arial"/>
              <a:buChar char="○"/>
            </a:pPr>
            <a:r>
              <a:rPr lang="en" sz="1200">
                <a:latin typeface="Arial"/>
                <a:ea typeface="Arial"/>
                <a:cs typeface="Arial"/>
                <a:sym typeface="Arial"/>
              </a:rPr>
              <a:t>Assume 𝜏 is negligible.</a:t>
            </a:r>
          </a:p>
          <a:p>
            <a:pPr lvl="0">
              <a:spcBef>
                <a:spcPts val="0"/>
              </a:spcBef>
              <a:buNone/>
            </a:pPr>
            <a:r>
              <a:t/>
            </a:r>
            <a:endParaRPr/>
          </a:p>
        </p:txBody>
      </p:sp>
      <p:sp>
        <p:nvSpPr>
          <p:cNvPr id="242" name="Shape 242"/>
          <p:cNvSpPr txBox="1"/>
          <p:nvPr/>
        </p:nvSpPr>
        <p:spPr>
          <a:xfrm>
            <a:off x="5216463" y="942300"/>
            <a:ext cx="1379700" cy="401700"/>
          </a:xfrm>
          <a:prstGeom prst="rect">
            <a:avLst/>
          </a:prstGeom>
          <a:noFill/>
          <a:ln>
            <a:noFill/>
          </a:ln>
        </p:spPr>
        <p:txBody>
          <a:bodyPr anchorCtr="0" anchor="t" bIns="91425" lIns="91425" rIns="91425" wrap="square" tIns="91425">
            <a:noAutofit/>
          </a:bodyPr>
          <a:lstStyle/>
          <a:p>
            <a:pPr lvl="0" rtl="0">
              <a:spcBef>
                <a:spcPts val="0"/>
              </a:spcBef>
              <a:buNone/>
            </a:pPr>
            <a:r>
              <a:rPr lang="en" sz="1200">
                <a:solidFill>
                  <a:schemeClr val="lt1"/>
                </a:solidFill>
              </a:rPr>
              <a:t>(𝛿=8,𝜏=0.1,t=0)</a:t>
            </a:r>
          </a:p>
        </p:txBody>
      </p:sp>
      <p:pic>
        <p:nvPicPr>
          <p:cNvPr descr="pub" id="243" name="Shape 243"/>
          <p:cNvPicPr preferRelativeResize="0"/>
          <p:nvPr/>
        </p:nvPicPr>
        <p:blipFill>
          <a:blip r:embed="rId3">
            <a:alphaModFix/>
          </a:blip>
          <a:stretch>
            <a:fillRect/>
          </a:stretch>
        </p:blipFill>
        <p:spPr>
          <a:xfrm>
            <a:off x="3634175" y="1344000"/>
            <a:ext cx="5187900" cy="3248475"/>
          </a:xfrm>
          <a:prstGeom prst="rect">
            <a:avLst/>
          </a:prstGeom>
          <a:noFill/>
          <a:ln>
            <a:noFill/>
          </a:ln>
        </p:spPr>
      </p:pic>
      <p:grpSp>
        <p:nvGrpSpPr>
          <p:cNvPr id="244" name="Shape 244"/>
          <p:cNvGrpSpPr/>
          <p:nvPr/>
        </p:nvGrpSpPr>
        <p:grpSpPr>
          <a:xfrm>
            <a:off x="4356048" y="1959229"/>
            <a:ext cx="3852224" cy="658953"/>
            <a:chOff x="3774450" y="1976400"/>
            <a:chExt cx="4187200" cy="716175"/>
          </a:xfrm>
        </p:grpSpPr>
        <p:cxnSp>
          <p:nvCxnSpPr>
            <p:cNvPr id="245" name="Shape 245"/>
            <p:cNvCxnSpPr/>
            <p:nvPr/>
          </p:nvCxnSpPr>
          <p:spPr>
            <a:xfrm flipH="1" rot="10800000">
              <a:off x="3774450" y="1976400"/>
              <a:ext cx="1595100" cy="655800"/>
            </a:xfrm>
            <a:prstGeom prst="straightConnector1">
              <a:avLst/>
            </a:prstGeom>
            <a:noFill/>
            <a:ln cap="flat" cmpd="sng" w="28575">
              <a:solidFill>
                <a:srgbClr val="FF0000"/>
              </a:solidFill>
              <a:prstDash val="solid"/>
              <a:round/>
              <a:headEnd len="lg" w="lg" type="none"/>
              <a:tailEnd len="lg" w="lg" type="none"/>
            </a:ln>
          </p:spPr>
        </p:cxnSp>
        <p:cxnSp>
          <p:nvCxnSpPr>
            <p:cNvPr id="246" name="Shape 246"/>
            <p:cNvCxnSpPr/>
            <p:nvPr/>
          </p:nvCxnSpPr>
          <p:spPr>
            <a:xfrm>
              <a:off x="5920150" y="1995075"/>
              <a:ext cx="2041500" cy="697500"/>
            </a:xfrm>
            <a:prstGeom prst="straightConnector1">
              <a:avLst/>
            </a:prstGeom>
            <a:noFill/>
            <a:ln cap="flat" cmpd="sng" w="28575">
              <a:solidFill>
                <a:srgbClr val="FF0000"/>
              </a:solidFill>
              <a:prstDash val="solid"/>
              <a:round/>
              <a:headEnd len="lg" w="lg" type="none"/>
              <a:tailEnd len="lg" w="lg" type="none"/>
            </a:ln>
          </p:spPr>
        </p:cxnSp>
      </p:grpSp>
      <p:grpSp>
        <p:nvGrpSpPr>
          <p:cNvPr id="247" name="Shape 247"/>
          <p:cNvGrpSpPr/>
          <p:nvPr/>
        </p:nvGrpSpPr>
        <p:grpSpPr>
          <a:xfrm>
            <a:off x="4417933" y="2027783"/>
            <a:ext cx="3722665" cy="1848337"/>
            <a:chOff x="5374309" y="2140803"/>
            <a:chExt cx="2920425" cy="1450017"/>
          </a:xfrm>
        </p:grpSpPr>
        <p:cxnSp>
          <p:nvCxnSpPr>
            <p:cNvPr id="248" name="Shape 248"/>
            <p:cNvCxnSpPr/>
            <p:nvPr/>
          </p:nvCxnSpPr>
          <p:spPr>
            <a:xfrm flipH="1" rot="10800000">
              <a:off x="5374309" y="2140803"/>
              <a:ext cx="1144500" cy="483300"/>
            </a:xfrm>
            <a:prstGeom prst="straightConnector1">
              <a:avLst/>
            </a:prstGeom>
            <a:noFill/>
            <a:ln cap="flat" cmpd="sng" w="28575">
              <a:solidFill>
                <a:srgbClr val="00FF00"/>
              </a:solidFill>
              <a:prstDash val="solid"/>
              <a:round/>
              <a:headEnd len="lg" w="lg" type="none"/>
              <a:tailEnd len="lg" w="lg" type="none"/>
            </a:ln>
          </p:spPr>
        </p:cxnSp>
        <p:cxnSp>
          <p:nvCxnSpPr>
            <p:cNvPr id="249" name="Shape 249"/>
            <p:cNvCxnSpPr/>
            <p:nvPr/>
          </p:nvCxnSpPr>
          <p:spPr>
            <a:xfrm>
              <a:off x="6629712" y="2174307"/>
              <a:ext cx="13500" cy="1356000"/>
            </a:xfrm>
            <a:prstGeom prst="straightConnector1">
              <a:avLst/>
            </a:prstGeom>
            <a:noFill/>
            <a:ln cap="flat" cmpd="sng" w="28575">
              <a:solidFill>
                <a:srgbClr val="00FF00"/>
              </a:solidFill>
              <a:prstDash val="solid"/>
              <a:round/>
              <a:headEnd len="lg" w="lg" type="none"/>
              <a:tailEnd len="lg" w="lg" type="none"/>
            </a:ln>
          </p:spPr>
        </p:cxnSp>
        <p:cxnSp>
          <p:nvCxnSpPr>
            <p:cNvPr id="250" name="Shape 250"/>
            <p:cNvCxnSpPr/>
            <p:nvPr/>
          </p:nvCxnSpPr>
          <p:spPr>
            <a:xfrm flipH="1" rot="10800000">
              <a:off x="6844534" y="2919720"/>
              <a:ext cx="1450200" cy="671100"/>
            </a:xfrm>
            <a:prstGeom prst="straightConnector1">
              <a:avLst/>
            </a:prstGeom>
            <a:noFill/>
            <a:ln cap="flat" cmpd="sng" w="28575">
              <a:solidFill>
                <a:srgbClr val="00FF00"/>
              </a:solidFill>
              <a:prstDash val="solid"/>
              <a:round/>
              <a:headEnd len="lg" w="lg" type="none"/>
              <a:tailEnd len="lg" w="lg" type="none"/>
            </a:ln>
          </p:spPr>
        </p:cxnSp>
      </p:grpSp>
      <p:grpSp>
        <p:nvGrpSpPr>
          <p:cNvPr id="251" name="Shape 251"/>
          <p:cNvGrpSpPr/>
          <p:nvPr/>
        </p:nvGrpSpPr>
        <p:grpSpPr>
          <a:xfrm>
            <a:off x="4396206" y="2010640"/>
            <a:ext cx="3752289" cy="1852713"/>
            <a:chOff x="3818100" y="2032275"/>
            <a:chExt cx="4078575" cy="2013600"/>
          </a:xfrm>
        </p:grpSpPr>
        <p:cxnSp>
          <p:nvCxnSpPr>
            <p:cNvPr id="252" name="Shape 252"/>
            <p:cNvCxnSpPr/>
            <p:nvPr/>
          </p:nvCxnSpPr>
          <p:spPr>
            <a:xfrm>
              <a:off x="3818100" y="3125175"/>
              <a:ext cx="1585800" cy="920700"/>
            </a:xfrm>
            <a:prstGeom prst="straightConnector1">
              <a:avLst/>
            </a:prstGeom>
            <a:noFill/>
            <a:ln cap="flat" cmpd="sng" w="28575">
              <a:solidFill>
                <a:srgbClr val="0000FF"/>
              </a:solidFill>
              <a:prstDash val="solid"/>
              <a:round/>
              <a:headEnd len="lg" w="lg" type="none"/>
              <a:tailEnd len="lg" w="lg" type="none"/>
            </a:ln>
          </p:spPr>
        </p:cxnSp>
        <p:cxnSp>
          <p:nvCxnSpPr>
            <p:cNvPr id="253" name="Shape 253"/>
            <p:cNvCxnSpPr/>
            <p:nvPr/>
          </p:nvCxnSpPr>
          <p:spPr>
            <a:xfrm rot="10800000">
              <a:off x="5687625" y="2092825"/>
              <a:ext cx="9300" cy="1883400"/>
            </a:xfrm>
            <a:prstGeom prst="straightConnector1">
              <a:avLst/>
            </a:prstGeom>
            <a:noFill/>
            <a:ln cap="flat" cmpd="sng" w="28575">
              <a:solidFill>
                <a:srgbClr val="0000FF"/>
              </a:solidFill>
              <a:prstDash val="solid"/>
              <a:round/>
              <a:headEnd len="lg" w="lg" type="none"/>
              <a:tailEnd len="lg" w="lg" type="none"/>
            </a:ln>
          </p:spPr>
        </p:cxnSp>
        <p:cxnSp>
          <p:nvCxnSpPr>
            <p:cNvPr id="254" name="Shape 254"/>
            <p:cNvCxnSpPr/>
            <p:nvPr/>
          </p:nvCxnSpPr>
          <p:spPr>
            <a:xfrm>
              <a:off x="5859675" y="2032275"/>
              <a:ext cx="2037000" cy="725400"/>
            </a:xfrm>
            <a:prstGeom prst="straightConnector1">
              <a:avLst/>
            </a:prstGeom>
            <a:noFill/>
            <a:ln cap="flat" cmpd="sng" w="28575">
              <a:solidFill>
                <a:srgbClr val="0000FF"/>
              </a:solidFill>
              <a:prstDash val="solid"/>
              <a:round/>
              <a:headEnd len="lg" w="lg" type="none"/>
              <a:tailEnd len="lg" w="lg" type="none"/>
            </a:ln>
          </p:spPr>
        </p:cxnSp>
      </p:grpSp>
      <p:grpSp>
        <p:nvGrpSpPr>
          <p:cNvPr id="255" name="Shape 255"/>
          <p:cNvGrpSpPr/>
          <p:nvPr/>
        </p:nvGrpSpPr>
        <p:grpSpPr>
          <a:xfrm>
            <a:off x="4421874" y="2969131"/>
            <a:ext cx="3696537" cy="864365"/>
            <a:chOff x="3846000" y="3074000"/>
            <a:chExt cx="4017975" cy="939425"/>
          </a:xfrm>
        </p:grpSpPr>
        <p:cxnSp>
          <p:nvCxnSpPr>
            <p:cNvPr id="256" name="Shape 256"/>
            <p:cNvCxnSpPr/>
            <p:nvPr/>
          </p:nvCxnSpPr>
          <p:spPr>
            <a:xfrm>
              <a:off x="3846000" y="3074000"/>
              <a:ext cx="1609200" cy="939300"/>
            </a:xfrm>
            <a:prstGeom prst="straightConnector1">
              <a:avLst/>
            </a:prstGeom>
            <a:noFill/>
            <a:ln cap="flat" cmpd="sng" w="28575">
              <a:solidFill>
                <a:schemeClr val="accent6"/>
              </a:solidFill>
              <a:prstDash val="solid"/>
              <a:round/>
              <a:headEnd len="lg" w="lg" type="none"/>
              <a:tailEnd len="lg" w="lg" type="none"/>
            </a:ln>
          </p:spPr>
        </p:cxnSp>
        <p:cxnSp>
          <p:nvCxnSpPr>
            <p:cNvPr id="257" name="Shape 257"/>
            <p:cNvCxnSpPr/>
            <p:nvPr/>
          </p:nvCxnSpPr>
          <p:spPr>
            <a:xfrm flipH="1" rot="10800000">
              <a:off x="5822475" y="3083425"/>
              <a:ext cx="2041500" cy="930000"/>
            </a:xfrm>
            <a:prstGeom prst="straightConnector1">
              <a:avLst/>
            </a:prstGeom>
            <a:noFill/>
            <a:ln cap="flat" cmpd="sng" w="28575">
              <a:solidFill>
                <a:schemeClr val="accent6"/>
              </a:solidFill>
              <a:prstDash val="solid"/>
              <a:round/>
              <a:headEnd len="lg" w="lg" type="none"/>
              <a:tailEnd len="lg" w="lg" type="none"/>
            </a:ln>
          </p:spPr>
        </p:cxnSp>
      </p:grpSp>
      <p:pic>
        <p:nvPicPr>
          <p:cNvPr descr="pub" id="258" name="Shape 258"/>
          <p:cNvPicPr preferRelativeResize="0"/>
          <p:nvPr/>
        </p:nvPicPr>
        <p:blipFill>
          <a:blip r:embed="rId4">
            <a:alphaModFix/>
          </a:blip>
          <a:stretch>
            <a:fillRect/>
          </a:stretch>
        </p:blipFill>
        <p:spPr>
          <a:xfrm>
            <a:off x="641800" y="2484125"/>
            <a:ext cx="3675250" cy="2867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10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10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10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Variable Path with Variable Bandwidth (VPVB-1) Example</a:t>
            </a:r>
          </a:p>
        </p:txBody>
      </p:sp>
      <p:sp>
        <p:nvSpPr>
          <p:cNvPr id="264" name="Shape 264"/>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-VPVB stands for Variable Path, Variable Bandwidth. The “-1” indicates when the switching is not negligible.</a:t>
            </a:r>
          </a:p>
          <a:p>
            <a:pPr lvl="0" rtl="0">
              <a:lnSpc>
                <a:spcPct val="100000"/>
              </a:lnSpc>
              <a:spcBef>
                <a:spcPts val="0"/>
              </a:spcBef>
              <a:buNone/>
            </a:pPr>
            <a:r>
              <a:rPr lang="en"/>
              <a:t>-Since the bandwidth of the widest path in the widest path is smaller than the that in the second time-slot (see below graph), the path switching is performed at the end of the first time-slot [0.9, 1] and the data transfer end time is 1+ 3.5/10=1.35.</a:t>
            </a:r>
          </a:p>
          <a:p>
            <a:pPr lvl="0" rtl="0">
              <a:lnSpc>
                <a:spcPct val="100000"/>
              </a:lnSpc>
              <a:spcBef>
                <a:spcPts val="0"/>
              </a:spcBef>
              <a:spcAft>
                <a:spcPts val="0"/>
              </a:spcAft>
              <a:buNone/>
            </a:pPr>
            <a:r>
              <a:t/>
            </a:r>
            <a:endParaRPr sz="1400">
              <a:solidFill>
                <a:srgbClr val="000000"/>
              </a:solidFill>
              <a:latin typeface="Arial"/>
              <a:ea typeface="Arial"/>
              <a:cs typeface="Arial"/>
              <a:sym typeface="Arial"/>
            </a:endParaRPr>
          </a:p>
          <a:p>
            <a:pPr lvl="0">
              <a:spcBef>
                <a:spcPts val="0"/>
              </a:spcBef>
              <a:buNone/>
            </a:pPr>
            <a:r>
              <a:t/>
            </a:r>
            <a:endParaRPr/>
          </a:p>
        </p:txBody>
      </p:sp>
      <p:pic>
        <p:nvPicPr>
          <p:cNvPr descr="pub" id="265" name="Shape 265"/>
          <p:cNvPicPr preferRelativeResize="0"/>
          <p:nvPr/>
        </p:nvPicPr>
        <p:blipFill>
          <a:blip r:embed="rId3">
            <a:alphaModFix/>
          </a:blip>
          <a:stretch>
            <a:fillRect/>
          </a:stretch>
        </p:blipFill>
        <p:spPr>
          <a:xfrm>
            <a:off x="5301750" y="2633975"/>
            <a:ext cx="3096875" cy="1939175"/>
          </a:xfrm>
          <a:prstGeom prst="rect">
            <a:avLst/>
          </a:prstGeom>
          <a:noFill/>
          <a:ln>
            <a:noFill/>
          </a:ln>
        </p:spPr>
      </p:pic>
      <p:sp>
        <p:nvSpPr>
          <p:cNvPr id="266" name="Shape 266"/>
          <p:cNvSpPr/>
          <p:nvPr/>
        </p:nvSpPr>
        <p:spPr>
          <a:xfrm>
            <a:off x="5505400" y="2851738"/>
            <a:ext cx="2831000" cy="1565850"/>
          </a:xfrm>
          <a:custGeom>
            <a:pathLst>
              <a:path extrusionOk="0" h="62634" w="113240">
                <a:moveTo>
                  <a:pt x="0" y="22814"/>
                </a:moveTo>
                <a:lnTo>
                  <a:pt x="48947" y="0"/>
                </a:lnTo>
                <a:lnTo>
                  <a:pt x="51021" y="62634"/>
                </a:lnTo>
                <a:lnTo>
                  <a:pt x="113240" y="32769"/>
                </a:lnTo>
              </a:path>
            </a:pathLst>
          </a:custGeom>
          <a:noFill/>
          <a:ln cap="flat" cmpd="sng" w="9525">
            <a:solidFill>
              <a:srgbClr val="93C47D"/>
            </a:solidFill>
            <a:prstDash val="solid"/>
            <a:round/>
            <a:headEnd len="lg" w="lg" type="none"/>
            <a:tailEnd len="lg" w="lg" type="none"/>
          </a:ln>
        </p:spPr>
      </p:sp>
      <p:sp>
        <p:nvSpPr>
          <p:cNvPr id="267" name="Shape 267"/>
          <p:cNvSpPr/>
          <p:nvPr/>
        </p:nvSpPr>
        <p:spPr>
          <a:xfrm>
            <a:off x="5531325" y="3608750"/>
            <a:ext cx="2779150" cy="736250"/>
          </a:xfrm>
          <a:custGeom>
            <a:pathLst>
              <a:path extrusionOk="0" h="29450" w="111166">
                <a:moveTo>
                  <a:pt x="0" y="0"/>
                </a:moveTo>
                <a:lnTo>
                  <a:pt x="48117" y="29450"/>
                </a:lnTo>
                <a:lnTo>
                  <a:pt x="111166" y="1244"/>
                </a:lnTo>
              </a:path>
            </a:pathLst>
          </a:custGeom>
          <a:noFill/>
          <a:ln cap="flat" cmpd="sng" w="9525">
            <a:solidFill>
              <a:srgbClr val="CC0000"/>
            </a:solidFill>
            <a:prstDash val="solid"/>
            <a:round/>
            <a:headEnd len="lg" w="lg" type="none"/>
            <a:tailEnd len="lg" w="lg" type="none"/>
          </a:ln>
        </p:spPr>
      </p:sp>
      <p:pic>
        <p:nvPicPr>
          <p:cNvPr id="268" name="Shape 268"/>
          <p:cNvPicPr preferRelativeResize="0"/>
          <p:nvPr/>
        </p:nvPicPr>
        <p:blipFill>
          <a:blip r:embed="rId4">
            <a:alphaModFix/>
          </a:blip>
          <a:stretch>
            <a:fillRect/>
          </a:stretch>
        </p:blipFill>
        <p:spPr>
          <a:xfrm>
            <a:off x="1496288" y="3230113"/>
            <a:ext cx="3514725" cy="134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FPFB Optimal Scheduling Algorithm</a:t>
            </a:r>
          </a:p>
        </p:txBody>
      </p:sp>
      <p:sp>
        <p:nvSpPr>
          <p:cNvPr id="274" name="Shape 274"/>
          <p:cNvSpPr txBox="1"/>
          <p:nvPr>
            <p:ph idx="1" type="body"/>
          </p:nvPr>
        </p:nvSpPr>
        <p:spPr>
          <a:xfrm>
            <a:off x="1297500" y="1013750"/>
            <a:ext cx="3077700" cy="3465000"/>
          </a:xfrm>
          <a:prstGeom prst="rect">
            <a:avLst/>
          </a:prstGeom>
        </p:spPr>
        <p:txBody>
          <a:bodyPr anchorCtr="0" anchor="t" bIns="91425" lIns="91425" rIns="91425" wrap="square" tIns="91425">
            <a:noAutofit/>
          </a:bodyPr>
          <a:lstStyle/>
          <a:p>
            <a:pPr lvl="0" rtl="0">
              <a:spcBef>
                <a:spcPts val="0"/>
              </a:spcBef>
              <a:buNone/>
            </a:pPr>
            <a:r>
              <a:rPr lang="en"/>
              <a:t>The output of this Algorithm is the minimal data transfer end time slot p from 0 to q. It checks if there is </a:t>
            </a:r>
            <a:r>
              <a:rPr lang="en"/>
              <a:t>any existence of  feasible p such that the data of size </a:t>
            </a:r>
            <a:r>
              <a:rPr lang="en"/>
              <a:t> of </a:t>
            </a:r>
            <a:r>
              <a:rPr lang="en" sz="1200">
                <a:latin typeface="Arial"/>
                <a:ea typeface="Arial"/>
                <a:cs typeface="Arial"/>
                <a:sym typeface="Arial"/>
              </a:rPr>
              <a:t>𝛿 can be transferred during the slot range {p,q}. If there is no feasible path the algorithm repeatedly increase q by 1. Otherwise the algorithm computes the optimal start time p and data transfer end time t by considering all the possible values of p.  </a:t>
            </a:r>
          </a:p>
          <a:p>
            <a:pPr lvl="0" rtl="0">
              <a:spcBef>
                <a:spcPts val="0"/>
              </a:spcBef>
              <a:buNone/>
            </a:pPr>
            <a:r>
              <a:rPr lang="en" sz="1200">
                <a:latin typeface="Arial"/>
                <a:ea typeface="Arial"/>
                <a:cs typeface="Arial"/>
                <a:sym typeface="Arial"/>
              </a:rPr>
              <a:t>Complexity of the algo is </a:t>
            </a:r>
          </a:p>
          <a:p>
            <a:pPr lvl="0" rtl="0">
              <a:spcBef>
                <a:spcPts val="0"/>
              </a:spcBef>
              <a:buNone/>
            </a:pPr>
            <a:r>
              <a:rPr lang="en" sz="1200">
                <a:latin typeface="Arial"/>
                <a:ea typeface="Arial"/>
                <a:cs typeface="Arial"/>
                <a:sym typeface="Arial"/>
              </a:rPr>
              <a:t>O(T</a:t>
            </a:r>
            <a:r>
              <a:rPr baseline="30000" lang="en" sz="1200">
                <a:latin typeface="Arial"/>
                <a:ea typeface="Arial"/>
                <a:cs typeface="Arial"/>
                <a:sym typeface="Arial"/>
              </a:rPr>
              <a:t>2</a:t>
            </a:r>
            <a:r>
              <a:rPr lang="en" sz="1200">
                <a:latin typeface="Arial"/>
                <a:ea typeface="Arial"/>
                <a:cs typeface="Arial"/>
                <a:sym typeface="Arial"/>
              </a:rPr>
              <a:t> .m.logn+T</a:t>
            </a:r>
            <a:r>
              <a:rPr baseline="30000" lang="en" sz="1200">
                <a:latin typeface="Arial"/>
                <a:ea typeface="Arial"/>
                <a:cs typeface="Arial"/>
                <a:sym typeface="Arial"/>
              </a:rPr>
              <a:t>3</a:t>
            </a:r>
            <a:r>
              <a:rPr lang="en" sz="1200">
                <a:latin typeface="Arial"/>
                <a:ea typeface="Arial"/>
                <a:cs typeface="Arial"/>
                <a:sym typeface="Arial"/>
              </a:rPr>
              <a:t>.m)</a:t>
            </a:r>
          </a:p>
          <a:p>
            <a:pPr lvl="0" rtl="0">
              <a:spcBef>
                <a:spcPts val="0"/>
              </a:spcBef>
              <a:buNone/>
            </a:pPr>
            <a:r>
              <a:t/>
            </a:r>
            <a:endParaRPr sz="1200">
              <a:latin typeface="Arial"/>
              <a:ea typeface="Arial"/>
              <a:cs typeface="Arial"/>
              <a:sym typeface="Arial"/>
            </a:endParaRPr>
          </a:p>
        </p:txBody>
      </p:sp>
      <p:pic>
        <p:nvPicPr>
          <p:cNvPr id="275" name="Shape 275"/>
          <p:cNvPicPr preferRelativeResize="0"/>
          <p:nvPr/>
        </p:nvPicPr>
        <p:blipFill>
          <a:blip r:embed="rId3">
            <a:alphaModFix/>
          </a:blip>
          <a:stretch>
            <a:fillRect/>
          </a:stretch>
        </p:blipFill>
        <p:spPr>
          <a:xfrm>
            <a:off x="4812700" y="1115770"/>
            <a:ext cx="3820075" cy="2195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Example For FPFB Complete Start Time Search Algorithm</a:t>
            </a:r>
          </a:p>
        </p:txBody>
      </p:sp>
      <p:sp>
        <p:nvSpPr>
          <p:cNvPr id="281" name="Shape 281"/>
          <p:cNvSpPr txBox="1"/>
          <p:nvPr>
            <p:ph idx="1" type="body"/>
          </p:nvPr>
        </p:nvSpPr>
        <p:spPr>
          <a:xfrm>
            <a:off x="620225" y="1549250"/>
            <a:ext cx="4917000" cy="3224400"/>
          </a:xfrm>
          <a:prstGeom prst="rect">
            <a:avLst/>
          </a:prstGeom>
        </p:spPr>
        <p:txBody>
          <a:bodyPr anchorCtr="0" anchor="t" bIns="91425" lIns="91425" rIns="91425" wrap="square" tIns="91425">
            <a:noAutofit/>
          </a:bodyPr>
          <a:lstStyle/>
          <a:p>
            <a:pPr lvl="0">
              <a:spcBef>
                <a:spcPts val="0"/>
              </a:spcBef>
              <a:buNone/>
            </a:pPr>
            <a:r>
              <a:rPr lang="en"/>
              <a:t>In the shown table the cell in the first row only contains the first time slot. If the data can not be completely transferred during the time interval [t[0],t[1]], We </a:t>
            </a:r>
            <a:r>
              <a:rPr lang="en"/>
              <a:t>increase</a:t>
            </a:r>
            <a:r>
              <a:rPr lang="en"/>
              <a:t> data  transfer end time slot q by 1 and advanced to the </a:t>
            </a:r>
            <a:r>
              <a:rPr lang="en"/>
              <a:t>second</a:t>
            </a:r>
            <a:r>
              <a:rPr lang="en"/>
              <a:t> row, where each cell is </a:t>
            </a:r>
            <a:r>
              <a:rPr lang="en"/>
              <a:t>considered</a:t>
            </a:r>
            <a:r>
              <a:rPr lang="en"/>
              <a:t> as the data transfer end time slot. If the data </a:t>
            </a:r>
            <a:r>
              <a:rPr lang="en"/>
              <a:t>cannot</a:t>
            </a:r>
            <a:r>
              <a:rPr lang="en"/>
              <a:t> be completely transferred before t[2], we again increase q by 1 and advanced to the third row. This search process </a:t>
            </a:r>
            <a:r>
              <a:rPr lang="en"/>
              <a:t>continues until we reach a </a:t>
            </a:r>
            <a:r>
              <a:rPr lang="en"/>
              <a:t> row where the transfer request is satisfied and an optimal </a:t>
            </a:r>
            <a:r>
              <a:rPr lang="en"/>
              <a:t>solution</a:t>
            </a:r>
            <a:r>
              <a:rPr lang="en"/>
              <a:t> with minimal data transfer end time can be obtained </a:t>
            </a:r>
          </a:p>
        </p:txBody>
      </p:sp>
      <p:pic>
        <p:nvPicPr>
          <p:cNvPr id="282" name="Shape 282"/>
          <p:cNvPicPr preferRelativeResize="0"/>
          <p:nvPr/>
        </p:nvPicPr>
        <p:blipFill>
          <a:blip r:embed="rId3">
            <a:alphaModFix/>
          </a:blip>
          <a:stretch>
            <a:fillRect/>
          </a:stretch>
        </p:blipFill>
        <p:spPr>
          <a:xfrm>
            <a:off x="5689625" y="1460250"/>
            <a:ext cx="3301975" cy="23871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FPVB Scheduling Algorithms</a:t>
            </a:r>
          </a:p>
        </p:txBody>
      </p:sp>
      <p:pic>
        <p:nvPicPr>
          <p:cNvPr descr="pub" id="288" name="Shape 288"/>
          <p:cNvPicPr preferRelativeResize="0"/>
          <p:nvPr/>
        </p:nvPicPr>
        <p:blipFill>
          <a:blip r:embed="rId3">
            <a:alphaModFix/>
          </a:blip>
          <a:stretch>
            <a:fillRect/>
          </a:stretch>
        </p:blipFill>
        <p:spPr>
          <a:xfrm>
            <a:off x="1562600" y="967550"/>
            <a:ext cx="5562025" cy="3482775"/>
          </a:xfrm>
          <a:prstGeom prst="rect">
            <a:avLst/>
          </a:prstGeom>
          <a:noFill/>
          <a:ln>
            <a:noFill/>
          </a:ln>
        </p:spPr>
      </p:pic>
      <p:grpSp>
        <p:nvGrpSpPr>
          <p:cNvPr id="289" name="Shape 289"/>
          <p:cNvGrpSpPr/>
          <p:nvPr/>
        </p:nvGrpSpPr>
        <p:grpSpPr>
          <a:xfrm>
            <a:off x="2336735" y="1627028"/>
            <a:ext cx="4130254" cy="706435"/>
            <a:chOff x="3774450" y="1976400"/>
            <a:chExt cx="4187200" cy="716175"/>
          </a:xfrm>
        </p:grpSpPr>
        <p:cxnSp>
          <p:nvCxnSpPr>
            <p:cNvPr id="290" name="Shape 290"/>
            <p:cNvCxnSpPr/>
            <p:nvPr/>
          </p:nvCxnSpPr>
          <p:spPr>
            <a:xfrm flipH="1" rot="10800000">
              <a:off x="3774450" y="1976400"/>
              <a:ext cx="1595100" cy="655800"/>
            </a:xfrm>
            <a:prstGeom prst="straightConnector1">
              <a:avLst/>
            </a:prstGeom>
            <a:noFill/>
            <a:ln cap="flat" cmpd="sng" w="28575">
              <a:solidFill>
                <a:srgbClr val="FF0000"/>
              </a:solidFill>
              <a:prstDash val="solid"/>
              <a:round/>
              <a:headEnd len="lg" w="lg" type="none"/>
              <a:tailEnd len="lg" w="lg" type="none"/>
            </a:ln>
          </p:spPr>
        </p:cxnSp>
        <p:cxnSp>
          <p:nvCxnSpPr>
            <p:cNvPr id="291" name="Shape 291"/>
            <p:cNvCxnSpPr/>
            <p:nvPr/>
          </p:nvCxnSpPr>
          <p:spPr>
            <a:xfrm>
              <a:off x="5920150" y="1995075"/>
              <a:ext cx="2041500" cy="697500"/>
            </a:xfrm>
            <a:prstGeom prst="straightConnector1">
              <a:avLst/>
            </a:prstGeom>
            <a:noFill/>
            <a:ln cap="flat" cmpd="sng" w="28575">
              <a:solidFill>
                <a:srgbClr val="FF0000"/>
              </a:solidFill>
              <a:prstDash val="solid"/>
              <a:round/>
              <a:headEnd len="lg" w="lg" type="none"/>
              <a:tailEnd len="lg" w="lg" type="none"/>
            </a:ln>
          </p:spPr>
        </p:cxnSp>
      </p:grpSp>
      <p:grpSp>
        <p:nvGrpSpPr>
          <p:cNvPr id="292" name="Shape 292"/>
          <p:cNvGrpSpPr/>
          <p:nvPr/>
        </p:nvGrpSpPr>
        <p:grpSpPr>
          <a:xfrm>
            <a:off x="2402725" y="1700589"/>
            <a:ext cx="3990999" cy="1981628"/>
            <a:chOff x="3841350" y="2050975"/>
            <a:chExt cx="4046025" cy="2008950"/>
          </a:xfrm>
        </p:grpSpPr>
        <p:cxnSp>
          <p:nvCxnSpPr>
            <p:cNvPr id="293" name="Shape 293"/>
            <p:cNvCxnSpPr/>
            <p:nvPr/>
          </p:nvCxnSpPr>
          <p:spPr>
            <a:xfrm flipH="1" rot="10800000">
              <a:off x="3841350" y="2050975"/>
              <a:ext cx="1585800" cy="669600"/>
            </a:xfrm>
            <a:prstGeom prst="straightConnector1">
              <a:avLst/>
            </a:prstGeom>
            <a:noFill/>
            <a:ln cap="flat" cmpd="sng" w="28575">
              <a:solidFill>
                <a:srgbClr val="00FF00"/>
              </a:solidFill>
              <a:prstDash val="solid"/>
              <a:round/>
              <a:headEnd len="lg" w="lg" type="none"/>
              <a:tailEnd len="lg" w="lg" type="none"/>
            </a:ln>
          </p:spPr>
        </p:cxnSp>
        <p:cxnSp>
          <p:nvCxnSpPr>
            <p:cNvPr id="294" name="Shape 294"/>
            <p:cNvCxnSpPr/>
            <p:nvPr/>
          </p:nvCxnSpPr>
          <p:spPr>
            <a:xfrm>
              <a:off x="5580650" y="2097400"/>
              <a:ext cx="18600" cy="1878900"/>
            </a:xfrm>
            <a:prstGeom prst="straightConnector1">
              <a:avLst/>
            </a:prstGeom>
            <a:noFill/>
            <a:ln cap="flat" cmpd="sng" w="28575">
              <a:solidFill>
                <a:srgbClr val="00FF00"/>
              </a:solidFill>
              <a:prstDash val="solid"/>
              <a:round/>
              <a:headEnd len="lg" w="lg" type="none"/>
              <a:tailEnd len="lg" w="lg" type="none"/>
            </a:ln>
          </p:spPr>
        </p:cxnSp>
        <p:cxnSp>
          <p:nvCxnSpPr>
            <p:cNvPr id="295" name="Shape 295"/>
            <p:cNvCxnSpPr/>
            <p:nvPr/>
          </p:nvCxnSpPr>
          <p:spPr>
            <a:xfrm flipH="1" rot="10800000">
              <a:off x="5878275" y="3129925"/>
              <a:ext cx="2009100" cy="930000"/>
            </a:xfrm>
            <a:prstGeom prst="straightConnector1">
              <a:avLst/>
            </a:prstGeom>
            <a:noFill/>
            <a:ln cap="flat" cmpd="sng" w="28575">
              <a:solidFill>
                <a:srgbClr val="00FF00"/>
              </a:solidFill>
              <a:prstDash val="solid"/>
              <a:round/>
              <a:headEnd len="lg" w="lg" type="none"/>
              <a:tailEnd len="lg" w="lg" type="none"/>
            </a:ln>
          </p:spPr>
        </p:cxnSp>
      </p:grpSp>
      <p:grpSp>
        <p:nvGrpSpPr>
          <p:cNvPr id="296" name="Shape 296"/>
          <p:cNvGrpSpPr/>
          <p:nvPr/>
        </p:nvGrpSpPr>
        <p:grpSpPr>
          <a:xfrm>
            <a:off x="2379791" y="1682143"/>
            <a:ext cx="4023106" cy="1986215"/>
            <a:chOff x="3818100" y="2032275"/>
            <a:chExt cx="4078575" cy="2013600"/>
          </a:xfrm>
        </p:grpSpPr>
        <p:cxnSp>
          <p:nvCxnSpPr>
            <p:cNvPr id="297" name="Shape 297"/>
            <p:cNvCxnSpPr/>
            <p:nvPr/>
          </p:nvCxnSpPr>
          <p:spPr>
            <a:xfrm>
              <a:off x="3818100" y="3125175"/>
              <a:ext cx="1585800" cy="920700"/>
            </a:xfrm>
            <a:prstGeom prst="straightConnector1">
              <a:avLst/>
            </a:prstGeom>
            <a:noFill/>
            <a:ln cap="flat" cmpd="sng" w="28575">
              <a:solidFill>
                <a:srgbClr val="0000FF"/>
              </a:solidFill>
              <a:prstDash val="solid"/>
              <a:round/>
              <a:headEnd len="lg" w="lg" type="none"/>
              <a:tailEnd len="lg" w="lg" type="none"/>
            </a:ln>
          </p:spPr>
        </p:cxnSp>
        <p:cxnSp>
          <p:nvCxnSpPr>
            <p:cNvPr id="298" name="Shape 298"/>
            <p:cNvCxnSpPr/>
            <p:nvPr/>
          </p:nvCxnSpPr>
          <p:spPr>
            <a:xfrm rot="10800000">
              <a:off x="5687625" y="2092825"/>
              <a:ext cx="9300" cy="1883400"/>
            </a:xfrm>
            <a:prstGeom prst="straightConnector1">
              <a:avLst/>
            </a:prstGeom>
            <a:noFill/>
            <a:ln cap="flat" cmpd="sng" w="28575">
              <a:solidFill>
                <a:srgbClr val="0000FF"/>
              </a:solidFill>
              <a:prstDash val="solid"/>
              <a:round/>
              <a:headEnd len="lg" w="lg" type="none"/>
              <a:tailEnd len="lg" w="lg" type="none"/>
            </a:ln>
          </p:spPr>
        </p:cxnSp>
        <p:cxnSp>
          <p:nvCxnSpPr>
            <p:cNvPr id="299" name="Shape 299"/>
            <p:cNvCxnSpPr/>
            <p:nvPr/>
          </p:nvCxnSpPr>
          <p:spPr>
            <a:xfrm>
              <a:off x="5859675" y="2032275"/>
              <a:ext cx="2037000" cy="725400"/>
            </a:xfrm>
            <a:prstGeom prst="straightConnector1">
              <a:avLst/>
            </a:prstGeom>
            <a:noFill/>
            <a:ln cap="flat" cmpd="sng" w="28575">
              <a:solidFill>
                <a:srgbClr val="0000FF"/>
              </a:solidFill>
              <a:prstDash val="solid"/>
              <a:round/>
              <a:headEnd len="lg" w="lg" type="none"/>
              <a:tailEnd len="lg" w="lg" type="none"/>
            </a:ln>
          </p:spPr>
        </p:cxnSp>
      </p:grpSp>
      <p:grpSp>
        <p:nvGrpSpPr>
          <p:cNvPr id="300" name="Shape 300"/>
          <p:cNvGrpSpPr/>
          <p:nvPr/>
        </p:nvGrpSpPr>
        <p:grpSpPr>
          <a:xfrm>
            <a:off x="2407312" y="2709701"/>
            <a:ext cx="3963331" cy="926649"/>
            <a:chOff x="3846000" y="3074000"/>
            <a:chExt cx="4017975" cy="939425"/>
          </a:xfrm>
        </p:grpSpPr>
        <p:cxnSp>
          <p:nvCxnSpPr>
            <p:cNvPr id="301" name="Shape 301"/>
            <p:cNvCxnSpPr/>
            <p:nvPr/>
          </p:nvCxnSpPr>
          <p:spPr>
            <a:xfrm>
              <a:off x="3846000" y="3074000"/>
              <a:ext cx="1609200" cy="939300"/>
            </a:xfrm>
            <a:prstGeom prst="straightConnector1">
              <a:avLst/>
            </a:prstGeom>
            <a:noFill/>
            <a:ln cap="flat" cmpd="sng" w="28575">
              <a:solidFill>
                <a:schemeClr val="accent6"/>
              </a:solidFill>
              <a:prstDash val="solid"/>
              <a:round/>
              <a:headEnd len="lg" w="lg" type="none"/>
              <a:tailEnd len="lg" w="lg" type="none"/>
            </a:ln>
          </p:spPr>
        </p:cxnSp>
        <p:cxnSp>
          <p:nvCxnSpPr>
            <p:cNvPr id="302" name="Shape 302"/>
            <p:cNvCxnSpPr/>
            <p:nvPr/>
          </p:nvCxnSpPr>
          <p:spPr>
            <a:xfrm flipH="1" rot="10800000">
              <a:off x="5822475" y="3083425"/>
              <a:ext cx="2041500" cy="930000"/>
            </a:xfrm>
            <a:prstGeom prst="straightConnector1">
              <a:avLst/>
            </a:prstGeom>
            <a:noFill/>
            <a:ln cap="flat" cmpd="sng" w="28575">
              <a:solidFill>
                <a:schemeClr val="accent6"/>
              </a:solidFill>
              <a:prstDash val="solid"/>
              <a:round/>
              <a:headEnd len="lg" w="lg" type="none"/>
              <a:tailEnd len="lg" w="lg" type="none"/>
            </a:ln>
          </p:spPr>
        </p:cxnSp>
      </p:grpSp>
      <p:pic>
        <p:nvPicPr>
          <p:cNvPr descr="pub" id="303" name="Shape 303"/>
          <p:cNvPicPr preferRelativeResize="0"/>
          <p:nvPr/>
        </p:nvPicPr>
        <p:blipFill>
          <a:blip r:embed="rId4">
            <a:alphaModFix/>
          </a:blip>
          <a:stretch>
            <a:fillRect/>
          </a:stretch>
        </p:blipFill>
        <p:spPr>
          <a:xfrm>
            <a:off x="6548425" y="3145581"/>
            <a:ext cx="2154099" cy="16858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FPVB Scheduling Algorithms - Optimal</a:t>
            </a:r>
          </a:p>
        </p:txBody>
      </p:sp>
      <p:sp>
        <p:nvSpPr>
          <p:cNvPr id="309" name="Shape 309"/>
          <p:cNvSpPr txBox="1"/>
          <p:nvPr>
            <p:ph idx="1" type="body"/>
          </p:nvPr>
        </p:nvSpPr>
        <p:spPr>
          <a:xfrm>
            <a:off x="940825" y="3235600"/>
            <a:ext cx="7038900" cy="11430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Max Permutation Algorithm (MPA): A function that takes as input a graph G=(V,E) with an ATB list for all links </a:t>
            </a:r>
            <a:r>
              <a:rPr lang="en" sz="1100"/>
              <a:t>l ∈ E</a:t>
            </a:r>
            <a:r>
              <a:rPr lang="en"/>
              <a:t>, source Vs and destination Vd, data size 𝛿, and a time-slot range [p,q] determines if there is a path from Vs to Vd such that data of size 𝛿 can be transferred within the time-slot range [p,q]</a:t>
            </a:r>
          </a:p>
          <a:p>
            <a:pPr indent="-311150" lvl="0" marL="457200">
              <a:spcBef>
                <a:spcPts val="0"/>
              </a:spcBef>
              <a:buSzPts val="1300"/>
              <a:buChar char="●"/>
            </a:pPr>
            <a:r>
              <a:rPr lang="en"/>
              <a:t>Loop through the input Graph for each node--for each time-period, finding the maximum possible bandwidth that can be covered for each path that goes from the source to the destination… Recursively call MPA for each path which does not provide enough bandwidth to complete the transfer. Return infinity if file size transfer is not met.</a:t>
            </a:r>
          </a:p>
          <a:p>
            <a:pPr lvl="0" rtl="0">
              <a:spcBef>
                <a:spcPts val="0"/>
              </a:spcBef>
              <a:buNone/>
            </a:pPr>
            <a:r>
              <a:t/>
            </a:r>
            <a:endParaRPr/>
          </a:p>
        </p:txBody>
      </p:sp>
      <p:pic>
        <p:nvPicPr>
          <p:cNvPr descr="Algo2.png" id="310" name="Shape 310"/>
          <p:cNvPicPr preferRelativeResize="0"/>
          <p:nvPr/>
        </p:nvPicPr>
        <p:blipFill>
          <a:blip r:embed="rId3">
            <a:alphaModFix/>
          </a:blip>
          <a:stretch>
            <a:fillRect/>
          </a:stretch>
        </p:blipFill>
        <p:spPr>
          <a:xfrm>
            <a:off x="1461575" y="917950"/>
            <a:ext cx="2637751" cy="2380525"/>
          </a:xfrm>
          <a:prstGeom prst="rect">
            <a:avLst/>
          </a:prstGeom>
          <a:noFill/>
          <a:ln>
            <a:noFill/>
          </a:ln>
        </p:spPr>
      </p:pic>
      <p:pic>
        <p:nvPicPr>
          <p:cNvPr descr="Algo3.png" id="311" name="Shape 311"/>
          <p:cNvPicPr preferRelativeResize="0"/>
          <p:nvPr/>
        </p:nvPicPr>
        <p:blipFill>
          <a:blip r:embed="rId4">
            <a:alphaModFix/>
          </a:blip>
          <a:stretch>
            <a:fillRect/>
          </a:stretch>
        </p:blipFill>
        <p:spPr>
          <a:xfrm>
            <a:off x="4480325" y="917950"/>
            <a:ext cx="3021163" cy="2165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1000"/>
                                        <p:tgtEl>
                                          <p:spTgt spid="3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1000"/>
                                        <p:tgtEl>
                                          <p:spTgt spid="3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1000"/>
                                        <p:tgtEl>
                                          <p:spTgt spid="3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FPVB Scheduling Algorithms - Optimal</a:t>
            </a:r>
          </a:p>
        </p:txBody>
      </p:sp>
      <p:sp>
        <p:nvSpPr>
          <p:cNvPr id="317" name="Shape 317"/>
          <p:cNvSpPr txBox="1"/>
          <p:nvPr>
            <p:ph idx="1" type="body"/>
          </p:nvPr>
        </p:nvSpPr>
        <p:spPr>
          <a:xfrm>
            <a:off x="940825" y="3388000"/>
            <a:ext cx="7038900" cy="11430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OptFPVB: Do a Binary Search of the graph domain and call MPA on the sub-graphs that meet the time-slot requirements. Normally it returns an optimal path, but we are only returning optimal time for these examples.</a:t>
            </a:r>
          </a:p>
          <a:p>
            <a:pPr indent="-311150" lvl="0" marL="457200" rtl="0">
              <a:spcBef>
                <a:spcPts val="0"/>
              </a:spcBef>
              <a:spcAft>
                <a:spcPts val="0"/>
              </a:spcAft>
              <a:buSzPts val="1300"/>
              <a:buChar char="●"/>
            </a:pPr>
            <a:r>
              <a:rPr lang="en"/>
              <a:t>MPA: O(m</a:t>
            </a:r>
            <a:r>
              <a:rPr baseline="30000" lang="en"/>
              <a:t>.</a:t>
            </a:r>
            <a:r>
              <a:rPr lang="en"/>
              <a:t>m</a:t>
            </a:r>
            <a:r>
              <a:rPr baseline="30000" lang="en"/>
              <a:t>q-p</a:t>
            </a:r>
            <a:r>
              <a:rPr lang="en"/>
              <a:t>): Each iteration through the function is O(m). You must run through this function once per each time-period (q-p)!</a:t>
            </a:r>
          </a:p>
          <a:p>
            <a:pPr indent="-311150" lvl="0" marL="457200" rtl="0">
              <a:spcBef>
                <a:spcPts val="0"/>
              </a:spcBef>
              <a:spcAft>
                <a:spcPts val="0"/>
              </a:spcAft>
              <a:buSzPts val="1300"/>
              <a:buChar char="●"/>
            </a:pPr>
            <a:r>
              <a:rPr lang="en"/>
              <a:t>OptFPVB: O(LogT) :: It calls MPA at most Log T times.</a:t>
            </a:r>
          </a:p>
          <a:p>
            <a:pPr indent="-311150" lvl="0" marL="457200" rtl="0">
              <a:spcBef>
                <a:spcPts val="0"/>
              </a:spcBef>
              <a:buSzPts val="1300"/>
              <a:buChar char="●"/>
            </a:pPr>
            <a:r>
              <a:rPr lang="en"/>
              <a:t>Overall Runtime: O (m</a:t>
            </a:r>
            <a:r>
              <a:rPr baseline="30000" lang="en"/>
              <a:t>T . </a:t>
            </a:r>
            <a:r>
              <a:rPr lang="en"/>
              <a:t>logT)</a:t>
            </a:r>
          </a:p>
          <a:p>
            <a:pPr lvl="0" rtl="0">
              <a:spcBef>
                <a:spcPts val="0"/>
              </a:spcBef>
              <a:buNone/>
            </a:pPr>
            <a:r>
              <a:t/>
            </a:r>
            <a:endParaRPr/>
          </a:p>
        </p:txBody>
      </p:sp>
      <p:pic>
        <p:nvPicPr>
          <p:cNvPr descr="Algo2.png" id="318" name="Shape 318"/>
          <p:cNvPicPr preferRelativeResize="0"/>
          <p:nvPr/>
        </p:nvPicPr>
        <p:blipFill>
          <a:blip r:embed="rId3">
            <a:alphaModFix/>
          </a:blip>
          <a:stretch>
            <a:fillRect/>
          </a:stretch>
        </p:blipFill>
        <p:spPr>
          <a:xfrm>
            <a:off x="1461575" y="1070350"/>
            <a:ext cx="2637751" cy="2380525"/>
          </a:xfrm>
          <a:prstGeom prst="rect">
            <a:avLst/>
          </a:prstGeom>
          <a:noFill/>
          <a:ln>
            <a:noFill/>
          </a:ln>
        </p:spPr>
      </p:pic>
      <p:pic>
        <p:nvPicPr>
          <p:cNvPr descr="Algo3.png" id="319" name="Shape 319"/>
          <p:cNvPicPr preferRelativeResize="0"/>
          <p:nvPr/>
        </p:nvPicPr>
        <p:blipFill>
          <a:blip r:embed="rId4">
            <a:alphaModFix/>
          </a:blip>
          <a:stretch>
            <a:fillRect/>
          </a:stretch>
        </p:blipFill>
        <p:spPr>
          <a:xfrm>
            <a:off x="4480325" y="1070350"/>
            <a:ext cx="3021163" cy="2165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10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1000"/>
                                        <p:tgtEl>
                                          <p:spTgt spid="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1000"/>
                                        <p:tgtEl>
                                          <p:spTgt spid="3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Introduction</a:t>
            </a:r>
          </a:p>
        </p:txBody>
      </p:sp>
      <p:sp>
        <p:nvSpPr>
          <p:cNvPr id="141" name="Shape 141"/>
          <p:cNvSpPr txBox="1"/>
          <p:nvPr>
            <p:ph idx="1" type="body"/>
          </p:nvPr>
        </p:nvSpPr>
        <p:spPr>
          <a:xfrm>
            <a:off x="1297500" y="995525"/>
            <a:ext cx="7038900" cy="34833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b="1" lang="en"/>
              <a:t>In recent years, alot of science, engineering and business entities have begun to generate colossal amounts of data.</a:t>
            </a:r>
          </a:p>
          <a:p>
            <a:pPr indent="-298450" lvl="1" marL="914400" rtl="0">
              <a:spcBef>
                <a:spcPts val="0"/>
              </a:spcBef>
              <a:spcAft>
                <a:spcPts val="0"/>
              </a:spcAft>
              <a:buSzPts val="1100"/>
              <a:buChar char="○"/>
            </a:pPr>
            <a:r>
              <a:rPr b="1" lang="en"/>
              <a:t>We’re talking hundreds of terabytes, petabytes or, in the near future, even exabytes of data that needs to be transferred between data centers at rapid speeds.</a:t>
            </a:r>
          </a:p>
          <a:p>
            <a:pPr indent="-298450" lvl="0" marL="457200" marR="0" rtl="0" algn="l">
              <a:lnSpc>
                <a:spcPct val="115000"/>
              </a:lnSpc>
              <a:spcBef>
                <a:spcPts val="0"/>
              </a:spcBef>
              <a:spcAft>
                <a:spcPts val="0"/>
              </a:spcAft>
              <a:buClr>
                <a:schemeClr val="lt1"/>
              </a:buClr>
              <a:buSzPts val="1100"/>
              <a:buFont typeface="Lato"/>
              <a:buChar char="●"/>
            </a:pPr>
            <a:r>
              <a:rPr b="1" lang="en"/>
              <a:t>The internet is great for connectivity but is slow to evolve, has bandwidth constraints and can be expensive at high data quantities and speeds!</a:t>
            </a:r>
          </a:p>
          <a:p>
            <a:pPr indent="-311150" lvl="0" marL="457200" rtl="0">
              <a:spcBef>
                <a:spcPts val="0"/>
              </a:spcBef>
              <a:spcAft>
                <a:spcPts val="0"/>
              </a:spcAft>
              <a:buSzPts val="1300"/>
              <a:buChar char="●"/>
            </a:pPr>
            <a:r>
              <a:rPr b="1" lang="en"/>
              <a:t>In recent years, dedicated high-bandwidth links have begun to be laid my numerous organizations and wide-area-networks are being created that run apart from the Internet. For example...</a:t>
            </a:r>
          </a:p>
          <a:p>
            <a:pPr indent="-298450" lvl="1" marL="914400" rtl="0">
              <a:spcBef>
                <a:spcPts val="0"/>
              </a:spcBef>
              <a:spcAft>
                <a:spcPts val="0"/>
              </a:spcAft>
              <a:buSzPts val="1100"/>
              <a:buChar char="○"/>
            </a:pPr>
            <a:r>
              <a:rPr b="1" lang="en"/>
              <a:t>The Department of Energy maintains an “UltraScience Net” that runs Dual 10Gbps lines between Seattle, Chicago, Sunnyvale, Atlanta</a:t>
            </a:r>
          </a:p>
          <a:p>
            <a:pPr indent="-298450" lvl="1" marL="914400" rtl="0">
              <a:spcBef>
                <a:spcPts val="0"/>
              </a:spcBef>
              <a:buSzPts val="1100"/>
              <a:buChar char="○"/>
            </a:pPr>
            <a:r>
              <a:rPr b="1" lang="en"/>
              <a:t>Among other things, they use it to run Environment Simulations that can utilize datasets that can be over 20TB in size. These simulations often need to rapidly transfer data between nodes or are controlled remotely from different parts of the country.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descr="HeuristicWorkflow!.png" id="324" name="Shape 3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FPVB Scheduling Algorithms</a:t>
            </a:r>
          </a:p>
        </p:txBody>
      </p:sp>
      <p:sp>
        <p:nvSpPr>
          <p:cNvPr id="330" name="Shape 33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Maybe the FPVB is NP-Hard? Maybe it’s even NP-Complete?</a:t>
            </a:r>
          </a:p>
          <a:p>
            <a:pPr indent="-311150" lvl="0" marL="457200" rtl="0">
              <a:spcBef>
                <a:spcPts val="0"/>
              </a:spcBef>
              <a:spcAft>
                <a:spcPts val="0"/>
              </a:spcAft>
              <a:buSzPts val="1300"/>
              <a:buChar char="●"/>
            </a:pPr>
            <a:r>
              <a:rPr lang="en"/>
              <a:t>What is the decision version of FPVB?</a:t>
            </a:r>
          </a:p>
          <a:p>
            <a:pPr indent="-298450" lvl="1" marL="914400" rtl="0">
              <a:spcBef>
                <a:spcPts val="0"/>
              </a:spcBef>
              <a:spcAft>
                <a:spcPts val="0"/>
              </a:spcAft>
              <a:buSzPts val="1100"/>
              <a:buChar char="○"/>
            </a:pPr>
            <a:r>
              <a:rPr lang="en"/>
              <a:t>Input: Given a graph G = (E,V) with an ATB list for all links l ∈ E, source V</a:t>
            </a:r>
            <a:r>
              <a:rPr baseline="-25000" lang="en"/>
              <a:t>s</a:t>
            </a:r>
            <a:r>
              <a:rPr lang="en"/>
              <a:t>, destination V</a:t>
            </a:r>
            <a:r>
              <a:rPr baseline="-25000" lang="en"/>
              <a:t>d</a:t>
            </a:r>
            <a:r>
              <a:rPr lang="en"/>
              <a:t>, and data size </a:t>
            </a:r>
            <a:r>
              <a:rPr lang="en" sz="1200">
                <a:latin typeface="Arial"/>
                <a:ea typeface="Arial"/>
                <a:cs typeface="Arial"/>
                <a:sym typeface="Arial"/>
              </a:rPr>
              <a:t>𝛿… We assume the data transfer starts at t[0]</a:t>
            </a:r>
          </a:p>
          <a:p>
            <a:pPr indent="-298450" lvl="1" marL="914400" rtl="0">
              <a:spcBef>
                <a:spcPts val="0"/>
              </a:spcBef>
              <a:spcAft>
                <a:spcPts val="0"/>
              </a:spcAft>
              <a:buSzPts val="1100"/>
              <a:buChar char="○"/>
            </a:pPr>
            <a:r>
              <a:rPr lang="en"/>
              <a:t>Question: Does there exist a fixed path from V</a:t>
            </a:r>
            <a:r>
              <a:rPr baseline="-25000" lang="en"/>
              <a:t>s</a:t>
            </a:r>
            <a:r>
              <a:rPr lang="en"/>
              <a:t> to V</a:t>
            </a:r>
            <a:r>
              <a:rPr baseline="-25000" lang="en"/>
              <a:t>d</a:t>
            </a:r>
            <a:r>
              <a:rPr lang="en"/>
              <a:t> with varying bandwidths across multiple time-slots such that the data can be completely transferred along the path during the time interval [0,t</a:t>
            </a:r>
            <a:r>
              <a:rPr baseline="-25000" lang="en"/>
              <a:t>end</a:t>
            </a:r>
            <a:r>
              <a:rPr lang="en"/>
              <a:t>]</a:t>
            </a:r>
          </a:p>
          <a:p>
            <a:pPr indent="-311150" lvl="0" marL="457200" rtl="0">
              <a:spcBef>
                <a:spcPts val="0"/>
              </a:spcBef>
              <a:spcAft>
                <a:spcPts val="0"/>
              </a:spcAft>
              <a:buSzPts val="1300"/>
              <a:buChar char="●"/>
            </a:pPr>
            <a:r>
              <a:rPr lang="en"/>
              <a:t>Is the decision version in NP?</a:t>
            </a:r>
          </a:p>
          <a:p>
            <a:pPr indent="-298450" lvl="1" marL="914400" rtl="0">
              <a:spcBef>
                <a:spcPts val="0"/>
              </a:spcBef>
              <a:spcAft>
                <a:spcPts val="0"/>
              </a:spcAft>
              <a:buSzPts val="1100"/>
              <a:buChar char="○"/>
            </a:pPr>
            <a:r>
              <a:rPr lang="en"/>
              <a:t>For Every ${Path} in G:</a:t>
            </a:r>
            <a:br>
              <a:rPr lang="en"/>
            </a:br>
            <a:r>
              <a:rPr lang="en"/>
              <a:t>	guess_max_data_size_transferrable(${Path},0,t</a:t>
            </a:r>
            <a:r>
              <a:rPr baseline="-25000" lang="en"/>
              <a:t>end</a:t>
            </a:r>
            <a:r>
              <a:rPr lang="en"/>
              <a:t>) &gt;= </a:t>
            </a:r>
            <a:r>
              <a:rPr lang="en" sz="1200">
                <a:latin typeface="Arial"/>
                <a:ea typeface="Arial"/>
                <a:cs typeface="Arial"/>
                <a:sym typeface="Arial"/>
              </a:rPr>
              <a:t>𝛿</a:t>
            </a:r>
          </a:p>
          <a:p>
            <a:pPr indent="-304800" lvl="0" marL="457200" rtl="0">
              <a:spcBef>
                <a:spcPts val="0"/>
              </a:spcBef>
              <a:spcAft>
                <a:spcPts val="0"/>
              </a:spcAft>
              <a:buSzPts val="1200"/>
              <a:buFont typeface="Arial"/>
              <a:buChar char="●"/>
            </a:pPr>
            <a:r>
              <a:rPr lang="en" sz="1200">
                <a:latin typeface="Arial"/>
                <a:ea typeface="Arial"/>
                <a:cs typeface="Arial"/>
                <a:sym typeface="Arial"/>
              </a:rPr>
              <a:t>Can we reduce it to a known NP-Complete problem?</a:t>
            </a:r>
          </a:p>
          <a:p>
            <a:pPr indent="-304800" lvl="1" marL="914400" rtl="0">
              <a:spcBef>
                <a:spcPts val="0"/>
              </a:spcBef>
              <a:buSzPts val="1200"/>
              <a:buFont typeface="Arial"/>
              <a:buChar char="○"/>
            </a:pPr>
            <a:r>
              <a:rPr lang="en" sz="1200">
                <a:latin typeface="Arial"/>
                <a:ea typeface="Arial"/>
                <a:cs typeface="Arial"/>
                <a:sym typeface="Arial"/>
              </a:rPr>
              <a:t>Easy! Just reduce it to the 0/1 Total Bandwidth problem!</a:t>
            </a:r>
          </a:p>
          <a:p>
            <a:pPr indent="0" lvl="0" marL="91440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0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10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1000"/>
                                        <p:tgtEl>
                                          <p:spTgt spid="3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animEffect filter="fade" transition="in">
                                      <p:cBhvr>
                                        <p:cTn dur="1000"/>
                                        <p:tgtEl>
                                          <p:spTgt spid="3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animEffect filter="fade" transition="in">
                                      <p:cBhvr>
                                        <p:cTn dur="1000"/>
                                        <p:tgtEl>
                                          <p:spTgt spid="3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animEffect filter="fade" transition="in">
                                      <p:cBhvr>
                                        <p:cTn dur="1000"/>
                                        <p:tgtEl>
                                          <p:spTgt spid="3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animEffect filter="fade" transition="in">
                                      <p:cBhvr>
                                        <p:cTn dur="1000"/>
                                        <p:tgtEl>
                                          <p:spTgt spid="33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indent="0" lvl="0" marL="0" rtl="0">
              <a:spcBef>
                <a:spcPts val="0"/>
              </a:spcBef>
              <a:buNone/>
            </a:pPr>
            <a:r>
              <a:rPr lang="en"/>
              <a:t>FPVB Scheduling Algorithms -- 0/1 Total Bandwidth Problem</a:t>
            </a:r>
          </a:p>
        </p:txBody>
      </p:sp>
      <p:sp>
        <p:nvSpPr>
          <p:cNvPr id="336" name="Shape 336"/>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0/1 Total Bandwidth problem: </a:t>
            </a:r>
          </a:p>
          <a:p>
            <a:pPr indent="-298450" lvl="1" marL="914400" rtl="0">
              <a:spcBef>
                <a:spcPts val="0"/>
              </a:spcBef>
              <a:spcAft>
                <a:spcPts val="0"/>
              </a:spcAft>
              <a:buSzPts val="1100"/>
              <a:buChar char="○"/>
            </a:pPr>
            <a:r>
              <a:rPr lang="en"/>
              <a:t>Available bandwidth on a link at each time slot is either 1 or 0. When presented with a connection request at time t = 0, the question is whether there is a path for the connection such that during the interval [0,T], the number of time slots for all links have a value 1 is atleast 𝛽 for some given </a:t>
            </a:r>
            <a:r>
              <a:rPr lang="en"/>
              <a:t>𝛽 &gt; 0.</a:t>
            </a:r>
          </a:p>
          <a:p>
            <a:pPr indent="-311150" lvl="0" marL="457200" rtl="0">
              <a:spcBef>
                <a:spcPts val="0"/>
              </a:spcBef>
              <a:buSzPts val="1300"/>
              <a:buChar char="●"/>
            </a:pPr>
            <a:r>
              <a:rPr lang="en"/>
              <a:t>In the paper “Networks with Advance Reservations: The Routing Perspective”[2], this problem is proven to be NP-Complete by reduction to the SAT problem.</a:t>
            </a:r>
          </a:p>
        </p:txBody>
      </p:sp>
      <p:pic>
        <p:nvPicPr>
          <p:cNvPr descr="01TBProblem.png" id="337" name="Shape 337"/>
          <p:cNvPicPr preferRelativeResize="0"/>
          <p:nvPr/>
        </p:nvPicPr>
        <p:blipFill>
          <a:blip r:embed="rId3">
            <a:alphaModFix/>
          </a:blip>
          <a:stretch>
            <a:fillRect/>
          </a:stretch>
        </p:blipFill>
        <p:spPr>
          <a:xfrm>
            <a:off x="2320375" y="3167675"/>
            <a:ext cx="3841101" cy="176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10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1000"/>
                                        <p:tgtEl>
                                          <p:spTgt spid="3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FPVB Scheduling Algorithms -- 0/1 Total Bandwidth Problem</a:t>
            </a:r>
          </a:p>
        </p:txBody>
      </p:sp>
      <p:sp>
        <p:nvSpPr>
          <p:cNvPr id="343" name="Shape 343"/>
          <p:cNvSpPr txBox="1"/>
          <p:nvPr>
            <p:ph idx="1" type="body"/>
          </p:nvPr>
        </p:nvSpPr>
        <p:spPr>
          <a:xfrm>
            <a:off x="1297500" y="11103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Decision </a:t>
            </a:r>
            <a:r>
              <a:rPr lang="en"/>
              <a:t>0/1 Total Bandwidth problem: </a:t>
            </a:r>
          </a:p>
          <a:p>
            <a:pPr indent="-298450" lvl="1" marL="914400" rtl="0">
              <a:spcBef>
                <a:spcPts val="0"/>
              </a:spcBef>
              <a:spcAft>
                <a:spcPts val="0"/>
              </a:spcAft>
              <a:buSzPts val="1100"/>
              <a:buChar char="○"/>
            </a:pPr>
            <a:r>
              <a:rPr lang="en"/>
              <a:t>Input: Given a graph G=(E,V) with an ATB list of either 0 or 1 available bandwidth for all links l 𝜖 E, source V</a:t>
            </a:r>
            <a:r>
              <a:rPr baseline="-25000" lang="en"/>
              <a:t>s</a:t>
            </a:r>
            <a:r>
              <a:rPr lang="en"/>
              <a:t>, detination V</a:t>
            </a:r>
            <a:r>
              <a:rPr baseline="-25000" lang="en"/>
              <a:t>d</a:t>
            </a:r>
          </a:p>
          <a:p>
            <a:pPr indent="-298450" lvl="1" marL="914400" rtl="0">
              <a:spcBef>
                <a:spcPts val="0"/>
              </a:spcBef>
              <a:spcAft>
                <a:spcPts val="0"/>
              </a:spcAft>
              <a:buSzPts val="1100"/>
              <a:buChar char="○"/>
            </a:pPr>
            <a:r>
              <a:rPr lang="en"/>
              <a:t>Question: Does there exist a path from V</a:t>
            </a:r>
            <a:r>
              <a:rPr baseline="-25000" lang="en"/>
              <a:t>s</a:t>
            </a:r>
            <a:r>
              <a:rPr lang="en"/>
              <a:t> to V</a:t>
            </a:r>
            <a:r>
              <a:rPr baseline="-25000" lang="en"/>
              <a:t>d</a:t>
            </a:r>
            <a:r>
              <a:rPr lang="en"/>
              <a:t> such that during the time interval [0,t</a:t>
            </a:r>
            <a:r>
              <a:rPr baseline="-25000" lang="en"/>
              <a:t>end</a:t>
            </a:r>
            <a:r>
              <a:rPr lang="en"/>
              <a:t>], the number of time-slots all have a bandwidth value 1 is atleast 𝛽?</a:t>
            </a:r>
          </a:p>
          <a:p>
            <a:pPr indent="-311150" lvl="0" marL="457200" rtl="0">
              <a:spcBef>
                <a:spcPts val="0"/>
              </a:spcBef>
              <a:spcAft>
                <a:spcPts val="0"/>
              </a:spcAft>
              <a:buSzPts val="1300"/>
              <a:buChar char="●"/>
            </a:pPr>
            <a:r>
              <a:rPr lang="en"/>
              <a:t>Reduction:</a:t>
            </a:r>
          </a:p>
          <a:p>
            <a:pPr indent="-298450" lvl="1" marL="914400" rtl="0">
              <a:spcBef>
                <a:spcPts val="0"/>
              </a:spcBef>
              <a:spcAft>
                <a:spcPts val="0"/>
              </a:spcAft>
              <a:buSzPts val="1100"/>
              <a:buChar char="○"/>
            </a:pPr>
            <a:r>
              <a:rPr lang="en"/>
              <a:t>Let (G,ATB,V</a:t>
            </a:r>
            <a:r>
              <a:rPr baseline="-25000" lang="en"/>
              <a:t>s</a:t>
            </a:r>
            <a:r>
              <a:rPr lang="en"/>
              <a:t>,v</a:t>
            </a:r>
            <a:r>
              <a:rPr baseline="-25000" lang="en"/>
              <a:t>d</a:t>
            </a:r>
            <a:r>
              <a:rPr lang="en"/>
              <a:t>,t</a:t>
            </a:r>
            <a:r>
              <a:rPr baseline="-25000" lang="en"/>
              <a:t>end</a:t>
            </a:r>
            <a:r>
              <a:rPr lang="en"/>
              <a:t>,𝛽) be an arbitrary instance of 0-1 TB. Construct an instance of FPVB as (G’,ATB’,V’</a:t>
            </a:r>
            <a:r>
              <a:rPr baseline="-25000" lang="en"/>
              <a:t>s</a:t>
            </a:r>
            <a:r>
              <a:rPr lang="en"/>
              <a:t>,v’</a:t>
            </a:r>
            <a:r>
              <a:rPr baseline="-25000" lang="en"/>
              <a:t>d</a:t>
            </a:r>
            <a:r>
              <a:rPr lang="en"/>
              <a:t>,t’</a:t>
            </a:r>
            <a:r>
              <a:rPr baseline="-25000" lang="en"/>
              <a:t>end</a:t>
            </a:r>
            <a:r>
              <a:rPr lang="en"/>
              <a:t>,𝛿) from the 0-1 TB instance in polynomial time such that:</a:t>
            </a:r>
          </a:p>
          <a:p>
            <a:pPr indent="-298450" lvl="2" marL="1371600" rtl="0">
              <a:spcBef>
                <a:spcPts val="0"/>
              </a:spcBef>
              <a:spcAft>
                <a:spcPts val="0"/>
              </a:spcAft>
              <a:buSzPts val="1100"/>
              <a:buChar char="■"/>
            </a:pPr>
            <a:r>
              <a:rPr lang="en"/>
              <a:t>Data file 𝛿 can be completely transferred along V’</a:t>
            </a:r>
            <a:r>
              <a:rPr baseline="-25000" lang="en"/>
              <a:t>s</a:t>
            </a:r>
            <a:r>
              <a:rPr lang="en"/>
              <a:t> to V’</a:t>
            </a:r>
            <a:r>
              <a:rPr baseline="-25000" lang="en"/>
              <a:t>d</a:t>
            </a:r>
            <a:r>
              <a:rPr lang="en"/>
              <a:t> during the time interval [0,t’</a:t>
            </a:r>
            <a:r>
              <a:rPr baseline="-25000" lang="en"/>
              <a:t>end</a:t>
            </a:r>
            <a:r>
              <a:rPr lang="en"/>
              <a:t>] if and only if there exists a path from V</a:t>
            </a:r>
            <a:r>
              <a:rPr baseline="-25000" lang="en"/>
              <a:t>s</a:t>
            </a:r>
            <a:r>
              <a:rPr lang="en"/>
              <a:t> to V</a:t>
            </a:r>
            <a:r>
              <a:rPr baseline="-25000" lang="en"/>
              <a:t>d</a:t>
            </a:r>
            <a:r>
              <a:rPr lang="en"/>
              <a:t> in G that the number of time-slots in which all path links have a bandwidth value of 1 is at least 𝛽 during the time interval [0,t</a:t>
            </a:r>
            <a:r>
              <a:rPr baseline="-25000" lang="en"/>
              <a:t>end</a:t>
            </a:r>
            <a:r>
              <a:rPr lang="en"/>
              <a:t>]</a:t>
            </a:r>
          </a:p>
          <a:p>
            <a:pPr indent="-298450" lvl="2" marL="1371600" rtl="0">
              <a:spcBef>
                <a:spcPts val="0"/>
              </a:spcBef>
              <a:spcAft>
                <a:spcPts val="0"/>
              </a:spcAft>
              <a:buSzPts val="1100"/>
              <a:buChar char="■"/>
            </a:pPr>
            <a:r>
              <a:rPr lang="en"/>
              <a:t>Set G’=G, TB’=TB, V’</a:t>
            </a:r>
            <a:r>
              <a:rPr baseline="-25000" lang="en"/>
              <a:t>s</a:t>
            </a:r>
            <a:r>
              <a:rPr lang="en"/>
              <a:t>=V</a:t>
            </a:r>
            <a:r>
              <a:rPr baseline="-25000" lang="en"/>
              <a:t>s</a:t>
            </a:r>
            <a:r>
              <a:rPr lang="en"/>
              <a:t>,V’</a:t>
            </a:r>
            <a:r>
              <a:rPr baseline="-25000" lang="en"/>
              <a:t>d</a:t>
            </a:r>
            <a:r>
              <a:rPr lang="en"/>
              <a:t>=V</a:t>
            </a:r>
            <a:r>
              <a:rPr baseline="-25000" lang="en"/>
              <a:t>d</a:t>
            </a:r>
            <a:r>
              <a:rPr lang="en"/>
              <a:t>,t’</a:t>
            </a:r>
            <a:r>
              <a:rPr baseline="-25000" lang="en"/>
              <a:t>end</a:t>
            </a:r>
            <a:r>
              <a:rPr lang="en"/>
              <a:t>=t</a:t>
            </a:r>
            <a:r>
              <a:rPr baseline="-25000" lang="en"/>
              <a:t>end</a:t>
            </a:r>
            <a:r>
              <a:rPr lang="en"/>
              <a:t>,𝛿=𝛽</a:t>
            </a:r>
          </a:p>
          <a:p>
            <a:pPr indent="-298450" lvl="2" marL="1371600" rtl="0">
              <a:spcBef>
                <a:spcPts val="0"/>
              </a:spcBef>
              <a:buSzPts val="1100"/>
              <a:buChar char="■"/>
            </a:pPr>
            <a:r>
              <a:rPr lang="en"/>
              <a:t>It’s obvious that this instance construction can be done in polynomial time.</a:t>
            </a:r>
          </a:p>
        </p:txBody>
      </p:sp>
      <p:pic>
        <p:nvPicPr>
          <p:cNvPr descr="ATB'01BWReduction.png" id="344" name="Shape 344"/>
          <p:cNvPicPr preferRelativeResize="0"/>
          <p:nvPr/>
        </p:nvPicPr>
        <p:blipFill>
          <a:blip r:embed="rId3">
            <a:alphaModFix/>
          </a:blip>
          <a:stretch>
            <a:fillRect/>
          </a:stretch>
        </p:blipFill>
        <p:spPr>
          <a:xfrm>
            <a:off x="2823125" y="3777950"/>
            <a:ext cx="2808976" cy="129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10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10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10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10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animEffect filter="fade" transition="in">
                                      <p:cBhvr>
                                        <p:cTn dur="1000"/>
                                        <p:tgtEl>
                                          <p:spTgt spid="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animEffect filter="fade" transition="in">
                                      <p:cBhvr>
                                        <p:cTn dur="1000"/>
                                        <p:tgtEl>
                                          <p:spTgt spid="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animEffect filter="fade" transition="in">
                                      <p:cBhvr>
                                        <p:cTn dur="1000"/>
                                        <p:tgtEl>
                                          <p:spTgt spid="3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animEffect filter="fade" transition="in">
                                      <p:cBhvr>
                                        <p:cTn dur="1000"/>
                                        <p:tgtEl>
                                          <p:spTgt spid="3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FPVB Scheduling Heuristic Algorithm</a:t>
            </a:r>
          </a:p>
        </p:txBody>
      </p:sp>
      <p:sp>
        <p:nvSpPr>
          <p:cNvPr id="350" name="Shape 350"/>
          <p:cNvSpPr txBox="1"/>
          <p:nvPr>
            <p:ph idx="1" type="body"/>
          </p:nvPr>
        </p:nvSpPr>
        <p:spPr>
          <a:xfrm>
            <a:off x="1297500" y="1313775"/>
            <a:ext cx="3352800" cy="31650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Q is a queue of nodes sorted by their data transfer time t</a:t>
            </a:r>
            <a:r>
              <a:rPr baseline="-25000" lang="en"/>
              <a:t>end</a:t>
            </a:r>
            <a:r>
              <a:rPr lang="en"/>
              <a:t>[v] in an increasing order.</a:t>
            </a:r>
          </a:p>
          <a:p>
            <a:pPr indent="-311150" lvl="0" marL="457200" rtl="0">
              <a:spcBef>
                <a:spcPts val="0"/>
              </a:spcBef>
              <a:spcAft>
                <a:spcPts val="0"/>
              </a:spcAft>
              <a:buSzPts val="1300"/>
              <a:buChar char="●"/>
            </a:pPr>
            <a:r>
              <a:rPr lang="en"/>
              <a:t>b(v</a:t>
            </a:r>
            <a:r>
              <a:rPr baseline="-25000" lang="en"/>
              <a:t>s</a:t>
            </a:r>
            <a:r>
              <a:rPr lang="en"/>
              <a:t>,v)[i]: Bandwidth of the computed path from V</a:t>
            </a:r>
            <a:r>
              <a:rPr baseline="-25000" lang="en"/>
              <a:t>s</a:t>
            </a:r>
            <a:r>
              <a:rPr lang="en"/>
              <a:t> to V in the ith time-slot, which is the bottleneck bandwidth of all component links on the path.</a:t>
            </a:r>
          </a:p>
          <a:p>
            <a:pPr indent="-311150" lvl="0" marL="457200" rtl="0">
              <a:spcBef>
                <a:spcPts val="0"/>
              </a:spcBef>
              <a:spcAft>
                <a:spcPts val="0"/>
              </a:spcAft>
              <a:buSzPts val="1300"/>
              <a:buChar char="●"/>
            </a:pPr>
            <a:r>
              <a:rPr lang="en"/>
              <a:t>How the algorithm works</a:t>
            </a:r>
          </a:p>
          <a:p>
            <a:pPr indent="-298450" lvl="1" marL="914400" rtl="0">
              <a:spcBef>
                <a:spcPts val="0"/>
              </a:spcBef>
              <a:spcAft>
                <a:spcPts val="0"/>
              </a:spcAft>
              <a:buSzPts val="1100"/>
              <a:buChar char="○"/>
            </a:pPr>
            <a:r>
              <a:rPr lang="en"/>
              <a:t>Set all nodes to have infinite end times, set source node to 0.</a:t>
            </a:r>
          </a:p>
          <a:p>
            <a:pPr indent="-298450" lvl="1" marL="914400" rtl="0">
              <a:spcBef>
                <a:spcPts val="0"/>
              </a:spcBef>
              <a:spcAft>
                <a:spcPts val="0"/>
              </a:spcAft>
              <a:buSzPts val="1100"/>
              <a:buChar char="○"/>
            </a:pPr>
            <a:r>
              <a:rPr lang="en"/>
              <a:t>It’s a modified Dijkstra’s algorithm that looks at the bottleneck of each path and fills in the chart with thsoe values instead of each individual link.</a:t>
            </a:r>
          </a:p>
          <a:p>
            <a:pPr indent="-311150" lvl="0" marL="457200" rtl="0">
              <a:spcBef>
                <a:spcPts val="0"/>
              </a:spcBef>
              <a:buSzPts val="1300"/>
              <a:buChar char="●"/>
            </a:pPr>
            <a:r>
              <a:rPr lang="en"/>
              <a:t>Run-Time Complexity: O(m*(T+log(n))</a:t>
            </a:r>
          </a:p>
        </p:txBody>
      </p:sp>
      <p:pic>
        <p:nvPicPr>
          <p:cNvPr descr="Algo5.png" id="351" name="Shape 351"/>
          <p:cNvPicPr preferRelativeResize="0"/>
          <p:nvPr/>
        </p:nvPicPr>
        <p:blipFill>
          <a:blip r:embed="rId3">
            <a:alphaModFix/>
          </a:blip>
          <a:stretch>
            <a:fillRect/>
          </a:stretch>
        </p:blipFill>
        <p:spPr>
          <a:xfrm>
            <a:off x="4802800" y="1307850"/>
            <a:ext cx="3174774" cy="3165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000"/>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000"/>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1000"/>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Effect filter="fade" transition="in">
                                      <p:cBhvr>
                                        <p:cTn dur="1000"/>
                                        <p:tgtEl>
                                          <p:spTgt spid="3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4" st="4"/>
                                            </p:txEl>
                                          </p:spTgt>
                                        </p:tgtEl>
                                        <p:attrNameLst>
                                          <p:attrName>style.visibility</p:attrName>
                                        </p:attrNameLst>
                                      </p:cBhvr>
                                      <p:to>
                                        <p:strVal val="visible"/>
                                      </p:to>
                                    </p:set>
                                    <p:animEffect filter="fade" transition="in">
                                      <p:cBhvr>
                                        <p:cTn dur="1000"/>
                                        <p:tgtEl>
                                          <p:spTgt spid="3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5" st="5"/>
                                            </p:txEl>
                                          </p:spTgt>
                                        </p:tgtEl>
                                        <p:attrNameLst>
                                          <p:attrName>style.visibility</p:attrName>
                                        </p:attrNameLst>
                                      </p:cBhvr>
                                      <p:to>
                                        <p:strVal val="visible"/>
                                      </p:to>
                                    </p:set>
                                    <p:animEffect filter="fade" transition="in">
                                      <p:cBhvr>
                                        <p:cTn dur="1000"/>
                                        <p:tgtEl>
                                          <p:spTgt spid="35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Variable Path with Fixed Bandwidth (VPFB-0) </a:t>
            </a:r>
            <a:r>
              <a:rPr lang="en"/>
              <a:t>Optimal Scheduling Algorithm</a:t>
            </a:r>
          </a:p>
          <a:p>
            <a:pPr lvl="0">
              <a:spcBef>
                <a:spcPts val="0"/>
              </a:spcBef>
              <a:buNone/>
            </a:pPr>
            <a:r>
              <a:t/>
            </a:r>
            <a:endParaRPr/>
          </a:p>
        </p:txBody>
      </p:sp>
      <p:sp>
        <p:nvSpPr>
          <p:cNvPr id="357" name="Shape 357"/>
          <p:cNvSpPr txBox="1"/>
          <p:nvPr>
            <p:ph idx="1" type="body"/>
          </p:nvPr>
        </p:nvSpPr>
        <p:spPr>
          <a:xfrm>
            <a:off x="1297500" y="1171800"/>
            <a:ext cx="7038900" cy="33069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A dat  transfer end time slot q, starting at 0, the algorithm varies the transfer start time-slot p from 0 to q and computes the bandwidth of the widest path from v</a:t>
            </a:r>
            <a:r>
              <a:rPr baseline="-25000" lang="en"/>
              <a:t>s </a:t>
            </a:r>
            <a:r>
              <a:rPr lang="en"/>
              <a:t> to v</a:t>
            </a:r>
            <a:r>
              <a:rPr baseline="-25000" lang="en"/>
              <a:t>d </a:t>
            </a:r>
            <a:r>
              <a:rPr lang="en"/>
              <a:t> in each time slot range [p,q]. It then computes the minimal bandwidth, which is the bottleneck bandwidth across these time slots and is considered as the fixed bandwidth for data transfer. The algorithm increases q by 1 until the amount of data transferred up to time-slot q is greater than the data size δ (delta), and computes the minimal data transfer end time by all possible p values. </a:t>
            </a:r>
          </a:p>
          <a:p>
            <a:pPr indent="-311150" lvl="0" marL="457200" rtl="0">
              <a:lnSpc>
                <a:spcPct val="100000"/>
              </a:lnSpc>
              <a:spcBef>
                <a:spcPts val="0"/>
              </a:spcBef>
              <a:buSzPts val="1300"/>
              <a:buChar char="●"/>
            </a:pPr>
            <a:r>
              <a:rPr lang="en"/>
              <a:t>The complexity of using this when computing is</a:t>
            </a:r>
          </a:p>
          <a:p>
            <a:pPr lvl="0" rtl="0">
              <a:lnSpc>
                <a:spcPct val="100000"/>
              </a:lnSpc>
              <a:spcBef>
                <a:spcPts val="0"/>
              </a:spcBef>
              <a:buNone/>
            </a:pPr>
            <a:r>
              <a:rPr lang="en"/>
              <a:t>	O(T*m*lg n) for finding widest path while the </a:t>
            </a:r>
          </a:p>
          <a:p>
            <a:pPr lvl="0" rtl="0">
              <a:lnSpc>
                <a:spcPct val="100000"/>
              </a:lnSpc>
              <a:spcBef>
                <a:spcPts val="0"/>
              </a:spcBef>
              <a:buNone/>
            </a:pPr>
            <a:r>
              <a:rPr lang="en"/>
              <a:t>	total  time complexity is</a:t>
            </a:r>
          </a:p>
          <a:p>
            <a:pPr lvl="0" rtl="0">
              <a:lnSpc>
                <a:spcPct val="100000"/>
              </a:lnSpc>
              <a:spcBef>
                <a:spcPts val="0"/>
              </a:spcBef>
              <a:buNone/>
            </a:pPr>
            <a:r>
              <a:rPr lang="en"/>
              <a:t>	O(T*m*lg n + T^3).</a:t>
            </a:r>
          </a:p>
          <a:p>
            <a:pPr lvl="0" rtl="0">
              <a:spcBef>
                <a:spcPts val="0"/>
              </a:spcBef>
              <a:buNone/>
            </a:pPr>
            <a:r>
              <a:t/>
            </a:r>
            <a:endParaRPr/>
          </a:p>
        </p:txBody>
      </p:sp>
      <p:pic>
        <p:nvPicPr>
          <p:cNvPr id="358" name="Shape 358"/>
          <p:cNvPicPr preferRelativeResize="0"/>
          <p:nvPr/>
        </p:nvPicPr>
        <p:blipFill>
          <a:blip r:embed="rId3">
            <a:alphaModFix/>
          </a:blip>
          <a:stretch>
            <a:fillRect/>
          </a:stretch>
        </p:blipFill>
        <p:spPr>
          <a:xfrm>
            <a:off x="5771425" y="2758400"/>
            <a:ext cx="2511950" cy="1720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1297500" y="172150"/>
            <a:ext cx="7038900" cy="914100"/>
          </a:xfrm>
          <a:prstGeom prst="rect">
            <a:avLst/>
          </a:prstGeom>
        </p:spPr>
        <p:txBody>
          <a:bodyPr anchorCtr="0" anchor="t" bIns="91425" lIns="91425" rIns="91425" wrap="square" tIns="91425">
            <a:noAutofit/>
          </a:bodyPr>
          <a:lstStyle/>
          <a:p>
            <a:pPr lvl="0">
              <a:spcBef>
                <a:spcPts val="0"/>
              </a:spcBef>
              <a:buNone/>
            </a:pPr>
            <a:r>
              <a:rPr lang="en"/>
              <a:t>VPFB-1 </a:t>
            </a:r>
            <a:r>
              <a:rPr lang="en"/>
              <a:t>Optimal Scheduling Algorithm</a:t>
            </a:r>
          </a:p>
          <a:p>
            <a:pPr lvl="0">
              <a:spcBef>
                <a:spcPts val="0"/>
              </a:spcBef>
              <a:buNone/>
            </a:pPr>
            <a:r>
              <a:t/>
            </a:r>
            <a:endParaRPr/>
          </a:p>
        </p:txBody>
      </p:sp>
      <p:sp>
        <p:nvSpPr>
          <p:cNvPr id="364" name="Shape 364"/>
          <p:cNvSpPr txBox="1"/>
          <p:nvPr>
            <p:ph idx="1" type="body"/>
          </p:nvPr>
        </p:nvSpPr>
        <p:spPr>
          <a:xfrm>
            <a:off x="1297500" y="611050"/>
            <a:ext cx="4423500" cy="4464600"/>
          </a:xfrm>
          <a:prstGeom prst="rect">
            <a:avLst/>
          </a:prstGeom>
        </p:spPr>
        <p:txBody>
          <a:bodyPr anchorCtr="0" anchor="t" bIns="91425" lIns="91425" rIns="91425" wrap="square" tIns="91425">
            <a:noAutofit/>
          </a:bodyPr>
          <a:lstStyle/>
          <a:p>
            <a:pPr lvl="0">
              <a:lnSpc>
                <a:spcPct val="100000"/>
              </a:lnSpc>
              <a:spcBef>
                <a:spcPts val="0"/>
              </a:spcBef>
              <a:buNone/>
            </a:pPr>
            <a:r>
              <a:rPr lang="en" sz="1200">
                <a:latin typeface="Arial"/>
                <a:ea typeface="Arial"/>
                <a:cs typeface="Arial"/>
                <a:sym typeface="Arial"/>
              </a:rPr>
              <a:t>It considers the non-eligible positive path switching delay </a:t>
            </a:r>
            <a:r>
              <a:rPr lang="en" sz="1200">
                <a:latin typeface="Arial"/>
                <a:ea typeface="Arial"/>
                <a:cs typeface="Arial"/>
                <a:sym typeface="Arial"/>
              </a:rPr>
              <a:t>𝜏 &gt; 0.  </a:t>
            </a:r>
          </a:p>
          <a:p>
            <a:pPr lvl="0">
              <a:lnSpc>
                <a:spcPct val="100000"/>
              </a:lnSpc>
              <a:spcBef>
                <a:spcPts val="0"/>
              </a:spcBef>
              <a:buNone/>
            </a:pPr>
            <a:r>
              <a:rPr lang="en" sz="1200">
                <a:latin typeface="Arial"/>
                <a:ea typeface="Arial"/>
                <a:cs typeface="Arial"/>
                <a:sym typeface="Arial"/>
              </a:rPr>
              <a:t>B[p,q,k] be the maximum available bandwidth during the time slot range [p,q] with k path switching. The maximum amount of transferred data will be :   </a:t>
            </a:r>
            <a:r>
              <a:rPr b="1" lang="en" sz="1200">
                <a:latin typeface="Arial"/>
                <a:ea typeface="Arial"/>
                <a:cs typeface="Arial"/>
                <a:sym typeface="Arial"/>
              </a:rPr>
              <a:t>B[p,q,k].(t[q+1]-t[p]-𝜏.k0</a:t>
            </a:r>
          </a:p>
          <a:p>
            <a:pPr lvl="0" rtl="0">
              <a:lnSpc>
                <a:spcPct val="100000"/>
              </a:lnSpc>
              <a:spcBef>
                <a:spcPts val="0"/>
              </a:spcBef>
              <a:buNone/>
            </a:pPr>
            <a:r>
              <a:rPr b="1" lang="en" sz="1200">
                <a:latin typeface="Arial"/>
                <a:ea typeface="Arial"/>
                <a:cs typeface="Arial"/>
                <a:sym typeface="Arial"/>
              </a:rPr>
              <a:t>If the above max amount of time is greater than or equal to the size </a:t>
            </a:r>
            <a:r>
              <a:rPr lang="en" sz="1200">
                <a:latin typeface="Arial"/>
                <a:ea typeface="Arial"/>
                <a:cs typeface="Arial"/>
                <a:sym typeface="Arial"/>
              </a:rPr>
              <a:t>𝛿, the data transfer end time is obtained :      </a:t>
            </a:r>
            <a:r>
              <a:rPr b="1" lang="en" sz="1200">
                <a:latin typeface="Arial"/>
                <a:ea typeface="Arial"/>
                <a:cs typeface="Arial"/>
                <a:sym typeface="Arial"/>
              </a:rPr>
              <a:t>t</a:t>
            </a:r>
            <a:r>
              <a:rPr b="1" baseline="-25000" lang="en" sz="1200">
                <a:latin typeface="Arial"/>
                <a:ea typeface="Arial"/>
                <a:cs typeface="Arial"/>
                <a:sym typeface="Arial"/>
              </a:rPr>
              <a:t>end</a:t>
            </a:r>
            <a:r>
              <a:rPr b="1" lang="en" sz="1200">
                <a:latin typeface="Arial"/>
                <a:ea typeface="Arial"/>
                <a:cs typeface="Arial"/>
                <a:sym typeface="Arial"/>
              </a:rPr>
              <a:t>=t[p]+𝛿/B[p,q,k]+𝜏 .k</a:t>
            </a:r>
          </a:p>
          <a:p>
            <a:pPr lvl="0" rtl="0">
              <a:lnSpc>
                <a:spcPct val="100000"/>
              </a:lnSpc>
              <a:spcBef>
                <a:spcPts val="0"/>
              </a:spcBef>
              <a:buNone/>
            </a:pPr>
            <a:r>
              <a:rPr b="1" lang="en" sz="1200">
                <a:latin typeface="Arial"/>
                <a:ea typeface="Arial"/>
                <a:cs typeface="Arial"/>
                <a:sym typeface="Arial"/>
              </a:rPr>
              <a:t>Following the concept of the dynamic programming, the recursive form of the optimal solutions to the subproblem, divide the problem of computing B[p,q,k] by the time slot after which the path switching is scheduled : B[p,q,k] = max { min(B[p,i,0], B[i+1, q, k-1])}</a:t>
            </a:r>
          </a:p>
          <a:p>
            <a:pPr lvl="0" rtl="0">
              <a:lnSpc>
                <a:spcPct val="100000"/>
              </a:lnSpc>
              <a:spcBef>
                <a:spcPts val="0"/>
              </a:spcBef>
              <a:buNone/>
            </a:pPr>
            <a:r>
              <a:rPr b="1" lang="en" sz="1200">
                <a:latin typeface="Arial"/>
                <a:ea typeface="Arial"/>
                <a:cs typeface="Arial"/>
                <a:sym typeface="Arial"/>
              </a:rPr>
              <a:t>The time for computing the optimal solution to all base entries (K=0)   O(T</a:t>
            </a:r>
            <a:r>
              <a:rPr b="1" baseline="30000" lang="en" sz="1200">
                <a:latin typeface="Arial"/>
                <a:ea typeface="Arial"/>
                <a:cs typeface="Arial"/>
                <a:sym typeface="Arial"/>
              </a:rPr>
              <a:t>2</a:t>
            </a:r>
            <a:r>
              <a:rPr b="1" lang="en" sz="1200">
                <a:latin typeface="Arial"/>
                <a:ea typeface="Arial"/>
                <a:cs typeface="Arial"/>
                <a:sym typeface="Arial"/>
              </a:rPr>
              <a:t>.m.logn). </a:t>
            </a:r>
          </a:p>
          <a:p>
            <a:pPr lvl="0" rtl="0">
              <a:lnSpc>
                <a:spcPct val="100000"/>
              </a:lnSpc>
              <a:spcBef>
                <a:spcPts val="0"/>
              </a:spcBef>
              <a:buNone/>
            </a:pPr>
            <a:r>
              <a:rPr b="1" lang="en" sz="1200">
                <a:latin typeface="Arial"/>
                <a:ea typeface="Arial"/>
                <a:cs typeface="Arial"/>
                <a:sym typeface="Arial"/>
              </a:rPr>
              <a:t>When K&gt;0 time is O(t</a:t>
            </a:r>
            <a:r>
              <a:rPr b="1" baseline="30000" lang="en" sz="1200">
                <a:latin typeface="Arial"/>
                <a:ea typeface="Arial"/>
                <a:cs typeface="Arial"/>
                <a:sym typeface="Arial"/>
              </a:rPr>
              <a:t>4</a:t>
            </a:r>
            <a:r>
              <a:rPr b="1" lang="en" sz="1200">
                <a:latin typeface="Arial"/>
                <a:ea typeface="Arial"/>
                <a:cs typeface="Arial"/>
                <a:sym typeface="Arial"/>
              </a:rPr>
              <a:t>)  total time O(T</a:t>
            </a:r>
            <a:r>
              <a:rPr b="1" baseline="30000" lang="en" sz="1200">
                <a:latin typeface="Arial"/>
                <a:ea typeface="Arial"/>
                <a:cs typeface="Arial"/>
                <a:sym typeface="Arial"/>
              </a:rPr>
              <a:t>2</a:t>
            </a:r>
            <a:r>
              <a:rPr b="1" lang="en" sz="1200">
                <a:latin typeface="Arial"/>
                <a:ea typeface="Arial"/>
                <a:cs typeface="Arial"/>
                <a:sym typeface="Arial"/>
              </a:rPr>
              <a:t>.(m.lgn+T</a:t>
            </a:r>
            <a:r>
              <a:rPr b="1" baseline="30000" lang="en" sz="1200">
                <a:latin typeface="Arial"/>
                <a:ea typeface="Arial"/>
                <a:cs typeface="Arial"/>
                <a:sym typeface="Arial"/>
              </a:rPr>
              <a:t>2</a:t>
            </a:r>
            <a:r>
              <a:rPr b="1" lang="en" sz="1200">
                <a:latin typeface="Arial"/>
                <a:ea typeface="Arial"/>
                <a:cs typeface="Arial"/>
                <a:sym typeface="Arial"/>
              </a:rPr>
              <a:t>)) in the worst case.</a:t>
            </a:r>
          </a:p>
          <a:p>
            <a:pPr lvl="0" rtl="0">
              <a:lnSpc>
                <a:spcPct val="115000"/>
              </a:lnSpc>
              <a:spcBef>
                <a:spcPts val="0"/>
              </a:spcBef>
              <a:buNone/>
            </a:pPr>
            <a:r>
              <a:t/>
            </a:r>
            <a:endParaRPr b="1" sz="1200">
              <a:latin typeface="Arial"/>
              <a:ea typeface="Arial"/>
              <a:cs typeface="Arial"/>
              <a:sym typeface="Arial"/>
            </a:endParaRPr>
          </a:p>
          <a:p>
            <a:pPr lvl="0">
              <a:lnSpc>
                <a:spcPct val="115000"/>
              </a:lnSpc>
              <a:spcBef>
                <a:spcPts val="0"/>
              </a:spcBef>
              <a:buNone/>
            </a:pPr>
            <a:r>
              <a:t/>
            </a:r>
            <a:endParaRPr b="1" sz="1200">
              <a:latin typeface="Arial"/>
              <a:ea typeface="Arial"/>
              <a:cs typeface="Arial"/>
              <a:sym typeface="Arial"/>
            </a:endParaRPr>
          </a:p>
          <a:p>
            <a:pPr lvl="0">
              <a:spcBef>
                <a:spcPts val="0"/>
              </a:spcBef>
              <a:buNone/>
            </a:pPr>
            <a:r>
              <a:t/>
            </a:r>
            <a:endParaRPr sz="1200">
              <a:latin typeface="Arial"/>
              <a:ea typeface="Arial"/>
              <a:cs typeface="Arial"/>
              <a:sym typeface="Arial"/>
            </a:endParaRPr>
          </a:p>
          <a:p>
            <a:pPr lvl="0">
              <a:spcBef>
                <a:spcPts val="0"/>
              </a:spcBef>
              <a:buNone/>
            </a:pPr>
            <a:r>
              <a:t/>
            </a:r>
            <a:endParaRPr sz="1200">
              <a:latin typeface="Arial"/>
              <a:ea typeface="Arial"/>
              <a:cs typeface="Arial"/>
              <a:sym typeface="Arial"/>
            </a:endParaRPr>
          </a:p>
        </p:txBody>
      </p:sp>
      <p:pic>
        <p:nvPicPr>
          <p:cNvPr id="365" name="Shape 365"/>
          <p:cNvPicPr preferRelativeResize="0"/>
          <p:nvPr/>
        </p:nvPicPr>
        <p:blipFill>
          <a:blip r:embed="rId3">
            <a:alphaModFix/>
          </a:blip>
          <a:stretch>
            <a:fillRect/>
          </a:stretch>
        </p:blipFill>
        <p:spPr>
          <a:xfrm>
            <a:off x="5683800" y="726625"/>
            <a:ext cx="3315600" cy="302840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VPVB-0 Optimal Scheduling Algorithm</a:t>
            </a:r>
          </a:p>
          <a:p>
            <a:pPr lvl="0">
              <a:spcBef>
                <a:spcPts val="0"/>
              </a:spcBef>
              <a:buNone/>
            </a:pPr>
            <a:r>
              <a:t/>
            </a:r>
            <a:endParaRPr/>
          </a:p>
          <a:p>
            <a:pPr lvl="0">
              <a:spcBef>
                <a:spcPts val="0"/>
              </a:spcBef>
              <a:buNone/>
            </a:pPr>
            <a:r>
              <a:t/>
            </a:r>
            <a:endParaRPr/>
          </a:p>
        </p:txBody>
      </p:sp>
      <p:sp>
        <p:nvSpPr>
          <p:cNvPr id="371" name="Shape 371"/>
          <p:cNvSpPr txBox="1"/>
          <p:nvPr>
            <p:ph idx="1" type="body"/>
          </p:nvPr>
        </p:nvSpPr>
        <p:spPr>
          <a:xfrm>
            <a:off x="599900" y="4320763"/>
            <a:ext cx="2311200" cy="581700"/>
          </a:xfrm>
          <a:prstGeom prst="rect">
            <a:avLst/>
          </a:prstGeom>
        </p:spPr>
        <p:txBody>
          <a:bodyPr anchorCtr="0" anchor="t" bIns="91425" lIns="91425" rIns="91425" wrap="square" tIns="91425">
            <a:noAutofit/>
          </a:bodyPr>
          <a:lstStyle/>
          <a:p>
            <a:pPr lvl="0" rtl="0">
              <a:spcBef>
                <a:spcPts val="0"/>
              </a:spcBef>
              <a:buNone/>
            </a:pPr>
            <a:r>
              <a:rPr lang="en"/>
              <a:t>Complexity is O(T</a:t>
            </a:r>
            <a:r>
              <a:rPr baseline="30000" lang="en"/>
              <a:t>.</a:t>
            </a:r>
            <a:r>
              <a:rPr lang="en"/>
              <a:t>m</a:t>
            </a:r>
            <a:r>
              <a:rPr baseline="30000" lang="en"/>
              <a:t>.</a:t>
            </a:r>
            <a:r>
              <a:rPr lang="en"/>
              <a:t>log(n))</a:t>
            </a:r>
          </a:p>
          <a:p>
            <a:pPr lvl="0">
              <a:spcBef>
                <a:spcPts val="0"/>
              </a:spcBef>
              <a:buNone/>
            </a:pPr>
            <a:r>
              <a:t/>
            </a:r>
            <a:endParaRPr/>
          </a:p>
          <a:p>
            <a:pPr lvl="0">
              <a:spcBef>
                <a:spcPts val="0"/>
              </a:spcBef>
              <a:buNone/>
            </a:pPr>
            <a:r>
              <a:t/>
            </a:r>
            <a:endParaRPr/>
          </a:p>
        </p:txBody>
      </p:sp>
      <p:pic>
        <p:nvPicPr>
          <p:cNvPr descr="Algorithm8.png" id="372" name="Shape 372"/>
          <p:cNvPicPr preferRelativeResize="0"/>
          <p:nvPr/>
        </p:nvPicPr>
        <p:blipFill>
          <a:blip r:embed="rId3">
            <a:alphaModFix/>
          </a:blip>
          <a:stretch>
            <a:fillRect/>
          </a:stretch>
        </p:blipFill>
        <p:spPr>
          <a:xfrm>
            <a:off x="645118" y="1157468"/>
            <a:ext cx="2995800" cy="1804250"/>
          </a:xfrm>
          <a:prstGeom prst="rect">
            <a:avLst/>
          </a:prstGeom>
          <a:noFill/>
          <a:ln>
            <a:noFill/>
          </a:ln>
        </p:spPr>
      </p:pic>
      <p:pic>
        <p:nvPicPr>
          <p:cNvPr descr="pub" id="373" name="Shape 373"/>
          <p:cNvPicPr preferRelativeResize="0"/>
          <p:nvPr/>
        </p:nvPicPr>
        <p:blipFill>
          <a:blip r:embed="rId4">
            <a:alphaModFix/>
          </a:blip>
          <a:stretch>
            <a:fillRect/>
          </a:stretch>
        </p:blipFill>
        <p:spPr>
          <a:xfrm>
            <a:off x="4558025" y="1051300"/>
            <a:ext cx="2584200" cy="1618150"/>
          </a:xfrm>
          <a:prstGeom prst="rect">
            <a:avLst/>
          </a:prstGeom>
          <a:noFill/>
          <a:ln>
            <a:noFill/>
          </a:ln>
        </p:spPr>
      </p:pic>
      <p:grpSp>
        <p:nvGrpSpPr>
          <p:cNvPr id="374" name="Shape 374"/>
          <p:cNvGrpSpPr/>
          <p:nvPr/>
        </p:nvGrpSpPr>
        <p:grpSpPr>
          <a:xfrm>
            <a:off x="4917714" y="1357711"/>
            <a:ext cx="1918994" cy="328223"/>
            <a:chOff x="3774450" y="1976400"/>
            <a:chExt cx="4187200" cy="716175"/>
          </a:xfrm>
        </p:grpSpPr>
        <p:cxnSp>
          <p:nvCxnSpPr>
            <p:cNvPr id="375" name="Shape 375"/>
            <p:cNvCxnSpPr/>
            <p:nvPr/>
          </p:nvCxnSpPr>
          <p:spPr>
            <a:xfrm flipH="1" rot="10800000">
              <a:off x="3774450" y="1976400"/>
              <a:ext cx="1595100" cy="655800"/>
            </a:xfrm>
            <a:prstGeom prst="straightConnector1">
              <a:avLst/>
            </a:prstGeom>
            <a:noFill/>
            <a:ln cap="flat" cmpd="sng" w="28575">
              <a:solidFill>
                <a:srgbClr val="FF0000"/>
              </a:solidFill>
              <a:prstDash val="solid"/>
              <a:round/>
              <a:headEnd len="lg" w="lg" type="none"/>
              <a:tailEnd len="lg" w="lg" type="none"/>
            </a:ln>
          </p:spPr>
        </p:cxnSp>
        <p:cxnSp>
          <p:nvCxnSpPr>
            <p:cNvPr id="376" name="Shape 376"/>
            <p:cNvCxnSpPr/>
            <p:nvPr/>
          </p:nvCxnSpPr>
          <p:spPr>
            <a:xfrm>
              <a:off x="5920150" y="1995075"/>
              <a:ext cx="2041500" cy="697500"/>
            </a:xfrm>
            <a:prstGeom prst="straightConnector1">
              <a:avLst/>
            </a:prstGeom>
            <a:noFill/>
            <a:ln cap="flat" cmpd="sng" w="28575">
              <a:solidFill>
                <a:srgbClr val="FF0000"/>
              </a:solidFill>
              <a:prstDash val="solid"/>
              <a:round/>
              <a:headEnd len="lg" w="lg" type="none"/>
              <a:tailEnd len="lg" w="lg" type="none"/>
            </a:ln>
          </p:spPr>
        </p:cxnSp>
      </p:grpSp>
      <p:grpSp>
        <p:nvGrpSpPr>
          <p:cNvPr id="377" name="Shape 377"/>
          <p:cNvGrpSpPr/>
          <p:nvPr/>
        </p:nvGrpSpPr>
        <p:grpSpPr>
          <a:xfrm>
            <a:off x="4948374" y="1391889"/>
            <a:ext cx="1854293" cy="920702"/>
            <a:chOff x="3841350" y="2050975"/>
            <a:chExt cx="4046025" cy="2008950"/>
          </a:xfrm>
        </p:grpSpPr>
        <p:cxnSp>
          <p:nvCxnSpPr>
            <p:cNvPr id="378" name="Shape 378"/>
            <p:cNvCxnSpPr/>
            <p:nvPr/>
          </p:nvCxnSpPr>
          <p:spPr>
            <a:xfrm flipH="1" rot="10800000">
              <a:off x="3841350" y="2050975"/>
              <a:ext cx="1585800" cy="669600"/>
            </a:xfrm>
            <a:prstGeom prst="straightConnector1">
              <a:avLst/>
            </a:prstGeom>
            <a:noFill/>
            <a:ln cap="flat" cmpd="sng" w="28575">
              <a:solidFill>
                <a:srgbClr val="00FF00"/>
              </a:solidFill>
              <a:prstDash val="solid"/>
              <a:round/>
              <a:headEnd len="lg" w="lg" type="none"/>
              <a:tailEnd len="lg" w="lg" type="none"/>
            </a:ln>
          </p:spPr>
        </p:cxnSp>
        <p:cxnSp>
          <p:nvCxnSpPr>
            <p:cNvPr id="379" name="Shape 379"/>
            <p:cNvCxnSpPr/>
            <p:nvPr/>
          </p:nvCxnSpPr>
          <p:spPr>
            <a:xfrm>
              <a:off x="5580650" y="2097400"/>
              <a:ext cx="18600" cy="1878900"/>
            </a:xfrm>
            <a:prstGeom prst="straightConnector1">
              <a:avLst/>
            </a:prstGeom>
            <a:noFill/>
            <a:ln cap="flat" cmpd="sng" w="28575">
              <a:solidFill>
                <a:srgbClr val="00FF00"/>
              </a:solidFill>
              <a:prstDash val="solid"/>
              <a:round/>
              <a:headEnd len="lg" w="lg" type="none"/>
              <a:tailEnd len="lg" w="lg" type="none"/>
            </a:ln>
          </p:spPr>
        </p:cxnSp>
        <p:cxnSp>
          <p:nvCxnSpPr>
            <p:cNvPr id="380" name="Shape 380"/>
            <p:cNvCxnSpPr/>
            <p:nvPr/>
          </p:nvCxnSpPr>
          <p:spPr>
            <a:xfrm flipH="1" rot="10800000">
              <a:off x="5878275" y="3129925"/>
              <a:ext cx="2009100" cy="930000"/>
            </a:xfrm>
            <a:prstGeom prst="straightConnector1">
              <a:avLst/>
            </a:prstGeom>
            <a:noFill/>
            <a:ln cap="flat" cmpd="sng" w="28575">
              <a:solidFill>
                <a:srgbClr val="00FF00"/>
              </a:solidFill>
              <a:prstDash val="solid"/>
              <a:round/>
              <a:headEnd len="lg" w="lg" type="none"/>
              <a:tailEnd len="lg" w="lg" type="none"/>
            </a:ln>
          </p:spPr>
        </p:cxnSp>
      </p:grpSp>
      <p:grpSp>
        <p:nvGrpSpPr>
          <p:cNvPr id="381" name="Shape 381"/>
          <p:cNvGrpSpPr/>
          <p:nvPr/>
        </p:nvGrpSpPr>
        <p:grpSpPr>
          <a:xfrm>
            <a:off x="4937719" y="1383318"/>
            <a:ext cx="1869211" cy="922833"/>
            <a:chOff x="3818100" y="2032275"/>
            <a:chExt cx="4078575" cy="2013600"/>
          </a:xfrm>
        </p:grpSpPr>
        <p:cxnSp>
          <p:nvCxnSpPr>
            <p:cNvPr id="382" name="Shape 382"/>
            <p:cNvCxnSpPr/>
            <p:nvPr/>
          </p:nvCxnSpPr>
          <p:spPr>
            <a:xfrm>
              <a:off x="3818100" y="3125175"/>
              <a:ext cx="1585800" cy="920700"/>
            </a:xfrm>
            <a:prstGeom prst="straightConnector1">
              <a:avLst/>
            </a:prstGeom>
            <a:noFill/>
            <a:ln cap="flat" cmpd="sng" w="28575">
              <a:solidFill>
                <a:srgbClr val="0000FF"/>
              </a:solidFill>
              <a:prstDash val="solid"/>
              <a:round/>
              <a:headEnd len="lg" w="lg" type="none"/>
              <a:tailEnd len="lg" w="lg" type="none"/>
            </a:ln>
          </p:spPr>
        </p:cxnSp>
        <p:cxnSp>
          <p:nvCxnSpPr>
            <p:cNvPr id="383" name="Shape 383"/>
            <p:cNvCxnSpPr/>
            <p:nvPr/>
          </p:nvCxnSpPr>
          <p:spPr>
            <a:xfrm rot="10800000">
              <a:off x="5687625" y="2092825"/>
              <a:ext cx="9300" cy="1883400"/>
            </a:xfrm>
            <a:prstGeom prst="straightConnector1">
              <a:avLst/>
            </a:prstGeom>
            <a:noFill/>
            <a:ln cap="flat" cmpd="sng" w="28575">
              <a:solidFill>
                <a:srgbClr val="0000FF"/>
              </a:solidFill>
              <a:prstDash val="solid"/>
              <a:round/>
              <a:headEnd len="lg" w="lg" type="none"/>
              <a:tailEnd len="lg" w="lg" type="none"/>
            </a:ln>
          </p:spPr>
        </p:cxnSp>
        <p:cxnSp>
          <p:nvCxnSpPr>
            <p:cNvPr id="384" name="Shape 384"/>
            <p:cNvCxnSpPr/>
            <p:nvPr/>
          </p:nvCxnSpPr>
          <p:spPr>
            <a:xfrm>
              <a:off x="5859675" y="2032275"/>
              <a:ext cx="2037000" cy="725400"/>
            </a:xfrm>
            <a:prstGeom prst="straightConnector1">
              <a:avLst/>
            </a:prstGeom>
            <a:noFill/>
            <a:ln cap="flat" cmpd="sng" w="28575">
              <a:solidFill>
                <a:srgbClr val="0000FF"/>
              </a:solidFill>
              <a:prstDash val="solid"/>
              <a:round/>
              <a:headEnd len="lg" w="lg" type="none"/>
              <a:tailEnd len="lg" w="lg" type="none"/>
            </a:ln>
          </p:spPr>
        </p:cxnSp>
      </p:grpSp>
      <p:grpSp>
        <p:nvGrpSpPr>
          <p:cNvPr id="385" name="Shape 385"/>
          <p:cNvGrpSpPr/>
          <p:nvPr/>
        </p:nvGrpSpPr>
        <p:grpSpPr>
          <a:xfrm>
            <a:off x="4950505" y="1860741"/>
            <a:ext cx="1841438" cy="430538"/>
            <a:chOff x="3846000" y="3074000"/>
            <a:chExt cx="4017975" cy="939425"/>
          </a:xfrm>
        </p:grpSpPr>
        <p:cxnSp>
          <p:nvCxnSpPr>
            <p:cNvPr id="386" name="Shape 386"/>
            <p:cNvCxnSpPr/>
            <p:nvPr/>
          </p:nvCxnSpPr>
          <p:spPr>
            <a:xfrm>
              <a:off x="3846000" y="3074000"/>
              <a:ext cx="1609200" cy="939300"/>
            </a:xfrm>
            <a:prstGeom prst="straightConnector1">
              <a:avLst/>
            </a:prstGeom>
            <a:noFill/>
            <a:ln cap="flat" cmpd="sng" w="28575">
              <a:solidFill>
                <a:schemeClr val="accent6"/>
              </a:solidFill>
              <a:prstDash val="solid"/>
              <a:round/>
              <a:headEnd len="lg" w="lg" type="none"/>
              <a:tailEnd len="lg" w="lg" type="none"/>
            </a:ln>
          </p:spPr>
        </p:cxnSp>
        <p:cxnSp>
          <p:nvCxnSpPr>
            <p:cNvPr id="387" name="Shape 387"/>
            <p:cNvCxnSpPr/>
            <p:nvPr/>
          </p:nvCxnSpPr>
          <p:spPr>
            <a:xfrm flipH="1" rot="10800000">
              <a:off x="5822475" y="3083425"/>
              <a:ext cx="2041500" cy="930000"/>
            </a:xfrm>
            <a:prstGeom prst="straightConnector1">
              <a:avLst/>
            </a:prstGeom>
            <a:noFill/>
            <a:ln cap="flat" cmpd="sng" w="28575">
              <a:solidFill>
                <a:schemeClr val="accent6"/>
              </a:solidFill>
              <a:prstDash val="solid"/>
              <a:round/>
              <a:headEnd len="lg" w="lg" type="none"/>
              <a:tailEnd len="lg" w="lg" type="none"/>
            </a:ln>
          </p:spPr>
        </p:cxnSp>
      </p:grpSp>
      <p:grpSp>
        <p:nvGrpSpPr>
          <p:cNvPr id="388" name="Shape 388"/>
          <p:cNvGrpSpPr/>
          <p:nvPr/>
        </p:nvGrpSpPr>
        <p:grpSpPr>
          <a:xfrm>
            <a:off x="3423839" y="3101486"/>
            <a:ext cx="1918994" cy="328223"/>
            <a:chOff x="3774450" y="1976400"/>
            <a:chExt cx="4187200" cy="716175"/>
          </a:xfrm>
        </p:grpSpPr>
        <p:cxnSp>
          <p:nvCxnSpPr>
            <p:cNvPr id="389" name="Shape 389"/>
            <p:cNvCxnSpPr/>
            <p:nvPr/>
          </p:nvCxnSpPr>
          <p:spPr>
            <a:xfrm flipH="1" rot="10800000">
              <a:off x="3774450" y="1976400"/>
              <a:ext cx="1595100" cy="655800"/>
            </a:xfrm>
            <a:prstGeom prst="straightConnector1">
              <a:avLst/>
            </a:prstGeom>
            <a:noFill/>
            <a:ln cap="flat" cmpd="sng" w="28575">
              <a:solidFill>
                <a:srgbClr val="FF0000"/>
              </a:solidFill>
              <a:prstDash val="solid"/>
              <a:round/>
              <a:headEnd len="lg" w="lg" type="none"/>
              <a:tailEnd len="lg" w="lg" type="none"/>
            </a:ln>
          </p:spPr>
        </p:cxnSp>
        <p:cxnSp>
          <p:nvCxnSpPr>
            <p:cNvPr id="390" name="Shape 390"/>
            <p:cNvCxnSpPr/>
            <p:nvPr/>
          </p:nvCxnSpPr>
          <p:spPr>
            <a:xfrm>
              <a:off x="5920150" y="1995075"/>
              <a:ext cx="2041500" cy="697500"/>
            </a:xfrm>
            <a:prstGeom prst="straightConnector1">
              <a:avLst/>
            </a:prstGeom>
            <a:noFill/>
            <a:ln cap="flat" cmpd="sng" w="28575">
              <a:solidFill>
                <a:srgbClr val="FF0000"/>
              </a:solidFill>
              <a:prstDash val="solid"/>
              <a:round/>
              <a:headEnd len="lg" w="lg" type="none"/>
              <a:tailEnd len="lg" w="lg" type="none"/>
            </a:ln>
          </p:spPr>
        </p:cxnSp>
      </p:grpSp>
      <p:grpSp>
        <p:nvGrpSpPr>
          <p:cNvPr id="391" name="Shape 391"/>
          <p:cNvGrpSpPr/>
          <p:nvPr/>
        </p:nvGrpSpPr>
        <p:grpSpPr>
          <a:xfrm>
            <a:off x="3454499" y="3135664"/>
            <a:ext cx="1854293" cy="920702"/>
            <a:chOff x="3841350" y="2050975"/>
            <a:chExt cx="4046025" cy="2008950"/>
          </a:xfrm>
        </p:grpSpPr>
        <p:cxnSp>
          <p:nvCxnSpPr>
            <p:cNvPr id="392" name="Shape 392"/>
            <p:cNvCxnSpPr/>
            <p:nvPr/>
          </p:nvCxnSpPr>
          <p:spPr>
            <a:xfrm flipH="1" rot="10800000">
              <a:off x="3841350" y="2050975"/>
              <a:ext cx="1585800" cy="669600"/>
            </a:xfrm>
            <a:prstGeom prst="straightConnector1">
              <a:avLst/>
            </a:prstGeom>
            <a:noFill/>
            <a:ln cap="flat" cmpd="sng" w="28575">
              <a:solidFill>
                <a:srgbClr val="00FF00"/>
              </a:solidFill>
              <a:prstDash val="solid"/>
              <a:round/>
              <a:headEnd len="lg" w="lg" type="none"/>
              <a:tailEnd len="lg" w="lg" type="none"/>
            </a:ln>
          </p:spPr>
        </p:cxnSp>
        <p:cxnSp>
          <p:nvCxnSpPr>
            <p:cNvPr id="393" name="Shape 393"/>
            <p:cNvCxnSpPr/>
            <p:nvPr/>
          </p:nvCxnSpPr>
          <p:spPr>
            <a:xfrm>
              <a:off x="5580650" y="2097400"/>
              <a:ext cx="18600" cy="1878900"/>
            </a:xfrm>
            <a:prstGeom prst="straightConnector1">
              <a:avLst/>
            </a:prstGeom>
            <a:noFill/>
            <a:ln cap="flat" cmpd="sng" w="28575">
              <a:solidFill>
                <a:srgbClr val="00FF00"/>
              </a:solidFill>
              <a:prstDash val="solid"/>
              <a:round/>
              <a:headEnd len="lg" w="lg" type="none"/>
              <a:tailEnd len="lg" w="lg" type="none"/>
            </a:ln>
          </p:spPr>
        </p:cxnSp>
        <p:cxnSp>
          <p:nvCxnSpPr>
            <p:cNvPr id="394" name="Shape 394"/>
            <p:cNvCxnSpPr/>
            <p:nvPr/>
          </p:nvCxnSpPr>
          <p:spPr>
            <a:xfrm flipH="1" rot="10800000">
              <a:off x="5878275" y="3129925"/>
              <a:ext cx="2009100" cy="930000"/>
            </a:xfrm>
            <a:prstGeom prst="straightConnector1">
              <a:avLst/>
            </a:prstGeom>
            <a:noFill/>
            <a:ln cap="flat" cmpd="sng" w="28575">
              <a:solidFill>
                <a:srgbClr val="00FF00"/>
              </a:solidFill>
              <a:prstDash val="solid"/>
              <a:round/>
              <a:headEnd len="lg" w="lg" type="none"/>
              <a:tailEnd len="lg" w="lg" type="none"/>
            </a:ln>
          </p:spPr>
        </p:cxnSp>
      </p:grpSp>
      <p:grpSp>
        <p:nvGrpSpPr>
          <p:cNvPr id="395" name="Shape 395"/>
          <p:cNvGrpSpPr/>
          <p:nvPr/>
        </p:nvGrpSpPr>
        <p:grpSpPr>
          <a:xfrm>
            <a:off x="3443844" y="3127093"/>
            <a:ext cx="1869211" cy="922833"/>
            <a:chOff x="3818100" y="2032275"/>
            <a:chExt cx="4078575" cy="2013600"/>
          </a:xfrm>
        </p:grpSpPr>
        <p:cxnSp>
          <p:nvCxnSpPr>
            <p:cNvPr id="396" name="Shape 396"/>
            <p:cNvCxnSpPr/>
            <p:nvPr/>
          </p:nvCxnSpPr>
          <p:spPr>
            <a:xfrm>
              <a:off x="3818100" y="3125175"/>
              <a:ext cx="1585800" cy="920700"/>
            </a:xfrm>
            <a:prstGeom prst="straightConnector1">
              <a:avLst/>
            </a:prstGeom>
            <a:noFill/>
            <a:ln cap="flat" cmpd="sng" w="28575">
              <a:solidFill>
                <a:srgbClr val="0000FF"/>
              </a:solidFill>
              <a:prstDash val="solid"/>
              <a:round/>
              <a:headEnd len="lg" w="lg" type="none"/>
              <a:tailEnd len="lg" w="lg" type="none"/>
            </a:ln>
          </p:spPr>
        </p:cxnSp>
        <p:cxnSp>
          <p:nvCxnSpPr>
            <p:cNvPr id="397" name="Shape 397"/>
            <p:cNvCxnSpPr/>
            <p:nvPr/>
          </p:nvCxnSpPr>
          <p:spPr>
            <a:xfrm rot="10800000">
              <a:off x="5687625" y="2092825"/>
              <a:ext cx="9300" cy="1883400"/>
            </a:xfrm>
            <a:prstGeom prst="straightConnector1">
              <a:avLst/>
            </a:prstGeom>
            <a:noFill/>
            <a:ln cap="flat" cmpd="sng" w="28575">
              <a:solidFill>
                <a:srgbClr val="0000FF"/>
              </a:solidFill>
              <a:prstDash val="solid"/>
              <a:round/>
              <a:headEnd len="lg" w="lg" type="none"/>
              <a:tailEnd len="lg" w="lg" type="none"/>
            </a:ln>
          </p:spPr>
        </p:cxnSp>
        <p:cxnSp>
          <p:nvCxnSpPr>
            <p:cNvPr id="398" name="Shape 398"/>
            <p:cNvCxnSpPr/>
            <p:nvPr/>
          </p:nvCxnSpPr>
          <p:spPr>
            <a:xfrm>
              <a:off x="5859675" y="2032275"/>
              <a:ext cx="2037000" cy="725400"/>
            </a:xfrm>
            <a:prstGeom prst="straightConnector1">
              <a:avLst/>
            </a:prstGeom>
            <a:noFill/>
            <a:ln cap="flat" cmpd="sng" w="28575">
              <a:solidFill>
                <a:srgbClr val="0000FF"/>
              </a:solidFill>
              <a:prstDash val="solid"/>
              <a:round/>
              <a:headEnd len="lg" w="lg" type="none"/>
              <a:tailEnd len="lg" w="lg" type="none"/>
            </a:ln>
          </p:spPr>
        </p:cxnSp>
      </p:grpSp>
      <p:grpSp>
        <p:nvGrpSpPr>
          <p:cNvPr id="399" name="Shape 399"/>
          <p:cNvGrpSpPr/>
          <p:nvPr/>
        </p:nvGrpSpPr>
        <p:grpSpPr>
          <a:xfrm>
            <a:off x="3456630" y="3604516"/>
            <a:ext cx="1841438" cy="430538"/>
            <a:chOff x="3846000" y="3074000"/>
            <a:chExt cx="4017975" cy="939425"/>
          </a:xfrm>
        </p:grpSpPr>
        <p:cxnSp>
          <p:nvCxnSpPr>
            <p:cNvPr id="400" name="Shape 400"/>
            <p:cNvCxnSpPr/>
            <p:nvPr/>
          </p:nvCxnSpPr>
          <p:spPr>
            <a:xfrm>
              <a:off x="3846000" y="3074000"/>
              <a:ext cx="1609200" cy="939300"/>
            </a:xfrm>
            <a:prstGeom prst="straightConnector1">
              <a:avLst/>
            </a:prstGeom>
            <a:noFill/>
            <a:ln cap="flat" cmpd="sng" w="28575">
              <a:solidFill>
                <a:schemeClr val="accent6"/>
              </a:solidFill>
              <a:prstDash val="solid"/>
              <a:round/>
              <a:headEnd len="lg" w="lg" type="none"/>
              <a:tailEnd len="lg" w="lg" type="none"/>
            </a:ln>
          </p:spPr>
        </p:cxnSp>
        <p:cxnSp>
          <p:nvCxnSpPr>
            <p:cNvPr id="401" name="Shape 401"/>
            <p:cNvCxnSpPr/>
            <p:nvPr/>
          </p:nvCxnSpPr>
          <p:spPr>
            <a:xfrm flipH="1" rot="10800000">
              <a:off x="5822475" y="3083425"/>
              <a:ext cx="2041500" cy="930000"/>
            </a:xfrm>
            <a:prstGeom prst="straightConnector1">
              <a:avLst/>
            </a:prstGeom>
            <a:noFill/>
            <a:ln cap="flat" cmpd="sng" w="28575">
              <a:solidFill>
                <a:schemeClr val="accent6"/>
              </a:solidFill>
              <a:prstDash val="solid"/>
              <a:round/>
              <a:headEnd len="lg" w="lg" type="none"/>
              <a:tailEnd len="lg" w="lg" type="none"/>
            </a:ln>
          </p:spPr>
        </p:cxnSp>
      </p:grpSp>
      <p:grpSp>
        <p:nvGrpSpPr>
          <p:cNvPr id="402" name="Shape 402"/>
          <p:cNvGrpSpPr/>
          <p:nvPr/>
        </p:nvGrpSpPr>
        <p:grpSpPr>
          <a:xfrm>
            <a:off x="6227014" y="3162086"/>
            <a:ext cx="1918994" cy="328223"/>
            <a:chOff x="3774450" y="1976400"/>
            <a:chExt cx="4187200" cy="716175"/>
          </a:xfrm>
        </p:grpSpPr>
        <p:cxnSp>
          <p:nvCxnSpPr>
            <p:cNvPr id="403" name="Shape 403"/>
            <p:cNvCxnSpPr/>
            <p:nvPr/>
          </p:nvCxnSpPr>
          <p:spPr>
            <a:xfrm flipH="1" rot="10800000">
              <a:off x="3774450" y="1976400"/>
              <a:ext cx="1595100" cy="655800"/>
            </a:xfrm>
            <a:prstGeom prst="straightConnector1">
              <a:avLst/>
            </a:prstGeom>
            <a:noFill/>
            <a:ln cap="flat" cmpd="sng" w="28575">
              <a:solidFill>
                <a:srgbClr val="FF0000"/>
              </a:solidFill>
              <a:prstDash val="solid"/>
              <a:round/>
              <a:headEnd len="lg" w="lg" type="none"/>
              <a:tailEnd len="lg" w="lg" type="none"/>
            </a:ln>
          </p:spPr>
        </p:cxnSp>
        <p:cxnSp>
          <p:nvCxnSpPr>
            <p:cNvPr id="404" name="Shape 404"/>
            <p:cNvCxnSpPr/>
            <p:nvPr/>
          </p:nvCxnSpPr>
          <p:spPr>
            <a:xfrm>
              <a:off x="5920150" y="1995075"/>
              <a:ext cx="2041500" cy="697500"/>
            </a:xfrm>
            <a:prstGeom prst="straightConnector1">
              <a:avLst/>
            </a:prstGeom>
            <a:noFill/>
            <a:ln cap="flat" cmpd="sng" w="28575">
              <a:solidFill>
                <a:srgbClr val="FF0000"/>
              </a:solidFill>
              <a:prstDash val="solid"/>
              <a:round/>
              <a:headEnd len="lg" w="lg" type="none"/>
              <a:tailEnd len="lg" w="lg" type="none"/>
            </a:ln>
          </p:spPr>
        </p:cxnSp>
      </p:grpSp>
      <p:grpSp>
        <p:nvGrpSpPr>
          <p:cNvPr id="405" name="Shape 405"/>
          <p:cNvGrpSpPr/>
          <p:nvPr/>
        </p:nvGrpSpPr>
        <p:grpSpPr>
          <a:xfrm>
            <a:off x="6257674" y="3196264"/>
            <a:ext cx="1854293" cy="920702"/>
            <a:chOff x="3841350" y="2050975"/>
            <a:chExt cx="4046025" cy="2008950"/>
          </a:xfrm>
        </p:grpSpPr>
        <p:cxnSp>
          <p:nvCxnSpPr>
            <p:cNvPr id="406" name="Shape 406"/>
            <p:cNvCxnSpPr/>
            <p:nvPr/>
          </p:nvCxnSpPr>
          <p:spPr>
            <a:xfrm flipH="1" rot="10800000">
              <a:off x="3841350" y="2050975"/>
              <a:ext cx="1585800" cy="669600"/>
            </a:xfrm>
            <a:prstGeom prst="straightConnector1">
              <a:avLst/>
            </a:prstGeom>
            <a:noFill/>
            <a:ln cap="flat" cmpd="sng" w="28575">
              <a:solidFill>
                <a:srgbClr val="00FF00"/>
              </a:solidFill>
              <a:prstDash val="solid"/>
              <a:round/>
              <a:headEnd len="lg" w="lg" type="none"/>
              <a:tailEnd len="lg" w="lg" type="none"/>
            </a:ln>
          </p:spPr>
        </p:cxnSp>
        <p:cxnSp>
          <p:nvCxnSpPr>
            <p:cNvPr id="407" name="Shape 407"/>
            <p:cNvCxnSpPr/>
            <p:nvPr/>
          </p:nvCxnSpPr>
          <p:spPr>
            <a:xfrm>
              <a:off x="5580650" y="2097400"/>
              <a:ext cx="18600" cy="1878900"/>
            </a:xfrm>
            <a:prstGeom prst="straightConnector1">
              <a:avLst/>
            </a:prstGeom>
            <a:noFill/>
            <a:ln cap="flat" cmpd="sng" w="28575">
              <a:solidFill>
                <a:srgbClr val="00FF00"/>
              </a:solidFill>
              <a:prstDash val="solid"/>
              <a:round/>
              <a:headEnd len="lg" w="lg" type="none"/>
              <a:tailEnd len="lg" w="lg" type="none"/>
            </a:ln>
          </p:spPr>
        </p:cxnSp>
        <p:cxnSp>
          <p:nvCxnSpPr>
            <p:cNvPr id="408" name="Shape 408"/>
            <p:cNvCxnSpPr/>
            <p:nvPr/>
          </p:nvCxnSpPr>
          <p:spPr>
            <a:xfrm flipH="1" rot="10800000">
              <a:off x="5878275" y="3129925"/>
              <a:ext cx="2009100" cy="930000"/>
            </a:xfrm>
            <a:prstGeom prst="straightConnector1">
              <a:avLst/>
            </a:prstGeom>
            <a:noFill/>
            <a:ln cap="flat" cmpd="sng" w="28575">
              <a:solidFill>
                <a:srgbClr val="00FF00"/>
              </a:solidFill>
              <a:prstDash val="solid"/>
              <a:round/>
              <a:headEnd len="lg" w="lg" type="none"/>
              <a:tailEnd len="lg" w="lg" type="none"/>
            </a:ln>
          </p:spPr>
        </p:cxnSp>
      </p:grpSp>
      <p:grpSp>
        <p:nvGrpSpPr>
          <p:cNvPr id="409" name="Shape 409"/>
          <p:cNvGrpSpPr/>
          <p:nvPr/>
        </p:nvGrpSpPr>
        <p:grpSpPr>
          <a:xfrm>
            <a:off x="6247019" y="3187693"/>
            <a:ext cx="1869211" cy="922833"/>
            <a:chOff x="3818100" y="2032275"/>
            <a:chExt cx="4078575" cy="2013600"/>
          </a:xfrm>
        </p:grpSpPr>
        <p:cxnSp>
          <p:nvCxnSpPr>
            <p:cNvPr id="410" name="Shape 410"/>
            <p:cNvCxnSpPr/>
            <p:nvPr/>
          </p:nvCxnSpPr>
          <p:spPr>
            <a:xfrm>
              <a:off x="3818100" y="3125175"/>
              <a:ext cx="1585800" cy="920700"/>
            </a:xfrm>
            <a:prstGeom prst="straightConnector1">
              <a:avLst/>
            </a:prstGeom>
            <a:noFill/>
            <a:ln cap="flat" cmpd="sng" w="28575">
              <a:solidFill>
                <a:srgbClr val="0000FF"/>
              </a:solidFill>
              <a:prstDash val="solid"/>
              <a:round/>
              <a:headEnd len="lg" w="lg" type="none"/>
              <a:tailEnd len="lg" w="lg" type="none"/>
            </a:ln>
          </p:spPr>
        </p:cxnSp>
        <p:cxnSp>
          <p:nvCxnSpPr>
            <p:cNvPr id="411" name="Shape 411"/>
            <p:cNvCxnSpPr/>
            <p:nvPr/>
          </p:nvCxnSpPr>
          <p:spPr>
            <a:xfrm rot="10800000">
              <a:off x="5687625" y="2092825"/>
              <a:ext cx="9300" cy="1883400"/>
            </a:xfrm>
            <a:prstGeom prst="straightConnector1">
              <a:avLst/>
            </a:prstGeom>
            <a:noFill/>
            <a:ln cap="flat" cmpd="sng" w="28575">
              <a:solidFill>
                <a:srgbClr val="0000FF"/>
              </a:solidFill>
              <a:prstDash val="solid"/>
              <a:round/>
              <a:headEnd len="lg" w="lg" type="none"/>
              <a:tailEnd len="lg" w="lg" type="none"/>
            </a:ln>
          </p:spPr>
        </p:cxnSp>
        <p:cxnSp>
          <p:nvCxnSpPr>
            <p:cNvPr id="412" name="Shape 412"/>
            <p:cNvCxnSpPr/>
            <p:nvPr/>
          </p:nvCxnSpPr>
          <p:spPr>
            <a:xfrm>
              <a:off x="5859675" y="2032275"/>
              <a:ext cx="2037000" cy="725400"/>
            </a:xfrm>
            <a:prstGeom prst="straightConnector1">
              <a:avLst/>
            </a:prstGeom>
            <a:noFill/>
            <a:ln cap="flat" cmpd="sng" w="28575">
              <a:solidFill>
                <a:srgbClr val="0000FF"/>
              </a:solidFill>
              <a:prstDash val="solid"/>
              <a:round/>
              <a:headEnd len="lg" w="lg" type="none"/>
              <a:tailEnd len="lg" w="lg" type="none"/>
            </a:ln>
          </p:spPr>
        </p:cxnSp>
      </p:grpSp>
      <p:grpSp>
        <p:nvGrpSpPr>
          <p:cNvPr id="413" name="Shape 413"/>
          <p:cNvGrpSpPr/>
          <p:nvPr/>
        </p:nvGrpSpPr>
        <p:grpSpPr>
          <a:xfrm>
            <a:off x="6259805" y="3665116"/>
            <a:ext cx="1841438" cy="430538"/>
            <a:chOff x="3846000" y="3074000"/>
            <a:chExt cx="4017975" cy="939425"/>
          </a:xfrm>
        </p:grpSpPr>
        <p:cxnSp>
          <p:nvCxnSpPr>
            <p:cNvPr id="414" name="Shape 414"/>
            <p:cNvCxnSpPr/>
            <p:nvPr/>
          </p:nvCxnSpPr>
          <p:spPr>
            <a:xfrm>
              <a:off x="3846000" y="3074000"/>
              <a:ext cx="1609200" cy="939300"/>
            </a:xfrm>
            <a:prstGeom prst="straightConnector1">
              <a:avLst/>
            </a:prstGeom>
            <a:noFill/>
            <a:ln cap="flat" cmpd="sng" w="28575">
              <a:solidFill>
                <a:schemeClr val="accent6"/>
              </a:solidFill>
              <a:prstDash val="solid"/>
              <a:round/>
              <a:headEnd len="lg" w="lg" type="none"/>
              <a:tailEnd len="lg" w="lg" type="none"/>
            </a:ln>
          </p:spPr>
        </p:cxnSp>
        <p:cxnSp>
          <p:nvCxnSpPr>
            <p:cNvPr id="415" name="Shape 415"/>
            <p:cNvCxnSpPr/>
            <p:nvPr/>
          </p:nvCxnSpPr>
          <p:spPr>
            <a:xfrm flipH="1" rot="10800000">
              <a:off x="5822475" y="3083425"/>
              <a:ext cx="2041500" cy="930000"/>
            </a:xfrm>
            <a:prstGeom prst="straightConnector1">
              <a:avLst/>
            </a:prstGeom>
            <a:noFill/>
            <a:ln cap="flat" cmpd="sng" w="28575">
              <a:solidFill>
                <a:schemeClr val="accent6"/>
              </a:solidFill>
              <a:prstDash val="solid"/>
              <a:round/>
              <a:headEnd len="lg" w="lg" type="none"/>
              <a:tailEnd len="lg" w="lg" type="none"/>
            </a:ln>
          </p:spPr>
        </p:cxnSp>
      </p:grpSp>
      <p:pic>
        <p:nvPicPr>
          <p:cNvPr descr="pub" id="416" name="Shape 416"/>
          <p:cNvPicPr preferRelativeResize="0"/>
          <p:nvPr/>
        </p:nvPicPr>
        <p:blipFill>
          <a:blip r:embed="rId5">
            <a:alphaModFix/>
          </a:blip>
          <a:stretch>
            <a:fillRect/>
          </a:stretch>
        </p:blipFill>
        <p:spPr>
          <a:xfrm>
            <a:off x="3060550" y="2804038"/>
            <a:ext cx="2584200" cy="1583975"/>
          </a:xfrm>
          <a:prstGeom prst="rect">
            <a:avLst/>
          </a:prstGeom>
          <a:noFill/>
          <a:ln>
            <a:noFill/>
          </a:ln>
        </p:spPr>
      </p:pic>
      <p:pic>
        <p:nvPicPr>
          <p:cNvPr descr="pub" id="417" name="Shape 417"/>
          <p:cNvPicPr preferRelativeResize="0"/>
          <p:nvPr/>
        </p:nvPicPr>
        <p:blipFill>
          <a:blip r:embed="rId6">
            <a:alphaModFix/>
          </a:blip>
          <a:stretch>
            <a:fillRect/>
          </a:stretch>
        </p:blipFill>
        <p:spPr>
          <a:xfrm>
            <a:off x="5910850" y="2848325"/>
            <a:ext cx="2491550" cy="1618149"/>
          </a:xfrm>
          <a:prstGeom prst="rect">
            <a:avLst/>
          </a:prstGeom>
          <a:noFill/>
          <a:ln>
            <a:noFill/>
          </a:ln>
        </p:spPr>
      </p:pic>
      <p:sp>
        <p:nvSpPr>
          <p:cNvPr id="418" name="Shape 418"/>
          <p:cNvSpPr txBox="1"/>
          <p:nvPr/>
        </p:nvSpPr>
        <p:spPr>
          <a:xfrm>
            <a:off x="3911100" y="4413375"/>
            <a:ext cx="902100" cy="2373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T[0,1)</a:t>
            </a:r>
          </a:p>
        </p:txBody>
      </p:sp>
      <p:sp>
        <p:nvSpPr>
          <p:cNvPr id="419" name="Shape 419"/>
          <p:cNvSpPr txBox="1"/>
          <p:nvPr/>
        </p:nvSpPr>
        <p:spPr>
          <a:xfrm>
            <a:off x="6653875" y="4473825"/>
            <a:ext cx="902100" cy="2373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T[1,2)</a:t>
            </a:r>
          </a:p>
        </p:txBody>
      </p:sp>
      <p:sp>
        <p:nvSpPr>
          <p:cNvPr id="420" name="Shape 420"/>
          <p:cNvSpPr txBox="1"/>
          <p:nvPr/>
        </p:nvSpPr>
        <p:spPr>
          <a:xfrm>
            <a:off x="492950" y="3339100"/>
            <a:ext cx="2450700" cy="8835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The solution is to just loop through each time-period and call a modified dijkstras on the graphs.</a:t>
            </a:r>
          </a:p>
        </p:txBody>
      </p:sp>
      <p:cxnSp>
        <p:nvCxnSpPr>
          <p:cNvPr id="421" name="Shape 421"/>
          <p:cNvCxnSpPr/>
          <p:nvPr/>
        </p:nvCxnSpPr>
        <p:spPr>
          <a:xfrm flipH="1">
            <a:off x="5298950" y="2878338"/>
            <a:ext cx="423300" cy="381300"/>
          </a:xfrm>
          <a:prstGeom prst="straightConnector1">
            <a:avLst/>
          </a:prstGeom>
          <a:noFill/>
          <a:ln cap="flat" cmpd="sng" w="9525">
            <a:solidFill>
              <a:srgbClr val="FF0000"/>
            </a:solidFill>
            <a:prstDash val="solid"/>
            <a:round/>
            <a:headEnd len="lg" w="lg" type="none"/>
            <a:tailEnd len="lg" w="lg" type="triangle"/>
          </a:ln>
        </p:spPr>
      </p:cxnSp>
      <p:cxnSp>
        <p:nvCxnSpPr>
          <p:cNvPr id="422" name="Shape 422"/>
          <p:cNvCxnSpPr/>
          <p:nvPr/>
        </p:nvCxnSpPr>
        <p:spPr>
          <a:xfrm>
            <a:off x="5717600" y="2887638"/>
            <a:ext cx="609300" cy="358200"/>
          </a:xfrm>
          <a:prstGeom prst="straightConnector1">
            <a:avLst/>
          </a:prstGeom>
          <a:noFill/>
          <a:ln cap="flat" cmpd="sng" w="9525">
            <a:solidFill>
              <a:srgbClr val="FF0000"/>
            </a:solidFill>
            <a:prstDash val="solid"/>
            <a:round/>
            <a:headEnd len="lg" w="lg" type="none"/>
            <a:tailEnd len="lg" w="lg" type="triangle"/>
          </a:ln>
        </p:spPr>
      </p:cxnSp>
      <p:sp>
        <p:nvSpPr>
          <p:cNvPr id="423" name="Shape 423"/>
          <p:cNvSpPr/>
          <p:nvPr/>
        </p:nvSpPr>
        <p:spPr>
          <a:xfrm>
            <a:off x="5681125" y="3127413"/>
            <a:ext cx="162300" cy="118500"/>
          </a:xfrm>
          <a:prstGeom prst="mathPlus">
            <a:avLst>
              <a:gd fmla="val 23520" name="adj1"/>
            </a:avLst>
          </a:prstGeom>
          <a:solidFill>
            <a:schemeClr val="lt2"/>
          </a:solid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rgbClr val="FF0000"/>
              </a:solidFill>
            </a:endParaRPr>
          </a:p>
        </p:txBody>
      </p:sp>
      <p:sp>
        <p:nvSpPr>
          <p:cNvPr id="424" name="Shape 424"/>
          <p:cNvSpPr txBox="1"/>
          <p:nvPr/>
        </p:nvSpPr>
        <p:spPr>
          <a:xfrm rot="-2401556">
            <a:off x="5150622" y="2741786"/>
            <a:ext cx="609204" cy="403088"/>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max</a:t>
            </a:r>
          </a:p>
        </p:txBody>
      </p:sp>
      <p:sp>
        <p:nvSpPr>
          <p:cNvPr id="425" name="Shape 425"/>
          <p:cNvSpPr txBox="1"/>
          <p:nvPr/>
        </p:nvSpPr>
        <p:spPr>
          <a:xfrm rot="2001671">
            <a:off x="5783783" y="2780289"/>
            <a:ext cx="608821" cy="403217"/>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0000"/>
                </a:solidFill>
              </a:rPr>
              <a:t>max</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Variable Pathway Variable Bandwidth (</a:t>
            </a:r>
            <a:r>
              <a:rPr lang="en"/>
              <a:t>VPVB-1) Optimal Scheduling Algorithm</a:t>
            </a:r>
          </a:p>
          <a:p>
            <a:pPr lvl="0">
              <a:spcBef>
                <a:spcPts val="0"/>
              </a:spcBef>
              <a:buNone/>
            </a:pPr>
            <a:r>
              <a:t/>
            </a:r>
            <a:endParaRPr/>
          </a:p>
          <a:p>
            <a:pPr lvl="0">
              <a:spcBef>
                <a:spcPts val="0"/>
              </a:spcBef>
              <a:buNone/>
            </a:pPr>
            <a:r>
              <a:t/>
            </a:r>
            <a:endParaRPr/>
          </a:p>
          <a:p>
            <a:pPr lvl="0">
              <a:spcBef>
                <a:spcPts val="0"/>
              </a:spcBef>
              <a:buNone/>
            </a:pPr>
            <a:r>
              <a:t/>
            </a:r>
            <a:endParaRPr/>
          </a:p>
        </p:txBody>
      </p:sp>
      <p:sp>
        <p:nvSpPr>
          <p:cNvPr id="431" name="Shape 431"/>
          <p:cNvSpPr txBox="1"/>
          <p:nvPr>
            <p:ph idx="1" type="body"/>
          </p:nvPr>
        </p:nvSpPr>
        <p:spPr>
          <a:xfrm>
            <a:off x="1297500" y="1140700"/>
            <a:ext cx="7038900" cy="33381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VPVB-1 (Variable Path Variable Bandwidth with time delay) is the last variant algorithm and the most unique.</a:t>
            </a:r>
          </a:p>
          <a:p>
            <a:pPr indent="-311150" lvl="0" marL="457200" rtl="0">
              <a:spcBef>
                <a:spcPts val="0"/>
              </a:spcBef>
              <a:spcAft>
                <a:spcPts val="0"/>
              </a:spcAft>
              <a:buSzPts val="1300"/>
              <a:buChar char="●"/>
            </a:pPr>
            <a:r>
              <a:rPr lang="en"/>
              <a:t>It can have a delay so large that it can be reduced to FPVB.  It is NP-complete by proof by restriction.</a:t>
            </a:r>
          </a:p>
          <a:p>
            <a:pPr indent="-311150" lvl="0" marL="457200" rtl="0">
              <a:spcBef>
                <a:spcPts val="0"/>
              </a:spcBef>
              <a:spcAft>
                <a:spcPts val="0"/>
              </a:spcAft>
              <a:buSzPts val="1300"/>
              <a:buChar char="●"/>
            </a:pPr>
            <a:r>
              <a:rPr lang="en"/>
              <a:t>VPVB-1 is also nonapproximable since it is similar to FPVB.</a:t>
            </a:r>
          </a:p>
          <a:p>
            <a:pPr indent="-311150" lvl="0" marL="457200" rtl="0">
              <a:spcBef>
                <a:spcPts val="0"/>
              </a:spcBef>
              <a:buSzPts val="1300"/>
              <a:buChar char="●"/>
            </a:pPr>
            <a:r>
              <a:rPr lang="en"/>
              <a:t>Optimal Scheduling is done by either at the end of the a time-slot</a:t>
            </a:r>
          </a:p>
          <a:p>
            <a:pPr indent="457200" lvl="0" rtl="0">
              <a:spcBef>
                <a:spcPts val="0"/>
              </a:spcBef>
              <a:buNone/>
            </a:pPr>
            <a:r>
              <a:rPr lang="en"/>
              <a:t> or at the beginning of the next time-slot.  (See graph)</a:t>
            </a:r>
          </a:p>
          <a:p>
            <a:pPr indent="-311150" lvl="0" marL="457200" rtl="0">
              <a:lnSpc>
                <a:spcPct val="100000"/>
              </a:lnSpc>
              <a:spcBef>
                <a:spcPts val="0"/>
              </a:spcBef>
              <a:buSzPts val="1300"/>
              <a:buChar char="●"/>
            </a:pPr>
            <a:r>
              <a:rPr lang="en"/>
              <a:t>Another variant is the Greedy VPVB-1 which decides whether to</a:t>
            </a:r>
          </a:p>
          <a:p>
            <a:pPr indent="457200" lvl="0" rtl="0">
              <a:lnSpc>
                <a:spcPct val="100000"/>
              </a:lnSpc>
              <a:spcBef>
                <a:spcPts val="0"/>
              </a:spcBef>
              <a:buNone/>
            </a:pPr>
            <a:r>
              <a:rPr lang="en"/>
              <a:t> switch to either the widest path or continue on the FPVB path. The</a:t>
            </a:r>
          </a:p>
          <a:p>
            <a:pPr indent="457200" lvl="0" rtl="0">
              <a:lnSpc>
                <a:spcPct val="100000"/>
              </a:lnSpc>
              <a:spcBef>
                <a:spcPts val="0"/>
              </a:spcBef>
              <a:buNone/>
            </a:pPr>
            <a:r>
              <a:rPr lang="en"/>
              <a:t>time delay grows as switching occurs between the time slots.</a:t>
            </a:r>
          </a:p>
          <a:p>
            <a:pPr lvl="0" rt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pic>
        <p:nvPicPr>
          <p:cNvPr id="432" name="Shape 432"/>
          <p:cNvPicPr preferRelativeResize="0"/>
          <p:nvPr/>
        </p:nvPicPr>
        <p:blipFill>
          <a:blip r:embed="rId3">
            <a:alphaModFix/>
          </a:blip>
          <a:stretch>
            <a:fillRect/>
          </a:stretch>
        </p:blipFill>
        <p:spPr>
          <a:xfrm>
            <a:off x="6730100" y="1935650"/>
            <a:ext cx="1868975" cy="30626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Conclusion</a:t>
            </a:r>
          </a:p>
        </p:txBody>
      </p:sp>
      <p:sp>
        <p:nvSpPr>
          <p:cNvPr id="438" name="Shape 438"/>
          <p:cNvSpPr txBox="1"/>
          <p:nvPr>
            <p:ph idx="1" type="body"/>
          </p:nvPr>
        </p:nvSpPr>
        <p:spPr>
          <a:xfrm>
            <a:off x="1297500" y="849950"/>
            <a:ext cx="7038900" cy="2911200"/>
          </a:xfrm>
          <a:prstGeom prst="rect">
            <a:avLst/>
          </a:prstGeom>
        </p:spPr>
        <p:txBody>
          <a:bodyPr anchorCtr="0" anchor="t" bIns="91425" lIns="91425" rIns="91425" wrap="square" tIns="91425">
            <a:noAutofit/>
          </a:bodyPr>
          <a:lstStyle/>
          <a:p>
            <a:pPr indent="-311150" lvl="0" marL="457200" rtl="0">
              <a:spcBef>
                <a:spcPts val="0"/>
              </a:spcBef>
              <a:buSzPts val="1300"/>
              <a:buChar char="●"/>
            </a:pPr>
            <a:r>
              <a:rPr lang="en"/>
              <a:t>We have demonstrated the complexity and run-time for the best algorithms relative to the problem constraints for any given Advanced Bandwidth Reservation problem.</a:t>
            </a:r>
          </a:p>
        </p:txBody>
      </p:sp>
      <p:graphicFrame>
        <p:nvGraphicFramePr>
          <p:cNvPr id="439" name="Shape 439"/>
          <p:cNvGraphicFramePr/>
          <p:nvPr/>
        </p:nvGraphicFramePr>
        <p:xfrm>
          <a:off x="1097400" y="1372925"/>
          <a:ext cx="3000000" cy="3000000"/>
        </p:xfrm>
        <a:graphic>
          <a:graphicData uri="http://schemas.openxmlformats.org/drawingml/2006/table">
            <a:tbl>
              <a:tblPr>
                <a:noFill/>
                <a:tableStyleId>{8ABD0C88-1D97-4641-8D8D-EF5BEF732556}</a:tableStyleId>
              </a:tblPr>
              <a:tblGrid>
                <a:gridCol w="1554375"/>
                <a:gridCol w="1599025"/>
                <a:gridCol w="2275850"/>
                <a:gridCol w="1809750"/>
              </a:tblGrid>
              <a:tr h="444225">
                <a:tc>
                  <a:txBody>
                    <a:bodyPr>
                      <a:noAutofit/>
                    </a:bodyPr>
                    <a:lstStyle/>
                    <a:p>
                      <a:pPr lvl="0" rtl="0" algn="ctr">
                        <a:spcBef>
                          <a:spcPts val="0"/>
                        </a:spcBef>
                        <a:buNone/>
                      </a:pPr>
                      <a:r>
                        <a:rPr b="1" lang="en">
                          <a:solidFill>
                            <a:srgbClr val="FFFFFF"/>
                          </a:solidFill>
                        </a:rPr>
                        <a:t>Problem</a:t>
                      </a:r>
                    </a:p>
                  </a:txBody>
                  <a:tcPr marT="91425" marB="91425" marR="91425" marL="91425"/>
                </a:tc>
                <a:tc>
                  <a:txBody>
                    <a:bodyPr>
                      <a:noAutofit/>
                    </a:bodyPr>
                    <a:lstStyle/>
                    <a:p>
                      <a:pPr lvl="0" rtl="0" algn="ctr">
                        <a:spcBef>
                          <a:spcPts val="0"/>
                        </a:spcBef>
                        <a:buNone/>
                      </a:pPr>
                      <a:r>
                        <a:rPr b="1" lang="en">
                          <a:solidFill>
                            <a:srgbClr val="FFFFFF"/>
                          </a:solidFill>
                        </a:rPr>
                        <a:t>Complexity</a:t>
                      </a:r>
                    </a:p>
                  </a:txBody>
                  <a:tcPr marT="91425" marB="91425" marR="91425" marL="91425"/>
                </a:tc>
                <a:tc>
                  <a:txBody>
                    <a:bodyPr>
                      <a:noAutofit/>
                    </a:bodyPr>
                    <a:lstStyle/>
                    <a:p>
                      <a:pPr lvl="0" rtl="0" algn="ctr">
                        <a:spcBef>
                          <a:spcPts val="0"/>
                        </a:spcBef>
                        <a:buNone/>
                      </a:pPr>
                      <a:r>
                        <a:rPr b="1" lang="en">
                          <a:solidFill>
                            <a:srgbClr val="FFFFFF"/>
                          </a:solidFill>
                        </a:rPr>
                        <a:t>Algorithm</a:t>
                      </a:r>
                    </a:p>
                  </a:txBody>
                  <a:tcPr marT="91425" marB="91425" marR="91425" marL="91425"/>
                </a:tc>
                <a:tc>
                  <a:txBody>
                    <a:bodyPr>
                      <a:noAutofit/>
                    </a:bodyPr>
                    <a:lstStyle/>
                    <a:p>
                      <a:pPr lvl="0" rtl="0" algn="ctr">
                        <a:spcBef>
                          <a:spcPts val="0"/>
                        </a:spcBef>
                        <a:buNone/>
                      </a:pPr>
                      <a:r>
                        <a:rPr b="1" lang="en">
                          <a:solidFill>
                            <a:srgbClr val="FFFFFF"/>
                          </a:solidFill>
                        </a:rPr>
                        <a:t>Big O Time</a:t>
                      </a:r>
                    </a:p>
                  </a:txBody>
                  <a:tcPr marT="91425" marB="91425" marR="91425" marL="91425"/>
                </a:tc>
              </a:tr>
              <a:tr h="381000">
                <a:tc>
                  <a:txBody>
                    <a:bodyPr>
                      <a:noAutofit/>
                    </a:bodyPr>
                    <a:lstStyle/>
                    <a:p>
                      <a:pPr lvl="0" algn="ctr">
                        <a:spcBef>
                          <a:spcPts val="0"/>
                        </a:spcBef>
                        <a:buNone/>
                      </a:pPr>
                      <a:r>
                        <a:rPr b="1" lang="en">
                          <a:solidFill>
                            <a:srgbClr val="FFFFFF"/>
                          </a:solidFill>
                        </a:rPr>
                        <a:t>FPFB</a:t>
                      </a:r>
                    </a:p>
                  </a:txBody>
                  <a:tcPr marT="91425" marB="91425" marR="91425" marL="91425"/>
                </a:tc>
                <a:tc>
                  <a:txBody>
                    <a:bodyPr>
                      <a:noAutofit/>
                    </a:bodyPr>
                    <a:lstStyle/>
                    <a:p>
                      <a:pPr lvl="0" algn="ctr">
                        <a:spcBef>
                          <a:spcPts val="0"/>
                        </a:spcBef>
                        <a:buNone/>
                      </a:pPr>
                      <a:r>
                        <a:rPr b="1" lang="en">
                          <a:solidFill>
                            <a:srgbClr val="FFFFFF"/>
                          </a:solidFill>
                        </a:rPr>
                        <a:t>P</a:t>
                      </a:r>
                    </a:p>
                  </a:txBody>
                  <a:tcPr marT="91425" marB="91425" marR="91425" marL="91425"/>
                </a:tc>
                <a:tc>
                  <a:txBody>
                    <a:bodyPr>
                      <a:noAutofit/>
                    </a:bodyPr>
                    <a:lstStyle/>
                    <a:p>
                      <a:pPr lvl="0" algn="ctr">
                        <a:spcBef>
                          <a:spcPts val="0"/>
                        </a:spcBef>
                        <a:buNone/>
                      </a:pPr>
                      <a:r>
                        <a:rPr b="1" lang="en">
                          <a:solidFill>
                            <a:srgbClr val="FFFFFF"/>
                          </a:solidFill>
                        </a:rPr>
                        <a:t>OptFPFB</a:t>
                      </a:r>
                    </a:p>
                  </a:txBody>
                  <a:tcPr marT="91425" marB="91425" marR="91425" marL="91425"/>
                </a:tc>
                <a:tc>
                  <a:txBody>
                    <a:bodyPr>
                      <a:noAutofit/>
                    </a:bodyPr>
                    <a:lstStyle/>
                    <a:p>
                      <a:pPr lvl="0" rtl="0">
                        <a:lnSpc>
                          <a:spcPct val="115000"/>
                        </a:lnSpc>
                        <a:spcBef>
                          <a:spcPts val="0"/>
                        </a:spcBef>
                        <a:spcAft>
                          <a:spcPts val="1600"/>
                        </a:spcAft>
                        <a:buNone/>
                      </a:pPr>
                      <a:r>
                        <a:rPr b="1" lang="en">
                          <a:solidFill>
                            <a:schemeClr val="lt1"/>
                          </a:solidFill>
                        </a:rPr>
                        <a:t>O(T</a:t>
                      </a:r>
                      <a:r>
                        <a:rPr b="1" baseline="30000" lang="en">
                          <a:solidFill>
                            <a:schemeClr val="lt1"/>
                          </a:solidFill>
                        </a:rPr>
                        <a:t>2</a:t>
                      </a:r>
                      <a:r>
                        <a:rPr b="1" lang="en">
                          <a:solidFill>
                            <a:schemeClr val="lt1"/>
                          </a:solidFill>
                        </a:rPr>
                        <a:t> </a:t>
                      </a:r>
                      <a:r>
                        <a:rPr b="1" baseline="30000" lang="en">
                          <a:solidFill>
                            <a:schemeClr val="lt1"/>
                          </a:solidFill>
                        </a:rPr>
                        <a:t>.</a:t>
                      </a:r>
                      <a:r>
                        <a:rPr b="1" lang="en">
                          <a:solidFill>
                            <a:schemeClr val="lt1"/>
                          </a:solidFill>
                        </a:rPr>
                        <a:t>m</a:t>
                      </a:r>
                      <a:r>
                        <a:rPr b="1" baseline="30000" lang="en">
                          <a:solidFill>
                            <a:schemeClr val="lt1"/>
                          </a:solidFill>
                        </a:rPr>
                        <a:t>.</a:t>
                      </a:r>
                      <a:r>
                        <a:rPr b="1" lang="en">
                          <a:solidFill>
                            <a:schemeClr val="lt1"/>
                          </a:solidFill>
                        </a:rPr>
                        <a:t>logn+T</a:t>
                      </a:r>
                      <a:r>
                        <a:rPr b="1" baseline="30000" lang="en">
                          <a:solidFill>
                            <a:schemeClr val="lt1"/>
                          </a:solidFill>
                        </a:rPr>
                        <a:t>3.</a:t>
                      </a:r>
                      <a:r>
                        <a:rPr b="1" lang="en">
                          <a:solidFill>
                            <a:schemeClr val="lt1"/>
                          </a:solidFill>
                        </a:rPr>
                        <a:t>m)</a:t>
                      </a:r>
                    </a:p>
                  </a:txBody>
                  <a:tcPr marT="91425" marB="91425" marR="91425" marL="91425"/>
                </a:tc>
              </a:tr>
              <a:tr h="381000">
                <a:tc>
                  <a:txBody>
                    <a:bodyPr>
                      <a:noAutofit/>
                    </a:bodyPr>
                    <a:lstStyle/>
                    <a:p>
                      <a:pPr lvl="0" algn="ctr">
                        <a:spcBef>
                          <a:spcPts val="0"/>
                        </a:spcBef>
                        <a:buNone/>
                      </a:pPr>
                      <a:r>
                        <a:rPr b="1" lang="en">
                          <a:solidFill>
                            <a:srgbClr val="FFFFFF"/>
                          </a:solidFill>
                        </a:rPr>
                        <a:t>FPVB</a:t>
                      </a:r>
                    </a:p>
                  </a:txBody>
                  <a:tcPr marT="91425" marB="91425" marR="91425" marL="91425"/>
                </a:tc>
                <a:tc>
                  <a:txBody>
                    <a:bodyPr>
                      <a:noAutofit/>
                    </a:bodyPr>
                    <a:lstStyle/>
                    <a:p>
                      <a:pPr lvl="0" algn="ctr">
                        <a:spcBef>
                          <a:spcPts val="0"/>
                        </a:spcBef>
                        <a:buNone/>
                      </a:pPr>
                      <a:r>
                        <a:rPr b="1" lang="en">
                          <a:solidFill>
                            <a:srgbClr val="FFFFFF"/>
                          </a:solidFill>
                        </a:rPr>
                        <a:t>NP-Complete</a:t>
                      </a:r>
                    </a:p>
                  </a:txBody>
                  <a:tcPr marT="91425" marB="91425" marR="91425" marL="91425"/>
                </a:tc>
                <a:tc>
                  <a:txBody>
                    <a:bodyPr>
                      <a:noAutofit/>
                    </a:bodyPr>
                    <a:lstStyle/>
                    <a:p>
                      <a:pPr lvl="0" rtl="0" algn="ctr">
                        <a:spcBef>
                          <a:spcPts val="0"/>
                        </a:spcBef>
                        <a:buNone/>
                      </a:pPr>
                      <a:r>
                        <a:rPr b="1" lang="en">
                          <a:solidFill>
                            <a:srgbClr val="FFFFFF"/>
                          </a:solidFill>
                        </a:rPr>
                        <a:t>OptFPVB </a:t>
                      </a:r>
                    </a:p>
                    <a:p>
                      <a:pPr lvl="0" algn="ctr">
                        <a:spcBef>
                          <a:spcPts val="0"/>
                        </a:spcBef>
                        <a:buNone/>
                      </a:pPr>
                      <a:r>
                        <a:rPr b="1" lang="en">
                          <a:solidFill>
                            <a:srgbClr val="FFFFFF"/>
                          </a:solidFill>
                        </a:rPr>
                        <a:t>MinFPVB</a:t>
                      </a:r>
                    </a:p>
                  </a:txBody>
                  <a:tcPr marT="91425" marB="91425" marR="91425" marL="91425"/>
                </a:tc>
                <a:tc>
                  <a:txBody>
                    <a:bodyPr>
                      <a:noAutofit/>
                    </a:bodyPr>
                    <a:lstStyle/>
                    <a:p>
                      <a:pPr lvl="0" rtl="0" algn="ctr">
                        <a:spcBef>
                          <a:spcPts val="0"/>
                        </a:spcBef>
                        <a:buNone/>
                      </a:pPr>
                      <a:r>
                        <a:rPr b="1" lang="en">
                          <a:solidFill>
                            <a:srgbClr val="FFFFFF"/>
                          </a:solidFill>
                        </a:rPr>
                        <a:t>O(m</a:t>
                      </a:r>
                      <a:r>
                        <a:rPr b="1" baseline="30000" lang="en">
                          <a:solidFill>
                            <a:srgbClr val="FFFFFF"/>
                          </a:solidFill>
                        </a:rPr>
                        <a:t>T</a:t>
                      </a:r>
                      <a:r>
                        <a:rPr b="1" lang="en">
                          <a:solidFill>
                            <a:srgbClr val="FFFFFF"/>
                          </a:solidFill>
                        </a:rPr>
                        <a:t>logT)</a:t>
                      </a:r>
                    </a:p>
                    <a:p>
                      <a:pPr lvl="0" rtl="0" algn="ctr">
                        <a:spcBef>
                          <a:spcPts val="0"/>
                        </a:spcBef>
                        <a:buNone/>
                      </a:pPr>
                      <a:r>
                        <a:rPr b="1" lang="en">
                          <a:solidFill>
                            <a:srgbClr val="FFFFFF"/>
                          </a:solidFill>
                        </a:rPr>
                        <a:t>O(m</a:t>
                      </a:r>
                      <a:r>
                        <a:rPr b="1" baseline="30000" lang="en">
                          <a:solidFill>
                            <a:srgbClr val="FFFFFF"/>
                          </a:solidFill>
                        </a:rPr>
                        <a:t>.</a:t>
                      </a:r>
                      <a:r>
                        <a:rPr b="1" lang="en">
                          <a:solidFill>
                            <a:srgbClr val="FFFFFF"/>
                          </a:solidFill>
                        </a:rPr>
                        <a:t>(T+log(n))</a:t>
                      </a:r>
                    </a:p>
                  </a:txBody>
                  <a:tcPr marT="91425" marB="91425" marR="91425" marL="91425"/>
                </a:tc>
              </a:tr>
              <a:tr h="416975">
                <a:tc>
                  <a:txBody>
                    <a:bodyPr>
                      <a:noAutofit/>
                    </a:bodyPr>
                    <a:lstStyle/>
                    <a:p>
                      <a:pPr lvl="0" algn="ctr">
                        <a:spcBef>
                          <a:spcPts val="0"/>
                        </a:spcBef>
                        <a:buNone/>
                      </a:pPr>
                      <a:r>
                        <a:rPr b="1" lang="en">
                          <a:solidFill>
                            <a:srgbClr val="FFFFFF"/>
                          </a:solidFill>
                        </a:rPr>
                        <a:t>VPFB-0</a:t>
                      </a:r>
                    </a:p>
                  </a:txBody>
                  <a:tcPr marT="91425" marB="91425" marR="91425" marL="91425"/>
                </a:tc>
                <a:tc>
                  <a:txBody>
                    <a:bodyPr>
                      <a:noAutofit/>
                    </a:bodyPr>
                    <a:lstStyle/>
                    <a:p>
                      <a:pPr lvl="0" algn="ctr">
                        <a:spcBef>
                          <a:spcPts val="0"/>
                        </a:spcBef>
                        <a:buNone/>
                      </a:pPr>
                      <a:r>
                        <a:rPr b="1" lang="en">
                          <a:solidFill>
                            <a:srgbClr val="FFFFFF"/>
                          </a:solidFill>
                        </a:rPr>
                        <a:t>P</a:t>
                      </a:r>
                    </a:p>
                  </a:txBody>
                  <a:tcPr marT="91425" marB="91425" marR="91425" marL="91425"/>
                </a:tc>
                <a:tc>
                  <a:txBody>
                    <a:bodyPr>
                      <a:noAutofit/>
                    </a:bodyPr>
                    <a:lstStyle/>
                    <a:p>
                      <a:pPr lvl="0" algn="ctr">
                        <a:spcBef>
                          <a:spcPts val="0"/>
                        </a:spcBef>
                        <a:buNone/>
                      </a:pPr>
                      <a:r>
                        <a:rPr b="1" lang="en">
                          <a:solidFill>
                            <a:srgbClr val="FFFFFF"/>
                          </a:solidFill>
                        </a:rPr>
                        <a:t>OptVPFB-0</a:t>
                      </a:r>
                    </a:p>
                  </a:txBody>
                  <a:tcPr marT="91425" marB="91425" marR="91425" marL="91425"/>
                </a:tc>
                <a:tc>
                  <a:txBody>
                    <a:bodyPr>
                      <a:noAutofit/>
                    </a:bodyPr>
                    <a:lstStyle/>
                    <a:p>
                      <a:pPr lvl="0" rtl="0" algn="ctr">
                        <a:spcBef>
                          <a:spcPts val="0"/>
                        </a:spcBef>
                        <a:spcAft>
                          <a:spcPts val="1600"/>
                        </a:spcAft>
                        <a:buNone/>
                      </a:pPr>
                      <a:r>
                        <a:rPr b="1" lang="en" sz="1300">
                          <a:solidFill>
                            <a:schemeClr val="lt1"/>
                          </a:solidFill>
                          <a:latin typeface="Lato"/>
                          <a:ea typeface="Lato"/>
                          <a:cs typeface="Lato"/>
                          <a:sym typeface="Lato"/>
                        </a:rPr>
                        <a:t>O(T*m*lg n + T^3)</a:t>
                      </a:r>
                    </a:p>
                  </a:txBody>
                  <a:tcPr marT="91425" marB="91425" marR="91425" marL="91425"/>
                </a:tc>
              </a:tr>
              <a:tr h="381000">
                <a:tc>
                  <a:txBody>
                    <a:bodyPr>
                      <a:noAutofit/>
                    </a:bodyPr>
                    <a:lstStyle/>
                    <a:p>
                      <a:pPr lvl="0" algn="ctr">
                        <a:spcBef>
                          <a:spcPts val="0"/>
                        </a:spcBef>
                        <a:buNone/>
                      </a:pPr>
                      <a:r>
                        <a:rPr b="1" lang="en">
                          <a:solidFill>
                            <a:srgbClr val="FFFFFF"/>
                          </a:solidFill>
                        </a:rPr>
                        <a:t>VPFB-1</a:t>
                      </a:r>
                    </a:p>
                  </a:txBody>
                  <a:tcPr marT="91425" marB="91425" marR="91425" marL="91425"/>
                </a:tc>
                <a:tc>
                  <a:txBody>
                    <a:bodyPr>
                      <a:noAutofit/>
                    </a:bodyPr>
                    <a:lstStyle/>
                    <a:p>
                      <a:pPr lvl="0" algn="ctr">
                        <a:spcBef>
                          <a:spcPts val="0"/>
                        </a:spcBef>
                        <a:buNone/>
                      </a:pPr>
                      <a:r>
                        <a:rPr b="1" lang="en">
                          <a:solidFill>
                            <a:srgbClr val="FFFFFF"/>
                          </a:solidFill>
                        </a:rPr>
                        <a:t>P</a:t>
                      </a:r>
                    </a:p>
                  </a:txBody>
                  <a:tcPr marT="91425" marB="91425" marR="91425" marL="91425"/>
                </a:tc>
                <a:tc>
                  <a:txBody>
                    <a:bodyPr>
                      <a:noAutofit/>
                    </a:bodyPr>
                    <a:lstStyle/>
                    <a:p>
                      <a:pPr lvl="0" algn="ctr">
                        <a:spcBef>
                          <a:spcPts val="0"/>
                        </a:spcBef>
                        <a:buNone/>
                      </a:pPr>
                      <a:r>
                        <a:rPr b="1" lang="en">
                          <a:solidFill>
                            <a:srgbClr val="FFFFFF"/>
                          </a:solidFill>
                        </a:rPr>
                        <a:t>OptVPFB-1</a:t>
                      </a:r>
                    </a:p>
                  </a:txBody>
                  <a:tcPr marT="91425" marB="91425" marR="91425" marL="91425"/>
                </a:tc>
                <a:tc>
                  <a:txBody>
                    <a:bodyPr>
                      <a:noAutofit/>
                    </a:bodyPr>
                    <a:lstStyle/>
                    <a:p>
                      <a:pPr lvl="0" rtl="0" algn="ctr">
                        <a:spcBef>
                          <a:spcPts val="0"/>
                        </a:spcBef>
                        <a:buNone/>
                      </a:pPr>
                      <a:r>
                        <a:rPr b="1" lang="en">
                          <a:solidFill>
                            <a:srgbClr val="FFFFFF"/>
                          </a:solidFill>
                        </a:rPr>
                        <a:t>O(T</a:t>
                      </a:r>
                      <a:r>
                        <a:rPr b="1" baseline="30000" lang="en">
                          <a:solidFill>
                            <a:srgbClr val="FFFFFF"/>
                          </a:solidFill>
                        </a:rPr>
                        <a:t>2.</a:t>
                      </a:r>
                      <a:r>
                        <a:rPr b="1" lang="en">
                          <a:solidFill>
                            <a:srgbClr val="FFFFFF"/>
                          </a:solidFill>
                        </a:rPr>
                        <a:t>m</a:t>
                      </a:r>
                      <a:r>
                        <a:rPr b="1" baseline="30000" lang="en">
                          <a:solidFill>
                            <a:srgbClr val="FFFFFF"/>
                          </a:solidFill>
                        </a:rPr>
                        <a:t>.</a:t>
                      </a:r>
                      <a:r>
                        <a:rPr b="1" lang="en">
                          <a:solidFill>
                            <a:srgbClr val="FFFFFF"/>
                          </a:solidFill>
                        </a:rPr>
                        <a:t>logn)</a:t>
                      </a:r>
                    </a:p>
                  </a:txBody>
                  <a:tcPr marT="91425" marB="91425" marR="91425" marL="91425"/>
                </a:tc>
              </a:tr>
              <a:tr h="350525">
                <a:tc>
                  <a:txBody>
                    <a:bodyPr>
                      <a:noAutofit/>
                    </a:bodyPr>
                    <a:lstStyle/>
                    <a:p>
                      <a:pPr lvl="0" algn="ctr">
                        <a:spcBef>
                          <a:spcPts val="0"/>
                        </a:spcBef>
                        <a:buNone/>
                      </a:pPr>
                      <a:r>
                        <a:rPr b="1" lang="en">
                          <a:solidFill>
                            <a:srgbClr val="FFFFFF"/>
                          </a:solidFill>
                        </a:rPr>
                        <a:t>VPVB-0</a:t>
                      </a:r>
                    </a:p>
                  </a:txBody>
                  <a:tcPr marT="91425" marB="91425" marR="91425" marL="91425"/>
                </a:tc>
                <a:tc>
                  <a:txBody>
                    <a:bodyPr>
                      <a:noAutofit/>
                    </a:bodyPr>
                    <a:lstStyle/>
                    <a:p>
                      <a:pPr lvl="0" algn="ctr">
                        <a:spcBef>
                          <a:spcPts val="0"/>
                        </a:spcBef>
                        <a:buNone/>
                      </a:pPr>
                      <a:r>
                        <a:rPr b="1" lang="en">
                          <a:solidFill>
                            <a:srgbClr val="FFFFFF"/>
                          </a:solidFill>
                        </a:rPr>
                        <a:t>P</a:t>
                      </a:r>
                    </a:p>
                  </a:txBody>
                  <a:tcPr marT="91425" marB="91425" marR="91425" marL="91425"/>
                </a:tc>
                <a:tc>
                  <a:txBody>
                    <a:bodyPr>
                      <a:noAutofit/>
                    </a:bodyPr>
                    <a:lstStyle/>
                    <a:p>
                      <a:pPr lvl="0" algn="ctr">
                        <a:spcBef>
                          <a:spcPts val="0"/>
                        </a:spcBef>
                        <a:buNone/>
                      </a:pPr>
                      <a:r>
                        <a:rPr b="1" lang="en">
                          <a:solidFill>
                            <a:srgbClr val="FFFFFF"/>
                          </a:solidFill>
                        </a:rPr>
                        <a:t>OptVPVB-0</a:t>
                      </a:r>
                    </a:p>
                  </a:txBody>
                  <a:tcPr marT="91425" marB="91425" marR="91425" marL="91425"/>
                </a:tc>
                <a:tc>
                  <a:txBody>
                    <a:bodyPr>
                      <a:noAutofit/>
                    </a:bodyPr>
                    <a:lstStyle/>
                    <a:p>
                      <a:pPr lvl="0" rtl="0" algn="ctr">
                        <a:lnSpc>
                          <a:spcPct val="115000"/>
                        </a:lnSpc>
                        <a:spcBef>
                          <a:spcPts val="0"/>
                        </a:spcBef>
                        <a:spcAft>
                          <a:spcPts val="1600"/>
                        </a:spcAft>
                        <a:buNone/>
                      </a:pPr>
                      <a:r>
                        <a:rPr b="1" lang="en">
                          <a:solidFill>
                            <a:schemeClr val="lt1"/>
                          </a:solidFill>
                        </a:rPr>
                        <a:t>T</a:t>
                      </a:r>
                      <a:r>
                        <a:rPr b="1" baseline="30000" lang="en">
                          <a:solidFill>
                            <a:schemeClr val="lt1"/>
                          </a:solidFill>
                        </a:rPr>
                        <a:t>.</a:t>
                      </a:r>
                      <a:r>
                        <a:rPr b="1" lang="en">
                          <a:solidFill>
                            <a:schemeClr val="lt1"/>
                          </a:solidFill>
                        </a:rPr>
                        <a:t>m</a:t>
                      </a:r>
                      <a:r>
                        <a:rPr b="1" baseline="30000" lang="en">
                          <a:solidFill>
                            <a:schemeClr val="lt1"/>
                          </a:solidFill>
                        </a:rPr>
                        <a:t>.</a:t>
                      </a:r>
                      <a:r>
                        <a:rPr b="1" lang="en">
                          <a:solidFill>
                            <a:schemeClr val="lt1"/>
                          </a:solidFill>
                        </a:rPr>
                        <a:t>log(n)</a:t>
                      </a:r>
                    </a:p>
                  </a:txBody>
                  <a:tcPr marT="91425" marB="91425" marR="91425" marL="91425"/>
                </a:tc>
              </a:tr>
              <a:tr h="381000">
                <a:tc>
                  <a:txBody>
                    <a:bodyPr>
                      <a:noAutofit/>
                    </a:bodyPr>
                    <a:lstStyle/>
                    <a:p>
                      <a:pPr lvl="0" algn="ctr">
                        <a:spcBef>
                          <a:spcPts val="0"/>
                        </a:spcBef>
                        <a:buNone/>
                      </a:pPr>
                      <a:r>
                        <a:rPr b="1" lang="en">
                          <a:solidFill>
                            <a:srgbClr val="FFFFFF"/>
                          </a:solidFill>
                        </a:rPr>
                        <a:t>VPVB-1</a:t>
                      </a:r>
                    </a:p>
                  </a:txBody>
                  <a:tcPr marT="91425" marB="91425" marR="91425" marL="91425"/>
                </a:tc>
                <a:tc>
                  <a:txBody>
                    <a:bodyPr>
                      <a:noAutofit/>
                    </a:bodyPr>
                    <a:lstStyle/>
                    <a:p>
                      <a:pPr lvl="0" algn="ctr">
                        <a:spcBef>
                          <a:spcPts val="0"/>
                        </a:spcBef>
                        <a:buNone/>
                      </a:pPr>
                      <a:r>
                        <a:rPr b="1" lang="en">
                          <a:solidFill>
                            <a:srgbClr val="FFFFFF"/>
                          </a:solidFill>
                        </a:rPr>
                        <a:t>NP-Complete</a:t>
                      </a:r>
                    </a:p>
                  </a:txBody>
                  <a:tcPr marT="91425" marB="91425" marR="91425" marL="91425"/>
                </a:tc>
                <a:tc>
                  <a:txBody>
                    <a:bodyPr>
                      <a:noAutofit/>
                    </a:bodyPr>
                    <a:lstStyle/>
                    <a:p>
                      <a:pPr lvl="0" algn="ctr">
                        <a:spcBef>
                          <a:spcPts val="0"/>
                        </a:spcBef>
                        <a:buNone/>
                      </a:pPr>
                      <a:r>
                        <a:rPr b="1" lang="en">
                          <a:solidFill>
                            <a:srgbClr val="FFFFFF"/>
                          </a:solidFill>
                        </a:rPr>
                        <a:t>OptVPVB-1,MinVPVB-1</a:t>
                      </a:r>
                    </a:p>
                  </a:txBody>
                  <a:tcPr marT="91425" marB="91425" marR="91425" marL="91425"/>
                </a:tc>
                <a:tc>
                  <a:txBody>
                    <a:bodyPr>
                      <a:noAutofit/>
                    </a:bodyPr>
                    <a:lstStyle/>
                    <a:p>
                      <a:pPr lvl="0" rtl="0" algn="ctr">
                        <a:spcBef>
                          <a:spcPts val="0"/>
                        </a:spcBef>
                        <a:buNone/>
                      </a:pPr>
                      <a:r>
                        <a:rPr b="1" lang="en">
                          <a:solidFill>
                            <a:srgbClr val="FFFFFF"/>
                          </a:solidFill>
                        </a:rPr>
                        <a:t>O(m</a:t>
                      </a:r>
                      <a:r>
                        <a:rPr b="1" baseline="30000" lang="en">
                          <a:solidFill>
                            <a:srgbClr val="FFFFFF"/>
                          </a:solidFill>
                        </a:rPr>
                        <a:t>T</a:t>
                      </a:r>
                      <a:r>
                        <a:rPr b="1" lang="en">
                          <a:solidFill>
                            <a:srgbClr val="FFFFFF"/>
                          </a:solidFill>
                        </a:rPr>
                        <a:t>+T</a:t>
                      </a:r>
                      <a:r>
                        <a:rPr b="1" baseline="30000" lang="en">
                          <a:solidFill>
                            <a:srgbClr val="FFFFFF"/>
                          </a:solidFill>
                        </a:rPr>
                        <a:t>4</a:t>
                      </a:r>
                      <a:r>
                        <a:rPr b="1" lang="en">
                          <a:solidFill>
                            <a:srgbClr val="FFFFFF"/>
                          </a:solidFill>
                        </a:rPr>
                        <a:t>), O(T</a:t>
                      </a:r>
                      <a:r>
                        <a:rPr b="1" baseline="30000" lang="en">
                          <a:solidFill>
                            <a:srgbClr val="FFFFFF"/>
                          </a:solidFill>
                        </a:rPr>
                        <a:t>2</a:t>
                      </a:r>
                      <a:r>
                        <a:rPr b="1" lang="en">
                          <a:solidFill>
                            <a:srgbClr val="FFFFFF"/>
                          </a:solidFill>
                        </a:rPr>
                        <a:t>*m*(T+lg n)+T</a:t>
                      </a:r>
                      <a:r>
                        <a:rPr b="1" baseline="30000" lang="en">
                          <a:solidFill>
                            <a:srgbClr val="FFFFFF"/>
                          </a:solidFill>
                        </a:rPr>
                        <a:t>4</a:t>
                      </a: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Introduction</a:t>
            </a:r>
          </a:p>
        </p:txBody>
      </p:sp>
      <p:pic>
        <p:nvPicPr>
          <p:cNvPr descr="USN-Basic.png" id="147" name="Shape 147"/>
          <p:cNvPicPr preferRelativeResize="0"/>
          <p:nvPr/>
        </p:nvPicPr>
        <p:blipFill>
          <a:blip r:embed="rId3">
            <a:alphaModFix/>
          </a:blip>
          <a:stretch>
            <a:fillRect/>
          </a:stretch>
        </p:blipFill>
        <p:spPr>
          <a:xfrm>
            <a:off x="2194700" y="1022200"/>
            <a:ext cx="5514576" cy="38653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2086475" y="2007650"/>
            <a:ext cx="7038900" cy="914100"/>
          </a:xfrm>
          <a:prstGeom prst="rect">
            <a:avLst/>
          </a:prstGeom>
        </p:spPr>
        <p:txBody>
          <a:bodyPr anchorCtr="0" anchor="t" bIns="91425" lIns="91425" rIns="91425" wrap="square" tIns="91425">
            <a:noAutofit/>
          </a:bodyPr>
          <a:lstStyle/>
          <a:p>
            <a:pPr lvl="0" rtl="0">
              <a:spcBef>
                <a:spcPts val="0"/>
              </a:spcBef>
              <a:buNone/>
            </a:pPr>
            <a:r>
              <a:rPr b="1" lang="en" sz="6000"/>
              <a:t>Questions?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Primary References</a:t>
            </a:r>
          </a:p>
        </p:txBody>
      </p:sp>
      <p:sp>
        <p:nvSpPr>
          <p:cNvPr id="450" name="Shape 450"/>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AutoNum type="arabicPeriod"/>
            </a:pPr>
            <a:r>
              <a:rPr lang="en"/>
              <a:t>Lin, Y., &amp; Wu, Q. (2013). “Complexity Analysis and Algorithm Design for Advance Bandwidth Scheduling in Dedicated Networks”. IEEE/ACM Transactions on Networking, 21(1), 14-27. doi:10.1109/tnet.2012.2189127</a:t>
            </a:r>
          </a:p>
          <a:p>
            <a:pPr indent="-311150" lvl="0" marL="457200">
              <a:spcBef>
                <a:spcPts val="0"/>
              </a:spcBef>
              <a:buSzPts val="1300"/>
              <a:buAutoNum type="arabicPeriod"/>
            </a:pPr>
            <a:r>
              <a:rPr lang="en"/>
              <a:t>R. Guerin and A. Orda, “Networks with advance reservations: The routing perspective,” in Proc. 19th IEEE INFOCOM, 2000, vol. 1, pp.118–127.</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Introduction</a:t>
            </a:r>
          </a:p>
        </p:txBody>
      </p:sp>
      <p:sp>
        <p:nvSpPr>
          <p:cNvPr id="153" name="Shape 153"/>
          <p:cNvSpPr txBox="1"/>
          <p:nvPr>
            <p:ph idx="1" type="body"/>
          </p:nvPr>
        </p:nvSpPr>
        <p:spPr>
          <a:xfrm>
            <a:off x="1297500" y="995525"/>
            <a:ext cx="7038900" cy="3483300"/>
          </a:xfrm>
          <a:prstGeom prst="rect">
            <a:avLst/>
          </a:prstGeom>
        </p:spPr>
        <p:txBody>
          <a:bodyPr anchorCtr="0" anchor="t" bIns="91425" lIns="91425" rIns="91425" wrap="square" tIns="91425">
            <a:noAutofit/>
          </a:bodyPr>
          <a:lstStyle/>
          <a:p>
            <a:pPr indent="-298450" lvl="0" marL="457200" marR="0" rtl="0" algn="l">
              <a:lnSpc>
                <a:spcPct val="115000"/>
              </a:lnSpc>
              <a:spcBef>
                <a:spcPts val="0"/>
              </a:spcBef>
              <a:spcAft>
                <a:spcPts val="0"/>
              </a:spcAft>
              <a:buClr>
                <a:schemeClr val="lt1"/>
              </a:buClr>
              <a:buSzPts val="1100"/>
              <a:buFont typeface="Lato"/>
              <a:buChar char="●"/>
            </a:pPr>
            <a:r>
              <a:rPr lang="en"/>
              <a:t>Where else are these networks being used?</a:t>
            </a:r>
          </a:p>
          <a:p>
            <a:pPr indent="-311150" lvl="1" marL="914400" marR="0" rtl="0" algn="l">
              <a:lnSpc>
                <a:spcPct val="115000"/>
              </a:lnSpc>
              <a:spcBef>
                <a:spcPts val="0"/>
              </a:spcBef>
              <a:spcAft>
                <a:spcPts val="0"/>
              </a:spcAft>
              <a:buClr>
                <a:schemeClr val="lt1"/>
              </a:buClr>
              <a:buSzPts val="1300"/>
              <a:buFont typeface="Lato"/>
              <a:buChar char="○"/>
            </a:pPr>
            <a:r>
              <a:rPr lang="en"/>
              <a:t>In several projects such as User-Controlled Light Controlled Path (UCLP), Circuit-Controlled High-speed End-to-End Transport ArcHitecture (CHEETAH) and On-demand Secure Circuits and Advance Reservation System (OSCARS), Japanese  Gigabit Network II, etc.</a:t>
            </a:r>
          </a:p>
          <a:p>
            <a:pPr indent="-311150" lvl="0" marL="457200" rtl="0">
              <a:spcBef>
                <a:spcPts val="0"/>
              </a:spcBef>
              <a:spcAft>
                <a:spcPts val="0"/>
              </a:spcAft>
              <a:buSzPts val="1300"/>
              <a:buChar char="●"/>
            </a:pPr>
            <a:r>
              <a:rPr lang="en"/>
              <a:t>How do these High Bandwidth connections work</a:t>
            </a:r>
          </a:p>
          <a:p>
            <a:pPr indent="-298450" lvl="1" marL="914400" rtl="0">
              <a:spcBef>
                <a:spcPts val="0"/>
              </a:spcBef>
              <a:spcAft>
                <a:spcPts val="0"/>
              </a:spcAft>
              <a:buSzPts val="1100"/>
              <a:buChar char="○"/>
            </a:pPr>
            <a:r>
              <a:rPr lang="en"/>
              <a:t>Scheduling</a:t>
            </a:r>
          </a:p>
          <a:p>
            <a:pPr indent="-298450" lvl="2" marL="1371600" rtl="0">
              <a:spcBef>
                <a:spcPts val="0"/>
              </a:spcBef>
              <a:spcAft>
                <a:spcPts val="0"/>
              </a:spcAft>
              <a:buSzPts val="1100"/>
              <a:buChar char="■"/>
            </a:pPr>
            <a:r>
              <a:rPr lang="en"/>
              <a:t>“Scheduling is concerned with the allocation of scarce resources to activities so as to optimize one or more performance measures”</a:t>
            </a:r>
          </a:p>
          <a:p>
            <a:pPr indent="-298450" lvl="3" marL="1828800" rtl="0">
              <a:spcBef>
                <a:spcPts val="0"/>
              </a:spcBef>
              <a:spcAft>
                <a:spcPts val="0"/>
              </a:spcAft>
              <a:buSzPts val="1100"/>
              <a:buChar char="●"/>
            </a:pPr>
            <a:r>
              <a:rPr lang="en"/>
              <a:t>In this problem, the scarce resources are dedicated network bandwidth links</a:t>
            </a:r>
          </a:p>
          <a:p>
            <a:pPr indent="-298450" lvl="3" marL="1828800" rtl="0">
              <a:spcBef>
                <a:spcPts val="0"/>
              </a:spcBef>
              <a:spcAft>
                <a:spcPts val="0"/>
              </a:spcAft>
              <a:buSzPts val="1100"/>
              <a:buChar char="●"/>
            </a:pPr>
            <a:r>
              <a:rPr lang="en"/>
              <a:t>The activity is a data transfer task</a:t>
            </a:r>
          </a:p>
          <a:p>
            <a:pPr indent="-298450" lvl="3" marL="1828800" rtl="0">
              <a:spcBef>
                <a:spcPts val="0"/>
              </a:spcBef>
              <a:spcAft>
                <a:spcPts val="0"/>
              </a:spcAft>
              <a:buSzPts val="1100"/>
              <a:buChar char="●"/>
            </a:pPr>
            <a:r>
              <a:rPr lang="en"/>
              <a:t>The performance measure is how quickly we can achieve this task.</a:t>
            </a:r>
          </a:p>
          <a:p>
            <a:pPr indent="-298450" lvl="1" marL="914400" rtl="0">
              <a:spcBef>
                <a:spcPts val="0"/>
              </a:spcBef>
              <a:spcAft>
                <a:spcPts val="0"/>
              </a:spcAft>
              <a:buSzPts val="1100"/>
              <a:buChar char="○"/>
            </a:pPr>
            <a:r>
              <a:rPr lang="en"/>
              <a:t>This is established generally through a management framework layer, a “control plane”, that exist above the edge devices, core switches, etc. This area is responsible for reserving link bandwidth, setting up end-to-end network paths, and releasing resources when tasks are completed. </a:t>
            </a:r>
          </a:p>
          <a:p>
            <a:pPr indent="-298450" lvl="2" marL="1371600" rtl="0">
              <a:spcBef>
                <a:spcPts val="0"/>
              </a:spcBef>
              <a:spcAft>
                <a:spcPts val="0"/>
              </a:spcAft>
              <a:buSzPts val="1100"/>
              <a:buChar char="■"/>
            </a:pPr>
            <a:r>
              <a:rPr lang="en"/>
              <a:t>Inside the control plane, we have a bandwidth scheduler that computes the network paths and allocates link bandwidth to meet specific user requests based on network topology and bandwidth availability.</a:t>
            </a:r>
          </a:p>
          <a:p>
            <a:pPr indent="-298450" lvl="1" marL="914400" rtl="0">
              <a:spcBef>
                <a:spcPts val="0"/>
              </a:spcBef>
              <a:spcAft>
                <a:spcPts val="0"/>
              </a:spcAft>
              <a:buSzPts val="1100"/>
              <a:buChar char="○"/>
            </a:pPr>
            <a:r>
              <a:rPr lang="en"/>
              <a:t>Data transfers are requested to be scheduled through “Advanced Bandwidth Reservation”</a:t>
            </a:r>
          </a:p>
          <a:p>
            <a:pPr indent="-298450" lvl="2" marL="1371600" rtl="0">
              <a:spcBef>
                <a:spcPts val="0"/>
              </a:spcBef>
              <a:buSzPts val="1100"/>
              <a:buChar char="■"/>
            </a:pPr>
            <a:r>
              <a:rPr lang="en"/>
              <a:t>You know ahead of time the size of your transfer and you can put constraints about when it needs to be completed by.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10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10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1000"/>
                                        <p:tgtEl>
                                          <p:spTgt spid="1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1000"/>
                                        <p:tgtEl>
                                          <p:spTgt spid="15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Effect filter="fade" transition="in">
                                      <p:cBhvr>
                                        <p:cTn dur="1000"/>
                                        <p:tgtEl>
                                          <p:spTgt spid="15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animEffect filter="fade" transition="in">
                                      <p:cBhvr>
                                        <p:cTn dur="1000"/>
                                        <p:tgtEl>
                                          <p:spTgt spid="15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0" st="10"/>
                                            </p:txEl>
                                          </p:spTgt>
                                        </p:tgtEl>
                                        <p:attrNameLst>
                                          <p:attrName>style.visibility</p:attrName>
                                        </p:attrNameLst>
                                      </p:cBhvr>
                                      <p:to>
                                        <p:strVal val="visible"/>
                                      </p:to>
                                    </p:set>
                                    <p:animEffect filter="fade" transition="in">
                                      <p:cBhvr>
                                        <p:cTn dur="1000"/>
                                        <p:tgtEl>
                                          <p:spTgt spid="15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1" st="11"/>
                                            </p:txEl>
                                          </p:spTgt>
                                        </p:tgtEl>
                                        <p:attrNameLst>
                                          <p:attrName>style.visibility</p:attrName>
                                        </p:attrNameLst>
                                      </p:cBhvr>
                                      <p:to>
                                        <p:strVal val="visible"/>
                                      </p:to>
                                    </p:set>
                                    <p:animEffect filter="fade" transition="in">
                                      <p:cBhvr>
                                        <p:cTn dur="1000"/>
                                        <p:tgtEl>
                                          <p:spTgt spid="15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Introduction</a:t>
            </a:r>
          </a:p>
        </p:txBody>
      </p:sp>
      <p:pic>
        <p:nvPicPr>
          <p:cNvPr descr="GMPLS.png" id="159" name="Shape 159"/>
          <p:cNvPicPr preferRelativeResize="0"/>
          <p:nvPr/>
        </p:nvPicPr>
        <p:blipFill>
          <a:blip r:embed="rId3">
            <a:alphaModFix/>
          </a:blip>
          <a:stretch>
            <a:fillRect/>
          </a:stretch>
        </p:blipFill>
        <p:spPr>
          <a:xfrm>
            <a:off x="286375" y="1767250"/>
            <a:ext cx="4248024" cy="2730850"/>
          </a:xfrm>
          <a:prstGeom prst="rect">
            <a:avLst/>
          </a:prstGeom>
          <a:noFill/>
          <a:ln>
            <a:noFill/>
          </a:ln>
        </p:spPr>
      </p:pic>
      <p:pic>
        <p:nvPicPr>
          <p:cNvPr descr="prod_white_paper0900aecd80471898-2.jpg" id="160" name="Shape 160"/>
          <p:cNvPicPr preferRelativeResize="0"/>
          <p:nvPr/>
        </p:nvPicPr>
        <p:blipFill>
          <a:blip r:embed="rId4">
            <a:alphaModFix/>
          </a:blip>
          <a:stretch>
            <a:fillRect/>
          </a:stretch>
        </p:blipFill>
        <p:spPr>
          <a:xfrm>
            <a:off x="4230350" y="2230225"/>
            <a:ext cx="4705350" cy="151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Problem Space Nomenclature</a:t>
            </a:r>
          </a:p>
        </p:txBody>
      </p:sp>
      <p:sp>
        <p:nvSpPr>
          <p:cNvPr id="166" name="Shape 166"/>
          <p:cNvSpPr txBox="1"/>
          <p:nvPr>
            <p:ph idx="1" type="body"/>
          </p:nvPr>
        </p:nvSpPr>
        <p:spPr>
          <a:xfrm>
            <a:off x="1297500" y="902175"/>
            <a:ext cx="7038900" cy="3576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A dedicated network is represented as a  graph G=(V,E) with n nodes and m links with V representing the nodes and E representing the edges. Each link has a dedicated bandwidth list with the the bandwidths with the time constants.</a:t>
            </a:r>
          </a:p>
          <a:p>
            <a:pPr indent="-311150" lvl="0" marL="457200" rtl="0">
              <a:spcBef>
                <a:spcPts val="0"/>
              </a:spcBef>
              <a:spcAft>
                <a:spcPts val="0"/>
              </a:spcAft>
              <a:buSzPts val="1300"/>
              <a:buChar char="●"/>
            </a:pPr>
            <a:r>
              <a:rPr lang="en"/>
              <a:t>V</a:t>
            </a:r>
            <a:r>
              <a:rPr baseline="-25000" lang="en"/>
              <a:t>s</a:t>
            </a:r>
            <a:r>
              <a:rPr lang="en"/>
              <a:t> represents the source.</a:t>
            </a:r>
          </a:p>
          <a:p>
            <a:pPr indent="-311150" lvl="0" marL="457200" rtl="0">
              <a:spcBef>
                <a:spcPts val="0"/>
              </a:spcBef>
              <a:spcAft>
                <a:spcPts val="0"/>
              </a:spcAft>
              <a:buSzPts val="1300"/>
              <a:buChar char="●"/>
            </a:pPr>
            <a:r>
              <a:rPr lang="en"/>
              <a:t>V</a:t>
            </a:r>
            <a:r>
              <a:rPr baseline="-25000" lang="en"/>
              <a:t>d</a:t>
            </a:r>
            <a:r>
              <a:rPr lang="en"/>
              <a:t> represents the destination.</a:t>
            </a:r>
          </a:p>
          <a:p>
            <a:pPr indent="-311150" lvl="0" marL="457200" rtl="0">
              <a:spcBef>
                <a:spcPts val="0"/>
              </a:spcBef>
              <a:spcAft>
                <a:spcPts val="0"/>
              </a:spcAft>
              <a:buSzPts val="1300"/>
              <a:buChar char="●"/>
            </a:pPr>
            <a:r>
              <a:rPr lang="en"/>
              <a:t>TB stands for the time bandwidth. </a:t>
            </a:r>
          </a:p>
          <a:p>
            <a:pPr indent="-311150" lvl="0" marL="457200" rtl="0">
              <a:spcBef>
                <a:spcPts val="0"/>
              </a:spcBef>
              <a:spcAft>
                <a:spcPts val="0"/>
              </a:spcAft>
              <a:buSzPts val="1300"/>
              <a:buChar char="●"/>
            </a:pPr>
            <a:r>
              <a:rPr lang="en"/>
              <a:t>A TB list holds the list of all links which is shown as a three-tuple equation (t</a:t>
            </a:r>
            <a:r>
              <a:rPr baseline="-25000" lang="en"/>
              <a:t>i</a:t>
            </a:r>
            <a:r>
              <a:rPr lang="en"/>
              <a:t>[i],t</a:t>
            </a:r>
            <a:r>
              <a:rPr baseline="-25000" lang="en"/>
              <a:t>i</a:t>
            </a:r>
            <a:r>
              <a:rPr lang="en"/>
              <a:t>[i+1],b</a:t>
            </a:r>
            <a:r>
              <a:rPr baseline="-25000" lang="en"/>
              <a:t>l</a:t>
            </a:r>
            <a:r>
              <a:rPr lang="en"/>
              <a:t>[i]). The t</a:t>
            </a:r>
            <a:r>
              <a:rPr baseline="-25000" lang="en"/>
              <a:t>i</a:t>
            </a:r>
            <a:r>
              <a:rPr lang="en"/>
              <a:t>[i],t</a:t>
            </a:r>
            <a:r>
              <a:rPr baseline="-25000" lang="en"/>
              <a:t>i</a:t>
            </a:r>
            <a:r>
              <a:rPr lang="en"/>
              <a:t>[i+1] represents the time interval with i=1,2,...,T</a:t>
            </a:r>
            <a:r>
              <a:rPr baseline="-25000" lang="en"/>
              <a:t>l</a:t>
            </a:r>
            <a:r>
              <a:rPr lang="en"/>
              <a:t>-1, where T</a:t>
            </a:r>
            <a:r>
              <a:rPr baseline="-25000" lang="en"/>
              <a:t>l</a:t>
            </a:r>
            <a:r>
              <a:rPr lang="en"/>
              <a:t> is the total number of time-slots in link l.  The equation t</a:t>
            </a:r>
            <a:r>
              <a:rPr baseline="-25000" lang="en"/>
              <a:t>l</a:t>
            </a:r>
            <a:r>
              <a:rPr lang="en"/>
              <a:t>[T</a:t>
            </a:r>
            <a:r>
              <a:rPr baseline="-25000" lang="en"/>
              <a:t>l</a:t>
            </a:r>
            <a:r>
              <a:rPr lang="en"/>
              <a:t>]=+∞ indicates that there is no bandwidth reservation on link l after t</a:t>
            </a:r>
            <a:r>
              <a:rPr baseline="-25000" lang="en"/>
              <a:t>l</a:t>
            </a:r>
            <a:r>
              <a:rPr lang="en"/>
              <a:t>[T</a:t>
            </a:r>
            <a:r>
              <a:rPr baseline="-25000" lang="en"/>
              <a:t>l</a:t>
            </a:r>
            <a:r>
              <a:rPr lang="en"/>
              <a:t>-1].</a:t>
            </a:r>
          </a:p>
          <a:p>
            <a:pPr indent="-311150" lvl="0" marL="457200" rtl="0">
              <a:spcBef>
                <a:spcPts val="0"/>
              </a:spcBef>
              <a:spcAft>
                <a:spcPts val="0"/>
              </a:spcAft>
              <a:buSzPts val="1300"/>
              <a:buChar char="●"/>
            </a:pPr>
            <a:r>
              <a:rPr lang="en"/>
              <a:t>An ATB stands for Aggregated Time Bandwidth which holds all the residual bandwidths of all links in each intersected time-slot.</a:t>
            </a:r>
          </a:p>
          <a:p>
            <a:pPr indent="-311150" lvl="0" marL="457200" rtl="0">
              <a:spcBef>
                <a:spcPts val="0"/>
              </a:spcBef>
              <a:buSzPts val="1300"/>
              <a:buChar char="●"/>
            </a:pPr>
            <a:r>
              <a:rPr lang="en"/>
              <a:t>When switching bandwidth, the symbol tau (</a:t>
            </a:r>
            <a:r>
              <a:rPr lang="en"/>
              <a:t>𝜏) is used to represent the switching delay.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Problems </a:t>
            </a:r>
          </a:p>
        </p:txBody>
      </p:sp>
      <p:sp>
        <p:nvSpPr>
          <p:cNvPr id="172" name="Shape 172"/>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
              <a:t>Six Problems</a:t>
            </a:r>
          </a:p>
          <a:p>
            <a:pPr indent="-298450" lvl="1" marL="914400" rtl="0">
              <a:spcBef>
                <a:spcPts val="0"/>
              </a:spcBef>
              <a:spcAft>
                <a:spcPts val="0"/>
              </a:spcAft>
              <a:buSzPts val="1100"/>
              <a:buChar char="○"/>
            </a:pPr>
            <a:r>
              <a:rPr lang="en"/>
              <a:t>FPFB : Fixed Path Fixed Bandwidth</a:t>
            </a:r>
          </a:p>
          <a:p>
            <a:pPr indent="-298450" lvl="1" marL="914400" rtl="0">
              <a:spcBef>
                <a:spcPts val="0"/>
              </a:spcBef>
              <a:spcAft>
                <a:spcPts val="0"/>
              </a:spcAft>
              <a:buSzPts val="1100"/>
              <a:buChar char="○"/>
            </a:pPr>
            <a:r>
              <a:rPr lang="en"/>
              <a:t>FPVB: </a:t>
            </a:r>
            <a:r>
              <a:rPr lang="en"/>
              <a:t>Fixed Path Variable Bandwidth</a:t>
            </a:r>
          </a:p>
          <a:p>
            <a:pPr indent="-298450" lvl="1" marL="914400" rtl="0">
              <a:spcBef>
                <a:spcPts val="0"/>
              </a:spcBef>
              <a:spcAft>
                <a:spcPts val="0"/>
              </a:spcAft>
              <a:buSzPts val="1100"/>
              <a:buChar char="○"/>
            </a:pPr>
            <a:r>
              <a:rPr lang="en"/>
              <a:t>VPFB-0: </a:t>
            </a:r>
            <a:r>
              <a:rPr lang="en"/>
              <a:t>Variable</a:t>
            </a:r>
            <a:r>
              <a:rPr lang="en"/>
              <a:t> Path Fixed Bandwidth-0</a:t>
            </a:r>
          </a:p>
          <a:p>
            <a:pPr indent="-298450" lvl="1" marL="914400" rtl="0">
              <a:spcBef>
                <a:spcPts val="0"/>
              </a:spcBef>
              <a:spcAft>
                <a:spcPts val="0"/>
              </a:spcAft>
              <a:buSzPts val="1100"/>
              <a:buChar char="○"/>
            </a:pPr>
            <a:r>
              <a:rPr lang="en"/>
              <a:t>VPFB-1: Variable Path Fixed Bandwidth-1</a:t>
            </a:r>
          </a:p>
          <a:p>
            <a:pPr indent="-298450" lvl="1" marL="914400" rtl="0">
              <a:spcBef>
                <a:spcPts val="0"/>
              </a:spcBef>
              <a:spcAft>
                <a:spcPts val="0"/>
              </a:spcAft>
              <a:buSzPts val="1100"/>
              <a:buChar char="○"/>
            </a:pPr>
            <a:r>
              <a:rPr lang="en"/>
              <a:t>VPVB-0: Variable Path Variable Bandwidth-0</a:t>
            </a:r>
          </a:p>
          <a:p>
            <a:pPr indent="-298450" lvl="1" marL="914400" rtl="0">
              <a:spcBef>
                <a:spcPts val="0"/>
              </a:spcBef>
              <a:spcAft>
                <a:spcPts val="0"/>
              </a:spcAft>
              <a:buSzPts val="1100"/>
              <a:buChar char="○"/>
            </a:pPr>
            <a:r>
              <a:rPr lang="en"/>
              <a:t>VPVB-1: Variable Path Variable Bandwidth-1</a:t>
            </a:r>
          </a:p>
          <a:p>
            <a:pPr indent="-311150" lvl="0" marL="457200" rtl="0">
              <a:spcBef>
                <a:spcPts val="0"/>
              </a:spcBef>
              <a:spcAft>
                <a:spcPts val="0"/>
              </a:spcAft>
              <a:buSzPts val="1300"/>
              <a:buChar char="●"/>
            </a:pPr>
            <a:r>
              <a:rPr lang="en"/>
              <a:t>The Optimization Goal</a:t>
            </a:r>
          </a:p>
          <a:p>
            <a:pPr indent="-298450" lvl="1" marL="914400" rtl="0">
              <a:spcBef>
                <a:spcPts val="0"/>
              </a:spcBef>
              <a:spcAft>
                <a:spcPts val="0"/>
              </a:spcAft>
              <a:buSzPts val="1100"/>
              <a:buChar char="○"/>
            </a:pPr>
            <a:r>
              <a:rPr lang="en"/>
              <a:t>Transfer file from Source Node to Destination Node in the fastest possible way given the problem constraints.</a:t>
            </a:r>
          </a:p>
          <a:p>
            <a:pPr indent="-298450" lvl="2" marL="1371600">
              <a:spcBef>
                <a:spcPts val="0"/>
              </a:spcBef>
              <a:buSzPts val="1100"/>
              <a:buChar char="■"/>
            </a:pPr>
            <a:r>
              <a:rPr lang="en"/>
              <a:t>Let’s show the constraints through examples!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Fixed Path Fixed </a:t>
            </a:r>
            <a:r>
              <a:rPr lang="en"/>
              <a:t>Bandwidth </a:t>
            </a:r>
            <a:r>
              <a:rPr lang="en"/>
              <a:t>(Example) </a:t>
            </a:r>
          </a:p>
        </p:txBody>
      </p:sp>
      <p:sp>
        <p:nvSpPr>
          <p:cNvPr id="178" name="Shape 178"/>
          <p:cNvSpPr txBox="1"/>
          <p:nvPr>
            <p:ph idx="1" type="body"/>
          </p:nvPr>
        </p:nvSpPr>
        <p:spPr>
          <a:xfrm>
            <a:off x="1180125" y="1307850"/>
            <a:ext cx="2640000" cy="3042900"/>
          </a:xfrm>
          <a:prstGeom prst="rect">
            <a:avLst/>
          </a:prstGeom>
        </p:spPr>
        <p:txBody>
          <a:bodyPr anchorCtr="0" anchor="t" bIns="91425" lIns="91425" rIns="91425" wrap="square" tIns="91425">
            <a:noAutofit/>
          </a:bodyPr>
          <a:lstStyle/>
          <a:p>
            <a:pPr lvl="0">
              <a:spcBef>
                <a:spcPts val="0"/>
              </a:spcBef>
              <a:buNone/>
            </a:pPr>
            <a:r>
              <a:rPr lang="en" sz="1200">
                <a:latin typeface="Arial"/>
                <a:ea typeface="Arial"/>
                <a:cs typeface="Arial"/>
                <a:sym typeface="Arial"/>
              </a:rPr>
              <a:t>Compute a fixed path from Vs to Vd with a constant (fixed) bandwidth)</a:t>
            </a:r>
          </a:p>
          <a:p>
            <a:pPr lvl="0">
              <a:spcBef>
                <a:spcPts val="0"/>
              </a:spcBef>
              <a:buNone/>
            </a:pPr>
            <a:r>
              <a:rPr lang="en" sz="1200">
                <a:latin typeface="Arial"/>
                <a:ea typeface="Arial"/>
                <a:cs typeface="Arial"/>
                <a:sym typeface="Arial"/>
              </a:rPr>
              <a:t>Takes the as graph G=(V,E) with ABT list for all links l </a:t>
            </a:r>
            <a:r>
              <a:rPr lang="en" sz="1000">
                <a:solidFill>
                  <a:srgbClr val="222222"/>
                </a:solidFill>
                <a:latin typeface="Roboto"/>
                <a:ea typeface="Roboto"/>
                <a:cs typeface="Roboto"/>
                <a:sym typeface="Roboto"/>
              </a:rPr>
              <a:t> ∑</a:t>
            </a:r>
            <a:r>
              <a:rPr lang="en" sz="1200">
                <a:latin typeface="Arial"/>
                <a:ea typeface="Arial"/>
                <a:cs typeface="Arial"/>
                <a:sym typeface="Arial"/>
              </a:rPr>
              <a:t> e, source Vs and destination Vd. </a:t>
            </a:r>
          </a:p>
          <a:p>
            <a:pPr lvl="0">
              <a:spcBef>
                <a:spcPts val="0"/>
              </a:spcBef>
              <a:buNone/>
            </a:pPr>
            <a:r>
              <a:rPr lang="en" sz="1200">
                <a:latin typeface="Arial"/>
                <a:ea typeface="Arial"/>
                <a:cs typeface="Arial"/>
                <a:sym typeface="Arial"/>
              </a:rPr>
              <a:t>The transfer should start from time point 1 instead of 0 </a:t>
            </a:r>
            <a:r>
              <a:rPr lang="en" sz="1200">
                <a:latin typeface="Arial"/>
                <a:ea typeface="Arial"/>
                <a:cs typeface="Arial"/>
                <a:sym typeface="Arial"/>
              </a:rPr>
              <a:t>because the available time slot 10 is much larger than the first.</a:t>
            </a:r>
            <a:r>
              <a:rPr lang="en" sz="1200">
                <a:latin typeface="Arial"/>
                <a:ea typeface="Arial"/>
                <a:cs typeface="Arial"/>
                <a:sym typeface="Arial"/>
              </a:rPr>
              <a:t> </a:t>
            </a:r>
          </a:p>
          <a:p>
            <a:pPr lvl="0" rtl="0">
              <a:spcBef>
                <a:spcPts val="0"/>
              </a:spcBef>
              <a:buNone/>
            </a:pPr>
            <a:r>
              <a:rPr lang="en" sz="1200">
                <a:latin typeface="Arial"/>
                <a:ea typeface="Arial"/>
                <a:cs typeface="Arial"/>
                <a:sym typeface="Arial"/>
              </a:rPr>
              <a:t>The Optimal Path is Vs-V2-Vd with the minimum transfer end time 1+8\10= 1.8.</a:t>
            </a:r>
          </a:p>
          <a:p>
            <a:pPr lvl="0" rtl="0">
              <a:spcBef>
                <a:spcPts val="0"/>
              </a:spcBef>
              <a:buNone/>
            </a:pPr>
            <a:r>
              <a:t/>
            </a:r>
            <a:endParaRPr sz="1200">
              <a:latin typeface="Arial"/>
              <a:ea typeface="Arial"/>
              <a:cs typeface="Arial"/>
              <a:sym typeface="Arial"/>
            </a:endParaRPr>
          </a:p>
        </p:txBody>
      </p:sp>
      <p:pic>
        <p:nvPicPr>
          <p:cNvPr id="179" name="Shape 179"/>
          <p:cNvPicPr preferRelativeResize="0"/>
          <p:nvPr/>
        </p:nvPicPr>
        <p:blipFill>
          <a:blip r:embed="rId3">
            <a:alphaModFix/>
          </a:blip>
          <a:stretch>
            <a:fillRect/>
          </a:stretch>
        </p:blipFill>
        <p:spPr>
          <a:xfrm>
            <a:off x="4788875" y="1307850"/>
            <a:ext cx="2811250" cy="1175200"/>
          </a:xfrm>
          <a:prstGeom prst="rect">
            <a:avLst/>
          </a:prstGeom>
          <a:noFill/>
          <a:ln>
            <a:noFill/>
          </a:ln>
        </p:spPr>
      </p:pic>
      <p:pic>
        <p:nvPicPr>
          <p:cNvPr descr="pub" id="180" name="Shape 180"/>
          <p:cNvPicPr preferRelativeResize="0"/>
          <p:nvPr/>
        </p:nvPicPr>
        <p:blipFill>
          <a:blip r:embed="rId4">
            <a:alphaModFix/>
          </a:blip>
          <a:stretch>
            <a:fillRect/>
          </a:stretch>
        </p:blipFill>
        <p:spPr>
          <a:xfrm>
            <a:off x="4733600" y="2710475"/>
            <a:ext cx="3344450" cy="199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Fixed Path Variable Bandwidth (FPVB) Example</a:t>
            </a:r>
          </a:p>
        </p:txBody>
      </p:sp>
      <p:pic>
        <p:nvPicPr>
          <p:cNvPr descr="pub" id="186" name="Shape 186"/>
          <p:cNvPicPr preferRelativeResize="0"/>
          <p:nvPr/>
        </p:nvPicPr>
        <p:blipFill>
          <a:blip r:embed="rId3">
            <a:alphaModFix/>
          </a:blip>
          <a:stretch>
            <a:fillRect/>
          </a:stretch>
        </p:blipFill>
        <p:spPr>
          <a:xfrm>
            <a:off x="3035575" y="1290025"/>
            <a:ext cx="5638820" cy="3530850"/>
          </a:xfrm>
          <a:prstGeom prst="rect">
            <a:avLst/>
          </a:prstGeom>
          <a:noFill/>
          <a:ln>
            <a:noFill/>
          </a:ln>
        </p:spPr>
      </p:pic>
      <p:sp>
        <p:nvSpPr>
          <p:cNvPr id="187" name="Shape 187"/>
          <p:cNvSpPr txBox="1"/>
          <p:nvPr/>
        </p:nvSpPr>
        <p:spPr>
          <a:xfrm>
            <a:off x="387500" y="1598775"/>
            <a:ext cx="2602200" cy="3057300"/>
          </a:xfrm>
          <a:prstGeom prst="rect">
            <a:avLst/>
          </a:prstGeom>
          <a:noFill/>
          <a:ln>
            <a:noFill/>
          </a:ln>
        </p:spPr>
        <p:txBody>
          <a:bodyPr anchorCtr="0" anchor="t" bIns="91425" lIns="91425" rIns="91425" wrap="square" tIns="91425">
            <a:noAutofit/>
          </a:bodyPr>
          <a:lstStyle/>
          <a:p>
            <a:pPr indent="-304800" lvl="0" marL="457200" rtl="0">
              <a:spcBef>
                <a:spcPts val="0"/>
              </a:spcBef>
              <a:spcAft>
                <a:spcPts val="0"/>
              </a:spcAft>
              <a:buClr>
                <a:srgbClr val="FFFFFF"/>
              </a:buClr>
              <a:buSzPts val="1200"/>
              <a:buChar char="●"/>
            </a:pPr>
            <a:r>
              <a:rPr lang="en" sz="1200">
                <a:solidFill>
                  <a:srgbClr val="FFFFFF"/>
                </a:solidFill>
              </a:rPr>
              <a:t>Compute a fixed path from Vs to Vd with varying bandwidths across multiple time slots.</a:t>
            </a:r>
          </a:p>
          <a:p>
            <a:pPr indent="-304800" lvl="0" marL="457200" rtl="0">
              <a:spcBef>
                <a:spcPts val="0"/>
              </a:spcBef>
              <a:spcAft>
                <a:spcPts val="0"/>
              </a:spcAft>
              <a:buClr>
                <a:srgbClr val="FFFFFF"/>
              </a:buClr>
              <a:buSzPts val="1200"/>
              <a:buChar char="●"/>
            </a:pPr>
            <a:r>
              <a:rPr lang="en" sz="1200">
                <a:solidFill>
                  <a:srgbClr val="FFFFFF"/>
                </a:solidFill>
              </a:rPr>
              <a:t>𝛿 = 8 units (data size)</a:t>
            </a:r>
          </a:p>
          <a:p>
            <a:pPr indent="-304800" lvl="0" marL="457200" rtl="0">
              <a:spcBef>
                <a:spcPts val="0"/>
              </a:spcBef>
              <a:spcAft>
                <a:spcPts val="0"/>
              </a:spcAft>
              <a:buClr>
                <a:srgbClr val="FFFFFF"/>
              </a:buClr>
              <a:buSzPts val="1200"/>
              <a:buChar char="●"/>
            </a:pPr>
            <a:r>
              <a:rPr lang="en" sz="1200">
                <a:solidFill>
                  <a:srgbClr val="FFFFFF"/>
                </a:solidFill>
              </a:rPr>
              <a:t>𝜏 = 0.1 unit of time</a:t>
            </a:r>
          </a:p>
          <a:p>
            <a:pPr indent="-304800" lvl="0" marL="457200" rtl="0">
              <a:spcBef>
                <a:spcPts val="0"/>
              </a:spcBef>
              <a:spcAft>
                <a:spcPts val="0"/>
              </a:spcAft>
              <a:buClr>
                <a:srgbClr val="FFFFFF"/>
              </a:buClr>
              <a:buSzPts val="1200"/>
              <a:buChar char="●"/>
            </a:pPr>
            <a:r>
              <a:rPr lang="en" sz="1200">
                <a:solidFill>
                  <a:srgbClr val="FFFFFF"/>
                </a:solidFill>
              </a:rPr>
              <a:t>Current time = 0</a:t>
            </a:r>
          </a:p>
          <a:p>
            <a:pPr indent="-304800" lvl="0" marL="457200">
              <a:spcBef>
                <a:spcPts val="0"/>
              </a:spcBef>
              <a:buClr>
                <a:srgbClr val="FFFFFF"/>
              </a:buClr>
              <a:buSzPts val="1200"/>
              <a:buChar char="●"/>
            </a:pPr>
            <a:r>
              <a:rPr lang="en" sz="1200">
                <a:solidFill>
                  <a:srgbClr val="FFFFFF"/>
                </a:solidFill>
              </a:rPr>
              <a:t>There is NO queuing data at nodes!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1000"/>
                                        <p:tgtEl>
                                          <p:spTgt spid="18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