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80" r:id="rId3"/>
    <p:sldId id="281" r:id="rId4"/>
    <p:sldId id="303" r:id="rId5"/>
    <p:sldId id="304" r:id="rId6"/>
    <p:sldId id="305" r:id="rId7"/>
    <p:sldId id="259" r:id="rId8"/>
    <p:sldId id="282" r:id="rId9"/>
    <p:sldId id="306" r:id="rId10"/>
    <p:sldId id="307" r:id="rId11"/>
    <p:sldId id="261" r:id="rId12"/>
    <p:sldId id="308" r:id="rId13"/>
    <p:sldId id="309" r:id="rId14"/>
    <p:sldId id="263" r:id="rId15"/>
    <p:sldId id="285" r:id="rId16"/>
    <p:sldId id="286" r:id="rId17"/>
    <p:sldId id="287" r:id="rId18"/>
    <p:sldId id="310" r:id="rId19"/>
    <p:sldId id="311" r:id="rId20"/>
    <p:sldId id="312" r:id="rId21"/>
    <p:sldId id="265" r:id="rId22"/>
    <p:sldId id="288" r:id="rId23"/>
    <p:sldId id="313" r:id="rId24"/>
    <p:sldId id="270" r:id="rId25"/>
    <p:sldId id="289" r:id="rId26"/>
    <p:sldId id="290" r:id="rId27"/>
    <p:sldId id="291" r:id="rId28"/>
    <p:sldId id="293" r:id="rId29"/>
    <p:sldId id="292" r:id="rId30"/>
    <p:sldId id="314" r:id="rId31"/>
    <p:sldId id="315" r:id="rId32"/>
    <p:sldId id="316" r:id="rId33"/>
    <p:sldId id="268" r:id="rId34"/>
    <p:sldId id="294" r:id="rId35"/>
    <p:sldId id="295" r:id="rId36"/>
    <p:sldId id="318" r:id="rId37"/>
    <p:sldId id="319" r:id="rId38"/>
    <p:sldId id="320" r:id="rId39"/>
    <p:sldId id="271" r:id="rId40"/>
    <p:sldId id="296" r:id="rId41"/>
    <p:sldId id="297" r:id="rId42"/>
    <p:sldId id="298" r:id="rId43"/>
    <p:sldId id="321" r:id="rId44"/>
    <p:sldId id="322" r:id="rId45"/>
    <p:sldId id="323" r:id="rId46"/>
    <p:sldId id="273" r:id="rId47"/>
    <p:sldId id="299" r:id="rId48"/>
    <p:sldId id="300" r:id="rId49"/>
    <p:sldId id="324" r:id="rId50"/>
    <p:sldId id="325" r:id="rId51"/>
    <p:sldId id="326" r:id="rId52"/>
    <p:sldId id="275" r:id="rId53"/>
    <p:sldId id="301" r:id="rId54"/>
    <p:sldId id="302" r:id="rId55"/>
    <p:sldId id="327" r:id="rId56"/>
    <p:sldId id="328" r:id="rId57"/>
    <p:sldId id="329" r:id="rId58"/>
    <p:sldId id="330" r:id="rId59"/>
    <p:sldId id="277" r:id="rId60"/>
    <p:sldId id="332" r:id="rId61"/>
    <p:sldId id="331" r:id="rId62"/>
    <p:sldId id="283" r:id="rId63"/>
    <p:sldId id="28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 id="2" name="Microsoft Office User" initials="Office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04" autoAdjust="0"/>
    <p:restoredTop sz="94580" autoAdjust="0"/>
  </p:normalViewPr>
  <p:slideViewPr>
    <p:cSldViewPr>
      <p:cViewPr varScale="1">
        <p:scale>
          <a:sx n="81" d="100"/>
          <a:sy n="81" d="100"/>
        </p:scale>
        <p:origin x="6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18T12:32:40.887" idx="1">
    <p:pos x="10" y="10"/>
    <p:text/>
    <p:extLst>
      <p:ext uri="{C676402C-5697-4E1C-873F-D02D1690AC5C}">
        <p15:threadingInfo xmlns:p15="http://schemas.microsoft.com/office/powerpoint/2012/main" timeZoneBias="420"/>
      </p:ext>
    </p:extLst>
  </p:cm>
  <p:cm authorId="2" dt="2017-05-18T12:32:48.158" idx="1">
    <p:pos x="2157" y="2806"/>
    <p:text>should keep the notation the same</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2A8F6-F524-4BA1-8555-26A9BD612AB3}" type="datetimeFigureOut">
              <a:rPr lang="en-US" smtClean="0"/>
              <a:pPr/>
              <a:t>5/18/2017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8E4865-3E62-4D13-89AE-FEBF1633B61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things to note, p &gt;= e</a:t>
            </a:r>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4</a:t>
            </a:fld>
            <a:endParaRPr lang="en-US"/>
          </a:p>
        </p:txBody>
      </p:sp>
    </p:spTree>
    <p:extLst>
      <p:ext uri="{BB962C8B-B14F-4D97-AF65-F5344CB8AC3E}">
        <p14:creationId xmlns:p14="http://schemas.microsoft.com/office/powerpoint/2010/main" val="1170413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EDF has been discussed</a:t>
            </a:r>
            <a:r>
              <a:rPr lang="en-US" baseline="0" dirty="0" smtClean="0"/>
              <a:t> earlier, as it is basis for this proof</a:t>
            </a:r>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36</a:t>
            </a:fld>
            <a:endParaRPr lang="en-US"/>
          </a:p>
        </p:txBody>
      </p:sp>
    </p:spTree>
    <p:extLst>
      <p:ext uri="{BB962C8B-B14F-4D97-AF65-F5344CB8AC3E}">
        <p14:creationId xmlns:p14="http://schemas.microsoft.com/office/powerpoint/2010/main" val="180154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37</a:t>
            </a:fld>
            <a:endParaRPr lang="en-US"/>
          </a:p>
        </p:txBody>
      </p:sp>
    </p:spTree>
    <p:extLst>
      <p:ext uri="{BB962C8B-B14F-4D97-AF65-F5344CB8AC3E}">
        <p14:creationId xmlns:p14="http://schemas.microsoft.com/office/powerpoint/2010/main" val="546137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43</a:t>
            </a:fld>
            <a:endParaRPr lang="en-US"/>
          </a:p>
        </p:txBody>
      </p:sp>
    </p:spTree>
    <p:extLst>
      <p:ext uri="{BB962C8B-B14F-4D97-AF65-F5344CB8AC3E}">
        <p14:creationId xmlns:p14="http://schemas.microsoft.com/office/powerpoint/2010/main" val="476306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44</a:t>
            </a:fld>
            <a:endParaRPr lang="en-US"/>
          </a:p>
        </p:txBody>
      </p:sp>
    </p:spTree>
    <p:extLst>
      <p:ext uri="{BB962C8B-B14F-4D97-AF65-F5344CB8AC3E}">
        <p14:creationId xmlns:p14="http://schemas.microsoft.com/office/powerpoint/2010/main" val="1413901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49</a:t>
            </a:fld>
            <a:endParaRPr lang="en-US"/>
          </a:p>
        </p:txBody>
      </p:sp>
    </p:spTree>
    <p:extLst>
      <p:ext uri="{BB962C8B-B14F-4D97-AF65-F5344CB8AC3E}">
        <p14:creationId xmlns:p14="http://schemas.microsoft.com/office/powerpoint/2010/main" val="820300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50</a:t>
            </a:fld>
            <a:endParaRPr lang="en-US"/>
          </a:p>
        </p:txBody>
      </p:sp>
    </p:spTree>
    <p:extLst>
      <p:ext uri="{BB962C8B-B14F-4D97-AF65-F5344CB8AC3E}">
        <p14:creationId xmlns:p14="http://schemas.microsoft.com/office/powerpoint/2010/main" val="848662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55</a:t>
            </a:fld>
            <a:endParaRPr lang="en-US"/>
          </a:p>
        </p:txBody>
      </p:sp>
    </p:spTree>
    <p:extLst>
      <p:ext uri="{BB962C8B-B14F-4D97-AF65-F5344CB8AC3E}">
        <p14:creationId xmlns:p14="http://schemas.microsoft.com/office/powerpoint/2010/main" val="803880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56</a:t>
            </a:fld>
            <a:endParaRPr lang="en-US"/>
          </a:p>
        </p:txBody>
      </p:sp>
    </p:spTree>
    <p:extLst>
      <p:ext uri="{BB962C8B-B14F-4D97-AF65-F5344CB8AC3E}">
        <p14:creationId xmlns:p14="http://schemas.microsoft.com/office/powerpoint/2010/main" val="106549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57</a:t>
            </a:fld>
            <a:endParaRPr lang="en-US"/>
          </a:p>
        </p:txBody>
      </p:sp>
    </p:spTree>
    <p:extLst>
      <p:ext uri="{BB962C8B-B14F-4D97-AF65-F5344CB8AC3E}">
        <p14:creationId xmlns:p14="http://schemas.microsoft.com/office/powerpoint/2010/main" val="43163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sure how I feel about the p=1, p=2 part. </a:t>
            </a:r>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5</a:t>
            </a:fld>
            <a:endParaRPr lang="en-US"/>
          </a:p>
        </p:txBody>
      </p:sp>
    </p:spTree>
    <p:extLst>
      <p:ext uri="{BB962C8B-B14F-4D97-AF65-F5344CB8AC3E}">
        <p14:creationId xmlns:p14="http://schemas.microsoft.com/office/powerpoint/2010/main" val="1304515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6</a:t>
            </a:fld>
            <a:endParaRPr lang="en-US"/>
          </a:p>
        </p:txBody>
      </p:sp>
    </p:spTree>
    <p:extLst>
      <p:ext uri="{BB962C8B-B14F-4D97-AF65-F5344CB8AC3E}">
        <p14:creationId xmlns:p14="http://schemas.microsoft.com/office/powerpoint/2010/main" val="957832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minute</a:t>
            </a:r>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I do an example here of one that cannot be scheduled</a:t>
            </a:r>
            <a:r>
              <a:rPr lang="en-US" baseline="0" dirty="0" smtClean="0"/>
              <a:t> via partitioning, or should we leave that </a:t>
            </a:r>
            <a:r>
              <a:rPr lang="en-US" baseline="0" dirty="0" err="1" smtClean="0"/>
              <a:t>til</a:t>
            </a:r>
            <a:r>
              <a:rPr lang="en-US" baseline="0" dirty="0" smtClean="0"/>
              <a:t> later</a:t>
            </a:r>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10</a:t>
            </a:fld>
            <a:endParaRPr lang="en-US"/>
          </a:p>
        </p:txBody>
      </p:sp>
    </p:spTree>
    <p:extLst>
      <p:ext uri="{BB962C8B-B14F-4D97-AF65-F5344CB8AC3E}">
        <p14:creationId xmlns:p14="http://schemas.microsoft.com/office/powerpoint/2010/main" val="1457537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minute</a:t>
            </a:r>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0" dirty="0" smtClean="0"/>
              <a:t> minutes</a:t>
            </a:r>
            <a:endParaRPr lang="en-US" dirty="0" smtClean="0"/>
          </a:p>
          <a:p>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(X,Y) is ::: (COLUMN,ROW)</a:t>
            </a:r>
          </a:p>
          <a:p>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21</a:t>
            </a:fld>
            <a:endParaRPr lang="en-US"/>
          </a:p>
        </p:txBody>
      </p:sp>
    </p:spTree>
    <p:extLst>
      <p:ext uri="{BB962C8B-B14F-4D97-AF65-F5344CB8AC3E}">
        <p14:creationId xmlns:p14="http://schemas.microsoft.com/office/powerpoint/2010/main" val="1130936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8E4865-3E62-4D13-89AE-FEBF1633B610}" type="slidenum">
              <a:rPr lang="en-US" smtClean="0"/>
              <a:pPr/>
              <a:t>22</a:t>
            </a:fld>
            <a:endParaRPr lang="en-US"/>
          </a:p>
        </p:txBody>
      </p:sp>
    </p:spTree>
    <p:extLst>
      <p:ext uri="{BB962C8B-B14F-4D97-AF65-F5344CB8AC3E}">
        <p14:creationId xmlns:p14="http://schemas.microsoft.com/office/powerpoint/2010/main" val="306483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5B52F1A-8E4A-4D4C-8B38-55F2DDE66059}" type="datetimeFigureOut">
              <a:rPr lang="en-US" smtClean="0"/>
              <a:pPr/>
              <a:t>5/18/2017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7606F9D0-1802-4F8C-9A59-7FD7C4A995C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B52F1A-8E4A-4D4C-8B38-55F2DDE66059}"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6F9D0-1802-4F8C-9A59-7FD7C4A995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B52F1A-8E4A-4D4C-8B38-55F2DDE66059}"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6F9D0-1802-4F8C-9A59-7FD7C4A995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B52F1A-8E4A-4D4C-8B38-55F2DDE66059}"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6F9D0-1802-4F8C-9A59-7FD7C4A995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5B52F1A-8E4A-4D4C-8B38-55F2DDE66059}"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7606F9D0-1802-4F8C-9A59-7FD7C4A995C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B52F1A-8E4A-4D4C-8B38-55F2DDE66059}" type="datetimeFigureOut">
              <a:rPr lang="en-US" smtClean="0"/>
              <a:pPr/>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6F9D0-1802-4F8C-9A59-7FD7C4A995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5B52F1A-8E4A-4D4C-8B38-55F2DDE66059}" type="datetimeFigureOut">
              <a:rPr lang="en-US" smtClean="0"/>
              <a:pPr/>
              <a:t>5/18/2017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06F9D0-1802-4F8C-9A59-7FD7C4A995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5B52F1A-8E4A-4D4C-8B38-55F2DDE66059}" type="datetimeFigureOut">
              <a:rPr lang="en-US" smtClean="0"/>
              <a:pPr/>
              <a:t>5/18/2017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06F9D0-1802-4F8C-9A59-7FD7C4A995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52F1A-8E4A-4D4C-8B38-55F2DDE66059}" type="datetimeFigureOut">
              <a:rPr lang="en-US" smtClean="0"/>
              <a:pPr/>
              <a:t>5/18/2017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06F9D0-1802-4F8C-9A59-7FD7C4A995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B52F1A-8E4A-4D4C-8B38-55F2DDE66059}" type="datetimeFigureOut">
              <a:rPr lang="en-US" smtClean="0"/>
              <a:pPr/>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6F9D0-1802-4F8C-9A59-7FD7C4A995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B52F1A-8E4A-4D4C-8B38-55F2DDE66059}" type="datetimeFigureOut">
              <a:rPr lang="en-US" smtClean="0"/>
              <a:pPr/>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6F9D0-1802-4F8C-9A59-7FD7C4A995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5B52F1A-8E4A-4D4C-8B38-55F2DDE66059}" type="datetimeFigureOut">
              <a:rPr lang="en-US" smtClean="0"/>
              <a:pPr/>
              <a:t>5/18/2017</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606F9D0-1802-4F8C-9A59-7FD7C4A995C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4.png"/><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png"/><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png"/><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2.png"/></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71600"/>
            <a:ext cx="8077200" cy="2666999"/>
          </a:xfrm>
        </p:spPr>
        <p:txBody>
          <a:bodyPr>
            <a:normAutofit fontScale="90000"/>
          </a:bodyPr>
          <a:lstStyle/>
          <a:p>
            <a:r>
              <a:rPr lang="en-US" b="1" dirty="0" smtClean="0"/>
              <a:t>A Categorization of Real-Time Multiprocessor Scheduling Problems and Algorithms</a:t>
            </a:r>
            <a:endParaRPr lang="en-US" b="1" dirty="0"/>
          </a:p>
        </p:txBody>
      </p:sp>
      <p:sp>
        <p:nvSpPr>
          <p:cNvPr id="3" name="Subtitle 2"/>
          <p:cNvSpPr>
            <a:spLocks noGrp="1"/>
          </p:cNvSpPr>
          <p:nvPr>
            <p:ph type="subTitle" idx="1"/>
          </p:nvPr>
        </p:nvSpPr>
        <p:spPr>
          <a:xfrm>
            <a:off x="1371600" y="4495800"/>
            <a:ext cx="6400800" cy="1143000"/>
          </a:xfrm>
        </p:spPr>
        <p:txBody>
          <a:bodyPr>
            <a:normAutofit/>
          </a:bodyPr>
          <a:lstStyle/>
          <a:p>
            <a:r>
              <a:rPr lang="en-US" dirty="0" err="1" smtClean="0"/>
              <a:t>Elinor</a:t>
            </a:r>
            <a:r>
              <a:rPr lang="en-US" dirty="0" smtClean="0"/>
              <a:t> Huntington</a:t>
            </a:r>
          </a:p>
          <a:p>
            <a:r>
              <a:rPr lang="en-US" dirty="0" err="1" smtClean="0"/>
              <a:t>Ibraheem</a:t>
            </a:r>
            <a:r>
              <a:rPr lang="en-US" dirty="0" smtClean="0"/>
              <a:t> </a:t>
            </a:r>
            <a:r>
              <a:rPr lang="en-US" dirty="0" err="1" smtClean="0"/>
              <a:t>Saleh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Pros and Cons</a:t>
            </a:r>
            <a:endParaRPr lang="en-US" dirty="0"/>
          </a:p>
        </p:txBody>
      </p:sp>
      <p:sp>
        <p:nvSpPr>
          <p:cNvPr id="3" name="Content Placeholder 2"/>
          <p:cNvSpPr>
            <a:spLocks noGrp="1"/>
          </p:cNvSpPr>
          <p:nvPr>
            <p:ph idx="1"/>
          </p:nvPr>
        </p:nvSpPr>
        <p:spPr/>
        <p:txBody>
          <a:bodyPr/>
          <a:lstStyle/>
          <a:p>
            <a:r>
              <a:rPr lang="en-US" dirty="0" smtClean="0"/>
              <a:t>One significant advantage</a:t>
            </a:r>
          </a:p>
          <a:p>
            <a:pPr lvl="1"/>
            <a:r>
              <a:rPr lang="en-US" dirty="0"/>
              <a:t>P</a:t>
            </a:r>
            <a:r>
              <a:rPr lang="en-US" dirty="0" smtClean="0"/>
              <a:t>artitioning simplifies the multiprocessor problem to a set of uniprocessor problems</a:t>
            </a:r>
          </a:p>
          <a:p>
            <a:pPr lvl="1"/>
            <a:r>
              <a:rPr lang="en-US" dirty="0" smtClean="0"/>
              <a:t>Since each processor is scheduled independently, a partitioning algorithm only has to consider that processor and its assigned tasks</a:t>
            </a:r>
          </a:p>
          <a:p>
            <a:r>
              <a:rPr lang="en-US" dirty="0" smtClean="0"/>
              <a:t>Two significant disadvantages</a:t>
            </a:r>
          </a:p>
          <a:p>
            <a:pPr lvl="1"/>
            <a:r>
              <a:rPr lang="en-US" dirty="0" smtClean="0"/>
              <a:t>The optimal assignment of tasks to processors is a bin-packing problem, thus NP-Hard</a:t>
            </a:r>
          </a:p>
          <a:p>
            <a:pPr lvl="1"/>
            <a:r>
              <a:rPr lang="en-US" dirty="0" smtClean="0"/>
              <a:t>There are task systems that cannot be scheduled under partitioning</a:t>
            </a:r>
          </a:p>
          <a:p>
            <a:endParaRPr lang="en-US" dirty="0"/>
          </a:p>
        </p:txBody>
      </p:sp>
    </p:spTree>
    <p:extLst>
      <p:ext uri="{BB962C8B-B14F-4D97-AF65-F5344CB8AC3E}">
        <p14:creationId xmlns:p14="http://schemas.microsoft.com/office/powerpoint/2010/main" val="768642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 approach</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dirty="0" smtClean="0"/>
              <a:t>The “Middle” Approach</a:t>
            </a:r>
          </a:p>
          <a:p>
            <a:pPr lvl="1"/>
            <a:r>
              <a:rPr lang="en-US" dirty="0" smtClean="0"/>
              <a:t>“Each job is assigned to a single processor, while a task is allowed to migrate. In other words, </a:t>
            </a:r>
            <a:r>
              <a:rPr lang="en-US" dirty="0" err="1" smtClean="0"/>
              <a:t>interprocessor</a:t>
            </a:r>
            <a:r>
              <a:rPr lang="en-US" dirty="0" smtClean="0"/>
              <a:t> task migration is permitted only at job boundaries</a:t>
            </a:r>
            <a:r>
              <a:rPr lang="en-US" dirty="0" smtClean="0"/>
              <a:t>.”</a:t>
            </a:r>
            <a:endParaRPr lang="en-US" dirty="0" smtClean="0"/>
          </a:p>
          <a:p>
            <a:pPr lvl="2"/>
            <a:r>
              <a:rPr lang="en-US" dirty="0" smtClean="0"/>
              <a:t>The difficulty of this is knowing the cost of this migration. When is it actually beneficial to migrate a task to a different processor?</a:t>
            </a:r>
          </a:p>
          <a:p>
            <a:r>
              <a:rPr lang="en-US" dirty="0" smtClean="0"/>
              <a:t>This approach ranks scheduling schemes along two degrees of complexity:</a:t>
            </a:r>
            <a:endParaRPr lang="en-US" dirty="0" smtClean="0"/>
          </a:p>
          <a:p>
            <a:pPr lvl="1"/>
            <a:r>
              <a:rPr lang="en-US" dirty="0" smtClean="0"/>
              <a:t>Complexity of the priority </a:t>
            </a:r>
            <a:r>
              <a:rPr lang="en-US" dirty="0" smtClean="0"/>
              <a:t>scheme</a:t>
            </a:r>
            <a:endParaRPr lang="en-US" dirty="0" smtClean="0"/>
          </a:p>
          <a:p>
            <a:pPr lvl="1"/>
            <a:r>
              <a:rPr lang="en-US" dirty="0" smtClean="0"/>
              <a:t>Degree of migration </a:t>
            </a:r>
            <a:r>
              <a:rPr lang="en-US" dirty="0" smtClean="0"/>
              <a:t>allowed</a:t>
            </a:r>
          </a:p>
          <a:p>
            <a:r>
              <a:rPr lang="en-US" dirty="0" smtClean="0"/>
              <a:t>“</a:t>
            </a:r>
            <a:r>
              <a:rPr lang="en-US" dirty="0" smtClean="0"/>
              <a:t>The primary motivation of this work is to provide a better understanding of the trade-offs involved when restricting the form of a system’s scheduling algorithm</a:t>
            </a:r>
            <a:r>
              <a:rPr lang="en-US" dirty="0" smtClean="0"/>
              <a:t>.</a:t>
            </a:r>
          </a:p>
          <a:p>
            <a:r>
              <a:rPr lang="en-US" dirty="0" smtClean="0"/>
              <a:t>Most of the algorithms that are used in real-time scheduling ar</a:t>
            </a:r>
            <a:r>
              <a:rPr lang="en-US" dirty="0" smtClean="0"/>
              <a:t>e work conserving.</a:t>
            </a:r>
          </a:p>
          <a:p>
            <a:pPr lvl="1"/>
            <a:r>
              <a:rPr lang="en-US" dirty="0" smtClean="0"/>
              <a:t>“At each instant a priority is associated to an active job and the highest priority jobs that are eligible to execute are executed on the first processor that becomes available to process a job.”</a:t>
            </a:r>
          </a:p>
          <a:p>
            <a:pPr lvl="2"/>
            <a:r>
              <a:rPr lang="en-US" dirty="0" smtClean="0"/>
              <a:t>This means we do not manually create arbitrary wait-idle times  on a processor even if that is required to produce the optimal schedule (example later!)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Migration-Based Classification </a:t>
            </a:r>
          </a:p>
        </p:txBody>
      </p:sp>
      <p:sp>
        <p:nvSpPr>
          <p:cNvPr id="3" name="Content Placeholder 2"/>
          <p:cNvSpPr>
            <a:spLocks noGrp="1"/>
          </p:cNvSpPr>
          <p:nvPr>
            <p:ph idx="1"/>
          </p:nvPr>
        </p:nvSpPr>
        <p:spPr/>
        <p:txBody>
          <a:bodyPr>
            <a:normAutofit lnSpcReduction="10000"/>
          </a:bodyPr>
          <a:lstStyle/>
          <a:p>
            <a:r>
              <a:rPr lang="en-US" dirty="0" smtClean="0"/>
              <a:t>The migration classification determines whether a task or job needs to be scheduled completely on one processor or if it can be shared among them.</a:t>
            </a:r>
          </a:p>
          <a:p>
            <a:r>
              <a:rPr lang="en-US" dirty="0" smtClean="0"/>
              <a:t>Traditionally, migration has been forbidden on real time systems</a:t>
            </a:r>
          </a:p>
          <a:p>
            <a:pPr lvl="1"/>
            <a:r>
              <a:rPr lang="en-US" dirty="0" smtClean="0"/>
              <a:t>The cost of transferring a job’s context from one processor to another was prohibitive</a:t>
            </a:r>
          </a:p>
          <a:p>
            <a:pPr lvl="1"/>
            <a:r>
              <a:rPr lang="en-US" dirty="0" smtClean="0"/>
              <a:t>The problem of migration hadn’t been well studied within real time scheduling theory; thus partitioning was the default due to lack of viable alternatives</a:t>
            </a:r>
            <a:endParaRPr lang="en-US" dirty="0"/>
          </a:p>
        </p:txBody>
      </p:sp>
    </p:spTree>
    <p:extLst>
      <p:ext uri="{BB962C8B-B14F-4D97-AF65-F5344CB8AC3E}">
        <p14:creationId xmlns:p14="http://schemas.microsoft.com/office/powerpoint/2010/main" val="1983419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Three Migration Classes</a:t>
            </a:r>
            <a:endParaRPr lang="en-US" dirty="0"/>
          </a:p>
        </p:txBody>
      </p:sp>
      <p:sp>
        <p:nvSpPr>
          <p:cNvPr id="3" name="Content Placeholder 2"/>
          <p:cNvSpPr>
            <a:spLocks noGrp="1"/>
          </p:cNvSpPr>
          <p:nvPr>
            <p:ph idx="1"/>
          </p:nvPr>
        </p:nvSpPr>
        <p:spPr>
          <a:xfrm>
            <a:off x="457200" y="1600200"/>
            <a:ext cx="4800600" cy="4709160"/>
          </a:xfrm>
        </p:spPr>
        <p:txBody>
          <a:bodyPr>
            <a:normAutofit fontScale="85000" lnSpcReduction="20000"/>
          </a:bodyPr>
          <a:lstStyle/>
          <a:p>
            <a:r>
              <a:rPr lang="en-US" b="1" dirty="0" smtClean="0">
                <a:solidFill>
                  <a:schemeClr val="bg1"/>
                </a:solidFill>
              </a:rPr>
              <a:t>No migration </a:t>
            </a:r>
            <a:endParaRPr lang="en-US" dirty="0"/>
          </a:p>
          <a:p>
            <a:pPr lvl="1"/>
            <a:r>
              <a:rPr lang="en-US" dirty="0" smtClean="0"/>
              <a:t>AKA Partitioning</a:t>
            </a:r>
          </a:p>
          <a:p>
            <a:pPr lvl="1"/>
            <a:r>
              <a:rPr lang="en-US" dirty="0" smtClean="0"/>
              <a:t>The set of tasks is partitioned among processors and all jobs in a task must execute on their designated processors</a:t>
            </a:r>
          </a:p>
          <a:p>
            <a:r>
              <a:rPr lang="en-US" b="1" dirty="0" smtClean="0">
                <a:solidFill>
                  <a:schemeClr val="bg1"/>
                </a:solidFill>
              </a:rPr>
              <a:t>Restricted Migration</a:t>
            </a:r>
          </a:p>
          <a:p>
            <a:pPr lvl="1"/>
            <a:r>
              <a:rPr lang="en-US" dirty="0" smtClean="0"/>
              <a:t>Each job must complete its execution on one processor but different jobs within one task may execute on different processors</a:t>
            </a:r>
          </a:p>
          <a:p>
            <a:r>
              <a:rPr lang="en-US" b="1" dirty="0" smtClean="0">
                <a:solidFill>
                  <a:schemeClr val="bg1"/>
                </a:solidFill>
              </a:rPr>
              <a:t>Full Migration</a:t>
            </a:r>
          </a:p>
          <a:p>
            <a:pPr lvl="1"/>
            <a:r>
              <a:rPr lang="en-US" dirty="0" smtClean="0"/>
              <a:t>There are no restrictions placed  on </a:t>
            </a:r>
            <a:r>
              <a:rPr lang="en-US" dirty="0" err="1" smtClean="0"/>
              <a:t>interprocessor</a:t>
            </a:r>
            <a:r>
              <a:rPr lang="en-US" dirty="0" smtClean="0"/>
              <a:t> migration</a:t>
            </a:r>
          </a:p>
          <a:p>
            <a:endParaRPr lang="en-US"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1752600"/>
            <a:ext cx="3200400" cy="886983"/>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4892928"/>
            <a:ext cx="2730500" cy="1492178"/>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6400" y="3164394"/>
            <a:ext cx="2761247" cy="1295400"/>
          </a:xfrm>
          <a:prstGeom prst="rect">
            <a:avLst/>
          </a:prstGeom>
        </p:spPr>
      </p:pic>
    </p:spTree>
    <p:extLst>
      <p:ext uri="{BB962C8B-B14F-4D97-AF65-F5344CB8AC3E}">
        <p14:creationId xmlns:p14="http://schemas.microsoft.com/office/powerpoint/2010/main" val="2091107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Priority-Based Classifications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The complexity of the priority scheme that is used to differentiate scheduling algorithms can be broken into 3-different categories.</a:t>
            </a:r>
          </a:p>
          <a:p>
            <a:pPr lvl="1"/>
            <a:r>
              <a:rPr lang="en-US" dirty="0" smtClean="0"/>
              <a:t>Static Priorities:</a:t>
            </a:r>
          </a:p>
          <a:p>
            <a:pPr lvl="2"/>
            <a:r>
              <a:rPr lang="en-US" dirty="0" smtClean="0"/>
              <a:t>A unique priority is associated with each task, and all jobs generated by a task have the priority associated with that task.</a:t>
            </a:r>
          </a:p>
          <a:p>
            <a:pPr lvl="2"/>
            <a:endParaRPr lang="en-US" dirty="0" smtClean="0"/>
          </a:p>
          <a:p>
            <a:pPr lvl="2"/>
            <a:endParaRPr lang="en-US" dirty="0"/>
          </a:p>
          <a:p>
            <a:pPr lvl="2"/>
            <a:endParaRPr lang="en-US" dirty="0" smtClean="0"/>
          </a:p>
          <a:p>
            <a:pPr lvl="2"/>
            <a:endParaRPr lang="en-US" dirty="0"/>
          </a:p>
          <a:p>
            <a:pPr marL="905256" lvl="2" indent="0">
              <a:buNone/>
            </a:pPr>
            <a:r>
              <a:rPr lang="en-US" sz="1800" dirty="0" smtClean="0"/>
              <a:t>Every job in Task 1 has priority over every job in Task 2 because the priority of Task 1 is higher than the priority of Task 2.</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4038600"/>
            <a:ext cx="7264400" cy="54483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0" y="3962400"/>
            <a:ext cx="7620000" cy="571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Based Classifications</a:t>
            </a:r>
            <a:endParaRPr lang="en-US" dirty="0"/>
          </a:p>
        </p:txBody>
      </p:sp>
      <p:sp>
        <p:nvSpPr>
          <p:cNvPr id="3" name="Content Placeholder 2"/>
          <p:cNvSpPr>
            <a:spLocks noGrp="1"/>
          </p:cNvSpPr>
          <p:nvPr>
            <p:ph idx="1"/>
          </p:nvPr>
        </p:nvSpPr>
        <p:spPr/>
        <p:txBody>
          <a:bodyPr/>
          <a:lstStyle/>
          <a:p>
            <a:pPr lvl="1"/>
            <a:r>
              <a:rPr lang="en-US" dirty="0"/>
              <a:t>Job-level dynamic </a:t>
            </a:r>
            <a:r>
              <a:rPr lang="en-US" dirty="0" smtClean="0"/>
              <a:t>priorities</a:t>
            </a:r>
            <a:endParaRPr lang="en-US" dirty="0"/>
          </a:p>
          <a:p>
            <a:pPr lvl="2"/>
            <a:r>
              <a:rPr lang="en-US" dirty="0" smtClean="0"/>
              <a:t>For every set of jobs, Ji </a:t>
            </a:r>
            <a:r>
              <a:rPr lang="en-US" dirty="0" err="1" smtClean="0"/>
              <a:t>Jj</a:t>
            </a:r>
            <a:r>
              <a:rPr lang="en-US" dirty="0" smtClean="0"/>
              <a:t>, if Ji has higher priority than </a:t>
            </a:r>
            <a:r>
              <a:rPr lang="en-US" dirty="0" err="1" smtClean="0"/>
              <a:t>Jj</a:t>
            </a:r>
            <a:r>
              <a:rPr lang="en-US" dirty="0" smtClean="0"/>
              <a:t> at some instant in time, then Ji always has a higher priority than </a:t>
            </a:r>
            <a:r>
              <a:rPr lang="en-US" dirty="0" err="1" smtClean="0"/>
              <a:t>Jj</a:t>
            </a:r>
            <a:r>
              <a:rPr lang="en-US" dirty="0" smtClean="0"/>
              <a:t>. The Job priorities themselves are static but not related or bound to other job or task priorities.</a:t>
            </a:r>
            <a:endParaRPr lang="en-US" dirty="0"/>
          </a:p>
          <a:p>
            <a:pPr lvl="2"/>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3810000"/>
            <a:ext cx="7620000" cy="5715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3818467"/>
            <a:ext cx="7620000" cy="5715000"/>
          </a:xfrm>
          <a:prstGeom prst="rect">
            <a:avLst/>
          </a:prstGeom>
        </p:spPr>
      </p:pic>
    </p:spTree>
    <p:extLst>
      <p:ext uri="{BB962C8B-B14F-4D97-AF65-F5344CB8AC3E}">
        <p14:creationId xmlns:p14="http://schemas.microsoft.com/office/powerpoint/2010/main" val="18214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Based Classifications</a:t>
            </a:r>
          </a:p>
        </p:txBody>
      </p:sp>
      <p:sp>
        <p:nvSpPr>
          <p:cNvPr id="3" name="Content Placeholder 2"/>
          <p:cNvSpPr>
            <a:spLocks noGrp="1"/>
          </p:cNvSpPr>
          <p:nvPr>
            <p:ph idx="1"/>
          </p:nvPr>
        </p:nvSpPr>
        <p:spPr/>
        <p:txBody>
          <a:bodyPr/>
          <a:lstStyle/>
          <a:p>
            <a:r>
              <a:rPr lang="en-US" dirty="0"/>
              <a:t>Unrestricted Dynamic </a:t>
            </a:r>
            <a:r>
              <a:rPr lang="en-US" dirty="0" smtClean="0"/>
              <a:t>Priorities</a:t>
            </a:r>
          </a:p>
          <a:p>
            <a:pPr lvl="1"/>
            <a:r>
              <a:rPr lang="en-US" dirty="0" smtClean="0"/>
              <a:t>“No restrictions are places on the priorities that may be assigned to jobs and the relative priority of two jobs may change at any time.”[ref]</a:t>
            </a:r>
            <a:endParaRPr lang="en-US" dirty="0"/>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819400"/>
            <a:ext cx="7620000" cy="5715000"/>
          </a:xfrm>
          <a:prstGeom prst="rect">
            <a:avLst/>
          </a:prstGeom>
        </p:spPr>
      </p:pic>
      <p:sp>
        <p:nvSpPr>
          <p:cNvPr id="5" name="TextBox 4"/>
          <p:cNvSpPr txBox="1"/>
          <p:nvPr/>
        </p:nvSpPr>
        <p:spPr>
          <a:xfrm>
            <a:off x="127000" y="3954780"/>
            <a:ext cx="914400" cy="369332"/>
          </a:xfrm>
          <a:prstGeom prst="rect">
            <a:avLst/>
          </a:prstGeom>
          <a:noFill/>
        </p:spPr>
        <p:txBody>
          <a:bodyPr wrap="square" rtlCol="0">
            <a:spAutoFit/>
          </a:bodyPr>
          <a:lstStyle/>
          <a:p>
            <a:r>
              <a:rPr lang="en-US" dirty="0" smtClean="0">
                <a:solidFill>
                  <a:schemeClr val="bg1"/>
                </a:solidFill>
              </a:rPr>
              <a:t>Time 1</a:t>
            </a:r>
            <a:endParaRPr lang="en-US" dirty="0">
              <a:solidFill>
                <a:schemeClr val="bg1"/>
              </a:solidFill>
            </a:endParaRPr>
          </a:p>
        </p:txBody>
      </p:sp>
      <p:sp>
        <p:nvSpPr>
          <p:cNvPr id="6" name="TextBox 5"/>
          <p:cNvSpPr txBox="1"/>
          <p:nvPr/>
        </p:nvSpPr>
        <p:spPr>
          <a:xfrm>
            <a:off x="101601" y="5492234"/>
            <a:ext cx="914400" cy="369332"/>
          </a:xfrm>
          <a:prstGeom prst="rect">
            <a:avLst/>
          </a:prstGeom>
          <a:noFill/>
        </p:spPr>
        <p:txBody>
          <a:bodyPr wrap="square" rtlCol="0">
            <a:spAutoFit/>
          </a:bodyPr>
          <a:lstStyle/>
          <a:p>
            <a:r>
              <a:rPr lang="en-US" dirty="0" smtClean="0">
                <a:solidFill>
                  <a:srgbClr val="FF0000"/>
                </a:solidFill>
              </a:rPr>
              <a:t>Time 2</a:t>
            </a:r>
            <a:endParaRPr lang="en-US" dirty="0">
              <a:solidFill>
                <a:srgbClr val="FF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734" y="4332579"/>
            <a:ext cx="7620000" cy="5715000"/>
          </a:xfrm>
          <a:prstGeom prst="rect">
            <a:avLst/>
          </a:prstGeom>
        </p:spPr>
      </p:pic>
      <p:sp>
        <p:nvSpPr>
          <p:cNvPr id="8" name="Right Arrow 7"/>
          <p:cNvSpPr/>
          <p:nvPr/>
        </p:nvSpPr>
        <p:spPr>
          <a:xfrm rot="5400000">
            <a:off x="4525433" y="4618567"/>
            <a:ext cx="503767" cy="715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02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Based Classifications</a:t>
            </a:r>
          </a:p>
        </p:txBody>
      </p:sp>
      <p:sp>
        <p:nvSpPr>
          <p:cNvPr id="3" name="Content Placeholder 2"/>
          <p:cNvSpPr>
            <a:spLocks noGrp="1"/>
          </p:cNvSpPr>
          <p:nvPr>
            <p:ph idx="1"/>
          </p:nvPr>
        </p:nvSpPr>
        <p:spPr>
          <a:xfrm>
            <a:off x="457200" y="1600200"/>
            <a:ext cx="5638800" cy="4709160"/>
          </a:xfrm>
        </p:spPr>
        <p:txBody>
          <a:bodyPr>
            <a:normAutofit fontScale="92500" lnSpcReduction="10000"/>
          </a:bodyPr>
          <a:lstStyle/>
          <a:p>
            <a:r>
              <a:rPr lang="en-US" dirty="0" smtClean="0"/>
              <a:t>Unrestricted dynamic-priority algorithms are a generalization of job-level dynamic-priority algorithms which are a generalization of static-priority algorithms.</a:t>
            </a:r>
          </a:p>
          <a:p>
            <a:pPr lvl="1"/>
            <a:r>
              <a:rPr lang="en-US" dirty="0" smtClean="0"/>
              <a:t>In the single processor case, there is no difference between Unrestricted Dynamic and Job-Level Dynamic because the same optimal algorithm exists for both (EDF), but in multiprocessor cases, unrestricted Dynamic is strictly more powerful!</a:t>
            </a:r>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0" y="1600200"/>
            <a:ext cx="5334000" cy="4000500"/>
          </a:xfrm>
          <a:prstGeom prst="rect">
            <a:avLst/>
          </a:prstGeom>
        </p:spPr>
      </p:pic>
    </p:spTree>
    <p:extLst>
      <p:ext uri="{BB962C8B-B14F-4D97-AF65-F5344CB8AC3E}">
        <p14:creationId xmlns:p14="http://schemas.microsoft.com/office/powerpoint/2010/main" val="248273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 y)-restricted classification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scheduling algorithm is called (x, y)-restricted for </a:t>
                </a:r>
                <a14:m>
                  <m:oMath xmlns:m="http://schemas.openxmlformats.org/officeDocument/2006/math">
                    <m:r>
                      <a:rPr lang="en-US" b="0" i="1" smtClean="0">
                        <a:latin typeface="Cambria Math" charset="0"/>
                      </a:rPr>
                      <m:t>𝑥</m:t>
                    </m:r>
                    <m:r>
                      <a:rPr lang="en-US" b="0" i="1" smtClean="0">
                        <a:latin typeface="Cambria Math" charset="0"/>
                      </a:rPr>
                      <m:t> ∈</m:t>
                    </m:r>
                    <m:d>
                      <m:dPr>
                        <m:begChr m:val="{"/>
                        <m:endChr m:val="}"/>
                        <m:ctrlPr>
                          <a:rPr lang="en-US" b="0" i="1" smtClean="0">
                            <a:latin typeface="Cambria Math" panose="02040503050406030204" pitchFamily="18" charset="0"/>
                            <a:ea typeface="Cambria Math" charset="0"/>
                            <a:cs typeface="Cambria Math" charset="0"/>
                          </a:rPr>
                        </m:ctrlPr>
                      </m:dPr>
                      <m:e>
                        <m:r>
                          <a:rPr lang="en-US" b="0" i="1" smtClean="0">
                            <a:latin typeface="Cambria Math" charset="0"/>
                            <a:ea typeface="Cambria Math" charset="0"/>
                            <a:cs typeface="Cambria Math" charset="0"/>
                          </a:rPr>
                          <m:t>1, 2, 3</m:t>
                        </m:r>
                      </m:e>
                    </m:d>
                  </m:oMath>
                </a14:m>
                <a:r>
                  <a:rPr lang="en-US" b="0" dirty="0" smtClean="0">
                    <a:ea typeface="Cambria Math" charset="0"/>
                    <a:cs typeface="Cambria Math" charset="0"/>
                  </a:rPr>
                  <a:t> and y</a:t>
                </a:r>
                <a14:m>
                  <m:oMath xmlns:m="http://schemas.openxmlformats.org/officeDocument/2006/math">
                    <m:r>
                      <a:rPr lang="en-US" i="1">
                        <a:latin typeface="Cambria Math" charset="0"/>
                      </a:rPr>
                      <m:t> ∈</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1, 2, 3</m:t>
                        </m:r>
                      </m:e>
                    </m:d>
                  </m:oMath>
                </a14:m>
                <a:r>
                  <a:rPr lang="en-US" b="0" dirty="0" smtClean="0">
                    <a:ea typeface="Cambria Math" charset="0"/>
                    <a:cs typeface="Cambria Math" charset="0"/>
                  </a:rPr>
                  <a:t> if it is in priority class x and migration class y.</a:t>
                </a:r>
              </a:p>
              <a:p>
                <a:endParaRPr lang="en-US" b="0" dirty="0" smtClean="0">
                  <a:ea typeface="Cambria Math" charset="0"/>
                  <a:cs typeface="Cambria Math"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25" r="-1481"/>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58" y="3505200"/>
            <a:ext cx="7652324" cy="1621084"/>
          </a:xfrm>
          <a:prstGeom prst="rect">
            <a:avLst/>
          </a:prstGeom>
        </p:spPr>
      </p:pic>
    </p:spTree>
    <p:extLst>
      <p:ext uri="{BB962C8B-B14F-4D97-AF65-F5344CB8AC3E}">
        <p14:creationId xmlns:p14="http://schemas.microsoft.com/office/powerpoint/2010/main" val="1617473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&lt;x, y&gt; feasibility</a:t>
            </a:r>
            <a:endParaRPr lang="en-US" dirty="0"/>
          </a:p>
        </p:txBody>
      </p:sp>
      <p:sp>
        <p:nvSpPr>
          <p:cNvPr id="3" name="Content Placeholder 2"/>
          <p:cNvSpPr>
            <a:spLocks noGrp="1"/>
          </p:cNvSpPr>
          <p:nvPr>
            <p:ph idx="1"/>
          </p:nvPr>
        </p:nvSpPr>
        <p:spPr/>
        <p:txBody>
          <a:bodyPr/>
          <a:lstStyle/>
          <a:p>
            <a:r>
              <a:rPr lang="en-US" dirty="0" smtClean="0"/>
              <a:t>An ordered pair &lt;x, y&gt; denotes the set of task systems that are </a:t>
            </a:r>
            <a:r>
              <a:rPr lang="en-US" dirty="0" smtClean="0">
                <a:solidFill>
                  <a:schemeClr val="bg1"/>
                </a:solidFill>
              </a:rPr>
              <a:t>feasible</a:t>
            </a:r>
            <a:r>
              <a:rPr lang="en-US" dirty="0" smtClean="0"/>
              <a:t> under (x, y)-restricted scheduling</a:t>
            </a:r>
          </a:p>
          <a:p>
            <a:pPr marL="548640" lvl="1" indent="-411480">
              <a:buClr>
                <a:schemeClr val="tx1">
                  <a:shade val="95000"/>
                </a:schemeClr>
              </a:buClr>
              <a:buSzPct val="65000"/>
              <a:buFont typeface="Wingdings 2"/>
              <a:buChar char=""/>
            </a:pPr>
            <a:r>
              <a:rPr lang="en-US" sz="2800" dirty="0" smtClean="0"/>
              <a:t>Recall that a task system is </a:t>
            </a:r>
            <a:r>
              <a:rPr lang="en-US" sz="2800" dirty="0"/>
              <a:t>f</a:t>
            </a:r>
            <a:r>
              <a:rPr lang="en-US" sz="2800" dirty="0" smtClean="0"/>
              <a:t>easible</a:t>
            </a:r>
            <a:r>
              <a:rPr lang="en-US" sz="2800" dirty="0" smtClean="0">
                <a:solidFill>
                  <a:schemeClr val="bg1"/>
                </a:solidFill>
              </a:rPr>
              <a:t> </a:t>
            </a:r>
            <a:r>
              <a:rPr lang="en-US" sz="2800" dirty="0"/>
              <a:t>under a class of algorithms C if </a:t>
            </a:r>
            <a:r>
              <a:rPr lang="en-US" sz="2800" dirty="0" smtClean="0"/>
              <a:t>the task system </a:t>
            </a:r>
            <a:r>
              <a:rPr lang="en-US" sz="2800" dirty="0"/>
              <a:t>is schedulable by some algorithm A in C</a:t>
            </a:r>
            <a:endParaRPr lang="en-US" sz="2800" b="1" dirty="0">
              <a:solidFill>
                <a:schemeClr val="bg1"/>
              </a:solidFill>
            </a:endParaRPr>
          </a:p>
          <a:p>
            <a:endParaRPr lang="en-US" dirty="0" smtClean="0"/>
          </a:p>
          <a:p>
            <a:endParaRPr lang="en-US" dirty="0"/>
          </a:p>
        </p:txBody>
      </p:sp>
    </p:spTree>
    <p:extLst>
      <p:ext uri="{BB962C8B-B14F-4D97-AF65-F5344CB8AC3E}">
        <p14:creationId xmlns:p14="http://schemas.microsoft.com/office/powerpoint/2010/main" val="2037379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Focus of the Chapter</a:t>
            </a:r>
          </a:p>
          <a:p>
            <a:pPr lvl="1"/>
            <a:r>
              <a:rPr lang="en-US" dirty="0" smtClean="0"/>
              <a:t>“We analyze the trade-offs involved in scheduling independent, periodic real-time tasks on a multiprocessor”</a:t>
            </a:r>
          </a:p>
          <a:p>
            <a:r>
              <a:rPr lang="en-US" dirty="0" smtClean="0"/>
              <a:t>Terminology</a:t>
            </a:r>
          </a:p>
          <a:p>
            <a:pPr lvl="1"/>
            <a:r>
              <a:rPr lang="en-US" dirty="0" smtClean="0"/>
              <a:t>Real-Time System</a:t>
            </a:r>
          </a:p>
          <a:p>
            <a:pPr lvl="2"/>
            <a:r>
              <a:rPr lang="en-US" dirty="0" smtClean="0"/>
              <a:t>: “A real-time system is a system required to complete its work and deliver its services on a timely basis”[ref]</a:t>
            </a:r>
          </a:p>
          <a:p>
            <a:pPr lvl="3"/>
            <a:r>
              <a:rPr lang="en-US" dirty="0" smtClean="0"/>
              <a:t>Traffic Light Regulation</a:t>
            </a:r>
          </a:p>
          <a:p>
            <a:pPr lvl="3"/>
            <a:r>
              <a:rPr lang="en-US" dirty="0" smtClean="0"/>
              <a:t>Airplane Runway System</a:t>
            </a:r>
          </a:p>
          <a:p>
            <a:pPr lvl="3"/>
            <a:r>
              <a:rPr lang="en-US" dirty="0" smtClean="0"/>
              <a:t>Managing the Breaks/Acceleration on Modern Cars</a:t>
            </a:r>
          </a:p>
          <a:p>
            <a:pPr lvl="1"/>
            <a:r>
              <a:rPr lang="en-US" dirty="0" smtClean="0"/>
              <a:t>Real-Time Task</a:t>
            </a:r>
          </a:p>
          <a:p>
            <a:pPr lvl="2"/>
            <a:r>
              <a:rPr lang="en-US" dirty="0" smtClean="0"/>
              <a:t>The collection of real-time jobs that must be scheduled in the above type system. These have an associated deadline and usually a penalty for lateness. </a:t>
            </a:r>
          </a:p>
          <a:p>
            <a:pPr lvl="1"/>
            <a:r>
              <a:rPr lang="en-US" dirty="0" smtClean="0"/>
              <a:t>Periodic Real-Time Task</a:t>
            </a:r>
          </a:p>
          <a:p>
            <a:pPr lvl="2"/>
            <a:r>
              <a:rPr lang="en-US" dirty="0" smtClean="0"/>
              <a:t>A Real-Time Task that repeats at a specified interval.</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Runtime overhead relationship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26287"/>
                <a:ext cx="8229600" cy="4709160"/>
              </a:xfrm>
            </p:spPr>
            <p:txBody>
              <a:bodyPr/>
              <a:lstStyle/>
              <a:p>
                <a:r>
                  <a:rPr lang="en-US" sz="2000" dirty="0" smtClean="0"/>
                  <a:t>If </a:t>
                </a:r>
                <a14:m>
                  <m:oMath xmlns:m="http://schemas.openxmlformats.org/officeDocument/2006/math">
                    <m:r>
                      <a:rPr lang="en-US" sz="2000" b="0" i="1" smtClean="0">
                        <a:latin typeface="Cambria Math" charset="0"/>
                      </a:rPr>
                      <m:t>𝑦</m:t>
                    </m:r>
                    <m:r>
                      <a:rPr lang="en-US" sz="2000" b="0" i="1" smtClean="0">
                        <a:latin typeface="Cambria Math" charset="0"/>
                      </a:rPr>
                      <m:t> ≥</m:t>
                    </m:r>
                    <m:r>
                      <a:rPr lang="en-US" sz="2000" b="0" i="1" smtClean="0">
                        <a:latin typeface="Cambria Math" charset="0"/>
                        <a:ea typeface="Cambria Math" charset="0"/>
                        <a:cs typeface="Cambria Math" charset="0"/>
                      </a:rPr>
                      <m:t>𝑤</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𝑧</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𝑥</m:t>
                    </m:r>
                  </m:oMath>
                </a14:m>
                <a:r>
                  <a:rPr lang="en-US" sz="2000" dirty="0" smtClean="0"/>
                  <a:t>, the runtime overhead of a (w, x)-restricted algorithm is at most that of a (y, z)-restricted algorithm</a:t>
                </a:r>
              </a:p>
              <a:p>
                <a:r>
                  <a:rPr lang="en-US" sz="2000" dirty="0"/>
                  <a:t>Generally, runtime overhead is higher for more general algorithms than less general </a:t>
                </a:r>
                <a:r>
                  <a:rPr lang="en-US" sz="2000" dirty="0" smtClean="0"/>
                  <a:t>ones</a:t>
                </a:r>
              </a:p>
              <a:p>
                <a:r>
                  <a:rPr lang="en-US" sz="2000" dirty="0" smtClean="0"/>
                  <a:t>(3, 3)-restricted algorithms are the most general, while (1, 1)-restricted algorithms are the least general</a:t>
                </a:r>
              </a:p>
              <a:p>
                <a:r>
                  <a:rPr lang="en-US" sz="2000" dirty="0" smtClean="0"/>
                  <a:t>Any task system that is feasible under any (x, y)-restricted class is also feasible under (3, 3)-restricted algorithms, but the runtime of the (3, 3)-restricted algorithms may be unacceptably high.</a:t>
                </a:r>
              </a:p>
              <a:p>
                <a:endParaRPr lang="en-US" sz="2400" dirty="0" smtClean="0"/>
              </a:p>
              <a:p>
                <a:endParaRPr lang="en-US" sz="2400" dirty="0" smtClean="0"/>
              </a:p>
              <a:p>
                <a:endParaRPr lang="en-US" baseline="-25000" dirty="0"/>
              </a:p>
              <a:p>
                <a:endParaRPr lang="en-US" baseline="-25000" dirty="0" smtClean="0"/>
              </a:p>
              <a:p>
                <a:endParaRPr lang="en-US" baseline="-25000" dirty="0"/>
              </a:p>
              <a:p>
                <a:endParaRPr lang="en-US" baseline="-25000" dirty="0" smtClean="0"/>
              </a:p>
              <a:p>
                <a:endParaRPr lang="en-US" baseline="-25000" dirty="0"/>
              </a:p>
              <a:p>
                <a:endParaRPr lang="en-US" baseline="-2500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26287"/>
                <a:ext cx="8229600" cy="4709160"/>
              </a:xfrm>
              <a:blipFill rotWithShape="0">
                <a:blip r:embed="rId2"/>
                <a:stretch>
                  <a:fillRect t="-8549"/>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177" y="5188522"/>
            <a:ext cx="6493162" cy="1375525"/>
          </a:xfrm>
          <a:prstGeom prst="rect">
            <a:avLst/>
          </a:prstGeom>
        </p:spPr>
      </p:pic>
      <p:cxnSp>
        <p:nvCxnSpPr>
          <p:cNvPr id="8" name="Straight Arrow Connector 7"/>
          <p:cNvCxnSpPr/>
          <p:nvPr/>
        </p:nvCxnSpPr>
        <p:spPr>
          <a:xfrm flipV="1">
            <a:off x="990600" y="5188522"/>
            <a:ext cx="0" cy="1375525"/>
          </a:xfrm>
          <a:prstGeom prst="straightConnector1">
            <a:avLst/>
          </a:prstGeom>
          <a:ln>
            <a:solidFill>
              <a:srgbClr val="FFEDAB"/>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138177" y="5055287"/>
            <a:ext cx="6400800" cy="0"/>
          </a:xfrm>
          <a:prstGeom prst="straightConnector1">
            <a:avLst/>
          </a:prstGeom>
          <a:ln>
            <a:solidFill>
              <a:srgbClr val="FFEDAB"/>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05200" y="4676278"/>
            <a:ext cx="1406154" cy="369332"/>
          </a:xfrm>
          <a:prstGeom prst="rect">
            <a:avLst/>
          </a:prstGeom>
          <a:noFill/>
        </p:spPr>
        <p:txBody>
          <a:bodyPr wrap="none" rtlCol="0">
            <a:spAutoFit/>
          </a:bodyPr>
          <a:lstStyle/>
          <a:p>
            <a:r>
              <a:rPr lang="en-US" dirty="0" smtClean="0">
                <a:solidFill>
                  <a:srgbClr val="FFEDAB"/>
                </a:solidFill>
              </a:rPr>
              <a:t>⬆ generality</a:t>
            </a:r>
            <a:endParaRPr lang="en-US" dirty="0">
              <a:solidFill>
                <a:srgbClr val="FFEDAB"/>
              </a:solidFill>
            </a:endParaRPr>
          </a:p>
        </p:txBody>
      </p:sp>
      <p:sp>
        <p:nvSpPr>
          <p:cNvPr id="14" name="TextBox 13"/>
          <p:cNvSpPr txBox="1"/>
          <p:nvPr/>
        </p:nvSpPr>
        <p:spPr>
          <a:xfrm rot="16200000">
            <a:off x="102857" y="5741657"/>
            <a:ext cx="1406154" cy="369332"/>
          </a:xfrm>
          <a:prstGeom prst="rect">
            <a:avLst/>
          </a:prstGeom>
          <a:noFill/>
        </p:spPr>
        <p:txBody>
          <a:bodyPr wrap="none" rtlCol="0">
            <a:spAutoFit/>
          </a:bodyPr>
          <a:lstStyle/>
          <a:p>
            <a:r>
              <a:rPr lang="en-US" dirty="0" smtClean="0">
                <a:solidFill>
                  <a:srgbClr val="FFEDAB"/>
                </a:solidFill>
              </a:rPr>
              <a:t>⬆ generality</a:t>
            </a:r>
            <a:endParaRPr lang="en-US" dirty="0">
              <a:solidFill>
                <a:srgbClr val="FFEDAB"/>
              </a:solidFill>
            </a:endParaRPr>
          </a:p>
        </p:txBody>
      </p:sp>
    </p:spTree>
    <p:extLst>
      <p:ext uri="{BB962C8B-B14F-4D97-AF65-F5344CB8AC3E}">
        <p14:creationId xmlns:p14="http://schemas.microsoft.com/office/powerpoint/2010/main" val="615849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71"/>
            <a:ext cx="8229600" cy="1143000"/>
          </a:xfrm>
        </p:spPr>
        <p:txBody>
          <a:bodyPr>
            <a:normAutofit/>
          </a:bodyPr>
          <a:lstStyle/>
          <a:p>
            <a:r>
              <a:rPr lang="en-US" dirty="0" err="1" smtClean="0"/>
              <a:t>Schedulability</a:t>
            </a:r>
            <a:r>
              <a:rPr lang="en-US" dirty="0" smtClean="0"/>
              <a:t> Relationships</a:t>
            </a:r>
            <a:endParaRPr lang="en-US" dirty="0"/>
          </a:p>
        </p:txBody>
      </p:sp>
      <p:sp>
        <p:nvSpPr>
          <p:cNvPr id="3" name="Content Placeholder 2"/>
          <p:cNvSpPr>
            <a:spLocks noGrp="1"/>
          </p:cNvSpPr>
          <p:nvPr>
            <p:ph idx="1"/>
          </p:nvPr>
        </p:nvSpPr>
        <p:spPr>
          <a:xfrm>
            <a:off x="453527" y="2366125"/>
            <a:ext cx="8229600" cy="4709160"/>
          </a:xfrm>
        </p:spPr>
        <p:txBody>
          <a:bodyPr/>
          <a:lstStyle/>
          <a:p>
            <a:r>
              <a:rPr lang="en-US" sz="2400" dirty="0" smtClean="0"/>
              <a:t>Possible Relationships</a:t>
            </a:r>
          </a:p>
          <a:p>
            <a:pPr lvl="1"/>
            <a:r>
              <a:rPr lang="en-US" sz="2100" dirty="0" smtClean="0"/>
              <a:t>The class of (w</a:t>
            </a:r>
            <a:r>
              <a:rPr lang="en-US" sz="2100" baseline="-25000" dirty="0" smtClean="0"/>
              <a:t>1</a:t>
            </a:r>
            <a:r>
              <a:rPr lang="en-US" sz="2100" dirty="0" smtClean="0"/>
              <a:t>,x</a:t>
            </a:r>
            <a:r>
              <a:rPr lang="en-US" sz="2100" baseline="-25000" dirty="0" smtClean="0"/>
              <a:t>1</a:t>
            </a:r>
            <a:r>
              <a:rPr lang="en-US" sz="2100" dirty="0" smtClean="0"/>
              <a:t>)-restricted algorithms is strictly more powerful than the class of (w</a:t>
            </a:r>
            <a:r>
              <a:rPr lang="en-US" sz="2100" baseline="-25000" dirty="0" smtClean="0"/>
              <a:t>2</a:t>
            </a:r>
            <a:r>
              <a:rPr lang="en-US" sz="2100" dirty="0" smtClean="0"/>
              <a:t>,x</a:t>
            </a:r>
            <a:r>
              <a:rPr lang="en-US" sz="2100" baseline="-25000" dirty="0" smtClean="0"/>
              <a:t>2</a:t>
            </a:r>
            <a:r>
              <a:rPr lang="en-US" sz="2100" dirty="0" smtClean="0"/>
              <a:t>)-restricted algorithms.</a:t>
            </a:r>
          </a:p>
          <a:p>
            <a:pPr lvl="2"/>
            <a:r>
              <a:rPr lang="en-US" sz="2000" dirty="0" smtClean="0"/>
              <a:t>Any task system that is feasible under the (w</a:t>
            </a:r>
            <a:r>
              <a:rPr lang="en-US" sz="2000" baseline="-25000" dirty="0" smtClean="0"/>
              <a:t>2</a:t>
            </a:r>
            <a:r>
              <a:rPr lang="en-US" sz="2000" dirty="0" smtClean="0"/>
              <a:t>,x</a:t>
            </a:r>
            <a:r>
              <a:rPr lang="en-US" sz="2000" baseline="-25000" dirty="0" smtClean="0"/>
              <a:t>2</a:t>
            </a:r>
            <a:r>
              <a:rPr lang="en-US" sz="2000" dirty="0" smtClean="0"/>
              <a:t>)-restricted algorithms is also feasible under the (w</a:t>
            </a:r>
            <a:r>
              <a:rPr lang="en-US" sz="2000" baseline="-25000" dirty="0" smtClean="0"/>
              <a:t>1</a:t>
            </a:r>
            <a:r>
              <a:rPr lang="en-US" sz="2000" dirty="0" smtClean="0"/>
              <a:t>,x</a:t>
            </a:r>
            <a:r>
              <a:rPr lang="en-US" sz="2000" baseline="-25000" dirty="0" smtClean="0"/>
              <a:t>1</a:t>
            </a:r>
            <a:r>
              <a:rPr lang="en-US" sz="2000" dirty="0" smtClean="0"/>
              <a:t>)-restricted algorithms.</a:t>
            </a:r>
          </a:p>
          <a:p>
            <a:pPr lvl="2"/>
            <a:r>
              <a:rPr lang="en-US" sz="2000" dirty="0" smtClean="0"/>
              <a:t>There exists at least one task system that is feasible under the (w</a:t>
            </a:r>
            <a:r>
              <a:rPr lang="en-US" sz="2000" baseline="-25000" dirty="0" smtClean="0"/>
              <a:t>1</a:t>
            </a:r>
            <a:r>
              <a:rPr lang="en-US" sz="2000" dirty="0" smtClean="0"/>
              <a:t>,x</a:t>
            </a:r>
            <a:r>
              <a:rPr lang="en-US" sz="2000" baseline="-25000" dirty="0" smtClean="0"/>
              <a:t>1</a:t>
            </a:r>
            <a:r>
              <a:rPr lang="en-US" sz="2000" dirty="0" smtClean="0"/>
              <a:t>)-restricted class but is not feasible under the (w</a:t>
            </a:r>
            <a:r>
              <a:rPr lang="en-US" sz="2000" baseline="-25000" dirty="0" smtClean="0"/>
              <a:t>2</a:t>
            </a:r>
            <a:r>
              <a:rPr lang="en-US" sz="2000" dirty="0" smtClean="0"/>
              <a:t>,x</a:t>
            </a:r>
            <a:r>
              <a:rPr lang="en-US" sz="2000" baseline="-25000" dirty="0" smtClean="0"/>
              <a:t>2</a:t>
            </a:r>
            <a:r>
              <a:rPr lang="en-US" sz="2000" dirty="0" smtClean="0"/>
              <a:t>)-restricted class.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990600"/>
            <a:ext cx="6493162" cy="13755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2339" y="5495405"/>
            <a:ext cx="6431975" cy="12863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err="1"/>
              <a:t>Schedulability</a:t>
            </a:r>
            <a:r>
              <a:rPr lang="en-US" dirty="0"/>
              <a:t> </a:t>
            </a:r>
            <a:r>
              <a:rPr lang="en-US" dirty="0" smtClean="0"/>
              <a:t>Relationships II</a:t>
            </a:r>
            <a:endParaRPr lang="en-US" dirty="0"/>
          </a:p>
        </p:txBody>
      </p:sp>
      <p:sp>
        <p:nvSpPr>
          <p:cNvPr id="3" name="Content Placeholder 2"/>
          <p:cNvSpPr>
            <a:spLocks noGrp="1"/>
          </p:cNvSpPr>
          <p:nvPr>
            <p:ph idx="1"/>
          </p:nvPr>
        </p:nvSpPr>
        <p:spPr>
          <a:xfrm>
            <a:off x="457200" y="2390913"/>
            <a:ext cx="8229600" cy="4709160"/>
          </a:xfrm>
        </p:spPr>
        <p:txBody>
          <a:bodyPr/>
          <a:lstStyle/>
          <a:p>
            <a:r>
              <a:rPr lang="en-US" dirty="0"/>
              <a:t>Possible Relationships</a:t>
            </a:r>
          </a:p>
          <a:p>
            <a:pPr lvl="1"/>
            <a:r>
              <a:rPr lang="en-US" dirty="0" smtClean="0"/>
              <a:t>The class of (</a:t>
            </a:r>
            <a:r>
              <a:rPr lang="en-US" dirty="0" err="1" smtClean="0"/>
              <a:t>w,x</a:t>
            </a:r>
            <a:r>
              <a:rPr lang="en-US" dirty="0" smtClean="0"/>
              <a:t>)-restricted algorithms and the class of (</a:t>
            </a:r>
            <a:r>
              <a:rPr lang="en-US" dirty="0" err="1" smtClean="0"/>
              <a:t>y,z</a:t>
            </a:r>
            <a:r>
              <a:rPr lang="en-US" dirty="0" smtClean="0"/>
              <a:t>)-restricted algorithms are equivalent.</a:t>
            </a:r>
          </a:p>
          <a:p>
            <a:pPr lvl="1"/>
            <a:r>
              <a:rPr lang="en-US" dirty="0" smtClean="0"/>
              <a:t>A task system is feasible under the (</a:t>
            </a:r>
            <a:r>
              <a:rPr lang="en-US" dirty="0" err="1" smtClean="0"/>
              <a:t>w,x</a:t>
            </a:r>
            <a:r>
              <a:rPr lang="en-US" dirty="0" smtClean="0"/>
              <a:t>)-restricted class if and only if it is feasible under the (</a:t>
            </a:r>
            <a:r>
              <a:rPr lang="en-US" dirty="0" err="1" smtClean="0"/>
              <a:t>y,z</a:t>
            </a:r>
            <a:r>
              <a:rPr lang="en-US" dirty="0" smtClean="0"/>
              <a:t>)-restricted class.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5419" y="990600"/>
            <a:ext cx="6493162" cy="137552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2665" y="4876800"/>
            <a:ext cx="6457143" cy="1895238"/>
          </a:xfrm>
          <a:prstGeom prst="rect">
            <a:avLst/>
          </a:prstGeom>
        </p:spPr>
      </p:pic>
    </p:spTree>
    <p:extLst>
      <p:ext uri="{BB962C8B-B14F-4D97-AF65-F5344CB8AC3E}">
        <p14:creationId xmlns:p14="http://schemas.microsoft.com/office/powerpoint/2010/main" val="85251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Schedulability</a:t>
            </a:r>
            <a:r>
              <a:rPr lang="en-US" dirty="0" smtClean="0"/>
              <a:t> Relationships III</a:t>
            </a:r>
            <a:endParaRPr lang="en-US" dirty="0"/>
          </a:p>
        </p:txBody>
      </p:sp>
      <p:sp>
        <p:nvSpPr>
          <p:cNvPr id="3" name="Content Placeholder 2"/>
          <p:cNvSpPr>
            <a:spLocks noGrp="1"/>
          </p:cNvSpPr>
          <p:nvPr>
            <p:ph idx="1"/>
          </p:nvPr>
        </p:nvSpPr>
        <p:spPr/>
        <p:txBody>
          <a:bodyPr/>
          <a:lstStyle/>
          <a:p>
            <a:r>
              <a:rPr lang="en-US" sz="2400" dirty="0" smtClean="0"/>
              <a:t>The class (w, x)-restricted algorithms and the class (y, z)-restricted algorithms are incomparable</a:t>
            </a:r>
          </a:p>
          <a:p>
            <a:r>
              <a:rPr lang="en-US" sz="2400" dirty="0" smtClean="0"/>
              <a:t>There exists at least one task system that is feasible under the first class that is not feasible under the second class , and vice versa</a:t>
            </a:r>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972142"/>
            <a:ext cx="7201196" cy="1868183"/>
          </a:xfrm>
          <a:prstGeom prst="rect">
            <a:avLst/>
          </a:prstGeom>
        </p:spPr>
      </p:pic>
    </p:spTree>
    <p:extLst>
      <p:ext uri="{BB962C8B-B14F-4D97-AF65-F5344CB8AC3E}">
        <p14:creationId xmlns:p14="http://schemas.microsoft.com/office/powerpoint/2010/main" val="1862397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836"/>
            <a:ext cx="5638800" cy="783167"/>
          </a:xfrm>
        </p:spPr>
        <p:txBody>
          <a:bodyPr>
            <a:normAutofit/>
          </a:bodyPr>
          <a:lstStyle/>
          <a:p>
            <a:r>
              <a:rPr lang="en-US" sz="3600" dirty="0" smtClean="0"/>
              <a:t>Class Relationships I</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00" y="4474552"/>
                <a:ext cx="8229600" cy="4709160"/>
              </a:xfrm>
            </p:spPr>
            <p:txBody>
              <a:bodyPr>
                <a:normAutofit/>
              </a:bodyPr>
              <a:lstStyle/>
              <a:p>
                <a:r>
                  <a:rPr lang="en-US" sz="2000" dirty="0" smtClean="0"/>
                  <a:t>Since every static-priority algorithm is, by definition, a job-level dynamic-priority algorithm, and every job-level dynamic-priority algorithm is an unrestricted dynamic-priority algorithm. We can trivially observe the following relationships:</a:t>
                </a:r>
              </a:p>
              <a:p>
                <a:pPr lvl="1" algn="ctr"/>
                <a:r>
                  <a:rPr lang="en-US" sz="1800" dirty="0" smtClean="0"/>
                  <a:t>&lt;1,1&gt;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oMath>
                </a14:m>
                <a:r>
                  <a:rPr lang="en-US" sz="1800" dirty="0" smtClean="0"/>
                  <a:t> &lt;2,1&gt;</a:t>
                </a:r>
                <a:r>
                  <a:rPr lang="en-US" sz="1800" dirty="0">
                    <a:ea typeface="Cambria Math" panose="020405030504060302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m:t>
                    </m:r>
                  </m:oMath>
                </a14:m>
                <a:r>
                  <a:rPr lang="en-US" sz="1800" dirty="0" smtClean="0"/>
                  <a:t> &lt;3,1&gt;</a:t>
                </a:r>
              </a:p>
              <a:p>
                <a:pPr lvl="1" algn="ctr"/>
                <a:r>
                  <a:rPr lang="en-US" sz="1800" dirty="0"/>
                  <a:t>&lt;</a:t>
                </a:r>
                <a:r>
                  <a:rPr lang="en-US" sz="1800" dirty="0" smtClean="0"/>
                  <a:t>1,2&gt; </a:t>
                </a:r>
                <a14:m>
                  <m:oMath xmlns:m="http://schemas.openxmlformats.org/officeDocument/2006/math">
                    <m:r>
                      <a:rPr lang="en-US" sz="1800" i="1">
                        <a:latin typeface="Cambria Math" panose="02040503050406030204" pitchFamily="18" charset="0"/>
                        <a:ea typeface="Cambria Math" panose="02040503050406030204" pitchFamily="18" charset="0"/>
                      </a:rPr>
                      <m:t>⊆</m:t>
                    </m:r>
                  </m:oMath>
                </a14:m>
                <a:r>
                  <a:rPr lang="en-US" sz="1800" dirty="0"/>
                  <a:t> &lt;</a:t>
                </a:r>
                <a:r>
                  <a:rPr lang="en-US" sz="1800" dirty="0" smtClean="0"/>
                  <a:t>2,2&gt;</a:t>
                </a:r>
                <a:r>
                  <a:rPr lang="en-US" sz="1800" dirty="0" smtClean="0">
                    <a:ea typeface="Cambria Math" panose="020405030504060302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m:t>
                    </m:r>
                  </m:oMath>
                </a14:m>
                <a:r>
                  <a:rPr lang="en-US" sz="1800" dirty="0"/>
                  <a:t> &lt;</a:t>
                </a:r>
                <a:r>
                  <a:rPr lang="en-US" sz="1800" dirty="0" smtClean="0"/>
                  <a:t>3,2&gt;</a:t>
                </a:r>
              </a:p>
              <a:p>
                <a:pPr lvl="1" algn="ctr"/>
                <a:r>
                  <a:rPr lang="en-US" sz="1800" dirty="0"/>
                  <a:t>&lt;</a:t>
                </a:r>
                <a:r>
                  <a:rPr lang="en-US" sz="1800" dirty="0" smtClean="0"/>
                  <a:t>1,3&gt; </a:t>
                </a:r>
                <a14:m>
                  <m:oMath xmlns:m="http://schemas.openxmlformats.org/officeDocument/2006/math">
                    <m:r>
                      <a:rPr lang="en-US" sz="1800" i="1">
                        <a:latin typeface="Cambria Math" panose="02040503050406030204" pitchFamily="18" charset="0"/>
                        <a:ea typeface="Cambria Math" panose="02040503050406030204" pitchFamily="18" charset="0"/>
                      </a:rPr>
                      <m:t>⊆</m:t>
                    </m:r>
                  </m:oMath>
                </a14:m>
                <a:r>
                  <a:rPr lang="en-US" sz="1800" dirty="0"/>
                  <a:t> &lt;</a:t>
                </a:r>
                <a:r>
                  <a:rPr lang="en-US" sz="1800" dirty="0" smtClean="0"/>
                  <a:t>2,3&gt;</a:t>
                </a:r>
                <a:r>
                  <a:rPr lang="en-US" sz="1800" dirty="0" smtClean="0">
                    <a:ea typeface="Cambria Math" panose="020405030504060302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m:t>
                    </m:r>
                  </m:oMath>
                </a14:m>
                <a:r>
                  <a:rPr lang="en-US" sz="1800" dirty="0"/>
                  <a:t> &lt;</a:t>
                </a:r>
                <a:r>
                  <a:rPr lang="en-US" sz="1800" dirty="0" smtClean="0"/>
                  <a:t>3,3&gt;</a:t>
                </a:r>
                <a:endParaRPr lang="en-US" sz="1800" dirty="0"/>
              </a:p>
              <a:p>
                <a:pPr lvl="1" algn="ct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 y="4474552"/>
                <a:ext cx="8229600" cy="4709160"/>
              </a:xfrm>
              <a:blipFill>
                <a:blip r:embed="rId2" cstate="print"/>
                <a:stretch>
                  <a:fillRect t="-517"/>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337400122"/>
              </p:ext>
            </p:extLst>
          </p:nvPr>
        </p:nvGraphicFramePr>
        <p:xfrm>
          <a:off x="571500" y="805201"/>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val="2420692441"/>
                    </a:ext>
                  </a:extLst>
                </a:gridCol>
                <a:gridCol w="784860">
                  <a:extLst>
                    <a:ext uri="{9D8B030D-6E8A-4147-A177-3AD203B41FA5}">
                      <a16:colId xmlns:a16="http://schemas.microsoft.com/office/drawing/2014/main" val="3494278852"/>
                    </a:ext>
                  </a:extLst>
                </a:gridCol>
                <a:gridCol w="784860">
                  <a:extLst>
                    <a:ext uri="{9D8B030D-6E8A-4147-A177-3AD203B41FA5}">
                      <a16:colId xmlns:a16="http://schemas.microsoft.com/office/drawing/2014/main" val="475855796"/>
                    </a:ext>
                  </a:extLst>
                </a:gridCol>
                <a:gridCol w="784860">
                  <a:extLst>
                    <a:ext uri="{9D8B030D-6E8A-4147-A177-3AD203B41FA5}">
                      <a16:colId xmlns:a16="http://schemas.microsoft.com/office/drawing/2014/main" val="1405453284"/>
                    </a:ext>
                  </a:extLst>
                </a:gridCol>
                <a:gridCol w="784860">
                  <a:extLst>
                    <a:ext uri="{9D8B030D-6E8A-4147-A177-3AD203B41FA5}">
                      <a16:colId xmlns:a16="http://schemas.microsoft.com/office/drawing/2014/main" val="3437938243"/>
                    </a:ext>
                  </a:extLst>
                </a:gridCol>
                <a:gridCol w="784860">
                  <a:extLst>
                    <a:ext uri="{9D8B030D-6E8A-4147-A177-3AD203B41FA5}">
                      <a16:colId xmlns:a16="http://schemas.microsoft.com/office/drawing/2014/main" val="30205073"/>
                    </a:ext>
                  </a:extLst>
                </a:gridCol>
                <a:gridCol w="784860">
                  <a:extLst>
                    <a:ext uri="{9D8B030D-6E8A-4147-A177-3AD203B41FA5}">
                      <a16:colId xmlns:a16="http://schemas.microsoft.com/office/drawing/2014/main" val="1505884287"/>
                    </a:ext>
                  </a:extLst>
                </a:gridCol>
                <a:gridCol w="784860">
                  <a:extLst>
                    <a:ext uri="{9D8B030D-6E8A-4147-A177-3AD203B41FA5}">
                      <a16:colId xmlns:a16="http://schemas.microsoft.com/office/drawing/2014/main" val="2986373398"/>
                    </a:ext>
                  </a:extLst>
                </a:gridCol>
                <a:gridCol w="784860">
                  <a:extLst>
                    <a:ext uri="{9D8B030D-6E8A-4147-A177-3AD203B41FA5}">
                      <a16:colId xmlns:a16="http://schemas.microsoft.com/office/drawing/2014/main" val="880891628"/>
                    </a:ext>
                  </a:extLst>
                </a:gridCol>
                <a:gridCol w="784860">
                  <a:extLst>
                    <a:ext uri="{9D8B030D-6E8A-4147-A177-3AD203B41FA5}">
                      <a16:colId xmlns:a16="http://schemas.microsoft.com/office/drawing/2014/main" val="1466230064"/>
                    </a:ext>
                  </a:extLst>
                </a:gridCol>
              </a:tblGrid>
              <a:tr h="370840">
                <a:tc>
                  <a:txBody>
                    <a:bodyPr/>
                    <a:lstStyle/>
                    <a:p>
                      <a:pPr algn="ctr"/>
                      <a:endParaRPr lang="en-US" dirty="0"/>
                    </a:p>
                  </a:txBody>
                  <a:tcPr/>
                </a:tc>
                <a:tc>
                  <a:txBody>
                    <a:bodyPr/>
                    <a:lstStyle/>
                    <a:p>
                      <a:pPr algn="ctr"/>
                      <a:r>
                        <a:rPr lang="en-US" dirty="0" smtClean="0"/>
                        <a:t>&lt;1,1&gt;</a:t>
                      </a:r>
                      <a:endParaRPr lang="en-US" dirty="0"/>
                    </a:p>
                  </a:txBody>
                  <a:tcPr/>
                </a:tc>
                <a:tc>
                  <a:txBody>
                    <a:bodyPr/>
                    <a:lstStyle/>
                    <a:p>
                      <a:pPr algn="ctr"/>
                      <a:r>
                        <a:rPr lang="en-US" dirty="0" smtClean="0"/>
                        <a:t>&lt;2,1&gt;</a:t>
                      </a:r>
                      <a:endParaRPr lang="en-US" dirty="0"/>
                    </a:p>
                  </a:txBody>
                  <a:tcPr/>
                </a:tc>
                <a:tc>
                  <a:txBody>
                    <a:bodyPr/>
                    <a:lstStyle/>
                    <a:p>
                      <a:pPr algn="ctr"/>
                      <a:r>
                        <a:rPr lang="en-US" dirty="0" smtClean="0"/>
                        <a:t>&lt;3,1&gt;</a:t>
                      </a:r>
                      <a:endParaRPr lang="en-US" dirty="0"/>
                    </a:p>
                  </a:txBody>
                  <a:tcPr/>
                </a:tc>
                <a:tc>
                  <a:txBody>
                    <a:bodyPr/>
                    <a:lstStyle/>
                    <a:p>
                      <a:pPr algn="ctr"/>
                      <a:r>
                        <a:rPr lang="en-US" dirty="0" smtClean="0"/>
                        <a:t>&lt;1,2&gt;</a:t>
                      </a:r>
                      <a:endParaRPr lang="en-US" dirty="0"/>
                    </a:p>
                  </a:txBody>
                  <a:tcPr/>
                </a:tc>
                <a:tc>
                  <a:txBody>
                    <a:bodyPr/>
                    <a:lstStyle/>
                    <a:p>
                      <a:pPr algn="ctr"/>
                      <a:r>
                        <a:rPr lang="en-US" dirty="0" smtClean="0"/>
                        <a:t>&lt;2,2&gt;</a:t>
                      </a:r>
                      <a:endParaRPr lang="en-US" dirty="0"/>
                    </a:p>
                  </a:txBody>
                  <a:tcPr/>
                </a:tc>
                <a:tc>
                  <a:txBody>
                    <a:bodyPr/>
                    <a:lstStyle/>
                    <a:p>
                      <a:pPr algn="ctr"/>
                      <a:r>
                        <a:rPr lang="en-US" dirty="0" smtClean="0"/>
                        <a:t>&lt;3,2&gt;</a:t>
                      </a:r>
                      <a:endParaRPr lang="en-US" dirty="0"/>
                    </a:p>
                  </a:txBody>
                  <a:tcPr/>
                </a:tc>
                <a:tc>
                  <a:txBody>
                    <a:bodyPr/>
                    <a:lstStyle/>
                    <a:p>
                      <a:pPr algn="ctr"/>
                      <a:r>
                        <a:rPr lang="en-US" dirty="0" smtClean="0"/>
                        <a:t>&lt;1,3&gt;</a:t>
                      </a:r>
                      <a:endParaRPr lang="en-US" dirty="0"/>
                    </a:p>
                  </a:txBody>
                  <a:tcPr/>
                </a:tc>
                <a:tc>
                  <a:txBody>
                    <a:bodyPr/>
                    <a:lstStyle/>
                    <a:p>
                      <a:pPr algn="ctr"/>
                      <a:r>
                        <a:rPr lang="en-US" dirty="0" smtClean="0"/>
                        <a:t>&lt;2,3&gt;</a:t>
                      </a:r>
                      <a:endParaRPr lang="en-US" dirty="0"/>
                    </a:p>
                  </a:txBody>
                  <a:tcPr/>
                </a:tc>
                <a:tc>
                  <a:txBody>
                    <a:bodyPr/>
                    <a:lstStyle/>
                    <a:p>
                      <a:pPr algn="ctr"/>
                      <a:r>
                        <a:rPr lang="en-US" dirty="0" smtClean="0"/>
                        <a:t>&lt;3,3&gt;</a:t>
                      </a:r>
                      <a:endParaRPr lang="en-US" dirty="0"/>
                    </a:p>
                  </a:txBody>
                  <a:tcPr/>
                </a:tc>
                <a:extLst>
                  <a:ext uri="{0D108BD9-81ED-4DB2-BD59-A6C34878D82A}">
                    <a16:rowId xmlns:a16="http://schemas.microsoft.com/office/drawing/2014/main" val="643400794"/>
                  </a:ext>
                </a:extLst>
              </a:tr>
              <a:tr h="0">
                <a:tc>
                  <a:txBody>
                    <a:bodyPr/>
                    <a:lstStyle/>
                    <a:p>
                      <a:pPr algn="ctr"/>
                      <a:r>
                        <a:rPr lang="en-US" dirty="0" smtClean="0"/>
                        <a:t>&lt;1,1&gt;</a:t>
                      </a:r>
                      <a:endParaRPr lang="en-US"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2153262829"/>
                  </a:ext>
                </a:extLst>
              </a:tr>
              <a:tr h="370840">
                <a:tc>
                  <a:txBody>
                    <a:bodyPr/>
                    <a:lstStyle/>
                    <a:p>
                      <a:pPr algn="ctr"/>
                      <a:r>
                        <a:rPr lang="en-US" dirty="0" smtClean="0"/>
                        <a:t>&lt;2,1&gt;</a:t>
                      </a:r>
                      <a:endParaRPr lang="en-US"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978037677"/>
                  </a:ext>
                </a:extLst>
              </a:tr>
              <a:tr h="370840">
                <a:tc>
                  <a:txBody>
                    <a:bodyPr/>
                    <a:lstStyle/>
                    <a:p>
                      <a:pPr algn="ctr"/>
                      <a:r>
                        <a:rPr lang="en-US" dirty="0" smtClean="0"/>
                        <a:t>&lt;3,1&gt;</a:t>
                      </a:r>
                      <a:endParaRPr lang="en-US" dirty="0"/>
                    </a:p>
                  </a:txBody>
                  <a:tcPr/>
                </a:tc>
                <a:tc>
                  <a:txBody>
                    <a:bodyPr/>
                    <a:lstStyle/>
                    <a:p>
                      <a:pPr algn="ctr"/>
                      <a:endParaRPr lang="en-US" b="1"/>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3576789200"/>
                  </a:ext>
                </a:extLst>
              </a:tr>
              <a:tr h="370840">
                <a:tc>
                  <a:txBody>
                    <a:bodyPr/>
                    <a:lstStyle/>
                    <a:p>
                      <a:pPr algn="ctr"/>
                      <a:r>
                        <a:rPr lang="en-US" dirty="0" smtClean="0"/>
                        <a:t>&lt;1,2&gt;</a:t>
                      </a:r>
                      <a:endParaRPr lang="en-US"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2357273322"/>
                  </a:ext>
                </a:extLst>
              </a:tr>
              <a:tr h="370840">
                <a:tc>
                  <a:txBody>
                    <a:bodyPr/>
                    <a:lstStyle/>
                    <a:p>
                      <a:pPr algn="ctr"/>
                      <a:r>
                        <a:rPr lang="en-US" dirty="0" smtClean="0"/>
                        <a:t>&lt;2,2&gt;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77505645"/>
                  </a:ext>
                </a:extLst>
              </a:tr>
              <a:tr h="370840">
                <a:tc>
                  <a:txBody>
                    <a:bodyPr/>
                    <a:lstStyle/>
                    <a:p>
                      <a:pPr algn="ctr"/>
                      <a:r>
                        <a:rPr lang="en-US" dirty="0" smtClean="0"/>
                        <a:t>&lt;3,2&gt;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490639875"/>
                  </a:ext>
                </a:extLst>
              </a:tr>
              <a:tr h="370840">
                <a:tc>
                  <a:txBody>
                    <a:bodyPr/>
                    <a:lstStyle/>
                    <a:p>
                      <a:pPr algn="ctr"/>
                      <a:r>
                        <a:rPr lang="en-US" dirty="0" smtClean="0"/>
                        <a:t>&lt;1,3&gt;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smtClean="0"/>
                    </a:p>
                  </a:txBody>
                  <a:tcPr/>
                </a:tc>
                <a:extLst>
                  <a:ext uri="{0D108BD9-81ED-4DB2-BD59-A6C34878D82A}">
                    <a16:rowId xmlns:a16="http://schemas.microsoft.com/office/drawing/2014/main" val="625238015"/>
                  </a:ext>
                </a:extLst>
              </a:tr>
              <a:tr h="370840">
                <a:tc>
                  <a:txBody>
                    <a:bodyPr/>
                    <a:lstStyle/>
                    <a:p>
                      <a:pPr algn="ctr"/>
                      <a:r>
                        <a:rPr lang="en-US" dirty="0" smtClean="0"/>
                        <a:t>&lt;2,3&gt;</a:t>
                      </a:r>
                      <a:endParaRPr lang="en-US"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smtClean="0"/>
                    </a:p>
                  </a:txBody>
                  <a:tcPr/>
                </a:tc>
                <a:extLst>
                  <a:ext uri="{0D108BD9-81ED-4DB2-BD59-A6C34878D82A}">
                    <a16:rowId xmlns:a16="http://schemas.microsoft.com/office/drawing/2014/main" val="862742934"/>
                  </a:ext>
                </a:extLst>
              </a:tr>
              <a:tr h="370840">
                <a:tc>
                  <a:txBody>
                    <a:bodyPr/>
                    <a:lstStyle/>
                    <a:p>
                      <a:pPr algn="ctr"/>
                      <a:r>
                        <a:rPr lang="en-US" dirty="0" smtClean="0"/>
                        <a:t>&lt;3,3&gt;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p>
                  </a:txBody>
                  <a:tcPr/>
                </a:tc>
                <a:extLst>
                  <a:ext uri="{0D108BD9-81ED-4DB2-BD59-A6C34878D82A}">
                    <a16:rowId xmlns:a16="http://schemas.microsoft.com/office/drawing/2014/main" val="318423437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6400" y="-1836"/>
            <a:ext cx="5638800" cy="783167"/>
          </a:xfrm>
        </p:spPr>
        <p:txBody>
          <a:bodyPr>
            <a:normAutofit/>
          </a:bodyPr>
          <a:lstStyle/>
          <a:p>
            <a:r>
              <a:rPr lang="en-US" sz="3600" dirty="0" smtClean="0"/>
              <a:t>Class Relationships I</a:t>
            </a:r>
            <a:endParaRPr lang="en-US" sz="3600" dirty="0"/>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190500" y="4474552"/>
                <a:ext cx="8229600" cy="4709160"/>
              </a:xfrm>
            </p:spPr>
            <p:txBody>
              <a:bodyPr>
                <a:normAutofit/>
              </a:bodyPr>
              <a:lstStyle/>
              <a:p>
                <a:r>
                  <a:rPr lang="en-US" sz="2000" dirty="0" smtClean="0"/>
                  <a:t>Since every static-priority algorithm is, by definition, a job-level dynamic-priority algorithm, and every job-level dynamic-priority algorithm is an unrestricted dynamic-priority algorithm. We can trivially observe the following relationships:</a:t>
                </a:r>
              </a:p>
              <a:p>
                <a:pPr lvl="1" algn="ctr"/>
                <a:r>
                  <a:rPr lang="en-US" sz="1800" dirty="0"/>
                  <a:t>&lt;1,1&gt; </a:t>
                </a:r>
                <a14:m>
                  <m:oMath xmlns:m="http://schemas.openxmlformats.org/officeDocument/2006/math">
                    <m:r>
                      <a:rPr lang="en-US" sz="1800" i="1">
                        <a:latin typeface="Cambria Math" panose="02040503050406030204" pitchFamily="18" charset="0"/>
                        <a:ea typeface="Cambria Math" panose="02040503050406030204" pitchFamily="18" charset="0"/>
                      </a:rPr>
                      <m:t>⊆</m:t>
                    </m:r>
                  </m:oMath>
                </a14:m>
                <a:r>
                  <a:rPr lang="en-US" sz="1800" dirty="0"/>
                  <a:t> &lt;2,1&gt;</a:t>
                </a:r>
                <a:r>
                  <a:rPr lang="en-US" sz="1800" dirty="0">
                    <a:ea typeface="Cambria Math" panose="020405030504060302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m:t>
                    </m:r>
                  </m:oMath>
                </a14:m>
                <a:r>
                  <a:rPr lang="en-US" sz="1800" dirty="0"/>
                  <a:t> &lt;3,1&gt;</a:t>
                </a:r>
              </a:p>
              <a:p>
                <a:pPr lvl="1" algn="ctr"/>
                <a:r>
                  <a:rPr lang="en-US" sz="1800" dirty="0"/>
                  <a:t>&lt;1,2&gt; </a:t>
                </a:r>
                <a14:m>
                  <m:oMath xmlns:m="http://schemas.openxmlformats.org/officeDocument/2006/math">
                    <m:r>
                      <a:rPr lang="en-US" sz="1800" i="1">
                        <a:latin typeface="Cambria Math" panose="02040503050406030204" pitchFamily="18" charset="0"/>
                        <a:ea typeface="Cambria Math" panose="02040503050406030204" pitchFamily="18" charset="0"/>
                      </a:rPr>
                      <m:t>⊆</m:t>
                    </m:r>
                  </m:oMath>
                </a14:m>
                <a:r>
                  <a:rPr lang="en-US" sz="1800" dirty="0"/>
                  <a:t> &lt;2,2&gt;</a:t>
                </a:r>
                <a:r>
                  <a:rPr lang="en-US" sz="1800" dirty="0">
                    <a:ea typeface="Cambria Math" panose="020405030504060302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m:t>
                    </m:r>
                  </m:oMath>
                </a14:m>
                <a:r>
                  <a:rPr lang="en-US" sz="1800" dirty="0"/>
                  <a:t> &lt;3,2&gt;</a:t>
                </a:r>
              </a:p>
              <a:p>
                <a:pPr lvl="1" algn="ctr"/>
                <a:r>
                  <a:rPr lang="en-US" sz="1800" dirty="0"/>
                  <a:t>&lt;1,3&gt; </a:t>
                </a:r>
                <a14:m>
                  <m:oMath xmlns:m="http://schemas.openxmlformats.org/officeDocument/2006/math">
                    <m:r>
                      <a:rPr lang="en-US" sz="1800" i="1">
                        <a:latin typeface="Cambria Math" panose="02040503050406030204" pitchFamily="18" charset="0"/>
                        <a:ea typeface="Cambria Math" panose="02040503050406030204" pitchFamily="18" charset="0"/>
                      </a:rPr>
                      <m:t>⊆</m:t>
                    </m:r>
                  </m:oMath>
                </a14:m>
                <a:r>
                  <a:rPr lang="en-US" sz="1800" dirty="0"/>
                  <a:t> &lt;2,3&gt;</a:t>
                </a:r>
                <a:r>
                  <a:rPr lang="en-US" sz="1800" dirty="0">
                    <a:ea typeface="Cambria Math" panose="020405030504060302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m:t>
                    </m:r>
                  </m:oMath>
                </a14:m>
                <a:r>
                  <a:rPr lang="en-US" sz="1800" dirty="0"/>
                  <a:t> &lt;3,3&gt;</a:t>
                </a:r>
              </a:p>
              <a:p>
                <a:endParaRPr lang="en-US" sz="2000" b="1"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190500" y="4474552"/>
                <a:ext cx="8229600" cy="4709160"/>
              </a:xfrm>
              <a:blipFill>
                <a:blip r:embed="rId2" cstate="print"/>
                <a:stretch>
                  <a:fillRect t="-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4114471398"/>
                  </p:ext>
                </p:extLst>
              </p:nvPr>
            </p:nvGraphicFramePr>
            <p:xfrm>
              <a:off x="571500" y="805201"/>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val="2420692441"/>
                        </a:ext>
                      </a:extLst>
                    </a:gridCol>
                    <a:gridCol w="784860">
                      <a:extLst>
                        <a:ext uri="{9D8B030D-6E8A-4147-A177-3AD203B41FA5}">
                          <a16:colId xmlns:a16="http://schemas.microsoft.com/office/drawing/2014/main" val="3494278852"/>
                        </a:ext>
                      </a:extLst>
                    </a:gridCol>
                    <a:gridCol w="784860">
                      <a:extLst>
                        <a:ext uri="{9D8B030D-6E8A-4147-A177-3AD203B41FA5}">
                          <a16:colId xmlns:a16="http://schemas.microsoft.com/office/drawing/2014/main" val="475855796"/>
                        </a:ext>
                      </a:extLst>
                    </a:gridCol>
                    <a:gridCol w="784860">
                      <a:extLst>
                        <a:ext uri="{9D8B030D-6E8A-4147-A177-3AD203B41FA5}">
                          <a16:colId xmlns:a16="http://schemas.microsoft.com/office/drawing/2014/main" val="1405453284"/>
                        </a:ext>
                      </a:extLst>
                    </a:gridCol>
                    <a:gridCol w="784860">
                      <a:extLst>
                        <a:ext uri="{9D8B030D-6E8A-4147-A177-3AD203B41FA5}">
                          <a16:colId xmlns:a16="http://schemas.microsoft.com/office/drawing/2014/main" val="3437938243"/>
                        </a:ext>
                      </a:extLst>
                    </a:gridCol>
                    <a:gridCol w="784860">
                      <a:extLst>
                        <a:ext uri="{9D8B030D-6E8A-4147-A177-3AD203B41FA5}">
                          <a16:colId xmlns:a16="http://schemas.microsoft.com/office/drawing/2014/main" val="30205073"/>
                        </a:ext>
                      </a:extLst>
                    </a:gridCol>
                    <a:gridCol w="784860">
                      <a:extLst>
                        <a:ext uri="{9D8B030D-6E8A-4147-A177-3AD203B41FA5}">
                          <a16:colId xmlns:a16="http://schemas.microsoft.com/office/drawing/2014/main" val="1505884287"/>
                        </a:ext>
                      </a:extLst>
                    </a:gridCol>
                    <a:gridCol w="784860">
                      <a:extLst>
                        <a:ext uri="{9D8B030D-6E8A-4147-A177-3AD203B41FA5}">
                          <a16:colId xmlns:a16="http://schemas.microsoft.com/office/drawing/2014/main" val="2986373398"/>
                        </a:ext>
                      </a:extLst>
                    </a:gridCol>
                    <a:gridCol w="784860">
                      <a:extLst>
                        <a:ext uri="{9D8B030D-6E8A-4147-A177-3AD203B41FA5}">
                          <a16:colId xmlns:a16="http://schemas.microsoft.com/office/drawing/2014/main" val="880891628"/>
                        </a:ext>
                      </a:extLst>
                    </a:gridCol>
                    <a:gridCol w="784860">
                      <a:extLst>
                        <a:ext uri="{9D8B030D-6E8A-4147-A177-3AD203B41FA5}">
                          <a16:colId xmlns:a16="http://schemas.microsoft.com/office/drawing/2014/main" val="1466230064"/>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val="643400794"/>
                      </a:ext>
                    </a:extLst>
                  </a:tr>
                  <a:tr h="0">
                    <a:tc>
                      <a:txBody>
                        <a:bodyPr/>
                        <a:lstStyle/>
                        <a:p>
                          <a:r>
                            <a:rPr lang="en-US" dirty="0" smtClean="0"/>
                            <a:t>&lt;1,1&gt;</a:t>
                          </a:r>
                          <a:endParaRPr lang="en-US" dirty="0"/>
                        </a:p>
                      </a:txBody>
                      <a:tcPr/>
                    </a:tc>
                    <a:tc>
                      <a:txBody>
                        <a:bodyPr/>
                        <a:lstStyle/>
                        <a:p>
                          <a:pPr algn="ctr"/>
                          <a:r>
                            <a:rPr lang="en-US" b="1" dirty="0" smtClean="0"/>
                            <a:t>=</a:t>
                          </a: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2153262829"/>
                      </a:ext>
                    </a:extLst>
                  </a:tr>
                  <a:tr h="370840">
                    <a:tc>
                      <a:txBody>
                        <a:bodyPr/>
                        <a:lstStyle/>
                        <a:p>
                          <a:r>
                            <a:rPr lang="en-US" dirty="0" smtClean="0"/>
                            <a:t>&lt;2,1&gt;</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978037677"/>
                      </a:ext>
                    </a:extLst>
                  </a:tr>
                  <a:tr h="370840">
                    <a:tc>
                      <a:txBody>
                        <a:bodyPr/>
                        <a:lstStyle/>
                        <a:p>
                          <a:r>
                            <a:rPr lang="en-US" dirty="0" smtClean="0"/>
                            <a:t>&lt;3,1&gt;</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3576789200"/>
                      </a:ext>
                    </a:extLst>
                  </a:tr>
                  <a:tr h="370840">
                    <a:tc>
                      <a:txBody>
                        <a:bodyPr/>
                        <a:lstStyle/>
                        <a:p>
                          <a:r>
                            <a:rPr lang="en-US" dirty="0" smtClean="0"/>
                            <a:t>&lt;1,2&gt;</a:t>
                          </a:r>
                          <a:endParaRPr lang="en-US"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2357273322"/>
                      </a:ext>
                    </a:extLst>
                  </a:tr>
                  <a:tr h="370840">
                    <a:tc>
                      <a:txBody>
                        <a:bodyPr/>
                        <a:lstStyle/>
                        <a:p>
                          <a:r>
                            <a:rPr lang="en-US" dirty="0" smtClean="0"/>
                            <a:t>&lt;2,2&gt;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77505645"/>
                      </a:ext>
                    </a:extLst>
                  </a:tr>
                  <a:tr h="370840">
                    <a:tc>
                      <a:txBody>
                        <a:bodyPr/>
                        <a:lstStyle/>
                        <a:p>
                          <a:r>
                            <a:rPr lang="en-US" dirty="0" smtClean="0"/>
                            <a:t>&lt;3,2&gt;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490639875"/>
                      </a:ext>
                    </a:extLst>
                  </a:tr>
                  <a:tr h="370840">
                    <a:tc>
                      <a:txBody>
                        <a:bodyPr/>
                        <a:lstStyle/>
                        <a:p>
                          <a:r>
                            <a:rPr lang="en-US" dirty="0" smtClean="0"/>
                            <a:t>&lt;1,3&gt;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extLst>
                      <a:ext uri="{0D108BD9-81ED-4DB2-BD59-A6C34878D82A}">
                        <a16:rowId xmlns:a16="http://schemas.microsoft.com/office/drawing/2014/main" val="625238015"/>
                      </a:ext>
                    </a:extLst>
                  </a:tr>
                  <a:tr h="370840">
                    <a:tc>
                      <a:txBody>
                        <a:bodyPr/>
                        <a:lstStyle/>
                        <a:p>
                          <a:r>
                            <a:rPr lang="en-US" dirty="0" smtClean="0"/>
                            <a:t>&lt;2,3&gt;</a:t>
                          </a:r>
                          <a:endParaRPr lang="en-US"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endParaRPr lang="en-US" b="1" dirty="0" smtClean="0"/>
                        </a:p>
                      </a:txBody>
                      <a:tcPr/>
                    </a:tc>
                    <a:extLst>
                      <a:ext uri="{0D108BD9-81ED-4DB2-BD59-A6C34878D82A}">
                        <a16:rowId xmlns:a16="http://schemas.microsoft.com/office/drawing/2014/main" val="862742934"/>
                      </a:ext>
                    </a:extLst>
                  </a:tr>
                  <a:tr h="370840">
                    <a:tc>
                      <a:txBody>
                        <a:bodyPr/>
                        <a:lstStyle/>
                        <a:p>
                          <a:r>
                            <a:rPr lang="en-US" dirty="0" smtClean="0"/>
                            <a:t>&lt;3,3&gt;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dirty="0"/>
                        </a:p>
                      </a:txBody>
                      <a:tcPr/>
                    </a:tc>
                    <a:tc>
                      <a:txBody>
                        <a:bodyPr/>
                        <a:lstStyle/>
                        <a:p>
                          <a:pPr algn="ctr"/>
                          <a:r>
                            <a:rPr lang="en-US" b="1" dirty="0" smtClean="0"/>
                            <a:t>=</a:t>
                          </a:r>
                        </a:p>
                      </a:txBody>
                      <a:tcPr/>
                    </a:tc>
                    <a:extLst>
                      <a:ext uri="{0D108BD9-81ED-4DB2-BD59-A6C34878D82A}">
                        <a16:rowId xmlns:a16="http://schemas.microsoft.com/office/drawing/2014/main" val="3184234376"/>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xmlns="" xmlns:a14="http://schemas.microsoft.com/office/drawing/2010/main" val="4114471398"/>
                  </p:ext>
                </p:extLst>
              </p:nvPr>
            </p:nvGraphicFramePr>
            <p:xfrm>
              <a:off x="571500" y="805201"/>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xmlns="" xmlns:a14="http://schemas.microsoft.com/office/drawing/2010/main" val="2420692441"/>
                        </a:ext>
                      </a:extLst>
                    </a:gridCol>
                    <a:gridCol w="784860">
                      <a:extLst>
                        <a:ext uri="{9D8B030D-6E8A-4147-A177-3AD203B41FA5}">
                          <a16:colId xmlns:a16="http://schemas.microsoft.com/office/drawing/2014/main" xmlns="" xmlns:a14="http://schemas.microsoft.com/office/drawing/2010/main" val="3494278852"/>
                        </a:ext>
                      </a:extLst>
                    </a:gridCol>
                    <a:gridCol w="784860">
                      <a:extLst>
                        <a:ext uri="{9D8B030D-6E8A-4147-A177-3AD203B41FA5}">
                          <a16:colId xmlns:a16="http://schemas.microsoft.com/office/drawing/2014/main" xmlns="" xmlns:a14="http://schemas.microsoft.com/office/drawing/2010/main" val="475855796"/>
                        </a:ext>
                      </a:extLst>
                    </a:gridCol>
                    <a:gridCol w="784860">
                      <a:extLst>
                        <a:ext uri="{9D8B030D-6E8A-4147-A177-3AD203B41FA5}">
                          <a16:colId xmlns:a16="http://schemas.microsoft.com/office/drawing/2014/main" xmlns="" xmlns:a14="http://schemas.microsoft.com/office/drawing/2010/main" val="1405453284"/>
                        </a:ext>
                      </a:extLst>
                    </a:gridCol>
                    <a:gridCol w="784860">
                      <a:extLst>
                        <a:ext uri="{9D8B030D-6E8A-4147-A177-3AD203B41FA5}">
                          <a16:colId xmlns:a16="http://schemas.microsoft.com/office/drawing/2014/main" xmlns="" xmlns:a14="http://schemas.microsoft.com/office/drawing/2010/main" val="3437938243"/>
                        </a:ext>
                      </a:extLst>
                    </a:gridCol>
                    <a:gridCol w="784860">
                      <a:extLst>
                        <a:ext uri="{9D8B030D-6E8A-4147-A177-3AD203B41FA5}">
                          <a16:colId xmlns:a16="http://schemas.microsoft.com/office/drawing/2014/main" xmlns="" xmlns:a14="http://schemas.microsoft.com/office/drawing/2010/main" val="30205073"/>
                        </a:ext>
                      </a:extLst>
                    </a:gridCol>
                    <a:gridCol w="784860">
                      <a:extLst>
                        <a:ext uri="{9D8B030D-6E8A-4147-A177-3AD203B41FA5}">
                          <a16:colId xmlns:a16="http://schemas.microsoft.com/office/drawing/2014/main" xmlns="" xmlns:a14="http://schemas.microsoft.com/office/drawing/2010/main" val="1505884287"/>
                        </a:ext>
                      </a:extLst>
                    </a:gridCol>
                    <a:gridCol w="784860">
                      <a:extLst>
                        <a:ext uri="{9D8B030D-6E8A-4147-A177-3AD203B41FA5}">
                          <a16:colId xmlns:a16="http://schemas.microsoft.com/office/drawing/2014/main" xmlns="" xmlns:a14="http://schemas.microsoft.com/office/drawing/2010/main" val="2986373398"/>
                        </a:ext>
                      </a:extLst>
                    </a:gridCol>
                    <a:gridCol w="784860">
                      <a:extLst>
                        <a:ext uri="{9D8B030D-6E8A-4147-A177-3AD203B41FA5}">
                          <a16:colId xmlns:a16="http://schemas.microsoft.com/office/drawing/2014/main" xmlns="" xmlns:a14="http://schemas.microsoft.com/office/drawing/2010/main" val="880891628"/>
                        </a:ext>
                      </a:extLst>
                    </a:gridCol>
                    <a:gridCol w="784860">
                      <a:extLst>
                        <a:ext uri="{9D8B030D-6E8A-4147-A177-3AD203B41FA5}">
                          <a16:colId xmlns:a16="http://schemas.microsoft.com/office/drawing/2014/main" xmlns="" xmlns:a14="http://schemas.microsoft.com/office/drawing/2010/main" val="1466230064"/>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xmlns="" xmlns:a14="http://schemas.microsoft.com/office/drawing/2010/main" val="643400794"/>
                      </a:ext>
                    </a:extLst>
                  </a:tr>
                  <a:tr h="365760">
                    <a:tc>
                      <a:txBody>
                        <a:bodyPr/>
                        <a:lstStyle/>
                        <a:p>
                          <a:r>
                            <a:rPr lang="en-US" dirty="0" smtClean="0"/>
                            <a:t>&lt;1,1&gt;</a:t>
                          </a:r>
                          <a:endParaRPr lang="en-US" dirty="0"/>
                        </a:p>
                      </a:txBody>
                      <a:tcPr/>
                    </a:tc>
                    <a:tc>
                      <a:txBody>
                        <a:bodyPr/>
                        <a:lstStyle/>
                        <a:p>
                          <a:pPr algn="ctr"/>
                          <a:r>
                            <a:rPr lang="en-US" b="1" dirty="0" smtClean="0"/>
                            <a:t>=</a:t>
                          </a:r>
                          <a:endParaRPr lang="en-US" b="1" dirty="0"/>
                        </a:p>
                      </a:txBody>
                      <a:tcPr/>
                    </a:tc>
                    <a:tc>
                      <a:txBody>
                        <a:bodyPr/>
                        <a:lstStyle/>
                        <a:p>
                          <a:endParaRPr lang="en-US"/>
                        </a:p>
                      </a:txBody>
                      <a:tcPr>
                        <a:blipFill>
                          <a:blip r:embed="rId3"/>
                          <a:stretch>
                            <a:fillRect l="-207752" t="-120000" r="-727132" b="-870000"/>
                          </a:stretch>
                        </a:blipFill>
                      </a:tcPr>
                    </a:tc>
                    <a:tc>
                      <a:txBody>
                        <a:bodyPr/>
                        <a:lstStyle/>
                        <a:p>
                          <a:endParaRPr lang="en-US"/>
                        </a:p>
                      </a:txBody>
                      <a:tcPr>
                        <a:blipFill>
                          <a:blip r:embed="rId3"/>
                          <a:stretch>
                            <a:fillRect l="-307752" t="-120000" r="-627132" b="-870000"/>
                          </a:stretch>
                        </a:blipFill>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2153262829"/>
                      </a:ext>
                    </a:extLst>
                  </a:tr>
                  <a:tr h="370840">
                    <a:tc>
                      <a:txBody>
                        <a:bodyPr/>
                        <a:lstStyle/>
                        <a:p>
                          <a:r>
                            <a:rPr lang="en-US" dirty="0" smtClean="0"/>
                            <a:t>&lt;2,1&gt;</a:t>
                          </a:r>
                          <a:endParaRPr lang="en-US" dirty="0"/>
                        </a:p>
                      </a:txBody>
                      <a:tcPr/>
                    </a:tc>
                    <a:tc>
                      <a:txBody>
                        <a:bodyPr/>
                        <a:lstStyle/>
                        <a:p>
                          <a:endParaRPr lang="en-US"/>
                        </a:p>
                      </a:txBody>
                      <a:tcPr>
                        <a:blipFill>
                          <a:blip r:embed="rId3"/>
                          <a:stretch>
                            <a:fillRect l="-107752" t="-216393" r="-827132" b="-755738"/>
                          </a:stretch>
                        </a:blipFill>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1978037677"/>
                      </a:ext>
                    </a:extLst>
                  </a:tr>
                  <a:tr h="370840">
                    <a:tc>
                      <a:txBody>
                        <a:bodyPr/>
                        <a:lstStyle/>
                        <a:p>
                          <a:r>
                            <a:rPr lang="en-US" dirty="0" smtClean="0"/>
                            <a:t>&lt;3,1&gt;</a:t>
                          </a:r>
                          <a:endParaRPr lang="en-US" dirty="0"/>
                        </a:p>
                      </a:txBody>
                      <a:tcPr/>
                    </a:tc>
                    <a:tc>
                      <a:txBody>
                        <a:bodyPr/>
                        <a:lstStyle/>
                        <a:p>
                          <a:endParaRPr lang="en-US"/>
                        </a:p>
                      </a:txBody>
                      <a:tcPr>
                        <a:blipFill>
                          <a:blip r:embed="rId3"/>
                          <a:stretch>
                            <a:fillRect l="-107752" t="-316393" r="-827132" b="-655738"/>
                          </a:stretch>
                        </a:blipFill>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3576789200"/>
                      </a:ext>
                    </a:extLst>
                  </a:tr>
                  <a:tr h="370840">
                    <a:tc>
                      <a:txBody>
                        <a:bodyPr/>
                        <a:lstStyle/>
                        <a:p>
                          <a:r>
                            <a:rPr lang="en-US" dirty="0" smtClean="0"/>
                            <a:t>&lt;1,2&gt;</a:t>
                          </a:r>
                          <a:endParaRPr lang="en-US"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3"/>
                          <a:stretch>
                            <a:fillRect l="-511719" t="-416393" r="-431250" b="-555738"/>
                          </a:stretch>
                        </a:blipFill>
                      </a:tcPr>
                    </a:tc>
                    <a:tc>
                      <a:txBody>
                        <a:bodyPr/>
                        <a:lstStyle/>
                        <a:p>
                          <a:endParaRPr lang="en-US"/>
                        </a:p>
                      </a:txBody>
                      <a:tcPr>
                        <a:blipFill>
                          <a:blip r:embed="rId3"/>
                          <a:stretch>
                            <a:fillRect l="-606977" t="-416393" r="-327907" b="-555738"/>
                          </a:stretch>
                        </a:blipFill>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2357273322"/>
                      </a:ext>
                    </a:extLst>
                  </a:tr>
                  <a:tr h="370840">
                    <a:tc>
                      <a:txBody>
                        <a:bodyPr/>
                        <a:lstStyle/>
                        <a:p>
                          <a:r>
                            <a:rPr lang="en-US" dirty="0" smtClean="0"/>
                            <a:t>&lt;2,2&gt;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3"/>
                          <a:stretch>
                            <a:fillRect l="-407752" t="-525000" r="-527132" b="-465000"/>
                          </a:stretch>
                        </a:blipFill>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177505645"/>
                      </a:ext>
                    </a:extLst>
                  </a:tr>
                  <a:tr h="370840">
                    <a:tc>
                      <a:txBody>
                        <a:bodyPr/>
                        <a:lstStyle/>
                        <a:p>
                          <a:r>
                            <a:rPr lang="en-US" dirty="0" smtClean="0"/>
                            <a:t>&lt;3,2&gt;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endParaRPr lang="en-US"/>
                        </a:p>
                      </a:txBody>
                      <a:tcPr>
                        <a:blipFill>
                          <a:blip r:embed="rId3"/>
                          <a:stretch>
                            <a:fillRect l="-407752" t="-614754" r="-527132" b="-357377"/>
                          </a:stretch>
                        </a:blipFill>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490639875"/>
                      </a:ext>
                    </a:extLst>
                  </a:tr>
                  <a:tr h="370840">
                    <a:tc>
                      <a:txBody>
                        <a:bodyPr/>
                        <a:lstStyle/>
                        <a:p>
                          <a:r>
                            <a:rPr lang="en-US" dirty="0" smtClean="0"/>
                            <a:t>&lt;1,3&gt;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3"/>
                          <a:stretch>
                            <a:fillRect l="-806977" t="-714754" r="-127907" b="-257377"/>
                          </a:stretch>
                        </a:blipFill>
                      </a:tcPr>
                    </a:tc>
                    <a:tc>
                      <a:txBody>
                        <a:bodyPr/>
                        <a:lstStyle/>
                        <a:p>
                          <a:endParaRPr lang="en-US"/>
                        </a:p>
                      </a:txBody>
                      <a:tcPr>
                        <a:blipFill>
                          <a:blip r:embed="rId3"/>
                          <a:stretch>
                            <a:fillRect l="-906977" t="-714754" r="-27907" b="-257377"/>
                          </a:stretch>
                        </a:blipFill>
                      </a:tcPr>
                    </a:tc>
                    <a:extLst>
                      <a:ext uri="{0D108BD9-81ED-4DB2-BD59-A6C34878D82A}">
                        <a16:rowId xmlns:a16="http://schemas.microsoft.com/office/drawing/2014/main" xmlns="" xmlns:a14="http://schemas.microsoft.com/office/drawing/2010/main" val="625238015"/>
                      </a:ext>
                    </a:extLst>
                  </a:tr>
                  <a:tr h="370840">
                    <a:tc>
                      <a:txBody>
                        <a:bodyPr/>
                        <a:lstStyle/>
                        <a:p>
                          <a:r>
                            <a:rPr lang="en-US" dirty="0" smtClean="0"/>
                            <a:t>&lt;2,3&gt;</a:t>
                          </a:r>
                          <a:endParaRPr lang="en-US"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3"/>
                          <a:stretch>
                            <a:fillRect l="-706977" t="-814754" r="-227907" b="-157377"/>
                          </a:stretch>
                        </a:blipFill>
                      </a:tcPr>
                    </a:tc>
                    <a:tc>
                      <a:txBody>
                        <a:bodyPr/>
                        <a:lstStyle/>
                        <a:p>
                          <a:pPr algn="ctr"/>
                          <a:r>
                            <a:rPr lang="en-US" b="1" dirty="0" smtClean="0"/>
                            <a:t>=</a:t>
                          </a:r>
                          <a:endParaRPr lang="en-US" b="1" dirty="0"/>
                        </a:p>
                      </a:txBody>
                      <a:tcPr/>
                    </a:tc>
                    <a:tc>
                      <a:txBody>
                        <a:bodyPr/>
                        <a:lstStyle/>
                        <a:p>
                          <a:pPr algn="ctr"/>
                          <a:endParaRPr lang="en-US" b="1" dirty="0" smtClean="0"/>
                        </a:p>
                      </a:txBody>
                      <a:tcPr/>
                    </a:tc>
                    <a:extLst>
                      <a:ext uri="{0D108BD9-81ED-4DB2-BD59-A6C34878D82A}">
                        <a16:rowId xmlns:a16="http://schemas.microsoft.com/office/drawing/2014/main" xmlns="" xmlns:a14="http://schemas.microsoft.com/office/drawing/2010/main" val="862742934"/>
                      </a:ext>
                    </a:extLst>
                  </a:tr>
                  <a:tr h="370840">
                    <a:tc>
                      <a:txBody>
                        <a:bodyPr/>
                        <a:lstStyle/>
                        <a:p>
                          <a:r>
                            <a:rPr lang="en-US" dirty="0" smtClean="0"/>
                            <a:t>&lt;3,3&gt;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endParaRPr lang="en-US"/>
                        </a:p>
                      </a:txBody>
                      <a:tcPr>
                        <a:blipFill>
                          <a:blip r:embed="rId3"/>
                          <a:stretch>
                            <a:fillRect l="-706977" t="-914754" r="-227907" b="-57377"/>
                          </a:stretch>
                        </a:blipFill>
                      </a:tcPr>
                    </a:tc>
                    <a:tc>
                      <a:txBody>
                        <a:bodyPr/>
                        <a:lstStyle/>
                        <a:p>
                          <a:pPr algn="ctr"/>
                          <a:endParaRPr lang="en-US" b="1" dirty="0"/>
                        </a:p>
                      </a:txBody>
                      <a:tcPr/>
                    </a:tc>
                    <a:tc>
                      <a:txBody>
                        <a:bodyPr/>
                        <a:lstStyle/>
                        <a:p>
                          <a:pPr algn="ctr"/>
                          <a:r>
                            <a:rPr lang="en-US" b="1" dirty="0" smtClean="0"/>
                            <a:t>=</a:t>
                          </a:r>
                        </a:p>
                      </a:txBody>
                      <a:tcPr/>
                    </a:tc>
                    <a:extLst>
                      <a:ext uri="{0D108BD9-81ED-4DB2-BD59-A6C34878D82A}">
                        <a16:rowId xmlns:a16="http://schemas.microsoft.com/office/drawing/2014/main" xmlns="" xmlns:a14="http://schemas.microsoft.com/office/drawing/2010/main" val="3184234376"/>
                      </a:ext>
                    </a:extLst>
                  </a:tr>
                </a:tbl>
              </a:graphicData>
            </a:graphic>
          </p:graphicFrame>
        </mc:Fallback>
      </mc:AlternateContent>
    </p:spTree>
    <p:extLst>
      <p:ext uri="{BB962C8B-B14F-4D97-AF65-F5344CB8AC3E}">
        <p14:creationId xmlns:p14="http://schemas.microsoft.com/office/powerpoint/2010/main" val="4203240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65033211"/>
                  </p:ext>
                </p:extLst>
              </p:nvPr>
            </p:nvGraphicFramePr>
            <p:xfrm>
              <a:off x="571500" y="805201"/>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val="2420692441"/>
                        </a:ext>
                      </a:extLst>
                    </a:gridCol>
                    <a:gridCol w="784860">
                      <a:extLst>
                        <a:ext uri="{9D8B030D-6E8A-4147-A177-3AD203B41FA5}">
                          <a16:colId xmlns:a16="http://schemas.microsoft.com/office/drawing/2014/main" val="3494278852"/>
                        </a:ext>
                      </a:extLst>
                    </a:gridCol>
                    <a:gridCol w="784860">
                      <a:extLst>
                        <a:ext uri="{9D8B030D-6E8A-4147-A177-3AD203B41FA5}">
                          <a16:colId xmlns:a16="http://schemas.microsoft.com/office/drawing/2014/main" val="475855796"/>
                        </a:ext>
                      </a:extLst>
                    </a:gridCol>
                    <a:gridCol w="784860">
                      <a:extLst>
                        <a:ext uri="{9D8B030D-6E8A-4147-A177-3AD203B41FA5}">
                          <a16:colId xmlns:a16="http://schemas.microsoft.com/office/drawing/2014/main" val="1405453284"/>
                        </a:ext>
                      </a:extLst>
                    </a:gridCol>
                    <a:gridCol w="784860">
                      <a:extLst>
                        <a:ext uri="{9D8B030D-6E8A-4147-A177-3AD203B41FA5}">
                          <a16:colId xmlns:a16="http://schemas.microsoft.com/office/drawing/2014/main" val="3437938243"/>
                        </a:ext>
                      </a:extLst>
                    </a:gridCol>
                    <a:gridCol w="784860">
                      <a:extLst>
                        <a:ext uri="{9D8B030D-6E8A-4147-A177-3AD203B41FA5}">
                          <a16:colId xmlns:a16="http://schemas.microsoft.com/office/drawing/2014/main" val="30205073"/>
                        </a:ext>
                      </a:extLst>
                    </a:gridCol>
                    <a:gridCol w="784860">
                      <a:extLst>
                        <a:ext uri="{9D8B030D-6E8A-4147-A177-3AD203B41FA5}">
                          <a16:colId xmlns:a16="http://schemas.microsoft.com/office/drawing/2014/main" val="1505884287"/>
                        </a:ext>
                      </a:extLst>
                    </a:gridCol>
                    <a:gridCol w="784860">
                      <a:extLst>
                        <a:ext uri="{9D8B030D-6E8A-4147-A177-3AD203B41FA5}">
                          <a16:colId xmlns:a16="http://schemas.microsoft.com/office/drawing/2014/main" val="2986373398"/>
                        </a:ext>
                      </a:extLst>
                    </a:gridCol>
                    <a:gridCol w="784860">
                      <a:extLst>
                        <a:ext uri="{9D8B030D-6E8A-4147-A177-3AD203B41FA5}">
                          <a16:colId xmlns:a16="http://schemas.microsoft.com/office/drawing/2014/main" val="880891628"/>
                        </a:ext>
                      </a:extLst>
                    </a:gridCol>
                    <a:gridCol w="784860">
                      <a:extLst>
                        <a:ext uri="{9D8B030D-6E8A-4147-A177-3AD203B41FA5}">
                          <a16:colId xmlns:a16="http://schemas.microsoft.com/office/drawing/2014/main" val="1466230064"/>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val="643400794"/>
                      </a:ext>
                    </a:extLst>
                  </a:tr>
                  <a:tr h="0">
                    <a:tc>
                      <a:txBody>
                        <a:bodyPr/>
                        <a:lstStyle/>
                        <a:p>
                          <a:r>
                            <a:rPr lang="en-US" dirty="0" smtClean="0"/>
                            <a:t>&lt;1,1&gt;</a:t>
                          </a:r>
                          <a:endParaRPr lang="en-US" dirty="0"/>
                        </a:p>
                      </a:txBody>
                      <a:tcPr/>
                    </a:tc>
                    <a:tc>
                      <a:txBody>
                        <a:bodyPr/>
                        <a:lstStyle/>
                        <a:p>
                          <a:pPr algn="ctr"/>
                          <a:r>
                            <a:rPr lang="en-US" b="1" dirty="0" smtClean="0"/>
                            <a:t>=</a:t>
                          </a: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2153262829"/>
                      </a:ext>
                    </a:extLst>
                  </a:tr>
                  <a:tr h="370840">
                    <a:tc>
                      <a:txBody>
                        <a:bodyPr/>
                        <a:lstStyle/>
                        <a:p>
                          <a:r>
                            <a:rPr lang="en-US" dirty="0" smtClean="0"/>
                            <a:t>&lt;2,1&gt;</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978037677"/>
                      </a:ext>
                    </a:extLst>
                  </a:tr>
                  <a:tr h="370840">
                    <a:tc>
                      <a:txBody>
                        <a:bodyPr/>
                        <a:lstStyle/>
                        <a:p>
                          <a:r>
                            <a:rPr lang="en-US" dirty="0" smtClean="0"/>
                            <a:t>&lt;3,1&gt;</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3576789200"/>
                      </a:ext>
                    </a:extLst>
                  </a:tr>
                  <a:tr h="370840">
                    <a:tc>
                      <a:txBody>
                        <a:bodyPr/>
                        <a:lstStyle/>
                        <a:p>
                          <a:r>
                            <a:rPr lang="en-US" dirty="0" smtClean="0"/>
                            <a:t>&lt;1,2&gt;</a:t>
                          </a:r>
                          <a:endParaRPr lang="en-US"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2357273322"/>
                      </a:ext>
                    </a:extLst>
                  </a:tr>
                  <a:tr h="370840">
                    <a:tc>
                      <a:txBody>
                        <a:bodyPr/>
                        <a:lstStyle/>
                        <a:p>
                          <a:r>
                            <a:rPr lang="en-US" dirty="0" smtClean="0"/>
                            <a:t>&lt;2,2&gt;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77505645"/>
                      </a:ext>
                    </a:extLst>
                  </a:tr>
                  <a:tr h="370840">
                    <a:tc>
                      <a:txBody>
                        <a:bodyPr/>
                        <a:lstStyle/>
                        <a:p>
                          <a:r>
                            <a:rPr lang="en-US" dirty="0" smtClean="0"/>
                            <a:t>&lt;3,2&gt;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490639875"/>
                      </a:ext>
                    </a:extLst>
                  </a:tr>
                  <a:tr h="370840">
                    <a:tc>
                      <a:txBody>
                        <a:bodyPr/>
                        <a:lstStyle/>
                        <a:p>
                          <a:r>
                            <a:rPr lang="en-US" dirty="0" smtClean="0"/>
                            <a:t>&lt;1,3&gt;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extLst>
                      <a:ext uri="{0D108BD9-81ED-4DB2-BD59-A6C34878D82A}">
                        <a16:rowId xmlns:a16="http://schemas.microsoft.com/office/drawing/2014/main" val="625238015"/>
                      </a:ext>
                    </a:extLst>
                  </a:tr>
                  <a:tr h="370840">
                    <a:tc>
                      <a:txBody>
                        <a:bodyPr/>
                        <a:lstStyle/>
                        <a:p>
                          <a:r>
                            <a:rPr lang="en-US" dirty="0" smtClean="0"/>
                            <a:t>&lt;2,3&gt;</a:t>
                          </a:r>
                          <a:endParaRPr lang="en-US"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endParaRPr lang="en-US" b="1" dirty="0" smtClean="0"/>
                        </a:p>
                      </a:txBody>
                      <a:tcPr/>
                    </a:tc>
                    <a:extLst>
                      <a:ext uri="{0D108BD9-81ED-4DB2-BD59-A6C34878D82A}">
                        <a16:rowId xmlns:a16="http://schemas.microsoft.com/office/drawing/2014/main" val="862742934"/>
                      </a:ext>
                    </a:extLst>
                  </a:tr>
                  <a:tr h="370840">
                    <a:tc>
                      <a:txBody>
                        <a:bodyPr/>
                        <a:lstStyle/>
                        <a:p>
                          <a:r>
                            <a:rPr lang="en-US" dirty="0" smtClean="0"/>
                            <a:t>&lt;3,3&gt;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dirty="0"/>
                        </a:p>
                      </a:txBody>
                      <a:tcPr/>
                    </a:tc>
                    <a:tc>
                      <a:txBody>
                        <a:bodyPr/>
                        <a:lstStyle/>
                        <a:p>
                          <a:pPr algn="ctr"/>
                          <a:r>
                            <a:rPr lang="en-US" b="1" dirty="0" smtClean="0"/>
                            <a:t>=</a:t>
                          </a:r>
                        </a:p>
                      </a:txBody>
                      <a:tcPr/>
                    </a:tc>
                    <a:extLst>
                      <a:ext uri="{0D108BD9-81ED-4DB2-BD59-A6C34878D82A}">
                        <a16:rowId xmlns:a16="http://schemas.microsoft.com/office/drawing/2014/main" val="3184234376"/>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xmlns="" xmlns:a14="http://schemas.microsoft.com/office/drawing/2010/main" val="265033211"/>
                  </p:ext>
                </p:extLst>
              </p:nvPr>
            </p:nvGraphicFramePr>
            <p:xfrm>
              <a:off x="571500" y="805201"/>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xmlns="" xmlns:a14="http://schemas.microsoft.com/office/drawing/2010/main" val="2420692441"/>
                        </a:ext>
                      </a:extLst>
                    </a:gridCol>
                    <a:gridCol w="784860">
                      <a:extLst>
                        <a:ext uri="{9D8B030D-6E8A-4147-A177-3AD203B41FA5}">
                          <a16:colId xmlns:a16="http://schemas.microsoft.com/office/drawing/2014/main" xmlns="" xmlns:a14="http://schemas.microsoft.com/office/drawing/2010/main" val="3494278852"/>
                        </a:ext>
                      </a:extLst>
                    </a:gridCol>
                    <a:gridCol w="784860">
                      <a:extLst>
                        <a:ext uri="{9D8B030D-6E8A-4147-A177-3AD203B41FA5}">
                          <a16:colId xmlns:a16="http://schemas.microsoft.com/office/drawing/2014/main" xmlns="" xmlns:a14="http://schemas.microsoft.com/office/drawing/2010/main" val="475855796"/>
                        </a:ext>
                      </a:extLst>
                    </a:gridCol>
                    <a:gridCol w="784860">
                      <a:extLst>
                        <a:ext uri="{9D8B030D-6E8A-4147-A177-3AD203B41FA5}">
                          <a16:colId xmlns:a16="http://schemas.microsoft.com/office/drawing/2014/main" xmlns="" xmlns:a14="http://schemas.microsoft.com/office/drawing/2010/main" val="1405453284"/>
                        </a:ext>
                      </a:extLst>
                    </a:gridCol>
                    <a:gridCol w="784860">
                      <a:extLst>
                        <a:ext uri="{9D8B030D-6E8A-4147-A177-3AD203B41FA5}">
                          <a16:colId xmlns:a16="http://schemas.microsoft.com/office/drawing/2014/main" xmlns="" xmlns:a14="http://schemas.microsoft.com/office/drawing/2010/main" val="3437938243"/>
                        </a:ext>
                      </a:extLst>
                    </a:gridCol>
                    <a:gridCol w="784860">
                      <a:extLst>
                        <a:ext uri="{9D8B030D-6E8A-4147-A177-3AD203B41FA5}">
                          <a16:colId xmlns:a16="http://schemas.microsoft.com/office/drawing/2014/main" xmlns="" xmlns:a14="http://schemas.microsoft.com/office/drawing/2010/main" val="30205073"/>
                        </a:ext>
                      </a:extLst>
                    </a:gridCol>
                    <a:gridCol w="784860">
                      <a:extLst>
                        <a:ext uri="{9D8B030D-6E8A-4147-A177-3AD203B41FA5}">
                          <a16:colId xmlns:a16="http://schemas.microsoft.com/office/drawing/2014/main" xmlns="" xmlns:a14="http://schemas.microsoft.com/office/drawing/2010/main" val="1505884287"/>
                        </a:ext>
                      </a:extLst>
                    </a:gridCol>
                    <a:gridCol w="784860">
                      <a:extLst>
                        <a:ext uri="{9D8B030D-6E8A-4147-A177-3AD203B41FA5}">
                          <a16:colId xmlns:a16="http://schemas.microsoft.com/office/drawing/2014/main" xmlns="" xmlns:a14="http://schemas.microsoft.com/office/drawing/2010/main" val="2986373398"/>
                        </a:ext>
                      </a:extLst>
                    </a:gridCol>
                    <a:gridCol w="784860">
                      <a:extLst>
                        <a:ext uri="{9D8B030D-6E8A-4147-A177-3AD203B41FA5}">
                          <a16:colId xmlns:a16="http://schemas.microsoft.com/office/drawing/2014/main" xmlns="" xmlns:a14="http://schemas.microsoft.com/office/drawing/2010/main" val="880891628"/>
                        </a:ext>
                      </a:extLst>
                    </a:gridCol>
                    <a:gridCol w="784860">
                      <a:extLst>
                        <a:ext uri="{9D8B030D-6E8A-4147-A177-3AD203B41FA5}">
                          <a16:colId xmlns:a16="http://schemas.microsoft.com/office/drawing/2014/main" xmlns="" xmlns:a14="http://schemas.microsoft.com/office/drawing/2010/main" val="1466230064"/>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xmlns="" xmlns:a14="http://schemas.microsoft.com/office/drawing/2010/main" val="643400794"/>
                      </a:ext>
                    </a:extLst>
                  </a:tr>
                  <a:tr h="365760">
                    <a:tc>
                      <a:txBody>
                        <a:bodyPr/>
                        <a:lstStyle/>
                        <a:p>
                          <a:r>
                            <a:rPr lang="en-US" dirty="0" smtClean="0"/>
                            <a:t>&lt;1,1&gt;</a:t>
                          </a:r>
                          <a:endParaRPr lang="en-US" dirty="0"/>
                        </a:p>
                      </a:txBody>
                      <a:tcPr/>
                    </a:tc>
                    <a:tc>
                      <a:txBody>
                        <a:bodyPr/>
                        <a:lstStyle/>
                        <a:p>
                          <a:pPr algn="ctr"/>
                          <a:r>
                            <a:rPr lang="en-US" b="1" dirty="0" smtClean="0"/>
                            <a:t>=</a:t>
                          </a:r>
                          <a:endParaRPr lang="en-US" b="1" dirty="0"/>
                        </a:p>
                      </a:txBody>
                      <a:tcPr/>
                    </a:tc>
                    <a:tc>
                      <a:txBody>
                        <a:bodyPr/>
                        <a:lstStyle/>
                        <a:p>
                          <a:endParaRPr lang="en-US"/>
                        </a:p>
                      </a:txBody>
                      <a:tcPr>
                        <a:blipFill>
                          <a:blip r:embed="rId2"/>
                          <a:stretch>
                            <a:fillRect l="-207752" t="-120000" r="-727132" b="-870000"/>
                          </a:stretch>
                        </a:blipFill>
                      </a:tcPr>
                    </a:tc>
                    <a:tc>
                      <a:txBody>
                        <a:bodyPr/>
                        <a:lstStyle/>
                        <a:p>
                          <a:endParaRPr lang="en-US"/>
                        </a:p>
                      </a:txBody>
                      <a:tcPr>
                        <a:blipFill>
                          <a:blip r:embed="rId2"/>
                          <a:stretch>
                            <a:fillRect l="-307752" t="-120000" r="-627132" b="-870000"/>
                          </a:stretch>
                        </a:blipFill>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2153262829"/>
                      </a:ext>
                    </a:extLst>
                  </a:tr>
                  <a:tr h="370840">
                    <a:tc>
                      <a:txBody>
                        <a:bodyPr/>
                        <a:lstStyle/>
                        <a:p>
                          <a:r>
                            <a:rPr lang="en-US" dirty="0" smtClean="0"/>
                            <a:t>&lt;2,1&gt;</a:t>
                          </a:r>
                          <a:endParaRPr lang="en-US" dirty="0"/>
                        </a:p>
                      </a:txBody>
                      <a:tcPr/>
                    </a:tc>
                    <a:tc>
                      <a:txBody>
                        <a:bodyPr/>
                        <a:lstStyle/>
                        <a:p>
                          <a:endParaRPr lang="en-US"/>
                        </a:p>
                      </a:txBody>
                      <a:tcPr>
                        <a:blipFill>
                          <a:blip r:embed="rId2"/>
                          <a:stretch>
                            <a:fillRect l="-107752" t="-216393" r="-827132" b="-755738"/>
                          </a:stretch>
                        </a:blipFill>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1978037677"/>
                      </a:ext>
                    </a:extLst>
                  </a:tr>
                  <a:tr h="370840">
                    <a:tc>
                      <a:txBody>
                        <a:bodyPr/>
                        <a:lstStyle/>
                        <a:p>
                          <a:r>
                            <a:rPr lang="en-US" dirty="0" smtClean="0"/>
                            <a:t>&lt;3,1&gt;</a:t>
                          </a:r>
                          <a:endParaRPr lang="en-US" dirty="0"/>
                        </a:p>
                      </a:txBody>
                      <a:tcPr/>
                    </a:tc>
                    <a:tc>
                      <a:txBody>
                        <a:bodyPr/>
                        <a:lstStyle/>
                        <a:p>
                          <a:endParaRPr lang="en-US"/>
                        </a:p>
                      </a:txBody>
                      <a:tcPr>
                        <a:blipFill>
                          <a:blip r:embed="rId2"/>
                          <a:stretch>
                            <a:fillRect l="-107752" t="-316393" r="-827132" b="-655738"/>
                          </a:stretch>
                        </a:blipFill>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3576789200"/>
                      </a:ext>
                    </a:extLst>
                  </a:tr>
                  <a:tr h="370840">
                    <a:tc>
                      <a:txBody>
                        <a:bodyPr/>
                        <a:lstStyle/>
                        <a:p>
                          <a:r>
                            <a:rPr lang="en-US" dirty="0" smtClean="0"/>
                            <a:t>&lt;1,2&gt;</a:t>
                          </a:r>
                          <a:endParaRPr lang="en-US"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2"/>
                          <a:stretch>
                            <a:fillRect l="-511719" t="-416393" r="-431250" b="-555738"/>
                          </a:stretch>
                        </a:blipFill>
                      </a:tcPr>
                    </a:tc>
                    <a:tc>
                      <a:txBody>
                        <a:bodyPr/>
                        <a:lstStyle/>
                        <a:p>
                          <a:endParaRPr lang="en-US"/>
                        </a:p>
                      </a:txBody>
                      <a:tcPr>
                        <a:blipFill>
                          <a:blip r:embed="rId2"/>
                          <a:stretch>
                            <a:fillRect l="-606977" t="-416393" r="-327907" b="-555738"/>
                          </a:stretch>
                        </a:blipFill>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2357273322"/>
                      </a:ext>
                    </a:extLst>
                  </a:tr>
                  <a:tr h="370840">
                    <a:tc>
                      <a:txBody>
                        <a:bodyPr/>
                        <a:lstStyle/>
                        <a:p>
                          <a:r>
                            <a:rPr lang="en-US" dirty="0" smtClean="0"/>
                            <a:t>&lt;2,2&gt;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2"/>
                          <a:stretch>
                            <a:fillRect l="-407752" t="-525000" r="-527132" b="-465000"/>
                          </a:stretch>
                        </a:blipFill>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177505645"/>
                      </a:ext>
                    </a:extLst>
                  </a:tr>
                  <a:tr h="370840">
                    <a:tc>
                      <a:txBody>
                        <a:bodyPr/>
                        <a:lstStyle/>
                        <a:p>
                          <a:r>
                            <a:rPr lang="en-US" dirty="0" smtClean="0"/>
                            <a:t>&lt;3,2&gt;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endParaRPr lang="en-US"/>
                        </a:p>
                      </a:txBody>
                      <a:tcPr>
                        <a:blipFill>
                          <a:blip r:embed="rId2"/>
                          <a:stretch>
                            <a:fillRect l="-407752" t="-614754" r="-527132" b="-357377"/>
                          </a:stretch>
                        </a:blipFill>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490639875"/>
                      </a:ext>
                    </a:extLst>
                  </a:tr>
                  <a:tr h="370840">
                    <a:tc>
                      <a:txBody>
                        <a:bodyPr/>
                        <a:lstStyle/>
                        <a:p>
                          <a:r>
                            <a:rPr lang="en-US" dirty="0" smtClean="0"/>
                            <a:t>&lt;1,3&gt;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2"/>
                          <a:stretch>
                            <a:fillRect l="-806977" t="-714754" r="-127907" b="-257377"/>
                          </a:stretch>
                        </a:blipFill>
                      </a:tcPr>
                    </a:tc>
                    <a:tc>
                      <a:txBody>
                        <a:bodyPr/>
                        <a:lstStyle/>
                        <a:p>
                          <a:endParaRPr lang="en-US"/>
                        </a:p>
                      </a:txBody>
                      <a:tcPr>
                        <a:blipFill>
                          <a:blip r:embed="rId2"/>
                          <a:stretch>
                            <a:fillRect l="-906977" t="-714754" r="-27907" b="-257377"/>
                          </a:stretch>
                        </a:blipFill>
                      </a:tcPr>
                    </a:tc>
                    <a:extLst>
                      <a:ext uri="{0D108BD9-81ED-4DB2-BD59-A6C34878D82A}">
                        <a16:rowId xmlns:a16="http://schemas.microsoft.com/office/drawing/2014/main" xmlns="" xmlns:a14="http://schemas.microsoft.com/office/drawing/2010/main" val="625238015"/>
                      </a:ext>
                    </a:extLst>
                  </a:tr>
                  <a:tr h="370840">
                    <a:tc>
                      <a:txBody>
                        <a:bodyPr/>
                        <a:lstStyle/>
                        <a:p>
                          <a:r>
                            <a:rPr lang="en-US" dirty="0" smtClean="0"/>
                            <a:t>&lt;2,3&gt;</a:t>
                          </a:r>
                          <a:endParaRPr lang="en-US"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2"/>
                          <a:stretch>
                            <a:fillRect l="-706977" t="-814754" r="-227907" b="-157377"/>
                          </a:stretch>
                        </a:blipFill>
                      </a:tcPr>
                    </a:tc>
                    <a:tc>
                      <a:txBody>
                        <a:bodyPr/>
                        <a:lstStyle/>
                        <a:p>
                          <a:pPr algn="ctr"/>
                          <a:r>
                            <a:rPr lang="en-US" b="1" dirty="0" smtClean="0"/>
                            <a:t>=</a:t>
                          </a:r>
                          <a:endParaRPr lang="en-US" b="1" dirty="0"/>
                        </a:p>
                      </a:txBody>
                      <a:tcPr/>
                    </a:tc>
                    <a:tc>
                      <a:txBody>
                        <a:bodyPr/>
                        <a:lstStyle/>
                        <a:p>
                          <a:pPr algn="ctr"/>
                          <a:endParaRPr lang="en-US" b="1" dirty="0" smtClean="0"/>
                        </a:p>
                      </a:txBody>
                      <a:tcPr/>
                    </a:tc>
                    <a:extLst>
                      <a:ext uri="{0D108BD9-81ED-4DB2-BD59-A6C34878D82A}">
                        <a16:rowId xmlns:a16="http://schemas.microsoft.com/office/drawing/2014/main" xmlns="" xmlns:a14="http://schemas.microsoft.com/office/drawing/2010/main" val="862742934"/>
                      </a:ext>
                    </a:extLst>
                  </a:tr>
                  <a:tr h="370840">
                    <a:tc>
                      <a:txBody>
                        <a:bodyPr/>
                        <a:lstStyle/>
                        <a:p>
                          <a:r>
                            <a:rPr lang="en-US" dirty="0" smtClean="0"/>
                            <a:t>&lt;3,3&gt;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endParaRPr lang="en-US"/>
                        </a:p>
                      </a:txBody>
                      <a:tcPr>
                        <a:blipFill>
                          <a:blip r:embed="rId2"/>
                          <a:stretch>
                            <a:fillRect l="-706977" t="-914754" r="-227907" b="-57377"/>
                          </a:stretch>
                        </a:blipFill>
                      </a:tcPr>
                    </a:tc>
                    <a:tc>
                      <a:txBody>
                        <a:bodyPr/>
                        <a:lstStyle/>
                        <a:p>
                          <a:pPr algn="ctr"/>
                          <a:endParaRPr lang="en-US" b="1" dirty="0"/>
                        </a:p>
                      </a:txBody>
                      <a:tcPr/>
                    </a:tc>
                    <a:tc>
                      <a:txBody>
                        <a:bodyPr/>
                        <a:lstStyle/>
                        <a:p>
                          <a:pPr algn="ctr"/>
                          <a:r>
                            <a:rPr lang="en-US" b="1" dirty="0" smtClean="0"/>
                            <a:t>=</a:t>
                          </a:r>
                        </a:p>
                      </a:txBody>
                      <a:tcPr/>
                    </a:tc>
                    <a:extLst>
                      <a:ext uri="{0D108BD9-81ED-4DB2-BD59-A6C34878D82A}">
                        <a16:rowId xmlns:a16="http://schemas.microsoft.com/office/drawing/2014/main" xmlns="" xmlns:a14="http://schemas.microsoft.com/office/drawing/2010/main" val="3184234376"/>
                      </a:ext>
                    </a:extLst>
                  </a:tr>
                </a:tbl>
              </a:graphicData>
            </a:graphic>
          </p:graphicFrame>
        </mc:Fallback>
      </mc:AlternateContent>
      <p:sp>
        <p:nvSpPr>
          <p:cNvPr id="6" name="Title 1"/>
          <p:cNvSpPr>
            <a:spLocks noGrp="1"/>
          </p:cNvSpPr>
          <p:nvPr>
            <p:ph type="title"/>
          </p:nvPr>
        </p:nvSpPr>
        <p:spPr>
          <a:xfrm>
            <a:off x="1676400" y="-1836"/>
            <a:ext cx="5638800" cy="783167"/>
          </a:xfrm>
        </p:spPr>
        <p:txBody>
          <a:bodyPr>
            <a:normAutofit/>
          </a:bodyPr>
          <a:lstStyle/>
          <a:p>
            <a:r>
              <a:rPr lang="en-US" sz="3600" dirty="0" smtClean="0"/>
              <a:t>Class Relationships II</a:t>
            </a:r>
            <a:endParaRPr lang="en-US" sz="3600" dirty="0"/>
          </a:p>
        </p:txBody>
      </p:sp>
      <p:sp>
        <p:nvSpPr>
          <p:cNvPr id="7" name="Content Placeholder 2"/>
          <p:cNvSpPr>
            <a:spLocks noGrp="1"/>
          </p:cNvSpPr>
          <p:nvPr>
            <p:ph idx="1"/>
          </p:nvPr>
        </p:nvSpPr>
        <p:spPr>
          <a:xfrm>
            <a:off x="209550" y="4532391"/>
            <a:ext cx="8572500" cy="4709160"/>
          </a:xfrm>
        </p:spPr>
        <p:txBody>
          <a:bodyPr>
            <a:normAutofit/>
          </a:bodyPr>
          <a:lstStyle/>
          <a:p>
            <a:r>
              <a:rPr lang="en-US" sz="2000" dirty="0" smtClean="0"/>
              <a:t>We know that job-level dynamic and unrestricted-dynamic task systems on uniprocessors have the same optimal solution using EDF (</a:t>
            </a:r>
            <a:r>
              <a:rPr lang="en-US" sz="2000" dirty="0" err="1" smtClean="0"/>
              <a:t>EarliestDeadlineFirst</a:t>
            </a:r>
            <a:r>
              <a:rPr lang="en-US" sz="2000" dirty="0" smtClean="0"/>
              <a:t>). Because of that, we can infer the following relationship:</a:t>
            </a:r>
          </a:p>
          <a:p>
            <a:pPr lvl="1" algn="ctr"/>
            <a:r>
              <a:rPr lang="en-US" sz="1800" dirty="0" smtClean="0"/>
              <a:t>&lt;2,1&gt; = &lt;3,1&gt;</a:t>
            </a:r>
          </a:p>
          <a:p>
            <a:pPr marL="585216" lvl="1" indent="0">
              <a:buNone/>
            </a:pPr>
            <a:r>
              <a:rPr lang="en-US" sz="1700" dirty="0" smtClean="0"/>
              <a:t>Remember, the 1 is referring to a partitioned scheduling scheme which utilizes multiple processors but lets each individual processor schedule the processing. </a:t>
            </a:r>
            <a:endParaRPr lang="en-US" sz="1700" b="1" dirty="0"/>
          </a:p>
        </p:txBody>
      </p:sp>
    </p:spTree>
    <p:extLst>
      <p:ext uri="{BB962C8B-B14F-4D97-AF65-F5344CB8AC3E}">
        <p14:creationId xmlns:p14="http://schemas.microsoft.com/office/powerpoint/2010/main" val="111324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09550" y="4532391"/>
            <a:ext cx="8572500" cy="4709160"/>
          </a:xfrm>
        </p:spPr>
        <p:txBody>
          <a:bodyPr>
            <a:normAutofit/>
          </a:bodyPr>
          <a:lstStyle/>
          <a:p>
            <a:r>
              <a:rPr lang="en-US" sz="2000" dirty="0" smtClean="0"/>
              <a:t>We know that job-level dynamic and unrestricted-dynamic task systems on uniprocessors have the same optimal solution using EDF (</a:t>
            </a:r>
            <a:r>
              <a:rPr lang="en-US" sz="2000" dirty="0" err="1" smtClean="0"/>
              <a:t>EarliestDeadlineFirst</a:t>
            </a:r>
            <a:r>
              <a:rPr lang="en-US" sz="2000" dirty="0" smtClean="0"/>
              <a:t>). Because of that, we can infer the following relationship:</a:t>
            </a:r>
          </a:p>
          <a:p>
            <a:pPr lvl="1" algn="ctr"/>
            <a:r>
              <a:rPr lang="en-US" sz="1800" dirty="0" smtClean="0"/>
              <a:t>&lt;2,1&gt; = &lt;3,1&gt;</a:t>
            </a:r>
          </a:p>
          <a:p>
            <a:pPr marL="585216" lvl="1" indent="0">
              <a:buNone/>
            </a:pPr>
            <a:r>
              <a:rPr lang="en-US" sz="1700" dirty="0" smtClean="0"/>
              <a:t>Remember, the 1 is referring to a partitioned scheduling scheme which utilizes multiple processors but lets each individual processor schedule the processing. </a:t>
            </a:r>
            <a:endParaRPr lang="en-US" sz="1700" b="1"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128740566"/>
                  </p:ext>
                </p:extLst>
              </p:nvPr>
            </p:nvGraphicFramePr>
            <p:xfrm>
              <a:off x="571500" y="805201"/>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val="2420692441"/>
                        </a:ext>
                      </a:extLst>
                    </a:gridCol>
                    <a:gridCol w="784860">
                      <a:extLst>
                        <a:ext uri="{9D8B030D-6E8A-4147-A177-3AD203B41FA5}">
                          <a16:colId xmlns:a16="http://schemas.microsoft.com/office/drawing/2014/main" val="3494278852"/>
                        </a:ext>
                      </a:extLst>
                    </a:gridCol>
                    <a:gridCol w="784860">
                      <a:extLst>
                        <a:ext uri="{9D8B030D-6E8A-4147-A177-3AD203B41FA5}">
                          <a16:colId xmlns:a16="http://schemas.microsoft.com/office/drawing/2014/main" val="475855796"/>
                        </a:ext>
                      </a:extLst>
                    </a:gridCol>
                    <a:gridCol w="784860">
                      <a:extLst>
                        <a:ext uri="{9D8B030D-6E8A-4147-A177-3AD203B41FA5}">
                          <a16:colId xmlns:a16="http://schemas.microsoft.com/office/drawing/2014/main" val="1405453284"/>
                        </a:ext>
                      </a:extLst>
                    </a:gridCol>
                    <a:gridCol w="784860">
                      <a:extLst>
                        <a:ext uri="{9D8B030D-6E8A-4147-A177-3AD203B41FA5}">
                          <a16:colId xmlns:a16="http://schemas.microsoft.com/office/drawing/2014/main" val="3437938243"/>
                        </a:ext>
                      </a:extLst>
                    </a:gridCol>
                    <a:gridCol w="784860">
                      <a:extLst>
                        <a:ext uri="{9D8B030D-6E8A-4147-A177-3AD203B41FA5}">
                          <a16:colId xmlns:a16="http://schemas.microsoft.com/office/drawing/2014/main" val="30205073"/>
                        </a:ext>
                      </a:extLst>
                    </a:gridCol>
                    <a:gridCol w="784860">
                      <a:extLst>
                        <a:ext uri="{9D8B030D-6E8A-4147-A177-3AD203B41FA5}">
                          <a16:colId xmlns:a16="http://schemas.microsoft.com/office/drawing/2014/main" val="1505884287"/>
                        </a:ext>
                      </a:extLst>
                    </a:gridCol>
                    <a:gridCol w="784860">
                      <a:extLst>
                        <a:ext uri="{9D8B030D-6E8A-4147-A177-3AD203B41FA5}">
                          <a16:colId xmlns:a16="http://schemas.microsoft.com/office/drawing/2014/main" val="2986373398"/>
                        </a:ext>
                      </a:extLst>
                    </a:gridCol>
                    <a:gridCol w="784860">
                      <a:extLst>
                        <a:ext uri="{9D8B030D-6E8A-4147-A177-3AD203B41FA5}">
                          <a16:colId xmlns:a16="http://schemas.microsoft.com/office/drawing/2014/main" val="880891628"/>
                        </a:ext>
                      </a:extLst>
                    </a:gridCol>
                    <a:gridCol w="784860">
                      <a:extLst>
                        <a:ext uri="{9D8B030D-6E8A-4147-A177-3AD203B41FA5}">
                          <a16:colId xmlns:a16="http://schemas.microsoft.com/office/drawing/2014/main" val="1466230064"/>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val="643400794"/>
                      </a:ext>
                    </a:extLst>
                  </a:tr>
                  <a:tr h="0">
                    <a:tc>
                      <a:txBody>
                        <a:bodyPr/>
                        <a:lstStyle/>
                        <a:p>
                          <a:r>
                            <a:rPr lang="en-US" dirty="0" smtClean="0"/>
                            <a:t>&lt;1,1&gt;</a:t>
                          </a:r>
                          <a:endParaRPr lang="en-US" dirty="0"/>
                        </a:p>
                      </a:txBody>
                      <a:tcPr/>
                    </a:tc>
                    <a:tc>
                      <a:txBody>
                        <a:bodyPr/>
                        <a:lstStyle/>
                        <a:p>
                          <a:pPr algn="ctr"/>
                          <a:r>
                            <a:rPr lang="en-US" b="1" dirty="0" smtClean="0"/>
                            <a:t>=</a:t>
                          </a: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2153262829"/>
                      </a:ext>
                    </a:extLst>
                  </a:tr>
                  <a:tr h="370840">
                    <a:tc>
                      <a:txBody>
                        <a:bodyPr/>
                        <a:lstStyle/>
                        <a:p>
                          <a:r>
                            <a:rPr lang="en-US" dirty="0" smtClean="0"/>
                            <a:t>&lt;2,1&gt;</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978037677"/>
                      </a:ext>
                    </a:extLst>
                  </a:tr>
                  <a:tr h="370840">
                    <a:tc>
                      <a:txBody>
                        <a:bodyPr/>
                        <a:lstStyle/>
                        <a:p>
                          <a:r>
                            <a:rPr lang="en-US" dirty="0" smtClean="0"/>
                            <a:t>&lt;3,1&gt;</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3576789200"/>
                      </a:ext>
                    </a:extLst>
                  </a:tr>
                  <a:tr h="370840">
                    <a:tc>
                      <a:txBody>
                        <a:bodyPr/>
                        <a:lstStyle/>
                        <a:p>
                          <a:r>
                            <a:rPr lang="en-US" dirty="0" smtClean="0"/>
                            <a:t>&lt;1,2&gt;</a:t>
                          </a:r>
                          <a:endParaRPr lang="en-US"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2357273322"/>
                      </a:ext>
                    </a:extLst>
                  </a:tr>
                  <a:tr h="370840">
                    <a:tc>
                      <a:txBody>
                        <a:bodyPr/>
                        <a:lstStyle/>
                        <a:p>
                          <a:r>
                            <a:rPr lang="en-US" dirty="0" smtClean="0"/>
                            <a:t>&lt;2,2&gt;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77505645"/>
                      </a:ext>
                    </a:extLst>
                  </a:tr>
                  <a:tr h="370840">
                    <a:tc>
                      <a:txBody>
                        <a:bodyPr/>
                        <a:lstStyle/>
                        <a:p>
                          <a:r>
                            <a:rPr lang="en-US" dirty="0" smtClean="0"/>
                            <a:t>&lt;3,2&gt;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490639875"/>
                      </a:ext>
                    </a:extLst>
                  </a:tr>
                  <a:tr h="370840">
                    <a:tc>
                      <a:txBody>
                        <a:bodyPr/>
                        <a:lstStyle/>
                        <a:p>
                          <a:r>
                            <a:rPr lang="en-US" dirty="0" smtClean="0"/>
                            <a:t>&lt;1,3&gt;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extLst>
                      <a:ext uri="{0D108BD9-81ED-4DB2-BD59-A6C34878D82A}">
                        <a16:rowId xmlns:a16="http://schemas.microsoft.com/office/drawing/2014/main" val="625238015"/>
                      </a:ext>
                    </a:extLst>
                  </a:tr>
                  <a:tr h="370840">
                    <a:tc>
                      <a:txBody>
                        <a:bodyPr/>
                        <a:lstStyle/>
                        <a:p>
                          <a:r>
                            <a:rPr lang="en-US" dirty="0" smtClean="0"/>
                            <a:t>&lt;2,3&gt;</a:t>
                          </a:r>
                          <a:endParaRPr lang="en-US"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endParaRPr lang="en-US" b="1" dirty="0" smtClean="0"/>
                        </a:p>
                      </a:txBody>
                      <a:tcPr/>
                    </a:tc>
                    <a:extLst>
                      <a:ext uri="{0D108BD9-81ED-4DB2-BD59-A6C34878D82A}">
                        <a16:rowId xmlns:a16="http://schemas.microsoft.com/office/drawing/2014/main" val="862742934"/>
                      </a:ext>
                    </a:extLst>
                  </a:tr>
                  <a:tr h="370840">
                    <a:tc>
                      <a:txBody>
                        <a:bodyPr/>
                        <a:lstStyle/>
                        <a:p>
                          <a:r>
                            <a:rPr lang="en-US" dirty="0" smtClean="0"/>
                            <a:t>&lt;3,3&gt;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dirty="0"/>
                        </a:p>
                      </a:txBody>
                      <a:tcPr/>
                    </a:tc>
                    <a:tc>
                      <a:txBody>
                        <a:bodyPr/>
                        <a:lstStyle/>
                        <a:p>
                          <a:pPr algn="ctr"/>
                          <a:r>
                            <a:rPr lang="en-US" b="1" dirty="0" smtClean="0"/>
                            <a:t>=</a:t>
                          </a:r>
                        </a:p>
                      </a:txBody>
                      <a:tcPr/>
                    </a:tc>
                    <a:extLst>
                      <a:ext uri="{0D108BD9-81ED-4DB2-BD59-A6C34878D82A}">
                        <a16:rowId xmlns:a16="http://schemas.microsoft.com/office/drawing/2014/main" val="3184234376"/>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xmlns="" xmlns:a14="http://schemas.microsoft.com/office/drawing/2010/main" val="2128740566"/>
                  </p:ext>
                </p:extLst>
              </p:nvPr>
            </p:nvGraphicFramePr>
            <p:xfrm>
              <a:off x="571500" y="805201"/>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xmlns="" xmlns:a14="http://schemas.microsoft.com/office/drawing/2010/main" val="2420692441"/>
                        </a:ext>
                      </a:extLst>
                    </a:gridCol>
                    <a:gridCol w="784860">
                      <a:extLst>
                        <a:ext uri="{9D8B030D-6E8A-4147-A177-3AD203B41FA5}">
                          <a16:colId xmlns:a16="http://schemas.microsoft.com/office/drawing/2014/main" xmlns="" xmlns:a14="http://schemas.microsoft.com/office/drawing/2010/main" val="3494278852"/>
                        </a:ext>
                      </a:extLst>
                    </a:gridCol>
                    <a:gridCol w="784860">
                      <a:extLst>
                        <a:ext uri="{9D8B030D-6E8A-4147-A177-3AD203B41FA5}">
                          <a16:colId xmlns:a16="http://schemas.microsoft.com/office/drawing/2014/main" xmlns="" xmlns:a14="http://schemas.microsoft.com/office/drawing/2010/main" val="475855796"/>
                        </a:ext>
                      </a:extLst>
                    </a:gridCol>
                    <a:gridCol w="784860">
                      <a:extLst>
                        <a:ext uri="{9D8B030D-6E8A-4147-A177-3AD203B41FA5}">
                          <a16:colId xmlns:a16="http://schemas.microsoft.com/office/drawing/2014/main" xmlns="" xmlns:a14="http://schemas.microsoft.com/office/drawing/2010/main" val="1405453284"/>
                        </a:ext>
                      </a:extLst>
                    </a:gridCol>
                    <a:gridCol w="784860">
                      <a:extLst>
                        <a:ext uri="{9D8B030D-6E8A-4147-A177-3AD203B41FA5}">
                          <a16:colId xmlns:a16="http://schemas.microsoft.com/office/drawing/2014/main" xmlns="" xmlns:a14="http://schemas.microsoft.com/office/drawing/2010/main" val="3437938243"/>
                        </a:ext>
                      </a:extLst>
                    </a:gridCol>
                    <a:gridCol w="784860">
                      <a:extLst>
                        <a:ext uri="{9D8B030D-6E8A-4147-A177-3AD203B41FA5}">
                          <a16:colId xmlns:a16="http://schemas.microsoft.com/office/drawing/2014/main" xmlns="" xmlns:a14="http://schemas.microsoft.com/office/drawing/2010/main" val="30205073"/>
                        </a:ext>
                      </a:extLst>
                    </a:gridCol>
                    <a:gridCol w="784860">
                      <a:extLst>
                        <a:ext uri="{9D8B030D-6E8A-4147-A177-3AD203B41FA5}">
                          <a16:colId xmlns:a16="http://schemas.microsoft.com/office/drawing/2014/main" xmlns="" xmlns:a14="http://schemas.microsoft.com/office/drawing/2010/main" val="1505884287"/>
                        </a:ext>
                      </a:extLst>
                    </a:gridCol>
                    <a:gridCol w="784860">
                      <a:extLst>
                        <a:ext uri="{9D8B030D-6E8A-4147-A177-3AD203B41FA5}">
                          <a16:colId xmlns:a16="http://schemas.microsoft.com/office/drawing/2014/main" xmlns="" xmlns:a14="http://schemas.microsoft.com/office/drawing/2010/main" val="2986373398"/>
                        </a:ext>
                      </a:extLst>
                    </a:gridCol>
                    <a:gridCol w="784860">
                      <a:extLst>
                        <a:ext uri="{9D8B030D-6E8A-4147-A177-3AD203B41FA5}">
                          <a16:colId xmlns:a16="http://schemas.microsoft.com/office/drawing/2014/main" xmlns="" xmlns:a14="http://schemas.microsoft.com/office/drawing/2010/main" val="880891628"/>
                        </a:ext>
                      </a:extLst>
                    </a:gridCol>
                    <a:gridCol w="784860">
                      <a:extLst>
                        <a:ext uri="{9D8B030D-6E8A-4147-A177-3AD203B41FA5}">
                          <a16:colId xmlns:a16="http://schemas.microsoft.com/office/drawing/2014/main" xmlns="" xmlns:a14="http://schemas.microsoft.com/office/drawing/2010/main" val="1466230064"/>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xmlns="" xmlns:a14="http://schemas.microsoft.com/office/drawing/2010/main" val="643400794"/>
                      </a:ext>
                    </a:extLst>
                  </a:tr>
                  <a:tr h="365760">
                    <a:tc>
                      <a:txBody>
                        <a:bodyPr/>
                        <a:lstStyle/>
                        <a:p>
                          <a:r>
                            <a:rPr lang="en-US" dirty="0" smtClean="0"/>
                            <a:t>&lt;1,1&gt;</a:t>
                          </a:r>
                          <a:endParaRPr lang="en-US" dirty="0"/>
                        </a:p>
                      </a:txBody>
                      <a:tcPr/>
                    </a:tc>
                    <a:tc>
                      <a:txBody>
                        <a:bodyPr/>
                        <a:lstStyle/>
                        <a:p>
                          <a:pPr algn="ctr"/>
                          <a:r>
                            <a:rPr lang="en-US" b="1" dirty="0" smtClean="0"/>
                            <a:t>=</a:t>
                          </a:r>
                          <a:endParaRPr lang="en-US" b="1" dirty="0"/>
                        </a:p>
                      </a:txBody>
                      <a:tcPr/>
                    </a:tc>
                    <a:tc>
                      <a:txBody>
                        <a:bodyPr/>
                        <a:lstStyle/>
                        <a:p>
                          <a:endParaRPr lang="en-US"/>
                        </a:p>
                      </a:txBody>
                      <a:tcPr>
                        <a:blipFill>
                          <a:blip r:embed="rId2"/>
                          <a:stretch>
                            <a:fillRect l="-207752" t="-120000" r="-727132" b="-870000"/>
                          </a:stretch>
                        </a:blipFill>
                      </a:tcPr>
                    </a:tc>
                    <a:tc>
                      <a:txBody>
                        <a:bodyPr/>
                        <a:lstStyle/>
                        <a:p>
                          <a:endParaRPr lang="en-US"/>
                        </a:p>
                      </a:txBody>
                      <a:tcPr>
                        <a:blipFill>
                          <a:blip r:embed="rId2"/>
                          <a:stretch>
                            <a:fillRect l="-307752" t="-120000" r="-627132" b="-870000"/>
                          </a:stretch>
                        </a:blipFill>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2153262829"/>
                      </a:ext>
                    </a:extLst>
                  </a:tr>
                  <a:tr h="370840">
                    <a:tc>
                      <a:txBody>
                        <a:bodyPr/>
                        <a:lstStyle/>
                        <a:p>
                          <a:r>
                            <a:rPr lang="en-US" dirty="0" smtClean="0"/>
                            <a:t>&lt;2,1&gt;</a:t>
                          </a:r>
                          <a:endParaRPr lang="en-US" dirty="0"/>
                        </a:p>
                      </a:txBody>
                      <a:tcPr/>
                    </a:tc>
                    <a:tc>
                      <a:txBody>
                        <a:bodyPr/>
                        <a:lstStyle/>
                        <a:p>
                          <a:endParaRPr lang="en-US"/>
                        </a:p>
                      </a:txBody>
                      <a:tcPr>
                        <a:blipFill>
                          <a:blip r:embed="rId2"/>
                          <a:stretch>
                            <a:fillRect l="-107752" t="-216393" r="-827132" b="-755738"/>
                          </a:stretch>
                        </a:blipFill>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1978037677"/>
                      </a:ext>
                    </a:extLst>
                  </a:tr>
                  <a:tr h="370840">
                    <a:tc>
                      <a:txBody>
                        <a:bodyPr/>
                        <a:lstStyle/>
                        <a:p>
                          <a:r>
                            <a:rPr lang="en-US" dirty="0" smtClean="0"/>
                            <a:t>&lt;3,1&gt;</a:t>
                          </a:r>
                          <a:endParaRPr lang="en-US" dirty="0"/>
                        </a:p>
                      </a:txBody>
                      <a:tcPr/>
                    </a:tc>
                    <a:tc>
                      <a:txBody>
                        <a:bodyPr/>
                        <a:lstStyle/>
                        <a:p>
                          <a:endParaRPr lang="en-US"/>
                        </a:p>
                      </a:txBody>
                      <a:tcPr>
                        <a:blipFill>
                          <a:blip r:embed="rId2"/>
                          <a:stretch>
                            <a:fillRect l="-107752" t="-316393" r="-827132" b="-655738"/>
                          </a:stretch>
                        </a:blipFill>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3576789200"/>
                      </a:ext>
                    </a:extLst>
                  </a:tr>
                  <a:tr h="370840">
                    <a:tc>
                      <a:txBody>
                        <a:bodyPr/>
                        <a:lstStyle/>
                        <a:p>
                          <a:r>
                            <a:rPr lang="en-US" dirty="0" smtClean="0"/>
                            <a:t>&lt;1,2&gt;</a:t>
                          </a:r>
                          <a:endParaRPr lang="en-US"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2"/>
                          <a:stretch>
                            <a:fillRect l="-511719" t="-416393" r="-431250" b="-555738"/>
                          </a:stretch>
                        </a:blipFill>
                      </a:tcPr>
                    </a:tc>
                    <a:tc>
                      <a:txBody>
                        <a:bodyPr/>
                        <a:lstStyle/>
                        <a:p>
                          <a:endParaRPr lang="en-US"/>
                        </a:p>
                      </a:txBody>
                      <a:tcPr>
                        <a:blipFill>
                          <a:blip r:embed="rId2"/>
                          <a:stretch>
                            <a:fillRect l="-606977" t="-416393" r="-327907" b="-555738"/>
                          </a:stretch>
                        </a:blipFill>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2357273322"/>
                      </a:ext>
                    </a:extLst>
                  </a:tr>
                  <a:tr h="370840">
                    <a:tc>
                      <a:txBody>
                        <a:bodyPr/>
                        <a:lstStyle/>
                        <a:p>
                          <a:r>
                            <a:rPr lang="en-US" dirty="0" smtClean="0"/>
                            <a:t>&lt;2,2&gt;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2"/>
                          <a:stretch>
                            <a:fillRect l="-407752" t="-525000" r="-527132" b="-465000"/>
                          </a:stretch>
                        </a:blipFill>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177505645"/>
                      </a:ext>
                    </a:extLst>
                  </a:tr>
                  <a:tr h="370840">
                    <a:tc>
                      <a:txBody>
                        <a:bodyPr/>
                        <a:lstStyle/>
                        <a:p>
                          <a:r>
                            <a:rPr lang="en-US" dirty="0" smtClean="0"/>
                            <a:t>&lt;3,2&gt;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endParaRPr lang="en-US"/>
                        </a:p>
                      </a:txBody>
                      <a:tcPr>
                        <a:blipFill>
                          <a:blip r:embed="rId2"/>
                          <a:stretch>
                            <a:fillRect l="-407752" t="-614754" r="-527132" b="-357377"/>
                          </a:stretch>
                        </a:blipFill>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490639875"/>
                      </a:ext>
                    </a:extLst>
                  </a:tr>
                  <a:tr h="370840">
                    <a:tc>
                      <a:txBody>
                        <a:bodyPr/>
                        <a:lstStyle/>
                        <a:p>
                          <a:r>
                            <a:rPr lang="en-US" dirty="0" smtClean="0"/>
                            <a:t>&lt;1,3&gt;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2"/>
                          <a:stretch>
                            <a:fillRect l="-806977" t="-714754" r="-127907" b="-257377"/>
                          </a:stretch>
                        </a:blipFill>
                      </a:tcPr>
                    </a:tc>
                    <a:tc>
                      <a:txBody>
                        <a:bodyPr/>
                        <a:lstStyle/>
                        <a:p>
                          <a:endParaRPr lang="en-US"/>
                        </a:p>
                      </a:txBody>
                      <a:tcPr>
                        <a:blipFill>
                          <a:blip r:embed="rId2"/>
                          <a:stretch>
                            <a:fillRect l="-906977" t="-714754" r="-27907" b="-257377"/>
                          </a:stretch>
                        </a:blipFill>
                      </a:tcPr>
                    </a:tc>
                    <a:extLst>
                      <a:ext uri="{0D108BD9-81ED-4DB2-BD59-A6C34878D82A}">
                        <a16:rowId xmlns:a16="http://schemas.microsoft.com/office/drawing/2014/main" xmlns="" xmlns:a14="http://schemas.microsoft.com/office/drawing/2010/main" val="625238015"/>
                      </a:ext>
                    </a:extLst>
                  </a:tr>
                  <a:tr h="370840">
                    <a:tc>
                      <a:txBody>
                        <a:bodyPr/>
                        <a:lstStyle/>
                        <a:p>
                          <a:r>
                            <a:rPr lang="en-US" dirty="0" smtClean="0"/>
                            <a:t>&lt;2,3&gt;</a:t>
                          </a:r>
                          <a:endParaRPr lang="en-US"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2"/>
                          <a:stretch>
                            <a:fillRect l="-706977" t="-814754" r="-227907" b="-157377"/>
                          </a:stretch>
                        </a:blipFill>
                      </a:tcPr>
                    </a:tc>
                    <a:tc>
                      <a:txBody>
                        <a:bodyPr/>
                        <a:lstStyle/>
                        <a:p>
                          <a:pPr algn="ctr"/>
                          <a:r>
                            <a:rPr lang="en-US" b="1" dirty="0" smtClean="0"/>
                            <a:t>=</a:t>
                          </a:r>
                          <a:endParaRPr lang="en-US" b="1" dirty="0"/>
                        </a:p>
                      </a:txBody>
                      <a:tcPr/>
                    </a:tc>
                    <a:tc>
                      <a:txBody>
                        <a:bodyPr/>
                        <a:lstStyle/>
                        <a:p>
                          <a:pPr algn="ctr"/>
                          <a:endParaRPr lang="en-US" b="1" dirty="0" smtClean="0"/>
                        </a:p>
                      </a:txBody>
                      <a:tcPr/>
                    </a:tc>
                    <a:extLst>
                      <a:ext uri="{0D108BD9-81ED-4DB2-BD59-A6C34878D82A}">
                        <a16:rowId xmlns:a16="http://schemas.microsoft.com/office/drawing/2014/main" xmlns="" xmlns:a14="http://schemas.microsoft.com/office/drawing/2010/main" val="862742934"/>
                      </a:ext>
                    </a:extLst>
                  </a:tr>
                  <a:tr h="370840">
                    <a:tc>
                      <a:txBody>
                        <a:bodyPr/>
                        <a:lstStyle/>
                        <a:p>
                          <a:r>
                            <a:rPr lang="en-US" dirty="0" smtClean="0"/>
                            <a:t>&lt;3,3&gt;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endParaRPr lang="en-US"/>
                        </a:p>
                      </a:txBody>
                      <a:tcPr>
                        <a:blipFill>
                          <a:blip r:embed="rId2"/>
                          <a:stretch>
                            <a:fillRect l="-706977" t="-914754" r="-227907" b="-57377"/>
                          </a:stretch>
                        </a:blipFill>
                      </a:tcPr>
                    </a:tc>
                    <a:tc>
                      <a:txBody>
                        <a:bodyPr/>
                        <a:lstStyle/>
                        <a:p>
                          <a:pPr algn="ctr"/>
                          <a:endParaRPr lang="en-US" b="1" dirty="0"/>
                        </a:p>
                      </a:txBody>
                      <a:tcPr/>
                    </a:tc>
                    <a:tc>
                      <a:txBody>
                        <a:bodyPr/>
                        <a:lstStyle/>
                        <a:p>
                          <a:pPr algn="ctr"/>
                          <a:r>
                            <a:rPr lang="en-US" b="1" dirty="0" smtClean="0"/>
                            <a:t>=</a:t>
                          </a:r>
                        </a:p>
                      </a:txBody>
                      <a:tcPr/>
                    </a:tc>
                    <a:extLst>
                      <a:ext uri="{0D108BD9-81ED-4DB2-BD59-A6C34878D82A}">
                        <a16:rowId xmlns:a16="http://schemas.microsoft.com/office/drawing/2014/main" xmlns="" xmlns:a14="http://schemas.microsoft.com/office/drawing/2010/main" val="3184234376"/>
                      </a:ext>
                    </a:extLst>
                  </a:tr>
                </a:tbl>
              </a:graphicData>
            </a:graphic>
          </p:graphicFrame>
        </mc:Fallback>
      </mc:AlternateContent>
      <p:sp>
        <p:nvSpPr>
          <p:cNvPr id="6" name="Title 1"/>
          <p:cNvSpPr>
            <a:spLocks noGrp="1"/>
          </p:cNvSpPr>
          <p:nvPr>
            <p:ph type="title"/>
          </p:nvPr>
        </p:nvSpPr>
        <p:spPr>
          <a:xfrm>
            <a:off x="1676400" y="-1836"/>
            <a:ext cx="5638800" cy="783167"/>
          </a:xfrm>
        </p:spPr>
        <p:txBody>
          <a:bodyPr>
            <a:normAutofit/>
          </a:bodyPr>
          <a:lstStyle/>
          <a:p>
            <a:r>
              <a:rPr lang="en-US" sz="3600" dirty="0" smtClean="0"/>
              <a:t>Class Relationships II</a:t>
            </a:r>
            <a:endParaRPr lang="en-US" sz="3600" dirty="0"/>
          </a:p>
        </p:txBody>
      </p:sp>
    </p:spTree>
    <p:extLst>
      <p:ext uri="{BB962C8B-B14F-4D97-AF65-F5344CB8AC3E}">
        <p14:creationId xmlns:p14="http://schemas.microsoft.com/office/powerpoint/2010/main" val="7543978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209550" y="4532391"/>
                <a:ext cx="8572500" cy="4709160"/>
              </a:xfrm>
            </p:spPr>
            <p:txBody>
              <a:bodyPr>
                <a:normAutofit/>
              </a:bodyPr>
              <a:lstStyle/>
              <a:p>
                <a:r>
                  <a:rPr lang="en-US" sz="2000" b="1" dirty="0" smtClean="0"/>
                  <a:t>We know that (1,1)-restricted classes and (1,3)-restricted classes are incomparable.</a:t>
                </a:r>
              </a:p>
              <a:p>
                <a:pPr lvl="1"/>
                <a:r>
                  <a:rPr lang="en-US" sz="1800" b="1" dirty="0" smtClean="0"/>
                  <a:t>In other words, the following relationship holds true:</a:t>
                </a:r>
              </a:p>
              <a:p>
                <a:pPr lvl="1" algn="ctr"/>
                <a:r>
                  <a:rPr lang="en-US" sz="1800" b="1" dirty="0" smtClean="0"/>
                  <a:t>&lt;1,1&gt; </a:t>
                </a:r>
                <a14:m>
                  <m:oMath xmlns:m="http://schemas.openxmlformats.org/officeDocument/2006/math">
                    <m:r>
                      <a:rPr lang="en-US" sz="1800" b="1" i="1">
                        <a:latin typeface="Cambria Math" panose="02040503050406030204" pitchFamily="18" charset="0"/>
                        <a:ea typeface="Cambria Math" panose="02040503050406030204" pitchFamily="18" charset="0"/>
                      </a:rPr>
                      <m:t>⨂</m:t>
                    </m:r>
                  </m:oMath>
                </a14:m>
                <a:r>
                  <a:rPr lang="en-US" sz="1800" b="1" dirty="0" smtClean="0"/>
                  <a:t> &lt;1,3</a:t>
                </a:r>
                <a:r>
                  <a:rPr lang="en-US" sz="1800" b="1" dirty="0" smtClean="0"/>
                  <a:t>&gt;</a:t>
                </a:r>
              </a:p>
              <a:p>
                <a:pPr lvl="2"/>
                <a:r>
                  <a:rPr lang="en-US" sz="1600" b="1" dirty="0" smtClean="0"/>
                  <a:t>This is trivial and doesn’t need to be proven. A static-partition scheduling system is obviously not equivalent to a full-migration scheduling system</a:t>
                </a:r>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209550" y="4532391"/>
                <a:ext cx="8572500" cy="4709160"/>
              </a:xfrm>
              <a:blipFill>
                <a:blip r:embed="rId2"/>
                <a:stretch>
                  <a:fillRect t="-7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128740566"/>
                  </p:ext>
                </p:extLst>
              </p:nvPr>
            </p:nvGraphicFramePr>
            <p:xfrm>
              <a:off x="571500" y="805201"/>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val="2420692441"/>
                        </a:ext>
                      </a:extLst>
                    </a:gridCol>
                    <a:gridCol w="784860">
                      <a:extLst>
                        <a:ext uri="{9D8B030D-6E8A-4147-A177-3AD203B41FA5}">
                          <a16:colId xmlns:a16="http://schemas.microsoft.com/office/drawing/2014/main" val="3494278852"/>
                        </a:ext>
                      </a:extLst>
                    </a:gridCol>
                    <a:gridCol w="784860">
                      <a:extLst>
                        <a:ext uri="{9D8B030D-6E8A-4147-A177-3AD203B41FA5}">
                          <a16:colId xmlns:a16="http://schemas.microsoft.com/office/drawing/2014/main" val="475855796"/>
                        </a:ext>
                      </a:extLst>
                    </a:gridCol>
                    <a:gridCol w="784860">
                      <a:extLst>
                        <a:ext uri="{9D8B030D-6E8A-4147-A177-3AD203B41FA5}">
                          <a16:colId xmlns:a16="http://schemas.microsoft.com/office/drawing/2014/main" val="1405453284"/>
                        </a:ext>
                      </a:extLst>
                    </a:gridCol>
                    <a:gridCol w="784860">
                      <a:extLst>
                        <a:ext uri="{9D8B030D-6E8A-4147-A177-3AD203B41FA5}">
                          <a16:colId xmlns:a16="http://schemas.microsoft.com/office/drawing/2014/main" val="3437938243"/>
                        </a:ext>
                      </a:extLst>
                    </a:gridCol>
                    <a:gridCol w="784860">
                      <a:extLst>
                        <a:ext uri="{9D8B030D-6E8A-4147-A177-3AD203B41FA5}">
                          <a16:colId xmlns:a16="http://schemas.microsoft.com/office/drawing/2014/main" val="30205073"/>
                        </a:ext>
                      </a:extLst>
                    </a:gridCol>
                    <a:gridCol w="784860">
                      <a:extLst>
                        <a:ext uri="{9D8B030D-6E8A-4147-A177-3AD203B41FA5}">
                          <a16:colId xmlns:a16="http://schemas.microsoft.com/office/drawing/2014/main" val="1505884287"/>
                        </a:ext>
                      </a:extLst>
                    </a:gridCol>
                    <a:gridCol w="784860">
                      <a:extLst>
                        <a:ext uri="{9D8B030D-6E8A-4147-A177-3AD203B41FA5}">
                          <a16:colId xmlns:a16="http://schemas.microsoft.com/office/drawing/2014/main" val="2986373398"/>
                        </a:ext>
                      </a:extLst>
                    </a:gridCol>
                    <a:gridCol w="784860">
                      <a:extLst>
                        <a:ext uri="{9D8B030D-6E8A-4147-A177-3AD203B41FA5}">
                          <a16:colId xmlns:a16="http://schemas.microsoft.com/office/drawing/2014/main" val="880891628"/>
                        </a:ext>
                      </a:extLst>
                    </a:gridCol>
                    <a:gridCol w="784860">
                      <a:extLst>
                        <a:ext uri="{9D8B030D-6E8A-4147-A177-3AD203B41FA5}">
                          <a16:colId xmlns:a16="http://schemas.microsoft.com/office/drawing/2014/main" val="1466230064"/>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val="643400794"/>
                      </a:ext>
                    </a:extLst>
                  </a:tr>
                  <a:tr h="0">
                    <a:tc>
                      <a:txBody>
                        <a:bodyPr/>
                        <a:lstStyle/>
                        <a:p>
                          <a:r>
                            <a:rPr lang="en-US" dirty="0" smtClean="0"/>
                            <a:t>&lt;1,1&gt;</a:t>
                          </a:r>
                          <a:endParaRPr lang="en-US" dirty="0"/>
                        </a:p>
                      </a:txBody>
                      <a:tcPr/>
                    </a:tc>
                    <a:tc>
                      <a:txBody>
                        <a:bodyPr/>
                        <a:lstStyle/>
                        <a:p>
                          <a:pPr algn="ctr"/>
                          <a:r>
                            <a:rPr lang="en-US" b="1" dirty="0" smtClean="0"/>
                            <a:t>=</a:t>
                          </a: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2153262829"/>
                      </a:ext>
                    </a:extLst>
                  </a:tr>
                  <a:tr h="370840">
                    <a:tc>
                      <a:txBody>
                        <a:bodyPr/>
                        <a:lstStyle/>
                        <a:p>
                          <a:r>
                            <a:rPr lang="en-US" dirty="0" smtClean="0"/>
                            <a:t>&lt;2,1&gt;</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978037677"/>
                      </a:ext>
                    </a:extLst>
                  </a:tr>
                  <a:tr h="370840">
                    <a:tc>
                      <a:txBody>
                        <a:bodyPr/>
                        <a:lstStyle/>
                        <a:p>
                          <a:r>
                            <a:rPr lang="en-US" dirty="0" smtClean="0"/>
                            <a:t>&lt;3,1&gt;</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3576789200"/>
                      </a:ext>
                    </a:extLst>
                  </a:tr>
                  <a:tr h="370840">
                    <a:tc>
                      <a:txBody>
                        <a:bodyPr/>
                        <a:lstStyle/>
                        <a:p>
                          <a:r>
                            <a:rPr lang="en-US" dirty="0" smtClean="0"/>
                            <a:t>&lt;1,2&gt;</a:t>
                          </a:r>
                          <a:endParaRPr lang="en-US"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2357273322"/>
                      </a:ext>
                    </a:extLst>
                  </a:tr>
                  <a:tr h="370840">
                    <a:tc>
                      <a:txBody>
                        <a:bodyPr/>
                        <a:lstStyle/>
                        <a:p>
                          <a:r>
                            <a:rPr lang="en-US" dirty="0" smtClean="0"/>
                            <a:t>&lt;2,2&gt;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77505645"/>
                      </a:ext>
                    </a:extLst>
                  </a:tr>
                  <a:tr h="370840">
                    <a:tc>
                      <a:txBody>
                        <a:bodyPr/>
                        <a:lstStyle/>
                        <a:p>
                          <a:r>
                            <a:rPr lang="en-US" dirty="0" smtClean="0"/>
                            <a:t>&lt;3,2&gt;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490639875"/>
                      </a:ext>
                    </a:extLst>
                  </a:tr>
                  <a:tr h="370840">
                    <a:tc>
                      <a:txBody>
                        <a:bodyPr/>
                        <a:lstStyle/>
                        <a:p>
                          <a:r>
                            <a:rPr lang="en-US" dirty="0" smtClean="0"/>
                            <a:t>&lt;1,3&gt;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extLst>
                      <a:ext uri="{0D108BD9-81ED-4DB2-BD59-A6C34878D82A}">
                        <a16:rowId xmlns:a16="http://schemas.microsoft.com/office/drawing/2014/main" val="625238015"/>
                      </a:ext>
                    </a:extLst>
                  </a:tr>
                  <a:tr h="370840">
                    <a:tc>
                      <a:txBody>
                        <a:bodyPr/>
                        <a:lstStyle/>
                        <a:p>
                          <a:r>
                            <a:rPr lang="en-US" dirty="0" smtClean="0"/>
                            <a:t>&lt;2,3&gt;</a:t>
                          </a:r>
                          <a:endParaRPr lang="en-US"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endParaRPr lang="en-US" b="1" dirty="0" smtClean="0"/>
                        </a:p>
                      </a:txBody>
                      <a:tcPr/>
                    </a:tc>
                    <a:extLst>
                      <a:ext uri="{0D108BD9-81ED-4DB2-BD59-A6C34878D82A}">
                        <a16:rowId xmlns:a16="http://schemas.microsoft.com/office/drawing/2014/main" val="862742934"/>
                      </a:ext>
                    </a:extLst>
                  </a:tr>
                  <a:tr h="370840">
                    <a:tc>
                      <a:txBody>
                        <a:bodyPr/>
                        <a:lstStyle/>
                        <a:p>
                          <a:r>
                            <a:rPr lang="en-US" dirty="0" smtClean="0"/>
                            <a:t>&lt;3,3&gt;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dirty="0"/>
                        </a:p>
                      </a:txBody>
                      <a:tcPr/>
                    </a:tc>
                    <a:tc>
                      <a:txBody>
                        <a:bodyPr/>
                        <a:lstStyle/>
                        <a:p>
                          <a:pPr algn="ctr"/>
                          <a:r>
                            <a:rPr lang="en-US" b="1" dirty="0" smtClean="0"/>
                            <a:t>=</a:t>
                          </a:r>
                        </a:p>
                      </a:txBody>
                      <a:tcPr/>
                    </a:tc>
                    <a:extLst>
                      <a:ext uri="{0D108BD9-81ED-4DB2-BD59-A6C34878D82A}">
                        <a16:rowId xmlns:a16="http://schemas.microsoft.com/office/drawing/2014/main" val="3184234376"/>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xmlns="" xmlns:a14="http://schemas.microsoft.com/office/drawing/2010/main" val="2128740566"/>
                  </p:ext>
                </p:extLst>
              </p:nvPr>
            </p:nvGraphicFramePr>
            <p:xfrm>
              <a:off x="571500" y="805201"/>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xmlns="" xmlns:a14="http://schemas.microsoft.com/office/drawing/2010/main" val="2420692441"/>
                        </a:ext>
                      </a:extLst>
                    </a:gridCol>
                    <a:gridCol w="784860">
                      <a:extLst>
                        <a:ext uri="{9D8B030D-6E8A-4147-A177-3AD203B41FA5}">
                          <a16:colId xmlns:a16="http://schemas.microsoft.com/office/drawing/2014/main" xmlns="" xmlns:a14="http://schemas.microsoft.com/office/drawing/2010/main" val="3494278852"/>
                        </a:ext>
                      </a:extLst>
                    </a:gridCol>
                    <a:gridCol w="784860">
                      <a:extLst>
                        <a:ext uri="{9D8B030D-6E8A-4147-A177-3AD203B41FA5}">
                          <a16:colId xmlns:a16="http://schemas.microsoft.com/office/drawing/2014/main" xmlns="" xmlns:a14="http://schemas.microsoft.com/office/drawing/2010/main" val="475855796"/>
                        </a:ext>
                      </a:extLst>
                    </a:gridCol>
                    <a:gridCol w="784860">
                      <a:extLst>
                        <a:ext uri="{9D8B030D-6E8A-4147-A177-3AD203B41FA5}">
                          <a16:colId xmlns:a16="http://schemas.microsoft.com/office/drawing/2014/main" xmlns="" xmlns:a14="http://schemas.microsoft.com/office/drawing/2010/main" val="1405453284"/>
                        </a:ext>
                      </a:extLst>
                    </a:gridCol>
                    <a:gridCol w="784860">
                      <a:extLst>
                        <a:ext uri="{9D8B030D-6E8A-4147-A177-3AD203B41FA5}">
                          <a16:colId xmlns:a16="http://schemas.microsoft.com/office/drawing/2014/main" xmlns="" xmlns:a14="http://schemas.microsoft.com/office/drawing/2010/main" val="3437938243"/>
                        </a:ext>
                      </a:extLst>
                    </a:gridCol>
                    <a:gridCol w="784860">
                      <a:extLst>
                        <a:ext uri="{9D8B030D-6E8A-4147-A177-3AD203B41FA5}">
                          <a16:colId xmlns:a16="http://schemas.microsoft.com/office/drawing/2014/main" xmlns="" xmlns:a14="http://schemas.microsoft.com/office/drawing/2010/main" val="30205073"/>
                        </a:ext>
                      </a:extLst>
                    </a:gridCol>
                    <a:gridCol w="784860">
                      <a:extLst>
                        <a:ext uri="{9D8B030D-6E8A-4147-A177-3AD203B41FA5}">
                          <a16:colId xmlns:a16="http://schemas.microsoft.com/office/drawing/2014/main" xmlns="" xmlns:a14="http://schemas.microsoft.com/office/drawing/2010/main" val="1505884287"/>
                        </a:ext>
                      </a:extLst>
                    </a:gridCol>
                    <a:gridCol w="784860">
                      <a:extLst>
                        <a:ext uri="{9D8B030D-6E8A-4147-A177-3AD203B41FA5}">
                          <a16:colId xmlns:a16="http://schemas.microsoft.com/office/drawing/2014/main" xmlns="" xmlns:a14="http://schemas.microsoft.com/office/drawing/2010/main" val="2986373398"/>
                        </a:ext>
                      </a:extLst>
                    </a:gridCol>
                    <a:gridCol w="784860">
                      <a:extLst>
                        <a:ext uri="{9D8B030D-6E8A-4147-A177-3AD203B41FA5}">
                          <a16:colId xmlns:a16="http://schemas.microsoft.com/office/drawing/2014/main" xmlns="" xmlns:a14="http://schemas.microsoft.com/office/drawing/2010/main" val="880891628"/>
                        </a:ext>
                      </a:extLst>
                    </a:gridCol>
                    <a:gridCol w="784860">
                      <a:extLst>
                        <a:ext uri="{9D8B030D-6E8A-4147-A177-3AD203B41FA5}">
                          <a16:colId xmlns:a16="http://schemas.microsoft.com/office/drawing/2014/main" xmlns="" xmlns:a14="http://schemas.microsoft.com/office/drawing/2010/main" val="1466230064"/>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xmlns="" xmlns:a14="http://schemas.microsoft.com/office/drawing/2010/main" val="643400794"/>
                      </a:ext>
                    </a:extLst>
                  </a:tr>
                  <a:tr h="365760">
                    <a:tc>
                      <a:txBody>
                        <a:bodyPr/>
                        <a:lstStyle/>
                        <a:p>
                          <a:r>
                            <a:rPr lang="en-US" dirty="0" smtClean="0"/>
                            <a:t>&lt;1,1&gt;</a:t>
                          </a:r>
                          <a:endParaRPr lang="en-US" dirty="0"/>
                        </a:p>
                      </a:txBody>
                      <a:tcPr/>
                    </a:tc>
                    <a:tc>
                      <a:txBody>
                        <a:bodyPr/>
                        <a:lstStyle/>
                        <a:p>
                          <a:pPr algn="ctr"/>
                          <a:r>
                            <a:rPr lang="en-US" b="1" dirty="0" smtClean="0"/>
                            <a:t>=</a:t>
                          </a:r>
                          <a:endParaRPr lang="en-US" b="1" dirty="0"/>
                        </a:p>
                      </a:txBody>
                      <a:tcPr/>
                    </a:tc>
                    <a:tc>
                      <a:txBody>
                        <a:bodyPr/>
                        <a:lstStyle/>
                        <a:p>
                          <a:endParaRPr lang="en-US"/>
                        </a:p>
                      </a:txBody>
                      <a:tcPr>
                        <a:blipFill>
                          <a:blip r:embed="rId3"/>
                          <a:stretch>
                            <a:fillRect l="-207752" t="-120000" r="-727132" b="-870000"/>
                          </a:stretch>
                        </a:blipFill>
                      </a:tcPr>
                    </a:tc>
                    <a:tc>
                      <a:txBody>
                        <a:bodyPr/>
                        <a:lstStyle/>
                        <a:p>
                          <a:endParaRPr lang="en-US"/>
                        </a:p>
                      </a:txBody>
                      <a:tcPr>
                        <a:blipFill>
                          <a:blip r:embed="rId3"/>
                          <a:stretch>
                            <a:fillRect l="-307752" t="-120000" r="-627132" b="-870000"/>
                          </a:stretch>
                        </a:blipFill>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2153262829"/>
                      </a:ext>
                    </a:extLst>
                  </a:tr>
                  <a:tr h="370840">
                    <a:tc>
                      <a:txBody>
                        <a:bodyPr/>
                        <a:lstStyle/>
                        <a:p>
                          <a:r>
                            <a:rPr lang="en-US" dirty="0" smtClean="0"/>
                            <a:t>&lt;2,1&gt;</a:t>
                          </a:r>
                          <a:endParaRPr lang="en-US" dirty="0"/>
                        </a:p>
                      </a:txBody>
                      <a:tcPr/>
                    </a:tc>
                    <a:tc>
                      <a:txBody>
                        <a:bodyPr/>
                        <a:lstStyle/>
                        <a:p>
                          <a:endParaRPr lang="en-US"/>
                        </a:p>
                      </a:txBody>
                      <a:tcPr>
                        <a:blipFill>
                          <a:blip r:embed="rId3"/>
                          <a:stretch>
                            <a:fillRect l="-107752" t="-216393" r="-827132" b="-755738"/>
                          </a:stretch>
                        </a:blipFill>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1978037677"/>
                      </a:ext>
                    </a:extLst>
                  </a:tr>
                  <a:tr h="370840">
                    <a:tc>
                      <a:txBody>
                        <a:bodyPr/>
                        <a:lstStyle/>
                        <a:p>
                          <a:r>
                            <a:rPr lang="en-US" dirty="0" smtClean="0"/>
                            <a:t>&lt;3,1&gt;</a:t>
                          </a:r>
                          <a:endParaRPr lang="en-US" dirty="0"/>
                        </a:p>
                      </a:txBody>
                      <a:tcPr/>
                    </a:tc>
                    <a:tc>
                      <a:txBody>
                        <a:bodyPr/>
                        <a:lstStyle/>
                        <a:p>
                          <a:endParaRPr lang="en-US"/>
                        </a:p>
                      </a:txBody>
                      <a:tcPr>
                        <a:blipFill>
                          <a:blip r:embed="rId3"/>
                          <a:stretch>
                            <a:fillRect l="-107752" t="-316393" r="-827132" b="-655738"/>
                          </a:stretch>
                        </a:blipFill>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3576789200"/>
                      </a:ext>
                    </a:extLst>
                  </a:tr>
                  <a:tr h="370840">
                    <a:tc>
                      <a:txBody>
                        <a:bodyPr/>
                        <a:lstStyle/>
                        <a:p>
                          <a:r>
                            <a:rPr lang="en-US" dirty="0" smtClean="0"/>
                            <a:t>&lt;1,2&gt;</a:t>
                          </a:r>
                          <a:endParaRPr lang="en-US"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3"/>
                          <a:stretch>
                            <a:fillRect l="-511719" t="-416393" r="-431250" b="-555738"/>
                          </a:stretch>
                        </a:blipFill>
                      </a:tcPr>
                    </a:tc>
                    <a:tc>
                      <a:txBody>
                        <a:bodyPr/>
                        <a:lstStyle/>
                        <a:p>
                          <a:endParaRPr lang="en-US"/>
                        </a:p>
                      </a:txBody>
                      <a:tcPr>
                        <a:blipFill>
                          <a:blip r:embed="rId3"/>
                          <a:stretch>
                            <a:fillRect l="-606977" t="-416393" r="-327907" b="-555738"/>
                          </a:stretch>
                        </a:blipFill>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2357273322"/>
                      </a:ext>
                    </a:extLst>
                  </a:tr>
                  <a:tr h="370840">
                    <a:tc>
                      <a:txBody>
                        <a:bodyPr/>
                        <a:lstStyle/>
                        <a:p>
                          <a:r>
                            <a:rPr lang="en-US" dirty="0" smtClean="0"/>
                            <a:t>&lt;2,2&gt;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3"/>
                          <a:stretch>
                            <a:fillRect l="-407752" t="-525000" r="-527132" b="-465000"/>
                          </a:stretch>
                        </a:blipFill>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177505645"/>
                      </a:ext>
                    </a:extLst>
                  </a:tr>
                  <a:tr h="370840">
                    <a:tc>
                      <a:txBody>
                        <a:bodyPr/>
                        <a:lstStyle/>
                        <a:p>
                          <a:r>
                            <a:rPr lang="en-US" dirty="0" smtClean="0"/>
                            <a:t>&lt;3,2&gt;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endParaRPr lang="en-US"/>
                        </a:p>
                      </a:txBody>
                      <a:tcPr>
                        <a:blipFill>
                          <a:blip r:embed="rId3"/>
                          <a:stretch>
                            <a:fillRect l="-407752" t="-614754" r="-527132" b="-357377"/>
                          </a:stretch>
                        </a:blipFill>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490639875"/>
                      </a:ext>
                    </a:extLst>
                  </a:tr>
                  <a:tr h="370840">
                    <a:tc>
                      <a:txBody>
                        <a:bodyPr/>
                        <a:lstStyle/>
                        <a:p>
                          <a:r>
                            <a:rPr lang="en-US" dirty="0" smtClean="0"/>
                            <a:t>&lt;1,3&gt;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3"/>
                          <a:stretch>
                            <a:fillRect l="-806977" t="-714754" r="-127907" b="-257377"/>
                          </a:stretch>
                        </a:blipFill>
                      </a:tcPr>
                    </a:tc>
                    <a:tc>
                      <a:txBody>
                        <a:bodyPr/>
                        <a:lstStyle/>
                        <a:p>
                          <a:endParaRPr lang="en-US"/>
                        </a:p>
                      </a:txBody>
                      <a:tcPr>
                        <a:blipFill>
                          <a:blip r:embed="rId3"/>
                          <a:stretch>
                            <a:fillRect l="-906977" t="-714754" r="-27907" b="-257377"/>
                          </a:stretch>
                        </a:blipFill>
                      </a:tcPr>
                    </a:tc>
                    <a:extLst>
                      <a:ext uri="{0D108BD9-81ED-4DB2-BD59-A6C34878D82A}">
                        <a16:rowId xmlns:a16="http://schemas.microsoft.com/office/drawing/2014/main" xmlns="" xmlns:a14="http://schemas.microsoft.com/office/drawing/2010/main" val="625238015"/>
                      </a:ext>
                    </a:extLst>
                  </a:tr>
                  <a:tr h="370840">
                    <a:tc>
                      <a:txBody>
                        <a:bodyPr/>
                        <a:lstStyle/>
                        <a:p>
                          <a:r>
                            <a:rPr lang="en-US" dirty="0" smtClean="0"/>
                            <a:t>&lt;2,3&gt;</a:t>
                          </a:r>
                          <a:endParaRPr lang="en-US"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3"/>
                          <a:stretch>
                            <a:fillRect l="-706977" t="-814754" r="-227907" b="-157377"/>
                          </a:stretch>
                        </a:blipFill>
                      </a:tcPr>
                    </a:tc>
                    <a:tc>
                      <a:txBody>
                        <a:bodyPr/>
                        <a:lstStyle/>
                        <a:p>
                          <a:pPr algn="ctr"/>
                          <a:r>
                            <a:rPr lang="en-US" b="1" dirty="0" smtClean="0"/>
                            <a:t>=</a:t>
                          </a:r>
                          <a:endParaRPr lang="en-US" b="1" dirty="0"/>
                        </a:p>
                      </a:txBody>
                      <a:tcPr/>
                    </a:tc>
                    <a:tc>
                      <a:txBody>
                        <a:bodyPr/>
                        <a:lstStyle/>
                        <a:p>
                          <a:pPr algn="ctr"/>
                          <a:endParaRPr lang="en-US" b="1" dirty="0" smtClean="0"/>
                        </a:p>
                      </a:txBody>
                      <a:tcPr/>
                    </a:tc>
                    <a:extLst>
                      <a:ext uri="{0D108BD9-81ED-4DB2-BD59-A6C34878D82A}">
                        <a16:rowId xmlns:a16="http://schemas.microsoft.com/office/drawing/2014/main" xmlns="" xmlns:a14="http://schemas.microsoft.com/office/drawing/2010/main" val="862742934"/>
                      </a:ext>
                    </a:extLst>
                  </a:tr>
                  <a:tr h="370840">
                    <a:tc>
                      <a:txBody>
                        <a:bodyPr/>
                        <a:lstStyle/>
                        <a:p>
                          <a:r>
                            <a:rPr lang="en-US" dirty="0" smtClean="0"/>
                            <a:t>&lt;3,3&gt;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endParaRPr lang="en-US"/>
                        </a:p>
                      </a:txBody>
                      <a:tcPr>
                        <a:blipFill>
                          <a:blip r:embed="rId3"/>
                          <a:stretch>
                            <a:fillRect l="-706977" t="-914754" r="-227907" b="-57377"/>
                          </a:stretch>
                        </a:blipFill>
                      </a:tcPr>
                    </a:tc>
                    <a:tc>
                      <a:txBody>
                        <a:bodyPr/>
                        <a:lstStyle/>
                        <a:p>
                          <a:pPr algn="ctr"/>
                          <a:endParaRPr lang="en-US" b="1" dirty="0"/>
                        </a:p>
                      </a:txBody>
                      <a:tcPr/>
                    </a:tc>
                    <a:tc>
                      <a:txBody>
                        <a:bodyPr/>
                        <a:lstStyle/>
                        <a:p>
                          <a:pPr algn="ctr"/>
                          <a:r>
                            <a:rPr lang="en-US" b="1" dirty="0" smtClean="0"/>
                            <a:t>=</a:t>
                          </a:r>
                        </a:p>
                      </a:txBody>
                      <a:tcPr/>
                    </a:tc>
                    <a:extLst>
                      <a:ext uri="{0D108BD9-81ED-4DB2-BD59-A6C34878D82A}">
                        <a16:rowId xmlns:a16="http://schemas.microsoft.com/office/drawing/2014/main" xmlns="" xmlns:a14="http://schemas.microsoft.com/office/drawing/2010/main" val="3184234376"/>
                      </a:ext>
                    </a:extLst>
                  </a:tr>
                </a:tbl>
              </a:graphicData>
            </a:graphic>
          </p:graphicFrame>
        </mc:Fallback>
      </mc:AlternateContent>
      <p:sp>
        <p:nvSpPr>
          <p:cNvPr id="6" name="Title 1"/>
          <p:cNvSpPr>
            <a:spLocks noGrp="1"/>
          </p:cNvSpPr>
          <p:nvPr>
            <p:ph type="title"/>
          </p:nvPr>
        </p:nvSpPr>
        <p:spPr>
          <a:xfrm>
            <a:off x="1676400" y="-1836"/>
            <a:ext cx="5638800" cy="783167"/>
          </a:xfrm>
        </p:spPr>
        <p:txBody>
          <a:bodyPr>
            <a:normAutofit/>
          </a:bodyPr>
          <a:lstStyle/>
          <a:p>
            <a:r>
              <a:rPr lang="en-US" sz="3600" dirty="0" smtClean="0"/>
              <a:t>Class Relationships III</a:t>
            </a:r>
            <a:endParaRPr lang="en-US" sz="3600" dirty="0"/>
          </a:p>
        </p:txBody>
      </p:sp>
    </p:spTree>
    <p:extLst>
      <p:ext uri="{BB962C8B-B14F-4D97-AF65-F5344CB8AC3E}">
        <p14:creationId xmlns:p14="http://schemas.microsoft.com/office/powerpoint/2010/main" val="235101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209550" y="4532391"/>
                <a:ext cx="8572500" cy="4709160"/>
              </a:xfrm>
            </p:spPr>
            <p:txBody>
              <a:bodyPr>
                <a:normAutofit/>
              </a:bodyPr>
              <a:lstStyle/>
              <a:p>
                <a:r>
                  <a:rPr lang="en-US" sz="2000" b="1" dirty="0"/>
                  <a:t>We know that (1,1)-restricted classes and (1,3)-restricted classes are incomparable– we won’t prove this here [see Leung and Whitehead --REF]</a:t>
                </a:r>
              </a:p>
              <a:p>
                <a:pPr lvl="1"/>
                <a:r>
                  <a:rPr lang="en-US" sz="1600" b="1" dirty="0"/>
                  <a:t>In other words, the following relationship holds true:</a:t>
                </a:r>
              </a:p>
              <a:p>
                <a:pPr lvl="1" algn="ctr"/>
                <a:r>
                  <a:rPr lang="en-US" sz="1600" b="1" dirty="0"/>
                  <a:t>&lt;1,1&gt; </a:t>
                </a:r>
                <a14:m>
                  <m:oMath xmlns:m="http://schemas.openxmlformats.org/officeDocument/2006/math">
                    <m:r>
                      <a:rPr lang="en-US" sz="1600" b="1" i="1">
                        <a:latin typeface="Cambria Math" panose="02040503050406030204" pitchFamily="18" charset="0"/>
                        <a:ea typeface="Cambria Math" panose="02040503050406030204" pitchFamily="18" charset="0"/>
                      </a:rPr>
                      <m:t>⨂</m:t>
                    </m:r>
                  </m:oMath>
                </a14:m>
                <a:r>
                  <a:rPr lang="en-US" sz="1600" b="1" dirty="0"/>
                  <a:t> &lt;1,3&gt;</a:t>
                </a:r>
              </a:p>
              <a:p>
                <a:pPr lvl="1"/>
                <a:endParaRPr lang="en-US" sz="1200" b="1"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209550" y="4532391"/>
                <a:ext cx="8572500" cy="4709160"/>
              </a:xfrm>
              <a:blipFill>
                <a:blip r:embed="rId2" cstate="print"/>
                <a:stretch>
                  <a:fillRect t="-777" r="-9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008899314"/>
                  </p:ext>
                </p:extLst>
              </p:nvPr>
            </p:nvGraphicFramePr>
            <p:xfrm>
              <a:off x="571500" y="805201"/>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val="2420692441"/>
                        </a:ext>
                      </a:extLst>
                    </a:gridCol>
                    <a:gridCol w="784860">
                      <a:extLst>
                        <a:ext uri="{9D8B030D-6E8A-4147-A177-3AD203B41FA5}">
                          <a16:colId xmlns:a16="http://schemas.microsoft.com/office/drawing/2014/main" val="3494278852"/>
                        </a:ext>
                      </a:extLst>
                    </a:gridCol>
                    <a:gridCol w="784860">
                      <a:extLst>
                        <a:ext uri="{9D8B030D-6E8A-4147-A177-3AD203B41FA5}">
                          <a16:colId xmlns:a16="http://schemas.microsoft.com/office/drawing/2014/main" val="475855796"/>
                        </a:ext>
                      </a:extLst>
                    </a:gridCol>
                    <a:gridCol w="784860">
                      <a:extLst>
                        <a:ext uri="{9D8B030D-6E8A-4147-A177-3AD203B41FA5}">
                          <a16:colId xmlns:a16="http://schemas.microsoft.com/office/drawing/2014/main" val="1405453284"/>
                        </a:ext>
                      </a:extLst>
                    </a:gridCol>
                    <a:gridCol w="784860">
                      <a:extLst>
                        <a:ext uri="{9D8B030D-6E8A-4147-A177-3AD203B41FA5}">
                          <a16:colId xmlns:a16="http://schemas.microsoft.com/office/drawing/2014/main" val="3437938243"/>
                        </a:ext>
                      </a:extLst>
                    </a:gridCol>
                    <a:gridCol w="784860">
                      <a:extLst>
                        <a:ext uri="{9D8B030D-6E8A-4147-A177-3AD203B41FA5}">
                          <a16:colId xmlns:a16="http://schemas.microsoft.com/office/drawing/2014/main" val="30205073"/>
                        </a:ext>
                      </a:extLst>
                    </a:gridCol>
                    <a:gridCol w="784860">
                      <a:extLst>
                        <a:ext uri="{9D8B030D-6E8A-4147-A177-3AD203B41FA5}">
                          <a16:colId xmlns:a16="http://schemas.microsoft.com/office/drawing/2014/main" val="1505884287"/>
                        </a:ext>
                      </a:extLst>
                    </a:gridCol>
                    <a:gridCol w="784860">
                      <a:extLst>
                        <a:ext uri="{9D8B030D-6E8A-4147-A177-3AD203B41FA5}">
                          <a16:colId xmlns:a16="http://schemas.microsoft.com/office/drawing/2014/main" val="2986373398"/>
                        </a:ext>
                      </a:extLst>
                    </a:gridCol>
                    <a:gridCol w="784860">
                      <a:extLst>
                        <a:ext uri="{9D8B030D-6E8A-4147-A177-3AD203B41FA5}">
                          <a16:colId xmlns:a16="http://schemas.microsoft.com/office/drawing/2014/main" val="880891628"/>
                        </a:ext>
                      </a:extLst>
                    </a:gridCol>
                    <a:gridCol w="784860">
                      <a:extLst>
                        <a:ext uri="{9D8B030D-6E8A-4147-A177-3AD203B41FA5}">
                          <a16:colId xmlns:a16="http://schemas.microsoft.com/office/drawing/2014/main" val="1466230064"/>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val="643400794"/>
                      </a:ext>
                    </a:extLst>
                  </a:tr>
                  <a:tr h="0">
                    <a:tc>
                      <a:txBody>
                        <a:bodyPr/>
                        <a:lstStyle/>
                        <a:p>
                          <a:r>
                            <a:rPr lang="en-US" dirty="0" smtClean="0"/>
                            <a:t>&lt;1,1&gt;</a:t>
                          </a:r>
                          <a:endParaRPr lang="en-US" dirty="0"/>
                        </a:p>
                      </a:txBody>
                      <a:tcPr/>
                    </a:tc>
                    <a:tc>
                      <a:txBody>
                        <a:bodyPr/>
                        <a:lstStyle/>
                        <a:p>
                          <a:pPr algn="ctr"/>
                          <a:r>
                            <a:rPr lang="en-US" b="1" dirty="0" smtClean="0"/>
                            <a:t>=</a:t>
                          </a: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2153262829"/>
                      </a:ext>
                    </a:extLst>
                  </a:tr>
                  <a:tr h="370840">
                    <a:tc>
                      <a:txBody>
                        <a:bodyPr/>
                        <a:lstStyle/>
                        <a:p>
                          <a:r>
                            <a:rPr lang="en-US" dirty="0" smtClean="0"/>
                            <a:t>&lt;2,1&gt;</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978037677"/>
                      </a:ext>
                    </a:extLst>
                  </a:tr>
                  <a:tr h="370840">
                    <a:tc>
                      <a:txBody>
                        <a:bodyPr/>
                        <a:lstStyle/>
                        <a:p>
                          <a:r>
                            <a:rPr lang="en-US" dirty="0" smtClean="0"/>
                            <a:t>&lt;3,1&gt;</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3576789200"/>
                      </a:ext>
                    </a:extLst>
                  </a:tr>
                  <a:tr h="370840">
                    <a:tc>
                      <a:txBody>
                        <a:bodyPr/>
                        <a:lstStyle/>
                        <a:p>
                          <a:r>
                            <a:rPr lang="en-US" dirty="0" smtClean="0"/>
                            <a:t>&lt;1,2&gt;</a:t>
                          </a:r>
                          <a:endParaRPr lang="en-US"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2357273322"/>
                      </a:ext>
                    </a:extLst>
                  </a:tr>
                  <a:tr h="370840">
                    <a:tc>
                      <a:txBody>
                        <a:bodyPr/>
                        <a:lstStyle/>
                        <a:p>
                          <a:r>
                            <a:rPr lang="en-US" dirty="0" smtClean="0"/>
                            <a:t>&lt;2,2&gt;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177505645"/>
                      </a:ext>
                    </a:extLst>
                  </a:tr>
                  <a:tr h="370840">
                    <a:tc>
                      <a:txBody>
                        <a:bodyPr/>
                        <a:lstStyle/>
                        <a:p>
                          <a:r>
                            <a:rPr lang="en-US" dirty="0" smtClean="0"/>
                            <a:t>&lt;3,2&gt;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val="490639875"/>
                      </a:ext>
                    </a:extLst>
                  </a:tr>
                  <a:tr h="370840">
                    <a:tc>
                      <a:txBody>
                        <a:bodyPr/>
                        <a:lstStyle/>
                        <a:p>
                          <a:r>
                            <a:rPr lang="en-US" dirty="0" smtClean="0"/>
                            <a:t>&lt;1,3&gt;</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extLst>
                      <a:ext uri="{0D108BD9-81ED-4DB2-BD59-A6C34878D82A}">
                        <a16:rowId xmlns:a16="http://schemas.microsoft.com/office/drawing/2014/main" val="625238015"/>
                      </a:ext>
                    </a:extLst>
                  </a:tr>
                  <a:tr h="370840">
                    <a:tc>
                      <a:txBody>
                        <a:bodyPr/>
                        <a:lstStyle/>
                        <a:p>
                          <a:r>
                            <a:rPr lang="en-US" dirty="0" smtClean="0"/>
                            <a:t>&lt;2,3&gt;</a:t>
                          </a:r>
                          <a:endParaRPr lang="en-US"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r>
                            <a:rPr lang="en-US" b="1" dirty="0" smtClean="0"/>
                            <a:t>=</a:t>
                          </a:r>
                          <a:endParaRPr lang="en-US" b="1" dirty="0"/>
                        </a:p>
                      </a:txBody>
                      <a:tcPr/>
                    </a:tc>
                    <a:tc>
                      <a:txBody>
                        <a:bodyPr/>
                        <a:lstStyle/>
                        <a:p>
                          <a:pPr algn="ctr"/>
                          <a:endParaRPr lang="en-US" b="1" dirty="0" smtClean="0"/>
                        </a:p>
                      </a:txBody>
                      <a:tcPr/>
                    </a:tc>
                    <a:extLst>
                      <a:ext uri="{0D108BD9-81ED-4DB2-BD59-A6C34878D82A}">
                        <a16:rowId xmlns:a16="http://schemas.microsoft.com/office/drawing/2014/main" val="862742934"/>
                      </a:ext>
                    </a:extLst>
                  </a:tr>
                  <a:tr h="370840">
                    <a:tc>
                      <a:txBody>
                        <a:bodyPr/>
                        <a:lstStyle/>
                        <a:p>
                          <a:r>
                            <a:rPr lang="en-US" dirty="0" smtClean="0"/>
                            <a:t>&lt;3,3&gt;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a:txBody>
                      <a:tcPr/>
                    </a:tc>
                    <a:tc>
                      <a:txBody>
                        <a:bodyPr/>
                        <a:lstStyle/>
                        <a:p>
                          <a:pPr algn="ctr"/>
                          <a:endParaRPr lang="en-US" b="1" dirty="0"/>
                        </a:p>
                      </a:txBody>
                      <a:tcPr/>
                    </a:tc>
                    <a:tc>
                      <a:txBody>
                        <a:bodyPr/>
                        <a:lstStyle/>
                        <a:p>
                          <a:pPr algn="ctr"/>
                          <a:r>
                            <a:rPr lang="en-US" b="1" dirty="0" smtClean="0"/>
                            <a:t>=</a:t>
                          </a:r>
                        </a:p>
                      </a:txBody>
                      <a:tcPr/>
                    </a:tc>
                    <a:extLst>
                      <a:ext uri="{0D108BD9-81ED-4DB2-BD59-A6C34878D82A}">
                        <a16:rowId xmlns:a16="http://schemas.microsoft.com/office/drawing/2014/main" val="3184234376"/>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xmlns="" xmlns:a14="http://schemas.microsoft.com/office/drawing/2010/main" val="4008899314"/>
                  </p:ext>
                </p:extLst>
              </p:nvPr>
            </p:nvGraphicFramePr>
            <p:xfrm>
              <a:off x="571500" y="805201"/>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xmlns="" xmlns:a14="http://schemas.microsoft.com/office/drawing/2010/main" val="2420692441"/>
                        </a:ext>
                      </a:extLst>
                    </a:gridCol>
                    <a:gridCol w="784860">
                      <a:extLst>
                        <a:ext uri="{9D8B030D-6E8A-4147-A177-3AD203B41FA5}">
                          <a16:colId xmlns:a16="http://schemas.microsoft.com/office/drawing/2014/main" xmlns="" xmlns:a14="http://schemas.microsoft.com/office/drawing/2010/main" val="3494278852"/>
                        </a:ext>
                      </a:extLst>
                    </a:gridCol>
                    <a:gridCol w="784860">
                      <a:extLst>
                        <a:ext uri="{9D8B030D-6E8A-4147-A177-3AD203B41FA5}">
                          <a16:colId xmlns:a16="http://schemas.microsoft.com/office/drawing/2014/main" xmlns="" xmlns:a14="http://schemas.microsoft.com/office/drawing/2010/main" val="475855796"/>
                        </a:ext>
                      </a:extLst>
                    </a:gridCol>
                    <a:gridCol w="784860">
                      <a:extLst>
                        <a:ext uri="{9D8B030D-6E8A-4147-A177-3AD203B41FA5}">
                          <a16:colId xmlns:a16="http://schemas.microsoft.com/office/drawing/2014/main" xmlns="" xmlns:a14="http://schemas.microsoft.com/office/drawing/2010/main" val="1405453284"/>
                        </a:ext>
                      </a:extLst>
                    </a:gridCol>
                    <a:gridCol w="784860">
                      <a:extLst>
                        <a:ext uri="{9D8B030D-6E8A-4147-A177-3AD203B41FA5}">
                          <a16:colId xmlns:a16="http://schemas.microsoft.com/office/drawing/2014/main" xmlns="" xmlns:a14="http://schemas.microsoft.com/office/drawing/2010/main" val="3437938243"/>
                        </a:ext>
                      </a:extLst>
                    </a:gridCol>
                    <a:gridCol w="784860">
                      <a:extLst>
                        <a:ext uri="{9D8B030D-6E8A-4147-A177-3AD203B41FA5}">
                          <a16:colId xmlns:a16="http://schemas.microsoft.com/office/drawing/2014/main" xmlns="" xmlns:a14="http://schemas.microsoft.com/office/drawing/2010/main" val="30205073"/>
                        </a:ext>
                      </a:extLst>
                    </a:gridCol>
                    <a:gridCol w="784860">
                      <a:extLst>
                        <a:ext uri="{9D8B030D-6E8A-4147-A177-3AD203B41FA5}">
                          <a16:colId xmlns:a16="http://schemas.microsoft.com/office/drawing/2014/main" xmlns="" xmlns:a14="http://schemas.microsoft.com/office/drawing/2010/main" val="1505884287"/>
                        </a:ext>
                      </a:extLst>
                    </a:gridCol>
                    <a:gridCol w="784860">
                      <a:extLst>
                        <a:ext uri="{9D8B030D-6E8A-4147-A177-3AD203B41FA5}">
                          <a16:colId xmlns:a16="http://schemas.microsoft.com/office/drawing/2014/main" xmlns="" xmlns:a14="http://schemas.microsoft.com/office/drawing/2010/main" val="2986373398"/>
                        </a:ext>
                      </a:extLst>
                    </a:gridCol>
                    <a:gridCol w="784860">
                      <a:extLst>
                        <a:ext uri="{9D8B030D-6E8A-4147-A177-3AD203B41FA5}">
                          <a16:colId xmlns:a16="http://schemas.microsoft.com/office/drawing/2014/main" xmlns="" xmlns:a14="http://schemas.microsoft.com/office/drawing/2010/main" val="880891628"/>
                        </a:ext>
                      </a:extLst>
                    </a:gridCol>
                    <a:gridCol w="784860">
                      <a:extLst>
                        <a:ext uri="{9D8B030D-6E8A-4147-A177-3AD203B41FA5}">
                          <a16:colId xmlns:a16="http://schemas.microsoft.com/office/drawing/2014/main" xmlns="" xmlns:a14="http://schemas.microsoft.com/office/drawing/2010/main" val="1466230064"/>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xmlns="" xmlns:a14="http://schemas.microsoft.com/office/drawing/2010/main" val="643400794"/>
                      </a:ext>
                    </a:extLst>
                  </a:tr>
                  <a:tr h="365760">
                    <a:tc>
                      <a:txBody>
                        <a:bodyPr/>
                        <a:lstStyle/>
                        <a:p>
                          <a:r>
                            <a:rPr lang="en-US" dirty="0" smtClean="0"/>
                            <a:t>&lt;1,1&gt;</a:t>
                          </a:r>
                          <a:endParaRPr lang="en-US" dirty="0"/>
                        </a:p>
                      </a:txBody>
                      <a:tcPr/>
                    </a:tc>
                    <a:tc>
                      <a:txBody>
                        <a:bodyPr/>
                        <a:lstStyle/>
                        <a:p>
                          <a:pPr algn="ctr"/>
                          <a:r>
                            <a:rPr lang="en-US" b="1" dirty="0" smtClean="0"/>
                            <a:t>=</a:t>
                          </a:r>
                          <a:endParaRPr lang="en-US" b="1" dirty="0"/>
                        </a:p>
                      </a:txBody>
                      <a:tcPr/>
                    </a:tc>
                    <a:tc>
                      <a:txBody>
                        <a:bodyPr/>
                        <a:lstStyle/>
                        <a:p>
                          <a:endParaRPr lang="en-US"/>
                        </a:p>
                      </a:txBody>
                      <a:tcPr>
                        <a:blipFill>
                          <a:blip r:embed="rId3"/>
                          <a:stretch>
                            <a:fillRect l="-207752" t="-120000" r="-727132" b="-870000"/>
                          </a:stretch>
                        </a:blipFill>
                      </a:tcPr>
                    </a:tc>
                    <a:tc>
                      <a:txBody>
                        <a:bodyPr/>
                        <a:lstStyle/>
                        <a:p>
                          <a:endParaRPr lang="en-US"/>
                        </a:p>
                      </a:txBody>
                      <a:tcPr>
                        <a:blipFill>
                          <a:blip r:embed="rId3"/>
                          <a:stretch>
                            <a:fillRect l="-307752" t="-120000" r="-627132" b="-870000"/>
                          </a:stretch>
                        </a:blipFill>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3"/>
                          <a:stretch>
                            <a:fillRect l="-706977" t="-120000" r="-227907" b="-870000"/>
                          </a:stretch>
                        </a:blipFill>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2153262829"/>
                      </a:ext>
                    </a:extLst>
                  </a:tr>
                  <a:tr h="370840">
                    <a:tc>
                      <a:txBody>
                        <a:bodyPr/>
                        <a:lstStyle/>
                        <a:p>
                          <a:r>
                            <a:rPr lang="en-US" dirty="0" smtClean="0"/>
                            <a:t>&lt;2,1&gt;</a:t>
                          </a:r>
                          <a:endParaRPr lang="en-US" dirty="0"/>
                        </a:p>
                      </a:txBody>
                      <a:tcPr/>
                    </a:tc>
                    <a:tc>
                      <a:txBody>
                        <a:bodyPr/>
                        <a:lstStyle/>
                        <a:p>
                          <a:endParaRPr lang="en-US"/>
                        </a:p>
                      </a:txBody>
                      <a:tcPr>
                        <a:blipFill>
                          <a:blip r:embed="rId3"/>
                          <a:stretch>
                            <a:fillRect l="-107752" t="-216393" r="-827132" b="-755738"/>
                          </a:stretch>
                        </a:blipFill>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1978037677"/>
                      </a:ext>
                    </a:extLst>
                  </a:tr>
                  <a:tr h="370840">
                    <a:tc>
                      <a:txBody>
                        <a:bodyPr/>
                        <a:lstStyle/>
                        <a:p>
                          <a:r>
                            <a:rPr lang="en-US" dirty="0" smtClean="0"/>
                            <a:t>&lt;3,1&gt;</a:t>
                          </a:r>
                          <a:endParaRPr lang="en-US" dirty="0"/>
                        </a:p>
                      </a:txBody>
                      <a:tcPr/>
                    </a:tc>
                    <a:tc>
                      <a:txBody>
                        <a:bodyPr/>
                        <a:lstStyle/>
                        <a:p>
                          <a:endParaRPr lang="en-US"/>
                        </a:p>
                      </a:txBody>
                      <a:tcPr>
                        <a:blipFill>
                          <a:blip r:embed="rId3"/>
                          <a:stretch>
                            <a:fillRect l="-107752" t="-316393" r="-827132" b="-655738"/>
                          </a:stretch>
                        </a:blipFill>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3576789200"/>
                      </a:ext>
                    </a:extLst>
                  </a:tr>
                  <a:tr h="370840">
                    <a:tc>
                      <a:txBody>
                        <a:bodyPr/>
                        <a:lstStyle/>
                        <a:p>
                          <a:r>
                            <a:rPr lang="en-US" dirty="0" smtClean="0"/>
                            <a:t>&lt;1,2&gt;</a:t>
                          </a:r>
                          <a:endParaRPr lang="en-US"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3"/>
                          <a:stretch>
                            <a:fillRect l="-511719" t="-416393" r="-431250" b="-555738"/>
                          </a:stretch>
                        </a:blipFill>
                      </a:tcPr>
                    </a:tc>
                    <a:tc>
                      <a:txBody>
                        <a:bodyPr/>
                        <a:lstStyle/>
                        <a:p>
                          <a:endParaRPr lang="en-US"/>
                        </a:p>
                      </a:txBody>
                      <a:tcPr>
                        <a:blipFill>
                          <a:blip r:embed="rId3"/>
                          <a:stretch>
                            <a:fillRect l="-606977" t="-416393" r="-327907" b="-555738"/>
                          </a:stretch>
                        </a:blipFill>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2357273322"/>
                      </a:ext>
                    </a:extLst>
                  </a:tr>
                  <a:tr h="370840">
                    <a:tc>
                      <a:txBody>
                        <a:bodyPr/>
                        <a:lstStyle/>
                        <a:p>
                          <a:r>
                            <a:rPr lang="en-US" dirty="0" smtClean="0"/>
                            <a:t>&lt;2,2&gt;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3"/>
                          <a:stretch>
                            <a:fillRect l="-407752" t="-525000" r="-527132" b="-465000"/>
                          </a:stretch>
                        </a:blipFill>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177505645"/>
                      </a:ext>
                    </a:extLst>
                  </a:tr>
                  <a:tr h="370840">
                    <a:tc>
                      <a:txBody>
                        <a:bodyPr/>
                        <a:lstStyle/>
                        <a:p>
                          <a:r>
                            <a:rPr lang="en-US" dirty="0" smtClean="0"/>
                            <a:t>&lt;3,2&gt;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endParaRPr lang="en-US"/>
                        </a:p>
                      </a:txBody>
                      <a:tcPr>
                        <a:blipFill>
                          <a:blip r:embed="rId3"/>
                          <a:stretch>
                            <a:fillRect l="-407752" t="-614754" r="-527132" b="-357377"/>
                          </a:stretch>
                        </a:blipFill>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a16="http://schemas.microsoft.com/office/drawing/2014/main" xmlns="" xmlns:a14="http://schemas.microsoft.com/office/drawing/2010/main" val="490639875"/>
                      </a:ext>
                    </a:extLst>
                  </a:tr>
                  <a:tr h="370840">
                    <a:tc>
                      <a:txBody>
                        <a:bodyPr/>
                        <a:lstStyle/>
                        <a:p>
                          <a:r>
                            <a:rPr lang="en-US" dirty="0" smtClean="0"/>
                            <a:t>&lt;1,3&gt;</a:t>
                          </a:r>
                          <a:endParaRPr lang="en-US" dirty="0"/>
                        </a:p>
                      </a:txBody>
                      <a:tcPr/>
                    </a:tc>
                    <a:tc>
                      <a:txBody>
                        <a:bodyPr/>
                        <a:lstStyle/>
                        <a:p>
                          <a:endParaRPr lang="en-US"/>
                        </a:p>
                      </a:txBody>
                      <a:tcPr>
                        <a:blipFill>
                          <a:blip r:embed="rId3"/>
                          <a:stretch>
                            <a:fillRect l="-107752" t="-714754" r="-827132" b="-257377"/>
                          </a:stretch>
                        </a:blipFill>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3"/>
                          <a:stretch>
                            <a:fillRect l="-806977" t="-714754" r="-127907" b="-257377"/>
                          </a:stretch>
                        </a:blipFill>
                      </a:tcPr>
                    </a:tc>
                    <a:tc>
                      <a:txBody>
                        <a:bodyPr/>
                        <a:lstStyle/>
                        <a:p>
                          <a:endParaRPr lang="en-US"/>
                        </a:p>
                      </a:txBody>
                      <a:tcPr>
                        <a:blipFill>
                          <a:blip r:embed="rId3"/>
                          <a:stretch>
                            <a:fillRect l="-906977" t="-714754" r="-27907" b="-257377"/>
                          </a:stretch>
                        </a:blipFill>
                      </a:tcPr>
                    </a:tc>
                    <a:extLst>
                      <a:ext uri="{0D108BD9-81ED-4DB2-BD59-A6C34878D82A}">
                        <a16:rowId xmlns:a16="http://schemas.microsoft.com/office/drawing/2014/main" xmlns="" xmlns:a14="http://schemas.microsoft.com/office/drawing/2010/main" val="625238015"/>
                      </a:ext>
                    </a:extLst>
                  </a:tr>
                  <a:tr h="370840">
                    <a:tc>
                      <a:txBody>
                        <a:bodyPr/>
                        <a:lstStyle/>
                        <a:p>
                          <a:r>
                            <a:rPr lang="en-US" dirty="0" smtClean="0"/>
                            <a:t>&lt;2,3&gt;</a:t>
                          </a:r>
                          <a:endParaRPr lang="en-US"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3"/>
                          <a:stretch>
                            <a:fillRect l="-706977" t="-814754" r="-227907" b="-157377"/>
                          </a:stretch>
                        </a:blipFill>
                      </a:tcPr>
                    </a:tc>
                    <a:tc>
                      <a:txBody>
                        <a:bodyPr/>
                        <a:lstStyle/>
                        <a:p>
                          <a:pPr algn="ctr"/>
                          <a:r>
                            <a:rPr lang="en-US" b="1" dirty="0" smtClean="0"/>
                            <a:t>=</a:t>
                          </a:r>
                          <a:endParaRPr lang="en-US" b="1" dirty="0"/>
                        </a:p>
                      </a:txBody>
                      <a:tcPr/>
                    </a:tc>
                    <a:tc>
                      <a:txBody>
                        <a:bodyPr/>
                        <a:lstStyle/>
                        <a:p>
                          <a:pPr algn="ctr"/>
                          <a:endParaRPr lang="en-US" b="1" dirty="0" smtClean="0"/>
                        </a:p>
                      </a:txBody>
                      <a:tcPr/>
                    </a:tc>
                    <a:extLst>
                      <a:ext uri="{0D108BD9-81ED-4DB2-BD59-A6C34878D82A}">
                        <a16:rowId xmlns:a16="http://schemas.microsoft.com/office/drawing/2014/main" xmlns="" xmlns:a14="http://schemas.microsoft.com/office/drawing/2010/main" val="862742934"/>
                      </a:ext>
                    </a:extLst>
                  </a:tr>
                  <a:tr h="370840">
                    <a:tc>
                      <a:txBody>
                        <a:bodyPr/>
                        <a:lstStyle/>
                        <a:p>
                          <a:r>
                            <a:rPr lang="en-US" dirty="0" smtClean="0"/>
                            <a:t>&lt;3,3&gt;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endParaRPr lang="en-US"/>
                        </a:p>
                      </a:txBody>
                      <a:tcPr>
                        <a:blipFill>
                          <a:blip r:embed="rId3"/>
                          <a:stretch>
                            <a:fillRect l="-706977" t="-914754" r="-227907" b="-57377"/>
                          </a:stretch>
                        </a:blipFill>
                      </a:tcPr>
                    </a:tc>
                    <a:tc>
                      <a:txBody>
                        <a:bodyPr/>
                        <a:lstStyle/>
                        <a:p>
                          <a:pPr algn="ctr"/>
                          <a:endParaRPr lang="en-US" b="1" dirty="0"/>
                        </a:p>
                      </a:txBody>
                      <a:tcPr/>
                    </a:tc>
                    <a:tc>
                      <a:txBody>
                        <a:bodyPr/>
                        <a:lstStyle/>
                        <a:p>
                          <a:pPr algn="ctr"/>
                          <a:r>
                            <a:rPr lang="en-US" b="1" dirty="0" smtClean="0"/>
                            <a:t>=</a:t>
                          </a:r>
                        </a:p>
                      </a:txBody>
                      <a:tcPr/>
                    </a:tc>
                    <a:extLst>
                      <a:ext uri="{0D108BD9-81ED-4DB2-BD59-A6C34878D82A}">
                        <a16:rowId xmlns:a16="http://schemas.microsoft.com/office/drawing/2014/main" xmlns="" xmlns:a14="http://schemas.microsoft.com/office/drawing/2010/main" val="3184234376"/>
                      </a:ext>
                    </a:extLst>
                  </a:tr>
                </a:tbl>
              </a:graphicData>
            </a:graphic>
          </p:graphicFrame>
        </mc:Fallback>
      </mc:AlternateContent>
      <p:sp>
        <p:nvSpPr>
          <p:cNvPr id="6" name="Title 1"/>
          <p:cNvSpPr>
            <a:spLocks noGrp="1"/>
          </p:cNvSpPr>
          <p:nvPr>
            <p:ph type="title"/>
          </p:nvPr>
        </p:nvSpPr>
        <p:spPr>
          <a:xfrm>
            <a:off x="1676400" y="-1836"/>
            <a:ext cx="5638800" cy="783167"/>
          </a:xfrm>
        </p:spPr>
        <p:txBody>
          <a:bodyPr>
            <a:normAutofit/>
          </a:bodyPr>
          <a:lstStyle/>
          <a:p>
            <a:r>
              <a:rPr lang="en-US" sz="3600" dirty="0" smtClean="0"/>
              <a:t>Class </a:t>
            </a:r>
            <a:r>
              <a:rPr lang="en-US" sz="3600" smtClean="0"/>
              <a:t>Relationships III</a:t>
            </a:r>
            <a:endParaRPr lang="en-US" sz="3600" dirty="0"/>
          </a:p>
        </p:txBody>
      </p:sp>
    </p:spTree>
    <p:extLst>
      <p:ext uri="{BB962C8B-B14F-4D97-AF65-F5344CB8AC3E}">
        <p14:creationId xmlns:p14="http://schemas.microsoft.com/office/powerpoint/2010/main" val="954388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Focus of the Chapter</a:t>
            </a:r>
          </a:p>
          <a:p>
            <a:pPr lvl="1"/>
            <a:r>
              <a:rPr lang="en-US" dirty="0" smtClean="0"/>
              <a:t>“We analyze the trade-offs involved in scheduling independent, periodic real-time tasks on a multiprocessor”</a:t>
            </a:r>
          </a:p>
          <a:p>
            <a:r>
              <a:rPr lang="en-US" dirty="0" smtClean="0"/>
              <a:t>Terminology</a:t>
            </a:r>
          </a:p>
          <a:p>
            <a:pPr lvl="1"/>
            <a:r>
              <a:rPr lang="en-US" dirty="0" smtClean="0"/>
              <a:t>Multiprocessor</a:t>
            </a:r>
          </a:p>
          <a:p>
            <a:pPr lvl="2"/>
            <a:r>
              <a:rPr lang="en-US" dirty="0" smtClean="0"/>
              <a:t>A computer system with more than one CPU in which a shared pool of tasks can distributed.</a:t>
            </a:r>
          </a:p>
          <a:p>
            <a:pPr lvl="3"/>
            <a:r>
              <a:rPr lang="en-US" dirty="0" smtClean="0"/>
              <a:t>A Single Chip architecture with numerous physical processors</a:t>
            </a:r>
          </a:p>
          <a:p>
            <a:pPr lvl="3"/>
            <a:r>
              <a:rPr lang="en-US" dirty="0" smtClean="0"/>
              <a:t>Multiple cores on one die</a:t>
            </a:r>
          </a:p>
          <a:p>
            <a:pPr lvl="3"/>
            <a:r>
              <a:rPr lang="en-US" dirty="0" smtClean="0"/>
              <a:t>Virtual Cores Hypervisor Systems, Etc</a:t>
            </a:r>
          </a:p>
          <a:p>
            <a:r>
              <a:rPr lang="en-US" dirty="0" smtClean="0"/>
              <a:t>Challenges</a:t>
            </a:r>
          </a:p>
          <a:p>
            <a:pPr lvl="1"/>
            <a:r>
              <a:rPr lang="en-US" dirty="0" smtClean="0"/>
              <a:t>Synchronization Costs</a:t>
            </a:r>
          </a:p>
          <a:p>
            <a:pPr lvl="1"/>
            <a:r>
              <a:rPr lang="en-US" dirty="0" smtClean="0"/>
              <a:t>System Overheads</a:t>
            </a:r>
          </a:p>
          <a:p>
            <a:pPr lvl="1"/>
            <a:r>
              <a:rPr lang="en-US" dirty="0" smtClean="0"/>
              <a:t>Job Distribution</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Systems For Proofs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3048000"/>
            <a:ext cx="6019800" cy="3305670"/>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295400"/>
            <a:ext cx="2590800" cy="1647789"/>
          </a:xfrm>
          <a:prstGeom prst="rect">
            <a:avLst/>
          </a:prstGeom>
        </p:spPr>
      </p:pic>
      <p:sp>
        <p:nvSpPr>
          <p:cNvPr id="6" name="TextBox 5"/>
          <p:cNvSpPr txBox="1"/>
          <p:nvPr/>
        </p:nvSpPr>
        <p:spPr>
          <a:xfrm>
            <a:off x="1252651" y="1540776"/>
            <a:ext cx="4161717" cy="923330"/>
          </a:xfrm>
          <a:prstGeom prst="rect">
            <a:avLst/>
          </a:prstGeom>
          <a:noFill/>
        </p:spPr>
        <p:txBody>
          <a:bodyPr wrap="none" rtlCol="0">
            <a:spAutoFit/>
          </a:bodyPr>
          <a:lstStyle/>
          <a:p>
            <a:r>
              <a:rPr lang="en-US" dirty="0" smtClean="0"/>
              <a:t>Recall that a task T is described by </a:t>
            </a:r>
          </a:p>
          <a:p>
            <a:r>
              <a:rPr lang="en-US" dirty="0" smtClean="0"/>
              <a:t>the its worst case execution time e and </a:t>
            </a:r>
          </a:p>
          <a:p>
            <a:r>
              <a:rPr lang="en-US" dirty="0" smtClean="0"/>
              <a:t>its period p</a:t>
            </a:r>
            <a:endParaRPr lang="en-US" dirty="0"/>
          </a:p>
        </p:txBody>
      </p:sp>
    </p:spTree>
    <p:extLst>
      <p:ext uri="{BB962C8B-B14F-4D97-AF65-F5344CB8AC3E}">
        <p14:creationId xmlns:p14="http://schemas.microsoft.com/office/powerpoint/2010/main" val="419120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679220"/>
                <a:ext cx="8229600" cy="3642360"/>
              </a:xfrm>
            </p:spPr>
            <p:txBody>
              <a:bodyPr/>
              <a:lstStyle/>
              <a:p>
                <a14:m>
                  <m:oMath xmlns:m="http://schemas.openxmlformats.org/officeDocument/2006/math">
                    <m:r>
                      <m:rPr>
                        <m:sty m:val="p"/>
                      </m:rPr>
                      <a:rPr lang="en-US" sz="2400" b="0" i="0" smtClean="0">
                        <a:latin typeface="Cambria Math" charset="0"/>
                      </a:rPr>
                      <m:t>A</m:t>
                    </m:r>
                    <m:r>
                      <a:rPr lang="en-US" sz="2400" b="0" i="0" smtClean="0">
                        <a:latin typeface="Cambria Math" charset="0"/>
                      </a:rPr>
                      <m:t> </m:t>
                    </m:r>
                    <m:r>
                      <a:rPr lang="en-US" sz="2400" b="0" i="1" smtClean="0">
                        <a:latin typeface="Cambria Math" charset="0"/>
                        <a:ea typeface="Cambria Math" charset="0"/>
                        <a:cs typeface="Cambria Math" charset="0"/>
                      </a:rPr>
                      <m:t>∈ &lt;1, 2&gt; </m:t>
                    </m:r>
                  </m:oMath>
                </a14:m>
                <a:endParaRPr lang="en-US" sz="2400" dirty="0" smtClean="0"/>
              </a:p>
              <a:p>
                <a:pPr lvl="1"/>
                <a:r>
                  <a:rPr lang="en-US" sz="2000" dirty="0"/>
                  <a:t>Static priority, restricted migration </a:t>
                </a:r>
                <a:endParaRPr lang="en-US" sz="2000" dirty="0" smtClean="0"/>
              </a:p>
              <a:p>
                <a:pPr lvl="1"/>
                <a:r>
                  <a:rPr lang="en-US" sz="2000" dirty="0"/>
                  <a:t>B</a:t>
                </a:r>
                <a:r>
                  <a:rPr lang="en-US" sz="2000" dirty="0" smtClean="0"/>
                  <a:t>y Theorem 30.1 also </a:t>
                </a:r>
                <a14:m>
                  <m:oMath xmlns:m="http://schemas.openxmlformats.org/officeDocument/2006/math">
                    <m:r>
                      <m:rPr>
                        <m:sty m:val="p"/>
                      </m:rPr>
                      <a:rPr lang="en-US" sz="2000">
                        <a:latin typeface="Cambria Math" charset="0"/>
                      </a:rPr>
                      <m:t>A</m:t>
                    </m:r>
                    <m:r>
                      <a:rPr lang="en-US" sz="2000">
                        <a:latin typeface="Cambria Math" charset="0"/>
                      </a:rPr>
                      <m:t> </m:t>
                    </m:r>
                    <m:r>
                      <a:rPr lang="en-US" sz="2000" i="1">
                        <a:latin typeface="Cambria Math" charset="0"/>
                        <a:ea typeface="Cambria Math" charset="0"/>
                        <a:cs typeface="Cambria Math" charset="0"/>
                      </a:rPr>
                      <m:t>∈ &lt;</m:t>
                    </m:r>
                    <m:r>
                      <a:rPr lang="en-US" sz="2000" b="0" i="1" smtClean="0">
                        <a:latin typeface="Cambria Math" charset="0"/>
                        <a:ea typeface="Cambria Math" charset="0"/>
                        <a:cs typeface="Cambria Math" charset="0"/>
                      </a:rPr>
                      <m:t>2</m:t>
                    </m:r>
                    <m:r>
                      <a:rPr lang="en-US" sz="2000" i="1">
                        <a:latin typeface="Cambria Math" charset="0"/>
                        <a:ea typeface="Cambria Math" charset="0"/>
                        <a:cs typeface="Cambria Math" charset="0"/>
                      </a:rPr>
                      <m:t>, 2&gt; </m:t>
                    </m:r>
                  </m:oMath>
                </a14:m>
                <a:r>
                  <a:rPr lang="en-US" sz="2000" dirty="0" smtClean="0"/>
                  <a:t> and </a:t>
                </a:r>
                <a14:m>
                  <m:oMath xmlns:m="http://schemas.openxmlformats.org/officeDocument/2006/math">
                    <m:r>
                      <m:rPr>
                        <m:sty m:val="p"/>
                      </m:rPr>
                      <a:rPr lang="en-US" sz="2000">
                        <a:latin typeface="Cambria Math" charset="0"/>
                      </a:rPr>
                      <m:t>A</m:t>
                    </m:r>
                    <m:r>
                      <a:rPr lang="en-US" sz="2000">
                        <a:latin typeface="Cambria Math" charset="0"/>
                      </a:rPr>
                      <m:t> </m:t>
                    </m:r>
                    <m:r>
                      <a:rPr lang="en-US" sz="2000" i="1">
                        <a:latin typeface="Cambria Math" charset="0"/>
                        <a:ea typeface="Cambria Math" charset="0"/>
                        <a:cs typeface="Cambria Math" charset="0"/>
                      </a:rPr>
                      <m:t>∈ &lt;</m:t>
                    </m:r>
                    <m:r>
                      <a:rPr lang="en-US" sz="2000" b="0" i="1" smtClean="0">
                        <a:latin typeface="Cambria Math" charset="0"/>
                        <a:ea typeface="Cambria Math" charset="0"/>
                        <a:cs typeface="Cambria Math" charset="0"/>
                      </a:rPr>
                      <m:t>3</m:t>
                    </m:r>
                    <m:r>
                      <a:rPr lang="en-US" sz="2000" i="1">
                        <a:latin typeface="Cambria Math" charset="0"/>
                        <a:ea typeface="Cambria Math" charset="0"/>
                        <a:cs typeface="Cambria Math" charset="0"/>
                      </a:rPr>
                      <m:t>, 2&gt; </m:t>
                    </m:r>
                  </m:oMath>
                </a14:m>
                <a:endParaRPr lang="en-US" sz="2000" dirty="0" smtClean="0"/>
              </a:p>
              <a:p>
                <a:r>
                  <a:rPr lang="en-US" sz="2400" dirty="0" smtClean="0"/>
                  <a:t>Let T</a:t>
                </a:r>
                <a:r>
                  <a:rPr lang="en-US" sz="2400" baseline="-25000" dirty="0"/>
                  <a:t>2</a:t>
                </a:r>
                <a:r>
                  <a:rPr lang="en-US" sz="2400" dirty="0" smtClean="0"/>
                  <a:t> have higher priority than T</a:t>
                </a:r>
                <a:r>
                  <a:rPr lang="en-US" sz="2400" baseline="-25000" dirty="0" smtClean="0"/>
                  <a:t>1</a:t>
                </a:r>
                <a:r>
                  <a:rPr lang="en-US" sz="2400" dirty="0" smtClean="0"/>
                  <a:t> and let T</a:t>
                </a:r>
                <a:r>
                  <a:rPr lang="en-US" sz="2400" baseline="-25000" dirty="0" smtClean="0"/>
                  <a:t>1</a:t>
                </a:r>
                <a:r>
                  <a:rPr lang="en-US" sz="2400" dirty="0" smtClean="0"/>
                  <a:t> have higher priority than T</a:t>
                </a:r>
                <a:r>
                  <a:rPr lang="en-US" sz="2400" baseline="-25000" dirty="0" smtClean="0"/>
                  <a:t>3</a:t>
                </a:r>
                <a:endParaRPr lang="en-US" sz="240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679220"/>
                <a:ext cx="8229600" cy="3642360"/>
              </a:xfrm>
              <a:blipFill rotWithShape="0">
                <a:blip r:embed="rId2"/>
                <a:stretch>
                  <a:fillRect t="-13400"/>
                </a:stretch>
              </a:blipFill>
            </p:spPr>
            <p:txBody>
              <a:bodyPr/>
              <a:lstStyle/>
              <a:p>
                <a:r>
                  <a:rPr lang="en-US">
                    <a:noFill/>
                  </a:rPr>
                  <a:t> </a:t>
                </a:r>
              </a:p>
            </p:txBody>
          </p:sp>
        </mc:Fallback>
      </mc:AlternateContent>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71371"/>
            <a:ext cx="2590800" cy="1647789"/>
          </a:xfrm>
          <a:prstGeom prst="rect">
            <a:avLst/>
          </a:prstGeom>
        </p:spPr>
      </p:pic>
      <p:graphicFrame>
        <p:nvGraphicFramePr>
          <p:cNvPr id="6" name="Table 5"/>
          <p:cNvGraphicFramePr>
            <a:graphicFrameLocks noGrp="1"/>
          </p:cNvGraphicFramePr>
          <p:nvPr>
            <p:extLst/>
          </p:nvPr>
        </p:nvGraphicFramePr>
        <p:xfrm>
          <a:off x="1981200" y="1916474"/>
          <a:ext cx="4876800" cy="365760"/>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0000"/>
                    </a:ext>
                  </a:extLst>
                </a:gridCol>
                <a:gridCol w="4470400">
                  <a:extLst>
                    <a:ext uri="{9D8B030D-6E8A-4147-A177-3AD203B41FA5}">
                      <a16:colId xmlns:a16="http://schemas.microsoft.com/office/drawing/2014/main" val="20001"/>
                    </a:ext>
                  </a:extLst>
                </a:gridCol>
              </a:tblGrid>
              <a:tr h="304800">
                <a:tc>
                  <a:txBody>
                    <a:bodyPr/>
                    <a:lstStyle/>
                    <a:p>
                      <a:r>
                        <a:rPr lang="en-US" i="1" dirty="0" smtClean="0"/>
                        <a:t>A:</a:t>
                      </a:r>
                      <a:endParaRPr lang="en-US" i="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a:t>
                      </a:r>
                      <a:r>
                        <a:rPr lang="en-US" baseline="-25000" dirty="0" smtClean="0"/>
                        <a:t>1</a:t>
                      </a:r>
                      <a:r>
                        <a:rPr lang="en-US" baseline="0" dirty="0" smtClean="0"/>
                        <a:t> = (1, 2); T</a:t>
                      </a:r>
                      <a:r>
                        <a:rPr lang="en-US" baseline="-25000" dirty="0" smtClean="0"/>
                        <a:t>2</a:t>
                      </a:r>
                      <a:r>
                        <a:rPr lang="en-US" baseline="0" dirty="0" smtClean="0"/>
                        <a:t> = (2, 3); T</a:t>
                      </a:r>
                      <a:r>
                        <a:rPr lang="en-US" baseline="-25000" dirty="0" smtClean="0"/>
                        <a:t>3</a:t>
                      </a:r>
                      <a:r>
                        <a:rPr lang="en-US" baseline="30000" dirty="0" smtClean="0"/>
                        <a:t> </a:t>
                      </a:r>
                      <a:r>
                        <a:rPr lang="en-US" baseline="0" dirty="0" smtClean="0"/>
                        <a:t>= (2, 3); M = 2</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283256"/>
            <a:ext cx="5777975" cy="1224018"/>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4686" y="4907503"/>
            <a:ext cx="5029200" cy="1450730"/>
          </a:xfrm>
          <a:prstGeom prst="rect">
            <a:avLst/>
          </a:prstGeom>
        </p:spPr>
      </p:pic>
      <p:sp>
        <p:nvSpPr>
          <p:cNvPr id="10" name="TextBox 9"/>
          <p:cNvSpPr txBox="1"/>
          <p:nvPr/>
        </p:nvSpPr>
        <p:spPr>
          <a:xfrm>
            <a:off x="0" y="6515285"/>
            <a:ext cx="1668452" cy="276999"/>
          </a:xfrm>
          <a:prstGeom prst="rect">
            <a:avLst/>
          </a:prstGeom>
          <a:noFill/>
        </p:spPr>
        <p:txBody>
          <a:bodyPr wrap="square" rtlCol="0">
            <a:spAutoFit/>
          </a:bodyPr>
          <a:lstStyle/>
          <a:p>
            <a:r>
              <a:rPr lang="en-US" sz="1200" dirty="0" smtClean="0"/>
              <a:t>Lemma 30.1</a:t>
            </a:r>
            <a:endParaRPr lang="en-US" sz="1200" dirty="0"/>
          </a:p>
        </p:txBody>
      </p:sp>
      <p:sp>
        <p:nvSpPr>
          <p:cNvPr id="11" name="TextBox 10"/>
          <p:cNvSpPr txBox="1"/>
          <p:nvPr/>
        </p:nvSpPr>
        <p:spPr>
          <a:xfrm>
            <a:off x="7509558" y="6127400"/>
            <a:ext cx="1343628" cy="461665"/>
          </a:xfrm>
          <a:prstGeom prst="rect">
            <a:avLst/>
          </a:prstGeom>
          <a:noFill/>
        </p:spPr>
        <p:txBody>
          <a:bodyPr wrap="square" rtlCol="0">
            <a:spAutoFit/>
          </a:bodyPr>
          <a:lstStyle/>
          <a:p>
            <a:r>
              <a:rPr lang="en-US" sz="1200" dirty="0" smtClean="0"/>
              <a:t>6 is LCM of all </a:t>
            </a:r>
            <a:r>
              <a:rPr lang="en-US" sz="1200" smtClean="0"/>
              <a:t>task periods</a:t>
            </a:r>
            <a:endParaRPr lang="en-US" sz="1200" dirty="0"/>
          </a:p>
        </p:txBody>
      </p:sp>
      <p:cxnSp>
        <p:nvCxnSpPr>
          <p:cNvPr id="13" name="Straight Arrow Connector 12"/>
          <p:cNvCxnSpPr/>
          <p:nvPr/>
        </p:nvCxnSpPr>
        <p:spPr>
          <a:xfrm flipH="1" flipV="1">
            <a:off x="6705600" y="6187600"/>
            <a:ext cx="762000" cy="133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09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479548"/>
                <a:ext cx="8229600" cy="3525012"/>
              </a:xfrm>
            </p:spPr>
            <p:txBody>
              <a:bodyPr>
                <a:normAutofit fontScale="92500" lnSpcReduction="10000"/>
              </a:bodyPr>
              <a:lstStyle/>
              <a:p>
                <a14:m>
                  <m:oMath xmlns:m="http://schemas.openxmlformats.org/officeDocument/2006/math">
                    <m:r>
                      <m:rPr>
                        <m:sty m:val="p"/>
                      </m:rPr>
                      <a:rPr lang="en-US" smtClean="0">
                        <a:latin typeface="Cambria Math" charset="0"/>
                      </a:rPr>
                      <m:t>A</m:t>
                    </m:r>
                    <m:r>
                      <a:rPr lang="en-US" smtClean="0">
                        <a:latin typeface="Cambria Math" charset="0"/>
                      </a:rPr>
                      <m:t> </m:t>
                    </m:r>
                    <m:r>
                      <a:rPr lang="en-US" i="1" smtClean="0">
                        <a:latin typeface="Cambria Math" charset="0"/>
                        <a:ea typeface="Cambria Math" charset="0"/>
                        <a:cs typeface="Cambria Math" charset="0"/>
                      </a:rPr>
                      <m:t>∉</m:t>
                    </m:r>
                    <m:r>
                      <a:rPr lang="en-US" i="1">
                        <a:latin typeface="Cambria Math" charset="0"/>
                        <a:ea typeface="Cambria Math" charset="0"/>
                        <a:cs typeface="Cambria Math" charset="0"/>
                      </a:rPr>
                      <m:t> &lt;1, </m:t>
                    </m:r>
                    <m:r>
                      <a:rPr lang="en-US" b="0" i="1" smtClean="0">
                        <a:latin typeface="Cambria Math" charset="0"/>
                        <a:ea typeface="Cambria Math" charset="0"/>
                        <a:cs typeface="Cambria Math" charset="0"/>
                      </a:rPr>
                      <m:t>1</m:t>
                    </m:r>
                    <m:r>
                      <a:rPr lang="en-US" i="1">
                        <a:latin typeface="Cambria Math" charset="0"/>
                        <a:ea typeface="Cambria Math" charset="0"/>
                        <a:cs typeface="Cambria Math" charset="0"/>
                      </a:rPr>
                      <m:t>&gt; </m:t>
                    </m:r>
                  </m:oMath>
                </a14:m>
                <a:endParaRPr lang="en-US" dirty="0" smtClean="0">
                  <a:ea typeface="Cambria Math" charset="0"/>
                  <a:cs typeface="Cambria Math" charset="0"/>
                </a:endParaRPr>
              </a:p>
              <a:p>
                <a:pPr lvl="1"/>
                <a:r>
                  <a:rPr lang="en-US" dirty="0" smtClean="0"/>
                  <a:t>Static priority, no migration</a:t>
                </a:r>
              </a:p>
              <a:p>
                <a:pPr lvl="1"/>
                <a:r>
                  <a:rPr lang="en-US" dirty="0"/>
                  <a:t>By Theorem 30.1 also </a:t>
                </a:r>
                <a14:m>
                  <m:oMath xmlns:m="http://schemas.openxmlformats.org/officeDocument/2006/math">
                    <m:r>
                      <m:rPr>
                        <m:sty m:val="p"/>
                      </m:rPr>
                      <a:rPr lang="en-US">
                        <a:latin typeface="Cambria Math" charset="0"/>
                      </a:rPr>
                      <m:t>A</m:t>
                    </m:r>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 </m:t>
                    </m:r>
                    <m:r>
                      <a:rPr lang="en-US" i="1">
                        <a:latin typeface="Cambria Math" charset="0"/>
                        <a:ea typeface="Cambria Math" charset="0"/>
                        <a:cs typeface="Cambria Math" charset="0"/>
                      </a:rPr>
                      <m:t>&lt;2, </m:t>
                    </m:r>
                    <m:r>
                      <a:rPr lang="en-US" b="0" i="1" smtClean="0">
                        <a:latin typeface="Cambria Math" charset="0"/>
                        <a:ea typeface="Cambria Math" charset="0"/>
                        <a:cs typeface="Cambria Math" charset="0"/>
                      </a:rPr>
                      <m:t>1</m:t>
                    </m:r>
                    <m:r>
                      <a:rPr lang="en-US" i="1">
                        <a:latin typeface="Cambria Math" charset="0"/>
                        <a:ea typeface="Cambria Math" charset="0"/>
                        <a:cs typeface="Cambria Math" charset="0"/>
                      </a:rPr>
                      <m:t>&gt; </m:t>
                    </m:r>
                  </m:oMath>
                </a14:m>
                <a:r>
                  <a:rPr lang="en-US" dirty="0"/>
                  <a:t> and </a:t>
                </a:r>
                <a14:m>
                  <m:oMath xmlns:m="http://schemas.openxmlformats.org/officeDocument/2006/math">
                    <m:r>
                      <m:rPr>
                        <m:sty m:val="p"/>
                      </m:rPr>
                      <a:rPr lang="en-US">
                        <a:latin typeface="Cambria Math" charset="0"/>
                      </a:rPr>
                      <m:t>A</m:t>
                    </m:r>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 </m:t>
                    </m:r>
                    <m:r>
                      <a:rPr lang="en-US" i="1">
                        <a:latin typeface="Cambria Math" charset="0"/>
                        <a:ea typeface="Cambria Math" charset="0"/>
                        <a:cs typeface="Cambria Math" charset="0"/>
                      </a:rPr>
                      <m:t>&lt;3, </m:t>
                    </m:r>
                    <m:r>
                      <a:rPr lang="en-US" b="0" i="1" smtClean="0">
                        <a:latin typeface="Cambria Math" charset="0"/>
                        <a:ea typeface="Cambria Math" charset="0"/>
                        <a:cs typeface="Cambria Math" charset="0"/>
                      </a:rPr>
                      <m:t>1</m:t>
                    </m:r>
                    <m:r>
                      <a:rPr lang="en-US" i="1">
                        <a:latin typeface="Cambria Math" charset="0"/>
                        <a:ea typeface="Cambria Math" charset="0"/>
                        <a:cs typeface="Cambria Math" charset="0"/>
                      </a:rPr>
                      <m:t>&gt; </m:t>
                    </m:r>
                  </m:oMath>
                </a14:m>
                <a:endParaRPr lang="en-US" dirty="0"/>
              </a:p>
              <a:p>
                <a:r>
                  <a:rPr lang="en-US" dirty="0" smtClean="0"/>
                  <a:t>The tasks cannot be partitioned so that they fulfill the restrictions placed on them by their execution times and periods</a:t>
                </a:r>
              </a:p>
              <a:p>
                <a:r>
                  <a:rPr lang="en-US" dirty="0" smtClean="0"/>
                  <a:t>Without T</a:t>
                </a:r>
                <a:r>
                  <a:rPr lang="en-US" baseline="-25000" dirty="0" smtClean="0"/>
                  <a:t>1</a:t>
                </a:r>
                <a:r>
                  <a:rPr lang="en-US" dirty="0" smtClean="0"/>
                  <a:t> capable of migrating between processors, the tasks are not schedulable within the first three time units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479548"/>
                <a:ext cx="8229600" cy="3525012"/>
              </a:xfrm>
              <a:blipFill rotWithShape="0">
                <a:blip r:embed="rId2"/>
                <a:stretch>
                  <a:fillRect r="-2148" b="-4325"/>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283256"/>
            <a:ext cx="5777975" cy="1224018"/>
          </a:xfrm>
          <a:prstGeom prst="rect">
            <a:avLst/>
          </a:prstGeo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71371"/>
            <a:ext cx="2590800" cy="1647789"/>
          </a:xfrm>
          <a:prstGeom prst="rect">
            <a:avLst/>
          </a:prstGeom>
        </p:spPr>
      </p:pic>
      <p:graphicFrame>
        <p:nvGraphicFramePr>
          <p:cNvPr id="6" name="Table 5"/>
          <p:cNvGraphicFramePr>
            <a:graphicFrameLocks noGrp="1"/>
          </p:cNvGraphicFramePr>
          <p:nvPr>
            <p:extLst/>
          </p:nvPr>
        </p:nvGraphicFramePr>
        <p:xfrm>
          <a:off x="1981200" y="1916474"/>
          <a:ext cx="4876800" cy="365760"/>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0000"/>
                    </a:ext>
                  </a:extLst>
                </a:gridCol>
                <a:gridCol w="4470400">
                  <a:extLst>
                    <a:ext uri="{9D8B030D-6E8A-4147-A177-3AD203B41FA5}">
                      <a16:colId xmlns:a16="http://schemas.microsoft.com/office/drawing/2014/main" val="20001"/>
                    </a:ext>
                  </a:extLst>
                </a:gridCol>
              </a:tblGrid>
              <a:tr h="304800">
                <a:tc>
                  <a:txBody>
                    <a:bodyPr/>
                    <a:lstStyle/>
                    <a:p>
                      <a:r>
                        <a:rPr lang="en-US" i="1" dirty="0" smtClean="0"/>
                        <a:t>A:</a:t>
                      </a:r>
                      <a:endParaRPr lang="en-US" i="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a:t>
                      </a:r>
                      <a:r>
                        <a:rPr lang="en-US" baseline="-25000" dirty="0" smtClean="0"/>
                        <a:t>1</a:t>
                      </a:r>
                      <a:r>
                        <a:rPr lang="en-US" baseline="0" dirty="0" smtClean="0"/>
                        <a:t> = (1, 2); T</a:t>
                      </a:r>
                      <a:r>
                        <a:rPr lang="en-US" baseline="-25000" dirty="0" smtClean="0"/>
                        <a:t>2</a:t>
                      </a:r>
                      <a:r>
                        <a:rPr lang="en-US" baseline="0" dirty="0" smtClean="0"/>
                        <a:t> = (2, 3); T</a:t>
                      </a:r>
                      <a:r>
                        <a:rPr lang="en-US" baseline="-25000" dirty="0" smtClean="0"/>
                        <a:t>3</a:t>
                      </a:r>
                      <a:r>
                        <a:rPr lang="en-US" baseline="30000" dirty="0" smtClean="0"/>
                        <a:t> </a:t>
                      </a:r>
                      <a:r>
                        <a:rPr lang="en-US" baseline="0" dirty="0" smtClean="0"/>
                        <a:t>= (2, 3); M = 2</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 name="Rectangle 6"/>
          <p:cNvSpPr/>
          <p:nvPr/>
        </p:nvSpPr>
        <p:spPr>
          <a:xfrm>
            <a:off x="0" y="6482881"/>
            <a:ext cx="1010213" cy="276999"/>
          </a:xfrm>
          <a:prstGeom prst="rect">
            <a:avLst/>
          </a:prstGeom>
        </p:spPr>
        <p:txBody>
          <a:bodyPr wrap="none">
            <a:spAutoFit/>
          </a:bodyPr>
          <a:lstStyle/>
          <a:p>
            <a:r>
              <a:rPr lang="en-US" sz="1200" dirty="0"/>
              <a:t>Lemma </a:t>
            </a:r>
            <a:r>
              <a:rPr lang="en-US" sz="1200" dirty="0" smtClean="0"/>
              <a:t>30.2</a:t>
            </a:r>
            <a:endParaRPr lang="en-US" sz="1200"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9486" y="5769771"/>
            <a:ext cx="2995914" cy="864206"/>
          </a:xfrm>
          <a:prstGeom prst="rect">
            <a:avLst/>
          </a:prstGeom>
        </p:spPr>
      </p:pic>
      <p:cxnSp>
        <p:nvCxnSpPr>
          <p:cNvPr id="10" name="Straight Connector 9"/>
          <p:cNvCxnSpPr/>
          <p:nvPr/>
        </p:nvCxnSpPr>
        <p:spPr>
          <a:xfrm>
            <a:off x="6400800" y="5769771"/>
            <a:ext cx="1676400" cy="8642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477000" y="5769771"/>
            <a:ext cx="1600200" cy="8642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4790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487362"/>
          </a:xfrm>
        </p:spPr>
        <p:txBody>
          <a:bodyPr>
            <a:noAutofit/>
          </a:bodyPr>
          <a:lstStyle/>
          <a:p>
            <a:r>
              <a:rPr lang="en-US" sz="2400" dirty="0"/>
              <a:t>Task System </a:t>
            </a:r>
            <a:r>
              <a:rPr lang="en-US" sz="2400" dirty="0" smtClean="0"/>
              <a:t>B </a:t>
            </a:r>
            <a:r>
              <a:rPr lang="en-US" sz="2400" dirty="0" err="1"/>
              <a:t>Schedulability</a:t>
            </a:r>
            <a:r>
              <a:rPr lang="en-US" sz="2400" dirty="0"/>
              <a:t> Derivations</a:t>
            </a:r>
            <a:endParaRPr lang="en-US" sz="2400" dirty="0"/>
          </a:p>
        </p:txBody>
      </p:sp>
      <p:sp>
        <p:nvSpPr>
          <p:cNvPr id="3" name="Content Placeholder 2"/>
          <p:cNvSpPr>
            <a:spLocks noGrp="1"/>
          </p:cNvSpPr>
          <p:nvPr>
            <p:ph idx="1"/>
          </p:nvPr>
        </p:nvSpPr>
        <p:spPr>
          <a:xfrm>
            <a:off x="457200" y="1447800"/>
            <a:ext cx="8229600" cy="4861560"/>
          </a:xfrm>
        </p:spPr>
        <p:txBody>
          <a:bodyPr/>
          <a:lstStyle/>
          <a:p>
            <a:r>
              <a:rPr lang="en-US" dirty="0" smtClean="0"/>
              <a:t>Lets assume B is feasible using a (3,3)-restricted algorithm (Try the most general case first!)</a:t>
            </a:r>
            <a:endParaRPr lang="en-US" dirty="0"/>
          </a:p>
        </p:txBody>
      </p:sp>
      <p:sp>
        <p:nvSpPr>
          <p:cNvPr id="5" name="Rectangle 4"/>
          <p:cNvSpPr/>
          <p:nvPr/>
        </p:nvSpPr>
        <p:spPr>
          <a:xfrm>
            <a:off x="1295400" y="762000"/>
            <a:ext cx="6801661" cy="523220"/>
          </a:xfrm>
          <a:prstGeom prst="rect">
            <a:avLst/>
          </a:prstGeom>
        </p:spPr>
        <p:txBody>
          <a:bodyPr wrap="square">
            <a:spAutoFit/>
          </a:bodyPr>
          <a:lstStyle/>
          <a:p>
            <a:r>
              <a:rPr lang="en-US" sz="2800" b="1" dirty="0" smtClean="0">
                <a:solidFill>
                  <a:srgbClr val="FF0000"/>
                </a:solidFill>
                <a:effectLst>
                  <a:outerShdw blurRad="38100" dist="38100" dir="2700000" algn="tl">
                    <a:srgbClr val="000000">
                      <a:alpha val="43137"/>
                    </a:srgbClr>
                  </a:outerShdw>
                </a:effectLst>
              </a:rPr>
              <a:t>B: T</a:t>
            </a:r>
            <a:r>
              <a:rPr lang="en-US" sz="2800" b="1" baseline="-25000" dirty="0" smtClean="0">
                <a:solidFill>
                  <a:srgbClr val="FF0000"/>
                </a:solidFill>
                <a:effectLst>
                  <a:outerShdw blurRad="38100" dist="38100" dir="2700000" algn="tl">
                    <a:srgbClr val="000000">
                      <a:alpha val="43137"/>
                    </a:srgbClr>
                  </a:outerShdw>
                </a:effectLst>
              </a:rPr>
              <a:t>1</a:t>
            </a:r>
            <a:r>
              <a:rPr lang="en-US" sz="2800" b="1" dirty="0" smtClean="0">
                <a:solidFill>
                  <a:srgbClr val="FF0000"/>
                </a:solidFill>
                <a:effectLst>
                  <a:outerShdw blurRad="38100" dist="38100" dir="2700000" algn="tl">
                    <a:srgbClr val="000000">
                      <a:alpha val="43137"/>
                    </a:srgbClr>
                  </a:outerShdw>
                </a:effectLst>
              </a:rPr>
              <a:t> = (2,3), T</a:t>
            </a:r>
            <a:r>
              <a:rPr lang="en-US" sz="2800" b="1" baseline="-25000" dirty="0" smtClean="0">
                <a:solidFill>
                  <a:srgbClr val="FF0000"/>
                </a:solidFill>
                <a:effectLst>
                  <a:outerShdw blurRad="38100" dist="38100" dir="2700000" algn="tl">
                    <a:srgbClr val="000000">
                      <a:alpha val="43137"/>
                    </a:srgbClr>
                  </a:outerShdw>
                </a:effectLst>
              </a:rPr>
              <a:t>2</a:t>
            </a:r>
            <a:r>
              <a:rPr lang="en-US" sz="2800" b="1" dirty="0" smtClean="0">
                <a:solidFill>
                  <a:srgbClr val="FF0000"/>
                </a:solidFill>
                <a:effectLst>
                  <a:outerShdw blurRad="38100" dist="38100" dir="2700000" algn="tl">
                    <a:srgbClr val="000000">
                      <a:alpha val="43137"/>
                    </a:srgbClr>
                  </a:outerShdw>
                </a:effectLst>
              </a:rPr>
              <a:t> = (2,3), T</a:t>
            </a:r>
            <a:r>
              <a:rPr lang="en-US" sz="2800" b="1" baseline="-25000" dirty="0" smtClean="0">
                <a:solidFill>
                  <a:srgbClr val="FF0000"/>
                </a:solidFill>
                <a:effectLst>
                  <a:outerShdw blurRad="38100" dist="38100" dir="2700000" algn="tl">
                    <a:srgbClr val="000000">
                      <a:alpha val="43137"/>
                    </a:srgbClr>
                  </a:outerShdw>
                </a:effectLst>
              </a:rPr>
              <a:t>3</a:t>
            </a:r>
            <a:r>
              <a:rPr lang="en-US" sz="2800" b="1" dirty="0" smtClean="0">
                <a:solidFill>
                  <a:srgbClr val="FF0000"/>
                </a:solidFill>
                <a:effectLst>
                  <a:outerShdw blurRad="38100" dist="38100" dir="2700000" algn="tl">
                    <a:srgbClr val="000000">
                      <a:alpha val="43137"/>
                    </a:srgbClr>
                  </a:outerShdw>
                </a:effectLst>
              </a:rPr>
              <a:t> = (2,3); M=2</a:t>
            </a:r>
            <a:endParaRPr lang="en-US" sz="2800" b="1" dirty="0">
              <a:solidFill>
                <a:srgbClr val="FF0000"/>
              </a:solidFill>
              <a:effectLst>
                <a:outerShdw blurRad="38100" dist="38100" dir="2700000" algn="tl">
                  <a:srgbClr val="000000">
                    <a:alpha val="43137"/>
                  </a:srgbClr>
                </a:outerShdw>
              </a:effectLst>
            </a:endParaRPr>
          </a:p>
        </p:txBody>
      </p:sp>
      <p:pic>
        <p:nvPicPr>
          <p:cNvPr id="6" name="Picture 5" descr="Lemma30.3_33-restricted.png"/>
          <p:cNvPicPr>
            <a:picLocks noChangeAspect="1"/>
          </p:cNvPicPr>
          <p:nvPr/>
        </p:nvPicPr>
        <p:blipFill>
          <a:blip r:embed="rId2" cstate="print"/>
          <a:stretch>
            <a:fillRect/>
          </a:stretch>
        </p:blipFill>
        <p:spPr>
          <a:xfrm>
            <a:off x="-609600" y="1676400"/>
            <a:ext cx="9144000" cy="6858000"/>
          </a:xfrm>
          <a:prstGeom prst="rect">
            <a:avLst/>
          </a:prstGeom>
        </p:spPr>
      </p:pic>
      <p:pic>
        <p:nvPicPr>
          <p:cNvPr id="7" name="Picture 6" descr="Lemma30.3_33-restricted.png"/>
          <p:cNvPicPr>
            <a:picLocks noChangeAspect="1"/>
          </p:cNvPicPr>
          <p:nvPr/>
        </p:nvPicPr>
        <p:blipFill>
          <a:blip r:embed="rId3" cstate="print"/>
          <a:stretch>
            <a:fillRect/>
          </a:stretch>
        </p:blipFill>
        <p:spPr>
          <a:xfrm>
            <a:off x="381000" y="342900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487362"/>
          </a:xfrm>
        </p:spPr>
        <p:txBody>
          <a:bodyPr>
            <a:noAutofit/>
          </a:bodyPr>
          <a:lstStyle/>
          <a:p>
            <a:r>
              <a:rPr lang="en-US" sz="2400" dirty="0"/>
              <a:t>Task System B</a:t>
            </a:r>
            <a:r>
              <a:rPr lang="en-US" sz="2400" dirty="0" smtClean="0"/>
              <a:t> </a:t>
            </a:r>
            <a:r>
              <a:rPr lang="en-US" sz="2400" dirty="0" err="1"/>
              <a:t>Schedulability</a:t>
            </a:r>
            <a:r>
              <a:rPr lang="en-US" sz="2400" dirty="0"/>
              <a:t> Derivations</a:t>
            </a:r>
            <a:endParaRPr lang="en-US" sz="2400" dirty="0"/>
          </a:p>
        </p:txBody>
      </p:sp>
      <p:sp>
        <p:nvSpPr>
          <p:cNvPr id="3" name="Content Placeholder 2"/>
          <p:cNvSpPr>
            <a:spLocks noGrp="1"/>
          </p:cNvSpPr>
          <p:nvPr>
            <p:ph idx="1"/>
          </p:nvPr>
        </p:nvSpPr>
        <p:spPr>
          <a:xfrm>
            <a:off x="304800" y="1386840"/>
            <a:ext cx="8458200" cy="5471160"/>
          </a:xfrm>
        </p:spPr>
        <p:txBody>
          <a:bodyPr>
            <a:noAutofit/>
          </a:bodyPr>
          <a:lstStyle/>
          <a:p>
            <a:r>
              <a:rPr lang="en-US" sz="1900" dirty="0" smtClean="0"/>
              <a:t>Now lets try this task under a (2,3)-restricted scheduling system</a:t>
            </a:r>
          </a:p>
          <a:p>
            <a:pPr lvl="1"/>
            <a:r>
              <a:rPr lang="en-US" sz="1900" dirty="0" smtClean="0"/>
              <a:t>Remember: This means Job-level Dynamic Priority and Full Migration allowed! </a:t>
            </a:r>
          </a:p>
          <a:p>
            <a:pPr lvl="1"/>
            <a:endParaRPr lang="en-US" sz="1900" dirty="0" smtClean="0"/>
          </a:p>
          <a:p>
            <a:pPr lvl="1"/>
            <a:endParaRPr lang="en-US" sz="1900" dirty="0" smtClean="0"/>
          </a:p>
          <a:p>
            <a:pPr lvl="1"/>
            <a:endParaRPr lang="en-US" sz="1900" dirty="0" smtClean="0"/>
          </a:p>
          <a:p>
            <a:pPr lvl="1"/>
            <a:endParaRPr lang="en-US" sz="1900" dirty="0" smtClean="0"/>
          </a:p>
          <a:p>
            <a:pPr lvl="1"/>
            <a:endParaRPr lang="en-US" sz="1900" dirty="0" smtClean="0"/>
          </a:p>
          <a:p>
            <a:pPr lvl="1"/>
            <a:endParaRPr lang="en-US" sz="1900" dirty="0" smtClean="0"/>
          </a:p>
          <a:p>
            <a:pPr lvl="1"/>
            <a:r>
              <a:rPr lang="en-US" sz="1900" dirty="0" smtClean="0"/>
              <a:t>Because all jobs are released at time 0, and must finish by the deadline of 3, if the priority is fixed, the lowest-priority job cannot start execution before time 2 so it will miss it’s deadline!</a:t>
            </a:r>
          </a:p>
          <a:p>
            <a:pPr lvl="1"/>
            <a:r>
              <a:rPr lang="en-US" sz="1900" dirty="0" smtClean="0"/>
              <a:t>The same thing happens with a (3-2)-restricted version of this problem where jobs are not allowed to migrate but can have dynamic priority. By our previous theorem,  it’s trivial to deduce that (3-1),(1,3),(2,2),(2,1),(1,2),(1,1) restricted algorithms will also not work</a:t>
            </a:r>
            <a:endParaRPr lang="en-US" sz="1900" dirty="0"/>
          </a:p>
        </p:txBody>
      </p:sp>
      <p:sp>
        <p:nvSpPr>
          <p:cNvPr id="5" name="Rectangle 4"/>
          <p:cNvSpPr/>
          <p:nvPr/>
        </p:nvSpPr>
        <p:spPr>
          <a:xfrm>
            <a:off x="1295400" y="762000"/>
            <a:ext cx="6801661" cy="523220"/>
          </a:xfrm>
          <a:prstGeom prst="rect">
            <a:avLst/>
          </a:prstGeom>
        </p:spPr>
        <p:txBody>
          <a:bodyPr wrap="square">
            <a:spAutoFit/>
          </a:bodyPr>
          <a:lstStyle/>
          <a:p>
            <a:r>
              <a:rPr lang="en-US" sz="2800" b="1" dirty="0" smtClean="0">
                <a:solidFill>
                  <a:srgbClr val="FF0000"/>
                </a:solidFill>
                <a:effectLst>
                  <a:outerShdw blurRad="38100" dist="38100" dir="2700000" algn="tl">
                    <a:srgbClr val="000000">
                      <a:alpha val="43137"/>
                    </a:srgbClr>
                  </a:outerShdw>
                </a:effectLst>
              </a:rPr>
              <a:t>B: T</a:t>
            </a:r>
            <a:r>
              <a:rPr lang="en-US" sz="2800" b="1" baseline="-25000" dirty="0" smtClean="0">
                <a:solidFill>
                  <a:srgbClr val="FF0000"/>
                </a:solidFill>
                <a:effectLst>
                  <a:outerShdw blurRad="38100" dist="38100" dir="2700000" algn="tl">
                    <a:srgbClr val="000000">
                      <a:alpha val="43137"/>
                    </a:srgbClr>
                  </a:outerShdw>
                </a:effectLst>
              </a:rPr>
              <a:t>1</a:t>
            </a:r>
            <a:r>
              <a:rPr lang="en-US" sz="2800" b="1" dirty="0" smtClean="0">
                <a:solidFill>
                  <a:srgbClr val="FF0000"/>
                </a:solidFill>
                <a:effectLst>
                  <a:outerShdw blurRad="38100" dist="38100" dir="2700000" algn="tl">
                    <a:srgbClr val="000000">
                      <a:alpha val="43137"/>
                    </a:srgbClr>
                  </a:outerShdw>
                </a:effectLst>
              </a:rPr>
              <a:t> = (2,3), T</a:t>
            </a:r>
            <a:r>
              <a:rPr lang="en-US" sz="2800" b="1" baseline="-25000" dirty="0" smtClean="0">
                <a:solidFill>
                  <a:srgbClr val="FF0000"/>
                </a:solidFill>
                <a:effectLst>
                  <a:outerShdw blurRad="38100" dist="38100" dir="2700000" algn="tl">
                    <a:srgbClr val="000000">
                      <a:alpha val="43137"/>
                    </a:srgbClr>
                  </a:outerShdw>
                </a:effectLst>
              </a:rPr>
              <a:t>2</a:t>
            </a:r>
            <a:r>
              <a:rPr lang="en-US" sz="2800" b="1" dirty="0" smtClean="0">
                <a:solidFill>
                  <a:srgbClr val="FF0000"/>
                </a:solidFill>
                <a:effectLst>
                  <a:outerShdw blurRad="38100" dist="38100" dir="2700000" algn="tl">
                    <a:srgbClr val="000000">
                      <a:alpha val="43137"/>
                    </a:srgbClr>
                  </a:outerShdw>
                </a:effectLst>
              </a:rPr>
              <a:t> = (2,3), T</a:t>
            </a:r>
            <a:r>
              <a:rPr lang="en-US" sz="2800" b="1" baseline="-25000" dirty="0" smtClean="0">
                <a:solidFill>
                  <a:srgbClr val="FF0000"/>
                </a:solidFill>
                <a:effectLst>
                  <a:outerShdw blurRad="38100" dist="38100" dir="2700000" algn="tl">
                    <a:srgbClr val="000000">
                      <a:alpha val="43137"/>
                    </a:srgbClr>
                  </a:outerShdw>
                </a:effectLst>
              </a:rPr>
              <a:t>3</a:t>
            </a:r>
            <a:r>
              <a:rPr lang="en-US" sz="2800" b="1" dirty="0" smtClean="0">
                <a:solidFill>
                  <a:srgbClr val="FF0000"/>
                </a:solidFill>
                <a:effectLst>
                  <a:outerShdw blurRad="38100" dist="38100" dir="2700000" algn="tl">
                    <a:srgbClr val="000000">
                      <a:alpha val="43137"/>
                    </a:srgbClr>
                  </a:outerShdw>
                </a:effectLst>
              </a:rPr>
              <a:t> = (2,3); M=2</a:t>
            </a:r>
            <a:endParaRPr lang="en-US" sz="2800" b="1" dirty="0">
              <a:solidFill>
                <a:srgbClr val="FF0000"/>
              </a:solidFill>
              <a:effectLst>
                <a:outerShdw blurRad="38100" dist="38100" dir="2700000" algn="tl">
                  <a:srgbClr val="000000">
                    <a:alpha val="43137"/>
                  </a:srgbClr>
                </a:outerShdw>
              </a:effectLst>
            </a:endParaRPr>
          </a:p>
        </p:txBody>
      </p:sp>
      <p:pic>
        <p:nvPicPr>
          <p:cNvPr id="7" name="Picture 6" descr="Lemma30.3_33_missedDeadline.png"/>
          <p:cNvPicPr>
            <a:picLocks noChangeAspect="1"/>
          </p:cNvPicPr>
          <p:nvPr/>
        </p:nvPicPr>
        <p:blipFill>
          <a:blip r:embed="rId2" cstate="print"/>
          <a:stretch>
            <a:fillRect/>
          </a:stretch>
        </p:blipFill>
        <p:spPr>
          <a:xfrm>
            <a:off x="685800" y="1905000"/>
            <a:ext cx="8534400" cy="6400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487362"/>
          </a:xfrm>
        </p:spPr>
        <p:txBody>
          <a:bodyPr>
            <a:noAutofit/>
          </a:bodyPr>
          <a:lstStyle/>
          <a:p>
            <a:r>
              <a:rPr lang="en-US" sz="2400" dirty="0"/>
              <a:t>Task System B</a:t>
            </a:r>
            <a:r>
              <a:rPr lang="en-US" sz="2400" dirty="0" smtClean="0"/>
              <a:t> </a:t>
            </a:r>
            <a:r>
              <a:rPr lang="en-US" sz="2400" dirty="0" err="1"/>
              <a:t>Schedulability</a:t>
            </a:r>
            <a:r>
              <a:rPr lang="en-US" sz="2400" dirty="0"/>
              <a:t> Derivations</a:t>
            </a:r>
            <a:endParaRPr lang="en-US" sz="2400" dirty="0"/>
          </a:p>
        </p:txBody>
      </p:sp>
      <p:sp>
        <p:nvSpPr>
          <p:cNvPr id="3" name="Content Placeholder 2"/>
          <p:cNvSpPr>
            <a:spLocks noGrp="1"/>
          </p:cNvSpPr>
          <p:nvPr>
            <p:ph idx="1"/>
          </p:nvPr>
        </p:nvSpPr>
        <p:spPr>
          <a:xfrm>
            <a:off x="304800" y="1386840"/>
            <a:ext cx="8458200" cy="5471160"/>
          </a:xfrm>
        </p:spPr>
        <p:txBody>
          <a:bodyPr>
            <a:normAutofit/>
          </a:bodyPr>
          <a:lstStyle/>
          <a:p>
            <a:r>
              <a:rPr lang="en-US" sz="2000" dirty="0" smtClean="0"/>
              <a:t>Therefore, we’ve shown that B can only be solved only by (3,3)-restricted algorithm classes. So this proves that (3,3)-restricted algorithms are strictly more powerful than all other algorithms!</a:t>
            </a:r>
            <a:endParaRPr lang="en-US" sz="2000" dirty="0"/>
          </a:p>
        </p:txBody>
      </p:sp>
      <p:sp>
        <p:nvSpPr>
          <p:cNvPr id="5" name="Rectangle 4"/>
          <p:cNvSpPr/>
          <p:nvPr/>
        </p:nvSpPr>
        <p:spPr>
          <a:xfrm>
            <a:off x="1295400" y="762000"/>
            <a:ext cx="6801661" cy="523220"/>
          </a:xfrm>
          <a:prstGeom prst="rect">
            <a:avLst/>
          </a:prstGeom>
        </p:spPr>
        <p:txBody>
          <a:bodyPr wrap="square">
            <a:spAutoFit/>
          </a:bodyPr>
          <a:lstStyle/>
          <a:p>
            <a:r>
              <a:rPr lang="en-US" sz="2800" b="1" dirty="0" smtClean="0">
                <a:solidFill>
                  <a:srgbClr val="FF0000"/>
                </a:solidFill>
                <a:effectLst>
                  <a:outerShdw blurRad="38100" dist="38100" dir="2700000" algn="tl">
                    <a:srgbClr val="000000">
                      <a:alpha val="43137"/>
                    </a:srgbClr>
                  </a:outerShdw>
                </a:effectLst>
              </a:rPr>
              <a:t>B: T</a:t>
            </a:r>
            <a:r>
              <a:rPr lang="en-US" sz="2800" b="1" baseline="-25000" dirty="0" smtClean="0">
                <a:solidFill>
                  <a:srgbClr val="FF0000"/>
                </a:solidFill>
                <a:effectLst>
                  <a:outerShdw blurRad="38100" dist="38100" dir="2700000" algn="tl">
                    <a:srgbClr val="000000">
                      <a:alpha val="43137"/>
                    </a:srgbClr>
                  </a:outerShdw>
                </a:effectLst>
              </a:rPr>
              <a:t>1</a:t>
            </a:r>
            <a:r>
              <a:rPr lang="en-US" sz="2800" b="1" dirty="0" smtClean="0">
                <a:solidFill>
                  <a:srgbClr val="FF0000"/>
                </a:solidFill>
                <a:effectLst>
                  <a:outerShdw blurRad="38100" dist="38100" dir="2700000" algn="tl">
                    <a:srgbClr val="000000">
                      <a:alpha val="43137"/>
                    </a:srgbClr>
                  </a:outerShdw>
                </a:effectLst>
              </a:rPr>
              <a:t> = (2,3), T</a:t>
            </a:r>
            <a:r>
              <a:rPr lang="en-US" sz="2800" b="1" baseline="-25000" dirty="0" smtClean="0">
                <a:solidFill>
                  <a:srgbClr val="FF0000"/>
                </a:solidFill>
                <a:effectLst>
                  <a:outerShdw blurRad="38100" dist="38100" dir="2700000" algn="tl">
                    <a:srgbClr val="000000">
                      <a:alpha val="43137"/>
                    </a:srgbClr>
                  </a:outerShdw>
                </a:effectLst>
              </a:rPr>
              <a:t>2</a:t>
            </a:r>
            <a:r>
              <a:rPr lang="en-US" sz="2800" b="1" dirty="0" smtClean="0">
                <a:solidFill>
                  <a:srgbClr val="FF0000"/>
                </a:solidFill>
                <a:effectLst>
                  <a:outerShdw blurRad="38100" dist="38100" dir="2700000" algn="tl">
                    <a:srgbClr val="000000">
                      <a:alpha val="43137"/>
                    </a:srgbClr>
                  </a:outerShdw>
                </a:effectLst>
              </a:rPr>
              <a:t> = (2,3), T</a:t>
            </a:r>
            <a:r>
              <a:rPr lang="en-US" sz="2800" b="1" baseline="-25000" dirty="0" smtClean="0">
                <a:solidFill>
                  <a:srgbClr val="FF0000"/>
                </a:solidFill>
                <a:effectLst>
                  <a:outerShdw blurRad="38100" dist="38100" dir="2700000" algn="tl">
                    <a:srgbClr val="000000">
                      <a:alpha val="43137"/>
                    </a:srgbClr>
                  </a:outerShdw>
                </a:effectLst>
              </a:rPr>
              <a:t>3</a:t>
            </a:r>
            <a:r>
              <a:rPr lang="en-US" sz="2800" b="1" dirty="0" smtClean="0">
                <a:solidFill>
                  <a:srgbClr val="FF0000"/>
                </a:solidFill>
                <a:effectLst>
                  <a:outerShdw blurRad="38100" dist="38100" dir="2700000" algn="tl">
                    <a:srgbClr val="000000">
                      <a:alpha val="43137"/>
                    </a:srgbClr>
                  </a:outerShdw>
                </a:effectLst>
              </a:rPr>
              <a:t> = (2,3); M=2</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9" name="Table 8"/>
          <p:cNvGraphicFramePr>
            <a:graphicFrameLocks noGrp="1"/>
          </p:cNvGraphicFramePr>
          <p:nvPr/>
        </p:nvGraphicFramePr>
        <p:xfrm>
          <a:off x="609600" y="2590800"/>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val="10000"/>
                  </a:ext>
                </a:extLst>
              </a:tr>
              <a:tr h="365760">
                <a:tc>
                  <a:txBody>
                    <a:bodyPr/>
                    <a:lstStyle/>
                    <a:p>
                      <a:r>
                        <a:rPr lang="en-US" dirty="0" smtClean="0"/>
                        <a:t>&lt;1,1&gt;</a:t>
                      </a:r>
                      <a:endParaRPr lang="en-US" dirty="0"/>
                    </a:p>
                  </a:txBody>
                  <a:tcPr/>
                </a:tc>
                <a:tc>
                  <a:txBody>
                    <a:bodyPr/>
                    <a:lstStyle/>
                    <a:p>
                      <a:pPr algn="ctr"/>
                      <a:r>
                        <a:rPr lang="en-US" b="1" dirty="0" smtClean="0"/>
                        <a:t>=</a:t>
                      </a:r>
                      <a:endParaRPr lang="en-US" b="1" dirty="0"/>
                    </a:p>
                  </a:txBody>
                  <a:tcPr/>
                </a:tc>
                <a:tc>
                  <a:txBody>
                    <a:bodyPr/>
                    <a:lstStyle/>
                    <a:p>
                      <a:endParaRPr lang="en-US"/>
                    </a:p>
                  </a:txBody>
                  <a:tcPr>
                    <a:blipFill>
                      <a:blip r:embed="rId2"/>
                      <a:stretch>
                        <a:fillRect l="-200000" t="-110000" r="-700000" b="-836667"/>
                      </a:stretch>
                    </a:blipFill>
                  </a:tcPr>
                </a:tc>
                <a:tc>
                  <a:txBody>
                    <a:bodyPr/>
                    <a:lstStyle/>
                    <a:p>
                      <a:endParaRPr lang="en-US"/>
                    </a:p>
                  </a:txBody>
                  <a:tcPr>
                    <a:blipFill>
                      <a:blip r:embed="rId2"/>
                      <a:stretch>
                        <a:fillRect l="-300000" t="-110000" r="-600000" b="-836667"/>
                      </a:stretch>
                    </a:blipFill>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2"/>
                      <a:stretch>
                        <a:fillRect l="-699225" t="-110000" r="-200775" b="-836667"/>
                      </a:stretch>
                    </a:blipFill>
                  </a:tcPr>
                </a:tc>
                <a:tc>
                  <a:txBody>
                    <a:bodyPr/>
                    <a:lstStyle/>
                    <a:p>
                      <a:pPr algn="ctr"/>
                      <a:endParaRPr lang="en-US" b="1"/>
                    </a:p>
                  </a:txBody>
                  <a:tcPr/>
                </a:tc>
                <a:tc>
                  <a:txBody>
                    <a:bodyPr/>
                    <a:lstStyle/>
                    <a:p>
                      <a:endParaRPr lang="en-US"/>
                    </a:p>
                  </a:txBody>
                  <a:tcPr>
                    <a:blipFill>
                      <a:blip r:embed="rId2"/>
                      <a:stretch>
                        <a:fillRect l="-899225" t="-110000" r="-775" b="-836667"/>
                      </a:stretch>
                    </a:blipFill>
                  </a:tcPr>
                </a:tc>
                <a:extLst>
                  <a:ext uri="{0D108BD9-81ED-4DB2-BD59-A6C34878D82A}">
                    <a16:rowId xmlns:a16="http://schemas.microsoft.com/office/drawing/2014/main" val="10001"/>
                  </a:ext>
                </a:extLst>
              </a:tr>
              <a:tr h="370840">
                <a:tc>
                  <a:txBody>
                    <a:bodyPr/>
                    <a:lstStyle/>
                    <a:p>
                      <a:r>
                        <a:rPr lang="en-US" dirty="0" smtClean="0"/>
                        <a:t>&lt;2,1&gt;</a:t>
                      </a:r>
                      <a:endParaRPr lang="en-US" dirty="0"/>
                    </a:p>
                  </a:txBody>
                  <a:tcPr/>
                </a:tc>
                <a:tc>
                  <a:txBody>
                    <a:bodyPr/>
                    <a:lstStyle/>
                    <a:p>
                      <a:endParaRPr lang="en-US"/>
                    </a:p>
                  </a:txBody>
                  <a:tcPr>
                    <a:blipFill>
                      <a:blip r:embed="rId2"/>
                      <a:stretch>
                        <a:fillRect l="-100000" t="-206557" r="-800000" b="-722951"/>
                      </a:stretch>
                    </a:blipFill>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endParaRPr lang="en-US"/>
                    </a:p>
                  </a:txBody>
                  <a:tcPr>
                    <a:blipFill>
                      <a:blip r:embed="rId2"/>
                      <a:stretch>
                        <a:fillRect l="-899225" t="-206557" r="-775" b="-722951"/>
                      </a:stretch>
                    </a:blipFill>
                  </a:tcPr>
                </a:tc>
                <a:extLst>
                  <a:ext uri="{0D108BD9-81ED-4DB2-BD59-A6C34878D82A}">
                    <a16:rowId xmlns:a16="http://schemas.microsoft.com/office/drawing/2014/main" val="10002"/>
                  </a:ext>
                </a:extLst>
              </a:tr>
              <a:tr h="370840">
                <a:tc>
                  <a:txBody>
                    <a:bodyPr/>
                    <a:lstStyle/>
                    <a:p>
                      <a:r>
                        <a:rPr lang="en-US" dirty="0" smtClean="0"/>
                        <a:t>&lt;3,1&gt;</a:t>
                      </a:r>
                      <a:endParaRPr lang="en-US" dirty="0"/>
                    </a:p>
                  </a:txBody>
                  <a:tcPr/>
                </a:tc>
                <a:tc>
                  <a:txBody>
                    <a:bodyPr/>
                    <a:lstStyle/>
                    <a:p>
                      <a:endParaRPr lang="en-US"/>
                    </a:p>
                  </a:txBody>
                  <a:tcPr>
                    <a:blipFill>
                      <a:blip r:embed="rId2"/>
                      <a:stretch>
                        <a:fillRect l="-100000" t="-306557" r="-800000" b="-622951"/>
                      </a:stretch>
                    </a:blipFill>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endParaRPr lang="en-US"/>
                    </a:p>
                  </a:txBody>
                  <a:tcPr>
                    <a:blipFill>
                      <a:blip r:embed="rId2"/>
                      <a:stretch>
                        <a:fillRect l="-899225" t="-306557" r="-775" b="-622951"/>
                      </a:stretch>
                    </a:blipFill>
                  </a:tcPr>
                </a:tc>
                <a:extLst>
                  <a:ext uri="{0D108BD9-81ED-4DB2-BD59-A6C34878D82A}">
                    <a16:rowId xmlns:a16="http://schemas.microsoft.com/office/drawing/2014/main" val="10003"/>
                  </a:ext>
                </a:extLst>
              </a:tr>
              <a:tr h="370840">
                <a:tc>
                  <a:txBody>
                    <a:bodyPr/>
                    <a:lstStyle/>
                    <a:p>
                      <a:r>
                        <a:rPr lang="en-US" dirty="0" smtClean="0"/>
                        <a:t>&lt;1,2&gt;</a:t>
                      </a:r>
                      <a:endParaRPr lang="en-US"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2"/>
                      <a:stretch>
                        <a:fillRect l="-503906" t="-406557" r="-403906" b="-522951"/>
                      </a:stretch>
                    </a:blipFill>
                  </a:tcPr>
                </a:tc>
                <a:tc>
                  <a:txBody>
                    <a:bodyPr/>
                    <a:lstStyle/>
                    <a:p>
                      <a:endParaRPr lang="en-US"/>
                    </a:p>
                  </a:txBody>
                  <a:tcPr>
                    <a:blipFill>
                      <a:blip r:embed="rId2"/>
                      <a:stretch>
                        <a:fillRect l="-599225" t="-406557" r="-300775" b="-522951"/>
                      </a:stretch>
                    </a:blipFill>
                  </a:tcPr>
                </a:tc>
                <a:tc>
                  <a:txBody>
                    <a:bodyPr/>
                    <a:lstStyle/>
                    <a:p>
                      <a:pPr algn="ctr"/>
                      <a:endParaRPr lang="en-US" b="1"/>
                    </a:p>
                  </a:txBody>
                  <a:tcPr/>
                </a:tc>
                <a:tc>
                  <a:txBody>
                    <a:bodyPr/>
                    <a:lstStyle/>
                    <a:p>
                      <a:pPr algn="ctr"/>
                      <a:endParaRPr lang="en-US" b="1"/>
                    </a:p>
                  </a:txBody>
                  <a:tcPr/>
                </a:tc>
                <a:tc>
                  <a:txBody>
                    <a:bodyPr/>
                    <a:lstStyle/>
                    <a:p>
                      <a:endParaRPr lang="en-US"/>
                    </a:p>
                  </a:txBody>
                  <a:tcPr>
                    <a:blipFill>
                      <a:blip r:embed="rId2"/>
                      <a:stretch>
                        <a:fillRect l="-899225" t="-406557" r="-775" b="-522951"/>
                      </a:stretch>
                    </a:blipFill>
                  </a:tcPr>
                </a:tc>
                <a:extLst>
                  <a:ext uri="{0D108BD9-81ED-4DB2-BD59-A6C34878D82A}">
                    <a16:rowId xmlns:a16="http://schemas.microsoft.com/office/drawing/2014/main" val="10004"/>
                  </a:ext>
                </a:extLst>
              </a:tr>
              <a:tr h="370840">
                <a:tc>
                  <a:txBody>
                    <a:bodyPr/>
                    <a:lstStyle/>
                    <a:p>
                      <a:r>
                        <a:rPr lang="en-US" dirty="0" smtClean="0"/>
                        <a:t>&lt;2,2&gt;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2"/>
                      <a:stretch>
                        <a:fillRect l="-400000" t="-515000" r="-500000" b="-431667"/>
                      </a:stretch>
                    </a:blipFill>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endParaRPr lang="en-US"/>
                    </a:p>
                  </a:txBody>
                  <a:tcPr>
                    <a:blipFill>
                      <a:blip r:embed="rId2"/>
                      <a:stretch>
                        <a:fillRect l="-899225" t="-515000" r="-775" b="-431667"/>
                      </a:stretch>
                    </a:blipFill>
                  </a:tcPr>
                </a:tc>
                <a:extLst>
                  <a:ext uri="{0D108BD9-81ED-4DB2-BD59-A6C34878D82A}">
                    <a16:rowId xmlns:a16="http://schemas.microsoft.com/office/drawing/2014/main" val="10005"/>
                  </a:ext>
                </a:extLst>
              </a:tr>
              <a:tr h="370840">
                <a:tc>
                  <a:txBody>
                    <a:bodyPr/>
                    <a:lstStyle/>
                    <a:p>
                      <a:r>
                        <a:rPr lang="en-US" dirty="0" smtClean="0"/>
                        <a:t>&lt;3,2&gt;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endParaRPr lang="en-US"/>
                    </a:p>
                  </a:txBody>
                  <a:tcPr>
                    <a:blipFill>
                      <a:blip r:embed="rId2"/>
                      <a:stretch>
                        <a:fillRect l="-400000" t="-604918" r="-500000" b="-324590"/>
                      </a:stretch>
                    </a:blipFill>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endParaRPr lang="en-US"/>
                    </a:p>
                  </a:txBody>
                  <a:tcPr>
                    <a:blipFill>
                      <a:blip r:embed="rId2"/>
                      <a:stretch>
                        <a:fillRect l="-899225" t="-604918" r="-775" b="-324590"/>
                      </a:stretch>
                    </a:blipFill>
                  </a:tcPr>
                </a:tc>
                <a:extLst>
                  <a:ext uri="{0D108BD9-81ED-4DB2-BD59-A6C34878D82A}">
                    <a16:rowId xmlns:a16="http://schemas.microsoft.com/office/drawing/2014/main" val="10006"/>
                  </a:ext>
                </a:extLst>
              </a:tr>
              <a:tr h="370840">
                <a:tc>
                  <a:txBody>
                    <a:bodyPr/>
                    <a:lstStyle/>
                    <a:p>
                      <a:r>
                        <a:rPr lang="en-US" dirty="0" smtClean="0"/>
                        <a:t>&lt;1,3&gt;</a:t>
                      </a:r>
                      <a:endParaRPr lang="en-US" dirty="0"/>
                    </a:p>
                  </a:txBody>
                  <a:tcPr/>
                </a:tc>
                <a:tc>
                  <a:txBody>
                    <a:bodyPr/>
                    <a:lstStyle/>
                    <a:p>
                      <a:endParaRPr lang="en-US"/>
                    </a:p>
                  </a:txBody>
                  <a:tcPr>
                    <a:blipFill>
                      <a:blip r:embed="rId2"/>
                      <a:stretch>
                        <a:fillRect l="-100000" t="-704918" r="-800000" b="-224590"/>
                      </a:stretch>
                    </a:blipFill>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2"/>
                      <a:stretch>
                        <a:fillRect l="-799225" t="-704918" r="-100775" b="-224590"/>
                      </a:stretch>
                    </a:blipFill>
                  </a:tcPr>
                </a:tc>
                <a:tc>
                  <a:txBody>
                    <a:bodyPr/>
                    <a:lstStyle/>
                    <a:p>
                      <a:endParaRPr lang="en-US"/>
                    </a:p>
                  </a:txBody>
                  <a:tcPr>
                    <a:blipFill>
                      <a:blip r:embed="rId2"/>
                      <a:stretch>
                        <a:fillRect l="-899225" t="-704918" r="-775" b="-224590"/>
                      </a:stretch>
                    </a:blipFill>
                  </a:tcPr>
                </a:tc>
                <a:extLst>
                  <a:ext uri="{0D108BD9-81ED-4DB2-BD59-A6C34878D82A}">
                    <a16:rowId xmlns:a16="http://schemas.microsoft.com/office/drawing/2014/main" val="10007"/>
                  </a:ext>
                </a:extLst>
              </a:tr>
              <a:tr h="370840">
                <a:tc>
                  <a:txBody>
                    <a:bodyPr/>
                    <a:lstStyle/>
                    <a:p>
                      <a:r>
                        <a:rPr lang="en-US" dirty="0" smtClean="0"/>
                        <a:t>&lt;2,3&gt;</a:t>
                      </a:r>
                      <a:endParaRPr lang="en-US"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endParaRPr lang="en-US"/>
                    </a:p>
                  </a:txBody>
                  <a:tcPr>
                    <a:blipFill>
                      <a:blip r:embed="rId2"/>
                      <a:stretch>
                        <a:fillRect l="-699225" t="-804918" r="-200775" b="-124590"/>
                      </a:stretch>
                    </a:blipFill>
                  </a:tcPr>
                </a:tc>
                <a:tc>
                  <a:txBody>
                    <a:bodyPr/>
                    <a:lstStyle/>
                    <a:p>
                      <a:pPr algn="ctr"/>
                      <a:r>
                        <a:rPr lang="en-US" b="1" dirty="0" smtClean="0"/>
                        <a:t>=</a:t>
                      </a:r>
                      <a:endParaRPr lang="en-US" b="1" dirty="0"/>
                    </a:p>
                  </a:txBody>
                  <a:tcPr/>
                </a:tc>
                <a:tc>
                  <a:txBody>
                    <a:bodyPr/>
                    <a:lstStyle/>
                    <a:p>
                      <a:endParaRPr lang="en-US"/>
                    </a:p>
                  </a:txBody>
                  <a:tcPr>
                    <a:blipFill>
                      <a:blip r:embed="rId2"/>
                      <a:stretch>
                        <a:fillRect l="-899225" t="-804918" r="-775" b="-124590"/>
                      </a:stretch>
                    </a:blipFill>
                  </a:tcPr>
                </a:tc>
                <a:extLst>
                  <a:ext uri="{0D108BD9-81ED-4DB2-BD59-A6C34878D82A}">
                    <a16:rowId xmlns:a16="http://schemas.microsoft.com/office/drawing/2014/main" val="10008"/>
                  </a:ext>
                </a:extLst>
              </a:tr>
              <a:tr h="370840">
                <a:tc>
                  <a:txBody>
                    <a:bodyPr/>
                    <a:lstStyle/>
                    <a:p>
                      <a:r>
                        <a:rPr lang="en-US" dirty="0" smtClean="0"/>
                        <a:t>&lt;3,3&gt;</a:t>
                      </a:r>
                      <a:endParaRPr lang="en-US" dirty="0"/>
                    </a:p>
                  </a:txBody>
                  <a:tcPr/>
                </a:tc>
                <a:tc>
                  <a:txBody>
                    <a:bodyPr/>
                    <a:lstStyle/>
                    <a:p>
                      <a:endParaRPr lang="en-US"/>
                    </a:p>
                  </a:txBody>
                  <a:tcPr>
                    <a:blipFill>
                      <a:blip r:embed="rId2"/>
                      <a:stretch>
                        <a:fillRect l="-100000" t="-904918" r="-800000" b="-24590"/>
                      </a:stretch>
                    </a:blipFill>
                  </a:tcPr>
                </a:tc>
                <a:tc>
                  <a:txBody>
                    <a:bodyPr/>
                    <a:lstStyle/>
                    <a:p>
                      <a:endParaRPr lang="en-US"/>
                    </a:p>
                  </a:txBody>
                  <a:tcPr>
                    <a:blipFill>
                      <a:blip r:embed="rId2"/>
                      <a:stretch>
                        <a:fillRect l="-200000" t="-904918" r="-700000" b="-24590"/>
                      </a:stretch>
                    </a:blipFill>
                  </a:tcPr>
                </a:tc>
                <a:tc>
                  <a:txBody>
                    <a:bodyPr/>
                    <a:lstStyle/>
                    <a:p>
                      <a:endParaRPr lang="en-US"/>
                    </a:p>
                  </a:txBody>
                  <a:tcPr>
                    <a:blipFill>
                      <a:blip r:embed="rId2"/>
                      <a:stretch>
                        <a:fillRect l="-300000" t="-904918" r="-600000" b="-24590"/>
                      </a:stretch>
                    </a:blipFill>
                  </a:tcPr>
                </a:tc>
                <a:tc>
                  <a:txBody>
                    <a:bodyPr/>
                    <a:lstStyle/>
                    <a:p>
                      <a:endParaRPr lang="en-US"/>
                    </a:p>
                  </a:txBody>
                  <a:tcPr>
                    <a:blipFill>
                      <a:blip r:embed="rId2"/>
                      <a:stretch>
                        <a:fillRect l="-400000" t="-904918" r="-500000" b="-24590"/>
                      </a:stretch>
                    </a:blipFill>
                  </a:tcPr>
                </a:tc>
                <a:tc>
                  <a:txBody>
                    <a:bodyPr/>
                    <a:lstStyle/>
                    <a:p>
                      <a:endParaRPr lang="en-US"/>
                    </a:p>
                  </a:txBody>
                  <a:tcPr>
                    <a:blipFill>
                      <a:blip r:embed="rId2"/>
                      <a:stretch>
                        <a:fillRect l="-503906" t="-904918" r="-403906" b="-24590"/>
                      </a:stretch>
                    </a:blipFill>
                  </a:tcPr>
                </a:tc>
                <a:tc>
                  <a:txBody>
                    <a:bodyPr/>
                    <a:lstStyle/>
                    <a:p>
                      <a:endParaRPr lang="en-US"/>
                    </a:p>
                  </a:txBody>
                  <a:tcPr>
                    <a:blipFill>
                      <a:blip r:embed="rId2"/>
                      <a:stretch>
                        <a:fillRect l="-599225" t="-904918" r="-300775" b="-24590"/>
                      </a:stretch>
                    </a:blipFill>
                  </a:tcPr>
                </a:tc>
                <a:tc>
                  <a:txBody>
                    <a:bodyPr/>
                    <a:lstStyle/>
                    <a:p>
                      <a:endParaRPr lang="en-US"/>
                    </a:p>
                  </a:txBody>
                  <a:tcPr>
                    <a:blipFill>
                      <a:blip r:embed="rId2"/>
                      <a:stretch>
                        <a:fillRect l="-699225" t="-904918" r="-200775" b="-24590"/>
                      </a:stretch>
                    </a:blipFill>
                  </a:tcPr>
                </a:tc>
                <a:tc>
                  <a:txBody>
                    <a:bodyPr/>
                    <a:lstStyle/>
                    <a:p>
                      <a:endParaRPr lang="en-US"/>
                    </a:p>
                  </a:txBody>
                  <a:tcPr>
                    <a:blipFill>
                      <a:blip r:embed="rId2"/>
                      <a:stretch>
                        <a:fillRect l="-799225" t="-904918" r="-100775" b="-24590"/>
                      </a:stretch>
                    </a:blipFill>
                  </a:tcPr>
                </a:tc>
                <a:tc>
                  <a:txBody>
                    <a:bodyPr/>
                    <a:lstStyle/>
                    <a:p>
                      <a:pPr algn="ctr"/>
                      <a:r>
                        <a:rPr lang="en-US" b="1" dirty="0" smtClean="0"/>
                        <a:t>=</a:t>
                      </a:r>
                    </a:p>
                  </a:txBody>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209800"/>
                <a:ext cx="8229600" cy="3525012"/>
              </a:xfrm>
            </p:spPr>
            <p:txBody>
              <a:bodyPr>
                <a:normAutofit/>
              </a:bodyPr>
              <a:lstStyle/>
              <a:p>
                <a14:m>
                  <m:oMath xmlns:m="http://schemas.openxmlformats.org/officeDocument/2006/math">
                    <m:r>
                      <a:rPr lang="en-US" sz="1900" b="0" i="1" smtClean="0">
                        <a:latin typeface="Cambria Math" charset="0"/>
                      </a:rPr>
                      <m:t>𝐶</m:t>
                    </m:r>
                    <m:r>
                      <a:rPr lang="en-US" sz="1900" b="0" i="1" smtClean="0">
                        <a:latin typeface="Cambria Math" charset="0"/>
                      </a:rPr>
                      <m:t> ∈ &lt;2, 1&gt;</m:t>
                    </m:r>
                  </m:oMath>
                </a14:m>
                <a:r>
                  <a:rPr lang="en-US" sz="1900" b="0" dirty="0" smtClean="0">
                    <a:ea typeface="Cambria Math" charset="0"/>
                    <a:cs typeface="Cambria Math" charset="0"/>
                  </a:rPr>
                  <a:t>, </a:t>
                </a:r>
                <a14:m>
                  <m:oMath xmlns:m="http://schemas.openxmlformats.org/officeDocument/2006/math">
                    <m:r>
                      <a:rPr lang="en-US" sz="1900" i="1">
                        <a:latin typeface="Cambria Math" charset="0"/>
                      </a:rPr>
                      <m:t>𝐶</m:t>
                    </m:r>
                    <m:r>
                      <a:rPr lang="en-US" sz="1900" i="1">
                        <a:latin typeface="Cambria Math" charset="0"/>
                      </a:rPr>
                      <m:t> ∈ &lt;2, 2&gt;</m:t>
                    </m:r>
                  </m:oMath>
                </a14:m>
                <a:r>
                  <a:rPr lang="en-US" sz="1900" dirty="0" smtClean="0">
                    <a:ea typeface="Cambria Math" charset="0"/>
                    <a:cs typeface="Cambria Math" charset="0"/>
                  </a:rPr>
                  <a:t>, </a:t>
                </a:r>
                <a14:m>
                  <m:oMath xmlns:m="http://schemas.openxmlformats.org/officeDocument/2006/math">
                    <m:r>
                      <a:rPr lang="en-US" sz="1900" i="1">
                        <a:latin typeface="Cambria Math" charset="0"/>
                      </a:rPr>
                      <m:t>𝐶</m:t>
                    </m:r>
                    <m:r>
                      <a:rPr lang="en-US" sz="1900" i="1">
                        <a:latin typeface="Cambria Math" charset="0"/>
                      </a:rPr>
                      <m:t> ∈ &lt;2, 3&gt;</m:t>
                    </m:r>
                  </m:oMath>
                </a14:m>
                <a:endParaRPr lang="en-US" sz="1900" dirty="0">
                  <a:ea typeface="Cambria Math" charset="0"/>
                  <a:cs typeface="Cambria Math" charset="0"/>
                </a:endParaRPr>
              </a:p>
              <a:p>
                <a:pPr lvl="1"/>
                <a:r>
                  <a:rPr lang="en-US" sz="1900" dirty="0" smtClean="0">
                    <a:ea typeface="Cambria Math" charset="0"/>
                    <a:cs typeface="Cambria Math" charset="0"/>
                  </a:rPr>
                  <a:t>Job level dynamic priority, all migration levels</a:t>
                </a:r>
                <a:endParaRPr lang="en-US" sz="1900" dirty="0">
                  <a:ea typeface="Cambria Math" charset="0"/>
                  <a:cs typeface="Cambria Math" charset="0"/>
                </a:endParaRPr>
              </a:p>
              <a:p>
                <a:pPr lvl="1"/>
                <a:r>
                  <a:rPr lang="en-US" sz="1900" b="0" dirty="0" smtClean="0">
                    <a:ea typeface="Cambria Math" charset="0"/>
                    <a:cs typeface="Cambria Math" charset="0"/>
                  </a:rPr>
                  <a:t>By Theorem 30.1, also </a:t>
                </a:r>
                <a14:m>
                  <m:oMath xmlns:m="http://schemas.openxmlformats.org/officeDocument/2006/math">
                    <m:r>
                      <a:rPr lang="en-US" sz="1900" i="1">
                        <a:latin typeface="Cambria Math" charset="0"/>
                      </a:rPr>
                      <m:t>𝐶</m:t>
                    </m:r>
                    <m:r>
                      <a:rPr lang="en-US" sz="1900" i="1">
                        <a:latin typeface="Cambria Math" charset="0"/>
                      </a:rPr>
                      <m:t> ∈ &lt;3, 1&gt;</m:t>
                    </m:r>
                  </m:oMath>
                </a14:m>
                <a:r>
                  <a:rPr lang="en-US" sz="1900" dirty="0">
                    <a:ea typeface="Cambria Math" charset="0"/>
                    <a:cs typeface="Cambria Math" charset="0"/>
                  </a:rPr>
                  <a:t>, </a:t>
                </a:r>
                <a14:m>
                  <m:oMath xmlns:m="http://schemas.openxmlformats.org/officeDocument/2006/math">
                    <m:r>
                      <a:rPr lang="en-US" sz="1900" i="1">
                        <a:latin typeface="Cambria Math" charset="0"/>
                      </a:rPr>
                      <m:t>𝐶</m:t>
                    </m:r>
                    <m:r>
                      <a:rPr lang="en-US" sz="1900" i="1">
                        <a:latin typeface="Cambria Math" charset="0"/>
                      </a:rPr>
                      <m:t> ∈ &lt;3, 2&gt;</m:t>
                    </m:r>
                  </m:oMath>
                </a14:m>
                <a:r>
                  <a:rPr lang="en-US" sz="1900" dirty="0">
                    <a:ea typeface="Cambria Math" charset="0"/>
                    <a:cs typeface="Cambria Math" charset="0"/>
                  </a:rPr>
                  <a:t>, </a:t>
                </a:r>
                <a14:m>
                  <m:oMath xmlns:m="http://schemas.openxmlformats.org/officeDocument/2006/math">
                    <m:r>
                      <a:rPr lang="en-US" sz="1900" i="1">
                        <a:latin typeface="Cambria Math" charset="0"/>
                      </a:rPr>
                      <m:t>𝐶</m:t>
                    </m:r>
                    <m:r>
                      <a:rPr lang="en-US" sz="1900" i="1">
                        <a:latin typeface="Cambria Math" charset="0"/>
                      </a:rPr>
                      <m:t> ∈ &lt;3, 3&gt;</m:t>
                    </m:r>
                  </m:oMath>
                </a14:m>
                <a:endParaRPr lang="en-US" sz="1900" dirty="0">
                  <a:ea typeface="Cambria Math" charset="0"/>
                  <a:cs typeface="Cambria Math" charset="0"/>
                </a:endParaRPr>
              </a:p>
              <a:p>
                <a:r>
                  <a:rPr lang="en-US" sz="1900" b="0" dirty="0" smtClean="0">
                    <a:ea typeface="Cambria Math" charset="0"/>
                    <a:cs typeface="Cambria Math" charset="0"/>
                  </a:rPr>
                  <a:t>Let all jobs of T</a:t>
                </a:r>
                <a:r>
                  <a:rPr lang="en-US" sz="1900" baseline="-25000" dirty="0" smtClean="0">
                    <a:ea typeface="Cambria Math" charset="0"/>
                    <a:cs typeface="Cambria Math" charset="0"/>
                  </a:rPr>
                  <a:t>1</a:t>
                </a:r>
                <a:r>
                  <a:rPr lang="en-US" sz="1900" dirty="0" smtClean="0">
                    <a:ea typeface="Cambria Math" charset="0"/>
                    <a:cs typeface="Cambria Math" charset="0"/>
                  </a:rPr>
                  <a:t> have highest priority and let jobs of T</a:t>
                </a:r>
                <a:r>
                  <a:rPr lang="en-US" sz="1900" baseline="-25000" dirty="0" smtClean="0">
                    <a:ea typeface="Cambria Math" charset="0"/>
                    <a:cs typeface="Cambria Math" charset="0"/>
                  </a:rPr>
                  <a:t>2</a:t>
                </a:r>
                <a:r>
                  <a:rPr lang="en-US" sz="1900" dirty="0" smtClean="0">
                    <a:ea typeface="Cambria Math" charset="0"/>
                    <a:cs typeface="Cambria Math" charset="0"/>
                  </a:rPr>
                  <a:t> and T</a:t>
                </a:r>
                <a:r>
                  <a:rPr lang="en-US" sz="1900" baseline="-25000" dirty="0" smtClean="0">
                    <a:ea typeface="Cambria Math" charset="0"/>
                    <a:cs typeface="Cambria Math" charset="0"/>
                  </a:rPr>
                  <a:t>3</a:t>
                </a:r>
                <a:r>
                  <a:rPr lang="en-US" sz="1900" dirty="0" smtClean="0">
                    <a:ea typeface="Cambria Math" charset="0"/>
                    <a:cs typeface="Cambria Math" charset="0"/>
                  </a:rPr>
                  <a:t> be scheduled using the job level dynamic algorithm EDF</a:t>
                </a:r>
              </a:p>
              <a:p>
                <a:r>
                  <a:rPr lang="en-US" sz="1900" b="0" dirty="0" smtClean="0">
                    <a:ea typeface="Cambria Math" charset="0"/>
                    <a:cs typeface="Cambria Math" charset="0"/>
                  </a:rPr>
                  <a:t>Since T</a:t>
                </a:r>
                <a:r>
                  <a:rPr lang="en-US" sz="1900" b="0" baseline="-25000" dirty="0" smtClean="0">
                    <a:ea typeface="Cambria Math" charset="0"/>
                    <a:cs typeface="Cambria Math" charset="0"/>
                  </a:rPr>
                  <a:t>1</a:t>
                </a:r>
                <a:r>
                  <a:rPr lang="en-US" sz="1900" b="0" dirty="0" smtClean="0">
                    <a:ea typeface="Cambria Math" charset="0"/>
                    <a:cs typeface="Cambria Math" charset="0"/>
                  </a:rPr>
                  <a:t> has utilization of 1 (e = p), it will solely occupy one processor. </a:t>
                </a:r>
              </a:p>
              <a:p>
                <a:r>
                  <a:rPr lang="en-US" sz="1900" dirty="0" smtClean="0">
                    <a:ea typeface="Cambria Math" charset="0"/>
                    <a:cs typeface="Cambria Math" charset="0"/>
                  </a:rPr>
                  <a:t>Since EDF is optimal on uniprocessors, T</a:t>
                </a:r>
                <a:r>
                  <a:rPr lang="en-US" sz="1900" baseline="-25000" dirty="0" smtClean="0">
                    <a:ea typeface="Cambria Math" charset="0"/>
                    <a:cs typeface="Cambria Math" charset="0"/>
                  </a:rPr>
                  <a:t>2</a:t>
                </a:r>
                <a:r>
                  <a:rPr lang="en-US" sz="1900" dirty="0" smtClean="0">
                    <a:ea typeface="Cambria Math" charset="0"/>
                    <a:cs typeface="Cambria Math" charset="0"/>
                  </a:rPr>
                  <a:t> and T</a:t>
                </a:r>
                <a:r>
                  <a:rPr lang="en-US" sz="1900" baseline="-25000" dirty="0" smtClean="0">
                    <a:ea typeface="Cambria Math" charset="0"/>
                    <a:cs typeface="Cambria Math" charset="0"/>
                  </a:rPr>
                  <a:t>3</a:t>
                </a:r>
                <a:r>
                  <a:rPr lang="en-US" sz="1900" dirty="0" smtClean="0">
                    <a:ea typeface="Cambria Math" charset="0"/>
                    <a:cs typeface="Cambria Math" charset="0"/>
                  </a:rPr>
                  <a:t> will be correctly scheduled on the other processor</a:t>
                </a:r>
              </a:p>
              <a:p>
                <a:pPr lvl="1"/>
                <a:r>
                  <a:rPr lang="en-US" sz="1500" b="0" dirty="0" smtClean="0">
                    <a:ea typeface="Cambria Math" charset="0"/>
                    <a:cs typeface="Cambria Math" charset="0"/>
                  </a:rPr>
                  <a:t>Seems as if it is partitioned into sets {T</a:t>
                </a:r>
                <a:r>
                  <a:rPr lang="en-US" sz="1500" b="0" baseline="-25000" dirty="0" smtClean="0">
                    <a:ea typeface="Cambria Math" charset="0"/>
                    <a:cs typeface="Cambria Math" charset="0"/>
                  </a:rPr>
                  <a:t>1</a:t>
                </a:r>
                <a:r>
                  <a:rPr lang="en-US" sz="1500" b="0" dirty="0" smtClean="0">
                    <a:ea typeface="Cambria Math" charset="0"/>
                    <a:cs typeface="Cambria Math" charset="0"/>
                  </a:rPr>
                  <a:t>} and {T</a:t>
                </a:r>
                <a:r>
                  <a:rPr lang="en-US" sz="1500" b="0" baseline="-25000" dirty="0" smtClean="0">
                    <a:ea typeface="Cambria Math" charset="0"/>
                    <a:cs typeface="Cambria Math" charset="0"/>
                  </a:rPr>
                  <a:t>2</a:t>
                </a:r>
                <a:r>
                  <a:rPr lang="en-US" sz="1500" b="0" dirty="0" smtClean="0">
                    <a:ea typeface="Cambria Math" charset="0"/>
                    <a:cs typeface="Cambria Math" charset="0"/>
                  </a:rPr>
                  <a:t>, T</a:t>
                </a:r>
                <a:r>
                  <a:rPr lang="en-US" sz="1500" b="0" baseline="-25000" dirty="0" smtClean="0">
                    <a:ea typeface="Cambria Math" charset="0"/>
                    <a:cs typeface="Cambria Math" charset="0"/>
                  </a:rPr>
                  <a:t>3</a:t>
                </a:r>
                <a:r>
                  <a:rPr lang="en-US" sz="1500" b="0" dirty="0" smtClean="0">
                    <a:ea typeface="Cambria Math" charset="0"/>
                    <a:cs typeface="Cambria Math" charset="0"/>
                  </a:rPr>
                  <a:t>}, but that is a function of the priority given to T</a:t>
                </a:r>
                <a:r>
                  <a:rPr lang="en-US" sz="1500" b="0" baseline="-25000" dirty="0" smtClean="0">
                    <a:ea typeface="Cambria Math" charset="0"/>
                    <a:cs typeface="Cambria Math" charset="0"/>
                  </a:rPr>
                  <a:t>1</a:t>
                </a:r>
                <a:endParaRPr lang="en-US" sz="1500" b="0" dirty="0" smtClean="0">
                  <a:ea typeface="Cambria Math" charset="0"/>
                  <a:cs typeface="Cambria Math" charset="0"/>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209800"/>
                <a:ext cx="8229600" cy="3525012"/>
              </a:xfrm>
              <a:blipFill rotWithShape="0">
                <a:blip r:embed="rId3"/>
                <a:stretch>
                  <a:fillRect t="-10727" r="-1185"/>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46293"/>
            <a:ext cx="5777975" cy="1224018"/>
          </a:xfrm>
          <a:prstGeom prst="rect">
            <a:avLst/>
          </a:prstGeom>
        </p:spPr>
      </p:pic>
      <p:pic>
        <p:nvPicPr>
          <p:cNvPr id="5"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46293"/>
            <a:ext cx="2590800" cy="1647789"/>
          </a:xfrm>
          <a:prstGeom prst="rect">
            <a:avLst/>
          </a:prstGeom>
        </p:spPr>
      </p:pic>
      <p:sp>
        <p:nvSpPr>
          <p:cNvPr id="7" name="Rectangle 6"/>
          <p:cNvSpPr/>
          <p:nvPr/>
        </p:nvSpPr>
        <p:spPr>
          <a:xfrm>
            <a:off x="0" y="6482881"/>
            <a:ext cx="1010213" cy="276999"/>
          </a:xfrm>
          <a:prstGeom prst="rect">
            <a:avLst/>
          </a:prstGeom>
        </p:spPr>
        <p:txBody>
          <a:bodyPr wrap="none">
            <a:spAutoFit/>
          </a:bodyPr>
          <a:lstStyle/>
          <a:p>
            <a:r>
              <a:rPr lang="en-US" sz="1200" dirty="0"/>
              <a:t>Lemma </a:t>
            </a:r>
            <a:r>
              <a:rPr lang="en-US" sz="1200" dirty="0" smtClean="0"/>
              <a:t>30.5</a:t>
            </a:r>
            <a:endParaRPr lang="en-US" sz="1200" dirty="0"/>
          </a:p>
        </p:txBody>
      </p:sp>
      <p:graphicFrame>
        <p:nvGraphicFramePr>
          <p:cNvPr id="2" name="Table 1"/>
          <p:cNvGraphicFramePr>
            <a:graphicFrameLocks noGrp="1"/>
          </p:cNvGraphicFramePr>
          <p:nvPr>
            <p:extLst/>
          </p:nvPr>
        </p:nvGraphicFramePr>
        <p:xfrm>
          <a:off x="1828800" y="1684937"/>
          <a:ext cx="5029200" cy="370840"/>
        </p:xfrm>
        <a:graphic>
          <a:graphicData uri="http://schemas.openxmlformats.org/drawingml/2006/table">
            <a:tbl>
              <a:tblPr firstRow="1" bandRow="1">
                <a:tableStyleId>{2D5ABB26-0587-4C30-8999-92F81FD0307C}</a:tableStyleId>
              </a:tblPr>
              <a:tblGrid>
                <a:gridCol w="419100">
                  <a:extLst>
                    <a:ext uri="{9D8B030D-6E8A-4147-A177-3AD203B41FA5}">
                      <a16:colId xmlns:a16="http://schemas.microsoft.com/office/drawing/2014/main" val="20000"/>
                    </a:ext>
                  </a:extLst>
                </a:gridCol>
                <a:gridCol w="4610100">
                  <a:extLst>
                    <a:ext uri="{9D8B030D-6E8A-4147-A177-3AD203B41FA5}">
                      <a16:colId xmlns:a16="http://schemas.microsoft.com/office/drawing/2014/main" val="20001"/>
                    </a:ext>
                  </a:extLst>
                </a:gridCol>
              </a:tblGrid>
              <a:tr h="370840">
                <a:tc>
                  <a:txBody>
                    <a:bodyPr/>
                    <a:lstStyle/>
                    <a:p>
                      <a:r>
                        <a:rPr lang="en-US" i="1" dirty="0" smtClean="0"/>
                        <a:t>C:</a:t>
                      </a:r>
                      <a:endParaRPr lang="en-US" i="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t> = (12, 12); T</a:t>
                      </a:r>
                      <a:r>
                        <a:rPr lang="en-US" baseline="-25000" dirty="0" smtClean="0"/>
                        <a:t>2</a:t>
                      </a:r>
                      <a:r>
                        <a:rPr lang="en-US" baseline="0" dirty="0" smtClean="0"/>
                        <a:t> = (2, 4); T</a:t>
                      </a:r>
                      <a:r>
                        <a:rPr lang="en-US" baseline="-25000" dirty="0" smtClean="0"/>
                        <a:t>3</a:t>
                      </a:r>
                      <a:r>
                        <a:rPr lang="en-US" baseline="30000" dirty="0" smtClean="0"/>
                        <a:t> </a:t>
                      </a:r>
                      <a:r>
                        <a:rPr lang="en-US" baseline="0" dirty="0" smtClean="0"/>
                        <a:t>= (3, 6); M = 2</a:t>
                      </a:r>
                      <a:endParaRPr lang="en-US"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25661" y="5429967"/>
            <a:ext cx="4069155" cy="1052914"/>
          </a:xfrm>
          <a:prstGeom prst="rect">
            <a:avLst/>
          </a:prstGeom>
        </p:spPr>
      </p:pic>
    </p:spTree>
    <p:extLst>
      <p:ext uri="{BB962C8B-B14F-4D97-AF65-F5344CB8AC3E}">
        <p14:creationId xmlns:p14="http://schemas.microsoft.com/office/powerpoint/2010/main" val="4677569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209800"/>
                <a:ext cx="8229600" cy="3525012"/>
              </a:xfrm>
            </p:spPr>
            <p:txBody>
              <a:bodyPr>
                <a:normAutofit/>
              </a:bodyPr>
              <a:lstStyle/>
              <a:p>
                <a14:m>
                  <m:oMath xmlns:m="http://schemas.openxmlformats.org/officeDocument/2006/math">
                    <m:r>
                      <a:rPr lang="en-US" sz="2000" b="0" i="1" smtClean="0">
                        <a:latin typeface="Cambria Math" charset="0"/>
                      </a:rPr>
                      <m:t>𝐶</m:t>
                    </m:r>
                    <m:r>
                      <a:rPr lang="en-US" sz="2000" b="0" i="1" smtClean="0">
                        <a:latin typeface="Cambria Math" charset="0"/>
                      </a:rPr>
                      <m:t> ∉ &lt;1, 1&gt;, </m:t>
                    </m:r>
                    <m:r>
                      <a:rPr lang="en-US" sz="2000" i="1">
                        <a:latin typeface="Cambria Math" charset="0"/>
                      </a:rPr>
                      <m:t>𝐶</m:t>
                    </m:r>
                    <m:r>
                      <a:rPr lang="en-US" sz="2000" i="1">
                        <a:latin typeface="Cambria Math" charset="0"/>
                      </a:rPr>
                      <m:t> ∉ &lt;1, 2&gt;,</m:t>
                    </m:r>
                    <m:r>
                      <a:rPr lang="en-US" sz="2000" i="1">
                        <a:latin typeface="Cambria Math" charset="0"/>
                      </a:rPr>
                      <m:t>𝐶</m:t>
                    </m:r>
                    <m:r>
                      <a:rPr lang="en-US" sz="2000" i="1">
                        <a:latin typeface="Cambria Math" charset="0"/>
                      </a:rPr>
                      <m:t> ∉ &lt;1, 3&gt;</m:t>
                    </m:r>
                  </m:oMath>
                </a14:m>
                <a:endParaRPr lang="en-US" sz="2000" i="1" dirty="0" smtClean="0">
                  <a:latin typeface="Cambria Math" charset="0"/>
                  <a:ea typeface="Cambria Math" charset="0"/>
                  <a:cs typeface="Cambria Math" charset="0"/>
                </a:endParaRPr>
              </a:p>
              <a:p>
                <a:pPr lvl="1"/>
                <a:r>
                  <a:rPr lang="en-US" sz="1600" dirty="0" smtClean="0">
                    <a:ea typeface="Cambria Math" charset="0"/>
                    <a:cs typeface="Cambria Math" charset="0"/>
                  </a:rPr>
                  <a:t>Static priority, any migration class</a:t>
                </a:r>
                <a:endParaRPr lang="en-US" sz="2000" dirty="0">
                  <a:ea typeface="Cambria Math" charset="0"/>
                  <a:cs typeface="Cambria Math" charset="0"/>
                </a:endParaRPr>
              </a:p>
              <a:p>
                <a:pPr marL="548640" lvl="1" indent="-411480">
                  <a:buClr>
                    <a:schemeClr val="tx1">
                      <a:shade val="95000"/>
                    </a:schemeClr>
                  </a:buClr>
                  <a:buSzPct val="65000"/>
                  <a:buFont typeface="Wingdings 2"/>
                  <a:buChar char=""/>
                </a:pPr>
                <a:r>
                  <a:rPr lang="en-US" sz="2000" dirty="0">
                    <a:ea typeface="Cambria Math" charset="0"/>
                    <a:cs typeface="Cambria Math" charset="0"/>
                  </a:rPr>
                  <a:t>In a static priority scheme, T</a:t>
                </a:r>
                <a:r>
                  <a:rPr lang="en-US" sz="2000" baseline="-25000" dirty="0">
                    <a:ea typeface="Cambria Math" charset="0"/>
                    <a:cs typeface="Cambria Math" charset="0"/>
                  </a:rPr>
                  <a:t>1</a:t>
                </a:r>
                <a:r>
                  <a:rPr lang="en-US" sz="2000" dirty="0">
                    <a:ea typeface="Cambria Math" charset="0"/>
                    <a:cs typeface="Cambria Math" charset="0"/>
                  </a:rPr>
                  <a:t> must still be scheduled solely on one processor, regardless of its priority in relation to the other two tasks, but T</a:t>
                </a:r>
                <a:r>
                  <a:rPr lang="en-US" sz="2000" baseline="-25000" dirty="0">
                    <a:ea typeface="Cambria Math" charset="0"/>
                    <a:cs typeface="Cambria Math" charset="0"/>
                  </a:rPr>
                  <a:t>2</a:t>
                </a:r>
                <a:r>
                  <a:rPr lang="en-US" sz="2000" dirty="0">
                    <a:ea typeface="Cambria Math" charset="0"/>
                    <a:cs typeface="Cambria Math" charset="0"/>
                  </a:rPr>
                  <a:t> and T</a:t>
                </a:r>
                <a:r>
                  <a:rPr lang="en-US" sz="2000" baseline="-25000" dirty="0">
                    <a:ea typeface="Cambria Math" charset="0"/>
                    <a:cs typeface="Cambria Math" charset="0"/>
                  </a:rPr>
                  <a:t>3</a:t>
                </a:r>
                <a:r>
                  <a:rPr lang="en-US" sz="2000" dirty="0">
                    <a:ea typeface="Cambria Math" charset="0"/>
                    <a:cs typeface="Cambria Math" charset="0"/>
                  </a:rPr>
                  <a:t> cannot be statically scheduled on the other</a:t>
                </a:r>
              </a:p>
              <a:p>
                <a:pPr lvl="1"/>
                <a:r>
                  <a:rPr lang="en-US" sz="1600" dirty="0" smtClean="0">
                    <a:ea typeface="Cambria Math" charset="0"/>
                    <a:cs typeface="Cambria Math" charset="0"/>
                  </a:rPr>
                  <a:t>If T</a:t>
                </a:r>
                <a:r>
                  <a:rPr lang="en-US" sz="1600" baseline="-25000" dirty="0">
                    <a:ea typeface="Cambria Math" charset="0"/>
                    <a:cs typeface="Cambria Math" charset="0"/>
                  </a:rPr>
                  <a:t>2</a:t>
                </a:r>
                <a:r>
                  <a:rPr lang="en-US" sz="1600" dirty="0" smtClean="0">
                    <a:ea typeface="Cambria Math" charset="0"/>
                    <a:cs typeface="Cambria Math" charset="0"/>
                  </a:rPr>
                  <a:t> has higher priority, it will interrupt T</a:t>
                </a:r>
                <a:r>
                  <a:rPr lang="en-US" sz="1600" baseline="-25000" dirty="0" smtClean="0">
                    <a:ea typeface="Cambria Math" charset="0"/>
                    <a:cs typeface="Cambria Math" charset="0"/>
                  </a:rPr>
                  <a:t>3</a:t>
                </a:r>
                <a:r>
                  <a:rPr lang="en-US" sz="1600" dirty="0" smtClean="0">
                    <a:ea typeface="Cambria Math" charset="0"/>
                    <a:cs typeface="Cambria Math" charset="0"/>
                  </a:rPr>
                  <a:t> at time 4 and T</a:t>
                </a:r>
                <a:r>
                  <a:rPr lang="en-US" sz="1600" baseline="-25000" dirty="0" smtClean="0">
                    <a:ea typeface="Cambria Math" charset="0"/>
                    <a:cs typeface="Cambria Math" charset="0"/>
                  </a:rPr>
                  <a:t>3</a:t>
                </a:r>
                <a:r>
                  <a:rPr lang="en-US" sz="1600" dirty="0" smtClean="0">
                    <a:ea typeface="Cambria Math" charset="0"/>
                    <a:cs typeface="Cambria Math" charset="0"/>
                  </a:rPr>
                  <a:t> will overreach its period</a:t>
                </a:r>
              </a:p>
              <a:p>
                <a:pPr lvl="1"/>
                <a:r>
                  <a:rPr lang="en-US" sz="1600" dirty="0" smtClean="0">
                    <a:ea typeface="Cambria Math" charset="0"/>
                    <a:cs typeface="Cambria Math" charset="0"/>
                  </a:rPr>
                  <a:t>If T</a:t>
                </a:r>
                <a:r>
                  <a:rPr lang="en-US" sz="1600" baseline="-25000" dirty="0" smtClean="0">
                    <a:ea typeface="Cambria Math" charset="0"/>
                    <a:cs typeface="Cambria Math" charset="0"/>
                  </a:rPr>
                  <a:t>3</a:t>
                </a:r>
                <a:r>
                  <a:rPr lang="en-US" sz="1600" dirty="0">
                    <a:ea typeface="Cambria Math" charset="0"/>
                    <a:cs typeface="Cambria Math" charset="0"/>
                  </a:rPr>
                  <a:t> </a:t>
                </a:r>
                <a:r>
                  <a:rPr lang="en-US" sz="1600" dirty="0" smtClean="0">
                    <a:ea typeface="Cambria Math" charset="0"/>
                    <a:cs typeface="Cambria Math" charset="0"/>
                  </a:rPr>
                  <a:t>has higher priority, it will interrupt T</a:t>
                </a:r>
                <a:r>
                  <a:rPr lang="en-US" sz="1600" baseline="-25000" dirty="0" smtClean="0">
                    <a:ea typeface="Cambria Math" charset="0"/>
                    <a:cs typeface="Cambria Math" charset="0"/>
                  </a:rPr>
                  <a:t>2</a:t>
                </a:r>
                <a:r>
                  <a:rPr lang="en-US" sz="1600" dirty="0" smtClean="0">
                    <a:ea typeface="Cambria Math" charset="0"/>
                    <a:cs typeface="Cambria Math" charset="0"/>
                  </a:rPr>
                  <a:t> at time 6 and T</a:t>
                </a:r>
                <a:r>
                  <a:rPr lang="en-US" sz="1600" baseline="-25000" dirty="0" smtClean="0">
                    <a:ea typeface="Cambria Math" charset="0"/>
                    <a:cs typeface="Cambria Math" charset="0"/>
                  </a:rPr>
                  <a:t>2</a:t>
                </a:r>
                <a:r>
                  <a:rPr lang="en-US" sz="1600" dirty="0" smtClean="0">
                    <a:ea typeface="Cambria Math" charset="0"/>
                    <a:cs typeface="Cambria Math" charset="0"/>
                  </a:rPr>
                  <a:t> will overreach its period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209800"/>
                <a:ext cx="8229600" cy="3525012"/>
              </a:xfrm>
              <a:blipFill rotWithShape="0">
                <a:blip r:embed="rId3"/>
                <a:stretch>
                  <a:fillRect t="-11073" r="-1037"/>
                </a:stretch>
              </a:blipFill>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46293"/>
            <a:ext cx="5777975" cy="1224018"/>
          </a:xfrm>
          <a:prstGeom prst="rect">
            <a:avLst/>
          </a:prstGeom>
        </p:spPr>
      </p:pic>
      <p:pic>
        <p:nvPicPr>
          <p:cNvPr id="5"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46293"/>
            <a:ext cx="2590800" cy="1647789"/>
          </a:xfrm>
          <a:prstGeom prst="rect">
            <a:avLst/>
          </a:prstGeom>
        </p:spPr>
      </p:pic>
      <p:sp>
        <p:nvSpPr>
          <p:cNvPr id="7" name="Rectangle 6"/>
          <p:cNvSpPr/>
          <p:nvPr/>
        </p:nvSpPr>
        <p:spPr>
          <a:xfrm>
            <a:off x="0" y="6482881"/>
            <a:ext cx="1010213" cy="276999"/>
          </a:xfrm>
          <a:prstGeom prst="rect">
            <a:avLst/>
          </a:prstGeom>
        </p:spPr>
        <p:txBody>
          <a:bodyPr wrap="none">
            <a:spAutoFit/>
          </a:bodyPr>
          <a:lstStyle/>
          <a:p>
            <a:r>
              <a:rPr lang="en-US" sz="1200" dirty="0"/>
              <a:t>Lemma </a:t>
            </a:r>
            <a:r>
              <a:rPr lang="en-US" sz="1200" dirty="0" smtClean="0"/>
              <a:t>30.6</a:t>
            </a:r>
            <a:endParaRPr lang="en-US" sz="1200" dirty="0"/>
          </a:p>
        </p:txBody>
      </p:sp>
      <p:graphicFrame>
        <p:nvGraphicFramePr>
          <p:cNvPr id="2" name="Table 1"/>
          <p:cNvGraphicFramePr>
            <a:graphicFrameLocks noGrp="1"/>
          </p:cNvGraphicFramePr>
          <p:nvPr>
            <p:extLst/>
          </p:nvPr>
        </p:nvGraphicFramePr>
        <p:xfrm>
          <a:off x="1828800" y="1684937"/>
          <a:ext cx="5029200" cy="370840"/>
        </p:xfrm>
        <a:graphic>
          <a:graphicData uri="http://schemas.openxmlformats.org/drawingml/2006/table">
            <a:tbl>
              <a:tblPr firstRow="1" bandRow="1">
                <a:tableStyleId>{2D5ABB26-0587-4C30-8999-92F81FD0307C}</a:tableStyleId>
              </a:tblPr>
              <a:tblGrid>
                <a:gridCol w="419100">
                  <a:extLst>
                    <a:ext uri="{9D8B030D-6E8A-4147-A177-3AD203B41FA5}">
                      <a16:colId xmlns:a16="http://schemas.microsoft.com/office/drawing/2014/main" val="20000"/>
                    </a:ext>
                  </a:extLst>
                </a:gridCol>
                <a:gridCol w="4610100">
                  <a:extLst>
                    <a:ext uri="{9D8B030D-6E8A-4147-A177-3AD203B41FA5}">
                      <a16:colId xmlns:a16="http://schemas.microsoft.com/office/drawing/2014/main" val="20001"/>
                    </a:ext>
                  </a:extLst>
                </a:gridCol>
              </a:tblGrid>
              <a:tr h="370840">
                <a:tc>
                  <a:txBody>
                    <a:bodyPr/>
                    <a:lstStyle/>
                    <a:p>
                      <a:r>
                        <a:rPr lang="en-US" i="1" dirty="0" smtClean="0"/>
                        <a:t>C:</a:t>
                      </a:r>
                      <a:endParaRPr lang="en-US" i="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t> = (12, 12); T</a:t>
                      </a:r>
                      <a:r>
                        <a:rPr lang="en-US" baseline="-25000" dirty="0" smtClean="0"/>
                        <a:t>2</a:t>
                      </a:r>
                      <a:r>
                        <a:rPr lang="en-US" baseline="0" dirty="0" smtClean="0"/>
                        <a:t> = (2, 4); T</a:t>
                      </a:r>
                      <a:r>
                        <a:rPr lang="en-US" baseline="-25000" dirty="0" smtClean="0"/>
                        <a:t>3</a:t>
                      </a:r>
                      <a:r>
                        <a:rPr lang="en-US" baseline="30000" dirty="0" smtClean="0"/>
                        <a:t> </a:t>
                      </a:r>
                      <a:r>
                        <a:rPr lang="en-US" baseline="0" dirty="0" smtClean="0"/>
                        <a:t>= (3, 6); M = 2</a:t>
                      </a:r>
                      <a:endParaRPr lang="en-US"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25661" y="5429967"/>
            <a:ext cx="4069155" cy="1052914"/>
          </a:xfrm>
          <a:prstGeom prst="rect">
            <a:avLst/>
          </a:prstGeom>
        </p:spPr>
      </p:pic>
      <p:cxnSp>
        <p:nvCxnSpPr>
          <p:cNvPr id="9" name="Straight Connector 8"/>
          <p:cNvCxnSpPr/>
          <p:nvPr/>
        </p:nvCxnSpPr>
        <p:spPr>
          <a:xfrm flipV="1">
            <a:off x="3886200" y="5181600"/>
            <a:ext cx="4724400" cy="1578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38600" y="5181600"/>
            <a:ext cx="4876800" cy="1578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867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95600"/>
            <a:ext cx="7099300" cy="32258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09600"/>
            <a:ext cx="3219623" cy="161851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774221"/>
            <a:ext cx="4969685" cy="1289269"/>
          </a:xfrm>
          <a:prstGeom prst="rect">
            <a:avLst/>
          </a:prstGeom>
        </p:spPr>
      </p:pic>
    </p:spTree>
    <p:extLst>
      <p:ext uri="{BB962C8B-B14F-4D97-AF65-F5344CB8AC3E}">
        <p14:creationId xmlns:p14="http://schemas.microsoft.com/office/powerpoint/2010/main" val="5948469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6781800" cy="487362"/>
          </a:xfrm>
        </p:spPr>
        <p:txBody>
          <a:bodyPr>
            <a:normAutofit fontScale="90000"/>
          </a:bodyPr>
          <a:lstStyle/>
          <a:p>
            <a:r>
              <a:rPr lang="en-US" sz="2800" dirty="0" smtClean="0"/>
              <a:t>Task Systems (30.7,8,9)</a:t>
            </a:r>
            <a:endParaRPr lang="en-US" sz="2800" dirty="0"/>
          </a:p>
        </p:txBody>
      </p:sp>
      <p:sp>
        <p:nvSpPr>
          <p:cNvPr id="3" name="Content Placeholder 2"/>
          <p:cNvSpPr>
            <a:spLocks noGrp="1"/>
          </p:cNvSpPr>
          <p:nvPr>
            <p:ph idx="1"/>
          </p:nvPr>
        </p:nvSpPr>
        <p:spPr>
          <a:xfrm>
            <a:off x="457200" y="1524000"/>
            <a:ext cx="8229600" cy="4709160"/>
          </a:xfrm>
        </p:spPr>
        <p:txBody>
          <a:bodyPr>
            <a:normAutofit/>
          </a:bodyPr>
          <a:lstStyle/>
          <a:p>
            <a:r>
              <a:rPr lang="en-US" sz="2000" dirty="0" smtClean="0"/>
              <a:t>We can easily show that D is a (1,1)-restricted task system by showing that it is correctly scheduled by partition which is a &lt;1,1&gt; class algorithm. This implies that D also belongs in the &lt;2,1&gt; and &lt;3,1&gt; restricted algorithm classes (using the properties we’ve shown before)</a:t>
            </a:r>
            <a:r>
              <a:rPr lang="en-US" sz="2400" dirty="0" smtClean="0"/>
              <a:t>.</a:t>
            </a:r>
          </a:p>
          <a:p>
            <a:pPr lvl="1"/>
            <a:r>
              <a:rPr lang="en-US" sz="2000" dirty="0" smtClean="0"/>
              <a:t>Schedule tasks T1 and T2 on M1, with T1 getting higher priority, and schedule T3 on M2. All deadlines are met!</a:t>
            </a:r>
            <a:endParaRPr lang="en-US" sz="2000" dirty="0"/>
          </a:p>
        </p:txBody>
      </p:sp>
      <p:sp>
        <p:nvSpPr>
          <p:cNvPr id="4" name="Rectangle 3"/>
          <p:cNvSpPr/>
          <p:nvPr/>
        </p:nvSpPr>
        <p:spPr>
          <a:xfrm>
            <a:off x="1295400" y="685800"/>
            <a:ext cx="6801661" cy="523220"/>
          </a:xfrm>
          <a:prstGeom prst="rect">
            <a:avLst/>
          </a:prstGeom>
        </p:spPr>
        <p:txBody>
          <a:bodyPr wrap="square">
            <a:spAutoFit/>
          </a:bodyPr>
          <a:lstStyle/>
          <a:p>
            <a:r>
              <a:rPr lang="en-US" sz="2800" b="1" dirty="0" smtClean="0">
                <a:solidFill>
                  <a:srgbClr val="FF0000"/>
                </a:solidFill>
                <a:effectLst>
                  <a:outerShdw blurRad="38100" dist="38100" dir="2700000" algn="tl">
                    <a:srgbClr val="000000">
                      <a:alpha val="43137"/>
                    </a:srgbClr>
                  </a:outerShdw>
                </a:effectLst>
              </a:rPr>
              <a:t>D: T</a:t>
            </a:r>
            <a:r>
              <a:rPr lang="en-US" sz="2800" b="1" baseline="-25000" dirty="0" smtClean="0">
                <a:solidFill>
                  <a:srgbClr val="FF0000"/>
                </a:solidFill>
                <a:effectLst>
                  <a:outerShdw blurRad="38100" dist="38100" dir="2700000" algn="tl">
                    <a:srgbClr val="000000">
                      <a:alpha val="43137"/>
                    </a:srgbClr>
                  </a:outerShdw>
                </a:effectLst>
              </a:rPr>
              <a:t>1</a:t>
            </a:r>
            <a:r>
              <a:rPr lang="en-US" sz="2800" b="1" dirty="0" smtClean="0">
                <a:solidFill>
                  <a:srgbClr val="FF0000"/>
                </a:solidFill>
                <a:effectLst>
                  <a:outerShdw blurRad="38100" dist="38100" dir="2700000" algn="tl">
                    <a:srgbClr val="000000">
                      <a:alpha val="43137"/>
                    </a:srgbClr>
                  </a:outerShdw>
                </a:effectLst>
              </a:rPr>
              <a:t> = (3,6), T</a:t>
            </a:r>
            <a:r>
              <a:rPr lang="en-US" sz="2800" b="1" baseline="-25000" dirty="0" smtClean="0">
                <a:solidFill>
                  <a:srgbClr val="FF0000"/>
                </a:solidFill>
                <a:effectLst>
                  <a:outerShdw blurRad="38100" dist="38100" dir="2700000" algn="tl">
                    <a:srgbClr val="000000">
                      <a:alpha val="43137"/>
                    </a:srgbClr>
                  </a:outerShdw>
                </a:effectLst>
              </a:rPr>
              <a:t>2</a:t>
            </a:r>
            <a:r>
              <a:rPr lang="en-US" sz="2800" b="1" dirty="0" smtClean="0">
                <a:solidFill>
                  <a:srgbClr val="FF0000"/>
                </a:solidFill>
                <a:effectLst>
                  <a:outerShdw blurRad="38100" dist="38100" dir="2700000" algn="tl">
                    <a:srgbClr val="000000">
                      <a:alpha val="43137"/>
                    </a:srgbClr>
                  </a:outerShdw>
                </a:effectLst>
              </a:rPr>
              <a:t> = (3,6), T</a:t>
            </a:r>
            <a:r>
              <a:rPr lang="en-US" sz="2800" b="1" baseline="-25000" dirty="0" smtClean="0">
                <a:solidFill>
                  <a:srgbClr val="FF0000"/>
                </a:solidFill>
                <a:effectLst>
                  <a:outerShdw blurRad="38100" dist="38100" dir="2700000" algn="tl">
                    <a:srgbClr val="000000">
                      <a:alpha val="43137"/>
                    </a:srgbClr>
                  </a:outerShdw>
                </a:effectLst>
              </a:rPr>
              <a:t>3</a:t>
            </a:r>
            <a:r>
              <a:rPr lang="en-US" sz="2800" b="1" dirty="0" smtClean="0">
                <a:solidFill>
                  <a:srgbClr val="FF0000"/>
                </a:solidFill>
                <a:effectLst>
                  <a:outerShdw blurRad="38100" dist="38100" dir="2700000" algn="tl">
                    <a:srgbClr val="000000">
                      <a:alpha val="43137"/>
                    </a:srgbClr>
                  </a:outerShdw>
                </a:effectLst>
              </a:rPr>
              <a:t> = (6,7); M=2</a:t>
            </a:r>
            <a:endParaRPr lang="en-US" sz="2800" b="1" dirty="0">
              <a:solidFill>
                <a:srgbClr val="FF0000"/>
              </a:solidFill>
              <a:effectLst>
                <a:outerShdw blurRad="38100" dist="38100" dir="2700000" algn="tl">
                  <a:srgbClr val="000000">
                    <a:alpha val="43137"/>
                  </a:srgbClr>
                </a:outerShdw>
              </a:effectLst>
            </a:endParaRPr>
          </a:p>
        </p:txBody>
      </p:sp>
      <p:pic>
        <p:nvPicPr>
          <p:cNvPr id="5" name="Picture 4" descr="Lemma30.7DTaskSystem.png"/>
          <p:cNvPicPr>
            <a:picLocks noChangeAspect="1"/>
          </p:cNvPicPr>
          <p:nvPr/>
        </p:nvPicPr>
        <p:blipFill>
          <a:blip r:embed="rId2" cstate="print"/>
          <a:stretch>
            <a:fillRect/>
          </a:stretch>
        </p:blipFill>
        <p:spPr>
          <a:xfrm>
            <a:off x="0" y="297180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297" y="152400"/>
            <a:ext cx="8229600" cy="1143000"/>
          </a:xfrm>
        </p:spPr>
        <p:txBody>
          <a:bodyPr>
            <a:normAutofit fontScale="90000"/>
          </a:bodyPr>
          <a:lstStyle/>
          <a:p>
            <a:r>
              <a:rPr lang="en-US" dirty="0"/>
              <a:t/>
            </a:r>
            <a:br>
              <a:rPr lang="en-US" dirty="0"/>
            </a:br>
            <a:r>
              <a:rPr lang="en-US" dirty="0"/>
              <a:t> Liu &amp; </a:t>
            </a:r>
            <a:r>
              <a:rPr lang="en-US" dirty="0" err="1"/>
              <a:t>Layland</a:t>
            </a:r>
            <a:r>
              <a:rPr lang="en-US" dirty="0"/>
              <a:t> Periodic Task Model </a:t>
            </a:r>
          </a:p>
        </p:txBody>
      </p:sp>
      <p:sp>
        <p:nvSpPr>
          <p:cNvPr id="3" name="Content Placeholder 2"/>
          <p:cNvSpPr>
            <a:spLocks noGrp="1"/>
          </p:cNvSpPr>
          <p:nvPr>
            <p:ph idx="1"/>
          </p:nvPr>
        </p:nvSpPr>
        <p:spPr/>
        <p:txBody>
          <a:bodyPr>
            <a:normAutofit fontScale="85000" lnSpcReduction="20000"/>
          </a:bodyPr>
          <a:lstStyle/>
          <a:p>
            <a:r>
              <a:rPr lang="en-US" dirty="0" smtClean="0"/>
              <a:t>T </a:t>
            </a:r>
          </a:p>
          <a:p>
            <a:pPr lvl="1"/>
            <a:r>
              <a:rPr lang="en-US" dirty="0"/>
              <a:t>A</a:t>
            </a:r>
            <a:r>
              <a:rPr lang="en-US" dirty="0" smtClean="0"/>
              <a:t> periodic task</a:t>
            </a:r>
          </a:p>
          <a:p>
            <a:pPr lvl="1"/>
            <a:r>
              <a:rPr lang="en-US" dirty="0" smtClean="0"/>
              <a:t>A task is a job scheduled periodically by the processor within the restrictions supplied by e and p</a:t>
            </a:r>
          </a:p>
          <a:p>
            <a:r>
              <a:rPr lang="en-US" dirty="0" smtClean="0"/>
              <a:t>e </a:t>
            </a:r>
          </a:p>
          <a:p>
            <a:pPr lvl="1"/>
            <a:r>
              <a:rPr lang="en-US" dirty="0"/>
              <a:t>T</a:t>
            </a:r>
            <a:r>
              <a:rPr lang="en-US" dirty="0" smtClean="0"/>
              <a:t>he worst case execution requirement of T</a:t>
            </a:r>
          </a:p>
          <a:p>
            <a:pPr lvl="1"/>
            <a:r>
              <a:rPr lang="en-US" dirty="0" smtClean="0"/>
              <a:t>Each task requires at most e units of processor time</a:t>
            </a:r>
          </a:p>
          <a:p>
            <a:r>
              <a:rPr lang="en-US" dirty="0" smtClean="0"/>
              <a:t>p </a:t>
            </a:r>
          </a:p>
          <a:p>
            <a:pPr lvl="1"/>
            <a:r>
              <a:rPr lang="en-US" dirty="0" smtClean="0"/>
              <a:t>The period of T</a:t>
            </a:r>
          </a:p>
          <a:p>
            <a:pPr lvl="1"/>
            <a:r>
              <a:rPr lang="en-US" dirty="0" smtClean="0"/>
              <a:t>Each task must complete execution within p units of processor time</a:t>
            </a:r>
          </a:p>
          <a:p>
            <a:r>
              <a:rPr lang="en-US" dirty="0" smtClean="0"/>
              <a:t>𝞽 </a:t>
            </a:r>
          </a:p>
          <a:p>
            <a:pPr lvl="1"/>
            <a:r>
              <a:rPr lang="en-US" dirty="0" smtClean="0"/>
              <a:t>A periodic task system</a:t>
            </a:r>
          </a:p>
          <a:p>
            <a:pPr lvl="1"/>
            <a:r>
              <a:rPr lang="en-US" dirty="0" smtClean="0"/>
              <a:t>A collection of tasks T</a:t>
            </a:r>
            <a:endParaRPr lang="en-US" dirty="0"/>
          </a:p>
        </p:txBody>
      </p:sp>
    </p:spTree>
    <p:extLst>
      <p:ext uri="{BB962C8B-B14F-4D97-AF65-F5344CB8AC3E}">
        <p14:creationId xmlns:p14="http://schemas.microsoft.com/office/powerpoint/2010/main" val="2071899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620000" cy="487362"/>
          </a:xfrm>
        </p:spPr>
        <p:txBody>
          <a:bodyPr>
            <a:normAutofit fontScale="90000"/>
          </a:bodyPr>
          <a:lstStyle/>
          <a:p>
            <a:r>
              <a:rPr lang="en-US" sz="2800" dirty="0" smtClean="0"/>
              <a:t>Task System D Schedulability Derivations</a:t>
            </a:r>
            <a:endParaRPr lang="en-US" sz="2800" dirty="0"/>
          </a:p>
        </p:txBody>
      </p:sp>
      <p:sp>
        <p:nvSpPr>
          <p:cNvPr id="3" name="Content Placeholder 2"/>
          <p:cNvSpPr>
            <a:spLocks noGrp="1"/>
          </p:cNvSpPr>
          <p:nvPr>
            <p:ph idx="1"/>
          </p:nvPr>
        </p:nvSpPr>
        <p:spPr>
          <a:xfrm>
            <a:off x="457200" y="1143000"/>
            <a:ext cx="8686800" cy="4709160"/>
          </a:xfrm>
        </p:spPr>
        <p:txBody>
          <a:bodyPr>
            <a:normAutofit/>
          </a:bodyPr>
          <a:lstStyle/>
          <a:p>
            <a:r>
              <a:rPr lang="en-US" sz="2000" dirty="0" smtClean="0"/>
              <a:t>We can also show that D cannot be scheduled using a (3,2)-restricted algorithm (Unrestricted-Dynamic Priorities with Restricted Migration)</a:t>
            </a:r>
          </a:p>
          <a:p>
            <a:pPr lvl="1"/>
            <a:r>
              <a:rPr lang="en-US" sz="1600" dirty="0" smtClean="0"/>
              <a:t>Given the generalizations that we’ve demonstrated previously, this means that D also cannot be scheduled using a (2,2) or (1,2)-restricted algorithm.</a:t>
            </a:r>
          </a:p>
          <a:p>
            <a:r>
              <a:rPr lang="en-US" sz="2000" dirty="0" smtClean="0"/>
              <a:t>Consider the jobs released at time 0. Regardless of how these jobs are prioritized to each other, if deadlines are met, they will all finish at time 6. At that instant, Tasks 1 &amp; 2 are ready with their next job so, because these are work-conserving algorithms, they are executed on M1 &amp; M2. Because restricted-migration algorithms are not allowed to migrate jobs once they have commenced execution, T1 &amp; T2 must finish while T3, once it is released at time 7, will begin to wait.  Once it starts at time 9, T3 is certain miss it’s deadline! </a:t>
            </a:r>
            <a:endParaRPr lang="en-US" sz="2000" dirty="0"/>
          </a:p>
        </p:txBody>
      </p:sp>
      <p:sp>
        <p:nvSpPr>
          <p:cNvPr id="4" name="Rectangle 3"/>
          <p:cNvSpPr/>
          <p:nvPr/>
        </p:nvSpPr>
        <p:spPr>
          <a:xfrm>
            <a:off x="1295400" y="685800"/>
            <a:ext cx="6801661" cy="523220"/>
          </a:xfrm>
          <a:prstGeom prst="rect">
            <a:avLst/>
          </a:prstGeom>
        </p:spPr>
        <p:txBody>
          <a:bodyPr wrap="square">
            <a:spAutoFit/>
          </a:bodyPr>
          <a:lstStyle/>
          <a:p>
            <a:r>
              <a:rPr lang="en-US" sz="2800" b="1" dirty="0" smtClean="0">
                <a:solidFill>
                  <a:srgbClr val="FF0000"/>
                </a:solidFill>
                <a:effectLst>
                  <a:outerShdw blurRad="38100" dist="38100" dir="2700000" algn="tl">
                    <a:srgbClr val="000000">
                      <a:alpha val="43137"/>
                    </a:srgbClr>
                  </a:outerShdw>
                </a:effectLst>
              </a:rPr>
              <a:t>D: T</a:t>
            </a:r>
            <a:r>
              <a:rPr lang="en-US" sz="2800" b="1" baseline="-25000" dirty="0" smtClean="0">
                <a:solidFill>
                  <a:srgbClr val="FF0000"/>
                </a:solidFill>
                <a:effectLst>
                  <a:outerShdw blurRad="38100" dist="38100" dir="2700000" algn="tl">
                    <a:srgbClr val="000000">
                      <a:alpha val="43137"/>
                    </a:srgbClr>
                  </a:outerShdw>
                </a:effectLst>
              </a:rPr>
              <a:t>1</a:t>
            </a:r>
            <a:r>
              <a:rPr lang="en-US" sz="2800" b="1" dirty="0" smtClean="0">
                <a:solidFill>
                  <a:srgbClr val="FF0000"/>
                </a:solidFill>
                <a:effectLst>
                  <a:outerShdw blurRad="38100" dist="38100" dir="2700000" algn="tl">
                    <a:srgbClr val="000000">
                      <a:alpha val="43137"/>
                    </a:srgbClr>
                  </a:outerShdw>
                </a:effectLst>
              </a:rPr>
              <a:t> = (3,6), T</a:t>
            </a:r>
            <a:r>
              <a:rPr lang="en-US" sz="2800" b="1" baseline="-25000" dirty="0" smtClean="0">
                <a:solidFill>
                  <a:srgbClr val="FF0000"/>
                </a:solidFill>
                <a:effectLst>
                  <a:outerShdw blurRad="38100" dist="38100" dir="2700000" algn="tl">
                    <a:srgbClr val="000000">
                      <a:alpha val="43137"/>
                    </a:srgbClr>
                  </a:outerShdw>
                </a:effectLst>
              </a:rPr>
              <a:t>2</a:t>
            </a:r>
            <a:r>
              <a:rPr lang="en-US" sz="2800" b="1" dirty="0" smtClean="0">
                <a:solidFill>
                  <a:srgbClr val="FF0000"/>
                </a:solidFill>
                <a:effectLst>
                  <a:outerShdw blurRad="38100" dist="38100" dir="2700000" algn="tl">
                    <a:srgbClr val="000000">
                      <a:alpha val="43137"/>
                    </a:srgbClr>
                  </a:outerShdw>
                </a:effectLst>
              </a:rPr>
              <a:t> = (3,6), T</a:t>
            </a:r>
            <a:r>
              <a:rPr lang="en-US" sz="2800" b="1" baseline="-25000" dirty="0" smtClean="0">
                <a:solidFill>
                  <a:srgbClr val="FF0000"/>
                </a:solidFill>
                <a:effectLst>
                  <a:outerShdw blurRad="38100" dist="38100" dir="2700000" algn="tl">
                    <a:srgbClr val="000000">
                      <a:alpha val="43137"/>
                    </a:srgbClr>
                  </a:outerShdw>
                </a:effectLst>
              </a:rPr>
              <a:t>3</a:t>
            </a:r>
            <a:r>
              <a:rPr lang="en-US" sz="2800" b="1" dirty="0" smtClean="0">
                <a:solidFill>
                  <a:srgbClr val="FF0000"/>
                </a:solidFill>
                <a:effectLst>
                  <a:outerShdw blurRad="38100" dist="38100" dir="2700000" algn="tl">
                    <a:srgbClr val="000000">
                      <a:alpha val="43137"/>
                    </a:srgbClr>
                  </a:outerShdw>
                </a:effectLst>
              </a:rPr>
              <a:t> = (6,7); M=2</a:t>
            </a:r>
            <a:endParaRPr lang="en-US" sz="2800" b="1" dirty="0">
              <a:solidFill>
                <a:srgbClr val="FF0000"/>
              </a:solidFill>
              <a:effectLst>
                <a:outerShdw blurRad="38100" dist="38100" dir="2700000" algn="tl">
                  <a:srgbClr val="000000">
                    <a:alpha val="43137"/>
                  </a:srgbClr>
                </a:outerShdw>
              </a:effectLst>
            </a:endParaRPr>
          </a:p>
        </p:txBody>
      </p:sp>
      <p:pic>
        <p:nvPicPr>
          <p:cNvPr id="5" name="Picture 4" descr="Lemma30.7DTaskSystem.png"/>
          <p:cNvPicPr>
            <a:picLocks noChangeAspect="1"/>
          </p:cNvPicPr>
          <p:nvPr/>
        </p:nvPicPr>
        <p:blipFill>
          <a:blip r:embed="rId2" cstate="print"/>
          <a:stretch>
            <a:fillRect/>
          </a:stretch>
        </p:blipFill>
        <p:spPr>
          <a:xfrm>
            <a:off x="0" y="388620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620000" cy="487362"/>
          </a:xfrm>
        </p:spPr>
        <p:txBody>
          <a:bodyPr>
            <a:normAutofit fontScale="90000"/>
          </a:bodyPr>
          <a:lstStyle/>
          <a:p>
            <a:r>
              <a:rPr lang="en-US" sz="2800" dirty="0" smtClean="0"/>
              <a:t>Task System D Schedulability Derivations</a:t>
            </a:r>
            <a:endParaRPr lang="en-US" sz="2800" dirty="0"/>
          </a:p>
        </p:txBody>
      </p:sp>
      <p:sp>
        <p:nvSpPr>
          <p:cNvPr id="3" name="Content Placeholder 2"/>
          <p:cNvSpPr>
            <a:spLocks noGrp="1"/>
          </p:cNvSpPr>
          <p:nvPr>
            <p:ph idx="1"/>
          </p:nvPr>
        </p:nvSpPr>
        <p:spPr>
          <a:xfrm>
            <a:off x="457200" y="1143000"/>
            <a:ext cx="8686800" cy="4709160"/>
          </a:xfrm>
        </p:spPr>
        <p:txBody>
          <a:bodyPr>
            <a:normAutofit/>
          </a:bodyPr>
          <a:lstStyle/>
          <a:p>
            <a:r>
              <a:rPr lang="en-US" sz="2000" dirty="0" smtClean="0"/>
              <a:t>We can also show that D is schedulable using a (1,3)-restricted algorithm (Static Priority with Full Migration)</a:t>
            </a:r>
          </a:p>
          <a:p>
            <a:pPr lvl="1"/>
            <a:r>
              <a:rPr lang="en-US" sz="1600" dirty="0" smtClean="0"/>
              <a:t>Given the generalizations that we’ve demonstrated previously, this means that D can also be scheduled using (2,3) or (3,3)-restricted algorithms.</a:t>
            </a:r>
          </a:p>
          <a:p>
            <a:r>
              <a:rPr lang="en-US" sz="2000" dirty="0" smtClean="0"/>
              <a:t>Consider an algorithm that assigns T3 the highest priority and T1 the lowest priority. T3 can only ever execute over 6 consecutive units and since jobs may freely migrate between processors, there are 6 consecutive units of processor time available for T1 and T2 over any given interval. All deadlines will be met.</a:t>
            </a:r>
          </a:p>
        </p:txBody>
      </p:sp>
      <p:sp>
        <p:nvSpPr>
          <p:cNvPr id="4" name="Rectangle 3"/>
          <p:cNvSpPr/>
          <p:nvPr/>
        </p:nvSpPr>
        <p:spPr>
          <a:xfrm>
            <a:off x="1295400" y="685800"/>
            <a:ext cx="6801661" cy="523220"/>
          </a:xfrm>
          <a:prstGeom prst="rect">
            <a:avLst/>
          </a:prstGeom>
        </p:spPr>
        <p:txBody>
          <a:bodyPr wrap="square">
            <a:spAutoFit/>
          </a:bodyPr>
          <a:lstStyle/>
          <a:p>
            <a:r>
              <a:rPr lang="en-US" sz="2800" b="1" dirty="0" smtClean="0">
                <a:solidFill>
                  <a:srgbClr val="FF0000"/>
                </a:solidFill>
                <a:effectLst>
                  <a:outerShdw blurRad="38100" dist="38100" dir="2700000" algn="tl">
                    <a:srgbClr val="000000">
                      <a:alpha val="43137"/>
                    </a:srgbClr>
                  </a:outerShdw>
                </a:effectLst>
              </a:rPr>
              <a:t>D: T</a:t>
            </a:r>
            <a:r>
              <a:rPr lang="en-US" sz="2800" b="1" baseline="-25000" dirty="0" smtClean="0">
                <a:solidFill>
                  <a:srgbClr val="FF0000"/>
                </a:solidFill>
                <a:effectLst>
                  <a:outerShdw blurRad="38100" dist="38100" dir="2700000" algn="tl">
                    <a:srgbClr val="000000">
                      <a:alpha val="43137"/>
                    </a:srgbClr>
                  </a:outerShdw>
                </a:effectLst>
              </a:rPr>
              <a:t>1</a:t>
            </a:r>
            <a:r>
              <a:rPr lang="en-US" sz="2800" b="1" dirty="0" smtClean="0">
                <a:solidFill>
                  <a:srgbClr val="FF0000"/>
                </a:solidFill>
                <a:effectLst>
                  <a:outerShdw blurRad="38100" dist="38100" dir="2700000" algn="tl">
                    <a:srgbClr val="000000">
                      <a:alpha val="43137"/>
                    </a:srgbClr>
                  </a:outerShdw>
                </a:effectLst>
              </a:rPr>
              <a:t> = (3,6), T</a:t>
            </a:r>
            <a:r>
              <a:rPr lang="en-US" sz="2800" b="1" baseline="-25000" dirty="0" smtClean="0">
                <a:solidFill>
                  <a:srgbClr val="FF0000"/>
                </a:solidFill>
                <a:effectLst>
                  <a:outerShdw blurRad="38100" dist="38100" dir="2700000" algn="tl">
                    <a:srgbClr val="000000">
                      <a:alpha val="43137"/>
                    </a:srgbClr>
                  </a:outerShdw>
                </a:effectLst>
              </a:rPr>
              <a:t>2</a:t>
            </a:r>
            <a:r>
              <a:rPr lang="en-US" sz="2800" b="1" dirty="0" smtClean="0">
                <a:solidFill>
                  <a:srgbClr val="FF0000"/>
                </a:solidFill>
                <a:effectLst>
                  <a:outerShdw blurRad="38100" dist="38100" dir="2700000" algn="tl">
                    <a:srgbClr val="000000">
                      <a:alpha val="43137"/>
                    </a:srgbClr>
                  </a:outerShdw>
                </a:effectLst>
              </a:rPr>
              <a:t> = (3,6), T</a:t>
            </a:r>
            <a:r>
              <a:rPr lang="en-US" sz="2800" b="1" baseline="-25000" dirty="0" smtClean="0">
                <a:solidFill>
                  <a:srgbClr val="FF0000"/>
                </a:solidFill>
                <a:effectLst>
                  <a:outerShdw blurRad="38100" dist="38100" dir="2700000" algn="tl">
                    <a:srgbClr val="000000">
                      <a:alpha val="43137"/>
                    </a:srgbClr>
                  </a:outerShdw>
                </a:effectLst>
              </a:rPr>
              <a:t>3</a:t>
            </a:r>
            <a:r>
              <a:rPr lang="en-US" sz="2800" b="1" dirty="0" smtClean="0">
                <a:solidFill>
                  <a:srgbClr val="FF0000"/>
                </a:solidFill>
                <a:effectLst>
                  <a:outerShdw blurRad="38100" dist="38100" dir="2700000" algn="tl">
                    <a:srgbClr val="000000">
                      <a:alpha val="43137"/>
                    </a:srgbClr>
                  </a:outerShdw>
                </a:effectLst>
              </a:rPr>
              <a:t> = (6,7); M=2</a:t>
            </a:r>
            <a:endParaRPr lang="en-US" sz="2800" b="1" dirty="0">
              <a:solidFill>
                <a:srgbClr val="FF0000"/>
              </a:solidFill>
              <a:effectLst>
                <a:outerShdw blurRad="38100" dist="38100" dir="2700000" algn="tl">
                  <a:srgbClr val="000000">
                    <a:alpha val="43137"/>
                  </a:srgbClr>
                </a:outerShdw>
              </a:effectLst>
            </a:endParaRPr>
          </a:p>
        </p:txBody>
      </p:sp>
      <p:pic>
        <p:nvPicPr>
          <p:cNvPr id="5" name="Picture 4" descr="Lemma30.7DTaskSystem.png"/>
          <p:cNvPicPr>
            <a:picLocks noChangeAspect="1"/>
          </p:cNvPicPr>
          <p:nvPr/>
        </p:nvPicPr>
        <p:blipFill>
          <a:blip r:embed="rId2" cstate="print"/>
          <a:stretch>
            <a:fillRect/>
          </a:stretch>
        </p:blipFill>
        <p:spPr>
          <a:xfrm>
            <a:off x="533400" y="4114800"/>
            <a:ext cx="8077200" cy="23514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620000" cy="487362"/>
          </a:xfrm>
        </p:spPr>
        <p:txBody>
          <a:bodyPr>
            <a:normAutofit fontScale="90000"/>
          </a:bodyPr>
          <a:lstStyle/>
          <a:p>
            <a:r>
              <a:rPr lang="en-US" sz="2800" dirty="0" smtClean="0"/>
              <a:t>Task System D Schedulability Derivations</a:t>
            </a:r>
            <a:endParaRPr lang="en-US" sz="2800" dirty="0"/>
          </a:p>
        </p:txBody>
      </p:sp>
      <p:sp>
        <p:nvSpPr>
          <p:cNvPr id="3" name="Content Placeholder 2"/>
          <p:cNvSpPr>
            <a:spLocks noGrp="1"/>
          </p:cNvSpPr>
          <p:nvPr>
            <p:ph idx="1"/>
          </p:nvPr>
        </p:nvSpPr>
        <p:spPr>
          <a:xfrm>
            <a:off x="457200" y="1143000"/>
            <a:ext cx="8686800" cy="4709160"/>
          </a:xfrm>
        </p:spPr>
        <p:txBody>
          <a:bodyPr>
            <a:normAutofit/>
          </a:bodyPr>
          <a:lstStyle/>
          <a:p>
            <a:r>
              <a:rPr lang="en-US" sz="2000" dirty="0" smtClean="0"/>
              <a:t>Given the </a:t>
            </a:r>
            <a:r>
              <a:rPr lang="en-US" sz="2000" dirty="0" err="1" smtClean="0"/>
              <a:t>schedulability</a:t>
            </a:r>
            <a:r>
              <a:rPr lang="en-US" sz="2000" dirty="0" smtClean="0"/>
              <a:t> relationships that we just derived, we can now see the following relationships between the (</a:t>
            </a:r>
            <a:r>
              <a:rPr lang="en-US" sz="2000" dirty="0" err="1" smtClean="0"/>
              <a:t>x,y</a:t>
            </a:r>
            <a:r>
              <a:rPr lang="en-US" sz="2000" dirty="0" smtClean="0"/>
              <a:t>)-restricted classes.</a:t>
            </a:r>
          </a:p>
        </p:txBody>
      </p:sp>
      <p:sp>
        <p:nvSpPr>
          <p:cNvPr id="4" name="Rectangle 3"/>
          <p:cNvSpPr/>
          <p:nvPr/>
        </p:nvSpPr>
        <p:spPr>
          <a:xfrm>
            <a:off x="1295400" y="685800"/>
            <a:ext cx="6801661" cy="523220"/>
          </a:xfrm>
          <a:prstGeom prst="rect">
            <a:avLst/>
          </a:prstGeom>
        </p:spPr>
        <p:txBody>
          <a:bodyPr wrap="square">
            <a:spAutoFit/>
          </a:bodyPr>
          <a:lstStyle/>
          <a:p>
            <a:r>
              <a:rPr lang="en-US" sz="2800" b="1" dirty="0" smtClean="0">
                <a:solidFill>
                  <a:srgbClr val="FF0000"/>
                </a:solidFill>
                <a:effectLst>
                  <a:outerShdw blurRad="38100" dist="38100" dir="2700000" algn="tl">
                    <a:srgbClr val="000000">
                      <a:alpha val="43137"/>
                    </a:srgbClr>
                  </a:outerShdw>
                </a:effectLst>
              </a:rPr>
              <a:t>D: T</a:t>
            </a:r>
            <a:r>
              <a:rPr lang="en-US" sz="2800" b="1" baseline="-25000" dirty="0" smtClean="0">
                <a:solidFill>
                  <a:srgbClr val="FF0000"/>
                </a:solidFill>
                <a:effectLst>
                  <a:outerShdw blurRad="38100" dist="38100" dir="2700000" algn="tl">
                    <a:srgbClr val="000000">
                      <a:alpha val="43137"/>
                    </a:srgbClr>
                  </a:outerShdw>
                </a:effectLst>
              </a:rPr>
              <a:t>1</a:t>
            </a:r>
            <a:r>
              <a:rPr lang="en-US" sz="2800" b="1" dirty="0" smtClean="0">
                <a:solidFill>
                  <a:srgbClr val="FF0000"/>
                </a:solidFill>
                <a:effectLst>
                  <a:outerShdw blurRad="38100" dist="38100" dir="2700000" algn="tl">
                    <a:srgbClr val="000000">
                      <a:alpha val="43137"/>
                    </a:srgbClr>
                  </a:outerShdw>
                </a:effectLst>
              </a:rPr>
              <a:t> = (3,6), T</a:t>
            </a:r>
            <a:r>
              <a:rPr lang="en-US" sz="2800" b="1" baseline="-25000" dirty="0" smtClean="0">
                <a:solidFill>
                  <a:srgbClr val="FF0000"/>
                </a:solidFill>
                <a:effectLst>
                  <a:outerShdw blurRad="38100" dist="38100" dir="2700000" algn="tl">
                    <a:srgbClr val="000000">
                      <a:alpha val="43137"/>
                    </a:srgbClr>
                  </a:outerShdw>
                </a:effectLst>
              </a:rPr>
              <a:t>2</a:t>
            </a:r>
            <a:r>
              <a:rPr lang="en-US" sz="2800" b="1" dirty="0" smtClean="0">
                <a:solidFill>
                  <a:srgbClr val="FF0000"/>
                </a:solidFill>
                <a:effectLst>
                  <a:outerShdw blurRad="38100" dist="38100" dir="2700000" algn="tl">
                    <a:srgbClr val="000000">
                      <a:alpha val="43137"/>
                    </a:srgbClr>
                  </a:outerShdw>
                </a:effectLst>
              </a:rPr>
              <a:t> = (3,6), T</a:t>
            </a:r>
            <a:r>
              <a:rPr lang="en-US" sz="2800" b="1" baseline="-25000" dirty="0" smtClean="0">
                <a:solidFill>
                  <a:srgbClr val="FF0000"/>
                </a:solidFill>
                <a:effectLst>
                  <a:outerShdw blurRad="38100" dist="38100" dir="2700000" algn="tl">
                    <a:srgbClr val="000000">
                      <a:alpha val="43137"/>
                    </a:srgbClr>
                  </a:outerShdw>
                </a:effectLst>
              </a:rPr>
              <a:t>3</a:t>
            </a:r>
            <a:r>
              <a:rPr lang="en-US" sz="2800" b="1" dirty="0" smtClean="0">
                <a:solidFill>
                  <a:srgbClr val="FF0000"/>
                </a:solidFill>
                <a:effectLst>
                  <a:outerShdw blurRad="38100" dist="38100" dir="2700000" algn="tl">
                    <a:srgbClr val="000000">
                      <a:alpha val="43137"/>
                    </a:srgbClr>
                  </a:outerShdw>
                </a:effectLst>
              </a:rPr>
              <a:t> = (6,7); M=2</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6" name="Table 5"/>
          <p:cNvGraphicFramePr>
            <a:graphicFrameLocks noGrp="1"/>
          </p:cNvGraphicFramePr>
          <p:nvPr/>
        </p:nvGraphicFramePr>
        <p:xfrm>
          <a:off x="762000" y="2514600"/>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val="10000"/>
                  </a:ext>
                </a:extLst>
              </a:tr>
              <a:tr h="365760">
                <a:tc>
                  <a:txBody>
                    <a:bodyPr/>
                    <a:lstStyle/>
                    <a:p>
                      <a:r>
                        <a:rPr lang="en-US" dirty="0" smtClean="0"/>
                        <a:t>&lt;1,1&gt;</a:t>
                      </a:r>
                      <a:endParaRPr lang="en-US" dirty="0"/>
                    </a:p>
                  </a:txBody>
                  <a:tcPr/>
                </a:tc>
                <a:tc>
                  <a:txBody>
                    <a:bodyPr/>
                    <a:lstStyle/>
                    <a:p>
                      <a:pPr algn="ctr"/>
                      <a:r>
                        <a:rPr lang="en-US" b="1" dirty="0" smtClean="0"/>
                        <a:t>=</a:t>
                      </a:r>
                      <a:endParaRPr lang="en-US" b="1" dirty="0"/>
                    </a:p>
                  </a:txBody>
                  <a:tcPr/>
                </a:tc>
                <a:tc>
                  <a:txBody>
                    <a:bodyPr/>
                    <a:lstStyle/>
                    <a:p>
                      <a:endParaRPr lang="en-US"/>
                    </a:p>
                  </a:txBody>
                  <a:tcPr>
                    <a:blipFill>
                      <a:blip r:embed="rId2"/>
                      <a:stretch>
                        <a:fillRect l="-200000" t="-110000" r="-700000" b="-836667"/>
                      </a:stretch>
                    </a:blipFill>
                  </a:tcPr>
                </a:tc>
                <a:tc>
                  <a:txBody>
                    <a:bodyPr/>
                    <a:lstStyle/>
                    <a:p>
                      <a:endParaRPr lang="en-US"/>
                    </a:p>
                  </a:txBody>
                  <a:tcPr>
                    <a:blipFill>
                      <a:blip r:embed="rId2"/>
                      <a:stretch>
                        <a:fillRect l="-300000" t="-110000" r="-600000" b="-836667"/>
                      </a:stretch>
                    </a:blipFill>
                  </a:tcPr>
                </a:tc>
                <a:tc>
                  <a:txBody>
                    <a:bodyPr/>
                    <a:lstStyle/>
                    <a:p>
                      <a:endParaRPr lang="en-US"/>
                    </a:p>
                  </a:txBody>
                  <a:tcPr>
                    <a:blipFill>
                      <a:blip r:embed="rId2"/>
                      <a:stretch>
                        <a:fillRect l="-400000" t="-110000" r="-500000" b="-836667"/>
                      </a:stretch>
                    </a:blipFill>
                  </a:tcPr>
                </a:tc>
                <a:tc>
                  <a:txBody>
                    <a:bodyPr/>
                    <a:lstStyle/>
                    <a:p>
                      <a:endParaRPr lang="en-US"/>
                    </a:p>
                  </a:txBody>
                  <a:tcPr>
                    <a:blipFill>
                      <a:blip r:embed="rId2"/>
                      <a:stretch>
                        <a:fillRect l="-503906" t="-110000" r="-403906" b="-836667"/>
                      </a:stretch>
                    </a:blipFill>
                  </a:tcPr>
                </a:tc>
                <a:tc>
                  <a:txBody>
                    <a:bodyPr/>
                    <a:lstStyle/>
                    <a:p>
                      <a:endParaRPr lang="en-US"/>
                    </a:p>
                  </a:txBody>
                  <a:tcPr>
                    <a:blipFill>
                      <a:blip r:embed="rId2"/>
                      <a:stretch>
                        <a:fillRect l="-599225" t="-110000" r="-300775" b="-836667"/>
                      </a:stretch>
                    </a:blipFill>
                  </a:tcPr>
                </a:tc>
                <a:tc>
                  <a:txBody>
                    <a:bodyPr/>
                    <a:lstStyle/>
                    <a:p>
                      <a:endParaRPr lang="en-US"/>
                    </a:p>
                  </a:txBody>
                  <a:tcPr>
                    <a:blipFill>
                      <a:blip r:embed="rId2"/>
                      <a:stretch>
                        <a:fillRect l="-699225" t="-110000" r="-200775" b="-836667"/>
                      </a:stretch>
                    </a:blipFill>
                  </a:tcPr>
                </a:tc>
                <a:tc>
                  <a:txBody>
                    <a:bodyPr/>
                    <a:lstStyle/>
                    <a:p>
                      <a:pPr algn="ctr"/>
                      <a:endParaRPr lang="en-US" b="1"/>
                    </a:p>
                  </a:txBody>
                  <a:tcPr/>
                </a:tc>
                <a:tc>
                  <a:txBody>
                    <a:bodyPr/>
                    <a:lstStyle/>
                    <a:p>
                      <a:endParaRPr lang="en-US"/>
                    </a:p>
                  </a:txBody>
                  <a:tcPr>
                    <a:blipFill>
                      <a:blip r:embed="rId2"/>
                      <a:stretch>
                        <a:fillRect l="-899225" t="-110000" r="-775" b="-836667"/>
                      </a:stretch>
                    </a:blipFill>
                  </a:tcPr>
                </a:tc>
                <a:extLst>
                  <a:ext uri="{0D108BD9-81ED-4DB2-BD59-A6C34878D82A}">
                    <a16:rowId xmlns:a16="http://schemas.microsoft.com/office/drawing/2014/main" val="10001"/>
                  </a:ext>
                </a:extLst>
              </a:tr>
              <a:tr h="370840">
                <a:tc>
                  <a:txBody>
                    <a:bodyPr/>
                    <a:lstStyle/>
                    <a:p>
                      <a:r>
                        <a:rPr lang="en-US" dirty="0" smtClean="0"/>
                        <a:t>&lt;2,1&gt;</a:t>
                      </a:r>
                      <a:endParaRPr lang="en-US" dirty="0"/>
                    </a:p>
                  </a:txBody>
                  <a:tcPr/>
                </a:tc>
                <a:tc>
                  <a:txBody>
                    <a:bodyPr/>
                    <a:lstStyle/>
                    <a:p>
                      <a:endParaRPr lang="en-US"/>
                    </a:p>
                  </a:txBody>
                  <a:tcPr>
                    <a:blipFill>
                      <a:blip r:embed="rId2"/>
                      <a:stretch>
                        <a:fillRect l="-100000" t="-206557" r="-800000" b="-722951"/>
                      </a:stretch>
                    </a:blipFill>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2"/>
                      <a:stretch>
                        <a:fillRect l="-400000" t="-206557" r="-500000" b="-722951"/>
                      </a:stretch>
                    </a:blipFill>
                  </a:tcPr>
                </a:tc>
                <a:tc>
                  <a:txBody>
                    <a:bodyPr/>
                    <a:lstStyle/>
                    <a:p>
                      <a:endParaRPr lang="en-US"/>
                    </a:p>
                  </a:txBody>
                  <a:tcPr>
                    <a:blipFill>
                      <a:blip r:embed="rId2"/>
                      <a:stretch>
                        <a:fillRect l="-503906" t="-206557" r="-403906" b="-722951"/>
                      </a:stretch>
                    </a:blipFill>
                  </a:tcPr>
                </a:tc>
                <a:tc>
                  <a:txBody>
                    <a:bodyPr/>
                    <a:lstStyle/>
                    <a:p>
                      <a:endParaRPr lang="en-US"/>
                    </a:p>
                  </a:txBody>
                  <a:tcPr>
                    <a:blipFill>
                      <a:blip r:embed="rId2"/>
                      <a:stretch>
                        <a:fillRect l="-599225" t="-206557" r="-300775" b="-722951"/>
                      </a:stretch>
                    </a:blipFill>
                  </a:tcPr>
                </a:tc>
                <a:tc>
                  <a:txBody>
                    <a:bodyPr/>
                    <a:lstStyle/>
                    <a:p>
                      <a:pPr algn="ctr"/>
                      <a:endParaRPr lang="en-US" b="1"/>
                    </a:p>
                  </a:txBody>
                  <a:tcPr/>
                </a:tc>
                <a:tc>
                  <a:txBody>
                    <a:bodyPr/>
                    <a:lstStyle/>
                    <a:p>
                      <a:pPr algn="ctr"/>
                      <a:endParaRPr lang="en-US" b="1"/>
                    </a:p>
                  </a:txBody>
                  <a:tcPr/>
                </a:tc>
                <a:tc>
                  <a:txBody>
                    <a:bodyPr/>
                    <a:lstStyle/>
                    <a:p>
                      <a:endParaRPr lang="en-US"/>
                    </a:p>
                  </a:txBody>
                  <a:tcPr>
                    <a:blipFill>
                      <a:blip r:embed="rId2"/>
                      <a:stretch>
                        <a:fillRect l="-899225" t="-206557" r="-775" b="-722951"/>
                      </a:stretch>
                    </a:blipFill>
                  </a:tcPr>
                </a:tc>
                <a:extLst>
                  <a:ext uri="{0D108BD9-81ED-4DB2-BD59-A6C34878D82A}">
                    <a16:rowId xmlns:a16="http://schemas.microsoft.com/office/drawing/2014/main" val="10002"/>
                  </a:ext>
                </a:extLst>
              </a:tr>
              <a:tr h="370840">
                <a:tc>
                  <a:txBody>
                    <a:bodyPr/>
                    <a:lstStyle/>
                    <a:p>
                      <a:r>
                        <a:rPr lang="en-US" dirty="0" smtClean="0"/>
                        <a:t>&lt;3,1&gt;</a:t>
                      </a:r>
                      <a:endParaRPr lang="en-US" dirty="0"/>
                    </a:p>
                  </a:txBody>
                  <a:tcPr/>
                </a:tc>
                <a:tc>
                  <a:txBody>
                    <a:bodyPr/>
                    <a:lstStyle/>
                    <a:p>
                      <a:endParaRPr lang="en-US"/>
                    </a:p>
                  </a:txBody>
                  <a:tcPr>
                    <a:blipFill>
                      <a:blip r:embed="rId2"/>
                      <a:stretch>
                        <a:fillRect l="-100000" t="-306557" r="-800000" b="-622951"/>
                      </a:stretch>
                    </a:blipFill>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2"/>
                      <a:stretch>
                        <a:fillRect l="-400000" t="-306557" r="-500000" b="-622951"/>
                      </a:stretch>
                    </a:blipFill>
                  </a:tcPr>
                </a:tc>
                <a:tc>
                  <a:txBody>
                    <a:bodyPr/>
                    <a:lstStyle/>
                    <a:p>
                      <a:endParaRPr lang="en-US"/>
                    </a:p>
                  </a:txBody>
                  <a:tcPr>
                    <a:blipFill>
                      <a:blip r:embed="rId2"/>
                      <a:stretch>
                        <a:fillRect l="-503906" t="-306557" r="-403906" b="-622951"/>
                      </a:stretch>
                    </a:blipFill>
                  </a:tcPr>
                </a:tc>
                <a:tc>
                  <a:txBody>
                    <a:bodyPr/>
                    <a:lstStyle/>
                    <a:p>
                      <a:endParaRPr lang="en-US"/>
                    </a:p>
                  </a:txBody>
                  <a:tcPr>
                    <a:blipFill>
                      <a:blip r:embed="rId2"/>
                      <a:stretch>
                        <a:fillRect l="-599225" t="-306557" r="-300775" b="-622951"/>
                      </a:stretch>
                    </a:blipFill>
                  </a:tcPr>
                </a:tc>
                <a:tc>
                  <a:txBody>
                    <a:bodyPr/>
                    <a:lstStyle/>
                    <a:p>
                      <a:pPr algn="ctr"/>
                      <a:endParaRPr lang="en-US" b="1"/>
                    </a:p>
                  </a:txBody>
                  <a:tcPr/>
                </a:tc>
                <a:tc>
                  <a:txBody>
                    <a:bodyPr/>
                    <a:lstStyle/>
                    <a:p>
                      <a:pPr algn="ctr"/>
                      <a:endParaRPr lang="en-US" b="1"/>
                    </a:p>
                  </a:txBody>
                  <a:tcPr/>
                </a:tc>
                <a:tc>
                  <a:txBody>
                    <a:bodyPr/>
                    <a:lstStyle/>
                    <a:p>
                      <a:endParaRPr lang="en-US"/>
                    </a:p>
                  </a:txBody>
                  <a:tcPr>
                    <a:blipFill>
                      <a:blip r:embed="rId2"/>
                      <a:stretch>
                        <a:fillRect l="-899225" t="-306557" r="-775" b="-622951"/>
                      </a:stretch>
                    </a:blipFill>
                  </a:tcPr>
                </a:tc>
                <a:extLst>
                  <a:ext uri="{0D108BD9-81ED-4DB2-BD59-A6C34878D82A}">
                    <a16:rowId xmlns:a16="http://schemas.microsoft.com/office/drawing/2014/main" val="10003"/>
                  </a:ext>
                </a:extLst>
              </a:tr>
              <a:tr h="370840">
                <a:tc>
                  <a:txBody>
                    <a:bodyPr/>
                    <a:lstStyle/>
                    <a:p>
                      <a:r>
                        <a:rPr lang="en-US" dirty="0" smtClean="0"/>
                        <a:t>&lt;1,2&gt;</a:t>
                      </a:r>
                      <a:endParaRPr lang="en-US" dirty="0"/>
                    </a:p>
                  </a:txBody>
                  <a:tcPr/>
                </a:tc>
                <a:tc>
                  <a:txBody>
                    <a:bodyPr/>
                    <a:lstStyle/>
                    <a:p>
                      <a:endParaRPr lang="en-US"/>
                    </a:p>
                  </a:txBody>
                  <a:tcPr>
                    <a:blipFill>
                      <a:blip r:embed="rId2"/>
                      <a:stretch>
                        <a:fillRect l="-100000" t="-406557" r="-800000" b="-522951"/>
                      </a:stretch>
                    </a:blipFill>
                  </a:tcPr>
                </a:tc>
                <a:tc>
                  <a:txBody>
                    <a:bodyPr/>
                    <a:lstStyle/>
                    <a:p>
                      <a:endParaRPr lang="en-US"/>
                    </a:p>
                  </a:txBody>
                  <a:tcPr>
                    <a:blipFill>
                      <a:blip r:embed="rId2"/>
                      <a:stretch>
                        <a:fillRect l="-200000" t="-406557" r="-700000" b="-522951"/>
                      </a:stretch>
                    </a:blipFill>
                  </a:tcPr>
                </a:tc>
                <a:tc>
                  <a:txBody>
                    <a:bodyPr/>
                    <a:lstStyle/>
                    <a:p>
                      <a:endParaRPr lang="en-US"/>
                    </a:p>
                  </a:txBody>
                  <a:tcPr>
                    <a:blipFill>
                      <a:blip r:embed="rId2"/>
                      <a:stretch>
                        <a:fillRect l="-300000" t="-406557" r="-600000" b="-522951"/>
                      </a:stretch>
                    </a:blipFill>
                  </a:tcPr>
                </a:tc>
                <a:tc>
                  <a:txBody>
                    <a:bodyPr/>
                    <a:lstStyle/>
                    <a:p>
                      <a:pPr algn="ctr"/>
                      <a:r>
                        <a:rPr lang="en-US" b="1" dirty="0" smtClean="0"/>
                        <a:t>=</a:t>
                      </a:r>
                      <a:endParaRPr lang="en-US" b="1" dirty="0"/>
                    </a:p>
                  </a:txBody>
                  <a:tcPr/>
                </a:tc>
                <a:tc>
                  <a:txBody>
                    <a:bodyPr/>
                    <a:lstStyle/>
                    <a:p>
                      <a:endParaRPr lang="en-US"/>
                    </a:p>
                  </a:txBody>
                  <a:tcPr>
                    <a:blipFill>
                      <a:blip r:embed="rId2"/>
                      <a:stretch>
                        <a:fillRect l="-503906" t="-406557" r="-403906" b="-522951"/>
                      </a:stretch>
                    </a:blipFill>
                  </a:tcPr>
                </a:tc>
                <a:tc>
                  <a:txBody>
                    <a:bodyPr/>
                    <a:lstStyle/>
                    <a:p>
                      <a:endParaRPr lang="en-US"/>
                    </a:p>
                  </a:txBody>
                  <a:tcPr>
                    <a:blipFill>
                      <a:blip r:embed="rId2"/>
                      <a:stretch>
                        <a:fillRect l="-599225" t="-406557" r="-300775" b="-522951"/>
                      </a:stretch>
                    </a:blipFill>
                  </a:tcPr>
                </a:tc>
                <a:tc>
                  <a:txBody>
                    <a:bodyPr/>
                    <a:lstStyle/>
                    <a:p>
                      <a:endParaRPr lang="en-US"/>
                    </a:p>
                  </a:txBody>
                  <a:tcPr>
                    <a:blipFill>
                      <a:blip r:embed="rId2"/>
                      <a:stretch>
                        <a:fillRect l="-699225" t="-406557" r="-200775" b="-522951"/>
                      </a:stretch>
                    </a:blipFill>
                  </a:tcPr>
                </a:tc>
                <a:tc>
                  <a:txBody>
                    <a:bodyPr/>
                    <a:lstStyle/>
                    <a:p>
                      <a:endParaRPr lang="en-US"/>
                    </a:p>
                  </a:txBody>
                  <a:tcPr>
                    <a:blipFill>
                      <a:blip r:embed="rId2"/>
                      <a:stretch>
                        <a:fillRect l="-799225" t="-406557" r="-100775" b="-522951"/>
                      </a:stretch>
                    </a:blipFill>
                  </a:tcPr>
                </a:tc>
                <a:tc>
                  <a:txBody>
                    <a:bodyPr/>
                    <a:lstStyle/>
                    <a:p>
                      <a:endParaRPr lang="en-US"/>
                    </a:p>
                  </a:txBody>
                  <a:tcPr>
                    <a:blipFill>
                      <a:blip r:embed="rId2"/>
                      <a:stretch>
                        <a:fillRect l="-899225" t="-406557" r="-775" b="-522951"/>
                      </a:stretch>
                    </a:blipFill>
                  </a:tcPr>
                </a:tc>
                <a:extLst>
                  <a:ext uri="{0D108BD9-81ED-4DB2-BD59-A6C34878D82A}">
                    <a16:rowId xmlns:a16="http://schemas.microsoft.com/office/drawing/2014/main" val="10004"/>
                  </a:ext>
                </a:extLst>
              </a:tr>
              <a:tr h="370840">
                <a:tc>
                  <a:txBody>
                    <a:bodyPr/>
                    <a:lstStyle/>
                    <a:p>
                      <a:r>
                        <a:rPr lang="en-US" dirty="0" smtClean="0"/>
                        <a:t>&lt;2,2&gt;</a:t>
                      </a:r>
                      <a:endParaRPr lang="en-US" dirty="0"/>
                    </a:p>
                  </a:txBody>
                  <a:tcPr/>
                </a:tc>
                <a:tc>
                  <a:txBody>
                    <a:bodyPr/>
                    <a:lstStyle/>
                    <a:p>
                      <a:endParaRPr lang="en-US"/>
                    </a:p>
                  </a:txBody>
                  <a:tcPr>
                    <a:blipFill>
                      <a:blip r:embed="rId2"/>
                      <a:stretch>
                        <a:fillRect l="-100000" t="-515000" r="-800000" b="-431667"/>
                      </a:stretch>
                    </a:blipFill>
                  </a:tcPr>
                </a:tc>
                <a:tc>
                  <a:txBody>
                    <a:bodyPr/>
                    <a:lstStyle/>
                    <a:p>
                      <a:endParaRPr lang="en-US"/>
                    </a:p>
                  </a:txBody>
                  <a:tcPr>
                    <a:blipFill>
                      <a:blip r:embed="rId2"/>
                      <a:stretch>
                        <a:fillRect l="-200000" t="-515000" r="-700000" b="-431667"/>
                      </a:stretch>
                    </a:blipFill>
                  </a:tcPr>
                </a:tc>
                <a:tc>
                  <a:txBody>
                    <a:bodyPr/>
                    <a:lstStyle/>
                    <a:p>
                      <a:endParaRPr lang="en-US"/>
                    </a:p>
                  </a:txBody>
                  <a:tcPr>
                    <a:blipFill>
                      <a:blip r:embed="rId2"/>
                      <a:stretch>
                        <a:fillRect l="-300000" t="-515000" r="-600000" b="-431667"/>
                      </a:stretch>
                    </a:blipFill>
                  </a:tcPr>
                </a:tc>
                <a:tc>
                  <a:txBody>
                    <a:bodyPr/>
                    <a:lstStyle/>
                    <a:p>
                      <a:endParaRPr lang="en-US"/>
                    </a:p>
                  </a:txBody>
                  <a:tcPr>
                    <a:blipFill>
                      <a:blip r:embed="rId2"/>
                      <a:stretch>
                        <a:fillRect l="-400000" t="-515000" r="-500000" b="-431667"/>
                      </a:stretch>
                    </a:blipFill>
                  </a:tcPr>
                </a:tc>
                <a:tc>
                  <a:txBody>
                    <a:bodyPr/>
                    <a:lstStyle/>
                    <a:p>
                      <a:pPr algn="ctr"/>
                      <a:r>
                        <a:rPr lang="en-US" b="1" dirty="0" smtClean="0"/>
                        <a:t>=</a:t>
                      </a:r>
                      <a:endParaRPr lang="en-US" b="1" dirty="0"/>
                    </a:p>
                  </a:txBody>
                  <a:tcPr/>
                </a:tc>
                <a:tc>
                  <a:txBody>
                    <a:bodyPr/>
                    <a:lstStyle/>
                    <a:p>
                      <a:pPr algn="ctr"/>
                      <a:endParaRPr lang="en-US" b="1" dirty="0"/>
                    </a:p>
                  </a:txBody>
                  <a:tcPr/>
                </a:tc>
                <a:tc>
                  <a:txBody>
                    <a:bodyPr/>
                    <a:lstStyle/>
                    <a:p>
                      <a:endParaRPr lang="en-US"/>
                    </a:p>
                  </a:txBody>
                  <a:tcPr>
                    <a:blipFill>
                      <a:blip r:embed="rId2"/>
                      <a:stretch>
                        <a:fillRect l="-699225" t="-515000" r="-200775" b="-431667"/>
                      </a:stretch>
                    </a:blipFill>
                  </a:tcPr>
                </a:tc>
                <a:tc>
                  <a:txBody>
                    <a:bodyPr/>
                    <a:lstStyle/>
                    <a:p>
                      <a:endParaRPr lang="en-US"/>
                    </a:p>
                  </a:txBody>
                  <a:tcPr>
                    <a:blipFill>
                      <a:blip r:embed="rId2"/>
                      <a:stretch>
                        <a:fillRect l="-799225" t="-515000" r="-100775" b="-431667"/>
                      </a:stretch>
                    </a:blipFill>
                  </a:tcPr>
                </a:tc>
                <a:tc>
                  <a:txBody>
                    <a:bodyPr/>
                    <a:lstStyle/>
                    <a:p>
                      <a:endParaRPr lang="en-US"/>
                    </a:p>
                  </a:txBody>
                  <a:tcPr>
                    <a:blipFill>
                      <a:blip r:embed="rId2"/>
                      <a:stretch>
                        <a:fillRect l="-899225" t="-515000" r="-775" b="-431667"/>
                      </a:stretch>
                    </a:blipFill>
                  </a:tcPr>
                </a:tc>
                <a:extLst>
                  <a:ext uri="{0D108BD9-81ED-4DB2-BD59-A6C34878D82A}">
                    <a16:rowId xmlns:a16="http://schemas.microsoft.com/office/drawing/2014/main" val="10005"/>
                  </a:ext>
                </a:extLst>
              </a:tr>
              <a:tr h="370840">
                <a:tc>
                  <a:txBody>
                    <a:bodyPr/>
                    <a:lstStyle/>
                    <a:p>
                      <a:r>
                        <a:rPr lang="en-US" dirty="0" smtClean="0"/>
                        <a:t>&lt;3,2&gt;</a:t>
                      </a:r>
                      <a:endParaRPr lang="en-US" dirty="0"/>
                    </a:p>
                  </a:txBody>
                  <a:tcPr/>
                </a:tc>
                <a:tc>
                  <a:txBody>
                    <a:bodyPr/>
                    <a:lstStyle/>
                    <a:p>
                      <a:endParaRPr lang="en-US"/>
                    </a:p>
                  </a:txBody>
                  <a:tcPr>
                    <a:blipFill>
                      <a:blip r:embed="rId2"/>
                      <a:stretch>
                        <a:fillRect l="-100000" t="-604918" r="-800000" b="-324590"/>
                      </a:stretch>
                    </a:blipFill>
                  </a:tcPr>
                </a:tc>
                <a:tc>
                  <a:txBody>
                    <a:bodyPr/>
                    <a:lstStyle/>
                    <a:p>
                      <a:endParaRPr lang="en-US"/>
                    </a:p>
                  </a:txBody>
                  <a:tcPr>
                    <a:blipFill>
                      <a:blip r:embed="rId2"/>
                      <a:stretch>
                        <a:fillRect l="-200000" t="-604918" r="-700000" b="-324590"/>
                      </a:stretch>
                    </a:blipFill>
                  </a:tcPr>
                </a:tc>
                <a:tc>
                  <a:txBody>
                    <a:bodyPr/>
                    <a:lstStyle/>
                    <a:p>
                      <a:endParaRPr lang="en-US"/>
                    </a:p>
                  </a:txBody>
                  <a:tcPr>
                    <a:blipFill>
                      <a:blip r:embed="rId2"/>
                      <a:stretch>
                        <a:fillRect l="-300000" t="-604918" r="-600000" b="-324590"/>
                      </a:stretch>
                    </a:blipFill>
                  </a:tcPr>
                </a:tc>
                <a:tc>
                  <a:txBody>
                    <a:bodyPr/>
                    <a:lstStyle/>
                    <a:p>
                      <a:endParaRPr lang="en-US"/>
                    </a:p>
                  </a:txBody>
                  <a:tcPr>
                    <a:blipFill>
                      <a:blip r:embed="rId2"/>
                      <a:stretch>
                        <a:fillRect l="-400000" t="-604918" r="-500000" b="-324590"/>
                      </a:stretch>
                    </a:blipFill>
                  </a:tcPr>
                </a:tc>
                <a:tc>
                  <a:txBody>
                    <a:bodyPr/>
                    <a:lstStyle/>
                    <a:p>
                      <a:pPr algn="ctr"/>
                      <a:endParaRPr lang="en-US" b="1" dirty="0"/>
                    </a:p>
                  </a:txBody>
                  <a:tcPr/>
                </a:tc>
                <a:tc>
                  <a:txBody>
                    <a:bodyPr/>
                    <a:lstStyle/>
                    <a:p>
                      <a:pPr algn="ctr"/>
                      <a:r>
                        <a:rPr lang="en-US" b="1" dirty="0" smtClean="0"/>
                        <a:t>=</a:t>
                      </a:r>
                      <a:endParaRPr lang="en-US" b="1" dirty="0"/>
                    </a:p>
                  </a:txBody>
                  <a:tcPr/>
                </a:tc>
                <a:tc>
                  <a:txBody>
                    <a:bodyPr/>
                    <a:lstStyle/>
                    <a:p>
                      <a:endParaRPr lang="en-US"/>
                    </a:p>
                  </a:txBody>
                  <a:tcPr>
                    <a:blipFill>
                      <a:blip r:embed="rId2"/>
                      <a:stretch>
                        <a:fillRect l="-699225" t="-604918" r="-200775" b="-324590"/>
                      </a:stretch>
                    </a:blipFill>
                  </a:tcPr>
                </a:tc>
                <a:tc>
                  <a:txBody>
                    <a:bodyPr/>
                    <a:lstStyle/>
                    <a:p>
                      <a:endParaRPr lang="en-US"/>
                    </a:p>
                  </a:txBody>
                  <a:tcPr>
                    <a:blipFill>
                      <a:blip r:embed="rId2"/>
                      <a:stretch>
                        <a:fillRect l="-799225" t="-604918" r="-100775" b="-324590"/>
                      </a:stretch>
                    </a:blipFill>
                  </a:tcPr>
                </a:tc>
                <a:tc>
                  <a:txBody>
                    <a:bodyPr/>
                    <a:lstStyle/>
                    <a:p>
                      <a:endParaRPr lang="en-US"/>
                    </a:p>
                  </a:txBody>
                  <a:tcPr>
                    <a:blipFill>
                      <a:blip r:embed="rId2"/>
                      <a:stretch>
                        <a:fillRect l="-899225" t="-604918" r="-775" b="-324590"/>
                      </a:stretch>
                    </a:blipFill>
                  </a:tcPr>
                </a:tc>
                <a:extLst>
                  <a:ext uri="{0D108BD9-81ED-4DB2-BD59-A6C34878D82A}">
                    <a16:rowId xmlns:a16="http://schemas.microsoft.com/office/drawing/2014/main" val="10006"/>
                  </a:ext>
                </a:extLst>
              </a:tr>
              <a:tr h="370840">
                <a:tc>
                  <a:txBody>
                    <a:bodyPr/>
                    <a:lstStyle/>
                    <a:p>
                      <a:r>
                        <a:rPr lang="en-US" dirty="0" smtClean="0"/>
                        <a:t>&lt;1,3&gt;</a:t>
                      </a:r>
                      <a:endParaRPr lang="en-US" dirty="0"/>
                    </a:p>
                  </a:txBody>
                  <a:tcPr/>
                </a:tc>
                <a:tc>
                  <a:txBody>
                    <a:bodyPr/>
                    <a:lstStyle/>
                    <a:p>
                      <a:endParaRPr lang="en-US"/>
                    </a:p>
                  </a:txBody>
                  <a:tcPr>
                    <a:blipFill>
                      <a:blip r:embed="rId2"/>
                      <a:stretch>
                        <a:fillRect l="-100000" t="-704918" r="-800000" b="-224590"/>
                      </a:stretch>
                    </a:blipFill>
                  </a:tcPr>
                </a:tc>
                <a:tc>
                  <a:txBody>
                    <a:bodyPr/>
                    <a:lstStyle/>
                    <a:p>
                      <a:pPr algn="ctr"/>
                      <a:endParaRPr lang="en-US" b="1" dirty="0"/>
                    </a:p>
                  </a:txBody>
                  <a:tcPr/>
                </a:tc>
                <a:tc>
                  <a:txBody>
                    <a:bodyPr/>
                    <a:lstStyle/>
                    <a:p>
                      <a:pPr algn="ctr"/>
                      <a:endParaRPr lang="en-US" b="1"/>
                    </a:p>
                  </a:txBody>
                  <a:tcPr/>
                </a:tc>
                <a:tc>
                  <a:txBody>
                    <a:bodyPr/>
                    <a:lstStyle/>
                    <a:p>
                      <a:endParaRPr lang="en-US"/>
                    </a:p>
                  </a:txBody>
                  <a:tcPr>
                    <a:blipFill>
                      <a:blip r:embed="rId2"/>
                      <a:stretch>
                        <a:fillRect l="-400000" t="-704918" r="-500000" b="-224590"/>
                      </a:stretch>
                    </a:blipFill>
                  </a:tcPr>
                </a:tc>
                <a:tc>
                  <a:txBody>
                    <a:bodyPr/>
                    <a:lstStyle/>
                    <a:p>
                      <a:endParaRPr lang="en-US"/>
                    </a:p>
                  </a:txBody>
                  <a:tcPr>
                    <a:blipFill>
                      <a:blip r:embed="rId2"/>
                      <a:stretch>
                        <a:fillRect l="-503906" t="-704918" r="-403906" b="-224590"/>
                      </a:stretch>
                    </a:blipFill>
                  </a:tcPr>
                </a:tc>
                <a:tc>
                  <a:txBody>
                    <a:bodyPr/>
                    <a:lstStyle/>
                    <a:p>
                      <a:endParaRPr lang="en-US"/>
                    </a:p>
                  </a:txBody>
                  <a:tcPr>
                    <a:blipFill>
                      <a:blip r:embed="rId2"/>
                      <a:stretch>
                        <a:fillRect l="-599225" t="-704918" r="-300775" b="-224590"/>
                      </a:stretch>
                    </a:blipFill>
                  </a:tcPr>
                </a:tc>
                <a:tc>
                  <a:txBody>
                    <a:bodyPr/>
                    <a:lstStyle/>
                    <a:p>
                      <a:pPr algn="ctr"/>
                      <a:r>
                        <a:rPr lang="en-US" b="1" dirty="0" smtClean="0"/>
                        <a:t>=</a:t>
                      </a:r>
                      <a:endParaRPr lang="en-US" b="1" dirty="0"/>
                    </a:p>
                  </a:txBody>
                  <a:tcPr/>
                </a:tc>
                <a:tc>
                  <a:txBody>
                    <a:bodyPr/>
                    <a:lstStyle/>
                    <a:p>
                      <a:endParaRPr lang="en-US"/>
                    </a:p>
                  </a:txBody>
                  <a:tcPr>
                    <a:blipFill>
                      <a:blip r:embed="rId2"/>
                      <a:stretch>
                        <a:fillRect l="-799225" t="-704918" r="-100775" b="-224590"/>
                      </a:stretch>
                    </a:blipFill>
                  </a:tcPr>
                </a:tc>
                <a:tc>
                  <a:txBody>
                    <a:bodyPr/>
                    <a:lstStyle/>
                    <a:p>
                      <a:endParaRPr lang="en-US"/>
                    </a:p>
                  </a:txBody>
                  <a:tcPr>
                    <a:blipFill>
                      <a:blip r:embed="rId2"/>
                      <a:stretch>
                        <a:fillRect l="-899225" t="-704918" r="-775" b="-224590"/>
                      </a:stretch>
                    </a:blipFill>
                  </a:tcPr>
                </a:tc>
                <a:extLst>
                  <a:ext uri="{0D108BD9-81ED-4DB2-BD59-A6C34878D82A}">
                    <a16:rowId xmlns:a16="http://schemas.microsoft.com/office/drawing/2014/main" val="10007"/>
                  </a:ext>
                </a:extLst>
              </a:tr>
              <a:tr h="370840">
                <a:tc>
                  <a:txBody>
                    <a:bodyPr/>
                    <a:lstStyle/>
                    <a:p>
                      <a:r>
                        <a:rPr lang="en-US" dirty="0" smtClean="0"/>
                        <a:t>&lt;2,3&gt;</a:t>
                      </a:r>
                      <a:endParaRPr lang="en-US" dirty="0"/>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a:p>
                  </a:txBody>
                  <a:tcPr/>
                </a:tc>
                <a:tc>
                  <a:txBody>
                    <a:bodyPr/>
                    <a:lstStyle/>
                    <a:p>
                      <a:endParaRPr lang="en-US"/>
                    </a:p>
                  </a:txBody>
                  <a:tcPr>
                    <a:blipFill>
                      <a:blip r:embed="rId2"/>
                      <a:stretch>
                        <a:fillRect l="-400000" t="-804918" r="-500000" b="-124590"/>
                      </a:stretch>
                    </a:blipFill>
                  </a:tcPr>
                </a:tc>
                <a:tc>
                  <a:txBody>
                    <a:bodyPr/>
                    <a:lstStyle/>
                    <a:p>
                      <a:endParaRPr lang="en-US"/>
                    </a:p>
                  </a:txBody>
                  <a:tcPr>
                    <a:blipFill>
                      <a:blip r:embed="rId2"/>
                      <a:stretch>
                        <a:fillRect l="-503906" t="-804918" r="-403906" b="-124590"/>
                      </a:stretch>
                    </a:blipFill>
                  </a:tcPr>
                </a:tc>
                <a:tc>
                  <a:txBody>
                    <a:bodyPr/>
                    <a:lstStyle/>
                    <a:p>
                      <a:endParaRPr lang="en-US"/>
                    </a:p>
                  </a:txBody>
                  <a:tcPr>
                    <a:blipFill>
                      <a:blip r:embed="rId2"/>
                      <a:stretch>
                        <a:fillRect l="-599225" t="-804918" r="-300775" b="-124590"/>
                      </a:stretch>
                    </a:blipFill>
                  </a:tcPr>
                </a:tc>
                <a:tc>
                  <a:txBody>
                    <a:bodyPr/>
                    <a:lstStyle/>
                    <a:p>
                      <a:endParaRPr lang="en-US"/>
                    </a:p>
                  </a:txBody>
                  <a:tcPr>
                    <a:blipFill>
                      <a:blip r:embed="rId2"/>
                      <a:stretch>
                        <a:fillRect l="-699225" t="-804918" r="-200775" b="-124590"/>
                      </a:stretch>
                    </a:blipFill>
                  </a:tcPr>
                </a:tc>
                <a:tc>
                  <a:txBody>
                    <a:bodyPr/>
                    <a:lstStyle/>
                    <a:p>
                      <a:pPr algn="ctr"/>
                      <a:r>
                        <a:rPr lang="en-US" b="1" dirty="0" smtClean="0"/>
                        <a:t>=</a:t>
                      </a:r>
                      <a:endParaRPr lang="en-US" b="1" dirty="0"/>
                    </a:p>
                  </a:txBody>
                  <a:tcPr/>
                </a:tc>
                <a:tc>
                  <a:txBody>
                    <a:bodyPr/>
                    <a:lstStyle/>
                    <a:p>
                      <a:endParaRPr lang="en-US"/>
                    </a:p>
                  </a:txBody>
                  <a:tcPr>
                    <a:blipFill>
                      <a:blip r:embed="rId2"/>
                      <a:stretch>
                        <a:fillRect l="-899225" t="-804918" r="-775" b="-124590"/>
                      </a:stretch>
                    </a:blipFill>
                  </a:tcPr>
                </a:tc>
                <a:extLst>
                  <a:ext uri="{0D108BD9-81ED-4DB2-BD59-A6C34878D82A}">
                    <a16:rowId xmlns:a16="http://schemas.microsoft.com/office/drawing/2014/main" val="10008"/>
                  </a:ext>
                </a:extLst>
              </a:tr>
              <a:tr h="370840">
                <a:tc>
                  <a:txBody>
                    <a:bodyPr/>
                    <a:lstStyle/>
                    <a:p>
                      <a:r>
                        <a:rPr lang="en-US" dirty="0" smtClean="0"/>
                        <a:t>&lt;3,3&gt;</a:t>
                      </a:r>
                      <a:endParaRPr lang="en-US" dirty="0"/>
                    </a:p>
                  </a:txBody>
                  <a:tcPr/>
                </a:tc>
                <a:tc>
                  <a:txBody>
                    <a:bodyPr/>
                    <a:lstStyle/>
                    <a:p>
                      <a:endParaRPr lang="en-US"/>
                    </a:p>
                  </a:txBody>
                  <a:tcPr>
                    <a:blipFill>
                      <a:blip r:embed="rId2"/>
                      <a:stretch>
                        <a:fillRect l="-100000" t="-904918" r="-800000" b="-24590"/>
                      </a:stretch>
                    </a:blipFill>
                  </a:tcPr>
                </a:tc>
                <a:tc>
                  <a:txBody>
                    <a:bodyPr/>
                    <a:lstStyle/>
                    <a:p>
                      <a:endParaRPr lang="en-US"/>
                    </a:p>
                  </a:txBody>
                  <a:tcPr>
                    <a:blipFill>
                      <a:blip r:embed="rId2"/>
                      <a:stretch>
                        <a:fillRect l="-200000" t="-904918" r="-700000" b="-24590"/>
                      </a:stretch>
                    </a:blipFill>
                  </a:tcPr>
                </a:tc>
                <a:tc>
                  <a:txBody>
                    <a:bodyPr/>
                    <a:lstStyle/>
                    <a:p>
                      <a:endParaRPr lang="en-US"/>
                    </a:p>
                  </a:txBody>
                  <a:tcPr>
                    <a:blipFill>
                      <a:blip r:embed="rId2"/>
                      <a:stretch>
                        <a:fillRect l="-300000" t="-904918" r="-600000" b="-24590"/>
                      </a:stretch>
                    </a:blipFill>
                  </a:tcPr>
                </a:tc>
                <a:tc>
                  <a:txBody>
                    <a:bodyPr/>
                    <a:lstStyle/>
                    <a:p>
                      <a:endParaRPr lang="en-US"/>
                    </a:p>
                  </a:txBody>
                  <a:tcPr>
                    <a:blipFill>
                      <a:blip r:embed="rId2"/>
                      <a:stretch>
                        <a:fillRect l="-400000" t="-904918" r="-500000" b="-24590"/>
                      </a:stretch>
                    </a:blipFill>
                  </a:tcPr>
                </a:tc>
                <a:tc>
                  <a:txBody>
                    <a:bodyPr/>
                    <a:lstStyle/>
                    <a:p>
                      <a:endParaRPr lang="en-US"/>
                    </a:p>
                  </a:txBody>
                  <a:tcPr>
                    <a:blipFill>
                      <a:blip r:embed="rId2"/>
                      <a:stretch>
                        <a:fillRect l="-503906" t="-904918" r="-403906" b="-24590"/>
                      </a:stretch>
                    </a:blipFill>
                  </a:tcPr>
                </a:tc>
                <a:tc>
                  <a:txBody>
                    <a:bodyPr/>
                    <a:lstStyle/>
                    <a:p>
                      <a:endParaRPr lang="en-US"/>
                    </a:p>
                  </a:txBody>
                  <a:tcPr>
                    <a:blipFill>
                      <a:blip r:embed="rId2"/>
                      <a:stretch>
                        <a:fillRect l="-599225" t="-904918" r="-300775" b="-24590"/>
                      </a:stretch>
                    </a:blipFill>
                  </a:tcPr>
                </a:tc>
                <a:tc>
                  <a:txBody>
                    <a:bodyPr/>
                    <a:lstStyle/>
                    <a:p>
                      <a:endParaRPr lang="en-US"/>
                    </a:p>
                  </a:txBody>
                  <a:tcPr>
                    <a:blipFill>
                      <a:blip r:embed="rId2"/>
                      <a:stretch>
                        <a:fillRect l="-699225" t="-904918" r="-200775" b="-24590"/>
                      </a:stretch>
                    </a:blipFill>
                  </a:tcPr>
                </a:tc>
                <a:tc>
                  <a:txBody>
                    <a:bodyPr/>
                    <a:lstStyle/>
                    <a:p>
                      <a:endParaRPr lang="en-US"/>
                    </a:p>
                  </a:txBody>
                  <a:tcPr>
                    <a:blipFill>
                      <a:blip r:embed="rId2"/>
                      <a:stretch>
                        <a:fillRect l="-799225" t="-904918" r="-100775" b="-24590"/>
                      </a:stretch>
                    </a:blipFill>
                  </a:tcPr>
                </a:tc>
                <a:tc>
                  <a:txBody>
                    <a:bodyPr/>
                    <a:lstStyle/>
                    <a:p>
                      <a:pPr algn="ctr"/>
                      <a:r>
                        <a:rPr lang="en-US" b="1" dirty="0" smtClean="0">
                          <a:solidFill>
                            <a:schemeClr val="tx1"/>
                          </a:solidFill>
                        </a:rPr>
                        <a:t>=</a:t>
                      </a:r>
                    </a:p>
                  </a:txBody>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209800"/>
                <a:ext cx="8229600" cy="3525012"/>
              </a:xfrm>
            </p:spPr>
            <p:txBody>
              <a:bodyPr>
                <a:normAutofit/>
              </a:bodyPr>
              <a:lstStyle/>
              <a:p>
                <a14:m>
                  <m:oMath xmlns:m="http://schemas.openxmlformats.org/officeDocument/2006/math">
                    <m:r>
                      <a:rPr lang="en-US" b="0" i="1" smtClean="0">
                        <a:latin typeface="Cambria Math" charset="0"/>
                      </a:rPr>
                      <m:t>𝐸</m:t>
                    </m:r>
                    <m:r>
                      <a:rPr lang="en-US" b="0" i="1" smtClean="0">
                        <a:latin typeface="Cambria Math" charset="0"/>
                      </a:rPr>
                      <m:t> ∈ &lt;1, 3&gt; </m:t>
                    </m:r>
                  </m:oMath>
                </a14:m>
                <a:endParaRPr lang="en-US" b="0" dirty="0" smtClean="0">
                  <a:ea typeface="Cambria Math" charset="0"/>
                  <a:cs typeface="Cambria Math" charset="0"/>
                </a:endParaRPr>
              </a:p>
              <a:p>
                <a:pPr lvl="1"/>
                <a:r>
                  <a:rPr lang="en-US" dirty="0" smtClean="0"/>
                  <a:t>Static priority, full migration</a:t>
                </a:r>
              </a:p>
              <a:p>
                <a:pPr lvl="1"/>
                <a:r>
                  <a:rPr lang="en-US" dirty="0" smtClean="0"/>
                  <a:t>By Theorem 30.1, also </a:t>
                </a:r>
                <a14:m>
                  <m:oMath xmlns:m="http://schemas.openxmlformats.org/officeDocument/2006/math">
                    <m:r>
                      <a:rPr lang="en-US" i="1">
                        <a:latin typeface="Cambria Math" charset="0"/>
                      </a:rPr>
                      <m:t>𝐸</m:t>
                    </m:r>
                    <m:r>
                      <a:rPr lang="en-US" i="1">
                        <a:latin typeface="Cambria Math" charset="0"/>
                      </a:rPr>
                      <m:t> ∈ &lt;2, 3&gt; </m:t>
                    </m:r>
                  </m:oMath>
                </a14:m>
                <a:r>
                  <a:rPr lang="en-US" dirty="0" smtClean="0">
                    <a:ea typeface="Cambria Math" charset="0"/>
                    <a:cs typeface="Cambria Math" charset="0"/>
                  </a:rPr>
                  <a:t>and </a:t>
                </a:r>
                <a14:m>
                  <m:oMath xmlns:m="http://schemas.openxmlformats.org/officeDocument/2006/math">
                    <m:r>
                      <a:rPr lang="en-US" i="1">
                        <a:latin typeface="Cambria Math" charset="0"/>
                      </a:rPr>
                      <m:t>𝐸</m:t>
                    </m:r>
                    <m:r>
                      <a:rPr lang="en-US" i="1">
                        <a:latin typeface="Cambria Math" charset="0"/>
                      </a:rPr>
                      <m:t> ∈ &lt;3, 3&gt; </m:t>
                    </m:r>
                  </m:oMath>
                </a14:m>
                <a:endParaRPr lang="en-US" dirty="0" smtClean="0">
                  <a:ea typeface="Cambria Math" charset="0"/>
                  <a:cs typeface="Cambria Math" charset="0"/>
                </a:endParaRPr>
              </a:p>
              <a:p>
                <a:r>
                  <a:rPr lang="en-US" dirty="0" smtClean="0">
                    <a:ea typeface="Cambria Math" charset="0"/>
                    <a:cs typeface="Cambria Math" charset="0"/>
                  </a:rPr>
                  <a:t>If priority from highest to lowest is T</a:t>
                </a:r>
                <a:r>
                  <a:rPr lang="en-US" baseline="-25000" dirty="0" smtClean="0">
                    <a:ea typeface="Cambria Math" charset="0"/>
                    <a:cs typeface="Cambria Math" charset="0"/>
                  </a:rPr>
                  <a:t>1,</a:t>
                </a:r>
                <a:r>
                  <a:rPr lang="en-US" dirty="0" smtClean="0">
                    <a:ea typeface="Cambria Math" charset="0"/>
                    <a:cs typeface="Cambria Math" charset="0"/>
                  </a:rPr>
                  <a:t> T</a:t>
                </a:r>
                <a:r>
                  <a:rPr lang="en-US" baseline="-25000" dirty="0" smtClean="0">
                    <a:ea typeface="Cambria Math" charset="0"/>
                    <a:cs typeface="Cambria Math" charset="0"/>
                  </a:rPr>
                  <a:t>2</a:t>
                </a:r>
                <a:r>
                  <a:rPr lang="en-US" dirty="0" smtClean="0">
                    <a:ea typeface="Cambria Math" charset="0"/>
                    <a:cs typeface="Cambria Math" charset="0"/>
                  </a:rPr>
                  <a:t>, T</a:t>
                </a:r>
                <a:r>
                  <a:rPr lang="en-US" baseline="-25000" dirty="0" smtClean="0">
                    <a:ea typeface="Cambria Math" charset="0"/>
                    <a:cs typeface="Cambria Math" charset="0"/>
                  </a:rPr>
                  <a:t>3</a:t>
                </a:r>
                <a:r>
                  <a:rPr lang="en-US" dirty="0" smtClean="0">
                    <a:ea typeface="Cambria Math" charset="0"/>
                    <a:cs typeface="Cambria Math" charset="0"/>
                  </a:rPr>
                  <a:t>, then all jobs can be scheduled as such</a:t>
                </a:r>
                <a:endParaRPr lang="en-US" dirty="0">
                  <a:ea typeface="Cambria Math" charset="0"/>
                  <a:cs typeface="Cambria Math"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209800"/>
                <a:ext cx="8229600" cy="3525012"/>
              </a:xfrm>
              <a:blipFill rotWithShape="0">
                <a:blip r:embed="rId3"/>
                <a:stretch>
                  <a:fillRect r="-148"/>
                </a:stretch>
              </a:blipFill>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46293"/>
            <a:ext cx="5777975" cy="1224018"/>
          </a:xfrm>
          <a:prstGeom prst="rect">
            <a:avLst/>
          </a:prstGeom>
        </p:spPr>
      </p:pic>
      <p:pic>
        <p:nvPicPr>
          <p:cNvPr id="5"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46293"/>
            <a:ext cx="2590800" cy="1647789"/>
          </a:xfrm>
          <a:prstGeom prst="rect">
            <a:avLst/>
          </a:prstGeom>
        </p:spPr>
      </p:pic>
      <p:sp>
        <p:nvSpPr>
          <p:cNvPr id="7" name="Rectangle 6"/>
          <p:cNvSpPr/>
          <p:nvPr/>
        </p:nvSpPr>
        <p:spPr>
          <a:xfrm>
            <a:off x="0" y="6482881"/>
            <a:ext cx="1087157" cy="276999"/>
          </a:xfrm>
          <a:prstGeom prst="rect">
            <a:avLst/>
          </a:prstGeom>
        </p:spPr>
        <p:txBody>
          <a:bodyPr wrap="none">
            <a:spAutoFit/>
          </a:bodyPr>
          <a:lstStyle/>
          <a:p>
            <a:r>
              <a:rPr lang="en-US" sz="1200" dirty="0"/>
              <a:t>Lemma </a:t>
            </a:r>
            <a:r>
              <a:rPr lang="en-US" sz="1200" dirty="0" smtClean="0"/>
              <a:t>30.10</a:t>
            </a:r>
            <a:endParaRPr lang="en-US" sz="1200" dirty="0"/>
          </a:p>
        </p:txBody>
      </p:sp>
      <p:graphicFrame>
        <p:nvGraphicFramePr>
          <p:cNvPr id="6" name="Table 5"/>
          <p:cNvGraphicFramePr>
            <a:graphicFrameLocks noGrp="1"/>
          </p:cNvGraphicFramePr>
          <p:nvPr>
            <p:extLst/>
          </p:nvPr>
        </p:nvGraphicFramePr>
        <p:xfrm>
          <a:off x="1600200" y="1766521"/>
          <a:ext cx="4876800" cy="370840"/>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0000"/>
                    </a:ext>
                  </a:extLst>
                </a:gridCol>
                <a:gridCol w="4470400">
                  <a:extLst>
                    <a:ext uri="{9D8B030D-6E8A-4147-A177-3AD203B41FA5}">
                      <a16:colId xmlns:a16="http://schemas.microsoft.com/office/drawing/2014/main" val="20001"/>
                    </a:ext>
                  </a:extLst>
                </a:gridCol>
              </a:tblGrid>
              <a:tr h="370840">
                <a:tc>
                  <a:txBody>
                    <a:bodyPr/>
                    <a:lstStyle/>
                    <a:p>
                      <a:r>
                        <a:rPr lang="en-US" i="1" dirty="0" smtClean="0"/>
                        <a:t>E:</a:t>
                      </a:r>
                      <a:endParaRPr lang="en-US" i="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t> = (3, 4); T</a:t>
                      </a:r>
                      <a:r>
                        <a:rPr lang="en-US" baseline="-25000" dirty="0" smtClean="0"/>
                        <a:t>2</a:t>
                      </a:r>
                      <a:r>
                        <a:rPr lang="en-US" baseline="0" dirty="0" smtClean="0"/>
                        <a:t> = (5, 7); T</a:t>
                      </a:r>
                      <a:r>
                        <a:rPr lang="en-US" baseline="-25000" dirty="0" smtClean="0"/>
                        <a:t>3</a:t>
                      </a:r>
                      <a:r>
                        <a:rPr lang="en-US" baseline="30000" dirty="0" smtClean="0"/>
                        <a:t> </a:t>
                      </a:r>
                      <a:r>
                        <a:rPr lang="en-US" baseline="0" dirty="0" smtClean="0"/>
                        <a:t>= (3, 7); M = 2</a:t>
                      </a:r>
                      <a:endParaRPr lang="en-US"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578" y="4721151"/>
            <a:ext cx="7912413" cy="1529379"/>
          </a:xfrm>
          <a:prstGeom prst="rect">
            <a:avLst/>
          </a:prstGeom>
        </p:spPr>
      </p:pic>
    </p:spTree>
    <p:extLst>
      <p:ext uri="{BB962C8B-B14F-4D97-AF65-F5344CB8AC3E}">
        <p14:creationId xmlns:p14="http://schemas.microsoft.com/office/powerpoint/2010/main" val="21090522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209800"/>
                <a:ext cx="8229600" cy="3525012"/>
              </a:xfrm>
            </p:spPr>
            <p:txBody>
              <a:bodyPr>
                <a:normAutofit/>
              </a:bodyPr>
              <a:lstStyle/>
              <a:p>
                <a14:m>
                  <m:oMath xmlns:m="http://schemas.openxmlformats.org/officeDocument/2006/math">
                    <m:r>
                      <a:rPr lang="en-US" sz="2000" b="0" i="1" smtClean="0">
                        <a:latin typeface="Cambria Math" charset="0"/>
                      </a:rPr>
                      <m:t>𝐸</m:t>
                    </m:r>
                    <m:r>
                      <a:rPr lang="en-US" sz="2000" b="0" i="1" smtClean="0">
                        <a:latin typeface="Cambria Math" charset="0"/>
                      </a:rPr>
                      <m:t> ∉ &lt;1, 2&gt; </m:t>
                    </m:r>
                  </m:oMath>
                </a14:m>
                <a:endParaRPr lang="en-US" sz="2000" b="0" dirty="0" smtClean="0">
                  <a:ea typeface="Cambria Math" charset="0"/>
                  <a:cs typeface="Cambria Math" charset="0"/>
                </a:endParaRPr>
              </a:p>
              <a:p>
                <a:pPr lvl="1"/>
                <a:r>
                  <a:rPr lang="en-US" sz="2000" dirty="0" smtClean="0"/>
                  <a:t>Static priority, restricted migration</a:t>
                </a:r>
              </a:p>
              <a:p>
                <a:r>
                  <a:rPr lang="en-US" sz="2000" dirty="0" smtClean="0"/>
                  <a:t>For each of the 6 possible static priority assignments, some task in E will miss a deadline.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209800"/>
                <a:ext cx="8229600" cy="3525012"/>
              </a:xfrm>
              <a:blipFill rotWithShape="0">
                <a:blip r:embed="rId3"/>
                <a:stretch>
                  <a:fillRect t="-11419" r="-148"/>
                </a:stretch>
              </a:blipFill>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46293"/>
            <a:ext cx="5777975" cy="1224018"/>
          </a:xfrm>
          <a:prstGeom prst="rect">
            <a:avLst/>
          </a:prstGeom>
        </p:spPr>
      </p:pic>
      <p:pic>
        <p:nvPicPr>
          <p:cNvPr id="5"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46293"/>
            <a:ext cx="2590800" cy="1647789"/>
          </a:xfrm>
          <a:prstGeom prst="rect">
            <a:avLst/>
          </a:prstGeom>
        </p:spPr>
      </p:pic>
      <p:sp>
        <p:nvSpPr>
          <p:cNvPr id="7" name="Rectangle 6"/>
          <p:cNvSpPr/>
          <p:nvPr/>
        </p:nvSpPr>
        <p:spPr>
          <a:xfrm>
            <a:off x="0" y="6482881"/>
            <a:ext cx="1087157" cy="276999"/>
          </a:xfrm>
          <a:prstGeom prst="rect">
            <a:avLst/>
          </a:prstGeom>
        </p:spPr>
        <p:txBody>
          <a:bodyPr wrap="none">
            <a:spAutoFit/>
          </a:bodyPr>
          <a:lstStyle/>
          <a:p>
            <a:r>
              <a:rPr lang="en-US" sz="1200" dirty="0"/>
              <a:t>Lemma </a:t>
            </a:r>
            <a:r>
              <a:rPr lang="en-US" sz="1200" dirty="0" smtClean="0"/>
              <a:t>30.11</a:t>
            </a:r>
            <a:endParaRPr lang="en-US" sz="1200" dirty="0"/>
          </a:p>
        </p:txBody>
      </p:sp>
      <p:graphicFrame>
        <p:nvGraphicFramePr>
          <p:cNvPr id="6" name="Table 5"/>
          <p:cNvGraphicFramePr>
            <a:graphicFrameLocks noGrp="1"/>
          </p:cNvGraphicFramePr>
          <p:nvPr>
            <p:extLst/>
          </p:nvPr>
        </p:nvGraphicFramePr>
        <p:xfrm>
          <a:off x="1600200" y="1766521"/>
          <a:ext cx="4876800" cy="370840"/>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val="20000"/>
                    </a:ext>
                  </a:extLst>
                </a:gridCol>
                <a:gridCol w="4470400">
                  <a:extLst>
                    <a:ext uri="{9D8B030D-6E8A-4147-A177-3AD203B41FA5}">
                      <a16:colId xmlns:a16="http://schemas.microsoft.com/office/drawing/2014/main" val="20001"/>
                    </a:ext>
                  </a:extLst>
                </a:gridCol>
              </a:tblGrid>
              <a:tr h="370840">
                <a:tc>
                  <a:txBody>
                    <a:bodyPr/>
                    <a:lstStyle/>
                    <a:p>
                      <a:r>
                        <a:rPr lang="en-US" i="1" dirty="0" smtClean="0"/>
                        <a:t>E:</a:t>
                      </a:r>
                      <a:endParaRPr lang="en-US" i="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t> = (3, 4); T</a:t>
                      </a:r>
                      <a:r>
                        <a:rPr lang="en-US" baseline="-25000" dirty="0" smtClean="0"/>
                        <a:t>2</a:t>
                      </a:r>
                      <a:r>
                        <a:rPr lang="en-US" baseline="0" dirty="0" smtClean="0"/>
                        <a:t> = (5, 7); T</a:t>
                      </a:r>
                      <a:r>
                        <a:rPr lang="en-US" baseline="-25000" dirty="0" smtClean="0"/>
                        <a:t>3</a:t>
                      </a:r>
                      <a:r>
                        <a:rPr lang="en-US" baseline="30000" dirty="0" smtClean="0"/>
                        <a:t> </a:t>
                      </a:r>
                      <a:r>
                        <a:rPr lang="en-US" baseline="0" dirty="0" smtClean="0"/>
                        <a:t>= (3, 7); M = 2</a:t>
                      </a:r>
                      <a:endParaRPr lang="en-US"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9378" y="4076266"/>
            <a:ext cx="6543022" cy="1759922"/>
          </a:xfrm>
          <a:prstGeom prst="rect">
            <a:avLst/>
          </a:prstGeom>
        </p:spPr>
      </p:pic>
      <p:cxnSp>
        <p:nvCxnSpPr>
          <p:cNvPr id="10" name="Curved Connector 9"/>
          <p:cNvCxnSpPr/>
          <p:nvPr/>
        </p:nvCxnSpPr>
        <p:spPr>
          <a:xfrm rot="10800000" flipV="1">
            <a:off x="7467600" y="4267200"/>
            <a:ext cx="609600" cy="450852"/>
          </a:xfrm>
          <a:prstGeom prst="curvedConnector3">
            <a:avLst>
              <a:gd name="adj1" fmla="val 4620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39100" y="4036367"/>
            <a:ext cx="914400" cy="461665"/>
          </a:xfrm>
          <a:prstGeom prst="rect">
            <a:avLst/>
          </a:prstGeom>
          <a:noFill/>
        </p:spPr>
        <p:txBody>
          <a:bodyPr wrap="square" rtlCol="0">
            <a:spAutoFit/>
          </a:bodyPr>
          <a:lstStyle/>
          <a:p>
            <a:r>
              <a:rPr lang="en-US" sz="1200" dirty="0" smtClean="0">
                <a:solidFill>
                  <a:srgbClr val="FF0000"/>
                </a:solidFill>
              </a:rPr>
              <a:t>Deadline miss</a:t>
            </a:r>
            <a:endParaRPr lang="en-US" sz="1200" dirty="0">
              <a:solidFill>
                <a:srgbClr val="FF0000"/>
              </a:solidFill>
            </a:endParaRPr>
          </a:p>
        </p:txBody>
      </p:sp>
      <p:sp>
        <p:nvSpPr>
          <p:cNvPr id="17" name="TextBox 16"/>
          <p:cNvSpPr txBox="1"/>
          <p:nvPr/>
        </p:nvSpPr>
        <p:spPr>
          <a:xfrm>
            <a:off x="3707331" y="5836188"/>
            <a:ext cx="2309854" cy="276999"/>
          </a:xfrm>
          <a:prstGeom prst="rect">
            <a:avLst/>
          </a:prstGeom>
          <a:noFill/>
        </p:spPr>
        <p:txBody>
          <a:bodyPr wrap="square" rtlCol="0">
            <a:spAutoFit/>
          </a:bodyPr>
          <a:lstStyle/>
          <a:p>
            <a:r>
              <a:rPr lang="en-US" sz="1200" dirty="0" smtClean="0"/>
              <a:t>(priority  T</a:t>
            </a:r>
            <a:r>
              <a:rPr lang="en-US" sz="1200" baseline="-25000" dirty="0" smtClean="0"/>
              <a:t>1, </a:t>
            </a:r>
            <a:r>
              <a:rPr lang="en-US" sz="1200" dirty="0" smtClean="0"/>
              <a:t>T</a:t>
            </a:r>
            <a:r>
              <a:rPr lang="en-US" sz="1200" baseline="-25000" dirty="0" smtClean="0"/>
              <a:t>2</a:t>
            </a:r>
            <a:r>
              <a:rPr lang="en-US" sz="1200" dirty="0" smtClean="0"/>
              <a:t>, T</a:t>
            </a:r>
            <a:r>
              <a:rPr lang="en-US" sz="1200" baseline="-25000" dirty="0" smtClean="0"/>
              <a:t>3</a:t>
            </a:r>
            <a:r>
              <a:rPr lang="en-US" sz="1200" dirty="0" smtClean="0"/>
              <a:t>)</a:t>
            </a:r>
            <a:endParaRPr lang="en-US" sz="1200" dirty="0"/>
          </a:p>
        </p:txBody>
      </p:sp>
    </p:spTree>
    <p:extLst>
      <p:ext uri="{BB962C8B-B14F-4D97-AF65-F5344CB8AC3E}">
        <p14:creationId xmlns:p14="http://schemas.microsoft.com/office/powerpoint/2010/main" val="15253124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743200"/>
            <a:ext cx="6985000" cy="31369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381000"/>
            <a:ext cx="3253349" cy="16002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83643" y="502109"/>
            <a:ext cx="4969685" cy="1289269"/>
          </a:xfrm>
          <a:prstGeom prst="rect">
            <a:avLst/>
          </a:prstGeom>
        </p:spPr>
      </p:pic>
    </p:spTree>
    <p:extLst>
      <p:ext uri="{BB962C8B-B14F-4D97-AF65-F5344CB8AC3E}">
        <p14:creationId xmlns:p14="http://schemas.microsoft.com/office/powerpoint/2010/main" val="15384438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We can show that F is solvable by the class of (1,2)-restricted scheduling algorithms (Static Priority with Job-Restricted Migration)</a:t>
            </a:r>
          </a:p>
          <a:p>
            <a:pPr lvl="1"/>
            <a:r>
              <a:rPr lang="en-US" sz="2000" dirty="0" smtClean="0"/>
              <a:t>This implies that F is also solvable by the class of (2,2) and (3,2) restricted scheduling algorithms.</a:t>
            </a:r>
          </a:p>
          <a:p>
            <a:r>
              <a:rPr lang="en-US" sz="2400" dirty="0" smtClean="0"/>
              <a:t>Order the tasks with highest-lowest priority as T1,T2,T3,T4. T3 does not preempt T4 at time [7,10) despite it having higher priority because jobs can not migrate once they’ve started!</a:t>
            </a:r>
          </a:p>
          <a:p>
            <a:endParaRPr lang="en-US" sz="2400" dirty="0"/>
          </a:p>
        </p:txBody>
      </p:sp>
      <p:sp>
        <p:nvSpPr>
          <p:cNvPr id="5" name="Title 1"/>
          <p:cNvSpPr>
            <a:spLocks noGrp="1"/>
          </p:cNvSpPr>
          <p:nvPr>
            <p:ph type="title"/>
          </p:nvPr>
        </p:nvSpPr>
        <p:spPr>
          <a:xfrm>
            <a:off x="838200" y="228600"/>
            <a:ext cx="7620000" cy="487362"/>
          </a:xfrm>
        </p:spPr>
        <p:txBody>
          <a:bodyPr>
            <a:normAutofit fontScale="90000"/>
          </a:bodyPr>
          <a:lstStyle/>
          <a:p>
            <a:r>
              <a:rPr lang="en-US" sz="2800" dirty="0" smtClean="0"/>
              <a:t>Task System F Schedulability Derivations</a:t>
            </a:r>
            <a:endParaRPr lang="en-US" sz="2800" dirty="0"/>
          </a:p>
        </p:txBody>
      </p:sp>
      <p:sp>
        <p:nvSpPr>
          <p:cNvPr id="6" name="Rectangle 5"/>
          <p:cNvSpPr/>
          <p:nvPr/>
        </p:nvSpPr>
        <p:spPr>
          <a:xfrm>
            <a:off x="457200" y="838200"/>
            <a:ext cx="8458200" cy="523220"/>
          </a:xfrm>
          <a:prstGeom prst="rect">
            <a:avLst/>
          </a:prstGeom>
        </p:spPr>
        <p:txBody>
          <a:bodyPr wrap="square">
            <a:spAutoFit/>
          </a:bodyPr>
          <a:lstStyle/>
          <a:p>
            <a:r>
              <a:rPr lang="en-US" sz="2800" b="1" dirty="0" smtClean="0">
                <a:solidFill>
                  <a:srgbClr val="FF0000"/>
                </a:solidFill>
                <a:effectLst>
                  <a:outerShdw blurRad="38100" dist="38100" dir="2700000" algn="tl">
                    <a:srgbClr val="000000">
                      <a:alpha val="43137"/>
                    </a:srgbClr>
                  </a:outerShdw>
                </a:effectLst>
              </a:rPr>
              <a:t>F: T</a:t>
            </a:r>
            <a:r>
              <a:rPr lang="en-US" sz="2800" b="1" baseline="-25000" dirty="0" smtClean="0">
                <a:solidFill>
                  <a:srgbClr val="FF0000"/>
                </a:solidFill>
                <a:effectLst>
                  <a:outerShdw blurRad="38100" dist="38100" dir="2700000" algn="tl">
                    <a:srgbClr val="000000">
                      <a:alpha val="43137"/>
                    </a:srgbClr>
                  </a:outerShdw>
                </a:effectLst>
              </a:rPr>
              <a:t>1</a:t>
            </a:r>
            <a:r>
              <a:rPr lang="en-US" sz="2800" b="1" dirty="0" smtClean="0">
                <a:solidFill>
                  <a:srgbClr val="FF0000"/>
                </a:solidFill>
                <a:effectLst>
                  <a:outerShdw blurRad="38100" dist="38100" dir="2700000" algn="tl">
                    <a:srgbClr val="000000">
                      <a:alpha val="43137"/>
                    </a:srgbClr>
                  </a:outerShdw>
                </a:effectLst>
              </a:rPr>
              <a:t> = (4,6), T</a:t>
            </a:r>
            <a:r>
              <a:rPr lang="en-US" sz="2800" b="1" baseline="-25000" dirty="0" smtClean="0">
                <a:solidFill>
                  <a:srgbClr val="FF0000"/>
                </a:solidFill>
                <a:effectLst>
                  <a:outerShdw blurRad="38100" dist="38100" dir="2700000" algn="tl">
                    <a:srgbClr val="000000">
                      <a:alpha val="43137"/>
                    </a:srgbClr>
                  </a:outerShdw>
                </a:effectLst>
              </a:rPr>
              <a:t>2</a:t>
            </a:r>
            <a:r>
              <a:rPr lang="en-US" sz="2800" b="1" dirty="0" smtClean="0">
                <a:solidFill>
                  <a:srgbClr val="FF0000"/>
                </a:solidFill>
                <a:effectLst>
                  <a:outerShdw blurRad="38100" dist="38100" dir="2700000" algn="tl">
                    <a:srgbClr val="000000">
                      <a:alpha val="43137"/>
                    </a:srgbClr>
                  </a:outerShdw>
                </a:effectLst>
              </a:rPr>
              <a:t> = (7,12), T</a:t>
            </a:r>
            <a:r>
              <a:rPr lang="en-US" sz="2800" b="1" baseline="-25000" dirty="0" smtClean="0">
                <a:solidFill>
                  <a:srgbClr val="FF0000"/>
                </a:solidFill>
                <a:effectLst>
                  <a:outerShdw blurRad="38100" dist="38100" dir="2700000" algn="tl">
                    <a:srgbClr val="000000">
                      <a:alpha val="43137"/>
                    </a:srgbClr>
                  </a:outerShdw>
                </a:effectLst>
              </a:rPr>
              <a:t>3</a:t>
            </a:r>
            <a:r>
              <a:rPr lang="en-US" sz="2800" b="1" dirty="0" smtClean="0">
                <a:solidFill>
                  <a:srgbClr val="FF0000"/>
                </a:solidFill>
                <a:effectLst>
                  <a:outerShdw blurRad="38100" dist="38100" dir="2700000" algn="tl">
                    <a:srgbClr val="000000">
                      <a:alpha val="43137"/>
                    </a:srgbClr>
                  </a:outerShdw>
                </a:effectLst>
              </a:rPr>
              <a:t> = (4,12), T</a:t>
            </a:r>
            <a:r>
              <a:rPr lang="en-US" sz="2800" b="1" baseline="-25000" dirty="0" smtClean="0">
                <a:solidFill>
                  <a:srgbClr val="FF0000"/>
                </a:solidFill>
                <a:effectLst>
                  <a:outerShdw blurRad="38100" dist="38100" dir="2700000" algn="tl">
                    <a:srgbClr val="000000">
                      <a:alpha val="43137"/>
                    </a:srgbClr>
                  </a:outerShdw>
                </a:effectLst>
              </a:rPr>
              <a:t>4</a:t>
            </a:r>
            <a:r>
              <a:rPr lang="en-US" sz="2800" b="1" dirty="0" smtClean="0">
                <a:solidFill>
                  <a:srgbClr val="FF0000"/>
                </a:solidFill>
                <a:effectLst>
                  <a:outerShdw blurRad="38100" dist="38100" dir="2700000" algn="tl">
                    <a:srgbClr val="000000">
                      <a:alpha val="43137"/>
                    </a:srgbClr>
                  </a:outerShdw>
                </a:effectLst>
              </a:rPr>
              <a:t>=(10,24), M=2</a:t>
            </a:r>
            <a:endParaRPr lang="en-US" sz="2800" b="1" dirty="0">
              <a:solidFill>
                <a:srgbClr val="FF0000"/>
              </a:solidFill>
              <a:effectLst>
                <a:outerShdw blurRad="38100" dist="38100" dir="2700000" algn="tl">
                  <a:srgbClr val="000000">
                    <a:alpha val="43137"/>
                  </a:srgbClr>
                </a:outerShdw>
              </a:effectLst>
            </a:endParaRPr>
          </a:p>
        </p:txBody>
      </p:sp>
      <p:pic>
        <p:nvPicPr>
          <p:cNvPr id="7" name="Picture 6" descr="Lemma30.12.png"/>
          <p:cNvPicPr>
            <a:picLocks noChangeAspect="1"/>
          </p:cNvPicPr>
          <p:nvPr/>
        </p:nvPicPr>
        <p:blipFill>
          <a:blip r:embed="rId2" cstate="print"/>
          <a:stretch>
            <a:fillRect/>
          </a:stretch>
        </p:blipFill>
        <p:spPr>
          <a:xfrm>
            <a:off x="609600" y="5105400"/>
            <a:ext cx="7459117" cy="146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709160"/>
          </a:xfrm>
        </p:spPr>
        <p:txBody>
          <a:bodyPr>
            <a:normAutofit/>
          </a:bodyPr>
          <a:lstStyle/>
          <a:p>
            <a:r>
              <a:rPr lang="en-US" sz="2400" dirty="0" smtClean="0"/>
              <a:t>We can show that F is not schedulable by (1,3)-restricted algorithms. (Static Priority with Full Migration)</a:t>
            </a:r>
          </a:p>
          <a:p>
            <a:pPr lvl="1"/>
            <a:r>
              <a:rPr lang="en-US" sz="2000" dirty="0" smtClean="0"/>
              <a:t>There are 24 different possible priority assignments which must be enumerated. Lets just go through one with the same ordered priority (highest-lowest)  of T1,T2,T3,T4.</a:t>
            </a:r>
          </a:p>
          <a:p>
            <a:pPr lvl="2"/>
            <a:r>
              <a:rPr lang="en-US" sz="1800" dirty="0" smtClean="0"/>
              <a:t>See how T1 and T2 have small periods relative to T4. Because they also have higher priority, they constantly preempt T4 causing it to miss its deadline!</a:t>
            </a:r>
          </a:p>
          <a:p>
            <a:endParaRPr lang="en-US" sz="2400" dirty="0"/>
          </a:p>
        </p:txBody>
      </p:sp>
      <p:sp>
        <p:nvSpPr>
          <p:cNvPr id="5" name="Title 1"/>
          <p:cNvSpPr>
            <a:spLocks noGrp="1"/>
          </p:cNvSpPr>
          <p:nvPr>
            <p:ph type="title"/>
          </p:nvPr>
        </p:nvSpPr>
        <p:spPr>
          <a:xfrm>
            <a:off x="838200" y="228600"/>
            <a:ext cx="7620000" cy="487362"/>
          </a:xfrm>
        </p:spPr>
        <p:txBody>
          <a:bodyPr>
            <a:normAutofit fontScale="90000"/>
          </a:bodyPr>
          <a:lstStyle/>
          <a:p>
            <a:r>
              <a:rPr lang="en-US" sz="2800" dirty="0" smtClean="0"/>
              <a:t>Task System F Schedulability Derivations</a:t>
            </a:r>
            <a:endParaRPr lang="en-US" sz="2800" dirty="0"/>
          </a:p>
        </p:txBody>
      </p:sp>
      <p:sp>
        <p:nvSpPr>
          <p:cNvPr id="6" name="Rectangle 5"/>
          <p:cNvSpPr/>
          <p:nvPr/>
        </p:nvSpPr>
        <p:spPr>
          <a:xfrm>
            <a:off x="457200" y="838200"/>
            <a:ext cx="8458200" cy="523220"/>
          </a:xfrm>
          <a:prstGeom prst="rect">
            <a:avLst/>
          </a:prstGeom>
        </p:spPr>
        <p:txBody>
          <a:bodyPr wrap="square">
            <a:spAutoFit/>
          </a:bodyPr>
          <a:lstStyle/>
          <a:p>
            <a:r>
              <a:rPr lang="en-US" sz="2800" b="1" dirty="0" smtClean="0">
                <a:solidFill>
                  <a:srgbClr val="FF0000"/>
                </a:solidFill>
                <a:effectLst>
                  <a:outerShdw blurRad="38100" dist="38100" dir="2700000" algn="tl">
                    <a:srgbClr val="000000">
                      <a:alpha val="43137"/>
                    </a:srgbClr>
                  </a:outerShdw>
                </a:effectLst>
              </a:rPr>
              <a:t>F: T</a:t>
            </a:r>
            <a:r>
              <a:rPr lang="en-US" sz="2800" b="1" baseline="-25000" dirty="0" smtClean="0">
                <a:solidFill>
                  <a:srgbClr val="FF0000"/>
                </a:solidFill>
                <a:effectLst>
                  <a:outerShdw blurRad="38100" dist="38100" dir="2700000" algn="tl">
                    <a:srgbClr val="000000">
                      <a:alpha val="43137"/>
                    </a:srgbClr>
                  </a:outerShdw>
                </a:effectLst>
              </a:rPr>
              <a:t>1</a:t>
            </a:r>
            <a:r>
              <a:rPr lang="en-US" sz="2800" b="1" dirty="0" smtClean="0">
                <a:solidFill>
                  <a:srgbClr val="FF0000"/>
                </a:solidFill>
                <a:effectLst>
                  <a:outerShdw blurRad="38100" dist="38100" dir="2700000" algn="tl">
                    <a:srgbClr val="000000">
                      <a:alpha val="43137"/>
                    </a:srgbClr>
                  </a:outerShdw>
                </a:effectLst>
              </a:rPr>
              <a:t> = (4,6), T</a:t>
            </a:r>
            <a:r>
              <a:rPr lang="en-US" sz="2800" b="1" baseline="-25000" dirty="0" smtClean="0">
                <a:solidFill>
                  <a:srgbClr val="FF0000"/>
                </a:solidFill>
                <a:effectLst>
                  <a:outerShdw blurRad="38100" dist="38100" dir="2700000" algn="tl">
                    <a:srgbClr val="000000">
                      <a:alpha val="43137"/>
                    </a:srgbClr>
                  </a:outerShdw>
                </a:effectLst>
              </a:rPr>
              <a:t>2</a:t>
            </a:r>
            <a:r>
              <a:rPr lang="en-US" sz="2800" b="1" dirty="0" smtClean="0">
                <a:solidFill>
                  <a:srgbClr val="FF0000"/>
                </a:solidFill>
                <a:effectLst>
                  <a:outerShdw blurRad="38100" dist="38100" dir="2700000" algn="tl">
                    <a:srgbClr val="000000">
                      <a:alpha val="43137"/>
                    </a:srgbClr>
                  </a:outerShdw>
                </a:effectLst>
              </a:rPr>
              <a:t> = (7,12), T</a:t>
            </a:r>
            <a:r>
              <a:rPr lang="en-US" sz="2800" b="1" baseline="-25000" dirty="0" smtClean="0">
                <a:solidFill>
                  <a:srgbClr val="FF0000"/>
                </a:solidFill>
                <a:effectLst>
                  <a:outerShdw blurRad="38100" dist="38100" dir="2700000" algn="tl">
                    <a:srgbClr val="000000">
                      <a:alpha val="43137"/>
                    </a:srgbClr>
                  </a:outerShdw>
                </a:effectLst>
              </a:rPr>
              <a:t>3</a:t>
            </a:r>
            <a:r>
              <a:rPr lang="en-US" sz="2800" b="1" dirty="0" smtClean="0">
                <a:solidFill>
                  <a:srgbClr val="FF0000"/>
                </a:solidFill>
                <a:effectLst>
                  <a:outerShdw blurRad="38100" dist="38100" dir="2700000" algn="tl">
                    <a:srgbClr val="000000">
                      <a:alpha val="43137"/>
                    </a:srgbClr>
                  </a:outerShdw>
                </a:effectLst>
              </a:rPr>
              <a:t> = (4,12), T</a:t>
            </a:r>
            <a:r>
              <a:rPr lang="en-US" sz="2800" b="1" baseline="-25000" dirty="0" smtClean="0">
                <a:solidFill>
                  <a:srgbClr val="FF0000"/>
                </a:solidFill>
                <a:effectLst>
                  <a:outerShdw blurRad="38100" dist="38100" dir="2700000" algn="tl">
                    <a:srgbClr val="000000">
                      <a:alpha val="43137"/>
                    </a:srgbClr>
                  </a:outerShdw>
                </a:effectLst>
              </a:rPr>
              <a:t>4</a:t>
            </a:r>
            <a:r>
              <a:rPr lang="en-US" sz="2800" b="1" dirty="0" smtClean="0">
                <a:solidFill>
                  <a:srgbClr val="FF0000"/>
                </a:solidFill>
                <a:effectLst>
                  <a:outerShdw blurRad="38100" dist="38100" dir="2700000" algn="tl">
                    <a:srgbClr val="000000">
                      <a:alpha val="43137"/>
                    </a:srgbClr>
                  </a:outerShdw>
                </a:effectLst>
              </a:rPr>
              <a:t>=(10,24), M=2</a:t>
            </a:r>
            <a:endParaRPr lang="en-US" sz="2800" b="1" dirty="0">
              <a:solidFill>
                <a:srgbClr val="FF0000"/>
              </a:solidFill>
              <a:effectLst>
                <a:outerShdw blurRad="38100" dist="38100" dir="2700000" algn="tl">
                  <a:srgbClr val="000000">
                    <a:alpha val="43137"/>
                  </a:srgbClr>
                </a:outerShdw>
              </a:effectLst>
            </a:endParaRPr>
          </a:p>
        </p:txBody>
      </p:sp>
      <p:pic>
        <p:nvPicPr>
          <p:cNvPr id="8" name="Picture 7" descr="Lemma30.13.png"/>
          <p:cNvPicPr>
            <a:picLocks noChangeAspect="1"/>
          </p:cNvPicPr>
          <p:nvPr/>
        </p:nvPicPr>
        <p:blipFill>
          <a:blip r:embed="rId2" cstate="print"/>
          <a:stretch>
            <a:fillRect/>
          </a:stretch>
        </p:blipFill>
        <p:spPr>
          <a:xfrm>
            <a:off x="1447800" y="4419600"/>
            <a:ext cx="6553201" cy="1911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458200" cy="4709160"/>
          </a:xfrm>
        </p:spPr>
        <p:txBody>
          <a:bodyPr>
            <a:normAutofit/>
          </a:bodyPr>
          <a:lstStyle/>
          <a:p>
            <a:r>
              <a:rPr lang="en-US" sz="1800" dirty="0" smtClean="0"/>
              <a:t>With Task System F, we have demonstrated a system that can be scheduled by &lt;1,2&gt;,&lt;2,2&gt;, and &lt;3,2&gt; restricted algorithms but not &lt;1,3&gt;-restricted algorithms. Thus we have the following relationship.</a:t>
            </a:r>
            <a:endParaRPr lang="en-US" sz="1800" dirty="0"/>
          </a:p>
        </p:txBody>
      </p:sp>
      <p:sp>
        <p:nvSpPr>
          <p:cNvPr id="5" name="Title 1"/>
          <p:cNvSpPr>
            <a:spLocks noGrp="1"/>
          </p:cNvSpPr>
          <p:nvPr>
            <p:ph type="title"/>
          </p:nvPr>
        </p:nvSpPr>
        <p:spPr>
          <a:xfrm>
            <a:off x="838200" y="228600"/>
            <a:ext cx="7620000" cy="487362"/>
          </a:xfrm>
        </p:spPr>
        <p:txBody>
          <a:bodyPr>
            <a:normAutofit fontScale="90000"/>
          </a:bodyPr>
          <a:lstStyle/>
          <a:p>
            <a:r>
              <a:rPr lang="en-US" sz="2800" dirty="0" smtClean="0"/>
              <a:t>Task System F Schedulability Derivations</a:t>
            </a:r>
            <a:endParaRPr lang="en-US" sz="2800" dirty="0"/>
          </a:p>
        </p:txBody>
      </p:sp>
      <p:sp>
        <p:nvSpPr>
          <p:cNvPr id="6" name="Rectangle 5"/>
          <p:cNvSpPr/>
          <p:nvPr/>
        </p:nvSpPr>
        <p:spPr>
          <a:xfrm>
            <a:off x="457200" y="838200"/>
            <a:ext cx="8458200" cy="523220"/>
          </a:xfrm>
          <a:prstGeom prst="rect">
            <a:avLst/>
          </a:prstGeom>
        </p:spPr>
        <p:txBody>
          <a:bodyPr wrap="square">
            <a:spAutoFit/>
          </a:bodyPr>
          <a:lstStyle/>
          <a:p>
            <a:r>
              <a:rPr lang="en-US" sz="2800" b="1" dirty="0" smtClean="0">
                <a:solidFill>
                  <a:srgbClr val="FF0000"/>
                </a:solidFill>
                <a:effectLst>
                  <a:outerShdw blurRad="38100" dist="38100" dir="2700000" algn="tl">
                    <a:srgbClr val="000000">
                      <a:alpha val="43137"/>
                    </a:srgbClr>
                  </a:outerShdw>
                </a:effectLst>
              </a:rPr>
              <a:t>F: T</a:t>
            </a:r>
            <a:r>
              <a:rPr lang="en-US" sz="2800" b="1" baseline="-25000" dirty="0" smtClean="0">
                <a:solidFill>
                  <a:srgbClr val="FF0000"/>
                </a:solidFill>
                <a:effectLst>
                  <a:outerShdw blurRad="38100" dist="38100" dir="2700000" algn="tl">
                    <a:srgbClr val="000000">
                      <a:alpha val="43137"/>
                    </a:srgbClr>
                  </a:outerShdw>
                </a:effectLst>
              </a:rPr>
              <a:t>1</a:t>
            </a:r>
            <a:r>
              <a:rPr lang="en-US" sz="2800" b="1" dirty="0" smtClean="0">
                <a:solidFill>
                  <a:srgbClr val="FF0000"/>
                </a:solidFill>
                <a:effectLst>
                  <a:outerShdw blurRad="38100" dist="38100" dir="2700000" algn="tl">
                    <a:srgbClr val="000000">
                      <a:alpha val="43137"/>
                    </a:srgbClr>
                  </a:outerShdw>
                </a:effectLst>
              </a:rPr>
              <a:t> = (4,6), T</a:t>
            </a:r>
            <a:r>
              <a:rPr lang="en-US" sz="2800" b="1" baseline="-25000" dirty="0" smtClean="0">
                <a:solidFill>
                  <a:srgbClr val="FF0000"/>
                </a:solidFill>
                <a:effectLst>
                  <a:outerShdw blurRad="38100" dist="38100" dir="2700000" algn="tl">
                    <a:srgbClr val="000000">
                      <a:alpha val="43137"/>
                    </a:srgbClr>
                  </a:outerShdw>
                </a:effectLst>
              </a:rPr>
              <a:t>2</a:t>
            </a:r>
            <a:r>
              <a:rPr lang="en-US" sz="2800" b="1" dirty="0" smtClean="0">
                <a:solidFill>
                  <a:srgbClr val="FF0000"/>
                </a:solidFill>
                <a:effectLst>
                  <a:outerShdw blurRad="38100" dist="38100" dir="2700000" algn="tl">
                    <a:srgbClr val="000000">
                      <a:alpha val="43137"/>
                    </a:srgbClr>
                  </a:outerShdw>
                </a:effectLst>
              </a:rPr>
              <a:t> = (7,12), T</a:t>
            </a:r>
            <a:r>
              <a:rPr lang="en-US" sz="2800" b="1" baseline="-25000" dirty="0" smtClean="0">
                <a:solidFill>
                  <a:srgbClr val="FF0000"/>
                </a:solidFill>
                <a:effectLst>
                  <a:outerShdw blurRad="38100" dist="38100" dir="2700000" algn="tl">
                    <a:srgbClr val="000000">
                      <a:alpha val="43137"/>
                    </a:srgbClr>
                  </a:outerShdw>
                </a:effectLst>
              </a:rPr>
              <a:t>3</a:t>
            </a:r>
            <a:r>
              <a:rPr lang="en-US" sz="2800" b="1" dirty="0" smtClean="0">
                <a:solidFill>
                  <a:srgbClr val="FF0000"/>
                </a:solidFill>
                <a:effectLst>
                  <a:outerShdw blurRad="38100" dist="38100" dir="2700000" algn="tl">
                    <a:srgbClr val="000000">
                      <a:alpha val="43137"/>
                    </a:srgbClr>
                  </a:outerShdw>
                </a:effectLst>
              </a:rPr>
              <a:t> = (4,12), T</a:t>
            </a:r>
            <a:r>
              <a:rPr lang="en-US" sz="2800" b="1" baseline="-25000" dirty="0" smtClean="0">
                <a:solidFill>
                  <a:srgbClr val="FF0000"/>
                </a:solidFill>
                <a:effectLst>
                  <a:outerShdw blurRad="38100" dist="38100" dir="2700000" algn="tl">
                    <a:srgbClr val="000000">
                      <a:alpha val="43137"/>
                    </a:srgbClr>
                  </a:outerShdw>
                </a:effectLst>
              </a:rPr>
              <a:t>4</a:t>
            </a:r>
            <a:r>
              <a:rPr lang="en-US" sz="2800" b="1" dirty="0" smtClean="0">
                <a:solidFill>
                  <a:srgbClr val="FF0000"/>
                </a:solidFill>
                <a:effectLst>
                  <a:outerShdw blurRad="38100" dist="38100" dir="2700000" algn="tl">
                    <a:srgbClr val="000000">
                      <a:alpha val="43137"/>
                    </a:srgbClr>
                  </a:outerShdw>
                </a:effectLst>
              </a:rPr>
              <a:t>=(10,24), M=2</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7" name="Table 6"/>
          <p:cNvGraphicFramePr>
            <a:graphicFrameLocks noGrp="1"/>
          </p:cNvGraphicFramePr>
          <p:nvPr/>
        </p:nvGraphicFramePr>
        <p:xfrm>
          <a:off x="762000" y="2667000"/>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val="10000"/>
                  </a:ext>
                </a:extLst>
              </a:tr>
              <a:tr h="365760">
                <a:tc>
                  <a:txBody>
                    <a:bodyPr/>
                    <a:lstStyle/>
                    <a:p>
                      <a:r>
                        <a:rPr lang="en-US" dirty="0" smtClean="0"/>
                        <a:t>&lt;1,1&gt;</a:t>
                      </a:r>
                      <a:endParaRPr lang="en-US" dirty="0"/>
                    </a:p>
                  </a:txBody>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200000" t="-110000" r="-700000" b="-836667"/>
                      </a:stretch>
                    </a:blipFill>
                  </a:tcPr>
                </a:tc>
                <a:tc>
                  <a:txBody>
                    <a:bodyPr/>
                    <a:lstStyle/>
                    <a:p>
                      <a:endParaRPr lang="en-US"/>
                    </a:p>
                  </a:txBody>
                  <a:tcPr>
                    <a:blipFill>
                      <a:blip r:embed="rId2"/>
                      <a:stretch>
                        <a:fillRect l="-300000" t="-110000" r="-600000" b="-836667"/>
                      </a:stretch>
                    </a:blipFill>
                  </a:tcPr>
                </a:tc>
                <a:tc>
                  <a:txBody>
                    <a:bodyPr/>
                    <a:lstStyle/>
                    <a:p>
                      <a:endParaRPr lang="en-US"/>
                    </a:p>
                  </a:txBody>
                  <a:tcPr>
                    <a:blipFill>
                      <a:blip r:embed="rId2"/>
                      <a:stretch>
                        <a:fillRect l="-400000" t="-110000" r="-500000" b="-836667"/>
                      </a:stretch>
                    </a:blipFill>
                  </a:tcPr>
                </a:tc>
                <a:tc>
                  <a:txBody>
                    <a:bodyPr/>
                    <a:lstStyle/>
                    <a:p>
                      <a:endParaRPr lang="en-US"/>
                    </a:p>
                  </a:txBody>
                  <a:tcPr>
                    <a:blipFill>
                      <a:blip r:embed="rId2"/>
                      <a:stretch>
                        <a:fillRect l="-503906" t="-110000" r="-403906" b="-836667"/>
                      </a:stretch>
                    </a:blipFill>
                  </a:tcPr>
                </a:tc>
                <a:tc>
                  <a:txBody>
                    <a:bodyPr/>
                    <a:lstStyle/>
                    <a:p>
                      <a:endParaRPr lang="en-US"/>
                    </a:p>
                  </a:txBody>
                  <a:tcPr>
                    <a:blipFill>
                      <a:blip r:embed="rId2"/>
                      <a:stretch>
                        <a:fillRect l="-599225" t="-110000" r="-300775" b="-836667"/>
                      </a:stretch>
                    </a:blipFill>
                  </a:tcPr>
                </a:tc>
                <a:tc>
                  <a:txBody>
                    <a:bodyPr/>
                    <a:lstStyle/>
                    <a:p>
                      <a:endParaRPr lang="en-US"/>
                    </a:p>
                  </a:txBody>
                  <a:tcPr>
                    <a:blipFill>
                      <a:blip r:embed="rId2"/>
                      <a:stretch>
                        <a:fillRect l="-699225" t="-110000" r="-200775" b="-836667"/>
                      </a:stretch>
                    </a:blipFill>
                  </a:tcPr>
                </a:tc>
                <a:tc>
                  <a:txBody>
                    <a:bodyPr/>
                    <a:lstStyle/>
                    <a:p>
                      <a:pPr algn="ctr"/>
                      <a:endParaRPr lang="en-US" b="1">
                        <a:solidFill>
                          <a:schemeClr val="tx1"/>
                        </a:solidFill>
                      </a:endParaRPr>
                    </a:p>
                  </a:txBody>
                  <a:tcPr/>
                </a:tc>
                <a:tc>
                  <a:txBody>
                    <a:bodyPr/>
                    <a:lstStyle/>
                    <a:p>
                      <a:endParaRPr lang="en-US"/>
                    </a:p>
                  </a:txBody>
                  <a:tcPr>
                    <a:blipFill>
                      <a:blip r:embed="rId2"/>
                      <a:stretch>
                        <a:fillRect l="-899225" t="-110000" r="-775" b="-836667"/>
                      </a:stretch>
                    </a:blipFill>
                  </a:tcPr>
                </a:tc>
                <a:extLst>
                  <a:ext uri="{0D108BD9-81ED-4DB2-BD59-A6C34878D82A}">
                    <a16:rowId xmlns:a16="http://schemas.microsoft.com/office/drawing/2014/main" val="10001"/>
                  </a:ext>
                </a:extLst>
              </a:tr>
              <a:tr h="370840">
                <a:tc>
                  <a:txBody>
                    <a:bodyPr/>
                    <a:lstStyle/>
                    <a:p>
                      <a:r>
                        <a:rPr lang="en-US" dirty="0" smtClean="0"/>
                        <a:t>&lt;2,1&gt;</a:t>
                      </a:r>
                      <a:endParaRPr lang="en-US" dirty="0"/>
                    </a:p>
                  </a:txBody>
                  <a:tcPr/>
                </a:tc>
                <a:tc>
                  <a:txBody>
                    <a:bodyPr/>
                    <a:lstStyle/>
                    <a:p>
                      <a:endParaRPr lang="en-US"/>
                    </a:p>
                  </a:txBody>
                  <a:tcPr>
                    <a:blipFill>
                      <a:blip r:embed="rId2"/>
                      <a:stretch>
                        <a:fillRect l="-100000" t="-206557" r="-800000" b="-722951"/>
                      </a:stretch>
                    </a:blipFill>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400000" t="-206557" r="-500000" b="-722951"/>
                      </a:stretch>
                    </a:blipFill>
                  </a:tcPr>
                </a:tc>
                <a:tc>
                  <a:txBody>
                    <a:bodyPr/>
                    <a:lstStyle/>
                    <a:p>
                      <a:endParaRPr lang="en-US"/>
                    </a:p>
                  </a:txBody>
                  <a:tcPr>
                    <a:blipFill>
                      <a:blip r:embed="rId2"/>
                      <a:stretch>
                        <a:fillRect l="-503906" t="-206557" r="-403906" b="-722951"/>
                      </a:stretch>
                    </a:blipFill>
                  </a:tcPr>
                </a:tc>
                <a:tc>
                  <a:txBody>
                    <a:bodyPr/>
                    <a:lstStyle/>
                    <a:p>
                      <a:endParaRPr lang="en-US"/>
                    </a:p>
                  </a:txBody>
                  <a:tcPr>
                    <a:blipFill>
                      <a:blip r:embed="rId2"/>
                      <a:stretch>
                        <a:fillRect l="-599225" t="-206557" r="-300775" b="-722951"/>
                      </a:stretch>
                    </a:blipFill>
                  </a:tcPr>
                </a:tc>
                <a:tc>
                  <a:txBody>
                    <a:bodyPr/>
                    <a:lstStyle/>
                    <a:p>
                      <a:pPr algn="ctr"/>
                      <a:endParaRPr lang="en-US" b="1">
                        <a:solidFill>
                          <a:schemeClr val="tx1"/>
                        </a:solidFill>
                      </a:endParaRPr>
                    </a:p>
                  </a:txBody>
                  <a:tcPr/>
                </a:tc>
                <a:tc>
                  <a:txBody>
                    <a:bodyPr/>
                    <a:lstStyle/>
                    <a:p>
                      <a:pPr algn="ctr"/>
                      <a:endParaRPr lang="en-US" b="1">
                        <a:solidFill>
                          <a:schemeClr val="tx1"/>
                        </a:solidFill>
                      </a:endParaRPr>
                    </a:p>
                  </a:txBody>
                  <a:tcPr/>
                </a:tc>
                <a:tc>
                  <a:txBody>
                    <a:bodyPr/>
                    <a:lstStyle/>
                    <a:p>
                      <a:endParaRPr lang="en-US"/>
                    </a:p>
                  </a:txBody>
                  <a:tcPr>
                    <a:blipFill>
                      <a:blip r:embed="rId2"/>
                      <a:stretch>
                        <a:fillRect l="-899225" t="-206557" r="-775" b="-722951"/>
                      </a:stretch>
                    </a:blipFill>
                  </a:tcPr>
                </a:tc>
                <a:extLst>
                  <a:ext uri="{0D108BD9-81ED-4DB2-BD59-A6C34878D82A}">
                    <a16:rowId xmlns:a16="http://schemas.microsoft.com/office/drawing/2014/main" val="10002"/>
                  </a:ext>
                </a:extLst>
              </a:tr>
              <a:tr h="370840">
                <a:tc>
                  <a:txBody>
                    <a:bodyPr/>
                    <a:lstStyle/>
                    <a:p>
                      <a:r>
                        <a:rPr lang="en-US" dirty="0" smtClean="0"/>
                        <a:t>&lt;3,1&gt;</a:t>
                      </a:r>
                      <a:endParaRPr lang="en-US" dirty="0"/>
                    </a:p>
                  </a:txBody>
                  <a:tcPr/>
                </a:tc>
                <a:tc>
                  <a:txBody>
                    <a:bodyPr/>
                    <a:lstStyle/>
                    <a:p>
                      <a:endParaRPr lang="en-US"/>
                    </a:p>
                  </a:txBody>
                  <a:tcPr>
                    <a:blipFill>
                      <a:blip r:embed="rId2"/>
                      <a:stretch>
                        <a:fillRect l="-100000" t="-306557" r="-800000" b="-622951"/>
                      </a:stretch>
                    </a:blipFill>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400000" t="-306557" r="-500000" b="-622951"/>
                      </a:stretch>
                    </a:blipFill>
                  </a:tcPr>
                </a:tc>
                <a:tc>
                  <a:txBody>
                    <a:bodyPr/>
                    <a:lstStyle/>
                    <a:p>
                      <a:endParaRPr lang="en-US"/>
                    </a:p>
                  </a:txBody>
                  <a:tcPr>
                    <a:blipFill>
                      <a:blip r:embed="rId2"/>
                      <a:stretch>
                        <a:fillRect l="-503906" t="-306557" r="-403906" b="-622951"/>
                      </a:stretch>
                    </a:blipFill>
                  </a:tcPr>
                </a:tc>
                <a:tc>
                  <a:txBody>
                    <a:bodyPr/>
                    <a:lstStyle/>
                    <a:p>
                      <a:endParaRPr lang="en-US"/>
                    </a:p>
                  </a:txBody>
                  <a:tcPr>
                    <a:blipFill>
                      <a:blip r:embed="rId2"/>
                      <a:stretch>
                        <a:fillRect l="-599225" t="-306557" r="-300775" b="-622951"/>
                      </a:stretch>
                    </a:blipFill>
                  </a:tcPr>
                </a:tc>
                <a:tc>
                  <a:txBody>
                    <a:bodyPr/>
                    <a:lstStyle/>
                    <a:p>
                      <a:pPr algn="ctr"/>
                      <a:endParaRPr lang="en-US" b="1">
                        <a:solidFill>
                          <a:schemeClr val="tx1"/>
                        </a:solidFill>
                      </a:endParaRPr>
                    </a:p>
                  </a:txBody>
                  <a:tcPr/>
                </a:tc>
                <a:tc>
                  <a:txBody>
                    <a:bodyPr/>
                    <a:lstStyle/>
                    <a:p>
                      <a:pPr algn="ctr"/>
                      <a:endParaRPr lang="en-US" b="1">
                        <a:solidFill>
                          <a:schemeClr val="tx1"/>
                        </a:solidFill>
                      </a:endParaRPr>
                    </a:p>
                  </a:txBody>
                  <a:tcPr/>
                </a:tc>
                <a:tc>
                  <a:txBody>
                    <a:bodyPr/>
                    <a:lstStyle/>
                    <a:p>
                      <a:endParaRPr lang="en-US"/>
                    </a:p>
                  </a:txBody>
                  <a:tcPr>
                    <a:blipFill>
                      <a:blip r:embed="rId2"/>
                      <a:stretch>
                        <a:fillRect l="-899225" t="-306557" r="-775" b="-622951"/>
                      </a:stretch>
                    </a:blipFill>
                  </a:tcPr>
                </a:tc>
                <a:extLst>
                  <a:ext uri="{0D108BD9-81ED-4DB2-BD59-A6C34878D82A}">
                    <a16:rowId xmlns:a16="http://schemas.microsoft.com/office/drawing/2014/main" val="10003"/>
                  </a:ext>
                </a:extLst>
              </a:tr>
              <a:tr h="370840">
                <a:tc>
                  <a:txBody>
                    <a:bodyPr/>
                    <a:lstStyle/>
                    <a:p>
                      <a:r>
                        <a:rPr lang="en-US" dirty="0" smtClean="0"/>
                        <a:t>&lt;1,2&gt;</a:t>
                      </a:r>
                      <a:endParaRPr lang="en-US" dirty="0"/>
                    </a:p>
                  </a:txBody>
                  <a:tcPr/>
                </a:tc>
                <a:tc>
                  <a:txBody>
                    <a:bodyPr/>
                    <a:lstStyle/>
                    <a:p>
                      <a:endParaRPr lang="en-US"/>
                    </a:p>
                  </a:txBody>
                  <a:tcPr>
                    <a:blipFill>
                      <a:blip r:embed="rId2"/>
                      <a:stretch>
                        <a:fillRect l="-100000" t="-406557" r="-800000" b="-522951"/>
                      </a:stretch>
                    </a:blipFill>
                  </a:tcPr>
                </a:tc>
                <a:tc>
                  <a:txBody>
                    <a:bodyPr/>
                    <a:lstStyle/>
                    <a:p>
                      <a:endParaRPr lang="en-US"/>
                    </a:p>
                  </a:txBody>
                  <a:tcPr>
                    <a:blipFill>
                      <a:blip r:embed="rId2"/>
                      <a:stretch>
                        <a:fillRect l="-200000" t="-406557" r="-700000" b="-522951"/>
                      </a:stretch>
                    </a:blipFill>
                  </a:tcPr>
                </a:tc>
                <a:tc>
                  <a:txBody>
                    <a:bodyPr/>
                    <a:lstStyle/>
                    <a:p>
                      <a:endParaRPr lang="en-US"/>
                    </a:p>
                  </a:txBody>
                  <a:tcPr>
                    <a:blipFill>
                      <a:blip r:embed="rId2"/>
                      <a:stretch>
                        <a:fillRect l="-300000" t="-406557" r="-600000" b="-522951"/>
                      </a:stretch>
                    </a:blipFill>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503906" t="-406557" r="-403906" b="-522951"/>
                      </a:stretch>
                    </a:blipFill>
                  </a:tcPr>
                </a:tc>
                <a:tc>
                  <a:txBody>
                    <a:bodyPr/>
                    <a:lstStyle/>
                    <a:p>
                      <a:endParaRPr lang="en-US"/>
                    </a:p>
                  </a:txBody>
                  <a:tcPr>
                    <a:blipFill>
                      <a:blip r:embed="rId2"/>
                      <a:stretch>
                        <a:fillRect l="-599225" t="-406557" r="-300775" b="-522951"/>
                      </a:stretch>
                    </a:blipFill>
                  </a:tcPr>
                </a:tc>
                <a:tc>
                  <a:txBody>
                    <a:bodyPr/>
                    <a:lstStyle/>
                    <a:p>
                      <a:endParaRPr lang="en-US"/>
                    </a:p>
                  </a:txBody>
                  <a:tcPr>
                    <a:blipFill>
                      <a:blip r:embed="rId2"/>
                      <a:stretch>
                        <a:fillRect l="-699225" t="-406557" r="-200775" b="-522951"/>
                      </a:stretch>
                    </a:blipFill>
                  </a:tcPr>
                </a:tc>
                <a:tc>
                  <a:txBody>
                    <a:bodyPr/>
                    <a:lstStyle/>
                    <a:p>
                      <a:endParaRPr lang="en-US"/>
                    </a:p>
                  </a:txBody>
                  <a:tcPr>
                    <a:blipFill>
                      <a:blip r:embed="rId2"/>
                      <a:stretch>
                        <a:fillRect l="-799225" t="-406557" r="-100775" b="-522951"/>
                      </a:stretch>
                    </a:blipFill>
                  </a:tcPr>
                </a:tc>
                <a:tc>
                  <a:txBody>
                    <a:bodyPr/>
                    <a:lstStyle/>
                    <a:p>
                      <a:endParaRPr lang="en-US"/>
                    </a:p>
                  </a:txBody>
                  <a:tcPr>
                    <a:blipFill>
                      <a:blip r:embed="rId2"/>
                      <a:stretch>
                        <a:fillRect l="-899225" t="-406557" r="-775" b="-522951"/>
                      </a:stretch>
                    </a:blipFill>
                  </a:tcPr>
                </a:tc>
                <a:extLst>
                  <a:ext uri="{0D108BD9-81ED-4DB2-BD59-A6C34878D82A}">
                    <a16:rowId xmlns:a16="http://schemas.microsoft.com/office/drawing/2014/main" val="10004"/>
                  </a:ext>
                </a:extLst>
              </a:tr>
              <a:tr h="370840">
                <a:tc>
                  <a:txBody>
                    <a:bodyPr/>
                    <a:lstStyle/>
                    <a:p>
                      <a:r>
                        <a:rPr lang="en-US" dirty="0" smtClean="0"/>
                        <a:t>&lt;2,2&gt;</a:t>
                      </a:r>
                      <a:endParaRPr lang="en-US" dirty="0"/>
                    </a:p>
                  </a:txBody>
                  <a:tcPr/>
                </a:tc>
                <a:tc>
                  <a:txBody>
                    <a:bodyPr/>
                    <a:lstStyle/>
                    <a:p>
                      <a:endParaRPr lang="en-US"/>
                    </a:p>
                  </a:txBody>
                  <a:tcPr>
                    <a:blipFill>
                      <a:blip r:embed="rId2"/>
                      <a:stretch>
                        <a:fillRect l="-100000" t="-515000" r="-800000" b="-431667"/>
                      </a:stretch>
                    </a:blipFill>
                  </a:tcPr>
                </a:tc>
                <a:tc>
                  <a:txBody>
                    <a:bodyPr/>
                    <a:lstStyle/>
                    <a:p>
                      <a:endParaRPr lang="en-US"/>
                    </a:p>
                  </a:txBody>
                  <a:tcPr>
                    <a:blipFill>
                      <a:blip r:embed="rId2"/>
                      <a:stretch>
                        <a:fillRect l="-200000" t="-515000" r="-700000" b="-431667"/>
                      </a:stretch>
                    </a:blipFill>
                  </a:tcPr>
                </a:tc>
                <a:tc>
                  <a:txBody>
                    <a:bodyPr/>
                    <a:lstStyle/>
                    <a:p>
                      <a:endParaRPr lang="en-US"/>
                    </a:p>
                  </a:txBody>
                  <a:tcPr>
                    <a:blipFill>
                      <a:blip r:embed="rId2"/>
                      <a:stretch>
                        <a:fillRect l="-300000" t="-515000" r="-600000" b="-431667"/>
                      </a:stretch>
                    </a:blipFill>
                  </a:tcPr>
                </a:tc>
                <a:tc>
                  <a:txBody>
                    <a:bodyPr/>
                    <a:lstStyle/>
                    <a:p>
                      <a:endParaRPr lang="en-US"/>
                    </a:p>
                  </a:txBody>
                  <a:tcPr>
                    <a:blipFill>
                      <a:blip r:embed="rId2"/>
                      <a:stretch>
                        <a:fillRect l="-400000" t="-515000" r="-500000" b="-431667"/>
                      </a:stretch>
                    </a:blipFill>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a:p>
                  </a:txBody>
                  <a:tcPr>
                    <a:blipFill>
                      <a:blip r:embed="rId2"/>
                      <a:stretch>
                        <a:fillRect l="-699225" t="-515000" r="-200775" b="-431667"/>
                      </a:stretch>
                    </a:blipFill>
                  </a:tcPr>
                </a:tc>
                <a:tc>
                  <a:txBody>
                    <a:bodyPr/>
                    <a:lstStyle/>
                    <a:p>
                      <a:endParaRPr lang="en-US"/>
                    </a:p>
                  </a:txBody>
                  <a:tcPr>
                    <a:blipFill>
                      <a:blip r:embed="rId2"/>
                      <a:stretch>
                        <a:fillRect l="-799225" t="-515000" r="-100775" b="-431667"/>
                      </a:stretch>
                    </a:blipFill>
                  </a:tcPr>
                </a:tc>
                <a:tc>
                  <a:txBody>
                    <a:bodyPr/>
                    <a:lstStyle/>
                    <a:p>
                      <a:endParaRPr lang="en-US"/>
                    </a:p>
                  </a:txBody>
                  <a:tcPr>
                    <a:blipFill>
                      <a:blip r:embed="rId2"/>
                      <a:stretch>
                        <a:fillRect l="-899225" t="-515000" r="-775" b="-431667"/>
                      </a:stretch>
                    </a:blipFill>
                  </a:tcPr>
                </a:tc>
                <a:extLst>
                  <a:ext uri="{0D108BD9-81ED-4DB2-BD59-A6C34878D82A}">
                    <a16:rowId xmlns:a16="http://schemas.microsoft.com/office/drawing/2014/main" val="10005"/>
                  </a:ext>
                </a:extLst>
              </a:tr>
              <a:tr h="370840">
                <a:tc>
                  <a:txBody>
                    <a:bodyPr/>
                    <a:lstStyle/>
                    <a:p>
                      <a:r>
                        <a:rPr lang="en-US" dirty="0" smtClean="0"/>
                        <a:t>&lt;3,2&gt;</a:t>
                      </a:r>
                      <a:endParaRPr lang="en-US" dirty="0"/>
                    </a:p>
                  </a:txBody>
                  <a:tcPr/>
                </a:tc>
                <a:tc>
                  <a:txBody>
                    <a:bodyPr/>
                    <a:lstStyle/>
                    <a:p>
                      <a:endParaRPr lang="en-US"/>
                    </a:p>
                  </a:txBody>
                  <a:tcPr>
                    <a:blipFill>
                      <a:blip r:embed="rId2"/>
                      <a:stretch>
                        <a:fillRect l="-100000" t="-604918" r="-800000" b="-324590"/>
                      </a:stretch>
                    </a:blipFill>
                  </a:tcPr>
                </a:tc>
                <a:tc>
                  <a:txBody>
                    <a:bodyPr/>
                    <a:lstStyle/>
                    <a:p>
                      <a:endParaRPr lang="en-US"/>
                    </a:p>
                  </a:txBody>
                  <a:tcPr>
                    <a:blipFill>
                      <a:blip r:embed="rId2"/>
                      <a:stretch>
                        <a:fillRect l="-200000" t="-604918" r="-700000" b="-324590"/>
                      </a:stretch>
                    </a:blipFill>
                  </a:tcPr>
                </a:tc>
                <a:tc>
                  <a:txBody>
                    <a:bodyPr/>
                    <a:lstStyle/>
                    <a:p>
                      <a:endParaRPr lang="en-US"/>
                    </a:p>
                  </a:txBody>
                  <a:tcPr>
                    <a:blipFill>
                      <a:blip r:embed="rId2"/>
                      <a:stretch>
                        <a:fillRect l="-300000" t="-604918" r="-600000" b="-324590"/>
                      </a:stretch>
                    </a:blipFill>
                  </a:tcPr>
                </a:tc>
                <a:tc>
                  <a:txBody>
                    <a:bodyPr/>
                    <a:lstStyle/>
                    <a:p>
                      <a:endParaRPr lang="en-US"/>
                    </a:p>
                  </a:txBody>
                  <a:tcPr>
                    <a:blipFill>
                      <a:blip r:embed="rId2"/>
                      <a:stretch>
                        <a:fillRect l="-400000" t="-604918" r="-500000" b="-324590"/>
                      </a:stretch>
                    </a:blipFill>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699225" t="-604918" r="-200775" b="-324590"/>
                      </a:stretch>
                    </a:blipFill>
                  </a:tcPr>
                </a:tc>
                <a:tc>
                  <a:txBody>
                    <a:bodyPr/>
                    <a:lstStyle/>
                    <a:p>
                      <a:endParaRPr lang="en-US"/>
                    </a:p>
                  </a:txBody>
                  <a:tcPr>
                    <a:blipFill>
                      <a:blip r:embed="rId2"/>
                      <a:stretch>
                        <a:fillRect l="-799225" t="-604918" r="-100775" b="-324590"/>
                      </a:stretch>
                    </a:blipFill>
                  </a:tcPr>
                </a:tc>
                <a:tc>
                  <a:txBody>
                    <a:bodyPr/>
                    <a:lstStyle/>
                    <a:p>
                      <a:endParaRPr lang="en-US"/>
                    </a:p>
                  </a:txBody>
                  <a:tcPr>
                    <a:blipFill>
                      <a:blip r:embed="rId2"/>
                      <a:stretch>
                        <a:fillRect l="-899225" t="-604918" r="-775" b="-324590"/>
                      </a:stretch>
                    </a:blipFill>
                  </a:tcPr>
                </a:tc>
                <a:extLst>
                  <a:ext uri="{0D108BD9-81ED-4DB2-BD59-A6C34878D82A}">
                    <a16:rowId xmlns:a16="http://schemas.microsoft.com/office/drawing/2014/main" val="10006"/>
                  </a:ext>
                </a:extLst>
              </a:tr>
              <a:tr h="370840">
                <a:tc>
                  <a:txBody>
                    <a:bodyPr/>
                    <a:lstStyle/>
                    <a:p>
                      <a:r>
                        <a:rPr lang="en-US" dirty="0" smtClean="0"/>
                        <a:t>&lt;1,3&gt;</a:t>
                      </a:r>
                      <a:endParaRPr lang="en-US" dirty="0"/>
                    </a:p>
                  </a:txBody>
                  <a:tcPr/>
                </a:tc>
                <a:tc>
                  <a:txBody>
                    <a:bodyPr/>
                    <a:lstStyle/>
                    <a:p>
                      <a:endParaRPr lang="en-US"/>
                    </a:p>
                  </a:txBody>
                  <a:tcPr>
                    <a:blipFill>
                      <a:blip r:embed="rId2"/>
                      <a:stretch>
                        <a:fillRect l="-100000" t="-704918" r="-800000" b="-224590"/>
                      </a:stretch>
                    </a:blipFill>
                  </a:tcPr>
                </a:tc>
                <a:tc>
                  <a:txBody>
                    <a:bodyPr/>
                    <a:lstStyle/>
                    <a:p>
                      <a:pPr algn="ctr"/>
                      <a:endParaRPr lang="en-US" b="1" dirty="0">
                        <a:solidFill>
                          <a:schemeClr val="tx1"/>
                        </a:solidFill>
                      </a:endParaRPr>
                    </a:p>
                  </a:txBody>
                  <a:tcPr/>
                </a:tc>
                <a:tc>
                  <a:txBody>
                    <a:bodyPr/>
                    <a:lstStyle/>
                    <a:p>
                      <a:pPr algn="ctr"/>
                      <a:endParaRPr lang="en-US" b="1">
                        <a:solidFill>
                          <a:schemeClr val="tx1"/>
                        </a:solidFill>
                      </a:endParaRPr>
                    </a:p>
                  </a:txBody>
                  <a:tcPr/>
                </a:tc>
                <a:tc>
                  <a:txBody>
                    <a:bodyPr/>
                    <a:lstStyle/>
                    <a:p>
                      <a:endParaRPr lang="en-US"/>
                    </a:p>
                  </a:txBody>
                  <a:tcPr>
                    <a:blipFill>
                      <a:blip r:embed="rId2"/>
                      <a:stretch>
                        <a:fillRect l="-400000" t="-704918" r="-500000" b="-224590"/>
                      </a:stretch>
                    </a:blipFill>
                  </a:tcPr>
                </a:tc>
                <a:tc>
                  <a:txBody>
                    <a:bodyPr/>
                    <a:lstStyle/>
                    <a:p>
                      <a:endParaRPr lang="en-US"/>
                    </a:p>
                  </a:txBody>
                  <a:tcPr>
                    <a:blipFill>
                      <a:blip r:embed="rId2"/>
                      <a:stretch>
                        <a:fillRect l="-503906" t="-704918" r="-403906" b="-224590"/>
                      </a:stretch>
                    </a:blipFill>
                  </a:tcPr>
                </a:tc>
                <a:tc>
                  <a:txBody>
                    <a:bodyPr/>
                    <a:lstStyle/>
                    <a:p>
                      <a:endParaRPr lang="en-US"/>
                    </a:p>
                  </a:txBody>
                  <a:tcPr>
                    <a:blipFill>
                      <a:blip r:embed="rId2"/>
                      <a:stretch>
                        <a:fillRect l="-599225" t="-704918" r="-300775" b="-224590"/>
                      </a:stretch>
                    </a:blipFill>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799225" t="-704918" r="-100775" b="-224590"/>
                      </a:stretch>
                    </a:blipFill>
                  </a:tcPr>
                </a:tc>
                <a:tc>
                  <a:txBody>
                    <a:bodyPr/>
                    <a:lstStyle/>
                    <a:p>
                      <a:endParaRPr lang="en-US"/>
                    </a:p>
                  </a:txBody>
                  <a:tcPr>
                    <a:blipFill>
                      <a:blip r:embed="rId2"/>
                      <a:stretch>
                        <a:fillRect l="-899225" t="-704918" r="-775" b="-224590"/>
                      </a:stretch>
                    </a:blipFill>
                  </a:tcPr>
                </a:tc>
                <a:extLst>
                  <a:ext uri="{0D108BD9-81ED-4DB2-BD59-A6C34878D82A}">
                    <a16:rowId xmlns:a16="http://schemas.microsoft.com/office/drawing/2014/main" val="10007"/>
                  </a:ext>
                </a:extLst>
              </a:tr>
              <a:tr h="370840">
                <a:tc>
                  <a:txBody>
                    <a:bodyPr/>
                    <a:lstStyle/>
                    <a:p>
                      <a:r>
                        <a:rPr lang="en-US" dirty="0" smtClean="0"/>
                        <a:t>&lt;2,3&gt;</a:t>
                      </a:r>
                      <a:endParaRPr lang="en-US" dirty="0"/>
                    </a:p>
                  </a:txBody>
                  <a:tcPr/>
                </a:tc>
                <a:tc>
                  <a:txBody>
                    <a:bodyPr/>
                    <a:lstStyle/>
                    <a:p>
                      <a:pPr algn="ctr"/>
                      <a:endParaRPr lang="en-US" b="1" dirty="0">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a:solidFill>
                          <a:schemeClr val="tx1"/>
                        </a:solidFill>
                      </a:endParaRPr>
                    </a:p>
                  </a:txBody>
                  <a:tcPr/>
                </a:tc>
                <a:tc>
                  <a:txBody>
                    <a:bodyPr/>
                    <a:lstStyle/>
                    <a:p>
                      <a:endParaRPr lang="en-US"/>
                    </a:p>
                  </a:txBody>
                  <a:tcPr>
                    <a:blipFill>
                      <a:blip r:embed="rId2"/>
                      <a:stretch>
                        <a:fillRect l="-400000" t="-804918" r="-500000" b="-124590"/>
                      </a:stretch>
                    </a:blipFill>
                  </a:tcPr>
                </a:tc>
                <a:tc>
                  <a:txBody>
                    <a:bodyPr/>
                    <a:lstStyle/>
                    <a:p>
                      <a:endParaRPr lang="en-US"/>
                    </a:p>
                  </a:txBody>
                  <a:tcPr>
                    <a:blipFill>
                      <a:blip r:embed="rId2"/>
                      <a:stretch>
                        <a:fillRect l="-503906" t="-804918" r="-403906" b="-124590"/>
                      </a:stretch>
                    </a:blipFill>
                  </a:tcPr>
                </a:tc>
                <a:tc>
                  <a:txBody>
                    <a:bodyPr/>
                    <a:lstStyle/>
                    <a:p>
                      <a:endParaRPr lang="en-US"/>
                    </a:p>
                  </a:txBody>
                  <a:tcPr>
                    <a:blipFill>
                      <a:blip r:embed="rId2"/>
                      <a:stretch>
                        <a:fillRect l="-599225" t="-804918" r="-300775" b="-124590"/>
                      </a:stretch>
                    </a:blipFill>
                  </a:tcPr>
                </a:tc>
                <a:tc>
                  <a:txBody>
                    <a:bodyPr/>
                    <a:lstStyle/>
                    <a:p>
                      <a:endParaRPr lang="en-US"/>
                    </a:p>
                  </a:txBody>
                  <a:tcPr>
                    <a:blipFill>
                      <a:blip r:embed="rId2"/>
                      <a:stretch>
                        <a:fillRect l="-699225" t="-804918" r="-200775" b="-124590"/>
                      </a:stretch>
                    </a:blipFill>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899225" t="-804918" r="-775" b="-124590"/>
                      </a:stretch>
                    </a:blipFill>
                  </a:tcPr>
                </a:tc>
                <a:extLst>
                  <a:ext uri="{0D108BD9-81ED-4DB2-BD59-A6C34878D82A}">
                    <a16:rowId xmlns:a16="http://schemas.microsoft.com/office/drawing/2014/main" val="10008"/>
                  </a:ext>
                </a:extLst>
              </a:tr>
              <a:tr h="370840">
                <a:tc>
                  <a:txBody>
                    <a:bodyPr/>
                    <a:lstStyle/>
                    <a:p>
                      <a:r>
                        <a:rPr lang="en-US" dirty="0" smtClean="0"/>
                        <a:t>&lt;3,3&gt;</a:t>
                      </a:r>
                      <a:endParaRPr lang="en-US" dirty="0"/>
                    </a:p>
                  </a:txBody>
                  <a:tcPr/>
                </a:tc>
                <a:tc>
                  <a:txBody>
                    <a:bodyPr/>
                    <a:lstStyle/>
                    <a:p>
                      <a:endParaRPr lang="en-US"/>
                    </a:p>
                  </a:txBody>
                  <a:tcPr>
                    <a:blipFill>
                      <a:blip r:embed="rId2"/>
                      <a:stretch>
                        <a:fillRect l="-100000" t="-904918" r="-800000" b="-24590"/>
                      </a:stretch>
                    </a:blipFill>
                  </a:tcPr>
                </a:tc>
                <a:tc>
                  <a:txBody>
                    <a:bodyPr/>
                    <a:lstStyle/>
                    <a:p>
                      <a:endParaRPr lang="en-US"/>
                    </a:p>
                  </a:txBody>
                  <a:tcPr>
                    <a:blipFill>
                      <a:blip r:embed="rId2"/>
                      <a:stretch>
                        <a:fillRect l="-200000" t="-904918" r="-700000" b="-24590"/>
                      </a:stretch>
                    </a:blipFill>
                  </a:tcPr>
                </a:tc>
                <a:tc>
                  <a:txBody>
                    <a:bodyPr/>
                    <a:lstStyle/>
                    <a:p>
                      <a:endParaRPr lang="en-US"/>
                    </a:p>
                  </a:txBody>
                  <a:tcPr>
                    <a:blipFill>
                      <a:blip r:embed="rId2"/>
                      <a:stretch>
                        <a:fillRect l="-300000" t="-904918" r="-600000" b="-24590"/>
                      </a:stretch>
                    </a:blipFill>
                  </a:tcPr>
                </a:tc>
                <a:tc>
                  <a:txBody>
                    <a:bodyPr/>
                    <a:lstStyle/>
                    <a:p>
                      <a:endParaRPr lang="en-US"/>
                    </a:p>
                  </a:txBody>
                  <a:tcPr>
                    <a:blipFill>
                      <a:blip r:embed="rId2"/>
                      <a:stretch>
                        <a:fillRect l="-400000" t="-904918" r="-500000" b="-24590"/>
                      </a:stretch>
                    </a:blipFill>
                  </a:tcPr>
                </a:tc>
                <a:tc>
                  <a:txBody>
                    <a:bodyPr/>
                    <a:lstStyle/>
                    <a:p>
                      <a:endParaRPr lang="en-US"/>
                    </a:p>
                  </a:txBody>
                  <a:tcPr>
                    <a:blipFill>
                      <a:blip r:embed="rId2"/>
                      <a:stretch>
                        <a:fillRect l="-503906" t="-904918" r="-403906" b="-24590"/>
                      </a:stretch>
                    </a:blipFill>
                  </a:tcPr>
                </a:tc>
                <a:tc>
                  <a:txBody>
                    <a:bodyPr/>
                    <a:lstStyle/>
                    <a:p>
                      <a:endParaRPr lang="en-US" dirty="0"/>
                    </a:p>
                  </a:txBody>
                  <a:tcPr>
                    <a:blipFill>
                      <a:blip r:embed="rId2"/>
                      <a:stretch>
                        <a:fillRect l="-599225" t="-904918" r="-300775" b="-24590"/>
                      </a:stretch>
                    </a:blipFill>
                  </a:tcPr>
                </a:tc>
                <a:tc>
                  <a:txBody>
                    <a:bodyPr/>
                    <a:lstStyle/>
                    <a:p>
                      <a:endParaRPr lang="en-US"/>
                    </a:p>
                  </a:txBody>
                  <a:tcPr>
                    <a:blipFill>
                      <a:blip r:embed="rId2"/>
                      <a:stretch>
                        <a:fillRect l="-699225" t="-904918" r="-200775" b="-24590"/>
                      </a:stretch>
                    </a:blipFill>
                  </a:tcPr>
                </a:tc>
                <a:tc>
                  <a:txBody>
                    <a:bodyPr/>
                    <a:lstStyle/>
                    <a:p>
                      <a:endParaRPr lang="en-US"/>
                    </a:p>
                  </a:txBody>
                  <a:tcPr>
                    <a:blipFill>
                      <a:blip r:embed="rId2"/>
                      <a:stretch>
                        <a:fillRect l="-799225" t="-904918" r="-100775" b="-24590"/>
                      </a:stretch>
                    </a:blipFill>
                  </a:tcPr>
                </a:tc>
                <a:tc>
                  <a:txBody>
                    <a:bodyPr/>
                    <a:lstStyle/>
                    <a:p>
                      <a:pPr algn="ctr"/>
                      <a:r>
                        <a:rPr lang="en-US" b="1" dirty="0" smtClean="0">
                          <a:solidFill>
                            <a:schemeClr val="tx1"/>
                          </a:solidFill>
                        </a:rPr>
                        <a:t>=</a:t>
                      </a:r>
                    </a:p>
                  </a:txBody>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209800"/>
                <a:ext cx="8229600" cy="3525012"/>
              </a:xfrm>
            </p:spPr>
            <p:txBody>
              <a:bodyPr>
                <a:normAutofit/>
              </a:bodyPr>
              <a:lstStyle/>
              <a:p>
                <a14:m>
                  <m:oMath xmlns:m="http://schemas.openxmlformats.org/officeDocument/2006/math">
                    <m:r>
                      <a:rPr lang="en-US" sz="2000" b="0" i="1" smtClean="0">
                        <a:latin typeface="Cambria Math" charset="0"/>
                      </a:rPr>
                      <m:t>𝐺</m:t>
                    </m:r>
                    <m:r>
                      <a:rPr lang="en-US" sz="2000" b="0" i="1" smtClean="0">
                        <a:latin typeface="Cambria Math" charset="0"/>
                      </a:rPr>
                      <m:t> ∈ &lt;1, 3&gt;</m:t>
                    </m:r>
                  </m:oMath>
                </a14:m>
                <a:endParaRPr lang="en-US" sz="2000" b="0" dirty="0" smtClean="0">
                  <a:ea typeface="Cambria Math" charset="0"/>
                  <a:cs typeface="Cambria Math" charset="0"/>
                </a:endParaRPr>
              </a:p>
              <a:p>
                <a:pPr lvl="1"/>
                <a:r>
                  <a:rPr lang="en-US" sz="1600" dirty="0" smtClean="0"/>
                  <a:t>Static priority, Full migration</a:t>
                </a:r>
              </a:p>
              <a:p>
                <a:pPr lvl="1"/>
                <a:r>
                  <a:rPr lang="en-US" sz="1600" dirty="0" smtClean="0"/>
                  <a:t>By Theorem 30.1, also </a:t>
                </a:r>
                <a14:m>
                  <m:oMath xmlns:m="http://schemas.openxmlformats.org/officeDocument/2006/math">
                    <m:r>
                      <a:rPr lang="en-US" sz="1600" i="1">
                        <a:latin typeface="Cambria Math" charset="0"/>
                      </a:rPr>
                      <m:t>𝐺</m:t>
                    </m:r>
                    <m:r>
                      <a:rPr lang="en-US" sz="1600" i="1">
                        <a:latin typeface="Cambria Math" charset="0"/>
                      </a:rPr>
                      <m:t> ∈ &lt;2, 3&gt;</m:t>
                    </m:r>
                  </m:oMath>
                </a14:m>
                <a:r>
                  <a:rPr lang="en-US" sz="1600" dirty="0" smtClean="0">
                    <a:ea typeface="Cambria Math" charset="0"/>
                    <a:cs typeface="Cambria Math" charset="0"/>
                  </a:rPr>
                  <a:t> and </a:t>
                </a:r>
                <a14:m>
                  <m:oMath xmlns:m="http://schemas.openxmlformats.org/officeDocument/2006/math">
                    <m:r>
                      <a:rPr lang="en-US" sz="1600" i="1">
                        <a:latin typeface="Cambria Math" charset="0"/>
                      </a:rPr>
                      <m:t>𝐺</m:t>
                    </m:r>
                    <m:r>
                      <a:rPr lang="en-US" sz="1600" i="1">
                        <a:latin typeface="Cambria Math" charset="0"/>
                      </a:rPr>
                      <m:t> ∈ &lt;3, 3&gt;</m:t>
                    </m:r>
                  </m:oMath>
                </a14:m>
                <a:endParaRPr lang="en-US" sz="1600" dirty="0" smtClean="0">
                  <a:ea typeface="Cambria Math" charset="0"/>
                  <a:cs typeface="Cambria Math" charset="0"/>
                </a:endParaRPr>
              </a:p>
              <a:p>
                <a:r>
                  <a:rPr lang="en-US" sz="2000" dirty="0" smtClean="0">
                    <a:ea typeface="Cambria Math" charset="0"/>
                    <a:cs typeface="Cambria Math" charset="0"/>
                  </a:rPr>
                  <a:t>Let priority be T</a:t>
                </a:r>
                <a:r>
                  <a:rPr lang="en-US" sz="2000" baseline="-25000" dirty="0" smtClean="0">
                    <a:ea typeface="Cambria Math" charset="0"/>
                    <a:cs typeface="Cambria Math" charset="0"/>
                  </a:rPr>
                  <a:t>1</a:t>
                </a:r>
                <a:r>
                  <a:rPr lang="en-US" sz="2000" dirty="0" smtClean="0">
                    <a:ea typeface="Cambria Math" charset="0"/>
                    <a:cs typeface="Cambria Math" charset="0"/>
                  </a:rPr>
                  <a:t>, T</a:t>
                </a:r>
                <a:r>
                  <a:rPr lang="en-US" sz="2000" baseline="-25000" dirty="0" smtClean="0">
                    <a:ea typeface="Cambria Math" charset="0"/>
                    <a:cs typeface="Cambria Math" charset="0"/>
                  </a:rPr>
                  <a:t>2</a:t>
                </a:r>
                <a:r>
                  <a:rPr lang="en-US" sz="2000" dirty="0" smtClean="0">
                    <a:ea typeface="Cambria Math" charset="0"/>
                    <a:cs typeface="Cambria Math" charset="0"/>
                  </a:rPr>
                  <a:t>, T</a:t>
                </a:r>
                <a:r>
                  <a:rPr lang="en-US" sz="2000" baseline="-25000" dirty="0" smtClean="0">
                    <a:ea typeface="Cambria Math" charset="0"/>
                    <a:cs typeface="Cambria Math" charset="0"/>
                  </a:rPr>
                  <a:t>3 </a:t>
                </a:r>
                <a:r>
                  <a:rPr lang="en-US" sz="2000" dirty="0" smtClean="0">
                    <a:ea typeface="Cambria Math" charset="0"/>
                    <a:cs typeface="Cambria Math" charset="0"/>
                  </a:rPr>
                  <a:t> (highest to lowest)</a:t>
                </a:r>
              </a:p>
              <a:p>
                <a:endParaRPr lang="en-US" sz="2000" dirty="0">
                  <a:ea typeface="Cambria Math" charset="0"/>
                  <a:cs typeface="Cambria Math" charset="0"/>
                </a:endParaRPr>
              </a:p>
              <a:p>
                <a:pPr lvl="1"/>
                <a:endParaRPr lang="en-US" sz="1600" dirty="0">
                  <a:ea typeface="Cambria Math" charset="0"/>
                  <a:cs typeface="Cambria Math"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209800"/>
                <a:ext cx="8229600" cy="3525012"/>
              </a:xfrm>
              <a:blipFill rotWithShape="0">
                <a:blip r:embed="rId3"/>
                <a:stretch>
                  <a:fillRect t="-11419"/>
                </a:stretch>
              </a:blipFill>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46293"/>
            <a:ext cx="5777975" cy="1224018"/>
          </a:xfrm>
          <a:prstGeom prst="rect">
            <a:avLst/>
          </a:prstGeom>
        </p:spPr>
      </p:pic>
      <p:pic>
        <p:nvPicPr>
          <p:cNvPr id="5"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46293"/>
            <a:ext cx="2590800" cy="1647789"/>
          </a:xfrm>
          <a:prstGeom prst="rect">
            <a:avLst/>
          </a:prstGeom>
        </p:spPr>
      </p:pic>
      <p:sp>
        <p:nvSpPr>
          <p:cNvPr id="7" name="Rectangle 6"/>
          <p:cNvSpPr/>
          <p:nvPr/>
        </p:nvSpPr>
        <p:spPr>
          <a:xfrm>
            <a:off x="0" y="6482881"/>
            <a:ext cx="1087157" cy="276999"/>
          </a:xfrm>
          <a:prstGeom prst="rect">
            <a:avLst/>
          </a:prstGeom>
        </p:spPr>
        <p:txBody>
          <a:bodyPr wrap="none">
            <a:spAutoFit/>
          </a:bodyPr>
          <a:lstStyle/>
          <a:p>
            <a:r>
              <a:rPr lang="en-US" sz="1200" dirty="0"/>
              <a:t>Lemma </a:t>
            </a:r>
            <a:r>
              <a:rPr lang="en-US" sz="1200" dirty="0" smtClean="0"/>
              <a:t>30.14</a:t>
            </a:r>
            <a:endParaRPr lang="en-US" sz="1200" dirty="0"/>
          </a:p>
        </p:txBody>
      </p:sp>
      <p:graphicFrame>
        <p:nvGraphicFramePr>
          <p:cNvPr id="2" name="Table 1"/>
          <p:cNvGraphicFramePr>
            <a:graphicFrameLocks noGrp="1"/>
          </p:cNvGraphicFramePr>
          <p:nvPr>
            <p:extLst/>
          </p:nvPr>
        </p:nvGraphicFramePr>
        <p:xfrm>
          <a:off x="2133600" y="1766521"/>
          <a:ext cx="4953000" cy="370840"/>
        </p:xfrm>
        <a:graphic>
          <a:graphicData uri="http://schemas.openxmlformats.org/drawingml/2006/table">
            <a:tbl>
              <a:tblPr firstRow="1" bandRow="1">
                <a:tableStyleId>{2D5ABB26-0587-4C30-8999-92F81FD0307C}</a:tableStyleId>
              </a:tblPr>
              <a:tblGrid>
                <a:gridCol w="412750">
                  <a:extLst>
                    <a:ext uri="{9D8B030D-6E8A-4147-A177-3AD203B41FA5}">
                      <a16:colId xmlns:a16="http://schemas.microsoft.com/office/drawing/2014/main" val="20000"/>
                    </a:ext>
                  </a:extLst>
                </a:gridCol>
                <a:gridCol w="4540250">
                  <a:extLst>
                    <a:ext uri="{9D8B030D-6E8A-4147-A177-3AD203B41FA5}">
                      <a16:colId xmlns:a16="http://schemas.microsoft.com/office/drawing/2014/main" val="20001"/>
                    </a:ext>
                  </a:extLst>
                </a:gridCol>
              </a:tblGrid>
              <a:tr h="370840">
                <a:tc>
                  <a:txBody>
                    <a:bodyPr/>
                    <a:lstStyle/>
                    <a:p>
                      <a:r>
                        <a:rPr lang="en-US" i="1" dirty="0" smtClean="0"/>
                        <a:t>G:</a:t>
                      </a:r>
                      <a:endParaRPr lang="en-US" i="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t> = (7, 8); T</a:t>
                      </a:r>
                      <a:r>
                        <a:rPr lang="en-US" baseline="-25000" dirty="0" smtClean="0"/>
                        <a:t>2</a:t>
                      </a:r>
                      <a:r>
                        <a:rPr lang="en-US" baseline="0" dirty="0" smtClean="0"/>
                        <a:t> = (10, 12); T</a:t>
                      </a:r>
                      <a:r>
                        <a:rPr lang="en-US" baseline="-25000" dirty="0" smtClean="0"/>
                        <a:t>3</a:t>
                      </a:r>
                      <a:r>
                        <a:rPr lang="en-US" baseline="30000" dirty="0" smtClean="0"/>
                        <a:t> </a:t>
                      </a:r>
                      <a:r>
                        <a:rPr lang="en-US" baseline="0" dirty="0" smtClean="0"/>
                        <a:t>= (6, 24); M = 2</a:t>
                      </a:r>
                      <a:endParaRPr lang="en-US"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3991597"/>
            <a:ext cx="8289504" cy="1587353"/>
          </a:xfrm>
          <a:prstGeom prst="rect">
            <a:avLst/>
          </a:prstGeom>
        </p:spPr>
      </p:pic>
    </p:spTree>
    <p:extLst>
      <p:ext uri="{BB962C8B-B14F-4D97-AF65-F5344CB8AC3E}">
        <p14:creationId xmlns:p14="http://schemas.microsoft.com/office/powerpoint/2010/main" val="620898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onut 4"/>
          <p:cNvSpPr/>
          <p:nvPr/>
        </p:nvSpPr>
        <p:spPr>
          <a:xfrm>
            <a:off x="762000" y="564198"/>
            <a:ext cx="7353300" cy="5745162"/>
          </a:xfrm>
          <a:prstGeom prst="donut">
            <a:avLst>
              <a:gd name="adj" fmla="val 14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108617" y="1120884"/>
            <a:ext cx="533400" cy="646331"/>
          </a:xfrm>
          <a:prstGeom prst="rect">
            <a:avLst/>
          </a:prstGeom>
          <a:noFill/>
        </p:spPr>
        <p:txBody>
          <a:bodyPr wrap="square" rtlCol="0">
            <a:spAutoFit/>
          </a:bodyPr>
          <a:lstStyle/>
          <a:p>
            <a:r>
              <a:rPr lang="en-US" sz="3600" dirty="0" smtClean="0">
                <a:solidFill>
                  <a:schemeClr val="bg1"/>
                </a:solidFill>
              </a:rPr>
              <a:t>𝞽</a:t>
            </a:r>
            <a:endParaRPr lang="en-US" sz="3600" dirty="0">
              <a:solidFill>
                <a:schemeClr val="bg1"/>
              </a:solidFill>
            </a:endParaRPr>
          </a:p>
        </p:txBody>
      </p:sp>
      <p:sp>
        <p:nvSpPr>
          <p:cNvPr id="7" name="Donut 6"/>
          <p:cNvSpPr/>
          <p:nvPr/>
        </p:nvSpPr>
        <p:spPr>
          <a:xfrm>
            <a:off x="1524000" y="2029302"/>
            <a:ext cx="2111456" cy="1636045"/>
          </a:xfrm>
          <a:prstGeom prst="donut">
            <a:avLst>
              <a:gd name="adj" fmla="val 41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858536" y="1693283"/>
            <a:ext cx="1215483" cy="369332"/>
          </a:xfrm>
          <a:prstGeom prst="rect">
            <a:avLst/>
          </a:prstGeom>
          <a:noFill/>
        </p:spPr>
        <p:txBody>
          <a:bodyPr wrap="square" rtlCol="0">
            <a:spAutoFit/>
          </a:bodyPr>
          <a:lstStyle/>
          <a:p>
            <a:r>
              <a:rPr lang="en-US" dirty="0" smtClean="0">
                <a:solidFill>
                  <a:schemeClr val="bg1"/>
                </a:solidFill>
              </a:rPr>
              <a:t>T</a:t>
            </a:r>
            <a:r>
              <a:rPr lang="en-US" baseline="-25000" dirty="0" smtClean="0">
                <a:solidFill>
                  <a:schemeClr val="bg1"/>
                </a:solidFill>
              </a:rPr>
              <a:t>1 = </a:t>
            </a:r>
            <a:r>
              <a:rPr lang="en-US" dirty="0" smtClean="0">
                <a:solidFill>
                  <a:schemeClr val="bg1"/>
                </a:solidFill>
              </a:rPr>
              <a:t>(e</a:t>
            </a:r>
            <a:r>
              <a:rPr lang="en-US" baseline="-25000" dirty="0" smtClean="0">
                <a:solidFill>
                  <a:schemeClr val="bg1"/>
                </a:solidFill>
              </a:rPr>
              <a:t>1, </a:t>
            </a:r>
            <a:r>
              <a:rPr lang="en-US" dirty="0" smtClean="0">
                <a:solidFill>
                  <a:schemeClr val="bg1"/>
                </a:solidFill>
              </a:rPr>
              <a:t>p</a:t>
            </a:r>
            <a:r>
              <a:rPr lang="en-US" baseline="-25000" dirty="0" smtClean="0">
                <a:solidFill>
                  <a:schemeClr val="bg1"/>
                </a:solidFill>
              </a:rPr>
              <a:t>1</a:t>
            </a:r>
            <a:r>
              <a:rPr lang="en-US" dirty="0" smtClean="0">
                <a:solidFill>
                  <a:schemeClr val="bg1"/>
                </a:solidFill>
              </a:rPr>
              <a:t>)</a:t>
            </a:r>
            <a:endParaRPr lang="en-US" dirty="0">
              <a:solidFill>
                <a:schemeClr val="bg1"/>
              </a:solidFill>
            </a:endParaRPr>
          </a:p>
        </p:txBody>
      </p:sp>
      <p:sp>
        <p:nvSpPr>
          <p:cNvPr id="12" name="TextBox 11"/>
          <p:cNvSpPr txBox="1"/>
          <p:nvPr/>
        </p:nvSpPr>
        <p:spPr>
          <a:xfrm>
            <a:off x="3027714" y="3569544"/>
            <a:ext cx="1215483" cy="369332"/>
          </a:xfrm>
          <a:prstGeom prst="rect">
            <a:avLst/>
          </a:prstGeom>
          <a:noFill/>
        </p:spPr>
        <p:txBody>
          <a:bodyPr wrap="square" rtlCol="0">
            <a:spAutoFit/>
          </a:bodyPr>
          <a:lstStyle/>
          <a:p>
            <a:r>
              <a:rPr lang="en-US" dirty="0" smtClean="0">
                <a:solidFill>
                  <a:schemeClr val="bg1"/>
                </a:solidFill>
              </a:rPr>
              <a:t>T</a:t>
            </a:r>
            <a:r>
              <a:rPr lang="en-US" baseline="-25000" dirty="0" smtClean="0">
                <a:solidFill>
                  <a:schemeClr val="bg1"/>
                </a:solidFill>
              </a:rPr>
              <a:t>2 = </a:t>
            </a:r>
            <a:r>
              <a:rPr lang="en-US" dirty="0" smtClean="0">
                <a:solidFill>
                  <a:schemeClr val="bg1"/>
                </a:solidFill>
              </a:rPr>
              <a:t>(e</a:t>
            </a:r>
            <a:r>
              <a:rPr lang="en-US" baseline="-25000" dirty="0">
                <a:solidFill>
                  <a:schemeClr val="bg1"/>
                </a:solidFill>
              </a:rPr>
              <a:t>2</a:t>
            </a:r>
            <a:r>
              <a:rPr lang="en-US" baseline="-25000" dirty="0" smtClean="0">
                <a:solidFill>
                  <a:schemeClr val="bg1"/>
                </a:solidFill>
              </a:rPr>
              <a:t>, </a:t>
            </a:r>
            <a:r>
              <a:rPr lang="en-US" dirty="0" smtClean="0">
                <a:solidFill>
                  <a:schemeClr val="bg1"/>
                </a:solidFill>
              </a:rPr>
              <a:t>p</a:t>
            </a:r>
            <a:r>
              <a:rPr lang="en-US" baseline="-25000" dirty="0">
                <a:solidFill>
                  <a:schemeClr val="bg1"/>
                </a:solidFill>
              </a:rPr>
              <a:t>2</a:t>
            </a:r>
            <a:r>
              <a:rPr lang="en-US" dirty="0" smtClean="0">
                <a:solidFill>
                  <a:schemeClr val="bg1"/>
                </a:solidFill>
              </a:rPr>
              <a:t>)</a:t>
            </a:r>
            <a:endParaRPr lang="en-US" dirty="0">
              <a:solidFill>
                <a:schemeClr val="bg1"/>
              </a:solidFill>
            </a:endParaRPr>
          </a:p>
        </p:txBody>
      </p:sp>
      <p:sp>
        <p:nvSpPr>
          <p:cNvPr id="13" name="TextBox 12"/>
          <p:cNvSpPr txBox="1"/>
          <p:nvPr/>
        </p:nvSpPr>
        <p:spPr>
          <a:xfrm>
            <a:off x="5409153" y="3665347"/>
            <a:ext cx="1215483" cy="369332"/>
          </a:xfrm>
          <a:prstGeom prst="rect">
            <a:avLst/>
          </a:prstGeom>
          <a:noFill/>
        </p:spPr>
        <p:txBody>
          <a:bodyPr wrap="square" rtlCol="0">
            <a:spAutoFit/>
          </a:bodyPr>
          <a:lstStyle/>
          <a:p>
            <a:r>
              <a:rPr lang="en-US" dirty="0" smtClean="0">
                <a:solidFill>
                  <a:schemeClr val="bg1"/>
                </a:solidFill>
              </a:rPr>
              <a:t>T</a:t>
            </a:r>
            <a:r>
              <a:rPr lang="en-US" baseline="-25000" dirty="0" smtClean="0">
                <a:solidFill>
                  <a:schemeClr val="bg1"/>
                </a:solidFill>
              </a:rPr>
              <a:t>4 = </a:t>
            </a:r>
            <a:r>
              <a:rPr lang="en-US" dirty="0" smtClean="0">
                <a:solidFill>
                  <a:schemeClr val="bg1"/>
                </a:solidFill>
              </a:rPr>
              <a:t>(e</a:t>
            </a:r>
            <a:r>
              <a:rPr lang="en-US" baseline="-25000" dirty="0">
                <a:solidFill>
                  <a:schemeClr val="bg1"/>
                </a:solidFill>
              </a:rPr>
              <a:t>4</a:t>
            </a:r>
            <a:r>
              <a:rPr lang="en-US" baseline="-25000" dirty="0" smtClean="0">
                <a:solidFill>
                  <a:schemeClr val="bg1"/>
                </a:solidFill>
              </a:rPr>
              <a:t>, </a:t>
            </a:r>
            <a:r>
              <a:rPr lang="en-US" dirty="0" smtClean="0">
                <a:solidFill>
                  <a:schemeClr val="bg1"/>
                </a:solidFill>
              </a:rPr>
              <a:t>p</a:t>
            </a:r>
            <a:r>
              <a:rPr lang="en-US" baseline="-25000" dirty="0">
                <a:solidFill>
                  <a:schemeClr val="bg1"/>
                </a:solidFill>
              </a:rPr>
              <a:t>4</a:t>
            </a:r>
            <a:r>
              <a:rPr lang="en-US" dirty="0" smtClean="0">
                <a:solidFill>
                  <a:schemeClr val="bg1"/>
                </a:solidFill>
              </a:rPr>
              <a:t>)</a:t>
            </a:r>
            <a:endParaRPr lang="en-US" dirty="0">
              <a:solidFill>
                <a:schemeClr val="bg1"/>
              </a:solidFill>
            </a:endParaRPr>
          </a:p>
        </p:txBody>
      </p:sp>
      <p:sp>
        <p:nvSpPr>
          <p:cNvPr id="14" name="TextBox 13"/>
          <p:cNvSpPr txBox="1"/>
          <p:nvPr/>
        </p:nvSpPr>
        <p:spPr>
          <a:xfrm>
            <a:off x="4192858" y="936218"/>
            <a:ext cx="1215483" cy="369332"/>
          </a:xfrm>
          <a:prstGeom prst="rect">
            <a:avLst/>
          </a:prstGeom>
          <a:noFill/>
        </p:spPr>
        <p:txBody>
          <a:bodyPr wrap="square" rtlCol="0">
            <a:spAutoFit/>
          </a:bodyPr>
          <a:lstStyle/>
          <a:p>
            <a:r>
              <a:rPr lang="en-US" dirty="0" smtClean="0">
                <a:solidFill>
                  <a:schemeClr val="bg1"/>
                </a:solidFill>
              </a:rPr>
              <a:t>T</a:t>
            </a:r>
            <a:r>
              <a:rPr lang="en-US" baseline="-25000" dirty="0">
                <a:solidFill>
                  <a:schemeClr val="bg1"/>
                </a:solidFill>
              </a:rPr>
              <a:t>3</a:t>
            </a:r>
            <a:r>
              <a:rPr lang="en-US" baseline="-25000" dirty="0" smtClean="0">
                <a:solidFill>
                  <a:schemeClr val="bg1"/>
                </a:solidFill>
              </a:rPr>
              <a:t> = </a:t>
            </a:r>
            <a:r>
              <a:rPr lang="en-US" dirty="0" smtClean="0">
                <a:solidFill>
                  <a:schemeClr val="bg1"/>
                </a:solidFill>
              </a:rPr>
              <a:t>(e</a:t>
            </a:r>
            <a:r>
              <a:rPr lang="en-US" baseline="-25000" dirty="0">
                <a:solidFill>
                  <a:schemeClr val="bg1"/>
                </a:solidFill>
              </a:rPr>
              <a:t>3</a:t>
            </a:r>
            <a:r>
              <a:rPr lang="en-US" baseline="-25000" dirty="0" smtClean="0">
                <a:solidFill>
                  <a:schemeClr val="bg1"/>
                </a:solidFill>
              </a:rPr>
              <a:t>, </a:t>
            </a:r>
            <a:r>
              <a:rPr lang="en-US" dirty="0" smtClean="0">
                <a:solidFill>
                  <a:schemeClr val="bg1"/>
                </a:solidFill>
              </a:rPr>
              <a:t>p</a:t>
            </a:r>
            <a:r>
              <a:rPr lang="en-US" baseline="-25000" dirty="0">
                <a:solidFill>
                  <a:schemeClr val="bg1"/>
                </a:solidFill>
              </a:rPr>
              <a:t>3</a:t>
            </a:r>
            <a:r>
              <a:rPr lang="en-US" dirty="0" smtClean="0">
                <a:solidFill>
                  <a:schemeClr val="bg1"/>
                </a:solidFill>
              </a:rPr>
              <a:t>)</a:t>
            </a:r>
            <a:endParaRPr lang="en-US" dirty="0">
              <a:solidFill>
                <a:schemeClr val="bg1"/>
              </a:solidFill>
            </a:endParaRPr>
          </a:p>
        </p:txBody>
      </p:sp>
      <p:sp>
        <p:nvSpPr>
          <p:cNvPr id="17" name="TextBox 16"/>
          <p:cNvSpPr txBox="1"/>
          <p:nvPr/>
        </p:nvSpPr>
        <p:spPr>
          <a:xfrm>
            <a:off x="1968022" y="2614757"/>
            <a:ext cx="1223412" cy="369332"/>
          </a:xfrm>
          <a:prstGeom prst="rect">
            <a:avLst/>
          </a:prstGeom>
          <a:noFill/>
        </p:spPr>
        <p:txBody>
          <a:bodyPr wrap="none" rtlCol="0">
            <a:spAutoFit/>
          </a:bodyPr>
          <a:lstStyle/>
          <a:p>
            <a:r>
              <a:rPr lang="en-US" dirty="0">
                <a:solidFill>
                  <a:schemeClr val="bg1"/>
                </a:solidFill>
              </a:rPr>
              <a:t>J</a:t>
            </a:r>
            <a:r>
              <a:rPr lang="en-US" baseline="-25000" dirty="0">
                <a:solidFill>
                  <a:schemeClr val="bg1"/>
                </a:solidFill>
              </a:rPr>
              <a:t>1</a:t>
            </a:r>
            <a:r>
              <a:rPr lang="en-US" dirty="0">
                <a:solidFill>
                  <a:schemeClr val="bg1"/>
                </a:solidFill>
              </a:rPr>
              <a:t>, J</a:t>
            </a:r>
            <a:r>
              <a:rPr lang="en-US" baseline="-25000" dirty="0">
                <a:solidFill>
                  <a:schemeClr val="bg1"/>
                </a:solidFill>
              </a:rPr>
              <a:t>1</a:t>
            </a:r>
            <a:r>
              <a:rPr lang="en-US" dirty="0">
                <a:solidFill>
                  <a:schemeClr val="bg1"/>
                </a:solidFill>
              </a:rPr>
              <a:t>, J</a:t>
            </a:r>
            <a:r>
              <a:rPr lang="en-US" baseline="-25000" dirty="0">
                <a:solidFill>
                  <a:schemeClr val="bg1"/>
                </a:solidFill>
              </a:rPr>
              <a:t>1</a:t>
            </a:r>
            <a:r>
              <a:rPr lang="en-US" dirty="0">
                <a:solidFill>
                  <a:schemeClr val="bg1"/>
                </a:solidFill>
              </a:rPr>
              <a:t>, </a:t>
            </a:r>
            <a:r>
              <a:rPr lang="is-IS" dirty="0">
                <a:solidFill>
                  <a:schemeClr val="bg1"/>
                </a:solidFill>
              </a:rPr>
              <a:t>…</a:t>
            </a:r>
            <a:endParaRPr lang="en-US" dirty="0">
              <a:solidFill>
                <a:schemeClr val="bg1"/>
              </a:solidFill>
            </a:endParaRPr>
          </a:p>
        </p:txBody>
      </p:sp>
      <p:sp>
        <p:nvSpPr>
          <p:cNvPr id="29" name="Donut 28"/>
          <p:cNvSpPr/>
          <p:nvPr/>
        </p:nvSpPr>
        <p:spPr>
          <a:xfrm>
            <a:off x="1868525" y="3927434"/>
            <a:ext cx="2111456" cy="1636045"/>
          </a:xfrm>
          <a:prstGeom prst="donut">
            <a:avLst>
              <a:gd name="adj" fmla="val 41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Donut 29"/>
          <p:cNvSpPr/>
          <p:nvPr/>
        </p:nvSpPr>
        <p:spPr>
          <a:xfrm>
            <a:off x="4635499" y="4034679"/>
            <a:ext cx="2111456" cy="1636045"/>
          </a:xfrm>
          <a:prstGeom prst="donut">
            <a:avLst>
              <a:gd name="adj" fmla="val 41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Donut 30"/>
          <p:cNvSpPr/>
          <p:nvPr/>
        </p:nvSpPr>
        <p:spPr>
          <a:xfrm>
            <a:off x="4274792" y="1342468"/>
            <a:ext cx="2111456" cy="1636045"/>
          </a:xfrm>
          <a:prstGeom prst="donut">
            <a:avLst>
              <a:gd name="adj" fmla="val 41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p:cNvSpPr/>
          <p:nvPr/>
        </p:nvSpPr>
        <p:spPr>
          <a:xfrm>
            <a:off x="2312547" y="4524331"/>
            <a:ext cx="1223412" cy="369332"/>
          </a:xfrm>
          <a:prstGeom prst="rect">
            <a:avLst/>
          </a:prstGeom>
        </p:spPr>
        <p:txBody>
          <a:bodyPr wrap="none">
            <a:spAutoFit/>
          </a:bodyPr>
          <a:lstStyle/>
          <a:p>
            <a:r>
              <a:rPr lang="en-US" dirty="0" smtClean="0">
                <a:solidFill>
                  <a:schemeClr val="bg1"/>
                </a:solidFill>
              </a:rPr>
              <a:t>J</a:t>
            </a:r>
            <a:r>
              <a:rPr lang="en-US" baseline="-25000" dirty="0" smtClean="0">
                <a:solidFill>
                  <a:schemeClr val="bg1"/>
                </a:solidFill>
              </a:rPr>
              <a:t>2</a:t>
            </a:r>
            <a:r>
              <a:rPr lang="en-US" dirty="0" smtClean="0">
                <a:solidFill>
                  <a:schemeClr val="bg1"/>
                </a:solidFill>
              </a:rPr>
              <a:t>, J</a:t>
            </a:r>
            <a:r>
              <a:rPr lang="en-US" baseline="-25000" dirty="0" smtClean="0">
                <a:solidFill>
                  <a:schemeClr val="bg1"/>
                </a:solidFill>
              </a:rPr>
              <a:t>2</a:t>
            </a:r>
            <a:r>
              <a:rPr lang="en-US" dirty="0" smtClean="0">
                <a:solidFill>
                  <a:schemeClr val="bg1"/>
                </a:solidFill>
              </a:rPr>
              <a:t>, J</a:t>
            </a:r>
            <a:r>
              <a:rPr lang="en-US" baseline="-25000" dirty="0" smtClean="0">
                <a:solidFill>
                  <a:schemeClr val="bg1"/>
                </a:solidFill>
              </a:rPr>
              <a:t>2</a:t>
            </a:r>
            <a:r>
              <a:rPr lang="en-US" dirty="0" smtClean="0">
                <a:solidFill>
                  <a:schemeClr val="bg1"/>
                </a:solidFill>
              </a:rPr>
              <a:t>, </a:t>
            </a:r>
            <a:r>
              <a:rPr lang="is-IS" dirty="0">
                <a:solidFill>
                  <a:schemeClr val="bg1"/>
                </a:solidFill>
              </a:rPr>
              <a:t>…</a:t>
            </a:r>
            <a:endParaRPr lang="en-US" dirty="0">
              <a:solidFill>
                <a:schemeClr val="bg1"/>
              </a:solidFill>
            </a:endParaRPr>
          </a:p>
        </p:txBody>
      </p:sp>
      <p:sp>
        <p:nvSpPr>
          <p:cNvPr id="40" name="Rectangle 39"/>
          <p:cNvSpPr/>
          <p:nvPr/>
        </p:nvSpPr>
        <p:spPr>
          <a:xfrm>
            <a:off x="5079521" y="4610662"/>
            <a:ext cx="1223412" cy="369332"/>
          </a:xfrm>
          <a:prstGeom prst="rect">
            <a:avLst/>
          </a:prstGeom>
        </p:spPr>
        <p:txBody>
          <a:bodyPr wrap="none">
            <a:spAutoFit/>
          </a:bodyPr>
          <a:lstStyle/>
          <a:p>
            <a:r>
              <a:rPr lang="en-US" dirty="0" smtClean="0">
                <a:solidFill>
                  <a:schemeClr val="bg1"/>
                </a:solidFill>
              </a:rPr>
              <a:t>J</a:t>
            </a:r>
            <a:r>
              <a:rPr lang="en-US" baseline="-25000" dirty="0" smtClean="0">
                <a:solidFill>
                  <a:schemeClr val="bg1"/>
                </a:solidFill>
              </a:rPr>
              <a:t>4</a:t>
            </a:r>
            <a:r>
              <a:rPr lang="en-US" dirty="0" smtClean="0">
                <a:solidFill>
                  <a:schemeClr val="bg1"/>
                </a:solidFill>
              </a:rPr>
              <a:t>, J</a:t>
            </a:r>
            <a:r>
              <a:rPr lang="en-US" baseline="-25000" dirty="0">
                <a:solidFill>
                  <a:schemeClr val="bg1"/>
                </a:solidFill>
              </a:rPr>
              <a:t>4</a:t>
            </a:r>
            <a:r>
              <a:rPr lang="en-US" dirty="0" smtClean="0">
                <a:solidFill>
                  <a:schemeClr val="bg1"/>
                </a:solidFill>
              </a:rPr>
              <a:t>, J</a:t>
            </a:r>
            <a:r>
              <a:rPr lang="en-US" baseline="-25000" dirty="0" smtClean="0">
                <a:solidFill>
                  <a:schemeClr val="bg1"/>
                </a:solidFill>
              </a:rPr>
              <a:t>4</a:t>
            </a:r>
            <a:r>
              <a:rPr lang="en-US" dirty="0" smtClean="0">
                <a:solidFill>
                  <a:schemeClr val="bg1"/>
                </a:solidFill>
              </a:rPr>
              <a:t>, </a:t>
            </a:r>
            <a:r>
              <a:rPr lang="is-IS" dirty="0">
                <a:solidFill>
                  <a:schemeClr val="bg1"/>
                </a:solidFill>
              </a:rPr>
              <a:t>…</a:t>
            </a:r>
            <a:endParaRPr lang="en-US" dirty="0">
              <a:solidFill>
                <a:schemeClr val="bg1"/>
              </a:solidFill>
            </a:endParaRPr>
          </a:p>
        </p:txBody>
      </p:sp>
      <p:sp>
        <p:nvSpPr>
          <p:cNvPr id="41" name="Rectangle 40"/>
          <p:cNvSpPr/>
          <p:nvPr/>
        </p:nvSpPr>
        <p:spPr>
          <a:xfrm>
            <a:off x="4718814" y="1930526"/>
            <a:ext cx="1223412" cy="369332"/>
          </a:xfrm>
          <a:prstGeom prst="rect">
            <a:avLst/>
          </a:prstGeom>
        </p:spPr>
        <p:txBody>
          <a:bodyPr wrap="none">
            <a:spAutoFit/>
          </a:bodyPr>
          <a:lstStyle/>
          <a:p>
            <a:r>
              <a:rPr lang="en-US" dirty="0" smtClean="0">
                <a:solidFill>
                  <a:schemeClr val="bg1"/>
                </a:solidFill>
              </a:rPr>
              <a:t>J</a:t>
            </a:r>
            <a:r>
              <a:rPr lang="en-US" baseline="-25000" dirty="0" smtClean="0">
                <a:solidFill>
                  <a:schemeClr val="bg1"/>
                </a:solidFill>
              </a:rPr>
              <a:t>3</a:t>
            </a:r>
            <a:r>
              <a:rPr lang="en-US" dirty="0" smtClean="0">
                <a:solidFill>
                  <a:schemeClr val="bg1"/>
                </a:solidFill>
              </a:rPr>
              <a:t>, J</a:t>
            </a:r>
            <a:r>
              <a:rPr lang="en-US" baseline="-25000" dirty="0" smtClean="0">
                <a:solidFill>
                  <a:schemeClr val="bg1"/>
                </a:solidFill>
              </a:rPr>
              <a:t>3</a:t>
            </a:r>
            <a:r>
              <a:rPr lang="en-US" dirty="0" smtClean="0">
                <a:solidFill>
                  <a:schemeClr val="bg1"/>
                </a:solidFill>
              </a:rPr>
              <a:t>, J</a:t>
            </a:r>
            <a:r>
              <a:rPr lang="en-US" baseline="-25000" dirty="0" smtClean="0">
                <a:solidFill>
                  <a:schemeClr val="bg1"/>
                </a:solidFill>
              </a:rPr>
              <a:t>3</a:t>
            </a:r>
            <a:r>
              <a:rPr lang="en-US" dirty="0" smtClean="0">
                <a:solidFill>
                  <a:schemeClr val="bg1"/>
                </a:solidFill>
              </a:rPr>
              <a:t>, </a:t>
            </a:r>
            <a:r>
              <a:rPr lang="is-IS" dirty="0">
                <a:solidFill>
                  <a:schemeClr val="bg1"/>
                </a:solidFill>
              </a:rPr>
              <a:t>…</a:t>
            </a:r>
            <a:endParaRPr lang="en-US" dirty="0">
              <a:solidFill>
                <a:schemeClr val="bg1"/>
              </a:solidFill>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5584" y="-13504"/>
            <a:ext cx="2126046" cy="1352198"/>
          </a:xfrm>
          <a:prstGeom prst="rect">
            <a:avLst/>
          </a:prstGeom>
        </p:spPr>
      </p:pic>
    </p:spTree>
    <p:extLst>
      <p:ext uri="{BB962C8B-B14F-4D97-AF65-F5344CB8AC3E}">
        <p14:creationId xmlns:p14="http://schemas.microsoft.com/office/powerpoint/2010/main" val="316316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117" y="2190292"/>
                <a:ext cx="8229600" cy="3525012"/>
              </a:xfrm>
            </p:spPr>
            <p:txBody>
              <a:bodyPr>
                <a:normAutofit/>
              </a:bodyPr>
              <a:lstStyle/>
              <a:p>
                <a14:m>
                  <m:oMath xmlns:m="http://schemas.openxmlformats.org/officeDocument/2006/math">
                    <m:r>
                      <a:rPr lang="en-US" sz="1400" b="0" i="1" smtClean="0">
                        <a:latin typeface="Cambria Math" charset="0"/>
                      </a:rPr>
                      <m:t>𝐺</m:t>
                    </m:r>
                    <m:r>
                      <a:rPr lang="en-US" sz="1400" b="0" i="1" smtClean="0">
                        <a:latin typeface="Cambria Math" charset="0"/>
                      </a:rPr>
                      <m:t> ∉ &lt;3, 2&gt;</m:t>
                    </m:r>
                  </m:oMath>
                </a14:m>
                <a:endParaRPr lang="en-US" sz="1400" b="0" dirty="0" smtClean="0">
                  <a:ea typeface="Cambria Math" charset="0"/>
                  <a:cs typeface="Cambria Math" charset="0"/>
                </a:endParaRPr>
              </a:p>
              <a:p>
                <a:pPr lvl="1"/>
                <a:r>
                  <a:rPr lang="en-US" sz="1400" dirty="0" smtClean="0"/>
                  <a:t>Unrestricted dynamic priority, restricted migration</a:t>
                </a:r>
              </a:p>
              <a:p>
                <a:pPr lvl="1"/>
                <a:r>
                  <a:rPr lang="en-US" sz="1400" dirty="0"/>
                  <a:t>A</a:t>
                </a:r>
                <a:r>
                  <a:rPr lang="en-US" sz="1400" dirty="0" smtClean="0"/>
                  <a:t>lso </a:t>
                </a:r>
                <a14:m>
                  <m:oMath xmlns:m="http://schemas.openxmlformats.org/officeDocument/2006/math">
                    <m:r>
                      <a:rPr lang="en-US" sz="1400" i="1">
                        <a:latin typeface="Cambria Math" charset="0"/>
                      </a:rPr>
                      <m:t>𝐺</m:t>
                    </m:r>
                    <m:r>
                      <a:rPr lang="en-US" sz="1400" i="1">
                        <a:latin typeface="Cambria Math" charset="0"/>
                      </a:rPr>
                      <m:t>  ∉ &lt;2, 2&gt;</m:t>
                    </m:r>
                  </m:oMath>
                </a14:m>
                <a:r>
                  <a:rPr lang="en-US" sz="1400" dirty="0" smtClean="0">
                    <a:ea typeface="Cambria Math" charset="0"/>
                    <a:cs typeface="Cambria Math" charset="0"/>
                  </a:rPr>
                  <a:t> and </a:t>
                </a:r>
                <a14:m>
                  <m:oMath xmlns:m="http://schemas.openxmlformats.org/officeDocument/2006/math">
                    <m:r>
                      <a:rPr lang="en-US" sz="1400" i="1">
                        <a:latin typeface="Cambria Math" charset="0"/>
                      </a:rPr>
                      <m:t>𝐺</m:t>
                    </m:r>
                    <m:r>
                      <a:rPr lang="en-US" sz="1400" i="1">
                        <a:latin typeface="Cambria Math" charset="0"/>
                      </a:rPr>
                      <m:t> ∉ &lt;1, 2&gt;</m:t>
                    </m:r>
                  </m:oMath>
                </a14:m>
                <a:endParaRPr lang="en-US" sz="1400" dirty="0" smtClean="0">
                  <a:ea typeface="Cambria Math" charset="0"/>
                  <a:cs typeface="Cambria Math" charset="0"/>
                </a:endParaRPr>
              </a:p>
              <a:p>
                <a:r>
                  <a:rPr lang="en-US" sz="1400" dirty="0" smtClean="0">
                    <a:ea typeface="Cambria Math" charset="0"/>
                    <a:cs typeface="Cambria Math" charset="0"/>
                  </a:rPr>
                  <a:t>The LCM of this system is 24</a:t>
                </a:r>
              </a:p>
              <a:p>
                <a:pPr lvl="1"/>
                <a:r>
                  <a:rPr lang="en-US" sz="1400" dirty="0" smtClean="0">
                    <a:ea typeface="Cambria Math" charset="0"/>
                    <a:cs typeface="Cambria Math" charset="0"/>
                  </a:rPr>
                  <a:t>G releases 6 jobs in [0, 24) with execution times 7, 7, 7, 10, 10, 6</a:t>
                </a:r>
              </a:p>
              <a:p>
                <a:pPr lvl="1"/>
                <a:r>
                  <a:rPr lang="en-US" sz="1400" dirty="0" smtClean="0">
                    <a:ea typeface="Cambria Math" charset="0"/>
                    <a:cs typeface="Cambria Math" charset="0"/>
                  </a:rPr>
                  <a:t>Since jobs cannot migrate, the execution times of the jobs must be partitioned among the 2 processors so that each group does not exceed 24</a:t>
                </a:r>
              </a:p>
              <a:p>
                <a:pPr lvl="1"/>
                <a:r>
                  <a:rPr lang="en-US" sz="1400" dirty="0" smtClean="0">
                    <a:ea typeface="Cambria Math" charset="0"/>
                    <a:cs typeface="Cambria Math" charset="0"/>
                  </a:rPr>
                  <a:t>Must be 7,7,10 and 6,7,10; only need to consider 7,7,10 to see that it is </a:t>
                </a:r>
                <a:r>
                  <a:rPr lang="en-US" sz="1400" dirty="0" err="1" smtClean="0">
                    <a:ea typeface="Cambria Math" charset="0"/>
                    <a:cs typeface="Cambria Math" charset="0"/>
                  </a:rPr>
                  <a:t>unschedulable</a:t>
                </a:r>
                <a:endParaRPr lang="en-US" sz="1400" dirty="0" smtClean="0">
                  <a:ea typeface="Cambria Math" charset="0"/>
                  <a:cs typeface="Cambria Math" charset="0"/>
                </a:endParaRPr>
              </a:p>
              <a:p>
                <a:endParaRPr lang="en-US" sz="2000" dirty="0">
                  <a:ea typeface="Cambria Math" charset="0"/>
                  <a:cs typeface="Cambria Math" charset="0"/>
                </a:endParaRPr>
              </a:p>
              <a:p>
                <a:pPr lvl="1"/>
                <a:endParaRPr lang="en-US" sz="1600" dirty="0">
                  <a:ea typeface="Cambria Math" charset="0"/>
                  <a:cs typeface="Cambria Math"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117" y="2190292"/>
                <a:ext cx="8229600" cy="3525012"/>
              </a:xfrm>
              <a:blipFill rotWithShape="0">
                <a:blip r:embed="rId3"/>
                <a:stretch>
                  <a:fillRect t="-7427"/>
                </a:stretch>
              </a:blipFill>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46293"/>
            <a:ext cx="5777975" cy="1224018"/>
          </a:xfrm>
          <a:prstGeom prst="rect">
            <a:avLst/>
          </a:prstGeom>
        </p:spPr>
      </p:pic>
      <p:pic>
        <p:nvPicPr>
          <p:cNvPr id="5"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46293"/>
            <a:ext cx="2590800" cy="1647789"/>
          </a:xfrm>
          <a:prstGeom prst="rect">
            <a:avLst/>
          </a:prstGeom>
        </p:spPr>
      </p:pic>
      <p:sp>
        <p:nvSpPr>
          <p:cNvPr id="7" name="Rectangle 6"/>
          <p:cNvSpPr/>
          <p:nvPr/>
        </p:nvSpPr>
        <p:spPr>
          <a:xfrm>
            <a:off x="0" y="6482881"/>
            <a:ext cx="1087157" cy="276999"/>
          </a:xfrm>
          <a:prstGeom prst="rect">
            <a:avLst/>
          </a:prstGeom>
        </p:spPr>
        <p:txBody>
          <a:bodyPr wrap="none">
            <a:spAutoFit/>
          </a:bodyPr>
          <a:lstStyle/>
          <a:p>
            <a:r>
              <a:rPr lang="en-US" sz="1200" dirty="0"/>
              <a:t>Lemma </a:t>
            </a:r>
            <a:r>
              <a:rPr lang="en-US" sz="1200" dirty="0" smtClean="0"/>
              <a:t>30.15</a:t>
            </a:r>
            <a:endParaRPr lang="en-US" sz="1200" dirty="0"/>
          </a:p>
        </p:txBody>
      </p:sp>
      <p:graphicFrame>
        <p:nvGraphicFramePr>
          <p:cNvPr id="2" name="Table 1"/>
          <p:cNvGraphicFramePr>
            <a:graphicFrameLocks noGrp="1"/>
          </p:cNvGraphicFramePr>
          <p:nvPr>
            <p:extLst/>
          </p:nvPr>
        </p:nvGraphicFramePr>
        <p:xfrm>
          <a:off x="2133600" y="1766521"/>
          <a:ext cx="4953000" cy="370840"/>
        </p:xfrm>
        <a:graphic>
          <a:graphicData uri="http://schemas.openxmlformats.org/drawingml/2006/table">
            <a:tbl>
              <a:tblPr firstRow="1" bandRow="1">
                <a:tableStyleId>{2D5ABB26-0587-4C30-8999-92F81FD0307C}</a:tableStyleId>
              </a:tblPr>
              <a:tblGrid>
                <a:gridCol w="412750">
                  <a:extLst>
                    <a:ext uri="{9D8B030D-6E8A-4147-A177-3AD203B41FA5}">
                      <a16:colId xmlns:a16="http://schemas.microsoft.com/office/drawing/2014/main" val="20000"/>
                    </a:ext>
                  </a:extLst>
                </a:gridCol>
                <a:gridCol w="4540250">
                  <a:extLst>
                    <a:ext uri="{9D8B030D-6E8A-4147-A177-3AD203B41FA5}">
                      <a16:colId xmlns:a16="http://schemas.microsoft.com/office/drawing/2014/main" val="20001"/>
                    </a:ext>
                  </a:extLst>
                </a:gridCol>
              </a:tblGrid>
              <a:tr h="370840">
                <a:tc>
                  <a:txBody>
                    <a:bodyPr/>
                    <a:lstStyle/>
                    <a:p>
                      <a:r>
                        <a:rPr lang="en-US" i="1" dirty="0" smtClean="0"/>
                        <a:t>G:</a:t>
                      </a:r>
                      <a:endParaRPr lang="en-US" i="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t> = (7, 8); T</a:t>
                      </a:r>
                      <a:r>
                        <a:rPr lang="en-US" baseline="-25000" dirty="0" smtClean="0"/>
                        <a:t>2</a:t>
                      </a:r>
                      <a:r>
                        <a:rPr lang="en-US" baseline="0" dirty="0" smtClean="0"/>
                        <a:t> = (10, 12); T</a:t>
                      </a:r>
                      <a:r>
                        <a:rPr lang="en-US" baseline="-25000" dirty="0" smtClean="0"/>
                        <a:t>3</a:t>
                      </a:r>
                      <a:r>
                        <a:rPr lang="en-US" baseline="30000" dirty="0" smtClean="0"/>
                        <a:t> </a:t>
                      </a:r>
                      <a:r>
                        <a:rPr lang="en-US" baseline="0" dirty="0" smtClean="0"/>
                        <a:t>= (6, 24); M = 2</a:t>
                      </a:r>
                      <a:endParaRPr lang="en-US"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6400" y="4419600"/>
            <a:ext cx="5410200" cy="1919487"/>
          </a:xfrm>
          <a:prstGeom prst="rect">
            <a:avLst/>
          </a:prstGeom>
        </p:spPr>
      </p:pic>
      <p:sp>
        <p:nvSpPr>
          <p:cNvPr id="6" name="TextBox 5"/>
          <p:cNvSpPr txBox="1"/>
          <p:nvPr/>
        </p:nvSpPr>
        <p:spPr>
          <a:xfrm>
            <a:off x="7353300" y="5240843"/>
            <a:ext cx="1165717" cy="276999"/>
          </a:xfrm>
          <a:prstGeom prst="rect">
            <a:avLst/>
          </a:prstGeom>
          <a:noFill/>
        </p:spPr>
        <p:txBody>
          <a:bodyPr wrap="square" rtlCol="0">
            <a:spAutoFit/>
          </a:bodyPr>
          <a:lstStyle/>
          <a:p>
            <a:r>
              <a:rPr lang="en-US" sz="1200" smtClean="0"/>
              <a:t>Deadline miss</a:t>
            </a:r>
            <a:endParaRPr lang="en-US" sz="1200"/>
          </a:p>
        </p:txBody>
      </p:sp>
      <p:cxnSp>
        <p:nvCxnSpPr>
          <p:cNvPr id="10" name="Curved Connector 9"/>
          <p:cNvCxnSpPr/>
          <p:nvPr/>
        </p:nvCxnSpPr>
        <p:spPr>
          <a:xfrm rot="10800000">
            <a:off x="6858000" y="4724400"/>
            <a:ext cx="914400" cy="45720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6" idx="1"/>
          </p:cNvCxnSpPr>
          <p:nvPr/>
        </p:nvCxnSpPr>
        <p:spPr>
          <a:xfrm rot="10800000" flipV="1">
            <a:off x="4495800" y="5379342"/>
            <a:ext cx="2857500" cy="13849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1644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667000"/>
            <a:ext cx="7061200" cy="31623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330670"/>
            <a:ext cx="3200400" cy="163214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83643" y="502109"/>
            <a:ext cx="4969685" cy="1289269"/>
          </a:xfrm>
          <a:prstGeom prst="rect">
            <a:avLst/>
          </a:prstGeom>
        </p:spPr>
      </p:pic>
    </p:spTree>
    <p:extLst>
      <p:ext uri="{BB962C8B-B14F-4D97-AF65-F5344CB8AC3E}">
        <p14:creationId xmlns:p14="http://schemas.microsoft.com/office/powerpoint/2010/main" val="20383261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We can show that H is not schedulable by (3,1)-restricted algorithms. (Unrestricted-Dynamic Priority with No Migration [partition])</a:t>
            </a:r>
          </a:p>
          <a:p>
            <a:pPr lvl="1"/>
            <a:r>
              <a:rPr lang="en-US" sz="1800" dirty="0" smtClean="0"/>
              <a:t>This also proves that H is not schedulable by (2,1) or (1,1) restricted algorithms.</a:t>
            </a:r>
          </a:p>
          <a:p>
            <a:r>
              <a:rPr lang="en-US" sz="2000" dirty="0" smtClean="0"/>
              <a:t>Easy to Prove – No matter what you do, you cannot partition these 3 tasks between 2 processors and still meet their deadlines!</a:t>
            </a:r>
          </a:p>
          <a:p>
            <a:endParaRPr lang="en-US" sz="2000" dirty="0"/>
          </a:p>
        </p:txBody>
      </p:sp>
      <p:sp>
        <p:nvSpPr>
          <p:cNvPr id="5" name="Title 1"/>
          <p:cNvSpPr>
            <a:spLocks noGrp="1"/>
          </p:cNvSpPr>
          <p:nvPr>
            <p:ph type="title"/>
          </p:nvPr>
        </p:nvSpPr>
        <p:spPr>
          <a:xfrm>
            <a:off x="838200" y="228600"/>
            <a:ext cx="7620000" cy="487362"/>
          </a:xfrm>
        </p:spPr>
        <p:txBody>
          <a:bodyPr>
            <a:normAutofit fontScale="90000"/>
          </a:bodyPr>
          <a:lstStyle/>
          <a:p>
            <a:r>
              <a:rPr lang="en-US" sz="2800" dirty="0" smtClean="0"/>
              <a:t>Task System F Schedulability Derivations</a:t>
            </a:r>
            <a:endParaRPr lang="en-US" sz="2800" dirty="0"/>
          </a:p>
        </p:txBody>
      </p:sp>
      <p:sp>
        <p:nvSpPr>
          <p:cNvPr id="6" name="Rectangle 5"/>
          <p:cNvSpPr/>
          <p:nvPr/>
        </p:nvSpPr>
        <p:spPr>
          <a:xfrm>
            <a:off x="457200" y="838200"/>
            <a:ext cx="8458200" cy="523220"/>
          </a:xfrm>
          <a:prstGeom prst="rect">
            <a:avLst/>
          </a:prstGeom>
        </p:spPr>
        <p:txBody>
          <a:bodyPr wrap="square">
            <a:spAutoFit/>
          </a:bodyPr>
          <a:lstStyle/>
          <a:p>
            <a:pPr algn="ctr"/>
            <a:r>
              <a:rPr lang="en-US" sz="2800" b="1" dirty="0" smtClean="0">
                <a:solidFill>
                  <a:srgbClr val="FF0000"/>
                </a:solidFill>
                <a:effectLst>
                  <a:outerShdw blurRad="38100" dist="38100" dir="2700000" algn="tl">
                    <a:srgbClr val="000000">
                      <a:alpha val="43137"/>
                    </a:srgbClr>
                  </a:outerShdw>
                </a:effectLst>
              </a:rPr>
              <a:t>H: T</a:t>
            </a:r>
            <a:r>
              <a:rPr lang="en-US" sz="2800" b="1" baseline="-25000" dirty="0" smtClean="0">
                <a:solidFill>
                  <a:srgbClr val="FF0000"/>
                </a:solidFill>
                <a:effectLst>
                  <a:outerShdw blurRad="38100" dist="38100" dir="2700000" algn="tl">
                    <a:srgbClr val="000000">
                      <a:alpha val="43137"/>
                    </a:srgbClr>
                  </a:outerShdw>
                </a:effectLst>
              </a:rPr>
              <a:t>1</a:t>
            </a:r>
            <a:r>
              <a:rPr lang="en-US" sz="2800" b="1" dirty="0" smtClean="0">
                <a:solidFill>
                  <a:srgbClr val="FF0000"/>
                </a:solidFill>
                <a:effectLst>
                  <a:outerShdw blurRad="38100" dist="38100" dir="2700000" algn="tl">
                    <a:srgbClr val="000000">
                      <a:alpha val="43137"/>
                    </a:srgbClr>
                  </a:outerShdw>
                </a:effectLst>
              </a:rPr>
              <a:t> = (4,6), T</a:t>
            </a:r>
            <a:r>
              <a:rPr lang="en-US" sz="2800" b="1" baseline="-25000" dirty="0" smtClean="0">
                <a:solidFill>
                  <a:srgbClr val="FF0000"/>
                </a:solidFill>
                <a:effectLst>
                  <a:outerShdw blurRad="38100" dist="38100" dir="2700000" algn="tl">
                    <a:srgbClr val="000000">
                      <a:alpha val="43137"/>
                    </a:srgbClr>
                  </a:outerShdw>
                </a:effectLst>
              </a:rPr>
              <a:t>2</a:t>
            </a:r>
            <a:r>
              <a:rPr lang="en-US" sz="2800" b="1" dirty="0" smtClean="0">
                <a:solidFill>
                  <a:srgbClr val="FF0000"/>
                </a:solidFill>
                <a:effectLst>
                  <a:outerShdw blurRad="38100" dist="38100" dir="2700000" algn="tl">
                    <a:srgbClr val="000000">
                      <a:alpha val="43137"/>
                    </a:srgbClr>
                  </a:outerShdw>
                </a:effectLst>
              </a:rPr>
              <a:t> = (4,6), T</a:t>
            </a:r>
            <a:r>
              <a:rPr lang="en-US" sz="2800" b="1" baseline="-25000" dirty="0" smtClean="0">
                <a:solidFill>
                  <a:srgbClr val="FF0000"/>
                </a:solidFill>
                <a:effectLst>
                  <a:outerShdw blurRad="38100" dist="38100" dir="2700000" algn="tl">
                    <a:srgbClr val="000000">
                      <a:alpha val="43137"/>
                    </a:srgbClr>
                  </a:outerShdw>
                </a:effectLst>
              </a:rPr>
              <a:t>3</a:t>
            </a:r>
            <a:r>
              <a:rPr lang="en-US" sz="2800" b="1" dirty="0" smtClean="0">
                <a:solidFill>
                  <a:srgbClr val="FF0000"/>
                </a:solidFill>
                <a:effectLst>
                  <a:outerShdw blurRad="38100" dist="38100" dir="2700000" algn="tl">
                    <a:srgbClr val="000000">
                      <a:alpha val="43137"/>
                    </a:srgbClr>
                  </a:outerShdw>
                </a:effectLst>
              </a:rPr>
              <a:t> = (2,3); M=2</a:t>
            </a:r>
            <a:endParaRPr lang="en-US" sz="2800" b="1" dirty="0">
              <a:solidFill>
                <a:srgbClr val="FF0000"/>
              </a:solidFill>
              <a:effectLst>
                <a:outerShdw blurRad="38100" dist="38100" dir="2700000" algn="tl">
                  <a:srgbClr val="000000">
                    <a:alpha val="43137"/>
                  </a:srgbClr>
                </a:outerShdw>
              </a:effectLst>
            </a:endParaRPr>
          </a:p>
        </p:txBody>
      </p:sp>
      <p:pic>
        <p:nvPicPr>
          <p:cNvPr id="8" name="Picture 7" descr="30.16.png"/>
          <p:cNvPicPr>
            <a:picLocks noChangeAspect="1"/>
          </p:cNvPicPr>
          <p:nvPr/>
        </p:nvPicPr>
        <p:blipFill>
          <a:blip r:embed="rId2" cstate="print"/>
          <a:stretch>
            <a:fillRect/>
          </a:stretch>
        </p:blipFill>
        <p:spPr>
          <a:xfrm>
            <a:off x="406400" y="2819400"/>
            <a:ext cx="11176000" cy="838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We can also show that H is schedulable by (3,2) and (2,3)-restricted algorithms. (Unrestricted-Dynamic Priority with Restricted Migration  and Job-level-Dynamic Priority with Full Migration)</a:t>
            </a:r>
          </a:p>
          <a:p>
            <a:pPr lvl="1"/>
            <a:r>
              <a:rPr lang="en-US" sz="1600" dirty="0" smtClean="0"/>
              <a:t>This ends up with the same resulting schedule for both types of algorithms! </a:t>
            </a:r>
          </a:p>
          <a:p>
            <a:pPr lvl="1"/>
            <a:r>
              <a:rPr lang="en-US" sz="1600" dirty="0" smtClean="0"/>
              <a:t>With (3,2)-restricted constraints, T3 has higher priority but cannot preempt T2 once it starts so it migrates to the next processor when T1 finishes.</a:t>
            </a:r>
          </a:p>
          <a:p>
            <a:pPr lvl="1"/>
            <a:r>
              <a:rPr lang="en-US" sz="1600" dirty="0" smtClean="0"/>
              <a:t>With (2,3)-restricted constraints, the priority of T3 changes each time it executes the job. The priority is as follows T1, T3’s 1</a:t>
            </a:r>
            <a:r>
              <a:rPr lang="en-US" sz="1600" baseline="30000" dirty="0" smtClean="0"/>
              <a:t>st</a:t>
            </a:r>
            <a:r>
              <a:rPr lang="en-US" sz="1600" dirty="0" smtClean="0"/>
              <a:t> Job, T2, T3s Second Job…this repeats for subsequent period blocks.</a:t>
            </a:r>
          </a:p>
          <a:p>
            <a:pPr lvl="1"/>
            <a:endParaRPr lang="en-US" sz="1600" dirty="0"/>
          </a:p>
        </p:txBody>
      </p:sp>
      <p:sp>
        <p:nvSpPr>
          <p:cNvPr id="5" name="Title 1"/>
          <p:cNvSpPr>
            <a:spLocks noGrp="1"/>
          </p:cNvSpPr>
          <p:nvPr>
            <p:ph type="title"/>
          </p:nvPr>
        </p:nvSpPr>
        <p:spPr>
          <a:xfrm>
            <a:off x="838200" y="228600"/>
            <a:ext cx="7620000" cy="487362"/>
          </a:xfrm>
        </p:spPr>
        <p:txBody>
          <a:bodyPr>
            <a:normAutofit fontScale="90000"/>
          </a:bodyPr>
          <a:lstStyle/>
          <a:p>
            <a:r>
              <a:rPr lang="en-US" sz="2800" dirty="0" smtClean="0"/>
              <a:t>Task System F Schedulability Derivations</a:t>
            </a:r>
            <a:endParaRPr lang="en-US" sz="2800" dirty="0"/>
          </a:p>
        </p:txBody>
      </p:sp>
      <p:sp>
        <p:nvSpPr>
          <p:cNvPr id="6" name="Rectangle 5"/>
          <p:cNvSpPr/>
          <p:nvPr/>
        </p:nvSpPr>
        <p:spPr>
          <a:xfrm>
            <a:off x="457200" y="838200"/>
            <a:ext cx="8458200" cy="523220"/>
          </a:xfrm>
          <a:prstGeom prst="rect">
            <a:avLst/>
          </a:prstGeom>
        </p:spPr>
        <p:txBody>
          <a:bodyPr wrap="square">
            <a:spAutoFit/>
          </a:bodyPr>
          <a:lstStyle/>
          <a:p>
            <a:pPr algn="ctr"/>
            <a:r>
              <a:rPr lang="en-US" sz="2800" b="1" dirty="0" smtClean="0">
                <a:solidFill>
                  <a:srgbClr val="FF0000"/>
                </a:solidFill>
                <a:effectLst>
                  <a:outerShdw blurRad="38100" dist="38100" dir="2700000" algn="tl">
                    <a:srgbClr val="000000">
                      <a:alpha val="43137"/>
                    </a:srgbClr>
                  </a:outerShdw>
                </a:effectLst>
              </a:rPr>
              <a:t>H: T</a:t>
            </a:r>
            <a:r>
              <a:rPr lang="en-US" sz="2800" b="1" baseline="-25000" dirty="0" smtClean="0">
                <a:solidFill>
                  <a:srgbClr val="FF0000"/>
                </a:solidFill>
                <a:effectLst>
                  <a:outerShdw blurRad="38100" dist="38100" dir="2700000" algn="tl">
                    <a:srgbClr val="000000">
                      <a:alpha val="43137"/>
                    </a:srgbClr>
                  </a:outerShdw>
                </a:effectLst>
              </a:rPr>
              <a:t>1</a:t>
            </a:r>
            <a:r>
              <a:rPr lang="en-US" sz="2800" b="1" dirty="0" smtClean="0">
                <a:solidFill>
                  <a:srgbClr val="FF0000"/>
                </a:solidFill>
                <a:effectLst>
                  <a:outerShdw blurRad="38100" dist="38100" dir="2700000" algn="tl">
                    <a:srgbClr val="000000">
                      <a:alpha val="43137"/>
                    </a:srgbClr>
                  </a:outerShdw>
                </a:effectLst>
              </a:rPr>
              <a:t> = (4,6), T</a:t>
            </a:r>
            <a:r>
              <a:rPr lang="en-US" sz="2800" b="1" baseline="-25000" dirty="0" smtClean="0">
                <a:solidFill>
                  <a:srgbClr val="FF0000"/>
                </a:solidFill>
                <a:effectLst>
                  <a:outerShdw blurRad="38100" dist="38100" dir="2700000" algn="tl">
                    <a:srgbClr val="000000">
                      <a:alpha val="43137"/>
                    </a:srgbClr>
                  </a:outerShdw>
                </a:effectLst>
              </a:rPr>
              <a:t>2</a:t>
            </a:r>
            <a:r>
              <a:rPr lang="en-US" sz="2800" b="1" dirty="0" smtClean="0">
                <a:solidFill>
                  <a:srgbClr val="FF0000"/>
                </a:solidFill>
                <a:effectLst>
                  <a:outerShdw blurRad="38100" dist="38100" dir="2700000" algn="tl">
                    <a:srgbClr val="000000">
                      <a:alpha val="43137"/>
                    </a:srgbClr>
                  </a:outerShdw>
                </a:effectLst>
              </a:rPr>
              <a:t> = (4,6), T</a:t>
            </a:r>
            <a:r>
              <a:rPr lang="en-US" sz="2800" b="1" baseline="-25000" dirty="0" smtClean="0">
                <a:solidFill>
                  <a:srgbClr val="FF0000"/>
                </a:solidFill>
                <a:effectLst>
                  <a:outerShdw blurRad="38100" dist="38100" dir="2700000" algn="tl">
                    <a:srgbClr val="000000">
                      <a:alpha val="43137"/>
                    </a:srgbClr>
                  </a:outerShdw>
                </a:effectLst>
              </a:rPr>
              <a:t>3</a:t>
            </a:r>
            <a:r>
              <a:rPr lang="en-US" sz="2800" b="1" dirty="0" smtClean="0">
                <a:solidFill>
                  <a:srgbClr val="FF0000"/>
                </a:solidFill>
                <a:effectLst>
                  <a:outerShdw blurRad="38100" dist="38100" dir="2700000" algn="tl">
                    <a:srgbClr val="000000">
                      <a:alpha val="43137"/>
                    </a:srgbClr>
                  </a:outerShdw>
                </a:effectLst>
              </a:rPr>
              <a:t> = (2,3); M=2</a:t>
            </a:r>
            <a:endParaRPr lang="en-US" sz="2800" b="1" dirty="0">
              <a:solidFill>
                <a:srgbClr val="FF0000"/>
              </a:solidFill>
              <a:effectLst>
                <a:outerShdw blurRad="38100" dist="38100" dir="2700000" algn="tl">
                  <a:srgbClr val="000000">
                    <a:alpha val="43137"/>
                  </a:srgbClr>
                </a:outerShdw>
              </a:effectLst>
            </a:endParaRPr>
          </a:p>
        </p:txBody>
      </p:sp>
      <p:pic>
        <p:nvPicPr>
          <p:cNvPr id="8" name="Picture 7" descr="30.17.png"/>
          <p:cNvPicPr>
            <a:picLocks noChangeAspect="1"/>
          </p:cNvPicPr>
          <p:nvPr/>
        </p:nvPicPr>
        <p:blipFill>
          <a:blip r:embed="rId2" cstate="print"/>
          <a:stretch>
            <a:fillRect/>
          </a:stretch>
        </p:blipFill>
        <p:spPr>
          <a:xfrm>
            <a:off x="1295400" y="4562218"/>
            <a:ext cx="6373115" cy="18385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With Task System H, we have demonstrated a system that can be scheduled by &lt;3,2&gt; and &lt;2,3&gt; restricted algorithms but not &lt;3,1&gt;, &lt;2,1&gt; or &lt;1,1&gt;-restricted algorithms. </a:t>
            </a:r>
            <a:r>
              <a:rPr lang="en-US" sz="2000" dirty="0" smtClean="0"/>
              <a:t>We will show the relationship chart after the final proofs.</a:t>
            </a:r>
            <a:endParaRPr lang="en-US" sz="2000" dirty="0"/>
          </a:p>
        </p:txBody>
      </p:sp>
      <p:sp>
        <p:nvSpPr>
          <p:cNvPr id="5" name="Title 1"/>
          <p:cNvSpPr>
            <a:spLocks noGrp="1"/>
          </p:cNvSpPr>
          <p:nvPr>
            <p:ph type="title"/>
          </p:nvPr>
        </p:nvSpPr>
        <p:spPr>
          <a:xfrm>
            <a:off x="838200" y="228600"/>
            <a:ext cx="7620000" cy="487362"/>
          </a:xfrm>
        </p:spPr>
        <p:txBody>
          <a:bodyPr>
            <a:normAutofit fontScale="90000"/>
          </a:bodyPr>
          <a:lstStyle/>
          <a:p>
            <a:r>
              <a:rPr lang="en-US" sz="2800" dirty="0" smtClean="0"/>
              <a:t>Task System F Schedulability Derivations</a:t>
            </a:r>
            <a:endParaRPr lang="en-US" sz="2800" dirty="0"/>
          </a:p>
        </p:txBody>
      </p:sp>
      <p:sp>
        <p:nvSpPr>
          <p:cNvPr id="6" name="Rectangle 5"/>
          <p:cNvSpPr/>
          <p:nvPr/>
        </p:nvSpPr>
        <p:spPr>
          <a:xfrm>
            <a:off x="457200" y="838200"/>
            <a:ext cx="8458200" cy="523220"/>
          </a:xfrm>
          <a:prstGeom prst="rect">
            <a:avLst/>
          </a:prstGeom>
        </p:spPr>
        <p:txBody>
          <a:bodyPr wrap="square">
            <a:spAutoFit/>
          </a:bodyPr>
          <a:lstStyle/>
          <a:p>
            <a:pPr algn="ctr"/>
            <a:r>
              <a:rPr lang="en-US" sz="2800" b="1" dirty="0" smtClean="0">
                <a:solidFill>
                  <a:srgbClr val="FF0000"/>
                </a:solidFill>
                <a:effectLst>
                  <a:outerShdw blurRad="38100" dist="38100" dir="2700000" algn="tl">
                    <a:srgbClr val="000000">
                      <a:alpha val="43137"/>
                    </a:srgbClr>
                  </a:outerShdw>
                </a:effectLst>
              </a:rPr>
              <a:t>H: T</a:t>
            </a:r>
            <a:r>
              <a:rPr lang="en-US" sz="2800" b="1" baseline="-25000" dirty="0" smtClean="0">
                <a:solidFill>
                  <a:srgbClr val="FF0000"/>
                </a:solidFill>
                <a:effectLst>
                  <a:outerShdw blurRad="38100" dist="38100" dir="2700000" algn="tl">
                    <a:srgbClr val="000000">
                      <a:alpha val="43137"/>
                    </a:srgbClr>
                  </a:outerShdw>
                </a:effectLst>
              </a:rPr>
              <a:t>1</a:t>
            </a:r>
            <a:r>
              <a:rPr lang="en-US" sz="2800" b="1" dirty="0" smtClean="0">
                <a:solidFill>
                  <a:srgbClr val="FF0000"/>
                </a:solidFill>
                <a:effectLst>
                  <a:outerShdw blurRad="38100" dist="38100" dir="2700000" algn="tl">
                    <a:srgbClr val="000000">
                      <a:alpha val="43137"/>
                    </a:srgbClr>
                  </a:outerShdw>
                </a:effectLst>
              </a:rPr>
              <a:t> = (4,6), T</a:t>
            </a:r>
            <a:r>
              <a:rPr lang="en-US" sz="2800" b="1" baseline="-25000" dirty="0" smtClean="0">
                <a:solidFill>
                  <a:srgbClr val="FF0000"/>
                </a:solidFill>
                <a:effectLst>
                  <a:outerShdw blurRad="38100" dist="38100" dir="2700000" algn="tl">
                    <a:srgbClr val="000000">
                      <a:alpha val="43137"/>
                    </a:srgbClr>
                  </a:outerShdw>
                </a:effectLst>
              </a:rPr>
              <a:t>2</a:t>
            </a:r>
            <a:r>
              <a:rPr lang="en-US" sz="2800" b="1" dirty="0" smtClean="0">
                <a:solidFill>
                  <a:srgbClr val="FF0000"/>
                </a:solidFill>
                <a:effectLst>
                  <a:outerShdw blurRad="38100" dist="38100" dir="2700000" algn="tl">
                    <a:srgbClr val="000000">
                      <a:alpha val="43137"/>
                    </a:srgbClr>
                  </a:outerShdw>
                </a:effectLst>
              </a:rPr>
              <a:t> = (4,6), T</a:t>
            </a:r>
            <a:r>
              <a:rPr lang="en-US" sz="2800" b="1" baseline="-25000" dirty="0" smtClean="0">
                <a:solidFill>
                  <a:srgbClr val="FF0000"/>
                </a:solidFill>
                <a:effectLst>
                  <a:outerShdw blurRad="38100" dist="38100" dir="2700000" algn="tl">
                    <a:srgbClr val="000000">
                      <a:alpha val="43137"/>
                    </a:srgbClr>
                  </a:outerShdw>
                </a:effectLst>
              </a:rPr>
              <a:t>3</a:t>
            </a:r>
            <a:r>
              <a:rPr lang="en-US" sz="2800" b="1" dirty="0" smtClean="0">
                <a:solidFill>
                  <a:srgbClr val="FF0000"/>
                </a:solidFill>
                <a:effectLst>
                  <a:outerShdw blurRad="38100" dist="38100" dir="2700000" algn="tl">
                    <a:srgbClr val="000000">
                      <a:alpha val="43137"/>
                    </a:srgbClr>
                  </a:outerShdw>
                </a:effectLst>
              </a:rPr>
              <a:t> = (2,3); M=2</a:t>
            </a:r>
            <a:endParaRPr lang="en-US" sz="28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117" y="2190292"/>
                <a:ext cx="8229600" cy="3525012"/>
              </a:xfrm>
            </p:spPr>
            <p:txBody>
              <a:bodyPr>
                <a:normAutofit/>
              </a:bodyPr>
              <a:lstStyle/>
              <a:p>
                <a14:m>
                  <m:oMath xmlns:m="http://schemas.openxmlformats.org/officeDocument/2006/math">
                    <m:r>
                      <a:rPr lang="en-US" sz="2000" b="0" i="1" smtClean="0">
                        <a:latin typeface="Cambria Math" charset="0"/>
                        <a:ea typeface="Cambria Math" charset="0"/>
                        <a:cs typeface="Cambria Math" charset="0"/>
                      </a:rPr>
                      <m:t>𝐼</m:t>
                    </m:r>
                    <m:r>
                      <a:rPr lang="en-US" sz="2000" b="0" i="1" smtClean="0">
                        <a:latin typeface="Cambria Math" charset="0"/>
                        <a:ea typeface="Cambria Math" charset="0"/>
                        <a:cs typeface="Cambria Math" charset="0"/>
                      </a:rPr>
                      <m:t> ∉ &lt;2, 3&gt;</m:t>
                    </m:r>
                  </m:oMath>
                </a14:m>
                <a:endParaRPr lang="en-US" sz="2000" dirty="0" smtClean="0">
                  <a:ea typeface="Cambria Math" charset="0"/>
                  <a:cs typeface="Cambria Math" charset="0"/>
                </a:endParaRPr>
              </a:p>
              <a:p>
                <a:pPr lvl="1"/>
                <a:r>
                  <a:rPr lang="en-US" sz="1600" dirty="0" smtClean="0">
                    <a:ea typeface="Cambria Math" charset="0"/>
                    <a:cs typeface="Cambria Math" charset="0"/>
                  </a:rPr>
                  <a:t>Job-level </a:t>
                </a:r>
                <a:r>
                  <a:rPr lang="en-US" sz="1600" dirty="0">
                    <a:ea typeface="Cambria Math" charset="0"/>
                    <a:cs typeface="Cambria Math" charset="0"/>
                  </a:rPr>
                  <a:t>d</a:t>
                </a:r>
                <a:r>
                  <a:rPr lang="en-US" sz="1600" dirty="0" smtClean="0">
                    <a:ea typeface="Cambria Math" charset="0"/>
                    <a:cs typeface="Cambria Math" charset="0"/>
                  </a:rPr>
                  <a:t>ynamic priority, full migration</a:t>
                </a:r>
                <a:endParaRPr lang="en-US" sz="1600" dirty="0">
                  <a:ea typeface="Cambria Math" charset="0"/>
                  <a:cs typeface="Cambria Math" charset="0"/>
                </a:endParaRPr>
              </a:p>
              <a:p>
                <a:r>
                  <a:rPr lang="en-US" sz="2000" dirty="0" smtClean="0">
                    <a:ea typeface="Cambria Math" charset="0"/>
                    <a:cs typeface="Cambria Math" charset="0"/>
                  </a:rPr>
                  <a:t>Nine jobs (3, 3, 3, 3, 4, 4, 4, 5, 5) are released in the interval [0, 12), which means there are 9! possible priority arrangements in that interval, all of which cause a deadline miss or underutilize the time and will cause a future deadline miss</a:t>
                </a:r>
              </a:p>
              <a:p>
                <a:endParaRPr lang="en-US" sz="2000" dirty="0" smtClean="0">
                  <a:ea typeface="Cambria Math" charset="0"/>
                  <a:cs typeface="Cambria Math" charset="0"/>
                </a:endParaRPr>
              </a:p>
              <a:p>
                <a:endParaRPr lang="en-US" sz="2000" dirty="0" smtClean="0">
                  <a:ea typeface="Cambria Math" charset="0"/>
                  <a:cs typeface="Cambria Math"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117" y="2190292"/>
                <a:ext cx="8229600" cy="3525012"/>
              </a:xfrm>
              <a:blipFill rotWithShape="0">
                <a:blip r:embed="rId3"/>
                <a:stretch>
                  <a:fillRect t="-11226"/>
                </a:stretch>
              </a:blipFill>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46293"/>
            <a:ext cx="5777975" cy="1224018"/>
          </a:xfrm>
          <a:prstGeom prst="rect">
            <a:avLst/>
          </a:prstGeom>
        </p:spPr>
      </p:pic>
      <p:pic>
        <p:nvPicPr>
          <p:cNvPr id="5"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46293"/>
            <a:ext cx="2590800" cy="1647789"/>
          </a:xfrm>
          <a:prstGeom prst="rect">
            <a:avLst/>
          </a:prstGeom>
        </p:spPr>
      </p:pic>
      <p:sp>
        <p:nvSpPr>
          <p:cNvPr id="7" name="Rectangle 6"/>
          <p:cNvSpPr/>
          <p:nvPr/>
        </p:nvSpPr>
        <p:spPr>
          <a:xfrm>
            <a:off x="0" y="6482881"/>
            <a:ext cx="1087157" cy="276999"/>
          </a:xfrm>
          <a:prstGeom prst="rect">
            <a:avLst/>
          </a:prstGeom>
        </p:spPr>
        <p:txBody>
          <a:bodyPr wrap="none">
            <a:spAutoFit/>
          </a:bodyPr>
          <a:lstStyle/>
          <a:p>
            <a:r>
              <a:rPr lang="en-US" sz="1200" dirty="0"/>
              <a:t>Lemma </a:t>
            </a:r>
            <a:r>
              <a:rPr lang="en-US" sz="1200" dirty="0" smtClean="0"/>
              <a:t>30.18</a:t>
            </a:r>
            <a:endParaRPr lang="en-US" sz="1200" dirty="0"/>
          </a:p>
        </p:txBody>
      </p:sp>
      <p:graphicFrame>
        <p:nvGraphicFramePr>
          <p:cNvPr id="9" name="Table 8"/>
          <p:cNvGraphicFramePr>
            <a:graphicFrameLocks noGrp="1"/>
          </p:cNvGraphicFramePr>
          <p:nvPr>
            <p:extLst/>
          </p:nvPr>
        </p:nvGraphicFramePr>
        <p:xfrm>
          <a:off x="1524000" y="1707030"/>
          <a:ext cx="5882784" cy="370840"/>
        </p:xfrm>
        <a:graphic>
          <a:graphicData uri="http://schemas.openxmlformats.org/drawingml/2006/table">
            <a:tbl>
              <a:tblPr firstRow="1" bandRow="1">
                <a:tableStyleId>{2D5ABB26-0587-4C30-8999-92F81FD0307C}</a:tableStyleId>
              </a:tblPr>
              <a:tblGrid>
                <a:gridCol w="490232">
                  <a:extLst>
                    <a:ext uri="{9D8B030D-6E8A-4147-A177-3AD203B41FA5}">
                      <a16:colId xmlns:a16="http://schemas.microsoft.com/office/drawing/2014/main" val="20000"/>
                    </a:ext>
                  </a:extLst>
                </a:gridCol>
                <a:gridCol w="5392552">
                  <a:extLst>
                    <a:ext uri="{9D8B030D-6E8A-4147-A177-3AD203B41FA5}">
                      <a16:colId xmlns:a16="http://schemas.microsoft.com/office/drawing/2014/main" val="20001"/>
                    </a:ext>
                  </a:extLst>
                </a:gridCol>
              </a:tblGrid>
              <a:tr h="370840">
                <a:tc>
                  <a:txBody>
                    <a:bodyPr/>
                    <a:lstStyle/>
                    <a:p>
                      <a:r>
                        <a:rPr lang="en-US" i="1" dirty="0" smtClean="0"/>
                        <a:t>I:</a:t>
                      </a:r>
                      <a:endParaRPr lang="en-US" i="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t> = (2, 3); T</a:t>
                      </a:r>
                      <a:r>
                        <a:rPr lang="en-US" baseline="-25000" dirty="0" smtClean="0"/>
                        <a:t>2</a:t>
                      </a:r>
                      <a:r>
                        <a:rPr lang="en-US" baseline="0" dirty="0" smtClean="0"/>
                        <a:t> = (3, 4); T</a:t>
                      </a:r>
                      <a:r>
                        <a:rPr lang="en-US" baseline="-25000" dirty="0" smtClean="0"/>
                        <a:t>3</a:t>
                      </a:r>
                      <a:r>
                        <a:rPr lang="en-US" baseline="30000" dirty="0" smtClean="0"/>
                        <a:t> </a:t>
                      </a:r>
                      <a:r>
                        <a:rPr lang="en-US" baseline="0" dirty="0" smtClean="0"/>
                        <a:t>= (5, 15); T</a:t>
                      </a:r>
                      <a:r>
                        <a:rPr lang="en-US" baseline="-25000" dirty="0" smtClean="0"/>
                        <a:t>4 </a:t>
                      </a:r>
                      <a:r>
                        <a:rPr lang="en-US" baseline="0" dirty="0" smtClean="0"/>
                        <a:t>= (5, 20); M = 2</a:t>
                      </a:r>
                      <a:endParaRPr lang="en-US"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285746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117" y="2190292"/>
                <a:ext cx="8229600" cy="3525012"/>
              </a:xfrm>
            </p:spPr>
            <p:txBody>
              <a:bodyPr>
                <a:normAutofit/>
              </a:bodyPr>
              <a:lstStyle/>
              <a:p>
                <a14:m>
                  <m:oMath xmlns:m="http://schemas.openxmlformats.org/officeDocument/2006/math">
                    <m:r>
                      <a:rPr lang="en-US" sz="2000" b="0" i="1" smtClean="0">
                        <a:latin typeface="Cambria Math" charset="0"/>
                        <a:ea typeface="Cambria Math" charset="0"/>
                        <a:cs typeface="Cambria Math" charset="0"/>
                      </a:rPr>
                      <m:t>𝐼</m:t>
                    </m:r>
                    <m:r>
                      <a:rPr lang="en-US" sz="2000" b="0" i="1" smtClean="0">
                        <a:latin typeface="Cambria Math" charset="0"/>
                        <a:ea typeface="Cambria Math" charset="0"/>
                        <a:cs typeface="Cambria Math" charset="0"/>
                      </a:rPr>
                      <m:t> ∈ &lt;1, 1&gt;</m:t>
                    </m:r>
                  </m:oMath>
                </a14:m>
                <a:endParaRPr lang="en-US" sz="2000" b="0" dirty="0" smtClean="0">
                  <a:ea typeface="Cambria Math" charset="0"/>
                  <a:cs typeface="Cambria Math" charset="0"/>
                </a:endParaRPr>
              </a:p>
              <a:p>
                <a:pPr lvl="1"/>
                <a:r>
                  <a:rPr lang="en-US" sz="1600" dirty="0" smtClean="0">
                    <a:ea typeface="Cambria Math" charset="0"/>
                    <a:cs typeface="Cambria Math" charset="0"/>
                  </a:rPr>
                  <a:t>Static priority, no migration</a:t>
                </a:r>
                <a:endParaRPr lang="en-US" sz="1600" b="0" dirty="0" smtClean="0">
                  <a:ea typeface="Cambria Math" charset="0"/>
                  <a:cs typeface="Cambria Math" charset="0"/>
                </a:endParaRPr>
              </a:p>
              <a:p>
                <a:pPr lvl="1"/>
                <a:r>
                  <a:rPr lang="en-US" sz="1600" dirty="0" smtClean="0">
                    <a:ea typeface="Cambria Math" charset="0"/>
                    <a:cs typeface="Cambria Math" charset="0"/>
                  </a:rPr>
                  <a:t>By Theorem 30.1, also </a:t>
                </a:r>
                <a14:m>
                  <m:oMath xmlns:m="http://schemas.openxmlformats.org/officeDocument/2006/math">
                    <m:r>
                      <a:rPr lang="en-US" sz="1600" i="1">
                        <a:latin typeface="Cambria Math" charset="0"/>
                        <a:ea typeface="Cambria Math" charset="0"/>
                        <a:cs typeface="Cambria Math" charset="0"/>
                      </a:rPr>
                      <m:t>𝐼</m:t>
                    </m:r>
                    <m:r>
                      <a:rPr lang="en-US" sz="1600" i="1">
                        <a:latin typeface="Cambria Math" charset="0"/>
                        <a:ea typeface="Cambria Math" charset="0"/>
                        <a:cs typeface="Cambria Math" charset="0"/>
                      </a:rPr>
                      <m:t> ∈ &lt;2, 1&gt;</m:t>
                    </m:r>
                  </m:oMath>
                </a14:m>
                <a:r>
                  <a:rPr lang="en-US" sz="1600" dirty="0" smtClean="0">
                    <a:ea typeface="Cambria Math" charset="0"/>
                    <a:cs typeface="Cambria Math" charset="0"/>
                  </a:rPr>
                  <a:t> and </a:t>
                </a:r>
                <a14:m>
                  <m:oMath xmlns:m="http://schemas.openxmlformats.org/officeDocument/2006/math">
                    <m:r>
                      <a:rPr lang="en-US" sz="1600" i="1">
                        <a:latin typeface="Cambria Math" charset="0"/>
                        <a:ea typeface="Cambria Math" charset="0"/>
                        <a:cs typeface="Cambria Math" charset="0"/>
                      </a:rPr>
                      <m:t>𝐼</m:t>
                    </m:r>
                    <m:r>
                      <a:rPr lang="en-US" sz="1600" i="1">
                        <a:latin typeface="Cambria Math" charset="0"/>
                        <a:ea typeface="Cambria Math" charset="0"/>
                        <a:cs typeface="Cambria Math" charset="0"/>
                      </a:rPr>
                      <m:t> ∈ &lt;3, 1&gt;</m:t>
                    </m:r>
                  </m:oMath>
                </a14:m>
                <a:endParaRPr lang="en-US" sz="1600" dirty="0" smtClean="0">
                  <a:ea typeface="Cambria Math" charset="0"/>
                  <a:cs typeface="Cambria Math" charset="0"/>
                </a:endParaRPr>
              </a:p>
              <a:p>
                <a:r>
                  <a:rPr lang="en-US" sz="2000" dirty="0" smtClean="0">
                    <a:ea typeface="Cambria Math" charset="0"/>
                    <a:cs typeface="Cambria Math" charset="0"/>
                  </a:rPr>
                  <a:t>Let the tasks be partitioned into {T</a:t>
                </a:r>
                <a:r>
                  <a:rPr lang="en-US" sz="2000" baseline="-25000" dirty="0" smtClean="0">
                    <a:ea typeface="Cambria Math" charset="0"/>
                    <a:cs typeface="Cambria Math" charset="0"/>
                  </a:rPr>
                  <a:t>1</a:t>
                </a:r>
                <a:r>
                  <a:rPr lang="en-US" sz="2000" dirty="0" smtClean="0">
                    <a:ea typeface="Cambria Math" charset="0"/>
                    <a:cs typeface="Cambria Math" charset="0"/>
                  </a:rPr>
                  <a:t>, T</a:t>
                </a:r>
                <a:r>
                  <a:rPr lang="en-US" sz="2000" baseline="-25000" dirty="0" smtClean="0">
                    <a:ea typeface="Cambria Math" charset="0"/>
                    <a:cs typeface="Cambria Math" charset="0"/>
                  </a:rPr>
                  <a:t>3</a:t>
                </a:r>
                <a:r>
                  <a:rPr lang="en-US" sz="2000" dirty="0" smtClean="0">
                    <a:ea typeface="Cambria Math" charset="0"/>
                    <a:cs typeface="Cambria Math" charset="0"/>
                  </a:rPr>
                  <a:t>} and {T</a:t>
                </a:r>
                <a:r>
                  <a:rPr lang="en-US" sz="2000" baseline="-25000" dirty="0" smtClean="0">
                    <a:ea typeface="Cambria Math" charset="0"/>
                    <a:cs typeface="Cambria Math" charset="0"/>
                  </a:rPr>
                  <a:t>2</a:t>
                </a:r>
                <a:r>
                  <a:rPr lang="en-US" sz="2000" dirty="0" smtClean="0">
                    <a:ea typeface="Cambria Math" charset="0"/>
                    <a:cs typeface="Cambria Math" charset="0"/>
                  </a:rPr>
                  <a:t>, T</a:t>
                </a:r>
                <a:r>
                  <a:rPr lang="en-US" sz="2000" baseline="-25000" dirty="0" smtClean="0">
                    <a:ea typeface="Cambria Math" charset="0"/>
                    <a:cs typeface="Cambria Math" charset="0"/>
                  </a:rPr>
                  <a:t>4</a:t>
                </a:r>
                <a:r>
                  <a:rPr lang="en-US" sz="2000" dirty="0" smtClean="0">
                    <a:ea typeface="Cambria Math" charset="0"/>
                    <a:cs typeface="Cambria Math" charset="0"/>
                  </a:rPr>
                  <a:t>}, with the higher priority given to the first tasks in each set</a:t>
                </a:r>
              </a:p>
              <a:p>
                <a:endParaRPr lang="en-US" sz="2000" dirty="0" smtClean="0">
                  <a:ea typeface="Cambria Math" charset="0"/>
                  <a:cs typeface="Cambria Math"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117" y="2190292"/>
                <a:ext cx="8229600" cy="3525012"/>
              </a:xfrm>
              <a:blipFill rotWithShape="0">
                <a:blip r:embed="rId3"/>
                <a:stretch>
                  <a:fillRect t="-11226"/>
                </a:stretch>
              </a:blipFill>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46293"/>
            <a:ext cx="5777975" cy="1224018"/>
          </a:xfrm>
          <a:prstGeom prst="rect">
            <a:avLst/>
          </a:prstGeom>
        </p:spPr>
      </p:pic>
      <p:pic>
        <p:nvPicPr>
          <p:cNvPr id="5"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46293"/>
            <a:ext cx="2590800" cy="1647789"/>
          </a:xfrm>
          <a:prstGeom prst="rect">
            <a:avLst/>
          </a:prstGeom>
        </p:spPr>
      </p:pic>
      <p:sp>
        <p:nvSpPr>
          <p:cNvPr id="7" name="Rectangle 6"/>
          <p:cNvSpPr/>
          <p:nvPr/>
        </p:nvSpPr>
        <p:spPr>
          <a:xfrm>
            <a:off x="0" y="6482881"/>
            <a:ext cx="1087157" cy="276999"/>
          </a:xfrm>
          <a:prstGeom prst="rect">
            <a:avLst/>
          </a:prstGeom>
        </p:spPr>
        <p:txBody>
          <a:bodyPr wrap="none">
            <a:spAutoFit/>
          </a:bodyPr>
          <a:lstStyle/>
          <a:p>
            <a:r>
              <a:rPr lang="en-US" sz="1200" dirty="0"/>
              <a:t>Lemma </a:t>
            </a:r>
            <a:r>
              <a:rPr lang="en-US" sz="1200" dirty="0" smtClean="0"/>
              <a:t>30.18</a:t>
            </a:r>
            <a:endParaRPr lang="en-US" sz="1200" dirty="0"/>
          </a:p>
        </p:txBody>
      </p:sp>
      <p:graphicFrame>
        <p:nvGraphicFramePr>
          <p:cNvPr id="9" name="Table 8"/>
          <p:cNvGraphicFramePr>
            <a:graphicFrameLocks noGrp="1"/>
          </p:cNvGraphicFramePr>
          <p:nvPr>
            <p:extLst/>
          </p:nvPr>
        </p:nvGraphicFramePr>
        <p:xfrm>
          <a:off x="1524000" y="1707030"/>
          <a:ext cx="5882784" cy="370840"/>
        </p:xfrm>
        <a:graphic>
          <a:graphicData uri="http://schemas.openxmlformats.org/drawingml/2006/table">
            <a:tbl>
              <a:tblPr firstRow="1" bandRow="1">
                <a:tableStyleId>{2D5ABB26-0587-4C30-8999-92F81FD0307C}</a:tableStyleId>
              </a:tblPr>
              <a:tblGrid>
                <a:gridCol w="490232">
                  <a:extLst>
                    <a:ext uri="{9D8B030D-6E8A-4147-A177-3AD203B41FA5}">
                      <a16:colId xmlns:a16="http://schemas.microsoft.com/office/drawing/2014/main" val="20000"/>
                    </a:ext>
                  </a:extLst>
                </a:gridCol>
                <a:gridCol w="5392552">
                  <a:extLst>
                    <a:ext uri="{9D8B030D-6E8A-4147-A177-3AD203B41FA5}">
                      <a16:colId xmlns:a16="http://schemas.microsoft.com/office/drawing/2014/main" val="20001"/>
                    </a:ext>
                  </a:extLst>
                </a:gridCol>
              </a:tblGrid>
              <a:tr h="370840">
                <a:tc>
                  <a:txBody>
                    <a:bodyPr/>
                    <a:lstStyle/>
                    <a:p>
                      <a:r>
                        <a:rPr lang="en-US" i="1" dirty="0" smtClean="0"/>
                        <a:t>I:</a:t>
                      </a:r>
                      <a:endParaRPr lang="en-US" i="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t> = (2, 3); T</a:t>
                      </a:r>
                      <a:r>
                        <a:rPr lang="en-US" baseline="-25000" dirty="0" smtClean="0"/>
                        <a:t>2</a:t>
                      </a:r>
                      <a:r>
                        <a:rPr lang="en-US" baseline="0" dirty="0" smtClean="0"/>
                        <a:t> = (3, 4); T</a:t>
                      </a:r>
                      <a:r>
                        <a:rPr lang="en-US" baseline="-25000" dirty="0" smtClean="0"/>
                        <a:t>3</a:t>
                      </a:r>
                      <a:r>
                        <a:rPr lang="en-US" baseline="30000" dirty="0" smtClean="0"/>
                        <a:t> </a:t>
                      </a:r>
                      <a:r>
                        <a:rPr lang="en-US" baseline="0" dirty="0" smtClean="0"/>
                        <a:t>= (5, 15); T</a:t>
                      </a:r>
                      <a:r>
                        <a:rPr lang="en-US" baseline="-25000" dirty="0" smtClean="0"/>
                        <a:t>4 </a:t>
                      </a:r>
                      <a:r>
                        <a:rPr lang="en-US" baseline="0" dirty="0" smtClean="0"/>
                        <a:t>= (5, 20); M = 2</a:t>
                      </a:r>
                      <a:endParaRPr lang="en-US"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0" y="4173005"/>
            <a:ext cx="7173326" cy="1926088"/>
          </a:xfrm>
          <a:prstGeom prst="rect">
            <a:avLst/>
          </a:prstGeom>
        </p:spPr>
      </p:pic>
    </p:spTree>
    <p:extLst>
      <p:ext uri="{BB962C8B-B14F-4D97-AF65-F5344CB8AC3E}">
        <p14:creationId xmlns:p14="http://schemas.microsoft.com/office/powerpoint/2010/main" val="6424498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117" y="2190292"/>
                <a:ext cx="8229600" cy="3525012"/>
              </a:xfrm>
            </p:spPr>
            <p:txBody>
              <a:bodyPr>
                <a:normAutofit/>
              </a:bodyPr>
              <a:lstStyle/>
              <a:p>
                <a14:m>
                  <m:oMath xmlns:m="http://schemas.openxmlformats.org/officeDocument/2006/math">
                    <m:r>
                      <a:rPr lang="en-US" sz="2000" b="0" i="1" smtClean="0">
                        <a:latin typeface="Cambria Math" charset="0"/>
                        <a:ea typeface="Cambria Math" charset="0"/>
                        <a:cs typeface="Cambria Math" charset="0"/>
                      </a:rPr>
                      <m:t>𝐼</m:t>
                    </m:r>
                    <m:r>
                      <a:rPr lang="en-US" sz="2000" b="0" i="1" smtClean="0">
                        <a:latin typeface="Cambria Math" charset="0"/>
                        <a:ea typeface="Cambria Math" charset="0"/>
                        <a:cs typeface="Cambria Math" charset="0"/>
                      </a:rPr>
                      <m:t> ∈ &lt;3, 2&gt;</m:t>
                    </m:r>
                  </m:oMath>
                </a14:m>
                <a:endParaRPr lang="en-US" sz="2000" b="0" dirty="0" smtClean="0">
                  <a:ea typeface="Cambria Math" charset="0"/>
                  <a:cs typeface="Cambria Math" charset="0"/>
                </a:endParaRPr>
              </a:p>
              <a:p>
                <a:pPr lvl="1"/>
                <a:r>
                  <a:rPr lang="en-US" sz="1600" dirty="0" smtClean="0">
                    <a:ea typeface="Cambria Math" charset="0"/>
                    <a:cs typeface="Cambria Math" charset="0"/>
                  </a:rPr>
                  <a:t>Unrestricted dynamic priority, restricted migration</a:t>
                </a:r>
              </a:p>
              <a:p>
                <a:r>
                  <a:rPr lang="en-US" sz="2000" dirty="0" smtClean="0">
                    <a:ea typeface="Cambria Math" charset="0"/>
                    <a:cs typeface="Cambria Math" charset="0"/>
                  </a:rPr>
                  <a:t>This can be scheduled exactly as the previous schedule by simply setting the highest priority to the appropriate job at each time interval – only the first 2 matter for this</a:t>
                </a:r>
              </a:p>
              <a:p>
                <a:pPr lvl="1"/>
                <a:r>
                  <a:rPr lang="en-US" sz="1600" dirty="0" smtClean="0">
                    <a:ea typeface="Cambria Math" charset="0"/>
                    <a:cs typeface="Cambria Math" charset="0"/>
                  </a:rPr>
                  <a:t>[0, 2) </a:t>
                </a:r>
                <a:r>
                  <a:rPr lang="en-US" sz="1600" dirty="0" smtClean="0">
                    <a:ea typeface="Cambria Math" charset="0"/>
                    <a:cs typeface="Cambria Math" charset="0"/>
                    <a:sym typeface="Wingdings"/>
                  </a:rPr>
                  <a:t> {T</a:t>
                </a:r>
                <a:r>
                  <a:rPr lang="en-US" sz="1600" baseline="-25000" dirty="0" smtClean="0">
                    <a:ea typeface="Cambria Math" charset="0"/>
                    <a:cs typeface="Cambria Math" charset="0"/>
                    <a:sym typeface="Wingdings"/>
                  </a:rPr>
                  <a:t>1</a:t>
                </a:r>
                <a:r>
                  <a:rPr lang="en-US" sz="1600" dirty="0" smtClean="0">
                    <a:ea typeface="Cambria Math" charset="0"/>
                    <a:cs typeface="Cambria Math" charset="0"/>
                    <a:sym typeface="Wingdings"/>
                  </a:rPr>
                  <a:t>, T</a:t>
                </a:r>
                <a:r>
                  <a:rPr lang="en-US" sz="1600" baseline="-25000" dirty="0" smtClean="0">
                    <a:ea typeface="Cambria Math" charset="0"/>
                    <a:cs typeface="Cambria Math" charset="0"/>
                    <a:sym typeface="Wingdings"/>
                  </a:rPr>
                  <a:t>2</a:t>
                </a:r>
                <a:r>
                  <a:rPr lang="en-US" sz="1600" dirty="0" smtClean="0">
                    <a:ea typeface="Cambria Math" charset="0"/>
                    <a:cs typeface="Cambria Math" charset="0"/>
                    <a:sym typeface="Wingdings"/>
                  </a:rPr>
                  <a:t>}; [2, 3)  {T</a:t>
                </a:r>
                <a:r>
                  <a:rPr lang="en-US" sz="1600" baseline="-25000" dirty="0">
                    <a:ea typeface="Cambria Math" charset="0"/>
                    <a:cs typeface="Cambria Math" charset="0"/>
                    <a:sym typeface="Wingdings"/>
                  </a:rPr>
                  <a:t>2</a:t>
                </a:r>
                <a:r>
                  <a:rPr lang="en-US" sz="1600" dirty="0" smtClean="0">
                    <a:ea typeface="Cambria Math" charset="0"/>
                    <a:cs typeface="Cambria Math" charset="0"/>
                    <a:sym typeface="Wingdings"/>
                  </a:rPr>
                  <a:t>, T</a:t>
                </a:r>
                <a:r>
                  <a:rPr lang="en-US" sz="1600" baseline="-25000" dirty="0">
                    <a:ea typeface="Cambria Math" charset="0"/>
                    <a:cs typeface="Cambria Math" charset="0"/>
                    <a:sym typeface="Wingdings"/>
                  </a:rPr>
                  <a:t>3</a:t>
                </a:r>
                <a:r>
                  <a:rPr lang="en-US" sz="1600" dirty="0" smtClean="0">
                    <a:ea typeface="Cambria Math" charset="0"/>
                    <a:cs typeface="Cambria Math" charset="0"/>
                    <a:sym typeface="Wingdings"/>
                  </a:rPr>
                  <a:t>}; [3, 4)  {T</a:t>
                </a:r>
                <a:r>
                  <a:rPr lang="en-US" sz="1600" baseline="-25000" dirty="0" smtClean="0">
                    <a:ea typeface="Cambria Math" charset="0"/>
                    <a:cs typeface="Cambria Math" charset="0"/>
                    <a:sym typeface="Wingdings"/>
                  </a:rPr>
                  <a:t>4</a:t>
                </a:r>
                <a:r>
                  <a:rPr lang="en-US" sz="1600" dirty="0" smtClean="0">
                    <a:ea typeface="Cambria Math" charset="0"/>
                    <a:cs typeface="Cambria Math" charset="0"/>
                    <a:sym typeface="Wingdings"/>
                  </a:rPr>
                  <a:t>, T</a:t>
                </a:r>
                <a:r>
                  <a:rPr lang="en-US" sz="1600" baseline="-25000" dirty="0" smtClean="0">
                    <a:ea typeface="Cambria Math" charset="0"/>
                    <a:cs typeface="Cambria Math" charset="0"/>
                    <a:sym typeface="Wingdings"/>
                  </a:rPr>
                  <a:t>1</a:t>
                </a:r>
                <a:r>
                  <a:rPr lang="en-US" sz="1600" dirty="0" smtClean="0">
                    <a:ea typeface="Cambria Math" charset="0"/>
                    <a:cs typeface="Cambria Math" charset="0"/>
                    <a:sym typeface="Wingdings"/>
                  </a:rPr>
                  <a:t>}, </a:t>
                </a:r>
                <a:r>
                  <a:rPr lang="en-US" sz="1600" dirty="0" err="1" smtClean="0">
                    <a:ea typeface="Cambria Math" charset="0"/>
                    <a:cs typeface="Cambria Math" charset="0"/>
                    <a:sym typeface="Wingdings"/>
                  </a:rPr>
                  <a:t>etc</a:t>
                </a:r>
                <a:endParaRPr lang="en-US" sz="1600" dirty="0" smtClean="0">
                  <a:ea typeface="Cambria Math" charset="0"/>
                  <a:cs typeface="Cambria Math" charset="0"/>
                </a:endParaRPr>
              </a:p>
              <a:p>
                <a:endParaRPr lang="en-US" sz="2000" dirty="0" smtClean="0">
                  <a:ea typeface="Cambria Math" charset="0"/>
                  <a:cs typeface="Cambria Math"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117" y="2190292"/>
                <a:ext cx="8229600" cy="3525012"/>
              </a:xfrm>
              <a:blipFill rotWithShape="0">
                <a:blip r:embed="rId3"/>
                <a:stretch>
                  <a:fillRect t="-11226"/>
                </a:stretch>
              </a:blipFill>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46293"/>
            <a:ext cx="5777975" cy="1224018"/>
          </a:xfrm>
          <a:prstGeom prst="rect">
            <a:avLst/>
          </a:prstGeom>
        </p:spPr>
      </p:pic>
      <p:pic>
        <p:nvPicPr>
          <p:cNvPr id="5"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46293"/>
            <a:ext cx="2590800" cy="1647789"/>
          </a:xfrm>
          <a:prstGeom prst="rect">
            <a:avLst/>
          </a:prstGeom>
        </p:spPr>
      </p:pic>
      <p:sp>
        <p:nvSpPr>
          <p:cNvPr id="7" name="Rectangle 6"/>
          <p:cNvSpPr/>
          <p:nvPr/>
        </p:nvSpPr>
        <p:spPr>
          <a:xfrm>
            <a:off x="0" y="6482881"/>
            <a:ext cx="1087157" cy="276999"/>
          </a:xfrm>
          <a:prstGeom prst="rect">
            <a:avLst/>
          </a:prstGeom>
        </p:spPr>
        <p:txBody>
          <a:bodyPr wrap="none">
            <a:spAutoFit/>
          </a:bodyPr>
          <a:lstStyle/>
          <a:p>
            <a:r>
              <a:rPr lang="en-US" sz="1200" dirty="0"/>
              <a:t>Lemma </a:t>
            </a:r>
            <a:r>
              <a:rPr lang="en-US" sz="1200" dirty="0" smtClean="0"/>
              <a:t>30.18</a:t>
            </a:r>
            <a:endParaRPr lang="en-US" sz="1200" dirty="0"/>
          </a:p>
        </p:txBody>
      </p:sp>
      <p:graphicFrame>
        <p:nvGraphicFramePr>
          <p:cNvPr id="9" name="Table 8"/>
          <p:cNvGraphicFramePr>
            <a:graphicFrameLocks noGrp="1"/>
          </p:cNvGraphicFramePr>
          <p:nvPr>
            <p:extLst/>
          </p:nvPr>
        </p:nvGraphicFramePr>
        <p:xfrm>
          <a:off x="1524000" y="1707030"/>
          <a:ext cx="5882784" cy="370840"/>
        </p:xfrm>
        <a:graphic>
          <a:graphicData uri="http://schemas.openxmlformats.org/drawingml/2006/table">
            <a:tbl>
              <a:tblPr firstRow="1" bandRow="1">
                <a:tableStyleId>{2D5ABB26-0587-4C30-8999-92F81FD0307C}</a:tableStyleId>
              </a:tblPr>
              <a:tblGrid>
                <a:gridCol w="490232">
                  <a:extLst>
                    <a:ext uri="{9D8B030D-6E8A-4147-A177-3AD203B41FA5}">
                      <a16:colId xmlns:a16="http://schemas.microsoft.com/office/drawing/2014/main" val="20000"/>
                    </a:ext>
                  </a:extLst>
                </a:gridCol>
                <a:gridCol w="5392552">
                  <a:extLst>
                    <a:ext uri="{9D8B030D-6E8A-4147-A177-3AD203B41FA5}">
                      <a16:colId xmlns:a16="http://schemas.microsoft.com/office/drawing/2014/main" val="20001"/>
                    </a:ext>
                  </a:extLst>
                </a:gridCol>
              </a:tblGrid>
              <a:tr h="370840">
                <a:tc>
                  <a:txBody>
                    <a:bodyPr/>
                    <a:lstStyle/>
                    <a:p>
                      <a:r>
                        <a:rPr lang="en-US" i="1" dirty="0" smtClean="0"/>
                        <a:t>I:</a:t>
                      </a:r>
                      <a:endParaRPr lang="en-US" i="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t> = (2, 3); T</a:t>
                      </a:r>
                      <a:r>
                        <a:rPr lang="en-US" baseline="-25000" dirty="0" smtClean="0"/>
                        <a:t>2</a:t>
                      </a:r>
                      <a:r>
                        <a:rPr lang="en-US" baseline="0" dirty="0" smtClean="0"/>
                        <a:t> = (3, 4); T</a:t>
                      </a:r>
                      <a:r>
                        <a:rPr lang="en-US" baseline="-25000" dirty="0" smtClean="0"/>
                        <a:t>3</a:t>
                      </a:r>
                      <a:r>
                        <a:rPr lang="en-US" baseline="30000" dirty="0" smtClean="0"/>
                        <a:t> </a:t>
                      </a:r>
                      <a:r>
                        <a:rPr lang="en-US" baseline="0" dirty="0" smtClean="0"/>
                        <a:t>= (5, 15); T</a:t>
                      </a:r>
                      <a:r>
                        <a:rPr lang="en-US" baseline="-25000" dirty="0" smtClean="0"/>
                        <a:t>4 </a:t>
                      </a:r>
                      <a:r>
                        <a:rPr lang="en-US" baseline="0" dirty="0" smtClean="0"/>
                        <a:t>= (5, 20); M = 2</a:t>
                      </a:r>
                      <a:endParaRPr lang="en-US"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8476" y="4474866"/>
            <a:ext cx="7173326" cy="1926088"/>
          </a:xfrm>
          <a:prstGeom prst="rect">
            <a:avLst/>
          </a:prstGeom>
        </p:spPr>
      </p:pic>
      <p:sp>
        <p:nvSpPr>
          <p:cNvPr id="11" name="TextBox 10"/>
          <p:cNvSpPr txBox="1"/>
          <p:nvPr/>
        </p:nvSpPr>
        <p:spPr>
          <a:xfrm>
            <a:off x="390876" y="4690088"/>
            <a:ext cx="633507" cy="369332"/>
          </a:xfrm>
          <a:prstGeom prst="rect">
            <a:avLst/>
          </a:prstGeom>
          <a:noFill/>
        </p:spPr>
        <p:txBody>
          <a:bodyPr wrap="none" rtlCol="0">
            <a:spAutoFit/>
          </a:bodyPr>
          <a:lstStyle/>
          <a:p>
            <a:r>
              <a:rPr lang="en-US" dirty="0" smtClean="0"/>
              <a:t>M</a:t>
            </a:r>
            <a:r>
              <a:rPr lang="en-US" baseline="-25000" dirty="0"/>
              <a:t>2</a:t>
            </a:r>
            <a:r>
              <a:rPr lang="en-US" baseline="-25000" dirty="0" smtClean="0"/>
              <a:t>    </a:t>
            </a:r>
            <a:endParaRPr lang="en-US" dirty="0"/>
          </a:p>
        </p:txBody>
      </p:sp>
      <p:sp>
        <p:nvSpPr>
          <p:cNvPr id="12" name="TextBox 11"/>
          <p:cNvSpPr txBox="1"/>
          <p:nvPr/>
        </p:nvSpPr>
        <p:spPr>
          <a:xfrm>
            <a:off x="394492" y="5642331"/>
            <a:ext cx="575799" cy="369332"/>
          </a:xfrm>
          <a:prstGeom prst="rect">
            <a:avLst/>
          </a:prstGeom>
          <a:noFill/>
        </p:spPr>
        <p:txBody>
          <a:bodyPr wrap="none" rtlCol="0">
            <a:spAutoFit/>
          </a:bodyPr>
          <a:lstStyle/>
          <a:p>
            <a:r>
              <a:rPr lang="en-US" dirty="0" smtClean="0"/>
              <a:t>M</a:t>
            </a:r>
            <a:r>
              <a:rPr lang="en-US" baseline="-25000" dirty="0"/>
              <a:t>1</a:t>
            </a:r>
            <a:r>
              <a:rPr lang="en-US" dirty="0" smtClean="0"/>
              <a:t> </a:t>
            </a:r>
            <a:r>
              <a:rPr lang="en-US" baseline="-25000" dirty="0" smtClean="0"/>
              <a:t> </a:t>
            </a:r>
            <a:endParaRPr lang="en-US" dirty="0"/>
          </a:p>
        </p:txBody>
      </p:sp>
    </p:spTree>
    <p:extLst>
      <p:ext uri="{BB962C8B-B14F-4D97-AF65-F5344CB8AC3E}">
        <p14:creationId xmlns:p14="http://schemas.microsoft.com/office/powerpoint/2010/main" val="649624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532" y="1488246"/>
            <a:ext cx="2671986" cy="133115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971800"/>
            <a:ext cx="6985000" cy="32131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 y="71713"/>
            <a:ext cx="2657518" cy="133362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0787" y="974270"/>
            <a:ext cx="4468813" cy="1159329"/>
          </a:xfrm>
          <a:prstGeom prst="rect">
            <a:avLst/>
          </a:prstGeom>
        </p:spPr>
      </p:pic>
    </p:spTree>
    <p:extLst>
      <p:ext uri="{BB962C8B-B14F-4D97-AF65-F5344CB8AC3E}">
        <p14:creationId xmlns:p14="http://schemas.microsoft.com/office/powerpoint/2010/main" val="3662581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200" dirty="0" smtClean="0"/>
              <a:t>Relationships Among the Various Classes</a:t>
            </a:r>
            <a:endParaRPr lang="en-US" sz="3200" dirty="0"/>
          </a:p>
        </p:txBody>
      </p:sp>
      <p:sp>
        <p:nvSpPr>
          <p:cNvPr id="3" name="Content Placeholder 2"/>
          <p:cNvSpPr>
            <a:spLocks noGrp="1"/>
          </p:cNvSpPr>
          <p:nvPr>
            <p:ph idx="1"/>
          </p:nvPr>
        </p:nvSpPr>
        <p:spPr>
          <a:xfrm>
            <a:off x="533400" y="1066800"/>
            <a:ext cx="8229600" cy="1752600"/>
          </a:xfrm>
        </p:spPr>
        <p:txBody>
          <a:bodyPr>
            <a:normAutofit/>
          </a:bodyPr>
          <a:lstStyle/>
          <a:p>
            <a:r>
              <a:rPr lang="en-US" sz="2400" dirty="0" smtClean="0"/>
              <a:t>By going through all these task systems, we have </a:t>
            </a:r>
            <a:r>
              <a:rPr lang="en-US" sz="2400" dirty="0" smtClean="0"/>
              <a:t>proven </a:t>
            </a:r>
            <a:r>
              <a:rPr lang="en-US" sz="2400" dirty="0" smtClean="0"/>
              <a:t>the following </a:t>
            </a:r>
            <a:r>
              <a:rPr lang="en-US" sz="2400" dirty="0" err="1" smtClean="0"/>
              <a:t>schedulability</a:t>
            </a:r>
            <a:r>
              <a:rPr lang="en-US" sz="2400" dirty="0" smtClean="0"/>
              <a:t> </a:t>
            </a:r>
            <a:r>
              <a:rPr lang="en-US" sz="2400" dirty="0" smtClean="0"/>
              <a:t>relationships.</a:t>
            </a:r>
          </a:p>
          <a:p>
            <a:r>
              <a:rPr lang="en-US" sz="2400" dirty="0" smtClean="0"/>
              <a:t>There are still some relationships that are open</a:t>
            </a:r>
            <a:endParaRPr lang="en-US" sz="2400" dirty="0"/>
          </a:p>
        </p:txBody>
      </p:sp>
      <p:graphicFrame>
        <p:nvGraphicFramePr>
          <p:cNvPr id="4" name="Table 3"/>
          <p:cNvGraphicFramePr>
            <a:graphicFrameLocks noGrp="1"/>
          </p:cNvGraphicFramePr>
          <p:nvPr/>
        </p:nvGraphicFramePr>
        <p:xfrm>
          <a:off x="762000" y="2667000"/>
          <a:ext cx="7848600" cy="3703320"/>
        </p:xfrm>
        <a:graphic>
          <a:graphicData uri="http://schemas.openxmlformats.org/drawingml/2006/table">
            <a:tbl>
              <a:tblPr firstRow="1" bandRow="1">
                <a:tableStyleId>{35758FB7-9AC5-4552-8A53-C91805E547FA}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370840">
                <a:tc>
                  <a:txBody>
                    <a:bodyPr/>
                    <a:lstStyle/>
                    <a:p>
                      <a:endParaRPr lang="en-US" dirty="0"/>
                    </a:p>
                  </a:txBody>
                  <a:tcPr/>
                </a:tc>
                <a:tc>
                  <a:txBody>
                    <a:bodyPr/>
                    <a:lstStyle/>
                    <a:p>
                      <a:r>
                        <a:rPr lang="en-US" dirty="0" smtClean="0"/>
                        <a:t>&lt;1,1&gt;</a:t>
                      </a:r>
                      <a:endParaRPr lang="en-US" dirty="0"/>
                    </a:p>
                  </a:txBody>
                  <a:tcPr/>
                </a:tc>
                <a:tc>
                  <a:txBody>
                    <a:bodyPr/>
                    <a:lstStyle/>
                    <a:p>
                      <a:r>
                        <a:rPr lang="en-US" dirty="0" smtClean="0"/>
                        <a:t>&lt;2,1&gt;</a:t>
                      </a:r>
                      <a:endParaRPr lang="en-US" dirty="0"/>
                    </a:p>
                  </a:txBody>
                  <a:tcPr/>
                </a:tc>
                <a:tc>
                  <a:txBody>
                    <a:bodyPr/>
                    <a:lstStyle/>
                    <a:p>
                      <a:r>
                        <a:rPr lang="en-US" dirty="0" smtClean="0"/>
                        <a:t>&lt;3,1&gt;</a:t>
                      </a:r>
                      <a:endParaRPr lang="en-US" dirty="0"/>
                    </a:p>
                  </a:txBody>
                  <a:tcPr/>
                </a:tc>
                <a:tc>
                  <a:txBody>
                    <a:bodyPr/>
                    <a:lstStyle/>
                    <a:p>
                      <a:r>
                        <a:rPr lang="en-US" dirty="0" smtClean="0"/>
                        <a:t>&lt;1,2&gt;</a:t>
                      </a:r>
                      <a:endParaRPr lang="en-US" dirty="0"/>
                    </a:p>
                  </a:txBody>
                  <a:tcPr/>
                </a:tc>
                <a:tc>
                  <a:txBody>
                    <a:bodyPr/>
                    <a:lstStyle/>
                    <a:p>
                      <a:r>
                        <a:rPr lang="en-US" dirty="0" smtClean="0"/>
                        <a:t>&lt;2,2&gt;</a:t>
                      </a:r>
                      <a:endParaRPr lang="en-US" dirty="0"/>
                    </a:p>
                  </a:txBody>
                  <a:tcPr/>
                </a:tc>
                <a:tc>
                  <a:txBody>
                    <a:bodyPr/>
                    <a:lstStyle/>
                    <a:p>
                      <a:r>
                        <a:rPr lang="en-US" dirty="0" smtClean="0"/>
                        <a:t>&lt;3,2&gt;</a:t>
                      </a:r>
                      <a:endParaRPr lang="en-US" dirty="0"/>
                    </a:p>
                  </a:txBody>
                  <a:tcPr/>
                </a:tc>
                <a:tc>
                  <a:txBody>
                    <a:bodyPr/>
                    <a:lstStyle/>
                    <a:p>
                      <a:r>
                        <a:rPr lang="en-US" dirty="0" smtClean="0"/>
                        <a:t>&lt;1,3&gt;</a:t>
                      </a:r>
                      <a:endParaRPr lang="en-US" dirty="0"/>
                    </a:p>
                  </a:txBody>
                  <a:tcPr/>
                </a:tc>
                <a:tc>
                  <a:txBody>
                    <a:bodyPr/>
                    <a:lstStyle/>
                    <a:p>
                      <a:r>
                        <a:rPr lang="en-US" dirty="0" smtClean="0"/>
                        <a:t>&lt;2,3&gt;</a:t>
                      </a:r>
                      <a:endParaRPr lang="en-US" dirty="0"/>
                    </a:p>
                  </a:txBody>
                  <a:tcPr/>
                </a:tc>
                <a:tc>
                  <a:txBody>
                    <a:bodyPr/>
                    <a:lstStyle/>
                    <a:p>
                      <a:r>
                        <a:rPr lang="en-US" dirty="0" smtClean="0"/>
                        <a:t>&lt;3,3&gt;</a:t>
                      </a:r>
                      <a:endParaRPr lang="en-US" dirty="0"/>
                    </a:p>
                  </a:txBody>
                  <a:tcPr/>
                </a:tc>
                <a:extLst>
                  <a:ext uri="{0D108BD9-81ED-4DB2-BD59-A6C34878D82A}">
                    <a16:rowId xmlns:a16="http://schemas.microsoft.com/office/drawing/2014/main" val="10000"/>
                  </a:ext>
                </a:extLst>
              </a:tr>
              <a:tr h="365760">
                <a:tc>
                  <a:txBody>
                    <a:bodyPr/>
                    <a:lstStyle/>
                    <a:p>
                      <a:r>
                        <a:rPr lang="en-US" dirty="0" smtClean="0"/>
                        <a:t>&lt;1,1&gt;</a:t>
                      </a:r>
                      <a:endParaRPr lang="en-US" dirty="0"/>
                    </a:p>
                  </a:txBody>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200000" t="-110000" r="-700000" b="-836667"/>
                      </a:stretch>
                    </a:blipFill>
                  </a:tcPr>
                </a:tc>
                <a:tc>
                  <a:txBody>
                    <a:bodyPr/>
                    <a:lstStyle/>
                    <a:p>
                      <a:endParaRPr lang="en-US"/>
                    </a:p>
                  </a:txBody>
                  <a:tcPr>
                    <a:blipFill>
                      <a:blip r:embed="rId2"/>
                      <a:stretch>
                        <a:fillRect l="-300000" t="-110000" r="-600000" b="-836667"/>
                      </a:stretch>
                    </a:blipFill>
                  </a:tcPr>
                </a:tc>
                <a:tc>
                  <a:txBody>
                    <a:bodyPr/>
                    <a:lstStyle/>
                    <a:p>
                      <a:endParaRPr lang="en-US"/>
                    </a:p>
                  </a:txBody>
                  <a:tcPr>
                    <a:blipFill>
                      <a:blip r:embed="rId2"/>
                      <a:stretch>
                        <a:fillRect l="-400000" t="-110000" r="-500000" b="-836667"/>
                      </a:stretch>
                    </a:blipFill>
                  </a:tcPr>
                </a:tc>
                <a:tc>
                  <a:txBody>
                    <a:bodyPr/>
                    <a:lstStyle/>
                    <a:p>
                      <a:endParaRPr lang="en-US"/>
                    </a:p>
                  </a:txBody>
                  <a:tcPr>
                    <a:blipFill>
                      <a:blip r:embed="rId2"/>
                      <a:stretch>
                        <a:fillRect l="-503906" t="-110000" r="-403906" b="-836667"/>
                      </a:stretch>
                    </a:blipFill>
                  </a:tcPr>
                </a:tc>
                <a:tc>
                  <a:txBody>
                    <a:bodyPr/>
                    <a:lstStyle/>
                    <a:p>
                      <a:endParaRPr lang="en-US"/>
                    </a:p>
                  </a:txBody>
                  <a:tcPr>
                    <a:blipFill>
                      <a:blip r:embed="rId2"/>
                      <a:stretch>
                        <a:fillRect l="-599225" t="-110000" r="-300775" b="-836667"/>
                      </a:stretch>
                    </a:blipFill>
                  </a:tcPr>
                </a:tc>
                <a:tc>
                  <a:txBody>
                    <a:bodyPr/>
                    <a:lstStyle/>
                    <a:p>
                      <a:endParaRPr lang="en-US"/>
                    </a:p>
                  </a:txBody>
                  <a:tcPr>
                    <a:blipFill>
                      <a:blip r:embed="rId2"/>
                      <a:stretch>
                        <a:fillRect l="-699225" t="-110000" r="-200775" b="-836667"/>
                      </a:stretch>
                    </a:blipFill>
                  </a:tcPr>
                </a:tc>
                <a:tc>
                  <a:txBody>
                    <a:bodyPr/>
                    <a:lstStyle/>
                    <a:p>
                      <a:endParaRPr lang="en-US"/>
                    </a:p>
                  </a:txBody>
                  <a:tcPr>
                    <a:blipFill>
                      <a:blip r:embed="rId2"/>
                      <a:stretch>
                        <a:fillRect l="-799225" t="-110000" r="-100775" b="-836667"/>
                      </a:stretch>
                    </a:blipFill>
                  </a:tcPr>
                </a:tc>
                <a:tc>
                  <a:txBody>
                    <a:bodyPr/>
                    <a:lstStyle/>
                    <a:p>
                      <a:endParaRPr lang="en-US"/>
                    </a:p>
                  </a:txBody>
                  <a:tcPr>
                    <a:blipFill>
                      <a:blip r:embed="rId2"/>
                      <a:stretch>
                        <a:fillRect l="-899225" t="-110000" r="-775" b="-836667"/>
                      </a:stretch>
                    </a:blipFill>
                  </a:tcPr>
                </a:tc>
                <a:extLst>
                  <a:ext uri="{0D108BD9-81ED-4DB2-BD59-A6C34878D82A}">
                    <a16:rowId xmlns:a16="http://schemas.microsoft.com/office/drawing/2014/main" val="10001"/>
                  </a:ext>
                </a:extLst>
              </a:tr>
              <a:tr h="370840">
                <a:tc>
                  <a:txBody>
                    <a:bodyPr/>
                    <a:lstStyle/>
                    <a:p>
                      <a:r>
                        <a:rPr lang="en-US" dirty="0" smtClean="0"/>
                        <a:t>&lt;2,1&gt;</a:t>
                      </a:r>
                      <a:endParaRPr lang="en-US" dirty="0"/>
                    </a:p>
                  </a:txBody>
                  <a:tcPr/>
                </a:tc>
                <a:tc>
                  <a:txBody>
                    <a:bodyPr/>
                    <a:lstStyle/>
                    <a:p>
                      <a:endParaRPr lang="en-US"/>
                    </a:p>
                  </a:txBody>
                  <a:tcPr>
                    <a:blipFill>
                      <a:blip r:embed="rId2"/>
                      <a:stretch>
                        <a:fillRect l="-100000" t="-206557" r="-800000" b="-722951"/>
                      </a:stretch>
                    </a:blipFill>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400000" t="-206557" r="-500000" b="-722951"/>
                      </a:stretch>
                    </a:blipFill>
                  </a:tcPr>
                </a:tc>
                <a:tc>
                  <a:txBody>
                    <a:bodyPr/>
                    <a:lstStyle/>
                    <a:p>
                      <a:endParaRPr lang="en-US"/>
                    </a:p>
                  </a:txBody>
                  <a:tcPr>
                    <a:blipFill>
                      <a:blip r:embed="rId2"/>
                      <a:stretch>
                        <a:fillRect l="-503906" t="-206557" r="-403906" b="-722951"/>
                      </a:stretch>
                    </a:blipFill>
                  </a:tcPr>
                </a:tc>
                <a:tc>
                  <a:txBody>
                    <a:bodyPr/>
                    <a:lstStyle/>
                    <a:p>
                      <a:endParaRPr lang="en-US"/>
                    </a:p>
                  </a:txBody>
                  <a:tcPr>
                    <a:blipFill>
                      <a:blip r:embed="rId2"/>
                      <a:stretch>
                        <a:fillRect l="-599225" t="-206557" r="-300775" b="-722951"/>
                      </a:stretch>
                    </a:blipFill>
                  </a:tcPr>
                </a:tc>
                <a:tc>
                  <a:txBody>
                    <a:bodyPr/>
                    <a:lstStyle/>
                    <a:p>
                      <a:endParaRPr lang="en-US"/>
                    </a:p>
                  </a:txBody>
                  <a:tcPr>
                    <a:blipFill>
                      <a:blip r:embed="rId2"/>
                      <a:stretch>
                        <a:fillRect l="-699225" t="-206557" r="-200775" b="-722951"/>
                      </a:stretch>
                    </a:blipFill>
                  </a:tcPr>
                </a:tc>
                <a:tc>
                  <a:txBody>
                    <a:bodyPr/>
                    <a:lstStyle/>
                    <a:p>
                      <a:endParaRPr lang="en-US"/>
                    </a:p>
                  </a:txBody>
                  <a:tcPr>
                    <a:blipFill>
                      <a:blip r:embed="rId2"/>
                      <a:stretch>
                        <a:fillRect l="-799225" t="-206557" r="-100775" b="-722951"/>
                      </a:stretch>
                    </a:blipFill>
                  </a:tcPr>
                </a:tc>
                <a:tc>
                  <a:txBody>
                    <a:bodyPr/>
                    <a:lstStyle/>
                    <a:p>
                      <a:endParaRPr lang="en-US"/>
                    </a:p>
                  </a:txBody>
                  <a:tcPr>
                    <a:blipFill>
                      <a:blip r:embed="rId2"/>
                      <a:stretch>
                        <a:fillRect l="-899225" t="-206557" r="-775" b="-722951"/>
                      </a:stretch>
                    </a:blipFill>
                  </a:tcPr>
                </a:tc>
                <a:extLst>
                  <a:ext uri="{0D108BD9-81ED-4DB2-BD59-A6C34878D82A}">
                    <a16:rowId xmlns:a16="http://schemas.microsoft.com/office/drawing/2014/main" val="10002"/>
                  </a:ext>
                </a:extLst>
              </a:tr>
              <a:tr h="370840">
                <a:tc>
                  <a:txBody>
                    <a:bodyPr/>
                    <a:lstStyle/>
                    <a:p>
                      <a:r>
                        <a:rPr lang="en-US" dirty="0" smtClean="0"/>
                        <a:t>&lt;3,1&gt;</a:t>
                      </a:r>
                      <a:endParaRPr lang="en-US" dirty="0"/>
                    </a:p>
                  </a:txBody>
                  <a:tcPr/>
                </a:tc>
                <a:tc>
                  <a:txBody>
                    <a:bodyPr/>
                    <a:lstStyle/>
                    <a:p>
                      <a:endParaRPr lang="en-US"/>
                    </a:p>
                  </a:txBody>
                  <a:tcPr>
                    <a:blipFill>
                      <a:blip r:embed="rId2"/>
                      <a:stretch>
                        <a:fillRect l="-100000" t="-306557" r="-800000" b="-622951"/>
                      </a:stretch>
                    </a:blipFill>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400000" t="-306557" r="-500000" b="-622951"/>
                      </a:stretch>
                    </a:blipFill>
                  </a:tcPr>
                </a:tc>
                <a:tc>
                  <a:txBody>
                    <a:bodyPr/>
                    <a:lstStyle/>
                    <a:p>
                      <a:endParaRPr lang="en-US"/>
                    </a:p>
                  </a:txBody>
                  <a:tcPr>
                    <a:blipFill>
                      <a:blip r:embed="rId2"/>
                      <a:stretch>
                        <a:fillRect l="-503906" t="-306557" r="-403906" b="-622951"/>
                      </a:stretch>
                    </a:blipFill>
                  </a:tcPr>
                </a:tc>
                <a:tc>
                  <a:txBody>
                    <a:bodyPr/>
                    <a:lstStyle/>
                    <a:p>
                      <a:endParaRPr lang="en-US"/>
                    </a:p>
                  </a:txBody>
                  <a:tcPr>
                    <a:blipFill>
                      <a:blip r:embed="rId2"/>
                      <a:stretch>
                        <a:fillRect l="-599225" t="-306557" r="-300775" b="-622951"/>
                      </a:stretch>
                    </a:blipFill>
                  </a:tcPr>
                </a:tc>
                <a:tc>
                  <a:txBody>
                    <a:bodyPr/>
                    <a:lstStyle/>
                    <a:p>
                      <a:endParaRPr lang="en-US" dirty="0"/>
                    </a:p>
                  </a:txBody>
                  <a:tcPr>
                    <a:blipFill>
                      <a:blip r:embed="rId2"/>
                      <a:stretch>
                        <a:fillRect l="-699225" t="-306557" r="-200775" b="-622951"/>
                      </a:stretch>
                    </a:blipFill>
                  </a:tcPr>
                </a:tc>
                <a:tc>
                  <a:txBody>
                    <a:bodyPr/>
                    <a:lstStyle/>
                    <a:p>
                      <a:endParaRPr lang="en-US"/>
                    </a:p>
                  </a:txBody>
                  <a:tcPr>
                    <a:blipFill>
                      <a:blip r:embed="rId2"/>
                      <a:stretch>
                        <a:fillRect l="-799225" t="-306557" r="-100775" b="-622951"/>
                      </a:stretch>
                    </a:blipFill>
                  </a:tcPr>
                </a:tc>
                <a:tc>
                  <a:txBody>
                    <a:bodyPr/>
                    <a:lstStyle/>
                    <a:p>
                      <a:endParaRPr lang="en-US"/>
                    </a:p>
                  </a:txBody>
                  <a:tcPr>
                    <a:blipFill>
                      <a:blip r:embed="rId2"/>
                      <a:stretch>
                        <a:fillRect l="-899225" t="-306557" r="-775" b="-622951"/>
                      </a:stretch>
                    </a:blipFill>
                  </a:tcPr>
                </a:tc>
                <a:extLst>
                  <a:ext uri="{0D108BD9-81ED-4DB2-BD59-A6C34878D82A}">
                    <a16:rowId xmlns:a16="http://schemas.microsoft.com/office/drawing/2014/main" val="10003"/>
                  </a:ext>
                </a:extLst>
              </a:tr>
              <a:tr h="370840">
                <a:tc>
                  <a:txBody>
                    <a:bodyPr/>
                    <a:lstStyle/>
                    <a:p>
                      <a:r>
                        <a:rPr lang="en-US" dirty="0" smtClean="0"/>
                        <a:t>&lt;1,2&gt;</a:t>
                      </a:r>
                      <a:endParaRPr lang="en-US" dirty="0"/>
                    </a:p>
                  </a:txBody>
                  <a:tcPr/>
                </a:tc>
                <a:tc>
                  <a:txBody>
                    <a:bodyPr/>
                    <a:lstStyle/>
                    <a:p>
                      <a:endParaRPr lang="en-US"/>
                    </a:p>
                  </a:txBody>
                  <a:tcPr>
                    <a:blipFill>
                      <a:blip r:embed="rId2"/>
                      <a:stretch>
                        <a:fillRect l="-100000" t="-406557" r="-800000" b="-522951"/>
                      </a:stretch>
                    </a:blipFill>
                  </a:tcPr>
                </a:tc>
                <a:tc>
                  <a:txBody>
                    <a:bodyPr/>
                    <a:lstStyle/>
                    <a:p>
                      <a:endParaRPr lang="en-US"/>
                    </a:p>
                  </a:txBody>
                  <a:tcPr>
                    <a:blipFill>
                      <a:blip r:embed="rId2"/>
                      <a:stretch>
                        <a:fillRect l="-200000" t="-406557" r="-700000" b="-522951"/>
                      </a:stretch>
                    </a:blipFill>
                  </a:tcPr>
                </a:tc>
                <a:tc>
                  <a:txBody>
                    <a:bodyPr/>
                    <a:lstStyle/>
                    <a:p>
                      <a:endParaRPr lang="en-US"/>
                    </a:p>
                  </a:txBody>
                  <a:tcPr>
                    <a:blipFill>
                      <a:blip r:embed="rId2"/>
                      <a:stretch>
                        <a:fillRect l="-300000" t="-406557" r="-600000" b="-522951"/>
                      </a:stretch>
                    </a:blipFill>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503906" t="-406557" r="-403906" b="-522951"/>
                      </a:stretch>
                    </a:blipFill>
                  </a:tcPr>
                </a:tc>
                <a:tc>
                  <a:txBody>
                    <a:bodyPr/>
                    <a:lstStyle/>
                    <a:p>
                      <a:endParaRPr lang="en-US"/>
                    </a:p>
                  </a:txBody>
                  <a:tcPr>
                    <a:blipFill>
                      <a:blip r:embed="rId2"/>
                      <a:stretch>
                        <a:fillRect l="-599225" t="-406557" r="-300775" b="-522951"/>
                      </a:stretch>
                    </a:blipFill>
                  </a:tcPr>
                </a:tc>
                <a:tc>
                  <a:txBody>
                    <a:bodyPr/>
                    <a:lstStyle/>
                    <a:p>
                      <a:endParaRPr lang="en-US"/>
                    </a:p>
                  </a:txBody>
                  <a:tcPr>
                    <a:blipFill>
                      <a:blip r:embed="rId2"/>
                      <a:stretch>
                        <a:fillRect l="-699225" t="-406557" r="-200775" b="-522951"/>
                      </a:stretch>
                    </a:blipFill>
                  </a:tcPr>
                </a:tc>
                <a:tc>
                  <a:txBody>
                    <a:bodyPr/>
                    <a:lstStyle/>
                    <a:p>
                      <a:endParaRPr lang="en-US"/>
                    </a:p>
                  </a:txBody>
                  <a:tcPr>
                    <a:blipFill>
                      <a:blip r:embed="rId2"/>
                      <a:stretch>
                        <a:fillRect l="-799225" t="-406557" r="-100775" b="-522951"/>
                      </a:stretch>
                    </a:blipFill>
                  </a:tcPr>
                </a:tc>
                <a:tc>
                  <a:txBody>
                    <a:bodyPr/>
                    <a:lstStyle/>
                    <a:p>
                      <a:endParaRPr lang="en-US"/>
                    </a:p>
                  </a:txBody>
                  <a:tcPr>
                    <a:blipFill>
                      <a:blip r:embed="rId2"/>
                      <a:stretch>
                        <a:fillRect l="-899225" t="-406557" r="-775" b="-522951"/>
                      </a:stretch>
                    </a:blipFill>
                  </a:tcPr>
                </a:tc>
                <a:extLst>
                  <a:ext uri="{0D108BD9-81ED-4DB2-BD59-A6C34878D82A}">
                    <a16:rowId xmlns:a16="http://schemas.microsoft.com/office/drawing/2014/main" val="10004"/>
                  </a:ext>
                </a:extLst>
              </a:tr>
              <a:tr h="370840">
                <a:tc>
                  <a:txBody>
                    <a:bodyPr/>
                    <a:lstStyle/>
                    <a:p>
                      <a:r>
                        <a:rPr lang="en-US" dirty="0" smtClean="0"/>
                        <a:t>&lt;2,2&gt;</a:t>
                      </a:r>
                      <a:endParaRPr lang="en-US" dirty="0"/>
                    </a:p>
                  </a:txBody>
                  <a:tcPr/>
                </a:tc>
                <a:tc>
                  <a:txBody>
                    <a:bodyPr/>
                    <a:lstStyle/>
                    <a:p>
                      <a:endParaRPr lang="en-US"/>
                    </a:p>
                  </a:txBody>
                  <a:tcPr>
                    <a:blipFill>
                      <a:blip r:embed="rId2"/>
                      <a:stretch>
                        <a:fillRect l="-100000" t="-515000" r="-800000" b="-431667"/>
                      </a:stretch>
                    </a:blipFill>
                  </a:tcPr>
                </a:tc>
                <a:tc>
                  <a:txBody>
                    <a:bodyPr/>
                    <a:lstStyle/>
                    <a:p>
                      <a:endParaRPr lang="en-US"/>
                    </a:p>
                  </a:txBody>
                  <a:tcPr>
                    <a:blipFill>
                      <a:blip r:embed="rId2"/>
                      <a:stretch>
                        <a:fillRect l="-200000" t="-515000" r="-700000" b="-431667"/>
                      </a:stretch>
                    </a:blipFill>
                  </a:tcPr>
                </a:tc>
                <a:tc>
                  <a:txBody>
                    <a:bodyPr/>
                    <a:lstStyle/>
                    <a:p>
                      <a:endParaRPr lang="en-US"/>
                    </a:p>
                  </a:txBody>
                  <a:tcPr>
                    <a:blipFill>
                      <a:blip r:embed="rId2"/>
                      <a:stretch>
                        <a:fillRect l="-300000" t="-515000" r="-600000" b="-431667"/>
                      </a:stretch>
                    </a:blipFill>
                  </a:tcPr>
                </a:tc>
                <a:tc>
                  <a:txBody>
                    <a:bodyPr/>
                    <a:lstStyle/>
                    <a:p>
                      <a:endParaRPr lang="en-US"/>
                    </a:p>
                  </a:txBody>
                  <a:tcPr>
                    <a:blipFill>
                      <a:blip r:embed="rId2"/>
                      <a:stretch>
                        <a:fillRect l="-400000" t="-515000" r="-500000" b="-431667"/>
                      </a:stretch>
                    </a:blipFill>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599225" t="-515000" r="-300775" b="-431667"/>
                      </a:stretch>
                    </a:blipFill>
                  </a:tcPr>
                </a:tc>
                <a:tc>
                  <a:txBody>
                    <a:bodyPr/>
                    <a:lstStyle/>
                    <a:p>
                      <a:endParaRPr lang="en-US"/>
                    </a:p>
                  </a:txBody>
                  <a:tcPr>
                    <a:blipFill>
                      <a:blip r:embed="rId2"/>
                      <a:stretch>
                        <a:fillRect l="-699225" t="-515000" r="-200775" b="-431667"/>
                      </a:stretch>
                    </a:blipFill>
                  </a:tcPr>
                </a:tc>
                <a:tc>
                  <a:txBody>
                    <a:bodyPr/>
                    <a:lstStyle/>
                    <a:p>
                      <a:endParaRPr lang="en-US"/>
                    </a:p>
                  </a:txBody>
                  <a:tcPr>
                    <a:blipFill>
                      <a:blip r:embed="rId2"/>
                      <a:stretch>
                        <a:fillRect l="-799225" t="-515000" r="-100775" b="-431667"/>
                      </a:stretch>
                    </a:blipFill>
                  </a:tcPr>
                </a:tc>
                <a:tc>
                  <a:txBody>
                    <a:bodyPr/>
                    <a:lstStyle/>
                    <a:p>
                      <a:endParaRPr lang="en-US"/>
                    </a:p>
                  </a:txBody>
                  <a:tcPr>
                    <a:blipFill>
                      <a:blip r:embed="rId2"/>
                      <a:stretch>
                        <a:fillRect l="-899225" t="-515000" r="-775" b="-431667"/>
                      </a:stretch>
                    </a:blipFill>
                  </a:tcPr>
                </a:tc>
                <a:extLst>
                  <a:ext uri="{0D108BD9-81ED-4DB2-BD59-A6C34878D82A}">
                    <a16:rowId xmlns:a16="http://schemas.microsoft.com/office/drawing/2014/main" val="10005"/>
                  </a:ext>
                </a:extLst>
              </a:tr>
              <a:tr h="370840">
                <a:tc>
                  <a:txBody>
                    <a:bodyPr/>
                    <a:lstStyle/>
                    <a:p>
                      <a:r>
                        <a:rPr lang="en-US" dirty="0" smtClean="0"/>
                        <a:t>&lt;3,2&gt;</a:t>
                      </a:r>
                      <a:endParaRPr lang="en-US" dirty="0"/>
                    </a:p>
                  </a:txBody>
                  <a:tcPr/>
                </a:tc>
                <a:tc>
                  <a:txBody>
                    <a:bodyPr/>
                    <a:lstStyle/>
                    <a:p>
                      <a:endParaRPr lang="en-US"/>
                    </a:p>
                  </a:txBody>
                  <a:tcPr>
                    <a:blipFill>
                      <a:blip r:embed="rId2"/>
                      <a:stretch>
                        <a:fillRect l="-100000" t="-604918" r="-800000" b="-324590"/>
                      </a:stretch>
                    </a:blipFill>
                  </a:tcPr>
                </a:tc>
                <a:tc>
                  <a:txBody>
                    <a:bodyPr/>
                    <a:lstStyle/>
                    <a:p>
                      <a:endParaRPr lang="en-US"/>
                    </a:p>
                  </a:txBody>
                  <a:tcPr>
                    <a:blipFill>
                      <a:blip r:embed="rId2"/>
                      <a:stretch>
                        <a:fillRect l="-200000" t="-604918" r="-700000" b="-324590"/>
                      </a:stretch>
                    </a:blipFill>
                  </a:tcPr>
                </a:tc>
                <a:tc>
                  <a:txBody>
                    <a:bodyPr/>
                    <a:lstStyle/>
                    <a:p>
                      <a:endParaRPr lang="en-US"/>
                    </a:p>
                  </a:txBody>
                  <a:tcPr>
                    <a:blipFill>
                      <a:blip r:embed="rId2"/>
                      <a:stretch>
                        <a:fillRect l="-300000" t="-604918" r="-600000" b="-324590"/>
                      </a:stretch>
                    </a:blipFill>
                  </a:tcPr>
                </a:tc>
                <a:tc>
                  <a:txBody>
                    <a:bodyPr/>
                    <a:lstStyle/>
                    <a:p>
                      <a:endParaRPr lang="en-US"/>
                    </a:p>
                  </a:txBody>
                  <a:tcPr>
                    <a:blipFill>
                      <a:blip r:embed="rId2"/>
                      <a:stretch>
                        <a:fillRect l="-400000" t="-604918" r="-500000" b="-324590"/>
                      </a:stretch>
                    </a:blipFill>
                  </a:tcPr>
                </a:tc>
                <a:tc>
                  <a:txBody>
                    <a:bodyPr/>
                    <a:lstStyle/>
                    <a:p>
                      <a:endParaRPr lang="en-US"/>
                    </a:p>
                  </a:txBody>
                  <a:tcPr>
                    <a:blipFill>
                      <a:blip r:embed="rId2"/>
                      <a:stretch>
                        <a:fillRect l="-503906" t="-604918" r="-403906" b="-324590"/>
                      </a:stretch>
                    </a:blipFill>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699225" t="-604918" r="-200775" b="-324590"/>
                      </a:stretch>
                    </a:blipFill>
                  </a:tcPr>
                </a:tc>
                <a:tc>
                  <a:txBody>
                    <a:bodyPr/>
                    <a:lstStyle/>
                    <a:p>
                      <a:endParaRPr lang="en-US"/>
                    </a:p>
                  </a:txBody>
                  <a:tcPr>
                    <a:blipFill>
                      <a:blip r:embed="rId2"/>
                      <a:stretch>
                        <a:fillRect l="-799225" t="-604918" r="-100775" b="-324590"/>
                      </a:stretch>
                    </a:blipFill>
                  </a:tcPr>
                </a:tc>
                <a:tc>
                  <a:txBody>
                    <a:bodyPr/>
                    <a:lstStyle/>
                    <a:p>
                      <a:endParaRPr lang="en-US"/>
                    </a:p>
                  </a:txBody>
                  <a:tcPr>
                    <a:blipFill>
                      <a:blip r:embed="rId2"/>
                      <a:stretch>
                        <a:fillRect l="-899225" t="-604918" r="-775" b="-324590"/>
                      </a:stretch>
                    </a:blipFill>
                  </a:tcPr>
                </a:tc>
                <a:extLst>
                  <a:ext uri="{0D108BD9-81ED-4DB2-BD59-A6C34878D82A}">
                    <a16:rowId xmlns:a16="http://schemas.microsoft.com/office/drawing/2014/main" val="10006"/>
                  </a:ext>
                </a:extLst>
              </a:tr>
              <a:tr h="370840">
                <a:tc>
                  <a:txBody>
                    <a:bodyPr/>
                    <a:lstStyle/>
                    <a:p>
                      <a:r>
                        <a:rPr lang="en-US" dirty="0" smtClean="0"/>
                        <a:t>&lt;1,3&gt;</a:t>
                      </a:r>
                      <a:endParaRPr lang="en-US" dirty="0"/>
                    </a:p>
                  </a:txBody>
                  <a:tcPr/>
                </a:tc>
                <a:tc>
                  <a:txBody>
                    <a:bodyPr/>
                    <a:lstStyle/>
                    <a:p>
                      <a:endParaRPr lang="en-US"/>
                    </a:p>
                  </a:txBody>
                  <a:tcPr>
                    <a:blipFill>
                      <a:blip r:embed="rId2"/>
                      <a:stretch>
                        <a:fillRect l="-100000" t="-704918" r="-800000" b="-224590"/>
                      </a:stretch>
                    </a:blipFill>
                  </a:tcPr>
                </a:tc>
                <a:tc>
                  <a:txBody>
                    <a:bodyPr/>
                    <a:lstStyle/>
                    <a:p>
                      <a:endParaRPr lang="en-US"/>
                    </a:p>
                  </a:txBody>
                  <a:tcPr>
                    <a:blipFill>
                      <a:blip r:embed="rId2"/>
                      <a:stretch>
                        <a:fillRect l="-200000" t="-704918" r="-700000" b="-224590"/>
                      </a:stretch>
                    </a:blipFill>
                  </a:tcPr>
                </a:tc>
                <a:tc>
                  <a:txBody>
                    <a:bodyPr/>
                    <a:lstStyle/>
                    <a:p>
                      <a:endParaRPr lang="en-US"/>
                    </a:p>
                  </a:txBody>
                  <a:tcPr>
                    <a:blipFill>
                      <a:blip r:embed="rId2"/>
                      <a:stretch>
                        <a:fillRect l="-300000" t="-704918" r="-600000" b="-224590"/>
                      </a:stretch>
                    </a:blipFill>
                  </a:tcPr>
                </a:tc>
                <a:tc>
                  <a:txBody>
                    <a:bodyPr/>
                    <a:lstStyle/>
                    <a:p>
                      <a:endParaRPr lang="en-US"/>
                    </a:p>
                  </a:txBody>
                  <a:tcPr>
                    <a:blipFill>
                      <a:blip r:embed="rId2"/>
                      <a:stretch>
                        <a:fillRect l="-400000" t="-704918" r="-500000" b="-224590"/>
                      </a:stretch>
                    </a:blipFill>
                  </a:tcPr>
                </a:tc>
                <a:tc>
                  <a:txBody>
                    <a:bodyPr/>
                    <a:lstStyle/>
                    <a:p>
                      <a:endParaRPr lang="en-US"/>
                    </a:p>
                  </a:txBody>
                  <a:tcPr>
                    <a:blipFill>
                      <a:blip r:embed="rId2"/>
                      <a:stretch>
                        <a:fillRect l="-503906" t="-704918" r="-403906" b="-224590"/>
                      </a:stretch>
                    </a:blipFill>
                  </a:tcPr>
                </a:tc>
                <a:tc>
                  <a:txBody>
                    <a:bodyPr/>
                    <a:lstStyle/>
                    <a:p>
                      <a:endParaRPr lang="en-US"/>
                    </a:p>
                  </a:txBody>
                  <a:tcPr>
                    <a:blipFill>
                      <a:blip r:embed="rId2"/>
                      <a:stretch>
                        <a:fillRect l="-599225" t="-704918" r="-300775" b="-224590"/>
                      </a:stretch>
                    </a:blipFill>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799225" t="-704918" r="-100775" b="-224590"/>
                      </a:stretch>
                    </a:blipFill>
                  </a:tcPr>
                </a:tc>
                <a:tc>
                  <a:txBody>
                    <a:bodyPr/>
                    <a:lstStyle/>
                    <a:p>
                      <a:endParaRPr lang="en-US"/>
                    </a:p>
                  </a:txBody>
                  <a:tcPr>
                    <a:blipFill>
                      <a:blip r:embed="rId2"/>
                      <a:stretch>
                        <a:fillRect l="-899225" t="-704918" r="-775" b="-224590"/>
                      </a:stretch>
                    </a:blipFill>
                  </a:tcPr>
                </a:tc>
                <a:extLst>
                  <a:ext uri="{0D108BD9-81ED-4DB2-BD59-A6C34878D82A}">
                    <a16:rowId xmlns:a16="http://schemas.microsoft.com/office/drawing/2014/main" val="10007"/>
                  </a:ext>
                </a:extLst>
              </a:tr>
              <a:tr h="370840">
                <a:tc>
                  <a:txBody>
                    <a:bodyPr/>
                    <a:lstStyle/>
                    <a:p>
                      <a:r>
                        <a:rPr lang="en-US" dirty="0" smtClean="0"/>
                        <a:t>&lt;2,3&gt;</a:t>
                      </a:r>
                      <a:endParaRPr lang="en-US" dirty="0"/>
                    </a:p>
                  </a:txBody>
                  <a:tcPr/>
                </a:tc>
                <a:tc>
                  <a:txBody>
                    <a:bodyPr/>
                    <a:lstStyle/>
                    <a:p>
                      <a:endParaRPr lang="en-US"/>
                    </a:p>
                  </a:txBody>
                  <a:tcPr>
                    <a:blipFill>
                      <a:blip r:embed="rId2"/>
                      <a:stretch>
                        <a:fillRect l="-100000" t="-804918" r="-800000" b="-124590"/>
                      </a:stretch>
                    </a:blipFill>
                  </a:tcPr>
                </a:tc>
                <a:tc>
                  <a:txBody>
                    <a:bodyPr/>
                    <a:lstStyle/>
                    <a:p>
                      <a:endParaRPr lang="en-US"/>
                    </a:p>
                  </a:txBody>
                  <a:tcPr>
                    <a:blipFill>
                      <a:blip r:embed="rId2"/>
                      <a:stretch>
                        <a:fillRect l="-200000" t="-804918" r="-700000" b="-124590"/>
                      </a:stretch>
                    </a:blipFill>
                  </a:tcPr>
                </a:tc>
                <a:tc>
                  <a:txBody>
                    <a:bodyPr/>
                    <a:lstStyle/>
                    <a:p>
                      <a:endParaRPr lang="en-US"/>
                    </a:p>
                  </a:txBody>
                  <a:tcPr>
                    <a:blipFill>
                      <a:blip r:embed="rId2"/>
                      <a:stretch>
                        <a:fillRect l="-300000" t="-804918" r="-600000" b="-124590"/>
                      </a:stretch>
                    </a:blipFill>
                  </a:tcPr>
                </a:tc>
                <a:tc>
                  <a:txBody>
                    <a:bodyPr/>
                    <a:lstStyle/>
                    <a:p>
                      <a:endParaRPr lang="en-US"/>
                    </a:p>
                  </a:txBody>
                  <a:tcPr>
                    <a:blipFill>
                      <a:blip r:embed="rId2"/>
                      <a:stretch>
                        <a:fillRect l="-400000" t="-804918" r="-500000" b="-124590"/>
                      </a:stretch>
                    </a:blipFill>
                  </a:tcPr>
                </a:tc>
                <a:tc>
                  <a:txBody>
                    <a:bodyPr/>
                    <a:lstStyle/>
                    <a:p>
                      <a:endParaRPr lang="en-US"/>
                    </a:p>
                  </a:txBody>
                  <a:tcPr>
                    <a:blipFill>
                      <a:blip r:embed="rId2"/>
                      <a:stretch>
                        <a:fillRect l="-503906" t="-804918" r="-403906" b="-124590"/>
                      </a:stretch>
                    </a:blipFill>
                  </a:tcPr>
                </a:tc>
                <a:tc>
                  <a:txBody>
                    <a:bodyPr/>
                    <a:lstStyle/>
                    <a:p>
                      <a:endParaRPr lang="en-US"/>
                    </a:p>
                  </a:txBody>
                  <a:tcPr>
                    <a:blipFill>
                      <a:blip r:embed="rId2"/>
                      <a:stretch>
                        <a:fillRect l="-599225" t="-804918" r="-300775" b="-124590"/>
                      </a:stretch>
                    </a:blipFill>
                  </a:tcPr>
                </a:tc>
                <a:tc>
                  <a:txBody>
                    <a:bodyPr/>
                    <a:lstStyle/>
                    <a:p>
                      <a:endParaRPr lang="en-US"/>
                    </a:p>
                  </a:txBody>
                  <a:tcPr>
                    <a:blipFill>
                      <a:blip r:embed="rId2"/>
                      <a:stretch>
                        <a:fillRect l="-699225" t="-804918" r="-200775" b="-124590"/>
                      </a:stretch>
                    </a:blipFill>
                  </a:tcPr>
                </a:tc>
                <a:tc>
                  <a:txBody>
                    <a:bodyPr/>
                    <a:lstStyle/>
                    <a:p>
                      <a:pPr algn="ctr"/>
                      <a:r>
                        <a:rPr lang="en-US" b="1" dirty="0" smtClean="0">
                          <a:solidFill>
                            <a:schemeClr val="tx1"/>
                          </a:solidFill>
                        </a:rPr>
                        <a:t>=</a:t>
                      </a:r>
                      <a:endParaRPr lang="en-US" b="1" dirty="0">
                        <a:solidFill>
                          <a:schemeClr val="tx1"/>
                        </a:solidFill>
                      </a:endParaRPr>
                    </a:p>
                  </a:txBody>
                  <a:tcPr/>
                </a:tc>
                <a:tc>
                  <a:txBody>
                    <a:bodyPr/>
                    <a:lstStyle/>
                    <a:p>
                      <a:endParaRPr lang="en-US"/>
                    </a:p>
                  </a:txBody>
                  <a:tcPr>
                    <a:blipFill>
                      <a:blip r:embed="rId2"/>
                      <a:stretch>
                        <a:fillRect l="-899225" t="-804918" r="-775" b="-124590"/>
                      </a:stretch>
                    </a:blipFill>
                  </a:tcPr>
                </a:tc>
                <a:extLst>
                  <a:ext uri="{0D108BD9-81ED-4DB2-BD59-A6C34878D82A}">
                    <a16:rowId xmlns:a16="http://schemas.microsoft.com/office/drawing/2014/main" val="10008"/>
                  </a:ext>
                </a:extLst>
              </a:tr>
              <a:tr h="370840">
                <a:tc>
                  <a:txBody>
                    <a:bodyPr/>
                    <a:lstStyle/>
                    <a:p>
                      <a:r>
                        <a:rPr lang="en-US" dirty="0" smtClean="0"/>
                        <a:t>&lt;3,3&gt;</a:t>
                      </a:r>
                      <a:endParaRPr lang="en-US" dirty="0"/>
                    </a:p>
                  </a:txBody>
                  <a:tcPr/>
                </a:tc>
                <a:tc>
                  <a:txBody>
                    <a:bodyPr/>
                    <a:lstStyle/>
                    <a:p>
                      <a:endParaRPr lang="en-US"/>
                    </a:p>
                  </a:txBody>
                  <a:tcPr>
                    <a:blipFill>
                      <a:blip r:embed="rId2"/>
                      <a:stretch>
                        <a:fillRect l="-100000" t="-904918" r="-800000" b="-24590"/>
                      </a:stretch>
                    </a:blipFill>
                  </a:tcPr>
                </a:tc>
                <a:tc>
                  <a:txBody>
                    <a:bodyPr/>
                    <a:lstStyle/>
                    <a:p>
                      <a:endParaRPr lang="en-US"/>
                    </a:p>
                  </a:txBody>
                  <a:tcPr>
                    <a:blipFill>
                      <a:blip r:embed="rId2"/>
                      <a:stretch>
                        <a:fillRect l="-200000" t="-904918" r="-700000" b="-24590"/>
                      </a:stretch>
                    </a:blipFill>
                  </a:tcPr>
                </a:tc>
                <a:tc>
                  <a:txBody>
                    <a:bodyPr/>
                    <a:lstStyle/>
                    <a:p>
                      <a:endParaRPr lang="en-US"/>
                    </a:p>
                  </a:txBody>
                  <a:tcPr>
                    <a:blipFill>
                      <a:blip r:embed="rId2"/>
                      <a:stretch>
                        <a:fillRect l="-300000" t="-904918" r="-600000" b="-24590"/>
                      </a:stretch>
                    </a:blipFill>
                  </a:tcPr>
                </a:tc>
                <a:tc>
                  <a:txBody>
                    <a:bodyPr/>
                    <a:lstStyle/>
                    <a:p>
                      <a:endParaRPr lang="en-US"/>
                    </a:p>
                  </a:txBody>
                  <a:tcPr>
                    <a:blipFill>
                      <a:blip r:embed="rId2"/>
                      <a:stretch>
                        <a:fillRect l="-400000" t="-904918" r="-500000" b="-24590"/>
                      </a:stretch>
                    </a:blipFill>
                  </a:tcPr>
                </a:tc>
                <a:tc>
                  <a:txBody>
                    <a:bodyPr/>
                    <a:lstStyle/>
                    <a:p>
                      <a:endParaRPr lang="en-US"/>
                    </a:p>
                  </a:txBody>
                  <a:tcPr>
                    <a:blipFill>
                      <a:blip r:embed="rId2"/>
                      <a:stretch>
                        <a:fillRect l="-503906" t="-904918" r="-403906" b="-24590"/>
                      </a:stretch>
                    </a:blipFill>
                  </a:tcPr>
                </a:tc>
                <a:tc>
                  <a:txBody>
                    <a:bodyPr/>
                    <a:lstStyle/>
                    <a:p>
                      <a:endParaRPr lang="en-US"/>
                    </a:p>
                  </a:txBody>
                  <a:tcPr>
                    <a:blipFill>
                      <a:blip r:embed="rId2"/>
                      <a:stretch>
                        <a:fillRect l="-599225" t="-904918" r="-300775" b="-24590"/>
                      </a:stretch>
                    </a:blipFill>
                  </a:tcPr>
                </a:tc>
                <a:tc>
                  <a:txBody>
                    <a:bodyPr/>
                    <a:lstStyle/>
                    <a:p>
                      <a:endParaRPr lang="en-US"/>
                    </a:p>
                  </a:txBody>
                  <a:tcPr>
                    <a:blipFill>
                      <a:blip r:embed="rId2"/>
                      <a:stretch>
                        <a:fillRect l="-699225" t="-904918" r="-200775" b="-24590"/>
                      </a:stretch>
                    </a:blipFill>
                  </a:tcPr>
                </a:tc>
                <a:tc>
                  <a:txBody>
                    <a:bodyPr/>
                    <a:lstStyle/>
                    <a:p>
                      <a:endParaRPr lang="en-US"/>
                    </a:p>
                  </a:txBody>
                  <a:tcPr>
                    <a:blipFill>
                      <a:blip r:embed="rId2"/>
                      <a:stretch>
                        <a:fillRect l="-799225" t="-904918" r="-100775" b="-24590"/>
                      </a:stretch>
                    </a:blipFill>
                  </a:tcPr>
                </a:tc>
                <a:tc>
                  <a:txBody>
                    <a:bodyPr/>
                    <a:lstStyle/>
                    <a:p>
                      <a:pPr algn="ctr"/>
                      <a:r>
                        <a:rPr lang="en-US" b="1" dirty="0" smtClean="0">
                          <a:solidFill>
                            <a:schemeClr val="tx1"/>
                          </a:solidFill>
                        </a:rPr>
                        <a:t>=</a:t>
                      </a:r>
                    </a:p>
                  </a:txBody>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Schedulability</a:t>
            </a:r>
            <a:r>
              <a:rPr lang="en-US" dirty="0" smtClean="0"/>
              <a:t>, Feasibility &amp; Optimality</a:t>
            </a:r>
            <a:endParaRPr lang="en-US" dirty="0"/>
          </a:p>
        </p:txBody>
      </p:sp>
      <p:sp>
        <p:nvSpPr>
          <p:cNvPr id="3" name="Content Placeholder 2"/>
          <p:cNvSpPr>
            <a:spLocks noGrp="1"/>
          </p:cNvSpPr>
          <p:nvPr>
            <p:ph idx="1"/>
          </p:nvPr>
        </p:nvSpPr>
        <p:spPr/>
        <p:txBody>
          <a:bodyPr anchor="ctr"/>
          <a:lstStyle/>
          <a:p>
            <a:r>
              <a:rPr lang="en-US" dirty="0" smtClean="0"/>
              <a:t>A task system 𝞽 is </a:t>
            </a:r>
          </a:p>
          <a:p>
            <a:pPr lvl="1"/>
            <a:r>
              <a:rPr lang="en-US" b="1" dirty="0" smtClean="0">
                <a:solidFill>
                  <a:schemeClr val="bg1"/>
                </a:solidFill>
              </a:rPr>
              <a:t>Schedulable</a:t>
            </a:r>
            <a:r>
              <a:rPr lang="en-US" dirty="0" smtClean="0">
                <a:solidFill>
                  <a:schemeClr val="bg1"/>
                </a:solidFill>
              </a:rPr>
              <a:t> </a:t>
            </a:r>
            <a:r>
              <a:rPr lang="en-US" dirty="0" smtClean="0"/>
              <a:t>by an algorithm A if A ensures that the timing constraints </a:t>
            </a:r>
            <a:r>
              <a:rPr lang="en-US" dirty="0" err="1" smtClean="0"/>
              <a:t>e</a:t>
            </a:r>
            <a:r>
              <a:rPr lang="en-US" baseline="-25000" dirty="0" err="1" smtClean="0"/>
              <a:t>i</a:t>
            </a:r>
            <a:r>
              <a:rPr lang="en-US" dirty="0" smtClean="0"/>
              <a:t>, p</a:t>
            </a:r>
            <a:r>
              <a:rPr lang="en-US" baseline="-25000" dirty="0" smtClean="0"/>
              <a:t>i</a:t>
            </a:r>
            <a:r>
              <a:rPr lang="en-US" dirty="0" smtClean="0"/>
              <a:t> are met by all tasks </a:t>
            </a:r>
            <a:r>
              <a:rPr lang="en-US" dirty="0" err="1" smtClean="0"/>
              <a:t>T</a:t>
            </a:r>
            <a:r>
              <a:rPr lang="en-US" baseline="-25000" dirty="0" err="1" smtClean="0"/>
              <a:t>i</a:t>
            </a:r>
            <a:r>
              <a:rPr lang="en-US" dirty="0" smtClean="0"/>
              <a:t> in 𝞽</a:t>
            </a:r>
          </a:p>
          <a:p>
            <a:pPr lvl="1"/>
            <a:r>
              <a:rPr lang="en-US" b="1" dirty="0" smtClean="0">
                <a:solidFill>
                  <a:schemeClr val="bg1"/>
                </a:solidFill>
              </a:rPr>
              <a:t>Feasible </a:t>
            </a:r>
            <a:r>
              <a:rPr lang="en-US" dirty="0" smtClean="0"/>
              <a:t>under a class of algorithms C if 𝞽 is schedulable by some algorithm A in C</a:t>
            </a:r>
            <a:endParaRPr lang="en-US" b="1" dirty="0" smtClean="0">
              <a:solidFill>
                <a:schemeClr val="bg1"/>
              </a:solidFill>
            </a:endParaRPr>
          </a:p>
          <a:p>
            <a:r>
              <a:rPr lang="en-US" dirty="0" smtClean="0"/>
              <a:t>An algorithm A is </a:t>
            </a:r>
            <a:r>
              <a:rPr lang="en-US" b="1" dirty="0" smtClean="0">
                <a:solidFill>
                  <a:schemeClr val="bg1"/>
                </a:solidFill>
              </a:rPr>
              <a:t>Optimal </a:t>
            </a:r>
            <a:r>
              <a:rPr lang="en-US" dirty="0" smtClean="0"/>
              <a:t>with respect to a class C if A is in C and A correctly schedules every task system that is feasible under C.</a:t>
            </a:r>
          </a:p>
        </p:txBody>
      </p:sp>
    </p:spTree>
    <p:extLst>
      <p:ext uri="{BB962C8B-B14F-4D97-AF65-F5344CB8AC3E}">
        <p14:creationId xmlns:p14="http://schemas.microsoft.com/office/powerpoint/2010/main" val="16590638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935162"/>
          </a:xfrm>
        </p:spPr>
        <p:txBody>
          <a:bodyPr>
            <a:normAutofit/>
          </a:bodyPr>
          <a:lstStyle/>
          <a:p>
            <a:r>
              <a:rPr lang="en-US" dirty="0" smtClean="0"/>
              <a:t>Real-Time Scheduling </a:t>
            </a:r>
            <a:br>
              <a:rPr lang="en-US" dirty="0" smtClean="0"/>
            </a:br>
            <a:r>
              <a:rPr lang="en-US" dirty="0" smtClean="0"/>
              <a:t>Kung-Fu</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2546050"/>
            <a:ext cx="2374603" cy="2844444"/>
          </a:xfrm>
          <a:prstGeom prst="rect">
            <a:avLst/>
          </a:prstGeom>
          <a:effectLst>
            <a:glow rad="127000">
              <a:srgbClr val="FF0000"/>
            </a:glow>
          </a:effec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2426955"/>
            <a:ext cx="2286000" cy="2897109"/>
          </a:xfrm>
          <a:prstGeom prst="rect">
            <a:avLst/>
          </a:prstGeom>
          <a:effectLst>
            <a:glow rad="127000">
              <a:srgbClr val="00B050"/>
            </a:glow>
          </a:effec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209800"/>
            <a:ext cx="2286000" cy="2897109"/>
          </a:xfrm>
          <a:prstGeom prst="rect">
            <a:avLst/>
          </a:prstGeom>
          <a:effectLst>
            <a:glow rad="127000">
              <a:srgbClr val="FFC000"/>
            </a:glo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3124200"/>
            <a:ext cx="2286000" cy="2897109"/>
          </a:xfrm>
          <a:prstGeom prst="rect">
            <a:avLst/>
          </a:prstGeom>
          <a:effectLst>
            <a:glow rad="127000">
              <a:srgbClr val="0070C0"/>
            </a:glow>
          </a:effectLst>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397" y="3097369"/>
            <a:ext cx="2374603" cy="2844444"/>
          </a:xfrm>
          <a:prstGeom prst="rect">
            <a:avLst/>
          </a:prstGeom>
          <a:effectLst>
            <a:glow rad="127000">
              <a:srgbClr val="FF0000"/>
            </a:glow>
          </a:effectLst>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220" y="2971800"/>
            <a:ext cx="2374603" cy="2844444"/>
          </a:xfrm>
          <a:prstGeom prst="rect">
            <a:avLst/>
          </a:prstGeom>
          <a:effectLst>
            <a:glow rad="127000">
              <a:srgbClr val="FF0000"/>
            </a:glow>
          </a:effectLst>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0410" y="3692990"/>
            <a:ext cx="2374603" cy="2844444"/>
          </a:xfrm>
          <a:prstGeom prst="rect">
            <a:avLst/>
          </a:prstGeom>
          <a:effectLst>
            <a:glow rad="127000">
              <a:srgbClr val="FF0000"/>
            </a:glow>
          </a:effectLst>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149" y="3984938"/>
            <a:ext cx="2374603" cy="2844444"/>
          </a:xfrm>
          <a:prstGeom prst="rect">
            <a:avLst/>
          </a:prstGeom>
          <a:effectLst>
            <a:glow rad="127000">
              <a:srgbClr val="FF0000"/>
            </a:glow>
          </a:effectLst>
        </p:spPr>
      </p:pic>
      <p:sp>
        <p:nvSpPr>
          <p:cNvPr id="16" name="Rectangle 15"/>
          <p:cNvSpPr/>
          <p:nvPr/>
        </p:nvSpPr>
        <p:spPr>
          <a:xfrm>
            <a:off x="1704637" y="5841694"/>
            <a:ext cx="3185488"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Processor</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a:off x="4890125" y="1837900"/>
            <a:ext cx="4158510" cy="584775"/>
          </a:xfrm>
          <a:prstGeom prst="rect">
            <a:avLst/>
          </a:prstGeom>
          <a:noFill/>
        </p:spPr>
        <p:txBody>
          <a:bodyPr wrap="none" lIns="91440" tIns="45720" rIns="91440" bIns="45720">
            <a:spAutoFit/>
          </a:bodyPr>
          <a:lstStyle/>
          <a:p>
            <a:pPr algn="ctr"/>
            <a:r>
              <a:rPr lang="en-US" sz="3200" b="1" cap="none" spc="50" dirty="0" smtClean="0">
                <a:ln w="0">
                  <a:solidFill>
                    <a:schemeClr val="tx1"/>
                  </a:solidFill>
                </a:ln>
                <a:solidFill>
                  <a:srgbClr val="FF0000"/>
                </a:solidFill>
                <a:effectLst>
                  <a:innerShdw blurRad="63500" dist="50800" dir="13500000">
                    <a:srgbClr val="000000">
                      <a:alpha val="50000"/>
                    </a:srgbClr>
                  </a:innerShdw>
                </a:effectLst>
              </a:rPr>
              <a:t>Tasks (Task System)</a:t>
            </a:r>
            <a:endParaRPr lang="en-US" sz="3200" b="1" cap="none" spc="50" dirty="0">
              <a:ln w="0">
                <a:solidFill>
                  <a:schemeClr val="tx1"/>
                </a:solidFill>
              </a:ln>
              <a:solidFill>
                <a:srgbClr val="FF0000"/>
              </a:solidFill>
              <a:effectLst>
                <a:innerShdw blurRad="63500" dist="50800" dir="13500000">
                  <a:srgbClr val="000000">
                    <a:alpha val="50000"/>
                  </a:srgbClr>
                </a:innerShdw>
              </a:effectLst>
            </a:endParaRPr>
          </a:p>
        </p:txBody>
      </p:sp>
      <p:sp>
        <p:nvSpPr>
          <p:cNvPr id="20" name="Rectangle 19"/>
          <p:cNvSpPr/>
          <p:nvPr/>
        </p:nvSpPr>
        <p:spPr>
          <a:xfrm>
            <a:off x="-70614" y="5845847"/>
            <a:ext cx="1992854"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rgbClr val="FFC000"/>
                </a:solidFill>
                <a:effectLst/>
              </a:rPr>
              <a:t>Multi</a:t>
            </a:r>
            <a:endParaRPr lang="en-US" sz="5400" b="1" cap="none" spc="0" dirty="0">
              <a:ln w="22225">
                <a:solidFill>
                  <a:schemeClr val="accent2"/>
                </a:solidFill>
                <a:prstDash val="solid"/>
              </a:ln>
              <a:solidFill>
                <a:srgbClr val="FFC000"/>
              </a:solidFill>
              <a:effectLst/>
            </a:endParaRPr>
          </a:p>
        </p:txBody>
      </p:sp>
      <p:sp>
        <p:nvSpPr>
          <p:cNvPr id="21" name="Rectangle 20"/>
          <p:cNvSpPr/>
          <p:nvPr/>
        </p:nvSpPr>
        <p:spPr>
          <a:xfrm>
            <a:off x="5841393" y="4132412"/>
            <a:ext cx="2680542" cy="523220"/>
          </a:xfrm>
          <a:prstGeom prst="rect">
            <a:avLst/>
          </a:prstGeom>
          <a:noFill/>
        </p:spPr>
        <p:txBody>
          <a:bodyPr wrap="none" lIns="91440" tIns="45720" rIns="91440" bIns="45720">
            <a:spAutoFit/>
          </a:bodyPr>
          <a:lstStyle/>
          <a:p>
            <a:pPr algn="ctr"/>
            <a:r>
              <a:rPr lang="en-US" sz="28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(3-2)-Restricted</a:t>
            </a:r>
            <a:endParaRPr lang="en-US"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2" name="Rectangle 21"/>
          <p:cNvSpPr/>
          <p:nvPr/>
        </p:nvSpPr>
        <p:spPr>
          <a:xfrm>
            <a:off x="243714" y="3110839"/>
            <a:ext cx="4487126" cy="1077218"/>
          </a:xfrm>
          <a:prstGeom prst="rect">
            <a:avLst/>
          </a:prstGeom>
          <a:noFill/>
        </p:spPr>
        <p:txBody>
          <a:bodyPr wrap="none" lIns="91440" tIns="45720" rIns="91440" bIns="45720">
            <a:spAutoFit/>
          </a:bodyPr>
          <a:lstStyle/>
          <a:p>
            <a:pPr algn="ctr"/>
            <a:r>
              <a:rPr lang="en-US" sz="3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Proportionate-fair</a:t>
            </a:r>
          </a:p>
          <a:p>
            <a:pPr algn="ctr"/>
            <a:r>
              <a:rPr lang="en-US" sz="3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Scheduling Algorithm</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86788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fltVal val="0"/>
                                          </p:val>
                                        </p:tav>
                                        <p:tav tm="100000">
                                          <p:val>
                                            <p:strVal val="#ppt_w"/>
                                          </p:val>
                                        </p:tav>
                                      </p:tavLst>
                                    </p:anim>
                                    <p:anim calcmode="lin" valueType="num">
                                      <p:cBhvr>
                                        <p:cTn id="27" dur="1000" fill="hold"/>
                                        <p:tgtEl>
                                          <p:spTgt spid="5"/>
                                        </p:tgtEl>
                                        <p:attrNameLst>
                                          <p:attrName>ppt_h</p:attrName>
                                        </p:attrNameLst>
                                      </p:cBhvr>
                                      <p:tavLst>
                                        <p:tav tm="0">
                                          <p:val>
                                            <p:fltVal val="0"/>
                                          </p:val>
                                        </p:tav>
                                        <p:tav tm="100000">
                                          <p:val>
                                            <p:strVal val="#ppt_h"/>
                                          </p:val>
                                        </p:tav>
                                      </p:tavLst>
                                    </p:anim>
                                    <p:anim calcmode="lin" valueType="num">
                                      <p:cBhvr>
                                        <p:cTn id="28" dur="1000" fill="hold"/>
                                        <p:tgtEl>
                                          <p:spTgt spid="5"/>
                                        </p:tgtEl>
                                        <p:attrNameLst>
                                          <p:attrName>style.rotation</p:attrName>
                                        </p:attrNameLst>
                                      </p:cBhvr>
                                      <p:tavLst>
                                        <p:tav tm="0">
                                          <p:val>
                                            <p:fltVal val="90"/>
                                          </p:val>
                                        </p:tav>
                                        <p:tav tm="100000">
                                          <p:val>
                                            <p:fltVal val="0"/>
                                          </p:val>
                                        </p:tav>
                                      </p:tavLst>
                                    </p:anim>
                                    <p:animEffect transition="in" filter="fade">
                                      <p:cBhvr>
                                        <p:cTn id="29" dur="10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1000" fill="hold"/>
                                        <p:tgtEl>
                                          <p:spTgt spid="10"/>
                                        </p:tgtEl>
                                        <p:attrNameLst>
                                          <p:attrName>ppt_w</p:attrName>
                                        </p:attrNameLst>
                                      </p:cBhvr>
                                      <p:tavLst>
                                        <p:tav tm="0">
                                          <p:val>
                                            <p:fltVal val="0"/>
                                          </p:val>
                                        </p:tav>
                                        <p:tav tm="100000">
                                          <p:val>
                                            <p:strVal val="#ppt_w"/>
                                          </p:val>
                                        </p:tav>
                                      </p:tavLst>
                                    </p:anim>
                                    <p:anim calcmode="lin" valueType="num">
                                      <p:cBhvr>
                                        <p:cTn id="35" dur="1000" fill="hold"/>
                                        <p:tgtEl>
                                          <p:spTgt spid="10"/>
                                        </p:tgtEl>
                                        <p:attrNameLst>
                                          <p:attrName>ppt_h</p:attrName>
                                        </p:attrNameLst>
                                      </p:cBhvr>
                                      <p:tavLst>
                                        <p:tav tm="0">
                                          <p:val>
                                            <p:fltVal val="0"/>
                                          </p:val>
                                        </p:tav>
                                        <p:tav tm="100000">
                                          <p:val>
                                            <p:strVal val="#ppt_h"/>
                                          </p:val>
                                        </p:tav>
                                      </p:tavLst>
                                    </p:anim>
                                    <p:anim calcmode="lin" valueType="num">
                                      <p:cBhvr>
                                        <p:cTn id="36" dur="1000" fill="hold"/>
                                        <p:tgtEl>
                                          <p:spTgt spid="10"/>
                                        </p:tgtEl>
                                        <p:attrNameLst>
                                          <p:attrName>style.rotation</p:attrName>
                                        </p:attrNameLst>
                                      </p:cBhvr>
                                      <p:tavLst>
                                        <p:tav tm="0">
                                          <p:val>
                                            <p:fltVal val="90"/>
                                          </p:val>
                                        </p:tav>
                                        <p:tav tm="100000">
                                          <p:val>
                                            <p:fltVal val="0"/>
                                          </p:val>
                                        </p:tav>
                                      </p:tavLst>
                                    </p:anim>
                                    <p:animEffect transition="in" filter="fade">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1000" fill="hold"/>
                                        <p:tgtEl>
                                          <p:spTgt spid="14"/>
                                        </p:tgtEl>
                                        <p:attrNameLst>
                                          <p:attrName>ppt_w</p:attrName>
                                        </p:attrNameLst>
                                      </p:cBhvr>
                                      <p:tavLst>
                                        <p:tav tm="0">
                                          <p:val>
                                            <p:fltVal val="0"/>
                                          </p:val>
                                        </p:tav>
                                        <p:tav tm="100000">
                                          <p:val>
                                            <p:strVal val="#ppt_w"/>
                                          </p:val>
                                        </p:tav>
                                      </p:tavLst>
                                    </p:anim>
                                    <p:anim calcmode="lin" valueType="num">
                                      <p:cBhvr>
                                        <p:cTn id="43" dur="1000" fill="hold"/>
                                        <p:tgtEl>
                                          <p:spTgt spid="14"/>
                                        </p:tgtEl>
                                        <p:attrNameLst>
                                          <p:attrName>ppt_h</p:attrName>
                                        </p:attrNameLst>
                                      </p:cBhvr>
                                      <p:tavLst>
                                        <p:tav tm="0">
                                          <p:val>
                                            <p:fltVal val="0"/>
                                          </p:val>
                                        </p:tav>
                                        <p:tav tm="100000">
                                          <p:val>
                                            <p:strVal val="#ppt_h"/>
                                          </p:val>
                                        </p:tav>
                                      </p:tavLst>
                                    </p:anim>
                                    <p:anim calcmode="lin" valueType="num">
                                      <p:cBhvr>
                                        <p:cTn id="44" dur="1000" fill="hold"/>
                                        <p:tgtEl>
                                          <p:spTgt spid="14"/>
                                        </p:tgtEl>
                                        <p:attrNameLst>
                                          <p:attrName>style.rotation</p:attrName>
                                        </p:attrNameLst>
                                      </p:cBhvr>
                                      <p:tavLst>
                                        <p:tav tm="0">
                                          <p:val>
                                            <p:fltVal val="90"/>
                                          </p:val>
                                        </p:tav>
                                        <p:tav tm="100000">
                                          <p:val>
                                            <p:fltVal val="0"/>
                                          </p:val>
                                        </p:tav>
                                      </p:tavLst>
                                    </p:anim>
                                    <p:animEffect transition="in" filter="fade">
                                      <p:cBhvr>
                                        <p:cTn id="45" dur="1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1000" fill="hold"/>
                                        <p:tgtEl>
                                          <p:spTgt spid="11"/>
                                        </p:tgtEl>
                                        <p:attrNameLst>
                                          <p:attrName>ppt_w</p:attrName>
                                        </p:attrNameLst>
                                      </p:cBhvr>
                                      <p:tavLst>
                                        <p:tav tm="0">
                                          <p:val>
                                            <p:fltVal val="0"/>
                                          </p:val>
                                        </p:tav>
                                        <p:tav tm="100000">
                                          <p:val>
                                            <p:strVal val="#ppt_w"/>
                                          </p:val>
                                        </p:tav>
                                      </p:tavLst>
                                    </p:anim>
                                    <p:anim calcmode="lin" valueType="num">
                                      <p:cBhvr>
                                        <p:cTn id="51" dur="1000" fill="hold"/>
                                        <p:tgtEl>
                                          <p:spTgt spid="11"/>
                                        </p:tgtEl>
                                        <p:attrNameLst>
                                          <p:attrName>ppt_h</p:attrName>
                                        </p:attrNameLst>
                                      </p:cBhvr>
                                      <p:tavLst>
                                        <p:tav tm="0">
                                          <p:val>
                                            <p:fltVal val="0"/>
                                          </p:val>
                                        </p:tav>
                                        <p:tav tm="100000">
                                          <p:val>
                                            <p:strVal val="#ppt_h"/>
                                          </p:val>
                                        </p:tav>
                                      </p:tavLst>
                                    </p:anim>
                                    <p:anim calcmode="lin" valueType="num">
                                      <p:cBhvr>
                                        <p:cTn id="52" dur="1000" fill="hold"/>
                                        <p:tgtEl>
                                          <p:spTgt spid="11"/>
                                        </p:tgtEl>
                                        <p:attrNameLst>
                                          <p:attrName>style.rotation</p:attrName>
                                        </p:attrNameLst>
                                      </p:cBhvr>
                                      <p:tavLst>
                                        <p:tav tm="0">
                                          <p:val>
                                            <p:fltVal val="90"/>
                                          </p:val>
                                        </p:tav>
                                        <p:tav tm="100000">
                                          <p:val>
                                            <p:fltVal val="0"/>
                                          </p:val>
                                        </p:tav>
                                      </p:tavLst>
                                    </p:anim>
                                    <p:animEffect transition="in" filter="fade">
                                      <p:cBhvr>
                                        <p:cTn id="53" dur="10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p:cTn id="58" dur="1000" fill="hold"/>
                                        <p:tgtEl>
                                          <p:spTgt spid="12"/>
                                        </p:tgtEl>
                                        <p:attrNameLst>
                                          <p:attrName>ppt_w</p:attrName>
                                        </p:attrNameLst>
                                      </p:cBhvr>
                                      <p:tavLst>
                                        <p:tav tm="0">
                                          <p:val>
                                            <p:fltVal val="0"/>
                                          </p:val>
                                        </p:tav>
                                        <p:tav tm="100000">
                                          <p:val>
                                            <p:strVal val="#ppt_w"/>
                                          </p:val>
                                        </p:tav>
                                      </p:tavLst>
                                    </p:anim>
                                    <p:anim calcmode="lin" valueType="num">
                                      <p:cBhvr>
                                        <p:cTn id="59" dur="1000" fill="hold"/>
                                        <p:tgtEl>
                                          <p:spTgt spid="12"/>
                                        </p:tgtEl>
                                        <p:attrNameLst>
                                          <p:attrName>ppt_h</p:attrName>
                                        </p:attrNameLst>
                                      </p:cBhvr>
                                      <p:tavLst>
                                        <p:tav tm="0">
                                          <p:val>
                                            <p:fltVal val="0"/>
                                          </p:val>
                                        </p:tav>
                                        <p:tav tm="100000">
                                          <p:val>
                                            <p:strVal val="#ppt_h"/>
                                          </p:val>
                                        </p:tav>
                                      </p:tavLst>
                                    </p:anim>
                                    <p:anim calcmode="lin" valueType="num">
                                      <p:cBhvr>
                                        <p:cTn id="60" dur="1000" fill="hold"/>
                                        <p:tgtEl>
                                          <p:spTgt spid="12"/>
                                        </p:tgtEl>
                                        <p:attrNameLst>
                                          <p:attrName>style.rotation</p:attrName>
                                        </p:attrNameLst>
                                      </p:cBhvr>
                                      <p:tavLst>
                                        <p:tav tm="0">
                                          <p:val>
                                            <p:fltVal val="90"/>
                                          </p:val>
                                        </p:tav>
                                        <p:tav tm="100000">
                                          <p:val>
                                            <p:fltVal val="0"/>
                                          </p:val>
                                        </p:tav>
                                      </p:tavLst>
                                    </p:anim>
                                    <p:animEffect transition="in" filter="fade">
                                      <p:cBhvr>
                                        <p:cTn id="61" dur="10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3"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additive="base">
                                        <p:cTn id="66" dur="500" fill="hold"/>
                                        <p:tgtEl>
                                          <p:spTgt spid="19"/>
                                        </p:tgtEl>
                                        <p:attrNameLst>
                                          <p:attrName>ppt_x</p:attrName>
                                        </p:attrNameLst>
                                      </p:cBhvr>
                                      <p:tavLst>
                                        <p:tav tm="0">
                                          <p:val>
                                            <p:strVal val="1+#ppt_w/2"/>
                                          </p:val>
                                        </p:tav>
                                        <p:tav tm="100000">
                                          <p:val>
                                            <p:strVal val="#ppt_x"/>
                                          </p:val>
                                        </p:tav>
                                      </p:tavLst>
                                    </p:anim>
                                    <p:anim calcmode="lin" valueType="num">
                                      <p:cBhvr additive="base">
                                        <p:cTn id="67"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5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down)">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heel(1)">
                                      <p:cBhvr>
                                        <p:cTn id="9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19" grpId="0"/>
      <p:bldP spid="20" grpId="0"/>
      <p:bldP spid="21" grpId="0"/>
      <p:bldP spid="2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600" dirty="0" smtClean="0"/>
              <a:t>Conclusion </a:t>
            </a:r>
            <a:endParaRPr lang="en-US" sz="6600" dirty="0"/>
          </a:p>
        </p:txBody>
      </p:sp>
      <p:sp>
        <p:nvSpPr>
          <p:cNvPr id="3" name="Content Placeholder 2"/>
          <p:cNvSpPr>
            <a:spLocks noGrp="1"/>
          </p:cNvSpPr>
          <p:nvPr>
            <p:ph idx="1"/>
          </p:nvPr>
        </p:nvSpPr>
        <p:spPr>
          <a:xfrm>
            <a:off x="457200" y="1600200"/>
            <a:ext cx="4114800" cy="4709160"/>
          </a:xfrm>
        </p:spPr>
        <p:txBody>
          <a:bodyPr>
            <a:normAutofit fontScale="77500" lnSpcReduction="20000"/>
          </a:bodyPr>
          <a:lstStyle/>
          <a:p>
            <a:r>
              <a:rPr lang="en-US" dirty="0" smtClean="0"/>
              <a:t>Task system model</a:t>
            </a:r>
          </a:p>
          <a:p>
            <a:endParaRPr lang="en-US" dirty="0" smtClean="0"/>
          </a:p>
          <a:p>
            <a:r>
              <a:rPr lang="en-US" dirty="0" smtClean="0"/>
              <a:t>Traditional scheduling for real time periodic task systems</a:t>
            </a:r>
          </a:p>
          <a:p>
            <a:endParaRPr lang="en-US" dirty="0" smtClean="0"/>
          </a:p>
          <a:p>
            <a:r>
              <a:rPr lang="en-US" dirty="0" smtClean="0"/>
              <a:t>3 x 3 Priority-Migration classification </a:t>
            </a:r>
          </a:p>
          <a:p>
            <a:endParaRPr lang="en-US" dirty="0" smtClean="0"/>
          </a:p>
          <a:p>
            <a:r>
              <a:rPr lang="en-US" dirty="0" err="1" smtClean="0"/>
              <a:t>Schedulability</a:t>
            </a:r>
            <a:r>
              <a:rPr lang="en-US" dirty="0" smtClean="0"/>
              <a:t> </a:t>
            </a:r>
            <a:r>
              <a:rPr lang="en-US" dirty="0" smtClean="0"/>
              <a:t>relationships</a:t>
            </a:r>
          </a:p>
          <a:p>
            <a:endParaRPr lang="en-US" dirty="0" smtClean="0"/>
          </a:p>
          <a:p>
            <a:r>
              <a:rPr lang="en-US" dirty="0" smtClean="0"/>
              <a:t>Utilization Bounds based </a:t>
            </a:r>
            <a:r>
              <a:rPr lang="en-US" smtClean="0"/>
              <a:t>on Feasibility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8851" y="4890273"/>
            <a:ext cx="3048000" cy="14190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8793" y="3733800"/>
            <a:ext cx="4184387" cy="886429"/>
          </a:xfrm>
          <a:prstGeom prst="rect">
            <a:avLst/>
          </a:prstGeom>
        </p:spPr>
      </p:pic>
      <p:pic>
        <p:nvPicPr>
          <p:cNvPr id="6"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3000" y="1417638"/>
            <a:ext cx="1600200" cy="1017752"/>
          </a:xfrm>
          <a:prstGeom prst="rect">
            <a:avLst/>
          </a:prstGeom>
        </p:spPr>
      </p:pic>
      <p:sp>
        <p:nvSpPr>
          <p:cNvPr id="7" name="TextBox 6"/>
          <p:cNvSpPr txBox="1"/>
          <p:nvPr/>
        </p:nvSpPr>
        <p:spPr>
          <a:xfrm>
            <a:off x="4800600" y="2716048"/>
            <a:ext cx="3124200" cy="381000"/>
          </a:xfrm>
          <a:prstGeom prst="rect">
            <a:avLst/>
          </a:prstGeom>
          <a:noFill/>
        </p:spPr>
        <p:txBody>
          <a:bodyPr wrap="square" rtlCol="0">
            <a:spAutoFit/>
          </a:bodyPr>
          <a:lstStyle/>
          <a:p>
            <a:r>
              <a:rPr lang="en-US" dirty="0" smtClean="0"/>
              <a:t>Global priority, partitioning</a:t>
            </a:r>
            <a:endParaRPr lang="en-US" dirty="0"/>
          </a:p>
        </p:txBody>
      </p:sp>
    </p:spTree>
    <p:extLst>
      <p:ext uri="{BB962C8B-B14F-4D97-AF65-F5344CB8AC3E}">
        <p14:creationId xmlns:p14="http://schemas.microsoft.com/office/powerpoint/2010/main" val="971185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Carpenter, John, Shelby Funk, Philip Holman </a:t>
            </a:r>
            <a:r>
              <a:rPr lang="en-US" dirty="0" err="1"/>
              <a:t>Anand</a:t>
            </a:r>
            <a:r>
              <a:rPr lang="en-US" dirty="0"/>
              <a:t> Srinivasan, James Anderson, and </a:t>
            </a:r>
            <a:r>
              <a:rPr lang="en-US" dirty="0" err="1"/>
              <a:t>Sanjoy</a:t>
            </a:r>
            <a:r>
              <a:rPr lang="en-US" dirty="0"/>
              <a:t> </a:t>
            </a:r>
            <a:r>
              <a:rPr lang="en-US" dirty="0" err="1"/>
              <a:t>Baruah</a:t>
            </a:r>
            <a:r>
              <a:rPr lang="en-US" dirty="0"/>
              <a:t>. "A Categorization of Real-Time Multiprocessor Scheduling Problems and Algorithms." </a:t>
            </a:r>
            <a:r>
              <a:rPr lang="en-US" i="1" dirty="0"/>
              <a:t>CRC Press, LLC</a:t>
            </a:r>
            <a:r>
              <a:rPr lang="en-US" dirty="0"/>
              <a:t>. University of North Carolina at Chapel Hill, 2004. Web.</a:t>
            </a:r>
          </a:p>
          <a:p>
            <a:r>
              <a:rPr lang="en-US" dirty="0"/>
              <a:t>D.O.T, U.S, Joseph Leung, and </a:t>
            </a:r>
            <a:r>
              <a:rPr lang="en-US" dirty="0" err="1"/>
              <a:t>Hairong</a:t>
            </a:r>
            <a:r>
              <a:rPr lang="en-US" dirty="0"/>
              <a:t> Zhao. "Real-Time Scheduling Analysis." </a:t>
            </a:r>
            <a:r>
              <a:rPr lang="en-US" i="1" dirty="0"/>
              <a:t>Office of Aviation Research and </a:t>
            </a:r>
            <a:r>
              <a:rPr lang="en-US" i="1" dirty="0" err="1"/>
              <a:t>Developmen</a:t>
            </a:r>
            <a:r>
              <a:rPr lang="en-US" dirty="0"/>
              <a:t> (</a:t>
            </a:r>
            <a:r>
              <a:rPr lang="en-US" dirty="0" err="1"/>
              <a:t>n.d.</a:t>
            </a:r>
            <a:r>
              <a:rPr lang="en-US" dirty="0"/>
              <a:t>): 227-43. </a:t>
            </a:r>
            <a:r>
              <a:rPr lang="en-US" i="1" dirty="0"/>
              <a:t>DOT FAA</a:t>
            </a:r>
            <a:r>
              <a:rPr lang="en-US" dirty="0"/>
              <a:t>. Federal Aviation Administration, Nov. 2005. Web. May 1017.</a:t>
            </a:r>
          </a:p>
          <a:p>
            <a:r>
              <a:rPr lang="en-US" dirty="0"/>
              <a:t>Leung, Joseph Y-T. </a:t>
            </a:r>
            <a:r>
              <a:rPr lang="en-US" i="1" dirty="0"/>
              <a:t>Handbook of Scheduling: Algorithms, Models, and Performance Analysis</a:t>
            </a:r>
            <a:r>
              <a:rPr lang="en-US" dirty="0"/>
              <a:t>. Boca Raton, Fla.: Chapman &amp; Hall/CRC, 2004. Print.</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Autofit/>
          </a:bodyPr>
          <a:lstStyle/>
          <a:p>
            <a:r>
              <a:rPr lang="en-US" sz="8000" dirty="0" smtClean="0"/>
              <a:t>Questions</a:t>
            </a:r>
            <a:endParaRPr lang="en-US" sz="8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Global Scheduling</a:t>
            </a:r>
            <a:endParaRPr lang="en-US" dirty="0"/>
          </a:p>
        </p:txBody>
      </p:sp>
      <p:sp>
        <p:nvSpPr>
          <p:cNvPr id="3" name="Content Placeholder 2"/>
          <p:cNvSpPr>
            <a:spLocks noGrp="1"/>
          </p:cNvSpPr>
          <p:nvPr>
            <p:ph idx="1"/>
          </p:nvPr>
        </p:nvSpPr>
        <p:spPr/>
        <p:txBody>
          <a:bodyPr>
            <a:normAutofit/>
          </a:bodyPr>
          <a:lstStyle/>
          <a:p>
            <a:r>
              <a:rPr lang="en-US" sz="2400" dirty="0" smtClean="0"/>
              <a:t>There are two traditional approaches for scheduling periodic task systems on multiprocessors.</a:t>
            </a:r>
          </a:p>
          <a:p>
            <a:r>
              <a:rPr lang="en-US" sz="2400" dirty="0" smtClean="0"/>
              <a:t>Global Scheduling</a:t>
            </a:r>
          </a:p>
          <a:p>
            <a:pPr lvl="1"/>
            <a:r>
              <a:rPr lang="en-US" sz="2000" dirty="0" smtClean="0"/>
              <a:t>“In global scheduling, all eligible tasks are stored in a single priority ordered queue; the global scheduler selects for execution the highest priority tasks from this queue.” </a:t>
            </a:r>
            <a:endParaRPr lang="en-US" sz="2400" dirty="0"/>
          </a:p>
        </p:txBody>
      </p:sp>
      <p:pic>
        <p:nvPicPr>
          <p:cNvPr id="1026" name="Picture 2" descr="C:\Users\Ibraheem Saleh\Documents\Cal Poly Masters Program\CS537\Project\GlobalScheduling.png"/>
          <p:cNvPicPr>
            <a:picLocks noChangeAspect="1" noChangeArrowheads="1"/>
          </p:cNvPicPr>
          <p:nvPr/>
        </p:nvPicPr>
        <p:blipFill>
          <a:blip r:embed="rId3" cstate="print"/>
          <a:stretch>
            <a:fillRect/>
          </a:stretch>
        </p:blipFill>
        <p:spPr bwMode="auto">
          <a:xfrm>
            <a:off x="1600200" y="3429000"/>
            <a:ext cx="6172200" cy="4629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Scheduling</a:t>
            </a:r>
            <a:endParaRPr lang="en-US" dirty="0"/>
          </a:p>
        </p:txBody>
      </p:sp>
      <p:sp>
        <p:nvSpPr>
          <p:cNvPr id="3" name="Content Placeholder 2"/>
          <p:cNvSpPr>
            <a:spLocks noGrp="1"/>
          </p:cNvSpPr>
          <p:nvPr>
            <p:ph idx="1"/>
          </p:nvPr>
        </p:nvSpPr>
        <p:spPr/>
        <p:txBody>
          <a:bodyPr>
            <a:normAutofit lnSpcReduction="10000"/>
          </a:bodyPr>
          <a:lstStyle/>
          <a:p>
            <a:r>
              <a:rPr lang="en-US" dirty="0" smtClean="0"/>
              <a:t>Negatives</a:t>
            </a:r>
          </a:p>
          <a:p>
            <a:pPr lvl="1"/>
            <a:r>
              <a:rPr lang="en-US" dirty="0" smtClean="0"/>
              <a:t>Using optimal </a:t>
            </a:r>
            <a:r>
              <a:rPr lang="en-US" dirty="0" err="1" smtClean="0"/>
              <a:t>uniprocessor</a:t>
            </a:r>
            <a:r>
              <a:rPr lang="en-US" dirty="0" smtClean="0"/>
              <a:t> scheduling algorithms often results in low processor utilization.</a:t>
            </a:r>
          </a:p>
          <a:p>
            <a:pPr lvl="2"/>
            <a:r>
              <a:rPr lang="en-US" dirty="0" smtClean="0"/>
              <a:t>Earliest-Deadline-First (EDF)</a:t>
            </a:r>
          </a:p>
          <a:p>
            <a:pPr lvl="2"/>
            <a:r>
              <a:rPr lang="en-US" dirty="0" smtClean="0"/>
              <a:t>Rate-Monotonic (RM)</a:t>
            </a:r>
          </a:p>
          <a:p>
            <a:pPr lvl="2"/>
            <a:r>
              <a:rPr lang="en-US" dirty="0" smtClean="0"/>
              <a:t>This is sometimes because tasks with large jobs which don’t migrate processors often lock the system</a:t>
            </a:r>
          </a:p>
          <a:p>
            <a:r>
              <a:rPr lang="en-US" dirty="0" smtClean="0"/>
              <a:t>Positives</a:t>
            </a:r>
          </a:p>
          <a:p>
            <a:pPr lvl="1"/>
            <a:r>
              <a:rPr lang="en-US" dirty="0" smtClean="0"/>
              <a:t>Proportionate-Fair scheduling algorithm has produced an optimal method for scheduling periodic tasks on multiprocessors </a:t>
            </a:r>
          </a:p>
          <a:p>
            <a:pPr lvl="2"/>
            <a:r>
              <a:rPr lang="en-US" dirty="0" smtClean="0"/>
              <a:t>Not the focus of this chapter (That’s the next chapter)</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Content Placeholder 2"/>
          <p:cNvSpPr>
            <a:spLocks noGrp="1"/>
          </p:cNvSpPr>
          <p:nvPr>
            <p:ph idx="1"/>
          </p:nvPr>
        </p:nvSpPr>
        <p:spPr/>
        <p:txBody>
          <a:bodyPr/>
          <a:lstStyle/>
          <a:p>
            <a:r>
              <a:rPr lang="en-US" dirty="0" smtClean="0"/>
              <a:t>Each task T is assigned to a single processor</a:t>
            </a:r>
          </a:p>
          <a:p>
            <a:pPr lvl="1"/>
            <a:r>
              <a:rPr lang="en-US" dirty="0" smtClean="0"/>
              <a:t>All jobs in T will execute on that processor</a:t>
            </a:r>
          </a:p>
          <a:p>
            <a:r>
              <a:rPr lang="en-US" dirty="0" smtClean="0"/>
              <a:t>The processors are scheduled independently</a:t>
            </a:r>
          </a:p>
          <a:p>
            <a:pPr marL="548640" lvl="1" indent="-411480">
              <a:buClr>
                <a:schemeClr val="tx1">
                  <a:shade val="95000"/>
                </a:schemeClr>
              </a:buClr>
              <a:buSzPct val="65000"/>
              <a:buFont typeface="Wingdings 2"/>
              <a:buChar char=""/>
            </a:pPr>
            <a:r>
              <a:rPr lang="en-US" dirty="0" smtClean="0"/>
              <a:t>Given 2 </a:t>
            </a:r>
            <a:r>
              <a:rPr lang="en-US" dirty="0"/>
              <a:t>processors and 3 Tasks</a:t>
            </a:r>
          </a:p>
          <a:p>
            <a:pPr marL="813816" lvl="2" indent="-411480">
              <a:buClr>
                <a:schemeClr val="tx1">
                  <a:shade val="95000"/>
                </a:schemeClr>
              </a:buClr>
              <a:buSzPct val="65000"/>
              <a:buFont typeface="Wingdings 2"/>
              <a:buChar char=""/>
            </a:pPr>
            <a:r>
              <a:rPr lang="en-US" dirty="0"/>
              <a:t>M</a:t>
            </a:r>
            <a:r>
              <a:rPr lang="en-US" baseline="-25000" dirty="0"/>
              <a:t>1 </a:t>
            </a:r>
            <a:r>
              <a:rPr lang="en-US" dirty="0"/>
              <a:t> = (T</a:t>
            </a:r>
            <a:r>
              <a:rPr lang="en-US" baseline="-25000" dirty="0"/>
              <a:t>1</a:t>
            </a:r>
            <a:r>
              <a:rPr lang="en-US" dirty="0"/>
              <a:t>, T</a:t>
            </a:r>
            <a:r>
              <a:rPr lang="en-US" baseline="-25000" dirty="0"/>
              <a:t>2</a:t>
            </a:r>
            <a:r>
              <a:rPr lang="en-US" dirty="0"/>
              <a:t>);  M</a:t>
            </a:r>
            <a:r>
              <a:rPr lang="en-US" baseline="-25000" dirty="0"/>
              <a:t>2</a:t>
            </a:r>
            <a:r>
              <a:rPr lang="en-US" dirty="0"/>
              <a:t> = (T</a:t>
            </a:r>
            <a:r>
              <a:rPr lang="en-US" baseline="-25000" dirty="0"/>
              <a:t>3</a:t>
            </a:r>
            <a:r>
              <a:rPr lang="en-US" dirty="0"/>
              <a:t>)</a:t>
            </a:r>
          </a:p>
          <a:p>
            <a:pPr marL="813816" lvl="2" indent="-411480">
              <a:buClr>
                <a:schemeClr val="tx1">
                  <a:shade val="95000"/>
                </a:schemeClr>
              </a:buClr>
              <a:buSzPct val="65000"/>
              <a:buFont typeface="Wingdings 2"/>
              <a:buChar char=""/>
            </a:pPr>
            <a:r>
              <a:rPr lang="en-US" dirty="0"/>
              <a:t>T</a:t>
            </a:r>
            <a:r>
              <a:rPr lang="en-US" baseline="-25000" dirty="0"/>
              <a:t>1</a:t>
            </a:r>
            <a:r>
              <a:rPr lang="en-US" dirty="0"/>
              <a:t> = (3, 6); T</a:t>
            </a:r>
            <a:r>
              <a:rPr lang="en-US" baseline="-25000" dirty="0"/>
              <a:t>2</a:t>
            </a:r>
            <a:r>
              <a:rPr lang="en-US" dirty="0"/>
              <a:t> = (3, 6); T</a:t>
            </a:r>
            <a:r>
              <a:rPr lang="en-US" baseline="-25000" dirty="0"/>
              <a:t>3</a:t>
            </a:r>
            <a:r>
              <a:rPr lang="en-US" dirty="0"/>
              <a:t> = (6, 7)</a:t>
            </a:r>
          </a:p>
          <a:p>
            <a:pPr marL="548640" lvl="1" indent="-411480">
              <a:buClr>
                <a:schemeClr val="tx1">
                  <a:shade val="95000"/>
                </a:schemeClr>
              </a:buClr>
              <a:buSzPct val="65000"/>
              <a:buFont typeface="Wingdings 2"/>
              <a:buChar char=""/>
            </a:pPr>
            <a:r>
              <a:rPr lang="en-US" dirty="0"/>
              <a:t>One schedule cycle that accounts for all task </a:t>
            </a:r>
            <a:r>
              <a:rPr lang="en-US" dirty="0" smtClean="0"/>
              <a:t>periods</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963" y="0"/>
            <a:ext cx="2396169"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650" y="4935171"/>
            <a:ext cx="5346700" cy="1556751"/>
          </a:xfrm>
          <a:prstGeom prst="rect">
            <a:avLst/>
          </a:prstGeom>
        </p:spPr>
      </p:pic>
    </p:spTree>
    <p:extLst>
      <p:ext uri="{BB962C8B-B14F-4D97-AF65-F5344CB8AC3E}">
        <p14:creationId xmlns:p14="http://schemas.microsoft.com/office/powerpoint/2010/main" val="7355340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2085</TotalTime>
  <Words>5429</Words>
  <Application>Microsoft Office PowerPoint</Application>
  <PresentationFormat>On-screen Show (4:3)</PresentationFormat>
  <Paragraphs>743</Paragraphs>
  <Slides>63</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Book Antiqua</vt:lpstr>
      <vt:lpstr>Calibri</vt:lpstr>
      <vt:lpstr>Cambria Math</vt:lpstr>
      <vt:lpstr>Lucida Sans</vt:lpstr>
      <vt:lpstr>Wingdings</vt:lpstr>
      <vt:lpstr>Wingdings 2</vt:lpstr>
      <vt:lpstr>Wingdings 3</vt:lpstr>
      <vt:lpstr>Apex</vt:lpstr>
      <vt:lpstr>A Categorization of Real-Time Multiprocessor Scheduling Problems and Algorithms</vt:lpstr>
      <vt:lpstr>Introduction</vt:lpstr>
      <vt:lpstr>Introduction</vt:lpstr>
      <vt:lpstr>  Liu &amp; Layland Periodic Task Model </vt:lpstr>
      <vt:lpstr>PowerPoint Presentation</vt:lpstr>
      <vt:lpstr>Schedulability, Feasibility &amp; Optimality</vt:lpstr>
      <vt:lpstr>Global Scheduling</vt:lpstr>
      <vt:lpstr>Global Scheduling</vt:lpstr>
      <vt:lpstr>Partitioning</vt:lpstr>
      <vt:lpstr>Partitioning Pros and Cons</vt:lpstr>
      <vt:lpstr>“Middle” approach</vt:lpstr>
      <vt:lpstr>Migration-Based Classification </vt:lpstr>
      <vt:lpstr>Three Migration Classes</vt:lpstr>
      <vt:lpstr>Priority-Based Classifications</vt:lpstr>
      <vt:lpstr>Priority Based Classifications</vt:lpstr>
      <vt:lpstr>Priority Based Classifications</vt:lpstr>
      <vt:lpstr>Priority Based Classifications</vt:lpstr>
      <vt:lpstr>(x, y)-restricted classification</vt:lpstr>
      <vt:lpstr>&lt;x, y&gt; feasibility</vt:lpstr>
      <vt:lpstr>Runtime overhead relationship</vt:lpstr>
      <vt:lpstr>Schedulability Relationships</vt:lpstr>
      <vt:lpstr>Schedulability Relationships II</vt:lpstr>
      <vt:lpstr>Schedulability Relationships III</vt:lpstr>
      <vt:lpstr>Class Relationships I</vt:lpstr>
      <vt:lpstr>Class Relationships I</vt:lpstr>
      <vt:lpstr>Class Relationships II</vt:lpstr>
      <vt:lpstr>Class Relationships II</vt:lpstr>
      <vt:lpstr>Class Relationships III</vt:lpstr>
      <vt:lpstr>Class Relationships III</vt:lpstr>
      <vt:lpstr>Task Systems For Proofs</vt:lpstr>
      <vt:lpstr>PowerPoint Presentation</vt:lpstr>
      <vt:lpstr>PowerPoint Presentation</vt:lpstr>
      <vt:lpstr>Task System B Schedulability Derivations</vt:lpstr>
      <vt:lpstr>Task System B Schedulability Derivations</vt:lpstr>
      <vt:lpstr>Task System B Schedulability Derivations</vt:lpstr>
      <vt:lpstr>PowerPoint Presentation</vt:lpstr>
      <vt:lpstr>PowerPoint Presentation</vt:lpstr>
      <vt:lpstr>PowerPoint Presentation</vt:lpstr>
      <vt:lpstr>Task Systems (30.7,8,9)</vt:lpstr>
      <vt:lpstr>Task System D Schedulability Derivations</vt:lpstr>
      <vt:lpstr>Task System D Schedulability Derivations</vt:lpstr>
      <vt:lpstr>Task System D Schedulability Derivations</vt:lpstr>
      <vt:lpstr>PowerPoint Presentation</vt:lpstr>
      <vt:lpstr>PowerPoint Presentation</vt:lpstr>
      <vt:lpstr>PowerPoint Presentation</vt:lpstr>
      <vt:lpstr>Task System F Schedulability Derivations</vt:lpstr>
      <vt:lpstr>Task System F Schedulability Derivations</vt:lpstr>
      <vt:lpstr>Task System F Schedulability Derivations</vt:lpstr>
      <vt:lpstr>PowerPoint Presentation</vt:lpstr>
      <vt:lpstr>PowerPoint Presentation</vt:lpstr>
      <vt:lpstr>PowerPoint Presentation</vt:lpstr>
      <vt:lpstr>Task System F Schedulability Derivations</vt:lpstr>
      <vt:lpstr>Task System F Schedulability Derivations</vt:lpstr>
      <vt:lpstr>Task System F Schedulability Derivations</vt:lpstr>
      <vt:lpstr>PowerPoint Presentation</vt:lpstr>
      <vt:lpstr>PowerPoint Presentation</vt:lpstr>
      <vt:lpstr>PowerPoint Presentation</vt:lpstr>
      <vt:lpstr>PowerPoint Presentation</vt:lpstr>
      <vt:lpstr>Relationships Among the Various Classes</vt:lpstr>
      <vt:lpstr>Real-Time Scheduling  Kung-Fu</vt:lpstr>
      <vt:lpstr>Conclusion </vt:lpstr>
      <vt:lpstr>References</vt:lpstr>
      <vt:lpstr>Questions</vt:lpstr>
    </vt:vector>
  </TitlesOfParts>
  <Company>Shadowhawk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Categorization of Real-Time Multiprocessor Scheduling Problems and Algorithms</dc:title>
  <dc:creator>Ibraheem Saleh</dc:creator>
  <cp:lastModifiedBy>Saleh, Ibraheem Y (393B)</cp:lastModifiedBy>
  <cp:revision>290</cp:revision>
  <dcterms:created xsi:type="dcterms:W3CDTF">2017-05-13T20:40:33Z</dcterms:created>
  <dcterms:modified xsi:type="dcterms:W3CDTF">2017-05-18T21:39:57Z</dcterms:modified>
</cp:coreProperties>
</file>