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86" r:id="rId3"/>
    <p:sldId id="275" r:id="rId4"/>
    <p:sldId id="257" r:id="rId5"/>
    <p:sldId id="285" r:id="rId6"/>
    <p:sldId id="274" r:id="rId7"/>
    <p:sldId id="282" r:id="rId8"/>
    <p:sldId id="259" r:id="rId9"/>
    <p:sldId id="283" r:id="rId10"/>
    <p:sldId id="287" r:id="rId11"/>
    <p:sldId id="279" r:id="rId12"/>
    <p:sldId id="284" r:id="rId13"/>
    <p:sldId id="288" r:id="rId14"/>
    <p:sldId id="267"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p:cViewPr varScale="1">
        <p:scale>
          <a:sx n="88" d="100"/>
          <a:sy n="88" d="100"/>
        </p:scale>
        <p:origin x="-1315"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i sharma" userId="f98f4b09895252d4" providerId="LiveId" clId="{F7A9D1D3-963C-4544-AE78-423E247FD86E}"/>
    <pc:docChg chg="custSel modSld">
      <pc:chgData name="ayushi sharma" userId="f98f4b09895252d4" providerId="LiveId" clId="{F7A9D1D3-963C-4544-AE78-423E247FD86E}" dt="2021-10-04T09:23:15.968" v="757" actId="115"/>
      <pc:docMkLst>
        <pc:docMk/>
      </pc:docMkLst>
      <pc:sldChg chg="modSp mod">
        <pc:chgData name="ayushi sharma" userId="f98f4b09895252d4" providerId="LiveId" clId="{F7A9D1D3-963C-4544-AE78-423E247FD86E}" dt="2021-10-04T08:13:16.861" v="629" actId="255"/>
        <pc:sldMkLst>
          <pc:docMk/>
          <pc:sldMk cId="0" sldId="256"/>
        </pc:sldMkLst>
        <pc:spChg chg="mod">
          <ac:chgData name="ayushi sharma" userId="f98f4b09895252d4" providerId="LiveId" clId="{F7A9D1D3-963C-4544-AE78-423E247FD86E}" dt="2021-10-04T08:13:16.861" v="629" actId="255"/>
          <ac:spMkLst>
            <pc:docMk/>
            <pc:sldMk cId="0" sldId="256"/>
            <ac:spMk id="2" creationId="{00000000-0000-0000-0000-000000000000}"/>
          </ac:spMkLst>
        </pc:spChg>
        <pc:spChg chg="mod">
          <ac:chgData name="ayushi sharma" userId="f98f4b09895252d4" providerId="LiveId" clId="{F7A9D1D3-963C-4544-AE78-423E247FD86E}" dt="2021-10-04T08:01:36.785" v="617" actId="14100"/>
          <ac:spMkLst>
            <pc:docMk/>
            <pc:sldMk cId="0" sldId="256"/>
            <ac:spMk id="4" creationId="{00000000-0000-0000-0000-000000000000}"/>
          </ac:spMkLst>
        </pc:spChg>
        <pc:spChg chg="mod">
          <ac:chgData name="ayushi sharma" userId="f98f4b09895252d4" providerId="LiveId" clId="{F7A9D1D3-963C-4544-AE78-423E247FD86E}" dt="2021-10-04T08:04:35.819" v="626" actId="14100"/>
          <ac:spMkLst>
            <pc:docMk/>
            <pc:sldMk cId="0" sldId="256"/>
            <ac:spMk id="7" creationId="{00000000-0000-0000-0000-000000000000}"/>
          </ac:spMkLst>
        </pc:spChg>
      </pc:sldChg>
      <pc:sldChg chg="modSp mod">
        <pc:chgData name="ayushi sharma" userId="f98f4b09895252d4" providerId="LiveId" clId="{F7A9D1D3-963C-4544-AE78-423E247FD86E}" dt="2021-10-04T08:03:28.523" v="621" actId="115"/>
        <pc:sldMkLst>
          <pc:docMk/>
          <pc:sldMk cId="0" sldId="257"/>
        </pc:sldMkLst>
        <pc:spChg chg="mod">
          <ac:chgData name="ayushi sharma" userId="f98f4b09895252d4" providerId="LiveId" clId="{F7A9D1D3-963C-4544-AE78-423E247FD86E}" dt="2021-10-04T08:03:28.523" v="621" actId="115"/>
          <ac:spMkLst>
            <pc:docMk/>
            <pc:sldMk cId="0" sldId="257"/>
            <ac:spMk id="2" creationId="{00000000-0000-0000-0000-000000000000}"/>
          </ac:spMkLst>
        </pc:spChg>
      </pc:sldChg>
      <pc:sldChg chg="modSp mod">
        <pc:chgData name="ayushi sharma" userId="f98f4b09895252d4" providerId="LiveId" clId="{F7A9D1D3-963C-4544-AE78-423E247FD86E}" dt="2021-10-04T09:17:45.815" v="755" actId="115"/>
        <pc:sldMkLst>
          <pc:docMk/>
          <pc:sldMk cId="0" sldId="274"/>
        </pc:sldMkLst>
        <pc:spChg chg="mod">
          <ac:chgData name="ayushi sharma" userId="f98f4b09895252d4" providerId="LiveId" clId="{F7A9D1D3-963C-4544-AE78-423E247FD86E}" dt="2021-10-04T09:17:45.815" v="755" actId="115"/>
          <ac:spMkLst>
            <pc:docMk/>
            <pc:sldMk cId="0" sldId="274"/>
            <ac:spMk id="2" creationId="{00000000-0000-0000-0000-000000000000}"/>
          </ac:spMkLst>
        </pc:spChg>
        <pc:spChg chg="mod">
          <ac:chgData name="ayushi sharma" userId="f98f4b09895252d4" providerId="LiveId" clId="{F7A9D1D3-963C-4544-AE78-423E247FD86E}" dt="2021-10-04T09:08:32.479" v="722" actId="20577"/>
          <ac:spMkLst>
            <pc:docMk/>
            <pc:sldMk cId="0" sldId="274"/>
            <ac:spMk id="3" creationId="{00000000-0000-0000-0000-000000000000}"/>
          </ac:spMkLst>
        </pc:spChg>
      </pc:sldChg>
      <pc:sldChg chg="modSp mod">
        <pc:chgData name="ayushi sharma" userId="f98f4b09895252d4" providerId="LiveId" clId="{F7A9D1D3-963C-4544-AE78-423E247FD86E}" dt="2021-10-04T08:50:39.968" v="664" actId="20577"/>
        <pc:sldMkLst>
          <pc:docMk/>
          <pc:sldMk cId="0" sldId="275"/>
        </pc:sldMkLst>
        <pc:spChg chg="mod">
          <ac:chgData name="ayushi sharma" userId="f98f4b09895252d4" providerId="LiveId" clId="{F7A9D1D3-963C-4544-AE78-423E247FD86E}" dt="2021-10-04T08:02:14.426" v="619" actId="14100"/>
          <ac:spMkLst>
            <pc:docMk/>
            <pc:sldMk cId="0" sldId="275"/>
            <ac:spMk id="2" creationId="{00000000-0000-0000-0000-000000000000}"/>
          </ac:spMkLst>
        </pc:spChg>
        <pc:spChg chg="mod">
          <ac:chgData name="ayushi sharma" userId="f98f4b09895252d4" providerId="LiveId" clId="{F7A9D1D3-963C-4544-AE78-423E247FD86E}" dt="2021-10-04T08:50:39.968" v="664" actId="20577"/>
          <ac:spMkLst>
            <pc:docMk/>
            <pc:sldMk cId="0" sldId="275"/>
            <ac:spMk id="3" creationId="{00000000-0000-0000-0000-000000000000}"/>
          </ac:spMkLst>
        </pc:spChg>
      </pc:sldChg>
      <pc:sldChg chg="modSp mod">
        <pc:chgData name="ayushi sharma" userId="f98f4b09895252d4" providerId="LiveId" clId="{F7A9D1D3-963C-4544-AE78-423E247FD86E}" dt="2021-10-04T09:23:15.968" v="757" actId="115"/>
        <pc:sldMkLst>
          <pc:docMk/>
          <pc:sldMk cId="0" sldId="279"/>
        </pc:sldMkLst>
        <pc:spChg chg="mod">
          <ac:chgData name="ayushi sharma" userId="f98f4b09895252d4" providerId="LiveId" clId="{F7A9D1D3-963C-4544-AE78-423E247FD86E}" dt="2021-10-04T09:23:15.968" v="757" actId="115"/>
          <ac:spMkLst>
            <pc:docMk/>
            <pc:sldMk cId="0" sldId="279"/>
            <ac:spMk id="2" creationId="{00000000-0000-0000-0000-000000000000}"/>
          </ac:spMkLst>
        </pc:spChg>
        <pc:spChg chg="mod">
          <ac:chgData name="ayushi sharma" userId="f98f4b09895252d4" providerId="LiveId" clId="{F7A9D1D3-963C-4544-AE78-423E247FD86E}" dt="2021-10-04T09:10:47.510" v="751" actId="20577"/>
          <ac:spMkLst>
            <pc:docMk/>
            <pc:sldMk cId="0" sldId="279"/>
            <ac:spMk id="3" creationId="{00000000-0000-0000-0000-000000000000}"/>
          </ac:spMkLst>
        </pc:spChg>
      </pc:sldChg>
      <pc:sldChg chg="modSp mod">
        <pc:chgData name="ayushi sharma" userId="f98f4b09895252d4" providerId="LiveId" clId="{F7A9D1D3-963C-4544-AE78-423E247FD86E}" dt="2021-10-04T09:17:16.734" v="753" actId="115"/>
        <pc:sldMkLst>
          <pc:docMk/>
          <pc:sldMk cId="0" sldId="282"/>
        </pc:sldMkLst>
        <pc:spChg chg="mod">
          <ac:chgData name="ayushi sharma" userId="f98f4b09895252d4" providerId="LiveId" clId="{F7A9D1D3-963C-4544-AE78-423E247FD86E}" dt="2021-10-04T09:17:16.734" v="753" actId="115"/>
          <ac:spMkLst>
            <pc:docMk/>
            <pc:sldMk cId="0" sldId="28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xmlns=""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pPr/>
              <a:t>3</a:t>
            </a:fld>
            <a:endParaRPr lang="en-IN"/>
          </a:p>
        </p:txBody>
      </p:sp>
    </p:spTree>
    <p:extLst>
      <p:ext uri="{BB962C8B-B14F-4D97-AF65-F5344CB8AC3E}">
        <p14:creationId xmlns:p14="http://schemas.microsoft.com/office/powerpoint/2010/main" xmlns="" val="21125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B32912-E903-4919-8F99-ADE999AF833C}" type="datetime1">
              <a:rPr lang="en-US" smtClean="0"/>
              <a:pPr/>
              <a:t>1/6/2022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8F4A0-2CEC-4402-9814-1742A79C15A7}" type="datetime1">
              <a:rPr lang="en-US" smtClean="0"/>
              <a:pPr/>
              <a:t>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26E53A-FBA5-45EF-8FDB-8A1CF67F11DE}" type="datetime1">
              <a:rPr lang="en-US" smtClean="0"/>
              <a:pPr/>
              <a:t>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F625181-DD1B-48AF-91DA-04E87C01ED0A}" type="datetime1">
              <a:rPr lang="en-US" smtClean="0"/>
              <a:pPr/>
              <a:t>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F0C3AA-CB44-488A-84CC-FAEE925558AE}" type="datetime1">
              <a:rPr lang="en-US" smtClean="0"/>
              <a:pPr/>
              <a:t>1/6/2022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1C91F87-2108-4F32-9ACC-74AFA7004C95}" type="datetime1">
              <a:rPr lang="en-US" smtClean="0"/>
              <a:pPr/>
              <a:t>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2FCC4A0-19F4-41A5-A8D8-988B46AB1160}" type="datetime1">
              <a:rPr lang="en-US" smtClean="0"/>
              <a:pPr/>
              <a:t>1/6/2022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643D5B-E053-4B32-8859-8C5298F10C44}" type="datetime1">
              <a:rPr lang="en-US" smtClean="0"/>
              <a:pPr/>
              <a:t>1/6/2022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F074-1C21-46AB-A505-A8125BE67940}" type="datetime1">
              <a:rPr lang="en-US" smtClean="0"/>
              <a:pPr/>
              <a:t>1/6/2022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B600DB-CD10-4A86-B263-35D3D6010E24}" type="datetime1">
              <a:rPr lang="en-US" smtClean="0"/>
              <a:pPr/>
              <a:t>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B00343-8F64-406C-9D40-99A903FF9468}" type="datetime1">
              <a:rPr lang="en-US" smtClean="0"/>
              <a:pPr/>
              <a:t>1/6/2022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D8229D3-84A7-42D9-A080-CE94422FF79A}" type="datetime1">
              <a:rPr lang="en-US" smtClean="0"/>
              <a:pPr/>
              <a:t>1/6/2022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www.geeksforgeeks.org/" TargetMode="External"/><Relationship Id="rId3" Type="http://schemas.openxmlformats.org/officeDocument/2006/relationships/hyperlink" Target="https://developer.android.com/guide" TargetMode="External"/><Relationship Id="rId7" Type="http://schemas.openxmlformats.org/officeDocument/2006/relationships/hyperlink" Target="https://en.wikipedia.org/"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1.xml"/><Relationship Id="rId6" Type="http://schemas.openxmlformats.org/officeDocument/2006/relationships/hyperlink" Target="https://developer.mozilla.org/en-US/" TargetMode="External"/><Relationship Id="rId5" Type="http://schemas.openxmlformats.org/officeDocument/2006/relationships/hyperlink" Target="https://www.javatpoint.com/" TargetMode="External"/><Relationship Id="rId4" Type="http://schemas.openxmlformats.org/officeDocument/2006/relationships/hyperlink" Target="https://medium.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460" y="1436688"/>
            <a:ext cx="7696200" cy="479423"/>
          </a:xfrm>
        </p:spPr>
        <p:txBody>
          <a:bodyPr>
            <a:noAutofit/>
          </a:bodyPr>
          <a:lstStyle/>
          <a:p>
            <a:pPr algn="ctr"/>
            <a:r>
              <a:rPr lang="en-IN" b="1" dirty="0">
                <a:solidFill>
                  <a:srgbClr val="0070C0"/>
                </a:solidFill>
                <a:latin typeface="Times New Roman" pitchFamily="18" charset="0"/>
                <a:cs typeface="Times New Roman" pitchFamily="18" charset="0"/>
              </a:rPr>
              <a:t>Salvage Value System</a:t>
            </a:r>
            <a:endParaRPr lang="en-IN" b="1" dirty="0">
              <a:solidFill>
                <a:srgbClr val="0070C0"/>
              </a:solidFill>
            </a:endParaRPr>
          </a:p>
        </p:txBody>
      </p:sp>
      <p:sp>
        <p:nvSpPr>
          <p:cNvPr id="4" name="Title 1"/>
          <p:cNvSpPr txBox="1">
            <a:spLocks/>
          </p:cNvSpPr>
          <p:nvPr/>
        </p:nvSpPr>
        <p:spPr>
          <a:xfrm>
            <a:off x="5257800" y="5181600"/>
            <a:ext cx="3657600" cy="1066800"/>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1" i="0" u="sng"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Group</a:t>
            </a:r>
            <a:r>
              <a:rPr kumimoji="0" lang="en-IN" b="1" i="0" u="sng"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Members</a:t>
            </a:r>
            <a:r>
              <a:rPr kumimoji="0" lang="en-IN" b="1" i="0" u="sng"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b="1" i="0" u="sng" strike="noStrike" kern="1200" cap="none" spc="0" normalizeH="0" noProof="0" dirty="0">
              <a:ln>
                <a:noFill/>
              </a:ln>
              <a:solidFill>
                <a:schemeClr val="tx1"/>
              </a:solidFill>
              <a:effectLst/>
              <a:uLnTx/>
              <a:uFillTx/>
              <a:latin typeface="Times New Roman" pitchFamily="18" charset="0"/>
              <a:ea typeface="+mj-ea"/>
              <a:cs typeface="Times New Roman" pitchFamily="18" charset="0"/>
            </a:endParaRPr>
          </a:p>
          <a:p>
            <a:pPr lvl="0">
              <a:spcBef>
                <a:spcPct val="0"/>
              </a:spcBef>
              <a:defRPr/>
            </a:pPr>
            <a:r>
              <a:rPr lang="en-IN" dirty="0">
                <a:latin typeface="Times New Roman" pitchFamily="18" charset="0"/>
                <a:cs typeface="Times New Roman" pitchFamily="18" charset="0"/>
              </a:rPr>
              <a:t>Ayushi Sharma -303302218006</a:t>
            </a:r>
          </a:p>
          <a:p>
            <a:pPr lvl="0">
              <a:spcBef>
                <a:spcPct val="0"/>
              </a:spcBef>
              <a:defRPr/>
            </a:pPr>
            <a:r>
              <a:rPr lang="en-IN" dirty="0" err="1" smtClean="0">
                <a:latin typeface="Times New Roman" pitchFamily="18" charset="0"/>
                <a:cs typeface="Times New Roman" pitchFamily="18" charset="0"/>
              </a:rPr>
              <a:t>Piyush</a:t>
            </a:r>
            <a:r>
              <a:rPr lang="en-IN" dirty="0" smtClean="0">
                <a:latin typeface="Times New Roman" pitchFamily="18" charset="0"/>
                <a:cs typeface="Times New Roman" pitchFamily="18" charset="0"/>
              </a:rPr>
              <a:t> Singhania-303302218017</a:t>
            </a:r>
          </a:p>
          <a:p>
            <a:pPr>
              <a:spcBef>
                <a:spcPct val="0"/>
              </a:spcBef>
              <a:defRPr/>
            </a:pPr>
            <a:r>
              <a:rPr lang="en-IN" dirty="0" err="1" smtClean="0">
                <a:latin typeface="Times New Roman" pitchFamily="18" charset="0"/>
                <a:cs typeface="Times New Roman" pitchFamily="18" charset="0"/>
              </a:rPr>
              <a:t>Devansh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Khandelwal</a:t>
            </a:r>
            <a:r>
              <a:rPr lang="en-IN" dirty="0" smtClean="0">
                <a:latin typeface="Times New Roman" pitchFamily="18" charset="0"/>
                <a:cs typeface="Times New Roman" pitchFamily="18" charset="0"/>
              </a:rPr>
              <a:t>- 303302218020</a:t>
            </a:r>
          </a:p>
          <a:p>
            <a:pPr lvl="0">
              <a:spcBef>
                <a:spcPct val="0"/>
              </a:spcBef>
              <a:defRPr/>
            </a:pPr>
            <a:endParaRPr lang="en-IN" dirty="0">
              <a:latin typeface="Times New Roman" pitchFamily="18" charset="0"/>
              <a:cs typeface="Times New Roman" pitchFamily="18" charset="0"/>
            </a:endParaRP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dirty="0">
                <a:latin typeface="Times New Roman" pitchFamily="18" charset="0"/>
                <a:cs typeface="Times New Roman" pitchFamily="18" charset="0"/>
              </a:rPr>
              <a:t>Project Guide</a:t>
            </a:r>
          </a:p>
          <a:p>
            <a:pPr lvl="0" algn="ctr">
              <a:spcBef>
                <a:spcPct val="0"/>
              </a:spcBef>
              <a:defRPr/>
            </a:pPr>
            <a:r>
              <a:rPr lang="en-IN" b="1" dirty="0">
                <a:latin typeface="Times New Roman" pitchFamily="18" charset="0"/>
                <a:cs typeface="Times New Roman" pitchFamily="18" charset="0"/>
              </a:rPr>
              <a:t>Prof. </a:t>
            </a:r>
            <a:r>
              <a:rPr lang="en-IN" b="1" dirty="0" err="1" smtClean="0">
                <a:latin typeface="Times New Roman" pitchFamily="18" charset="0"/>
                <a:cs typeface="Times New Roman" pitchFamily="18" charset="0"/>
              </a:rPr>
              <a:t>Anand</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Tamrakar</a:t>
            </a:r>
            <a:endParaRPr lang="en-IN" b="1" dirty="0">
              <a:latin typeface="Times New Roman" pitchFamily="18" charset="0"/>
              <a:cs typeface="Times New Roman" pitchFamily="18" charset="0"/>
            </a:endParaRPr>
          </a:p>
          <a:p>
            <a:pPr lvl="0" algn="ctr">
              <a:spcBef>
                <a:spcPct val="0"/>
              </a:spcBef>
              <a:defRPr/>
            </a:pPr>
            <a:r>
              <a:rPr lang="en-IN" dirty="0">
                <a:latin typeface="Times New Roman" pitchFamily="18" charset="0"/>
                <a:cs typeface="Times New Roman" pitchFamily="18" charset="0"/>
              </a:rPr>
              <a:t>(Assistant Professor, CSE)</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a:latin typeface="+mj-lt"/>
              <a:ea typeface="+mj-ea"/>
              <a:cs typeface="+mj-cs"/>
            </a:endParaRPr>
          </a:p>
        </p:txBody>
      </p:sp>
      <p:sp>
        <p:nvSpPr>
          <p:cNvPr id="6" name="Title 1"/>
          <p:cNvSpPr txBox="1">
            <a:spLocks/>
          </p:cNvSpPr>
          <p:nvPr/>
        </p:nvSpPr>
        <p:spPr>
          <a:xfrm>
            <a:off x="838200" y="739775"/>
            <a:ext cx="7696200" cy="479423"/>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a:latin typeface="Times New Roman" pitchFamily="18" charset="0"/>
                <a:ea typeface="+mj-ea"/>
                <a:cs typeface="Times New Roman" pitchFamily="18" charset="0"/>
              </a:rPr>
              <a:t>Minor Project Report on</a:t>
            </a:r>
            <a:endParaRPr kumimoji="0" lang="en-IN"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152400" y="2209800"/>
            <a:ext cx="8763000" cy="2971800"/>
          </a:xfrm>
          <a:prstGeom prst="rect">
            <a:avLst/>
          </a:prstGeom>
        </p:spPr>
        <p:txBody>
          <a:bodyPr vert="horz" lIns="91440" tIns="45720" rIns="91440" bIns="45720" rtlCol="0" anchor="ctr">
            <a:normAutofit fontScale="77500" lnSpcReduction="20000"/>
          </a:bodyPr>
          <a:lstStyle/>
          <a:p>
            <a:pPr lvl="0" algn="ctr">
              <a:lnSpc>
                <a:spcPct val="120000"/>
              </a:lnSpc>
              <a:spcBef>
                <a:spcPct val="0"/>
              </a:spcBef>
              <a:defRPr/>
            </a:pPr>
            <a:r>
              <a:rPr lang="en-IN" sz="3800" b="1" dirty="0">
                <a:latin typeface="Times New Roman" pitchFamily="18" charset="0"/>
                <a:cs typeface="Times New Roman" pitchFamily="18" charset="0"/>
              </a:rPr>
              <a:t>CSE </a:t>
            </a:r>
            <a:r>
              <a:rPr lang="en-IN" sz="3800" b="1" dirty="0" smtClean="0">
                <a:latin typeface="Times New Roman" pitchFamily="18" charset="0"/>
                <a:cs typeface="Times New Roman" pitchFamily="18" charset="0"/>
              </a:rPr>
              <a:t>7</a:t>
            </a:r>
            <a:r>
              <a:rPr lang="en-IN" sz="3800" b="1" baseline="30000" dirty="0" smtClean="0">
                <a:latin typeface="Times New Roman" pitchFamily="18" charset="0"/>
                <a:cs typeface="Times New Roman" pitchFamily="18" charset="0"/>
              </a:rPr>
              <a:t>th</a:t>
            </a:r>
            <a:r>
              <a:rPr lang="en-IN" sz="3800" b="1" dirty="0" smtClean="0">
                <a:latin typeface="Times New Roman" pitchFamily="18" charset="0"/>
                <a:cs typeface="Times New Roman" pitchFamily="18" charset="0"/>
              </a:rPr>
              <a:t> </a:t>
            </a:r>
            <a:r>
              <a:rPr lang="en-IN" sz="3800" b="1" dirty="0">
                <a:latin typeface="Times New Roman" pitchFamily="18" charset="0"/>
                <a:cs typeface="Times New Roman" pitchFamily="18" charset="0"/>
              </a:rPr>
              <a:t>Semester</a:t>
            </a:r>
          </a:p>
          <a:p>
            <a:pPr lvl="0" algn="ctr">
              <a:lnSpc>
                <a:spcPct val="120000"/>
              </a:lnSpc>
              <a:spcBef>
                <a:spcPct val="0"/>
              </a:spcBef>
              <a:defRPr/>
            </a:pPr>
            <a:endParaRPr lang="en-IN" dirty="0">
              <a:latin typeface="Times New Roman" pitchFamily="18" charset="0"/>
              <a:cs typeface="Times New Roman" pitchFamily="18" charset="0"/>
            </a:endParaRPr>
          </a:p>
          <a:p>
            <a:pPr lvl="0" algn="ctr">
              <a:lnSpc>
                <a:spcPct val="120000"/>
              </a:lnSpc>
              <a:spcBef>
                <a:spcPct val="0"/>
              </a:spcBef>
              <a:defRPr/>
            </a:pPr>
            <a:r>
              <a:rPr lang="en-IN" sz="2800" dirty="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a:latin typeface="Times New Roman" pitchFamily="18" charset="0"/>
              <a:cs typeface="Times New Roman" pitchFamily="18" charset="0"/>
            </a:endParaRPr>
          </a:p>
          <a:p>
            <a:pPr lvl="0" algn="ctr">
              <a:lnSpc>
                <a:spcPct val="120000"/>
              </a:lnSpc>
              <a:spcBef>
                <a:spcPct val="0"/>
              </a:spcBef>
              <a:defRPr/>
            </a:pPr>
            <a:r>
              <a:rPr lang="en-IN" sz="2500" b="1" dirty="0">
                <a:latin typeface="Times New Roman" pitchFamily="18" charset="0"/>
                <a:cs typeface="Times New Roman" pitchFamily="18" charset="0"/>
              </a:rPr>
              <a:t>Batch 2018-2022</a:t>
            </a:r>
          </a:p>
          <a:p>
            <a:pPr algn="ctr">
              <a:lnSpc>
                <a:spcPct val="120000"/>
              </a:lnSpc>
              <a:spcBef>
                <a:spcPct val="0"/>
              </a:spcBef>
              <a:defRPr/>
            </a:pPr>
            <a:endParaRPr lang="en-IN" sz="2300" dirty="0">
              <a:latin typeface="Times New Roman" pitchFamily="18" charset="0"/>
              <a:cs typeface="Times New Roman" pitchFamily="18" charset="0"/>
            </a:endParaRPr>
          </a:p>
          <a:p>
            <a:pPr algn="ctr">
              <a:lnSpc>
                <a:spcPct val="120000"/>
              </a:lnSpc>
              <a:spcBef>
                <a:spcPct val="0"/>
              </a:spcBef>
              <a:defRPr/>
            </a:pPr>
            <a:r>
              <a:rPr lang="en-IN" sz="2800" dirty="0">
                <a:latin typeface="Times New Roman" pitchFamily="18" charset="0"/>
                <a:cs typeface="Times New Roman" pitchFamily="18" charset="0"/>
              </a:rPr>
              <a:t>Session July – Dec 2021</a:t>
            </a:r>
          </a:p>
          <a:p>
            <a:pPr lvl="0" algn="ctr">
              <a:lnSpc>
                <a:spcPct val="120000"/>
              </a:lnSpc>
              <a:spcBef>
                <a:spcPct val="0"/>
              </a:spcBef>
              <a:defRPr/>
            </a:pPr>
            <a:endParaRPr lang="en-IN" sz="2300" b="1" dirty="0">
              <a:latin typeface="Times New Roman" pitchFamily="18" charset="0"/>
              <a:cs typeface="Times New Roman" pitchFamily="18" charset="0"/>
            </a:endParaRPr>
          </a:p>
          <a:p>
            <a:pPr lvl="0" algn="ctr">
              <a:lnSpc>
                <a:spcPct val="120000"/>
              </a:lnSpc>
              <a:spcBef>
                <a:spcPct val="0"/>
              </a:spcBef>
              <a:defRPr/>
            </a:pPr>
            <a:r>
              <a:rPr lang="en-IN" sz="2800" b="1" dirty="0">
                <a:latin typeface="Times New Roman" pitchFamily="18" charset="0"/>
                <a:cs typeface="Times New Roman" pitchFamily="18" charset="0"/>
              </a:rPr>
              <a:t>Presentation Date: </a:t>
            </a:r>
            <a:endParaRPr lang="en-IN" sz="2800" dirty="0">
              <a:latin typeface="Times New Roman" pitchFamily="18" charset="0"/>
              <a:cs typeface="Times New Roman" pitchFamily="18" charset="0"/>
            </a:endParaRPr>
          </a:p>
        </p:txBody>
      </p:sp>
      <p:sp>
        <p:nvSpPr>
          <p:cNvPr id="8" name="Rectangle 7"/>
          <p:cNvSpPr/>
          <p:nvPr/>
        </p:nvSpPr>
        <p:spPr>
          <a:xfrm>
            <a:off x="-990600" y="228600"/>
            <a:ext cx="11125200" cy="429413"/>
          </a:xfrm>
          <a:prstGeom prst="rect">
            <a:avLst/>
          </a:prstGeom>
        </p:spPr>
        <p:txBody>
          <a:bodyPr wrap="square">
            <a:spAutoFit/>
          </a:bodyPr>
          <a:lstStyle/>
          <a:p>
            <a:pPr lvl="0" algn="ctr">
              <a:lnSpc>
                <a:spcPct val="120000"/>
              </a:lnSpc>
              <a:spcBef>
                <a:spcPct val="0"/>
              </a:spcBef>
              <a:defRPr/>
            </a:pPr>
            <a:r>
              <a:rPr lang="en-IN" sz="2000" b="1" dirty="0">
                <a:latin typeface="Times New Roman" pitchFamily="18" charset="0"/>
                <a:cs typeface="Times New Roman" pitchFamily="18" charset="0"/>
              </a:rPr>
              <a:t>Shri Shankaracharya Institute of Professional Management &amp; Technology, Raipur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181600" y="6096000"/>
            <a:ext cx="3962400" cy="457200"/>
          </a:xfrm>
        </p:spPr>
        <p:txBody>
          <a:bodyPr/>
          <a:lstStyle/>
          <a:p>
            <a:r>
              <a:rPr lang="en-IN" dirty="0" smtClean="0">
                <a:solidFill>
                  <a:schemeClr val="tx1"/>
                </a:solidFill>
              </a:rPr>
              <a:t>                                                                                 8</a:t>
            </a:r>
            <a:endParaRPr lang="en-IN" dirty="0">
              <a:solidFill>
                <a:schemeClr val="tx1"/>
              </a:solidFill>
            </a:endParaRPr>
          </a:p>
        </p:txBody>
      </p:sp>
      <p:pic>
        <p:nvPicPr>
          <p:cNvPr id="3" name="Picture 2" descr="DB2.jpeg"/>
          <p:cNvPicPr>
            <a:picLocks noChangeAspect="1"/>
          </p:cNvPicPr>
          <p:nvPr/>
        </p:nvPicPr>
        <p:blipFill>
          <a:blip r:embed="rId2" cstate="print"/>
          <a:stretch>
            <a:fillRect/>
          </a:stretch>
        </p:blipFill>
        <p:spPr>
          <a:xfrm>
            <a:off x="-18221" y="457200"/>
            <a:ext cx="8885455" cy="2743201"/>
          </a:xfrm>
          <a:prstGeom prst="rect">
            <a:avLst/>
          </a:prstGeom>
        </p:spPr>
      </p:pic>
      <p:pic>
        <p:nvPicPr>
          <p:cNvPr id="4" name="Picture 3" descr="DB4.jpeg"/>
          <p:cNvPicPr>
            <a:picLocks noChangeAspect="1"/>
          </p:cNvPicPr>
          <p:nvPr/>
        </p:nvPicPr>
        <p:blipFill>
          <a:blip r:embed="rId3" cstate="print"/>
          <a:stretch>
            <a:fillRect/>
          </a:stretch>
        </p:blipFill>
        <p:spPr>
          <a:xfrm>
            <a:off x="0" y="3505200"/>
            <a:ext cx="9144000" cy="213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914400" y="6172200"/>
            <a:ext cx="7924800" cy="457200"/>
          </a:xfrm>
        </p:spPr>
        <p:txBody>
          <a:bodyPr/>
          <a:lstStyle/>
          <a:p>
            <a:pPr algn="r"/>
            <a:r>
              <a:rPr lang="en-IN" dirty="0"/>
              <a:t>9</a:t>
            </a:r>
          </a:p>
        </p:txBody>
      </p:sp>
      <p:sp>
        <p:nvSpPr>
          <p:cNvPr id="2" name="Title 1"/>
          <p:cNvSpPr>
            <a:spLocks noGrp="1"/>
          </p:cNvSpPr>
          <p:nvPr>
            <p:ph type="ctrTitle"/>
          </p:nvPr>
        </p:nvSpPr>
        <p:spPr>
          <a:xfrm>
            <a:off x="685800" y="76200"/>
            <a:ext cx="7772400" cy="1066800"/>
          </a:xfrm>
        </p:spPr>
        <p:txBody>
          <a:bodyPr>
            <a:noAutofit/>
          </a:bodyPr>
          <a:lstStyle/>
          <a:p>
            <a:pPr algn="ctr"/>
            <a:r>
              <a:rPr lang="en-IN" sz="4400" b="0" u="sng" dirty="0">
                <a:solidFill>
                  <a:schemeClr val="tx1"/>
                </a:solidFill>
                <a:latin typeface="Times New Roman" pitchFamily="18" charset="0"/>
                <a:cs typeface="Times New Roman" pitchFamily="18" charset="0"/>
              </a:rPr>
              <a:t>Back End Details</a:t>
            </a:r>
          </a:p>
        </p:txBody>
      </p:sp>
      <p:sp>
        <p:nvSpPr>
          <p:cNvPr id="3" name="TextBox 2"/>
          <p:cNvSpPr txBox="1"/>
          <p:nvPr/>
        </p:nvSpPr>
        <p:spPr>
          <a:xfrm>
            <a:off x="381000" y="1066800"/>
            <a:ext cx="7620000" cy="3046988"/>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What </a:t>
            </a:r>
            <a:r>
              <a:rPr lang="en-US" sz="2400" dirty="0">
                <a:latin typeface="Times New Roman" pitchFamily="18" charset="0"/>
                <a:cs typeface="Times New Roman" pitchFamily="18" charset="0"/>
              </a:rPr>
              <a:t>Back End your project is using</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  PHP</a:t>
            </a:r>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p>
          <a:p>
            <a:pPr algn="just">
              <a:buFont typeface="Arial" pitchFamily="34" charset="0"/>
              <a:buChar char="•"/>
            </a:pPr>
            <a:r>
              <a:rPr lang="en-US" sz="2400" dirty="0">
                <a:latin typeface="Times New Roman" pitchFamily="18" charset="0"/>
                <a:cs typeface="Times New Roman" pitchFamily="18" charset="0"/>
              </a:rPr>
              <a:t>How Many Databases</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ONE</a:t>
            </a:r>
          </a:p>
          <a:p>
            <a:pPr algn="just"/>
            <a:endParaRPr lang="en-US" sz="2400" b="1"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How Many Tables</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FOUR</a:t>
            </a:r>
            <a:endParaRPr lang="en-US" sz="2400" b="1" dirty="0">
              <a:latin typeface="Times New Roman" pitchFamily="18" charset="0"/>
              <a:cs typeface="Times New Roman" pitchFamily="18" charset="0"/>
            </a:endParaRPr>
          </a:p>
        </p:txBody>
      </p:sp>
      <p:pic>
        <p:nvPicPr>
          <p:cNvPr id="5" name="Picture 4" descr="DB3.jpeg"/>
          <p:cNvPicPr>
            <a:picLocks noChangeAspect="1"/>
          </p:cNvPicPr>
          <p:nvPr/>
        </p:nvPicPr>
        <p:blipFill>
          <a:blip r:embed="rId2" cstate="print"/>
          <a:stretch>
            <a:fillRect/>
          </a:stretch>
        </p:blipFill>
        <p:spPr>
          <a:xfrm>
            <a:off x="1447800" y="4066160"/>
            <a:ext cx="6857999" cy="23346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685800" y="1905000"/>
            <a:ext cx="7772400" cy="1219200"/>
          </a:xfrm>
        </p:spPr>
        <p:txBody>
          <a:bodyPr>
            <a:normAutofit/>
          </a:bodyPr>
          <a:lstStyle/>
          <a:p>
            <a:pPr algn="just"/>
            <a:endParaRPr lang="en-IN" sz="2400" dirty="0">
              <a:solidFill>
                <a:schemeClr val="tx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914400" y="6172200"/>
            <a:ext cx="7924800" cy="457200"/>
          </a:xfrm>
        </p:spPr>
        <p:txBody>
          <a:bodyPr/>
          <a:lstStyle/>
          <a:p>
            <a:pPr algn="r"/>
            <a:r>
              <a:rPr lang="en-IN" dirty="0" smtClean="0"/>
              <a:t>10</a:t>
            </a:r>
            <a:endParaRPr lang="en-IN" dirty="0"/>
          </a:p>
        </p:txBody>
      </p:sp>
      <p:sp>
        <p:nvSpPr>
          <p:cNvPr id="2" name="Title 1"/>
          <p:cNvSpPr>
            <a:spLocks noGrp="1"/>
          </p:cNvSpPr>
          <p:nvPr>
            <p:ph type="ctrTitle"/>
          </p:nvPr>
        </p:nvSpPr>
        <p:spPr>
          <a:xfrm>
            <a:off x="685800" y="76200"/>
            <a:ext cx="7772400" cy="1295400"/>
          </a:xfrm>
        </p:spPr>
        <p:txBody>
          <a:bodyPr>
            <a:noAutofit/>
          </a:bodyPr>
          <a:lstStyle/>
          <a:p>
            <a:pPr algn="ctr"/>
            <a:r>
              <a:rPr lang="en-US" sz="4400" b="0" u="sng" dirty="0">
                <a:solidFill>
                  <a:schemeClr val="tx1"/>
                </a:solidFill>
                <a:latin typeface="Times New Roman" pitchFamily="18" charset="0"/>
                <a:cs typeface="Times New Roman" pitchFamily="18" charset="0"/>
              </a:rPr>
              <a:t>Project Flow Diagram</a:t>
            </a:r>
            <a:endParaRPr lang="en-IN" sz="4400" b="0" u="sng" dirty="0">
              <a:solidFill>
                <a:schemeClr val="tx1"/>
              </a:solidFill>
              <a:latin typeface="Times New Roman" pitchFamily="18" charset="0"/>
              <a:cs typeface="Times New Roman" pitchFamily="18" charset="0"/>
            </a:endParaRPr>
          </a:p>
        </p:txBody>
      </p:sp>
      <p:pic>
        <p:nvPicPr>
          <p:cNvPr id="5" name="Picture 4" descr="Project Flow Diagram.pdf and 1 more page - Personal - Microsoft​ Edge 12_9_2021 5_07_53 PM (2).png"/>
          <p:cNvPicPr>
            <a:picLocks noChangeAspect="1"/>
          </p:cNvPicPr>
          <p:nvPr/>
        </p:nvPicPr>
        <p:blipFill>
          <a:blip r:embed="rId2" cstate="print"/>
          <a:stretch>
            <a:fillRect/>
          </a:stretch>
        </p:blipFill>
        <p:spPr>
          <a:xfrm>
            <a:off x="7745" y="1219200"/>
            <a:ext cx="9136255" cy="5029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639762"/>
          </a:xfrm>
        </p:spPr>
        <p:txBody>
          <a:bodyPr>
            <a:normAutofit fontScale="90000"/>
          </a:bodyPr>
          <a:lstStyle/>
          <a:p>
            <a:r>
              <a:rPr lang="en-US" u="sng" dirty="0" smtClean="0">
                <a:solidFill>
                  <a:schemeClr val="tx1"/>
                </a:solidFill>
                <a:latin typeface="Times New Roman" pitchFamily="18" charset="0"/>
                <a:cs typeface="Times New Roman" pitchFamily="18" charset="0"/>
              </a:rPr>
              <a:t>Data Flow Diagram</a:t>
            </a:r>
            <a:endParaRPr lang="en-US" dirty="0"/>
          </a:p>
        </p:txBody>
      </p:sp>
      <p:sp>
        <p:nvSpPr>
          <p:cNvPr id="3" name="Footer Placeholder 2"/>
          <p:cNvSpPr>
            <a:spLocks noGrp="1"/>
          </p:cNvSpPr>
          <p:nvPr>
            <p:ph type="ftr" sz="quarter" idx="11"/>
          </p:nvPr>
        </p:nvSpPr>
        <p:spPr>
          <a:xfrm>
            <a:off x="7391400" y="6248400"/>
            <a:ext cx="3200400" cy="457200"/>
          </a:xfrm>
        </p:spPr>
        <p:txBody>
          <a:bodyPr/>
          <a:lstStyle/>
          <a:p>
            <a:r>
              <a:rPr lang="en-IN" dirty="0" smtClean="0"/>
              <a:t>							11</a:t>
            </a:r>
            <a:endParaRPr lang="en-IN" dirty="0"/>
          </a:p>
        </p:txBody>
      </p:sp>
      <p:sp>
        <p:nvSpPr>
          <p:cNvPr id="4" name="Rectangle 3"/>
          <p:cNvSpPr/>
          <p:nvPr/>
        </p:nvSpPr>
        <p:spPr>
          <a:xfrm>
            <a:off x="2667000" y="1600200"/>
            <a:ext cx="12954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Registration/Login</a:t>
            </a:r>
            <a:endParaRPr lang="en-US" dirty="0"/>
          </a:p>
        </p:txBody>
      </p:sp>
      <p:cxnSp>
        <p:nvCxnSpPr>
          <p:cNvPr id="6" name="Straight Arrow Connector 5"/>
          <p:cNvCxnSpPr/>
          <p:nvPr/>
        </p:nvCxnSpPr>
        <p:spPr>
          <a:xfrm>
            <a:off x="3962400" y="20574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Can 6"/>
          <p:cNvSpPr/>
          <p:nvPr/>
        </p:nvSpPr>
        <p:spPr>
          <a:xfrm>
            <a:off x="6400800" y="4495800"/>
            <a:ext cx="1676400" cy="16764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Vehicle Details</a:t>
            </a:r>
          </a:p>
          <a:p>
            <a:pPr algn="ctr"/>
            <a:r>
              <a:rPr lang="en-US" dirty="0" smtClean="0"/>
              <a:t>[Database]</a:t>
            </a:r>
            <a:endParaRPr lang="en-US" dirty="0"/>
          </a:p>
        </p:txBody>
      </p:sp>
      <p:cxnSp>
        <p:nvCxnSpPr>
          <p:cNvPr id="12" name="Shape 11"/>
          <p:cNvCxnSpPr/>
          <p:nvPr/>
        </p:nvCxnSpPr>
        <p:spPr>
          <a:xfrm flipH="1">
            <a:off x="7162800" y="2133600"/>
            <a:ext cx="685800" cy="2400300"/>
          </a:xfrm>
          <a:prstGeom prst="bentConnector4">
            <a:avLst>
              <a:gd name="adj1" fmla="val -33333"/>
              <a:gd name="adj2" fmla="val 60317"/>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410200" y="1524000"/>
            <a:ext cx="2438400"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Vehicle Registration</a:t>
            </a:r>
            <a:endParaRPr lang="en-US" dirty="0"/>
          </a:p>
        </p:txBody>
      </p:sp>
      <p:cxnSp>
        <p:nvCxnSpPr>
          <p:cNvPr id="15" name="Straight Arrow Connector 14"/>
          <p:cNvCxnSpPr/>
          <p:nvPr/>
        </p:nvCxnSpPr>
        <p:spPr>
          <a:xfrm flipH="1">
            <a:off x="5181600" y="5257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3581400" y="4724400"/>
            <a:ext cx="1752600" cy="9906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Image Upload</a:t>
            </a:r>
            <a:endParaRPr lang="en-US" dirty="0"/>
          </a:p>
        </p:txBody>
      </p:sp>
      <p:cxnSp>
        <p:nvCxnSpPr>
          <p:cNvPr id="21" name="Straight Arrow Connector 20"/>
          <p:cNvCxnSpPr/>
          <p:nvPr/>
        </p:nvCxnSpPr>
        <p:spPr>
          <a:xfrm flipH="1">
            <a:off x="2895600" y="5181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Flowchart: Predefined Process 23"/>
          <p:cNvSpPr/>
          <p:nvPr/>
        </p:nvSpPr>
        <p:spPr>
          <a:xfrm>
            <a:off x="533400" y="1676400"/>
            <a:ext cx="1371600" cy="914400"/>
          </a:xfrm>
          <a:prstGeom prst="flowChartPredefined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Home-Page</a:t>
            </a:r>
            <a:endParaRPr lang="en-US" dirty="0"/>
          </a:p>
        </p:txBody>
      </p:sp>
      <p:cxnSp>
        <p:nvCxnSpPr>
          <p:cNvPr id="28" name="Straight Arrow Connector 27"/>
          <p:cNvCxnSpPr>
            <a:stCxn id="24" idx="3"/>
          </p:cNvCxnSpPr>
          <p:nvPr/>
        </p:nvCxnSpPr>
        <p:spPr>
          <a:xfrm>
            <a:off x="1905000" y="2133600"/>
            <a:ext cx="7620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0" name="Flowchart: Alternate Process 29"/>
          <p:cNvSpPr/>
          <p:nvPr/>
        </p:nvSpPr>
        <p:spPr>
          <a:xfrm>
            <a:off x="609600" y="4648200"/>
            <a:ext cx="2286000" cy="99060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Evaluated Result</a:t>
            </a:r>
            <a:endParaRPr lang="en-US" dirty="0"/>
          </a:p>
        </p:txBody>
      </p:sp>
      <p:cxnSp>
        <p:nvCxnSpPr>
          <p:cNvPr id="33" name="Straight Arrow Connector 32"/>
          <p:cNvCxnSpPr/>
          <p:nvPr/>
        </p:nvCxnSpPr>
        <p:spPr>
          <a:xfrm flipH="1" flipV="1">
            <a:off x="1371600" y="2590800"/>
            <a:ext cx="762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914400" y="6172200"/>
            <a:ext cx="7696200" cy="457200"/>
          </a:xfrm>
        </p:spPr>
        <p:txBody>
          <a:bodyPr/>
          <a:lstStyle/>
          <a:p>
            <a:pPr algn="r"/>
            <a:r>
              <a:rPr lang="en-IN" dirty="0" smtClean="0"/>
              <a:t>12</a:t>
            </a:r>
            <a:endParaRPr lang="en-IN" dirty="0"/>
          </a:p>
        </p:txBody>
      </p:sp>
      <p:sp>
        <p:nvSpPr>
          <p:cNvPr id="2" name="Title 1"/>
          <p:cNvSpPr>
            <a:spLocks noGrp="1"/>
          </p:cNvSpPr>
          <p:nvPr>
            <p:ph type="ctrTitle"/>
          </p:nvPr>
        </p:nvSpPr>
        <p:spPr>
          <a:xfrm>
            <a:off x="762000" y="152400"/>
            <a:ext cx="7772400" cy="838200"/>
          </a:xfrm>
        </p:spPr>
        <p:txBody>
          <a:bodyPr>
            <a:noAutofit/>
          </a:bodyPr>
          <a:lstStyle/>
          <a:p>
            <a:pPr algn="ctr"/>
            <a:r>
              <a:rPr lang="en-IN" sz="4800" u="sng" dirty="0">
                <a:solidFill>
                  <a:schemeClr val="tx1"/>
                </a:solidFill>
                <a:latin typeface="Times New Roman" pitchFamily="18" charset="0"/>
                <a:cs typeface="Times New Roman" pitchFamily="18" charset="0"/>
              </a:rPr>
              <a:t>Result &amp; Conclusion</a:t>
            </a:r>
            <a:endParaRPr lang="en-IN" sz="4800" b="0" u="sng" dirty="0">
              <a:solidFill>
                <a:schemeClr val="tx1"/>
              </a:solidFill>
              <a:latin typeface="Times New Roman" pitchFamily="18" charset="0"/>
              <a:cs typeface="Times New Roman" pitchFamily="18" charset="0"/>
            </a:endParaRPr>
          </a:p>
        </p:txBody>
      </p:sp>
      <p:sp>
        <p:nvSpPr>
          <p:cNvPr id="3" name="Rectangle 2"/>
          <p:cNvSpPr/>
          <p:nvPr/>
        </p:nvSpPr>
        <p:spPr>
          <a:xfrm>
            <a:off x="457200" y="1371600"/>
            <a:ext cx="8153400" cy="4676715"/>
          </a:xfrm>
          <a:prstGeom prst="rect">
            <a:avLst/>
          </a:prstGeom>
        </p:spPr>
        <p:txBody>
          <a:bodyPr wrap="square">
            <a:spAutoFit/>
          </a:bodyPr>
          <a:lstStyle/>
          <a:p>
            <a:pPr algn="just">
              <a:buFont typeface="Arial" pitchFamily="34" charset="0"/>
              <a:buChar char="•"/>
            </a:pPr>
            <a:r>
              <a:rPr lang="en-US" sz="2400" b="1" dirty="0">
                <a:latin typeface="Times New Roman" pitchFamily="18" charset="0"/>
                <a:cs typeface="Times New Roman" pitchFamily="18" charset="0"/>
              </a:rPr>
              <a:t>Shows your Project </a:t>
            </a:r>
            <a:r>
              <a:rPr lang="en-US" sz="2400" b="1" dirty="0" smtClean="0">
                <a:latin typeface="Times New Roman" pitchFamily="18" charset="0"/>
                <a:cs typeface="Times New Roman" pitchFamily="18" charset="0"/>
              </a:rPr>
              <a:t>outcomes:</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Any one may sell his vehicle at relatively higher price than </a:t>
            </a:r>
            <a:r>
              <a:rPr lang="en-US" sz="2400" dirty="0" smtClean="0">
                <a:latin typeface="Times New Roman" pitchFamily="18" charset="0"/>
                <a:cs typeface="Times New Roman" pitchFamily="18" charset="0"/>
              </a:rPr>
              <a:t>market by individual part evaluation.</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b="1" dirty="0">
                <a:latin typeface="Times New Roman" pitchFamily="18" charset="0"/>
                <a:cs typeface="Times New Roman" pitchFamily="18" charset="0"/>
              </a:rPr>
              <a:t>How this Project is going to help your Institute or Society or any specific group of people</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Fair value evaluation to the customer.</a:t>
            </a:r>
          </a:p>
          <a:p>
            <a:pPr marL="457200" indent="-457200" algn="just">
              <a:buFont typeface="+mj-lt"/>
              <a:buAutoNum type="arabicPeriod"/>
            </a:pPr>
            <a:r>
              <a:rPr lang="en-US" sz="2400" dirty="0" smtClean="0">
                <a:latin typeface="Times New Roman" pitchFamily="18" charset="0"/>
                <a:cs typeface="Times New Roman" pitchFamily="18" charset="0"/>
              </a:rPr>
              <a:t>Recycling and Reuse of old non-reusable vehicles.</a:t>
            </a:r>
          </a:p>
          <a:p>
            <a:pPr marL="457200" indent="-457200" algn="just">
              <a:buFont typeface="+mj-lt"/>
              <a:buAutoNum type="arabicPeriod"/>
            </a:pPr>
            <a:r>
              <a:rPr lang="en-US" sz="2400" dirty="0" smtClean="0">
                <a:latin typeface="Times New Roman" pitchFamily="18" charset="0"/>
                <a:cs typeface="Times New Roman" pitchFamily="18" charset="0"/>
              </a:rPr>
              <a:t>Digital and quick comparison of price for customer.</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305800" cy="5029200"/>
          </a:xfrm>
          <a:noFill/>
        </p:spPr>
        <p:txBody>
          <a:bodyPr>
            <a:noAutofit/>
          </a:bodyPr>
          <a:lstStyle/>
          <a:p>
            <a:pPr algn="just"/>
            <a:r>
              <a:rPr lang="en-US" sz="2800" b="1" dirty="0">
                <a:solidFill>
                  <a:schemeClr val="tx1"/>
                </a:solidFill>
                <a:latin typeface="Times New Roman" pitchFamily="18" charset="0"/>
                <a:cs typeface="Times New Roman" pitchFamily="18" charset="0"/>
              </a:rPr>
              <a:t> </a:t>
            </a:r>
            <a:r>
              <a:rPr lang="en-US" sz="2800" b="1" u="sng" dirty="0">
                <a:solidFill>
                  <a:schemeClr val="tx1"/>
                </a:solidFill>
                <a:latin typeface="Times New Roman" pitchFamily="18" charset="0"/>
                <a:cs typeface="Times New Roman" pitchFamily="18" charset="0"/>
              </a:rPr>
              <a:t>Web Resources</a:t>
            </a:r>
            <a:endParaRPr lang="en-US" sz="2800" u="sng" dirty="0">
              <a:solidFill>
                <a:schemeClr val="tx1"/>
              </a:solidFill>
              <a:latin typeface="Times New Roman" pitchFamily="18" charset="0"/>
              <a:cs typeface="Times New Roman" pitchFamily="18" charset="0"/>
            </a:endParaRPr>
          </a:p>
          <a:p>
            <a:pPr marL="285750" indent="-285750" algn="just">
              <a:buClr>
                <a:schemeClr val="tx1">
                  <a:lumMod val="85000"/>
                  <a:lumOff val="15000"/>
                </a:schemeClr>
              </a:buClr>
              <a:buFont typeface="Arial" panose="020B0604020202020204" pitchFamily="34" charset="0"/>
              <a:buChar char="•"/>
            </a:pPr>
            <a:r>
              <a:rPr lang="en-US" sz="2800" dirty="0">
                <a:solidFill>
                  <a:srgbClr val="0070C0"/>
                </a:solidFill>
                <a:latin typeface="Times New Roman" pitchFamily="18" charset="0"/>
                <a:cs typeface="Times New Roman" pitchFamily="18" charset="0"/>
                <a:hlinkClick r:id="rId2"/>
              </a:rPr>
              <a:t>http://www.stackoverflow.com</a:t>
            </a:r>
            <a:endParaRPr lang="en-US" sz="2800" dirty="0">
              <a:solidFill>
                <a:srgbClr val="0070C0"/>
              </a:solidFill>
              <a:latin typeface="Times New Roman" pitchFamily="18" charset="0"/>
              <a:cs typeface="Times New Roman" pitchFamily="18" charset="0"/>
            </a:endParaRPr>
          </a:p>
          <a:p>
            <a:pPr marL="285750" indent="-285750" algn="just">
              <a:buClr>
                <a:schemeClr val="tx1">
                  <a:lumMod val="85000"/>
                  <a:lumOff val="15000"/>
                </a:schemeClr>
              </a:buClr>
              <a:buFont typeface="Arial" panose="020B0604020202020204" pitchFamily="34" charset="0"/>
              <a:buChar char="•"/>
            </a:pPr>
            <a:r>
              <a:rPr lang="en-IN" sz="2800" dirty="0">
                <a:solidFill>
                  <a:srgbClr val="0070C0"/>
                </a:solidFill>
                <a:hlinkClick r:id="rId3"/>
              </a:rPr>
              <a:t>https://developer.android.com/guide</a:t>
            </a:r>
            <a:r>
              <a:rPr lang="en-IN" sz="2800" dirty="0">
                <a:solidFill>
                  <a:srgbClr val="0070C0"/>
                </a:solidFill>
              </a:rPr>
              <a:t>  </a:t>
            </a:r>
          </a:p>
          <a:p>
            <a:pPr marL="285750" indent="-285750" algn="just">
              <a:buClr>
                <a:schemeClr val="tx1">
                  <a:lumMod val="85000"/>
                  <a:lumOff val="15000"/>
                </a:schemeClr>
              </a:buClr>
              <a:buFont typeface="Arial" panose="020B0604020202020204" pitchFamily="34" charset="0"/>
              <a:buChar char="•"/>
            </a:pPr>
            <a:r>
              <a:rPr lang="en-IN" sz="2800" dirty="0">
                <a:solidFill>
                  <a:srgbClr val="0070C0"/>
                </a:solidFill>
                <a:hlinkClick r:id="rId4"/>
              </a:rPr>
              <a:t>https://medium.com/</a:t>
            </a:r>
            <a:r>
              <a:rPr lang="en-IN" sz="2800" dirty="0">
                <a:solidFill>
                  <a:srgbClr val="0070C0"/>
                </a:solidFill>
              </a:rPr>
              <a:t>  </a:t>
            </a:r>
          </a:p>
          <a:p>
            <a:pPr marL="285750" indent="-285750" algn="just">
              <a:buClr>
                <a:schemeClr val="tx1">
                  <a:lumMod val="85000"/>
                  <a:lumOff val="15000"/>
                </a:schemeClr>
              </a:buClr>
              <a:buFont typeface="Arial" panose="020B0604020202020204" pitchFamily="34" charset="0"/>
              <a:buChar char="•"/>
            </a:pPr>
            <a:r>
              <a:rPr lang="en-IN" sz="2800" dirty="0">
                <a:solidFill>
                  <a:srgbClr val="0070C0"/>
                </a:solidFill>
                <a:hlinkClick r:id="rId5"/>
              </a:rPr>
              <a:t>https://www.javatpoint.com/</a:t>
            </a:r>
            <a:r>
              <a:rPr lang="en-IN" sz="2800" dirty="0">
                <a:solidFill>
                  <a:srgbClr val="0070C0"/>
                </a:solidFill>
              </a:rPr>
              <a:t>  </a:t>
            </a:r>
          </a:p>
          <a:p>
            <a:pPr marL="285750" indent="-285750" algn="just">
              <a:buClr>
                <a:schemeClr val="tx1">
                  <a:lumMod val="85000"/>
                  <a:lumOff val="15000"/>
                </a:schemeClr>
              </a:buClr>
              <a:buFont typeface="Arial" panose="020B0604020202020204" pitchFamily="34" charset="0"/>
              <a:buChar char="•"/>
            </a:pPr>
            <a:r>
              <a:rPr lang="en-IN" sz="2800" dirty="0">
                <a:solidFill>
                  <a:srgbClr val="0070C0"/>
                </a:solidFill>
                <a:hlinkClick r:id="rId6"/>
              </a:rPr>
              <a:t>https://developer.mozilla.org/en-US/</a:t>
            </a:r>
            <a:r>
              <a:rPr lang="en-IN" sz="2800" dirty="0">
                <a:solidFill>
                  <a:srgbClr val="0070C0"/>
                </a:solidFill>
              </a:rPr>
              <a:t>  </a:t>
            </a:r>
          </a:p>
          <a:p>
            <a:pPr marL="285750" indent="-285750" algn="just">
              <a:buClr>
                <a:schemeClr val="tx1">
                  <a:lumMod val="85000"/>
                  <a:lumOff val="15000"/>
                </a:schemeClr>
              </a:buClr>
              <a:buFont typeface="Arial" panose="020B0604020202020204" pitchFamily="34" charset="0"/>
              <a:buChar char="•"/>
            </a:pPr>
            <a:r>
              <a:rPr lang="en-IN" sz="2800" dirty="0">
                <a:solidFill>
                  <a:srgbClr val="0070C0"/>
                </a:solidFill>
                <a:hlinkClick r:id="rId7"/>
              </a:rPr>
              <a:t>https://en.wikipedia.org/</a:t>
            </a:r>
            <a:r>
              <a:rPr lang="en-IN" sz="2800" dirty="0">
                <a:solidFill>
                  <a:srgbClr val="0070C0"/>
                </a:solidFill>
              </a:rPr>
              <a:t>  </a:t>
            </a:r>
          </a:p>
          <a:p>
            <a:pPr marL="285750" indent="-285750" algn="just">
              <a:buClr>
                <a:schemeClr val="tx1">
                  <a:lumMod val="85000"/>
                  <a:lumOff val="15000"/>
                </a:schemeClr>
              </a:buClr>
              <a:buFont typeface="Arial" panose="020B0604020202020204" pitchFamily="34" charset="0"/>
              <a:buChar char="•"/>
            </a:pPr>
            <a:r>
              <a:rPr lang="en-IN" sz="2800" dirty="0">
                <a:solidFill>
                  <a:srgbClr val="0070C0"/>
                </a:solidFill>
                <a:hlinkClick r:id="rId8"/>
              </a:rPr>
              <a:t>https://www.geeksforgeeks.org/</a:t>
            </a:r>
            <a:r>
              <a:rPr lang="en-IN" sz="2800" dirty="0">
                <a:solidFill>
                  <a:srgbClr val="0070C0"/>
                </a:solidFill>
              </a:rPr>
              <a:t> </a:t>
            </a:r>
            <a:r>
              <a:rPr lang="en-US" sz="2800" dirty="0">
                <a:solidFill>
                  <a:srgbClr val="0070C0"/>
                </a:solidFill>
                <a:latin typeface="Times New Roman" pitchFamily="18" charset="0"/>
                <a:cs typeface="Times New Roman" pitchFamily="18" charset="0"/>
              </a:rPr>
              <a:t>  </a:t>
            </a:r>
          </a:p>
          <a:p>
            <a:pPr algn="just"/>
            <a:endParaRPr lang="en-US" sz="2800" dirty="0">
              <a:solidFill>
                <a:schemeClr val="tx1"/>
              </a:solidFill>
              <a:latin typeface="Times New Roman" pitchFamily="18" charset="0"/>
              <a:cs typeface="Times New Roman" pitchFamily="18" charset="0"/>
            </a:endParaRPr>
          </a:p>
          <a:p>
            <a:pPr algn="just"/>
            <a:r>
              <a:rPr lang="en-US" sz="2800" dirty="0">
                <a:solidFill>
                  <a:schemeClr val="tx1"/>
                </a:solidFill>
                <a:latin typeface="Times New Roman" pitchFamily="18" charset="0"/>
                <a:cs typeface="Times New Roman" pitchFamily="18" charset="0"/>
              </a:rPr>
              <a: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THANK YOU !!</a:t>
            </a:r>
            <a:endParaRPr lang="en-IN" sz="280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914400" y="6172200"/>
            <a:ext cx="7848600" cy="457200"/>
          </a:xfrm>
        </p:spPr>
        <p:txBody>
          <a:bodyPr/>
          <a:lstStyle/>
          <a:p>
            <a:pPr algn="r"/>
            <a:r>
              <a:rPr lang="en-IN" dirty="0" smtClean="0"/>
              <a:t>13</a:t>
            </a:r>
            <a:endParaRPr lang="en-IN" dirty="0"/>
          </a:p>
        </p:txBody>
      </p:sp>
      <p:sp>
        <p:nvSpPr>
          <p:cNvPr id="2" name="Title 1"/>
          <p:cNvSpPr>
            <a:spLocks noGrp="1"/>
          </p:cNvSpPr>
          <p:nvPr>
            <p:ph type="ctrTitle"/>
          </p:nvPr>
        </p:nvSpPr>
        <p:spPr>
          <a:xfrm>
            <a:off x="457200" y="381000"/>
            <a:ext cx="8229600" cy="1143000"/>
          </a:xfrm>
        </p:spPr>
        <p:txBody>
          <a:bodyPr>
            <a:noAutofit/>
          </a:bodyPr>
          <a:lstStyle/>
          <a:p>
            <a:pPr algn="ctr"/>
            <a:r>
              <a:rPr lang="en-IN" sz="4800" b="0" u="sng" dirty="0">
                <a:solidFill>
                  <a:schemeClr val="tx1"/>
                </a:solidFill>
                <a:latin typeface="Times New Roman" pitchFamily="18" charset="0"/>
                <a:cs typeface="Times New Roman" pitchFamily="18" charset="0"/>
              </a:rPr>
              <a:t>References</a:t>
            </a:r>
            <a:r>
              <a:rPr lang="en-IN" sz="4800" u="sng" dirty="0">
                <a:solidFill>
                  <a:schemeClr val="tx1"/>
                </a:solidFill>
                <a:latin typeface="Times New Roman" pitchFamily="18" charset="0"/>
                <a:cs typeface="Times New Roman" pitchFamily="18" charset="0"/>
              </a:rPr>
              <a:t/>
            </a:r>
            <a:br>
              <a:rPr lang="en-IN" sz="4800" u="sng" dirty="0">
                <a:solidFill>
                  <a:schemeClr val="tx1"/>
                </a:solidFill>
                <a:latin typeface="Times New Roman" pitchFamily="18" charset="0"/>
                <a:cs typeface="Times New Roman" pitchFamily="18" charset="0"/>
              </a:rPr>
            </a:br>
            <a:endParaRPr lang="en-IN" sz="4800" u="sng"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74A61-225C-47B0-B918-EE5FC0A380D2}"/>
              </a:ext>
            </a:extLst>
          </p:cNvPr>
          <p:cNvSpPr>
            <a:spLocks noGrp="1"/>
          </p:cNvSpPr>
          <p:nvPr>
            <p:ph type="title"/>
          </p:nvPr>
        </p:nvSpPr>
        <p:spPr/>
        <p:txBody>
          <a:bodyPr/>
          <a:lstStyle/>
          <a:p>
            <a:r>
              <a:rPr lang="en-US" u="sng" dirty="0">
                <a:solidFill>
                  <a:schemeClr val="tx1"/>
                </a:solidFill>
              </a:rPr>
              <a:t>INDEX:</a:t>
            </a:r>
          </a:p>
        </p:txBody>
      </p:sp>
      <p:sp>
        <p:nvSpPr>
          <p:cNvPr id="3" name="Footer Placeholder 2">
            <a:extLst>
              <a:ext uri="{FF2B5EF4-FFF2-40B4-BE49-F238E27FC236}">
                <a16:creationId xmlns:a16="http://schemas.microsoft.com/office/drawing/2014/main" xmlns="" id="{7AA359AA-419B-4613-9194-16E7CD3D3E74}"/>
              </a:ext>
            </a:extLst>
          </p:cNvPr>
          <p:cNvSpPr>
            <a:spLocks noGrp="1"/>
          </p:cNvSpPr>
          <p:nvPr>
            <p:ph type="ftr" sz="quarter" idx="11"/>
          </p:nvPr>
        </p:nvSpPr>
        <p:spPr>
          <a:xfrm>
            <a:off x="10058400" y="6354762"/>
            <a:ext cx="1828800" cy="457200"/>
          </a:xfrm>
        </p:spPr>
        <p:txBody>
          <a:bodyPr/>
          <a:lstStyle/>
          <a:p>
            <a:endParaRPr lang="en-IN" dirty="0"/>
          </a:p>
        </p:txBody>
      </p:sp>
      <p:sp>
        <p:nvSpPr>
          <p:cNvPr id="4" name="Content Placeholder 3">
            <a:extLst>
              <a:ext uri="{FF2B5EF4-FFF2-40B4-BE49-F238E27FC236}">
                <a16:creationId xmlns:a16="http://schemas.microsoft.com/office/drawing/2014/main" xmlns="" id="{014C5D57-3AAF-48F5-ADF6-A932D3A7866F}"/>
              </a:ext>
            </a:extLst>
          </p:cNvPr>
          <p:cNvSpPr>
            <a:spLocks noGrp="1"/>
          </p:cNvSpPr>
          <p:nvPr>
            <p:ph sz="quarter" idx="1"/>
          </p:nvPr>
        </p:nvSpPr>
        <p:spPr/>
        <p:txBody>
          <a:bodyPr>
            <a:normAutofit fontScale="92500" lnSpcReduction="10000"/>
          </a:bodyPr>
          <a:lstStyle/>
          <a:p>
            <a:pPr marL="0" indent="0">
              <a:buNone/>
            </a:pPr>
            <a:r>
              <a:rPr lang="en-US" dirty="0"/>
              <a:t>	1. Project Overview</a:t>
            </a:r>
          </a:p>
          <a:p>
            <a:pPr marL="0" indent="0">
              <a:buNone/>
            </a:pPr>
            <a:r>
              <a:rPr lang="en-US" dirty="0"/>
              <a:t>	2.Application Area </a:t>
            </a:r>
          </a:p>
          <a:p>
            <a:pPr marL="0" indent="0">
              <a:buNone/>
            </a:pPr>
            <a:r>
              <a:rPr lang="en-US" dirty="0"/>
              <a:t>	3.Project Requirements (Developer)</a:t>
            </a:r>
          </a:p>
          <a:p>
            <a:pPr marL="0" indent="0">
              <a:buNone/>
            </a:pPr>
            <a:r>
              <a:rPr lang="en-US" dirty="0"/>
              <a:t>	4. Project Requirements (End-user)</a:t>
            </a:r>
          </a:p>
          <a:p>
            <a:pPr marL="0" indent="0">
              <a:buNone/>
            </a:pPr>
            <a:r>
              <a:rPr lang="en-US" dirty="0"/>
              <a:t>	5. Front end Details</a:t>
            </a:r>
          </a:p>
          <a:p>
            <a:pPr marL="0" indent="0">
              <a:buNone/>
            </a:pPr>
            <a:r>
              <a:rPr lang="en-US" dirty="0"/>
              <a:t>	6.Database Details</a:t>
            </a:r>
          </a:p>
          <a:p>
            <a:pPr marL="0" indent="0">
              <a:buNone/>
            </a:pPr>
            <a:r>
              <a:rPr lang="en-US" dirty="0"/>
              <a:t>	7.Back-end Details</a:t>
            </a:r>
          </a:p>
          <a:p>
            <a:pPr marL="0" indent="0">
              <a:buNone/>
            </a:pPr>
            <a:r>
              <a:rPr lang="en-US" dirty="0"/>
              <a:t>	8.Project Flow Diagram</a:t>
            </a:r>
          </a:p>
          <a:p>
            <a:pPr marL="0" indent="0">
              <a:buNone/>
            </a:pPr>
            <a:r>
              <a:rPr lang="en-US" dirty="0"/>
              <a:t>	9.Data Flow Diagram</a:t>
            </a:r>
          </a:p>
          <a:p>
            <a:pPr marL="0" indent="0">
              <a:buNone/>
            </a:pPr>
            <a:r>
              <a:rPr lang="en-US" dirty="0"/>
              <a:t>	10.Result and Conclusion</a:t>
            </a:r>
          </a:p>
          <a:p>
            <a:pPr marL="0" indent="0">
              <a:buNone/>
            </a:pPr>
            <a:r>
              <a:rPr lang="en-US" dirty="0"/>
              <a:t>	11. References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167914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629400" y="6172200"/>
            <a:ext cx="1752600" cy="304800"/>
          </a:xfrm>
        </p:spPr>
        <p:txBody>
          <a:bodyPr/>
          <a:lstStyle/>
          <a:p>
            <a:pPr algn="r"/>
            <a:r>
              <a:rPr lang="en-IN" dirty="0"/>
              <a:t>1</a:t>
            </a:r>
          </a:p>
        </p:txBody>
      </p:sp>
      <p:sp>
        <p:nvSpPr>
          <p:cNvPr id="2" name="Title 1"/>
          <p:cNvSpPr>
            <a:spLocks noGrp="1"/>
          </p:cNvSpPr>
          <p:nvPr>
            <p:ph type="ctrTitle"/>
          </p:nvPr>
        </p:nvSpPr>
        <p:spPr>
          <a:xfrm>
            <a:off x="609600" y="25400"/>
            <a:ext cx="8353484" cy="1012825"/>
          </a:xfrm>
        </p:spPr>
        <p:txBody>
          <a:bodyPr>
            <a:normAutofit/>
          </a:bodyPr>
          <a:lstStyle/>
          <a:p>
            <a:pPr algn="ctr"/>
            <a:r>
              <a:rPr lang="en-IN" sz="4400" b="0" u="sng" dirty="0">
                <a:solidFill>
                  <a:schemeClr val="tx1"/>
                </a:solidFill>
                <a:latin typeface="Times New Roman" pitchFamily="18" charset="0"/>
                <a:cs typeface="Times New Roman" pitchFamily="18" charset="0"/>
              </a:rPr>
              <a:t>Project Overview</a:t>
            </a:r>
          </a:p>
        </p:txBody>
      </p:sp>
      <p:sp>
        <p:nvSpPr>
          <p:cNvPr id="3" name="TextBox 2"/>
          <p:cNvSpPr txBox="1"/>
          <p:nvPr/>
        </p:nvSpPr>
        <p:spPr>
          <a:xfrm>
            <a:off x="180916" y="1143000"/>
            <a:ext cx="8658284" cy="5170646"/>
          </a:xfrm>
          <a:prstGeom prst="rect">
            <a:avLst/>
          </a:prstGeom>
          <a:noFill/>
        </p:spPr>
        <p:txBody>
          <a:bodyPr wrap="square" rtlCol="0">
            <a:spAutoFit/>
          </a:bodyPr>
          <a:lstStyle/>
          <a:p>
            <a:pPr algn="just">
              <a:buFont typeface="Arial" pitchFamily="34" charset="0"/>
              <a:buChar char="•"/>
            </a:pPr>
            <a:r>
              <a:rPr lang="en-US" sz="2200" b="0" i="0" dirty="0">
                <a:solidFill>
                  <a:srgbClr val="000000"/>
                </a:solidFill>
                <a:effectLst/>
                <a:latin typeface="Times New Roman" panose="02020603050405020304" pitchFamily="18" charset="0"/>
                <a:ea typeface="Roboto Condensed" panose="02000000000000000000" pitchFamily="2" charset="0"/>
                <a:cs typeface="Times New Roman" panose="02020603050405020304" pitchFamily="18" charset="0"/>
              </a:rPr>
              <a:t>According to the Vehicle Scrappage Policy 2021, heavy commercial vehicles older than 15 years will be phased out from April 1, 2023, whereas personal vehicles older than 20 years will be phased out from June 1, 2024</a:t>
            </a:r>
            <a:r>
              <a:rPr lang="en-US" sz="2200" b="0" i="0" dirty="0">
                <a:solidFill>
                  <a:srgbClr val="000000"/>
                </a:solidFill>
                <a:effectLst/>
                <a:latin typeface="Times New Roman" panose="02020603050405020304" pitchFamily="18" charset="0"/>
                <a:cs typeface="Times New Roman" panose="02020603050405020304" pitchFamily="18" charset="0"/>
              </a:rPr>
              <a:t>.</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itchFamily="34" charset="0"/>
              <a:buChar char="•"/>
            </a:pPr>
            <a:r>
              <a:rPr lang="en-US" sz="2200" b="0" i="0" dirty="0">
                <a:solidFill>
                  <a:srgbClr val="222222"/>
                </a:solidFill>
                <a:effectLst/>
                <a:latin typeface="Times New Roman" panose="02020603050405020304" pitchFamily="18" charset="0"/>
                <a:cs typeface="Times New Roman" panose="02020603050405020304" pitchFamily="18" charset="0"/>
              </a:rPr>
              <a:t>Noting that the number of vehicles older than 15 years will reach </a:t>
            </a:r>
            <a:r>
              <a:rPr lang="en-US" sz="2200" i="0" dirty="0">
                <a:solidFill>
                  <a:srgbClr val="222222"/>
                </a:solidFill>
                <a:effectLst/>
                <a:latin typeface="Times New Roman" panose="02020603050405020304" pitchFamily="18" charset="0"/>
                <a:cs typeface="Times New Roman" panose="02020603050405020304" pitchFamily="18" charset="0"/>
              </a:rPr>
              <a:t>over</a:t>
            </a:r>
            <a:r>
              <a:rPr lang="en-US" sz="2200" b="1" i="0" u="sng" dirty="0">
                <a:solidFill>
                  <a:srgbClr val="222222"/>
                </a:solidFill>
                <a:effectLst/>
                <a:latin typeface="Times New Roman" panose="02020603050405020304" pitchFamily="18" charset="0"/>
                <a:cs typeface="Times New Roman" panose="02020603050405020304" pitchFamily="18" charset="0"/>
              </a:rPr>
              <a:t> </a:t>
            </a:r>
            <a:r>
              <a:rPr lang="en-US" sz="2200" i="0" dirty="0">
                <a:solidFill>
                  <a:srgbClr val="222222"/>
                </a:solidFill>
                <a:effectLst/>
                <a:latin typeface="Times New Roman" panose="02020603050405020304" pitchFamily="18" charset="0"/>
                <a:cs typeface="Times New Roman" panose="02020603050405020304" pitchFamily="18" charset="0"/>
              </a:rPr>
              <a:t>₹2.1 crores  in    India.</a:t>
            </a:r>
          </a:p>
          <a:p>
            <a:pPr algn="just"/>
            <a:endParaRPr lang="en-US" sz="2200" i="0" dirty="0">
              <a:solidFill>
                <a:srgbClr val="222222"/>
              </a:solidFill>
              <a:effectLst/>
              <a:latin typeface="Times New Roman" panose="02020603050405020304" pitchFamily="18" charset="0"/>
              <a:cs typeface="Times New Roman" panose="02020603050405020304" pitchFamily="18" charset="0"/>
            </a:endParaRPr>
          </a:p>
          <a:p>
            <a:pPr algn="just">
              <a:buFont typeface="Arial" pitchFamily="34" charset="0"/>
              <a:buChar char="•"/>
            </a:pPr>
            <a:r>
              <a:rPr lang="en-US" sz="2200" dirty="0">
                <a:solidFill>
                  <a:srgbClr val="222222"/>
                </a:solidFill>
                <a:latin typeface="Times New Roman" panose="02020603050405020304" pitchFamily="18" charset="0"/>
                <a:cs typeface="Times New Roman" panose="02020603050405020304" pitchFamily="18" charset="0"/>
              </a:rPr>
              <a:t>There could be one more economic alternative that is fragmentation and recycling of scrap vehicle. With this idea, we would be proceeding with our project named </a:t>
            </a:r>
            <a:r>
              <a:rPr lang="en-US" sz="2200" b="1" u="sng" dirty="0">
                <a:solidFill>
                  <a:srgbClr val="222222"/>
                </a:solidFill>
                <a:latin typeface="Times New Roman" panose="02020603050405020304" pitchFamily="18" charset="0"/>
                <a:cs typeface="Times New Roman" panose="02020603050405020304" pitchFamily="18" charset="0"/>
              </a:rPr>
              <a:t>Salvage Value System.</a:t>
            </a:r>
          </a:p>
          <a:p>
            <a:pPr algn="just"/>
            <a:endParaRPr lang="en-US" sz="2200" i="0" dirty="0">
              <a:effectLst/>
              <a:latin typeface="Times New Roman" panose="02020603050405020304" pitchFamily="18" charset="0"/>
              <a:ea typeface="Roboto Condensed" panose="02000000000000000000" pitchFamily="2" charset="0"/>
              <a:cs typeface="Times New Roman" panose="02020603050405020304" pitchFamily="18" charset="0"/>
            </a:endParaRPr>
          </a:p>
          <a:p>
            <a:pPr algn="just">
              <a:buFont typeface="Arial" pitchFamily="34" charset="0"/>
              <a:buChar char="•"/>
            </a:pPr>
            <a:r>
              <a:rPr lang="en-US" sz="2200" dirty="0">
                <a:latin typeface="Times New Roman" panose="02020603050405020304" pitchFamily="18" charset="0"/>
                <a:ea typeface="Roboto Condensed" panose="02000000000000000000" pitchFamily="2" charset="0"/>
                <a:cs typeface="Times New Roman" panose="02020603050405020304" pitchFamily="18" charset="0"/>
              </a:rPr>
              <a:t>After an overall evaluation of the vehicle, a fair report will be provided  and the value of vehicle would be on the basis of fragmented evaluation not as a scrap which will be higher than the value provided by scrapping the vehicle.</a:t>
            </a:r>
            <a:endParaRPr lang="en-US" sz="2200" i="0" dirty="0">
              <a:effectLst/>
              <a:latin typeface="Times New Roman" panose="02020603050405020304" pitchFamily="18" charset="0"/>
              <a:ea typeface="Roboto Condensed" panose="02000000000000000000" pitchFamily="2"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5867400" y="6096000"/>
            <a:ext cx="2514600" cy="365125"/>
          </a:xfrm>
        </p:spPr>
        <p:txBody>
          <a:bodyPr/>
          <a:lstStyle/>
          <a:p>
            <a:pPr algn="r"/>
            <a:r>
              <a:rPr lang="en-IN" dirty="0"/>
              <a:t>2</a:t>
            </a:r>
          </a:p>
        </p:txBody>
      </p:sp>
      <p:sp>
        <p:nvSpPr>
          <p:cNvPr id="2" name="Title 1"/>
          <p:cNvSpPr>
            <a:spLocks noGrp="1"/>
          </p:cNvSpPr>
          <p:nvPr>
            <p:ph type="ctrTitle"/>
          </p:nvPr>
        </p:nvSpPr>
        <p:spPr>
          <a:xfrm>
            <a:off x="381000" y="53975"/>
            <a:ext cx="8382000" cy="1012825"/>
          </a:xfrm>
        </p:spPr>
        <p:txBody>
          <a:bodyPr>
            <a:normAutofit/>
          </a:bodyPr>
          <a:lstStyle/>
          <a:p>
            <a:pPr algn="ctr"/>
            <a:r>
              <a:rPr lang="en-IN" sz="4400" b="0" u="sng" dirty="0">
                <a:solidFill>
                  <a:schemeClr val="tx1"/>
                </a:solidFill>
                <a:latin typeface="Times New Roman" pitchFamily="18" charset="0"/>
                <a:cs typeface="Times New Roman" pitchFamily="18" charset="0"/>
              </a:rPr>
              <a:t>Application Area</a:t>
            </a:r>
          </a:p>
        </p:txBody>
      </p:sp>
      <p:sp>
        <p:nvSpPr>
          <p:cNvPr id="3" name="TextBox 2"/>
          <p:cNvSpPr txBox="1"/>
          <p:nvPr/>
        </p:nvSpPr>
        <p:spPr>
          <a:xfrm>
            <a:off x="304800" y="1066800"/>
            <a:ext cx="8305800" cy="5632311"/>
          </a:xfrm>
          <a:prstGeom prst="rect">
            <a:avLst/>
          </a:prstGeom>
          <a:noFill/>
        </p:spPr>
        <p:txBody>
          <a:bodyPr wrap="square" rtlCol="0">
            <a:spAutoFit/>
          </a:bodyPr>
          <a:lstStyle/>
          <a:p>
            <a:pPr algn="just">
              <a:buFont typeface="Arial" pitchFamily="34" charset="0"/>
              <a:buChar char="•"/>
            </a:pPr>
            <a:r>
              <a:rPr lang="en-US" sz="2400" b="1" dirty="0">
                <a:latin typeface="Times New Roman" pitchFamily="18" charset="0"/>
                <a:cs typeface="Times New Roman" pitchFamily="18" charset="0"/>
              </a:rPr>
              <a:t>Why did you opt to work on this project?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Unlike </a:t>
            </a:r>
            <a:r>
              <a:rPr lang="en-US" sz="2400" dirty="0">
                <a:latin typeface="Times New Roman" pitchFamily="18" charset="0"/>
                <a:cs typeface="Times New Roman" pitchFamily="18" charset="0"/>
              </a:rPr>
              <a:t>the vehicle scrappage policy our project will not only scrap the vehicle but also make reuse various parts thereby giving more value to the customer. </a:t>
            </a:r>
            <a:endParaRPr lang="en-US" sz="2400" b="0" i="0" dirty="0">
              <a:effectLst/>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b="1" dirty="0">
                <a:latin typeface="Times New Roman" pitchFamily="18" charset="0"/>
                <a:cs typeface="Times New Roman" pitchFamily="18" charset="0"/>
              </a:rPr>
              <a:t>What are the Applications and Benefits of this project?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This Project will give the owner of the vehicle a fair value for         his car and it will have a </a:t>
            </a:r>
            <a:r>
              <a:rPr lang="en-US" sz="2400" b="0" i="0" dirty="0">
                <a:effectLst/>
                <a:latin typeface="Times New Roman" panose="02020603050405020304" pitchFamily="18" charset="0"/>
                <a:cs typeface="Times New Roman" panose="02020603050405020304" pitchFamily="18" charset="0"/>
              </a:rPr>
              <a:t>additional advantage of being environmentally sustainable by getting the old polluting cars off the roads.</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b="1" dirty="0">
                <a:latin typeface="Times New Roman" pitchFamily="18" charset="0"/>
                <a:cs typeface="Times New Roman" pitchFamily="18" charset="0"/>
              </a:rPr>
              <a:t>Who are the End Users of this project?</a:t>
            </a:r>
          </a:p>
          <a:p>
            <a:pPr algn="just"/>
            <a:r>
              <a:rPr lang="en-US" sz="2400" dirty="0">
                <a:latin typeface="Times New Roman" pitchFamily="18" charset="0"/>
                <a:cs typeface="Times New Roman" pitchFamily="18" charset="0"/>
              </a:rPr>
              <a:t>  Anyone who wants to scrap his old vehicle.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C2507DB-66A3-4FF4-8F90-90DFEB3DC3B8}"/>
              </a:ext>
            </a:extLst>
          </p:cNvPr>
          <p:cNvSpPr>
            <a:spLocks noGrp="1"/>
          </p:cNvSpPr>
          <p:nvPr>
            <p:ph type="ftr" sz="quarter" idx="11"/>
          </p:nvPr>
        </p:nvSpPr>
        <p:spPr>
          <a:xfrm>
            <a:off x="7496174" y="6172200"/>
            <a:ext cx="962026" cy="381000"/>
          </a:xfrm>
        </p:spPr>
        <p:txBody>
          <a:bodyPr/>
          <a:lstStyle/>
          <a:p>
            <a:r>
              <a:rPr lang="en-IN" dirty="0"/>
              <a:t>3</a:t>
            </a:r>
          </a:p>
        </p:txBody>
      </p:sp>
      <p:pic>
        <p:nvPicPr>
          <p:cNvPr id="1026" name="Picture 2">
            <a:extLst>
              <a:ext uri="{FF2B5EF4-FFF2-40B4-BE49-F238E27FC236}">
                <a16:creationId xmlns:a16="http://schemas.microsoft.com/office/drawing/2014/main" xmlns="" id="{8724653B-4F60-4887-9803-A4E3A6D9B9D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73063"/>
            <a:ext cx="6048375" cy="63022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5515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7667684" y="6143248"/>
            <a:ext cx="990600" cy="457200"/>
          </a:xfrm>
        </p:spPr>
        <p:txBody>
          <a:bodyPr/>
          <a:lstStyle/>
          <a:p>
            <a:pPr algn="r"/>
            <a:r>
              <a:rPr lang="en-IN" dirty="0"/>
              <a:t>4</a:t>
            </a:r>
          </a:p>
        </p:txBody>
      </p:sp>
      <p:sp>
        <p:nvSpPr>
          <p:cNvPr id="2" name="Title 1"/>
          <p:cNvSpPr>
            <a:spLocks noGrp="1"/>
          </p:cNvSpPr>
          <p:nvPr>
            <p:ph type="ctrTitle"/>
          </p:nvPr>
        </p:nvSpPr>
        <p:spPr>
          <a:xfrm>
            <a:off x="228600" y="152400"/>
            <a:ext cx="8429684" cy="1470025"/>
          </a:xfrm>
        </p:spPr>
        <p:txBody>
          <a:bodyPr>
            <a:noAutofit/>
          </a:bodyPr>
          <a:lstStyle/>
          <a:p>
            <a:pPr algn="ctr"/>
            <a:r>
              <a:rPr lang="en-IN" sz="4400" b="0" u="sng" dirty="0">
                <a:solidFill>
                  <a:schemeClr val="tx1"/>
                </a:solidFill>
                <a:latin typeface="Times New Roman" pitchFamily="18" charset="0"/>
                <a:cs typeface="Times New Roman" pitchFamily="18" charset="0"/>
              </a:rPr>
              <a:t>Project Requirements</a:t>
            </a:r>
            <a:br>
              <a:rPr lang="en-IN" sz="4400" b="0" u="sng" dirty="0">
                <a:solidFill>
                  <a:schemeClr val="tx1"/>
                </a:solidFill>
                <a:latin typeface="Times New Roman" pitchFamily="18" charset="0"/>
                <a:cs typeface="Times New Roman" pitchFamily="18" charset="0"/>
              </a:rPr>
            </a:br>
            <a:r>
              <a:rPr lang="en-IN" sz="4400" b="0" u="sng" dirty="0">
                <a:solidFill>
                  <a:schemeClr val="tx1"/>
                </a:solidFill>
                <a:latin typeface="Times New Roman" pitchFamily="18" charset="0"/>
                <a:cs typeface="Times New Roman" pitchFamily="18" charset="0"/>
              </a:rPr>
              <a:t>(Developer)</a:t>
            </a:r>
          </a:p>
        </p:txBody>
      </p:sp>
      <p:sp>
        <p:nvSpPr>
          <p:cNvPr id="3" name="TextBox 2"/>
          <p:cNvSpPr txBox="1"/>
          <p:nvPr/>
        </p:nvSpPr>
        <p:spPr>
          <a:xfrm>
            <a:off x="381000" y="1752600"/>
            <a:ext cx="8077200" cy="3539430"/>
          </a:xfrm>
          <a:prstGeom prst="rect">
            <a:avLst/>
          </a:prstGeom>
          <a:noFill/>
        </p:spPr>
        <p:txBody>
          <a:bodyPr wrap="square" rtlCol="0">
            <a:spAutoFit/>
          </a:bodyPr>
          <a:lstStyle/>
          <a:p>
            <a:pPr algn="just">
              <a:buFont typeface="Arial" pitchFamily="34" charset="0"/>
              <a:buChar char="•"/>
            </a:pPr>
            <a:r>
              <a:rPr lang="en-IN" sz="1600" b="1" u="sng" dirty="0">
                <a:latin typeface="Times New Roman" pitchFamily="18" charset="0"/>
                <a:cs typeface="Times New Roman" pitchFamily="18" charset="0"/>
              </a:rPr>
              <a:t>Software’s Required </a:t>
            </a:r>
            <a:r>
              <a:rPr lang="en-IN" sz="1600" b="1" dirty="0">
                <a:latin typeface="Times New Roman" pitchFamily="18" charset="0"/>
                <a:cs typeface="Times New Roman" pitchFamily="18" charset="0"/>
              </a:rPr>
              <a:t>:</a:t>
            </a:r>
          </a:p>
          <a:p>
            <a:pPr algn="just"/>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a:t>
            </a:r>
            <a:r>
              <a:rPr lang="en-IN" sz="1600" b="1" u="sng" dirty="0">
                <a:latin typeface="Times New Roman" pitchFamily="18" charset="0"/>
                <a:cs typeface="Times New Roman" pitchFamily="18" charset="0"/>
              </a:rPr>
              <a:t>Operating systems</a:t>
            </a: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Windows*7 or later, </a:t>
            </a:r>
            <a:r>
              <a:rPr lang="en-IN" sz="1600" dirty="0" smtClean="0">
                <a:latin typeface="Times New Roman" pitchFamily="18" charset="0"/>
                <a:cs typeface="Times New Roman" pitchFamily="18" charset="0"/>
              </a:rPr>
              <a:t>Linux</a:t>
            </a:r>
            <a:r>
              <a:rPr lang="en-IN" sz="1600" dirty="0">
                <a:latin typeface="Times New Roman" pitchFamily="18" charset="0"/>
                <a:cs typeface="Times New Roman" pitchFamily="18" charset="0"/>
              </a:rPr>
              <a:t>				</a:t>
            </a:r>
          </a:p>
          <a:p>
            <a:endParaRPr lang="en-IN" sz="1600" dirty="0">
              <a:latin typeface="Times New Roman" pitchFamily="18" charset="0"/>
              <a:cs typeface="Times New Roman" pitchFamily="18" charset="0"/>
            </a:endParaRPr>
          </a:p>
          <a:p>
            <a:r>
              <a:rPr lang="en-IN" sz="1600" b="1" u="sng" dirty="0">
                <a:latin typeface="Times New Roman" pitchFamily="18" charset="0"/>
                <a:cs typeface="Times New Roman" pitchFamily="18" charset="0"/>
              </a:rPr>
              <a:t>Compatible tools</a:t>
            </a:r>
            <a:r>
              <a:rPr lang="en-IN" sz="1600" b="1"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XAMPP </a:t>
            </a:r>
            <a:r>
              <a:rPr lang="en-IN" sz="1600" dirty="0">
                <a:latin typeface="Times New Roman" pitchFamily="18" charset="0"/>
                <a:cs typeface="Times New Roman" pitchFamily="18" charset="0"/>
              </a:rPr>
              <a:t>1.7.3.2	</a:t>
            </a:r>
          </a:p>
          <a:p>
            <a:r>
              <a:rPr lang="en-IN" sz="1600" dirty="0">
                <a:latin typeface="Times New Roman" pitchFamily="18" charset="0"/>
                <a:cs typeface="Times New Roman" pitchFamily="18" charset="0"/>
              </a:rPr>
              <a:t>	</a:t>
            </a:r>
          </a:p>
          <a:p>
            <a:r>
              <a:rPr lang="en-IN" sz="1600" b="1" u="sng" dirty="0">
                <a:latin typeface="Times New Roman" pitchFamily="18" charset="0"/>
                <a:cs typeface="Times New Roman" pitchFamily="18" charset="0"/>
              </a:rPr>
              <a:t>Front-end: </a:t>
            </a:r>
            <a:r>
              <a:rPr lang="en-IN" sz="1600" dirty="0">
                <a:latin typeface="Times New Roman" pitchFamily="18" charset="0"/>
                <a:cs typeface="Times New Roman" pitchFamily="18" charset="0"/>
              </a:rPr>
              <a:t>HTML, CSS, </a:t>
            </a:r>
            <a:r>
              <a:rPr lang="en-IN" sz="1600" dirty="0" smtClean="0">
                <a:latin typeface="Times New Roman" pitchFamily="18" charset="0"/>
                <a:cs typeface="Times New Roman" pitchFamily="18" charset="0"/>
              </a:rPr>
              <a:t>Bootstrap</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r>
              <a:rPr lang="en-IN" sz="1600" b="1" u="sng" dirty="0">
                <a:latin typeface="Times New Roman" pitchFamily="18" charset="0"/>
                <a:cs typeface="Times New Roman" pitchFamily="18" charset="0"/>
              </a:rPr>
              <a:t>Server</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PHP, MySQL 	              </a:t>
            </a:r>
          </a:p>
          <a:p>
            <a:pPr algn="just"/>
            <a:endParaRPr lang="en-IN" sz="1600" dirty="0">
              <a:latin typeface="Times New Roman" pitchFamily="18" charset="0"/>
              <a:cs typeface="Times New Roman" pitchFamily="18" charset="0"/>
            </a:endParaRPr>
          </a:p>
          <a:p>
            <a:pPr algn="just">
              <a:buFont typeface="Arial" pitchFamily="34" charset="0"/>
              <a:buChar char="•"/>
            </a:pPr>
            <a:r>
              <a:rPr lang="en-IN" sz="1600" b="1" u="sng" dirty="0">
                <a:latin typeface="Times New Roman" pitchFamily="18" charset="0"/>
                <a:cs typeface="Times New Roman" pitchFamily="18" charset="0"/>
              </a:rPr>
              <a:t>Hardware Required:</a:t>
            </a:r>
          </a:p>
          <a:p>
            <a:pPr algn="just"/>
            <a:r>
              <a:rPr lang="en-IN" sz="1600" dirty="0">
                <a:latin typeface="Times New Roman" pitchFamily="18" charset="0"/>
                <a:cs typeface="Times New Roman" pitchFamily="18" charset="0"/>
              </a:rPr>
              <a:t>     Processors: </a:t>
            </a:r>
            <a:r>
              <a:rPr lang="en-IN" sz="1600" dirty="0" err="1">
                <a:latin typeface="Times New Roman" pitchFamily="18" charset="0"/>
                <a:cs typeface="Times New Roman" pitchFamily="18" charset="0"/>
              </a:rPr>
              <a:t>Ryzen</a:t>
            </a:r>
            <a:r>
              <a:rPr lang="en-IN" sz="1600" dirty="0">
                <a:latin typeface="Times New Roman" pitchFamily="18" charset="0"/>
                <a:cs typeface="Times New Roman" pitchFamily="18" charset="0"/>
              </a:rPr>
              <a:t> 5 or Intel 3 or above versions</a:t>
            </a:r>
          </a:p>
          <a:p>
            <a:pPr algn="just"/>
            <a:r>
              <a:rPr lang="en-IN" sz="1600" dirty="0">
                <a:latin typeface="Times New Roman" pitchFamily="18" charset="0"/>
                <a:cs typeface="Times New Roman" pitchFamily="18" charset="0"/>
              </a:rPr>
              <a:t>     Disk Space: 1 GB</a:t>
            </a:r>
          </a:p>
          <a:p>
            <a:pPr algn="just"/>
            <a:r>
              <a:rPr lang="en-IN" sz="1600" dirty="0">
                <a:latin typeface="Times New Roman" pitchFamily="18" charset="0"/>
                <a:cs typeface="Times New Roman" pitchFamily="18" charset="0"/>
              </a:rPr>
              <a:t>     Processor Speed: 2.0 GHz</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705600" y="6172200"/>
            <a:ext cx="1952684" cy="457200"/>
          </a:xfrm>
        </p:spPr>
        <p:txBody>
          <a:bodyPr/>
          <a:lstStyle/>
          <a:p>
            <a:pPr algn="r"/>
            <a:r>
              <a:rPr lang="en-IN" dirty="0"/>
              <a:t>5</a:t>
            </a:r>
          </a:p>
        </p:txBody>
      </p:sp>
      <p:sp>
        <p:nvSpPr>
          <p:cNvPr id="2" name="Title 1"/>
          <p:cNvSpPr>
            <a:spLocks noGrp="1"/>
          </p:cNvSpPr>
          <p:nvPr>
            <p:ph type="ctrTitle"/>
          </p:nvPr>
        </p:nvSpPr>
        <p:spPr>
          <a:xfrm>
            <a:off x="228600" y="152400"/>
            <a:ext cx="8429684" cy="1470025"/>
          </a:xfrm>
        </p:spPr>
        <p:txBody>
          <a:bodyPr>
            <a:noAutofit/>
          </a:bodyPr>
          <a:lstStyle/>
          <a:p>
            <a:pPr algn="ctr"/>
            <a:r>
              <a:rPr lang="en-IN" sz="4400" b="0" u="sng" dirty="0">
                <a:solidFill>
                  <a:schemeClr val="tx1"/>
                </a:solidFill>
                <a:latin typeface="Times New Roman" pitchFamily="18" charset="0"/>
                <a:cs typeface="Times New Roman" pitchFamily="18" charset="0"/>
              </a:rPr>
              <a:t>Project Requirements</a:t>
            </a:r>
            <a:br>
              <a:rPr lang="en-IN" sz="4400" b="0" u="sng" dirty="0">
                <a:solidFill>
                  <a:schemeClr val="tx1"/>
                </a:solidFill>
                <a:latin typeface="Times New Roman" pitchFamily="18" charset="0"/>
                <a:cs typeface="Times New Roman" pitchFamily="18" charset="0"/>
              </a:rPr>
            </a:br>
            <a:r>
              <a:rPr lang="en-IN" sz="4400" b="0" u="sng" dirty="0">
                <a:solidFill>
                  <a:schemeClr val="tx1"/>
                </a:solidFill>
                <a:latin typeface="Times New Roman" pitchFamily="18" charset="0"/>
                <a:cs typeface="Times New Roman" pitchFamily="18" charset="0"/>
              </a:rPr>
              <a:t>(End User)</a:t>
            </a:r>
          </a:p>
        </p:txBody>
      </p:sp>
      <p:sp>
        <p:nvSpPr>
          <p:cNvPr id="3" name="TextBox 2"/>
          <p:cNvSpPr txBox="1"/>
          <p:nvPr/>
        </p:nvSpPr>
        <p:spPr>
          <a:xfrm>
            <a:off x="609600" y="2057400"/>
            <a:ext cx="8001000" cy="3046988"/>
          </a:xfrm>
          <a:prstGeom prst="rect">
            <a:avLst/>
          </a:prstGeom>
          <a:noFill/>
        </p:spPr>
        <p:txBody>
          <a:bodyPr wrap="square" rtlCol="0">
            <a:spAutoFit/>
          </a:bodyPr>
          <a:lstStyle/>
          <a:p>
            <a:pPr algn="just">
              <a:buFont typeface="Arial" pitchFamily="34" charset="0"/>
              <a:buChar char="•"/>
            </a:pPr>
            <a:r>
              <a:rPr lang="en-IN" sz="2000" b="1" u="sng" dirty="0">
                <a:latin typeface="Times New Roman" pitchFamily="18" charset="0"/>
                <a:cs typeface="Times New Roman" pitchFamily="18" charset="0"/>
              </a:rPr>
              <a:t>Software’s Required (With Versions duly mentioned)</a:t>
            </a:r>
          </a:p>
          <a:p>
            <a:pPr algn="just"/>
            <a:r>
              <a:rPr lang="en-US" sz="2400" dirty="0"/>
              <a:t> - Active Internet Connection</a:t>
            </a:r>
          </a:p>
          <a:p>
            <a:pPr algn="just"/>
            <a:r>
              <a:rPr lang="en-US" sz="2400" dirty="0"/>
              <a:t> - Web browser</a:t>
            </a:r>
          </a:p>
          <a:p>
            <a:pPr algn="just"/>
            <a:endParaRPr lang="en-IN" sz="2400" dirty="0">
              <a:latin typeface="Times New Roman" pitchFamily="18" charset="0"/>
              <a:cs typeface="Times New Roman" pitchFamily="18" charset="0"/>
            </a:endParaRPr>
          </a:p>
          <a:p>
            <a:pPr algn="just">
              <a:buFont typeface="Arial" pitchFamily="34" charset="0"/>
              <a:buChar char="•"/>
            </a:pPr>
            <a:r>
              <a:rPr lang="en-IN" sz="2000" b="1" u="sng" dirty="0">
                <a:latin typeface="Times New Roman" pitchFamily="18" charset="0"/>
                <a:cs typeface="Times New Roman" pitchFamily="18" charset="0"/>
              </a:rPr>
              <a:t>Hardware Required:</a:t>
            </a:r>
          </a:p>
          <a:p>
            <a:pPr algn="just">
              <a:buFont typeface="Arial" pitchFamily="34" charset="0"/>
              <a:buChar char="•"/>
            </a:pPr>
            <a:r>
              <a:rPr lang="en-US" sz="2000" dirty="0"/>
              <a:t>Android , iPhone or Laptop</a:t>
            </a:r>
          </a:p>
          <a:p>
            <a:pPr algn="just"/>
            <a:endParaRPr lang="en-IN" sz="2000" b="1"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 </a:t>
            </a:r>
          </a:p>
          <a:p>
            <a:pPr algn="just"/>
            <a:endParaRPr lang="en-IN" sz="20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914400" y="6172200"/>
            <a:ext cx="7924800" cy="457200"/>
          </a:xfrm>
        </p:spPr>
        <p:txBody>
          <a:bodyPr/>
          <a:lstStyle/>
          <a:p>
            <a:pPr algn="r"/>
            <a:r>
              <a:rPr lang="en-IN" dirty="0"/>
              <a:t>6</a:t>
            </a:r>
          </a:p>
        </p:txBody>
      </p:sp>
      <p:sp>
        <p:nvSpPr>
          <p:cNvPr id="2" name="Title 1"/>
          <p:cNvSpPr>
            <a:spLocks noGrp="1"/>
          </p:cNvSpPr>
          <p:nvPr>
            <p:ph type="ctrTitle"/>
          </p:nvPr>
        </p:nvSpPr>
        <p:spPr>
          <a:xfrm>
            <a:off x="914400" y="76200"/>
            <a:ext cx="7772400" cy="1600200"/>
          </a:xfrm>
        </p:spPr>
        <p:txBody>
          <a:bodyPr>
            <a:noAutofit/>
          </a:bodyPr>
          <a:lstStyle/>
          <a:p>
            <a:pPr algn="ctr"/>
            <a:r>
              <a:rPr lang="en-IN" sz="4400" b="0" u="sng" dirty="0">
                <a:solidFill>
                  <a:schemeClr val="tx1"/>
                </a:solidFill>
                <a:latin typeface="Times New Roman" pitchFamily="18" charset="0"/>
                <a:cs typeface="Times New Roman" pitchFamily="18" charset="0"/>
              </a:rPr>
              <a:t>Front End Details</a:t>
            </a:r>
          </a:p>
        </p:txBody>
      </p:sp>
      <p:pic>
        <p:nvPicPr>
          <p:cNvPr id="7" name="Picture 6" descr="HomePage.jpeg"/>
          <p:cNvPicPr>
            <a:picLocks noChangeAspect="1"/>
          </p:cNvPicPr>
          <p:nvPr/>
        </p:nvPicPr>
        <p:blipFill>
          <a:blip r:embed="rId2" cstate="print"/>
          <a:stretch>
            <a:fillRect/>
          </a:stretch>
        </p:blipFill>
        <p:spPr>
          <a:xfrm>
            <a:off x="762000" y="1676400"/>
            <a:ext cx="8153400" cy="4324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914400" y="6172200"/>
            <a:ext cx="7772400" cy="457200"/>
          </a:xfrm>
        </p:spPr>
        <p:txBody>
          <a:bodyPr/>
          <a:lstStyle/>
          <a:p>
            <a:pPr algn="r"/>
            <a:r>
              <a:rPr lang="en-IN" dirty="0"/>
              <a:t>7</a:t>
            </a:r>
          </a:p>
        </p:txBody>
      </p:sp>
      <p:sp>
        <p:nvSpPr>
          <p:cNvPr id="2" name="Title 1"/>
          <p:cNvSpPr>
            <a:spLocks noGrp="1"/>
          </p:cNvSpPr>
          <p:nvPr>
            <p:ph type="ctrTitle"/>
          </p:nvPr>
        </p:nvSpPr>
        <p:spPr>
          <a:xfrm>
            <a:off x="685800" y="76200"/>
            <a:ext cx="7772400" cy="1066800"/>
          </a:xfrm>
        </p:spPr>
        <p:txBody>
          <a:bodyPr>
            <a:noAutofit/>
          </a:bodyPr>
          <a:lstStyle/>
          <a:p>
            <a:pPr algn="ctr"/>
            <a:r>
              <a:rPr lang="en-IN" sz="4800" b="0" u="sng" dirty="0">
                <a:solidFill>
                  <a:schemeClr val="tx1"/>
                </a:solidFill>
                <a:latin typeface="Times New Roman" pitchFamily="18" charset="0"/>
                <a:cs typeface="Times New Roman" pitchFamily="18" charset="0"/>
              </a:rPr>
              <a:t>Database Details</a:t>
            </a:r>
          </a:p>
        </p:txBody>
      </p:sp>
      <p:sp>
        <p:nvSpPr>
          <p:cNvPr id="3" name="TextBox 2"/>
          <p:cNvSpPr txBox="1"/>
          <p:nvPr/>
        </p:nvSpPr>
        <p:spPr>
          <a:xfrm>
            <a:off x="304800" y="1524000"/>
            <a:ext cx="8305800" cy="1631216"/>
          </a:xfrm>
          <a:prstGeom prst="rect">
            <a:avLst/>
          </a:prstGeom>
          <a:noFill/>
        </p:spPr>
        <p:txBody>
          <a:bodyPr wrap="square" rtlCol="0">
            <a:spAutoFit/>
          </a:bodyPr>
          <a:lstStyle/>
          <a:p>
            <a:pPr algn="just">
              <a:buFont typeface="Arial" pitchFamily="34" charset="0"/>
              <a:buChar char="•"/>
            </a:pPr>
            <a:r>
              <a:rPr lang="en-US" sz="2000" b="1" u="sng" dirty="0">
                <a:latin typeface="Times New Roman" pitchFamily="18" charset="0"/>
                <a:cs typeface="Times New Roman" pitchFamily="18" charset="0"/>
              </a:rPr>
              <a:t>Database Name, Structure and Attributes Required:</a:t>
            </a:r>
          </a:p>
          <a:p>
            <a:pPr algn="just">
              <a:buFont typeface="Arial" pitchFamily="34" charset="0"/>
              <a:buChar char="•"/>
            </a:pPr>
            <a:r>
              <a:rPr lang="en-US" sz="2000" dirty="0">
                <a:latin typeface="Times New Roman" pitchFamily="18" charset="0"/>
                <a:cs typeface="Times New Roman" pitchFamily="18" charset="0"/>
              </a:rPr>
              <a:t>MySQL </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b="1" u="sng" dirty="0">
                <a:latin typeface="Times New Roman" pitchFamily="18" charset="0"/>
                <a:cs typeface="Times New Roman" pitchFamily="18" charset="0"/>
              </a:rPr>
              <a:t>Tables Name, Structure and Attributes Required:</a:t>
            </a:r>
          </a:p>
          <a:p>
            <a:pPr algn="just">
              <a:buFont typeface="Arial" pitchFamily="34" charset="0"/>
              <a:buChar char="•"/>
            </a:pPr>
            <a:endParaRPr lang="en-US" sz="2000" b="1" u="sng" dirty="0">
              <a:latin typeface="Times New Roman" pitchFamily="18" charset="0"/>
              <a:cs typeface="Times New Roman" pitchFamily="18" charset="0"/>
            </a:endParaRPr>
          </a:p>
        </p:txBody>
      </p:sp>
      <p:pic>
        <p:nvPicPr>
          <p:cNvPr id="9" name="Picture 8" descr="DB1.jpeg"/>
          <p:cNvPicPr>
            <a:picLocks noChangeAspect="1"/>
          </p:cNvPicPr>
          <p:nvPr/>
        </p:nvPicPr>
        <p:blipFill>
          <a:blip r:embed="rId2" cstate="print"/>
          <a:stretch>
            <a:fillRect/>
          </a:stretch>
        </p:blipFill>
        <p:spPr>
          <a:xfrm>
            <a:off x="381000" y="2895600"/>
            <a:ext cx="7696200" cy="36480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1329</TotalTime>
  <Words>403</Words>
  <Application>Microsoft Office PowerPoint</Application>
  <PresentationFormat>On-screen Show (4:3)</PresentationFormat>
  <Paragraphs>134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Salvage Value System</vt:lpstr>
      <vt:lpstr>INDEX:</vt:lpstr>
      <vt:lpstr>Project Overview</vt:lpstr>
      <vt:lpstr>Application Area</vt:lpstr>
      <vt:lpstr>Slide 5</vt:lpstr>
      <vt:lpstr>Project Requirements (Developer)</vt:lpstr>
      <vt:lpstr>Project Requirements (End User)</vt:lpstr>
      <vt:lpstr>Front End Details</vt:lpstr>
      <vt:lpstr>Database Details</vt:lpstr>
      <vt:lpstr>Slide 10</vt:lpstr>
      <vt:lpstr>Back End Details</vt:lpstr>
      <vt:lpstr>Project Flow Diagram</vt:lpstr>
      <vt:lpstr>Data Flow Diagram</vt:lpstr>
      <vt:lpstr>Result &amp; Conclusion</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ASUS</cp:lastModifiedBy>
  <cp:revision>183</cp:revision>
  <dcterms:created xsi:type="dcterms:W3CDTF">2012-01-24T13:52:50Z</dcterms:created>
  <dcterms:modified xsi:type="dcterms:W3CDTF">2022-01-06T15:46:10Z</dcterms:modified>
</cp:coreProperties>
</file>