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130a20c3c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130a20c3c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When the user submitted the video, the user also chose customizations from a list of feature images stored in our project folder. The next step is to place these user-chosen features on the blank face. The process of placing features on the face is essentially like putting on a sticker. We overlay the image of the feature on top of the image of the person, and we do this for every feature.</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For every frame, we can calculate the height and width of each facial feature in pixels from the landmarks. For example, to calculate the width of an eye, we find the coordinates of the two corners of the eyes and subtract the x-coordinates. </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then scale the size of the feature images to be proportional to the height and width. We calculate the constants of proportionality based on the first frame of the video. This ensures that any change in the size of a feature going from frame to frame in the real-life video is accurately represented in the anime video.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2fa78dbf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2fa78dbf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Website (Alex):</a:t>
            </a:r>
            <a:endParaRPr sz="2000"/>
          </a:p>
          <a:p>
            <a:pPr indent="0" lvl="0" marL="0" rtl="0" algn="l">
              <a:spcBef>
                <a:spcPts val="0"/>
              </a:spcBef>
              <a:spcAft>
                <a:spcPts val="0"/>
              </a:spcAft>
              <a:buNone/>
            </a:pPr>
            <a:r>
              <a:rPr lang="en" sz="2000"/>
              <a:t>For our interactive website, there are 3 pages. The first page is the upload page where the user selects their input video that they want processed. After selecting the video, the user clicks the upload button to upload the video to Director. The upload button simultaneously sends the file to Jupyterhub using ssh. It also runs an sh file which runs the program to begin processing the video. </a:t>
            </a:r>
            <a:endParaRPr sz="2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42fa78dbf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42fa78dbf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rPr>
              <a:t>After clicking the upload button, the user is brought to a waiting page where they are able to check if their video is ready or not. When it is, they can press the download button which will take them to a download page. After being brought to the download page, the user is able to select the name of the video they want to download. This selection exists for the case that the user has submitted multiple videos to be processed. </a:t>
            </a:r>
            <a:endParaRPr sz="2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4130a20c3c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4130a20c3c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selecting the name of the video the user wants to download, the program begins to process the video and the output can be </a:t>
            </a:r>
            <a:r>
              <a:rPr lang="en"/>
              <a:t>downloaded and viewed as shown.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44dd43e5a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44dd43e5a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second example which displays a scene that is more akin to an anime scene in an anime such as a slice of life anime.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463b0f4ad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463b0f4ad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Alex: Now it’s time to have some fun. As we explain future improvements of this project, we will be voicing over the animated video of ourselves.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Isabella: Some possibilities for future improvement include taking into account multiple people in one video. Our program only supports a video with one person in it. As a temporary solution for this, we split each frame of this video into two images and cartoonized them separately. However, this causes there to be a vertical line on the right where we split the frame. Cartoonizing and customizing multiple people in one process is more challenging because while DCT-Net can cartoonize multiple people, it does not indicate which facial landmarks correspond to which person.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Alex: Another limitation of our program is that it does not support when a person tilts their head. When a user selects a feature, it is assumed that the edges of the image are parallel to the x and y axes. This is not necessarily the case for example if the person tilts their head 15 degrees to the right. One way to fix this is to use opencv’s rotate function to rotate the image before placement.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Omit:</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Finally, as you may have noticed in the output video on the previous slide, the features seem to jiggle around a bit. This is due to the variance in DCT-Net’s detection of facial landmarks. To fix this problem, we smoothed the coordinates of the landmarks using a floor function. To resolve this jiggling issue better, a more complex smoothing function could be used, perhaps by applying linear regression.</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4130a20c3c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4130a20c3c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Alex: Now it’s time to have some fun. As we explain future improvements of this project, we will be voicing over the animated video of ourselves.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Isabella: Some possibilities for future improvement include taking into account multiple people in one video. Our program only supports a video with one person in it. As a temporary solution for this, we split each frame of this video into two images and </a:t>
            </a:r>
            <a:r>
              <a:rPr lang="en" sz="1400"/>
              <a:t>cartoonized them separately. However, this causes there to be</a:t>
            </a:r>
            <a:r>
              <a:rPr lang="en" sz="1400"/>
              <a:t> a </a:t>
            </a:r>
            <a:r>
              <a:rPr lang="en" sz="1400"/>
              <a:t>vertical</a:t>
            </a:r>
            <a:r>
              <a:rPr lang="en" sz="1400"/>
              <a:t> line on the right where we split the frame. Cartoonizing and customizing multiple people in one process is more challenging because while DCT-Net can cartoonize multiple people, it does not indicate which facial landmarks correspond to which person.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Alex: Another limitation of our program is that it does not support when a person tilts their head. When a user selects a feature, it is assumed that the edges of the image are parallel to the x and y axes. This is not necessarily the case for example if the person tilts their head 15 degrees to the right. One way to fix this is to use opencv’s rotate function to rotate the image before placement.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Omit:</a:t>
            </a:r>
            <a:endParaRPr sz="1400"/>
          </a:p>
          <a:p>
            <a:pPr indent="0" lvl="0" marL="0" rtl="0" algn="l">
              <a:spcBef>
                <a:spcPts val="0"/>
              </a:spcBef>
              <a:spcAft>
                <a:spcPts val="0"/>
              </a:spcAft>
              <a:buNone/>
            </a:pPr>
            <a:r>
              <a:rPr lang="en" sz="1400"/>
              <a:t>Finally, as you may have noticed in the output video on the previous slide, the features seem to jiggle around a bit. This is due to the variance in DCT-Net’s detection of facial landmarks. To fix this problem, we smoothed the coordinates of the landmarks using a floor function. To resolve this jiggling issue better, a more complex smoothing function could be used, perhaps by applying linear regression.</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130a20c3c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4130a20c3c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our references. Are there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130a20c3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130a20c3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Content Overview (Alex):</a:t>
            </a:r>
            <a:endParaRPr sz="2000"/>
          </a:p>
          <a:p>
            <a:pPr indent="0" lvl="0" marL="0" rtl="0" algn="l">
              <a:spcBef>
                <a:spcPts val="0"/>
              </a:spcBef>
              <a:spcAft>
                <a:spcPts val="0"/>
              </a:spcAft>
              <a:buNone/>
            </a:pPr>
            <a:r>
              <a:rPr lang="en" sz="2000"/>
              <a:t>Our presentation consists of our objective, the cartoonization process using the Domain-Calibrated Translation network or DCT-Net library which is a library that cartoonizes images, customization of select features, and a user interface.</a:t>
            </a:r>
            <a:endParaRPr sz="2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130a20c3c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130a20c3c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Objective (Alex):</a:t>
            </a:r>
            <a:endParaRPr sz="2000"/>
          </a:p>
          <a:p>
            <a:pPr indent="0" lvl="0" marL="0" rtl="0" algn="l">
              <a:spcBef>
                <a:spcPts val="0"/>
              </a:spcBef>
              <a:spcAft>
                <a:spcPts val="0"/>
              </a:spcAft>
              <a:buClr>
                <a:schemeClr val="dk1"/>
              </a:buClr>
              <a:buSzPts val="1100"/>
              <a:buFont typeface="Arial"/>
              <a:buNone/>
            </a:pPr>
            <a:r>
              <a:rPr lang="en" sz="2000"/>
              <a:t>Our objective was to turn a real-life video of a person into anime while allowing the user to customize the facial features by using DCT-Net and OpenCV. Anime is a popular style of Japanese animation. While there exists other software that can turn an image of a person into an anime character, they generally do not convert videos of people into anime or allow for user customization. </a:t>
            </a:r>
            <a:endParaRPr sz="2000"/>
          </a:p>
          <a:p>
            <a:pPr indent="0" lvl="0" marL="0" rtl="0" algn="l">
              <a:spcBef>
                <a:spcPts val="0"/>
              </a:spcBef>
              <a:spcAft>
                <a:spcPts val="0"/>
              </a:spcAft>
              <a:buClr>
                <a:schemeClr val="dk1"/>
              </a:buClr>
              <a:buSzPts val="1100"/>
              <a:buFont typeface="Arial"/>
              <a:buNone/>
            </a:pPr>
            <a:r>
              <a:rPr lang="en" sz="2000"/>
              <a:t>Users are able to submit a video of themselves to a website and customize their anime features by choosing features from a list. The website will return the customized anime video.</a:t>
            </a:r>
            <a:endParaRPr sz="2000"/>
          </a:p>
          <a:p>
            <a:pPr indent="0" lvl="0" marL="0" rtl="0" algn="l">
              <a:spcBef>
                <a:spcPts val="0"/>
              </a:spcBef>
              <a:spcAft>
                <a:spcPts val="0"/>
              </a:spcAft>
              <a:buNone/>
            </a:pPr>
            <a:r>
              <a:rPr lang="en" sz="2000"/>
              <a:t>Anime episodes are usually about 20 minutes long. Anime artists spend thousands of hours drawing the frames for just one episode of anime. Artists could use our program to save both time and money.</a:t>
            </a:r>
            <a:endParaRPr sz="2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204fdeb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204fdeb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t>We primarily used python to code our project. The python libraries used are opencv for image processing, tensorflow to support downloaded machine learning models, and numpy for efficient array manipulation. </a:t>
            </a:r>
            <a:endParaRPr/>
          </a:p>
          <a:p>
            <a:pPr indent="0" lvl="0" marL="0" rtl="0" algn="l">
              <a:lnSpc>
                <a:spcPct val="150000"/>
              </a:lnSpc>
              <a:spcBef>
                <a:spcPts val="0"/>
              </a:spcBef>
              <a:spcAft>
                <a:spcPts val="0"/>
              </a:spcAft>
              <a:buClr>
                <a:schemeClr val="dk1"/>
              </a:buClr>
              <a:buSzPts val="1100"/>
              <a:buFont typeface="Arial"/>
              <a:buNone/>
            </a:pPr>
            <a:r>
              <a:rPr lang="en"/>
              <a:t>For our user interface, we created a website using TJ’s website program called Director. The Director website was created using python in flask as well as HTML and javascript. </a:t>
            </a:r>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38a4adc1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38a4adc1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Architecture:</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rPr>
              <a:t>Director allows us to display the website to the user. However, while Director does well in connecting the website to the user, it cannot run complex processes which are necessary for the program to run. In order to do our processing, this requires a supercomputer so the video needs to be transferred to that supercomputer to be processed. In this case, that supercomputer is Jupyterhub. To smoothly transfer the video from Director to Jupyterhub and back to Director after processing, we utilized secure shell libraries. The secure shell libraries used are openssh-client and ssh-keygen to remotely connect to JupyterHub from Director. While openssh-client allows us to initiate command line processes from button clicks on the website, ssh-keygen allows us to remotely connect Director to JupyterHub without authentication on the user’s part. We also used the TJ unicron server which allowed us to utilize a graphics processing unit or GPU, in order to speed up the runtime of the program. Finally, we used Python Debian version 3.8 for the configuration of the website.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130a20c3c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130a20c3c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Steps of Process (Isabella):</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This is a flowchart for our program. The user first inputs a video of a person into our website and specifies customizations. The input video’s first frame must have the person facing forward for calibration purposes. Once the user clicks a button, the website submits the video to our project folder on JupyterHub and initiates the program. </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DCT-Net, a cartoonization library was applied to each frame of the video to turn that frame into anime style. Then, the frame was modified based on the user’s customization requests. </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Finally, a compilation of all the frames were combined into a finished video and sent back to the website for the user to download.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130a20c3c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130a20c3c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DCT-Net is a library that we downloaded from online and incorporated into our project. It cartoonizes an image of a person using a pretrained model with three modules.</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content calibration module changes the real-life photo to be anime style. The geometry expansion module adjusts the features to be symmetrical and smooths the outlines of major shapes. The texture translation module makes minor adjustments to keep textures consistent and finalizes the cartoonization process.</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DCT-Net does well in converting people to anime characters. But, it can only apply the same set of features to each person, which results in everyone looking the same after cartoonization, or in other words, same-face syndrome. </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 actual anime though, anime characters often look very different from each other, with different styles of eyes, noses, etc. Thus, we modified DCT-Net in order to allow for feature customization.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130a20c3c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130a20c3c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Being able to map out major facial features is an important step in feature customization. We use these landmarks to locate features and measure their sizes in a quantitative way. </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pretrained model in DCT-Net detects these facial landmarks before cartoonization but doesn’t record them. We modified DCT-Net’s code to record the facial landmarks so we can use them in the customization process to calibrate.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130a20c3c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130a20c3c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first step for feature customization is to wipe out the original features. We fill in the polygon with the facial landmarks as vertices, shown in red on the slide, to create a blank canvas for placing customized features. We chose a single representative color of the skin to fill the polygon to eliminate texture on the face, producing a 2D effect typical of anime.</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Next, we apply Gaussian Blur on the polygon to reduce the harshness of the edge between the polygon and the rest of the image. Gaussian Blur is a technique that blurs edges using a matrix filter called a kernel. The larger the dimensions of the kernel, the more blurred the edge becomes. However, larger kernels also increase the runtime. We used an 11 by 11 kernel to blur the edges of the polygon.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8.png"/><Relationship Id="rId6" Type="http://schemas.openxmlformats.org/officeDocument/2006/relationships/image" Target="../media/image21.png"/><Relationship Id="rId7"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Rnrsys1ij3vw6rv8JZo3JPkn5YEtOmi9/view" TargetMode="External"/><Relationship Id="rId4" Type="http://schemas.openxmlformats.org/officeDocument/2006/relationships/image" Target="../media/image25.jpg"/><Relationship Id="rId5" Type="http://schemas.openxmlformats.org/officeDocument/2006/relationships/hyperlink" Target="http://drive.google.com/file/d/1TQXPade1x1abKdZKheVgi1c6DJsMFl-D/view" TargetMode="External"/><Relationship Id="rId6" Type="http://schemas.openxmlformats.org/officeDocument/2006/relationships/image" Target="../media/image2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4FPrDId9G_T788TjTkf3_tbazNZGjWvA/view" TargetMode="External"/><Relationship Id="rId4" Type="http://schemas.openxmlformats.org/officeDocument/2006/relationships/image" Target="../media/image27.jpg"/><Relationship Id="rId5" Type="http://schemas.openxmlformats.org/officeDocument/2006/relationships/hyperlink" Target="http://drive.google.com/file/d/17XBKsKPE1MJwOWwW9Jm928oFjSlJB1vN/view" TargetMode="External"/><Relationship Id="rId6"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uAb9oeaPQskmcOAZvYJKlu4rW1JXDaQD/view" TargetMode="External"/><Relationship Id="rId4" Type="http://schemas.openxmlformats.org/officeDocument/2006/relationships/image" Target="../media/image3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3.jpg"/><Relationship Id="rId9" Type="http://schemas.openxmlformats.org/officeDocument/2006/relationships/image" Target="../media/image5.jpg"/><Relationship Id="rId5" Type="http://schemas.openxmlformats.org/officeDocument/2006/relationships/image" Target="../media/image2.jpg"/><Relationship Id="rId6" Type="http://schemas.openxmlformats.org/officeDocument/2006/relationships/image" Target="../media/image4.jpg"/><Relationship Id="rId7" Type="http://schemas.openxmlformats.org/officeDocument/2006/relationships/image" Target="../media/image6.jpg"/><Relationship Id="rId8"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9.jpg"/><Relationship Id="rId5" Type="http://schemas.openxmlformats.org/officeDocument/2006/relationships/image" Target="../media/image12.jpg"/><Relationship Id="rId6"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8832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Reality to Anime Video Converter with Feature Customization</a:t>
            </a:r>
            <a:endParaRPr sz="3000"/>
          </a:p>
        </p:txBody>
      </p:sp>
      <p:sp>
        <p:nvSpPr>
          <p:cNvPr id="135" name="Google Shape;135;p13"/>
          <p:cNvSpPr txBox="1"/>
          <p:nvPr>
            <p:ph idx="1" type="subTitle"/>
          </p:nvPr>
        </p:nvSpPr>
        <p:spPr>
          <a:xfrm>
            <a:off x="3709150" y="3620125"/>
            <a:ext cx="48456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Alex Tong and Isabella Zhu</a:t>
            </a:r>
            <a:endParaRPr/>
          </a:p>
          <a:p>
            <a:pPr indent="0" lvl="0" marL="0" rtl="0" algn="l">
              <a:spcBef>
                <a:spcPts val="0"/>
              </a:spcBef>
              <a:spcAft>
                <a:spcPts val="0"/>
              </a:spcAft>
              <a:buNone/>
            </a:pPr>
            <a:r>
              <a:rPr lang="en"/>
              <a:t>Computer Systems Lab 2022-2023, Dr. Gabor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Placement</a:t>
            </a:r>
            <a:endParaRPr/>
          </a:p>
        </p:txBody>
      </p:sp>
      <p:sp>
        <p:nvSpPr>
          <p:cNvPr id="238" name="Google Shape;23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Scaled based on the facial landmarks.</a:t>
            </a:r>
            <a:endParaRPr sz="1600"/>
          </a:p>
          <a:p>
            <a:pPr indent="-330200" lvl="0" marL="457200" rtl="0" algn="l">
              <a:spcBef>
                <a:spcPts val="0"/>
              </a:spcBef>
              <a:spcAft>
                <a:spcPts val="0"/>
              </a:spcAft>
              <a:buSzPts val="1600"/>
              <a:buChar char="●"/>
            </a:pPr>
            <a:r>
              <a:rPr lang="en" sz="1600"/>
              <a:t>Overlay on top of cartoonized image.</a:t>
            </a:r>
            <a:endParaRPr sz="1600"/>
          </a:p>
          <a:p>
            <a:pPr indent="-330200" lvl="0" marL="457200" rtl="0" algn="l">
              <a:spcBef>
                <a:spcPts val="0"/>
              </a:spcBef>
              <a:spcAft>
                <a:spcPts val="0"/>
              </a:spcAft>
              <a:buSzPts val="1600"/>
              <a:buChar char="●"/>
            </a:pPr>
            <a:r>
              <a:rPr lang="en" sz="1600"/>
              <a:t>Allows for customization.</a:t>
            </a:r>
            <a:endParaRPr sz="1600"/>
          </a:p>
        </p:txBody>
      </p:sp>
      <p:pic>
        <p:nvPicPr>
          <p:cNvPr id="239" name="Google Shape;239;p22"/>
          <p:cNvPicPr preferRelativeResize="0"/>
          <p:nvPr/>
        </p:nvPicPr>
        <p:blipFill rotWithShape="1">
          <a:blip r:embed="rId3">
            <a:alphaModFix/>
          </a:blip>
          <a:srcRect b="37392" l="0" r="0" t="10810"/>
          <a:stretch/>
        </p:blipFill>
        <p:spPr>
          <a:xfrm>
            <a:off x="7055775" y="3360075"/>
            <a:ext cx="1690975" cy="1554676"/>
          </a:xfrm>
          <a:prstGeom prst="rect">
            <a:avLst/>
          </a:prstGeom>
          <a:noFill/>
          <a:ln>
            <a:noFill/>
          </a:ln>
        </p:spPr>
      </p:pic>
      <p:pic>
        <p:nvPicPr>
          <p:cNvPr id="240" name="Google Shape;240;p22"/>
          <p:cNvPicPr preferRelativeResize="0"/>
          <p:nvPr/>
        </p:nvPicPr>
        <p:blipFill>
          <a:blip r:embed="rId4">
            <a:alphaModFix/>
          </a:blip>
          <a:stretch>
            <a:fillRect/>
          </a:stretch>
        </p:blipFill>
        <p:spPr>
          <a:xfrm>
            <a:off x="7055775" y="1729625"/>
            <a:ext cx="1690975" cy="1532450"/>
          </a:xfrm>
          <a:prstGeom prst="rect">
            <a:avLst/>
          </a:prstGeom>
          <a:noFill/>
          <a:ln>
            <a:noFill/>
          </a:ln>
        </p:spPr>
      </p:pic>
      <p:cxnSp>
        <p:nvCxnSpPr>
          <p:cNvPr id="241" name="Google Shape;241;p22"/>
          <p:cNvCxnSpPr>
            <a:stCxn id="242" idx="3"/>
            <a:endCxn id="240" idx="1"/>
          </p:cNvCxnSpPr>
          <p:nvPr/>
        </p:nvCxnSpPr>
        <p:spPr>
          <a:xfrm flipH="1" rot="10800000">
            <a:off x="5908275" y="2495850"/>
            <a:ext cx="1147500" cy="874800"/>
          </a:xfrm>
          <a:prstGeom prst="straightConnector1">
            <a:avLst/>
          </a:prstGeom>
          <a:noFill/>
          <a:ln cap="flat" cmpd="sng" w="19050">
            <a:solidFill>
              <a:schemeClr val="dk2"/>
            </a:solidFill>
            <a:prstDash val="solid"/>
            <a:round/>
            <a:headEnd len="med" w="med" type="none"/>
            <a:tailEnd len="med" w="med" type="triangle"/>
          </a:ln>
        </p:spPr>
      </p:cxnSp>
      <p:cxnSp>
        <p:nvCxnSpPr>
          <p:cNvPr id="243" name="Google Shape;243;p22"/>
          <p:cNvCxnSpPr>
            <a:stCxn id="242" idx="3"/>
            <a:endCxn id="239" idx="1"/>
          </p:cNvCxnSpPr>
          <p:nvPr/>
        </p:nvCxnSpPr>
        <p:spPr>
          <a:xfrm>
            <a:off x="5908275" y="3370613"/>
            <a:ext cx="1147500" cy="766800"/>
          </a:xfrm>
          <a:prstGeom prst="straightConnector1">
            <a:avLst/>
          </a:prstGeom>
          <a:noFill/>
          <a:ln cap="flat" cmpd="sng" w="19050">
            <a:solidFill>
              <a:schemeClr val="dk2"/>
            </a:solidFill>
            <a:prstDash val="solid"/>
            <a:round/>
            <a:headEnd len="med" w="med" type="none"/>
            <a:tailEnd len="med" w="med" type="triangle"/>
          </a:ln>
        </p:spPr>
      </p:cxnSp>
      <p:pic>
        <p:nvPicPr>
          <p:cNvPr id="244" name="Google Shape;244;p22"/>
          <p:cNvPicPr preferRelativeResize="0"/>
          <p:nvPr/>
        </p:nvPicPr>
        <p:blipFill rotWithShape="1">
          <a:blip r:embed="rId5">
            <a:alphaModFix/>
          </a:blip>
          <a:srcRect b="36686" l="0" r="0" t="12225"/>
          <a:stretch/>
        </p:blipFill>
        <p:spPr>
          <a:xfrm>
            <a:off x="1612950" y="2603976"/>
            <a:ext cx="1690975" cy="1533451"/>
          </a:xfrm>
          <a:prstGeom prst="rect">
            <a:avLst/>
          </a:prstGeom>
          <a:noFill/>
          <a:ln>
            <a:noFill/>
          </a:ln>
        </p:spPr>
      </p:pic>
      <p:cxnSp>
        <p:nvCxnSpPr>
          <p:cNvPr id="245" name="Google Shape;245;p22"/>
          <p:cNvCxnSpPr>
            <a:stCxn id="244" idx="3"/>
            <a:endCxn id="242" idx="1"/>
          </p:cNvCxnSpPr>
          <p:nvPr/>
        </p:nvCxnSpPr>
        <p:spPr>
          <a:xfrm>
            <a:off x="3303925" y="3370701"/>
            <a:ext cx="913200" cy="0"/>
          </a:xfrm>
          <a:prstGeom prst="straightConnector1">
            <a:avLst/>
          </a:prstGeom>
          <a:noFill/>
          <a:ln cap="flat" cmpd="sng" w="19050">
            <a:solidFill>
              <a:schemeClr val="dk2"/>
            </a:solidFill>
            <a:prstDash val="solid"/>
            <a:round/>
            <a:headEnd len="med" w="med" type="none"/>
            <a:tailEnd len="med" w="med" type="triangle"/>
          </a:ln>
        </p:spPr>
      </p:cxnSp>
      <p:pic>
        <p:nvPicPr>
          <p:cNvPr id="246" name="Google Shape;246;p22"/>
          <p:cNvPicPr preferRelativeResize="0"/>
          <p:nvPr/>
        </p:nvPicPr>
        <p:blipFill rotWithShape="1">
          <a:blip r:embed="rId6">
            <a:alphaModFix/>
          </a:blip>
          <a:srcRect b="37405" l="0" r="0" t="11758"/>
          <a:stretch/>
        </p:blipFill>
        <p:spPr>
          <a:xfrm>
            <a:off x="4217125" y="2571750"/>
            <a:ext cx="1722955" cy="1554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ph type="title"/>
          </p:nvPr>
        </p:nvSpPr>
        <p:spPr>
          <a:xfrm>
            <a:off x="1037400" y="393750"/>
            <a:ext cx="75591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User Procedures to Start Animation Process</a:t>
            </a:r>
            <a:endParaRPr/>
          </a:p>
        </p:txBody>
      </p:sp>
      <p:sp>
        <p:nvSpPr>
          <p:cNvPr id="252" name="Google Shape;252;p23"/>
          <p:cNvSpPr txBox="1"/>
          <p:nvPr>
            <p:ph idx="1" type="body"/>
          </p:nvPr>
        </p:nvSpPr>
        <p:spPr>
          <a:xfrm>
            <a:off x="1297500" y="1058175"/>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Upload page</a:t>
            </a:r>
            <a:endParaRPr sz="1600"/>
          </a:p>
        </p:txBody>
      </p:sp>
      <p:pic>
        <p:nvPicPr>
          <p:cNvPr id="253" name="Google Shape;253;p23"/>
          <p:cNvPicPr preferRelativeResize="0"/>
          <p:nvPr/>
        </p:nvPicPr>
        <p:blipFill>
          <a:blip r:embed="rId3">
            <a:alphaModFix/>
          </a:blip>
          <a:stretch>
            <a:fillRect/>
          </a:stretch>
        </p:blipFill>
        <p:spPr>
          <a:xfrm>
            <a:off x="1790700" y="1821675"/>
            <a:ext cx="5562600" cy="270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Website- Waiting and Download</a:t>
            </a:r>
            <a:endParaRPr/>
          </a:p>
        </p:txBody>
      </p:sp>
      <p:pic>
        <p:nvPicPr>
          <p:cNvPr id="259" name="Google Shape;259;p24"/>
          <p:cNvPicPr preferRelativeResize="0"/>
          <p:nvPr/>
        </p:nvPicPr>
        <p:blipFill>
          <a:blip r:embed="rId3">
            <a:alphaModFix/>
          </a:blip>
          <a:stretch>
            <a:fillRect/>
          </a:stretch>
        </p:blipFill>
        <p:spPr>
          <a:xfrm>
            <a:off x="3091217" y="2108250"/>
            <a:ext cx="2961570" cy="860925"/>
          </a:xfrm>
          <a:prstGeom prst="rect">
            <a:avLst/>
          </a:prstGeom>
          <a:noFill/>
          <a:ln>
            <a:noFill/>
          </a:ln>
        </p:spPr>
      </p:pic>
      <p:pic>
        <p:nvPicPr>
          <p:cNvPr id="260" name="Google Shape;260;p24"/>
          <p:cNvPicPr preferRelativeResize="0"/>
          <p:nvPr/>
        </p:nvPicPr>
        <p:blipFill>
          <a:blip r:embed="rId4">
            <a:alphaModFix/>
          </a:blip>
          <a:stretch>
            <a:fillRect/>
          </a:stretch>
        </p:blipFill>
        <p:spPr>
          <a:xfrm>
            <a:off x="112350" y="3208688"/>
            <a:ext cx="4413076" cy="1282875"/>
          </a:xfrm>
          <a:prstGeom prst="rect">
            <a:avLst/>
          </a:prstGeom>
          <a:noFill/>
          <a:ln>
            <a:noFill/>
          </a:ln>
        </p:spPr>
      </p:pic>
      <p:pic>
        <p:nvPicPr>
          <p:cNvPr id="261" name="Google Shape;261;p24"/>
          <p:cNvPicPr preferRelativeResize="0"/>
          <p:nvPr/>
        </p:nvPicPr>
        <p:blipFill>
          <a:blip r:embed="rId5">
            <a:alphaModFix/>
          </a:blip>
          <a:stretch>
            <a:fillRect/>
          </a:stretch>
        </p:blipFill>
        <p:spPr>
          <a:xfrm>
            <a:off x="4620950" y="3208687"/>
            <a:ext cx="4413074" cy="1279294"/>
          </a:xfrm>
          <a:prstGeom prst="rect">
            <a:avLst/>
          </a:prstGeom>
          <a:noFill/>
          <a:ln>
            <a:noFill/>
          </a:ln>
        </p:spPr>
      </p:pic>
      <p:pic>
        <p:nvPicPr>
          <p:cNvPr id="262" name="Google Shape;262;p24"/>
          <p:cNvPicPr preferRelativeResize="0"/>
          <p:nvPr/>
        </p:nvPicPr>
        <p:blipFill>
          <a:blip r:embed="rId6">
            <a:alphaModFix/>
          </a:blip>
          <a:stretch>
            <a:fillRect/>
          </a:stretch>
        </p:blipFill>
        <p:spPr>
          <a:xfrm>
            <a:off x="3518985" y="862450"/>
            <a:ext cx="2108415" cy="1025325"/>
          </a:xfrm>
          <a:prstGeom prst="rect">
            <a:avLst/>
          </a:prstGeom>
          <a:noFill/>
          <a:ln>
            <a:noFill/>
          </a:ln>
        </p:spPr>
      </p:pic>
      <p:cxnSp>
        <p:nvCxnSpPr>
          <p:cNvPr id="263" name="Google Shape;263;p24"/>
          <p:cNvCxnSpPr>
            <a:stCxn id="262" idx="2"/>
            <a:endCxn id="259" idx="0"/>
          </p:cNvCxnSpPr>
          <p:nvPr/>
        </p:nvCxnSpPr>
        <p:spPr>
          <a:xfrm flipH="1">
            <a:off x="4571993" y="1887775"/>
            <a:ext cx="1200" cy="220500"/>
          </a:xfrm>
          <a:prstGeom prst="straightConnector1">
            <a:avLst/>
          </a:prstGeom>
          <a:noFill/>
          <a:ln cap="flat" cmpd="sng" w="9525">
            <a:solidFill>
              <a:schemeClr val="dk2"/>
            </a:solidFill>
            <a:prstDash val="solid"/>
            <a:round/>
            <a:headEnd len="med" w="med" type="none"/>
            <a:tailEnd len="med" w="med" type="triangle"/>
          </a:ln>
        </p:spPr>
      </p:cxnSp>
      <p:pic>
        <p:nvPicPr>
          <p:cNvPr id="264" name="Google Shape;264;p24"/>
          <p:cNvPicPr preferRelativeResize="0"/>
          <p:nvPr/>
        </p:nvPicPr>
        <p:blipFill rotWithShape="1">
          <a:blip r:embed="rId7">
            <a:alphaModFix/>
          </a:blip>
          <a:srcRect b="85383" l="25930" r="32041" t="0"/>
          <a:stretch/>
        </p:blipFill>
        <p:spPr>
          <a:xfrm>
            <a:off x="3658175" y="4731075"/>
            <a:ext cx="1827675" cy="412425"/>
          </a:xfrm>
          <a:prstGeom prst="rect">
            <a:avLst/>
          </a:prstGeom>
          <a:noFill/>
          <a:ln>
            <a:noFill/>
          </a:ln>
        </p:spPr>
      </p:pic>
      <p:cxnSp>
        <p:nvCxnSpPr>
          <p:cNvPr id="265" name="Google Shape;265;p24"/>
          <p:cNvCxnSpPr/>
          <p:nvPr/>
        </p:nvCxnSpPr>
        <p:spPr>
          <a:xfrm flipH="1">
            <a:off x="4572580" y="2969163"/>
            <a:ext cx="1200" cy="220500"/>
          </a:xfrm>
          <a:prstGeom prst="straightConnector1">
            <a:avLst/>
          </a:prstGeom>
          <a:noFill/>
          <a:ln cap="flat" cmpd="sng" w="9525">
            <a:solidFill>
              <a:schemeClr val="dk2"/>
            </a:solidFill>
            <a:prstDash val="solid"/>
            <a:round/>
            <a:headEnd len="med" w="med" type="none"/>
            <a:tailEnd len="med" w="med" type="triangle"/>
          </a:ln>
        </p:spPr>
      </p:cxnSp>
      <p:cxnSp>
        <p:nvCxnSpPr>
          <p:cNvPr id="266" name="Google Shape;266;p24"/>
          <p:cNvCxnSpPr/>
          <p:nvPr/>
        </p:nvCxnSpPr>
        <p:spPr>
          <a:xfrm flipH="1">
            <a:off x="4572580" y="4487975"/>
            <a:ext cx="1200" cy="22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272" name="Google Shape;27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Become an anime character!</a:t>
            </a:r>
            <a:endParaRPr sz="1600"/>
          </a:p>
          <a:p>
            <a:pPr indent="0" lvl="0" marL="0" rtl="0" algn="l">
              <a:spcBef>
                <a:spcPts val="1200"/>
              </a:spcBef>
              <a:spcAft>
                <a:spcPts val="0"/>
              </a:spcAft>
              <a:buNone/>
            </a:pPr>
            <a:r>
              <a:rPr lang="en" sz="1600"/>
              <a:t>Instructions:</a:t>
            </a:r>
            <a:endParaRPr sz="1600"/>
          </a:p>
          <a:p>
            <a:pPr indent="-330200" lvl="0" marL="457200" rtl="0" algn="l">
              <a:spcBef>
                <a:spcPts val="1200"/>
              </a:spcBef>
              <a:spcAft>
                <a:spcPts val="0"/>
              </a:spcAft>
              <a:buSzPts val="1600"/>
              <a:buAutoNum type="arabicPeriod"/>
            </a:pPr>
            <a:r>
              <a:rPr lang="en" sz="1600"/>
              <a:t>Face the camera with your head straight.</a:t>
            </a:r>
            <a:endParaRPr sz="1600"/>
          </a:p>
          <a:p>
            <a:pPr indent="-330200" lvl="0" marL="457200" rtl="0" algn="l">
              <a:spcBef>
                <a:spcPts val="0"/>
              </a:spcBef>
              <a:spcAft>
                <a:spcPts val="0"/>
              </a:spcAft>
              <a:buSzPts val="1600"/>
              <a:buAutoNum type="arabicPeriod"/>
            </a:pPr>
            <a:r>
              <a:rPr lang="en" sz="1600"/>
              <a:t>Turn your head slightly to the right.</a:t>
            </a:r>
            <a:endParaRPr sz="1600"/>
          </a:p>
          <a:p>
            <a:pPr indent="-330200" lvl="0" marL="457200" rtl="0" algn="l">
              <a:spcBef>
                <a:spcPts val="0"/>
              </a:spcBef>
              <a:spcAft>
                <a:spcPts val="0"/>
              </a:spcAft>
              <a:buSzPts val="1600"/>
              <a:buAutoNum type="arabicPeriod"/>
            </a:pPr>
            <a:r>
              <a:rPr lang="en" sz="1600"/>
              <a:t>Turn your head slightly to the left.</a:t>
            </a:r>
            <a:endParaRPr sz="1600"/>
          </a:p>
          <a:p>
            <a:pPr indent="-330200" lvl="0" marL="457200" rtl="0" algn="l">
              <a:spcBef>
                <a:spcPts val="0"/>
              </a:spcBef>
              <a:spcAft>
                <a:spcPts val="0"/>
              </a:spcAft>
              <a:buSzPts val="1600"/>
              <a:buAutoNum type="arabicPeriod"/>
            </a:pPr>
            <a:r>
              <a:rPr lang="en" sz="1600"/>
              <a:t>Try not to blink!</a:t>
            </a:r>
            <a:endParaRPr sz="1600"/>
          </a:p>
        </p:txBody>
      </p:sp>
      <p:sp>
        <p:nvSpPr>
          <p:cNvPr id="273" name="Google Shape;273;p25"/>
          <p:cNvSpPr/>
          <p:nvPr/>
        </p:nvSpPr>
        <p:spPr>
          <a:xfrm>
            <a:off x="1313900" y="1510000"/>
            <a:ext cx="7278300" cy="298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txBox="1"/>
          <p:nvPr/>
        </p:nvSpPr>
        <p:spPr>
          <a:xfrm>
            <a:off x="4784138" y="4291825"/>
            <a:ext cx="250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Montserrat"/>
                <a:ea typeface="Montserrat"/>
                <a:cs typeface="Montserrat"/>
                <a:sym typeface="Montserrat"/>
              </a:rPr>
              <a:t>output</a:t>
            </a:r>
            <a:endParaRPr sz="1800">
              <a:solidFill>
                <a:schemeClr val="lt1"/>
              </a:solidFill>
              <a:latin typeface="Montserrat"/>
              <a:ea typeface="Montserrat"/>
              <a:cs typeface="Montserrat"/>
              <a:sym typeface="Montserrat"/>
            </a:endParaRPr>
          </a:p>
        </p:txBody>
      </p:sp>
      <p:sp>
        <p:nvSpPr>
          <p:cNvPr id="275" name="Google Shape;275;p25"/>
          <p:cNvSpPr txBox="1"/>
          <p:nvPr/>
        </p:nvSpPr>
        <p:spPr>
          <a:xfrm>
            <a:off x="1320113" y="4291825"/>
            <a:ext cx="250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Montserrat"/>
                <a:ea typeface="Montserrat"/>
                <a:cs typeface="Montserrat"/>
                <a:sym typeface="Montserrat"/>
              </a:rPr>
              <a:t>input</a:t>
            </a:r>
            <a:endParaRPr sz="1800">
              <a:solidFill>
                <a:schemeClr val="lt1"/>
              </a:solidFill>
              <a:latin typeface="Montserrat"/>
              <a:ea typeface="Montserrat"/>
              <a:cs typeface="Montserrat"/>
              <a:sym typeface="Montserrat"/>
            </a:endParaRPr>
          </a:p>
        </p:txBody>
      </p:sp>
      <p:pic>
        <p:nvPicPr>
          <p:cNvPr id="276" name="Google Shape;276;p25" title="input - Trim.mov">
            <a:hlinkClick r:id="rId3"/>
          </p:cNvPr>
          <p:cNvPicPr preferRelativeResize="0"/>
          <p:nvPr/>
        </p:nvPicPr>
        <p:blipFill>
          <a:blip r:embed="rId4">
            <a:alphaModFix/>
          </a:blip>
          <a:stretch>
            <a:fillRect/>
          </a:stretch>
        </p:blipFill>
        <p:spPr>
          <a:xfrm>
            <a:off x="1647799" y="1070100"/>
            <a:ext cx="1849025" cy="3282025"/>
          </a:xfrm>
          <a:prstGeom prst="rect">
            <a:avLst/>
          </a:prstGeom>
          <a:noFill/>
          <a:ln>
            <a:noFill/>
          </a:ln>
        </p:spPr>
      </p:pic>
      <p:pic>
        <p:nvPicPr>
          <p:cNvPr id="277" name="Google Shape;277;p25" title="input2.mov">
            <a:hlinkClick r:id="rId5"/>
          </p:cNvPr>
          <p:cNvPicPr preferRelativeResize="0"/>
          <p:nvPr/>
        </p:nvPicPr>
        <p:blipFill>
          <a:blip r:embed="rId6">
            <a:alphaModFix/>
          </a:blip>
          <a:stretch>
            <a:fillRect/>
          </a:stretch>
        </p:blipFill>
        <p:spPr>
          <a:xfrm>
            <a:off x="5043221" y="1070100"/>
            <a:ext cx="1986228" cy="3282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283" name="Google Shape;28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Become an anime character!</a:t>
            </a:r>
            <a:endParaRPr sz="1600"/>
          </a:p>
          <a:p>
            <a:pPr indent="0" lvl="0" marL="0" rtl="0" algn="l">
              <a:spcBef>
                <a:spcPts val="1200"/>
              </a:spcBef>
              <a:spcAft>
                <a:spcPts val="0"/>
              </a:spcAft>
              <a:buNone/>
            </a:pPr>
            <a:r>
              <a:rPr lang="en" sz="1600"/>
              <a:t>Instructions:</a:t>
            </a:r>
            <a:endParaRPr sz="1600"/>
          </a:p>
          <a:p>
            <a:pPr indent="-330200" lvl="0" marL="457200" rtl="0" algn="l">
              <a:spcBef>
                <a:spcPts val="1200"/>
              </a:spcBef>
              <a:spcAft>
                <a:spcPts val="0"/>
              </a:spcAft>
              <a:buSzPts val="1600"/>
              <a:buAutoNum type="arabicPeriod"/>
            </a:pPr>
            <a:r>
              <a:rPr lang="en" sz="1600"/>
              <a:t>Face the camera with your head straight.</a:t>
            </a:r>
            <a:endParaRPr sz="1600"/>
          </a:p>
          <a:p>
            <a:pPr indent="-330200" lvl="0" marL="457200" rtl="0" algn="l">
              <a:spcBef>
                <a:spcPts val="0"/>
              </a:spcBef>
              <a:spcAft>
                <a:spcPts val="0"/>
              </a:spcAft>
              <a:buSzPts val="1600"/>
              <a:buAutoNum type="arabicPeriod"/>
            </a:pPr>
            <a:r>
              <a:rPr lang="en" sz="1600"/>
              <a:t>Turn your head slightly to the right.</a:t>
            </a:r>
            <a:endParaRPr sz="1600"/>
          </a:p>
          <a:p>
            <a:pPr indent="-330200" lvl="0" marL="457200" rtl="0" algn="l">
              <a:spcBef>
                <a:spcPts val="0"/>
              </a:spcBef>
              <a:spcAft>
                <a:spcPts val="0"/>
              </a:spcAft>
              <a:buSzPts val="1600"/>
              <a:buAutoNum type="arabicPeriod"/>
            </a:pPr>
            <a:r>
              <a:rPr lang="en" sz="1600"/>
              <a:t>Turn your head slightly to the left.</a:t>
            </a:r>
            <a:endParaRPr sz="1600"/>
          </a:p>
          <a:p>
            <a:pPr indent="-330200" lvl="0" marL="457200" rtl="0" algn="l">
              <a:spcBef>
                <a:spcPts val="0"/>
              </a:spcBef>
              <a:spcAft>
                <a:spcPts val="0"/>
              </a:spcAft>
              <a:buSzPts val="1600"/>
              <a:buAutoNum type="arabicPeriod"/>
            </a:pPr>
            <a:r>
              <a:rPr lang="en" sz="1600"/>
              <a:t>Try not to blink!</a:t>
            </a:r>
            <a:endParaRPr sz="1600"/>
          </a:p>
        </p:txBody>
      </p:sp>
      <p:sp>
        <p:nvSpPr>
          <p:cNvPr id="284" name="Google Shape;284;p26"/>
          <p:cNvSpPr/>
          <p:nvPr/>
        </p:nvSpPr>
        <p:spPr>
          <a:xfrm>
            <a:off x="1313900" y="1510000"/>
            <a:ext cx="7278300" cy="298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txBox="1"/>
          <p:nvPr/>
        </p:nvSpPr>
        <p:spPr>
          <a:xfrm>
            <a:off x="5592588" y="4291825"/>
            <a:ext cx="250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Montserrat"/>
                <a:ea typeface="Montserrat"/>
                <a:cs typeface="Montserrat"/>
                <a:sym typeface="Montserrat"/>
              </a:rPr>
              <a:t>output</a:t>
            </a:r>
            <a:endParaRPr sz="1800">
              <a:solidFill>
                <a:schemeClr val="lt1"/>
              </a:solidFill>
              <a:latin typeface="Montserrat"/>
              <a:ea typeface="Montserrat"/>
              <a:cs typeface="Montserrat"/>
              <a:sym typeface="Montserrat"/>
            </a:endParaRPr>
          </a:p>
        </p:txBody>
      </p:sp>
      <p:sp>
        <p:nvSpPr>
          <p:cNvPr id="286" name="Google Shape;286;p26"/>
          <p:cNvSpPr txBox="1"/>
          <p:nvPr/>
        </p:nvSpPr>
        <p:spPr>
          <a:xfrm>
            <a:off x="1020588" y="4291825"/>
            <a:ext cx="250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Montserrat"/>
                <a:ea typeface="Montserrat"/>
                <a:cs typeface="Montserrat"/>
                <a:sym typeface="Montserrat"/>
              </a:rPr>
              <a:t>input</a:t>
            </a:r>
            <a:endParaRPr sz="1800">
              <a:solidFill>
                <a:schemeClr val="lt1"/>
              </a:solidFill>
              <a:latin typeface="Montserrat"/>
              <a:ea typeface="Montserrat"/>
              <a:cs typeface="Montserrat"/>
              <a:sym typeface="Montserrat"/>
            </a:endParaRPr>
          </a:p>
        </p:txBody>
      </p:sp>
      <p:pic>
        <p:nvPicPr>
          <p:cNvPr id="287" name="Google Shape;287;p26" title="other_input.mov">
            <a:hlinkClick r:id="rId3"/>
          </p:cNvPr>
          <p:cNvPicPr preferRelativeResize="0"/>
          <p:nvPr/>
        </p:nvPicPr>
        <p:blipFill>
          <a:blip r:embed="rId4">
            <a:alphaModFix/>
          </a:blip>
          <a:stretch>
            <a:fillRect/>
          </a:stretch>
        </p:blipFill>
        <p:spPr>
          <a:xfrm>
            <a:off x="0" y="1567550"/>
            <a:ext cx="4545600" cy="2718700"/>
          </a:xfrm>
          <a:prstGeom prst="rect">
            <a:avLst/>
          </a:prstGeom>
          <a:noFill/>
          <a:ln>
            <a:noFill/>
          </a:ln>
        </p:spPr>
      </p:pic>
      <p:pic>
        <p:nvPicPr>
          <p:cNvPr id="288" name="Google Shape;288;p26" title="input2_new.mov">
            <a:hlinkClick r:id="rId5"/>
          </p:cNvPr>
          <p:cNvPicPr preferRelativeResize="0"/>
          <p:nvPr/>
        </p:nvPicPr>
        <p:blipFill>
          <a:blip r:embed="rId6">
            <a:alphaModFix/>
          </a:blip>
          <a:stretch>
            <a:fillRect/>
          </a:stretch>
        </p:blipFill>
        <p:spPr>
          <a:xfrm>
            <a:off x="4545600" y="1567550"/>
            <a:ext cx="4598400" cy="271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27" title="final_product.mov">
            <a:hlinkClick r:id="rId3"/>
          </p:cNvPr>
          <p:cNvPicPr preferRelativeResize="0"/>
          <p:nvPr/>
        </p:nvPicPr>
        <p:blipFill>
          <a:blip r:embed="rId4">
            <a:alphaModFix/>
          </a:blip>
          <a:stretch>
            <a:fillRect/>
          </a:stretch>
        </p:blipFill>
        <p:spPr>
          <a:xfrm>
            <a:off x="270938" y="152400"/>
            <a:ext cx="8602133"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7" name="Shape 297"/>
        <p:cNvGrpSpPr/>
        <p:nvPr/>
      </p:nvGrpSpPr>
      <p:grpSpPr>
        <a:xfrm>
          <a:off x="0" y="0"/>
          <a:ext cx="0" cy="0"/>
          <a:chOff x="0" y="0"/>
          <a:chExt cx="0" cy="0"/>
        </a:xfrm>
      </p:grpSpPr>
      <p:sp>
        <p:nvSpPr>
          <p:cNvPr id="298" name="Google Shape;29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Improvements</a:t>
            </a:r>
            <a:endParaRPr/>
          </a:p>
        </p:txBody>
      </p:sp>
      <p:sp>
        <p:nvSpPr>
          <p:cNvPr id="299" name="Google Shape;299;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Multiple people</a:t>
            </a:r>
            <a:endParaRPr sz="1600"/>
          </a:p>
          <a:p>
            <a:pPr indent="-330200" lvl="1" marL="914400" rtl="0" algn="l">
              <a:spcBef>
                <a:spcPts val="0"/>
              </a:spcBef>
              <a:spcAft>
                <a:spcPts val="0"/>
              </a:spcAft>
              <a:buSzPts val="1600"/>
              <a:buChar char="○"/>
            </a:pPr>
            <a:r>
              <a:rPr lang="en" sz="1600"/>
              <a:t>Landmarks unable to indicate distinct people</a:t>
            </a:r>
            <a:endParaRPr sz="1600"/>
          </a:p>
          <a:p>
            <a:pPr indent="-330200" lvl="0" marL="457200" rtl="0" algn="l">
              <a:spcBef>
                <a:spcPts val="0"/>
              </a:spcBef>
              <a:spcAft>
                <a:spcPts val="0"/>
              </a:spcAft>
              <a:buSzPts val="1600"/>
              <a:buChar char="●"/>
            </a:pPr>
            <a:r>
              <a:rPr lang="en" sz="1600"/>
              <a:t>Head tilting</a:t>
            </a:r>
            <a:endParaRPr sz="1600"/>
          </a:p>
          <a:p>
            <a:pPr indent="-330200" lvl="1" marL="914400" rtl="0" algn="l">
              <a:spcBef>
                <a:spcPts val="0"/>
              </a:spcBef>
              <a:spcAft>
                <a:spcPts val="0"/>
              </a:spcAft>
              <a:buSzPts val="1600"/>
              <a:buChar char="○"/>
            </a:pPr>
            <a:r>
              <a:rPr lang="en" sz="1600"/>
              <a:t>Assumption: parallel to x and y axes</a:t>
            </a:r>
            <a:endParaRPr sz="1600"/>
          </a:p>
          <a:p>
            <a:pPr indent="-330200" lvl="1" marL="914400" rtl="0" algn="l">
              <a:spcBef>
                <a:spcPts val="0"/>
              </a:spcBef>
              <a:spcAft>
                <a:spcPts val="0"/>
              </a:spcAft>
              <a:buSzPts val="1600"/>
              <a:buChar char="○"/>
            </a:pPr>
            <a:r>
              <a:rPr lang="en" sz="1600"/>
              <a:t>Obstacle: Tilt distorts parallel</a:t>
            </a:r>
            <a:endParaRPr sz="1600"/>
          </a:p>
          <a:p>
            <a:pPr indent="-330200" lvl="1" marL="914400" rtl="0" algn="l">
              <a:spcBef>
                <a:spcPts val="0"/>
              </a:spcBef>
              <a:spcAft>
                <a:spcPts val="0"/>
              </a:spcAft>
              <a:buSzPts val="1600"/>
              <a:buChar char="○"/>
            </a:pPr>
            <a:r>
              <a:rPr lang="en" sz="1600"/>
              <a:t>Solution: Use OpenCV rotate function</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3" name="Shape 303"/>
        <p:cNvGrpSpPr/>
        <p:nvPr/>
      </p:nvGrpSpPr>
      <p:grpSpPr>
        <a:xfrm>
          <a:off x="0" y="0"/>
          <a:ext cx="0" cy="0"/>
          <a:chOff x="0" y="0"/>
          <a:chExt cx="0" cy="0"/>
        </a:xfrm>
      </p:grpSpPr>
      <p:sp>
        <p:nvSpPr>
          <p:cNvPr id="304" name="Google Shape;30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05" name="Google Shape;305;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Bradski, G. (2000). “The OpenCV Library”. In: Dr. Dobb’s Journal of Software Tools.</a:t>
            </a:r>
            <a:endParaRPr/>
          </a:p>
          <a:p>
            <a:pPr indent="-311150" lvl="0" marL="457200" rtl="0" algn="l">
              <a:spcBef>
                <a:spcPts val="0"/>
              </a:spcBef>
              <a:spcAft>
                <a:spcPts val="0"/>
              </a:spcAft>
              <a:buSzPts val="1300"/>
              <a:buChar char="●"/>
            </a:pPr>
            <a:r>
              <a:rPr lang="en"/>
              <a:t>Harris, Charles R. et al. (Sept. 2020). “Array programming with NumPy”. In: Nature 585.7825, pp. 357–362. doi: 10.1038/s41586- 020- 2649- 2. Url: https://doi.org/10.1038/s41586-020-2649-2.</a:t>
            </a:r>
            <a:endParaRPr/>
          </a:p>
          <a:p>
            <a:pPr indent="-311150" lvl="0" marL="457200" rtl="0" algn="l">
              <a:spcBef>
                <a:spcPts val="0"/>
              </a:spcBef>
              <a:spcAft>
                <a:spcPts val="0"/>
              </a:spcAft>
              <a:buSzPts val="1300"/>
              <a:buChar char="●"/>
            </a:pPr>
            <a:r>
              <a:rPr lang="en"/>
              <a:t>Mart ́ın Abadi et al. (2015). TensorFlow: Large-Scale Machine Learning on Heterogeneous Systems. Software available from tensorflow.org. url: https ://www.tensorflow.org/.</a:t>
            </a:r>
            <a:endParaRPr/>
          </a:p>
          <a:p>
            <a:pPr indent="-311150" lvl="0" marL="457200" rtl="0" algn="l">
              <a:spcBef>
                <a:spcPts val="0"/>
              </a:spcBef>
              <a:spcAft>
                <a:spcPts val="0"/>
              </a:spcAft>
              <a:buSzPts val="1300"/>
              <a:buChar char="●"/>
            </a:pPr>
            <a:r>
              <a:rPr lang="en"/>
              <a:t>Men, Yifang et al. (2022). “DCT-Net: Domain-Calibrated Translation for Portrait Stylization”. In: vol. 41. 4. ACM New York, NY, USA, pp. 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 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Objective</a:t>
            </a:r>
            <a:endParaRPr sz="1600"/>
          </a:p>
          <a:p>
            <a:pPr indent="-330200" lvl="0" marL="457200" rtl="0" algn="l">
              <a:spcBef>
                <a:spcPts val="0"/>
              </a:spcBef>
              <a:spcAft>
                <a:spcPts val="0"/>
              </a:spcAft>
              <a:buSzPts val="1600"/>
              <a:buChar char="●"/>
            </a:pPr>
            <a:r>
              <a:rPr lang="en" sz="1600"/>
              <a:t>Cartoonization (DCT-Net)</a:t>
            </a:r>
            <a:endParaRPr sz="1600"/>
          </a:p>
          <a:p>
            <a:pPr indent="-330200" lvl="0" marL="457200" rtl="0" algn="l">
              <a:spcBef>
                <a:spcPts val="0"/>
              </a:spcBef>
              <a:spcAft>
                <a:spcPts val="0"/>
              </a:spcAft>
              <a:buSzPts val="1600"/>
              <a:buChar char="●"/>
            </a:pPr>
            <a:r>
              <a:rPr lang="en" sz="1600"/>
              <a:t>Customization</a:t>
            </a:r>
            <a:endParaRPr sz="1600"/>
          </a:p>
          <a:p>
            <a:pPr indent="-330200" lvl="0" marL="457200" rtl="0" algn="l">
              <a:spcBef>
                <a:spcPts val="0"/>
              </a:spcBef>
              <a:spcAft>
                <a:spcPts val="0"/>
              </a:spcAft>
              <a:buSzPts val="1600"/>
              <a:buChar char="●"/>
            </a:pPr>
            <a:r>
              <a:rPr lang="en" sz="1600"/>
              <a:t>User Interface</a:t>
            </a:r>
            <a:endParaRPr sz="1600"/>
          </a:p>
        </p:txBody>
      </p:sp>
      <p:pic>
        <p:nvPicPr>
          <p:cNvPr descr="Gajeel X Levy | Anime Amino" id="142" name="Google Shape;142;p14"/>
          <p:cNvPicPr preferRelativeResize="0"/>
          <p:nvPr/>
        </p:nvPicPr>
        <p:blipFill>
          <a:blip r:embed="rId3">
            <a:alphaModFix/>
          </a:blip>
          <a:stretch>
            <a:fillRect/>
          </a:stretch>
        </p:blipFill>
        <p:spPr>
          <a:xfrm>
            <a:off x="4961875" y="1625025"/>
            <a:ext cx="3374525" cy="18934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8" name="Google Shape;148;p15"/>
          <p:cNvSpPr txBox="1"/>
          <p:nvPr>
            <p:ph idx="1" type="body"/>
          </p:nvPr>
        </p:nvSpPr>
        <p:spPr>
          <a:xfrm>
            <a:off x="1014225" y="1552650"/>
            <a:ext cx="4353000" cy="2911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Objective</a:t>
            </a:r>
            <a:endParaRPr sz="1600"/>
          </a:p>
          <a:p>
            <a:pPr indent="-330200" lvl="1" marL="914400" rtl="0" algn="l">
              <a:spcBef>
                <a:spcPts val="0"/>
              </a:spcBef>
              <a:spcAft>
                <a:spcPts val="0"/>
              </a:spcAft>
              <a:buSzPts val="1600"/>
              <a:buChar char="○"/>
            </a:pPr>
            <a:r>
              <a:rPr lang="en" sz="1600"/>
              <a:t>Turn real-life video into anime allowing for user customization</a:t>
            </a:r>
            <a:endParaRPr sz="1600"/>
          </a:p>
          <a:p>
            <a:pPr indent="-330200" lvl="1" marL="914400" rtl="0" algn="l">
              <a:spcBef>
                <a:spcPts val="0"/>
              </a:spcBef>
              <a:spcAft>
                <a:spcPts val="0"/>
              </a:spcAft>
              <a:buSzPts val="1600"/>
              <a:buChar char="○"/>
            </a:pPr>
            <a:r>
              <a:rPr lang="en" sz="1600"/>
              <a:t>Allow users to submit videos of themselves to be animated</a:t>
            </a:r>
            <a:endParaRPr sz="1600"/>
          </a:p>
          <a:p>
            <a:pPr indent="-330200" lvl="0" marL="457200" rtl="0" algn="l">
              <a:spcBef>
                <a:spcPts val="0"/>
              </a:spcBef>
              <a:spcAft>
                <a:spcPts val="0"/>
              </a:spcAft>
              <a:buSzPts val="1600"/>
              <a:buChar char="●"/>
            </a:pPr>
            <a:r>
              <a:rPr lang="en" sz="1600"/>
              <a:t>Rationale</a:t>
            </a:r>
            <a:endParaRPr sz="1600"/>
          </a:p>
          <a:p>
            <a:pPr indent="-330200" lvl="1" marL="914400" rtl="0" algn="l">
              <a:spcBef>
                <a:spcPts val="0"/>
              </a:spcBef>
              <a:spcAft>
                <a:spcPts val="0"/>
              </a:spcAft>
              <a:buSzPts val="1600"/>
              <a:buChar char="○"/>
            </a:pPr>
            <a:r>
              <a:rPr lang="en" sz="1600"/>
              <a:t>Anime is traditionally hand-drawn, frame by frame</a:t>
            </a:r>
            <a:endParaRPr sz="1600"/>
          </a:p>
          <a:p>
            <a:pPr indent="-330200" lvl="1" marL="914400" rtl="0" algn="l">
              <a:spcBef>
                <a:spcPts val="0"/>
              </a:spcBef>
              <a:spcAft>
                <a:spcPts val="0"/>
              </a:spcAft>
              <a:buSzPts val="1600"/>
              <a:buChar char="○"/>
            </a:pPr>
            <a:r>
              <a:rPr lang="en" sz="1600"/>
              <a:t>3000 frames per 20 minute episode, 1 hour per frame</a:t>
            </a:r>
            <a:endParaRPr sz="1600"/>
          </a:p>
        </p:txBody>
      </p:sp>
      <p:pic>
        <p:nvPicPr>
          <p:cNvPr descr="Pin on Drawing" id="149" name="Google Shape;149;p15"/>
          <p:cNvPicPr preferRelativeResize="0"/>
          <p:nvPr/>
        </p:nvPicPr>
        <p:blipFill rotWithShape="1">
          <a:blip r:embed="rId3">
            <a:alphaModFix/>
          </a:blip>
          <a:srcRect b="5517" l="0" r="0" t="0"/>
          <a:stretch/>
        </p:blipFill>
        <p:spPr>
          <a:xfrm>
            <a:off x="5367219" y="832825"/>
            <a:ext cx="3074406" cy="3477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Platforms and Libraries</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Python libraries</a:t>
            </a:r>
            <a:endParaRPr sz="1600"/>
          </a:p>
          <a:p>
            <a:pPr indent="-330200" lvl="1" marL="914400" rtl="0" algn="l">
              <a:spcBef>
                <a:spcPts val="0"/>
              </a:spcBef>
              <a:spcAft>
                <a:spcPts val="0"/>
              </a:spcAft>
              <a:buSzPts val="1600"/>
              <a:buChar char="○"/>
            </a:pPr>
            <a:r>
              <a:rPr lang="en" sz="1600"/>
              <a:t>Opencv</a:t>
            </a:r>
            <a:endParaRPr sz="1600"/>
          </a:p>
          <a:p>
            <a:pPr indent="-330200" lvl="1" marL="914400" rtl="0" algn="l">
              <a:spcBef>
                <a:spcPts val="0"/>
              </a:spcBef>
              <a:spcAft>
                <a:spcPts val="0"/>
              </a:spcAft>
              <a:buSzPts val="1600"/>
              <a:buChar char="○"/>
            </a:pPr>
            <a:r>
              <a:rPr lang="en" sz="1600"/>
              <a:t>Tensorflow</a:t>
            </a:r>
            <a:endParaRPr sz="1600"/>
          </a:p>
          <a:p>
            <a:pPr indent="-330200" lvl="1" marL="914400" rtl="0" algn="l">
              <a:spcBef>
                <a:spcPts val="0"/>
              </a:spcBef>
              <a:spcAft>
                <a:spcPts val="0"/>
              </a:spcAft>
              <a:buSzPts val="1600"/>
              <a:buChar char="○"/>
            </a:pPr>
            <a:r>
              <a:rPr lang="en" sz="1600"/>
              <a:t>Numpy</a:t>
            </a:r>
            <a:endParaRPr sz="1600"/>
          </a:p>
          <a:p>
            <a:pPr indent="-330200" lvl="0" marL="457200" rtl="0" algn="l">
              <a:spcBef>
                <a:spcPts val="0"/>
              </a:spcBef>
              <a:spcAft>
                <a:spcPts val="0"/>
              </a:spcAft>
              <a:buSzPts val="1600"/>
              <a:buChar char="●"/>
            </a:pPr>
            <a:r>
              <a:rPr lang="en" sz="1600"/>
              <a:t>Director</a:t>
            </a:r>
            <a:endParaRPr sz="1600"/>
          </a:p>
          <a:p>
            <a:pPr indent="-330200" lvl="1" marL="914400" rtl="0" algn="l">
              <a:spcBef>
                <a:spcPts val="0"/>
              </a:spcBef>
              <a:spcAft>
                <a:spcPts val="0"/>
              </a:spcAft>
              <a:buSzPts val="1600"/>
              <a:buChar char="○"/>
            </a:pPr>
            <a:r>
              <a:rPr lang="en" sz="1600"/>
              <a:t>Python</a:t>
            </a:r>
            <a:endParaRPr sz="1600"/>
          </a:p>
          <a:p>
            <a:pPr indent="-330200" lvl="1" marL="914400" rtl="0" algn="l">
              <a:spcBef>
                <a:spcPts val="0"/>
              </a:spcBef>
              <a:spcAft>
                <a:spcPts val="0"/>
              </a:spcAft>
              <a:buSzPts val="1600"/>
              <a:buChar char="○"/>
            </a:pPr>
            <a:r>
              <a:rPr lang="en" sz="1600"/>
              <a:t>Flask</a:t>
            </a:r>
            <a:endParaRPr sz="1600"/>
          </a:p>
          <a:p>
            <a:pPr indent="-330200" lvl="1" marL="914400" rtl="0" algn="l">
              <a:spcBef>
                <a:spcPts val="0"/>
              </a:spcBef>
              <a:spcAft>
                <a:spcPts val="0"/>
              </a:spcAft>
              <a:buSzPts val="1600"/>
              <a:buChar char="○"/>
            </a:pPr>
            <a:r>
              <a:rPr lang="en" sz="1600"/>
              <a:t>HTML</a:t>
            </a:r>
            <a:endParaRPr sz="1600"/>
          </a:p>
          <a:p>
            <a:pPr indent="-330200" lvl="1" marL="914400" rtl="0" algn="l">
              <a:spcBef>
                <a:spcPts val="0"/>
              </a:spcBef>
              <a:spcAft>
                <a:spcPts val="0"/>
              </a:spcAft>
              <a:buSzPts val="1600"/>
              <a:buChar char="○"/>
            </a:pPr>
            <a:r>
              <a:rPr lang="en" sz="1600"/>
              <a:t>JavaScript</a:t>
            </a:r>
            <a:endParaRPr sz="1600"/>
          </a:p>
          <a:p>
            <a:pPr indent="-330200" lvl="0" marL="457200" rtl="0" algn="l">
              <a:spcBef>
                <a:spcPts val="0"/>
              </a:spcBef>
              <a:spcAft>
                <a:spcPts val="0"/>
              </a:spcAft>
              <a:buSzPts val="1600"/>
              <a:buChar char="●"/>
            </a:pPr>
            <a:r>
              <a:rPr lang="en" sz="1600"/>
              <a:t>Jupyterhub</a:t>
            </a:r>
            <a:endParaRPr sz="1600"/>
          </a:p>
        </p:txBody>
      </p:sp>
      <p:pic>
        <p:nvPicPr>
          <p:cNvPr descr="OpenCV là gì? Học Computer Vision không khó! | TopDev" id="156" name="Google Shape;156;p16"/>
          <p:cNvPicPr preferRelativeResize="0"/>
          <p:nvPr/>
        </p:nvPicPr>
        <p:blipFill>
          <a:blip r:embed="rId3">
            <a:alphaModFix/>
          </a:blip>
          <a:stretch>
            <a:fillRect/>
          </a:stretch>
        </p:blipFill>
        <p:spPr>
          <a:xfrm>
            <a:off x="3785190" y="1567550"/>
            <a:ext cx="846235" cy="1040926"/>
          </a:xfrm>
          <a:prstGeom prst="rect">
            <a:avLst/>
          </a:prstGeom>
          <a:noFill/>
          <a:ln>
            <a:noFill/>
          </a:ln>
        </p:spPr>
      </p:pic>
      <p:pic>
        <p:nvPicPr>
          <p:cNvPr descr="AI and Machine Learning | NXP" id="157" name="Google Shape;157;p16"/>
          <p:cNvPicPr preferRelativeResize="0"/>
          <p:nvPr/>
        </p:nvPicPr>
        <p:blipFill rotWithShape="1">
          <a:blip r:embed="rId4">
            <a:alphaModFix/>
          </a:blip>
          <a:srcRect b="0" l="10197" r="8356" t="0"/>
          <a:stretch/>
        </p:blipFill>
        <p:spPr>
          <a:xfrm>
            <a:off x="4625612" y="1567550"/>
            <a:ext cx="1330674" cy="1040925"/>
          </a:xfrm>
          <a:prstGeom prst="rect">
            <a:avLst/>
          </a:prstGeom>
          <a:noFill/>
          <a:ln>
            <a:noFill/>
          </a:ln>
        </p:spPr>
      </p:pic>
      <p:pic>
        <p:nvPicPr>
          <p:cNvPr descr="Numpy Basics for Machine Learning | by Aryan Chugh | The Startup | Medium" id="158" name="Google Shape;158;p16"/>
          <p:cNvPicPr preferRelativeResize="0"/>
          <p:nvPr/>
        </p:nvPicPr>
        <p:blipFill rotWithShape="1">
          <a:blip r:embed="rId5">
            <a:alphaModFix/>
          </a:blip>
          <a:srcRect b="0" l="5272" r="21084" t="0"/>
          <a:stretch/>
        </p:blipFill>
        <p:spPr>
          <a:xfrm>
            <a:off x="5950475" y="1567550"/>
            <a:ext cx="2558949" cy="1040925"/>
          </a:xfrm>
          <a:prstGeom prst="rect">
            <a:avLst/>
          </a:prstGeom>
          <a:noFill/>
          <a:ln>
            <a:noFill/>
          </a:ln>
        </p:spPr>
      </p:pic>
      <p:pic>
        <p:nvPicPr>
          <p:cNvPr descr="Python Logo Png Transparent Images - Logo Transparent Background Python ..." id="159" name="Google Shape;159;p16"/>
          <p:cNvPicPr preferRelativeResize="0"/>
          <p:nvPr/>
        </p:nvPicPr>
        <p:blipFill rotWithShape="1">
          <a:blip r:embed="rId6">
            <a:alphaModFix/>
          </a:blip>
          <a:srcRect b="0" l="26336" r="26449" t="0"/>
          <a:stretch/>
        </p:blipFill>
        <p:spPr>
          <a:xfrm>
            <a:off x="3785200" y="2608475"/>
            <a:ext cx="1012900" cy="1312350"/>
          </a:xfrm>
          <a:prstGeom prst="rect">
            <a:avLst/>
          </a:prstGeom>
          <a:noFill/>
          <a:ln>
            <a:noFill/>
          </a:ln>
        </p:spPr>
      </p:pic>
      <p:pic>
        <p:nvPicPr>
          <p:cNvPr descr="Flask Logo - Flask Python Icon - Free Transparent PNG Download - PNGkey" id="160" name="Google Shape;160;p16"/>
          <p:cNvPicPr preferRelativeResize="0"/>
          <p:nvPr/>
        </p:nvPicPr>
        <p:blipFill>
          <a:blip r:embed="rId7">
            <a:alphaModFix/>
          </a:blip>
          <a:stretch>
            <a:fillRect/>
          </a:stretch>
        </p:blipFill>
        <p:spPr>
          <a:xfrm>
            <a:off x="4798100" y="2590125"/>
            <a:ext cx="985696" cy="1330690"/>
          </a:xfrm>
          <a:prstGeom prst="rect">
            <a:avLst/>
          </a:prstGeom>
          <a:noFill/>
          <a:ln>
            <a:noFill/>
          </a:ln>
        </p:spPr>
      </p:pic>
      <p:pic>
        <p:nvPicPr>
          <p:cNvPr descr="Importance of JavaScript in Web Application Development | Quocent" id="161" name="Google Shape;161;p16"/>
          <p:cNvPicPr preferRelativeResize="0"/>
          <p:nvPr/>
        </p:nvPicPr>
        <p:blipFill>
          <a:blip r:embed="rId8">
            <a:alphaModFix/>
          </a:blip>
          <a:stretch>
            <a:fillRect/>
          </a:stretch>
        </p:blipFill>
        <p:spPr>
          <a:xfrm>
            <a:off x="5783800" y="2608475"/>
            <a:ext cx="1231900" cy="1312349"/>
          </a:xfrm>
          <a:prstGeom prst="rect">
            <a:avLst/>
          </a:prstGeom>
          <a:noFill/>
          <a:ln>
            <a:noFill/>
          </a:ln>
        </p:spPr>
      </p:pic>
      <p:pic>
        <p:nvPicPr>
          <p:cNvPr descr="GitHub - jupyterhub/jupyterhub: Multi-user server for Jupyter notebooks" id="162" name="Google Shape;162;p16"/>
          <p:cNvPicPr preferRelativeResize="0"/>
          <p:nvPr/>
        </p:nvPicPr>
        <p:blipFill>
          <a:blip r:embed="rId9">
            <a:alphaModFix/>
          </a:blip>
          <a:stretch>
            <a:fillRect/>
          </a:stretch>
        </p:blipFill>
        <p:spPr>
          <a:xfrm>
            <a:off x="7015700" y="2589313"/>
            <a:ext cx="1493725" cy="133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p:nvPr/>
        </p:nvSpPr>
        <p:spPr>
          <a:xfrm>
            <a:off x="6328225" y="1719300"/>
            <a:ext cx="1594800" cy="170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169" name="Google Shape;169;p17"/>
          <p:cNvSpPr/>
          <p:nvPr/>
        </p:nvSpPr>
        <p:spPr>
          <a:xfrm>
            <a:off x="6433825" y="1797050"/>
            <a:ext cx="1408800" cy="9480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Unicron GPU</a:t>
            </a:r>
            <a:endParaRPr>
              <a:solidFill>
                <a:schemeClr val="lt1"/>
              </a:solidFill>
              <a:latin typeface="Montserrat"/>
              <a:ea typeface="Montserrat"/>
              <a:cs typeface="Montserrat"/>
              <a:sym typeface="Montserrat"/>
            </a:endParaRPr>
          </a:p>
        </p:txBody>
      </p:sp>
      <p:cxnSp>
        <p:nvCxnSpPr>
          <p:cNvPr id="170" name="Google Shape;170;p17"/>
          <p:cNvCxnSpPr/>
          <p:nvPr/>
        </p:nvCxnSpPr>
        <p:spPr>
          <a:xfrm>
            <a:off x="2819525" y="2516850"/>
            <a:ext cx="561900" cy="0"/>
          </a:xfrm>
          <a:prstGeom prst="straightConnector1">
            <a:avLst/>
          </a:prstGeom>
          <a:noFill/>
          <a:ln cap="flat" cmpd="sng" w="19050">
            <a:solidFill>
              <a:schemeClr val="dk2"/>
            </a:solidFill>
            <a:prstDash val="solid"/>
            <a:round/>
            <a:headEnd len="med" w="med" type="none"/>
            <a:tailEnd len="med" w="med" type="triangle"/>
          </a:ln>
        </p:spPr>
      </p:cxnSp>
      <p:cxnSp>
        <p:nvCxnSpPr>
          <p:cNvPr id="171" name="Google Shape;171;p17"/>
          <p:cNvCxnSpPr/>
          <p:nvPr/>
        </p:nvCxnSpPr>
        <p:spPr>
          <a:xfrm>
            <a:off x="5707188" y="2516850"/>
            <a:ext cx="561900" cy="0"/>
          </a:xfrm>
          <a:prstGeom prst="straightConnector1">
            <a:avLst/>
          </a:prstGeom>
          <a:noFill/>
          <a:ln cap="flat" cmpd="sng" w="19050">
            <a:solidFill>
              <a:schemeClr val="dk2"/>
            </a:solidFill>
            <a:prstDash val="solid"/>
            <a:round/>
            <a:headEnd len="med" w="med" type="none"/>
            <a:tailEnd len="med" w="med" type="triangle"/>
          </a:ln>
        </p:spPr>
      </p:cxnSp>
      <p:sp>
        <p:nvSpPr>
          <p:cNvPr id="172" name="Google Shape;172;p17"/>
          <p:cNvSpPr/>
          <p:nvPr/>
        </p:nvSpPr>
        <p:spPr>
          <a:xfrm>
            <a:off x="3478175" y="2049900"/>
            <a:ext cx="2169900" cy="1043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Open-ssh client and Open-ssh keygen</a:t>
            </a:r>
            <a:endParaRPr>
              <a:solidFill>
                <a:schemeClr val="lt1"/>
              </a:solidFill>
              <a:latin typeface="Montserrat"/>
              <a:ea typeface="Montserrat"/>
              <a:cs typeface="Montserrat"/>
              <a:sym typeface="Montserrat"/>
            </a:endParaRPr>
          </a:p>
        </p:txBody>
      </p:sp>
      <p:cxnSp>
        <p:nvCxnSpPr>
          <p:cNvPr id="173" name="Google Shape;173;p17"/>
          <p:cNvCxnSpPr/>
          <p:nvPr/>
        </p:nvCxnSpPr>
        <p:spPr>
          <a:xfrm rot="10800000">
            <a:off x="5712050" y="2798950"/>
            <a:ext cx="544200" cy="0"/>
          </a:xfrm>
          <a:prstGeom prst="straightConnector1">
            <a:avLst/>
          </a:prstGeom>
          <a:noFill/>
          <a:ln cap="flat" cmpd="sng" w="19050">
            <a:solidFill>
              <a:schemeClr val="dk2"/>
            </a:solidFill>
            <a:prstDash val="solid"/>
            <a:round/>
            <a:headEnd len="med" w="med" type="none"/>
            <a:tailEnd len="med" w="med" type="triangle"/>
          </a:ln>
        </p:spPr>
      </p:cxnSp>
      <p:sp>
        <p:nvSpPr>
          <p:cNvPr id="174" name="Google Shape;174;p17"/>
          <p:cNvSpPr/>
          <p:nvPr/>
        </p:nvSpPr>
        <p:spPr>
          <a:xfrm>
            <a:off x="1613700" y="2049900"/>
            <a:ext cx="1109100" cy="1043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TJ Director</a:t>
            </a:r>
            <a:endParaRPr>
              <a:solidFill>
                <a:schemeClr val="lt1"/>
              </a:solidFill>
              <a:latin typeface="Montserrat"/>
              <a:ea typeface="Montserrat"/>
              <a:cs typeface="Montserrat"/>
              <a:sym typeface="Montserrat"/>
            </a:endParaRPr>
          </a:p>
        </p:txBody>
      </p:sp>
      <p:cxnSp>
        <p:nvCxnSpPr>
          <p:cNvPr id="175" name="Google Shape;175;p17"/>
          <p:cNvCxnSpPr/>
          <p:nvPr/>
        </p:nvCxnSpPr>
        <p:spPr>
          <a:xfrm rot="10800000">
            <a:off x="2819538" y="2798950"/>
            <a:ext cx="544200" cy="0"/>
          </a:xfrm>
          <a:prstGeom prst="straightConnector1">
            <a:avLst/>
          </a:prstGeom>
          <a:noFill/>
          <a:ln cap="flat" cmpd="sng" w="19050">
            <a:solidFill>
              <a:schemeClr val="dk2"/>
            </a:solidFill>
            <a:prstDash val="solid"/>
            <a:round/>
            <a:headEnd len="med" w="med" type="none"/>
            <a:tailEnd len="med" w="med" type="triangle"/>
          </a:ln>
        </p:spPr>
      </p:cxnSp>
      <p:sp>
        <p:nvSpPr>
          <p:cNvPr id="176" name="Google Shape;176;p17"/>
          <p:cNvSpPr txBox="1"/>
          <p:nvPr/>
        </p:nvSpPr>
        <p:spPr>
          <a:xfrm>
            <a:off x="1516650" y="1649700"/>
            <a:ext cx="13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User Interface</a:t>
            </a:r>
            <a:endParaRPr>
              <a:solidFill>
                <a:schemeClr val="lt1"/>
              </a:solidFill>
              <a:latin typeface="Lato"/>
              <a:ea typeface="Lato"/>
              <a:cs typeface="Lato"/>
              <a:sym typeface="Lato"/>
            </a:endParaRPr>
          </a:p>
        </p:txBody>
      </p:sp>
      <p:sp>
        <p:nvSpPr>
          <p:cNvPr id="177" name="Google Shape;177;p17"/>
          <p:cNvSpPr txBox="1"/>
          <p:nvPr/>
        </p:nvSpPr>
        <p:spPr>
          <a:xfrm>
            <a:off x="3896025" y="1649700"/>
            <a:ext cx="140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Remote Access</a:t>
            </a:r>
            <a:endParaRPr>
              <a:solidFill>
                <a:schemeClr val="lt1"/>
              </a:solidFill>
              <a:latin typeface="Lato"/>
              <a:ea typeface="Lato"/>
              <a:cs typeface="Lato"/>
              <a:sym typeface="Lato"/>
            </a:endParaRPr>
          </a:p>
        </p:txBody>
      </p:sp>
      <p:sp>
        <p:nvSpPr>
          <p:cNvPr id="178" name="Google Shape;178;p17"/>
          <p:cNvSpPr txBox="1"/>
          <p:nvPr/>
        </p:nvSpPr>
        <p:spPr>
          <a:xfrm>
            <a:off x="6571050" y="1249500"/>
            <a:ext cx="11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Processing</a:t>
            </a:r>
            <a:endParaRPr>
              <a:solidFill>
                <a:schemeClr val="lt1"/>
              </a:solidFill>
              <a:latin typeface="Lato"/>
              <a:ea typeface="Lato"/>
              <a:cs typeface="Lato"/>
              <a:sym typeface="Lato"/>
            </a:endParaRPr>
          </a:p>
        </p:txBody>
      </p:sp>
      <p:sp>
        <p:nvSpPr>
          <p:cNvPr id="179" name="Google Shape;179;p17"/>
          <p:cNvSpPr/>
          <p:nvPr/>
        </p:nvSpPr>
        <p:spPr>
          <a:xfrm>
            <a:off x="6433825" y="2840750"/>
            <a:ext cx="1408800" cy="400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JupyterHub</a:t>
            </a:r>
            <a:endParaRPr>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of Process</a:t>
            </a:r>
            <a:endParaRPr/>
          </a:p>
        </p:txBody>
      </p:sp>
      <p:sp>
        <p:nvSpPr>
          <p:cNvPr id="185" name="Google Shape;185;p18"/>
          <p:cNvSpPr/>
          <p:nvPr/>
        </p:nvSpPr>
        <p:spPr>
          <a:xfrm>
            <a:off x="5369200" y="2533850"/>
            <a:ext cx="1109100" cy="3033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DCT-Net</a:t>
            </a:r>
            <a:endParaRPr>
              <a:solidFill>
                <a:schemeClr val="lt1"/>
              </a:solidFill>
              <a:latin typeface="Montserrat"/>
              <a:ea typeface="Montserrat"/>
              <a:cs typeface="Montserrat"/>
              <a:sym typeface="Montserrat"/>
            </a:endParaRPr>
          </a:p>
        </p:txBody>
      </p:sp>
      <p:cxnSp>
        <p:nvCxnSpPr>
          <p:cNvPr id="186" name="Google Shape;186;p18"/>
          <p:cNvCxnSpPr/>
          <p:nvPr/>
        </p:nvCxnSpPr>
        <p:spPr>
          <a:xfrm>
            <a:off x="1927975" y="2126750"/>
            <a:ext cx="561900" cy="0"/>
          </a:xfrm>
          <a:prstGeom prst="straightConnector1">
            <a:avLst/>
          </a:prstGeom>
          <a:noFill/>
          <a:ln cap="flat" cmpd="sng" w="19050">
            <a:solidFill>
              <a:schemeClr val="dk2"/>
            </a:solidFill>
            <a:prstDash val="solid"/>
            <a:round/>
            <a:headEnd len="med" w="med" type="none"/>
            <a:tailEnd len="med" w="med" type="triangle"/>
          </a:ln>
        </p:spPr>
      </p:cxnSp>
      <p:sp>
        <p:nvSpPr>
          <p:cNvPr id="187" name="Google Shape;187;p18"/>
          <p:cNvSpPr/>
          <p:nvPr/>
        </p:nvSpPr>
        <p:spPr>
          <a:xfrm>
            <a:off x="7271425" y="2515425"/>
            <a:ext cx="1594500" cy="3033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Customization</a:t>
            </a:r>
            <a:endParaRPr>
              <a:solidFill>
                <a:schemeClr val="lt1"/>
              </a:solidFill>
              <a:latin typeface="Montserrat"/>
              <a:ea typeface="Montserrat"/>
              <a:cs typeface="Montserrat"/>
              <a:sym typeface="Montserrat"/>
            </a:endParaRPr>
          </a:p>
        </p:txBody>
      </p:sp>
      <p:cxnSp>
        <p:nvCxnSpPr>
          <p:cNvPr id="188" name="Google Shape;188;p18"/>
          <p:cNvCxnSpPr/>
          <p:nvPr/>
        </p:nvCxnSpPr>
        <p:spPr>
          <a:xfrm>
            <a:off x="4642150" y="2126750"/>
            <a:ext cx="561900" cy="0"/>
          </a:xfrm>
          <a:prstGeom prst="straightConnector1">
            <a:avLst/>
          </a:prstGeom>
          <a:noFill/>
          <a:ln cap="flat" cmpd="sng" w="19050">
            <a:solidFill>
              <a:schemeClr val="dk2"/>
            </a:solidFill>
            <a:prstDash val="solid"/>
            <a:round/>
            <a:headEnd len="med" w="med" type="none"/>
            <a:tailEnd len="med" w="med" type="triangle"/>
          </a:ln>
        </p:spPr>
      </p:cxnSp>
      <p:cxnSp>
        <p:nvCxnSpPr>
          <p:cNvPr id="189" name="Google Shape;189;p18"/>
          <p:cNvCxnSpPr/>
          <p:nvPr/>
        </p:nvCxnSpPr>
        <p:spPr>
          <a:xfrm>
            <a:off x="8068675" y="2887225"/>
            <a:ext cx="0" cy="519600"/>
          </a:xfrm>
          <a:prstGeom prst="straightConnector1">
            <a:avLst/>
          </a:prstGeom>
          <a:noFill/>
          <a:ln cap="flat" cmpd="sng" w="19050">
            <a:solidFill>
              <a:schemeClr val="dk2"/>
            </a:solidFill>
            <a:prstDash val="solid"/>
            <a:round/>
            <a:headEnd len="med" w="med" type="none"/>
            <a:tailEnd len="med" w="med" type="triangle"/>
          </a:ln>
        </p:spPr>
      </p:cxnSp>
      <p:sp>
        <p:nvSpPr>
          <p:cNvPr id="190" name="Google Shape;190;p18"/>
          <p:cNvSpPr/>
          <p:nvPr/>
        </p:nvSpPr>
        <p:spPr>
          <a:xfrm>
            <a:off x="7186675" y="3541300"/>
            <a:ext cx="1764000" cy="1043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Save video in jupyterhub</a:t>
            </a:r>
            <a:endParaRPr>
              <a:solidFill>
                <a:schemeClr val="lt1"/>
              </a:solidFill>
              <a:latin typeface="Montserrat"/>
              <a:ea typeface="Montserrat"/>
              <a:cs typeface="Montserrat"/>
              <a:sym typeface="Montserrat"/>
            </a:endParaRPr>
          </a:p>
        </p:txBody>
      </p:sp>
      <p:sp>
        <p:nvSpPr>
          <p:cNvPr id="191" name="Google Shape;191;p18"/>
          <p:cNvSpPr/>
          <p:nvPr/>
        </p:nvSpPr>
        <p:spPr>
          <a:xfrm>
            <a:off x="2663000" y="1604900"/>
            <a:ext cx="1764000" cy="1043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UI initiates process in jupyterhub</a:t>
            </a:r>
            <a:endParaRPr>
              <a:solidFill>
                <a:schemeClr val="lt1"/>
              </a:solidFill>
              <a:latin typeface="Montserrat"/>
              <a:ea typeface="Montserrat"/>
              <a:cs typeface="Montserrat"/>
              <a:sym typeface="Montserrat"/>
            </a:endParaRPr>
          </a:p>
        </p:txBody>
      </p:sp>
      <p:cxnSp>
        <p:nvCxnSpPr>
          <p:cNvPr id="192" name="Google Shape;192;p18"/>
          <p:cNvCxnSpPr/>
          <p:nvPr/>
        </p:nvCxnSpPr>
        <p:spPr>
          <a:xfrm>
            <a:off x="6661200" y="2126750"/>
            <a:ext cx="562200" cy="0"/>
          </a:xfrm>
          <a:prstGeom prst="straightConnector1">
            <a:avLst/>
          </a:prstGeom>
          <a:noFill/>
          <a:ln cap="flat" cmpd="sng" w="19050">
            <a:solidFill>
              <a:schemeClr val="dk2"/>
            </a:solidFill>
            <a:prstDash val="solid"/>
            <a:round/>
            <a:headEnd len="med" w="med" type="none"/>
            <a:tailEnd len="med" w="med" type="triangle"/>
          </a:ln>
        </p:spPr>
      </p:cxnSp>
      <p:sp>
        <p:nvSpPr>
          <p:cNvPr id="193" name="Google Shape;193;p18"/>
          <p:cNvSpPr/>
          <p:nvPr/>
        </p:nvSpPr>
        <p:spPr>
          <a:xfrm>
            <a:off x="4323725" y="3616925"/>
            <a:ext cx="1764000" cy="1043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UI retrieves video from jupyterhub</a:t>
            </a:r>
            <a:endParaRPr>
              <a:solidFill>
                <a:schemeClr val="lt1"/>
              </a:solidFill>
              <a:latin typeface="Montserrat"/>
              <a:ea typeface="Montserrat"/>
              <a:cs typeface="Montserrat"/>
              <a:sym typeface="Montserrat"/>
            </a:endParaRPr>
          </a:p>
        </p:txBody>
      </p:sp>
      <p:cxnSp>
        <p:nvCxnSpPr>
          <p:cNvPr id="194" name="Google Shape;194;p18"/>
          <p:cNvCxnSpPr/>
          <p:nvPr/>
        </p:nvCxnSpPr>
        <p:spPr>
          <a:xfrm rot="10800000">
            <a:off x="6365100" y="4063150"/>
            <a:ext cx="544200" cy="0"/>
          </a:xfrm>
          <a:prstGeom prst="straightConnector1">
            <a:avLst/>
          </a:prstGeom>
          <a:noFill/>
          <a:ln cap="flat" cmpd="sng" w="19050">
            <a:solidFill>
              <a:schemeClr val="dk2"/>
            </a:solidFill>
            <a:prstDash val="solid"/>
            <a:round/>
            <a:headEnd len="med" w="med" type="none"/>
            <a:tailEnd len="med" w="med" type="triangle"/>
          </a:ln>
        </p:spPr>
      </p:cxnSp>
      <p:sp>
        <p:nvSpPr>
          <p:cNvPr id="195" name="Google Shape;195;p18"/>
          <p:cNvSpPr/>
          <p:nvPr/>
        </p:nvSpPr>
        <p:spPr>
          <a:xfrm>
            <a:off x="611700" y="1604900"/>
            <a:ext cx="1109100" cy="1043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User inputs video</a:t>
            </a:r>
            <a:endParaRPr>
              <a:solidFill>
                <a:schemeClr val="lt1"/>
              </a:solidFill>
              <a:latin typeface="Montserrat"/>
              <a:ea typeface="Montserrat"/>
              <a:cs typeface="Montserrat"/>
              <a:sym typeface="Montserrat"/>
            </a:endParaRPr>
          </a:p>
        </p:txBody>
      </p:sp>
      <p:sp>
        <p:nvSpPr>
          <p:cNvPr id="196" name="Google Shape;196;p18"/>
          <p:cNvSpPr/>
          <p:nvPr/>
        </p:nvSpPr>
        <p:spPr>
          <a:xfrm>
            <a:off x="1516300" y="3616925"/>
            <a:ext cx="1764000" cy="1043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User downloads video</a:t>
            </a:r>
            <a:endParaRPr>
              <a:solidFill>
                <a:schemeClr val="lt1"/>
              </a:solidFill>
              <a:latin typeface="Montserrat"/>
              <a:ea typeface="Montserrat"/>
              <a:cs typeface="Montserrat"/>
              <a:sym typeface="Montserrat"/>
            </a:endParaRPr>
          </a:p>
        </p:txBody>
      </p:sp>
      <p:cxnSp>
        <p:nvCxnSpPr>
          <p:cNvPr id="197" name="Google Shape;197;p18"/>
          <p:cNvCxnSpPr/>
          <p:nvPr/>
        </p:nvCxnSpPr>
        <p:spPr>
          <a:xfrm rot="10800000">
            <a:off x="3502150" y="4063150"/>
            <a:ext cx="544200" cy="0"/>
          </a:xfrm>
          <a:prstGeom prst="straightConnector1">
            <a:avLst/>
          </a:prstGeom>
          <a:noFill/>
          <a:ln cap="flat" cmpd="sng" w="19050">
            <a:solidFill>
              <a:schemeClr val="dk2"/>
            </a:solidFill>
            <a:prstDash val="solid"/>
            <a:round/>
            <a:headEnd len="med" w="med" type="none"/>
            <a:tailEnd len="med" w="med" type="triangle"/>
          </a:ln>
        </p:spPr>
      </p:cxnSp>
      <p:pic>
        <p:nvPicPr>
          <p:cNvPr id="198" name="Google Shape;198;p18"/>
          <p:cNvPicPr preferRelativeResize="0"/>
          <p:nvPr/>
        </p:nvPicPr>
        <p:blipFill rotWithShape="1">
          <a:blip r:embed="rId3">
            <a:alphaModFix/>
          </a:blip>
          <a:srcRect b="43579" l="9885" r="9748" t="10014"/>
          <a:stretch/>
        </p:blipFill>
        <p:spPr>
          <a:xfrm>
            <a:off x="5416013" y="1309050"/>
            <a:ext cx="1109100" cy="1136700"/>
          </a:xfrm>
          <a:prstGeom prst="roundRect">
            <a:avLst>
              <a:gd fmla="val 16667" name="adj"/>
            </a:avLst>
          </a:prstGeom>
          <a:noFill/>
          <a:ln>
            <a:noFill/>
          </a:ln>
        </p:spPr>
      </p:pic>
      <p:pic>
        <p:nvPicPr>
          <p:cNvPr id="199" name="Google Shape;199;p18"/>
          <p:cNvPicPr preferRelativeResize="0"/>
          <p:nvPr/>
        </p:nvPicPr>
        <p:blipFill rotWithShape="1">
          <a:blip r:embed="rId4">
            <a:alphaModFix/>
          </a:blip>
          <a:srcRect b="42798" l="10427" r="12047" t="12344"/>
          <a:stretch/>
        </p:blipFill>
        <p:spPr>
          <a:xfrm>
            <a:off x="7514125" y="1307850"/>
            <a:ext cx="1109100" cy="11391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DCT-Net</a:t>
            </a:r>
            <a:endParaRPr/>
          </a:p>
        </p:txBody>
      </p:sp>
      <p:sp>
        <p:nvSpPr>
          <p:cNvPr id="205" name="Google Shape;205;p19"/>
          <p:cNvSpPr txBox="1"/>
          <p:nvPr>
            <p:ph idx="1" type="body"/>
          </p:nvPr>
        </p:nvSpPr>
        <p:spPr>
          <a:xfrm>
            <a:off x="1297500" y="1567550"/>
            <a:ext cx="37311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Domain-calibrated translation for portrait stylization</a:t>
            </a:r>
            <a:endParaRPr sz="1600"/>
          </a:p>
          <a:p>
            <a:pPr indent="-330200" lvl="0" marL="457200" rtl="0" algn="l">
              <a:spcBef>
                <a:spcPts val="0"/>
              </a:spcBef>
              <a:spcAft>
                <a:spcPts val="0"/>
              </a:spcAft>
              <a:buSzPts val="1600"/>
              <a:buChar char="●"/>
            </a:pPr>
            <a:r>
              <a:rPr lang="en" sz="1600"/>
              <a:t>Pre-trained model</a:t>
            </a:r>
            <a:endParaRPr sz="1600"/>
          </a:p>
          <a:p>
            <a:pPr indent="-330200" lvl="0" marL="457200" rtl="0" algn="l">
              <a:spcBef>
                <a:spcPts val="0"/>
              </a:spcBef>
              <a:spcAft>
                <a:spcPts val="0"/>
              </a:spcAft>
              <a:buSzPts val="1600"/>
              <a:buChar char="●"/>
            </a:pPr>
            <a:r>
              <a:rPr lang="en" sz="1600"/>
              <a:t>3 modules:</a:t>
            </a:r>
            <a:endParaRPr sz="1600"/>
          </a:p>
          <a:p>
            <a:pPr indent="-330200" lvl="1" marL="914400" rtl="0" algn="l">
              <a:spcBef>
                <a:spcPts val="0"/>
              </a:spcBef>
              <a:spcAft>
                <a:spcPts val="0"/>
              </a:spcAft>
              <a:buSzPts val="1600"/>
              <a:buChar char="○"/>
            </a:pPr>
            <a:r>
              <a:rPr lang="en" sz="1600"/>
              <a:t>Content calibration</a:t>
            </a:r>
            <a:endParaRPr sz="1600"/>
          </a:p>
          <a:p>
            <a:pPr indent="-330200" lvl="1" marL="914400" rtl="0" algn="l">
              <a:spcBef>
                <a:spcPts val="0"/>
              </a:spcBef>
              <a:spcAft>
                <a:spcPts val="0"/>
              </a:spcAft>
              <a:buSzPts val="1600"/>
              <a:buChar char="○"/>
            </a:pPr>
            <a:r>
              <a:rPr lang="en" sz="1600"/>
              <a:t>Geometry expansion</a:t>
            </a:r>
            <a:endParaRPr sz="1600"/>
          </a:p>
          <a:p>
            <a:pPr indent="-330200" lvl="1" marL="914400" rtl="0" algn="l">
              <a:spcBef>
                <a:spcPts val="0"/>
              </a:spcBef>
              <a:spcAft>
                <a:spcPts val="0"/>
              </a:spcAft>
              <a:buSzPts val="1600"/>
              <a:buChar char="○"/>
            </a:pPr>
            <a:r>
              <a:rPr lang="en" sz="1600"/>
              <a:t>Texture translation</a:t>
            </a:r>
            <a:endParaRPr sz="1600"/>
          </a:p>
          <a:p>
            <a:pPr indent="-330200" lvl="0" marL="457200" rtl="0" algn="l">
              <a:spcBef>
                <a:spcPts val="0"/>
              </a:spcBef>
              <a:spcAft>
                <a:spcPts val="0"/>
              </a:spcAft>
              <a:buSzPts val="1600"/>
              <a:buChar char="●"/>
            </a:pPr>
            <a:r>
              <a:rPr lang="en" sz="1600"/>
              <a:t>Same-face syndrome</a:t>
            </a:r>
            <a:endParaRPr sz="1600"/>
          </a:p>
        </p:txBody>
      </p:sp>
      <p:pic>
        <p:nvPicPr>
          <p:cNvPr id="206" name="Google Shape;206;p19"/>
          <p:cNvPicPr preferRelativeResize="0"/>
          <p:nvPr/>
        </p:nvPicPr>
        <p:blipFill>
          <a:blip r:embed="rId3">
            <a:alphaModFix/>
          </a:blip>
          <a:stretch>
            <a:fillRect/>
          </a:stretch>
        </p:blipFill>
        <p:spPr>
          <a:xfrm>
            <a:off x="5459703" y="1567562"/>
            <a:ext cx="3260875" cy="329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Detecting Landmarks</a:t>
            </a:r>
            <a:endParaRPr/>
          </a:p>
        </p:txBody>
      </p:sp>
      <p:sp>
        <p:nvSpPr>
          <p:cNvPr id="212" name="Google Shape;21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Marks common features of the face.</a:t>
            </a:r>
            <a:endParaRPr sz="1600"/>
          </a:p>
          <a:p>
            <a:pPr indent="-330200" lvl="0" marL="457200" rtl="0" algn="l">
              <a:spcBef>
                <a:spcPts val="0"/>
              </a:spcBef>
              <a:spcAft>
                <a:spcPts val="0"/>
              </a:spcAft>
              <a:buSzPts val="1600"/>
              <a:buChar char="●"/>
            </a:pPr>
            <a:r>
              <a:rPr lang="en" sz="1600"/>
              <a:t>Used for scaling features later.</a:t>
            </a:r>
            <a:endParaRPr sz="1600"/>
          </a:p>
        </p:txBody>
      </p:sp>
      <p:pic>
        <p:nvPicPr>
          <p:cNvPr id="213" name="Google Shape;213;p20"/>
          <p:cNvPicPr preferRelativeResize="0"/>
          <p:nvPr/>
        </p:nvPicPr>
        <p:blipFill rotWithShape="1">
          <a:blip r:embed="rId3">
            <a:alphaModFix/>
          </a:blip>
          <a:srcRect b="41109" l="0" r="0" t="8945"/>
          <a:stretch/>
        </p:blipFill>
        <p:spPr>
          <a:xfrm>
            <a:off x="5412850" y="2619400"/>
            <a:ext cx="2148800" cy="1905000"/>
          </a:xfrm>
          <a:prstGeom prst="rect">
            <a:avLst/>
          </a:prstGeom>
          <a:noFill/>
          <a:ln>
            <a:noFill/>
          </a:ln>
        </p:spPr>
      </p:pic>
      <p:pic>
        <p:nvPicPr>
          <p:cNvPr id="214" name="Google Shape;214;p20"/>
          <p:cNvPicPr preferRelativeResize="0"/>
          <p:nvPr/>
        </p:nvPicPr>
        <p:blipFill rotWithShape="1">
          <a:blip r:embed="rId4">
            <a:alphaModFix/>
          </a:blip>
          <a:srcRect b="39490" l="0" r="0" t="8981"/>
          <a:stretch/>
        </p:blipFill>
        <p:spPr>
          <a:xfrm>
            <a:off x="1471225" y="2589281"/>
            <a:ext cx="2148800" cy="1965232"/>
          </a:xfrm>
          <a:prstGeom prst="rect">
            <a:avLst/>
          </a:prstGeom>
          <a:noFill/>
          <a:ln>
            <a:noFill/>
          </a:ln>
        </p:spPr>
      </p:pic>
      <p:cxnSp>
        <p:nvCxnSpPr>
          <p:cNvPr id="215" name="Google Shape;215;p20"/>
          <p:cNvCxnSpPr/>
          <p:nvPr/>
        </p:nvCxnSpPr>
        <p:spPr>
          <a:xfrm flipH="1" rot="10800000">
            <a:off x="3784775" y="3594300"/>
            <a:ext cx="1428900" cy="8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Wipeout</a:t>
            </a:r>
            <a:endParaRPr/>
          </a:p>
        </p:txBody>
      </p:sp>
      <p:sp>
        <p:nvSpPr>
          <p:cNvPr id="221" name="Google Shape;221;p21"/>
          <p:cNvSpPr txBox="1"/>
          <p:nvPr>
            <p:ph idx="1" type="body"/>
          </p:nvPr>
        </p:nvSpPr>
        <p:spPr>
          <a:xfrm>
            <a:off x="1297500" y="1567550"/>
            <a:ext cx="44034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Landmarks outlining the face form a polygon</a:t>
            </a:r>
            <a:endParaRPr sz="1600"/>
          </a:p>
          <a:p>
            <a:pPr indent="-330200" lvl="0" marL="457200" rtl="0" algn="l">
              <a:spcBef>
                <a:spcPts val="0"/>
              </a:spcBef>
              <a:spcAft>
                <a:spcPts val="0"/>
              </a:spcAft>
              <a:buSzPts val="1600"/>
              <a:buChar char="●"/>
            </a:pPr>
            <a:r>
              <a:rPr lang="en" sz="1600"/>
              <a:t>Fill in the polygon</a:t>
            </a:r>
            <a:endParaRPr sz="1600"/>
          </a:p>
          <a:p>
            <a:pPr indent="-330200" lvl="0" marL="457200" rtl="0" algn="l">
              <a:spcBef>
                <a:spcPts val="0"/>
              </a:spcBef>
              <a:spcAft>
                <a:spcPts val="0"/>
              </a:spcAft>
              <a:buSzPts val="1600"/>
              <a:buChar char="●"/>
            </a:pPr>
            <a:r>
              <a:rPr lang="en" sz="1600"/>
              <a:t>Apply Gaussian Blur</a:t>
            </a:r>
            <a:endParaRPr sz="1600"/>
          </a:p>
          <a:p>
            <a:pPr indent="-330200" lvl="1" marL="914400" rtl="0" algn="l">
              <a:spcBef>
                <a:spcPts val="0"/>
              </a:spcBef>
              <a:spcAft>
                <a:spcPts val="0"/>
              </a:spcAft>
              <a:buSzPts val="1600"/>
              <a:buChar char="○"/>
            </a:pPr>
            <a:r>
              <a:rPr lang="en" sz="1600"/>
              <a:t>11 by 11 kernel</a:t>
            </a:r>
            <a:endParaRPr sz="1600"/>
          </a:p>
        </p:txBody>
      </p:sp>
      <p:pic>
        <p:nvPicPr>
          <p:cNvPr id="222" name="Google Shape;222;p21"/>
          <p:cNvPicPr preferRelativeResize="0"/>
          <p:nvPr/>
        </p:nvPicPr>
        <p:blipFill rotWithShape="1">
          <a:blip r:embed="rId3">
            <a:alphaModFix/>
          </a:blip>
          <a:srcRect b="39056" l="0" r="0" t="11759"/>
          <a:stretch/>
        </p:blipFill>
        <p:spPr>
          <a:xfrm>
            <a:off x="7266025" y="3344650"/>
            <a:ext cx="1698325" cy="1482625"/>
          </a:xfrm>
          <a:prstGeom prst="rect">
            <a:avLst/>
          </a:prstGeom>
          <a:noFill/>
          <a:ln>
            <a:noFill/>
          </a:ln>
        </p:spPr>
      </p:pic>
      <p:pic>
        <p:nvPicPr>
          <p:cNvPr id="223" name="Google Shape;223;p21"/>
          <p:cNvPicPr preferRelativeResize="0"/>
          <p:nvPr/>
        </p:nvPicPr>
        <p:blipFill rotWithShape="1">
          <a:blip r:embed="rId4">
            <a:alphaModFix/>
          </a:blip>
          <a:srcRect b="39052" l="0" r="0" t="11768"/>
          <a:stretch/>
        </p:blipFill>
        <p:spPr>
          <a:xfrm>
            <a:off x="2599363" y="3344643"/>
            <a:ext cx="1698325" cy="1482631"/>
          </a:xfrm>
          <a:prstGeom prst="rect">
            <a:avLst/>
          </a:prstGeom>
          <a:noFill/>
          <a:ln>
            <a:noFill/>
          </a:ln>
        </p:spPr>
      </p:pic>
      <p:pic>
        <p:nvPicPr>
          <p:cNvPr id="224" name="Google Shape;224;p21"/>
          <p:cNvPicPr preferRelativeResize="0"/>
          <p:nvPr/>
        </p:nvPicPr>
        <p:blipFill rotWithShape="1">
          <a:blip r:embed="rId5">
            <a:alphaModFix/>
          </a:blip>
          <a:srcRect b="38135" l="0" r="0" t="12683"/>
          <a:stretch/>
        </p:blipFill>
        <p:spPr>
          <a:xfrm>
            <a:off x="4932700" y="3344651"/>
            <a:ext cx="1698325" cy="1482625"/>
          </a:xfrm>
          <a:prstGeom prst="rect">
            <a:avLst/>
          </a:prstGeom>
          <a:noFill/>
          <a:ln>
            <a:noFill/>
          </a:ln>
        </p:spPr>
      </p:pic>
      <p:pic>
        <p:nvPicPr>
          <p:cNvPr id="225" name="Google Shape;225;p21"/>
          <p:cNvPicPr preferRelativeResize="0"/>
          <p:nvPr/>
        </p:nvPicPr>
        <p:blipFill rotWithShape="1">
          <a:blip r:embed="rId5">
            <a:alphaModFix/>
          </a:blip>
          <a:srcRect b="53602" l="24588" r="51425" t="35074"/>
          <a:stretch/>
        </p:blipFill>
        <p:spPr>
          <a:xfrm>
            <a:off x="5820900" y="1567550"/>
            <a:ext cx="1333450" cy="1117326"/>
          </a:xfrm>
          <a:prstGeom prst="rect">
            <a:avLst/>
          </a:prstGeom>
          <a:noFill/>
          <a:ln>
            <a:noFill/>
          </a:ln>
        </p:spPr>
      </p:pic>
      <p:pic>
        <p:nvPicPr>
          <p:cNvPr id="226" name="Google Shape;226;p21"/>
          <p:cNvPicPr preferRelativeResize="0"/>
          <p:nvPr/>
        </p:nvPicPr>
        <p:blipFill rotWithShape="1">
          <a:blip r:embed="rId3">
            <a:alphaModFix/>
          </a:blip>
          <a:srcRect b="52485" l="25876" r="54872" t="38426"/>
          <a:stretch/>
        </p:blipFill>
        <p:spPr>
          <a:xfrm>
            <a:off x="7448463" y="1567550"/>
            <a:ext cx="1333450" cy="1117326"/>
          </a:xfrm>
          <a:prstGeom prst="rect">
            <a:avLst/>
          </a:prstGeom>
          <a:noFill/>
          <a:ln>
            <a:noFill/>
          </a:ln>
        </p:spPr>
      </p:pic>
      <p:pic>
        <p:nvPicPr>
          <p:cNvPr id="227" name="Google Shape;227;p21"/>
          <p:cNvPicPr preferRelativeResize="0"/>
          <p:nvPr/>
        </p:nvPicPr>
        <p:blipFill rotWithShape="1">
          <a:blip r:embed="rId6">
            <a:alphaModFix/>
          </a:blip>
          <a:srcRect b="39490" l="0" r="0" t="8981"/>
          <a:stretch/>
        </p:blipFill>
        <p:spPr>
          <a:xfrm>
            <a:off x="343256" y="3344653"/>
            <a:ext cx="1621120" cy="1482625"/>
          </a:xfrm>
          <a:prstGeom prst="rect">
            <a:avLst/>
          </a:prstGeom>
          <a:noFill/>
          <a:ln>
            <a:noFill/>
          </a:ln>
        </p:spPr>
      </p:pic>
      <p:cxnSp>
        <p:nvCxnSpPr>
          <p:cNvPr id="228" name="Google Shape;228;p21"/>
          <p:cNvCxnSpPr>
            <a:stCxn id="227" idx="3"/>
            <a:endCxn id="223" idx="1"/>
          </p:cNvCxnSpPr>
          <p:nvPr/>
        </p:nvCxnSpPr>
        <p:spPr>
          <a:xfrm>
            <a:off x="1964375" y="4085966"/>
            <a:ext cx="635100" cy="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21"/>
          <p:cNvCxnSpPr>
            <a:stCxn id="223" idx="3"/>
            <a:endCxn id="224" idx="1"/>
          </p:cNvCxnSpPr>
          <p:nvPr/>
        </p:nvCxnSpPr>
        <p:spPr>
          <a:xfrm>
            <a:off x="4297688" y="4085959"/>
            <a:ext cx="635100" cy="0"/>
          </a:xfrm>
          <a:prstGeom prst="straightConnector1">
            <a:avLst/>
          </a:prstGeom>
          <a:noFill/>
          <a:ln cap="flat" cmpd="sng" w="9525">
            <a:solidFill>
              <a:schemeClr val="dk2"/>
            </a:solidFill>
            <a:prstDash val="solid"/>
            <a:round/>
            <a:headEnd len="med" w="med" type="none"/>
            <a:tailEnd len="med" w="med" type="triangle"/>
          </a:ln>
        </p:spPr>
      </p:cxnSp>
      <p:cxnSp>
        <p:nvCxnSpPr>
          <p:cNvPr id="230" name="Google Shape;230;p21"/>
          <p:cNvCxnSpPr>
            <a:stCxn id="224" idx="3"/>
            <a:endCxn id="222" idx="1"/>
          </p:cNvCxnSpPr>
          <p:nvPr/>
        </p:nvCxnSpPr>
        <p:spPr>
          <a:xfrm>
            <a:off x="6631025" y="4085963"/>
            <a:ext cx="635100" cy="0"/>
          </a:xfrm>
          <a:prstGeom prst="straightConnector1">
            <a:avLst/>
          </a:prstGeom>
          <a:noFill/>
          <a:ln cap="flat" cmpd="sng" w="9525">
            <a:solidFill>
              <a:schemeClr val="dk2"/>
            </a:solidFill>
            <a:prstDash val="solid"/>
            <a:round/>
            <a:headEnd len="med" w="med" type="none"/>
            <a:tailEnd len="med" w="med" type="triangle"/>
          </a:ln>
        </p:spPr>
      </p:cxnSp>
      <p:sp>
        <p:nvSpPr>
          <p:cNvPr id="231" name="Google Shape;231;p21"/>
          <p:cNvSpPr txBox="1"/>
          <p:nvPr>
            <p:ph idx="1" type="body"/>
          </p:nvPr>
        </p:nvSpPr>
        <p:spPr>
          <a:xfrm>
            <a:off x="5904875" y="2816450"/>
            <a:ext cx="1165500" cy="46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Without GB</a:t>
            </a:r>
            <a:endParaRPr sz="1400"/>
          </a:p>
        </p:txBody>
      </p:sp>
      <p:sp>
        <p:nvSpPr>
          <p:cNvPr id="232" name="Google Shape;232;p21"/>
          <p:cNvSpPr txBox="1"/>
          <p:nvPr>
            <p:ph idx="1" type="body"/>
          </p:nvPr>
        </p:nvSpPr>
        <p:spPr>
          <a:xfrm>
            <a:off x="7621988" y="2798450"/>
            <a:ext cx="986400" cy="50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With GB</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