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Julius Sans One"/>
      <p:regular r:id="rId34"/>
    </p:embeddedFont>
    <p:embeddedFont>
      <p:font typeface="Didact Gothic"/>
      <p:regular r:id="rId35"/>
    </p:embeddedFont>
    <p:embeddedFont>
      <p:font typeface="Questrial"/>
      <p:regular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5398A5E-BCA0-4182-9B2B-0CEE8DE753B5}">
  <a:tblStyle styleId="{35398A5E-BCA0-4182-9B2B-0CEE8DE753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DidactGothic-regular.fntdata"/><Relationship Id="rId12" Type="http://schemas.openxmlformats.org/officeDocument/2006/relationships/slide" Target="slides/slide6.xml"/><Relationship Id="rId34" Type="http://schemas.openxmlformats.org/officeDocument/2006/relationships/font" Target="fonts/JuliusSansOne-regular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Questrial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64630fdfa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64630fdfa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Isabella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64630fdfa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64630fdfa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Lilian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64630fdfa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64630fdfa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64630fdfa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64630fdfa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Isabella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64630fdfa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64630fdfa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Lilian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64630fdfa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64630fdfa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Lilian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64630fdfa3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64630fdfa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64630fdfa3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64630fdfa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Isabella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64630fdfa3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64630fdfa3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Isabella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650aec22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650aec22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Lilian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64630fdfa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64630fdfa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650aec220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650aec220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Lilian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64630fdfa3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64630fdfa3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Isabella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64630fdfa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64630fdfa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Isabella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64630fdfa3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64630fdfa3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Isabella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64630fdfa3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64630fdfa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Isabella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64630fdfa3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64630fdfa3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64bcdd25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64bcdd25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Lilian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 did well because the attributes were independent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64bcdd251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64bcdd251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62c4933bf4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62c4933bf4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Lilian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62c4933bf4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62c4933bf4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Lilian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62c4933bf4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62c4933bf4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Lilian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64630fdf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64630fdf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Lilian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62c4933bf4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62c4933bf4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64630fdfa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64630fdfa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Isabella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64630fdfa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64630fdfa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Isabella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5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fmla="val 4985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b="1" sz="4000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0">
    <p:bg>
      <p:bgPr>
        <a:solidFill>
          <a:schemeClr val="accent5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/>
          <p:nvPr/>
        </p:nvSpPr>
        <p:spPr>
          <a:xfrm rot="-5400000">
            <a:off x="5236050" y="1293550"/>
            <a:ext cx="3924900" cy="3891000"/>
          </a:xfrm>
          <a:prstGeom prst="rtTriangle">
            <a:avLst/>
          </a:prstGeom>
          <a:solidFill>
            <a:srgbClr val="6868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1"/>
          <p:cNvSpPr/>
          <p:nvPr/>
        </p:nvSpPr>
        <p:spPr>
          <a:xfrm flipH="1" rot="10800000">
            <a:off x="37875" y="150"/>
            <a:ext cx="9106200" cy="4469700"/>
          </a:xfrm>
          <a:prstGeom prst="triangle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1"/>
          <p:cNvSpPr/>
          <p:nvPr/>
        </p:nvSpPr>
        <p:spPr>
          <a:xfrm flipH="1">
            <a:off x="3580800" y="1387275"/>
            <a:ext cx="9554400" cy="4859700"/>
          </a:xfrm>
          <a:prstGeom prst="triangle">
            <a:avLst>
              <a:gd fmla="val 49428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1"/>
          <p:cNvSpPr txBox="1"/>
          <p:nvPr>
            <p:ph type="ctrTitle"/>
          </p:nvPr>
        </p:nvSpPr>
        <p:spPr>
          <a:xfrm>
            <a:off x="1690800" y="1232050"/>
            <a:ext cx="57624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" type="subTitle"/>
          </p:nvPr>
        </p:nvSpPr>
        <p:spPr>
          <a:xfrm>
            <a:off x="3058800" y="1873367"/>
            <a:ext cx="30264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5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idx="1" type="body"/>
          </p:nvPr>
        </p:nvSpPr>
        <p:spPr>
          <a:xfrm>
            <a:off x="713225" y="2204605"/>
            <a:ext cx="38502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type="title"/>
          </p:nvPr>
        </p:nvSpPr>
        <p:spPr>
          <a:xfrm>
            <a:off x="713225" y="923025"/>
            <a:ext cx="4220700" cy="9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805050" y="1840500"/>
            <a:ext cx="7533900" cy="14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_1_3">
    <p:bg>
      <p:bgPr>
        <a:solidFill>
          <a:schemeClr val="accent5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type="title"/>
          </p:nvPr>
        </p:nvSpPr>
        <p:spPr>
          <a:xfrm>
            <a:off x="1383600" y="2307450"/>
            <a:ext cx="63768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14"/>
          <p:cNvSpPr txBox="1"/>
          <p:nvPr>
            <p:ph idx="2" type="title"/>
          </p:nvPr>
        </p:nvSpPr>
        <p:spPr>
          <a:xfrm>
            <a:off x="1120875" y="899475"/>
            <a:ext cx="1959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" name="Google Shape;84;p14"/>
          <p:cNvSpPr txBox="1"/>
          <p:nvPr>
            <p:ph idx="1" type="subTitle"/>
          </p:nvPr>
        </p:nvSpPr>
        <p:spPr>
          <a:xfrm>
            <a:off x="734175" y="1166874"/>
            <a:ext cx="27327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5" name="Google Shape;85;p14"/>
          <p:cNvSpPr txBox="1"/>
          <p:nvPr>
            <p:ph idx="3" type="title"/>
          </p:nvPr>
        </p:nvSpPr>
        <p:spPr>
          <a:xfrm>
            <a:off x="1120875" y="3477975"/>
            <a:ext cx="1959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14"/>
          <p:cNvSpPr txBox="1"/>
          <p:nvPr>
            <p:ph idx="4" type="subTitle"/>
          </p:nvPr>
        </p:nvSpPr>
        <p:spPr>
          <a:xfrm>
            <a:off x="734175" y="3747815"/>
            <a:ext cx="27327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5" type="title"/>
          </p:nvPr>
        </p:nvSpPr>
        <p:spPr>
          <a:xfrm>
            <a:off x="6063846" y="899475"/>
            <a:ext cx="1959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14"/>
          <p:cNvSpPr txBox="1"/>
          <p:nvPr>
            <p:ph idx="6" type="subTitle"/>
          </p:nvPr>
        </p:nvSpPr>
        <p:spPr>
          <a:xfrm>
            <a:off x="5677150" y="1166874"/>
            <a:ext cx="27327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9" name="Google Shape;89;p14"/>
          <p:cNvSpPr txBox="1"/>
          <p:nvPr>
            <p:ph idx="7" type="title"/>
          </p:nvPr>
        </p:nvSpPr>
        <p:spPr>
          <a:xfrm>
            <a:off x="6063846" y="3478125"/>
            <a:ext cx="1959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idx="8" type="subTitle"/>
          </p:nvPr>
        </p:nvSpPr>
        <p:spPr>
          <a:xfrm>
            <a:off x="5677150" y="3746088"/>
            <a:ext cx="27327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6">
    <p:bg>
      <p:bgPr>
        <a:solidFill>
          <a:schemeClr val="accent5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1" type="subTitle"/>
          </p:nvPr>
        </p:nvSpPr>
        <p:spPr>
          <a:xfrm>
            <a:off x="1742675" y="3508850"/>
            <a:ext cx="23796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94" name="Google Shape;94;p15"/>
          <p:cNvSpPr txBox="1"/>
          <p:nvPr>
            <p:ph idx="2" type="subTitle"/>
          </p:nvPr>
        </p:nvSpPr>
        <p:spPr>
          <a:xfrm>
            <a:off x="5021770" y="3508850"/>
            <a:ext cx="23796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95" name="Google Shape;95;p15"/>
          <p:cNvSpPr txBox="1"/>
          <p:nvPr>
            <p:ph idx="3" type="title"/>
          </p:nvPr>
        </p:nvSpPr>
        <p:spPr>
          <a:xfrm>
            <a:off x="1865338" y="3248250"/>
            <a:ext cx="21342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" name="Google Shape;96;p15"/>
          <p:cNvSpPr txBox="1"/>
          <p:nvPr>
            <p:ph idx="4" type="title"/>
          </p:nvPr>
        </p:nvSpPr>
        <p:spPr>
          <a:xfrm>
            <a:off x="5144462" y="3248250"/>
            <a:ext cx="21342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15"/>
          <p:cNvSpPr/>
          <p:nvPr/>
        </p:nvSpPr>
        <p:spPr>
          <a:xfrm flipH="1" rot="10800000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7">
    <p:bg>
      <p:bgPr>
        <a:solidFill>
          <a:schemeClr val="accent5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1176825" y="2158150"/>
            <a:ext cx="14991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1" name="Google Shape;101;p16"/>
          <p:cNvSpPr txBox="1"/>
          <p:nvPr>
            <p:ph idx="1" type="subTitle"/>
          </p:nvPr>
        </p:nvSpPr>
        <p:spPr>
          <a:xfrm>
            <a:off x="713225" y="2459250"/>
            <a:ext cx="24261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02" name="Google Shape;102;p16"/>
          <p:cNvSpPr txBox="1"/>
          <p:nvPr>
            <p:ph idx="2" type="title"/>
          </p:nvPr>
        </p:nvSpPr>
        <p:spPr>
          <a:xfrm>
            <a:off x="6468199" y="2158150"/>
            <a:ext cx="14991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3" name="Google Shape;103;p16"/>
          <p:cNvSpPr txBox="1"/>
          <p:nvPr>
            <p:ph idx="3" type="subTitle"/>
          </p:nvPr>
        </p:nvSpPr>
        <p:spPr>
          <a:xfrm>
            <a:off x="6004683" y="2459250"/>
            <a:ext cx="24261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04" name="Google Shape;104;p16"/>
          <p:cNvSpPr txBox="1"/>
          <p:nvPr>
            <p:ph idx="4" type="title"/>
          </p:nvPr>
        </p:nvSpPr>
        <p:spPr>
          <a:xfrm>
            <a:off x="3822450" y="2158150"/>
            <a:ext cx="14991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" name="Google Shape;105;p16"/>
          <p:cNvSpPr txBox="1"/>
          <p:nvPr>
            <p:ph idx="5" type="subTitle"/>
          </p:nvPr>
        </p:nvSpPr>
        <p:spPr>
          <a:xfrm>
            <a:off x="3358950" y="2459250"/>
            <a:ext cx="24261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06" name="Google Shape;106;p16"/>
          <p:cNvSpPr/>
          <p:nvPr/>
        </p:nvSpPr>
        <p:spPr>
          <a:xfrm>
            <a:off x="3198450" y="3764666"/>
            <a:ext cx="2727900" cy="14163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6"/>
          <p:cNvSpPr txBox="1"/>
          <p:nvPr>
            <p:ph idx="6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ítulo " type="titleOnly">
  <p:cSld name="TITLE_ONLY">
    <p:bg>
      <p:bgPr>
        <a:solidFill>
          <a:schemeClr val="accent5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17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7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7"/>
          <p:cNvSpPr/>
          <p:nvPr/>
        </p:nvSpPr>
        <p:spPr>
          <a:xfrm flipH="1" rot="10800000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7"/>
          <p:cNvSpPr/>
          <p:nvPr/>
        </p:nvSpPr>
        <p:spPr>
          <a:xfrm flipH="1" rot="10800000">
            <a:off x="-168140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8">
    <p:bg>
      <p:bgPr>
        <a:solidFill>
          <a:schemeClr val="accent5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2078825" y="4335775"/>
            <a:ext cx="52293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16" name="Google Shape;116;p18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7" name="Google Shape;117;p18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8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8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8"/>
          <p:cNvSpPr/>
          <p:nvPr/>
        </p:nvSpPr>
        <p:spPr>
          <a:xfrm rot="10800000">
            <a:off x="509275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1">
    <p:bg>
      <p:bgPr>
        <a:solidFill>
          <a:schemeClr val="accent5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956375" y="3553059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3" name="Google Shape;123;p19"/>
          <p:cNvSpPr txBox="1"/>
          <p:nvPr>
            <p:ph idx="1" type="subTitle"/>
          </p:nvPr>
        </p:nvSpPr>
        <p:spPr>
          <a:xfrm>
            <a:off x="713225" y="3828005"/>
            <a:ext cx="21450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24" name="Google Shape;124;p19"/>
          <p:cNvSpPr txBox="1"/>
          <p:nvPr>
            <p:ph idx="2" type="title"/>
          </p:nvPr>
        </p:nvSpPr>
        <p:spPr>
          <a:xfrm>
            <a:off x="6528925" y="3553059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5" name="Google Shape;125;p19"/>
          <p:cNvSpPr txBox="1"/>
          <p:nvPr>
            <p:ph idx="3" type="subTitle"/>
          </p:nvPr>
        </p:nvSpPr>
        <p:spPr>
          <a:xfrm>
            <a:off x="6305275" y="3828005"/>
            <a:ext cx="21450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26" name="Google Shape;126;p19"/>
          <p:cNvSpPr txBox="1"/>
          <p:nvPr>
            <p:ph idx="4" type="title"/>
          </p:nvPr>
        </p:nvSpPr>
        <p:spPr>
          <a:xfrm>
            <a:off x="3752400" y="3553059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7" name="Google Shape;127;p19"/>
          <p:cNvSpPr txBox="1"/>
          <p:nvPr>
            <p:ph idx="5" type="subTitle"/>
          </p:nvPr>
        </p:nvSpPr>
        <p:spPr>
          <a:xfrm>
            <a:off x="3509250" y="3828005"/>
            <a:ext cx="21450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28" name="Google Shape;128;p19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29">
    <p:bg>
      <p:bgPr>
        <a:solidFill>
          <a:schemeClr val="accent5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/>
          <p:nvPr/>
        </p:nvSpPr>
        <p:spPr>
          <a:xfrm>
            <a:off x="-3485600" y="1687000"/>
            <a:ext cx="7403100" cy="3794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0"/>
          <p:cNvSpPr/>
          <p:nvPr/>
        </p:nvSpPr>
        <p:spPr>
          <a:xfrm>
            <a:off x="779625" y="1433800"/>
            <a:ext cx="7737300" cy="317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0"/>
          <p:cNvSpPr txBox="1"/>
          <p:nvPr>
            <p:ph type="title"/>
          </p:nvPr>
        </p:nvSpPr>
        <p:spPr>
          <a:xfrm>
            <a:off x="1043779" y="1830575"/>
            <a:ext cx="18975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3" name="Google Shape;133;p20"/>
          <p:cNvSpPr txBox="1"/>
          <p:nvPr>
            <p:ph idx="1" type="subTitle"/>
          </p:nvPr>
        </p:nvSpPr>
        <p:spPr>
          <a:xfrm>
            <a:off x="1059229" y="2140283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34" name="Google Shape;134;p20"/>
          <p:cNvSpPr txBox="1"/>
          <p:nvPr>
            <p:ph idx="2" type="title"/>
          </p:nvPr>
        </p:nvSpPr>
        <p:spPr>
          <a:xfrm>
            <a:off x="1043779" y="3280851"/>
            <a:ext cx="18975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5" name="Google Shape;135;p20"/>
          <p:cNvSpPr txBox="1"/>
          <p:nvPr>
            <p:ph idx="3" type="subTitle"/>
          </p:nvPr>
        </p:nvSpPr>
        <p:spPr>
          <a:xfrm>
            <a:off x="1059229" y="3614442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36" name="Google Shape;136;p20"/>
          <p:cNvSpPr txBox="1"/>
          <p:nvPr>
            <p:ph idx="4" type="title"/>
          </p:nvPr>
        </p:nvSpPr>
        <p:spPr>
          <a:xfrm>
            <a:off x="3631360" y="1830575"/>
            <a:ext cx="1881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20"/>
          <p:cNvSpPr txBox="1"/>
          <p:nvPr>
            <p:ph idx="5" type="subTitle"/>
          </p:nvPr>
        </p:nvSpPr>
        <p:spPr>
          <a:xfrm>
            <a:off x="3639010" y="2140276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38" name="Google Shape;138;p20"/>
          <p:cNvSpPr txBox="1"/>
          <p:nvPr>
            <p:ph idx="6" type="title"/>
          </p:nvPr>
        </p:nvSpPr>
        <p:spPr>
          <a:xfrm>
            <a:off x="3631360" y="3280851"/>
            <a:ext cx="1881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Google Shape;139;p20"/>
          <p:cNvSpPr txBox="1"/>
          <p:nvPr>
            <p:ph idx="7" type="subTitle"/>
          </p:nvPr>
        </p:nvSpPr>
        <p:spPr>
          <a:xfrm>
            <a:off x="3639010" y="3614442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40" name="Google Shape;140;p20"/>
          <p:cNvSpPr txBox="1"/>
          <p:nvPr>
            <p:ph idx="8" type="title"/>
          </p:nvPr>
        </p:nvSpPr>
        <p:spPr>
          <a:xfrm>
            <a:off x="6215127" y="1830575"/>
            <a:ext cx="18756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1" name="Google Shape;141;p20"/>
          <p:cNvSpPr txBox="1"/>
          <p:nvPr>
            <p:ph idx="9" type="subTitle"/>
          </p:nvPr>
        </p:nvSpPr>
        <p:spPr>
          <a:xfrm>
            <a:off x="6219627" y="2140276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42" name="Google Shape;142;p20"/>
          <p:cNvSpPr txBox="1"/>
          <p:nvPr>
            <p:ph idx="13" type="title"/>
          </p:nvPr>
        </p:nvSpPr>
        <p:spPr>
          <a:xfrm>
            <a:off x="6215127" y="3280851"/>
            <a:ext cx="18756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3" name="Google Shape;143;p20"/>
          <p:cNvSpPr txBox="1"/>
          <p:nvPr>
            <p:ph idx="14" type="subTitle"/>
          </p:nvPr>
        </p:nvSpPr>
        <p:spPr>
          <a:xfrm>
            <a:off x="6219627" y="3614442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44" name="Google Shape;144;p20"/>
          <p:cNvSpPr txBox="1"/>
          <p:nvPr>
            <p:ph idx="15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5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idx="1" type="body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" name="Google Shape;17;p3"/>
          <p:cNvSpPr/>
          <p:nvPr/>
        </p:nvSpPr>
        <p:spPr>
          <a:xfrm flipH="1">
            <a:off x="5808550" y="1533900"/>
            <a:ext cx="4800600" cy="4800600"/>
          </a:xfrm>
          <a:prstGeom prst="rtTriangl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2">
    <p:bg>
      <p:bgPr>
        <a:solidFill>
          <a:schemeClr val="accent5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/>
          <p:nvPr/>
        </p:nvSpPr>
        <p:spPr>
          <a:xfrm rot="10800000">
            <a:off x="5891850" y="-387100"/>
            <a:ext cx="5264100" cy="26976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1"/>
          <p:cNvSpPr/>
          <p:nvPr/>
        </p:nvSpPr>
        <p:spPr>
          <a:xfrm>
            <a:off x="-5191825" y="2310500"/>
            <a:ext cx="7403100" cy="3794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1"/>
          <p:cNvSpPr txBox="1"/>
          <p:nvPr>
            <p:ph type="title"/>
          </p:nvPr>
        </p:nvSpPr>
        <p:spPr>
          <a:xfrm>
            <a:off x="862450" y="3324450"/>
            <a:ext cx="1763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9" name="Google Shape;149;p21"/>
          <p:cNvSpPr txBox="1"/>
          <p:nvPr>
            <p:ph idx="1" type="subTitle"/>
          </p:nvPr>
        </p:nvSpPr>
        <p:spPr>
          <a:xfrm>
            <a:off x="424450" y="3583211"/>
            <a:ext cx="2639700" cy="8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50" name="Google Shape;150;p21"/>
          <p:cNvSpPr txBox="1"/>
          <p:nvPr>
            <p:ph idx="2" type="title"/>
          </p:nvPr>
        </p:nvSpPr>
        <p:spPr>
          <a:xfrm>
            <a:off x="6525755" y="3324450"/>
            <a:ext cx="1763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1" name="Google Shape;151;p21"/>
          <p:cNvSpPr txBox="1"/>
          <p:nvPr>
            <p:ph idx="3" type="subTitle"/>
          </p:nvPr>
        </p:nvSpPr>
        <p:spPr>
          <a:xfrm>
            <a:off x="6087751" y="3583211"/>
            <a:ext cx="2639700" cy="8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52" name="Google Shape;152;p21"/>
          <p:cNvSpPr txBox="1"/>
          <p:nvPr>
            <p:ph idx="4" type="title"/>
          </p:nvPr>
        </p:nvSpPr>
        <p:spPr>
          <a:xfrm>
            <a:off x="3690150" y="3324450"/>
            <a:ext cx="1763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3" name="Google Shape;153;p21"/>
          <p:cNvSpPr txBox="1"/>
          <p:nvPr>
            <p:ph idx="5" type="subTitle"/>
          </p:nvPr>
        </p:nvSpPr>
        <p:spPr>
          <a:xfrm>
            <a:off x="3252148" y="3583211"/>
            <a:ext cx="2639700" cy="8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54" name="Google Shape;154;p21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3">
    <p:bg>
      <p:bgPr>
        <a:solidFill>
          <a:schemeClr val="accent5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716550" y="530725"/>
            <a:ext cx="7710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7" name="Google Shape;157;p22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2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2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4">
    <p:bg>
      <p:bgPr>
        <a:solidFill>
          <a:schemeClr val="accent5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4260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2" name="Google Shape;162;p23"/>
          <p:cNvSpPr/>
          <p:nvPr/>
        </p:nvSpPr>
        <p:spPr>
          <a:xfrm rot="10800000">
            <a:off x="6907925" y="-8085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3"/>
          <p:cNvSpPr/>
          <p:nvPr/>
        </p:nvSpPr>
        <p:spPr>
          <a:xfrm rot="10800000">
            <a:off x="6967925" y="-90380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5">
  <p:cSld name="CUSTOM_1_1_2">
    <p:bg>
      <p:bgPr>
        <a:solidFill>
          <a:schemeClr val="accent5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6" name="Google Shape;166;p24"/>
          <p:cNvSpPr txBox="1"/>
          <p:nvPr>
            <p:ph idx="2" type="title"/>
          </p:nvPr>
        </p:nvSpPr>
        <p:spPr>
          <a:xfrm>
            <a:off x="1284681" y="3270025"/>
            <a:ext cx="11598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7" name="Google Shape;167;p24"/>
          <p:cNvSpPr txBox="1"/>
          <p:nvPr>
            <p:ph idx="1" type="subTitle"/>
          </p:nvPr>
        </p:nvSpPr>
        <p:spPr>
          <a:xfrm>
            <a:off x="940581" y="3541195"/>
            <a:ext cx="18480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68" name="Google Shape;168;p24"/>
          <p:cNvSpPr txBox="1"/>
          <p:nvPr>
            <p:ph idx="3" type="title"/>
          </p:nvPr>
        </p:nvSpPr>
        <p:spPr>
          <a:xfrm>
            <a:off x="6699519" y="3257475"/>
            <a:ext cx="11598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9" name="Google Shape;169;p24"/>
          <p:cNvSpPr txBox="1"/>
          <p:nvPr>
            <p:ph idx="4" type="subTitle"/>
          </p:nvPr>
        </p:nvSpPr>
        <p:spPr>
          <a:xfrm>
            <a:off x="6355419" y="3520107"/>
            <a:ext cx="18480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70" name="Google Shape;170;p24"/>
          <p:cNvSpPr txBox="1"/>
          <p:nvPr>
            <p:ph idx="5" type="title"/>
          </p:nvPr>
        </p:nvSpPr>
        <p:spPr>
          <a:xfrm>
            <a:off x="3990022" y="3270025"/>
            <a:ext cx="11598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1" name="Google Shape;171;p24"/>
          <p:cNvSpPr txBox="1"/>
          <p:nvPr>
            <p:ph idx="6" type="subTitle"/>
          </p:nvPr>
        </p:nvSpPr>
        <p:spPr>
          <a:xfrm>
            <a:off x="3645922" y="3541195"/>
            <a:ext cx="18480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2_1">
    <p:bg>
      <p:bgPr>
        <a:solidFill>
          <a:schemeClr val="accent5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4" name="Google Shape;174;p25"/>
          <p:cNvSpPr/>
          <p:nvPr/>
        </p:nvSpPr>
        <p:spPr>
          <a:xfrm flipH="1" rot="10800000">
            <a:off x="-287750" y="-113775"/>
            <a:ext cx="2978700" cy="3082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5008975" y="1687000"/>
            <a:ext cx="7403100" cy="3794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3">
    <p:bg>
      <p:bgPr>
        <a:solidFill>
          <a:schemeClr val="accent5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/>
          <p:nvPr/>
        </p:nvSpPr>
        <p:spPr>
          <a:xfrm flipH="1">
            <a:off x="4458687" y="-942975"/>
            <a:ext cx="8250600" cy="79998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6"/>
          <p:cNvSpPr/>
          <p:nvPr/>
        </p:nvSpPr>
        <p:spPr>
          <a:xfrm>
            <a:off x="3310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6"/>
          <p:cNvSpPr/>
          <p:nvPr/>
        </p:nvSpPr>
        <p:spPr>
          <a:xfrm>
            <a:off x="535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6"/>
          <p:cNvSpPr/>
          <p:nvPr/>
        </p:nvSpPr>
        <p:spPr>
          <a:xfrm>
            <a:off x="6085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6"/>
          <p:cNvSpPr txBox="1"/>
          <p:nvPr>
            <p:ph idx="1" type="subTitle"/>
          </p:nvPr>
        </p:nvSpPr>
        <p:spPr>
          <a:xfrm>
            <a:off x="653699" y="3141175"/>
            <a:ext cx="22866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82" name="Google Shape;182;p26"/>
          <p:cNvSpPr txBox="1"/>
          <p:nvPr>
            <p:ph idx="2" type="subTitle"/>
          </p:nvPr>
        </p:nvSpPr>
        <p:spPr>
          <a:xfrm>
            <a:off x="3439674" y="3141175"/>
            <a:ext cx="22866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83" name="Google Shape;183;p26"/>
          <p:cNvSpPr txBox="1"/>
          <p:nvPr>
            <p:ph idx="3" type="subTitle"/>
          </p:nvPr>
        </p:nvSpPr>
        <p:spPr>
          <a:xfrm>
            <a:off x="6203701" y="3141175"/>
            <a:ext cx="22866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84" name="Google Shape;184;p26"/>
          <p:cNvSpPr txBox="1"/>
          <p:nvPr>
            <p:ph type="title"/>
          </p:nvPr>
        </p:nvSpPr>
        <p:spPr>
          <a:xfrm>
            <a:off x="588299" y="2468125"/>
            <a:ext cx="24174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26"/>
          <p:cNvSpPr txBox="1"/>
          <p:nvPr>
            <p:ph idx="4" type="title"/>
          </p:nvPr>
        </p:nvSpPr>
        <p:spPr>
          <a:xfrm>
            <a:off x="3363300" y="2468125"/>
            <a:ext cx="24174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6" name="Google Shape;186;p26"/>
          <p:cNvSpPr txBox="1"/>
          <p:nvPr>
            <p:ph idx="5" type="title"/>
          </p:nvPr>
        </p:nvSpPr>
        <p:spPr>
          <a:xfrm>
            <a:off x="6138301" y="2468125"/>
            <a:ext cx="24174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26"/>
          <p:cNvSpPr txBox="1"/>
          <p:nvPr>
            <p:ph idx="6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8" name="Google Shape;188;p26"/>
          <p:cNvSpPr/>
          <p:nvPr/>
        </p:nvSpPr>
        <p:spPr>
          <a:xfrm flipH="1">
            <a:off x="7169700" y="2391925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6"/>
          <p:cNvSpPr/>
          <p:nvPr/>
        </p:nvSpPr>
        <p:spPr>
          <a:xfrm flipH="1" rot="10800000">
            <a:off x="-762425" y="-118225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6"/>
          <p:cNvSpPr/>
          <p:nvPr/>
        </p:nvSpPr>
        <p:spPr>
          <a:xfrm flipH="1" rot="10800000">
            <a:off x="-16814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5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/>
          <p:nvPr/>
        </p:nvSpPr>
        <p:spPr>
          <a:xfrm rot="10800000">
            <a:off x="-19875" y="-19325"/>
            <a:ext cx="9203100" cy="5162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7"/>
          <p:cNvSpPr txBox="1"/>
          <p:nvPr>
            <p:ph hasCustomPrompt="1" type="title"/>
          </p:nvPr>
        </p:nvSpPr>
        <p:spPr>
          <a:xfrm>
            <a:off x="713250" y="638800"/>
            <a:ext cx="77175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4" name="Google Shape;194;p27"/>
          <p:cNvSpPr txBox="1"/>
          <p:nvPr>
            <p:ph idx="1" type="body"/>
          </p:nvPr>
        </p:nvSpPr>
        <p:spPr>
          <a:xfrm>
            <a:off x="713250" y="2706376"/>
            <a:ext cx="77175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2">
    <p:bg>
      <p:bgPr>
        <a:solidFill>
          <a:schemeClr val="accent5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713225" y="530725"/>
            <a:ext cx="7359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7" name="Google Shape;197;p28"/>
          <p:cNvSpPr/>
          <p:nvPr/>
        </p:nvSpPr>
        <p:spPr>
          <a:xfrm>
            <a:off x="-1776650" y="270117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8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8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8">
    <p:bg>
      <p:bgPr>
        <a:solidFill>
          <a:schemeClr val="dk1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/>
          <p:nvPr/>
        </p:nvSpPr>
        <p:spPr>
          <a:xfrm>
            <a:off x="4165600" y="2820426"/>
            <a:ext cx="8077200" cy="38757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02" name="Google Shape;202;p29"/>
          <p:cNvSpPr/>
          <p:nvPr/>
        </p:nvSpPr>
        <p:spPr>
          <a:xfrm rot="10800000">
            <a:off x="-1006525" y="-294700"/>
            <a:ext cx="4029300" cy="19335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9"/>
          <p:cNvSpPr txBox="1"/>
          <p:nvPr>
            <p:ph type="title"/>
          </p:nvPr>
        </p:nvSpPr>
        <p:spPr>
          <a:xfrm>
            <a:off x="713250" y="672738"/>
            <a:ext cx="7717500" cy="12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8000"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4" name="Google Shape;204;p29"/>
          <p:cNvSpPr txBox="1"/>
          <p:nvPr>
            <p:ph idx="1" type="body"/>
          </p:nvPr>
        </p:nvSpPr>
        <p:spPr>
          <a:xfrm>
            <a:off x="3068250" y="2129523"/>
            <a:ext cx="30075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05" name="Google Shape;205;p29"/>
          <p:cNvSpPr txBox="1"/>
          <p:nvPr/>
        </p:nvSpPr>
        <p:spPr>
          <a:xfrm>
            <a:off x="2483550" y="3392650"/>
            <a:ext cx="41769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b="1" i="0" lang="en" sz="1100" u="none" cap="none" strike="noStrike">
                <a:solidFill>
                  <a:schemeClr val="hlink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/>
              </a:rPr>
              <a:t>Slidesgo</a:t>
            </a:r>
            <a:r>
              <a:rPr b="0" i="0" lang="en" sz="11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b="1" i="0" lang="en" sz="1100" u="none" cap="none" strike="noStrike">
                <a:solidFill>
                  <a:schemeClr val="hlink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/>
              </a:rPr>
              <a:t>Flaticon</a:t>
            </a:r>
            <a:r>
              <a:rPr b="0" i="0" lang="en" sz="11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b="1" i="0" lang="en" sz="1100" u="none" cap="none" strike="noStrike">
                <a:solidFill>
                  <a:schemeClr val="hlink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/>
              </a:rPr>
              <a:t>Freepik</a:t>
            </a:r>
            <a:r>
              <a:rPr b="0" i="0" lang="en" sz="11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b="0" i="0" sz="1100" u="none" cap="none" strike="noStrike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06" name="Google Shape;206;p29"/>
          <p:cNvSpPr txBox="1"/>
          <p:nvPr>
            <p:ph idx="2" type="subTitle"/>
          </p:nvPr>
        </p:nvSpPr>
        <p:spPr>
          <a:xfrm>
            <a:off x="3069175" y="1843125"/>
            <a:ext cx="30075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5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/>
          <p:nvPr/>
        </p:nvSpPr>
        <p:spPr>
          <a:xfrm>
            <a:off x="-50" y="5600"/>
            <a:ext cx="9144000" cy="5143500"/>
          </a:xfrm>
          <a:prstGeom prst="rect">
            <a:avLst/>
          </a:prstGeom>
          <a:solidFill>
            <a:schemeClr val="lt1">
              <a:alpha val="2352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0"/>
          <p:cNvSpPr/>
          <p:nvPr/>
        </p:nvSpPr>
        <p:spPr>
          <a:xfrm>
            <a:off x="4312400" y="3669275"/>
            <a:ext cx="4886400" cy="105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0"/>
          <p:cNvSpPr txBox="1"/>
          <p:nvPr>
            <p:ph type="title"/>
          </p:nvPr>
        </p:nvSpPr>
        <p:spPr>
          <a:xfrm>
            <a:off x="4572000" y="3729575"/>
            <a:ext cx="38589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1" name="Google Shape;211;p30"/>
          <p:cNvSpPr/>
          <p:nvPr/>
        </p:nvSpPr>
        <p:spPr>
          <a:xfrm rot="5400000">
            <a:off x="-341212" y="-788137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0"/>
          <p:cNvSpPr/>
          <p:nvPr/>
        </p:nvSpPr>
        <p:spPr>
          <a:xfrm rot="5400000">
            <a:off x="-436462" y="-1007212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bg>
      <p:bgPr>
        <a:solidFill>
          <a:schemeClr val="accent5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-169300" y="-64500"/>
            <a:ext cx="4451100" cy="5272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Google Shape;20;p4"/>
          <p:cNvCxnSpPr/>
          <p:nvPr/>
        </p:nvCxnSpPr>
        <p:spPr>
          <a:xfrm rot="10800000">
            <a:off x="-1604675" y="1624350"/>
            <a:ext cx="4819800" cy="4419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2" type="title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3" type="title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4" type="title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5" type="title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6" type="title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7" type="title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8" type="title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9" type="subTitle"/>
          </p:nvPr>
        </p:nvSpPr>
        <p:spPr>
          <a:xfrm>
            <a:off x="5690650" y="3045420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3" type="subTitle"/>
          </p:nvPr>
        </p:nvSpPr>
        <p:spPr>
          <a:xfrm>
            <a:off x="5690650" y="2162698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4" type="subTitle"/>
          </p:nvPr>
        </p:nvSpPr>
        <p:spPr>
          <a:xfrm>
            <a:off x="5690650" y="3907748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5" type="title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4784875" y="2098184"/>
            <a:ext cx="34236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4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title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subTitle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38" name="Google Shape;38;p5"/>
          <p:cNvCxnSpPr/>
          <p:nvPr/>
        </p:nvCxnSpPr>
        <p:spPr>
          <a:xfrm flipH="1">
            <a:off x="2814150" y="-1263000"/>
            <a:ext cx="3757500" cy="418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5"/>
          <p:cNvSpPr/>
          <p:nvPr/>
        </p:nvSpPr>
        <p:spPr>
          <a:xfrm flipH="1">
            <a:off x="7919875" y="3825775"/>
            <a:ext cx="1296000" cy="1382400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5">
    <p:bg>
      <p:bgPr>
        <a:solidFill>
          <a:schemeClr val="accent5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4796125" y="-217575"/>
            <a:ext cx="4347900" cy="561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6"/>
          <p:cNvSpPr txBox="1"/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" type="subTitle"/>
          </p:nvPr>
        </p:nvSpPr>
        <p:spPr>
          <a:xfrm>
            <a:off x="713225" y="2263300"/>
            <a:ext cx="3400800" cy="13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4" name="Google Shape;44;p6"/>
          <p:cNvSpPr/>
          <p:nvPr/>
        </p:nvSpPr>
        <p:spPr>
          <a:xfrm>
            <a:off x="842850" y="539500"/>
            <a:ext cx="800100" cy="857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1">
    <p:bg>
      <p:bgPr>
        <a:solidFill>
          <a:schemeClr val="accent5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1348225" y="695250"/>
            <a:ext cx="6572100" cy="375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7"/>
          <p:cNvSpPr/>
          <p:nvPr/>
        </p:nvSpPr>
        <p:spPr>
          <a:xfrm rot="10800000">
            <a:off x="3133650" y="-22775"/>
            <a:ext cx="2876700" cy="1295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2517475" y="2351960"/>
            <a:ext cx="41091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298450" lvl="1" marL="9144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298450" lvl="2" marL="137160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298450" lvl="3" marL="182880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298450" lvl="4" marL="228600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298450" lvl="5" marL="274320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298450" lvl="6" marL="320040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298450" lvl="7" marL="365760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298450" lvl="8" marL="411480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">
    <p:bg>
      <p:bgPr>
        <a:solidFill>
          <a:schemeClr val="accent5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862450" y="3418086"/>
            <a:ext cx="1763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" type="subTitle"/>
          </p:nvPr>
        </p:nvSpPr>
        <p:spPr>
          <a:xfrm>
            <a:off x="424450" y="3659411"/>
            <a:ext cx="26397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2" type="title"/>
          </p:nvPr>
        </p:nvSpPr>
        <p:spPr>
          <a:xfrm>
            <a:off x="6525755" y="3418086"/>
            <a:ext cx="1763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3" type="subTitle"/>
          </p:nvPr>
        </p:nvSpPr>
        <p:spPr>
          <a:xfrm>
            <a:off x="6087751" y="3659411"/>
            <a:ext cx="26397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4" type="title"/>
          </p:nvPr>
        </p:nvSpPr>
        <p:spPr>
          <a:xfrm>
            <a:off x="3690150" y="3418086"/>
            <a:ext cx="1763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5" type="subTitle"/>
          </p:nvPr>
        </p:nvSpPr>
        <p:spPr>
          <a:xfrm>
            <a:off x="3252148" y="3659411"/>
            <a:ext cx="26397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5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0" y="457200"/>
            <a:ext cx="9144000" cy="46863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9"/>
          <p:cNvSpPr/>
          <p:nvPr/>
        </p:nvSpPr>
        <p:spPr>
          <a:xfrm rot="5400000">
            <a:off x="-64425" y="64350"/>
            <a:ext cx="4243200" cy="4114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9"/>
          <p:cNvSpPr/>
          <p:nvPr/>
        </p:nvSpPr>
        <p:spPr>
          <a:xfrm flipH="1" rot="-5400000">
            <a:off x="4941700" y="26525"/>
            <a:ext cx="4364700" cy="42276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9"/>
          <p:cNvSpPr txBox="1"/>
          <p:nvPr>
            <p:ph type="ctrTitle"/>
          </p:nvPr>
        </p:nvSpPr>
        <p:spPr>
          <a:xfrm>
            <a:off x="1690800" y="2470300"/>
            <a:ext cx="57624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3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218725" y="3334300"/>
            <a:ext cx="4706400" cy="7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os columnas " type="twoColTx">
  <p:cSld name="TITLE_AND_TWO_COLUMNS">
    <p:bg>
      <p:bgPr>
        <a:solidFill>
          <a:schemeClr val="accent5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idx="1" type="subTitle"/>
          </p:nvPr>
        </p:nvSpPr>
        <p:spPr>
          <a:xfrm>
            <a:off x="833927" y="2641577"/>
            <a:ext cx="3100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2" type="subTitle"/>
          </p:nvPr>
        </p:nvSpPr>
        <p:spPr>
          <a:xfrm>
            <a:off x="5209273" y="2641577"/>
            <a:ext cx="3100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type="title"/>
          </p:nvPr>
        </p:nvSpPr>
        <p:spPr>
          <a:xfrm>
            <a:off x="1554977" y="1985760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3" type="title"/>
          </p:nvPr>
        </p:nvSpPr>
        <p:spPr>
          <a:xfrm>
            <a:off x="5930323" y="1985760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9" name="Google Shape;69;p10"/>
          <p:cNvSpPr/>
          <p:nvPr/>
        </p:nvSpPr>
        <p:spPr>
          <a:xfrm rot="10800000">
            <a:off x="3588450" y="-22625"/>
            <a:ext cx="1967100" cy="8859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b="0" i="0" sz="27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Relationship Id="rId4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Relationship Id="rId4" Type="http://schemas.openxmlformats.org/officeDocument/2006/relationships/image" Target="../media/image4.jpg"/><Relationship Id="rId5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ata.cdc.gov/Case-Surveillance/COVID-19-Case-Surveillance-Public-Use-Data-with-Ge/n8mc-b4w4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COVID Deaths Using ML</a:t>
            </a:r>
            <a:endParaRPr/>
          </a:p>
        </p:txBody>
      </p:sp>
      <p:sp>
        <p:nvSpPr>
          <p:cNvPr id="219" name="Google Shape;219;p32"/>
          <p:cNvSpPr txBox="1"/>
          <p:nvPr>
            <p:ph idx="1" type="subTitle"/>
          </p:nvPr>
        </p:nvSpPr>
        <p:spPr>
          <a:xfrm>
            <a:off x="4299250" y="4001975"/>
            <a:ext cx="3829200" cy="2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Isabella Zhu and Lilian Zhu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Yilmaz Period 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"/>
          <p:cNvSpPr txBox="1"/>
          <p:nvPr>
            <p:ph idx="1" type="body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attributes state_fips_code and county_fips_code are derivable from state_res and county_res, respectively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these attributes provide no extra information</a:t>
            </a:r>
            <a:endParaRPr/>
          </a:p>
        </p:txBody>
      </p:sp>
      <p:sp>
        <p:nvSpPr>
          <p:cNvPr id="277" name="Google Shape;277;p41"/>
          <p:cNvSpPr txBox="1"/>
          <p:nvPr>
            <p:ph type="title"/>
          </p:nvPr>
        </p:nvSpPr>
        <p:spPr>
          <a:xfrm>
            <a:off x="713225" y="530575"/>
            <a:ext cx="6577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 Derivable Attributes</a:t>
            </a:r>
            <a:endParaRPr/>
          </a:p>
        </p:txBody>
      </p:sp>
      <p:pic>
        <p:nvPicPr>
          <p:cNvPr id="278" name="Google Shape;27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5" y="2432850"/>
            <a:ext cx="4914900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2"/>
          <p:cNvSpPr txBox="1"/>
          <p:nvPr>
            <p:ph idx="1" type="body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converted .csv file to .arff file in WEKA’s ARFF-Viewer window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ran dataset through WEKA’s ReplaceMissingValues filter</a:t>
            </a:r>
            <a:endParaRPr/>
          </a:p>
        </p:txBody>
      </p:sp>
      <p:sp>
        <p:nvSpPr>
          <p:cNvPr id="284" name="Google Shape;284;p42"/>
          <p:cNvSpPr txBox="1"/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WEKA Processing</a:t>
            </a:r>
            <a:endParaRPr/>
          </a:p>
        </p:txBody>
      </p:sp>
      <p:pic>
        <p:nvPicPr>
          <p:cNvPr id="285" name="Google Shape;28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800" y="2441175"/>
            <a:ext cx="2828925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1200" y="2450700"/>
            <a:ext cx="2867025" cy="16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42"/>
          <p:cNvSpPr/>
          <p:nvPr/>
        </p:nvSpPr>
        <p:spPr>
          <a:xfrm>
            <a:off x="671625" y="2488500"/>
            <a:ext cx="898800" cy="3996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42"/>
          <p:cNvSpPr/>
          <p:nvPr/>
        </p:nvSpPr>
        <p:spPr>
          <a:xfrm>
            <a:off x="3845200" y="2488500"/>
            <a:ext cx="898800" cy="3996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42"/>
          <p:cNvSpPr txBox="1"/>
          <p:nvPr/>
        </p:nvSpPr>
        <p:spPr>
          <a:xfrm>
            <a:off x="8536750" y="4683950"/>
            <a:ext cx="189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11</a:t>
            </a:r>
            <a:endParaRPr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3"/>
          <p:cNvSpPr txBox="1"/>
          <p:nvPr>
            <p:ph type="title"/>
          </p:nvPr>
        </p:nvSpPr>
        <p:spPr>
          <a:xfrm>
            <a:off x="584250" y="1840500"/>
            <a:ext cx="7975500" cy="14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Algorithms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4"/>
          <p:cNvSpPr txBox="1"/>
          <p:nvPr>
            <p:ph type="title"/>
          </p:nvPr>
        </p:nvSpPr>
        <p:spPr>
          <a:xfrm>
            <a:off x="713225" y="530575"/>
            <a:ext cx="72018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 Selection Algorithms</a:t>
            </a:r>
            <a:endParaRPr/>
          </a:p>
        </p:txBody>
      </p:sp>
      <p:sp>
        <p:nvSpPr>
          <p:cNvPr id="300" name="Google Shape;300;p44"/>
          <p:cNvSpPr txBox="1"/>
          <p:nvPr>
            <p:ph idx="1" type="body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CFS Subset Evaluation (BestFirst)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Attributes: res_county, age_group, hosp_yn, icu_yn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Correlation Attribute Evaluation (Ranker)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Attributes: icu_yn, hosp_yn, age_group, res_county, sex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Information Gain Attribute Evaluator (Ranker)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Attributes: res_state, res_county, hosp_yn, age_group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Gain Ratio Attribute </a:t>
            </a:r>
            <a:r>
              <a:rPr lang="en"/>
              <a:t>Evaluation</a:t>
            </a:r>
            <a:r>
              <a:rPr lang="en"/>
              <a:t> (Ranker)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Attributes: icu_yn, hosp_yn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Intuition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Attributes: icu_yn, hosp_yn, age_group, exposure_yn, underlying_conditions_yn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used a cutoff of 0.1 (excluding CFS Subset).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5"/>
          <p:cNvSpPr txBox="1"/>
          <p:nvPr>
            <p:ph idx="1" type="body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done in WEKA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split training/testing for each attribute selection algorithm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stratified sampling for representative sample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67:33 training to testing ratio</a:t>
            </a:r>
            <a:endParaRPr/>
          </a:p>
        </p:txBody>
      </p:sp>
      <p:sp>
        <p:nvSpPr>
          <p:cNvPr id="306" name="Google Shape;306;p45"/>
          <p:cNvSpPr txBox="1"/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Training/Testing</a:t>
            </a:r>
            <a:endParaRPr/>
          </a:p>
        </p:txBody>
      </p:sp>
      <p:pic>
        <p:nvPicPr>
          <p:cNvPr id="307" name="Google Shape;30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650" y="2824025"/>
            <a:ext cx="2138575" cy="121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6300" y="2824025"/>
            <a:ext cx="2084232" cy="121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9600" y="2824909"/>
            <a:ext cx="2138575" cy="121076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5"/>
          <p:cNvSpPr txBox="1"/>
          <p:nvPr/>
        </p:nvSpPr>
        <p:spPr>
          <a:xfrm>
            <a:off x="5812225" y="4129850"/>
            <a:ext cx="1773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Didact Gothic"/>
                <a:ea typeface="Didact Gothic"/>
                <a:cs typeface="Didact Gothic"/>
                <a:sym typeface="Didact Gothic"/>
              </a:rPr>
              <a:t>Training: death to living ratio is 5956/111665 = 0.05333810952</a:t>
            </a:r>
            <a:endParaRPr sz="12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11" name="Google Shape;311;p45"/>
          <p:cNvSpPr txBox="1"/>
          <p:nvPr/>
        </p:nvSpPr>
        <p:spPr>
          <a:xfrm>
            <a:off x="3072000" y="4129850"/>
            <a:ext cx="213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Didact Gothic"/>
                <a:ea typeface="Didact Gothic"/>
                <a:cs typeface="Didact Gothic"/>
                <a:sym typeface="Didact Gothic"/>
              </a:rPr>
              <a:t>Testing: death to living ratio is 2933/54998 = 0.05332921197</a:t>
            </a:r>
            <a:endParaRPr sz="12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12" name="Google Shape;312;p45"/>
          <p:cNvSpPr txBox="1"/>
          <p:nvPr/>
        </p:nvSpPr>
        <p:spPr>
          <a:xfrm>
            <a:off x="468588" y="4129850"/>
            <a:ext cx="2138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Didact Gothic"/>
                <a:ea typeface="Didact Gothic"/>
                <a:cs typeface="Didact Gothic"/>
                <a:sym typeface="Didact Gothic"/>
              </a:rPr>
              <a:t>Before split: death to living ratio is 8869/166663 = 0.05321517073</a:t>
            </a:r>
            <a:endParaRPr sz="12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13" name="Google Shape;313;p45"/>
          <p:cNvSpPr txBox="1"/>
          <p:nvPr/>
        </p:nvSpPr>
        <p:spPr>
          <a:xfrm>
            <a:off x="8431225" y="4608525"/>
            <a:ext cx="189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14</a:t>
            </a:r>
            <a:endParaRPr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6"/>
          <p:cNvSpPr txBox="1"/>
          <p:nvPr>
            <p:ph idx="1" type="body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Naive Bayes (bayes -&gt; NaiveBayes)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Naive Bayes creates models based on each attribute’s correlation to the class attribute (in this case, how strongly each attribute correlates with patient deaths)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J48 (trees -&gt; J48)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J48 creates a model based on a decision tree.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OneR (rules -&gt; OneR)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OneR creates one predictive rule for each attribute. Thus, it does not take into account combinations of attributes.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Decision Table (rules -&gt; DecisionTable)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Similar to OneR, but there are multiple columns for different predictive rules, thus taking into account combinations of attributes.</a:t>
            </a:r>
            <a:endParaRPr/>
          </a:p>
        </p:txBody>
      </p:sp>
      <p:sp>
        <p:nvSpPr>
          <p:cNvPr id="319" name="Google Shape;319;p46"/>
          <p:cNvSpPr txBox="1"/>
          <p:nvPr>
            <p:ph type="title"/>
          </p:nvPr>
        </p:nvSpPr>
        <p:spPr>
          <a:xfrm>
            <a:off x="713225" y="530575"/>
            <a:ext cx="65028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Classifier Algorithms</a:t>
            </a:r>
            <a:endParaRPr/>
          </a:p>
        </p:txBody>
      </p:sp>
      <p:sp>
        <p:nvSpPr>
          <p:cNvPr id="320" name="Google Shape;320;p46"/>
          <p:cNvSpPr txBox="1"/>
          <p:nvPr/>
        </p:nvSpPr>
        <p:spPr>
          <a:xfrm>
            <a:off x="8431225" y="4608525"/>
            <a:ext cx="189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15</a:t>
            </a:r>
            <a:endParaRPr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7"/>
          <p:cNvSpPr txBox="1"/>
          <p:nvPr>
            <p:ph type="title"/>
          </p:nvPr>
        </p:nvSpPr>
        <p:spPr>
          <a:xfrm>
            <a:off x="74850" y="1840500"/>
            <a:ext cx="8994300" cy="14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Analysis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8"/>
          <p:cNvSpPr txBox="1"/>
          <p:nvPr>
            <p:ph type="title"/>
          </p:nvPr>
        </p:nvSpPr>
        <p:spPr>
          <a:xfrm>
            <a:off x="713225" y="530575"/>
            <a:ext cx="65028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</a:t>
            </a:r>
            <a:endParaRPr/>
          </a:p>
        </p:txBody>
      </p:sp>
      <p:graphicFrame>
        <p:nvGraphicFramePr>
          <p:cNvPr id="331" name="Google Shape;331;p48"/>
          <p:cNvGraphicFramePr/>
          <p:nvPr/>
        </p:nvGraphicFramePr>
        <p:xfrm>
          <a:off x="826550" y="1351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{35398A5E-BCA0-4182-9B2B-0CEE8DE753B5}</a:tableStyleId>
              </a:tblPr>
              <a:tblGrid>
                <a:gridCol w="1145950"/>
                <a:gridCol w="1145950"/>
                <a:gridCol w="1145950"/>
                <a:gridCol w="1145950"/>
                <a:gridCol w="1145950"/>
                <a:gridCol w="1145950"/>
              </a:tblGrid>
              <a:tr h="507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CorrEval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InfoGain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CfsSubset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GainRatio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Intuition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/>
                </a:tc>
              </a:tr>
              <a:tr h="814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Naive Bayes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97.87%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97.79%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97.75%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96.64%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97.26%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/>
                </a:tc>
              </a:tr>
              <a:tr h="502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J48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98.30%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98.30%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98.29%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96.74%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97.37%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/>
                </a:tc>
              </a:tr>
              <a:tr h="502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OneR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97.49%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97.49%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97.49%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96.72%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96.72%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/>
                </a:tc>
              </a:tr>
              <a:tr h="502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De. Table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98.29%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98.29%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98.28%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96.73%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97.36%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332" name="Google Shape;332;p48"/>
          <p:cNvSpPr txBox="1"/>
          <p:nvPr/>
        </p:nvSpPr>
        <p:spPr>
          <a:xfrm>
            <a:off x="870725" y="4179400"/>
            <a:ext cx="650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estrial"/>
                <a:ea typeface="Questrial"/>
                <a:cs typeface="Questrial"/>
                <a:sym typeface="Questrial"/>
              </a:rPr>
              <a:t>Accuracy is measured using the testing dataset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9"/>
          <p:cNvSpPr txBox="1"/>
          <p:nvPr>
            <p:ph idx="1" type="body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J48 and CorrelationAttributeEvaluator or InfoGainEvaluator produced the most accurate models at 98.30%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Trends: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Very high accuracy values throughout, within range (96%, 99%)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Expected because of skewed distribution of class labels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J48 consistently produced the best models for </a:t>
            </a:r>
            <a:r>
              <a:rPr lang="en"/>
              <a:t>classification</a:t>
            </a:r>
            <a:r>
              <a:rPr lang="en"/>
              <a:t> algorithm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Cfs, InfoGain, and Correlation worked the best for attribute selection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Our </a:t>
            </a:r>
            <a:r>
              <a:rPr lang="en"/>
              <a:t>intuition</a:t>
            </a:r>
            <a:r>
              <a:rPr lang="en"/>
              <a:t> was </a:t>
            </a:r>
            <a:r>
              <a:rPr lang="en"/>
              <a:t>surprisingly</a:t>
            </a:r>
            <a:r>
              <a:rPr lang="en"/>
              <a:t> better than GainRatio for attribute selection</a:t>
            </a:r>
            <a:endParaRPr/>
          </a:p>
        </p:txBody>
      </p:sp>
      <p:sp>
        <p:nvSpPr>
          <p:cNvPr id="338" name="Google Shape;338;p49"/>
          <p:cNvSpPr txBox="1"/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Analysis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0"/>
          <p:cNvSpPr txBox="1"/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 Under ROC Curve</a:t>
            </a:r>
            <a:endParaRPr/>
          </a:p>
        </p:txBody>
      </p:sp>
      <p:graphicFrame>
        <p:nvGraphicFramePr>
          <p:cNvPr id="344" name="Google Shape;344;p50"/>
          <p:cNvGraphicFramePr/>
          <p:nvPr/>
        </p:nvGraphicFramePr>
        <p:xfrm>
          <a:off x="751650" y="1428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{35398A5E-BCA0-4182-9B2B-0CEE8DE753B5}</a:tableStyleId>
              </a:tblPr>
              <a:tblGrid>
                <a:gridCol w="1221550"/>
                <a:gridCol w="1221550"/>
                <a:gridCol w="1221550"/>
                <a:gridCol w="1221550"/>
                <a:gridCol w="1221550"/>
                <a:gridCol w="1221550"/>
              </a:tblGrid>
              <a:tr h="465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CorrEval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InfoGain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CfsSubset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GainRatio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Intuition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/>
                </a:tc>
              </a:tr>
              <a:tr h="746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Naive Bayes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0.9879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0.9858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0.9867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0.9256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0.9782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/>
                </a:tc>
              </a:tr>
              <a:tr h="45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J48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0.9719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0.9732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0.9712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0.9255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0.9290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/>
                </a:tc>
              </a:tr>
              <a:tr h="45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OneR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0.815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0.8149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0.8149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0.6876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0.6876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/>
                </a:tc>
              </a:tr>
              <a:tr h="45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De. Table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0.9895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0.9898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0.9886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0.9258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0.979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345" name="Google Shape;345;p50"/>
          <p:cNvSpPr txBox="1"/>
          <p:nvPr/>
        </p:nvSpPr>
        <p:spPr>
          <a:xfrm>
            <a:off x="8563100" y="4608525"/>
            <a:ext cx="189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19</a:t>
            </a:r>
            <a:endParaRPr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>
            <p:ph type="title"/>
          </p:nvPr>
        </p:nvSpPr>
        <p:spPr>
          <a:xfrm>
            <a:off x="805050" y="1840500"/>
            <a:ext cx="7533900" cy="14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1"/>
          <p:cNvSpPr txBox="1"/>
          <p:nvPr>
            <p:ph idx="1" type="body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DecisionTables and InfoGain produced the best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Area under ROC curve: 0.9898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Trends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Attribute selection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CorrelationEval, InfoGain, CfsSubset performed significantly better than GainRatio and </a:t>
            </a:r>
            <a:r>
              <a:rPr lang="en"/>
              <a:t>Intuition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Classifier algorithms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OneR performed the worst by a significant amount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Other three algorithms had no significant differences.</a:t>
            </a:r>
            <a:endParaRPr/>
          </a:p>
        </p:txBody>
      </p:sp>
      <p:sp>
        <p:nvSpPr>
          <p:cNvPr id="351" name="Google Shape;351;p51"/>
          <p:cNvSpPr txBox="1"/>
          <p:nvPr>
            <p:ph type="title"/>
          </p:nvPr>
        </p:nvSpPr>
        <p:spPr>
          <a:xfrm>
            <a:off x="713225" y="530575"/>
            <a:ext cx="73683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 Under ROC Curve Analysis</a:t>
            </a:r>
            <a:endParaRPr/>
          </a:p>
        </p:txBody>
      </p:sp>
      <p:sp>
        <p:nvSpPr>
          <p:cNvPr id="352" name="Google Shape;352;p51"/>
          <p:cNvSpPr txBox="1"/>
          <p:nvPr/>
        </p:nvSpPr>
        <p:spPr>
          <a:xfrm>
            <a:off x="8563100" y="4608525"/>
            <a:ext cx="189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20</a:t>
            </a:r>
            <a:endParaRPr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2"/>
          <p:cNvSpPr txBox="1"/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Matrices</a:t>
            </a:r>
            <a:endParaRPr/>
          </a:p>
        </p:txBody>
      </p:sp>
      <p:graphicFrame>
        <p:nvGraphicFramePr>
          <p:cNvPr id="358" name="Google Shape;358;p52"/>
          <p:cNvGraphicFramePr/>
          <p:nvPr/>
        </p:nvGraphicFramePr>
        <p:xfrm>
          <a:off x="712800" y="1243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{35398A5E-BCA0-4182-9B2B-0CEE8DE753B5}</a:tableStyleId>
              </a:tblPr>
              <a:tblGrid>
                <a:gridCol w="554600"/>
                <a:gridCol w="554600"/>
                <a:gridCol w="554600"/>
                <a:gridCol w="554600"/>
                <a:gridCol w="554600"/>
                <a:gridCol w="554600"/>
                <a:gridCol w="554600"/>
                <a:gridCol w="554600"/>
                <a:gridCol w="554600"/>
                <a:gridCol w="554600"/>
                <a:gridCol w="554600"/>
                <a:gridCol w="554600"/>
              </a:tblGrid>
              <a:tr h="288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CorrEval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InfoGain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CfsSubset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GainRatio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Intuition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/>
                </a:tc>
                <a:tc hMerge="1"/>
              </a:tr>
              <a:tr h="287050">
                <a:tc gridSpan="2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Naive Bayes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/>
                </a:tc>
                <a:tc rowSpan="2"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2465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468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2324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609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2491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442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1204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1729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2101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832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70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764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54234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672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54325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863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54135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217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54781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753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54245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87050">
                <a:tc gridSpan="2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J48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/>
                </a:tc>
                <a:tc rowSpan="2"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2398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535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2398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535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2368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565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1104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1829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2073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860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70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452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54546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452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54546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426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54572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62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54936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666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54332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87050">
                <a:tc gridSpan="2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OneR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/>
                </a:tc>
                <a:tc rowSpan="2"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1868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1065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1868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1065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1868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1065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1104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1829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1104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1829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70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389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54609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389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54609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389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54609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69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54929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69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54929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87050">
                <a:tc gridSpan="2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De. Table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/>
                </a:tc>
                <a:tc rowSpan="2"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2393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540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2393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540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2374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559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1104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1829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2073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860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70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449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5459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449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54549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436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54562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63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54935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672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54326</a:t>
                      </a:r>
                      <a:endParaRPr sz="12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3"/>
          <p:cNvSpPr txBox="1"/>
          <p:nvPr>
            <p:ph idx="1" type="body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of confusion matrices in WEKA: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TP rate = a / (a+b)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FP rate = c / (c+d)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Best model is determined by maximizing TP rate (minimize b)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Best model is Naive Bayes and CfsSubset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87% TP rate</a:t>
            </a:r>
            <a:endParaRPr/>
          </a:p>
        </p:txBody>
      </p:sp>
      <p:sp>
        <p:nvSpPr>
          <p:cNvPr id="364" name="Google Shape;364;p53"/>
          <p:cNvSpPr txBox="1"/>
          <p:nvPr>
            <p:ph type="title"/>
          </p:nvPr>
        </p:nvSpPr>
        <p:spPr>
          <a:xfrm>
            <a:off x="713225" y="530575"/>
            <a:ext cx="6477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Matrices Analysis</a:t>
            </a:r>
            <a:endParaRPr/>
          </a:p>
        </p:txBody>
      </p:sp>
      <p:graphicFrame>
        <p:nvGraphicFramePr>
          <p:cNvPr id="365" name="Google Shape;365;p53"/>
          <p:cNvGraphicFramePr/>
          <p:nvPr/>
        </p:nvGraphicFramePr>
        <p:xfrm>
          <a:off x="778925" y="195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{35398A5E-BCA0-4182-9B2B-0CEE8DE753B5}</a:tableStyleId>
              </a:tblPr>
              <a:tblGrid>
                <a:gridCol w="1981200"/>
                <a:gridCol w="1981200"/>
                <a:gridCol w="19812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death_yn = y (predicted)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death_yn = n (predicted)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death_yn = y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b (false negative)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death_yn = n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 (false positive)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d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4"/>
          <p:cNvSpPr txBox="1"/>
          <p:nvPr>
            <p:ph idx="1" type="body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Trends: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Classification algorithms: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OneR performed the worst (~65% TP rate)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NaiveBayes performed the best, but not significantly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Attribute selection algorithms: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Cfs, Correlation, and InfoGain produced </a:t>
            </a:r>
            <a:r>
              <a:rPr lang="en"/>
              <a:t>similar</a:t>
            </a:r>
            <a:r>
              <a:rPr lang="en"/>
              <a:t> results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GainRatio and our intuition performed significantly worse</a:t>
            </a:r>
            <a:endParaRPr/>
          </a:p>
        </p:txBody>
      </p:sp>
      <p:sp>
        <p:nvSpPr>
          <p:cNvPr id="371" name="Google Shape;371;p54"/>
          <p:cNvSpPr txBox="1"/>
          <p:nvPr>
            <p:ph type="title"/>
          </p:nvPr>
        </p:nvSpPr>
        <p:spPr>
          <a:xfrm>
            <a:off x="713225" y="530575"/>
            <a:ext cx="6536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Matrices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5"/>
          <p:cNvSpPr txBox="1"/>
          <p:nvPr>
            <p:ph idx="1" type="body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determined our best model using TP rate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Class </a:t>
            </a:r>
            <a:r>
              <a:rPr lang="en"/>
              <a:t>labels</a:t>
            </a:r>
            <a:r>
              <a:rPr lang="en"/>
              <a:t> in this dataset are skewed, so accuracy is not as good of a metric.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predicting COVID deaths, false negatives are the most dangerous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True positive rates take this into account.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ROC takes this less into account.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Accuracy and false positive </a:t>
            </a:r>
            <a:r>
              <a:rPr lang="en"/>
              <a:t>does not take this into account.</a:t>
            </a:r>
            <a:endParaRPr/>
          </a:p>
          <a:p>
            <a:pPr indent="-317500" lvl="0" marL="457200" marR="50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Best model is Naive Bayes and CfsSubset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87% TP rate</a:t>
            </a:r>
            <a:endParaRPr/>
          </a:p>
        </p:txBody>
      </p:sp>
      <p:sp>
        <p:nvSpPr>
          <p:cNvPr id="377" name="Google Shape;377;p55"/>
          <p:cNvSpPr txBox="1"/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Model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6"/>
          <p:cNvSpPr txBox="1"/>
          <p:nvPr>
            <p:ph type="title"/>
          </p:nvPr>
        </p:nvSpPr>
        <p:spPr>
          <a:xfrm>
            <a:off x="805050" y="1840500"/>
            <a:ext cx="7533900" cy="14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7"/>
          <p:cNvSpPr txBox="1"/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88" name="Google Shape;388;p57"/>
          <p:cNvSpPr txBox="1"/>
          <p:nvPr>
            <p:ph idx="1" type="body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Project goal: predict COVID deaths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Dataset: COVID cases from the CDC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Preprocessing: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Pandas DataFrame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WEKA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Model algorithms: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Total 20 models: 5 attribute selection </a:t>
            </a:r>
            <a:r>
              <a:rPr lang="en"/>
              <a:t>algorithms, 4 classifier algorithms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Results: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Confusion matrix (true positives) more valuable than accuracy and ROC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Best model: Naive Bayes and CfsSubset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Implications: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Identify high-risk patients and allocate more care for them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Predicts COVID lethality rates based on demographics</a:t>
            </a:r>
            <a:endParaRPr/>
          </a:p>
        </p:txBody>
      </p:sp>
      <p:sp>
        <p:nvSpPr>
          <p:cNvPr id="389" name="Google Shape;389;p57"/>
          <p:cNvSpPr txBox="1"/>
          <p:nvPr/>
        </p:nvSpPr>
        <p:spPr>
          <a:xfrm>
            <a:off x="8431225" y="4608525"/>
            <a:ext cx="189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26</a:t>
            </a:r>
            <a:endParaRPr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8"/>
          <p:cNvSpPr txBox="1"/>
          <p:nvPr>
            <p:ph type="title"/>
          </p:nvPr>
        </p:nvSpPr>
        <p:spPr>
          <a:xfrm>
            <a:off x="805050" y="1840500"/>
            <a:ext cx="7533900" cy="14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idx="1" type="subTitle"/>
          </p:nvPr>
        </p:nvSpPr>
        <p:spPr>
          <a:xfrm>
            <a:off x="2218725" y="3334300"/>
            <a:ext cx="4706400" cy="7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predict if a COVID patient will die from COVID using data such as their state/county of residence, age group, etc.</a:t>
            </a:r>
            <a:endParaRPr/>
          </a:p>
        </p:txBody>
      </p:sp>
      <p:sp>
        <p:nvSpPr>
          <p:cNvPr id="230" name="Google Shape;230;p34"/>
          <p:cNvSpPr txBox="1"/>
          <p:nvPr>
            <p:ph type="ctrTitle"/>
          </p:nvPr>
        </p:nvSpPr>
        <p:spPr>
          <a:xfrm>
            <a:off x="1690800" y="2470300"/>
            <a:ext cx="5762400" cy="6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</a:t>
            </a:r>
            <a:endParaRPr/>
          </a:p>
        </p:txBody>
      </p:sp>
      <p:sp>
        <p:nvSpPr>
          <p:cNvPr id="231" name="Google Shape;231;p34"/>
          <p:cNvSpPr txBox="1"/>
          <p:nvPr/>
        </p:nvSpPr>
        <p:spPr>
          <a:xfrm>
            <a:off x="8589475" y="4743300"/>
            <a:ext cx="189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3</a:t>
            </a:r>
            <a:endParaRPr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/>
          <p:nvPr>
            <p:ph idx="1" type="body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</a:t>
            </a:r>
            <a:r>
              <a:rPr lang="en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https://data.cdc.gov/Case-Surveillance/COVID-19-Case-Surveillance-Public-Use-Data-with-Ge/n8mc-b4w4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This dataset is from the CDC and contains COVID case surveillance data. </a:t>
            </a:r>
            <a:endParaRPr>
              <a:solidFill>
                <a:srgbClr val="000000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Each instance is a COVID case. </a:t>
            </a:r>
            <a:endParaRPr>
              <a:solidFill>
                <a:srgbClr val="000000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19 attributes (less than 20, but this was approved)</a:t>
            </a:r>
            <a:endParaRPr>
              <a:solidFill>
                <a:srgbClr val="000000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82,313,422 instances</a:t>
            </a:r>
            <a:endParaRPr>
              <a:solidFill>
                <a:srgbClr val="000000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death_yn is the class attribute</a:t>
            </a:r>
            <a:endParaRPr/>
          </a:p>
        </p:txBody>
      </p:sp>
      <p:sp>
        <p:nvSpPr>
          <p:cNvPr id="237" name="Google Shape;237;p35"/>
          <p:cNvSpPr txBox="1"/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238" name="Google Shape;238;p35"/>
          <p:cNvSpPr txBox="1"/>
          <p:nvPr/>
        </p:nvSpPr>
        <p:spPr>
          <a:xfrm>
            <a:off x="8563075" y="4608525"/>
            <a:ext cx="189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4</a:t>
            </a:r>
            <a:endParaRPr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 txBox="1"/>
          <p:nvPr>
            <p:ph idx="1" type="body"/>
          </p:nvPr>
        </p:nvSpPr>
        <p:spPr>
          <a:xfrm>
            <a:off x="713225" y="1271750"/>
            <a:ext cx="6075000" cy="3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case_month: the earlier of month the Clinical Date (date related to the illness or specimen collection) or the date received by CDC</a:t>
            </a:r>
            <a:endParaRPr>
              <a:solidFill>
                <a:srgbClr val="000000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res_state: state of residence</a:t>
            </a:r>
            <a:endParaRPr>
              <a:solidFill>
                <a:srgbClr val="000000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state_fips_code: state FIPS code</a:t>
            </a:r>
            <a:endParaRPr>
              <a:solidFill>
                <a:srgbClr val="000000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res_county: county of residence</a:t>
            </a:r>
            <a:endParaRPr>
              <a:solidFill>
                <a:srgbClr val="000000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county_fips_code: county FIPS code</a:t>
            </a:r>
            <a:endParaRPr>
              <a:solidFill>
                <a:srgbClr val="000000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age_group: age group (0-17 years, 18-49 years, 50-64 years, 65+ years)</a:t>
            </a:r>
            <a:endParaRPr>
              <a:solidFill>
                <a:srgbClr val="000000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sex: female, male, other</a:t>
            </a:r>
            <a:endParaRPr>
              <a:solidFill>
                <a:srgbClr val="000000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race: American Indian/Alaska Native, Asian, Black, Multiple/Other, Native Hawaiian/Other Pacific Islander, White</a:t>
            </a:r>
            <a:endParaRPr>
              <a:solidFill>
                <a:srgbClr val="000000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ethnicity: Hispanic, Non-Hispanic</a:t>
            </a:r>
            <a:endParaRPr>
              <a:solidFill>
                <a:srgbClr val="000000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case-positive_specimen_interval: weeks between earliest date and date of first positive specimen collection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6"/>
          <p:cNvSpPr txBox="1"/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Attributes</a:t>
            </a:r>
            <a:endParaRPr/>
          </a:p>
        </p:txBody>
      </p:sp>
      <p:sp>
        <p:nvSpPr>
          <p:cNvPr id="245" name="Google Shape;245;p36"/>
          <p:cNvSpPr txBox="1"/>
          <p:nvPr/>
        </p:nvSpPr>
        <p:spPr>
          <a:xfrm>
            <a:off x="8721375" y="4531550"/>
            <a:ext cx="189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5</a:t>
            </a:r>
            <a:endParaRPr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/>
          <p:nvPr>
            <p:ph idx="1" type="body"/>
          </p:nvPr>
        </p:nvSpPr>
        <p:spPr>
          <a:xfrm>
            <a:off x="713225" y="1271750"/>
            <a:ext cx="6075000" cy="3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case_onset_interval: weeks between earliest date and date of symptom onset</a:t>
            </a:r>
            <a:endParaRPr>
              <a:solidFill>
                <a:srgbClr val="000000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process: the process in which the case was first identified (clinical evaluation, routine surveillance, contact tracing, multiple, other)</a:t>
            </a:r>
            <a:endParaRPr>
              <a:solidFill>
                <a:srgbClr val="000000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exposure_yn: did the patient have any known exposures, such as travel, work, etc.</a:t>
            </a:r>
            <a:endParaRPr>
              <a:solidFill>
                <a:srgbClr val="000000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current_status: current status of person (lab-confirmed case, probable case)</a:t>
            </a:r>
            <a:endParaRPr>
              <a:solidFill>
                <a:srgbClr val="000000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symptom_status: symptom status of person (asymptomatic, symptomatic, unknown)</a:t>
            </a:r>
            <a:endParaRPr>
              <a:solidFill>
                <a:srgbClr val="000000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hosp_yn: was the patient hospitalized?</a:t>
            </a:r>
            <a:endParaRPr>
              <a:solidFill>
                <a:srgbClr val="000000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icu_yn: was the patient admitted to an intensive care unit?</a:t>
            </a:r>
            <a:endParaRPr b="1">
              <a:solidFill>
                <a:srgbClr val="000000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underlying_conditions_yn: did the patient have underlying conditions?</a:t>
            </a:r>
            <a:endParaRPr>
              <a:solidFill>
                <a:srgbClr val="000000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>
                <a:solidFill>
                  <a:srgbClr val="000000"/>
                </a:solidFill>
              </a:rPr>
              <a:t>death_yn: did the patient die? (CLASS LABEL)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51" name="Google Shape;251;p37"/>
          <p:cNvSpPr txBox="1"/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Attributes</a:t>
            </a:r>
            <a:endParaRPr/>
          </a:p>
        </p:txBody>
      </p:sp>
      <p:sp>
        <p:nvSpPr>
          <p:cNvPr id="252" name="Google Shape;252;p37"/>
          <p:cNvSpPr txBox="1"/>
          <p:nvPr/>
        </p:nvSpPr>
        <p:spPr>
          <a:xfrm>
            <a:off x="8563100" y="4608525"/>
            <a:ext cx="189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6</a:t>
            </a:r>
            <a:endParaRPr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/>
          <p:cNvSpPr txBox="1"/>
          <p:nvPr>
            <p:ph type="title"/>
          </p:nvPr>
        </p:nvSpPr>
        <p:spPr>
          <a:xfrm>
            <a:off x="805050" y="1840500"/>
            <a:ext cx="7533900" cy="14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/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Values Handling</a:t>
            </a:r>
            <a:endParaRPr/>
          </a:p>
        </p:txBody>
      </p:sp>
      <p:sp>
        <p:nvSpPr>
          <p:cNvPr id="263" name="Google Shape;263;p39"/>
          <p:cNvSpPr txBox="1"/>
          <p:nvPr>
            <p:ph idx="1" type="body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used Python’s Pandas DataFrame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removed all instances with missing class label</a:t>
            </a:r>
            <a:endParaRPr/>
          </a:p>
        </p:txBody>
      </p:sp>
      <p:pic>
        <p:nvPicPr>
          <p:cNvPr id="264" name="Google Shape;264;p39"/>
          <p:cNvPicPr preferRelativeResize="0"/>
          <p:nvPr/>
        </p:nvPicPr>
        <p:blipFill rotWithShape="1">
          <a:blip r:embed="rId3">
            <a:alphaModFix/>
          </a:blip>
          <a:srcRect b="0" l="0" r="13141" t="0"/>
          <a:stretch/>
        </p:blipFill>
        <p:spPr>
          <a:xfrm>
            <a:off x="751650" y="2174875"/>
            <a:ext cx="6465100" cy="214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/>
          <p:cNvSpPr txBox="1"/>
          <p:nvPr>
            <p:ph idx="1" type="body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also </a:t>
            </a:r>
            <a:r>
              <a:rPr lang="en"/>
              <a:t>used Python’s Pandas DataFrame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check for duplicate rows</a:t>
            </a:r>
            <a:endParaRPr/>
          </a:p>
        </p:txBody>
      </p:sp>
      <p:sp>
        <p:nvSpPr>
          <p:cNvPr id="270" name="Google Shape;270;p40"/>
          <p:cNvSpPr txBox="1"/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Redundancy</a:t>
            </a:r>
            <a:endParaRPr/>
          </a:p>
        </p:txBody>
      </p:sp>
      <p:pic>
        <p:nvPicPr>
          <p:cNvPr id="271" name="Google Shape;27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625" y="2374600"/>
            <a:ext cx="5943600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imalist Grayscale Pitch Deck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