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Julius Sans One"/>
      <p:regular r:id="rId44"/>
    </p:embeddedFont>
    <p:embeddedFont>
      <p:font typeface="Didact Gothic"/>
      <p:regular r:id="rId45"/>
    </p:embeddedFont>
    <p:embeddedFont>
      <p:font typeface="Questrial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elma Yilma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1E0959-F71F-4C87-B74D-591A995695EC}">
  <a:tblStyle styleId="{A81E0959-F71F-4C87-B74D-591A99569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JuliusSansOne-regular.fntdata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Questrial-regular.fntdata"/><Relationship Id="rId23" Type="http://schemas.openxmlformats.org/officeDocument/2006/relationships/slide" Target="slides/slide16.xml"/><Relationship Id="rId45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5T22:17:36.860">
    <p:pos x="2397" y="1384"/>
    <p:text>The flow of your presentations was great.
Adding run time analysis to the results makes this research very useful. I loved the slide #33 discussion: Very nice insights.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guys : 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3922bc28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3922bc28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3922bc28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3922bc28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3922bc28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3922bc28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3922bc28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3922bc28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3922bc28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3922bc28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3922bc28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3922bc28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4630fdf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4630fdf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4630fdfa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4630fdf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3922bc2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3922bc2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3922bc2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03922bc2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4630fdf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4630fdf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03922bc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03922bc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3922bc2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03922bc2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3922bc2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03922bc2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4630fdfa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64630fdf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50f0283f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50f0283f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4630fdfa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4630fdfa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64630fdfa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64630fdfa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630fdf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630fdf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03922bc28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03922bc28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03922bc2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03922bc2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2c4933bf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2c4933bf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4630fdfa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4630fdfa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 HI DR. YILMAZ : ))))))))))))))))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be presented: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and recall are tradeoffs: Hidden tends to maximize precision, while the other three maximize recall relatively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 significant difference in who did “better” on the confusion matrices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3922bc28e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03922bc28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23fe6d9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023fe6d9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 (to be mentioned when presenting)</a:t>
            </a:r>
            <a:endParaRPr/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Didact Gothic"/>
              <a:buChar char="●"/>
            </a:pPr>
            <a:r>
              <a:rPr lang="en" sz="14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Gaussian Bayes is the only algorithm that requires importing a unique library</a:t>
            </a:r>
            <a:endParaRPr sz="14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Didact Gothic"/>
              <a:buChar char="●"/>
            </a:pPr>
            <a:r>
              <a:rPr lang="en" sz="1400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Naive Bayes always had the fastest runtime, which makes sense because it incorporates the least information</a:t>
            </a:r>
            <a:endParaRPr sz="14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Didact Gothic"/>
              <a:buChar char="●"/>
            </a:pPr>
            <a:r>
              <a:t/>
            </a:r>
            <a:endParaRPr sz="14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64630fdfa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64630fdfa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64630fdfa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64630fdfa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64bcdd2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64bcdd2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64bcdd2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64bcdd2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2c4933bf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2c4933bf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4630fdf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4630fdf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3922bc2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3922bc2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3922bc28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3922bc28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3922bc28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03922bc28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3922bc28e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3922bc28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3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8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2" name="Google Shape;202;p29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" name="Google Shape;205;p29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6" name="Google Shape;206;p29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3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meirnizri/covid19-datas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iri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hub.io/machine-learning/credit-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Traumatized Bayes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4299250" y="40019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 Zhu and Lilian Zhu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Yilmaz Period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esidence_since: Years in current house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Property_magnitude: Whether they own property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Age: Age of loan seeker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Other_payment_plans: e.g. banks, stores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Housing: e.g. renting, own house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Existing_credits: in bank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Job: skilled/unskilled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Num_dependents: Number of dependents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Own_telephone: Whether they own a telephone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Foreign_worker: Whether they’re a foreign worker</a:t>
            </a:r>
            <a:endParaRPr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Class: Good or bad credit risk for a loan</a:t>
            </a:r>
            <a:endParaRPr/>
          </a:p>
        </p:txBody>
      </p:sp>
      <p:sp>
        <p:nvSpPr>
          <p:cNvPr id="282" name="Google Shape;282;p4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Credit-g attributes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Categorical attributes that represent quantitative values approximated for Gaussian Naive Bayes (e.g. employment, 4&lt;=X&lt;7 approximated as 5.5)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Pure categorical attributes (e.g. personal_status) dropped for Gaussian Naive Bayes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Quantitative</a:t>
            </a:r>
            <a:r>
              <a:rPr lang="en"/>
              <a:t> attributes discretized for  for Naive Bayes, Hidden Naive Bayes, and Traumatized Bayes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67/33 test/training split for all</a:t>
            </a:r>
            <a:endParaRPr/>
          </a:p>
        </p:txBody>
      </p:sp>
      <p:sp>
        <p:nvSpPr>
          <p:cNvPr id="289" name="Google Shape;289;p4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Credit-g Preprocessing</a:t>
            </a:r>
            <a:endParaRPr/>
          </a:p>
        </p:txBody>
      </p:sp>
      <p:sp>
        <p:nvSpPr>
          <p:cNvPr id="290" name="Google Shape;290;p42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https://www.kaggle.com/datasets/meirnizri/covid19-dataset</a:t>
            </a: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is from the Mexican government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instance is one COVID-19 patient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1,048,576 instances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21 attributes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class variable specified</a:t>
            </a:r>
            <a:endParaRPr/>
          </a:p>
        </p:txBody>
      </p:sp>
      <p:sp>
        <p:nvSpPr>
          <p:cNvPr id="296" name="Google Shape;296;p4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Dataset</a:t>
            </a:r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USMER: Level of care received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MEDICAL_UNIT: Unit they were stationed in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SEX: Gender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PATIENT_TYPE: Whether they were hospitalized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DATE_DIED: Date they died; 9999-99-99 if they didn’t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INTUBED: Whether the patient used a ventilator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PNEUMONIA: Whether they had pneumonia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AGE: Age of patient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PREGNANT: Whether they were pregnant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DIABETES: Whether they had diabetes</a:t>
            </a:r>
            <a:endParaRPr/>
          </a:p>
        </p:txBody>
      </p:sp>
      <p:sp>
        <p:nvSpPr>
          <p:cNvPr id="303" name="Google Shape;303;p4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r>
              <a:rPr lang="en"/>
              <a:t> attributes</a:t>
            </a:r>
            <a:endParaRPr/>
          </a:p>
        </p:txBody>
      </p:sp>
      <p:sp>
        <p:nvSpPr>
          <p:cNvPr id="304" name="Google Shape;304;p44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NMSUPR: Whether they were </a:t>
            </a:r>
            <a:r>
              <a:rPr lang="en"/>
              <a:t>immunosuppressed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HIPERTENSION: Whether they had hypertension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OTHER_DISEASE: </a:t>
            </a:r>
            <a:r>
              <a:rPr lang="en"/>
              <a:t>Whether they were otherwise ill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CARDIOVASCULAR: </a:t>
            </a:r>
            <a:r>
              <a:rPr lang="en"/>
              <a:t>Whether they had cardiovascular issues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OBESITY: </a:t>
            </a:r>
            <a:r>
              <a:rPr lang="en"/>
              <a:t>Whether they were obese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RENAL_CHRONIC: Chronic renal disease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TOBACCO: Tobacco use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CLASIFFICATION_FINAL: COVID test results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ICU: Whether they ended up in the ICU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COPD: Chronic obstructive pulmonary disease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ASTHMA: Whether they had asthma	</a:t>
            </a:r>
            <a:endParaRPr/>
          </a:p>
        </p:txBody>
      </p:sp>
      <p:sp>
        <p:nvSpPr>
          <p:cNvPr id="310" name="Google Shape;310;p4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attributes cont.</a:t>
            </a:r>
            <a:endParaRPr/>
          </a:p>
        </p:txBody>
      </p:sp>
      <p:sp>
        <p:nvSpPr>
          <p:cNvPr id="311" name="Google Shape;311;p45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DATE_DIED chosen as class variable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DATE_DIED discretized as DIED (Y/N)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patient death uncertain, assume they lived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Instances with missing attributes dropped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Stratified sample of 100,000 instances used for final dataset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 discretized for </a:t>
            </a:r>
            <a:r>
              <a:rPr lang="en"/>
              <a:t> for Naive Bayes, Hidden Naive Bayes, and Traumatized Bayes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67/33 test/training split for all</a:t>
            </a:r>
            <a:endParaRPr/>
          </a:p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Preprocessing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584250" y="1840500"/>
            <a:ext cx="79755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713225" y="530575"/>
            <a:ext cx="7201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Theory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Bayes Rule:</a:t>
            </a:r>
            <a:r>
              <a:rPr lang="en"/>
              <a:t> P(C | Y) * P(Y) = P(Y | C) * P(C)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particular instance X, use Bayes Rule to iterate over every class C and classify using largest P(C | 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Implementation: </a:t>
            </a:r>
            <a:r>
              <a:rPr lang="en"/>
              <a:t>t</a:t>
            </a:r>
            <a:r>
              <a:rPr lang="en"/>
              <a:t>wo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class_probs</a:t>
            </a:r>
            <a:r>
              <a:rPr lang="en"/>
              <a:t> (list)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P(C) over all classes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cond_probs</a:t>
            </a:r>
            <a:r>
              <a:rPr lang="en"/>
              <a:t> (dictionary)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P(Xv | C) over all classes C, all attributes X, all values v of attribute X</a:t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 rotWithShape="1">
          <a:blip r:embed="rId3">
            <a:alphaModFix/>
          </a:blip>
          <a:srcRect b="23459" l="3633" r="0" t="0"/>
          <a:stretch/>
        </p:blipFill>
        <p:spPr>
          <a:xfrm>
            <a:off x="2616000" y="1634300"/>
            <a:ext cx="2463650" cy="3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625" y="3257325"/>
            <a:ext cx="671325" cy="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9112" y="2790275"/>
            <a:ext cx="443662" cy="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8"/>
          <p:cNvPicPr preferRelativeResize="0"/>
          <p:nvPr/>
        </p:nvPicPr>
        <p:blipFill rotWithShape="1">
          <a:blip r:embed="rId3">
            <a:alphaModFix/>
          </a:blip>
          <a:srcRect b="23459" l="3632" r="71824" t="22684"/>
          <a:stretch/>
        </p:blipFill>
        <p:spPr>
          <a:xfrm>
            <a:off x="4258275" y="2183700"/>
            <a:ext cx="627450" cy="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Weakens assumption of independence between attributes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Calculates n choose 2 pairwise attribute probabilities using </a:t>
            </a:r>
            <a:r>
              <a:rPr lang="en"/>
              <a:t>cramer's V</a:t>
            </a:r>
            <a:r>
              <a:rPr lang="en"/>
              <a:t> correlation coefficient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Implementation: </a:t>
            </a:r>
            <a:r>
              <a:rPr lang="en"/>
              <a:t>three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class_probs</a:t>
            </a:r>
            <a:r>
              <a:rPr lang="en"/>
              <a:t> (list)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P(C) over all classes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cond_probs</a:t>
            </a:r>
            <a:r>
              <a:rPr lang="en"/>
              <a:t> (dictionary)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P(Xv | C) over all classes, all attributes X, all values v of attribute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corr_coeffs</a:t>
            </a:r>
            <a:r>
              <a:rPr lang="en"/>
              <a:t> (dictionary)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pijc for every class C, for each pair of attributes Xi and Xj</a:t>
            </a:r>
            <a:endParaRPr/>
          </a:p>
        </p:txBody>
      </p:sp>
      <p:sp>
        <p:nvSpPr>
          <p:cNvPr id="339" name="Google Shape;339;p49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Traumatized Bayes</a:t>
            </a:r>
            <a:endParaRPr/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50" y="3373475"/>
            <a:ext cx="671325" cy="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987" y="2925525"/>
            <a:ext cx="443662" cy="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450" y="4061975"/>
            <a:ext cx="378725" cy="28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Pairwise probability: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to the n-1 power: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 txBox="1"/>
          <p:nvPr>
            <p:ph type="title"/>
          </p:nvPr>
        </p:nvSpPr>
        <p:spPr>
          <a:xfrm>
            <a:off x="713225" y="530575"/>
            <a:ext cx="67890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Traumatized Bayes Formulas</a:t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 b="0" l="2219" r="0" t="0"/>
          <a:stretch/>
        </p:blipFill>
        <p:spPr>
          <a:xfrm>
            <a:off x="2389075" y="1366075"/>
            <a:ext cx="5113150" cy="5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977" y="2238713"/>
            <a:ext cx="2990963" cy="6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800" y="3112125"/>
            <a:ext cx="2947325" cy="4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Theory: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Weakens assumption of independence between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hidden “parent” node for each attribute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Attributes: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Parent nodes: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Encapsulates dependencies from other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Maximizes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Implementation: </a:t>
            </a:r>
            <a:r>
              <a:rPr lang="en"/>
              <a:t>three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class_probs</a:t>
            </a:r>
            <a:r>
              <a:rPr lang="en"/>
              <a:t> (list)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P(C) over all classes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/>
              <a:t> (dictionary): contains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parent_probs </a:t>
            </a:r>
            <a:r>
              <a:rPr lang="en"/>
              <a:t>(dictionary): contains P(X_i | X_j, C) for every pair of attributes, every value of those attributes, over all classes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Laplace estimators</a:t>
            </a:r>
            <a:endParaRPr/>
          </a:p>
        </p:txBody>
      </p:sp>
      <p:sp>
        <p:nvSpPr>
          <p:cNvPr id="357" name="Google Shape;357;p5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Naive Bayes</a:t>
            </a:r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387" y="3543663"/>
            <a:ext cx="443662" cy="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124" y="2129525"/>
            <a:ext cx="1151350" cy="3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025" y="2384025"/>
            <a:ext cx="11525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1"/>
          <p:cNvPicPr preferRelativeResize="0"/>
          <p:nvPr/>
        </p:nvPicPr>
        <p:blipFill rotWithShape="1">
          <a:blip r:embed="rId6">
            <a:alphaModFix/>
          </a:blip>
          <a:srcRect b="0" l="12776" r="8" t="0"/>
          <a:stretch/>
        </p:blipFill>
        <p:spPr>
          <a:xfrm>
            <a:off x="4107476" y="3707200"/>
            <a:ext cx="351925" cy="3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4125" y="3972725"/>
            <a:ext cx="949064" cy="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67675" y="2831675"/>
            <a:ext cx="1035525" cy="3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probabilities: </a:t>
            </a:r>
            <a:endParaRPr/>
          </a:p>
        </p:txBody>
      </p:sp>
      <p:sp>
        <p:nvSpPr>
          <p:cNvPr id="369" name="Google Shape;369;p52"/>
          <p:cNvSpPr txBox="1"/>
          <p:nvPr>
            <p:ph type="title"/>
          </p:nvPr>
        </p:nvSpPr>
        <p:spPr>
          <a:xfrm>
            <a:off x="713225" y="530575"/>
            <a:ext cx="73200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Naive Bayes Formulas</a:t>
            </a:r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00" y="1424148"/>
            <a:ext cx="2114400" cy="5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2"/>
          <p:cNvPicPr preferRelativeResize="0"/>
          <p:nvPr/>
        </p:nvPicPr>
        <p:blipFill rotWithShape="1">
          <a:blip r:embed="rId4">
            <a:alphaModFix/>
          </a:blip>
          <a:srcRect b="0" l="4187" r="0" t="0"/>
          <a:stretch/>
        </p:blipFill>
        <p:spPr>
          <a:xfrm>
            <a:off x="1620475" y="2057750"/>
            <a:ext cx="1611750" cy="6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550" y="2839225"/>
            <a:ext cx="3136850" cy="6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normal distribution of all quantitative variables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particular instance, approximate	        by calculating the p-value for each attribute, then classify according to largest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Implementation: </a:t>
            </a:r>
            <a:r>
              <a:rPr lang="en"/>
              <a:t>three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initials</a:t>
            </a:r>
            <a:r>
              <a:rPr lang="en"/>
              <a:t> (list)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P(C) over all classes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means</a:t>
            </a:r>
            <a:r>
              <a:rPr lang="en"/>
              <a:t> (list of lists)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Mean of attribute within a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standarddev</a:t>
            </a:r>
            <a:r>
              <a:rPr lang="en"/>
              <a:t> (list of lists)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Standard deviation of attribute within a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Scipy.stats (imported library)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us to use ttest_ind_from_stats for conducting a z-test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/>
          </a:p>
        </p:txBody>
      </p:sp>
      <p:pic>
        <p:nvPicPr>
          <p:cNvPr id="379" name="Google Shape;379;p53"/>
          <p:cNvPicPr preferRelativeResize="0"/>
          <p:nvPr/>
        </p:nvPicPr>
        <p:blipFill rotWithShape="1">
          <a:blip r:embed="rId3">
            <a:alphaModFix/>
          </a:blip>
          <a:srcRect b="23459" l="3632" r="71824" t="22684"/>
          <a:stretch/>
        </p:blipFill>
        <p:spPr>
          <a:xfrm>
            <a:off x="4572000" y="1990325"/>
            <a:ext cx="627450" cy="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3"/>
          <p:cNvPicPr preferRelativeResize="0"/>
          <p:nvPr/>
        </p:nvPicPr>
        <p:blipFill rotWithShape="1">
          <a:blip r:embed="rId3">
            <a:alphaModFix/>
          </a:blip>
          <a:srcRect b="23459" l="3632" r="71824" t="22684"/>
          <a:stretch/>
        </p:blipFill>
        <p:spPr>
          <a:xfrm>
            <a:off x="6258425" y="2223825"/>
            <a:ext cx="627450" cy="2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74850" y="1840500"/>
            <a:ext cx="89943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392" name="Google Shape;392;p5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algorithms: Naive, Trauma, Hidden, Gaussian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datasets: iris, credit-g, COVID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Metrics: accuracy, macro-precision, macro-recall, runtime</a:t>
            </a:r>
            <a:endParaRPr sz="1800"/>
          </a:p>
        </p:txBody>
      </p:sp>
      <p:sp>
        <p:nvSpPr>
          <p:cNvPr id="393" name="Google Shape;393;p55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713225" y="530575"/>
            <a:ext cx="6502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graphicFrame>
        <p:nvGraphicFramePr>
          <p:cNvPr id="399" name="Google Shape;399;p56"/>
          <p:cNvGraphicFramePr/>
          <p:nvPr/>
        </p:nvGraphicFramePr>
        <p:xfrm>
          <a:off x="797800" y="134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{A81E0959-F71F-4C87-B74D-591A995695EC}</a:tableStyleId>
              </a:tblPr>
              <a:tblGrid>
                <a:gridCol w="1164175"/>
                <a:gridCol w="1396275"/>
                <a:gridCol w="1422000"/>
                <a:gridCol w="1422025"/>
                <a:gridCol w="1434925"/>
              </a:tblGrid>
              <a:tr h="78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Traumatized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Hidden Naive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Gaussian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Iris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94.1%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94.1%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94.1%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94.1%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Credit-g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72.2%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72.5%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72.5%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68.1%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COVID-19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89.8%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90.4%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97.3%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86.9%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idx="1" type="body"/>
          </p:nvPr>
        </p:nvSpPr>
        <p:spPr>
          <a:xfrm>
            <a:off x="713225" y="1424150"/>
            <a:ext cx="4350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Hidden &gt; Trauma &gt; Naive &gt; Gaussian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Traumatized Bayes consistently performed better than Naive Bayes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Gaussian performed worse than other algorithms. This is particularly prominent for credit-g, likely as a result of dropped attributes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datasets tied when classifying Iris dataset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Differences in accuracy increased with dataset complexity</a:t>
            </a:r>
            <a:endParaRPr/>
          </a:p>
        </p:txBody>
      </p:sp>
      <p:sp>
        <p:nvSpPr>
          <p:cNvPr id="405" name="Google Shape;405;p5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Analysis</a:t>
            </a:r>
            <a:endParaRPr/>
          </a:p>
        </p:txBody>
      </p:sp>
      <p:pic>
        <p:nvPicPr>
          <p:cNvPr id="406" name="Google Shape;4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75" y="1424150"/>
            <a:ext cx="3786950" cy="2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- IRIS</a:t>
            </a:r>
            <a:endParaRPr/>
          </a:p>
        </p:txBody>
      </p:sp>
      <p:graphicFrame>
        <p:nvGraphicFramePr>
          <p:cNvPr id="412" name="Google Shape;412;p58"/>
          <p:cNvGraphicFramePr/>
          <p:nvPr/>
        </p:nvGraphicFramePr>
        <p:xfrm>
          <a:off x="1090675" y="133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{A81E0959-F71F-4C87-B74D-591A995695EC}</a:tableStyleId>
              </a:tblPr>
              <a:tblGrid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  <a:gridCol w="351275"/>
              </a:tblGrid>
              <a:tr h="340925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Trauma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Hidden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Gaussian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340925">
                <a:tc gridSpan="3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435375">
                <a:tc gridSpan="3"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Confusion Matrix **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75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</a:t>
                      </a:r>
                      <a:endParaRPr i="1"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Precision*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96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Recall *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13" name="Google Shape;413;p58"/>
          <p:cNvSpPr txBox="1"/>
          <p:nvPr/>
        </p:nvSpPr>
        <p:spPr>
          <a:xfrm>
            <a:off x="1090675" y="4488125"/>
            <a:ext cx="56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* macro-precision, macro-recall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idact Gothic"/>
                <a:ea typeface="Didact Gothic"/>
                <a:cs typeface="Didact Gothic"/>
                <a:sym typeface="Didact Gothic"/>
              </a:rPr>
              <a:t>** predicted values are italicized</a:t>
            </a:r>
            <a:endParaRPr sz="1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/>
          <p:nvPr>
            <p:ph type="title"/>
          </p:nvPr>
        </p:nvSpPr>
        <p:spPr>
          <a:xfrm>
            <a:off x="713225" y="530575"/>
            <a:ext cx="7767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- CreditG</a:t>
            </a:r>
            <a:endParaRPr/>
          </a:p>
        </p:txBody>
      </p:sp>
      <p:graphicFrame>
        <p:nvGraphicFramePr>
          <p:cNvPr id="419" name="Google Shape;419;p59"/>
          <p:cNvGraphicFramePr/>
          <p:nvPr/>
        </p:nvGraphicFramePr>
        <p:xfrm>
          <a:off x="952475" y="138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{A81E0959-F71F-4C87-B74D-591A995695EC}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512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Trauma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Hidden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Gaussian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8782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Confusion Matrix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8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37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38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55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8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197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69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Precision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0.661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0.663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0.664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0.634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87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Recall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0.641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0.649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0.606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0.646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>
            <p:ph type="title"/>
          </p:nvPr>
        </p:nvSpPr>
        <p:spPr>
          <a:xfrm>
            <a:off x="713225" y="530575"/>
            <a:ext cx="7767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- COVID</a:t>
            </a:r>
            <a:endParaRPr/>
          </a:p>
        </p:txBody>
      </p:sp>
      <p:graphicFrame>
        <p:nvGraphicFramePr>
          <p:cNvPr id="425" name="Google Shape;425;p60"/>
          <p:cNvGraphicFramePr/>
          <p:nvPr/>
        </p:nvGraphicFramePr>
        <p:xfrm>
          <a:off x="733375" y="14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{A81E0959-F71F-4C87-B74D-591A995695EC}</a:tableStyleId>
              </a:tblPr>
              <a:tblGrid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  <a:gridCol w="548375"/>
              </a:tblGrid>
              <a:tr h="512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Trauma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Hidden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Gaussian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8782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Confusion Matrix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8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850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3270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828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3047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192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858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4240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7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28793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108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29016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744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31909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</a:t>
                      </a:r>
                      <a:endParaRPr i="1"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78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27823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Precision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0.602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0.605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0.766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0.583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92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Recall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0.903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0.895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0.600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0.892</a:t>
                      </a:r>
                      <a:endParaRPr sz="1200">
                        <a:solidFill>
                          <a:srgbClr val="21252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lower the assumption of attribute independence that Naive Bayes is built upon while maintaining a reasonable runtime.</a:t>
            </a:r>
            <a:endParaRPr/>
          </a:p>
        </p:txBody>
      </p:sp>
      <p:sp>
        <p:nvSpPr>
          <p:cNvPr id="231" name="Google Shape;231;p34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&gt; Trauma &gt; Naive &gt; Gaussian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≈ Trauma </a:t>
            </a:r>
            <a:r>
              <a:rPr lang="en"/>
              <a:t>≈ </a:t>
            </a:r>
            <a:r>
              <a:rPr lang="en"/>
              <a:t>Gaussian &gt; Hidden</a:t>
            </a:r>
            <a:endParaRPr/>
          </a:p>
        </p:txBody>
      </p:sp>
      <p:sp>
        <p:nvSpPr>
          <p:cNvPr id="431" name="Google Shape;431;p61"/>
          <p:cNvSpPr txBox="1"/>
          <p:nvPr>
            <p:ph type="title"/>
          </p:nvPr>
        </p:nvSpPr>
        <p:spPr>
          <a:xfrm>
            <a:off x="713225" y="530575"/>
            <a:ext cx="6536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61"/>
          <p:cNvPicPr preferRelativeResize="0"/>
          <p:nvPr/>
        </p:nvPicPr>
        <p:blipFill rotWithShape="1">
          <a:blip r:embed="rId3">
            <a:alphaModFix/>
          </a:blip>
          <a:srcRect b="0" l="0" r="6976" t="9057"/>
          <a:stretch/>
        </p:blipFill>
        <p:spPr>
          <a:xfrm>
            <a:off x="750100" y="2463075"/>
            <a:ext cx="3292800" cy="2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1"/>
          <p:cNvPicPr preferRelativeResize="0"/>
          <p:nvPr/>
        </p:nvPicPr>
        <p:blipFill rotWithShape="1">
          <a:blip r:embed="rId4">
            <a:alphaModFix/>
          </a:blip>
          <a:srcRect b="0" l="0" r="6629" t="6829"/>
          <a:stretch/>
        </p:blipFill>
        <p:spPr>
          <a:xfrm>
            <a:off x="4109225" y="2413176"/>
            <a:ext cx="3292800" cy="246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type="title"/>
          </p:nvPr>
        </p:nvSpPr>
        <p:spPr>
          <a:xfrm>
            <a:off x="713225" y="530575"/>
            <a:ext cx="6502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graphicFrame>
        <p:nvGraphicFramePr>
          <p:cNvPr id="439" name="Google Shape;439;p62"/>
          <p:cNvGraphicFramePr/>
          <p:nvPr/>
        </p:nvGraphicFramePr>
        <p:xfrm>
          <a:off x="797800" y="134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{A81E0959-F71F-4C87-B74D-591A995695EC}</a:tableStyleId>
              </a:tblPr>
              <a:tblGrid>
                <a:gridCol w="1164175"/>
                <a:gridCol w="1396275"/>
                <a:gridCol w="1422000"/>
                <a:gridCol w="1422025"/>
                <a:gridCol w="1434925"/>
              </a:tblGrid>
              <a:tr h="78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Traumatized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Hidden Naive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Gaussian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Iris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0.001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0.009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0.018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0.031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COVID-19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2.407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20.681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369.593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142.876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Credit-g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0.015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0.369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1.683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0.693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idx="1" type="body"/>
          </p:nvPr>
        </p:nvSpPr>
        <p:spPr>
          <a:xfrm>
            <a:off x="713225" y="1424150"/>
            <a:ext cx="47661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Hidden &gt; Gaussian &gt; </a:t>
            </a:r>
            <a:r>
              <a:rPr lang="en"/>
              <a:t>Trauma &gt; Naive (slowest to fastest)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Naive Bayes’ runtime increases </a:t>
            </a:r>
            <a:r>
              <a:rPr lang="en"/>
              <a:t>quadratically </a:t>
            </a:r>
            <a:r>
              <a:rPr lang="en"/>
              <a:t>with dataset complexity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Traumatized Bayes’ runtime increases to a lesser power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Bayes’ and Gaussian Naive Bayes’  runtime increases linearly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Naive Bayes was the slowest when there’s a low number of attributes (iris)</a:t>
            </a:r>
            <a:endParaRPr/>
          </a:p>
        </p:txBody>
      </p:sp>
      <p:sp>
        <p:nvSpPr>
          <p:cNvPr id="445" name="Google Shape;445;p6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pic>
        <p:nvPicPr>
          <p:cNvPr id="446" name="Google Shape;44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325" y="1386825"/>
            <a:ext cx="3512274" cy="26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3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32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model depends on the situation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tradeoff between speed and accuracy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Gaussian Naive Bayes is both slow and inaccurate, making it the worst algorithm for general use.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Traumatized Bayes is the best for general use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 is the </a:t>
            </a:r>
            <a:r>
              <a:rPr lang="en"/>
              <a:t>fastest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Hidden Bayes is the most accurate, but has poor recall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shouldn’t be implemented when recall is important, such as in COVID-19 dataset</a:t>
            </a:r>
            <a:endParaRPr/>
          </a:p>
        </p:txBody>
      </p:sp>
      <p:sp>
        <p:nvSpPr>
          <p:cNvPr id="453" name="Google Shape;453;p6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454" name="Google Shape;454;p64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33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5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60" name="Google Shape;460;p65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34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66" name="Google Shape;466;p6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goal: Improve Naive Bayes by weakening assumption of independence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Datasets: Iris, COVID-19, and credit-g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Preprocessing: Discretization, some attributes dropped for Gaussian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Tested algorithms: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Traumatized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Bayes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Naive Bayes is the highest performing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Traumatized Bayes is the best accuracy for speed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Traumatized Bayes could be implemented in cases where speed is too important to use Hidden Bayes</a:t>
            </a:r>
            <a:endParaRPr/>
          </a:p>
        </p:txBody>
      </p:sp>
      <p:sp>
        <p:nvSpPr>
          <p:cNvPr id="467" name="Google Shape;467;p66"/>
          <p:cNvSpPr txBox="1"/>
          <p:nvPr/>
        </p:nvSpPr>
        <p:spPr>
          <a:xfrm>
            <a:off x="8431225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35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7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https://archive.ics.uci.edu/ml/datasets/iris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is from the initial WEKA download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instance is one flower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150 instances, evenly divided between 3 classes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attributes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Flower species is the class variable</a:t>
            </a:r>
            <a:endParaRPr/>
          </a:p>
        </p:txBody>
      </p:sp>
      <p:sp>
        <p:nvSpPr>
          <p:cNvPr id="244" name="Google Shape;244;p3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epallength: Length of flower sepal	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Sepalwidth: </a:t>
            </a:r>
            <a:r>
              <a:rPr lang="en"/>
              <a:t> Width of flower sepal	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Petallength: </a:t>
            </a:r>
            <a:r>
              <a:rPr lang="en"/>
              <a:t> Length of flower petal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Petalwidth: </a:t>
            </a:r>
            <a:r>
              <a:rPr lang="en"/>
              <a:t> Width of flower petal	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Class: Species of flower</a:t>
            </a:r>
            <a:endParaRPr/>
          </a:p>
        </p:txBody>
      </p:sp>
      <p:sp>
        <p:nvSpPr>
          <p:cNvPr id="251" name="Google Shape;251;p3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attributes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preprocessing done for Gaussian Bayes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attributes discretized into small/medium/large for Naive Bayes, Hidden Naive Bayes, and Traumatized Bayes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67/33 test/training split for all</a:t>
            </a:r>
            <a:endParaRPr/>
          </a:p>
        </p:txBody>
      </p:sp>
      <p:sp>
        <p:nvSpPr>
          <p:cNvPr id="258" name="Google Shape;258;p38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preprocessing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318" r="0" t="5508"/>
          <a:stretch/>
        </p:blipFill>
        <p:spPr>
          <a:xfrm>
            <a:off x="611175" y="3930900"/>
            <a:ext cx="59912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50" y="2673463"/>
            <a:ext cx="59912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-449900" y="1996925"/>
            <a:ext cx="74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https://datahub.io/machine-learning/credit-g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is from the initial WEKA download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instance is one loan seeker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1,000 instances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21 attributes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variable is whether the loan seeker has a good or bad credit</a:t>
            </a:r>
            <a:endParaRPr/>
          </a:p>
        </p:txBody>
      </p:sp>
      <p:sp>
        <p:nvSpPr>
          <p:cNvPr id="268" name="Google Shape;268;p39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credit-g</a:t>
            </a:r>
            <a:r>
              <a:rPr lang="en"/>
              <a:t> Dataset</a:t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hecking_status: Amount of Deutsche Mark in checking account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Duration: Duration of account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Credit_history: Credit history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Purpose: Purpose of loan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Credit_amount: amount of credit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Savings_status: </a:t>
            </a:r>
            <a:r>
              <a:rPr lang="en"/>
              <a:t>Amount of Deutsche Mark in savings account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Employment: Number of years employed at current job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Installment_commitment: Repayment cost/income as a percentage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Personal_status: Whether they’re married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Other_parties: Whether they have other </a:t>
            </a:r>
            <a:r>
              <a:rPr lang="en"/>
              <a:t>guarantors</a:t>
            </a:r>
            <a:endParaRPr/>
          </a:p>
        </p:txBody>
      </p:sp>
      <p:sp>
        <p:nvSpPr>
          <p:cNvPr id="275" name="Google Shape;275;p40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Credit-g</a:t>
            </a:r>
            <a:r>
              <a:rPr lang="en"/>
              <a:t> attributes</a:t>
            </a:r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