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36"/>
  </p:notesMasterIdLst>
  <p:handoutMasterIdLst>
    <p:handoutMasterId r:id="rId37"/>
  </p:handoutMasterIdLst>
  <p:sldIdLst>
    <p:sldId id="516" r:id="rId7"/>
    <p:sldId id="517" r:id="rId8"/>
    <p:sldId id="520" r:id="rId9"/>
    <p:sldId id="550" r:id="rId10"/>
    <p:sldId id="551" r:id="rId11"/>
    <p:sldId id="538" r:id="rId12"/>
    <p:sldId id="539" r:id="rId13"/>
    <p:sldId id="525" r:id="rId14"/>
    <p:sldId id="537" r:id="rId15"/>
    <p:sldId id="549" r:id="rId16"/>
    <p:sldId id="528" r:id="rId17"/>
    <p:sldId id="541" r:id="rId18"/>
    <p:sldId id="542" r:id="rId19"/>
    <p:sldId id="543" r:id="rId20"/>
    <p:sldId id="529" r:id="rId21"/>
    <p:sldId id="530" r:id="rId22"/>
    <p:sldId id="531" r:id="rId23"/>
    <p:sldId id="552" r:id="rId24"/>
    <p:sldId id="553" r:id="rId25"/>
    <p:sldId id="533" r:id="rId26"/>
    <p:sldId id="546" r:id="rId27"/>
    <p:sldId id="508" r:id="rId28"/>
    <p:sldId id="532" r:id="rId29"/>
    <p:sldId id="534" r:id="rId30"/>
    <p:sldId id="523" r:id="rId31"/>
    <p:sldId id="536" r:id="rId32"/>
    <p:sldId id="535" r:id="rId33"/>
    <p:sldId id="544" r:id="rId34"/>
    <p:sldId id="54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69D0F6-B746-44EF-9227-3306D4FFD3C3}">
          <p14:sldIdLst>
            <p14:sldId id="516"/>
            <p14:sldId id="517"/>
            <p14:sldId id="520"/>
            <p14:sldId id="550"/>
            <p14:sldId id="551"/>
            <p14:sldId id="538"/>
            <p14:sldId id="539"/>
            <p14:sldId id="525"/>
            <p14:sldId id="537"/>
            <p14:sldId id="549"/>
            <p14:sldId id="528"/>
            <p14:sldId id="541"/>
            <p14:sldId id="542"/>
            <p14:sldId id="543"/>
            <p14:sldId id="529"/>
            <p14:sldId id="530"/>
            <p14:sldId id="531"/>
            <p14:sldId id="552"/>
            <p14:sldId id="553"/>
            <p14:sldId id="533"/>
            <p14:sldId id="546"/>
            <p14:sldId id="508"/>
            <p14:sldId id="532"/>
            <p14:sldId id="534"/>
            <p14:sldId id="523"/>
            <p14:sldId id="536"/>
            <p14:sldId id="535"/>
            <p14:sldId id="544"/>
            <p14:sldId id="548"/>
          </p14:sldIdLst>
        </p14:section>
        <p14:section name="Slide Starters" id="{A3ED2BBF-29DB-42BC-821F-02D0FEA37AB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90">
          <p15:clr>
            <a:srgbClr val="A4A3A4"/>
          </p15:clr>
        </p15:guide>
        <p15:guide id="3" orient="horz" pos="816">
          <p15:clr>
            <a:srgbClr val="A4A3A4"/>
          </p15:clr>
        </p15:guide>
        <p15:guide id="4" orient="horz" pos="4169">
          <p15:clr>
            <a:srgbClr val="A4A3A4"/>
          </p15:clr>
        </p15:guide>
        <p15:guide id="5" orient="horz" pos="3872">
          <p15:clr>
            <a:srgbClr val="A4A3A4"/>
          </p15:clr>
        </p15:guide>
        <p15:guide id="6" orient="horz" pos="528">
          <p15:clr>
            <a:srgbClr val="A4A3A4"/>
          </p15:clr>
        </p15:guide>
        <p15:guide id="7" orient="horz" pos="192">
          <p15:clr>
            <a:srgbClr val="A4A3A4"/>
          </p15:clr>
        </p15:guide>
        <p15:guide id="8" orient="horz" pos="1104">
          <p15:clr>
            <a:srgbClr val="A4A3A4"/>
          </p15:clr>
        </p15:guide>
        <p15:guide id="9" pos="2880">
          <p15:clr>
            <a:srgbClr val="A4A3A4"/>
          </p15:clr>
        </p15:guide>
        <p15:guide id="10" pos="192">
          <p15:clr>
            <a:srgbClr val="A4A3A4"/>
          </p15:clr>
        </p15:guide>
        <p15:guide id="11" pos="2832">
          <p15:clr>
            <a:srgbClr val="A4A3A4"/>
          </p15:clr>
        </p15:guide>
        <p15:guide id="12" pos="556">
          <p15:clr>
            <a:srgbClr val="A4A3A4"/>
          </p15:clr>
        </p15:guide>
        <p15:guide id="13" pos="2736">
          <p15:clr>
            <a:srgbClr val="A4A3A4"/>
          </p15:clr>
        </p15:guide>
        <p15:guide id="14" pos="3024">
          <p15:clr>
            <a:srgbClr val="A4A3A4"/>
          </p15:clr>
        </p15:guide>
        <p15:guide id="15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B3"/>
    <a:srgbClr val="D4FFD1"/>
    <a:srgbClr val="CDDAF2"/>
    <a:srgbClr val="FCB8AB"/>
    <a:srgbClr val="F0BAB8"/>
    <a:srgbClr val="FEE700"/>
    <a:srgbClr val="66CCFF"/>
    <a:srgbClr val="51A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96"/>
    <p:restoredTop sz="85637" autoAdjust="0"/>
  </p:normalViewPr>
  <p:slideViewPr>
    <p:cSldViewPr snapToGrid="0" showGuides="1">
      <p:cViewPr varScale="1">
        <p:scale>
          <a:sx n="154" d="100"/>
          <a:sy n="154" d="100"/>
        </p:scale>
        <p:origin x="2920" y="208"/>
      </p:cViewPr>
      <p:guideLst>
        <p:guide orient="horz" pos="2160"/>
        <p:guide orient="horz" pos="290"/>
        <p:guide orient="horz" pos="816"/>
        <p:guide orient="horz" pos="4169"/>
        <p:guide orient="horz" pos="3872"/>
        <p:guide orient="horz" pos="528"/>
        <p:guide orient="horz" pos="192"/>
        <p:guide orient="horz" pos="1104"/>
        <p:guide pos="2880"/>
        <p:guide pos="192"/>
        <p:guide pos="2832"/>
        <p:guide pos="556"/>
        <p:guide pos="2736"/>
        <p:guide pos="302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customXml" Target="../customXml/item5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A55AB8-9731-4E0B-A3D9-EB39E758E32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9495637-246A-4A62-A89F-63B444F5CDB4}">
      <dgm:prSet phldrT="[Text]"/>
      <dgm:spPr/>
      <dgm:t>
        <a:bodyPr/>
        <a:lstStyle/>
        <a:p>
          <a:r>
            <a:rPr lang="en-IE" dirty="0" smtClean="0"/>
            <a:t>UNIMORE</a:t>
          </a:r>
          <a:endParaRPr lang="en-US" dirty="0"/>
        </a:p>
      </dgm:t>
    </dgm:pt>
    <dgm:pt modelId="{DDAC8A3A-72C5-4EEB-86CF-88EEBAF1F25C}" type="parTrans" cxnId="{35A0208D-FD06-4F80-9619-CB7AFB4AC1A3}">
      <dgm:prSet/>
      <dgm:spPr/>
      <dgm:t>
        <a:bodyPr/>
        <a:lstStyle/>
        <a:p>
          <a:endParaRPr lang="en-US"/>
        </a:p>
      </dgm:t>
    </dgm:pt>
    <dgm:pt modelId="{F3FEFFD9-5A3A-4509-A699-C1CFABE86B89}" type="sibTrans" cxnId="{35A0208D-FD06-4F80-9619-CB7AFB4AC1A3}">
      <dgm:prSet/>
      <dgm:spPr/>
      <dgm:t>
        <a:bodyPr/>
        <a:lstStyle/>
        <a:p>
          <a:endParaRPr lang="en-US"/>
        </a:p>
      </dgm:t>
    </dgm:pt>
    <dgm:pt modelId="{6D83E279-B12A-40C9-B913-EA17CE93B712}">
      <dgm:prSet phldrT="[Text]"/>
      <dgm:spPr/>
      <dgm:t>
        <a:bodyPr/>
        <a:lstStyle/>
        <a:p>
          <a:r>
            <a:rPr lang="en-IE" dirty="0" smtClean="0"/>
            <a:t>Energee3 </a:t>
          </a:r>
          <a:r>
            <a:rPr lang="en-IE" dirty="0" err="1" smtClean="0"/>
            <a:t>srl</a:t>
          </a:r>
          <a:endParaRPr lang="en-US" dirty="0"/>
        </a:p>
      </dgm:t>
    </dgm:pt>
    <dgm:pt modelId="{0F122C23-B0D5-4198-83FC-4DCCE15D31E1}" type="parTrans" cxnId="{386DBAD8-DF8D-46F9-B09C-860EE6ADD417}">
      <dgm:prSet/>
      <dgm:spPr/>
      <dgm:t>
        <a:bodyPr/>
        <a:lstStyle/>
        <a:p>
          <a:endParaRPr lang="en-US"/>
        </a:p>
      </dgm:t>
    </dgm:pt>
    <dgm:pt modelId="{53F1FFCF-F2B2-4C4D-986C-90CC9A890766}" type="sibTrans" cxnId="{386DBAD8-DF8D-46F9-B09C-860EE6ADD417}">
      <dgm:prSet/>
      <dgm:spPr/>
      <dgm:t>
        <a:bodyPr/>
        <a:lstStyle/>
        <a:p>
          <a:endParaRPr lang="en-US"/>
        </a:p>
      </dgm:t>
    </dgm:pt>
    <dgm:pt modelId="{B4A392ED-597C-42AB-9CE2-DA88A9B6BEF5}">
      <dgm:prSet phldrT="[Text]"/>
      <dgm:spPr/>
      <dgm:t>
        <a:bodyPr/>
        <a:lstStyle/>
        <a:p>
          <a:r>
            <a:rPr lang="en-IE" dirty="0" smtClean="0"/>
            <a:t>Intel Labs Europe</a:t>
          </a:r>
          <a:endParaRPr lang="en-US" dirty="0"/>
        </a:p>
      </dgm:t>
    </dgm:pt>
    <dgm:pt modelId="{A7B49565-8A09-4B01-A3E5-65FF13E2204E}" type="parTrans" cxnId="{22FE3DC4-0056-4F8F-B14B-3FD0D1281DC0}">
      <dgm:prSet/>
      <dgm:spPr/>
      <dgm:t>
        <a:bodyPr/>
        <a:lstStyle/>
        <a:p>
          <a:endParaRPr lang="en-US"/>
        </a:p>
      </dgm:t>
    </dgm:pt>
    <dgm:pt modelId="{72B53A46-3724-4DCD-A04E-49E71C665F0C}" type="sibTrans" cxnId="{22FE3DC4-0056-4F8F-B14B-3FD0D1281DC0}">
      <dgm:prSet/>
      <dgm:spPr/>
      <dgm:t>
        <a:bodyPr/>
        <a:lstStyle/>
        <a:p>
          <a:endParaRPr lang="en-US"/>
        </a:p>
      </dgm:t>
    </dgm:pt>
    <dgm:pt modelId="{5FEC42BB-DBA9-493A-BBDE-2F21C97D1449}">
      <dgm:prSet phldrT="[Text]"/>
      <dgm:spPr/>
      <dgm:t>
        <a:bodyPr/>
        <a:lstStyle/>
        <a:p>
          <a:r>
            <a:rPr lang="en-IE" dirty="0" smtClean="0"/>
            <a:t>Optum / UnitedHealth Group</a:t>
          </a:r>
          <a:endParaRPr lang="en-US" dirty="0"/>
        </a:p>
      </dgm:t>
    </dgm:pt>
    <dgm:pt modelId="{CDF6496A-E237-4706-B80F-4A76D7C1FF5E}" type="parTrans" cxnId="{AAC571A7-B465-468F-9140-E751FFABBF79}">
      <dgm:prSet/>
      <dgm:spPr/>
      <dgm:t>
        <a:bodyPr/>
        <a:lstStyle/>
        <a:p>
          <a:endParaRPr lang="en-US"/>
        </a:p>
      </dgm:t>
    </dgm:pt>
    <dgm:pt modelId="{0611AB74-6ACD-4E9C-BA9E-C5985A2641F7}" type="sibTrans" cxnId="{AAC571A7-B465-468F-9140-E751FFABBF79}">
      <dgm:prSet/>
      <dgm:spPr/>
      <dgm:t>
        <a:bodyPr/>
        <a:lstStyle/>
        <a:p>
          <a:endParaRPr lang="en-US"/>
        </a:p>
      </dgm:t>
    </dgm:pt>
    <dgm:pt modelId="{9B3BB776-871A-4260-AD5B-2ED645AEC3CB}" type="pres">
      <dgm:prSet presAssocID="{3AA55AB8-9731-4E0B-A3D9-EB39E758E32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C623078-E131-40C1-86C7-66B55F4034EB}" type="pres">
      <dgm:prSet presAssocID="{3AA55AB8-9731-4E0B-A3D9-EB39E758E32C}" presName="Name1" presStyleCnt="0"/>
      <dgm:spPr/>
    </dgm:pt>
    <dgm:pt modelId="{6550DBA8-3D5B-4591-81C9-EBFD81A39657}" type="pres">
      <dgm:prSet presAssocID="{3AA55AB8-9731-4E0B-A3D9-EB39E758E32C}" presName="cycle" presStyleCnt="0"/>
      <dgm:spPr/>
    </dgm:pt>
    <dgm:pt modelId="{1794F727-A6EB-4E79-80C0-13484DE4EF3C}" type="pres">
      <dgm:prSet presAssocID="{3AA55AB8-9731-4E0B-A3D9-EB39E758E32C}" presName="srcNode" presStyleLbl="node1" presStyleIdx="0" presStyleCnt="4"/>
      <dgm:spPr/>
    </dgm:pt>
    <dgm:pt modelId="{06A4283E-1D82-44F7-91FD-34C5BAECAE9E}" type="pres">
      <dgm:prSet presAssocID="{3AA55AB8-9731-4E0B-A3D9-EB39E758E32C}" presName="conn" presStyleLbl="parChTrans1D2" presStyleIdx="0" presStyleCnt="1"/>
      <dgm:spPr/>
      <dgm:t>
        <a:bodyPr/>
        <a:lstStyle/>
        <a:p>
          <a:endParaRPr lang="en-US"/>
        </a:p>
      </dgm:t>
    </dgm:pt>
    <dgm:pt modelId="{8727EC8C-36F8-476B-909B-F5199F99E713}" type="pres">
      <dgm:prSet presAssocID="{3AA55AB8-9731-4E0B-A3D9-EB39E758E32C}" presName="extraNode" presStyleLbl="node1" presStyleIdx="0" presStyleCnt="4"/>
      <dgm:spPr/>
    </dgm:pt>
    <dgm:pt modelId="{76B408A5-8E6C-45C9-8A01-67CFA9A43E11}" type="pres">
      <dgm:prSet presAssocID="{3AA55AB8-9731-4E0B-A3D9-EB39E758E32C}" presName="dstNode" presStyleLbl="node1" presStyleIdx="0" presStyleCnt="4"/>
      <dgm:spPr/>
    </dgm:pt>
    <dgm:pt modelId="{19EEAAE6-BE98-414D-9A8C-936FE7F2B9C8}" type="pres">
      <dgm:prSet presAssocID="{89495637-246A-4A62-A89F-63B444F5CDB4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3A308-7B37-4541-B033-6E8E768084B9}" type="pres">
      <dgm:prSet presAssocID="{89495637-246A-4A62-A89F-63B444F5CDB4}" presName="accent_1" presStyleCnt="0"/>
      <dgm:spPr/>
    </dgm:pt>
    <dgm:pt modelId="{8064784B-05C8-4D2D-8243-68D17B6BE63F}" type="pres">
      <dgm:prSet presAssocID="{89495637-246A-4A62-A89F-63B444F5CDB4}" presName="accentRepeatNode" presStyleLbl="solidFgAcc1" presStyleIdx="0" presStyleCnt="4"/>
      <dgm:spPr/>
    </dgm:pt>
    <dgm:pt modelId="{FA57D934-BA89-444B-BD51-6642C728DC34}" type="pres">
      <dgm:prSet presAssocID="{6D83E279-B12A-40C9-B913-EA17CE93B712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32F34-3EF9-46B8-A04D-7FE65F644EDD}" type="pres">
      <dgm:prSet presAssocID="{6D83E279-B12A-40C9-B913-EA17CE93B712}" presName="accent_2" presStyleCnt="0"/>
      <dgm:spPr/>
    </dgm:pt>
    <dgm:pt modelId="{FD1F7737-CEBE-43F8-8C13-B2E754D5DB66}" type="pres">
      <dgm:prSet presAssocID="{6D83E279-B12A-40C9-B913-EA17CE93B712}" presName="accentRepeatNode" presStyleLbl="solidFgAcc1" presStyleIdx="1" presStyleCnt="4"/>
      <dgm:spPr/>
    </dgm:pt>
    <dgm:pt modelId="{E9C7C0EB-03AB-4D44-8F2C-6AAA9F820177}" type="pres">
      <dgm:prSet presAssocID="{B4A392ED-597C-42AB-9CE2-DA88A9B6BEF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E1110D-18A3-46DA-968C-3FE4315F19A1}" type="pres">
      <dgm:prSet presAssocID="{B4A392ED-597C-42AB-9CE2-DA88A9B6BEF5}" presName="accent_3" presStyleCnt="0"/>
      <dgm:spPr/>
    </dgm:pt>
    <dgm:pt modelId="{628E3158-EE5A-425C-BEC8-CB9C7FD68460}" type="pres">
      <dgm:prSet presAssocID="{B4A392ED-597C-42AB-9CE2-DA88A9B6BEF5}" presName="accentRepeatNode" presStyleLbl="solidFgAcc1" presStyleIdx="2" presStyleCnt="4"/>
      <dgm:spPr/>
    </dgm:pt>
    <dgm:pt modelId="{ED4E76BD-222B-4252-8F0D-999AA69C4BF3}" type="pres">
      <dgm:prSet presAssocID="{5FEC42BB-DBA9-493A-BBDE-2F21C97D144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D4E592-8C8F-4995-8E1D-46EB4E351F50}" type="pres">
      <dgm:prSet presAssocID="{5FEC42BB-DBA9-493A-BBDE-2F21C97D1449}" presName="accent_4" presStyleCnt="0"/>
      <dgm:spPr/>
    </dgm:pt>
    <dgm:pt modelId="{F1DDF17C-20B9-404F-A029-D0F20E584C85}" type="pres">
      <dgm:prSet presAssocID="{5FEC42BB-DBA9-493A-BBDE-2F21C97D1449}" presName="accentRepeatNode" presStyleLbl="solidFgAcc1" presStyleIdx="3" presStyleCnt="4"/>
      <dgm:spPr/>
    </dgm:pt>
  </dgm:ptLst>
  <dgm:cxnLst>
    <dgm:cxn modelId="{22FE3DC4-0056-4F8F-B14B-3FD0D1281DC0}" srcId="{3AA55AB8-9731-4E0B-A3D9-EB39E758E32C}" destId="{B4A392ED-597C-42AB-9CE2-DA88A9B6BEF5}" srcOrd="2" destOrd="0" parTransId="{A7B49565-8A09-4B01-A3E5-65FF13E2204E}" sibTransId="{72B53A46-3724-4DCD-A04E-49E71C665F0C}"/>
    <dgm:cxn modelId="{FE9A412C-9226-427E-AC9D-F6650BF6235D}" type="presOf" srcId="{F3FEFFD9-5A3A-4509-A699-C1CFABE86B89}" destId="{06A4283E-1D82-44F7-91FD-34C5BAECAE9E}" srcOrd="0" destOrd="0" presId="urn:microsoft.com/office/officeart/2008/layout/VerticalCurvedList"/>
    <dgm:cxn modelId="{386DBAD8-DF8D-46F9-B09C-860EE6ADD417}" srcId="{3AA55AB8-9731-4E0B-A3D9-EB39E758E32C}" destId="{6D83E279-B12A-40C9-B913-EA17CE93B712}" srcOrd="1" destOrd="0" parTransId="{0F122C23-B0D5-4198-83FC-4DCCE15D31E1}" sibTransId="{53F1FFCF-F2B2-4C4D-986C-90CC9A890766}"/>
    <dgm:cxn modelId="{F502C8FB-4EEF-49B1-9E92-6A4A263A5E55}" type="presOf" srcId="{5FEC42BB-DBA9-493A-BBDE-2F21C97D1449}" destId="{ED4E76BD-222B-4252-8F0D-999AA69C4BF3}" srcOrd="0" destOrd="0" presId="urn:microsoft.com/office/officeart/2008/layout/VerticalCurvedList"/>
    <dgm:cxn modelId="{AAC571A7-B465-468F-9140-E751FFABBF79}" srcId="{3AA55AB8-9731-4E0B-A3D9-EB39E758E32C}" destId="{5FEC42BB-DBA9-493A-BBDE-2F21C97D1449}" srcOrd="3" destOrd="0" parTransId="{CDF6496A-E237-4706-B80F-4A76D7C1FF5E}" sibTransId="{0611AB74-6ACD-4E9C-BA9E-C5985A2641F7}"/>
    <dgm:cxn modelId="{39B3EE3A-266D-4BCB-B377-BCD8AC3DCFDE}" type="presOf" srcId="{89495637-246A-4A62-A89F-63B444F5CDB4}" destId="{19EEAAE6-BE98-414D-9A8C-936FE7F2B9C8}" srcOrd="0" destOrd="0" presId="urn:microsoft.com/office/officeart/2008/layout/VerticalCurvedList"/>
    <dgm:cxn modelId="{633ADE78-15C5-42CE-821A-D76629CF4BAD}" type="presOf" srcId="{B4A392ED-597C-42AB-9CE2-DA88A9B6BEF5}" destId="{E9C7C0EB-03AB-4D44-8F2C-6AAA9F820177}" srcOrd="0" destOrd="0" presId="urn:microsoft.com/office/officeart/2008/layout/VerticalCurvedList"/>
    <dgm:cxn modelId="{35A0208D-FD06-4F80-9619-CB7AFB4AC1A3}" srcId="{3AA55AB8-9731-4E0B-A3D9-EB39E758E32C}" destId="{89495637-246A-4A62-A89F-63B444F5CDB4}" srcOrd="0" destOrd="0" parTransId="{DDAC8A3A-72C5-4EEB-86CF-88EEBAF1F25C}" sibTransId="{F3FEFFD9-5A3A-4509-A699-C1CFABE86B89}"/>
    <dgm:cxn modelId="{5F43008D-FB48-4E17-9B24-72062FE91039}" type="presOf" srcId="{6D83E279-B12A-40C9-B913-EA17CE93B712}" destId="{FA57D934-BA89-444B-BD51-6642C728DC34}" srcOrd="0" destOrd="0" presId="urn:microsoft.com/office/officeart/2008/layout/VerticalCurvedList"/>
    <dgm:cxn modelId="{32404FD6-1DFC-459C-B37D-75331B8DC593}" type="presOf" srcId="{3AA55AB8-9731-4E0B-A3D9-EB39E758E32C}" destId="{9B3BB776-871A-4260-AD5B-2ED645AEC3CB}" srcOrd="0" destOrd="0" presId="urn:microsoft.com/office/officeart/2008/layout/VerticalCurvedList"/>
    <dgm:cxn modelId="{7BB915C1-3896-468C-869F-B75008448801}" type="presParOf" srcId="{9B3BB776-871A-4260-AD5B-2ED645AEC3CB}" destId="{9C623078-E131-40C1-86C7-66B55F4034EB}" srcOrd="0" destOrd="0" presId="urn:microsoft.com/office/officeart/2008/layout/VerticalCurvedList"/>
    <dgm:cxn modelId="{A476CE10-A004-4347-B97F-832B0DD4624D}" type="presParOf" srcId="{9C623078-E131-40C1-86C7-66B55F4034EB}" destId="{6550DBA8-3D5B-4591-81C9-EBFD81A39657}" srcOrd="0" destOrd="0" presId="urn:microsoft.com/office/officeart/2008/layout/VerticalCurvedList"/>
    <dgm:cxn modelId="{DCF2743C-A782-4ADC-8C1D-298632E596C6}" type="presParOf" srcId="{6550DBA8-3D5B-4591-81C9-EBFD81A39657}" destId="{1794F727-A6EB-4E79-80C0-13484DE4EF3C}" srcOrd="0" destOrd="0" presId="urn:microsoft.com/office/officeart/2008/layout/VerticalCurvedList"/>
    <dgm:cxn modelId="{9A50A4F4-A24D-40F2-8785-9935242A84FE}" type="presParOf" srcId="{6550DBA8-3D5B-4591-81C9-EBFD81A39657}" destId="{06A4283E-1D82-44F7-91FD-34C5BAECAE9E}" srcOrd="1" destOrd="0" presId="urn:microsoft.com/office/officeart/2008/layout/VerticalCurvedList"/>
    <dgm:cxn modelId="{90D090CF-CB66-4205-B052-E3160833E541}" type="presParOf" srcId="{6550DBA8-3D5B-4591-81C9-EBFD81A39657}" destId="{8727EC8C-36F8-476B-909B-F5199F99E713}" srcOrd="2" destOrd="0" presId="urn:microsoft.com/office/officeart/2008/layout/VerticalCurvedList"/>
    <dgm:cxn modelId="{4AC04CF5-66B2-41D1-A691-85AA7791ACDF}" type="presParOf" srcId="{6550DBA8-3D5B-4591-81C9-EBFD81A39657}" destId="{76B408A5-8E6C-45C9-8A01-67CFA9A43E11}" srcOrd="3" destOrd="0" presId="urn:microsoft.com/office/officeart/2008/layout/VerticalCurvedList"/>
    <dgm:cxn modelId="{24047AC6-FC0D-45AA-8045-6E163F1D7EBC}" type="presParOf" srcId="{9C623078-E131-40C1-86C7-66B55F4034EB}" destId="{19EEAAE6-BE98-414D-9A8C-936FE7F2B9C8}" srcOrd="1" destOrd="0" presId="urn:microsoft.com/office/officeart/2008/layout/VerticalCurvedList"/>
    <dgm:cxn modelId="{855293BC-88AF-4739-A9C5-9F238659ACB8}" type="presParOf" srcId="{9C623078-E131-40C1-86C7-66B55F4034EB}" destId="{C243A308-7B37-4541-B033-6E8E768084B9}" srcOrd="2" destOrd="0" presId="urn:microsoft.com/office/officeart/2008/layout/VerticalCurvedList"/>
    <dgm:cxn modelId="{5C9554C1-CCD3-486E-A45A-13C0760FF730}" type="presParOf" srcId="{C243A308-7B37-4541-B033-6E8E768084B9}" destId="{8064784B-05C8-4D2D-8243-68D17B6BE63F}" srcOrd="0" destOrd="0" presId="urn:microsoft.com/office/officeart/2008/layout/VerticalCurvedList"/>
    <dgm:cxn modelId="{6E313D8B-7204-4990-98D3-22E45C10CD5D}" type="presParOf" srcId="{9C623078-E131-40C1-86C7-66B55F4034EB}" destId="{FA57D934-BA89-444B-BD51-6642C728DC34}" srcOrd="3" destOrd="0" presId="urn:microsoft.com/office/officeart/2008/layout/VerticalCurvedList"/>
    <dgm:cxn modelId="{64ADF31B-DE1A-4AEB-9C96-8C82A67FFB32}" type="presParOf" srcId="{9C623078-E131-40C1-86C7-66B55F4034EB}" destId="{74A32F34-3EF9-46B8-A04D-7FE65F644EDD}" srcOrd="4" destOrd="0" presId="urn:microsoft.com/office/officeart/2008/layout/VerticalCurvedList"/>
    <dgm:cxn modelId="{1E1C654D-3E85-4BC1-931F-455C9037CFE6}" type="presParOf" srcId="{74A32F34-3EF9-46B8-A04D-7FE65F644EDD}" destId="{FD1F7737-CEBE-43F8-8C13-B2E754D5DB66}" srcOrd="0" destOrd="0" presId="urn:microsoft.com/office/officeart/2008/layout/VerticalCurvedList"/>
    <dgm:cxn modelId="{C3452AA6-DA92-4A04-B88B-B2E8193202B1}" type="presParOf" srcId="{9C623078-E131-40C1-86C7-66B55F4034EB}" destId="{E9C7C0EB-03AB-4D44-8F2C-6AAA9F820177}" srcOrd="5" destOrd="0" presId="urn:microsoft.com/office/officeart/2008/layout/VerticalCurvedList"/>
    <dgm:cxn modelId="{BD958DBB-7D3E-44A5-95BF-9426C0E66BFE}" type="presParOf" srcId="{9C623078-E131-40C1-86C7-66B55F4034EB}" destId="{75E1110D-18A3-46DA-968C-3FE4315F19A1}" srcOrd="6" destOrd="0" presId="urn:microsoft.com/office/officeart/2008/layout/VerticalCurvedList"/>
    <dgm:cxn modelId="{53D68678-5FDD-42CC-842C-747BD3506BBC}" type="presParOf" srcId="{75E1110D-18A3-46DA-968C-3FE4315F19A1}" destId="{628E3158-EE5A-425C-BEC8-CB9C7FD68460}" srcOrd="0" destOrd="0" presId="urn:microsoft.com/office/officeart/2008/layout/VerticalCurvedList"/>
    <dgm:cxn modelId="{3D540C2A-194D-43BB-8AC5-853E65FC2DC6}" type="presParOf" srcId="{9C623078-E131-40C1-86C7-66B55F4034EB}" destId="{ED4E76BD-222B-4252-8F0D-999AA69C4BF3}" srcOrd="7" destOrd="0" presId="urn:microsoft.com/office/officeart/2008/layout/VerticalCurvedList"/>
    <dgm:cxn modelId="{F47A9591-0335-45CF-BF15-605C009F6E94}" type="presParOf" srcId="{9C623078-E131-40C1-86C7-66B55F4034EB}" destId="{65D4E592-8C8F-4995-8E1D-46EB4E351F50}" srcOrd="8" destOrd="0" presId="urn:microsoft.com/office/officeart/2008/layout/VerticalCurvedList"/>
    <dgm:cxn modelId="{300CEC29-B295-460C-BB21-B65F8142881C}" type="presParOf" srcId="{65D4E592-8C8F-4995-8E1D-46EB4E351F50}" destId="{F1DDF17C-20B9-404F-A029-D0F20E584C8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2B3B49-0DAA-5442-A38F-0A7B9701CECA}" type="doc">
      <dgm:prSet loTypeId="urn:microsoft.com/office/officeart/2005/8/layout/venn1" loCatId="" qsTypeId="urn:microsoft.com/office/officeart/2005/8/quickstyle/simple4" qsCatId="simple" csTypeId="urn:microsoft.com/office/officeart/2005/8/colors/colorful2" csCatId="colorful" phldr="1"/>
      <dgm:spPr/>
    </dgm:pt>
    <dgm:pt modelId="{CCBEF96D-A9E9-D948-9108-3AD38DC5C602}">
      <dgm:prSet phldrT="[Text]"/>
      <dgm:spPr/>
      <dgm:t>
        <a:bodyPr/>
        <a:lstStyle/>
        <a:p>
          <a:r>
            <a:rPr lang="en-US" dirty="0" smtClean="0"/>
            <a:t>Programming</a:t>
          </a:r>
          <a:endParaRPr lang="en-US" dirty="0"/>
        </a:p>
      </dgm:t>
    </dgm:pt>
    <dgm:pt modelId="{748CF9AB-2E6D-9D41-908D-AE8D7B76CFF4}" type="parTrans" cxnId="{13546C5C-F626-3145-85EC-3446022F7387}">
      <dgm:prSet/>
      <dgm:spPr/>
      <dgm:t>
        <a:bodyPr/>
        <a:lstStyle/>
        <a:p>
          <a:endParaRPr lang="en-US"/>
        </a:p>
      </dgm:t>
    </dgm:pt>
    <dgm:pt modelId="{5CD0A36F-88D7-B847-B602-E16023CB133B}" type="sibTrans" cxnId="{13546C5C-F626-3145-85EC-3446022F7387}">
      <dgm:prSet/>
      <dgm:spPr/>
      <dgm:t>
        <a:bodyPr/>
        <a:lstStyle/>
        <a:p>
          <a:endParaRPr lang="en-US"/>
        </a:p>
      </dgm:t>
    </dgm:pt>
    <dgm:pt modelId="{2F3AC08B-1152-0649-9CB8-7D0915B0B465}">
      <dgm:prSet phldrT="[Text]"/>
      <dgm:spPr/>
      <dgm:t>
        <a:bodyPr/>
        <a:lstStyle/>
        <a:p>
          <a:r>
            <a:rPr lang="en-US" dirty="0" smtClean="0"/>
            <a:t>Domain expertise</a:t>
          </a:r>
          <a:endParaRPr lang="en-US" dirty="0"/>
        </a:p>
      </dgm:t>
    </dgm:pt>
    <dgm:pt modelId="{34FF227B-F6B4-884C-A0C9-CEAA76ADC1B4}" type="parTrans" cxnId="{250ACDCC-1951-E34D-8ABA-4F9690ED1C88}">
      <dgm:prSet/>
      <dgm:spPr/>
      <dgm:t>
        <a:bodyPr/>
        <a:lstStyle/>
        <a:p>
          <a:endParaRPr lang="en-US"/>
        </a:p>
      </dgm:t>
    </dgm:pt>
    <dgm:pt modelId="{81BF8CD9-E2DC-E84A-B889-E7C70948175D}" type="sibTrans" cxnId="{250ACDCC-1951-E34D-8ABA-4F9690ED1C88}">
      <dgm:prSet/>
      <dgm:spPr/>
      <dgm:t>
        <a:bodyPr/>
        <a:lstStyle/>
        <a:p>
          <a:endParaRPr lang="en-US"/>
        </a:p>
      </dgm:t>
    </dgm:pt>
    <dgm:pt modelId="{E19351CF-640D-E947-BC29-84B702910DE8}">
      <dgm:prSet phldrT="[Text]"/>
      <dgm:spPr/>
      <dgm:t>
        <a:bodyPr/>
        <a:lstStyle/>
        <a:p>
          <a:r>
            <a:rPr lang="en-US" dirty="0" err="1" smtClean="0"/>
            <a:t>Maths</a:t>
          </a:r>
          <a:r>
            <a:rPr lang="en-US" dirty="0" smtClean="0"/>
            <a:t> and statistics</a:t>
          </a:r>
          <a:endParaRPr lang="en-US" dirty="0"/>
        </a:p>
      </dgm:t>
    </dgm:pt>
    <dgm:pt modelId="{50632E82-5AB0-9043-9C91-BE24132CA822}" type="parTrans" cxnId="{8D3A132A-F4DB-B147-912E-20314EE37265}">
      <dgm:prSet/>
      <dgm:spPr/>
      <dgm:t>
        <a:bodyPr/>
        <a:lstStyle/>
        <a:p>
          <a:endParaRPr lang="en-US"/>
        </a:p>
      </dgm:t>
    </dgm:pt>
    <dgm:pt modelId="{540AC58B-9581-334B-80CD-474D3A7E2680}" type="sibTrans" cxnId="{8D3A132A-F4DB-B147-912E-20314EE37265}">
      <dgm:prSet/>
      <dgm:spPr/>
      <dgm:t>
        <a:bodyPr/>
        <a:lstStyle/>
        <a:p>
          <a:endParaRPr lang="en-US"/>
        </a:p>
      </dgm:t>
    </dgm:pt>
    <dgm:pt modelId="{187B1C1C-73BC-9744-A0B5-AC147E8B17C9}" type="pres">
      <dgm:prSet presAssocID="{702B3B49-0DAA-5442-A38F-0A7B9701CECA}" presName="compositeShape" presStyleCnt="0">
        <dgm:presLayoutVars>
          <dgm:chMax val="7"/>
          <dgm:dir/>
          <dgm:resizeHandles val="exact"/>
        </dgm:presLayoutVars>
      </dgm:prSet>
      <dgm:spPr/>
    </dgm:pt>
    <dgm:pt modelId="{21980141-5062-1C4C-9BC5-777A844DAB34}" type="pres">
      <dgm:prSet presAssocID="{CCBEF96D-A9E9-D948-9108-3AD38DC5C602}" presName="circ1" presStyleLbl="vennNode1" presStyleIdx="0" presStyleCnt="3"/>
      <dgm:spPr/>
      <dgm:t>
        <a:bodyPr/>
        <a:lstStyle/>
        <a:p>
          <a:endParaRPr lang="en-US"/>
        </a:p>
      </dgm:t>
    </dgm:pt>
    <dgm:pt modelId="{E028FB67-724C-8744-BE8B-28328BE68D6E}" type="pres">
      <dgm:prSet presAssocID="{CCBEF96D-A9E9-D948-9108-3AD38DC5C60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B5B82-9D96-824C-AECB-43CF11A86D6D}" type="pres">
      <dgm:prSet presAssocID="{2F3AC08B-1152-0649-9CB8-7D0915B0B465}" presName="circ2" presStyleLbl="vennNode1" presStyleIdx="1" presStyleCnt="3"/>
      <dgm:spPr/>
      <dgm:t>
        <a:bodyPr/>
        <a:lstStyle/>
        <a:p>
          <a:endParaRPr lang="en-US"/>
        </a:p>
      </dgm:t>
    </dgm:pt>
    <dgm:pt modelId="{88EADB17-EEA9-CF48-9777-3CECBE15BF97}" type="pres">
      <dgm:prSet presAssocID="{2F3AC08B-1152-0649-9CB8-7D0915B0B46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C87082-E80A-6542-9E75-1F8E57639362}" type="pres">
      <dgm:prSet presAssocID="{E19351CF-640D-E947-BC29-84B702910DE8}" presName="circ3" presStyleLbl="vennNode1" presStyleIdx="2" presStyleCnt="3"/>
      <dgm:spPr/>
      <dgm:t>
        <a:bodyPr/>
        <a:lstStyle/>
        <a:p>
          <a:endParaRPr lang="en-US"/>
        </a:p>
      </dgm:t>
    </dgm:pt>
    <dgm:pt modelId="{6E644640-6A4D-0F4E-817C-D03604534108}" type="pres">
      <dgm:prSet presAssocID="{E19351CF-640D-E947-BC29-84B702910DE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2076BC-5A71-DB49-BF03-3270E77527B6}" type="presOf" srcId="{CCBEF96D-A9E9-D948-9108-3AD38DC5C602}" destId="{21980141-5062-1C4C-9BC5-777A844DAB34}" srcOrd="0" destOrd="0" presId="urn:microsoft.com/office/officeart/2005/8/layout/venn1"/>
    <dgm:cxn modelId="{13546C5C-F626-3145-85EC-3446022F7387}" srcId="{702B3B49-0DAA-5442-A38F-0A7B9701CECA}" destId="{CCBEF96D-A9E9-D948-9108-3AD38DC5C602}" srcOrd="0" destOrd="0" parTransId="{748CF9AB-2E6D-9D41-908D-AE8D7B76CFF4}" sibTransId="{5CD0A36F-88D7-B847-B602-E16023CB133B}"/>
    <dgm:cxn modelId="{68605647-3089-634F-A1CD-D47808DC5B44}" type="presOf" srcId="{E19351CF-640D-E947-BC29-84B702910DE8}" destId="{EAC87082-E80A-6542-9E75-1F8E57639362}" srcOrd="0" destOrd="0" presId="urn:microsoft.com/office/officeart/2005/8/layout/venn1"/>
    <dgm:cxn modelId="{E4D9C1B7-9CD7-7F46-9CFC-CD8B4556DDDE}" type="presOf" srcId="{E19351CF-640D-E947-BC29-84B702910DE8}" destId="{6E644640-6A4D-0F4E-817C-D03604534108}" srcOrd="1" destOrd="0" presId="urn:microsoft.com/office/officeart/2005/8/layout/venn1"/>
    <dgm:cxn modelId="{8D3A132A-F4DB-B147-912E-20314EE37265}" srcId="{702B3B49-0DAA-5442-A38F-0A7B9701CECA}" destId="{E19351CF-640D-E947-BC29-84B702910DE8}" srcOrd="2" destOrd="0" parTransId="{50632E82-5AB0-9043-9C91-BE24132CA822}" sibTransId="{540AC58B-9581-334B-80CD-474D3A7E2680}"/>
    <dgm:cxn modelId="{A250F248-7E32-1444-8ECD-A746F6964614}" type="presOf" srcId="{2F3AC08B-1152-0649-9CB8-7D0915B0B465}" destId="{88EADB17-EEA9-CF48-9777-3CECBE15BF97}" srcOrd="1" destOrd="0" presId="urn:microsoft.com/office/officeart/2005/8/layout/venn1"/>
    <dgm:cxn modelId="{E7558829-B36C-1141-9CA0-9D1448BECA00}" type="presOf" srcId="{702B3B49-0DAA-5442-A38F-0A7B9701CECA}" destId="{187B1C1C-73BC-9744-A0B5-AC147E8B17C9}" srcOrd="0" destOrd="0" presId="urn:microsoft.com/office/officeart/2005/8/layout/venn1"/>
    <dgm:cxn modelId="{A5E73058-2714-7B40-BEBF-9D035AE86256}" type="presOf" srcId="{2F3AC08B-1152-0649-9CB8-7D0915B0B465}" destId="{18CB5B82-9D96-824C-AECB-43CF11A86D6D}" srcOrd="0" destOrd="0" presId="urn:microsoft.com/office/officeart/2005/8/layout/venn1"/>
    <dgm:cxn modelId="{250ACDCC-1951-E34D-8ABA-4F9690ED1C88}" srcId="{702B3B49-0DAA-5442-A38F-0A7B9701CECA}" destId="{2F3AC08B-1152-0649-9CB8-7D0915B0B465}" srcOrd="1" destOrd="0" parTransId="{34FF227B-F6B4-884C-A0C9-CEAA76ADC1B4}" sibTransId="{81BF8CD9-E2DC-E84A-B889-E7C70948175D}"/>
    <dgm:cxn modelId="{BF1FB035-F801-6A4A-A58C-5BBF7C9AD90E}" type="presOf" srcId="{CCBEF96D-A9E9-D948-9108-3AD38DC5C602}" destId="{E028FB67-724C-8744-BE8B-28328BE68D6E}" srcOrd="1" destOrd="0" presId="urn:microsoft.com/office/officeart/2005/8/layout/venn1"/>
    <dgm:cxn modelId="{DCB35E5D-7147-0141-9444-242CB50DF7A6}" type="presParOf" srcId="{187B1C1C-73BC-9744-A0B5-AC147E8B17C9}" destId="{21980141-5062-1C4C-9BC5-777A844DAB34}" srcOrd="0" destOrd="0" presId="urn:microsoft.com/office/officeart/2005/8/layout/venn1"/>
    <dgm:cxn modelId="{E606122C-A61F-BF4E-8EB1-21ECABAEAC5E}" type="presParOf" srcId="{187B1C1C-73BC-9744-A0B5-AC147E8B17C9}" destId="{E028FB67-724C-8744-BE8B-28328BE68D6E}" srcOrd="1" destOrd="0" presId="urn:microsoft.com/office/officeart/2005/8/layout/venn1"/>
    <dgm:cxn modelId="{B5D831EC-DA6C-0D4A-A112-98F9D4C7122D}" type="presParOf" srcId="{187B1C1C-73BC-9744-A0B5-AC147E8B17C9}" destId="{18CB5B82-9D96-824C-AECB-43CF11A86D6D}" srcOrd="2" destOrd="0" presId="urn:microsoft.com/office/officeart/2005/8/layout/venn1"/>
    <dgm:cxn modelId="{7AEC3CCD-2A56-1142-B232-B85971D094A2}" type="presParOf" srcId="{187B1C1C-73BC-9744-A0B5-AC147E8B17C9}" destId="{88EADB17-EEA9-CF48-9777-3CECBE15BF97}" srcOrd="3" destOrd="0" presId="urn:microsoft.com/office/officeart/2005/8/layout/venn1"/>
    <dgm:cxn modelId="{E0473C6F-7D78-2A43-A701-632A9EB29669}" type="presParOf" srcId="{187B1C1C-73BC-9744-A0B5-AC147E8B17C9}" destId="{EAC87082-E80A-6542-9E75-1F8E57639362}" srcOrd="4" destOrd="0" presId="urn:microsoft.com/office/officeart/2005/8/layout/venn1"/>
    <dgm:cxn modelId="{949B59A4-99DE-0143-9CCA-05BE8584A490}" type="presParOf" srcId="{187B1C1C-73BC-9744-A0B5-AC147E8B17C9}" destId="{6E644640-6A4D-0F4E-817C-D0360453410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2B3B49-0DAA-5442-A38F-0A7B9701CECA}" type="doc">
      <dgm:prSet loTypeId="urn:microsoft.com/office/officeart/2005/8/layout/venn1" loCatId="" qsTypeId="urn:microsoft.com/office/officeart/2005/8/quickstyle/simple4" qsCatId="simple" csTypeId="urn:microsoft.com/office/officeart/2005/8/colors/colorful2" csCatId="colorful" phldr="1"/>
      <dgm:spPr/>
    </dgm:pt>
    <dgm:pt modelId="{CCBEF96D-A9E9-D948-9108-3AD38DC5C602}">
      <dgm:prSet phldrT="[Text]"/>
      <dgm:spPr/>
      <dgm:t>
        <a:bodyPr/>
        <a:lstStyle/>
        <a:p>
          <a:r>
            <a:rPr lang="en-US" dirty="0" smtClean="0"/>
            <a:t>Programming</a:t>
          </a:r>
          <a:endParaRPr lang="en-US" dirty="0"/>
        </a:p>
      </dgm:t>
    </dgm:pt>
    <dgm:pt modelId="{748CF9AB-2E6D-9D41-908D-AE8D7B76CFF4}" type="parTrans" cxnId="{13546C5C-F626-3145-85EC-3446022F7387}">
      <dgm:prSet/>
      <dgm:spPr/>
      <dgm:t>
        <a:bodyPr/>
        <a:lstStyle/>
        <a:p>
          <a:endParaRPr lang="en-US"/>
        </a:p>
      </dgm:t>
    </dgm:pt>
    <dgm:pt modelId="{5CD0A36F-88D7-B847-B602-E16023CB133B}" type="sibTrans" cxnId="{13546C5C-F626-3145-85EC-3446022F7387}">
      <dgm:prSet/>
      <dgm:spPr/>
      <dgm:t>
        <a:bodyPr/>
        <a:lstStyle/>
        <a:p>
          <a:endParaRPr lang="en-US"/>
        </a:p>
      </dgm:t>
    </dgm:pt>
    <dgm:pt modelId="{2F3AC08B-1152-0649-9CB8-7D0915B0B465}">
      <dgm:prSet phldrT="[Text]"/>
      <dgm:spPr/>
      <dgm:t>
        <a:bodyPr/>
        <a:lstStyle/>
        <a:p>
          <a:r>
            <a:rPr lang="en-US" dirty="0" smtClean="0"/>
            <a:t>Domain</a:t>
          </a:r>
          <a:endParaRPr lang="en-US" dirty="0"/>
        </a:p>
      </dgm:t>
    </dgm:pt>
    <dgm:pt modelId="{34FF227B-F6B4-884C-A0C9-CEAA76ADC1B4}" type="parTrans" cxnId="{250ACDCC-1951-E34D-8ABA-4F9690ED1C88}">
      <dgm:prSet/>
      <dgm:spPr/>
      <dgm:t>
        <a:bodyPr/>
        <a:lstStyle/>
        <a:p>
          <a:endParaRPr lang="en-US"/>
        </a:p>
      </dgm:t>
    </dgm:pt>
    <dgm:pt modelId="{81BF8CD9-E2DC-E84A-B889-E7C70948175D}" type="sibTrans" cxnId="{250ACDCC-1951-E34D-8ABA-4F9690ED1C88}">
      <dgm:prSet/>
      <dgm:spPr/>
      <dgm:t>
        <a:bodyPr/>
        <a:lstStyle/>
        <a:p>
          <a:endParaRPr lang="en-US"/>
        </a:p>
      </dgm:t>
    </dgm:pt>
    <dgm:pt modelId="{E19351CF-640D-E947-BC29-84B702910DE8}">
      <dgm:prSet phldrT="[Text]"/>
      <dgm:spPr/>
      <dgm:t>
        <a:bodyPr/>
        <a:lstStyle/>
        <a:p>
          <a:r>
            <a:rPr lang="en-US" dirty="0" err="1" smtClean="0"/>
            <a:t>Maths</a:t>
          </a:r>
          <a:r>
            <a:rPr lang="en-US" dirty="0" smtClean="0"/>
            <a:t> and statistics</a:t>
          </a:r>
          <a:endParaRPr lang="en-US" dirty="0"/>
        </a:p>
      </dgm:t>
    </dgm:pt>
    <dgm:pt modelId="{50632E82-5AB0-9043-9C91-BE24132CA822}" type="parTrans" cxnId="{8D3A132A-F4DB-B147-912E-20314EE37265}">
      <dgm:prSet/>
      <dgm:spPr/>
      <dgm:t>
        <a:bodyPr/>
        <a:lstStyle/>
        <a:p>
          <a:endParaRPr lang="en-US"/>
        </a:p>
      </dgm:t>
    </dgm:pt>
    <dgm:pt modelId="{540AC58B-9581-334B-80CD-474D3A7E2680}" type="sibTrans" cxnId="{8D3A132A-F4DB-B147-912E-20314EE37265}">
      <dgm:prSet/>
      <dgm:spPr/>
      <dgm:t>
        <a:bodyPr/>
        <a:lstStyle/>
        <a:p>
          <a:endParaRPr lang="en-US"/>
        </a:p>
      </dgm:t>
    </dgm:pt>
    <dgm:pt modelId="{187B1C1C-73BC-9744-A0B5-AC147E8B17C9}" type="pres">
      <dgm:prSet presAssocID="{702B3B49-0DAA-5442-A38F-0A7B9701CECA}" presName="compositeShape" presStyleCnt="0">
        <dgm:presLayoutVars>
          <dgm:chMax val="7"/>
          <dgm:dir/>
          <dgm:resizeHandles val="exact"/>
        </dgm:presLayoutVars>
      </dgm:prSet>
      <dgm:spPr/>
    </dgm:pt>
    <dgm:pt modelId="{21980141-5062-1C4C-9BC5-777A844DAB34}" type="pres">
      <dgm:prSet presAssocID="{CCBEF96D-A9E9-D948-9108-3AD38DC5C602}" presName="circ1" presStyleLbl="vennNode1" presStyleIdx="0" presStyleCnt="3"/>
      <dgm:spPr/>
      <dgm:t>
        <a:bodyPr/>
        <a:lstStyle/>
        <a:p>
          <a:endParaRPr lang="en-US"/>
        </a:p>
      </dgm:t>
    </dgm:pt>
    <dgm:pt modelId="{E028FB67-724C-8744-BE8B-28328BE68D6E}" type="pres">
      <dgm:prSet presAssocID="{CCBEF96D-A9E9-D948-9108-3AD38DC5C60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B5B82-9D96-824C-AECB-43CF11A86D6D}" type="pres">
      <dgm:prSet presAssocID="{2F3AC08B-1152-0649-9CB8-7D0915B0B465}" presName="circ2" presStyleLbl="vennNode1" presStyleIdx="1" presStyleCnt="3"/>
      <dgm:spPr/>
      <dgm:t>
        <a:bodyPr/>
        <a:lstStyle/>
        <a:p>
          <a:endParaRPr lang="en-US"/>
        </a:p>
      </dgm:t>
    </dgm:pt>
    <dgm:pt modelId="{88EADB17-EEA9-CF48-9777-3CECBE15BF97}" type="pres">
      <dgm:prSet presAssocID="{2F3AC08B-1152-0649-9CB8-7D0915B0B46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C87082-E80A-6542-9E75-1F8E57639362}" type="pres">
      <dgm:prSet presAssocID="{E19351CF-640D-E947-BC29-84B702910DE8}" presName="circ3" presStyleLbl="vennNode1" presStyleIdx="2" presStyleCnt="3"/>
      <dgm:spPr/>
      <dgm:t>
        <a:bodyPr/>
        <a:lstStyle/>
        <a:p>
          <a:endParaRPr lang="en-US"/>
        </a:p>
      </dgm:t>
    </dgm:pt>
    <dgm:pt modelId="{6E644640-6A4D-0F4E-817C-D03604534108}" type="pres">
      <dgm:prSet presAssocID="{E19351CF-640D-E947-BC29-84B702910DE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46C5C-F626-3145-85EC-3446022F7387}" srcId="{702B3B49-0DAA-5442-A38F-0A7B9701CECA}" destId="{CCBEF96D-A9E9-D948-9108-3AD38DC5C602}" srcOrd="0" destOrd="0" parTransId="{748CF9AB-2E6D-9D41-908D-AE8D7B76CFF4}" sibTransId="{5CD0A36F-88D7-B847-B602-E16023CB133B}"/>
    <dgm:cxn modelId="{803F2099-46B6-9F4C-AE4E-F720CADDD2C6}" type="presOf" srcId="{E19351CF-640D-E947-BC29-84B702910DE8}" destId="{EAC87082-E80A-6542-9E75-1F8E57639362}" srcOrd="0" destOrd="0" presId="urn:microsoft.com/office/officeart/2005/8/layout/venn1"/>
    <dgm:cxn modelId="{8D3A132A-F4DB-B147-912E-20314EE37265}" srcId="{702B3B49-0DAA-5442-A38F-0A7B9701CECA}" destId="{E19351CF-640D-E947-BC29-84B702910DE8}" srcOrd="2" destOrd="0" parTransId="{50632E82-5AB0-9043-9C91-BE24132CA822}" sibTransId="{540AC58B-9581-334B-80CD-474D3A7E2680}"/>
    <dgm:cxn modelId="{2DEBBF54-76E2-DD48-9444-FF733799BFEC}" type="presOf" srcId="{2F3AC08B-1152-0649-9CB8-7D0915B0B465}" destId="{18CB5B82-9D96-824C-AECB-43CF11A86D6D}" srcOrd="0" destOrd="0" presId="urn:microsoft.com/office/officeart/2005/8/layout/venn1"/>
    <dgm:cxn modelId="{111EADCD-97A3-1543-AFC5-74A456379460}" type="presOf" srcId="{CCBEF96D-A9E9-D948-9108-3AD38DC5C602}" destId="{E028FB67-724C-8744-BE8B-28328BE68D6E}" srcOrd="1" destOrd="0" presId="urn:microsoft.com/office/officeart/2005/8/layout/venn1"/>
    <dgm:cxn modelId="{250ACDCC-1951-E34D-8ABA-4F9690ED1C88}" srcId="{702B3B49-0DAA-5442-A38F-0A7B9701CECA}" destId="{2F3AC08B-1152-0649-9CB8-7D0915B0B465}" srcOrd="1" destOrd="0" parTransId="{34FF227B-F6B4-884C-A0C9-CEAA76ADC1B4}" sibTransId="{81BF8CD9-E2DC-E84A-B889-E7C70948175D}"/>
    <dgm:cxn modelId="{DBEC37C9-13A5-144A-A306-1F5AF8495A89}" type="presOf" srcId="{2F3AC08B-1152-0649-9CB8-7D0915B0B465}" destId="{88EADB17-EEA9-CF48-9777-3CECBE15BF97}" srcOrd="1" destOrd="0" presId="urn:microsoft.com/office/officeart/2005/8/layout/venn1"/>
    <dgm:cxn modelId="{FAAE141D-78D7-8840-98E0-4D2401A50BBF}" type="presOf" srcId="{702B3B49-0DAA-5442-A38F-0A7B9701CECA}" destId="{187B1C1C-73BC-9744-A0B5-AC147E8B17C9}" srcOrd="0" destOrd="0" presId="urn:microsoft.com/office/officeart/2005/8/layout/venn1"/>
    <dgm:cxn modelId="{81A6A2E3-8484-4947-84E6-4DD0F041F267}" type="presOf" srcId="{E19351CF-640D-E947-BC29-84B702910DE8}" destId="{6E644640-6A4D-0F4E-817C-D03604534108}" srcOrd="1" destOrd="0" presId="urn:microsoft.com/office/officeart/2005/8/layout/venn1"/>
    <dgm:cxn modelId="{01028E1E-CCC0-E34C-8F8A-50976FE1692C}" type="presOf" srcId="{CCBEF96D-A9E9-D948-9108-3AD38DC5C602}" destId="{21980141-5062-1C4C-9BC5-777A844DAB34}" srcOrd="0" destOrd="0" presId="urn:microsoft.com/office/officeart/2005/8/layout/venn1"/>
    <dgm:cxn modelId="{53F06696-28F9-1E4F-92A7-A0AFCC0C2FE0}" type="presParOf" srcId="{187B1C1C-73BC-9744-A0B5-AC147E8B17C9}" destId="{21980141-5062-1C4C-9BC5-777A844DAB34}" srcOrd="0" destOrd="0" presId="urn:microsoft.com/office/officeart/2005/8/layout/venn1"/>
    <dgm:cxn modelId="{F79C9CA7-E7BC-AD49-9A99-93AD1E5A8AEB}" type="presParOf" srcId="{187B1C1C-73BC-9744-A0B5-AC147E8B17C9}" destId="{E028FB67-724C-8744-BE8B-28328BE68D6E}" srcOrd="1" destOrd="0" presId="urn:microsoft.com/office/officeart/2005/8/layout/venn1"/>
    <dgm:cxn modelId="{071593D0-3A22-AF43-B0C8-7CE29939BD5A}" type="presParOf" srcId="{187B1C1C-73BC-9744-A0B5-AC147E8B17C9}" destId="{18CB5B82-9D96-824C-AECB-43CF11A86D6D}" srcOrd="2" destOrd="0" presId="urn:microsoft.com/office/officeart/2005/8/layout/venn1"/>
    <dgm:cxn modelId="{D958A75D-F221-0249-99C2-E45004FB7BC9}" type="presParOf" srcId="{187B1C1C-73BC-9744-A0B5-AC147E8B17C9}" destId="{88EADB17-EEA9-CF48-9777-3CECBE15BF97}" srcOrd="3" destOrd="0" presId="urn:microsoft.com/office/officeart/2005/8/layout/venn1"/>
    <dgm:cxn modelId="{81710279-5DC6-B94A-9DF3-4091549F9744}" type="presParOf" srcId="{187B1C1C-73BC-9744-A0B5-AC147E8B17C9}" destId="{EAC87082-E80A-6542-9E75-1F8E57639362}" srcOrd="4" destOrd="0" presId="urn:microsoft.com/office/officeart/2005/8/layout/venn1"/>
    <dgm:cxn modelId="{EA1A1724-FD2B-244D-89E3-31F1B33CBD34}" type="presParOf" srcId="{187B1C1C-73BC-9744-A0B5-AC147E8B17C9}" destId="{6E644640-6A4D-0F4E-817C-D0360453410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F3EC16-FCA5-47D6-901C-92F7034675B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1CCB9F-62CB-41E8-A345-A3E41C4949F9}">
      <dgm:prSet phldrT="[Text]" custT="1"/>
      <dgm:spPr/>
      <dgm:t>
        <a:bodyPr/>
        <a:lstStyle/>
        <a:p>
          <a:r>
            <a:rPr lang="en-IE" sz="1600" b="1" u="sng" dirty="0" smtClean="0"/>
            <a:t>ASK</a:t>
          </a:r>
          <a:r>
            <a:rPr lang="en-IE" sz="1600" dirty="0" smtClean="0"/>
            <a:t> a question</a:t>
          </a:r>
          <a:endParaRPr lang="en-US" sz="1600" dirty="0"/>
        </a:p>
      </dgm:t>
    </dgm:pt>
    <dgm:pt modelId="{89B22728-A6E9-4C90-89A3-132DD11FE500}" type="parTrans" cxnId="{450EDF4C-7DFA-4046-9DDB-4ACBE668B528}">
      <dgm:prSet/>
      <dgm:spPr/>
      <dgm:t>
        <a:bodyPr/>
        <a:lstStyle/>
        <a:p>
          <a:endParaRPr lang="en-US"/>
        </a:p>
      </dgm:t>
    </dgm:pt>
    <dgm:pt modelId="{FA265B05-D32D-49CF-8144-5628732938A8}" type="sibTrans" cxnId="{450EDF4C-7DFA-4046-9DDB-4ACBE668B528}">
      <dgm:prSet/>
      <dgm:spPr/>
      <dgm:t>
        <a:bodyPr/>
        <a:lstStyle/>
        <a:p>
          <a:endParaRPr lang="en-US"/>
        </a:p>
      </dgm:t>
    </dgm:pt>
    <dgm:pt modelId="{C226D622-77DA-4A17-9AD1-678DA3CFFF37}">
      <dgm:prSet phldrT="[Text]" custT="1"/>
      <dgm:spPr/>
      <dgm:t>
        <a:bodyPr/>
        <a:lstStyle/>
        <a:p>
          <a:r>
            <a:rPr lang="en-IE" sz="1100" dirty="0" smtClean="0"/>
            <a:t>What is the goal?</a:t>
          </a:r>
          <a:endParaRPr lang="en-US" sz="1100" dirty="0"/>
        </a:p>
      </dgm:t>
    </dgm:pt>
    <dgm:pt modelId="{7363AECD-F648-4F9C-8B68-B02061F6ED54}" type="parTrans" cxnId="{096D3E1A-9E8C-44BB-90D8-4840BA30A7DE}">
      <dgm:prSet/>
      <dgm:spPr/>
      <dgm:t>
        <a:bodyPr/>
        <a:lstStyle/>
        <a:p>
          <a:endParaRPr lang="en-US"/>
        </a:p>
      </dgm:t>
    </dgm:pt>
    <dgm:pt modelId="{F13FC855-51FD-4481-81B3-3FFF78F04C34}" type="sibTrans" cxnId="{096D3E1A-9E8C-44BB-90D8-4840BA30A7DE}">
      <dgm:prSet/>
      <dgm:spPr/>
      <dgm:t>
        <a:bodyPr/>
        <a:lstStyle/>
        <a:p>
          <a:endParaRPr lang="en-US"/>
        </a:p>
      </dgm:t>
    </dgm:pt>
    <dgm:pt modelId="{835BFD95-52C1-4323-8795-54CC2E69F560}">
      <dgm:prSet phldrT="[Text]" custT="1"/>
      <dgm:spPr/>
      <dgm:t>
        <a:bodyPr/>
        <a:lstStyle/>
        <a:p>
          <a:r>
            <a:rPr lang="en-IE" sz="1600" b="1" u="sng" dirty="0" smtClean="0"/>
            <a:t>GET</a:t>
          </a:r>
          <a:r>
            <a:rPr lang="en-IE" sz="1600" dirty="0" smtClean="0"/>
            <a:t> the data</a:t>
          </a:r>
          <a:endParaRPr lang="en-US" sz="1600" dirty="0"/>
        </a:p>
      </dgm:t>
    </dgm:pt>
    <dgm:pt modelId="{A44AEA85-E9C2-4ABC-BBAF-C73AED279229}" type="parTrans" cxnId="{18401F57-61E4-42FD-99F4-F84FEF571F42}">
      <dgm:prSet/>
      <dgm:spPr/>
      <dgm:t>
        <a:bodyPr/>
        <a:lstStyle/>
        <a:p>
          <a:endParaRPr lang="en-US"/>
        </a:p>
      </dgm:t>
    </dgm:pt>
    <dgm:pt modelId="{EC73816A-8E9D-4A85-9585-D2314C231C77}" type="sibTrans" cxnId="{18401F57-61E4-42FD-99F4-F84FEF571F42}">
      <dgm:prSet/>
      <dgm:spPr/>
      <dgm:t>
        <a:bodyPr/>
        <a:lstStyle/>
        <a:p>
          <a:endParaRPr lang="en-US"/>
        </a:p>
      </dgm:t>
    </dgm:pt>
    <dgm:pt modelId="{2D52C3C5-8BB5-4ED4-B9C9-1BC4BBE1E318}">
      <dgm:prSet phldrT="[Text]" custT="1"/>
      <dgm:spPr/>
      <dgm:t>
        <a:bodyPr/>
        <a:lstStyle/>
        <a:p>
          <a:r>
            <a:rPr lang="en-IE" sz="1100" dirty="0" smtClean="0"/>
            <a:t>What data are needed?</a:t>
          </a:r>
          <a:endParaRPr lang="en-US" sz="1100" dirty="0"/>
        </a:p>
      </dgm:t>
    </dgm:pt>
    <dgm:pt modelId="{6BE4F58E-F44A-409C-94CC-FAA8B01958C7}" type="parTrans" cxnId="{5AFF94B7-0DB2-4454-B782-98B494422C06}">
      <dgm:prSet/>
      <dgm:spPr/>
      <dgm:t>
        <a:bodyPr/>
        <a:lstStyle/>
        <a:p>
          <a:endParaRPr lang="en-US"/>
        </a:p>
      </dgm:t>
    </dgm:pt>
    <dgm:pt modelId="{B75F00F7-6D87-4F9A-8E54-7478F8ADCCDD}" type="sibTrans" cxnId="{5AFF94B7-0DB2-4454-B782-98B494422C06}">
      <dgm:prSet/>
      <dgm:spPr/>
      <dgm:t>
        <a:bodyPr/>
        <a:lstStyle/>
        <a:p>
          <a:endParaRPr lang="en-US"/>
        </a:p>
      </dgm:t>
    </dgm:pt>
    <dgm:pt modelId="{363183B6-D640-4F64-A99C-3577D9B9FD9C}">
      <dgm:prSet phldrT="[Text]" custT="1"/>
      <dgm:spPr/>
      <dgm:t>
        <a:bodyPr/>
        <a:lstStyle/>
        <a:p>
          <a:r>
            <a:rPr lang="en-IE" sz="1600" b="1" u="sng" dirty="0" smtClean="0"/>
            <a:t>EXPLORE</a:t>
          </a:r>
          <a:r>
            <a:rPr lang="en-IE" sz="1600" dirty="0" smtClean="0"/>
            <a:t> the data</a:t>
          </a:r>
          <a:endParaRPr lang="en-US" sz="1600" dirty="0"/>
        </a:p>
      </dgm:t>
    </dgm:pt>
    <dgm:pt modelId="{12E27A8B-67C4-4480-8E30-8345D0DF55AF}" type="parTrans" cxnId="{9D2A84DB-FAD5-4153-907B-D14F7AE0EAAC}">
      <dgm:prSet/>
      <dgm:spPr/>
      <dgm:t>
        <a:bodyPr/>
        <a:lstStyle/>
        <a:p>
          <a:endParaRPr lang="en-US"/>
        </a:p>
      </dgm:t>
    </dgm:pt>
    <dgm:pt modelId="{C815011E-56AB-4F56-BAE5-E6BB1142CDE2}" type="sibTrans" cxnId="{9D2A84DB-FAD5-4153-907B-D14F7AE0EAAC}">
      <dgm:prSet/>
      <dgm:spPr/>
      <dgm:t>
        <a:bodyPr/>
        <a:lstStyle/>
        <a:p>
          <a:endParaRPr lang="en-US"/>
        </a:p>
      </dgm:t>
    </dgm:pt>
    <dgm:pt modelId="{CC7C79CA-57AB-4EBB-A433-382D0A97ABFA}">
      <dgm:prSet phldrT="[Text]" custT="1"/>
      <dgm:spPr/>
      <dgm:t>
        <a:bodyPr/>
        <a:lstStyle/>
        <a:p>
          <a:r>
            <a:rPr lang="en-IE" sz="1100" dirty="0" smtClean="0"/>
            <a:t>Are there anomalies?</a:t>
          </a:r>
          <a:endParaRPr lang="en-US" sz="1100" dirty="0"/>
        </a:p>
      </dgm:t>
    </dgm:pt>
    <dgm:pt modelId="{B08C9EAF-8886-48B5-8B6C-4A37C3B47FED}" type="parTrans" cxnId="{2D5DEA28-799A-401D-8850-6080D965BB90}">
      <dgm:prSet/>
      <dgm:spPr/>
      <dgm:t>
        <a:bodyPr/>
        <a:lstStyle/>
        <a:p>
          <a:endParaRPr lang="en-US"/>
        </a:p>
      </dgm:t>
    </dgm:pt>
    <dgm:pt modelId="{AED82688-831C-47B3-8E42-F537D084918B}" type="sibTrans" cxnId="{2D5DEA28-799A-401D-8850-6080D965BB90}">
      <dgm:prSet/>
      <dgm:spPr/>
      <dgm:t>
        <a:bodyPr/>
        <a:lstStyle/>
        <a:p>
          <a:endParaRPr lang="en-US"/>
        </a:p>
      </dgm:t>
    </dgm:pt>
    <dgm:pt modelId="{52F45665-CD4D-4B19-87AD-0F2FA4BF0B93}">
      <dgm:prSet phldrT="[Text]" custT="1"/>
      <dgm:spPr/>
      <dgm:t>
        <a:bodyPr/>
        <a:lstStyle/>
        <a:p>
          <a:r>
            <a:rPr lang="en-IE" sz="1600" b="1" u="sng" dirty="0" smtClean="0"/>
            <a:t>MODEL</a:t>
          </a:r>
          <a:r>
            <a:rPr lang="en-IE" sz="1600" dirty="0" smtClean="0"/>
            <a:t> the data</a:t>
          </a:r>
          <a:endParaRPr lang="en-US" sz="1600" dirty="0"/>
        </a:p>
      </dgm:t>
    </dgm:pt>
    <dgm:pt modelId="{8641B3AA-1E37-4F23-9F93-E9B89FDFD632}" type="parTrans" cxnId="{44C498B2-446B-42C9-930B-50460835E78F}">
      <dgm:prSet/>
      <dgm:spPr/>
      <dgm:t>
        <a:bodyPr/>
        <a:lstStyle/>
        <a:p>
          <a:endParaRPr lang="en-US"/>
        </a:p>
      </dgm:t>
    </dgm:pt>
    <dgm:pt modelId="{FD3E1EE7-5240-40DC-B0EB-3D0DF3DB8B44}" type="sibTrans" cxnId="{44C498B2-446B-42C9-930B-50460835E78F}">
      <dgm:prSet/>
      <dgm:spPr/>
      <dgm:t>
        <a:bodyPr/>
        <a:lstStyle/>
        <a:p>
          <a:endParaRPr lang="en-US"/>
        </a:p>
      </dgm:t>
    </dgm:pt>
    <dgm:pt modelId="{9FD94CC5-11EF-4F0E-A669-FDBE1C1DF3FB}">
      <dgm:prSet phldrT="[Text]" custT="1"/>
      <dgm:spPr/>
      <dgm:t>
        <a:bodyPr/>
        <a:lstStyle/>
        <a:p>
          <a:r>
            <a:rPr lang="en-IE" sz="1100" dirty="0" smtClean="0"/>
            <a:t>Build a model.</a:t>
          </a:r>
          <a:endParaRPr lang="en-US" sz="1100" dirty="0"/>
        </a:p>
      </dgm:t>
    </dgm:pt>
    <dgm:pt modelId="{9CA9431B-FB8A-4B80-823F-22C4AEDBD6D2}" type="parTrans" cxnId="{0E2D9D66-052B-415D-83EA-EE0BED3B46A9}">
      <dgm:prSet/>
      <dgm:spPr/>
      <dgm:t>
        <a:bodyPr/>
        <a:lstStyle/>
        <a:p>
          <a:endParaRPr lang="en-US"/>
        </a:p>
      </dgm:t>
    </dgm:pt>
    <dgm:pt modelId="{C5C0D383-8C40-4819-9A5A-F9DDB03B045F}" type="sibTrans" cxnId="{0E2D9D66-052B-415D-83EA-EE0BED3B46A9}">
      <dgm:prSet/>
      <dgm:spPr/>
      <dgm:t>
        <a:bodyPr/>
        <a:lstStyle/>
        <a:p>
          <a:endParaRPr lang="en-US"/>
        </a:p>
      </dgm:t>
    </dgm:pt>
    <dgm:pt modelId="{361E00B1-D2C4-4F6B-BDA5-E724F23F1DEA}">
      <dgm:prSet phldrT="[Text]" custT="1"/>
      <dgm:spPr/>
      <dgm:t>
        <a:bodyPr/>
        <a:lstStyle/>
        <a:p>
          <a:r>
            <a:rPr lang="en-IE" sz="1100" dirty="0" smtClean="0"/>
            <a:t>Fit the model.</a:t>
          </a:r>
          <a:endParaRPr lang="en-US" sz="1100" dirty="0"/>
        </a:p>
      </dgm:t>
    </dgm:pt>
    <dgm:pt modelId="{7DEADC0F-1BDB-4DF2-BDF9-1271F3D50B1A}" type="parTrans" cxnId="{3F651925-879C-4BDA-B582-85C92CCD69A6}">
      <dgm:prSet/>
      <dgm:spPr/>
      <dgm:t>
        <a:bodyPr/>
        <a:lstStyle/>
        <a:p>
          <a:endParaRPr lang="en-US"/>
        </a:p>
      </dgm:t>
    </dgm:pt>
    <dgm:pt modelId="{24D354BF-A399-44A5-9499-387A5AD7B1FB}" type="sibTrans" cxnId="{3F651925-879C-4BDA-B582-85C92CCD69A6}">
      <dgm:prSet/>
      <dgm:spPr/>
      <dgm:t>
        <a:bodyPr/>
        <a:lstStyle/>
        <a:p>
          <a:endParaRPr lang="en-US"/>
        </a:p>
      </dgm:t>
    </dgm:pt>
    <dgm:pt modelId="{1ED2A1CF-9FB0-4DAA-8B74-1C0FFA1B08C7}">
      <dgm:prSet phldrT="[Text]" custT="1"/>
      <dgm:spPr/>
      <dgm:t>
        <a:bodyPr/>
        <a:lstStyle/>
        <a:p>
          <a:r>
            <a:rPr lang="en-IE" sz="1100" dirty="0" smtClean="0"/>
            <a:t>VALIDATE THE MODEL!</a:t>
          </a:r>
          <a:endParaRPr lang="en-US" sz="1100" dirty="0"/>
        </a:p>
      </dgm:t>
    </dgm:pt>
    <dgm:pt modelId="{F92E9ACE-4C50-4215-B2B1-A1F457A0E44B}" type="parTrans" cxnId="{6228E53E-ACDF-4C2D-AC14-C0FCDBA45D1F}">
      <dgm:prSet/>
      <dgm:spPr/>
      <dgm:t>
        <a:bodyPr/>
        <a:lstStyle/>
        <a:p>
          <a:endParaRPr lang="en-US"/>
        </a:p>
      </dgm:t>
    </dgm:pt>
    <dgm:pt modelId="{E281A10F-E375-4866-A02F-1AF51A981E61}" type="sibTrans" cxnId="{6228E53E-ACDF-4C2D-AC14-C0FCDBA45D1F}">
      <dgm:prSet/>
      <dgm:spPr/>
      <dgm:t>
        <a:bodyPr/>
        <a:lstStyle/>
        <a:p>
          <a:endParaRPr lang="en-US"/>
        </a:p>
      </dgm:t>
    </dgm:pt>
    <dgm:pt modelId="{23C281ED-D77B-47B7-B3A0-E416B83F8431}">
      <dgm:prSet phldrT="[Text]" custT="1"/>
      <dgm:spPr/>
      <dgm:t>
        <a:bodyPr/>
        <a:lstStyle/>
        <a:p>
          <a:r>
            <a:rPr lang="en-IE" sz="1600" b="1" u="sng" dirty="0" smtClean="0"/>
            <a:t>COMMUNICATE</a:t>
          </a:r>
          <a:r>
            <a:rPr lang="en-IE" sz="1600" dirty="0" smtClean="0"/>
            <a:t> results</a:t>
          </a:r>
          <a:endParaRPr lang="en-US" sz="1600" dirty="0"/>
        </a:p>
      </dgm:t>
    </dgm:pt>
    <dgm:pt modelId="{9E7F4380-ADF2-4988-9680-9DBAD4695169}" type="parTrans" cxnId="{EDC42DEC-A898-4E11-B775-BAA643D0B1F4}">
      <dgm:prSet/>
      <dgm:spPr/>
      <dgm:t>
        <a:bodyPr/>
        <a:lstStyle/>
        <a:p>
          <a:endParaRPr lang="en-US"/>
        </a:p>
      </dgm:t>
    </dgm:pt>
    <dgm:pt modelId="{161C7066-583E-4BEF-A9E4-0988D2D94C4C}" type="sibTrans" cxnId="{EDC42DEC-A898-4E11-B775-BAA643D0B1F4}">
      <dgm:prSet/>
      <dgm:spPr/>
      <dgm:t>
        <a:bodyPr/>
        <a:lstStyle/>
        <a:p>
          <a:endParaRPr lang="en-US"/>
        </a:p>
      </dgm:t>
    </dgm:pt>
    <dgm:pt modelId="{2D289509-726E-44EB-AED7-02FF59607D9D}">
      <dgm:prSet phldrT="[Text]" custT="1"/>
      <dgm:spPr/>
      <dgm:t>
        <a:bodyPr/>
        <a:lstStyle/>
        <a:p>
          <a:r>
            <a:rPr lang="en-IE" sz="1100" dirty="0" smtClean="0"/>
            <a:t>What did we learn?</a:t>
          </a:r>
          <a:endParaRPr lang="en-US" sz="1100" dirty="0"/>
        </a:p>
      </dgm:t>
    </dgm:pt>
    <dgm:pt modelId="{9C2C9563-D419-4E74-8582-E2203F5ED09C}" type="parTrans" cxnId="{FDA64D24-617A-44A7-BA3D-07A96C6D2405}">
      <dgm:prSet/>
      <dgm:spPr/>
      <dgm:t>
        <a:bodyPr/>
        <a:lstStyle/>
        <a:p>
          <a:endParaRPr lang="en-US"/>
        </a:p>
      </dgm:t>
    </dgm:pt>
    <dgm:pt modelId="{44EAECCE-C477-46AC-82E2-77516CA9E1B4}" type="sibTrans" cxnId="{FDA64D24-617A-44A7-BA3D-07A96C6D2405}">
      <dgm:prSet/>
      <dgm:spPr/>
      <dgm:t>
        <a:bodyPr/>
        <a:lstStyle/>
        <a:p>
          <a:endParaRPr lang="en-US"/>
        </a:p>
      </dgm:t>
    </dgm:pt>
    <dgm:pt modelId="{5EEFBF27-3E41-41A7-8214-039B583C49D6}">
      <dgm:prSet phldrT="[Text]" custT="1"/>
      <dgm:spPr/>
      <dgm:t>
        <a:bodyPr/>
        <a:lstStyle/>
        <a:p>
          <a:r>
            <a:rPr lang="en-IE" sz="1100" dirty="0" smtClean="0"/>
            <a:t>What would you do if you had all the data?</a:t>
          </a:r>
          <a:endParaRPr lang="en-US" sz="1100" dirty="0"/>
        </a:p>
      </dgm:t>
    </dgm:pt>
    <dgm:pt modelId="{C6E10F60-87F7-41E1-91C7-E1FBC4CA5CA6}" type="parTrans" cxnId="{29CAFA23-5974-41A7-9B00-862A7C21DFF2}">
      <dgm:prSet/>
      <dgm:spPr/>
      <dgm:t>
        <a:bodyPr/>
        <a:lstStyle/>
        <a:p>
          <a:endParaRPr lang="en-US"/>
        </a:p>
      </dgm:t>
    </dgm:pt>
    <dgm:pt modelId="{B801EBA7-99B3-48B4-997F-8587F99BBA30}" type="sibTrans" cxnId="{29CAFA23-5974-41A7-9B00-862A7C21DFF2}">
      <dgm:prSet/>
      <dgm:spPr/>
      <dgm:t>
        <a:bodyPr/>
        <a:lstStyle/>
        <a:p>
          <a:endParaRPr lang="en-US"/>
        </a:p>
      </dgm:t>
    </dgm:pt>
    <dgm:pt modelId="{54FFBC04-29D9-4EDF-815D-290662BED56B}">
      <dgm:prSet phldrT="[Text]" custT="1"/>
      <dgm:spPr/>
      <dgm:t>
        <a:bodyPr/>
        <a:lstStyle/>
        <a:p>
          <a:r>
            <a:rPr lang="en-IE" sz="1100" dirty="0" smtClean="0"/>
            <a:t>WHAT IS THE BUSINESS GOAL?</a:t>
          </a:r>
          <a:endParaRPr lang="en-US" sz="1100" dirty="0"/>
        </a:p>
      </dgm:t>
    </dgm:pt>
    <dgm:pt modelId="{252C1EDC-8ED5-484F-B308-D11346EED65B}" type="parTrans" cxnId="{B7B3A778-B7DE-4C80-A733-7281F6C59FDC}">
      <dgm:prSet/>
      <dgm:spPr/>
      <dgm:t>
        <a:bodyPr/>
        <a:lstStyle/>
        <a:p>
          <a:endParaRPr lang="en-US"/>
        </a:p>
      </dgm:t>
    </dgm:pt>
    <dgm:pt modelId="{A9D8A49A-4BDB-4BAC-950B-9EE41E76045D}" type="sibTrans" cxnId="{B7B3A778-B7DE-4C80-A733-7281F6C59FDC}">
      <dgm:prSet/>
      <dgm:spPr/>
      <dgm:t>
        <a:bodyPr/>
        <a:lstStyle/>
        <a:p>
          <a:endParaRPr lang="en-US"/>
        </a:p>
      </dgm:t>
    </dgm:pt>
    <dgm:pt modelId="{AF516E82-7226-4556-92F7-995DE8B43283}">
      <dgm:prSet phldrT="[Text]" custT="1"/>
      <dgm:spPr/>
      <dgm:t>
        <a:bodyPr/>
        <a:lstStyle/>
        <a:p>
          <a:r>
            <a:rPr lang="en-IE" sz="1100" dirty="0" smtClean="0"/>
            <a:t>Which are relevant?</a:t>
          </a:r>
          <a:endParaRPr lang="en-US" sz="1100" dirty="0"/>
        </a:p>
      </dgm:t>
    </dgm:pt>
    <dgm:pt modelId="{6BF265E6-E16F-491B-B727-07994D547F7E}" type="parTrans" cxnId="{0491A3C6-D8B6-4E4C-ACA9-59FE97795271}">
      <dgm:prSet/>
      <dgm:spPr/>
      <dgm:t>
        <a:bodyPr/>
        <a:lstStyle/>
        <a:p>
          <a:endParaRPr lang="en-US"/>
        </a:p>
      </dgm:t>
    </dgm:pt>
    <dgm:pt modelId="{0E027FA8-CE01-473A-A6D6-3F890B73CB85}" type="sibTrans" cxnId="{0491A3C6-D8B6-4E4C-ACA9-59FE97795271}">
      <dgm:prSet/>
      <dgm:spPr/>
      <dgm:t>
        <a:bodyPr/>
        <a:lstStyle/>
        <a:p>
          <a:endParaRPr lang="en-US"/>
        </a:p>
      </dgm:t>
    </dgm:pt>
    <dgm:pt modelId="{60942E2D-2171-4F9C-8B39-DB967CC09C57}">
      <dgm:prSet phldrT="[Text]" custT="1"/>
      <dgm:spPr/>
      <dgm:t>
        <a:bodyPr/>
        <a:lstStyle/>
        <a:p>
          <a:r>
            <a:rPr lang="en-IE" sz="1100" dirty="0" smtClean="0"/>
            <a:t>Are there privacy/usage issues?</a:t>
          </a:r>
          <a:endParaRPr lang="en-US" sz="1100" dirty="0"/>
        </a:p>
      </dgm:t>
    </dgm:pt>
    <dgm:pt modelId="{060EC2BF-CFB6-448C-99A6-56869C5913A5}" type="parTrans" cxnId="{2E0C1917-5115-4B0D-A03E-F2BB5585E757}">
      <dgm:prSet/>
      <dgm:spPr/>
      <dgm:t>
        <a:bodyPr/>
        <a:lstStyle/>
        <a:p>
          <a:endParaRPr lang="en-US"/>
        </a:p>
      </dgm:t>
    </dgm:pt>
    <dgm:pt modelId="{A7C6BBAD-B631-4F86-81E8-086527A99A9C}" type="sibTrans" cxnId="{2E0C1917-5115-4B0D-A03E-F2BB5585E757}">
      <dgm:prSet/>
      <dgm:spPr/>
      <dgm:t>
        <a:bodyPr/>
        <a:lstStyle/>
        <a:p>
          <a:endParaRPr lang="en-US"/>
        </a:p>
      </dgm:t>
    </dgm:pt>
    <dgm:pt modelId="{9FC94F46-5DE3-45DA-9618-8FB65EEF5A64}">
      <dgm:prSet phldrT="[Text]" custT="1"/>
      <dgm:spPr/>
      <dgm:t>
        <a:bodyPr/>
        <a:lstStyle/>
        <a:p>
          <a:r>
            <a:rPr lang="en-IE" sz="1100" dirty="0" smtClean="0"/>
            <a:t>Are there patterns?</a:t>
          </a:r>
          <a:endParaRPr lang="en-US" sz="1100" dirty="0"/>
        </a:p>
      </dgm:t>
    </dgm:pt>
    <dgm:pt modelId="{BDC36F96-88B9-48AF-B871-E2EB10F7FDBE}" type="parTrans" cxnId="{B5B2D4CA-0794-40CE-AEA6-CE79A754F3B6}">
      <dgm:prSet/>
      <dgm:spPr/>
      <dgm:t>
        <a:bodyPr/>
        <a:lstStyle/>
        <a:p>
          <a:endParaRPr lang="en-US"/>
        </a:p>
      </dgm:t>
    </dgm:pt>
    <dgm:pt modelId="{E67C6D03-9376-4655-97A9-BA7FBC914C0C}" type="sibTrans" cxnId="{B5B2D4CA-0794-40CE-AEA6-CE79A754F3B6}">
      <dgm:prSet/>
      <dgm:spPr/>
      <dgm:t>
        <a:bodyPr/>
        <a:lstStyle/>
        <a:p>
          <a:endParaRPr lang="en-US"/>
        </a:p>
      </dgm:t>
    </dgm:pt>
    <dgm:pt modelId="{9ABC6D8F-93C5-4DF1-9E6A-DA149D955B2E}">
      <dgm:prSet phldrT="[Text]" custT="1"/>
      <dgm:spPr/>
      <dgm:t>
        <a:bodyPr/>
        <a:lstStyle/>
        <a:p>
          <a:r>
            <a:rPr lang="en-IE" sz="1100" dirty="0" smtClean="0"/>
            <a:t>Are all elements interesting?</a:t>
          </a:r>
          <a:endParaRPr lang="en-US" sz="1100" dirty="0"/>
        </a:p>
      </dgm:t>
    </dgm:pt>
    <dgm:pt modelId="{38CDE097-8F2D-4CDC-B0A2-69F92E57DE3D}" type="parTrans" cxnId="{2A93583D-39D9-4903-A0AE-DBA8AD65C523}">
      <dgm:prSet/>
      <dgm:spPr/>
      <dgm:t>
        <a:bodyPr/>
        <a:lstStyle/>
        <a:p>
          <a:endParaRPr lang="en-US"/>
        </a:p>
      </dgm:t>
    </dgm:pt>
    <dgm:pt modelId="{FC836787-E7ED-4229-A856-15246B01BB48}" type="sibTrans" cxnId="{2A93583D-39D9-4903-A0AE-DBA8AD65C523}">
      <dgm:prSet/>
      <dgm:spPr/>
      <dgm:t>
        <a:bodyPr/>
        <a:lstStyle/>
        <a:p>
          <a:endParaRPr lang="en-US"/>
        </a:p>
      </dgm:t>
    </dgm:pt>
    <dgm:pt modelId="{280AB4D9-6D72-4863-914E-4448D8AB5E13}">
      <dgm:prSet phldrT="[Text]" custT="1"/>
      <dgm:spPr/>
      <dgm:t>
        <a:bodyPr/>
        <a:lstStyle/>
        <a:p>
          <a:r>
            <a:rPr lang="en-IE" sz="1100" dirty="0" smtClean="0"/>
            <a:t>Do we need additional/different data?</a:t>
          </a:r>
          <a:endParaRPr lang="en-US" sz="1100" dirty="0"/>
        </a:p>
      </dgm:t>
    </dgm:pt>
    <dgm:pt modelId="{13BD0140-17E4-4D28-BCB6-17826A552711}" type="parTrans" cxnId="{91D55ED1-0CEE-4090-B4C3-742FC48EF34D}">
      <dgm:prSet/>
      <dgm:spPr/>
      <dgm:t>
        <a:bodyPr/>
        <a:lstStyle/>
        <a:p>
          <a:endParaRPr lang="en-US"/>
        </a:p>
      </dgm:t>
    </dgm:pt>
    <dgm:pt modelId="{A2F73BC1-2C54-44A2-B9B1-402F4FCA31C3}" type="sibTrans" cxnId="{91D55ED1-0CEE-4090-B4C3-742FC48EF34D}">
      <dgm:prSet/>
      <dgm:spPr/>
      <dgm:t>
        <a:bodyPr/>
        <a:lstStyle/>
        <a:p>
          <a:endParaRPr lang="en-US"/>
        </a:p>
      </dgm:t>
    </dgm:pt>
    <dgm:pt modelId="{78EC5305-FA0F-4D60-ABB3-88A4CCAD6151}">
      <dgm:prSet phldrT="[Text]" custT="1"/>
      <dgm:spPr/>
      <dgm:t>
        <a:bodyPr/>
        <a:lstStyle/>
        <a:p>
          <a:r>
            <a:rPr lang="en-IE" sz="1100" dirty="0" smtClean="0"/>
            <a:t>Do the results make sense? </a:t>
          </a:r>
          <a:endParaRPr lang="en-US" sz="1100" dirty="0"/>
        </a:p>
      </dgm:t>
    </dgm:pt>
    <dgm:pt modelId="{62E0FC97-3018-454C-8A36-046851278A2C}" type="parTrans" cxnId="{0E60A9AC-4AD5-4399-9336-99733C668182}">
      <dgm:prSet/>
      <dgm:spPr/>
      <dgm:t>
        <a:bodyPr/>
        <a:lstStyle/>
        <a:p>
          <a:endParaRPr lang="en-US"/>
        </a:p>
      </dgm:t>
    </dgm:pt>
    <dgm:pt modelId="{BD269664-C1B0-4AC1-8728-91710128CF92}" type="sibTrans" cxnId="{0E60A9AC-4AD5-4399-9336-99733C668182}">
      <dgm:prSet/>
      <dgm:spPr/>
      <dgm:t>
        <a:bodyPr/>
        <a:lstStyle/>
        <a:p>
          <a:endParaRPr lang="en-US"/>
        </a:p>
      </dgm:t>
    </dgm:pt>
    <dgm:pt modelId="{F3FADB87-B840-474B-ADC5-F7A86E125E26}">
      <dgm:prSet phldrT="[Text]" custT="1"/>
      <dgm:spPr/>
      <dgm:t>
        <a:bodyPr/>
        <a:lstStyle/>
        <a:p>
          <a:r>
            <a:rPr lang="en-IE" sz="1100" dirty="0" smtClean="0"/>
            <a:t>What is the business impact?</a:t>
          </a:r>
          <a:endParaRPr lang="en-US" sz="1100" dirty="0"/>
        </a:p>
      </dgm:t>
    </dgm:pt>
    <dgm:pt modelId="{076DC8C3-D5F9-4D05-8D82-AAEED53989A1}" type="parTrans" cxnId="{2ECFEE7B-C9DC-4A87-8EF9-3A8B1172F241}">
      <dgm:prSet/>
      <dgm:spPr/>
      <dgm:t>
        <a:bodyPr/>
        <a:lstStyle/>
        <a:p>
          <a:endParaRPr lang="en-US"/>
        </a:p>
      </dgm:t>
    </dgm:pt>
    <dgm:pt modelId="{0E986042-66B8-4614-A269-8BD822DA3F4B}" type="sibTrans" cxnId="{2ECFEE7B-C9DC-4A87-8EF9-3A8B1172F241}">
      <dgm:prSet/>
      <dgm:spPr/>
      <dgm:t>
        <a:bodyPr/>
        <a:lstStyle/>
        <a:p>
          <a:endParaRPr lang="en-US"/>
        </a:p>
      </dgm:t>
    </dgm:pt>
    <dgm:pt modelId="{04DAA6BC-5D08-48DD-B2B9-B1916A08658F}" type="pres">
      <dgm:prSet presAssocID="{B2F3EC16-FCA5-47D6-901C-92F7034675B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03BB6A2-3289-41CF-9661-4DEC5CFFA3E1}" type="pres">
      <dgm:prSet presAssocID="{E91CCB9F-62CB-41E8-A345-A3E41C4949F9}" presName="composite" presStyleCnt="0"/>
      <dgm:spPr/>
    </dgm:pt>
    <dgm:pt modelId="{5D158501-B0A6-420E-A11F-8981B380F077}" type="pres">
      <dgm:prSet presAssocID="{E91CCB9F-62CB-41E8-A345-A3E41C4949F9}" presName="bentUpArrow1" presStyleLbl="alignImgPlace1" presStyleIdx="0" presStyleCnt="4" custLinFactNeighborX="3288"/>
      <dgm:spPr/>
    </dgm:pt>
    <dgm:pt modelId="{513F9EC8-5D2B-42DD-8783-BEA1E1D19DBF}" type="pres">
      <dgm:prSet presAssocID="{E91CCB9F-62CB-41E8-A345-A3E41C4949F9}" presName="ParentText" presStyleLbl="node1" presStyleIdx="0" presStyleCnt="5" custScaleX="105524" custLinFactNeighborX="-408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B6FEEE-F817-4D71-BCDB-D2759E509915}" type="pres">
      <dgm:prSet presAssocID="{E91CCB9F-62CB-41E8-A345-A3E41C4949F9}" presName="ChildText" presStyleLbl="revTx" presStyleIdx="0" presStyleCnt="5" custScaleX="301507" custLinFactNeighborX="98343" custLinFactNeighborY="11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A670D-A311-4E3A-A13F-42D0A1E32614}" type="pres">
      <dgm:prSet presAssocID="{FA265B05-D32D-49CF-8144-5628732938A8}" presName="sibTrans" presStyleCnt="0"/>
      <dgm:spPr/>
    </dgm:pt>
    <dgm:pt modelId="{93090516-54CB-49CB-B830-D0D5F9978BAA}" type="pres">
      <dgm:prSet presAssocID="{835BFD95-52C1-4323-8795-54CC2E69F560}" presName="composite" presStyleCnt="0"/>
      <dgm:spPr/>
    </dgm:pt>
    <dgm:pt modelId="{7DA63B02-C288-4B99-9EBE-58BACE87C8F7}" type="pres">
      <dgm:prSet presAssocID="{835BFD95-52C1-4323-8795-54CC2E69F560}" presName="bentUpArrow1" presStyleLbl="alignImgPlace1" presStyleIdx="1" presStyleCnt="4" custLinFactNeighborX="-54652"/>
      <dgm:spPr/>
    </dgm:pt>
    <dgm:pt modelId="{DF136F67-2304-44A0-AD85-993BB87C3578}" type="pres">
      <dgm:prSet presAssocID="{835BFD95-52C1-4323-8795-54CC2E69F560}" presName="ParentText" presStyleLbl="node1" presStyleIdx="1" presStyleCnt="5" custScaleX="115160" custLinFactNeighborX="-369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0A1485-82BB-4F60-AEAD-DA2955C061C0}" type="pres">
      <dgm:prSet presAssocID="{835BFD95-52C1-4323-8795-54CC2E69F560}" presName="ChildText" presStyleLbl="revTx" presStyleIdx="1" presStyleCnt="5" custScaleX="258276" custLinFactNeighborX="366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FB7E6-F686-463A-88CA-204FFDA2DCAD}" type="pres">
      <dgm:prSet presAssocID="{EC73816A-8E9D-4A85-9585-D2314C231C77}" presName="sibTrans" presStyleCnt="0"/>
      <dgm:spPr/>
    </dgm:pt>
    <dgm:pt modelId="{51DC93B3-EEBC-4A00-AAD2-C7CD22009C99}" type="pres">
      <dgm:prSet presAssocID="{363183B6-D640-4F64-A99C-3577D9B9FD9C}" presName="composite" presStyleCnt="0"/>
      <dgm:spPr/>
    </dgm:pt>
    <dgm:pt modelId="{BB6EF19C-0038-4D8E-B014-AE076057F9DB}" type="pres">
      <dgm:prSet presAssocID="{363183B6-D640-4F64-A99C-3577D9B9FD9C}" presName="bentUpArrow1" presStyleLbl="alignImgPlace1" presStyleIdx="2" presStyleCnt="4" custLinFactNeighborX="-97942"/>
      <dgm:spPr/>
    </dgm:pt>
    <dgm:pt modelId="{035D0EA5-27EB-482E-89A3-9969C11A9A85}" type="pres">
      <dgm:prSet presAssocID="{363183B6-D640-4F64-A99C-3577D9B9FD9C}" presName="ParentText" presStyleLbl="node1" presStyleIdx="2" presStyleCnt="5" custScaleX="127314" custLinFactNeighborX="-6623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5EF509-85D9-41BF-9824-414BD7D0E5FA}" type="pres">
      <dgm:prSet presAssocID="{363183B6-D640-4F64-A99C-3577D9B9FD9C}" presName="ChildText" presStyleLbl="revTx" presStyleIdx="2" presStyleCnt="5" custScaleX="291529" custLinFactNeighborX="295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597F7-B187-4450-AB6F-1A78AAC91A8F}" type="pres">
      <dgm:prSet presAssocID="{C815011E-56AB-4F56-BAE5-E6BB1142CDE2}" presName="sibTrans" presStyleCnt="0"/>
      <dgm:spPr/>
    </dgm:pt>
    <dgm:pt modelId="{B497AE7E-1E11-431E-A1CA-F9AC90E41CC7}" type="pres">
      <dgm:prSet presAssocID="{52F45665-CD4D-4B19-87AD-0F2FA4BF0B93}" presName="composite" presStyleCnt="0"/>
      <dgm:spPr/>
    </dgm:pt>
    <dgm:pt modelId="{53BF79DD-AE8E-4BF4-AE34-DA67CEE6FB3A}" type="pres">
      <dgm:prSet presAssocID="{52F45665-CD4D-4B19-87AD-0F2FA4BF0B93}" presName="bentUpArrow1" presStyleLbl="alignImgPlace1" presStyleIdx="3" presStyleCnt="4" custLinFactX="-28726" custLinFactNeighborX="-100000"/>
      <dgm:spPr/>
      <dgm:t>
        <a:bodyPr/>
        <a:lstStyle/>
        <a:p>
          <a:endParaRPr lang="en-US"/>
        </a:p>
      </dgm:t>
    </dgm:pt>
    <dgm:pt modelId="{1FE20021-7DE9-4154-9E31-33A138E3298B}" type="pres">
      <dgm:prSet presAssocID="{52F45665-CD4D-4B19-87AD-0F2FA4BF0B93}" presName="ParentText" presStyleLbl="node1" presStyleIdx="3" presStyleCnt="5" custScaleX="113350" custLinFactNeighborX="-8703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CD5DD2-48B2-4030-A2B0-23AB26F6EF92}" type="pres">
      <dgm:prSet presAssocID="{52F45665-CD4D-4B19-87AD-0F2FA4BF0B93}" presName="ChildText" presStyleLbl="revTx" presStyleIdx="3" presStyleCnt="5" custScaleX="282380" custLinFactNeighborX="-152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6DDA81-8FAF-4C7F-A645-0128AC5283BA}" type="pres">
      <dgm:prSet presAssocID="{FD3E1EE7-5240-40DC-B0EB-3D0DF3DB8B44}" presName="sibTrans" presStyleCnt="0"/>
      <dgm:spPr/>
    </dgm:pt>
    <dgm:pt modelId="{930C1117-D5C7-452F-BA82-B633F88E1999}" type="pres">
      <dgm:prSet presAssocID="{23C281ED-D77B-47B7-B3A0-E416B83F8431}" presName="composite" presStyleCnt="0"/>
      <dgm:spPr/>
    </dgm:pt>
    <dgm:pt modelId="{0FBDCA7C-208E-42F3-AD8F-6E2958E99080}" type="pres">
      <dgm:prSet presAssocID="{23C281ED-D77B-47B7-B3A0-E416B83F8431}" presName="ParentText" presStyleLbl="node1" presStyleIdx="4" presStyleCnt="5" custScaleX="152395" custLinFactX="-13680" custLinFactNeighborX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14220-9E74-497D-B9AC-E347DA198AFD}" type="pres">
      <dgm:prSet presAssocID="{23C281ED-D77B-47B7-B3A0-E416B83F8431}" presName="FinalChildText" presStyleLbl="revTx" presStyleIdx="4" presStyleCnt="5" custScaleX="273223" custLinFactNeighborX="-30054" custLinFactNeighborY="-11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593EEF-858A-464F-B805-756CEE5EC506}" type="presOf" srcId="{9FC94F46-5DE3-45DA-9618-8FB65EEF5A64}" destId="{1C5EF509-85D9-41BF-9824-414BD7D0E5FA}" srcOrd="0" destOrd="1" presId="urn:microsoft.com/office/officeart/2005/8/layout/StepDownProcess"/>
    <dgm:cxn modelId="{B5B2D4CA-0794-40CE-AEA6-CE79A754F3B6}" srcId="{363183B6-D640-4F64-A99C-3577D9B9FD9C}" destId="{9FC94F46-5DE3-45DA-9618-8FB65EEF5A64}" srcOrd="1" destOrd="0" parTransId="{BDC36F96-88B9-48AF-B871-E2EB10F7FDBE}" sibTransId="{E67C6D03-9376-4655-97A9-BA7FBC914C0C}"/>
    <dgm:cxn modelId="{2ECFEE7B-C9DC-4A87-8EF9-3A8B1172F241}" srcId="{23C281ED-D77B-47B7-B3A0-E416B83F8431}" destId="{F3FADB87-B840-474B-ADC5-F7A86E125E26}" srcOrd="2" destOrd="0" parTransId="{076DC8C3-D5F9-4D05-8D82-AAEED53989A1}" sibTransId="{0E986042-66B8-4614-A269-8BD822DA3F4B}"/>
    <dgm:cxn modelId="{EB1175F7-A1C6-4CEA-A149-21C4C408F944}" type="presOf" srcId="{280AB4D9-6D72-4863-914E-4448D8AB5E13}" destId="{1C5EF509-85D9-41BF-9824-414BD7D0E5FA}" srcOrd="0" destOrd="3" presId="urn:microsoft.com/office/officeart/2005/8/layout/StepDownProcess"/>
    <dgm:cxn modelId="{3F651925-879C-4BDA-B582-85C92CCD69A6}" srcId="{52F45665-CD4D-4B19-87AD-0F2FA4BF0B93}" destId="{361E00B1-D2C4-4F6B-BDA5-E724F23F1DEA}" srcOrd="1" destOrd="0" parTransId="{7DEADC0F-1BDB-4DF2-BDF9-1271F3D50B1A}" sibTransId="{24D354BF-A399-44A5-9499-387A5AD7B1FB}"/>
    <dgm:cxn modelId="{AA364E2C-5FF7-4649-8393-4326A29D3A37}" type="presOf" srcId="{CC7C79CA-57AB-4EBB-A433-382D0A97ABFA}" destId="{1C5EF509-85D9-41BF-9824-414BD7D0E5FA}" srcOrd="0" destOrd="0" presId="urn:microsoft.com/office/officeart/2005/8/layout/StepDownProcess"/>
    <dgm:cxn modelId="{DD162070-E7E7-4D51-8915-221807A89BB6}" type="presOf" srcId="{2D289509-726E-44EB-AED7-02FF59607D9D}" destId="{5AC14220-9E74-497D-B9AC-E347DA198AFD}" srcOrd="0" destOrd="0" presId="urn:microsoft.com/office/officeart/2005/8/layout/StepDownProcess"/>
    <dgm:cxn modelId="{C7F49B63-B54E-4C24-B4BF-D4EE6F2E05D0}" type="presOf" srcId="{C226D622-77DA-4A17-9AD1-678DA3CFFF37}" destId="{D0B6FEEE-F817-4D71-BCDB-D2759E509915}" srcOrd="0" destOrd="0" presId="urn:microsoft.com/office/officeart/2005/8/layout/StepDownProcess"/>
    <dgm:cxn modelId="{E7F3DB7A-84EE-4823-9D59-FE0C20A4B6C8}" type="presOf" srcId="{1ED2A1CF-9FB0-4DAA-8B74-1C0FFA1B08C7}" destId="{76CD5DD2-48B2-4030-A2B0-23AB26F6EF92}" srcOrd="0" destOrd="2" presId="urn:microsoft.com/office/officeart/2005/8/layout/StepDownProcess"/>
    <dgm:cxn modelId="{D1481498-63BA-4239-9F83-29F867A19DA6}" type="presOf" srcId="{2D52C3C5-8BB5-4ED4-B9C9-1BC4BBE1E318}" destId="{220A1485-82BB-4F60-AEAD-DA2955C061C0}" srcOrd="0" destOrd="0" presId="urn:microsoft.com/office/officeart/2005/8/layout/StepDownProcess"/>
    <dgm:cxn modelId="{0E2D9D66-052B-415D-83EA-EE0BED3B46A9}" srcId="{52F45665-CD4D-4B19-87AD-0F2FA4BF0B93}" destId="{9FD94CC5-11EF-4F0E-A669-FDBE1C1DF3FB}" srcOrd="0" destOrd="0" parTransId="{9CA9431B-FB8A-4B80-823F-22C4AEDBD6D2}" sibTransId="{C5C0D383-8C40-4819-9A5A-F9DDB03B045F}"/>
    <dgm:cxn modelId="{6228E53E-ACDF-4C2D-AC14-C0FCDBA45D1F}" srcId="{52F45665-CD4D-4B19-87AD-0F2FA4BF0B93}" destId="{1ED2A1CF-9FB0-4DAA-8B74-1C0FFA1B08C7}" srcOrd="2" destOrd="0" parTransId="{F92E9ACE-4C50-4215-B2B1-A1F457A0E44B}" sibTransId="{E281A10F-E375-4866-A02F-1AF51A981E61}"/>
    <dgm:cxn modelId="{430AD86D-F80F-4462-A5FC-F15456BC207B}" type="presOf" srcId="{361E00B1-D2C4-4F6B-BDA5-E724F23F1DEA}" destId="{76CD5DD2-48B2-4030-A2B0-23AB26F6EF92}" srcOrd="0" destOrd="1" presId="urn:microsoft.com/office/officeart/2005/8/layout/StepDownProcess"/>
    <dgm:cxn modelId="{096D3E1A-9E8C-44BB-90D8-4840BA30A7DE}" srcId="{E91CCB9F-62CB-41E8-A345-A3E41C4949F9}" destId="{C226D622-77DA-4A17-9AD1-678DA3CFFF37}" srcOrd="0" destOrd="0" parTransId="{7363AECD-F648-4F9C-8B68-B02061F6ED54}" sibTransId="{F13FC855-51FD-4481-81B3-3FFF78F04C34}"/>
    <dgm:cxn modelId="{D49BE4F2-5ACF-418D-864D-4883CB0D477D}" type="presOf" srcId="{835BFD95-52C1-4323-8795-54CC2E69F560}" destId="{DF136F67-2304-44A0-AD85-993BB87C3578}" srcOrd="0" destOrd="0" presId="urn:microsoft.com/office/officeart/2005/8/layout/StepDownProcess"/>
    <dgm:cxn modelId="{FDA64D24-617A-44A7-BA3D-07A96C6D2405}" srcId="{23C281ED-D77B-47B7-B3A0-E416B83F8431}" destId="{2D289509-726E-44EB-AED7-02FF59607D9D}" srcOrd="0" destOrd="0" parTransId="{9C2C9563-D419-4E74-8582-E2203F5ED09C}" sibTransId="{44EAECCE-C477-46AC-82E2-77516CA9E1B4}"/>
    <dgm:cxn modelId="{07722675-1F83-474B-AC11-700C06145026}" type="presOf" srcId="{F3FADB87-B840-474B-ADC5-F7A86E125E26}" destId="{5AC14220-9E74-497D-B9AC-E347DA198AFD}" srcOrd="0" destOrd="2" presId="urn:microsoft.com/office/officeart/2005/8/layout/StepDownProcess"/>
    <dgm:cxn modelId="{13DC5F21-F763-4606-A8E7-0008487C8E3C}" type="presOf" srcId="{B2F3EC16-FCA5-47D6-901C-92F7034675BC}" destId="{04DAA6BC-5D08-48DD-B2B9-B1916A08658F}" srcOrd="0" destOrd="0" presId="urn:microsoft.com/office/officeart/2005/8/layout/StepDownProcess"/>
    <dgm:cxn modelId="{0E60A9AC-4AD5-4399-9336-99733C668182}" srcId="{23C281ED-D77B-47B7-B3A0-E416B83F8431}" destId="{78EC5305-FA0F-4D60-ABB3-88A4CCAD6151}" srcOrd="1" destOrd="0" parTransId="{62E0FC97-3018-454C-8A36-046851278A2C}" sibTransId="{BD269664-C1B0-4AC1-8728-91710128CF92}"/>
    <dgm:cxn modelId="{A6E25D52-0040-4F47-8FE0-3B1CF965BCCD}" type="presOf" srcId="{AF516E82-7226-4556-92F7-995DE8B43283}" destId="{220A1485-82BB-4F60-AEAD-DA2955C061C0}" srcOrd="0" destOrd="1" presId="urn:microsoft.com/office/officeart/2005/8/layout/StepDownProcess"/>
    <dgm:cxn modelId="{E0E5E3CB-12B3-49BD-9A5F-A37840D8F602}" type="presOf" srcId="{54FFBC04-29D9-4EDF-815D-290662BED56B}" destId="{D0B6FEEE-F817-4D71-BCDB-D2759E509915}" srcOrd="0" destOrd="2" presId="urn:microsoft.com/office/officeart/2005/8/layout/StepDownProcess"/>
    <dgm:cxn modelId="{450EDF4C-7DFA-4046-9DDB-4ACBE668B528}" srcId="{B2F3EC16-FCA5-47D6-901C-92F7034675BC}" destId="{E91CCB9F-62CB-41E8-A345-A3E41C4949F9}" srcOrd="0" destOrd="0" parTransId="{89B22728-A6E9-4C90-89A3-132DD11FE500}" sibTransId="{FA265B05-D32D-49CF-8144-5628732938A8}"/>
    <dgm:cxn modelId="{31753D38-9E9B-4D97-AB08-E817BF2190F8}" type="presOf" srcId="{5EEFBF27-3E41-41A7-8214-039B583C49D6}" destId="{D0B6FEEE-F817-4D71-BCDB-D2759E509915}" srcOrd="0" destOrd="1" presId="urn:microsoft.com/office/officeart/2005/8/layout/StepDownProcess"/>
    <dgm:cxn modelId="{29CAFA23-5974-41A7-9B00-862A7C21DFF2}" srcId="{E91CCB9F-62CB-41E8-A345-A3E41C4949F9}" destId="{5EEFBF27-3E41-41A7-8214-039B583C49D6}" srcOrd="1" destOrd="0" parTransId="{C6E10F60-87F7-41E1-91C7-E1FBC4CA5CA6}" sibTransId="{B801EBA7-99B3-48B4-997F-8587F99BBA30}"/>
    <dgm:cxn modelId="{44C498B2-446B-42C9-930B-50460835E78F}" srcId="{B2F3EC16-FCA5-47D6-901C-92F7034675BC}" destId="{52F45665-CD4D-4B19-87AD-0F2FA4BF0B93}" srcOrd="3" destOrd="0" parTransId="{8641B3AA-1E37-4F23-9F93-E9B89FDFD632}" sibTransId="{FD3E1EE7-5240-40DC-B0EB-3D0DF3DB8B44}"/>
    <dgm:cxn modelId="{EDC42DEC-A898-4E11-B775-BAA643D0B1F4}" srcId="{B2F3EC16-FCA5-47D6-901C-92F7034675BC}" destId="{23C281ED-D77B-47B7-B3A0-E416B83F8431}" srcOrd="4" destOrd="0" parTransId="{9E7F4380-ADF2-4988-9680-9DBAD4695169}" sibTransId="{161C7066-583E-4BEF-A9E4-0988D2D94C4C}"/>
    <dgm:cxn modelId="{517F9C90-4753-40E0-9D62-64BA09FFCC51}" type="presOf" srcId="{9FD94CC5-11EF-4F0E-A669-FDBE1C1DF3FB}" destId="{76CD5DD2-48B2-4030-A2B0-23AB26F6EF92}" srcOrd="0" destOrd="0" presId="urn:microsoft.com/office/officeart/2005/8/layout/StepDownProcess"/>
    <dgm:cxn modelId="{908A1A10-597D-4E53-A6DC-EF1670DF3D7C}" type="presOf" srcId="{363183B6-D640-4F64-A99C-3577D9B9FD9C}" destId="{035D0EA5-27EB-482E-89A3-9969C11A9A85}" srcOrd="0" destOrd="0" presId="urn:microsoft.com/office/officeart/2005/8/layout/StepDownProcess"/>
    <dgm:cxn modelId="{29B82F63-59DA-4834-873B-A47364B88D9D}" type="presOf" srcId="{23C281ED-D77B-47B7-B3A0-E416B83F8431}" destId="{0FBDCA7C-208E-42F3-AD8F-6E2958E99080}" srcOrd="0" destOrd="0" presId="urn:microsoft.com/office/officeart/2005/8/layout/StepDownProcess"/>
    <dgm:cxn modelId="{5AFF94B7-0DB2-4454-B782-98B494422C06}" srcId="{835BFD95-52C1-4323-8795-54CC2E69F560}" destId="{2D52C3C5-8BB5-4ED4-B9C9-1BC4BBE1E318}" srcOrd="0" destOrd="0" parTransId="{6BE4F58E-F44A-409C-94CC-FAA8B01958C7}" sibTransId="{B75F00F7-6D87-4F9A-8E54-7478F8ADCCDD}"/>
    <dgm:cxn modelId="{2E0C1917-5115-4B0D-A03E-F2BB5585E757}" srcId="{835BFD95-52C1-4323-8795-54CC2E69F560}" destId="{60942E2D-2171-4F9C-8B39-DB967CC09C57}" srcOrd="2" destOrd="0" parTransId="{060EC2BF-CFB6-448C-99A6-56869C5913A5}" sibTransId="{A7C6BBAD-B631-4F86-81E8-086527A99A9C}"/>
    <dgm:cxn modelId="{B9EAC0AF-65C2-4BB1-B9B0-BA2B73820383}" type="presOf" srcId="{52F45665-CD4D-4B19-87AD-0F2FA4BF0B93}" destId="{1FE20021-7DE9-4154-9E31-33A138E3298B}" srcOrd="0" destOrd="0" presId="urn:microsoft.com/office/officeart/2005/8/layout/StepDownProcess"/>
    <dgm:cxn modelId="{2905CE48-6ACA-476E-A959-8F175D582376}" type="presOf" srcId="{60942E2D-2171-4F9C-8B39-DB967CC09C57}" destId="{220A1485-82BB-4F60-AEAD-DA2955C061C0}" srcOrd="0" destOrd="2" presId="urn:microsoft.com/office/officeart/2005/8/layout/StepDownProcess"/>
    <dgm:cxn modelId="{5DB7F6DF-489E-445E-B4D3-672915652609}" type="presOf" srcId="{78EC5305-FA0F-4D60-ABB3-88A4CCAD6151}" destId="{5AC14220-9E74-497D-B9AC-E347DA198AFD}" srcOrd="0" destOrd="1" presId="urn:microsoft.com/office/officeart/2005/8/layout/StepDownProcess"/>
    <dgm:cxn modelId="{2A93583D-39D9-4903-A0AE-DBA8AD65C523}" srcId="{363183B6-D640-4F64-A99C-3577D9B9FD9C}" destId="{9ABC6D8F-93C5-4DF1-9E6A-DA149D955B2E}" srcOrd="2" destOrd="0" parTransId="{38CDE097-8F2D-4CDC-B0A2-69F92E57DE3D}" sibTransId="{FC836787-E7ED-4229-A856-15246B01BB48}"/>
    <dgm:cxn modelId="{9D2A84DB-FAD5-4153-907B-D14F7AE0EAAC}" srcId="{B2F3EC16-FCA5-47D6-901C-92F7034675BC}" destId="{363183B6-D640-4F64-A99C-3577D9B9FD9C}" srcOrd="2" destOrd="0" parTransId="{12E27A8B-67C4-4480-8E30-8345D0DF55AF}" sibTransId="{C815011E-56AB-4F56-BAE5-E6BB1142CDE2}"/>
    <dgm:cxn modelId="{1C76A8E1-BE97-44F0-AE46-536346A1A0E8}" type="presOf" srcId="{9ABC6D8F-93C5-4DF1-9E6A-DA149D955B2E}" destId="{1C5EF509-85D9-41BF-9824-414BD7D0E5FA}" srcOrd="0" destOrd="2" presId="urn:microsoft.com/office/officeart/2005/8/layout/StepDownProcess"/>
    <dgm:cxn modelId="{B7B3A778-B7DE-4C80-A733-7281F6C59FDC}" srcId="{E91CCB9F-62CB-41E8-A345-A3E41C4949F9}" destId="{54FFBC04-29D9-4EDF-815D-290662BED56B}" srcOrd="2" destOrd="0" parTransId="{252C1EDC-8ED5-484F-B308-D11346EED65B}" sibTransId="{A9D8A49A-4BDB-4BAC-950B-9EE41E76045D}"/>
    <dgm:cxn modelId="{042E139D-2397-4E4C-B60E-FEB38B0ECCC3}" type="presOf" srcId="{E91CCB9F-62CB-41E8-A345-A3E41C4949F9}" destId="{513F9EC8-5D2B-42DD-8783-BEA1E1D19DBF}" srcOrd="0" destOrd="0" presId="urn:microsoft.com/office/officeart/2005/8/layout/StepDownProcess"/>
    <dgm:cxn modelId="{2D5DEA28-799A-401D-8850-6080D965BB90}" srcId="{363183B6-D640-4F64-A99C-3577D9B9FD9C}" destId="{CC7C79CA-57AB-4EBB-A433-382D0A97ABFA}" srcOrd="0" destOrd="0" parTransId="{B08C9EAF-8886-48B5-8B6C-4A37C3B47FED}" sibTransId="{AED82688-831C-47B3-8E42-F537D084918B}"/>
    <dgm:cxn modelId="{0491A3C6-D8B6-4E4C-ACA9-59FE97795271}" srcId="{835BFD95-52C1-4323-8795-54CC2E69F560}" destId="{AF516E82-7226-4556-92F7-995DE8B43283}" srcOrd="1" destOrd="0" parTransId="{6BF265E6-E16F-491B-B727-07994D547F7E}" sibTransId="{0E027FA8-CE01-473A-A6D6-3F890B73CB85}"/>
    <dgm:cxn modelId="{18401F57-61E4-42FD-99F4-F84FEF571F42}" srcId="{B2F3EC16-FCA5-47D6-901C-92F7034675BC}" destId="{835BFD95-52C1-4323-8795-54CC2E69F560}" srcOrd="1" destOrd="0" parTransId="{A44AEA85-E9C2-4ABC-BBAF-C73AED279229}" sibTransId="{EC73816A-8E9D-4A85-9585-D2314C231C77}"/>
    <dgm:cxn modelId="{91D55ED1-0CEE-4090-B4C3-742FC48EF34D}" srcId="{363183B6-D640-4F64-A99C-3577D9B9FD9C}" destId="{280AB4D9-6D72-4863-914E-4448D8AB5E13}" srcOrd="3" destOrd="0" parTransId="{13BD0140-17E4-4D28-BCB6-17826A552711}" sibTransId="{A2F73BC1-2C54-44A2-B9B1-402F4FCA31C3}"/>
    <dgm:cxn modelId="{3AFB5D38-34A4-48B4-BCB0-420EA48A6363}" type="presParOf" srcId="{04DAA6BC-5D08-48DD-B2B9-B1916A08658F}" destId="{D03BB6A2-3289-41CF-9661-4DEC5CFFA3E1}" srcOrd="0" destOrd="0" presId="urn:microsoft.com/office/officeart/2005/8/layout/StepDownProcess"/>
    <dgm:cxn modelId="{77FC6C74-FF69-4A6A-9A0C-90B2223F6A35}" type="presParOf" srcId="{D03BB6A2-3289-41CF-9661-4DEC5CFFA3E1}" destId="{5D158501-B0A6-420E-A11F-8981B380F077}" srcOrd="0" destOrd="0" presId="urn:microsoft.com/office/officeart/2005/8/layout/StepDownProcess"/>
    <dgm:cxn modelId="{C8351400-D505-49EF-96BC-2AA06ED8AE76}" type="presParOf" srcId="{D03BB6A2-3289-41CF-9661-4DEC5CFFA3E1}" destId="{513F9EC8-5D2B-42DD-8783-BEA1E1D19DBF}" srcOrd="1" destOrd="0" presId="urn:microsoft.com/office/officeart/2005/8/layout/StepDownProcess"/>
    <dgm:cxn modelId="{658C2162-F588-4020-A7AD-7A1D0AC87ADB}" type="presParOf" srcId="{D03BB6A2-3289-41CF-9661-4DEC5CFFA3E1}" destId="{D0B6FEEE-F817-4D71-BCDB-D2759E509915}" srcOrd="2" destOrd="0" presId="urn:microsoft.com/office/officeart/2005/8/layout/StepDownProcess"/>
    <dgm:cxn modelId="{4B93C3E8-E8B5-4249-B82E-5CF93DF7C436}" type="presParOf" srcId="{04DAA6BC-5D08-48DD-B2B9-B1916A08658F}" destId="{D84A670D-A311-4E3A-A13F-42D0A1E32614}" srcOrd="1" destOrd="0" presId="urn:microsoft.com/office/officeart/2005/8/layout/StepDownProcess"/>
    <dgm:cxn modelId="{2C747487-F70A-449E-AF46-F49A5034BF79}" type="presParOf" srcId="{04DAA6BC-5D08-48DD-B2B9-B1916A08658F}" destId="{93090516-54CB-49CB-B830-D0D5F9978BAA}" srcOrd="2" destOrd="0" presId="urn:microsoft.com/office/officeart/2005/8/layout/StepDownProcess"/>
    <dgm:cxn modelId="{DB14010B-EE26-433D-9BBB-EEB5FF0B3E9F}" type="presParOf" srcId="{93090516-54CB-49CB-B830-D0D5F9978BAA}" destId="{7DA63B02-C288-4B99-9EBE-58BACE87C8F7}" srcOrd="0" destOrd="0" presId="urn:microsoft.com/office/officeart/2005/8/layout/StepDownProcess"/>
    <dgm:cxn modelId="{1C92D3B4-50B7-4FA3-A37B-9F346DAEB214}" type="presParOf" srcId="{93090516-54CB-49CB-B830-D0D5F9978BAA}" destId="{DF136F67-2304-44A0-AD85-993BB87C3578}" srcOrd="1" destOrd="0" presId="urn:microsoft.com/office/officeart/2005/8/layout/StepDownProcess"/>
    <dgm:cxn modelId="{123BE237-353A-4D0F-8006-C909997E15DB}" type="presParOf" srcId="{93090516-54CB-49CB-B830-D0D5F9978BAA}" destId="{220A1485-82BB-4F60-AEAD-DA2955C061C0}" srcOrd="2" destOrd="0" presId="urn:microsoft.com/office/officeart/2005/8/layout/StepDownProcess"/>
    <dgm:cxn modelId="{A27AB4E7-C47B-47EB-98A8-8BF891835C9A}" type="presParOf" srcId="{04DAA6BC-5D08-48DD-B2B9-B1916A08658F}" destId="{FC0FB7E6-F686-463A-88CA-204FFDA2DCAD}" srcOrd="3" destOrd="0" presId="urn:microsoft.com/office/officeart/2005/8/layout/StepDownProcess"/>
    <dgm:cxn modelId="{DF2F710B-A8C4-47E6-A639-FC091730190C}" type="presParOf" srcId="{04DAA6BC-5D08-48DD-B2B9-B1916A08658F}" destId="{51DC93B3-EEBC-4A00-AAD2-C7CD22009C99}" srcOrd="4" destOrd="0" presId="urn:microsoft.com/office/officeart/2005/8/layout/StepDownProcess"/>
    <dgm:cxn modelId="{DD550DE7-4483-485B-AB54-37BDDEF72208}" type="presParOf" srcId="{51DC93B3-EEBC-4A00-AAD2-C7CD22009C99}" destId="{BB6EF19C-0038-4D8E-B014-AE076057F9DB}" srcOrd="0" destOrd="0" presId="urn:microsoft.com/office/officeart/2005/8/layout/StepDownProcess"/>
    <dgm:cxn modelId="{135C6C43-7A17-4A5A-B584-6EAF4969C2AF}" type="presParOf" srcId="{51DC93B3-EEBC-4A00-AAD2-C7CD22009C99}" destId="{035D0EA5-27EB-482E-89A3-9969C11A9A85}" srcOrd="1" destOrd="0" presId="urn:microsoft.com/office/officeart/2005/8/layout/StepDownProcess"/>
    <dgm:cxn modelId="{6503C2B0-DA68-4897-A1FA-BA3637E625CE}" type="presParOf" srcId="{51DC93B3-EEBC-4A00-AAD2-C7CD22009C99}" destId="{1C5EF509-85D9-41BF-9824-414BD7D0E5FA}" srcOrd="2" destOrd="0" presId="urn:microsoft.com/office/officeart/2005/8/layout/StepDownProcess"/>
    <dgm:cxn modelId="{1C423BB4-F116-4762-BD3E-73160D624682}" type="presParOf" srcId="{04DAA6BC-5D08-48DD-B2B9-B1916A08658F}" destId="{696597F7-B187-4450-AB6F-1A78AAC91A8F}" srcOrd="5" destOrd="0" presId="urn:microsoft.com/office/officeart/2005/8/layout/StepDownProcess"/>
    <dgm:cxn modelId="{8D5C53C0-85B3-42EB-81AE-687555DDB5B9}" type="presParOf" srcId="{04DAA6BC-5D08-48DD-B2B9-B1916A08658F}" destId="{B497AE7E-1E11-431E-A1CA-F9AC90E41CC7}" srcOrd="6" destOrd="0" presId="urn:microsoft.com/office/officeart/2005/8/layout/StepDownProcess"/>
    <dgm:cxn modelId="{6E037A60-EB6C-4820-BFB9-C1ADCBD5A482}" type="presParOf" srcId="{B497AE7E-1E11-431E-A1CA-F9AC90E41CC7}" destId="{53BF79DD-AE8E-4BF4-AE34-DA67CEE6FB3A}" srcOrd="0" destOrd="0" presId="urn:microsoft.com/office/officeart/2005/8/layout/StepDownProcess"/>
    <dgm:cxn modelId="{3FF2336B-E56E-4C5C-A3A5-AAC02CAFFFEE}" type="presParOf" srcId="{B497AE7E-1E11-431E-A1CA-F9AC90E41CC7}" destId="{1FE20021-7DE9-4154-9E31-33A138E3298B}" srcOrd="1" destOrd="0" presId="urn:microsoft.com/office/officeart/2005/8/layout/StepDownProcess"/>
    <dgm:cxn modelId="{8765AAC3-F340-4DDF-83ED-EC038BD513BA}" type="presParOf" srcId="{B497AE7E-1E11-431E-A1CA-F9AC90E41CC7}" destId="{76CD5DD2-48B2-4030-A2B0-23AB26F6EF92}" srcOrd="2" destOrd="0" presId="urn:microsoft.com/office/officeart/2005/8/layout/StepDownProcess"/>
    <dgm:cxn modelId="{7F778F94-E4F0-48B1-9049-73C7837BB4CE}" type="presParOf" srcId="{04DAA6BC-5D08-48DD-B2B9-B1916A08658F}" destId="{376DDA81-8FAF-4C7F-A645-0128AC5283BA}" srcOrd="7" destOrd="0" presId="urn:microsoft.com/office/officeart/2005/8/layout/StepDownProcess"/>
    <dgm:cxn modelId="{EE7740B9-5AF3-414E-8332-E56437E164D8}" type="presParOf" srcId="{04DAA6BC-5D08-48DD-B2B9-B1916A08658F}" destId="{930C1117-D5C7-452F-BA82-B633F88E1999}" srcOrd="8" destOrd="0" presId="urn:microsoft.com/office/officeart/2005/8/layout/StepDownProcess"/>
    <dgm:cxn modelId="{5EC9FF3B-6D88-40B0-9861-63B2EB85243D}" type="presParOf" srcId="{930C1117-D5C7-452F-BA82-B633F88E1999}" destId="{0FBDCA7C-208E-42F3-AD8F-6E2958E99080}" srcOrd="0" destOrd="0" presId="urn:microsoft.com/office/officeart/2005/8/layout/StepDownProcess"/>
    <dgm:cxn modelId="{2972408F-41EE-42BE-B956-B94EFD75E051}" type="presParOf" srcId="{930C1117-D5C7-452F-BA82-B633F88E1999}" destId="{5AC14220-9E74-497D-B9AC-E347DA198AF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4283E-1D82-44F7-91FD-34C5BAECAE9E}">
      <dsp:nvSpPr>
        <dsp:cNvPr id="0" name=""/>
        <dsp:cNvSpPr/>
      </dsp:nvSpPr>
      <dsp:spPr>
        <a:xfrm>
          <a:off x="-3286797" y="-505627"/>
          <a:ext cx="3919555" cy="3919555"/>
        </a:xfrm>
        <a:prstGeom prst="blockArc">
          <a:avLst>
            <a:gd name="adj1" fmla="val 18900000"/>
            <a:gd name="adj2" fmla="val 2700000"/>
            <a:gd name="adj3" fmla="val 551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EAAE6-BE98-414D-9A8C-936FE7F2B9C8}">
      <dsp:nvSpPr>
        <dsp:cNvPr id="0" name=""/>
        <dsp:cNvSpPr/>
      </dsp:nvSpPr>
      <dsp:spPr>
        <a:xfrm>
          <a:off x="331838" y="223590"/>
          <a:ext cx="4187987" cy="4474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134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300" kern="1200" dirty="0" smtClean="0"/>
            <a:t>UNIMORE</a:t>
          </a:r>
          <a:endParaRPr lang="en-US" sz="2300" kern="1200" dirty="0"/>
        </a:p>
      </dsp:txBody>
      <dsp:txXfrm>
        <a:off x="331838" y="223590"/>
        <a:ext cx="4187987" cy="447412"/>
      </dsp:txXfrm>
    </dsp:sp>
    <dsp:sp modelId="{8064784B-05C8-4D2D-8243-68D17B6BE63F}">
      <dsp:nvSpPr>
        <dsp:cNvPr id="0" name=""/>
        <dsp:cNvSpPr/>
      </dsp:nvSpPr>
      <dsp:spPr>
        <a:xfrm>
          <a:off x="52205" y="167663"/>
          <a:ext cx="559266" cy="5592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7D934-BA89-444B-BD51-6642C728DC34}">
      <dsp:nvSpPr>
        <dsp:cNvPr id="0" name=""/>
        <dsp:cNvSpPr/>
      </dsp:nvSpPr>
      <dsp:spPr>
        <a:xfrm>
          <a:off x="588350" y="894825"/>
          <a:ext cx="3931475" cy="447412"/>
        </a:xfrm>
        <a:prstGeom prst="rect">
          <a:avLst/>
        </a:prstGeom>
        <a:solidFill>
          <a:schemeClr val="accent3">
            <a:hueOff val="-205291"/>
            <a:satOff val="-423"/>
            <a:lumOff val="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134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300" kern="1200" dirty="0" smtClean="0"/>
            <a:t>Energee3 </a:t>
          </a:r>
          <a:r>
            <a:rPr lang="en-IE" sz="2300" kern="1200" dirty="0" err="1" smtClean="0"/>
            <a:t>srl</a:t>
          </a:r>
          <a:endParaRPr lang="en-US" sz="2300" kern="1200" dirty="0"/>
        </a:p>
      </dsp:txBody>
      <dsp:txXfrm>
        <a:off x="588350" y="894825"/>
        <a:ext cx="3931475" cy="447412"/>
      </dsp:txXfrm>
    </dsp:sp>
    <dsp:sp modelId="{FD1F7737-CEBE-43F8-8C13-B2E754D5DB66}">
      <dsp:nvSpPr>
        <dsp:cNvPr id="0" name=""/>
        <dsp:cNvSpPr/>
      </dsp:nvSpPr>
      <dsp:spPr>
        <a:xfrm>
          <a:off x="308717" y="838899"/>
          <a:ext cx="559266" cy="5592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05291"/>
              <a:satOff val="-423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7C0EB-03AB-4D44-8F2C-6AAA9F820177}">
      <dsp:nvSpPr>
        <dsp:cNvPr id="0" name=""/>
        <dsp:cNvSpPr/>
      </dsp:nvSpPr>
      <dsp:spPr>
        <a:xfrm>
          <a:off x="588350" y="1566061"/>
          <a:ext cx="3931475" cy="447412"/>
        </a:xfrm>
        <a:prstGeom prst="rect">
          <a:avLst/>
        </a:prstGeom>
        <a:solidFill>
          <a:schemeClr val="accent3">
            <a:hueOff val="-410583"/>
            <a:satOff val="-845"/>
            <a:lumOff val="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134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300" kern="1200" dirty="0" smtClean="0"/>
            <a:t>Intel Labs Europe</a:t>
          </a:r>
          <a:endParaRPr lang="en-US" sz="2300" kern="1200" dirty="0"/>
        </a:p>
      </dsp:txBody>
      <dsp:txXfrm>
        <a:off x="588350" y="1566061"/>
        <a:ext cx="3931475" cy="447412"/>
      </dsp:txXfrm>
    </dsp:sp>
    <dsp:sp modelId="{628E3158-EE5A-425C-BEC8-CB9C7FD68460}">
      <dsp:nvSpPr>
        <dsp:cNvPr id="0" name=""/>
        <dsp:cNvSpPr/>
      </dsp:nvSpPr>
      <dsp:spPr>
        <a:xfrm>
          <a:off x="308717" y="1510134"/>
          <a:ext cx="559266" cy="5592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10583"/>
              <a:satOff val="-845"/>
              <a:lumOff val="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E76BD-222B-4252-8F0D-999AA69C4BF3}">
      <dsp:nvSpPr>
        <dsp:cNvPr id="0" name=""/>
        <dsp:cNvSpPr/>
      </dsp:nvSpPr>
      <dsp:spPr>
        <a:xfrm>
          <a:off x="331838" y="2237297"/>
          <a:ext cx="4187987" cy="447412"/>
        </a:xfrm>
        <a:prstGeom prst="rect">
          <a:avLst/>
        </a:prstGeom>
        <a:solidFill>
          <a:schemeClr val="accent3">
            <a:hueOff val="-615874"/>
            <a:satOff val="-1268"/>
            <a:lumOff val="14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134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300" kern="1200" dirty="0" smtClean="0"/>
            <a:t>Optum / UnitedHealth Group</a:t>
          </a:r>
          <a:endParaRPr lang="en-US" sz="2300" kern="1200" dirty="0"/>
        </a:p>
      </dsp:txBody>
      <dsp:txXfrm>
        <a:off x="331838" y="2237297"/>
        <a:ext cx="4187987" cy="447412"/>
      </dsp:txXfrm>
    </dsp:sp>
    <dsp:sp modelId="{F1DDF17C-20B9-404F-A029-D0F20E584C85}">
      <dsp:nvSpPr>
        <dsp:cNvPr id="0" name=""/>
        <dsp:cNvSpPr/>
      </dsp:nvSpPr>
      <dsp:spPr>
        <a:xfrm>
          <a:off x="52205" y="2181370"/>
          <a:ext cx="559266" cy="5592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615874"/>
              <a:satOff val="-1268"/>
              <a:lumOff val="1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80141-5062-1C4C-9BC5-777A844DAB34}">
      <dsp:nvSpPr>
        <dsp:cNvPr id="0" name=""/>
        <dsp:cNvSpPr/>
      </dsp:nvSpPr>
      <dsp:spPr>
        <a:xfrm>
          <a:off x="1072092" y="176707"/>
          <a:ext cx="2971156" cy="297115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Programming</a:t>
          </a:r>
          <a:endParaRPr lang="en-US" sz="2800" kern="1200" dirty="0"/>
        </a:p>
      </dsp:txBody>
      <dsp:txXfrm>
        <a:off x="1468246" y="696660"/>
        <a:ext cx="2178848" cy="1337020"/>
      </dsp:txXfrm>
    </dsp:sp>
    <dsp:sp modelId="{18CB5B82-9D96-824C-AECB-43CF11A86D6D}">
      <dsp:nvSpPr>
        <dsp:cNvPr id="0" name=""/>
        <dsp:cNvSpPr/>
      </dsp:nvSpPr>
      <dsp:spPr>
        <a:xfrm>
          <a:off x="2144184" y="2033680"/>
          <a:ext cx="2971156" cy="297115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5124396"/>
                <a:satOff val="-43113"/>
                <a:lumOff val="-5295"/>
                <a:alphaOff val="0"/>
                <a:shade val="51000"/>
                <a:satMod val="130000"/>
              </a:schemeClr>
            </a:gs>
            <a:gs pos="80000">
              <a:schemeClr val="accent2">
                <a:alpha val="50000"/>
                <a:hueOff val="5124396"/>
                <a:satOff val="-43113"/>
                <a:lumOff val="-5295"/>
                <a:alphaOff val="0"/>
                <a:shade val="93000"/>
                <a:satMod val="130000"/>
              </a:schemeClr>
            </a:gs>
            <a:gs pos="100000">
              <a:schemeClr val="accent2">
                <a:alpha val="50000"/>
                <a:hueOff val="5124396"/>
                <a:satOff val="-43113"/>
                <a:lumOff val="-529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Domain expertise</a:t>
          </a:r>
          <a:endParaRPr lang="en-US" sz="2800" kern="1200" dirty="0"/>
        </a:p>
      </dsp:txBody>
      <dsp:txXfrm>
        <a:off x="3052863" y="2801229"/>
        <a:ext cx="1782693" cy="1634136"/>
      </dsp:txXfrm>
    </dsp:sp>
    <dsp:sp modelId="{EAC87082-E80A-6542-9E75-1F8E57639362}">
      <dsp:nvSpPr>
        <dsp:cNvPr id="0" name=""/>
        <dsp:cNvSpPr/>
      </dsp:nvSpPr>
      <dsp:spPr>
        <a:xfrm>
          <a:off x="0" y="2033680"/>
          <a:ext cx="2971156" cy="297115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10248791"/>
                <a:satOff val="-86226"/>
                <a:lumOff val="-10590"/>
                <a:alphaOff val="0"/>
                <a:shade val="51000"/>
                <a:satMod val="130000"/>
              </a:schemeClr>
            </a:gs>
            <a:gs pos="80000">
              <a:schemeClr val="accent2">
                <a:alpha val="50000"/>
                <a:hueOff val="10248791"/>
                <a:satOff val="-86226"/>
                <a:lumOff val="-10590"/>
                <a:alphaOff val="0"/>
                <a:shade val="93000"/>
                <a:satMod val="130000"/>
              </a:schemeClr>
            </a:gs>
            <a:gs pos="100000">
              <a:schemeClr val="accent2">
                <a:alpha val="50000"/>
                <a:hueOff val="10248791"/>
                <a:satOff val="-86226"/>
                <a:lumOff val="-1059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Maths</a:t>
          </a:r>
          <a:r>
            <a:rPr lang="en-US" sz="2800" kern="1200" dirty="0" smtClean="0"/>
            <a:t> and statistics</a:t>
          </a:r>
          <a:endParaRPr lang="en-US" sz="2800" kern="1200" dirty="0"/>
        </a:p>
      </dsp:txBody>
      <dsp:txXfrm>
        <a:off x="279783" y="2801229"/>
        <a:ext cx="1782693" cy="16341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80141-5062-1C4C-9BC5-777A844DAB34}">
      <dsp:nvSpPr>
        <dsp:cNvPr id="0" name=""/>
        <dsp:cNvSpPr/>
      </dsp:nvSpPr>
      <dsp:spPr>
        <a:xfrm>
          <a:off x="1072092" y="176707"/>
          <a:ext cx="2971156" cy="297115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Programming</a:t>
          </a:r>
          <a:endParaRPr lang="en-US" sz="2800" kern="1200" dirty="0"/>
        </a:p>
      </dsp:txBody>
      <dsp:txXfrm>
        <a:off x="1468246" y="696660"/>
        <a:ext cx="2178848" cy="1337020"/>
      </dsp:txXfrm>
    </dsp:sp>
    <dsp:sp modelId="{18CB5B82-9D96-824C-AECB-43CF11A86D6D}">
      <dsp:nvSpPr>
        <dsp:cNvPr id="0" name=""/>
        <dsp:cNvSpPr/>
      </dsp:nvSpPr>
      <dsp:spPr>
        <a:xfrm>
          <a:off x="2144184" y="2033680"/>
          <a:ext cx="2971156" cy="297115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5124396"/>
                <a:satOff val="-43113"/>
                <a:lumOff val="-5295"/>
                <a:alphaOff val="0"/>
                <a:shade val="51000"/>
                <a:satMod val="130000"/>
              </a:schemeClr>
            </a:gs>
            <a:gs pos="80000">
              <a:schemeClr val="accent2">
                <a:alpha val="50000"/>
                <a:hueOff val="5124396"/>
                <a:satOff val="-43113"/>
                <a:lumOff val="-5295"/>
                <a:alphaOff val="0"/>
                <a:shade val="93000"/>
                <a:satMod val="130000"/>
              </a:schemeClr>
            </a:gs>
            <a:gs pos="100000">
              <a:schemeClr val="accent2">
                <a:alpha val="50000"/>
                <a:hueOff val="5124396"/>
                <a:satOff val="-43113"/>
                <a:lumOff val="-529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Domain</a:t>
          </a:r>
          <a:endParaRPr lang="en-US" sz="2800" kern="1200" dirty="0"/>
        </a:p>
      </dsp:txBody>
      <dsp:txXfrm>
        <a:off x="3052863" y="2801229"/>
        <a:ext cx="1782693" cy="1634136"/>
      </dsp:txXfrm>
    </dsp:sp>
    <dsp:sp modelId="{EAC87082-E80A-6542-9E75-1F8E57639362}">
      <dsp:nvSpPr>
        <dsp:cNvPr id="0" name=""/>
        <dsp:cNvSpPr/>
      </dsp:nvSpPr>
      <dsp:spPr>
        <a:xfrm>
          <a:off x="0" y="2033680"/>
          <a:ext cx="2971156" cy="297115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10248791"/>
                <a:satOff val="-86226"/>
                <a:lumOff val="-10590"/>
                <a:alphaOff val="0"/>
                <a:shade val="51000"/>
                <a:satMod val="130000"/>
              </a:schemeClr>
            </a:gs>
            <a:gs pos="80000">
              <a:schemeClr val="accent2">
                <a:alpha val="50000"/>
                <a:hueOff val="10248791"/>
                <a:satOff val="-86226"/>
                <a:lumOff val="-10590"/>
                <a:alphaOff val="0"/>
                <a:shade val="93000"/>
                <a:satMod val="130000"/>
              </a:schemeClr>
            </a:gs>
            <a:gs pos="100000">
              <a:schemeClr val="accent2">
                <a:alpha val="50000"/>
                <a:hueOff val="10248791"/>
                <a:satOff val="-86226"/>
                <a:lumOff val="-1059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Maths</a:t>
          </a:r>
          <a:r>
            <a:rPr lang="en-US" sz="2800" kern="1200" dirty="0" smtClean="0"/>
            <a:t> and statistics</a:t>
          </a:r>
          <a:endParaRPr lang="en-US" sz="2800" kern="1200" dirty="0"/>
        </a:p>
      </dsp:txBody>
      <dsp:txXfrm>
        <a:off x="279783" y="2801229"/>
        <a:ext cx="1782693" cy="16341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58501-B0A6-420E-A11F-8981B380F077}">
      <dsp:nvSpPr>
        <dsp:cNvPr id="0" name=""/>
        <dsp:cNvSpPr/>
      </dsp:nvSpPr>
      <dsp:spPr>
        <a:xfrm rot="5400000">
          <a:off x="299164" y="799780"/>
          <a:ext cx="696036" cy="7924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F9EC8-5D2B-42DD-8783-BEA1E1D19DBF}">
      <dsp:nvSpPr>
        <dsp:cNvPr id="0" name=""/>
        <dsp:cNvSpPr/>
      </dsp:nvSpPr>
      <dsp:spPr>
        <a:xfrm>
          <a:off x="0" y="28209"/>
          <a:ext cx="1236442" cy="8201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b="1" u="sng" kern="1200" dirty="0" smtClean="0"/>
            <a:t>ASK</a:t>
          </a:r>
          <a:r>
            <a:rPr lang="en-IE" sz="1600" kern="1200" dirty="0" smtClean="0"/>
            <a:t> a question</a:t>
          </a:r>
          <a:endParaRPr lang="en-US" sz="1600" kern="1200" dirty="0"/>
        </a:p>
      </dsp:txBody>
      <dsp:txXfrm>
        <a:off x="40044" y="68253"/>
        <a:ext cx="1156354" cy="740075"/>
      </dsp:txXfrm>
    </dsp:sp>
    <dsp:sp modelId="{D0B6FEEE-F817-4D71-BCDB-D2759E509915}">
      <dsp:nvSpPr>
        <dsp:cNvPr id="0" name=""/>
        <dsp:cNvSpPr/>
      </dsp:nvSpPr>
      <dsp:spPr>
        <a:xfrm>
          <a:off x="1239876" y="114054"/>
          <a:ext cx="2569427" cy="662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 smtClean="0"/>
            <a:t>What is the goal?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 smtClean="0"/>
            <a:t>What would you do if you had all the data?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 smtClean="0"/>
            <a:t>WHAT IS THE BUSINESS GOAL?</a:t>
          </a:r>
          <a:endParaRPr lang="en-US" sz="1100" kern="1200" dirty="0"/>
        </a:p>
      </dsp:txBody>
      <dsp:txXfrm>
        <a:off x="1239876" y="114054"/>
        <a:ext cx="2569427" cy="662892"/>
      </dsp:txXfrm>
    </dsp:sp>
    <dsp:sp modelId="{7DA63B02-C288-4B99-9EBE-58BACE87C8F7}">
      <dsp:nvSpPr>
        <dsp:cNvPr id="0" name=""/>
        <dsp:cNvSpPr/>
      </dsp:nvSpPr>
      <dsp:spPr>
        <a:xfrm rot="5400000">
          <a:off x="1295640" y="1721094"/>
          <a:ext cx="696036" cy="7924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36F67-2304-44A0-AD85-993BB87C3578}">
      <dsp:nvSpPr>
        <dsp:cNvPr id="0" name=""/>
        <dsp:cNvSpPr/>
      </dsp:nvSpPr>
      <dsp:spPr>
        <a:xfrm>
          <a:off x="1022186" y="949523"/>
          <a:ext cx="1349348" cy="8201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b="1" u="sng" kern="1200" dirty="0" smtClean="0"/>
            <a:t>GET</a:t>
          </a:r>
          <a:r>
            <a:rPr lang="en-IE" sz="1600" kern="1200" dirty="0" smtClean="0"/>
            <a:t> the data</a:t>
          </a:r>
          <a:endParaRPr lang="en-US" sz="1600" kern="1200" dirty="0"/>
        </a:p>
      </dsp:txBody>
      <dsp:txXfrm>
        <a:off x="1062230" y="989567"/>
        <a:ext cx="1269260" cy="740075"/>
      </dsp:txXfrm>
    </dsp:sp>
    <dsp:sp modelId="{220A1485-82BB-4F60-AEAD-DA2955C061C0}">
      <dsp:nvSpPr>
        <dsp:cNvPr id="0" name=""/>
        <dsp:cNvSpPr/>
      </dsp:nvSpPr>
      <dsp:spPr>
        <a:xfrm>
          <a:off x="2353973" y="1027745"/>
          <a:ext cx="2201015" cy="662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 smtClean="0"/>
            <a:t>What data are needed?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 smtClean="0"/>
            <a:t>Which are relevant?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 smtClean="0"/>
            <a:t>Are there privacy/usage issues?</a:t>
          </a:r>
          <a:endParaRPr lang="en-US" sz="1100" kern="1200" dirty="0"/>
        </a:p>
      </dsp:txBody>
      <dsp:txXfrm>
        <a:off x="2353973" y="1027745"/>
        <a:ext cx="2201015" cy="662892"/>
      </dsp:txXfrm>
    </dsp:sp>
    <dsp:sp modelId="{BB6EF19C-0038-4D8E-B014-AE076057F9DB}">
      <dsp:nvSpPr>
        <dsp:cNvPr id="0" name=""/>
        <dsp:cNvSpPr/>
      </dsp:nvSpPr>
      <dsp:spPr>
        <a:xfrm rot="5400000">
          <a:off x="2422957" y="2642409"/>
          <a:ext cx="696036" cy="7924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D0EA5-27EB-482E-89A3-9969C11A9A85}">
      <dsp:nvSpPr>
        <dsp:cNvPr id="0" name=""/>
        <dsp:cNvSpPr/>
      </dsp:nvSpPr>
      <dsp:spPr>
        <a:xfrm>
          <a:off x="2078606" y="1870838"/>
          <a:ext cx="1491759" cy="8201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b="1" u="sng" kern="1200" dirty="0" smtClean="0"/>
            <a:t>EXPLORE</a:t>
          </a:r>
          <a:r>
            <a:rPr lang="en-IE" sz="1600" kern="1200" dirty="0" smtClean="0"/>
            <a:t> the data</a:t>
          </a:r>
          <a:endParaRPr lang="en-US" sz="1600" kern="1200" dirty="0"/>
        </a:p>
      </dsp:txBody>
      <dsp:txXfrm>
        <a:off x="2118650" y="1910882"/>
        <a:ext cx="1411671" cy="740075"/>
      </dsp:txXfrm>
    </dsp:sp>
    <dsp:sp modelId="{1C5EF509-85D9-41BF-9824-414BD7D0E5FA}">
      <dsp:nvSpPr>
        <dsp:cNvPr id="0" name=""/>
        <dsp:cNvSpPr/>
      </dsp:nvSpPr>
      <dsp:spPr>
        <a:xfrm>
          <a:off x="3621686" y="1949059"/>
          <a:ext cx="2484395" cy="662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 smtClean="0"/>
            <a:t>Are there anomalies?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 smtClean="0"/>
            <a:t>Are there patterns?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 smtClean="0"/>
            <a:t>Are all elements interesting?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 smtClean="0"/>
            <a:t>Do we need additional/different data?</a:t>
          </a:r>
          <a:endParaRPr lang="en-US" sz="1100" kern="1200" dirty="0"/>
        </a:p>
      </dsp:txBody>
      <dsp:txXfrm>
        <a:off x="3621686" y="1949059"/>
        <a:ext cx="2484395" cy="662892"/>
      </dsp:txXfrm>
    </dsp:sp>
    <dsp:sp modelId="{53BF79DD-AE8E-4BF4-AE34-DA67CEE6FB3A}">
      <dsp:nvSpPr>
        <dsp:cNvPr id="0" name=""/>
        <dsp:cNvSpPr/>
      </dsp:nvSpPr>
      <dsp:spPr>
        <a:xfrm rot="5400000">
          <a:off x="3496359" y="3563723"/>
          <a:ext cx="696036" cy="7924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20021-7DE9-4154-9E31-33A138E3298B}">
      <dsp:nvSpPr>
        <dsp:cNvPr id="0" name=""/>
        <dsp:cNvSpPr/>
      </dsp:nvSpPr>
      <dsp:spPr>
        <a:xfrm>
          <a:off x="3234037" y="2792152"/>
          <a:ext cx="1328140" cy="8201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b="1" u="sng" kern="1200" dirty="0" smtClean="0"/>
            <a:t>MODEL</a:t>
          </a:r>
          <a:r>
            <a:rPr lang="en-IE" sz="1600" kern="1200" dirty="0" smtClean="0"/>
            <a:t> the data</a:t>
          </a:r>
          <a:endParaRPr lang="en-US" sz="1600" kern="1200" dirty="0"/>
        </a:p>
      </dsp:txBody>
      <dsp:txXfrm>
        <a:off x="3274081" y="2832196"/>
        <a:ext cx="1248052" cy="740075"/>
      </dsp:txXfrm>
    </dsp:sp>
    <dsp:sp modelId="{76CD5DD2-48B2-4030-A2B0-23AB26F6EF92}">
      <dsp:nvSpPr>
        <dsp:cNvPr id="0" name=""/>
        <dsp:cNvSpPr/>
      </dsp:nvSpPr>
      <dsp:spPr>
        <a:xfrm>
          <a:off x="4597060" y="2870373"/>
          <a:ext cx="2406428" cy="662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 smtClean="0"/>
            <a:t>Build a model.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 smtClean="0"/>
            <a:t>Fit the model.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 smtClean="0"/>
            <a:t>VALIDATE THE MODEL!</a:t>
          </a:r>
          <a:endParaRPr lang="en-US" sz="1100" kern="1200" dirty="0"/>
        </a:p>
      </dsp:txBody>
      <dsp:txXfrm>
        <a:off x="4597060" y="2870373"/>
        <a:ext cx="2406428" cy="662892"/>
      </dsp:txXfrm>
    </dsp:sp>
    <dsp:sp modelId="{0FBDCA7C-208E-42F3-AD8F-6E2958E99080}">
      <dsp:nvSpPr>
        <dsp:cNvPr id="0" name=""/>
        <dsp:cNvSpPr/>
      </dsp:nvSpPr>
      <dsp:spPr>
        <a:xfrm>
          <a:off x="4320922" y="3713466"/>
          <a:ext cx="1785637" cy="8201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b="1" u="sng" kern="1200" dirty="0" smtClean="0"/>
            <a:t>COMMUNICATE</a:t>
          </a:r>
          <a:r>
            <a:rPr lang="en-IE" sz="1600" kern="1200" dirty="0" smtClean="0"/>
            <a:t> results</a:t>
          </a:r>
          <a:endParaRPr lang="en-US" sz="1600" kern="1200" dirty="0"/>
        </a:p>
      </dsp:txBody>
      <dsp:txXfrm>
        <a:off x="4360966" y="3753510"/>
        <a:ext cx="1705549" cy="740075"/>
      </dsp:txXfrm>
    </dsp:sp>
    <dsp:sp modelId="{5AC14220-9E74-497D-B9AC-E347DA198AFD}">
      <dsp:nvSpPr>
        <dsp:cNvPr id="0" name=""/>
        <dsp:cNvSpPr/>
      </dsp:nvSpPr>
      <dsp:spPr>
        <a:xfrm>
          <a:off x="6137389" y="3784064"/>
          <a:ext cx="2328392" cy="662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 smtClean="0"/>
            <a:t>What did we learn?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 smtClean="0"/>
            <a:t>Do the results make sense?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 smtClean="0"/>
            <a:t>What is the business impact?</a:t>
          </a:r>
          <a:endParaRPr lang="en-US" sz="1100" kern="1200" dirty="0"/>
        </a:p>
      </dsp:txBody>
      <dsp:txXfrm>
        <a:off x="6137389" y="3784064"/>
        <a:ext cx="2328392" cy="662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0F7C3-82E8-4E4B-9495-491605E5D96F}" type="datetimeFigureOut">
              <a:rPr lang="en-US" smtClean="0">
                <a:latin typeface="Arial" charset="0"/>
              </a:rPr>
              <a:t>2/13/18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67FBB-1937-A347-90F0-42B431FAEA15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421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A0B0923-116C-49FA-B24A-9794571768C4}" type="datetimeFigureOut">
              <a:rPr lang="en-US" smtClean="0"/>
              <a:pPr/>
              <a:t>2/13/18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4F01560-87C0-4F5C-A8D4-49B8CF15AF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7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Greetings and thanks. </a:t>
            </a:r>
          </a:p>
          <a:p>
            <a:r>
              <a:rPr lang="en-US" dirty="0" smtClean="0"/>
              <a:t>Thank s to </a:t>
            </a:r>
            <a:r>
              <a:rPr lang="en-US" dirty="0" err="1" smtClean="0"/>
              <a:t>Optum</a:t>
            </a:r>
            <a:r>
              <a:rPr lang="en-US" dirty="0" smtClean="0"/>
              <a:t> and team for</a:t>
            </a:r>
            <a:r>
              <a:rPr lang="en-US" baseline="0" dirty="0" smtClean="0"/>
              <a:t> letting me do this. Thanks for having been invited.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1560-87C0-4F5C-A8D4-49B8CF15AF9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18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projects I worked on in the past 3 years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2/13/18 2:36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227769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MAIN FOCUS HERE!!!</a:t>
            </a:r>
          </a:p>
          <a:p>
            <a:endParaRPr lang="en-IE" dirty="0" smtClean="0"/>
          </a:p>
          <a:p>
            <a:r>
              <a:rPr lang="en-IE" dirty="0" smtClean="0"/>
              <a:t>Energy load forecasting</a:t>
            </a:r>
          </a:p>
          <a:p>
            <a:r>
              <a:rPr lang="en-IE" dirty="0" smtClean="0"/>
              <a:t>Workload interaction assessment in data centres</a:t>
            </a:r>
          </a:p>
          <a:p>
            <a:r>
              <a:rPr lang="en-IE" dirty="0" smtClean="0"/>
              <a:t>Anomaly detection in server behaviour</a:t>
            </a:r>
          </a:p>
          <a:p>
            <a:r>
              <a:rPr lang="en-IE" dirty="0" smtClean="0"/>
              <a:t>Intelligent agents in data centres (preventive maintenance, near-real-time corrective actions)</a:t>
            </a:r>
          </a:p>
          <a:p>
            <a:r>
              <a:rPr lang="en-IE" dirty="0" smtClean="0"/>
              <a:t>Call centre optimization (optimizer engine and feature extraction, repeat callers, </a:t>
            </a:r>
            <a:r>
              <a:rPr lang="en-IE" dirty="0" err="1" smtClean="0"/>
              <a:t>auth</a:t>
            </a:r>
            <a:r>
              <a:rPr lang="en-IE" dirty="0" smtClean="0"/>
              <a:t> rate, IVR optimization, Population segmentation)</a:t>
            </a:r>
          </a:p>
          <a:p>
            <a:r>
              <a:rPr lang="en-IE" dirty="0" smtClean="0"/>
              <a:t>Early diagnosis suggestions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2/13/18 2:36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MAIN FOCUS HERE!!!</a:t>
            </a:r>
          </a:p>
          <a:p>
            <a:endParaRPr lang="en-IE" dirty="0" smtClean="0"/>
          </a:p>
          <a:p>
            <a:r>
              <a:rPr lang="en-IE" dirty="0" smtClean="0"/>
              <a:t>Energy load forecasting</a:t>
            </a:r>
          </a:p>
          <a:p>
            <a:r>
              <a:rPr lang="en-IE" dirty="0" smtClean="0"/>
              <a:t>Workload interaction assessment in data centres</a:t>
            </a:r>
          </a:p>
          <a:p>
            <a:r>
              <a:rPr lang="en-IE" dirty="0" smtClean="0"/>
              <a:t>Anomaly detection in server behaviour</a:t>
            </a:r>
          </a:p>
          <a:p>
            <a:r>
              <a:rPr lang="en-IE" dirty="0" smtClean="0"/>
              <a:t>Intelligent agents in data centres (preventive maintenance, near-real-time corrective actions)</a:t>
            </a:r>
          </a:p>
          <a:p>
            <a:r>
              <a:rPr lang="en-IE" dirty="0" smtClean="0"/>
              <a:t>Call centre optimization (optimizer engine and feature extraction, repeat callers, </a:t>
            </a:r>
            <a:r>
              <a:rPr lang="en-IE" dirty="0" err="1" smtClean="0"/>
              <a:t>auth</a:t>
            </a:r>
            <a:r>
              <a:rPr lang="en-IE" dirty="0" smtClean="0"/>
              <a:t> rate, IVR optimization, Population segmentation)</a:t>
            </a:r>
          </a:p>
          <a:p>
            <a:r>
              <a:rPr lang="en-IE" dirty="0" smtClean="0"/>
              <a:t>Early diagnosis suggestions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2/13/18 2:36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MAIN FOCUS HERE!!!</a:t>
            </a:r>
          </a:p>
          <a:p>
            <a:endParaRPr lang="en-IE" dirty="0" smtClean="0"/>
          </a:p>
          <a:p>
            <a:r>
              <a:rPr lang="en-IE" dirty="0" smtClean="0"/>
              <a:t>Energy load forecasting</a:t>
            </a:r>
          </a:p>
          <a:p>
            <a:r>
              <a:rPr lang="en-IE" dirty="0" smtClean="0"/>
              <a:t>Workload interaction assessment in data centres</a:t>
            </a:r>
          </a:p>
          <a:p>
            <a:r>
              <a:rPr lang="en-IE" dirty="0" smtClean="0"/>
              <a:t>Anomaly detection in server behaviour</a:t>
            </a:r>
          </a:p>
          <a:p>
            <a:r>
              <a:rPr lang="en-IE" dirty="0" smtClean="0"/>
              <a:t>Intelligent agents in data centres (preventive maintenance, near-real-time corrective actions)</a:t>
            </a:r>
          </a:p>
          <a:p>
            <a:r>
              <a:rPr lang="en-IE" dirty="0" smtClean="0"/>
              <a:t>Call centre optimization (optimizer engine and feature extraction, repeat callers, </a:t>
            </a:r>
            <a:r>
              <a:rPr lang="en-IE" dirty="0" err="1" smtClean="0"/>
              <a:t>auth</a:t>
            </a:r>
            <a:r>
              <a:rPr lang="en-IE" dirty="0" smtClean="0"/>
              <a:t> rate, IVR optimization, Population segmentation)</a:t>
            </a:r>
          </a:p>
          <a:p>
            <a:r>
              <a:rPr lang="en-IE" dirty="0" smtClean="0"/>
              <a:t>Early diagnosis suggestions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2/13/18 2:36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MAIN FOCUS HERE!!!</a:t>
            </a:r>
          </a:p>
          <a:p>
            <a:endParaRPr lang="en-IE" dirty="0" smtClean="0"/>
          </a:p>
          <a:p>
            <a:r>
              <a:rPr lang="en-IE" dirty="0" smtClean="0"/>
              <a:t>Energy load forecasting  -  +1% accuracy means M$ saved per year</a:t>
            </a:r>
          </a:p>
          <a:p>
            <a:r>
              <a:rPr lang="en-IE" dirty="0" smtClean="0"/>
              <a:t>Workload interaction assessment in data centres </a:t>
            </a:r>
            <a:r>
              <a:rPr lang="mr-IN" dirty="0" smtClean="0"/>
              <a:t>–</a:t>
            </a:r>
            <a:r>
              <a:rPr lang="en-IE" dirty="0" smtClean="0"/>
              <a:t> Optimal first placement can reduce energy use and faults significantly</a:t>
            </a:r>
          </a:p>
          <a:p>
            <a:r>
              <a:rPr lang="en-IE" dirty="0" smtClean="0"/>
              <a:t>Anomaly detection in server behaviour  -  reduce faults</a:t>
            </a:r>
          </a:p>
          <a:p>
            <a:r>
              <a:rPr lang="en-IE" dirty="0" smtClean="0"/>
              <a:t>Intelligent agents in data centres (preventive maintenance, near-real-time corrective actions)  -  automated near-real</a:t>
            </a:r>
            <a:r>
              <a:rPr lang="en-IE" baseline="0" dirty="0" smtClean="0"/>
              <a:t>-time response</a:t>
            </a:r>
            <a:endParaRPr lang="en-IE" dirty="0" smtClean="0"/>
          </a:p>
          <a:p>
            <a:r>
              <a:rPr lang="en-IE" dirty="0" smtClean="0"/>
              <a:t>Call centre optimization (optimizer engine and feature extraction, repeat callers, </a:t>
            </a:r>
            <a:r>
              <a:rPr lang="en-IE" dirty="0" err="1" smtClean="0"/>
              <a:t>auth</a:t>
            </a:r>
            <a:r>
              <a:rPr lang="en-IE" dirty="0" smtClean="0"/>
              <a:t> rate, IVR optimization, Population segmentation) </a:t>
            </a:r>
            <a:r>
              <a:rPr lang="mr-IN" dirty="0" smtClean="0"/>
              <a:t>–</a:t>
            </a:r>
            <a:r>
              <a:rPr lang="en-IE" dirty="0" smtClean="0"/>
              <a:t> better NPS, faster response time, more</a:t>
            </a:r>
            <a:r>
              <a:rPr lang="en-IE" baseline="0" dirty="0" smtClean="0"/>
              <a:t> calls handled, reduced risk of </a:t>
            </a:r>
            <a:r>
              <a:rPr lang="en-IE" baseline="0" dirty="0" err="1" smtClean="0"/>
              <a:t>misundertanding</a:t>
            </a:r>
            <a:r>
              <a:rPr lang="en-IE" baseline="0" dirty="0" smtClean="0"/>
              <a:t>, suggestion of questions to ask</a:t>
            </a:r>
            <a:endParaRPr lang="en-IE" dirty="0" smtClean="0"/>
          </a:p>
          <a:p>
            <a:r>
              <a:rPr lang="en-IE" dirty="0" smtClean="0"/>
              <a:t>Early diagnosis suggestions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2/13/18 2:36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r>
              <a:rPr lang="en-US" baseline="0" dirty="0" smtClean="0"/>
              <a:t> is about finding value and opportunities (even unknowns)</a:t>
            </a:r>
            <a:endParaRPr lang="en-US" dirty="0" smtClean="0"/>
          </a:p>
          <a:p>
            <a:r>
              <a:rPr lang="en-US" dirty="0" smtClean="0"/>
              <a:t>Data Science is a team</a:t>
            </a:r>
            <a:r>
              <a:rPr lang="en-US" baseline="0" dirty="0" smtClean="0"/>
              <a:t> sport</a:t>
            </a:r>
            <a:endParaRPr lang="en-US" dirty="0" smtClean="0"/>
          </a:p>
          <a:p>
            <a:r>
              <a:rPr lang="en-US" dirty="0" smtClean="0"/>
              <a:t>No one can just start dong</a:t>
            </a:r>
            <a:r>
              <a:rPr lang="en-US" baseline="0" dirty="0" smtClean="0"/>
              <a:t> data science: danger!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science has REAL VALUE!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2/13/18 2:36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2/13/18 2:36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2/13/18 2:36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2 Min</a:t>
            </a:r>
            <a:r>
              <a:rPr lang="en-IE" baseline="0" dirty="0" smtClean="0"/>
              <a:t> </a:t>
            </a:r>
            <a:r>
              <a:rPr lang="en-IE" dirty="0" smtClean="0"/>
              <a:t>Data science is multidisciplinary.</a:t>
            </a:r>
            <a:endParaRPr lang="en-US" dirty="0" smtClean="0"/>
          </a:p>
          <a:p>
            <a:endParaRPr lang="en-IE" dirty="0" smtClean="0"/>
          </a:p>
          <a:p>
            <a:r>
              <a:rPr lang="en-IE" dirty="0" smtClean="0"/>
              <a:t>Skills needed by data scientists:</a:t>
            </a:r>
          </a:p>
          <a:p>
            <a:r>
              <a:rPr lang="en-IE" dirty="0" smtClean="0"/>
              <a:t>LOTS of different skills. One cannot hope to know them all: TEAMS!!!</a:t>
            </a:r>
          </a:p>
          <a:p>
            <a:endParaRPr lang="en-IE" dirty="0" smtClean="0"/>
          </a:p>
          <a:p>
            <a:r>
              <a:rPr lang="en-IE" dirty="0" smtClean="0"/>
              <a:t>Maths, statistics,</a:t>
            </a:r>
            <a:r>
              <a:rPr lang="en-IE" baseline="0" dirty="0" smtClean="0"/>
              <a:t> </a:t>
            </a:r>
            <a:r>
              <a:rPr lang="en-IE" baseline="0" dirty="0" err="1" smtClean="0"/>
              <a:t>modeling</a:t>
            </a:r>
            <a:r>
              <a:rPr lang="en-IE" baseline="0" dirty="0" smtClean="0"/>
              <a:t>, experimental design, Bayesian analysis, ML, Optimization, Software development, CS,</a:t>
            </a:r>
          </a:p>
          <a:p>
            <a:r>
              <a:rPr lang="en-IE" baseline="0" dirty="0" smtClean="0"/>
              <a:t>Scripting, databases (SQL + NoSQL), Linear Algebra, M/R, Big Data tools, AWS, Business acumen, strategy, product management, </a:t>
            </a:r>
          </a:p>
          <a:p>
            <a:r>
              <a:rPr lang="en-IE" baseline="0" dirty="0" smtClean="0"/>
              <a:t>Problem solving, communication with stakeholders, senior management interface, Visualization, Story telling</a:t>
            </a:r>
            <a:endParaRPr lang="en-US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2/13/18 2:36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2/13/18 2:36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1740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45 s.</a:t>
            </a:r>
            <a:endParaRPr lang="en-US" dirty="0" smtClean="0"/>
          </a:p>
          <a:p>
            <a:r>
              <a:rPr lang="en-US" dirty="0" smtClean="0"/>
              <a:t>Generic Introduction.</a:t>
            </a:r>
          </a:p>
          <a:p>
            <a:endParaRPr lang="en-IE" dirty="0" smtClean="0"/>
          </a:p>
          <a:p>
            <a:r>
              <a:rPr lang="en-IE" dirty="0" smtClean="0"/>
              <a:t>Personal </a:t>
            </a:r>
            <a:r>
              <a:rPr lang="en-IE" baseline="0" dirty="0" smtClean="0"/>
              <a:t>experience, examples of projects (Energy load forecasting, Traffic analysis and prediction, causal inference in data centres, ….)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3915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23EEDA6-C444-400B-9265-AA145BEA4DAB}" type="datetime8">
              <a:rPr lang="en-US" smtClean="0"/>
              <a:t>2/13/18 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91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1 min.</a:t>
            </a:r>
          </a:p>
          <a:p>
            <a:r>
              <a:rPr lang="en-IE" dirty="0" smtClean="0"/>
              <a:t>Initial</a:t>
            </a:r>
            <a:r>
              <a:rPr lang="en-IE" baseline="0" dirty="0" smtClean="0"/>
              <a:t> description by how it works. This is what DS does!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Research questions: you need to</a:t>
            </a:r>
            <a:r>
              <a:rPr lang="en-IE" baseline="0" dirty="0" smtClean="0"/>
              <a:t> set a course before you set out.</a:t>
            </a:r>
          </a:p>
          <a:p>
            <a:endParaRPr lang="en-IE" baseline="0" dirty="0" smtClean="0"/>
          </a:p>
          <a:p>
            <a:r>
              <a:rPr lang="en-IE" baseline="0" dirty="0" smtClean="0"/>
              <a:t>Just a generic description on methodologies.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2/13/18 2:36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10 s.</a:t>
            </a:r>
          </a:p>
          <a:p>
            <a:endParaRPr lang="en-IE" dirty="0" smtClean="0"/>
          </a:p>
          <a:p>
            <a:r>
              <a:rPr lang="en-IE" dirty="0" smtClean="0"/>
              <a:t>The</a:t>
            </a:r>
            <a:r>
              <a:rPr lang="en-IE" baseline="0" dirty="0" smtClean="0"/>
              <a:t> process looks easy…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2/13/18 2:36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20</a:t>
            </a:r>
            <a:r>
              <a:rPr lang="en-IE" baseline="0" dirty="0" smtClean="0"/>
              <a:t> s.</a:t>
            </a:r>
          </a:p>
          <a:p>
            <a:r>
              <a:rPr lang="en-IE" baseline="0" dirty="0" smtClean="0"/>
              <a:t>If you don’t use rigorous techniques and evaluation, you risk missing the mark completely.</a:t>
            </a:r>
          </a:p>
          <a:p>
            <a:r>
              <a:rPr lang="en-IE" baseline="0" dirty="0" smtClean="0"/>
              <a:t>We’ll see some examples later in the presentation.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2/13/18 2:36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2</a:t>
            </a:r>
            <a:r>
              <a:rPr lang="en-IE" baseline="0" dirty="0" smtClean="0"/>
              <a:t> min</a:t>
            </a:r>
          </a:p>
          <a:p>
            <a:r>
              <a:rPr lang="en-IE" baseline="0" dirty="0" smtClean="0"/>
              <a:t>Difference in focus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2/13/18 2:36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2 min</a:t>
            </a:r>
          </a:p>
          <a:p>
            <a:r>
              <a:rPr lang="en-IE" baseline="0" dirty="0" smtClean="0"/>
              <a:t>Difference in focus and environments:</a:t>
            </a:r>
          </a:p>
          <a:p>
            <a:endParaRPr lang="en-IE" baseline="0" dirty="0" smtClean="0"/>
          </a:p>
          <a:p>
            <a:r>
              <a:rPr lang="en-IE" baseline="0" dirty="0" smtClean="0"/>
              <a:t>Known knowns: simple/obvious</a:t>
            </a:r>
          </a:p>
          <a:p>
            <a:r>
              <a:rPr lang="en-IE" baseline="0" dirty="0" smtClean="0"/>
              <a:t>Easy to understand, simple cause/effect relationships, repeatable results, just follow the script</a:t>
            </a:r>
          </a:p>
          <a:p>
            <a:endParaRPr lang="en-IE" baseline="0" dirty="0" smtClean="0"/>
          </a:p>
          <a:p>
            <a:r>
              <a:rPr lang="en-IE" baseline="0" dirty="0" smtClean="0"/>
              <a:t>Known Unknowns: Complicated</a:t>
            </a:r>
          </a:p>
          <a:p>
            <a:r>
              <a:rPr lang="en-IE" baseline="0" dirty="0" smtClean="0"/>
              <a:t>Use good practices, get experts, multiple cause/effect relationship, fairly repeatable results, multiple solutions (need to find optimal)</a:t>
            </a:r>
          </a:p>
          <a:p>
            <a:endParaRPr lang="en-IE" baseline="0" dirty="0" smtClean="0"/>
          </a:p>
          <a:p>
            <a:r>
              <a:rPr lang="en-IE" baseline="0" dirty="0" smtClean="0"/>
              <a:t>Unknown Unknowns: Complex</a:t>
            </a:r>
          </a:p>
          <a:p>
            <a:r>
              <a:rPr lang="en-IE" baseline="0" dirty="0" smtClean="0"/>
              <a:t>Emergent practices, open large groups discussions. Cause/effect known only after the fact, not always repeatable (at that point in time), looking for patterns</a:t>
            </a:r>
          </a:p>
          <a:p>
            <a:endParaRPr lang="en-IE" baseline="0" dirty="0" smtClean="0"/>
          </a:p>
          <a:p>
            <a:endParaRPr lang="en-IE" baseline="0" dirty="0" smtClean="0"/>
          </a:p>
          <a:p>
            <a:endParaRPr lang="en-IE" baseline="0" dirty="0" smtClean="0"/>
          </a:p>
          <a:p>
            <a:r>
              <a:rPr lang="en-IE" baseline="0" dirty="0" smtClean="0"/>
              <a:t>DA -&gt; known knowns</a:t>
            </a:r>
          </a:p>
          <a:p>
            <a:r>
              <a:rPr lang="en-IE" baseline="0" dirty="0" smtClean="0"/>
              <a:t>DS reaches out to other quadrants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2/13/18 2:36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1 min</a:t>
            </a:r>
          </a:p>
          <a:p>
            <a:r>
              <a:rPr lang="en-IE" baseline="0" dirty="0" smtClean="0"/>
              <a:t>Difference in focus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2/13/18 2:36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MAIN FOCUS HERE!!!</a:t>
            </a:r>
          </a:p>
          <a:p>
            <a:endParaRPr lang="en-IE" dirty="0" smtClean="0"/>
          </a:p>
          <a:p>
            <a:r>
              <a:rPr lang="en-IE" dirty="0" smtClean="0"/>
              <a:t>Energy load forecasting</a:t>
            </a:r>
          </a:p>
          <a:p>
            <a:r>
              <a:rPr lang="en-IE" dirty="0" smtClean="0"/>
              <a:t>Workload interaction assessment in data centres</a:t>
            </a:r>
          </a:p>
          <a:p>
            <a:r>
              <a:rPr lang="en-IE" dirty="0" smtClean="0"/>
              <a:t>Anomaly detection in server behaviour</a:t>
            </a:r>
          </a:p>
          <a:p>
            <a:r>
              <a:rPr lang="en-IE" dirty="0" smtClean="0"/>
              <a:t>Intelligent agents in data centres (preventive maintenance, near-real-time corrective actions)</a:t>
            </a:r>
          </a:p>
          <a:p>
            <a:r>
              <a:rPr lang="en-IE" dirty="0" smtClean="0"/>
              <a:t>Call centre optimization (optimizer engine and feature extraction, repeat callers, </a:t>
            </a:r>
            <a:r>
              <a:rPr lang="en-IE" dirty="0" err="1" smtClean="0"/>
              <a:t>auth</a:t>
            </a:r>
            <a:r>
              <a:rPr lang="en-IE" dirty="0" smtClean="0"/>
              <a:t> rate, IVR optimization, Population segmentation)</a:t>
            </a:r>
          </a:p>
          <a:p>
            <a:r>
              <a:rPr lang="en-IE" dirty="0" smtClean="0"/>
              <a:t>Early diagnosis suggestions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2/13/18 2:36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2/13/18 2:36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6090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45 s.</a:t>
            </a:r>
          </a:p>
          <a:p>
            <a:r>
              <a:rPr lang="en-IE" dirty="0" smtClean="0"/>
              <a:t>UHG’s core business is health insurance (~100M customers in US)</a:t>
            </a:r>
          </a:p>
          <a:p>
            <a:r>
              <a:rPr lang="en-IE" dirty="0" err="1" smtClean="0"/>
              <a:t>Optum</a:t>
            </a:r>
            <a:r>
              <a:rPr lang="en-IE" dirty="0" smtClean="0"/>
              <a:t> is driving tech and innovation</a:t>
            </a:r>
            <a:r>
              <a:rPr lang="en-IE" baseline="0" dirty="0" smtClean="0"/>
              <a:t> for UHG.</a:t>
            </a:r>
            <a:endParaRPr lang="en-IE" dirty="0" smtClean="0"/>
          </a:p>
          <a:p>
            <a:endParaRPr lang="en-US" dirty="0" smtClean="0"/>
          </a:p>
          <a:p>
            <a:r>
              <a:rPr lang="en-US" dirty="0" smtClean="0"/>
              <a:t>270K employees globally (2018)</a:t>
            </a:r>
          </a:p>
          <a:p>
            <a:r>
              <a:rPr lang="en-IE" dirty="0" smtClean="0"/>
              <a:t>200Bn</a:t>
            </a:r>
            <a:r>
              <a:rPr lang="en-IE" baseline="0" dirty="0" smtClean="0"/>
              <a:t> USD revenue 2017</a:t>
            </a:r>
          </a:p>
          <a:p>
            <a:r>
              <a:rPr lang="en-IE" baseline="0" dirty="0" smtClean="0"/>
              <a:t>6</a:t>
            </a:r>
            <a:r>
              <a:rPr lang="en-IE" baseline="30000" dirty="0" smtClean="0"/>
              <a:t>th</a:t>
            </a:r>
            <a:r>
              <a:rPr lang="en-IE" baseline="0" dirty="0" smtClean="0"/>
              <a:t> Fortune 500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3915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23EEDA6-C444-400B-9265-AA145BEA4DAB}" type="datetime8">
              <a:rPr lang="en-US" smtClean="0"/>
              <a:t>2/13/18 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91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2 Min</a:t>
            </a:r>
            <a:r>
              <a:rPr lang="en-IE" baseline="0" dirty="0" smtClean="0"/>
              <a:t> </a:t>
            </a:r>
            <a:r>
              <a:rPr lang="en-IE" dirty="0" smtClean="0"/>
              <a:t>Data science is multidisciplinary.</a:t>
            </a:r>
            <a:endParaRPr lang="en-US" dirty="0" smtClean="0"/>
          </a:p>
          <a:p>
            <a:endParaRPr lang="en-IE" dirty="0" smtClean="0"/>
          </a:p>
          <a:p>
            <a:r>
              <a:rPr lang="en-IE" dirty="0" smtClean="0"/>
              <a:t>You have probably seen this before</a:t>
            </a:r>
            <a:r>
              <a:rPr lang="mr-IN" dirty="0" smtClean="0"/>
              <a:t>…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Skills needed by data scientists:</a:t>
            </a:r>
          </a:p>
          <a:p>
            <a:endParaRPr lang="en-IE" dirty="0" smtClean="0"/>
          </a:p>
          <a:p>
            <a:r>
              <a:rPr lang="en-IE" dirty="0" smtClean="0"/>
              <a:t>Maths, statistics,</a:t>
            </a:r>
            <a:r>
              <a:rPr lang="en-IE" baseline="0" dirty="0" smtClean="0"/>
              <a:t> </a:t>
            </a:r>
            <a:r>
              <a:rPr lang="en-IE" baseline="0" dirty="0" err="1" smtClean="0"/>
              <a:t>modeling</a:t>
            </a:r>
            <a:r>
              <a:rPr lang="en-IE" baseline="0" dirty="0" smtClean="0"/>
              <a:t>, experimental design, Bayesian analysis, ML, Optimization, Software development, CS,</a:t>
            </a:r>
          </a:p>
          <a:p>
            <a:r>
              <a:rPr lang="en-IE" baseline="0" dirty="0" smtClean="0"/>
              <a:t>Scripting, databases (SQL + NoSQL), Linear Algebra, M/R, Big Data tools, AWS, Business acumen, strategy, product management, </a:t>
            </a:r>
          </a:p>
          <a:p>
            <a:r>
              <a:rPr lang="en-IE" baseline="0" dirty="0" smtClean="0"/>
              <a:t>Problem solving, communication with stakeholders, senior management interface, Visualization, Story telling</a:t>
            </a:r>
            <a:endParaRPr lang="en-US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2/13/18 2:36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341010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2 Min</a:t>
            </a:r>
            <a:r>
              <a:rPr lang="en-IE" baseline="0" dirty="0" smtClean="0"/>
              <a:t> </a:t>
            </a:r>
            <a:r>
              <a:rPr lang="en-IE" dirty="0" smtClean="0"/>
              <a:t>Data science is multidisciplinary.</a:t>
            </a:r>
            <a:endParaRPr lang="en-US" dirty="0" smtClean="0"/>
          </a:p>
          <a:p>
            <a:endParaRPr lang="en-IE" dirty="0" smtClean="0"/>
          </a:p>
          <a:p>
            <a:r>
              <a:rPr lang="en-IE" dirty="0" smtClean="0"/>
              <a:t>You have probably seen this before</a:t>
            </a:r>
            <a:r>
              <a:rPr lang="mr-IN" dirty="0" smtClean="0"/>
              <a:t>…</a:t>
            </a:r>
            <a:endParaRPr lang="en-IE" dirty="0" smtClean="0"/>
          </a:p>
          <a:p>
            <a:r>
              <a:rPr lang="en-IE" dirty="0" smtClean="0"/>
              <a:t>Dangers</a:t>
            </a:r>
            <a:r>
              <a:rPr lang="en-IE" baseline="0" dirty="0" smtClean="0"/>
              <a:t> of improvising without statistics and maths and formalism</a:t>
            </a:r>
            <a:endParaRPr lang="en-IE" dirty="0" smtClean="0"/>
          </a:p>
          <a:p>
            <a:endParaRPr lang="en-IE" dirty="0" smtClean="0"/>
          </a:p>
          <a:p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2/13/18 2:36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48575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Ronald Coase: Nobel for Science</a:t>
            </a:r>
            <a:r>
              <a:rPr lang="en-IE" baseline="0" dirty="0" smtClean="0"/>
              <a:t> of Economy in 1991. Known for eponymous theorem on property rights.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2/13/18 2:36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False positive paradox</a:t>
            </a:r>
          </a:p>
          <a:p>
            <a:r>
              <a:rPr lang="en-IE" dirty="0" smtClean="0"/>
              <a:t>Simpson’s paradox</a:t>
            </a:r>
          </a:p>
          <a:p>
            <a:r>
              <a:rPr lang="en-IE" dirty="0" smtClean="0"/>
              <a:t>Meaningful metrics (accuracy and error types)</a:t>
            </a:r>
          </a:p>
          <a:p>
            <a:r>
              <a:rPr lang="en-IE" dirty="0" smtClean="0"/>
              <a:t>Accuracy vs. predictive power</a:t>
            </a:r>
          </a:p>
          <a:p>
            <a:r>
              <a:rPr lang="en-IE" dirty="0" smtClean="0"/>
              <a:t>Correlation vs. Causality</a:t>
            </a:r>
            <a:endParaRPr lang="en-US" dirty="0" smtClean="0"/>
          </a:p>
          <a:p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False positive paradox:</a:t>
            </a:r>
          </a:p>
          <a:p>
            <a:r>
              <a:rPr lang="en-IE" dirty="0" smtClean="0"/>
              <a:t>HIV probability IF tested positive (low incidence</a:t>
            </a:r>
            <a:r>
              <a:rPr lang="en-IE" baseline="0" dirty="0" smtClean="0"/>
              <a:t> population</a:t>
            </a:r>
            <a:r>
              <a:rPr lang="en-IE" dirty="0" smtClean="0"/>
              <a:t>):</a:t>
            </a:r>
          </a:p>
          <a:p>
            <a:r>
              <a:rPr lang="en-IE" dirty="0" smtClean="0"/>
              <a:t>1000 tests,</a:t>
            </a:r>
            <a:r>
              <a:rPr lang="en-IE" baseline="0" dirty="0" smtClean="0"/>
              <a:t> 2% infected, FPR 5% (95% accuracy) </a:t>
            </a:r>
            <a:r>
              <a:rPr lang="en-IE" baseline="0" dirty="0" smtClean="0">
                <a:sym typeface="Wingdings" panose="05000000000000000000" pitchFamily="2" charset="2"/>
              </a:rPr>
              <a:t> 1000 * 0.02 = 20 TP, 1000 * (100 - 2) / 100 * 0.05 = 49 FP</a:t>
            </a:r>
          </a:p>
          <a:p>
            <a:pPr marL="171450" indent="-171450">
              <a:buFont typeface="Wingdings"/>
              <a:buChar char="à"/>
            </a:pPr>
            <a:r>
              <a:rPr lang="en-IE" baseline="0" dirty="0" smtClean="0">
                <a:sym typeface="Wingdings" panose="05000000000000000000" pitchFamily="2" charset="2"/>
              </a:rPr>
              <a:t> </a:t>
            </a:r>
            <a:r>
              <a:rPr lang="en-IE" baseline="0" dirty="0" err="1" smtClean="0">
                <a:sym typeface="Wingdings" panose="05000000000000000000" pitchFamily="2" charset="2"/>
              </a:rPr>
              <a:t>Prob</a:t>
            </a:r>
            <a:r>
              <a:rPr lang="en-IE" baseline="0" dirty="0" smtClean="0">
                <a:sym typeface="Wingdings" panose="05000000000000000000" pitchFamily="2" charset="2"/>
              </a:rPr>
              <a:t> of positive if tested positive = 20 / (20 + 49) = 29%</a:t>
            </a:r>
          </a:p>
          <a:p>
            <a:pPr marL="0" indent="0">
              <a:buFont typeface="Wingdings"/>
              <a:buNone/>
            </a:pPr>
            <a:endParaRPr lang="en-IE" baseline="0" dirty="0">
              <a:sym typeface="Wingdings" panose="05000000000000000000" pitchFamily="2" charset="2"/>
            </a:endParaRPr>
          </a:p>
          <a:p>
            <a:pPr marL="0" indent="0">
              <a:buFont typeface="Wingdings"/>
              <a:buNone/>
            </a:pPr>
            <a:r>
              <a:rPr lang="en-IE" baseline="0" dirty="0" smtClean="0">
                <a:sym typeface="Wingdings" panose="05000000000000000000" pitchFamily="2" charset="2"/>
              </a:rPr>
              <a:t>Simpson’s paradox: a trend appearing in different groups might change when groups are combined.</a:t>
            </a:r>
          </a:p>
          <a:p>
            <a:pPr marL="0" indent="0">
              <a:buFont typeface="Wingdings"/>
              <a:buNone/>
            </a:pPr>
            <a:endParaRPr lang="en-I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/>
              <a:buNone/>
            </a:pPr>
            <a:r>
              <a:rPr lang="en-IE" baseline="0" dirty="0" smtClean="0">
                <a:sym typeface="Wingdings" panose="05000000000000000000" pitchFamily="2" charset="2"/>
              </a:rPr>
              <a:t>99% results on 95% requirements: Naïve model.</a:t>
            </a:r>
          </a:p>
          <a:p>
            <a:pPr marL="0" indent="0">
              <a:buFont typeface="Wingdings"/>
              <a:buNone/>
            </a:pPr>
            <a:endParaRPr lang="en-I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/>
              <a:buNone/>
            </a:pPr>
            <a:endParaRPr lang="en-IE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2/13/18 2:36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OK, now we know that</a:t>
            </a:r>
            <a:r>
              <a:rPr lang="en-US" baseline="0" dirty="0" smtClean="0"/>
              <a:t> they act in a team and that you should know your stuff before doing anything, but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2/13/18 2:36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r>
              <a:rPr lang="en-US" baseline="0" dirty="0" smtClean="0"/>
              <a:t> examples at big scale. Most companies would benefit from some data science!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2/13/18 2:36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erred text layou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3886200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86539" y="1354138"/>
            <a:ext cx="4060825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746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1" y="1781174"/>
            <a:ext cx="8401049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28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951" y="914400"/>
            <a:ext cx="8394681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2818" y="1781174"/>
            <a:ext cx="3974301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799013" y="1781174"/>
            <a:ext cx="4059237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453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071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167" y="914400"/>
            <a:ext cx="840470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10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878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95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66119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8401050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78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3886200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88127" y="1354138"/>
            <a:ext cx="4059237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8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34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54138"/>
            <a:ext cx="3886201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00600" y="1354138"/>
            <a:ext cx="4059238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64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38" y="1781175"/>
            <a:ext cx="8402637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1" y="799700"/>
            <a:ext cx="8401081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20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38" y="1781174"/>
            <a:ext cx="3978871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1" y="803475"/>
            <a:ext cx="8401049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6539" y="1781174"/>
            <a:ext cx="4060825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765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87" y="1781175"/>
            <a:ext cx="8396863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5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51" y="1781175"/>
            <a:ext cx="3975730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0551" y="914400"/>
            <a:ext cx="8397700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788126" y="1781175"/>
            <a:ext cx="4059238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62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87" y="304801"/>
            <a:ext cx="8396863" cy="6203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387" y="1354138"/>
            <a:ext cx="8396863" cy="4772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66" r:id="rId2"/>
    <p:sldLayoutId id="2147483685" r:id="rId3"/>
    <p:sldLayoutId id="2147483650" r:id="rId4"/>
    <p:sldLayoutId id="2147483686" r:id="rId5"/>
    <p:sldLayoutId id="2147483669" r:id="rId6"/>
    <p:sldLayoutId id="2147483687" r:id="rId7"/>
    <p:sldLayoutId id="2147483668" r:id="rId8"/>
    <p:sldLayoutId id="2147483688" r:id="rId9"/>
    <p:sldLayoutId id="2147483671" r:id="rId10"/>
    <p:sldLayoutId id="2147483689" r:id="rId11"/>
    <p:sldLayoutId id="2147483654" r:id="rId12"/>
    <p:sldLayoutId id="2147483691" r:id="rId13"/>
    <p:sldLayoutId id="2147483655" r:id="rId14"/>
    <p:sldLayoutId id="2147483670" r:id="rId15"/>
    <p:sldLayoutId id="2147483693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b="0" i="0" kern="1200">
          <a:solidFill>
            <a:schemeClr val="tx1"/>
          </a:solidFill>
          <a:latin typeface="Arial" charset="0"/>
          <a:ea typeface="+mj-ea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2400"/>
        </a:spcBef>
        <a:spcAft>
          <a:spcPts val="600"/>
        </a:spcAft>
        <a:buFont typeface="Arial" panose="020B0604020202020204" pitchFamily="34" charset="0"/>
        <a:buNone/>
        <a:defRPr sz="1800" b="0" i="0" kern="1200">
          <a:solidFill>
            <a:schemeClr val="accent1"/>
          </a:solidFill>
          <a:latin typeface="Arial" charset="0"/>
          <a:ea typeface="+mn-ea"/>
          <a:cs typeface="Arial" charset="0"/>
        </a:defRPr>
      </a:lvl1pPr>
      <a:lvl2pPr marL="3984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charset="0"/>
          <a:ea typeface="+mn-ea"/>
          <a:cs typeface="Arial" charset="0"/>
        </a:defRPr>
      </a:lvl2pPr>
      <a:lvl3pPr marL="628650" indent="-1651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400" b="0" i="0" kern="1200">
          <a:solidFill>
            <a:schemeClr val="tx1"/>
          </a:solidFill>
          <a:latin typeface="Arial" charset="0"/>
          <a:ea typeface="+mn-ea"/>
          <a:cs typeface="Arial" charset="0"/>
        </a:defRPr>
      </a:lvl3pPr>
      <a:lvl4pPr marL="8556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Arial" charset="0"/>
          <a:ea typeface="+mn-ea"/>
          <a:cs typeface="Arial" charset="0"/>
        </a:defRPr>
      </a:lvl4pPr>
      <a:lvl5pPr marL="1139825" indent="-227013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1100" b="0" i="0" kern="1200">
          <a:solidFill>
            <a:schemeClr val="tx1"/>
          </a:solidFill>
          <a:latin typeface="Arial" charset="0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pietro_mascolo@optum.co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2.jpe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4" Type="http://schemas.openxmlformats.org/officeDocument/2006/relationships/image" Target="../media/image28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hyperlink" Target="https://www.optum.com/content/dam/optum3/optum/en/resources/brochures/Optum_Story_8.5x11_V1.pdf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12.jpe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13.jpe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953000"/>
            <a:ext cx="45720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09438" y="2921000"/>
            <a:ext cx="1974646" cy="1625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Speaker/Date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-473478" y="1397000"/>
            <a:ext cx="2988078" cy="1276835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Optum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6097593"/>
            <a:ext cx="294807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dirty="0" smtClean="0"/>
              <a:t>Pietro Mascolo | 13.02.2018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281075" y="5445128"/>
            <a:ext cx="6096000" cy="9144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Data science from the trenches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93"/>
          <a:stretch/>
        </p:blipFill>
        <p:spPr>
          <a:xfrm>
            <a:off x="0" y="0"/>
            <a:ext cx="9144000" cy="507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7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1387" y="297181"/>
            <a:ext cx="8396863" cy="620358"/>
          </a:xfrm>
        </p:spPr>
        <p:txBody>
          <a:bodyPr/>
          <a:lstStyle/>
          <a:p>
            <a:r>
              <a:rPr lang="en-US" dirty="0" smtClean="0"/>
              <a:t>Data Scientists </a:t>
            </a:r>
            <a:r>
              <a:rPr lang="mr-IN" dirty="0" smtClean="0"/>
              <a:t>–</a:t>
            </a:r>
            <a:r>
              <a:rPr lang="en-US" dirty="0" smtClean="0"/>
              <a:t> What (some experiences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" t="2053" r="1789" b="1397"/>
          <a:stretch/>
        </p:blipFill>
        <p:spPr>
          <a:xfrm>
            <a:off x="2743199" y="1630017"/>
            <a:ext cx="3803375" cy="44792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3873" y="6179090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XKCD 1838: Machine Learning</a:t>
            </a: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211344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E" dirty="0" smtClean="0"/>
              <a:t>The ones I can tell you, anyway </a:t>
            </a:r>
            <a:r>
              <a:rPr lang="en-IE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real world examples I worked on - Energy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57542" y="1541114"/>
            <a:ext cx="7957668" cy="5162111"/>
            <a:chOff x="713297" y="1541114"/>
            <a:chExt cx="7957668" cy="5162111"/>
          </a:xfrm>
        </p:grpSpPr>
        <p:grpSp>
          <p:nvGrpSpPr>
            <p:cNvPr id="6" name="Group 5"/>
            <p:cNvGrpSpPr/>
            <p:nvPr/>
          </p:nvGrpSpPr>
          <p:grpSpPr>
            <a:xfrm>
              <a:off x="713297" y="1962615"/>
              <a:ext cx="7957668" cy="4740610"/>
              <a:chOff x="449582" y="1506765"/>
              <a:chExt cx="8485098" cy="519646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01" t="22764" b="3739"/>
              <a:stretch/>
            </p:blipFill>
            <p:spPr>
              <a:xfrm>
                <a:off x="449582" y="1506765"/>
                <a:ext cx="8485098" cy="4827128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977011" y="6333893"/>
                <a:ext cx="7430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E" dirty="0" smtClean="0">
                    <a:solidFill>
                      <a:schemeClr val="accent4"/>
                    </a:solidFill>
                  </a:rPr>
                  <a:t>Forecasted and observed values (sorry I had to hide the axes labels…)</a:t>
                </a:r>
                <a:endParaRPr lang="en-US" dirty="0" err="1" smtClean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2118348" y="1541114"/>
              <a:ext cx="5147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b="1" dirty="0" smtClean="0"/>
                <a:t>Energy load forecasting for Energy Suppliers</a:t>
              </a:r>
              <a:endParaRPr lang="en-US" b="1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38623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E" dirty="0" smtClean="0"/>
              <a:t>The ones I can tell you, anyway </a:t>
            </a:r>
            <a:r>
              <a:rPr lang="en-IE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real world examples I worked on – DC WL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47809" y="1587426"/>
            <a:ext cx="5566426" cy="5225970"/>
            <a:chOff x="7686855" y="959152"/>
            <a:chExt cx="5989449" cy="549917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6855" y="1328484"/>
              <a:ext cx="5989449" cy="472557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896201" y="6088998"/>
              <a:ext cx="5570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dirty="0">
                  <a:solidFill>
                    <a:schemeClr val="accent4"/>
                  </a:solidFill>
                </a:rPr>
                <a:t>Components interaction in a Server cluster (schema)</a:t>
              </a:r>
              <a:endParaRPr lang="en-US" dirty="0" err="1">
                <a:solidFill>
                  <a:schemeClr val="accent4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14447" y="959152"/>
              <a:ext cx="5534271" cy="388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b="1" dirty="0" smtClean="0"/>
                <a:t>Workload interaction analysis in data centres</a:t>
              </a:r>
              <a:endParaRPr lang="en-US" b="1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003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E" dirty="0" smtClean="0"/>
              <a:t>The ones I can tell you, anyway </a:t>
            </a:r>
            <a:r>
              <a:rPr lang="en-IE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82643" y="304801"/>
            <a:ext cx="8727541" cy="620358"/>
          </a:xfrm>
        </p:spPr>
        <p:txBody>
          <a:bodyPr/>
          <a:lstStyle/>
          <a:p>
            <a:r>
              <a:rPr lang="en-US" dirty="0" smtClean="0"/>
              <a:t>Some real world examples I worked on - Anomalies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39" y="2284063"/>
            <a:ext cx="8530883" cy="313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2357" y="1895397"/>
            <a:ext cx="444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b="1" dirty="0"/>
              <a:t>Anomaly detection in server behaviour</a:t>
            </a:r>
            <a:endParaRPr lang="en-US" b="1" dirty="0" err="1"/>
          </a:p>
        </p:txBody>
      </p:sp>
      <p:sp>
        <p:nvSpPr>
          <p:cNvPr id="14" name="TextBox 13"/>
          <p:cNvSpPr txBox="1"/>
          <p:nvPr/>
        </p:nvSpPr>
        <p:spPr>
          <a:xfrm>
            <a:off x="1500108" y="551669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 smtClean="0">
                <a:solidFill>
                  <a:schemeClr val="accent4"/>
                </a:solidFill>
              </a:rPr>
              <a:t>Problem: What is an anomaly?</a:t>
            </a:r>
          </a:p>
          <a:p>
            <a:pPr algn="ctr"/>
            <a:r>
              <a:rPr lang="en-IE" dirty="0" smtClean="0">
                <a:solidFill>
                  <a:schemeClr val="accent4"/>
                </a:solidFill>
              </a:rPr>
              <a:t>How do you define it in a simple and unambiguous way?</a:t>
            </a:r>
            <a:endParaRPr lang="en-US" dirty="0" err="1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95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E" dirty="0" smtClean="0"/>
              <a:t>The ones I can tell you, anyway </a:t>
            </a:r>
            <a:r>
              <a:rPr lang="en-IE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real world examples I worked on - Calls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1810377"/>
            <a:ext cx="9144000" cy="4550666"/>
            <a:chOff x="4627" y="1658473"/>
            <a:chExt cx="9144000" cy="455066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" y="2099881"/>
              <a:ext cx="9144000" cy="358541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494191" y="1658473"/>
              <a:ext cx="2142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b="1" dirty="0" smtClean="0"/>
                <a:t>Virtual assistance</a:t>
              </a:r>
              <a:endParaRPr lang="en-US" b="1" dirty="0" err="1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29857" y="5839807"/>
              <a:ext cx="5583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dirty="0" smtClean="0">
                  <a:solidFill>
                    <a:schemeClr val="accent4"/>
                  </a:solidFill>
                </a:rPr>
                <a:t>Assist operations by keeping track of important items</a:t>
              </a:r>
              <a:endParaRPr lang="en-US" dirty="0" err="1">
                <a:solidFill>
                  <a:schemeClr val="accent4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11149" y="1636435"/>
            <a:ext cx="9144000" cy="5088189"/>
            <a:chOff x="-3668751" y="1234837"/>
            <a:chExt cx="9144000" cy="508818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68751" y="1636435"/>
              <a:ext cx="9144000" cy="4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-1196037" y="5953694"/>
              <a:ext cx="4198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dirty="0" smtClean="0">
                  <a:solidFill>
                    <a:schemeClr val="accent4"/>
                  </a:solidFill>
                </a:rPr>
                <a:t>Determine ways to optimise the system</a:t>
              </a:r>
              <a:endParaRPr lang="en-US" dirty="0" err="1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593574" y="1234837"/>
              <a:ext cx="4993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b="1" dirty="0" smtClean="0"/>
                <a:t>Repeat calls, </a:t>
              </a:r>
              <a:r>
                <a:rPr lang="en-IE" b="1" dirty="0" err="1" smtClean="0"/>
                <a:t>auth</a:t>
              </a:r>
              <a:r>
                <a:rPr lang="en-IE" b="1" dirty="0" smtClean="0"/>
                <a:t> rate, system optimisation</a:t>
              </a:r>
              <a:endParaRPr lang="en-US" b="1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73863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pic>
        <p:nvPicPr>
          <p:cNvPr id="2050" name="Picture 2" descr="C:\Users\pmascolo\Downloads\5392200475_c71f2d2569_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2635366"/>
            <a:ext cx="7366442" cy="324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479" y="1867301"/>
            <a:ext cx="4157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b="1" dirty="0" smtClean="0"/>
              <a:t>It’s a Brave New World!</a:t>
            </a:r>
            <a:endParaRPr lang="en-US" sz="28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138623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Q/A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76" y="1738828"/>
            <a:ext cx="8009263" cy="452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27933" y="3159514"/>
            <a:ext cx="8396863" cy="620358"/>
          </a:xfrm>
        </p:spPr>
        <p:txBody>
          <a:bodyPr/>
          <a:lstStyle/>
          <a:p>
            <a:pPr algn="ctr"/>
            <a:r>
              <a:rPr lang="en-US" dirty="0" smtClean="0"/>
              <a:t>Thanks for your attention!</a:t>
            </a:r>
            <a:endParaRPr lang="en-US" dirty="0"/>
          </a:p>
        </p:txBody>
      </p:sp>
      <p:sp>
        <p:nvSpPr>
          <p:cNvPr id="4" name="Title 16"/>
          <p:cNvSpPr txBox="1">
            <a:spLocks/>
          </p:cNvSpPr>
          <p:nvPr/>
        </p:nvSpPr>
        <p:spPr>
          <a:xfrm>
            <a:off x="461387" y="4283049"/>
            <a:ext cx="8396863" cy="6203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i="0" kern="1200">
                <a:solidFill>
                  <a:schemeClr val="tx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algn="ctr"/>
            <a:r>
              <a:rPr lang="en-US" sz="1800" dirty="0" smtClean="0">
                <a:solidFill>
                  <a:schemeClr val="accent4"/>
                </a:solidFill>
                <a:hlinkClick r:id="rId3"/>
              </a:rPr>
              <a:t>pietro_mascolo@optum.com</a:t>
            </a:r>
            <a:endParaRPr lang="en-US" sz="1800" dirty="0" smtClean="0">
              <a:solidFill>
                <a:schemeClr val="accent4"/>
              </a:solidFill>
            </a:endParaRPr>
          </a:p>
          <a:p>
            <a:pPr algn="ctr"/>
            <a:endParaRPr lang="en-US" sz="1800" dirty="0">
              <a:solidFill>
                <a:schemeClr val="accent4"/>
              </a:solidFill>
            </a:endParaRPr>
          </a:p>
          <a:p>
            <a:pPr algn="ctr"/>
            <a:endParaRPr lang="en-US" sz="1800" dirty="0" smtClean="0">
              <a:solidFill>
                <a:schemeClr val="accent4"/>
              </a:solidFill>
            </a:endParaRPr>
          </a:p>
          <a:p>
            <a:pPr algn="ctr"/>
            <a:r>
              <a:rPr lang="en-US" sz="1800" dirty="0">
                <a:solidFill>
                  <a:schemeClr val="accent4"/>
                </a:solidFill>
              </a:rPr>
              <a:t>Slides: http://</a:t>
            </a:r>
            <a:r>
              <a:rPr lang="en-US" sz="1800" dirty="0" err="1">
                <a:solidFill>
                  <a:schemeClr val="accent4"/>
                </a:solidFill>
              </a:rPr>
              <a:t>bit.ly</a:t>
            </a:r>
            <a:r>
              <a:rPr lang="en-US" sz="1800" dirty="0">
                <a:solidFill>
                  <a:schemeClr val="accent4"/>
                </a:solidFill>
              </a:rPr>
              <a:t>/2EkHtHP</a:t>
            </a:r>
          </a:p>
        </p:txBody>
      </p:sp>
    </p:spTree>
    <p:extLst>
      <p:ext uri="{BB962C8B-B14F-4D97-AF65-F5344CB8AC3E}">
        <p14:creationId xmlns:p14="http://schemas.microsoft.com/office/powerpoint/2010/main" val="10027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387" y="320041"/>
            <a:ext cx="8396863" cy="620358"/>
          </a:xfrm>
        </p:spPr>
        <p:txBody>
          <a:bodyPr/>
          <a:lstStyle/>
          <a:p>
            <a:r>
              <a:rPr lang="en-US" sz="2800" dirty="0" smtClean="0"/>
              <a:t>About me – Who I am</a:t>
            </a:r>
            <a:endParaRPr lang="en-US" sz="28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457200" y="118491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7200" y="1319421"/>
            <a:ext cx="50038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Who I am and why I am here…</a:t>
            </a:r>
          </a:p>
          <a:p>
            <a:endParaRPr lang="en-IE" dirty="0" smtClean="0"/>
          </a:p>
          <a:p>
            <a:r>
              <a:rPr lang="en-IE" sz="1400" b="1" dirty="0" smtClean="0"/>
              <a:t>Physicist</a:t>
            </a:r>
            <a:r>
              <a:rPr lang="en-IE" sz="1400" dirty="0" smtClean="0"/>
              <a:t>, Data Scientist, </a:t>
            </a:r>
            <a:r>
              <a:rPr lang="en-IE" sz="1400" b="1" dirty="0" smtClean="0"/>
              <a:t>Python</a:t>
            </a:r>
            <a:r>
              <a:rPr lang="en-IE" sz="1400" dirty="0" smtClean="0"/>
              <a:t> Enthusiast, </a:t>
            </a:r>
            <a:r>
              <a:rPr lang="en-IE" sz="1400" b="1" dirty="0" err="1" smtClean="0"/>
              <a:t>Kotlin</a:t>
            </a:r>
            <a:r>
              <a:rPr lang="en-IE" sz="1400" b="1" dirty="0" smtClean="0"/>
              <a:t>/Scala</a:t>
            </a:r>
            <a:r>
              <a:rPr lang="en-IE" sz="1400" dirty="0" smtClean="0"/>
              <a:t> practitioner, </a:t>
            </a:r>
            <a:r>
              <a:rPr lang="en-IE" sz="1400" b="1" dirty="0" err="1" smtClean="0"/>
              <a:t>Golang</a:t>
            </a:r>
            <a:r>
              <a:rPr lang="en-IE" sz="1400" dirty="0" smtClean="0"/>
              <a:t> </a:t>
            </a:r>
            <a:r>
              <a:rPr lang="en-IE" sz="1400" dirty="0" err="1" smtClean="0"/>
              <a:t>padawan</a:t>
            </a:r>
            <a:r>
              <a:rPr lang="en-IE" sz="1400" dirty="0" smtClean="0"/>
              <a:t>, Ham Radio Operator (EI/IZ4VVE), Hiker, Karateka and Amateur Photographer…</a:t>
            </a:r>
          </a:p>
          <a:p>
            <a:endParaRPr lang="en-IE" sz="1400" dirty="0" smtClean="0"/>
          </a:p>
          <a:p>
            <a:r>
              <a:rPr lang="en-IE" sz="1400" dirty="0" smtClean="0"/>
              <a:t>I have been a data professional in a few different places </a:t>
            </a:r>
            <a:r>
              <a:rPr lang="en-IE" sz="1400" dirty="0" smtClean="0">
                <a:sym typeface="Wingdings" panose="05000000000000000000" pitchFamily="2" charset="2"/>
              </a:rPr>
              <a:t></a:t>
            </a:r>
          </a:p>
          <a:p>
            <a:endParaRPr lang="en-IE" sz="1400" dirty="0">
              <a:sym typeface="Wingdings" panose="05000000000000000000" pitchFamily="2" charset="2"/>
            </a:endParaRPr>
          </a:p>
          <a:p>
            <a:endParaRPr lang="en-IE" sz="1400" dirty="0"/>
          </a:p>
          <a:p>
            <a:endParaRPr lang="en-IE" sz="1400" dirty="0" smtClean="0"/>
          </a:p>
          <a:p>
            <a:endParaRPr lang="en-IE" sz="1400" dirty="0" smtClean="0"/>
          </a:p>
          <a:p>
            <a:endParaRPr lang="en-IE" sz="1400" dirty="0"/>
          </a:p>
          <a:p>
            <a:endParaRPr lang="en-IE" sz="1400" dirty="0" smtClean="0"/>
          </a:p>
          <a:p>
            <a:endParaRPr lang="en-IE" sz="1400" dirty="0"/>
          </a:p>
          <a:p>
            <a:endParaRPr lang="en-IE" sz="1400" dirty="0" smtClean="0"/>
          </a:p>
          <a:p>
            <a:endParaRPr lang="en-IE" sz="1400" dirty="0"/>
          </a:p>
          <a:p>
            <a:endParaRPr lang="en-IE" sz="1400" dirty="0" smtClean="0"/>
          </a:p>
          <a:p>
            <a:endParaRPr lang="en-IE" sz="1400" dirty="0" smtClean="0"/>
          </a:p>
          <a:p>
            <a:endParaRPr lang="en-IE" sz="1400" dirty="0" smtClean="0"/>
          </a:p>
          <a:p>
            <a:endParaRPr lang="en-IE" sz="1400" dirty="0"/>
          </a:p>
          <a:p>
            <a:endParaRPr lang="en-IE" sz="14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541020" y="3004820"/>
            <a:ext cx="4556760" cy="2908300"/>
            <a:chOff x="541020" y="3004820"/>
            <a:chExt cx="4556760" cy="2908300"/>
          </a:xfrm>
        </p:grpSpPr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2655966023"/>
                </p:ext>
              </p:extLst>
            </p:nvPr>
          </p:nvGraphicFramePr>
          <p:xfrm>
            <a:off x="541020" y="3004820"/>
            <a:ext cx="4556760" cy="29083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1028" name="Picture 4" descr="C:\Users\pmascolo\Downloads\Logo_B_Positivo_Colore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60" b="18182"/>
            <a:stretch/>
          </p:blipFill>
          <p:spPr bwMode="auto">
            <a:xfrm>
              <a:off x="682150" y="3276600"/>
              <a:ext cx="376179" cy="344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pmascolo\Downloads\logo_energee3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719" y="3930650"/>
              <a:ext cx="471437" cy="39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pmascolo\Downloads\1492758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67" t="12400" r="8033" b="29600"/>
            <a:stretch/>
          </p:blipFill>
          <p:spPr bwMode="auto">
            <a:xfrm>
              <a:off x="925137" y="4671060"/>
              <a:ext cx="424159" cy="292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pmascolo\Downloads\optum_2x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229" y="5397967"/>
              <a:ext cx="438019" cy="137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5560060" y="1319421"/>
            <a:ext cx="2978150" cy="4480560"/>
            <a:chOff x="5560060" y="1319421"/>
            <a:chExt cx="2978150" cy="4480560"/>
          </a:xfrm>
        </p:grpSpPr>
        <p:grpSp>
          <p:nvGrpSpPr>
            <p:cNvPr id="5" name="Group 4"/>
            <p:cNvGrpSpPr/>
            <p:nvPr/>
          </p:nvGrpSpPr>
          <p:grpSpPr>
            <a:xfrm>
              <a:off x="5560060" y="1319421"/>
              <a:ext cx="2978150" cy="4480560"/>
              <a:chOff x="4958080" y="1779270"/>
              <a:chExt cx="2978150" cy="448056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3360"/>
              <a:stretch/>
            </p:blipFill>
            <p:spPr bwMode="auto">
              <a:xfrm>
                <a:off x="4958080" y="1779270"/>
                <a:ext cx="2978150" cy="31737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2560"/>
              <a:stretch/>
            </p:blipFill>
            <p:spPr bwMode="auto">
              <a:xfrm>
                <a:off x="4958080" y="4953000"/>
                <a:ext cx="2978150" cy="13068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" name="Picture 3" descr="C:\Users\pmascolo\Downloads\avatar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870" y="1378448"/>
              <a:ext cx="2160530" cy="216053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535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" y="1593427"/>
            <a:ext cx="8435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E" sz="1600" dirty="0" smtClean="0"/>
              <a:t>The Data Science process involves many different disciplines and goes through many delicate steps… </a:t>
            </a:r>
          </a:p>
          <a:p>
            <a:pPr algn="just"/>
            <a:r>
              <a:rPr lang="en-IE" sz="1600" dirty="0" smtClean="0"/>
              <a:t>You should really know what you’re doing before touching anything…</a:t>
            </a:r>
            <a:endParaRPr lang="en-US" sz="1600" dirty="0" err="1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8" y="2440533"/>
            <a:ext cx="8461582" cy="429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7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36805651"/>
              </p:ext>
            </p:extLst>
          </p:nvPr>
        </p:nvGraphicFramePr>
        <p:xfrm>
          <a:off x="213360" y="1572260"/>
          <a:ext cx="8778240" cy="456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Bent-Up Arrow 15"/>
          <p:cNvSpPr/>
          <p:nvPr/>
        </p:nvSpPr>
        <p:spPr>
          <a:xfrm rot="16200000">
            <a:off x="6353775" y="3581433"/>
            <a:ext cx="696036" cy="79241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Bent-Up Arrow 17"/>
          <p:cNvSpPr/>
          <p:nvPr/>
        </p:nvSpPr>
        <p:spPr>
          <a:xfrm rot="16200000">
            <a:off x="7146189" y="4534048"/>
            <a:ext cx="696036" cy="792413"/>
          </a:xfrm>
          <a:prstGeom prst="bentUpArrow">
            <a:avLst>
              <a:gd name="adj1" fmla="val 32840"/>
              <a:gd name="adj2" fmla="val 23358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Bent-Up Arrow 18"/>
          <p:cNvSpPr/>
          <p:nvPr/>
        </p:nvSpPr>
        <p:spPr>
          <a:xfrm rot="16200000">
            <a:off x="5081236" y="2720374"/>
            <a:ext cx="696036" cy="79241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Bent-Up Arrow 19"/>
          <p:cNvSpPr/>
          <p:nvPr/>
        </p:nvSpPr>
        <p:spPr>
          <a:xfrm rot="16200000">
            <a:off x="3862036" y="1851694"/>
            <a:ext cx="696036" cy="79241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37382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489923"/>
            <a:ext cx="7193280" cy="448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" b="36974"/>
          <a:stretch/>
        </p:blipFill>
        <p:spPr>
          <a:xfrm>
            <a:off x="2040470" y="1532465"/>
            <a:ext cx="5063066" cy="52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4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or Data Analytics?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065" y="1846625"/>
            <a:ext cx="2511330" cy="1661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0"/>
          <a:stretch/>
        </p:blipFill>
        <p:spPr>
          <a:xfrm>
            <a:off x="1213998" y="1846624"/>
            <a:ext cx="2511330" cy="1661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5667" y="147319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Data analyst</a:t>
            </a:r>
            <a:endParaRPr lang="en-US" dirty="0" err="1" smtClean="0"/>
          </a:p>
        </p:txBody>
      </p:sp>
      <p:sp>
        <p:nvSpPr>
          <p:cNvPr id="7" name="TextBox 6"/>
          <p:cNvSpPr txBox="1"/>
          <p:nvPr/>
        </p:nvSpPr>
        <p:spPr>
          <a:xfrm>
            <a:off x="5858900" y="14731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Data scientist</a:t>
            </a:r>
            <a:endParaRPr lang="en-US" dirty="0" err="1" smtClean="0"/>
          </a:p>
        </p:txBody>
      </p:sp>
      <p:sp>
        <p:nvSpPr>
          <p:cNvPr id="6" name="TextBox 5"/>
          <p:cNvSpPr txBox="1"/>
          <p:nvPr/>
        </p:nvSpPr>
        <p:spPr>
          <a:xfrm>
            <a:off x="1213998" y="3852333"/>
            <a:ext cx="25113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Skills:</a:t>
            </a:r>
          </a:p>
          <a:p>
            <a:r>
              <a:rPr lang="en-IE" sz="1200" dirty="0" smtClean="0">
                <a:solidFill>
                  <a:schemeClr val="tx2"/>
                </a:solidFill>
              </a:rPr>
              <a:t>Descriptive </a:t>
            </a:r>
            <a:r>
              <a:rPr lang="en-IE" sz="1200" dirty="0" err="1" smtClean="0">
                <a:solidFill>
                  <a:schemeClr val="tx2"/>
                </a:solidFill>
              </a:rPr>
              <a:t>Modeling</a:t>
            </a:r>
            <a:r>
              <a:rPr lang="en-IE" sz="1200" dirty="0" smtClean="0"/>
              <a:t>, Business Analysis,</a:t>
            </a:r>
          </a:p>
          <a:p>
            <a:r>
              <a:rPr lang="en-IE" sz="1200" dirty="0" smtClean="0"/>
              <a:t>Data Manipulation, Statistics</a:t>
            </a:r>
          </a:p>
          <a:p>
            <a:endParaRPr lang="en-IE" dirty="0" smtClean="0"/>
          </a:p>
          <a:p>
            <a:r>
              <a:rPr lang="en-IE" dirty="0" smtClean="0"/>
              <a:t>Focus:</a:t>
            </a:r>
          </a:p>
          <a:p>
            <a:r>
              <a:rPr lang="en-IE" sz="1200" dirty="0" smtClean="0">
                <a:solidFill>
                  <a:schemeClr val="tx2"/>
                </a:solidFill>
              </a:rPr>
              <a:t>Business Rules</a:t>
            </a:r>
            <a:r>
              <a:rPr lang="en-IE" sz="1200" dirty="0" smtClean="0"/>
              <a:t>, </a:t>
            </a:r>
            <a:r>
              <a:rPr lang="en-IE" sz="1200" dirty="0" smtClean="0">
                <a:solidFill>
                  <a:schemeClr val="tx2"/>
                </a:solidFill>
              </a:rPr>
              <a:t>Data Relationships</a:t>
            </a:r>
            <a:r>
              <a:rPr lang="en-IE" sz="1200" dirty="0" smtClean="0"/>
              <a:t>, Data Attributes, Sources and Targets, Data quality</a:t>
            </a:r>
            <a:endParaRPr lang="en-US" sz="1200" dirty="0" err="1" smtClean="0"/>
          </a:p>
        </p:txBody>
      </p:sp>
      <p:sp>
        <p:nvSpPr>
          <p:cNvPr id="9" name="TextBox 8"/>
          <p:cNvSpPr txBox="1"/>
          <p:nvPr/>
        </p:nvSpPr>
        <p:spPr>
          <a:xfrm>
            <a:off x="5388065" y="3852332"/>
            <a:ext cx="2511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Skills:</a:t>
            </a:r>
          </a:p>
          <a:p>
            <a:r>
              <a:rPr lang="en-IE" sz="1200" dirty="0" smtClean="0">
                <a:solidFill>
                  <a:schemeClr val="tx2"/>
                </a:solidFill>
              </a:rPr>
              <a:t>Advanced Statistics</a:t>
            </a:r>
            <a:r>
              <a:rPr lang="en-IE" sz="1200" dirty="0" smtClean="0"/>
              <a:t>, Programming, Data Management, Big Data, </a:t>
            </a:r>
            <a:r>
              <a:rPr lang="en-IE" sz="1200" dirty="0" smtClean="0">
                <a:solidFill>
                  <a:schemeClr val="tx2"/>
                </a:solidFill>
              </a:rPr>
              <a:t>Machine Learning</a:t>
            </a:r>
          </a:p>
          <a:p>
            <a:endParaRPr lang="en-IE" sz="1200" dirty="0" smtClean="0"/>
          </a:p>
          <a:p>
            <a:r>
              <a:rPr lang="en-IE" dirty="0" smtClean="0"/>
              <a:t>Focus:</a:t>
            </a:r>
          </a:p>
          <a:p>
            <a:r>
              <a:rPr lang="en-IE" sz="1200" dirty="0" smtClean="0">
                <a:solidFill>
                  <a:schemeClr val="tx2"/>
                </a:solidFill>
              </a:rPr>
              <a:t>Predictive </a:t>
            </a:r>
            <a:r>
              <a:rPr lang="en-IE" sz="1200" dirty="0" err="1" smtClean="0">
                <a:solidFill>
                  <a:schemeClr val="tx2"/>
                </a:solidFill>
              </a:rPr>
              <a:t>Modeling</a:t>
            </a:r>
            <a:r>
              <a:rPr lang="en-IE" sz="1200" dirty="0" smtClean="0"/>
              <a:t>, Data Mining, </a:t>
            </a:r>
            <a:r>
              <a:rPr lang="en-IE" sz="1200" dirty="0" smtClean="0">
                <a:solidFill>
                  <a:schemeClr val="tx2"/>
                </a:solidFill>
              </a:rPr>
              <a:t>Unstructured Data</a:t>
            </a:r>
            <a:r>
              <a:rPr lang="en-IE" sz="1200" dirty="0" smtClean="0"/>
              <a:t>, Big Data, Research, </a:t>
            </a:r>
            <a:r>
              <a:rPr lang="en-IE" sz="1200" dirty="0" smtClean="0">
                <a:solidFill>
                  <a:schemeClr val="tx2"/>
                </a:solidFill>
              </a:rPr>
              <a:t>Solving Business Problems</a:t>
            </a:r>
            <a:r>
              <a:rPr lang="en-IE" sz="1200" dirty="0" smtClean="0"/>
              <a:t>, </a:t>
            </a:r>
            <a:r>
              <a:rPr lang="en-IE" sz="1200" dirty="0" smtClean="0">
                <a:solidFill>
                  <a:schemeClr val="tx2"/>
                </a:solidFill>
              </a:rPr>
              <a:t>Identifying Business Opportunities</a:t>
            </a:r>
            <a:endParaRPr lang="en-US" sz="120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09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or Data Analytics?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1" t="6862" r="9494" b="4676"/>
          <a:stretch/>
        </p:blipFill>
        <p:spPr>
          <a:xfrm>
            <a:off x="236082" y="1702051"/>
            <a:ext cx="8536387" cy="459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or Data Analytics?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4" y="1484745"/>
            <a:ext cx="7134135" cy="481346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100542" y="6298214"/>
            <a:ext cx="1358964" cy="473278"/>
            <a:chOff x="1100542" y="6352532"/>
            <a:chExt cx="1358964" cy="473278"/>
          </a:xfrm>
        </p:grpSpPr>
        <p:sp>
          <p:nvSpPr>
            <p:cNvPr id="10" name="Left Brace 9"/>
            <p:cNvSpPr/>
            <p:nvPr/>
          </p:nvSpPr>
          <p:spPr>
            <a:xfrm rot="16200000">
              <a:off x="1648790" y="5804284"/>
              <a:ext cx="262467" cy="1358964"/>
            </a:xfrm>
            <a:prstGeom prst="leftBrace">
              <a:avLst>
                <a:gd name="adj1" fmla="val 72580"/>
                <a:gd name="adj2" fmla="val 50482"/>
              </a:avLst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2399" y="6564200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100" dirty="0" smtClean="0"/>
                <a:t>Known knowns</a:t>
              </a:r>
              <a:endParaRPr lang="en-US" sz="1100" dirty="0" err="1" smtClean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76522" y="6299912"/>
            <a:ext cx="2717017" cy="471580"/>
            <a:chOff x="5176522" y="6354230"/>
            <a:chExt cx="2717017" cy="471580"/>
          </a:xfrm>
        </p:grpSpPr>
        <p:sp>
          <p:nvSpPr>
            <p:cNvPr id="13" name="Left Brace 12"/>
            <p:cNvSpPr/>
            <p:nvPr/>
          </p:nvSpPr>
          <p:spPr>
            <a:xfrm rot="16200000">
              <a:off x="6403797" y="5126955"/>
              <a:ext cx="262467" cy="2717017"/>
            </a:xfrm>
            <a:prstGeom prst="leftBrace">
              <a:avLst>
                <a:gd name="adj1" fmla="val 72580"/>
                <a:gd name="adj2" fmla="val 50482"/>
              </a:avLst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10312" y="6564200"/>
              <a:ext cx="14494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100" dirty="0" smtClean="0"/>
                <a:t>Unknown unknowns</a:t>
              </a:r>
              <a:endParaRPr lang="en-US" sz="1100" dirty="0" err="1" smtClean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59505" y="6299912"/>
            <a:ext cx="2717017" cy="471580"/>
            <a:chOff x="2459505" y="6354230"/>
            <a:chExt cx="2717017" cy="471580"/>
          </a:xfrm>
        </p:grpSpPr>
        <p:sp>
          <p:nvSpPr>
            <p:cNvPr id="12" name="Left Brace 11"/>
            <p:cNvSpPr/>
            <p:nvPr/>
          </p:nvSpPr>
          <p:spPr>
            <a:xfrm rot="16200000">
              <a:off x="3686780" y="5126955"/>
              <a:ext cx="262467" cy="2717017"/>
            </a:xfrm>
            <a:prstGeom prst="leftBrace">
              <a:avLst>
                <a:gd name="adj1" fmla="val 72580"/>
                <a:gd name="adj2" fmla="val 50482"/>
              </a:avLst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71842" y="6564200"/>
              <a:ext cx="12923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100" dirty="0" smtClean="0"/>
                <a:t>Unknown knowns</a:t>
              </a:r>
              <a:endParaRPr lang="en-US" sz="1100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93192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E" dirty="0" smtClean="0"/>
              <a:t>The ones I can tell you, anyway </a:t>
            </a:r>
            <a:r>
              <a:rPr lang="en-IE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real world examples I worked on - IA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45707" y="1450714"/>
            <a:ext cx="383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b="1" dirty="0" smtClean="0"/>
              <a:t>Intelligent agents in Data </a:t>
            </a:r>
            <a:r>
              <a:rPr lang="en-IE" b="1" dirty="0" err="1" smtClean="0"/>
              <a:t>Centers</a:t>
            </a:r>
            <a:endParaRPr lang="en-US" b="1" dirty="0" err="1"/>
          </a:p>
        </p:txBody>
      </p:sp>
      <p:sp>
        <p:nvSpPr>
          <p:cNvPr id="14" name="TextBox 13"/>
          <p:cNvSpPr txBox="1"/>
          <p:nvPr/>
        </p:nvSpPr>
        <p:spPr>
          <a:xfrm>
            <a:off x="1523610" y="6141341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 smtClean="0">
                <a:solidFill>
                  <a:schemeClr val="accent4"/>
                </a:solidFill>
              </a:rPr>
              <a:t>Automate complex tasks using intelligent cognitive agents</a:t>
            </a:r>
            <a:endParaRPr lang="en-US" dirty="0" err="1">
              <a:solidFill>
                <a:schemeClr val="accent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73" y="1949782"/>
            <a:ext cx="5815373" cy="42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6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5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OPTUM - Our </a:t>
            </a:r>
            <a:r>
              <a:rPr lang="en-US" sz="2800" dirty="0"/>
              <a:t>mission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57200" y="165735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 bwMode="auto">
          <a:xfrm>
            <a:off x="4839552" y="2362201"/>
            <a:ext cx="2551848" cy="305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89648" tIns="44824" rIns="44824" bIns="44824" anchor="b" anchorCtr="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~$200B FY17E revenue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1219201" y="2362201"/>
            <a:ext cx="3105518" cy="305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89648" tIns="44824" rIns="44824" bIns="44824" anchor="b" anchorCtr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Ranked 6</a:t>
            </a:r>
            <a:r>
              <a:rPr lang="en-US" sz="1400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of the Fortune 500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4593714" y="2438400"/>
            <a:ext cx="0" cy="3048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300603" y="3492168"/>
            <a:ext cx="31718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0" tIns="40820" rIns="81640" bIns="40820">
            <a:spAutoFit/>
          </a:bodyPr>
          <a:lstStyle/>
          <a:p>
            <a:pPr algn="ctr"/>
            <a:r>
              <a:rPr lang="en-US" sz="1200" dirty="0">
                <a:solidFill>
                  <a:srgbClr val="003DA1"/>
                </a:solidFill>
                <a:cs typeface="Arial" charset="0"/>
              </a:rPr>
              <a:t>Health Benefits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6841937" y="3542898"/>
            <a:ext cx="2097088" cy="26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640" tIns="40820" rIns="81640" bIns="40820">
            <a:spAutoFit/>
          </a:bodyPr>
          <a:lstStyle/>
          <a:p>
            <a:r>
              <a:rPr lang="en-US" sz="1200" dirty="0">
                <a:solidFill>
                  <a:srgbClr val="E87722"/>
                </a:solidFill>
                <a:cs typeface="Arial" charset="0"/>
              </a:rPr>
              <a:t>Health Services</a:t>
            </a:r>
          </a:p>
        </p:txBody>
      </p: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3648122" y="3057436"/>
            <a:ext cx="1981200" cy="60016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spc="9" dirty="0">
                <a:solidFill>
                  <a:schemeClr val="accent4"/>
                </a:solidFill>
              </a:rPr>
              <a:t>A diversified enterprise with </a:t>
            </a:r>
            <a:r>
              <a:rPr lang="en-US" sz="1100" dirty="0">
                <a:solidFill>
                  <a:schemeClr val="accent4"/>
                </a:solidFill>
                <a:ea typeface="ＭＳ Ｐゴシック" pitchFamily="34" charset="-128"/>
              </a:rPr>
              <a:t>complementary but distinct business platforms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25" b="19121"/>
          <a:stretch/>
        </p:blipFill>
        <p:spPr>
          <a:xfrm>
            <a:off x="2895601" y="1905001"/>
            <a:ext cx="3417341" cy="3650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815" y="2903287"/>
            <a:ext cx="2470490" cy="502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" descr="C:\Users\ckrame6\Desktop\OPTUM_®_RGB C6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9992" y="2858953"/>
            <a:ext cx="1995808" cy="60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Straight Connector 68"/>
          <p:cNvCxnSpPr/>
          <p:nvPr/>
        </p:nvCxnSpPr>
        <p:spPr>
          <a:xfrm>
            <a:off x="1828800" y="2768268"/>
            <a:ext cx="5486400" cy="0"/>
          </a:xfrm>
          <a:prstGeom prst="line">
            <a:avLst/>
          </a:prstGeom>
          <a:ln w="1270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28800" y="2768268"/>
            <a:ext cx="0" cy="203532"/>
          </a:xfrm>
          <a:prstGeom prst="straightConnector1">
            <a:avLst/>
          </a:prstGeom>
          <a:ln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315200" y="2768268"/>
            <a:ext cx="12868" cy="203532"/>
          </a:xfrm>
          <a:prstGeom prst="straightConnector1">
            <a:avLst/>
          </a:prstGeom>
          <a:ln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571922" y="3048001"/>
            <a:ext cx="0" cy="62010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705522" y="3082926"/>
            <a:ext cx="0" cy="62010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spike_for_PPT.png"/>
          <p:cNvPicPr>
            <a:picLocks noChangeAspect="1"/>
          </p:cNvPicPr>
          <p:nvPr/>
        </p:nvPicPr>
        <p:blipFill>
          <a:blip r:embed="rId7" cstate="print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27" y="3962400"/>
            <a:ext cx="9144000" cy="381000"/>
          </a:xfrm>
          <a:prstGeom prst="rect">
            <a:avLst/>
          </a:prstGeom>
        </p:spPr>
      </p:pic>
      <p:pic>
        <p:nvPicPr>
          <p:cNvPr id="77" name="Picture 76" descr="spike_for_PPT.png"/>
          <p:cNvPicPr>
            <a:picLocks noChangeAspect="1"/>
          </p:cNvPicPr>
          <p:nvPr/>
        </p:nvPicPr>
        <p:blipFill>
          <a:blip r:embed="rId7" cstate="print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43427" y="5300718"/>
            <a:ext cx="9144000" cy="338083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1524000" y="5212080"/>
          <a:ext cx="6096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228600">
                <a:tc>
                  <a:txBody>
                    <a:bodyPr/>
                    <a:lstStyle/>
                    <a:p>
                      <a:pPr marL="0" marR="0" indent="0" algn="ctr" defTabSz="6994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pc="20" dirty="0" smtClean="0">
                          <a:solidFill>
                            <a:srgbClr val="63666A"/>
                          </a:solidFill>
                          <a:latin typeface="+mn-lt"/>
                          <a:ea typeface="+mn-ea"/>
                          <a:cs typeface="+mn-cs"/>
                        </a:rPr>
                        <a:t>Integrity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20" dirty="0" smtClean="0">
                          <a:solidFill>
                            <a:srgbClr val="63666A"/>
                          </a:solidFill>
                        </a:rPr>
                        <a:t>Compassion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3666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63666A"/>
                          </a:solidFill>
                          <a:cs typeface="Arial" pitchFamily="34" charset="0"/>
                        </a:rPr>
                        <a:t>Relationships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3666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pc="20" dirty="0" smtClean="0">
                          <a:solidFill>
                            <a:srgbClr val="63666A"/>
                          </a:solidFill>
                          <a:latin typeface="+mn-lt"/>
                          <a:ea typeface="+mn-ea"/>
                          <a:cs typeface="+mn-cs"/>
                        </a:rPr>
                        <a:t>Innovation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3666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63666A"/>
                          </a:solidFill>
                        </a:rPr>
                        <a:t>Performance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3666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733800" y="4923304"/>
            <a:ext cx="1839778" cy="25829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294" dirty="0">
                <a:solidFill>
                  <a:srgbClr val="63666A"/>
                </a:solidFill>
              </a:rPr>
              <a:t>OUR VALUES</a:t>
            </a:r>
            <a:endParaRPr lang="en-US" sz="1200" cap="all" dirty="0">
              <a:solidFill>
                <a:srgbClr val="63666A"/>
              </a:solidFill>
              <a:latin typeface="Arial"/>
              <a:cs typeface="Arial" pitchFamily="34" charset="0"/>
            </a:endParaRPr>
          </a:p>
        </p:txBody>
      </p:sp>
      <p:pic>
        <p:nvPicPr>
          <p:cNvPr id="30" name="Picture 29" descr="spike_for_PPT.png"/>
          <p:cNvPicPr>
            <a:picLocks noChangeAspect="1"/>
          </p:cNvPicPr>
          <p:nvPr/>
        </p:nvPicPr>
        <p:blipFill>
          <a:blip r:embed="rId7" cstate="print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2400" y="4867276"/>
            <a:ext cx="9525000" cy="23812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14401" y="4371210"/>
            <a:ext cx="7595453" cy="27699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32" tIns="45716" rIns="91432" bIns="45716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475057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pc="10" dirty="0">
                <a:solidFill>
                  <a:schemeClr val="tx1"/>
                </a:solidFill>
                <a:latin typeface="+mn-lt"/>
                <a:ea typeface="+mn-ea"/>
              </a:rPr>
              <a:t>Helping people live healthier lives and helping make the health system work better for everyone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90211" y="4112913"/>
            <a:ext cx="1839778" cy="25829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294" dirty="0"/>
              <a:t>OUR MISSION</a:t>
            </a:r>
            <a:endParaRPr lang="en-US" sz="1200" cap="all" dirty="0">
              <a:latin typeface="Arial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00801" y="5685282"/>
            <a:ext cx="2279775" cy="192352"/>
          </a:xfrm>
          <a:prstGeom prst="rect">
            <a:avLst/>
          </a:prstGeom>
        </p:spPr>
        <p:txBody>
          <a:bodyPr wrap="none" lIns="91432" tIns="45716" rIns="91432" bIns="45716">
            <a:spAutoFit/>
          </a:bodyPr>
          <a:lstStyle/>
          <a:p>
            <a:r>
              <a:rPr lang="en-US" sz="650" dirty="0">
                <a:solidFill>
                  <a:schemeClr val="bg2">
                    <a:lumMod val="50000"/>
                  </a:schemeClr>
                </a:solidFill>
              </a:rPr>
              <a:t>© </a:t>
            </a:r>
            <a:r>
              <a:rPr lang="en-US" sz="650" dirty="0" smtClean="0">
                <a:solidFill>
                  <a:schemeClr val="bg2">
                    <a:lumMod val="50000"/>
                  </a:schemeClr>
                </a:solidFill>
              </a:rPr>
              <a:t>2017 </a:t>
            </a:r>
            <a:r>
              <a:rPr lang="en-US" sz="650" dirty="0">
                <a:solidFill>
                  <a:schemeClr val="bg2">
                    <a:lumMod val="50000"/>
                  </a:schemeClr>
                </a:solidFill>
              </a:rPr>
              <a:t>Optum, Inc. All rights reserved.   As of Q3, 2017. </a:t>
            </a:r>
          </a:p>
        </p:txBody>
      </p:sp>
    </p:spTree>
    <p:extLst>
      <p:ext uri="{BB962C8B-B14F-4D97-AF65-F5344CB8AC3E}">
        <p14:creationId xmlns:p14="http://schemas.microsoft.com/office/powerpoint/2010/main" val="13472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84571352"/>
              </p:ext>
            </p:extLst>
          </p:nvPr>
        </p:nvGraphicFramePr>
        <p:xfrm>
          <a:off x="1815548" y="1534758"/>
          <a:ext cx="5115341" cy="5181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8" t="50503" r="71662" b="38153"/>
          <a:stretch/>
        </p:blipFill>
        <p:spPr>
          <a:xfrm>
            <a:off x="4147930" y="4175147"/>
            <a:ext cx="416119" cy="39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6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44619483"/>
              </p:ext>
            </p:extLst>
          </p:nvPr>
        </p:nvGraphicFramePr>
        <p:xfrm>
          <a:off x="1815548" y="1534758"/>
          <a:ext cx="5115341" cy="5181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Danger!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0" t="3727" r="22464" b="5689"/>
          <a:stretch/>
        </p:blipFill>
        <p:spPr>
          <a:xfrm>
            <a:off x="4657725" y="3661234"/>
            <a:ext cx="729277" cy="6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1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1387" y="297181"/>
            <a:ext cx="8396863" cy="620358"/>
          </a:xfrm>
        </p:spPr>
        <p:txBody>
          <a:bodyPr/>
          <a:lstStyle/>
          <a:p>
            <a:r>
              <a:rPr lang="en-US" dirty="0" smtClean="0"/>
              <a:t>Data Scientists </a:t>
            </a:r>
            <a:r>
              <a:rPr lang="mr-IN" dirty="0" smtClean="0"/>
              <a:t>–</a:t>
            </a:r>
            <a:r>
              <a:rPr lang="en-US" dirty="0" smtClean="0"/>
              <a:t> You have to be prepared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8" y="1704164"/>
            <a:ext cx="7758979" cy="406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4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1387" y="297181"/>
            <a:ext cx="8396863" cy="620358"/>
          </a:xfrm>
        </p:spPr>
        <p:txBody>
          <a:bodyPr/>
          <a:lstStyle/>
          <a:p>
            <a:r>
              <a:rPr lang="en-US" dirty="0" smtClean="0"/>
              <a:t>Data Scientists - Pitfalls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04220" y="1659228"/>
            <a:ext cx="6417141" cy="4456285"/>
            <a:chOff x="1423470" y="1524478"/>
            <a:chExt cx="6417141" cy="44562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34"/>
            <a:stretch/>
          </p:blipFill>
          <p:spPr>
            <a:xfrm>
              <a:off x="1765430" y="1524478"/>
              <a:ext cx="5733223" cy="391731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423470" y="5611431"/>
              <a:ext cx="6417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dirty="0" smtClean="0"/>
                <a:t>If you don’t have solid basics, causing damage is really easy!</a:t>
              </a:r>
              <a:endParaRPr lang="en-US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85673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1387" y="297181"/>
            <a:ext cx="8396863" cy="620358"/>
          </a:xfrm>
        </p:spPr>
        <p:txBody>
          <a:bodyPr/>
          <a:lstStyle/>
          <a:p>
            <a:r>
              <a:rPr lang="en-US" dirty="0" smtClean="0"/>
              <a:t>Data Scientists </a:t>
            </a:r>
            <a:r>
              <a:rPr lang="mr-IN" dirty="0" smtClean="0"/>
              <a:t>–</a:t>
            </a:r>
            <a:r>
              <a:rPr lang="en-US" dirty="0" smtClean="0"/>
              <a:t> Cui bono?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24908" y="1545805"/>
            <a:ext cx="5354106" cy="4764265"/>
            <a:chOff x="1824908" y="1545805"/>
            <a:chExt cx="5354106" cy="476426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4908" y="1545805"/>
              <a:ext cx="5354106" cy="436415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237431" y="5909960"/>
              <a:ext cx="45290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2000" b="1" dirty="0" smtClean="0"/>
                <a:t>Yeah, sure… But what can they do?</a:t>
              </a:r>
              <a:endParaRPr lang="en-US" sz="2000" b="1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74109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1387" y="297181"/>
            <a:ext cx="8396863" cy="620358"/>
          </a:xfrm>
        </p:spPr>
        <p:txBody>
          <a:bodyPr/>
          <a:lstStyle/>
          <a:p>
            <a:r>
              <a:rPr lang="en-US" dirty="0" smtClean="0"/>
              <a:t>Data Scientists </a:t>
            </a:r>
            <a:r>
              <a:rPr lang="mr-IN" dirty="0" smtClean="0"/>
              <a:t>–</a:t>
            </a:r>
            <a:r>
              <a:rPr lang="en-US" dirty="0" smtClean="0"/>
              <a:t> What (some examples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50058"/>
              </p:ext>
            </p:extLst>
          </p:nvPr>
        </p:nvGraphicFramePr>
        <p:xfrm>
          <a:off x="515567" y="1462804"/>
          <a:ext cx="8365785" cy="433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8595"/>
                <a:gridCol w="2788595"/>
                <a:gridCol w="2788595"/>
              </a:tblGrid>
              <a:tr h="404730">
                <a:tc>
                  <a:txBody>
                    <a:bodyPr/>
                    <a:lstStyle/>
                    <a:p>
                      <a:r>
                        <a:rPr lang="en-IE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Some big examples</a:t>
                      </a:r>
                      <a:endParaRPr lang="en-US" dirty="0"/>
                    </a:p>
                  </a:txBody>
                  <a:tcPr/>
                </a:tc>
              </a:tr>
              <a:tr h="590257"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Entertainment</a:t>
                      </a:r>
                      <a:r>
                        <a:rPr lang="en-IE" sz="1600" baseline="0" dirty="0" smtClean="0"/>
                        <a:t> / Social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Recommend products</a:t>
                      </a:r>
                      <a:r>
                        <a:rPr lang="en-IE" sz="1600" baseline="0" dirty="0" smtClean="0"/>
                        <a:t> / contacts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Amazon, Netflix, Facebook, </a:t>
                      </a:r>
                      <a:r>
                        <a:rPr lang="en-IE" sz="1600" dirty="0" err="1" smtClean="0"/>
                        <a:t>Linkedin</a:t>
                      </a:r>
                      <a:endParaRPr lang="en-US" sz="16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Search Engine Ranking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Rank elements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Google </a:t>
                      </a:r>
                      <a:r>
                        <a:rPr lang="en-IE" sz="1600" dirty="0" err="1" smtClean="0"/>
                        <a:t>Pagerank</a:t>
                      </a:r>
                      <a:endParaRPr lang="en-US" sz="1600" dirty="0"/>
                    </a:p>
                  </a:txBody>
                  <a:tcPr/>
                </a:tc>
              </a:tr>
              <a:tr h="413886"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Banking</a:t>
                      </a:r>
                      <a:r>
                        <a:rPr lang="en-IE" sz="1600" baseline="0" dirty="0" smtClean="0"/>
                        <a:t> / insurance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Fraud detection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UHG </a:t>
                      </a:r>
                      <a:r>
                        <a:rPr lang="en-IE" sz="1600" dirty="0" smtClean="0">
                          <a:sym typeface="Wingdings" panose="05000000000000000000" pitchFamily="2" charset="2"/>
                        </a:rPr>
                        <a:t>, any</a:t>
                      </a:r>
                      <a:r>
                        <a:rPr lang="en-IE" sz="1600" baseline="0" dirty="0" smtClean="0">
                          <a:sym typeface="Wingdings" panose="05000000000000000000" pitchFamily="2" charset="2"/>
                        </a:rPr>
                        <a:t> bank…</a:t>
                      </a:r>
                      <a:endParaRPr lang="en-US" sz="1600" dirty="0"/>
                    </a:p>
                  </a:txBody>
                  <a:tcPr/>
                </a:tc>
              </a:tr>
              <a:tr h="558265"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Banking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Loan application adjudication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Most banks</a:t>
                      </a:r>
                      <a:endParaRPr lang="en-US" sz="1600" dirty="0"/>
                    </a:p>
                  </a:txBody>
                  <a:tcPr/>
                </a:tc>
              </a:tr>
              <a:tr h="404730"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Insurance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Auto-adjudication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UHG </a:t>
                      </a:r>
                      <a:r>
                        <a:rPr lang="en-IE" sz="1600" dirty="0" smtClean="0">
                          <a:sym typeface="Wingdings" panose="05000000000000000000" pitchFamily="2" charset="2"/>
                        </a:rPr>
                        <a:t></a:t>
                      </a:r>
                      <a:endParaRPr lang="en-IE" sz="1600" dirty="0" smtClean="0"/>
                    </a:p>
                  </a:txBody>
                  <a:tcPr/>
                </a:tc>
              </a:tr>
              <a:tr h="556192"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Media companies / data centres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Machine translation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Facebook, Google</a:t>
                      </a:r>
                    </a:p>
                  </a:txBody>
                  <a:tcPr/>
                </a:tc>
              </a:tr>
              <a:tr h="414882"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Sport teams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Reduce risk of injuries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NFL,</a:t>
                      </a:r>
                      <a:r>
                        <a:rPr lang="en-IE" sz="1600" baseline="0" dirty="0" smtClean="0"/>
                        <a:t> NBA, </a:t>
                      </a:r>
                      <a:r>
                        <a:rPr lang="mr-IN" sz="1600" baseline="0" dirty="0" smtClean="0"/>
                        <a:t>…</a:t>
                      </a:r>
                      <a:endParaRPr lang="en-IE" sz="1600" dirty="0" smtClean="0"/>
                    </a:p>
                  </a:txBody>
                  <a:tcPr/>
                </a:tc>
              </a:tr>
              <a:tr h="553592"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ANY company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Data driven decision-making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Google, Amazon, Facebook, Tesla,</a:t>
                      </a:r>
                      <a:r>
                        <a:rPr lang="en-IE" sz="1600" baseline="0" dirty="0" smtClean="0"/>
                        <a:t> Apple</a:t>
                      </a:r>
                      <a:endParaRPr lang="en-IE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90332" y="63123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Sky is the limit…</a:t>
            </a:r>
            <a:endParaRPr lang="en-US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416397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_Standard_FINAL_OL">
  <a:themeElements>
    <a:clrScheme name="Optum Sept 2016">
      <a:dk1>
        <a:srgbClr val="55565A"/>
      </a:dk1>
      <a:lt1>
        <a:srgbClr val="FFFFFF"/>
      </a:lt1>
      <a:dk2>
        <a:srgbClr val="E87722"/>
      </a:dk2>
      <a:lt2>
        <a:srgbClr val="EAEAEA"/>
      </a:lt2>
      <a:accent1>
        <a:srgbClr val="E87722"/>
      </a:accent1>
      <a:accent2>
        <a:srgbClr val="F2B411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00549F"/>
      </a:hlink>
      <a:folHlink>
        <a:srgbClr val="00549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897a53ec-2016-4aee-8be4-ce9632eb08ca" ContentTypeId="0x0101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4BFBCFAD717E42B711C5CDEBFAF608" ma:contentTypeVersion="1" ma:contentTypeDescription="Create a new document." ma:contentTypeScope="" ma:versionID="c18398556466bb2361bc276fc68174b3">
  <xsd:schema xmlns:xsd="http://www.w3.org/2001/XMLSchema" xmlns:xs="http://www.w3.org/2001/XMLSchema" xmlns:p="http://schemas.microsoft.com/office/2006/metadata/properties" xmlns:ns2="d6619361-6733-4889-8a96-470efa1f75f4" xmlns:ns3="b42a7516-9cca-4fe9-9c78-f69c9144e2ed" targetNamespace="http://schemas.microsoft.com/office/2006/metadata/properties" ma:root="true" ma:fieldsID="f738e9f56e7293be85b07cb5ab147eb1" ns2:_="" ns3:_="">
    <xsd:import namespace="d6619361-6733-4889-8a96-470efa1f75f4"/>
    <xsd:import namespace="b42a7516-9cca-4fe9-9c78-f69c9144e2e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TaxCatchAll" minOccurs="0"/>
                <xsd:element ref="ns2:TaxCatchAllLabel" minOccurs="0"/>
                <xsd:element ref="ns3:Pipeline_x0020_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19361-6733-4889-8a96-470efa1f75f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1" nillable="true" ma:displayName="Taxonomy Catch All Column" ma:hidden="true" ma:list="{df657365-89e3-4c8b-a83c-d547eda493bf}" ma:internalName="TaxCatchAll" ma:showField="CatchAllData" ma:web="e6808b1a-d3ce-4dc0-8e12-0930cfcf82e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df657365-89e3-4c8b-a83c-d547eda493bf}" ma:internalName="TaxCatchAllLabel" ma:readOnly="true" ma:showField="CatchAllDataLabel" ma:web="e6808b1a-d3ce-4dc0-8e12-0930cfcf82e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2a7516-9cca-4fe9-9c78-f69c9144e2ed" elementFormDefault="qualified">
    <xsd:import namespace="http://schemas.microsoft.com/office/2006/documentManagement/types"/>
    <xsd:import namespace="http://schemas.microsoft.com/office/infopath/2007/PartnerControls"/>
    <xsd:element name="Pipeline_x0020_Status" ma:index="13" nillable="true" ma:displayName="Pipeline Status" ma:default="Pipeline" ma:format="Dropdown" ma:internalName="Pipeline_x0020_Status">
      <xsd:simpleType>
        <xsd:restriction base="dms:Choice">
          <xsd:enumeration value="Pipeline"/>
          <xsd:enumeration value="Active"/>
          <xsd:enumeration value="Parked"/>
          <xsd:enumeration value="Completed/Conclude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/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6619361-6733-4889-8a96-470efa1f75f4"/>
    <Pipeline_x0020_Status xmlns="b42a7516-9cca-4fe9-9c78-f69c9144e2ed">Pipeline</Pipeline_x0020_Status>
  </documentManagement>
</p:properties>
</file>

<file path=customXml/itemProps1.xml><?xml version="1.0" encoding="utf-8"?>
<ds:datastoreItem xmlns:ds="http://schemas.openxmlformats.org/officeDocument/2006/customXml" ds:itemID="{047420BB-D876-40A8-8D44-33C265F54C54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E07B1418-9D2F-416A-8F90-74B95DB1D4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619361-6733-4889-8a96-470efa1f75f4"/>
    <ds:schemaRef ds:uri="b42a7516-9cca-4fe9-9c78-f69c9144e2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ED5C46-2B6C-466C-AFA1-EE63242E540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59B90FC-39F4-403E-BEA7-F9A1D83390C7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F8082CB4-9A0E-44A4-8772-16826589D3F3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b42a7516-9cca-4fe9-9c78-f69c9144e2ed"/>
    <ds:schemaRef ds:uri="http://schemas.openxmlformats.org/package/2006/metadata/core-properties"/>
    <ds:schemaRef ds:uri="d6619361-6733-4889-8a96-470efa1f75f4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OptumLabs_PPT Template_Wide_FINAL</Template>
  <TotalTime>38629</TotalTime>
  <Words>2121</Words>
  <Application>Microsoft Macintosh PowerPoint</Application>
  <PresentationFormat>On-screen Show (4:3)</PresentationFormat>
  <Paragraphs>375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Mangal</vt:lpstr>
      <vt:lpstr>ＭＳ Ｐゴシック</vt:lpstr>
      <vt:lpstr>Segoe UI</vt:lpstr>
      <vt:lpstr>Wingdings</vt:lpstr>
      <vt:lpstr>Arial</vt:lpstr>
      <vt:lpstr>PPT Template_Standard_FINAL_OL</vt:lpstr>
      <vt:lpstr>Optum  Overview</vt:lpstr>
      <vt:lpstr>About me – Who I am</vt:lpstr>
      <vt:lpstr>OPTUM - Our mission</vt:lpstr>
      <vt:lpstr>What is Data Science?</vt:lpstr>
      <vt:lpstr>Danger!</vt:lpstr>
      <vt:lpstr>Data Scientists – You have to be prepared</vt:lpstr>
      <vt:lpstr>Data Scientists - Pitfalls</vt:lpstr>
      <vt:lpstr>Data Scientists – Cui bono?</vt:lpstr>
      <vt:lpstr>Data Scientists – What (some examples…)</vt:lpstr>
      <vt:lpstr>Data Scientists – What (some experiences…)</vt:lpstr>
      <vt:lpstr>Some real world examples I worked on - Energy</vt:lpstr>
      <vt:lpstr>Some real world examples I worked on – DC WL</vt:lpstr>
      <vt:lpstr>Some real world examples I worked on - Anomalies</vt:lpstr>
      <vt:lpstr>Some real world examples I worked on - Calls</vt:lpstr>
      <vt:lpstr>Conclusions</vt:lpstr>
      <vt:lpstr>Q/A</vt:lpstr>
      <vt:lpstr>Thanks for your attention!</vt:lpstr>
      <vt:lpstr>PowerPoint Presentation</vt:lpstr>
      <vt:lpstr>PowerPoint Presentation</vt:lpstr>
      <vt:lpstr>What is Data Science?</vt:lpstr>
      <vt:lpstr>Backup</vt:lpstr>
      <vt:lpstr>What is Data Science?</vt:lpstr>
      <vt:lpstr>What is Data Science?</vt:lpstr>
      <vt:lpstr>What is Data Science?</vt:lpstr>
      <vt:lpstr>Data Science or Data Analytics?</vt:lpstr>
      <vt:lpstr>Data Science or Data Analytics?</vt:lpstr>
      <vt:lpstr>Data Science or Data Analytics?</vt:lpstr>
      <vt:lpstr>Some real world examples I worked on - IA</vt:lpstr>
      <vt:lpstr>Case studies</vt:lpstr>
    </vt:vector>
  </TitlesOfParts>
  <Company>UnitedHealth Group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Charlotte Bartholomew</dc:creator>
  <cp:lastModifiedBy>Microsoft Office User</cp:lastModifiedBy>
  <cp:revision>2012</cp:revision>
  <dcterms:created xsi:type="dcterms:W3CDTF">2016-12-09T17:02:12Z</dcterms:created>
  <dcterms:modified xsi:type="dcterms:W3CDTF">2018-02-13T13:59:47Z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0x010100094BFBCFAD717E42B711C5CDEBFAF608</vt:lpwstr>
  </property>
  <property fmtid="{D5CDD505-2E9C-101B-9397-08002B2CF9AE}" pid="3" name="Subject Matter">
    <vt:lpwstr/>
  </property>
</Properties>
</file>