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66" r:id="rId4"/>
    <p:sldId id="261" r:id="rId5"/>
    <p:sldId id="264" r:id="rId6"/>
    <p:sldId id="262" r:id="rId7"/>
    <p:sldId id="263" r:id="rId8"/>
    <p:sldId id="259" r:id="rId9"/>
    <p:sldId id="265" r:id="rId10"/>
    <p:sldId id="272" r:id="rId11"/>
    <p:sldId id="267" r:id="rId12"/>
    <p:sldId id="257" r:id="rId13"/>
    <p:sldId id="624" r:id="rId14"/>
    <p:sldId id="625" r:id="rId15"/>
    <p:sldId id="656" r:id="rId16"/>
    <p:sldId id="658" r:id="rId17"/>
    <p:sldId id="258" r:id="rId18"/>
    <p:sldId id="268" r:id="rId19"/>
    <p:sldId id="269"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337" autoAdjust="0"/>
  </p:normalViewPr>
  <p:slideViewPr>
    <p:cSldViewPr snapToGrid="0">
      <p:cViewPr varScale="1">
        <p:scale>
          <a:sx n="72" d="100"/>
          <a:sy n="72" d="100"/>
        </p:scale>
        <p:origin x="20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3E653-7907-46A8-A247-9AA7464464B7}" type="datetimeFigureOut">
              <a:rPr lang="zh-CN" altLang="en-US" smtClean="0"/>
              <a:t>2024/2/4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46D51-4BCE-4BC4-92B2-7FF2CB8C2C38}" type="slidenum">
              <a:rPr lang="zh-CN" altLang="en-US" smtClean="0"/>
              <a:t>‹#›</a:t>
            </a:fld>
            <a:endParaRPr lang="zh-CN" altLang="en-US"/>
          </a:p>
        </p:txBody>
      </p:sp>
    </p:spTree>
    <p:extLst>
      <p:ext uri="{BB962C8B-B14F-4D97-AF65-F5344CB8AC3E}">
        <p14:creationId xmlns:p14="http://schemas.microsoft.com/office/powerpoint/2010/main" val="2302140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人类区别于人工智能的一个因素就是可以以各种方法传达自身对于决策的不确定性。比如我有</a:t>
            </a:r>
            <a:r>
              <a:rPr lang="en-US" altLang="zh-CN" dirty="0"/>
              <a:t>80%</a:t>
            </a:r>
            <a:r>
              <a:rPr lang="zh-CN" altLang="en-US" dirty="0"/>
              <a:t>的把握认为这个答案是正确的。</a:t>
            </a:r>
            <a:endParaRPr lang="en-US" altLang="zh-CN" dirty="0"/>
          </a:p>
          <a:p>
            <a:endParaRPr lang="en-US" altLang="zh-CN" dirty="0"/>
          </a:p>
          <a:p>
            <a:r>
              <a:rPr lang="zh-CN" altLang="en-US" dirty="0"/>
              <a:t>所以，对于人工智能来说，可靠地量化模型的不确定性有助于帮助人类理性的采纳模型的决策。</a:t>
            </a:r>
            <a:endParaRPr lang="en-US" altLang="zh-CN" dirty="0"/>
          </a:p>
          <a:p>
            <a:endParaRPr lang="en-US" altLang="zh-CN" dirty="0"/>
          </a:p>
          <a:p>
            <a:r>
              <a:rPr lang="zh-CN" altLang="en-US" dirty="0"/>
              <a:t>换言之获得模型的置信度估计可以为其决策的可靠性进行风险评估或者达到错误纠正的目的。</a:t>
            </a:r>
            <a:endParaRPr lang="en-US" altLang="zh-CN" dirty="0"/>
          </a:p>
          <a:p>
            <a:endParaRPr lang="en-US" altLang="zh-CN" dirty="0"/>
          </a:p>
          <a:p>
            <a:r>
              <a:rPr lang="zh-CN" altLang="en-US" dirty="0"/>
              <a:t>对于传统深度神经网络模型的</a:t>
            </a:r>
            <a:r>
              <a:rPr lang="en-US" altLang="zh-CN" dirty="0"/>
              <a:t>uncertainty</a:t>
            </a:r>
            <a:r>
              <a:rPr lang="zh-CN" altLang="en-US" dirty="0"/>
              <a:t>主要依赖于模型的</a:t>
            </a:r>
            <a:r>
              <a:rPr lang="en-US" altLang="zh-CN" dirty="0"/>
              <a:t>logic</a:t>
            </a:r>
            <a:r>
              <a:rPr lang="zh-CN" altLang="en-US" dirty="0"/>
              <a:t>，但是随着</a:t>
            </a:r>
            <a:r>
              <a:rPr lang="en-US" altLang="zh-CN" dirty="0"/>
              <a:t>LLM</a:t>
            </a:r>
            <a:r>
              <a:rPr lang="zh-CN" altLang="en-US" dirty="0"/>
              <a:t>的兴起，诸如贝叶斯神经网络等量化方法已经不适用了。我们主要关注的在于探究新的不确定性量化方法。</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a:t>
            </a:fld>
            <a:endParaRPr lang="zh-CN" altLang="en-US"/>
          </a:p>
        </p:txBody>
      </p:sp>
    </p:spTree>
    <p:extLst>
      <p:ext uri="{BB962C8B-B14F-4D97-AF65-F5344CB8AC3E}">
        <p14:creationId xmlns:p14="http://schemas.microsoft.com/office/powerpoint/2010/main" val="23721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对于模型</a:t>
            </a:r>
            <a:r>
              <a:rPr lang="en-US" altLang="zh-CN" dirty="0"/>
              <a:t>gpt3.5</a:t>
            </a:r>
            <a:r>
              <a:rPr lang="zh-CN" altLang="en-US" dirty="0"/>
              <a:t>，在六个数据集上，对于</a:t>
            </a:r>
            <a:r>
              <a:rPr lang="en-US" altLang="zh-CN" dirty="0" err="1"/>
              <a:t>ece</a:t>
            </a:r>
            <a:r>
              <a:rPr lang="zh-CN" altLang="en-US" dirty="0"/>
              <a:t>和</a:t>
            </a:r>
            <a:r>
              <a:rPr lang="en-US" altLang="zh-CN" dirty="0"/>
              <a:t>roc</a:t>
            </a:r>
            <a:r>
              <a:rPr lang="zh-CN" altLang="en-US" dirty="0"/>
              <a:t>这两个模型性能指标，</a:t>
            </a:r>
            <a:r>
              <a:rPr lang="en-US" altLang="zh-CN" dirty="0"/>
              <a:t>top-k</a:t>
            </a:r>
            <a:r>
              <a:rPr lang="zh-CN" altLang="en-US" dirty="0"/>
              <a:t>这种方式在增加模型的性能上效果最好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15</a:t>
            </a:fld>
            <a:endParaRPr lang="zh-CN" altLang="en-US"/>
          </a:p>
        </p:txBody>
      </p:sp>
    </p:spTree>
    <p:extLst>
      <p:ext uri="{BB962C8B-B14F-4D97-AF65-F5344CB8AC3E}">
        <p14:creationId xmlns:p14="http://schemas.microsoft.com/office/powerpoint/2010/main" val="174042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模型不确定性的另一个关键指标是模型为给定问题提供的多个回答之间的一致性。这种方法与基于回归值的不确定性估计方法中广泛探索的原则一致，</a:t>
            </a:r>
            <a:endParaRPr lang="en-US" altLang="zh-CN" dirty="0"/>
          </a:p>
          <a:p>
            <a:r>
              <a:rPr lang="zh-CN" altLang="en-US" dirty="0"/>
              <a:t>如</a:t>
            </a:r>
            <a:r>
              <a:rPr lang="en-US" altLang="zh-CN" dirty="0" err="1"/>
              <a:t>MCDropout</a:t>
            </a:r>
            <a:r>
              <a:rPr lang="zh-CN" altLang="en-US" dirty="0"/>
              <a:t>和</a:t>
            </a:r>
            <a:r>
              <a:rPr lang="en-US" altLang="zh-CN" dirty="0"/>
              <a:t>Deep Ensemble</a:t>
            </a:r>
            <a:r>
              <a:rPr lang="zh-CN" altLang="en-US" dirty="0"/>
              <a:t>。将这一概念扩展到一个非基于</a:t>
            </a:r>
            <a:r>
              <a:rPr lang="en-US" altLang="zh-CN" dirty="0"/>
              <a:t>logit</a:t>
            </a:r>
            <a:r>
              <a:rPr lang="zh-CN" altLang="en-US" dirty="0"/>
              <a:t>的环境中，专门为</a:t>
            </a:r>
            <a:r>
              <a:rPr lang="en-US" altLang="zh-CN" dirty="0"/>
              <a:t>LLM</a:t>
            </a:r>
            <a:r>
              <a:rPr lang="zh-CN" altLang="en-US" dirty="0"/>
              <a:t>量身定制。</a:t>
            </a:r>
            <a:endParaRPr lang="en-US" altLang="zh-CN" dirty="0"/>
          </a:p>
          <a:p>
            <a:endParaRPr lang="en-US" altLang="zh-CN" dirty="0"/>
          </a:p>
          <a:p>
            <a:r>
              <a:rPr lang="zh-CN" altLang="en-US" dirty="0"/>
              <a:t>基于自洽性的采样方法有差别，总结为两种，一种是自一致性，一种是诱导一致性</a:t>
            </a:r>
            <a:endParaRPr lang="en-US" altLang="zh-CN" dirty="0"/>
          </a:p>
          <a:p>
            <a:endParaRPr lang="en-US" altLang="zh-CN" dirty="0"/>
          </a:p>
          <a:p>
            <a:r>
              <a:rPr lang="zh-CN" altLang="en-US" dirty="0"/>
              <a:t>自一致性最初是为了提升模型的准确率，然而这也体现了基于集成的方式来量化不确定性。</a:t>
            </a:r>
            <a:endParaRPr lang="en-US" altLang="zh-CN" dirty="0"/>
          </a:p>
          <a:p>
            <a:endParaRPr lang="en-US" altLang="zh-CN" dirty="0"/>
          </a:p>
          <a:p>
            <a:r>
              <a:rPr lang="zh-CN" altLang="en-US" dirty="0"/>
              <a:t>这种方式关键在于使用相同的提示，但是采样的温度</a:t>
            </a:r>
            <a:r>
              <a:rPr lang="en-US" altLang="zh-CN" dirty="0"/>
              <a:t>T</a:t>
            </a:r>
            <a:r>
              <a:rPr lang="zh-CN" altLang="en-US" dirty="0"/>
              <a:t>是不同的，也就是说选取答案的时候不是基于贪心策略，而是从</a:t>
            </a:r>
            <a:r>
              <a:rPr lang="en-US" altLang="zh-CN" dirty="0"/>
              <a:t>top-K</a:t>
            </a:r>
            <a:r>
              <a:rPr lang="zh-CN" altLang="en-US" dirty="0"/>
              <a:t>的答案中采样选取。</a:t>
            </a:r>
            <a:endParaRPr lang="en-US" altLang="zh-CN" dirty="0"/>
          </a:p>
          <a:p>
            <a:endParaRPr lang="en-US" altLang="zh-CN" dirty="0"/>
          </a:p>
          <a:p>
            <a:r>
              <a:rPr lang="zh-CN" altLang="en-US" dirty="0"/>
              <a:t>诱导不确定性的灵感来源于人类在回答问题时的不确定性，在回答之前给出不同的诱导，可能导致回答的巨大差异。换言之，当模型对于问题的答案有足够的信心时，无论给出什么诱导，模型的回答总会是一致的。</a:t>
            </a:r>
            <a:endParaRPr lang="en-US" altLang="zh-CN" dirty="0"/>
          </a:p>
          <a:p>
            <a:r>
              <a:rPr lang="zh-CN" altLang="en-US" dirty="0"/>
              <a:t>这种差异主要在于不同提示给出的造成的差异性。这个工作之前我也有做过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16</a:t>
            </a:fld>
            <a:endParaRPr lang="zh-CN" altLang="en-US"/>
          </a:p>
        </p:txBody>
      </p:sp>
    </p:spTree>
    <p:extLst>
      <p:ext uri="{BB962C8B-B14F-4D97-AF65-F5344CB8AC3E}">
        <p14:creationId xmlns:p14="http://schemas.microsoft.com/office/powerpoint/2010/main" val="1209956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第一步，对于给定的输入可以生成多个回复</a:t>
            </a:r>
            <a:endParaRPr lang="en-US" altLang="zh-CN" dirty="0"/>
          </a:p>
          <a:p>
            <a:r>
              <a:rPr lang="zh-CN" altLang="en-US" dirty="0"/>
              <a:t>第二步，计算这多个响应之间的相似性得分</a:t>
            </a:r>
            <a:endParaRPr lang="en-US" altLang="zh-CN" dirty="0"/>
          </a:p>
          <a:p>
            <a:r>
              <a:rPr lang="zh-CN" altLang="en-US" dirty="0"/>
              <a:t>第三步，使用这些相似值来计算不确定性得分</a:t>
            </a:r>
            <a:endParaRPr lang="en-US" altLang="zh-CN" dirty="0"/>
          </a:p>
          <a:p>
            <a:endParaRPr lang="en-US" altLang="zh-CN" dirty="0"/>
          </a:p>
          <a:p>
            <a:r>
              <a:rPr lang="en-US" altLang="zh-CN" b="1" dirty="0"/>
              <a:t>Jaccard</a:t>
            </a:r>
            <a:r>
              <a:rPr lang="zh-CN" altLang="en-US" b="1" dirty="0"/>
              <a:t>相似性表示的是单词个体之间的相似性，并没有包含语义之间的相似性，尤其是对于否定（</a:t>
            </a:r>
            <a:r>
              <a:rPr lang="en-US" altLang="zh-CN" b="1" dirty="0"/>
              <a:t>not</a:t>
            </a:r>
            <a:r>
              <a:rPr lang="zh-CN" altLang="en-US" b="1" dirty="0"/>
              <a:t>）这样的信息是无法捕捉的</a:t>
            </a:r>
            <a:endParaRPr lang="en-US" altLang="zh-CN" b="1" dirty="0"/>
          </a:p>
          <a:p>
            <a:endParaRPr lang="en-US" altLang="zh-CN" b="1" dirty="0"/>
          </a:p>
          <a:p>
            <a:r>
              <a:rPr lang="zh-CN" altLang="en-US" b="1" dirty="0"/>
              <a:t>自然语言推断是采用</a:t>
            </a:r>
            <a:r>
              <a:rPr lang="en-US" altLang="zh-CN" b="1" dirty="0" err="1"/>
              <a:t>bert</a:t>
            </a:r>
            <a:r>
              <a:rPr lang="zh-CN" altLang="en-US" b="1" dirty="0"/>
              <a:t>模型对两个句子进行相似性评分</a:t>
            </a:r>
            <a:endParaRPr lang="en-US" altLang="zh-CN" b="1" dirty="0"/>
          </a:p>
          <a:p>
            <a:endParaRPr lang="en-US" altLang="zh-CN" b="1" dirty="0"/>
          </a:p>
          <a:p>
            <a:endParaRPr lang="en-US" altLang="zh-CN" b="1"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17</a:t>
            </a:fld>
            <a:endParaRPr lang="zh-CN" altLang="en-US"/>
          </a:p>
        </p:txBody>
      </p:sp>
    </p:spTree>
    <p:extLst>
      <p:ext uri="{BB962C8B-B14F-4D97-AF65-F5344CB8AC3E}">
        <p14:creationId xmlns:p14="http://schemas.microsoft.com/office/powerpoint/2010/main" val="362273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语义相似集，就是将对一个问题的回答按照语义分为几个相似集。比如中国的首都是哪里？北京。中国的首都是北京，上海。前两个就是一个集合，上海是一个集合。</a:t>
            </a:r>
            <a:endParaRPr lang="en-US" altLang="zh-CN" b="1" dirty="0"/>
          </a:p>
          <a:p>
            <a:r>
              <a:rPr lang="zh-CN" altLang="en-US" b="1" dirty="0"/>
              <a:t>然后计算集合熵来作为不确定性。</a:t>
            </a:r>
            <a:endParaRPr lang="en-US" altLang="zh-CN" b="1" dirty="0"/>
          </a:p>
          <a:p>
            <a:endParaRPr lang="en-US" altLang="zh-CN" b="1" dirty="0"/>
          </a:p>
          <a:p>
            <a:endParaRPr lang="en-US" altLang="zh-CN" b="1"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18</a:t>
            </a:fld>
            <a:endParaRPr lang="zh-CN" altLang="en-US"/>
          </a:p>
        </p:txBody>
      </p:sp>
    </p:spTree>
    <p:extLst>
      <p:ext uri="{BB962C8B-B14F-4D97-AF65-F5344CB8AC3E}">
        <p14:creationId xmlns:p14="http://schemas.microsoft.com/office/powerpoint/2010/main" val="327061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我们的置信度评估源于两个因素：观察一致性和自我反思确定性，这两个因素分别是</a:t>
            </a:r>
            <a:r>
              <a:rPr lang="en-US" altLang="zh-CN" sz="1200" b="0" i="0" kern="1200" dirty="0">
                <a:solidFill>
                  <a:schemeClr val="tx1"/>
                </a:solidFill>
                <a:effectLst/>
                <a:latin typeface="+mn-lt"/>
                <a:ea typeface="+mn-ea"/>
                <a:cs typeface="+mn-cs"/>
              </a:rPr>
              <a:t>LLM</a:t>
            </a:r>
            <a:r>
              <a:rPr lang="zh-CN" altLang="en-US" sz="1200" b="0" i="0" kern="1200" dirty="0">
                <a:solidFill>
                  <a:schemeClr val="tx1"/>
                </a:solidFill>
                <a:effectLst/>
                <a:latin typeface="+mn-lt"/>
                <a:ea typeface="+mn-ea"/>
                <a:cs typeface="+mn-cs"/>
              </a:rPr>
              <a:t>置信度的外在和内在评估。</a:t>
            </a:r>
            <a:endParaRPr lang="en-US" altLang="zh-CN" sz="1200" b="0" i="0" kern="1200" dirty="0">
              <a:solidFill>
                <a:schemeClr val="tx1"/>
              </a:solidFill>
              <a:effectLst/>
              <a:latin typeface="+mn-lt"/>
              <a:ea typeface="+mn-ea"/>
              <a:cs typeface="+mn-cs"/>
            </a:endParaRPr>
          </a:p>
          <a:p>
            <a:r>
              <a:rPr lang="zh-CN" altLang="en-US" b="0" dirty="0"/>
              <a:t>由于训练有素的</a:t>
            </a:r>
            <a:r>
              <a:rPr lang="en-US" altLang="zh-CN" b="0" dirty="0"/>
              <a:t>LLM</a:t>
            </a:r>
            <a:r>
              <a:rPr lang="zh-CN" altLang="en-US" b="0" dirty="0"/>
              <a:t>在被问及未充分指定的问题或其训练数据中未包含的内容时，应考虑多个不同的答案，因此观察一致性从外部衡量</a:t>
            </a:r>
            <a:r>
              <a:rPr lang="en-US" altLang="zh-CN" b="0" dirty="0"/>
              <a:t>LLM</a:t>
            </a:r>
            <a:r>
              <a:rPr lang="zh-CN" altLang="en-US" b="0" dirty="0"/>
              <a:t>是否发现多个相互矛盾的答案可能是好的答案。由于有效的</a:t>
            </a:r>
            <a:r>
              <a:rPr lang="en-US" altLang="zh-CN" b="0" dirty="0"/>
              <a:t>LLM</a:t>
            </a:r>
            <a:r>
              <a:rPr lang="zh-CN" altLang="en-US" b="0" dirty="0"/>
              <a:t>可以合理地评估来自任意代理的文本，自反射确定性直接要求</a:t>
            </a:r>
            <a:r>
              <a:rPr lang="en-US" altLang="zh-CN" b="0" dirty="0"/>
              <a:t>LLM</a:t>
            </a:r>
            <a:r>
              <a:rPr lang="zh-CN" altLang="en-US" b="0" dirty="0"/>
              <a:t>从本质上反思其先前生成的答案是否正确，以及它对此有多自信</a:t>
            </a:r>
            <a:endParaRPr lang="en-US" altLang="zh-CN" b="0" dirty="0"/>
          </a:p>
          <a:p>
            <a:endParaRPr lang="en-US" altLang="zh-CN" b="0" dirty="0"/>
          </a:p>
          <a:p>
            <a:r>
              <a:rPr lang="zh-CN" altLang="en-US" b="0" dirty="0"/>
              <a:t>模型不确定性的第一个关键衡量标准是</a:t>
            </a:r>
            <a:r>
              <a:rPr lang="en-US" altLang="zh-CN" b="0" dirty="0"/>
              <a:t>LLM</a:t>
            </a:r>
            <a:r>
              <a:rPr lang="zh-CN" altLang="en-US" b="0" dirty="0"/>
              <a:t>对特定输入问题给出的可能答案之间的矛盾得分。观察到的一致性是由与</a:t>
            </a:r>
            <a:r>
              <a:rPr lang="en-US" altLang="zh-CN" b="0" dirty="0"/>
              <a:t>LLM</a:t>
            </a:r>
            <a:r>
              <a:rPr lang="zh-CN" altLang="en-US" b="0" dirty="0"/>
              <a:t>重复交互的用户执行的外部置信度评估。如果一个模型表现出很强的观察一致性，那么它就不太可能呈现出与其初始答案截然不同的替代反应。</a:t>
            </a:r>
            <a:endParaRPr lang="en-US" altLang="zh-CN" b="0" dirty="0"/>
          </a:p>
          <a:p>
            <a:endParaRPr lang="en-US" altLang="zh-CN" b="0" dirty="0"/>
          </a:p>
          <a:p>
            <a:r>
              <a:rPr lang="zh-CN" altLang="en-US" b="0" dirty="0"/>
              <a:t>实验验证得到，如果使用其他工作中的</a:t>
            </a:r>
            <a:r>
              <a:rPr lang="en-US" altLang="zh-CN" b="0" dirty="0"/>
              <a:t>0-100</a:t>
            </a:r>
            <a:r>
              <a:rPr lang="zh-CN" altLang="en-US" b="0" dirty="0"/>
              <a:t>这种连续数字来表征不确定性，模型的回答大部分会集中在</a:t>
            </a:r>
            <a:r>
              <a:rPr lang="en-US" altLang="zh-CN" b="0" dirty="0"/>
              <a:t>90-100</a:t>
            </a:r>
            <a:r>
              <a:rPr lang="zh-CN" altLang="en-US" b="0" dirty="0"/>
              <a:t>，这也是</a:t>
            </a:r>
            <a:r>
              <a:rPr lang="en-US" altLang="zh-CN" b="0" dirty="0"/>
              <a:t>over-confident</a:t>
            </a:r>
            <a:r>
              <a:rPr lang="zh-CN" altLang="en-US" b="0" dirty="0"/>
              <a:t>，如果使用这种人为定级的方式，模型</a:t>
            </a:r>
            <a:r>
              <a:rPr lang="en-US" altLang="zh-CN" b="0" dirty="0"/>
              <a:t>over-confident</a:t>
            </a:r>
            <a:r>
              <a:rPr lang="zh-CN" altLang="en-US" b="0" dirty="0"/>
              <a:t>会缓解。</a:t>
            </a:r>
            <a:endParaRPr lang="en-US" altLang="zh-CN" b="0"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19</a:t>
            </a:fld>
            <a:endParaRPr lang="zh-CN" altLang="en-US"/>
          </a:p>
        </p:txBody>
      </p:sp>
    </p:spTree>
    <p:extLst>
      <p:ext uri="{BB962C8B-B14F-4D97-AF65-F5344CB8AC3E}">
        <p14:creationId xmlns:p14="http://schemas.microsoft.com/office/powerpoint/2010/main" val="173362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针对传统</a:t>
            </a:r>
            <a:r>
              <a:rPr lang="en-US" altLang="zh-CN" dirty="0" err="1"/>
              <a:t>dnn</a:t>
            </a:r>
            <a:r>
              <a:rPr lang="zh-CN" altLang="en-US" dirty="0"/>
              <a:t>的不确定性的量化方法有</a:t>
            </a:r>
            <a:r>
              <a:rPr lang="en-US" altLang="zh-CN" dirty="0"/>
              <a:t>4</a:t>
            </a:r>
            <a:r>
              <a:rPr lang="zh-CN" altLang="en-US" dirty="0"/>
              <a:t>类，分别是</a:t>
            </a:r>
            <a:endParaRPr lang="en-US" altLang="zh-CN" dirty="0"/>
          </a:p>
          <a:p>
            <a:r>
              <a:rPr lang="zh-CN" altLang="en-US" dirty="0"/>
              <a:t>：：：：：：：：</a:t>
            </a:r>
            <a:endParaRPr lang="en-US" altLang="zh-CN" dirty="0"/>
          </a:p>
          <a:p>
            <a:endParaRPr lang="en-US" altLang="zh-CN" dirty="0"/>
          </a:p>
          <a:p>
            <a:endParaRPr lang="en-US" altLang="zh-CN" dirty="0"/>
          </a:p>
          <a:p>
            <a:r>
              <a:rPr lang="zh-CN" altLang="en-US" dirty="0"/>
              <a:t>对于一个二分类任务或者回归任务，通过方法可以得到一组预测值。我们通过计算这组预测值的熵、散度等指标就是不确定性的指标值</a:t>
            </a:r>
            <a:endParaRPr lang="en-US" altLang="zh-CN" dirty="0"/>
          </a:p>
          <a:p>
            <a:endParaRPr lang="en-US" altLang="zh-CN" dirty="0"/>
          </a:p>
          <a:p>
            <a:r>
              <a:rPr lang="zh-CN" altLang="en-US" dirty="0"/>
              <a:t>对于一个多分类任务，输出是一个</a:t>
            </a:r>
            <a:r>
              <a:rPr lang="en-US" altLang="zh-CN" dirty="0" err="1"/>
              <a:t>softmax</a:t>
            </a:r>
            <a:r>
              <a:rPr lang="zh-CN" altLang="en-US" dirty="0"/>
              <a:t>输出，我们可以计算比如</a:t>
            </a:r>
            <a:r>
              <a:rPr lang="en-US" altLang="zh-CN" dirty="0"/>
              <a:t>KL</a:t>
            </a:r>
            <a:r>
              <a:rPr lang="zh-CN" altLang="en-US" dirty="0"/>
              <a:t>散度、汉明距离等指标作为不确定性的量化</a:t>
            </a:r>
          </a:p>
        </p:txBody>
      </p:sp>
      <p:sp>
        <p:nvSpPr>
          <p:cNvPr id="4" name="灯片编号占位符 3"/>
          <p:cNvSpPr>
            <a:spLocks noGrp="1"/>
          </p:cNvSpPr>
          <p:nvPr>
            <p:ph type="sldNum" sz="quarter" idx="5"/>
          </p:nvPr>
        </p:nvSpPr>
        <p:spPr/>
        <p:txBody>
          <a:bodyPr/>
          <a:lstStyle/>
          <a:p>
            <a:fld id="{63646D51-4BCE-4BC4-92B2-7FF2CB8C2C38}" type="slidenum">
              <a:rPr lang="zh-CN" altLang="en-US" smtClean="0"/>
              <a:t>2</a:t>
            </a:fld>
            <a:endParaRPr lang="zh-CN" altLang="en-US"/>
          </a:p>
        </p:txBody>
      </p:sp>
    </p:spTree>
    <p:extLst>
      <p:ext uri="{BB962C8B-B14F-4D97-AF65-F5344CB8AC3E}">
        <p14:creationId xmlns:p14="http://schemas.microsoft.com/office/powerpoint/2010/main" val="317723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不确定性大致有两个应用方向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评估不确定性进行特殊样本的检测。比如不同源样本，对抗样本等等。因为这些样本的不确定性指标都会比普通样本的高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不确定性校准。校准的定义是预测置信度与事件发生的真实概率的匹配程度，二者相等即为</a:t>
            </a:r>
            <a:r>
              <a:rPr lang="en-US" altLang="zh-CN" sz="1200" b="0" i="0" kern="1200" dirty="0">
                <a:solidFill>
                  <a:schemeClr val="tx1"/>
                </a:solidFill>
                <a:effectLst/>
                <a:latin typeface="+mn-lt"/>
                <a:ea typeface="+mn-ea"/>
                <a:cs typeface="+mn-cs"/>
              </a:rPr>
              <a:t>well-calibrated</a:t>
            </a:r>
            <a:r>
              <a:rPr lang="zh-CN" altLang="en-US" sz="1200" b="0" i="0" kern="1200" dirty="0">
                <a:solidFill>
                  <a:schemeClr val="tx1"/>
                </a:solidFill>
                <a:effectLst/>
                <a:latin typeface="+mn-lt"/>
                <a:ea typeface="+mn-ea"/>
                <a:cs typeface="+mn-cs"/>
              </a:rPr>
              <a:t>，否则就存在</a:t>
            </a:r>
            <a:r>
              <a:rPr lang="en-US" altLang="zh-CN" sz="1200" b="0" i="0" kern="1200" dirty="0" err="1">
                <a:solidFill>
                  <a:schemeClr val="tx1"/>
                </a:solidFill>
                <a:effectLst/>
                <a:latin typeface="+mn-lt"/>
                <a:ea typeface="+mn-ea"/>
                <a:cs typeface="+mn-cs"/>
              </a:rPr>
              <a:t>calobration</a:t>
            </a:r>
            <a:r>
              <a:rPr lang="en-US" altLang="zh-CN" sz="1200" b="0" i="0" kern="1200" dirty="0">
                <a:solidFill>
                  <a:schemeClr val="tx1"/>
                </a:solidFill>
                <a:effectLst/>
                <a:latin typeface="+mn-lt"/>
                <a:ea typeface="+mn-ea"/>
                <a:cs typeface="+mn-cs"/>
              </a:rPr>
              <a:t> error</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校准的目的在于获得一个更加可信的模型。</a:t>
            </a:r>
            <a:endParaRPr lang="en-US" altLang="zh-CN" sz="1200" b="0" i="0" kern="1200" dirty="0">
              <a:solidFill>
                <a:schemeClr val="tx1"/>
              </a:solidFill>
              <a:effectLst/>
              <a:latin typeface="+mn-lt"/>
              <a:ea typeface="+mn-ea"/>
              <a:cs typeface="+mn-cs"/>
            </a:endParaRPr>
          </a:p>
          <a:p>
            <a:r>
              <a:rPr lang="zh-CN" altLang="en-US" dirty="0"/>
              <a:t>白话来说就是希望模型给出的样本不确定性为</a:t>
            </a:r>
            <a:r>
              <a:rPr lang="en-US" altLang="zh-CN" dirty="0"/>
              <a:t>90%</a:t>
            </a:r>
            <a:r>
              <a:rPr lang="zh-CN" altLang="en-US" dirty="0"/>
              <a:t>的样本中，有</a:t>
            </a:r>
            <a:r>
              <a:rPr lang="en-US" altLang="zh-CN" dirty="0"/>
              <a:t>90%</a:t>
            </a:r>
            <a:r>
              <a:rPr lang="zh-CN" altLang="en-US" dirty="0"/>
              <a:t>是正确的。不确定性为</a:t>
            </a:r>
            <a:r>
              <a:rPr lang="en-US" altLang="zh-CN" dirty="0"/>
              <a:t>10%</a:t>
            </a:r>
            <a:r>
              <a:rPr lang="zh-CN" altLang="en-US" dirty="0"/>
              <a:t>的样本中，就有</a:t>
            </a:r>
            <a:r>
              <a:rPr lang="en-US" altLang="zh-CN" dirty="0"/>
              <a:t>10%</a:t>
            </a:r>
            <a:r>
              <a:rPr lang="zh-CN" altLang="en-US" dirty="0"/>
              <a:t>是正确的。</a:t>
            </a:r>
          </a:p>
        </p:txBody>
      </p:sp>
      <p:sp>
        <p:nvSpPr>
          <p:cNvPr id="4" name="灯片编号占位符 3"/>
          <p:cNvSpPr>
            <a:spLocks noGrp="1"/>
          </p:cNvSpPr>
          <p:nvPr>
            <p:ph type="sldNum" sz="quarter" idx="5"/>
          </p:nvPr>
        </p:nvSpPr>
        <p:spPr/>
        <p:txBody>
          <a:bodyPr/>
          <a:lstStyle/>
          <a:p>
            <a:fld id="{63646D51-4BCE-4BC4-92B2-7FF2CB8C2C38}" type="slidenum">
              <a:rPr lang="zh-CN" altLang="en-US" smtClean="0"/>
              <a:t>3</a:t>
            </a:fld>
            <a:endParaRPr lang="zh-CN" altLang="en-US"/>
          </a:p>
        </p:txBody>
      </p:sp>
    </p:spTree>
    <p:extLst>
      <p:ext uri="{BB962C8B-B14F-4D97-AF65-F5344CB8AC3E}">
        <p14:creationId xmlns:p14="http://schemas.microsoft.com/office/powerpoint/2010/main" val="331969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传统深度神经网络模型的</a:t>
            </a:r>
            <a:r>
              <a:rPr lang="en-US" altLang="zh-CN" dirty="0"/>
              <a:t>uncertainty</a:t>
            </a:r>
            <a:r>
              <a:rPr lang="zh-CN" altLang="en-US" dirty="0"/>
              <a:t>主要依赖于模型的</a:t>
            </a:r>
            <a:r>
              <a:rPr lang="en-US" altLang="zh-CN" dirty="0"/>
              <a:t>logic</a:t>
            </a:r>
            <a:r>
              <a:rPr lang="zh-CN" altLang="en-US" dirty="0"/>
              <a:t>，对于诸如</a:t>
            </a:r>
            <a:r>
              <a:rPr lang="en-US" altLang="zh-CN" dirty="0"/>
              <a:t>GPT2</a:t>
            </a:r>
            <a:r>
              <a:rPr lang="zh-CN" altLang="en-US" dirty="0"/>
              <a:t>的大模型，他的输出可以被认为是一个词汇表长度比如</a:t>
            </a:r>
            <a:r>
              <a:rPr lang="en-US" altLang="zh-CN" dirty="0"/>
              <a:t>3</a:t>
            </a:r>
            <a:r>
              <a:rPr lang="zh-CN" altLang="en-US" dirty="0"/>
              <a:t>万的多分类任务，但是</a:t>
            </a:r>
            <a:r>
              <a:rPr lang="en-US" altLang="zh-CN" dirty="0"/>
              <a:t>LLM</a:t>
            </a:r>
            <a:r>
              <a:rPr lang="zh-CN" altLang="en-US" dirty="0"/>
              <a:t>使用</a:t>
            </a:r>
            <a:r>
              <a:rPr lang="en-US" altLang="zh-CN" dirty="0"/>
              <a:t>logic</a:t>
            </a:r>
            <a:r>
              <a:rPr lang="zh-CN" altLang="en-US" dirty="0"/>
              <a:t>的限制主要体现在：</a:t>
            </a:r>
            <a:endParaRPr lang="en-US" altLang="zh-CN" dirty="0"/>
          </a:p>
          <a:p>
            <a:r>
              <a:rPr lang="en-US" altLang="zh-CN" dirty="0"/>
              <a:t>1</a:t>
            </a:r>
            <a:r>
              <a:rPr lang="zh-CN" altLang="en-US" dirty="0"/>
              <a:t>：</a:t>
            </a:r>
            <a:r>
              <a:rPr lang="en-US" altLang="zh-CN" dirty="0"/>
              <a:t>logit</a:t>
            </a:r>
            <a:r>
              <a:rPr lang="zh-CN" altLang="en-US" dirty="0"/>
              <a:t>输出在许多情况下是过度自信的，所以直接使用</a:t>
            </a:r>
            <a:r>
              <a:rPr lang="en-US" altLang="zh-CN" dirty="0"/>
              <a:t>LLM</a:t>
            </a:r>
            <a:r>
              <a:rPr lang="zh-CN" altLang="en-US" dirty="0"/>
              <a:t>的</a:t>
            </a:r>
            <a:r>
              <a:rPr lang="en-US" altLang="zh-CN" dirty="0"/>
              <a:t>logit</a:t>
            </a:r>
            <a:r>
              <a:rPr lang="zh-CN" altLang="en-US" dirty="0"/>
              <a:t>输出是不准确的</a:t>
            </a:r>
            <a:endParaRPr lang="en-US" altLang="zh-CN" dirty="0"/>
          </a:p>
          <a:p>
            <a:r>
              <a:rPr lang="en-US" altLang="zh-CN" dirty="0"/>
              <a:t>2</a:t>
            </a:r>
            <a:r>
              <a:rPr lang="zh-CN" altLang="en-US" dirty="0"/>
              <a:t>：</a:t>
            </a:r>
            <a:r>
              <a:rPr lang="en-US" altLang="zh-CN" dirty="0"/>
              <a:t>logic</a:t>
            </a:r>
            <a:r>
              <a:rPr lang="zh-CN" altLang="en-US" dirty="0"/>
              <a:t>仅反应了</a:t>
            </a:r>
            <a:r>
              <a:rPr lang="en-US" altLang="zh-CN" dirty="0"/>
              <a:t>LLM</a:t>
            </a:r>
            <a:r>
              <a:rPr lang="zh-CN" altLang="en-US" dirty="0"/>
              <a:t>对于下一个</a:t>
            </a:r>
            <a:r>
              <a:rPr lang="en-US" altLang="zh-CN" dirty="0"/>
              <a:t>token</a:t>
            </a:r>
            <a:r>
              <a:rPr lang="zh-CN" altLang="en-US" dirty="0"/>
              <a:t>的信心，而不是对整个回答的置信度。</a:t>
            </a:r>
            <a:endParaRPr lang="en-US" altLang="zh-CN" dirty="0"/>
          </a:p>
          <a:p>
            <a:r>
              <a:rPr lang="en-US" altLang="zh-CN" dirty="0"/>
              <a:t>3</a:t>
            </a:r>
            <a:r>
              <a:rPr lang="zh-CN" altLang="en-US" dirty="0"/>
              <a:t>：商业化闭源大模型的兴起，</a:t>
            </a:r>
            <a:r>
              <a:rPr lang="en-US" altLang="zh-CN" dirty="0" err="1"/>
              <a:t>chatgpt</a:t>
            </a:r>
            <a:r>
              <a:rPr lang="zh-CN" altLang="en-US" dirty="0"/>
              <a:t>仅允许文本的输入和输出，缺乏用户对模型</a:t>
            </a:r>
            <a:r>
              <a:rPr lang="en-US" altLang="zh-CN" dirty="0"/>
              <a:t>logic</a:t>
            </a:r>
            <a:r>
              <a:rPr lang="zh-CN" altLang="en-US" dirty="0"/>
              <a:t>的访问</a:t>
            </a:r>
            <a:endParaRPr lang="en-US" altLang="zh-CN" dirty="0"/>
          </a:p>
          <a:p>
            <a:endParaRPr lang="en-US" altLang="zh-CN" dirty="0"/>
          </a:p>
          <a:p>
            <a:r>
              <a:rPr lang="zh-CN" altLang="en-US" sz="1200" b="0" i="0" kern="1200" dirty="0">
                <a:solidFill>
                  <a:schemeClr val="tx1"/>
                </a:solidFill>
                <a:effectLst/>
                <a:latin typeface="+mn-lt"/>
                <a:ea typeface="+mn-ea"/>
                <a:cs typeface="+mn-cs"/>
              </a:rPr>
              <a:t>因此，这些限制需要非基于</a:t>
            </a:r>
            <a:r>
              <a:rPr lang="en-US" altLang="zh-CN" sz="1200" b="0" i="0" kern="1200" dirty="0">
                <a:solidFill>
                  <a:schemeClr val="tx1"/>
                </a:solidFill>
                <a:effectLst/>
                <a:latin typeface="+mn-lt"/>
                <a:ea typeface="+mn-ea"/>
                <a:cs typeface="+mn-cs"/>
              </a:rPr>
              <a:t>logit</a:t>
            </a:r>
            <a:r>
              <a:rPr lang="zh-CN" altLang="en-US" sz="1200" b="0" i="0" kern="1200" dirty="0">
                <a:solidFill>
                  <a:schemeClr val="tx1"/>
                </a:solidFill>
                <a:effectLst/>
                <a:latin typeface="+mn-lt"/>
                <a:ea typeface="+mn-ea"/>
                <a:cs typeface="+mn-cs"/>
              </a:rPr>
              <a:t>的方法来引出</a:t>
            </a:r>
            <a:r>
              <a:rPr lang="en-US" altLang="zh-CN" sz="1200" b="0" i="0" kern="1200" dirty="0">
                <a:solidFill>
                  <a:schemeClr val="tx1"/>
                </a:solidFill>
                <a:effectLst/>
                <a:latin typeface="+mn-lt"/>
                <a:ea typeface="+mn-ea"/>
                <a:cs typeface="+mn-cs"/>
              </a:rPr>
              <a:t>LLM</a:t>
            </a:r>
            <a:r>
              <a:rPr lang="zh-CN" altLang="en-US" sz="1200" b="0" i="0" kern="1200" dirty="0">
                <a:solidFill>
                  <a:schemeClr val="tx1"/>
                </a:solidFill>
                <a:effectLst/>
                <a:latin typeface="+mn-lt"/>
                <a:ea typeface="+mn-ea"/>
                <a:cs typeface="+mn-cs"/>
              </a:rPr>
              <a:t>中的不确定性，称为置信度引出。</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3646D51-4BCE-4BC4-92B2-7FF2CB8C2C38}" type="slidenum">
              <a:rPr lang="zh-CN" altLang="en-US" smtClean="0"/>
              <a:t>4</a:t>
            </a:fld>
            <a:endParaRPr lang="zh-CN" altLang="en-US"/>
          </a:p>
        </p:txBody>
      </p:sp>
    </p:spTree>
    <p:extLst>
      <p:ext uri="{BB962C8B-B14F-4D97-AF65-F5344CB8AC3E}">
        <p14:creationId xmlns:p14="http://schemas.microsoft.com/office/powerpoint/2010/main" val="39531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我将现存的针对大模型的量化分为两类，一类是针对可微调的开源大模型，一种是针对比如</a:t>
            </a:r>
            <a:r>
              <a:rPr lang="en-US" altLang="zh-CN" dirty="0" err="1"/>
              <a:t>chatgpt</a:t>
            </a:r>
            <a:r>
              <a:rPr lang="zh-CN" altLang="en-US" dirty="0"/>
              <a:t>这种黑盒大模型</a:t>
            </a:r>
            <a:endParaRPr lang="en-US" altLang="zh-CN" dirty="0"/>
          </a:p>
          <a:p>
            <a:endParaRPr lang="en-US" altLang="zh-CN" dirty="0"/>
          </a:p>
          <a:p>
            <a:r>
              <a:rPr lang="zh-CN" altLang="en-US" dirty="0"/>
              <a:t>开源大模型可做的操作有微调模型、获取中间层输出等方式。</a:t>
            </a:r>
            <a:endParaRPr lang="en-US" altLang="zh-CN" dirty="0"/>
          </a:p>
          <a:p>
            <a:r>
              <a:rPr lang="zh-CN" altLang="en-US" dirty="0"/>
              <a:t>黑盒大模型可以使用</a:t>
            </a:r>
            <a:r>
              <a:rPr lang="en-US" altLang="zh-CN" dirty="0"/>
              <a:t>prompt</a:t>
            </a:r>
            <a:r>
              <a:rPr lang="zh-CN" altLang="en-US" dirty="0"/>
              <a:t>激发，或者采用温度的方式，</a:t>
            </a:r>
            <a:r>
              <a:rPr lang="en-US" altLang="zh-CN" dirty="0"/>
              <a:t>top-k</a:t>
            </a:r>
            <a:r>
              <a:rPr lang="zh-CN" altLang="en-US" dirty="0"/>
              <a:t>的方法来获得模型对于一个问题的多个反馈，从而量化这些反馈的差异</a:t>
            </a:r>
            <a:endParaRPr lang="en-US" altLang="zh-CN" dirty="0"/>
          </a:p>
          <a:p>
            <a:r>
              <a:rPr lang="zh-CN" altLang="en-US" dirty="0"/>
              <a:t>黑盒大模型的一个缺点还是只能获得自然语言的答案，那么如何量化答案之间的差异性也是一个问题，常见的方式是使用</a:t>
            </a:r>
            <a:r>
              <a:rPr lang="en-US" altLang="zh-CN" dirty="0" err="1"/>
              <a:t>bert</a:t>
            </a:r>
            <a:r>
              <a:rPr lang="zh-CN" altLang="en-US" dirty="0"/>
              <a:t>模型。</a:t>
            </a:r>
            <a:endParaRPr lang="en-US" altLang="zh-CN" dirty="0"/>
          </a:p>
          <a:p>
            <a:endParaRPr lang="en-US" altLang="zh-CN" dirty="0"/>
          </a:p>
          <a:p>
            <a:r>
              <a:rPr lang="zh-CN" altLang="en-US" dirty="0"/>
              <a:t>现有的主要方法大致有：</a:t>
            </a:r>
            <a:endParaRPr lang="en-US" altLang="zh-CN" dirty="0"/>
          </a:p>
          <a:p>
            <a:r>
              <a:rPr lang="en-US" altLang="zh-CN" dirty="0"/>
              <a:t>1.</a:t>
            </a:r>
            <a:r>
              <a:rPr lang="zh-CN" altLang="en-US" dirty="0"/>
              <a:t>无参数的后校准的方法        初衷是认为模型的</a:t>
            </a:r>
            <a:r>
              <a:rPr lang="en-US" altLang="zh-CN" dirty="0"/>
              <a:t>logit</a:t>
            </a:r>
            <a:r>
              <a:rPr lang="zh-CN" altLang="en-US" dirty="0"/>
              <a:t>输出是</a:t>
            </a:r>
            <a:r>
              <a:rPr lang="en-US" altLang="zh-CN" dirty="0"/>
              <a:t>over-confident</a:t>
            </a:r>
            <a:r>
              <a:rPr lang="zh-CN" altLang="en-US" dirty="0"/>
              <a:t>的，所以可以通过一些数学方法，比如温度校准，标签平滑和知识蒸馏等方式对模型输出的</a:t>
            </a:r>
            <a:r>
              <a:rPr lang="en-US" altLang="zh-CN" dirty="0"/>
              <a:t>logit</a:t>
            </a:r>
            <a:r>
              <a:rPr lang="zh-CN" altLang="en-US" dirty="0"/>
              <a:t>进行校准</a:t>
            </a:r>
            <a:endParaRPr lang="en-US" altLang="zh-CN" dirty="0"/>
          </a:p>
          <a:p>
            <a:r>
              <a:rPr lang="en-US" altLang="zh-CN" dirty="0"/>
              <a:t>2.</a:t>
            </a:r>
            <a:r>
              <a:rPr lang="zh-CN" altLang="en-US" sz="1200" b="1" i="0" kern="1200" dirty="0">
                <a:solidFill>
                  <a:schemeClr val="tx1"/>
                </a:solidFill>
                <a:effectLst/>
                <a:latin typeface="+mn-lt"/>
                <a:ea typeface="+mn-ea"/>
                <a:cs typeface="+mn-cs"/>
              </a:rPr>
              <a:t>共形预测</a:t>
            </a:r>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conformal prediction</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是一个量化机器学习分类器（包括深度神经网络）不确定性的框架，我查到的共性预测大致有两种做法，一种是基于算法生成多个测试样本</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语言激发的不确定性，可以通过微调或者提示的方式让模型给出自身的不确定性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还有一些其他的方法比如集成模型的方式</a:t>
            </a:r>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5</a:t>
            </a:fld>
            <a:endParaRPr lang="zh-CN" altLang="en-US"/>
          </a:p>
        </p:txBody>
      </p:sp>
    </p:spTree>
    <p:extLst>
      <p:ext uri="{BB962C8B-B14F-4D97-AF65-F5344CB8AC3E}">
        <p14:creationId xmlns:p14="http://schemas.microsoft.com/office/powerpoint/2010/main" val="2348844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8</a:t>
            </a:fld>
            <a:endParaRPr lang="zh-CN" altLang="en-US"/>
          </a:p>
        </p:txBody>
      </p:sp>
    </p:spTree>
    <p:extLst>
      <p:ext uri="{BB962C8B-B14F-4D97-AF65-F5344CB8AC3E}">
        <p14:creationId xmlns:p14="http://schemas.microsoft.com/office/powerpoint/2010/main" val="19772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基于人类专家的建议模式，会给出对于一个建议的信心。这种语言信心模式期望</a:t>
            </a:r>
            <a:r>
              <a:rPr lang="en-US" altLang="zh-CN" dirty="0"/>
              <a:t>LLM</a:t>
            </a:r>
            <a:r>
              <a:rPr lang="zh-CN" altLang="en-US" dirty="0"/>
              <a:t>直接给出答案的不确定性或置信度。</a:t>
            </a:r>
            <a:endParaRPr lang="en-US" altLang="zh-CN" dirty="0"/>
          </a:p>
          <a:p>
            <a:r>
              <a:rPr lang="zh-CN" altLang="en-US" dirty="0"/>
              <a:t>在这个阶段中，作者探讨了如何引导</a:t>
            </a:r>
            <a:r>
              <a:rPr lang="en-US" altLang="zh-CN" dirty="0"/>
              <a:t>LLM</a:t>
            </a:r>
            <a:r>
              <a:rPr lang="zh-CN" altLang="en-US" dirty="0"/>
              <a:t>口头表达他们的信心。总共包含四种模型</a:t>
            </a:r>
            <a:endParaRPr lang="en-US" altLang="zh-CN" dirty="0"/>
          </a:p>
          <a:p>
            <a:r>
              <a:rPr lang="zh-CN" altLang="en-US" dirty="0"/>
              <a:t>白板模式、基于思维链的、基于多步骤的和基于</a:t>
            </a:r>
            <a:r>
              <a:rPr lang="en-US" altLang="zh-CN" dirty="0"/>
              <a:t>top-k</a:t>
            </a:r>
            <a:r>
              <a:rPr lang="zh-CN" altLang="en-US" dirty="0"/>
              <a:t>的四种语言自信</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白板模式就是直接要求模型给出置信度的输出，在提示</a:t>
            </a:r>
            <a:r>
              <a:rPr lang="en-US" altLang="zh-CN" dirty="0"/>
              <a:t>prompt</a:t>
            </a:r>
            <a:r>
              <a:rPr lang="zh-CN" altLang="en-US" dirty="0"/>
              <a:t>中给出要求</a:t>
            </a:r>
            <a:endParaRPr lang="en-US" altLang="zh-CN" dirty="0"/>
          </a:p>
          <a:p>
            <a:r>
              <a:rPr lang="en-US" altLang="zh-CN" dirty="0"/>
              <a:t>2)</a:t>
            </a:r>
            <a:r>
              <a:rPr lang="zh-CN" altLang="en-US" dirty="0"/>
              <a:t>基于思维链的方式，诱导方式已经被证明可以有效地诱导模型给出更正确的推理，并且提升了准确率。</a:t>
            </a:r>
            <a:endParaRPr lang="en-US" altLang="zh-CN" dirty="0"/>
          </a:p>
          <a:p>
            <a:r>
              <a:rPr lang="en-US" altLang="zh-CN" dirty="0"/>
              <a:t>3)Top-k</a:t>
            </a:r>
            <a:r>
              <a:rPr lang="zh-CN" altLang="en-US" sz="1200" b="0" i="0" kern="1200" dirty="0">
                <a:solidFill>
                  <a:schemeClr val="tx1"/>
                </a:solidFill>
                <a:effectLst/>
                <a:latin typeface="+mn-lt"/>
                <a:ea typeface="+mn-ea"/>
                <a:cs typeface="+mn-cs"/>
              </a:rPr>
              <a:t>，提示</a:t>
            </a:r>
            <a:r>
              <a:rPr lang="en-US" altLang="zh-CN" sz="1200" b="0" i="0" kern="1200" dirty="0">
                <a:solidFill>
                  <a:schemeClr val="tx1"/>
                </a:solidFill>
                <a:effectLst/>
                <a:latin typeface="+mn-lt"/>
                <a:ea typeface="+mn-ea"/>
                <a:cs typeface="+mn-cs"/>
              </a:rPr>
              <a:t>LLM</a:t>
            </a:r>
            <a:r>
              <a:rPr lang="zh-CN" altLang="en-US" sz="1200" b="0" i="0" kern="1200" dirty="0">
                <a:solidFill>
                  <a:schemeClr val="tx1"/>
                </a:solidFill>
                <a:effectLst/>
                <a:latin typeface="+mn-lt"/>
                <a:ea typeface="+mn-ea"/>
                <a:cs typeface="+mn-cs"/>
              </a:rPr>
              <a:t>生成给定问题的前</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个猜测，每个猜测都附有相应的概率，指示其置信水平（以</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至</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的百分比表示）。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基于自洽性的采样方法有差别，总结为两种，一种是自一致性，一种是诱导一致性</a:t>
            </a:r>
          </a:p>
          <a:p>
            <a:r>
              <a:rPr lang="zh-CN" altLang="en-US" sz="1200" b="0" i="0" kern="1200" dirty="0">
                <a:solidFill>
                  <a:schemeClr val="tx1"/>
                </a:solidFill>
                <a:effectLst/>
                <a:latin typeface="+mn-lt"/>
                <a:ea typeface="+mn-ea"/>
                <a:cs typeface="+mn-cs"/>
              </a:rPr>
              <a:t>自一致性最初是为了提升模型的准确率，然而这也体现了基于集成的方式来量化不确定性。</a:t>
            </a:r>
          </a:p>
          <a:p>
            <a:r>
              <a:rPr lang="zh-CN" altLang="en-US" sz="1200" b="0" i="0" kern="1200" dirty="0">
                <a:solidFill>
                  <a:schemeClr val="tx1"/>
                </a:solidFill>
                <a:effectLst/>
                <a:latin typeface="+mn-lt"/>
                <a:ea typeface="+mn-ea"/>
                <a:cs typeface="+mn-cs"/>
              </a:rPr>
              <a:t>这种方式关键在于使用相同的提示，但是采样的温度</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是不同的，也就是说选取答案的时候不是基于贪心策略，而是从</a:t>
            </a:r>
            <a:r>
              <a:rPr lang="en-US" altLang="zh-CN" sz="1200" b="0" i="0" kern="1200" dirty="0">
                <a:solidFill>
                  <a:schemeClr val="tx1"/>
                </a:solidFill>
                <a:effectLst/>
                <a:latin typeface="+mn-lt"/>
                <a:ea typeface="+mn-ea"/>
                <a:cs typeface="+mn-cs"/>
              </a:rPr>
              <a:t>top-K</a:t>
            </a:r>
            <a:r>
              <a:rPr lang="zh-CN" altLang="en-US" sz="1200" b="0" i="0" kern="1200" dirty="0">
                <a:solidFill>
                  <a:schemeClr val="tx1"/>
                </a:solidFill>
                <a:effectLst/>
                <a:latin typeface="+mn-lt"/>
                <a:ea typeface="+mn-ea"/>
                <a:cs typeface="+mn-cs"/>
              </a:rPr>
              <a:t>的答案中采样选取。</a:t>
            </a:r>
          </a:p>
          <a:p>
            <a:r>
              <a:rPr lang="zh-CN" altLang="en-US" sz="1200" b="0" i="0" kern="1200" dirty="0">
                <a:solidFill>
                  <a:schemeClr val="tx1"/>
                </a:solidFill>
                <a:effectLst/>
                <a:latin typeface="+mn-lt"/>
                <a:ea typeface="+mn-ea"/>
                <a:cs typeface="+mn-cs"/>
              </a:rPr>
              <a:t>诱导不确定性的灵感来源于人类在回答问题时的不确定性，在回答之前给出不同的诱导，可能导致回答的巨大差异。换言之，当模型对于问题的答案有足够的信心时，无论给出什么诱导，模型的回答总会是一致的。</a:t>
            </a:r>
          </a:p>
          <a:p>
            <a:r>
              <a:rPr lang="zh-CN" altLang="en-US" sz="1200" b="0" i="0" kern="1200" dirty="0">
                <a:solidFill>
                  <a:schemeClr val="tx1"/>
                </a:solidFill>
                <a:effectLst/>
                <a:latin typeface="+mn-lt"/>
                <a:ea typeface="+mn-ea"/>
                <a:cs typeface="+mn-cs"/>
              </a:rPr>
              <a:t>这种差异主要在于不同提示给出的造成的差异性</a:t>
            </a:r>
            <a:endParaRPr lang="en-US" altLang="zh-CN" dirty="0"/>
          </a:p>
          <a:p>
            <a:endParaRPr lang="en-US" altLang="zh-CN" dirty="0"/>
          </a:p>
          <a:p>
            <a:r>
              <a:rPr lang="en-US" altLang="zh-CN" dirty="0"/>
              <a:t>3.</a:t>
            </a:r>
            <a:r>
              <a:rPr lang="zh-CN" altLang="en-US" sz="1200" b="0" i="0" kern="1200" dirty="0">
                <a:solidFill>
                  <a:schemeClr val="tx1"/>
                </a:solidFill>
                <a:effectLst/>
                <a:latin typeface="+mn-lt"/>
                <a:ea typeface="+mn-ea"/>
                <a:cs typeface="+mn-cs"/>
              </a:rPr>
              <a:t> 探索这些不确定性方法之间的潜在协同作用，即口头表达的信心和一致性是否可以相互补充。</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通过结合两者的优势，提出了一种新的方法，称为言语一致性混合置信。</a:t>
            </a:r>
            <a:endParaRPr lang="en-US" altLang="zh-CN" dirty="0"/>
          </a:p>
          <a:p>
            <a:r>
              <a:rPr lang="zh-CN" altLang="en-US" dirty="0"/>
              <a:t>口头化方法、基于一致性的方法组合起来。</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12</a:t>
            </a:fld>
            <a:endParaRPr lang="zh-CN" altLang="en-US"/>
          </a:p>
        </p:txBody>
      </p:sp>
    </p:spTree>
    <p:extLst>
      <p:ext uri="{BB962C8B-B14F-4D97-AF65-F5344CB8AC3E}">
        <p14:creationId xmlns:p14="http://schemas.microsoft.com/office/powerpoint/2010/main" val="363171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这种方式就是直接要求模型给出置信度的输出，在提示</a:t>
            </a:r>
            <a:r>
              <a:rPr lang="en-US" altLang="zh-CN" dirty="0"/>
              <a:t>prompt</a:t>
            </a:r>
            <a:r>
              <a:rPr lang="zh-CN" altLang="en-US" dirty="0"/>
              <a:t>中给出要求</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13</a:t>
            </a:fld>
            <a:endParaRPr lang="zh-CN" altLang="en-US"/>
          </a:p>
        </p:txBody>
      </p:sp>
    </p:spTree>
    <p:extLst>
      <p:ext uri="{BB962C8B-B14F-4D97-AF65-F5344CB8AC3E}">
        <p14:creationId xmlns:p14="http://schemas.microsoft.com/office/powerpoint/2010/main" val="308366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本图表示在数据集</a:t>
            </a:r>
            <a:r>
              <a:rPr lang="en-US" altLang="zh-CN" dirty="0"/>
              <a:t>GSM8K</a:t>
            </a:r>
            <a:r>
              <a:rPr lang="zh-CN" altLang="en-US" dirty="0"/>
              <a:t>上的四个模型在</a:t>
            </a:r>
            <a:r>
              <a:rPr lang="en-US" altLang="zh-CN" dirty="0"/>
              <a:t>vanilla</a:t>
            </a:r>
            <a:r>
              <a:rPr lang="zh-CN" altLang="en-US" dirty="0"/>
              <a:t>提示下的置信度分布，第一行中，大多数样本属于</a:t>
            </a:r>
            <a:r>
              <a:rPr lang="en-US" altLang="zh-CN" dirty="0"/>
              <a:t>80%-100%</a:t>
            </a:r>
            <a:r>
              <a:rPr lang="zh-CN" altLang="en-US" dirty="0"/>
              <a:t>这个区间中。</a:t>
            </a:r>
            <a:endParaRPr lang="en-US" altLang="zh-CN" dirty="0"/>
          </a:p>
          <a:p>
            <a:endParaRPr lang="en-US" altLang="zh-CN" dirty="0"/>
          </a:p>
          <a:p>
            <a:r>
              <a:rPr lang="zh-CN" altLang="en-US" dirty="0"/>
              <a:t>第二行中表示相对于的置信度分布区间上，结果正确样本占比，准确率远远小于其相应的置信度，也就是说存在显著的过度自信。</a:t>
            </a:r>
            <a:endParaRPr lang="en-US" altLang="zh-CN" dirty="0"/>
          </a:p>
          <a:p>
            <a:endParaRPr lang="en-US" altLang="zh-CN" dirty="0"/>
          </a:p>
          <a:p>
            <a:r>
              <a:rPr lang="zh-CN" altLang="en-US" dirty="0"/>
              <a:t>这种方法的目的就是将推理过程分解为多个步骤并提取每个步骤的置信度是否可以环节这种过度自信的情况，换言之提升言语置信度的整体的质量</a:t>
            </a:r>
            <a:endParaRPr lang="en-US" altLang="zh-CN" dirty="0"/>
          </a:p>
          <a:p>
            <a:endParaRPr lang="en-US" altLang="zh-CN" dirty="0"/>
          </a:p>
          <a:p>
            <a:r>
              <a:rPr lang="zh-CN" altLang="en-US" dirty="0"/>
              <a:t>作者这种情况是基于一种假设：深入了解每一个推理步骤的信心，可能会对得到对最终结果不确定性更加精确的量化。</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646D51-4BCE-4BC4-92B2-7FF2CB8C2C38}" type="slidenum">
              <a:rPr lang="zh-CN" altLang="en-US" smtClean="0"/>
              <a:t>14</a:t>
            </a:fld>
            <a:endParaRPr lang="zh-CN" altLang="en-US"/>
          </a:p>
        </p:txBody>
      </p:sp>
    </p:spTree>
    <p:extLst>
      <p:ext uri="{BB962C8B-B14F-4D97-AF65-F5344CB8AC3E}">
        <p14:creationId xmlns:p14="http://schemas.microsoft.com/office/powerpoint/2010/main" val="56445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C0D44-0191-49F6-AD86-6E0EA84425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D967BB-145A-4E4D-87C1-2F4153934D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AAF6B0-D1D1-48DC-A27B-0F2371632AA1}"/>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5" name="页脚占位符 4">
            <a:extLst>
              <a:ext uri="{FF2B5EF4-FFF2-40B4-BE49-F238E27FC236}">
                <a16:creationId xmlns:a16="http://schemas.microsoft.com/office/drawing/2014/main" id="{86727A72-D3D6-48BE-B997-1D8F14E90A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C5EAFA-E559-4BDF-99DD-4DC661274350}"/>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246395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753E0-4A1A-4D06-953B-BA019D8CE6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689F80-53CD-4406-9EA0-4FFDC29F390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BA8E36-A68F-4DBB-8766-4AD5BA9BCB33}"/>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5" name="页脚占位符 4">
            <a:extLst>
              <a:ext uri="{FF2B5EF4-FFF2-40B4-BE49-F238E27FC236}">
                <a16:creationId xmlns:a16="http://schemas.microsoft.com/office/drawing/2014/main" id="{6451F875-F476-453F-A618-278381E262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E4868-5BE4-45E7-BF95-86FF1C0A7C2E}"/>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207123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0B1C96-C430-4EED-ADAB-37DD681B519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4D42C2-125E-4D2F-8A6A-9424DFC1981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7C3961-4A51-42E1-9EAE-B2B60DFEC04D}"/>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5" name="页脚占位符 4">
            <a:extLst>
              <a:ext uri="{FF2B5EF4-FFF2-40B4-BE49-F238E27FC236}">
                <a16:creationId xmlns:a16="http://schemas.microsoft.com/office/drawing/2014/main" id="{ED316274-358B-4EA2-8043-6EDB0E429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8F3534-BBEB-4F93-B855-4ECE77952FF8}"/>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138637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2DA43-13A9-4DA8-98CC-94F49E4501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5FE26A-863B-4D4D-9AB8-3FB227302E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06B1E5-1FF7-4D5E-85E1-852D4840809A}"/>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5" name="页脚占位符 4">
            <a:extLst>
              <a:ext uri="{FF2B5EF4-FFF2-40B4-BE49-F238E27FC236}">
                <a16:creationId xmlns:a16="http://schemas.microsoft.com/office/drawing/2014/main" id="{EA6A4460-A342-4D73-8C96-077C3ACB64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502CBE-F564-404E-A823-BBC525CF5C5B}"/>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87890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192B6-BC85-48DE-81C0-2C26021B0B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88D843-340C-4B24-8422-B974FA67FD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92796A-546F-4BA7-B577-49D20EB19B1B}"/>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5" name="页脚占位符 4">
            <a:extLst>
              <a:ext uri="{FF2B5EF4-FFF2-40B4-BE49-F238E27FC236}">
                <a16:creationId xmlns:a16="http://schemas.microsoft.com/office/drawing/2014/main" id="{DE07A075-3C54-48A1-8C46-CE47DDAE28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2964E4-3459-486E-B186-DEF5BC2CB4D6}"/>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344054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F3B8F-80D7-4A39-B649-662CD25BDF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A733C-3526-4171-B927-FF2A0FFD763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84C7BB-1DC8-4CC3-8890-E9E8C8E1AAF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3E91EB-775E-438C-824F-23CAAAE3F43F}"/>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6" name="页脚占位符 5">
            <a:extLst>
              <a:ext uri="{FF2B5EF4-FFF2-40B4-BE49-F238E27FC236}">
                <a16:creationId xmlns:a16="http://schemas.microsoft.com/office/drawing/2014/main" id="{73B45CA8-F35D-4F4A-A4DD-9EA8B10632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2BFDB1-D636-493B-B81A-310BD3F72DB5}"/>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381457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65F9C-D018-4651-93E1-2F85482EF5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13D19F-F8EC-40A8-BD79-4008D24EA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7E67A78-884A-4BC8-B88A-38F2DC03517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00489DC-2FFE-4C3C-A951-7EBB67364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6F2D579-F74F-4FAE-A78E-9B3418C1A1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924FEF1-17D0-438A-9FED-FACC115C2E18}"/>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8" name="页脚占位符 7">
            <a:extLst>
              <a:ext uri="{FF2B5EF4-FFF2-40B4-BE49-F238E27FC236}">
                <a16:creationId xmlns:a16="http://schemas.microsoft.com/office/drawing/2014/main" id="{D43BF87B-2DA2-4555-8A64-6763A1E17A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CC98144-96C7-4E74-984E-69854C81E354}"/>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97738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27044-4636-4B92-8406-75549F73C6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B227200-70EC-4744-AAA8-4FDD4C027EF8}"/>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4" name="页脚占位符 3">
            <a:extLst>
              <a:ext uri="{FF2B5EF4-FFF2-40B4-BE49-F238E27FC236}">
                <a16:creationId xmlns:a16="http://schemas.microsoft.com/office/drawing/2014/main" id="{9BF0A4A2-23E3-4D1B-A18F-A76F19BAD5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D9F7B4-C4C0-42CB-B384-63F79CD46FA5}"/>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5264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477736-A509-4579-87CF-9A304D829AE3}"/>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3" name="页脚占位符 2">
            <a:extLst>
              <a:ext uri="{FF2B5EF4-FFF2-40B4-BE49-F238E27FC236}">
                <a16:creationId xmlns:a16="http://schemas.microsoft.com/office/drawing/2014/main" id="{4A482268-DD45-489E-B555-9F3432DF7C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F3ECB1-756E-43F7-AACF-778ABBC71626}"/>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268338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C14AF-E034-4D8E-825F-7C1772EFBB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480604-BB53-4E37-B7C1-71FD3165B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7217D5D-935C-4CFB-AB0C-A9AA9AB94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B345E9-8AA1-4F40-A803-D0BEA64D7388}"/>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6" name="页脚占位符 5">
            <a:extLst>
              <a:ext uri="{FF2B5EF4-FFF2-40B4-BE49-F238E27FC236}">
                <a16:creationId xmlns:a16="http://schemas.microsoft.com/office/drawing/2014/main" id="{701E1B80-A12C-4EF9-ABA0-C80E0035D5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0A8BDD-6CE2-49CC-BDFF-27570EE027CD}"/>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204781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9B0FE-4B0F-4D3B-AD25-8047DF1B44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82D529-C6F2-4340-9637-989396A23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CA77EE-E1B2-4D32-AC93-89B4C0DCF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513B35-9F32-4B84-B989-CE04FC9D911D}"/>
              </a:ext>
            </a:extLst>
          </p:cNvPr>
          <p:cNvSpPr>
            <a:spLocks noGrp="1"/>
          </p:cNvSpPr>
          <p:nvPr>
            <p:ph type="dt" sz="half" idx="10"/>
          </p:nvPr>
        </p:nvSpPr>
        <p:spPr/>
        <p:txBody>
          <a:bodyPr/>
          <a:lstStyle/>
          <a:p>
            <a:fld id="{14DD0BE7-3C50-4B7B-88DD-4DFEF86C8C1C}" type="datetimeFigureOut">
              <a:rPr lang="zh-CN" altLang="en-US" smtClean="0"/>
              <a:t>2024/2/4</a:t>
            </a:fld>
            <a:endParaRPr lang="zh-CN" altLang="en-US"/>
          </a:p>
        </p:txBody>
      </p:sp>
      <p:sp>
        <p:nvSpPr>
          <p:cNvPr id="6" name="页脚占位符 5">
            <a:extLst>
              <a:ext uri="{FF2B5EF4-FFF2-40B4-BE49-F238E27FC236}">
                <a16:creationId xmlns:a16="http://schemas.microsoft.com/office/drawing/2014/main" id="{92117BB0-D96F-42D2-91B1-E65B702E9C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130563-FC56-42D3-B00A-95C371606AC3}"/>
              </a:ext>
            </a:extLst>
          </p:cNvPr>
          <p:cNvSpPr>
            <a:spLocks noGrp="1"/>
          </p:cNvSpPr>
          <p:nvPr>
            <p:ph type="sldNum" sz="quarter" idx="12"/>
          </p:nvPr>
        </p:nvSpPr>
        <p:spPr/>
        <p:txBody>
          <a:body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184948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837700-B134-4EF3-BFD6-99B690E45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0BC136-CDA7-4136-9701-DC9501ACE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68016B-52DB-47C5-B14E-779A870AB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D0BE7-3C50-4B7B-88DD-4DFEF86C8C1C}" type="datetimeFigureOut">
              <a:rPr lang="zh-CN" altLang="en-US" smtClean="0"/>
              <a:t>2024/2/4</a:t>
            </a:fld>
            <a:endParaRPr lang="zh-CN" altLang="en-US"/>
          </a:p>
        </p:txBody>
      </p:sp>
      <p:sp>
        <p:nvSpPr>
          <p:cNvPr id="5" name="页脚占位符 4">
            <a:extLst>
              <a:ext uri="{FF2B5EF4-FFF2-40B4-BE49-F238E27FC236}">
                <a16:creationId xmlns:a16="http://schemas.microsoft.com/office/drawing/2014/main" id="{36ADDDCD-6873-4A32-9A53-DD0F18E78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20F9B9-77B1-4B08-828C-4278DCBCE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28145-2DDD-4F1E-8DDE-8664F7D41578}" type="slidenum">
              <a:rPr lang="zh-CN" altLang="en-US" smtClean="0"/>
              <a:t>‹#›</a:t>
            </a:fld>
            <a:endParaRPr lang="zh-CN" altLang="en-US"/>
          </a:p>
        </p:txBody>
      </p:sp>
    </p:spTree>
    <p:extLst>
      <p:ext uri="{BB962C8B-B14F-4D97-AF65-F5344CB8AC3E}">
        <p14:creationId xmlns:p14="http://schemas.microsoft.com/office/powerpoint/2010/main" val="246629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B6F86-9823-4164-BFFE-1447C9ECF07D}"/>
              </a:ext>
            </a:extLst>
          </p:cNvPr>
          <p:cNvSpPr>
            <a:spLocks noGrp="1"/>
          </p:cNvSpPr>
          <p:nvPr>
            <p:ph type="ctrTitle"/>
          </p:nvPr>
        </p:nvSpPr>
        <p:spPr/>
        <p:txBody>
          <a:bodyPr/>
          <a:lstStyle/>
          <a:p>
            <a:r>
              <a:rPr lang="en-US" altLang="zh-CN" b="1" dirty="0">
                <a:latin typeface="Adobe 黑体 Std R" panose="020B0400000000000000" pitchFamily="34" charset="-122"/>
                <a:ea typeface="Adobe 黑体 Std R" panose="020B0400000000000000" pitchFamily="34" charset="-122"/>
              </a:rPr>
              <a:t>Uncertainty of LLMs</a:t>
            </a:r>
            <a:endParaRPr lang="zh-CN" altLang="en-US" b="1" dirty="0">
              <a:latin typeface="Adobe 黑体 Std R" panose="020B0400000000000000" pitchFamily="34" charset="-122"/>
              <a:ea typeface="Adobe 黑体 Std R" panose="020B0400000000000000" pitchFamily="34" charset="-122"/>
            </a:endParaRPr>
          </a:p>
        </p:txBody>
      </p:sp>
      <p:sp>
        <p:nvSpPr>
          <p:cNvPr id="3" name="副标题 2">
            <a:extLst>
              <a:ext uri="{FF2B5EF4-FFF2-40B4-BE49-F238E27FC236}">
                <a16:creationId xmlns:a16="http://schemas.microsoft.com/office/drawing/2014/main" id="{74B0B2EE-F92D-4C06-B35F-7CF7B08FA0B4}"/>
              </a:ext>
            </a:extLst>
          </p:cNvPr>
          <p:cNvSpPr>
            <a:spLocks noGrp="1"/>
          </p:cNvSpPr>
          <p:nvPr>
            <p:ph type="subTitle" idx="1"/>
          </p:nvPr>
        </p:nvSpPr>
        <p:spPr>
          <a:xfrm>
            <a:off x="1524000" y="4079875"/>
            <a:ext cx="9144000" cy="1655762"/>
          </a:xfrm>
        </p:spPr>
        <p:txBody>
          <a:bodyPr/>
          <a:lstStyle/>
          <a:p>
            <a:r>
              <a:rPr lang="zh-CN" altLang="en-US" dirty="0"/>
              <a:t>李浩东</a:t>
            </a:r>
          </a:p>
        </p:txBody>
      </p:sp>
    </p:spTree>
    <p:extLst>
      <p:ext uri="{BB962C8B-B14F-4D97-AF65-F5344CB8AC3E}">
        <p14:creationId xmlns:p14="http://schemas.microsoft.com/office/powerpoint/2010/main" val="383791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2F3B377-1C52-4128-A392-AF972650E4F6}"/>
              </a:ext>
            </a:extLst>
          </p:cNvPr>
          <p:cNvSpPr txBox="1">
            <a:spLocks/>
          </p:cNvSpPr>
          <p:nvPr/>
        </p:nvSpPr>
        <p:spPr>
          <a:xfrm>
            <a:off x="498829" y="344565"/>
            <a:ext cx="11887857" cy="54400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solidFill>
                <a:latin typeface="Adobe 黑体 Std R" panose="020B0400000000000000" pitchFamily="34" charset="-122"/>
                <a:ea typeface="Adobe 黑体 Std R" panose="020B0400000000000000" pitchFamily="34" charset="-122"/>
              </a:rPr>
              <a:t>Conformal Prediction</a:t>
            </a:r>
          </a:p>
        </p:txBody>
      </p:sp>
      <p:sp>
        <p:nvSpPr>
          <p:cNvPr id="5" name="矩形 4">
            <a:extLst>
              <a:ext uri="{FF2B5EF4-FFF2-40B4-BE49-F238E27FC236}">
                <a16:creationId xmlns:a16="http://schemas.microsoft.com/office/drawing/2014/main" id="{1B578C21-8356-4888-8616-D236395FFB2B}"/>
              </a:ext>
            </a:extLst>
          </p:cNvPr>
          <p:cNvSpPr/>
          <p:nvPr/>
        </p:nvSpPr>
        <p:spPr>
          <a:xfrm>
            <a:off x="845127" y="1464485"/>
            <a:ext cx="10106892" cy="2400657"/>
          </a:xfrm>
          <a:prstGeom prst="rect">
            <a:avLst/>
          </a:prstGeom>
        </p:spPr>
        <p:txBody>
          <a:bodyPr wrap="square">
            <a:spAutoFit/>
          </a:bodyPr>
          <a:lstStyle/>
          <a:p>
            <a:r>
              <a:rPr lang="en-US" altLang="zh-CN" sz="2400" b="1" dirty="0"/>
              <a:t>CP</a:t>
            </a:r>
            <a:r>
              <a:rPr lang="zh-CN" altLang="en-US" sz="2400" b="1" dirty="0"/>
              <a:t>是一种使用模型预测准确率的方法，大致过程如下：</a:t>
            </a:r>
          </a:p>
          <a:p>
            <a:pPr marL="342900" indent="-342900">
              <a:buFont typeface="+mj-lt"/>
              <a:buAutoNum type="arabicPeriod"/>
            </a:pPr>
            <a:r>
              <a:rPr lang="zh-CN" altLang="en-US" dirty="0"/>
              <a:t>使用训练集训练出一个模型，此处简称原模型</a:t>
            </a:r>
          </a:p>
          <a:p>
            <a:pPr marL="342900" indent="-342900">
              <a:buFont typeface="+mj-lt"/>
              <a:buAutoNum type="arabicPeriod"/>
            </a:pPr>
            <a:r>
              <a:rPr lang="zh-CN" altLang="en-US" dirty="0"/>
              <a:t>使用训练集的数据以及原模型对训练集作出的预测相结合作为训练集，训练出一个新的模型（此处称为</a:t>
            </a:r>
            <a:r>
              <a:rPr lang="en-US" altLang="zh-CN" dirty="0"/>
              <a:t>CP</a:t>
            </a:r>
            <a:r>
              <a:rPr lang="zh-CN" altLang="en-US" dirty="0"/>
              <a:t>模型）</a:t>
            </a:r>
          </a:p>
          <a:p>
            <a:pPr marL="342900" indent="-342900">
              <a:buFont typeface="+mj-lt"/>
              <a:buAutoNum type="arabicPeriod"/>
            </a:pPr>
            <a:r>
              <a:rPr lang="en-US" altLang="zh-CN" dirty="0"/>
              <a:t>CP</a:t>
            </a:r>
            <a:r>
              <a:rPr lang="zh-CN" altLang="en-US" dirty="0"/>
              <a:t>模型的输入特征可以与原模型的输入不同（两个模型的特征相关但不一定要完全一致）</a:t>
            </a:r>
          </a:p>
          <a:p>
            <a:pPr marL="342900" indent="-342900">
              <a:buFont typeface="+mj-lt"/>
              <a:buAutoNum type="arabicPeriod"/>
            </a:pPr>
            <a:r>
              <a:rPr lang="en-US" altLang="zh-CN" dirty="0"/>
              <a:t>CP</a:t>
            </a:r>
            <a:r>
              <a:rPr lang="zh-CN" altLang="en-US" dirty="0"/>
              <a:t>模型的输出是</a:t>
            </a:r>
            <a:r>
              <a:rPr lang="en-US" altLang="zh-CN" dirty="0"/>
              <a:t>1</a:t>
            </a:r>
            <a:r>
              <a:rPr lang="zh-CN" altLang="en-US" dirty="0"/>
              <a:t>个置信度和</a:t>
            </a:r>
            <a:r>
              <a:rPr lang="en-US" altLang="zh-CN" dirty="0"/>
              <a:t>1</a:t>
            </a:r>
            <a:r>
              <a:rPr lang="zh-CN" altLang="en-US" dirty="0"/>
              <a:t>个不一致程度。</a:t>
            </a:r>
            <a:r>
              <a:rPr lang="en-US" altLang="zh-CN" dirty="0"/>
              <a:t>CP</a:t>
            </a:r>
            <a:r>
              <a:rPr lang="zh-CN" altLang="en-US" dirty="0"/>
              <a:t>模型直接使用新模型去拟合原模型输出是否与真实</a:t>
            </a:r>
            <a:r>
              <a:rPr lang="en-US" altLang="zh-CN" dirty="0"/>
              <a:t>y</a:t>
            </a:r>
            <a:r>
              <a:rPr lang="zh-CN" altLang="en-US" dirty="0"/>
              <a:t>值不一致的程度（如直接拟合差值的绝对值等，原论文中未出现明确的方法）</a:t>
            </a:r>
          </a:p>
          <a:p>
            <a:r>
              <a:rPr lang="zh-CN" altLang="en-US" dirty="0"/>
              <a:t>然后会通过公式将该值映射到</a:t>
            </a:r>
            <a:r>
              <a:rPr lang="en-US" altLang="zh-CN" dirty="0"/>
              <a:t>0~1</a:t>
            </a:r>
            <a:r>
              <a:rPr lang="zh-CN" altLang="en-US" dirty="0"/>
              <a:t>之间的值：</a:t>
            </a:r>
          </a:p>
        </p:txBody>
      </p:sp>
      <p:sp>
        <p:nvSpPr>
          <p:cNvPr id="6" name="矩形 5">
            <a:extLst>
              <a:ext uri="{FF2B5EF4-FFF2-40B4-BE49-F238E27FC236}">
                <a16:creationId xmlns:a16="http://schemas.microsoft.com/office/drawing/2014/main" id="{5FEA8166-3B2C-4FDB-B1CC-2FA75123CBC2}"/>
              </a:ext>
            </a:extLst>
          </p:cNvPr>
          <p:cNvSpPr/>
          <p:nvPr/>
        </p:nvSpPr>
        <p:spPr>
          <a:xfrm>
            <a:off x="845127" y="4793350"/>
            <a:ext cx="9826337" cy="1200329"/>
          </a:xfrm>
          <a:prstGeom prst="rect">
            <a:avLst/>
          </a:prstGeom>
        </p:spPr>
        <p:txBody>
          <a:bodyPr wrap="square">
            <a:spAutoFit/>
          </a:bodyPr>
          <a:lstStyle/>
          <a:p>
            <a:r>
              <a:rPr lang="zh-CN" altLang="en-US" dirty="0"/>
              <a:t>可以看到，该映射将</a:t>
            </a:r>
            <a:r>
              <a:rPr lang="en-US" altLang="zh-CN" dirty="0"/>
              <a:t>α</a:t>
            </a:r>
            <a:r>
              <a:rPr lang="zh-CN" altLang="en-US" dirty="0"/>
              <a:t>按样本的数量等距映射到</a:t>
            </a:r>
            <a:r>
              <a:rPr lang="en-US" altLang="zh-CN" dirty="0"/>
              <a:t>0~1</a:t>
            </a:r>
            <a:r>
              <a:rPr lang="zh-CN" altLang="en-US" dirty="0"/>
              <a:t>之间，并且</a:t>
            </a:r>
            <a:r>
              <a:rPr lang="en-US" altLang="zh-CN" dirty="0"/>
              <a:t>α</a:t>
            </a:r>
            <a:r>
              <a:rPr lang="zh-CN" altLang="en-US" dirty="0"/>
              <a:t>的值越大，映射出的</a:t>
            </a:r>
            <a:r>
              <a:rPr lang="en-US" altLang="zh-CN" dirty="0"/>
              <a:t>p</a:t>
            </a:r>
            <a:r>
              <a:rPr lang="zh-CN" altLang="en-US" dirty="0"/>
              <a:t>值越小；因为</a:t>
            </a:r>
            <a:r>
              <a:rPr lang="en-US" altLang="zh-CN" dirty="0"/>
              <a:t>α</a:t>
            </a:r>
            <a:r>
              <a:rPr lang="zh-CN" altLang="en-US" dirty="0"/>
              <a:t>是不一致性，那么</a:t>
            </a:r>
            <a:r>
              <a:rPr lang="en-US" altLang="zh-CN" dirty="0"/>
              <a:t>p</a:t>
            </a:r>
            <a:r>
              <a:rPr lang="zh-CN" altLang="en-US" dirty="0"/>
              <a:t>值就用来衡量一致性的大小。</a:t>
            </a:r>
          </a:p>
          <a:p>
            <a:endParaRPr lang="zh-CN" altLang="en-US" dirty="0"/>
          </a:p>
          <a:p>
            <a:r>
              <a:rPr lang="zh-CN" altLang="en-US" dirty="0"/>
              <a:t>经过以上步骤，我们得到了一个可以判断原模型是否准确的</a:t>
            </a:r>
            <a:r>
              <a:rPr lang="en-US" altLang="zh-CN" dirty="0"/>
              <a:t>CP</a:t>
            </a:r>
            <a:r>
              <a:rPr lang="zh-CN" altLang="en-US" dirty="0"/>
              <a:t>模型。</a:t>
            </a:r>
          </a:p>
        </p:txBody>
      </p:sp>
      <p:pic>
        <p:nvPicPr>
          <p:cNvPr id="8" name="图片 7">
            <a:extLst>
              <a:ext uri="{FF2B5EF4-FFF2-40B4-BE49-F238E27FC236}">
                <a16:creationId xmlns:a16="http://schemas.microsoft.com/office/drawing/2014/main" id="{804BA6AB-9C43-4504-880C-04267E3FF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549" y="3915906"/>
            <a:ext cx="4426374" cy="714675"/>
          </a:xfrm>
          <a:prstGeom prst="rect">
            <a:avLst/>
          </a:prstGeom>
        </p:spPr>
      </p:pic>
    </p:spTree>
    <p:extLst>
      <p:ext uri="{BB962C8B-B14F-4D97-AF65-F5344CB8AC3E}">
        <p14:creationId xmlns:p14="http://schemas.microsoft.com/office/powerpoint/2010/main" val="75737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BCBB08-6C51-4365-A7D0-6D2E331CE8B2}"/>
              </a:ext>
            </a:extLst>
          </p:cNvPr>
          <p:cNvSpPr txBox="1"/>
          <p:nvPr/>
        </p:nvSpPr>
        <p:spPr>
          <a:xfrm>
            <a:off x="2167467" y="2393244"/>
            <a:ext cx="7687733" cy="923330"/>
          </a:xfrm>
          <a:prstGeom prst="rect">
            <a:avLst/>
          </a:prstGeom>
          <a:noFill/>
        </p:spPr>
        <p:txBody>
          <a:bodyPr wrap="square" rtlCol="0">
            <a:spAutoFit/>
          </a:bodyPr>
          <a:lstStyle/>
          <a:p>
            <a:pPr algn="ctr"/>
            <a:r>
              <a:rPr lang="en-US" altLang="zh-CN" sz="5400" b="1" dirty="0">
                <a:latin typeface="Adobe 黑体 Std R" panose="020B0400000000000000" pitchFamily="34" charset="-122"/>
                <a:ea typeface="Adobe 黑体 Std R" panose="020B0400000000000000" pitchFamily="34" charset="-122"/>
              </a:rPr>
              <a:t>Black-box LLM</a:t>
            </a:r>
            <a:endParaRPr lang="zh-CN" altLang="en-US" sz="5400"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17229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06E092-73CF-4BCC-B1FF-4015568F6657}"/>
              </a:ext>
            </a:extLst>
          </p:cNvPr>
          <p:cNvSpPr txBox="1"/>
          <p:nvPr/>
        </p:nvSpPr>
        <p:spPr>
          <a:xfrm>
            <a:off x="594804" y="479394"/>
            <a:ext cx="11439152" cy="830997"/>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Can LLMs Express Their Uncertainty?  An Empirical Evaluation of Confidence Elicitation in LLMs</a:t>
            </a:r>
          </a:p>
        </p:txBody>
      </p:sp>
      <p:pic>
        <p:nvPicPr>
          <p:cNvPr id="7" name="图片 6">
            <a:extLst>
              <a:ext uri="{FF2B5EF4-FFF2-40B4-BE49-F238E27FC236}">
                <a16:creationId xmlns:a16="http://schemas.microsoft.com/office/drawing/2014/main" id="{B29D9510-5C3E-4AEB-B995-CCB172314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6" y="1875482"/>
            <a:ext cx="12054348" cy="3673705"/>
          </a:xfrm>
          <a:prstGeom prst="rect">
            <a:avLst/>
          </a:prstGeom>
        </p:spPr>
      </p:pic>
    </p:spTree>
    <p:extLst>
      <p:ext uri="{BB962C8B-B14F-4D97-AF65-F5344CB8AC3E}">
        <p14:creationId xmlns:p14="http://schemas.microsoft.com/office/powerpoint/2010/main" val="93629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06E092-73CF-4BCC-B1FF-4015568F6657}"/>
              </a:ext>
            </a:extLst>
          </p:cNvPr>
          <p:cNvSpPr txBox="1"/>
          <p:nvPr/>
        </p:nvSpPr>
        <p:spPr>
          <a:xfrm>
            <a:off x="594804" y="479394"/>
            <a:ext cx="11439152" cy="830997"/>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Can LLMs Express Their Uncertainty?  An Empirical Evaluation of Confidence Elicitation in LLMs</a:t>
            </a:r>
          </a:p>
        </p:txBody>
      </p:sp>
      <p:sp>
        <p:nvSpPr>
          <p:cNvPr id="4" name="矩形 3">
            <a:extLst>
              <a:ext uri="{FF2B5EF4-FFF2-40B4-BE49-F238E27FC236}">
                <a16:creationId xmlns:a16="http://schemas.microsoft.com/office/drawing/2014/main" id="{32D5B34C-F47C-4801-8771-056CDD284832}"/>
              </a:ext>
            </a:extLst>
          </p:cNvPr>
          <p:cNvSpPr/>
          <p:nvPr/>
        </p:nvSpPr>
        <p:spPr>
          <a:xfrm>
            <a:off x="773365" y="1383042"/>
            <a:ext cx="8887369" cy="461665"/>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Confidence Elicitation Methods —— Verbalized Confidence</a:t>
            </a:r>
            <a:endParaRPr lang="zh-CN" altLang="en-US" sz="2400" b="1" dirty="0">
              <a:latin typeface="Adobe 黑体 Std R" panose="020B0400000000000000" pitchFamily="34" charset="-122"/>
              <a:ea typeface="Adobe 黑体 Std R" panose="020B0400000000000000" pitchFamily="34" charset="-122"/>
            </a:endParaRPr>
          </a:p>
        </p:txBody>
      </p:sp>
      <p:sp>
        <p:nvSpPr>
          <p:cNvPr id="5" name="矩形 4">
            <a:extLst>
              <a:ext uri="{FF2B5EF4-FFF2-40B4-BE49-F238E27FC236}">
                <a16:creationId xmlns:a16="http://schemas.microsoft.com/office/drawing/2014/main" id="{35FA8C5F-AEBC-4675-8C30-CAC4D685EFD2}"/>
              </a:ext>
            </a:extLst>
          </p:cNvPr>
          <p:cNvSpPr/>
          <p:nvPr/>
        </p:nvSpPr>
        <p:spPr>
          <a:xfrm>
            <a:off x="1191277" y="2206782"/>
            <a:ext cx="3405099" cy="369332"/>
          </a:xfrm>
          <a:prstGeom prst="rect">
            <a:avLst/>
          </a:prstGeom>
        </p:spPr>
        <p:txBody>
          <a:bodyPr wrap="none">
            <a:spAutoFit/>
          </a:bodyPr>
          <a:lstStyle/>
          <a:p>
            <a:r>
              <a:rPr lang="en-US" altLang="zh-CN" b="1" dirty="0">
                <a:latin typeface="Adobe 黑体 Std R" panose="020B0400000000000000" pitchFamily="34" charset="-122"/>
                <a:ea typeface="Adobe 黑体 Std R" panose="020B0400000000000000" pitchFamily="34" charset="-122"/>
              </a:rPr>
              <a:t>vanilla verbalized confidence</a:t>
            </a:r>
          </a:p>
        </p:txBody>
      </p:sp>
      <p:pic>
        <p:nvPicPr>
          <p:cNvPr id="8" name="图片 7">
            <a:extLst>
              <a:ext uri="{FF2B5EF4-FFF2-40B4-BE49-F238E27FC236}">
                <a16:creationId xmlns:a16="http://schemas.microsoft.com/office/drawing/2014/main" id="{E5DEA9BC-CC48-41E5-8B8F-793D9A12E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49" y="2728735"/>
            <a:ext cx="10395430" cy="3417183"/>
          </a:xfrm>
          <a:prstGeom prst="rect">
            <a:avLst/>
          </a:prstGeom>
        </p:spPr>
      </p:pic>
    </p:spTree>
    <p:extLst>
      <p:ext uri="{BB962C8B-B14F-4D97-AF65-F5344CB8AC3E}">
        <p14:creationId xmlns:p14="http://schemas.microsoft.com/office/powerpoint/2010/main" val="310858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06E092-73CF-4BCC-B1FF-4015568F6657}"/>
              </a:ext>
            </a:extLst>
          </p:cNvPr>
          <p:cNvSpPr txBox="1"/>
          <p:nvPr/>
        </p:nvSpPr>
        <p:spPr>
          <a:xfrm>
            <a:off x="594804" y="479394"/>
            <a:ext cx="11439152" cy="830997"/>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Can LLMs Express Their Uncertainty?  An Empirical Evaluation of Confidence Elicitation in LLMs</a:t>
            </a:r>
          </a:p>
        </p:txBody>
      </p:sp>
      <p:sp>
        <p:nvSpPr>
          <p:cNvPr id="4" name="矩形 3">
            <a:extLst>
              <a:ext uri="{FF2B5EF4-FFF2-40B4-BE49-F238E27FC236}">
                <a16:creationId xmlns:a16="http://schemas.microsoft.com/office/drawing/2014/main" id="{4E295C7C-C2FE-4784-94C5-5549A3F59C41}"/>
              </a:ext>
            </a:extLst>
          </p:cNvPr>
          <p:cNvSpPr/>
          <p:nvPr/>
        </p:nvSpPr>
        <p:spPr>
          <a:xfrm>
            <a:off x="879382" y="1422803"/>
            <a:ext cx="8887369" cy="461665"/>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Confidence Elicitation Methods —— Verbalized Confidence</a:t>
            </a:r>
            <a:endParaRPr lang="zh-CN" altLang="en-US" sz="2400" b="1" dirty="0">
              <a:latin typeface="Adobe 黑体 Std R" panose="020B0400000000000000" pitchFamily="34" charset="-122"/>
              <a:ea typeface="Adobe 黑体 Std R" panose="020B0400000000000000" pitchFamily="34" charset="-122"/>
            </a:endParaRPr>
          </a:p>
        </p:txBody>
      </p:sp>
      <p:pic>
        <p:nvPicPr>
          <p:cNvPr id="5" name="图片 4">
            <a:extLst>
              <a:ext uri="{FF2B5EF4-FFF2-40B4-BE49-F238E27FC236}">
                <a16:creationId xmlns:a16="http://schemas.microsoft.com/office/drawing/2014/main" id="{990482DC-BFCB-4864-8252-E38AF051D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87" y="2246543"/>
            <a:ext cx="11028660" cy="4513764"/>
          </a:xfrm>
          <a:prstGeom prst="rect">
            <a:avLst/>
          </a:prstGeom>
        </p:spPr>
      </p:pic>
    </p:spTree>
    <p:extLst>
      <p:ext uri="{BB962C8B-B14F-4D97-AF65-F5344CB8AC3E}">
        <p14:creationId xmlns:p14="http://schemas.microsoft.com/office/powerpoint/2010/main" val="292454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06E092-73CF-4BCC-B1FF-4015568F6657}"/>
              </a:ext>
            </a:extLst>
          </p:cNvPr>
          <p:cNvSpPr txBox="1"/>
          <p:nvPr/>
        </p:nvSpPr>
        <p:spPr>
          <a:xfrm>
            <a:off x="594804" y="479394"/>
            <a:ext cx="11439152" cy="830997"/>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Can LLMs Express Their Uncertainty?  An Empirical Evaluation of Confidence Elicitation in LLMs</a:t>
            </a:r>
          </a:p>
        </p:txBody>
      </p:sp>
      <p:pic>
        <p:nvPicPr>
          <p:cNvPr id="4" name="图片 3">
            <a:extLst>
              <a:ext uri="{FF2B5EF4-FFF2-40B4-BE49-F238E27FC236}">
                <a16:creationId xmlns:a16="http://schemas.microsoft.com/office/drawing/2014/main" id="{1ED921D0-4BE0-4E88-922E-273EF9F16444}"/>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2376702" y="1842291"/>
            <a:ext cx="6820305" cy="4436106"/>
          </a:xfrm>
          <a:prstGeom prst="rect">
            <a:avLst/>
          </a:prstGeom>
        </p:spPr>
      </p:pic>
    </p:spTree>
    <p:extLst>
      <p:ext uri="{BB962C8B-B14F-4D97-AF65-F5344CB8AC3E}">
        <p14:creationId xmlns:p14="http://schemas.microsoft.com/office/powerpoint/2010/main" val="111574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06E092-73CF-4BCC-B1FF-4015568F6657}"/>
              </a:ext>
            </a:extLst>
          </p:cNvPr>
          <p:cNvSpPr txBox="1"/>
          <p:nvPr/>
        </p:nvSpPr>
        <p:spPr>
          <a:xfrm>
            <a:off x="594804" y="479394"/>
            <a:ext cx="11439152" cy="830997"/>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Can LLMs Express Their Uncertainty?  An Empirical Evaluation of Confidence Elicitation in LLMs</a:t>
            </a:r>
          </a:p>
        </p:txBody>
      </p:sp>
      <p:sp>
        <p:nvSpPr>
          <p:cNvPr id="5" name="矩形 4">
            <a:extLst>
              <a:ext uri="{FF2B5EF4-FFF2-40B4-BE49-F238E27FC236}">
                <a16:creationId xmlns:a16="http://schemas.microsoft.com/office/drawing/2014/main" id="{34129C01-30D2-4F0A-A3E8-CD90BA5C79A9}"/>
              </a:ext>
            </a:extLst>
          </p:cNvPr>
          <p:cNvSpPr/>
          <p:nvPr/>
        </p:nvSpPr>
        <p:spPr>
          <a:xfrm>
            <a:off x="1131174" y="1687846"/>
            <a:ext cx="8156400" cy="461665"/>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Consistency-based Confidence —— self-consistency </a:t>
            </a:r>
            <a:endParaRPr lang="zh-CN" altLang="en-US" sz="2400" b="1" dirty="0">
              <a:latin typeface="Adobe 黑体 Std R" panose="020B0400000000000000" pitchFamily="34" charset="-122"/>
              <a:ea typeface="Adobe 黑体 Std R" panose="020B0400000000000000" pitchFamily="34" charset="-122"/>
            </a:endParaRPr>
          </a:p>
        </p:txBody>
      </p:sp>
      <p:sp>
        <p:nvSpPr>
          <p:cNvPr id="7" name="矩形 6">
            <a:extLst>
              <a:ext uri="{FF2B5EF4-FFF2-40B4-BE49-F238E27FC236}">
                <a16:creationId xmlns:a16="http://schemas.microsoft.com/office/drawing/2014/main" id="{32A33B11-BB10-4F53-A637-E86675FB80FA}"/>
              </a:ext>
            </a:extLst>
          </p:cNvPr>
          <p:cNvSpPr/>
          <p:nvPr/>
        </p:nvSpPr>
        <p:spPr>
          <a:xfrm>
            <a:off x="1131174" y="6266056"/>
            <a:ext cx="247184" cy="369332"/>
          </a:xfrm>
          <a:prstGeom prst="rect">
            <a:avLst/>
          </a:prstGeom>
        </p:spPr>
        <p:txBody>
          <a:bodyPr wrap="none">
            <a:spAutoFit/>
          </a:bodyPr>
          <a:lstStyle/>
          <a:p>
            <a:r>
              <a:rPr lang="en-US" altLang="zh-CN" dirty="0"/>
              <a:t> </a:t>
            </a:r>
            <a:endParaRPr lang="zh-CN" altLang="en-US" dirty="0"/>
          </a:p>
        </p:txBody>
      </p:sp>
      <p:pic>
        <p:nvPicPr>
          <p:cNvPr id="8" name="图片 7">
            <a:extLst>
              <a:ext uri="{FF2B5EF4-FFF2-40B4-BE49-F238E27FC236}">
                <a16:creationId xmlns:a16="http://schemas.microsoft.com/office/drawing/2014/main" id="{44C03279-4EDD-4729-8FEC-869729D6A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48" y="2848923"/>
            <a:ext cx="10777921" cy="2593393"/>
          </a:xfrm>
          <a:prstGeom prst="rect">
            <a:avLst/>
          </a:prstGeom>
        </p:spPr>
      </p:pic>
      <p:sp>
        <p:nvSpPr>
          <p:cNvPr id="9" name="矩形 8">
            <a:extLst>
              <a:ext uri="{FF2B5EF4-FFF2-40B4-BE49-F238E27FC236}">
                <a16:creationId xmlns:a16="http://schemas.microsoft.com/office/drawing/2014/main" id="{87BBB4E2-0419-4F53-8111-533F1DCF001C}"/>
              </a:ext>
            </a:extLst>
          </p:cNvPr>
          <p:cNvSpPr/>
          <p:nvPr/>
        </p:nvSpPr>
        <p:spPr>
          <a:xfrm>
            <a:off x="1131174" y="5804391"/>
            <a:ext cx="8592417" cy="461665"/>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Consistency-based Confidence —— Induced Consistency </a:t>
            </a:r>
            <a:endParaRPr lang="zh-CN" altLang="en-US" sz="2400"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410859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DA01D5-4BBB-41EE-B632-80B09C1A7D19}"/>
              </a:ext>
            </a:extLst>
          </p:cNvPr>
          <p:cNvSpPr/>
          <p:nvPr/>
        </p:nvSpPr>
        <p:spPr>
          <a:xfrm>
            <a:off x="562705" y="296947"/>
            <a:ext cx="10565713" cy="830997"/>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GENERATING WITH CONFIDENCE: UNCERTAINTY QUANTIFICATION FOR </a:t>
            </a:r>
          </a:p>
          <a:p>
            <a:r>
              <a:rPr lang="en-US" altLang="zh-CN" sz="2400" b="1" dirty="0">
                <a:latin typeface="Adobe 黑体 Std R" panose="020B0400000000000000" pitchFamily="34" charset="-122"/>
                <a:ea typeface="Adobe 黑体 Std R" panose="020B0400000000000000" pitchFamily="34" charset="-122"/>
              </a:rPr>
              <a:t>BLACK-BOX LARGE LANGUAGE MODELS</a:t>
            </a:r>
            <a:endParaRPr lang="zh-CN" altLang="en-US" sz="2400" b="1" dirty="0">
              <a:latin typeface="Adobe 黑体 Std R" panose="020B0400000000000000" pitchFamily="34" charset="-122"/>
              <a:ea typeface="Adobe 黑体 Std R" panose="020B0400000000000000" pitchFamily="34" charset="-122"/>
            </a:endParaRPr>
          </a:p>
        </p:txBody>
      </p:sp>
      <p:sp>
        <p:nvSpPr>
          <p:cNvPr id="2" name="文本框 1">
            <a:extLst>
              <a:ext uri="{FF2B5EF4-FFF2-40B4-BE49-F238E27FC236}">
                <a16:creationId xmlns:a16="http://schemas.microsoft.com/office/drawing/2014/main" id="{94FA23FA-305A-4111-8396-90D1B1B95B92}"/>
              </a:ext>
            </a:extLst>
          </p:cNvPr>
          <p:cNvSpPr txBox="1"/>
          <p:nvPr/>
        </p:nvSpPr>
        <p:spPr>
          <a:xfrm>
            <a:off x="736846" y="1562470"/>
            <a:ext cx="4465469" cy="369332"/>
          </a:xfrm>
          <a:prstGeom prst="rect">
            <a:avLst/>
          </a:prstGeom>
          <a:noFill/>
        </p:spPr>
        <p:txBody>
          <a:bodyPr wrap="square" rtlCol="0">
            <a:spAutoFit/>
          </a:bodyPr>
          <a:lstStyle/>
          <a:p>
            <a:r>
              <a:rPr lang="en-US" altLang="zh-CN" b="1" dirty="0"/>
              <a:t>For Natural Language Generation (NLG)</a:t>
            </a:r>
            <a:endParaRPr lang="zh-CN" altLang="en-US" b="1" dirty="0"/>
          </a:p>
        </p:txBody>
      </p:sp>
      <p:pic>
        <p:nvPicPr>
          <p:cNvPr id="5" name="图片 4">
            <a:extLst>
              <a:ext uri="{FF2B5EF4-FFF2-40B4-BE49-F238E27FC236}">
                <a16:creationId xmlns:a16="http://schemas.microsoft.com/office/drawing/2014/main" id="{6AFEE4BC-8C36-4F03-A6D1-418BFB801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402" y="2402150"/>
            <a:ext cx="9626719" cy="1026850"/>
          </a:xfrm>
          <a:prstGeom prst="rect">
            <a:avLst/>
          </a:prstGeom>
        </p:spPr>
      </p:pic>
      <p:sp>
        <p:nvSpPr>
          <p:cNvPr id="6" name="文本框 5">
            <a:extLst>
              <a:ext uri="{FF2B5EF4-FFF2-40B4-BE49-F238E27FC236}">
                <a16:creationId xmlns:a16="http://schemas.microsoft.com/office/drawing/2014/main" id="{AE4E4B5F-2D97-434B-BFAC-4260DA103ACC}"/>
              </a:ext>
            </a:extLst>
          </p:cNvPr>
          <p:cNvSpPr txBox="1"/>
          <p:nvPr/>
        </p:nvSpPr>
        <p:spPr>
          <a:xfrm>
            <a:off x="817543" y="3566453"/>
            <a:ext cx="10142436"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MEASURING RESPONSE SIMILARITIES</a:t>
            </a:r>
          </a:p>
          <a:p>
            <a:pPr marL="742950" lvl="1" indent="-285750">
              <a:buFont typeface="Arial" panose="020B0604020202020204" pitchFamily="34" charset="0"/>
              <a:buChar char="•"/>
            </a:pPr>
            <a:r>
              <a:rPr lang="en-US" altLang="zh-CN" b="1" dirty="0"/>
              <a:t>Jaccard Similarity</a:t>
            </a:r>
          </a:p>
          <a:p>
            <a:pPr marL="742950" lvl="1" indent="-285750">
              <a:buFont typeface="Arial" panose="020B0604020202020204" pitchFamily="34" charset="0"/>
              <a:buChar char="•"/>
            </a:pPr>
            <a:endParaRPr lang="en-US" altLang="zh-CN" b="1" dirty="0"/>
          </a:p>
          <a:p>
            <a:pPr lvl="1"/>
            <a:endParaRPr lang="en-US" altLang="zh-CN" b="1" dirty="0"/>
          </a:p>
          <a:p>
            <a:pPr lvl="1"/>
            <a:r>
              <a:rPr lang="en-US" altLang="zh-CN" b="1" dirty="0"/>
              <a:t>		</a:t>
            </a:r>
          </a:p>
          <a:p>
            <a:pPr marL="285750" indent="-285750">
              <a:buFont typeface="Arial" panose="020B0604020202020204" pitchFamily="34" charset="0"/>
              <a:buChar char="•"/>
            </a:pPr>
            <a:endParaRPr lang="en-US" altLang="zh-CN" b="1" dirty="0"/>
          </a:p>
          <a:p>
            <a:pPr marL="742950" lvl="1" indent="-285750">
              <a:buFont typeface="Arial" panose="020B0604020202020204" pitchFamily="34" charset="0"/>
              <a:buChar char="•"/>
            </a:pPr>
            <a:r>
              <a:rPr lang="en-US" altLang="zh-CN" b="1" dirty="0"/>
              <a:t>Natural Language Inference (NLI)</a:t>
            </a:r>
          </a:p>
        </p:txBody>
      </p:sp>
      <p:pic>
        <p:nvPicPr>
          <p:cNvPr id="8" name="图片 7">
            <a:extLst>
              <a:ext uri="{FF2B5EF4-FFF2-40B4-BE49-F238E27FC236}">
                <a16:creationId xmlns:a16="http://schemas.microsoft.com/office/drawing/2014/main" id="{84B2F924-09CF-4F1B-A357-5C16CBE21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928" y="4485394"/>
            <a:ext cx="5174672" cy="435623"/>
          </a:xfrm>
          <a:prstGeom prst="rect">
            <a:avLst/>
          </a:prstGeom>
        </p:spPr>
      </p:pic>
      <p:sp>
        <p:nvSpPr>
          <p:cNvPr id="9" name="矩形 8">
            <a:extLst>
              <a:ext uri="{FF2B5EF4-FFF2-40B4-BE49-F238E27FC236}">
                <a16:creationId xmlns:a16="http://schemas.microsoft.com/office/drawing/2014/main" id="{CA69614F-B312-471B-BC3C-225457FA6FCB}"/>
              </a:ext>
            </a:extLst>
          </p:cNvPr>
          <p:cNvSpPr/>
          <p:nvPr/>
        </p:nvSpPr>
        <p:spPr>
          <a:xfrm>
            <a:off x="2304047" y="5751492"/>
            <a:ext cx="2263761" cy="369332"/>
          </a:xfrm>
          <a:prstGeom prst="rect">
            <a:avLst/>
          </a:prstGeom>
        </p:spPr>
        <p:txBody>
          <a:bodyPr wrap="none">
            <a:spAutoFit/>
          </a:bodyPr>
          <a:lstStyle/>
          <a:p>
            <a:r>
              <a:rPr lang="en-US" altLang="zh-CN" dirty="0" err="1"/>
              <a:t>DeBERTalarge</a:t>
            </a:r>
            <a:r>
              <a:rPr lang="en-US" altLang="zh-CN" dirty="0"/>
              <a:t> model</a:t>
            </a:r>
            <a:endParaRPr lang="zh-CN" altLang="en-US" dirty="0"/>
          </a:p>
        </p:txBody>
      </p:sp>
    </p:spTree>
    <p:extLst>
      <p:ext uri="{BB962C8B-B14F-4D97-AF65-F5344CB8AC3E}">
        <p14:creationId xmlns:p14="http://schemas.microsoft.com/office/powerpoint/2010/main" val="221746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DA01D5-4BBB-41EE-B632-80B09C1A7D19}"/>
              </a:ext>
            </a:extLst>
          </p:cNvPr>
          <p:cNvSpPr/>
          <p:nvPr/>
        </p:nvSpPr>
        <p:spPr>
          <a:xfrm>
            <a:off x="562705" y="296947"/>
            <a:ext cx="10565713" cy="830997"/>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GENERATING WITH CONFIDENCE: UNCERTAINTY QUANTIFICATION FOR </a:t>
            </a:r>
          </a:p>
          <a:p>
            <a:r>
              <a:rPr lang="en-US" altLang="zh-CN" sz="2400" b="1" dirty="0">
                <a:latin typeface="Adobe 黑体 Std R" panose="020B0400000000000000" pitchFamily="34" charset="-122"/>
                <a:ea typeface="Adobe 黑体 Std R" panose="020B0400000000000000" pitchFamily="34" charset="-122"/>
              </a:rPr>
              <a:t>BLACK-BOX LARGE LANGUAGE MODELS</a:t>
            </a:r>
            <a:endParaRPr lang="zh-CN" altLang="en-US" sz="2400" b="1" dirty="0">
              <a:latin typeface="Adobe 黑体 Std R" panose="020B0400000000000000" pitchFamily="34" charset="-122"/>
              <a:ea typeface="Adobe 黑体 Std R" panose="020B0400000000000000" pitchFamily="34" charset="-122"/>
            </a:endParaRPr>
          </a:p>
        </p:txBody>
      </p:sp>
      <p:sp>
        <p:nvSpPr>
          <p:cNvPr id="2" name="文本框 1">
            <a:extLst>
              <a:ext uri="{FF2B5EF4-FFF2-40B4-BE49-F238E27FC236}">
                <a16:creationId xmlns:a16="http://schemas.microsoft.com/office/drawing/2014/main" id="{94FA23FA-305A-4111-8396-90D1B1B95B92}"/>
              </a:ext>
            </a:extLst>
          </p:cNvPr>
          <p:cNvSpPr txBox="1"/>
          <p:nvPr/>
        </p:nvSpPr>
        <p:spPr>
          <a:xfrm>
            <a:off x="736846" y="1562470"/>
            <a:ext cx="4465469" cy="369332"/>
          </a:xfrm>
          <a:prstGeom prst="rect">
            <a:avLst/>
          </a:prstGeom>
          <a:noFill/>
        </p:spPr>
        <p:txBody>
          <a:bodyPr wrap="square" rtlCol="0">
            <a:spAutoFit/>
          </a:bodyPr>
          <a:lstStyle/>
          <a:p>
            <a:r>
              <a:rPr lang="en-US" altLang="zh-CN" b="1" dirty="0"/>
              <a:t>For Natural Language Generation (NLG)</a:t>
            </a:r>
            <a:endParaRPr lang="zh-CN" altLang="en-US" b="1" dirty="0"/>
          </a:p>
        </p:txBody>
      </p:sp>
      <p:pic>
        <p:nvPicPr>
          <p:cNvPr id="5" name="图片 4">
            <a:extLst>
              <a:ext uri="{FF2B5EF4-FFF2-40B4-BE49-F238E27FC236}">
                <a16:creationId xmlns:a16="http://schemas.microsoft.com/office/drawing/2014/main" id="{6AFEE4BC-8C36-4F03-A6D1-418BFB801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402" y="2402150"/>
            <a:ext cx="9626719" cy="1026850"/>
          </a:xfrm>
          <a:prstGeom prst="rect">
            <a:avLst/>
          </a:prstGeom>
        </p:spPr>
      </p:pic>
      <p:sp>
        <p:nvSpPr>
          <p:cNvPr id="6" name="文本框 5">
            <a:extLst>
              <a:ext uri="{FF2B5EF4-FFF2-40B4-BE49-F238E27FC236}">
                <a16:creationId xmlns:a16="http://schemas.microsoft.com/office/drawing/2014/main" id="{AE4E4B5F-2D97-434B-BFAC-4260DA103ACC}"/>
              </a:ext>
            </a:extLst>
          </p:cNvPr>
          <p:cNvSpPr txBox="1"/>
          <p:nvPr/>
        </p:nvSpPr>
        <p:spPr>
          <a:xfrm>
            <a:off x="985982" y="4200298"/>
            <a:ext cx="10142436"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 ESTIMATING UNCERTAINTY  FROM SIMILARITIES</a:t>
            </a:r>
          </a:p>
          <a:p>
            <a:pPr marL="742950" lvl="1" indent="-285750">
              <a:buFont typeface="Arial" panose="020B0604020202020204" pitchFamily="34" charset="0"/>
              <a:buChar char="•"/>
            </a:pPr>
            <a:r>
              <a:rPr lang="en-US" altLang="zh-CN" b="1" dirty="0"/>
              <a:t>Semantic Sets </a:t>
            </a:r>
          </a:p>
        </p:txBody>
      </p:sp>
    </p:spTree>
    <p:extLst>
      <p:ext uri="{BB962C8B-B14F-4D97-AF65-F5344CB8AC3E}">
        <p14:creationId xmlns:p14="http://schemas.microsoft.com/office/powerpoint/2010/main" val="424048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DA01D5-4BBB-41EE-B632-80B09C1A7D19}"/>
              </a:ext>
            </a:extLst>
          </p:cNvPr>
          <p:cNvSpPr/>
          <p:nvPr/>
        </p:nvSpPr>
        <p:spPr>
          <a:xfrm>
            <a:off x="562705" y="296947"/>
            <a:ext cx="11064722" cy="830997"/>
          </a:xfrm>
          <a:prstGeom prst="rect">
            <a:avLst/>
          </a:prstGeom>
        </p:spPr>
        <p:txBody>
          <a:bodyPr wrap="square">
            <a:spAutoFit/>
          </a:bodyPr>
          <a:lstStyle/>
          <a:p>
            <a:r>
              <a:rPr lang="en-US" altLang="zh-CN" sz="2400" b="1" dirty="0">
                <a:latin typeface="Adobe 黑体 Std R" panose="020B0400000000000000" pitchFamily="34" charset="-122"/>
                <a:ea typeface="Adobe 黑体 Std R" panose="020B0400000000000000" pitchFamily="34" charset="-122"/>
              </a:rPr>
              <a:t>QUANTIFYING UNCERTAINTY IN ANSWERS FROM ANY LANGUAGE MODEL AND ENHANCING THEIR TRUSTWORTHINESS</a:t>
            </a:r>
            <a:endParaRPr lang="zh-CN" altLang="en-US" sz="2400" b="1" dirty="0">
              <a:latin typeface="Adobe 黑体 Std R" panose="020B0400000000000000" pitchFamily="34" charset="-122"/>
              <a:ea typeface="Adobe 黑体 Std R" panose="020B0400000000000000" pitchFamily="34" charset="-122"/>
            </a:endParaRPr>
          </a:p>
        </p:txBody>
      </p:sp>
      <p:sp>
        <p:nvSpPr>
          <p:cNvPr id="3" name="矩形 2">
            <a:extLst>
              <a:ext uri="{FF2B5EF4-FFF2-40B4-BE49-F238E27FC236}">
                <a16:creationId xmlns:a16="http://schemas.microsoft.com/office/drawing/2014/main" id="{94268798-3CCC-4C78-8F6C-6BC2894E5971}"/>
              </a:ext>
            </a:extLst>
          </p:cNvPr>
          <p:cNvSpPr/>
          <p:nvPr/>
        </p:nvSpPr>
        <p:spPr>
          <a:xfrm>
            <a:off x="751608" y="1588900"/>
            <a:ext cx="11064721" cy="4154984"/>
          </a:xfrm>
          <a:prstGeom prst="rect">
            <a:avLst/>
          </a:prstGeom>
        </p:spPr>
        <p:txBody>
          <a:bodyPr wrap="square">
            <a:spAutoFit/>
          </a:bodyPr>
          <a:lstStyle/>
          <a:p>
            <a:r>
              <a:rPr lang="en-US" altLang="zh-CN" sz="2400" b="1" dirty="0"/>
              <a:t>Our confidence assessment derives from two factors: </a:t>
            </a:r>
          </a:p>
          <a:p>
            <a:r>
              <a:rPr lang="en-US" altLang="zh-CN" b="1" i="1" dirty="0"/>
              <a:t>	Observed Consistency </a:t>
            </a:r>
            <a:r>
              <a:rPr lang="en-US" altLang="zh-CN" dirty="0"/>
              <a:t>and </a:t>
            </a:r>
            <a:r>
              <a:rPr lang="en-US" altLang="zh-CN" b="1" i="1" dirty="0"/>
              <a:t>Self-reflection Certainty</a:t>
            </a:r>
            <a:r>
              <a:rPr lang="en-US" altLang="zh-CN" dirty="0"/>
              <a:t>,</a:t>
            </a:r>
          </a:p>
          <a:p>
            <a:r>
              <a:rPr lang="en-US" altLang="zh-CN" dirty="0"/>
              <a:t>	which respectively are extrinsic and intrinsic evaluations of LLM confidence.</a:t>
            </a:r>
          </a:p>
          <a:p>
            <a:endParaRPr lang="en-US" altLang="zh-CN" dirty="0"/>
          </a:p>
          <a:p>
            <a:endParaRPr lang="en-US" altLang="zh-CN" dirty="0"/>
          </a:p>
          <a:p>
            <a:pPr marL="342900" indent="-342900">
              <a:buFont typeface="Arial" panose="020B0604020202020204" pitchFamily="34" charset="0"/>
              <a:buChar char="•"/>
            </a:pPr>
            <a:r>
              <a:rPr lang="en-US" altLang="zh-CN" sz="2400" b="1" dirty="0"/>
              <a:t> OBSERVED CONSISTENCY</a:t>
            </a:r>
          </a:p>
          <a:p>
            <a:r>
              <a:rPr lang="en-US" altLang="zh-CN" sz="2400" b="1" dirty="0"/>
              <a:t>	</a:t>
            </a:r>
            <a:r>
              <a:rPr lang="en-US" altLang="zh-CN" dirty="0"/>
              <a:t>The first critical measure of model uncertainty is contradiction score amongst possible answers LLMs</a:t>
            </a:r>
          </a:p>
          <a:p>
            <a:r>
              <a:rPr lang="en-US" altLang="zh-CN" dirty="0"/>
              <a:t>	gives to a particular input questions.</a:t>
            </a:r>
          </a:p>
          <a:p>
            <a:pPr marL="1200150" lvl="2" indent="-285750">
              <a:buFont typeface="Arial" panose="020B0604020202020204" pitchFamily="34" charset="0"/>
              <a:buChar char="•"/>
            </a:pPr>
            <a:r>
              <a:rPr lang="en-US" altLang="zh-CN" dirty="0"/>
              <a:t>increasing the temperature values</a:t>
            </a:r>
          </a:p>
          <a:p>
            <a:pPr marL="1200150" lvl="2" indent="-285750">
              <a:buFont typeface="Arial" panose="020B0604020202020204" pitchFamily="34" charset="0"/>
              <a:buChar char="•"/>
            </a:pPr>
            <a:r>
              <a:rPr lang="en-US" altLang="zh-CN" dirty="0"/>
              <a:t>modify the prompt </a:t>
            </a:r>
          </a:p>
          <a:p>
            <a:r>
              <a:rPr lang="en-US" altLang="zh-CN" dirty="0"/>
              <a:t>	</a:t>
            </a:r>
            <a:endParaRPr lang="en-US" altLang="zh-CN" sz="2400" b="1" dirty="0"/>
          </a:p>
          <a:p>
            <a:pPr marL="342900" indent="-342900">
              <a:buFont typeface="Arial" panose="020B0604020202020204" pitchFamily="34" charset="0"/>
              <a:buChar char="•"/>
            </a:pPr>
            <a:r>
              <a:rPr lang="en-US" altLang="zh-CN" sz="2400" b="1" dirty="0"/>
              <a:t>SELF-REFLECTION CERTAINTY</a:t>
            </a:r>
          </a:p>
          <a:p>
            <a:endParaRPr lang="zh-CN" altLang="en-US" sz="2400" b="1" dirty="0"/>
          </a:p>
        </p:txBody>
      </p:sp>
      <p:pic>
        <p:nvPicPr>
          <p:cNvPr id="8" name="图片 7">
            <a:extLst>
              <a:ext uri="{FF2B5EF4-FFF2-40B4-BE49-F238E27FC236}">
                <a16:creationId xmlns:a16="http://schemas.microsoft.com/office/drawing/2014/main" id="{81271AD0-D981-430A-8358-B315E406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884" y="5457825"/>
            <a:ext cx="7696200" cy="1285875"/>
          </a:xfrm>
          <a:prstGeom prst="rect">
            <a:avLst/>
          </a:prstGeom>
        </p:spPr>
      </p:pic>
    </p:spTree>
    <p:extLst>
      <p:ext uri="{BB962C8B-B14F-4D97-AF65-F5344CB8AC3E}">
        <p14:creationId xmlns:p14="http://schemas.microsoft.com/office/powerpoint/2010/main" val="83878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642228-2D95-4D71-B3F4-F2A514AC8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12" y="1013114"/>
            <a:ext cx="11052575" cy="5326542"/>
          </a:xfrm>
          <a:prstGeom prst="rect">
            <a:avLst/>
          </a:prstGeom>
        </p:spPr>
      </p:pic>
      <p:sp>
        <p:nvSpPr>
          <p:cNvPr id="4" name="文本框 3">
            <a:extLst>
              <a:ext uri="{FF2B5EF4-FFF2-40B4-BE49-F238E27FC236}">
                <a16:creationId xmlns:a16="http://schemas.microsoft.com/office/drawing/2014/main" id="{F1847CA6-32BE-4C3E-9D3E-8E40BDCD71A5}"/>
              </a:ext>
            </a:extLst>
          </p:cNvPr>
          <p:cNvSpPr txBox="1"/>
          <p:nvPr/>
        </p:nvSpPr>
        <p:spPr>
          <a:xfrm>
            <a:off x="569712" y="518344"/>
            <a:ext cx="3717552" cy="461665"/>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Uncertainty of DNNs</a:t>
            </a:r>
            <a:endParaRPr lang="zh-CN" altLang="en-US" sz="2400"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71830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55D286-3DD2-4A40-8979-9DF0B7408BED}"/>
              </a:ext>
            </a:extLst>
          </p:cNvPr>
          <p:cNvSpPr txBox="1"/>
          <p:nvPr/>
        </p:nvSpPr>
        <p:spPr>
          <a:xfrm>
            <a:off x="739486" y="2015836"/>
            <a:ext cx="10713028" cy="373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b="1" dirty="0"/>
              <a:t>Truthfulness</a:t>
            </a:r>
            <a:r>
              <a:rPr lang="zh-CN" altLang="en-US" sz="2000" b="1" dirty="0"/>
              <a:t>：</a:t>
            </a:r>
            <a:r>
              <a:rPr lang="en-US" altLang="zh-CN" sz="2000" b="1" dirty="0"/>
              <a:t>calibration uncertainty of LLM </a:t>
            </a:r>
          </a:p>
          <a:p>
            <a:pPr marL="285750" indent="-285750">
              <a:lnSpc>
                <a:spcPct val="150000"/>
              </a:lnSpc>
              <a:buFont typeface="Arial" panose="020B0604020202020204" pitchFamily="34" charset="0"/>
              <a:buChar char="•"/>
            </a:pPr>
            <a:endParaRPr lang="en-US" altLang="zh-CN" sz="2000" b="1" dirty="0"/>
          </a:p>
          <a:p>
            <a:pPr marL="285750" indent="-285750">
              <a:lnSpc>
                <a:spcPct val="150000"/>
              </a:lnSpc>
              <a:buFont typeface="Arial" panose="020B0604020202020204" pitchFamily="34" charset="0"/>
              <a:buChar char="•"/>
            </a:pPr>
            <a:r>
              <a:rPr lang="en-US" altLang="zh-CN" sz="2000" b="1" dirty="0"/>
              <a:t>Honesty: error detection</a:t>
            </a:r>
          </a:p>
          <a:p>
            <a:pPr>
              <a:lnSpc>
                <a:spcPct val="150000"/>
              </a:lnSpc>
            </a:pPr>
            <a:r>
              <a:rPr lang="en-US" altLang="zh-CN" sz="2000" b="1" dirty="0"/>
              <a:t>	      Out of Distribution Detection</a:t>
            </a:r>
          </a:p>
          <a:p>
            <a:pPr marL="285750" indent="-285750">
              <a:lnSpc>
                <a:spcPct val="150000"/>
              </a:lnSpc>
              <a:buFont typeface="Arial" panose="020B0604020202020204" pitchFamily="34" charset="0"/>
              <a:buChar char="•"/>
            </a:pPr>
            <a:endParaRPr lang="en-US" altLang="zh-CN" sz="2000" b="1" dirty="0"/>
          </a:p>
          <a:p>
            <a:pPr marL="285750" indent="-285750">
              <a:lnSpc>
                <a:spcPct val="150000"/>
              </a:lnSpc>
              <a:buFont typeface="Arial" panose="020B0604020202020204" pitchFamily="34" charset="0"/>
              <a:buChar char="•"/>
            </a:pPr>
            <a:r>
              <a:rPr lang="en-US" altLang="zh-CN" sz="2000" b="1" dirty="0"/>
              <a:t> Robust training: Active Learning</a:t>
            </a:r>
          </a:p>
          <a:p>
            <a:pPr marL="285750" indent="-285750">
              <a:lnSpc>
                <a:spcPct val="150000"/>
              </a:lnSpc>
              <a:buFont typeface="Arial" panose="020B0604020202020204" pitchFamily="34" charset="0"/>
              <a:buChar char="•"/>
            </a:pPr>
            <a:endParaRPr lang="en-US" altLang="zh-CN" sz="2000" b="1" dirty="0"/>
          </a:p>
          <a:p>
            <a:pPr marL="285750" indent="-285750">
              <a:lnSpc>
                <a:spcPct val="150000"/>
              </a:lnSpc>
              <a:buFont typeface="Arial" panose="020B0604020202020204" pitchFamily="34" charset="0"/>
              <a:buChar char="•"/>
            </a:pPr>
            <a:r>
              <a:rPr lang="en-US" altLang="zh-CN" sz="2000" b="1" dirty="0"/>
              <a:t>Evaluate LLM</a:t>
            </a:r>
            <a:endParaRPr lang="zh-CN" altLang="en-US" dirty="0"/>
          </a:p>
        </p:txBody>
      </p:sp>
      <p:sp>
        <p:nvSpPr>
          <p:cNvPr id="3" name="文本框 2">
            <a:extLst>
              <a:ext uri="{FF2B5EF4-FFF2-40B4-BE49-F238E27FC236}">
                <a16:creationId xmlns:a16="http://schemas.microsoft.com/office/drawing/2014/main" id="{C2DE1065-87C8-4DDD-B3E8-7C8697CBDD9A}"/>
              </a:ext>
            </a:extLst>
          </p:cNvPr>
          <p:cNvSpPr txBox="1"/>
          <p:nvPr/>
        </p:nvSpPr>
        <p:spPr>
          <a:xfrm>
            <a:off x="-887460" y="439753"/>
            <a:ext cx="7687733" cy="923330"/>
          </a:xfrm>
          <a:prstGeom prst="rect">
            <a:avLst/>
          </a:prstGeom>
          <a:noFill/>
        </p:spPr>
        <p:txBody>
          <a:bodyPr wrap="square" rtlCol="0">
            <a:spAutoFit/>
          </a:bodyPr>
          <a:lstStyle/>
          <a:p>
            <a:pPr algn="ctr"/>
            <a:r>
              <a:rPr lang="en-US" altLang="zh-CN" sz="5400" b="1" dirty="0">
                <a:latin typeface="Adobe 黑体 Std R" panose="020B0400000000000000" pitchFamily="34" charset="-122"/>
                <a:ea typeface="Adobe 黑体 Std R" panose="020B0400000000000000" pitchFamily="34" charset="-122"/>
              </a:rPr>
              <a:t>Applications</a:t>
            </a:r>
            <a:endParaRPr lang="zh-CN" altLang="en-US" sz="5400"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81322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4B09D0-DF25-481A-8582-33BFC1F55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395" y="2223221"/>
            <a:ext cx="5762625" cy="2619375"/>
          </a:xfrm>
          <a:prstGeom prst="rect">
            <a:avLst/>
          </a:prstGeom>
        </p:spPr>
      </p:pic>
      <p:sp>
        <p:nvSpPr>
          <p:cNvPr id="6" name="矩形 5">
            <a:extLst>
              <a:ext uri="{FF2B5EF4-FFF2-40B4-BE49-F238E27FC236}">
                <a16:creationId xmlns:a16="http://schemas.microsoft.com/office/drawing/2014/main" id="{57173C90-3B66-4F82-B2A7-468FAFFA18F8}"/>
              </a:ext>
            </a:extLst>
          </p:cNvPr>
          <p:cNvSpPr/>
          <p:nvPr/>
        </p:nvSpPr>
        <p:spPr>
          <a:xfrm>
            <a:off x="5932805" y="849178"/>
            <a:ext cx="1816523" cy="461665"/>
          </a:xfrm>
          <a:prstGeom prst="rect">
            <a:avLst/>
          </a:prstGeom>
        </p:spPr>
        <p:txBody>
          <a:bodyPr wrap="none">
            <a:spAutoFit/>
          </a:bodyPr>
          <a:lstStyle/>
          <a:p>
            <a:r>
              <a:rPr lang="en-US" altLang="zh-CN" sz="2400" b="1" i="0" dirty="0">
                <a:solidFill>
                  <a:srgbClr val="404040"/>
                </a:solidFill>
                <a:effectLst/>
                <a:latin typeface="Adobe 黑体 Std R" panose="020B0400000000000000" pitchFamily="34" charset="-122"/>
                <a:ea typeface="Adobe 黑体 Std R" panose="020B0400000000000000" pitchFamily="34" charset="-122"/>
              </a:rPr>
              <a:t>Calibration</a:t>
            </a:r>
          </a:p>
        </p:txBody>
      </p:sp>
      <p:sp>
        <p:nvSpPr>
          <p:cNvPr id="7" name="矩形 6">
            <a:extLst>
              <a:ext uri="{FF2B5EF4-FFF2-40B4-BE49-F238E27FC236}">
                <a16:creationId xmlns:a16="http://schemas.microsoft.com/office/drawing/2014/main" id="{67355258-A6DF-44C3-95FA-096170BBA34A}"/>
              </a:ext>
            </a:extLst>
          </p:cNvPr>
          <p:cNvSpPr/>
          <p:nvPr/>
        </p:nvSpPr>
        <p:spPr>
          <a:xfrm>
            <a:off x="1274620" y="849178"/>
            <a:ext cx="1762021" cy="461665"/>
          </a:xfrm>
          <a:prstGeom prst="rect">
            <a:avLst/>
          </a:prstGeom>
        </p:spPr>
        <p:txBody>
          <a:bodyPr wrap="none">
            <a:spAutoFit/>
          </a:bodyPr>
          <a:lstStyle/>
          <a:p>
            <a:r>
              <a:rPr lang="en-US" altLang="zh-CN" sz="2400" b="1" i="0" dirty="0">
                <a:solidFill>
                  <a:srgbClr val="404040"/>
                </a:solidFill>
                <a:effectLst/>
                <a:latin typeface="Adobe 黑体 Std R" panose="020B0400000000000000" pitchFamily="34" charset="-122"/>
                <a:ea typeface="Adobe 黑体 Std R" panose="020B0400000000000000" pitchFamily="34" charset="-122"/>
              </a:rPr>
              <a:t>Estimation</a:t>
            </a:r>
          </a:p>
        </p:txBody>
      </p:sp>
      <p:pic>
        <p:nvPicPr>
          <p:cNvPr id="9" name="图片 8">
            <a:extLst>
              <a:ext uri="{FF2B5EF4-FFF2-40B4-BE49-F238E27FC236}">
                <a16:creationId xmlns:a16="http://schemas.microsoft.com/office/drawing/2014/main" id="{2FBBC0C7-226D-4F72-9922-1D5EA4075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620" y="2223221"/>
            <a:ext cx="4014344" cy="2715156"/>
          </a:xfrm>
          <a:prstGeom prst="rect">
            <a:avLst/>
          </a:prstGeom>
        </p:spPr>
      </p:pic>
      <p:sp>
        <p:nvSpPr>
          <p:cNvPr id="10" name="矩形 9">
            <a:extLst>
              <a:ext uri="{FF2B5EF4-FFF2-40B4-BE49-F238E27FC236}">
                <a16:creationId xmlns:a16="http://schemas.microsoft.com/office/drawing/2014/main" id="{DC7AD1E6-0606-4FB8-A7A5-D8D569C4781D}"/>
              </a:ext>
            </a:extLst>
          </p:cNvPr>
          <p:cNvSpPr/>
          <p:nvPr/>
        </p:nvSpPr>
        <p:spPr>
          <a:xfrm>
            <a:off x="6662978" y="5570308"/>
            <a:ext cx="4025461" cy="369332"/>
          </a:xfrm>
          <a:prstGeom prst="rect">
            <a:avLst/>
          </a:prstGeom>
        </p:spPr>
        <p:txBody>
          <a:bodyPr wrap="none">
            <a:spAutoFit/>
          </a:bodyPr>
          <a:lstStyle/>
          <a:p>
            <a:r>
              <a:rPr lang="en-US" altLang="zh-CN" b="1" dirty="0">
                <a:latin typeface="Adobe 黑体 Std R" panose="020B0400000000000000" pitchFamily="34" charset="-122"/>
                <a:ea typeface="Adobe 黑体 Std R" panose="020B0400000000000000" pitchFamily="34" charset="-122"/>
              </a:rPr>
              <a:t> Expected Calibration Error</a:t>
            </a:r>
            <a:r>
              <a:rPr lang="zh-CN" altLang="en-US" b="1"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ECE</a:t>
            </a:r>
            <a:r>
              <a:rPr lang="zh-CN" altLang="en-US" b="1" dirty="0">
                <a:latin typeface="Adobe 黑体 Std R" panose="020B0400000000000000" pitchFamily="34" charset="-122"/>
                <a:ea typeface="Adobe 黑体 Std R" panose="020B0400000000000000" pitchFamily="34" charset="-122"/>
              </a:rPr>
              <a:t>）</a:t>
            </a:r>
          </a:p>
        </p:txBody>
      </p:sp>
    </p:spTree>
    <p:extLst>
      <p:ext uri="{BB962C8B-B14F-4D97-AF65-F5344CB8AC3E}">
        <p14:creationId xmlns:p14="http://schemas.microsoft.com/office/powerpoint/2010/main" val="3978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ADD4D0-AA97-4655-83DF-61DD42E94DEC}"/>
              </a:ext>
            </a:extLst>
          </p:cNvPr>
          <p:cNvSpPr/>
          <p:nvPr/>
        </p:nvSpPr>
        <p:spPr>
          <a:xfrm>
            <a:off x="773365" y="1832742"/>
            <a:ext cx="10979288" cy="3477875"/>
          </a:xfrm>
          <a:prstGeom prst="rect">
            <a:avLst/>
          </a:prstGeom>
        </p:spPr>
        <p:txBody>
          <a:bodyPr wrap="none">
            <a:spAutoFit/>
          </a:bodyPr>
          <a:lstStyle/>
          <a:p>
            <a:r>
              <a:rPr lang="en-US" altLang="zh-CN" sz="2000" b="1" dirty="0"/>
              <a:t>Using model logits for LLMs presents several limitations</a:t>
            </a:r>
            <a:r>
              <a:rPr lang="zh-CN" altLang="en-US" sz="2000" b="1" dirty="0"/>
              <a:t>：</a:t>
            </a:r>
            <a:endParaRPr lang="en-US" altLang="zh-CN" sz="2000" b="1" dirty="0"/>
          </a:p>
          <a:p>
            <a:endParaRPr lang="en-US" altLang="zh-CN" sz="2000" b="1" dirty="0"/>
          </a:p>
          <a:p>
            <a:r>
              <a:rPr lang="en-US" altLang="zh-CN" sz="2000" b="1" dirty="0"/>
              <a:t>	1</a:t>
            </a:r>
            <a:r>
              <a:rPr lang="zh-CN" altLang="en-US" sz="2000" b="1" dirty="0"/>
              <a:t>）</a:t>
            </a:r>
            <a:r>
              <a:rPr lang="en-US" altLang="zh-CN" sz="2000" b="1" dirty="0"/>
              <a:t> logits imply overconfidence in many cases</a:t>
            </a:r>
          </a:p>
          <a:p>
            <a:endParaRPr lang="en-US" altLang="zh-CN" sz="2000" b="1" dirty="0"/>
          </a:p>
          <a:p>
            <a:r>
              <a:rPr lang="en-US" altLang="zh-CN" sz="2000" b="1" dirty="0"/>
              <a:t>	2</a:t>
            </a:r>
            <a:r>
              <a:rPr lang="zh-CN" altLang="en-US" sz="2000" b="1" dirty="0"/>
              <a:t>）</a:t>
            </a:r>
            <a:r>
              <a:rPr lang="en-US" altLang="zh-CN" sz="2000" b="1" dirty="0"/>
              <a:t> logits only capture the model’s uncertainty regarding next the token rather than </a:t>
            </a:r>
          </a:p>
          <a:p>
            <a:r>
              <a:rPr lang="en-US" altLang="zh-CN" sz="2000" b="1" dirty="0"/>
              <a:t>	       providing an assessment of the reliability of a specific claim, which is the </a:t>
            </a:r>
          </a:p>
          <a:p>
            <a:r>
              <a:rPr lang="en-US" altLang="zh-CN" sz="2000" b="1" dirty="0"/>
              <a:t>                    behavior desired in human-like responses.</a:t>
            </a:r>
          </a:p>
          <a:p>
            <a:endParaRPr lang="en-US" altLang="zh-CN" sz="2000" b="1" dirty="0"/>
          </a:p>
          <a:p>
            <a:r>
              <a:rPr lang="en-US" altLang="zh-CN" sz="2000" b="1" dirty="0"/>
              <a:t>	3</a:t>
            </a:r>
            <a:r>
              <a:rPr lang="zh-CN" altLang="en-US" sz="2000" b="1" dirty="0"/>
              <a:t>） </a:t>
            </a:r>
            <a:r>
              <a:rPr lang="en-US" altLang="zh-CN" sz="2000" b="1" dirty="0"/>
              <a:t>the rise of closed-source LLMs, such as GPT-3.5 and GPT-4 with commercialized </a:t>
            </a:r>
          </a:p>
          <a:p>
            <a:r>
              <a:rPr lang="en-US" altLang="zh-CN" sz="2000" b="1" dirty="0"/>
              <a:t>	      APIs only allowing textual inputs and outputs, lacks access to model logits or </a:t>
            </a:r>
          </a:p>
          <a:p>
            <a:r>
              <a:rPr lang="en-US" altLang="zh-CN" sz="2000" b="1" dirty="0"/>
              <a:t>	      embeddings. </a:t>
            </a:r>
          </a:p>
        </p:txBody>
      </p:sp>
      <p:sp>
        <p:nvSpPr>
          <p:cNvPr id="3" name="矩形 2">
            <a:extLst>
              <a:ext uri="{FF2B5EF4-FFF2-40B4-BE49-F238E27FC236}">
                <a16:creationId xmlns:a16="http://schemas.microsoft.com/office/drawing/2014/main" id="{BEA8CD67-0908-4B63-9FD4-67AAAC783F70}"/>
              </a:ext>
            </a:extLst>
          </p:cNvPr>
          <p:cNvSpPr/>
          <p:nvPr/>
        </p:nvSpPr>
        <p:spPr>
          <a:xfrm>
            <a:off x="694343" y="780808"/>
            <a:ext cx="2040943" cy="461665"/>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Introduction</a:t>
            </a:r>
            <a:endParaRPr lang="zh-CN" altLang="en-US" sz="2400"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86448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DDC8AE-DBCB-4219-9CED-71C4B1473EA2}"/>
              </a:ext>
            </a:extLst>
          </p:cNvPr>
          <p:cNvSpPr/>
          <p:nvPr/>
        </p:nvSpPr>
        <p:spPr>
          <a:xfrm>
            <a:off x="694343" y="780808"/>
            <a:ext cx="6138219" cy="461665"/>
          </a:xfrm>
          <a:prstGeom prst="rect">
            <a:avLst/>
          </a:prstGeom>
        </p:spPr>
        <p:txBody>
          <a:bodyPr wrap="none">
            <a:spAutoFit/>
          </a:bodyPr>
          <a:lstStyle/>
          <a:p>
            <a:r>
              <a:rPr lang="en-US" altLang="zh-CN" sz="2400" b="1" dirty="0">
                <a:latin typeface="Adobe 黑体 Std R" panose="020B0400000000000000" pitchFamily="34" charset="-122"/>
                <a:ea typeface="Adobe 黑体 Std R" panose="020B0400000000000000" pitchFamily="34" charset="-122"/>
              </a:rPr>
              <a:t>Uncertainty estimation method for LLMs</a:t>
            </a:r>
            <a:endParaRPr lang="zh-CN" altLang="en-US" sz="2400" b="1" dirty="0">
              <a:latin typeface="Adobe 黑体 Std R" panose="020B0400000000000000" pitchFamily="34" charset="-122"/>
              <a:ea typeface="Adobe 黑体 Std R" panose="020B0400000000000000" pitchFamily="34" charset="-122"/>
            </a:endParaRPr>
          </a:p>
        </p:txBody>
      </p:sp>
      <p:sp>
        <p:nvSpPr>
          <p:cNvPr id="3" name="文本框 2">
            <a:extLst>
              <a:ext uri="{FF2B5EF4-FFF2-40B4-BE49-F238E27FC236}">
                <a16:creationId xmlns:a16="http://schemas.microsoft.com/office/drawing/2014/main" id="{FC2581FD-64E0-43D8-9918-37677143B408}"/>
              </a:ext>
            </a:extLst>
          </p:cNvPr>
          <p:cNvSpPr txBox="1"/>
          <p:nvPr/>
        </p:nvSpPr>
        <p:spPr>
          <a:xfrm>
            <a:off x="1282700" y="2090172"/>
            <a:ext cx="10502900"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Calibration: </a:t>
            </a:r>
          </a:p>
          <a:p>
            <a:r>
              <a:rPr lang="en-US" altLang="zh-CN" sz="2400" dirty="0"/>
              <a:t>	Temperature scaling, label smoothing and knowledge distillation.</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Conformal Prediction</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err="1"/>
              <a:t>Verbalised</a:t>
            </a:r>
            <a:r>
              <a:rPr lang="en-US" altLang="zh-CN" sz="2400" dirty="0"/>
              <a:t> Uncertainty</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Other: </a:t>
            </a:r>
          </a:p>
          <a:p>
            <a:r>
              <a:rPr lang="en-US" altLang="zh-CN" sz="2400" dirty="0"/>
              <a:t>	Ensemble models</a:t>
            </a:r>
            <a:endParaRPr lang="zh-CN" altLang="en-US" sz="2400" dirty="0"/>
          </a:p>
        </p:txBody>
      </p:sp>
    </p:spTree>
    <p:extLst>
      <p:ext uri="{BB962C8B-B14F-4D97-AF65-F5344CB8AC3E}">
        <p14:creationId xmlns:p14="http://schemas.microsoft.com/office/powerpoint/2010/main" val="163307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BCBB08-6C51-4365-A7D0-6D2E331CE8B2}"/>
              </a:ext>
            </a:extLst>
          </p:cNvPr>
          <p:cNvSpPr txBox="1"/>
          <p:nvPr/>
        </p:nvSpPr>
        <p:spPr>
          <a:xfrm>
            <a:off x="2167467" y="2393244"/>
            <a:ext cx="7687733" cy="923330"/>
          </a:xfrm>
          <a:prstGeom prst="rect">
            <a:avLst/>
          </a:prstGeom>
          <a:noFill/>
        </p:spPr>
        <p:txBody>
          <a:bodyPr wrap="square" rtlCol="0">
            <a:spAutoFit/>
          </a:bodyPr>
          <a:lstStyle/>
          <a:p>
            <a:pPr algn="ctr"/>
            <a:r>
              <a:rPr lang="en-US" altLang="zh-CN" sz="5400" b="1" dirty="0">
                <a:latin typeface="Adobe 黑体 Std R" panose="020B0400000000000000" pitchFamily="34" charset="-122"/>
                <a:ea typeface="Adobe 黑体 Std R" panose="020B0400000000000000" pitchFamily="34" charset="-122"/>
              </a:rPr>
              <a:t>Open source LLM</a:t>
            </a:r>
            <a:endParaRPr lang="zh-CN" altLang="en-US" sz="5400"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45443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AA2783-7BDE-4D1C-AAD8-A03A2BA2C91F}"/>
              </a:ext>
            </a:extLst>
          </p:cNvPr>
          <p:cNvSpPr txBox="1"/>
          <p:nvPr/>
        </p:nvSpPr>
        <p:spPr>
          <a:xfrm>
            <a:off x="594804" y="479394"/>
            <a:ext cx="8176334" cy="461665"/>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Ensemble Models</a:t>
            </a:r>
            <a:endParaRPr lang="zh-CN" altLang="en-US" sz="2400" b="1" dirty="0">
              <a:latin typeface="Adobe 黑体 Std R" panose="020B0400000000000000" pitchFamily="34" charset="-122"/>
              <a:ea typeface="Adobe 黑体 Std R" panose="020B0400000000000000" pitchFamily="34" charset="-122"/>
            </a:endParaRPr>
          </a:p>
        </p:txBody>
      </p:sp>
      <p:pic>
        <p:nvPicPr>
          <p:cNvPr id="4" name="图片 3">
            <a:extLst>
              <a:ext uri="{FF2B5EF4-FFF2-40B4-BE49-F238E27FC236}">
                <a16:creationId xmlns:a16="http://schemas.microsoft.com/office/drawing/2014/main" id="{6F8EA104-1F4D-447D-B8D6-2D6D5AB15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72" y="1449087"/>
            <a:ext cx="10661256" cy="633711"/>
          </a:xfrm>
          <a:prstGeom prst="rect">
            <a:avLst/>
          </a:prstGeom>
        </p:spPr>
      </p:pic>
      <p:sp>
        <p:nvSpPr>
          <p:cNvPr id="5" name="矩形 4">
            <a:extLst>
              <a:ext uri="{FF2B5EF4-FFF2-40B4-BE49-F238E27FC236}">
                <a16:creationId xmlns:a16="http://schemas.microsoft.com/office/drawing/2014/main" id="{5EA9D4B8-FD7C-4F7A-BD21-09999BF51BE9}"/>
              </a:ext>
            </a:extLst>
          </p:cNvPr>
          <p:cNvSpPr/>
          <p:nvPr/>
        </p:nvSpPr>
        <p:spPr>
          <a:xfrm>
            <a:off x="5596182" y="2221494"/>
            <a:ext cx="6155852" cy="369332"/>
          </a:xfrm>
          <a:prstGeom prst="rect">
            <a:avLst/>
          </a:prstGeom>
        </p:spPr>
        <p:txBody>
          <a:bodyPr wrap="none">
            <a:spAutoFit/>
          </a:bodyPr>
          <a:lstStyle/>
          <a:p>
            <a:pPr marL="285750" indent="-285750">
              <a:buFont typeface="Arial" panose="020B0604020202020204" pitchFamily="34" charset="0"/>
              <a:buChar char="•"/>
            </a:pPr>
            <a:r>
              <a:rPr lang="en-US" altLang="zh-CN" b="1" dirty="0"/>
              <a:t>[Uncertainty Estimation for Language Reward Models]</a:t>
            </a:r>
            <a:endParaRPr lang="zh-CN" altLang="en-US" b="1" dirty="0"/>
          </a:p>
        </p:txBody>
      </p:sp>
      <p:sp>
        <p:nvSpPr>
          <p:cNvPr id="6" name="矩形 5">
            <a:extLst>
              <a:ext uri="{FF2B5EF4-FFF2-40B4-BE49-F238E27FC236}">
                <a16:creationId xmlns:a16="http://schemas.microsoft.com/office/drawing/2014/main" id="{23027A40-D6F7-4B8C-A97B-54ED7F462B73}"/>
              </a:ext>
            </a:extLst>
          </p:cNvPr>
          <p:cNvSpPr/>
          <p:nvPr/>
        </p:nvSpPr>
        <p:spPr>
          <a:xfrm>
            <a:off x="594804" y="5178080"/>
            <a:ext cx="6412333" cy="461665"/>
          </a:xfrm>
          <a:prstGeom prst="rect">
            <a:avLst/>
          </a:prstGeom>
        </p:spPr>
        <p:txBody>
          <a:bodyPr wrap="none">
            <a:spAutoFit/>
          </a:bodyPr>
          <a:lstStyle/>
          <a:p>
            <a:pPr marL="285750" indent="-285750">
              <a:buFont typeface="Arial" panose="020B0604020202020204" pitchFamily="34" charset="0"/>
              <a:buChar char="•"/>
            </a:pPr>
            <a:r>
              <a:rPr lang="en-US" altLang="zh-CN" sz="2400" b="1" dirty="0"/>
              <a:t>Shortcoming: compute resources and time</a:t>
            </a:r>
            <a:endParaRPr lang="zh-CN" altLang="en-US" sz="2400" b="1" dirty="0"/>
          </a:p>
        </p:txBody>
      </p:sp>
      <p:sp>
        <p:nvSpPr>
          <p:cNvPr id="7" name="文本框 6">
            <a:extLst>
              <a:ext uri="{FF2B5EF4-FFF2-40B4-BE49-F238E27FC236}">
                <a16:creationId xmlns:a16="http://schemas.microsoft.com/office/drawing/2014/main" id="{74D65DB6-11B2-4CC8-BD7D-4529F50137B8}"/>
              </a:ext>
            </a:extLst>
          </p:cNvPr>
          <p:cNvSpPr txBox="1"/>
          <p:nvPr/>
        </p:nvSpPr>
        <p:spPr>
          <a:xfrm>
            <a:off x="1333500" y="3205543"/>
            <a:ext cx="5673637" cy="1569660"/>
          </a:xfrm>
          <a:prstGeom prst="rect">
            <a:avLst/>
          </a:prstGeom>
          <a:noFill/>
        </p:spPr>
        <p:txBody>
          <a:bodyPr wrap="square" rtlCol="0">
            <a:spAutoFit/>
          </a:bodyPr>
          <a:lstStyle/>
          <a:p>
            <a:pPr marL="342900" indent="-342900">
              <a:buFont typeface="+mj-lt"/>
              <a:buAutoNum type="arabicPeriod"/>
            </a:pPr>
            <a:r>
              <a:rPr lang="zh-CN" altLang="en-US" sz="2400" dirty="0"/>
              <a:t>初始参数不同</a:t>
            </a:r>
            <a:endParaRPr lang="en-US" altLang="zh-CN" sz="2400" dirty="0"/>
          </a:p>
          <a:p>
            <a:pPr marL="342900" indent="-342900">
              <a:buFont typeface="+mj-lt"/>
              <a:buAutoNum type="arabicPeriod"/>
            </a:pPr>
            <a:r>
              <a:rPr lang="zh-CN" altLang="en-US" sz="2400" dirty="0"/>
              <a:t>微调轮次</a:t>
            </a:r>
            <a:endParaRPr lang="en-US" altLang="zh-CN" sz="2400" dirty="0"/>
          </a:p>
          <a:p>
            <a:pPr marL="342900" indent="-342900">
              <a:buFont typeface="+mj-lt"/>
              <a:buAutoNum type="arabicPeriod"/>
            </a:pPr>
            <a:r>
              <a:rPr lang="zh-CN" altLang="en-US" sz="2400" dirty="0"/>
              <a:t>微调的数据是从同一数据集中分割的</a:t>
            </a:r>
            <a:endParaRPr lang="en-US" altLang="zh-CN" sz="2400" dirty="0"/>
          </a:p>
          <a:p>
            <a:pPr marL="342900" indent="-342900">
              <a:buFont typeface="+mj-lt"/>
              <a:buAutoNum type="arabicPeriod"/>
            </a:pPr>
            <a:r>
              <a:rPr lang="en-US" altLang="zh-CN" sz="2400" dirty="0"/>
              <a:t>……</a:t>
            </a:r>
            <a:endParaRPr lang="zh-CN" altLang="en-US" sz="2400" dirty="0"/>
          </a:p>
        </p:txBody>
      </p:sp>
    </p:spTree>
    <p:extLst>
      <p:ext uri="{BB962C8B-B14F-4D97-AF65-F5344CB8AC3E}">
        <p14:creationId xmlns:p14="http://schemas.microsoft.com/office/powerpoint/2010/main" val="18510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692C42-B214-4A66-B871-FA93BC601EF8}"/>
              </a:ext>
            </a:extLst>
          </p:cNvPr>
          <p:cNvSpPr txBox="1"/>
          <p:nvPr/>
        </p:nvSpPr>
        <p:spPr>
          <a:xfrm>
            <a:off x="594804" y="479394"/>
            <a:ext cx="8176334" cy="461665"/>
          </a:xfrm>
          <a:prstGeom prst="rect">
            <a:avLst/>
          </a:prstGeom>
          <a:noFill/>
        </p:spPr>
        <p:txBody>
          <a:bodyPr wrap="square" rtlCol="0">
            <a:spAutoFit/>
          </a:bodyPr>
          <a:lstStyle/>
          <a:p>
            <a:r>
              <a:rPr lang="en-US" altLang="zh-CN" sz="2400" b="1" dirty="0">
                <a:latin typeface="Adobe 黑体 Std R" panose="020B0400000000000000" pitchFamily="34" charset="-122"/>
                <a:ea typeface="Adobe 黑体 Std R" panose="020B0400000000000000" pitchFamily="34" charset="-122"/>
              </a:rPr>
              <a:t>Teaching models to express their uncertainty in words</a:t>
            </a:r>
            <a:endParaRPr lang="zh-CN" altLang="en-US" sz="2400" b="1" dirty="0">
              <a:latin typeface="Adobe 黑体 Std R" panose="020B0400000000000000" pitchFamily="34" charset="-122"/>
              <a:ea typeface="Adobe 黑体 Std R" panose="020B0400000000000000" pitchFamily="34" charset="-122"/>
            </a:endParaRPr>
          </a:p>
        </p:txBody>
      </p:sp>
      <p:pic>
        <p:nvPicPr>
          <p:cNvPr id="4" name="图片 3">
            <a:extLst>
              <a:ext uri="{FF2B5EF4-FFF2-40B4-BE49-F238E27FC236}">
                <a16:creationId xmlns:a16="http://schemas.microsoft.com/office/drawing/2014/main" id="{00892115-C149-4F89-A353-28AF74FBB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71" y="1105958"/>
            <a:ext cx="7086600" cy="1733550"/>
          </a:xfrm>
          <a:prstGeom prst="rect">
            <a:avLst/>
          </a:prstGeom>
        </p:spPr>
      </p:pic>
      <p:sp>
        <p:nvSpPr>
          <p:cNvPr id="5" name="矩形 4">
            <a:extLst>
              <a:ext uri="{FF2B5EF4-FFF2-40B4-BE49-F238E27FC236}">
                <a16:creationId xmlns:a16="http://schemas.microsoft.com/office/drawing/2014/main" id="{4DCEE5FF-6619-46CA-ABE9-ADEC2CE4BDE6}"/>
              </a:ext>
            </a:extLst>
          </p:cNvPr>
          <p:cNvSpPr/>
          <p:nvPr/>
        </p:nvSpPr>
        <p:spPr>
          <a:xfrm>
            <a:off x="4296326" y="1885245"/>
            <a:ext cx="1580445" cy="5418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06E89C14-9CFB-4512-9BD6-BF34E5381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0237" y="3614007"/>
            <a:ext cx="8391525" cy="3019425"/>
          </a:xfrm>
          <a:prstGeom prst="rect">
            <a:avLst/>
          </a:prstGeom>
        </p:spPr>
      </p:pic>
      <p:sp>
        <p:nvSpPr>
          <p:cNvPr id="9" name="文本框 8">
            <a:extLst>
              <a:ext uri="{FF2B5EF4-FFF2-40B4-BE49-F238E27FC236}">
                <a16:creationId xmlns:a16="http://schemas.microsoft.com/office/drawing/2014/main" id="{22306FDD-0254-4DFB-B528-1BD28AB0C62A}"/>
              </a:ext>
            </a:extLst>
          </p:cNvPr>
          <p:cNvSpPr txBox="1"/>
          <p:nvPr/>
        </p:nvSpPr>
        <p:spPr>
          <a:xfrm>
            <a:off x="998381" y="3059668"/>
            <a:ext cx="8176334" cy="369332"/>
          </a:xfrm>
          <a:prstGeom prst="rect">
            <a:avLst/>
          </a:prstGeom>
          <a:noFill/>
        </p:spPr>
        <p:txBody>
          <a:bodyPr wrap="square" rtlCol="0">
            <a:spAutoFit/>
          </a:bodyPr>
          <a:lstStyle/>
          <a:p>
            <a:r>
              <a:rPr lang="en-US" altLang="zh-CN" b="1" dirty="0">
                <a:latin typeface="Adobe 黑体 Std R" panose="020B0400000000000000" pitchFamily="34" charset="-122"/>
                <a:ea typeface="Adobe 黑体 Std R" panose="020B0400000000000000" pitchFamily="34" charset="-122"/>
              </a:rPr>
              <a:t> 3 Kinds of Probability</a:t>
            </a:r>
            <a:endParaRPr lang="zh-CN" altLang="en-US" b="1"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208650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2F3B377-1C52-4128-A392-AF972650E4F6}"/>
              </a:ext>
            </a:extLst>
          </p:cNvPr>
          <p:cNvSpPr txBox="1">
            <a:spLocks/>
          </p:cNvSpPr>
          <p:nvPr/>
        </p:nvSpPr>
        <p:spPr>
          <a:xfrm>
            <a:off x="498829" y="344565"/>
            <a:ext cx="11887857" cy="54400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solidFill>
                <a:latin typeface="Adobe 黑体 Std R" panose="020B0400000000000000" pitchFamily="34" charset="-122"/>
                <a:ea typeface="Adobe 黑体 Std R" panose="020B0400000000000000" pitchFamily="34" charset="-122"/>
              </a:rPr>
              <a:t>The Internal State of an LLM Knows When its Lying</a:t>
            </a:r>
          </a:p>
        </p:txBody>
      </p:sp>
      <p:sp>
        <p:nvSpPr>
          <p:cNvPr id="3" name="矩形 2">
            <a:extLst>
              <a:ext uri="{FF2B5EF4-FFF2-40B4-BE49-F238E27FC236}">
                <a16:creationId xmlns:a16="http://schemas.microsoft.com/office/drawing/2014/main" id="{F7C7FF1A-717E-4317-ABAF-3A2D5971B80B}"/>
              </a:ext>
            </a:extLst>
          </p:cNvPr>
          <p:cNvSpPr/>
          <p:nvPr/>
        </p:nvSpPr>
        <p:spPr>
          <a:xfrm>
            <a:off x="605146" y="1327044"/>
            <a:ext cx="3599062" cy="461665"/>
          </a:xfrm>
          <a:prstGeom prst="rect">
            <a:avLst/>
          </a:prstGeom>
        </p:spPr>
        <p:txBody>
          <a:bodyPr wrap="none">
            <a:spAutoFit/>
          </a:bodyPr>
          <a:lstStyle/>
          <a:p>
            <a:r>
              <a:rPr lang="en-US" altLang="zh-CN" dirty="0"/>
              <a:t> </a:t>
            </a:r>
            <a:r>
              <a:rPr lang="en-US" altLang="zh-CN" sz="2400" b="1" dirty="0">
                <a:latin typeface="Adobe 黑体 Std R" panose="020B0400000000000000" pitchFamily="34" charset="-122"/>
                <a:ea typeface="Adobe 黑体 Std R" panose="020B0400000000000000" pitchFamily="34" charset="-122"/>
              </a:rPr>
              <a:t>The True-False Dataset</a:t>
            </a:r>
          </a:p>
        </p:txBody>
      </p:sp>
      <p:pic>
        <p:nvPicPr>
          <p:cNvPr id="4" name="图片 3">
            <a:extLst>
              <a:ext uri="{FF2B5EF4-FFF2-40B4-BE49-F238E27FC236}">
                <a16:creationId xmlns:a16="http://schemas.microsoft.com/office/drawing/2014/main" id="{678DF273-A9AA-4134-A1EB-225CE6F9A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365" y="2227181"/>
            <a:ext cx="9014687" cy="3772103"/>
          </a:xfrm>
          <a:prstGeom prst="rect">
            <a:avLst/>
          </a:prstGeom>
        </p:spPr>
      </p:pic>
    </p:spTree>
    <p:extLst>
      <p:ext uri="{BB962C8B-B14F-4D97-AF65-F5344CB8AC3E}">
        <p14:creationId xmlns:p14="http://schemas.microsoft.com/office/powerpoint/2010/main" val="42899696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2593</Words>
  <Application>Microsoft Office PowerPoint</Application>
  <PresentationFormat>宽屏</PresentationFormat>
  <Paragraphs>205</Paragraphs>
  <Slides>20</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Adobe 黑体 Std R</vt:lpstr>
      <vt:lpstr>等线</vt:lpstr>
      <vt:lpstr>等线 Light</vt:lpstr>
      <vt:lpstr>Arial</vt:lpstr>
      <vt:lpstr>Office 主题​​</vt:lpstr>
      <vt:lpstr>Uncertainty of LLMs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haodong li</dc:creator>
  <cp:lastModifiedBy>haodong li</cp:lastModifiedBy>
  <cp:revision>58</cp:revision>
  <dcterms:created xsi:type="dcterms:W3CDTF">2024-02-03T01:43:16Z</dcterms:created>
  <dcterms:modified xsi:type="dcterms:W3CDTF">2024-02-04T12:13:03Z</dcterms:modified>
</cp:coreProperties>
</file>