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965" r:id="rId3"/>
    <p:sldId id="979" r:id="rId4"/>
    <p:sldId id="966" r:id="rId5"/>
    <p:sldId id="967" r:id="rId6"/>
    <p:sldId id="968" r:id="rId7"/>
    <p:sldId id="969" r:id="rId8"/>
    <p:sldId id="970" r:id="rId9"/>
    <p:sldId id="980" r:id="rId10"/>
    <p:sldId id="971" r:id="rId11"/>
    <p:sldId id="98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72"/>
    <p:restoredTop sz="85366" autoAdjust="0"/>
  </p:normalViewPr>
  <p:slideViewPr>
    <p:cSldViewPr snapToGrid="0">
      <p:cViewPr varScale="1">
        <p:scale>
          <a:sx n="111" d="100"/>
          <a:sy n="111" d="100"/>
        </p:scale>
        <p:origin x="9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B3267-8CF9-4BB2-9CAD-6653BE8726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0D1E7-6D56-4B80-9D2C-50E883022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781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0F64717-A5A5-4C4E-9291-2F18B7410B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9826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如何将一个训练好的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LDM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扩展为视频生成器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0F64717-A5A5-4C4E-9291-2F18B7410B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1651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首先在原有空间层之间插入时间层</a:t>
            </a:r>
            <a:endParaRPr kumimoji="1" lang="en-US" altLang="zh-CN" dirty="0"/>
          </a:p>
          <a:p>
            <a:r>
              <a:rPr kumimoji="1" lang="en-US" altLang="zh-CN" dirty="0"/>
              <a:t>b:</a:t>
            </a:r>
            <a:r>
              <a:rPr kumimoji="1" lang="zh-CN" altLang="en-US" dirty="0"/>
              <a:t> </a:t>
            </a:r>
            <a:r>
              <a:rPr kumimoji="1" lang="en-US" altLang="zh-CN" dirty="0"/>
              <a:t>batch</a:t>
            </a:r>
            <a:r>
              <a:rPr kumimoji="1" lang="zh-CN" altLang="en-US" dirty="0"/>
              <a:t> </a:t>
            </a:r>
            <a:r>
              <a:rPr kumimoji="1" lang="en-US" altLang="zh-CN" dirty="0"/>
              <a:t>size</a:t>
            </a:r>
          </a:p>
          <a:p>
            <a:r>
              <a:rPr kumimoji="1" lang="en-US" altLang="zh-CN" dirty="0"/>
              <a:t>t:</a:t>
            </a:r>
            <a:r>
              <a:rPr kumimoji="1" lang="zh-CN" altLang="en-US" dirty="0"/>
              <a:t> 视频帧序列长度</a:t>
            </a:r>
            <a:endParaRPr kumimoji="1" lang="en-US" altLang="zh-CN" dirty="0"/>
          </a:p>
          <a:p>
            <a:r>
              <a:rPr kumimoji="1" lang="en-US" altLang="zh-CN" dirty="0"/>
              <a:t>c</a:t>
            </a:r>
            <a:r>
              <a:rPr kumimoji="1" lang="zh-CN" altLang="en-US" dirty="0"/>
              <a:t>：通道数</a:t>
            </a:r>
            <a:endParaRPr kumimoji="1" lang="en-US" altLang="zh-CN" dirty="0"/>
          </a:p>
          <a:p>
            <a:r>
              <a:rPr kumimoji="1" lang="en-US" altLang="zh-CN" dirty="0" err="1"/>
              <a:t>h&amp;w</a:t>
            </a:r>
            <a:r>
              <a:rPr kumimoji="1" lang="zh-CN" altLang="en-US" dirty="0"/>
              <a:t>：输入维度</a:t>
            </a:r>
            <a:endParaRPr kumimoji="1" lang="en-US" altLang="zh-CN" dirty="0"/>
          </a:p>
          <a:p>
            <a:r>
              <a:rPr kumimoji="1" lang="en-US" altLang="zh-CN" dirty="0"/>
              <a:t>cs</a:t>
            </a:r>
            <a:r>
              <a:rPr kumimoji="1" lang="zh-CN" altLang="en-US" dirty="0"/>
              <a:t>：表示在训练预测模型时使用的对上下文帧的</a:t>
            </a:r>
            <a:r>
              <a:rPr kumimoji="1" lang="en-US" altLang="zh-CN" dirty="0"/>
              <a:t>mask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20D1E7-6D56-4B80-9D2C-50E88302283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475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不同区间上的潜向量将解码出不同的图像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20D1E7-6D56-4B80-9D2C-50E88302283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540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视频微调</a:t>
            </a:r>
            <a:endParaRPr kumimoji="1" lang="en-US" altLang="zh-CN" dirty="0"/>
          </a:p>
          <a:p>
            <a:r>
              <a:rPr kumimoji="1" lang="zh-CN" altLang="en-US" dirty="0"/>
              <a:t>但是这种方式难以生成长视频序列，所以将模型训练为一个预测模型，给定</a:t>
            </a:r>
            <a:r>
              <a:rPr kumimoji="1" lang="en-US" altLang="zh-CN" dirty="0"/>
              <a:t>S</a:t>
            </a:r>
            <a:r>
              <a:rPr kumimoji="1" lang="zh-CN" altLang="en-US" dirty="0"/>
              <a:t>个连续上下文帧，让模型预测后面的帧。生成的帧可以反过来继续作为上下文。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20D1E7-6D56-4B80-9D2C-50E88302283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826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高帧率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20D1E7-6D56-4B80-9D2C-50E88302283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045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0F64717-A5A5-4C4E-9291-2F18B7410B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8914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一种基于级联的视频扩散模型</a:t>
            </a:r>
            <a:endParaRPr kumimoji="1" lang="en-US" altLang="zh-CN" dirty="0"/>
          </a:p>
          <a:p>
            <a:r>
              <a:rPr kumimoji="1" lang="zh-CN" altLang="en-US" dirty="0"/>
              <a:t>一个文本编码器、一个基本的视频扩散模型、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个空间超分模型</a:t>
            </a:r>
            <a:r>
              <a:rPr kumimoji="1" lang="en-US" altLang="zh-CN" dirty="0"/>
              <a:t>SSR</a:t>
            </a:r>
            <a:r>
              <a:rPr kumimoji="1" lang="zh-CN" altLang="en-US" dirty="0"/>
              <a:t>、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个时间超分模型</a:t>
            </a:r>
            <a:r>
              <a:rPr kumimoji="1" lang="en-US" altLang="zh-CN" dirty="0"/>
              <a:t>TSR</a:t>
            </a:r>
          </a:p>
          <a:p>
            <a:r>
              <a:rPr kumimoji="1" lang="zh-CN" altLang="en-US" dirty="0"/>
              <a:t>在生成时，</a:t>
            </a:r>
            <a:r>
              <a:rPr kumimoji="1" lang="en-US" altLang="zh-CN" dirty="0"/>
              <a:t>SSR</a:t>
            </a:r>
            <a:r>
              <a:rPr kumimoji="1" lang="zh-CN" altLang="en-US" dirty="0"/>
              <a:t>提高输入帧的空间分辨率、</a:t>
            </a:r>
            <a:r>
              <a:rPr kumimoji="1" lang="en-US" altLang="zh-CN" dirty="0"/>
              <a:t>TSR</a:t>
            </a:r>
            <a:r>
              <a:rPr kumimoji="1" lang="zh-CN" altLang="en-US" dirty="0"/>
              <a:t>通过填充输入帧之间的中间帧来提高时间分辨率</a:t>
            </a:r>
            <a:endParaRPr kumimoji="1" lang="en-US" altLang="zh-CN" dirty="0"/>
          </a:p>
          <a:p>
            <a:r>
              <a:rPr kumimoji="1" lang="zh-CN" altLang="en-US" dirty="0"/>
              <a:t>这样做的优点是，每个模型都可以独立训练，从而可以并行训练所有</a:t>
            </a:r>
            <a:r>
              <a:rPr kumimoji="1" lang="en-US" altLang="zh-CN" dirty="0"/>
              <a:t>7</a:t>
            </a:r>
            <a:r>
              <a:rPr kumimoji="1" lang="zh-CN" altLang="en-US" dirty="0"/>
              <a:t>个模型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20D1E7-6D56-4B80-9D2C-50E88302283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470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20D1E7-6D56-4B80-9D2C-50E88302283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04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84364-ACB2-4E7B-9DB5-D4CA6AEFF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4E2887-6256-4058-B53F-DBF27775D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FC7131-00E8-4B1C-952D-1ED3FE57D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CA48-E406-479B-AE0D-58D69A4D65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015FB-8314-4A9D-AE93-73393A6B8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A76F8B-9472-4E13-A3AF-6E39EE835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89683-A7B9-498C-98F0-69A04D132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51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9DAEA-DF08-4E3E-AFEA-3C5330322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1EF412-28FC-4A13-8A24-7176EE9EE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757198-2E29-44F5-815C-3E06C326D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CA48-E406-479B-AE0D-58D69A4D65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9C790A-83C6-450C-B5CD-C5476283E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0FE5FC-F668-426F-945F-942C2E8FA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89683-A7B9-498C-98F0-69A04D132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6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DAD976F-1AC1-4285-B293-DAA0403FCA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CADB72-C3B5-41B9-8050-9367079E2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C53E9E-C814-42E1-B3B5-39B59E626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CA48-E406-479B-AE0D-58D69A4D65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91A534-2CD6-4F15-B124-2481F7A9D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0CC8FC-0B61-49AC-90C8-A9DDD5EA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89683-A7B9-498C-98F0-69A04D132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608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399" y="1708013"/>
            <a:ext cx="103632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10236656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矩形 3"/>
          <p:cNvSpPr/>
          <p:nvPr userDrawn="1"/>
        </p:nvSpPr>
        <p:spPr bwMode="auto">
          <a:xfrm>
            <a:off x="22577" y="6688667"/>
            <a:ext cx="6073423" cy="1524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6" name="矩形 5"/>
          <p:cNvSpPr/>
          <p:nvPr userDrawn="1"/>
        </p:nvSpPr>
        <p:spPr bwMode="auto">
          <a:xfrm>
            <a:off x="0" y="0"/>
            <a:ext cx="12192000" cy="228600"/>
          </a:xfrm>
          <a:prstGeom prst="rect">
            <a:avLst/>
          </a:prstGeom>
          <a:solidFill>
            <a:srgbClr val="B20E12"/>
          </a:solidFill>
          <a:ln w="25400" cap="flat" cmpd="sng" algn="ctr">
            <a:solidFill>
              <a:srgbClr val="B20E1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22576" y="-54977"/>
            <a:ext cx="1196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schemeClr val="bg1"/>
                </a:solidFill>
                <a:latin typeface="Calibri" pitchFamily="34" charset="0"/>
              </a:rPr>
              <a:t>Beijing University of Posts and Telecommunications</a:t>
            </a:r>
            <a:endParaRPr lang="zh-CN" altLang="en-US" sz="16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68817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025" y="435678"/>
            <a:ext cx="10122791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矩形 3"/>
          <p:cNvSpPr/>
          <p:nvPr userDrawn="1"/>
        </p:nvSpPr>
        <p:spPr bwMode="auto">
          <a:xfrm>
            <a:off x="0" y="0"/>
            <a:ext cx="12192000" cy="228600"/>
          </a:xfrm>
          <a:prstGeom prst="rect">
            <a:avLst/>
          </a:prstGeom>
          <a:solidFill>
            <a:srgbClr val="B20E12"/>
          </a:solidFill>
          <a:ln w="25400" cap="flat" cmpd="sng" algn="ctr">
            <a:solidFill>
              <a:srgbClr val="B20E1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6" name="矩形 5"/>
          <p:cNvSpPr/>
          <p:nvPr userDrawn="1"/>
        </p:nvSpPr>
        <p:spPr bwMode="auto">
          <a:xfrm>
            <a:off x="22577" y="6688667"/>
            <a:ext cx="6073423" cy="1524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22576" y="-54977"/>
            <a:ext cx="1196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schemeClr val="bg1"/>
                </a:solidFill>
                <a:latin typeface="Calibri" pitchFamily="34" charset="0"/>
              </a:rPr>
              <a:t>Beijing University of Posts and Telecommunications</a:t>
            </a:r>
            <a:endParaRPr lang="zh-CN" altLang="en-US" sz="16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95015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矩形 3"/>
          <p:cNvSpPr/>
          <p:nvPr userDrawn="1"/>
        </p:nvSpPr>
        <p:spPr bwMode="auto">
          <a:xfrm>
            <a:off x="0" y="0"/>
            <a:ext cx="12192000" cy="228600"/>
          </a:xfrm>
          <a:prstGeom prst="rect">
            <a:avLst/>
          </a:prstGeom>
          <a:solidFill>
            <a:srgbClr val="B20E12"/>
          </a:solidFill>
          <a:ln w="25400" cap="flat" cmpd="sng" algn="ctr">
            <a:solidFill>
              <a:srgbClr val="B20E1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6" name="矩形 5"/>
          <p:cNvSpPr/>
          <p:nvPr userDrawn="1"/>
        </p:nvSpPr>
        <p:spPr bwMode="auto">
          <a:xfrm>
            <a:off x="22577" y="6688667"/>
            <a:ext cx="6073423" cy="1524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22576" y="-54977"/>
            <a:ext cx="1196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schemeClr val="bg1"/>
                </a:solidFill>
                <a:latin typeface="Calibri" pitchFamily="34" charset="0"/>
              </a:rPr>
              <a:t>Beijing University of Posts and Telecommunications</a:t>
            </a:r>
            <a:endParaRPr lang="zh-CN" altLang="en-US" sz="16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97659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0901" y="1362075"/>
            <a:ext cx="5162551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651" y="1362075"/>
            <a:ext cx="5162549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0" y="0"/>
            <a:ext cx="12192000" cy="228600"/>
          </a:xfrm>
          <a:prstGeom prst="rect">
            <a:avLst/>
          </a:prstGeom>
          <a:solidFill>
            <a:srgbClr val="B20E12"/>
          </a:solidFill>
          <a:ln w="25400" cap="flat" cmpd="sng" algn="ctr">
            <a:solidFill>
              <a:srgbClr val="B20E1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22577" y="6688667"/>
            <a:ext cx="6073423" cy="1524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22576" y="-54977"/>
            <a:ext cx="1196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schemeClr val="bg1"/>
                </a:solidFill>
                <a:latin typeface="Calibri" pitchFamily="34" charset="0"/>
              </a:rPr>
              <a:t>Beijing University of Posts and Telecommunications</a:t>
            </a:r>
            <a:endParaRPr lang="zh-CN" altLang="en-US" sz="16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1136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矩形 6"/>
          <p:cNvSpPr/>
          <p:nvPr userDrawn="1"/>
        </p:nvSpPr>
        <p:spPr bwMode="auto">
          <a:xfrm>
            <a:off x="0" y="0"/>
            <a:ext cx="12192000" cy="228600"/>
          </a:xfrm>
          <a:prstGeom prst="rect">
            <a:avLst/>
          </a:prstGeom>
          <a:solidFill>
            <a:srgbClr val="B20E12"/>
          </a:solidFill>
          <a:ln w="25400" cap="flat" cmpd="sng" algn="ctr">
            <a:solidFill>
              <a:srgbClr val="B20E1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9" name="矩形 8"/>
          <p:cNvSpPr/>
          <p:nvPr userDrawn="1"/>
        </p:nvSpPr>
        <p:spPr bwMode="auto">
          <a:xfrm>
            <a:off x="22577" y="6688667"/>
            <a:ext cx="6073423" cy="1524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22576" y="-54977"/>
            <a:ext cx="1196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schemeClr val="bg1"/>
                </a:solidFill>
                <a:latin typeface="Calibri" pitchFamily="34" charset="0"/>
              </a:rPr>
              <a:t>Beijing University of Posts and Telecommunications</a:t>
            </a:r>
            <a:endParaRPr lang="zh-CN" altLang="en-US" sz="16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32362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017" y="445070"/>
            <a:ext cx="1012190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矩形 2"/>
          <p:cNvSpPr/>
          <p:nvPr userDrawn="1"/>
        </p:nvSpPr>
        <p:spPr bwMode="auto">
          <a:xfrm>
            <a:off x="0" y="0"/>
            <a:ext cx="12192000" cy="228600"/>
          </a:xfrm>
          <a:prstGeom prst="rect">
            <a:avLst/>
          </a:prstGeom>
          <a:solidFill>
            <a:srgbClr val="B20E12"/>
          </a:solidFill>
          <a:ln w="25400" cap="flat" cmpd="sng" algn="ctr">
            <a:solidFill>
              <a:srgbClr val="B20E1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5" name="矩形 4"/>
          <p:cNvSpPr/>
          <p:nvPr userDrawn="1"/>
        </p:nvSpPr>
        <p:spPr bwMode="auto">
          <a:xfrm>
            <a:off x="22577" y="6688667"/>
            <a:ext cx="6073423" cy="1524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22576" y="-54977"/>
            <a:ext cx="1196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schemeClr val="bg1"/>
                </a:solidFill>
                <a:latin typeface="Calibri" pitchFamily="34" charset="0"/>
              </a:rPr>
              <a:t>Beijing University of Posts and Telecommunications</a:t>
            </a:r>
            <a:endParaRPr lang="zh-CN" altLang="en-US" sz="16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563250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 bwMode="auto">
          <a:xfrm>
            <a:off x="0" y="0"/>
            <a:ext cx="12192000" cy="228600"/>
          </a:xfrm>
          <a:prstGeom prst="rect">
            <a:avLst/>
          </a:prstGeom>
          <a:solidFill>
            <a:srgbClr val="B20E12"/>
          </a:solidFill>
          <a:ln w="25400" cap="flat" cmpd="sng" algn="ctr">
            <a:solidFill>
              <a:srgbClr val="B20E1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4" name="矩形 3"/>
          <p:cNvSpPr/>
          <p:nvPr userDrawn="1"/>
        </p:nvSpPr>
        <p:spPr bwMode="auto">
          <a:xfrm>
            <a:off x="22577" y="6688667"/>
            <a:ext cx="6073423" cy="1524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22576" y="-54977"/>
            <a:ext cx="1196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schemeClr val="bg1"/>
                </a:solidFill>
                <a:latin typeface="Calibri" pitchFamily="34" charset="0"/>
              </a:rPr>
              <a:t>Beijing University of Posts and Telecommunications</a:t>
            </a:r>
            <a:endParaRPr lang="zh-CN" altLang="en-US" sz="16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75279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矩形 4"/>
          <p:cNvSpPr/>
          <p:nvPr userDrawn="1"/>
        </p:nvSpPr>
        <p:spPr bwMode="auto">
          <a:xfrm>
            <a:off x="0" y="0"/>
            <a:ext cx="12192000" cy="228600"/>
          </a:xfrm>
          <a:prstGeom prst="rect">
            <a:avLst/>
          </a:prstGeom>
          <a:solidFill>
            <a:srgbClr val="B20E12"/>
          </a:solidFill>
          <a:ln w="25400" cap="flat" cmpd="sng" algn="ctr">
            <a:solidFill>
              <a:srgbClr val="B20E1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22577" y="6688667"/>
            <a:ext cx="6073423" cy="1524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22576" y="-54977"/>
            <a:ext cx="1196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schemeClr val="bg1"/>
                </a:solidFill>
                <a:latin typeface="Calibri" pitchFamily="34" charset="0"/>
              </a:rPr>
              <a:t>Beijing University of Posts and Telecommunications</a:t>
            </a:r>
            <a:endParaRPr lang="zh-CN" altLang="en-US" sz="16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84935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C570D-CE32-4794-A1C2-58F7477E1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CF473D-1360-4A6C-8268-7ABF74259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7037EE-C2D9-4F4F-AB8E-F6DE4E75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CA48-E406-479B-AE0D-58D69A4D65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09D321-7889-490E-8D9D-CB74543F6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72CCEA-4555-4C36-960C-9FA3C297E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89683-A7B9-498C-98F0-69A04D132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27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矩形 4"/>
          <p:cNvSpPr/>
          <p:nvPr userDrawn="1"/>
        </p:nvSpPr>
        <p:spPr bwMode="auto">
          <a:xfrm>
            <a:off x="0" y="0"/>
            <a:ext cx="12192000" cy="228600"/>
          </a:xfrm>
          <a:prstGeom prst="rect">
            <a:avLst/>
          </a:prstGeom>
          <a:solidFill>
            <a:srgbClr val="B20E12"/>
          </a:solidFill>
          <a:ln w="25400" cap="flat" cmpd="sng" algn="ctr">
            <a:solidFill>
              <a:srgbClr val="B20E1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22577" y="6688667"/>
            <a:ext cx="6073423" cy="1524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22576" y="-54977"/>
            <a:ext cx="1196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schemeClr val="bg1"/>
                </a:solidFill>
                <a:latin typeface="Calibri" pitchFamily="34" charset="0"/>
              </a:rPr>
              <a:t>Beijing University of Posts and Telecommunications</a:t>
            </a:r>
            <a:endParaRPr lang="zh-CN" altLang="en-US" sz="16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788297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矩形 3"/>
          <p:cNvSpPr/>
          <p:nvPr userDrawn="1"/>
        </p:nvSpPr>
        <p:spPr bwMode="auto">
          <a:xfrm>
            <a:off x="0" y="0"/>
            <a:ext cx="12192000" cy="228600"/>
          </a:xfrm>
          <a:prstGeom prst="rect">
            <a:avLst/>
          </a:prstGeom>
          <a:solidFill>
            <a:srgbClr val="B20E12"/>
          </a:solidFill>
          <a:ln w="25400" cap="flat" cmpd="sng" algn="ctr">
            <a:solidFill>
              <a:srgbClr val="B20E1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6" name="矩形 5"/>
          <p:cNvSpPr/>
          <p:nvPr userDrawn="1"/>
        </p:nvSpPr>
        <p:spPr bwMode="auto">
          <a:xfrm>
            <a:off x="22577" y="6688667"/>
            <a:ext cx="6073423" cy="1524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22576" y="-54977"/>
            <a:ext cx="1196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schemeClr val="bg1"/>
                </a:solidFill>
                <a:latin typeface="Calibri" pitchFamily="34" charset="0"/>
              </a:rPr>
              <a:t>Beijing University of Posts and Telecommunications</a:t>
            </a:r>
            <a:endParaRPr lang="zh-CN" altLang="en-US" sz="16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670502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352" y="228601"/>
            <a:ext cx="2914649" cy="6105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9167" y="228601"/>
            <a:ext cx="8544984" cy="6105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矩形 3"/>
          <p:cNvSpPr/>
          <p:nvPr userDrawn="1"/>
        </p:nvSpPr>
        <p:spPr bwMode="auto">
          <a:xfrm>
            <a:off x="0" y="0"/>
            <a:ext cx="12192000" cy="228600"/>
          </a:xfrm>
          <a:prstGeom prst="rect">
            <a:avLst/>
          </a:prstGeom>
          <a:solidFill>
            <a:srgbClr val="B20E12"/>
          </a:solidFill>
          <a:ln w="25400" cap="flat" cmpd="sng" algn="ctr">
            <a:solidFill>
              <a:srgbClr val="B20E1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6" name="矩形 5"/>
          <p:cNvSpPr/>
          <p:nvPr userDrawn="1"/>
        </p:nvSpPr>
        <p:spPr bwMode="auto">
          <a:xfrm>
            <a:off x="22577" y="6688667"/>
            <a:ext cx="6073423" cy="1524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22576" y="-54977"/>
            <a:ext cx="1196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schemeClr val="bg1"/>
                </a:solidFill>
                <a:latin typeface="Calibri" pitchFamily="34" charset="0"/>
              </a:rPr>
              <a:t>Beijing University of Posts and Telecommunications</a:t>
            </a:r>
            <a:endParaRPr lang="zh-CN" altLang="en-US" sz="16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7337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168" y="228600"/>
            <a:ext cx="11662833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0901" y="1362075"/>
            <a:ext cx="5162551" cy="4972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216651" y="1362076"/>
            <a:ext cx="5162549" cy="24098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216651" y="3924301"/>
            <a:ext cx="5162549" cy="24098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矩形 5"/>
          <p:cNvSpPr/>
          <p:nvPr userDrawn="1"/>
        </p:nvSpPr>
        <p:spPr bwMode="auto">
          <a:xfrm>
            <a:off x="0" y="0"/>
            <a:ext cx="12192000" cy="228600"/>
          </a:xfrm>
          <a:prstGeom prst="rect">
            <a:avLst/>
          </a:prstGeom>
          <a:solidFill>
            <a:srgbClr val="B20E12"/>
          </a:solidFill>
          <a:ln w="25400" cap="flat" cmpd="sng" algn="ctr">
            <a:solidFill>
              <a:srgbClr val="B20E1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22577" y="6688667"/>
            <a:ext cx="6073423" cy="1524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22576" y="-54977"/>
            <a:ext cx="1196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schemeClr val="bg1"/>
                </a:solidFill>
                <a:latin typeface="Calibri" pitchFamily="34" charset="0"/>
              </a:rPr>
              <a:t>Beijing University of Posts and Telecommunications</a:t>
            </a:r>
            <a:endParaRPr lang="zh-CN" altLang="en-US" sz="16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658712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168" y="228600"/>
            <a:ext cx="11662833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50901" y="1362075"/>
            <a:ext cx="5162551" cy="4972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651" y="1362075"/>
            <a:ext cx="5162549" cy="4972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0" y="0"/>
            <a:ext cx="12192000" cy="228600"/>
          </a:xfrm>
          <a:prstGeom prst="rect">
            <a:avLst/>
          </a:prstGeom>
          <a:solidFill>
            <a:srgbClr val="B20E12"/>
          </a:solidFill>
          <a:ln w="25400" cap="flat" cmpd="sng" algn="ctr">
            <a:solidFill>
              <a:srgbClr val="B20E1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22577" y="6688667"/>
            <a:ext cx="6073423" cy="1524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22576" y="-54977"/>
            <a:ext cx="1196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schemeClr val="bg1"/>
                </a:solidFill>
                <a:latin typeface="Calibri" pitchFamily="34" charset="0"/>
              </a:rPr>
              <a:t>Beijing University of Posts and Telecommunications</a:t>
            </a:r>
            <a:endParaRPr lang="zh-CN" altLang="en-US" sz="16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73446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4B1F2-5694-46FC-86A2-D8CBF4C63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113677-E516-4BB9-9AF5-93AF13B48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39838B-2124-40AE-86FC-A5C35877A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CA48-E406-479B-AE0D-58D69A4D65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42C2F6-C37A-4D97-8B30-6EEFFBA61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D09ECE-7617-4054-969F-C5EA105B7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89683-A7B9-498C-98F0-69A04D132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172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19B73-14D2-48D5-A69E-A6E854BE7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CFACBB-921A-4B3F-B0E8-6A2E27958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4EC112-5F1F-4B79-A684-90C3D8185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7F057D-6E26-496C-B284-8D7C22432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CA48-E406-479B-AE0D-58D69A4D65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1946F0-1354-42F6-A3CF-A822C9B01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DED008-7E0D-4C33-BB38-191B9EB68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89683-A7B9-498C-98F0-69A04D132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46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D93FA-DF39-4439-AD21-F72A30D27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F0DF60-162B-4FBF-A820-7636EA12E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17CD21-939A-442A-9345-F080D09F2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50D0D9-F852-4821-854E-2AE47FBD25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A8F91B-A66D-41C3-8C4A-935EA25BBC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19C1BE0-6032-4C52-BEB1-D0507037E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CA48-E406-479B-AE0D-58D69A4D65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39FB85-565C-4C81-91A8-0D1ED4B56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AD6E25-17EC-48DA-BA11-D55944B61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89683-A7B9-498C-98F0-69A04D132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491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C86462-4A68-471A-BF9A-CBDA055B2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4EB48E-2EC3-4FA5-B55E-90792A61A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CA48-E406-479B-AE0D-58D69A4D65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D93006-9F7C-4486-957F-C4EE02B05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7F1229-037B-4D1C-A108-2DEFA9178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89683-A7B9-498C-98F0-69A04D132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655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293932-B2A4-4F0E-8807-7DA045170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CA48-E406-479B-AE0D-58D69A4D65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A32B3A-77FF-421E-903D-8A1231826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BD50A2-D049-4246-AAF9-5DFFF39E7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89683-A7B9-498C-98F0-69A04D132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753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73225-FCD1-413C-8E05-7F9E00867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2F914B-6C98-4813-B3DB-4CB46CD55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38E485-E741-42AD-A743-410430EE7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426D3E-EE53-4554-87CF-1064D0459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CA48-E406-479B-AE0D-58D69A4D65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3B7FA2-01CF-457F-8CA4-151493C8D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267B4C-6938-429D-8790-22FB38125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89683-A7B9-498C-98F0-69A04D132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907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D585F9-B322-4862-B5BF-422D1B3D7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0B7DAEB-68E1-4DE3-A3EA-3782A0068B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0AD4A3-C23B-4392-9E9A-9F7A2586F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809564-DFFD-46D3-B3B6-A07DD3EF6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CA48-E406-479B-AE0D-58D69A4D65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EE5FDD-7D83-4637-A1DA-B0BFAB38D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0B1732-1369-4F7E-A7B7-F677981DD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89683-A7B9-498C-98F0-69A04D132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19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6984D1-FB0F-4230-8445-2B472E490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E5D304-E2C9-448F-A788-6EDE534FC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F91591-6981-4CCB-AC5B-922024870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BCA48-E406-479B-AE0D-58D69A4D65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94A6CB-26D9-4C38-8C9D-3E8E9FA2B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45FD8B-38E3-4538-B551-6AC825423D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89683-A7B9-498C-98F0-69A04D132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918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8787" y="371182"/>
            <a:ext cx="101219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9167" y="1362075"/>
            <a:ext cx="10528300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12192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 b="0" dirty="0">
              <a:latin typeface="Times New Roman" pitchFamily="18" charset="0"/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11774458" y="6611780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Rectangle 5"/>
          <p:cNvSpPr/>
          <p:nvPr userDrawn="1"/>
        </p:nvSpPr>
        <p:spPr>
          <a:xfrm>
            <a:off x="11774458" y="6611780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9" name="TextBox 7"/>
          <p:cNvSpPr txBox="1"/>
          <p:nvPr userDrawn="1"/>
        </p:nvSpPr>
        <p:spPr>
          <a:xfrm>
            <a:off x="-21375" y="6629401"/>
            <a:ext cx="4645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22577" y="6688667"/>
            <a:ext cx="6073423" cy="1524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22576" y="-54977"/>
            <a:ext cx="1196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schemeClr val="bg1"/>
                </a:solidFill>
                <a:latin typeface="Calibri" pitchFamily="34" charset="0"/>
              </a:rPr>
              <a:t>Beijing University of Posts and Telecommunications</a:t>
            </a:r>
            <a:endParaRPr lang="zh-CN" altLang="en-US" sz="16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765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4604" y="2814344"/>
            <a:ext cx="10122791" cy="762000"/>
          </a:xfrm>
        </p:spPr>
        <p:txBody>
          <a:bodyPr/>
          <a:lstStyle/>
          <a:p>
            <a:pPr algn="ctr"/>
            <a:r>
              <a:rPr lang="en-US" altLang="zh-CN" sz="4400" dirty="0"/>
              <a:t>The application of diffusion model in visual content synthesis</a:t>
            </a:r>
          </a:p>
        </p:txBody>
      </p:sp>
    </p:spTree>
    <p:extLst>
      <p:ext uri="{BB962C8B-B14F-4D97-AF65-F5344CB8AC3E}">
        <p14:creationId xmlns:p14="http://schemas.microsoft.com/office/powerpoint/2010/main" val="3906553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CF9983B-B819-A494-13FC-70E32E443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0" y="2230396"/>
            <a:ext cx="12130980" cy="316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060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4604" y="2814344"/>
            <a:ext cx="10122791" cy="762000"/>
          </a:xfrm>
        </p:spPr>
        <p:txBody>
          <a:bodyPr/>
          <a:lstStyle/>
          <a:p>
            <a:pPr algn="ctr"/>
            <a:r>
              <a:rPr lang="en-US" altLang="zh-CN" sz="4400" dirty="0" err="1"/>
              <a:t>Blattmann</a:t>
            </a:r>
            <a:r>
              <a:rPr lang="en-US" altLang="zh-CN" sz="4400" dirty="0"/>
              <a:t>, Andreas, et al. "</a:t>
            </a:r>
            <a:r>
              <a:rPr lang="en-US" altLang="zh-CN" sz="4400" dirty="0">
                <a:solidFill>
                  <a:srgbClr val="FF0000"/>
                </a:solidFill>
              </a:rPr>
              <a:t>Align your </a:t>
            </a:r>
            <a:r>
              <a:rPr lang="en-US" altLang="zh-CN" sz="4400" dirty="0" err="1">
                <a:solidFill>
                  <a:srgbClr val="FF0000"/>
                </a:solidFill>
              </a:rPr>
              <a:t>latents</a:t>
            </a:r>
            <a:r>
              <a:rPr lang="en-US" altLang="zh-CN" sz="4400" dirty="0">
                <a:solidFill>
                  <a:srgbClr val="FF0000"/>
                </a:solidFill>
              </a:rPr>
              <a:t>: High-resolution video synthesis with latent diffusion models</a:t>
            </a:r>
            <a:r>
              <a:rPr lang="en-US" altLang="zh-CN" sz="4400" dirty="0"/>
              <a:t>." Proceedings of the IEEE/CVF Conference on Computer Vision and Pattern Recognition. 2023.</a:t>
            </a:r>
          </a:p>
        </p:txBody>
      </p:sp>
    </p:spTree>
    <p:extLst>
      <p:ext uri="{BB962C8B-B14F-4D97-AF65-F5344CB8AC3E}">
        <p14:creationId xmlns:p14="http://schemas.microsoft.com/office/powerpoint/2010/main" val="554640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2FE71EF-E1FB-2D6F-CF8C-82E9BB972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030" y="320567"/>
            <a:ext cx="9915939" cy="1212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B513A48-F9D6-470D-54F5-A49A57B94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198" y="1701924"/>
            <a:ext cx="8621603" cy="429376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A50EA74-85D2-606A-E7AC-99B12E7F62C8}"/>
              </a:ext>
            </a:extLst>
          </p:cNvPr>
          <p:cNvSpPr txBox="1"/>
          <p:nvPr/>
        </p:nvSpPr>
        <p:spPr>
          <a:xfrm>
            <a:off x="432554" y="5995686"/>
            <a:ext cx="11326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Rombach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Robin, et al. "High-resolution image synthesis with latent diffusion models." </a:t>
            </a:r>
            <a:r>
              <a:rPr lang="en" altLang="zh-CN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IEEE/CVF conference on computer vision and pattern recognition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2022.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38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B2F3FE2-61D7-983F-4E29-9863CB9C0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665" y="298725"/>
            <a:ext cx="8548669" cy="49683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92F82B7-1C01-FE11-D8C8-03FF1E17A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5435" y="5433326"/>
            <a:ext cx="7181127" cy="142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419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CE83705-E8F5-A329-9A14-B4735B6F9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96086"/>
            <a:ext cx="7772400" cy="539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059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5B7EF6E-CBCC-D2A4-8730-2F39B7747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860" y="379083"/>
            <a:ext cx="10126280" cy="609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767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561B7B8-E53C-7DD3-D900-9366886EF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185" y="458778"/>
            <a:ext cx="9159630" cy="594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813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4604" y="2814344"/>
            <a:ext cx="10122791" cy="762000"/>
          </a:xfrm>
        </p:spPr>
        <p:txBody>
          <a:bodyPr/>
          <a:lstStyle/>
          <a:p>
            <a:pPr algn="ctr"/>
            <a:r>
              <a:rPr lang="en-US" altLang="zh-CN" sz="4400" dirty="0"/>
              <a:t>Ho, Jonathan, et al. "</a:t>
            </a:r>
            <a:r>
              <a:rPr lang="en-US" altLang="zh-CN" sz="4400" dirty="0">
                <a:solidFill>
                  <a:srgbClr val="FF0000"/>
                </a:solidFill>
              </a:rPr>
              <a:t>Imagen video: High definition video generation with diffusion models</a:t>
            </a:r>
            <a:r>
              <a:rPr lang="en-US" altLang="zh-CN" sz="4400" dirty="0"/>
              <a:t>." </a:t>
            </a:r>
            <a:r>
              <a:rPr lang="en-US" altLang="zh-CN" sz="4400" dirty="0" err="1"/>
              <a:t>arXiv</a:t>
            </a:r>
            <a:r>
              <a:rPr lang="en-US" altLang="zh-CN" sz="4400" dirty="0"/>
              <a:t> preprint arXiv:2210.02303 (2022).</a:t>
            </a:r>
          </a:p>
        </p:txBody>
      </p:sp>
    </p:spTree>
    <p:extLst>
      <p:ext uri="{BB962C8B-B14F-4D97-AF65-F5344CB8AC3E}">
        <p14:creationId xmlns:p14="http://schemas.microsoft.com/office/powerpoint/2010/main" val="3668712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1C83BDB-DBC0-618B-173C-CC053AD57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54" y="1739251"/>
            <a:ext cx="11435492" cy="337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302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CS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CS" id="{BFB7FEFA-8734-0B42-B755-C9D64BE0CB38}" vid="{E9469454-AAA5-594F-867D-BCE1B1026FFC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12568</TotalTime>
  <Words>311</Words>
  <Application>Microsoft Macintosh PowerPoint</Application>
  <PresentationFormat>宽屏</PresentationFormat>
  <Paragraphs>28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等线</vt:lpstr>
      <vt:lpstr>等线 Light</vt:lpstr>
      <vt:lpstr>Arial</vt:lpstr>
      <vt:lpstr>Arial Narrow</vt:lpstr>
      <vt:lpstr>Calibri</vt:lpstr>
      <vt:lpstr>Times New Roman</vt:lpstr>
      <vt:lpstr>Wingdings</vt:lpstr>
      <vt:lpstr>Wingdings 2</vt:lpstr>
      <vt:lpstr>Office 主题​​</vt:lpstr>
      <vt:lpstr>ICS</vt:lpstr>
      <vt:lpstr>The application of diffusion model in visual content synthesis</vt:lpstr>
      <vt:lpstr>Blattmann, Andreas, et al. "Align your latents: High-resolution video synthesis with latent diffusion models." Proceedings of the IEEE/CVF Conference on Computer Vision and Pattern Recognition. 2023.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Ho, Jonathan, et al. "Imagen video: High definition video generation with diffusion models." arXiv preprint arXiv:2210.02303 (2022).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 Test Reuse &amp; Automated GUI Testing</dc:title>
  <dc:creator>softsec</dc:creator>
  <cp:lastModifiedBy>izZCrown。</cp:lastModifiedBy>
  <cp:revision>2011</cp:revision>
  <dcterms:created xsi:type="dcterms:W3CDTF">2021-12-12T06:37:22Z</dcterms:created>
  <dcterms:modified xsi:type="dcterms:W3CDTF">2024-03-10T13:36:51Z</dcterms:modified>
</cp:coreProperties>
</file>