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2" r:id="rId3"/>
    <p:sldId id="292" r:id="rId4"/>
    <p:sldId id="274" r:id="rId5"/>
    <p:sldId id="275" r:id="rId6"/>
    <p:sldId id="276" r:id="rId7"/>
    <p:sldId id="277" r:id="rId8"/>
    <p:sldId id="278" r:id="rId9"/>
    <p:sldId id="279" r:id="rId10"/>
    <p:sldId id="280" r:id="rId11"/>
    <p:sldId id="281" r:id="rId12"/>
    <p:sldId id="263" r:id="rId13"/>
    <p:sldId id="282" r:id="rId14"/>
    <p:sldId id="284" r:id="rId15"/>
    <p:sldId id="286" r:id="rId16"/>
    <p:sldId id="285" r:id="rId17"/>
    <p:sldId id="287" r:id="rId18"/>
    <p:sldId id="289" r:id="rId19"/>
    <p:sldId id="290" r:id="rId20"/>
    <p:sldId id="29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师德 周" initials="师德" lastIdx="1" clrIdx="0">
    <p:extLst>
      <p:ext uri="{19B8F6BF-5375-455C-9EA6-DF929625EA0E}">
        <p15:presenceInfo xmlns:p15="http://schemas.microsoft.com/office/powerpoint/2012/main" userId="cd84a927223ad2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FF"/>
    <a:srgbClr val="E9B0A5"/>
    <a:srgbClr val="C70C0F"/>
    <a:srgbClr val="B01F24"/>
    <a:srgbClr val="CE6868"/>
    <a:srgbClr val="F5595D"/>
    <a:srgbClr val="C76B6F"/>
    <a:srgbClr val="D16D7E"/>
    <a:srgbClr val="D186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66729" autoAdjust="0"/>
  </p:normalViewPr>
  <p:slideViewPr>
    <p:cSldViewPr snapToGrid="0">
      <p:cViewPr varScale="1">
        <p:scale>
          <a:sx n="95" d="100"/>
          <a:sy n="95" d="100"/>
        </p:scale>
        <p:origin x="2742" y="96"/>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51A29-3B31-481B-AB0D-9A51AA2B8E26}" type="datetimeFigureOut">
              <a:rPr lang="zh-CN" altLang="en-US" smtClean="0"/>
              <a:t>2024/4/8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1730C-2E8B-48D7-A196-2C2C30BC8C7A}" type="slidenum">
              <a:rPr lang="zh-CN" altLang="en-US" smtClean="0"/>
              <a:t>‹#›</a:t>
            </a:fld>
            <a:endParaRPr lang="zh-CN" altLang="en-US"/>
          </a:p>
        </p:txBody>
      </p:sp>
    </p:spTree>
    <p:extLst>
      <p:ext uri="{BB962C8B-B14F-4D97-AF65-F5344CB8AC3E}">
        <p14:creationId xmlns:p14="http://schemas.microsoft.com/office/powerpoint/2010/main" val="252623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在大型语言模型（</a:t>
            </a:r>
            <a:r>
              <a:rPr lang="en-US" altLang="zh-CN" dirty="0">
                <a:effectLst/>
              </a:rPr>
              <a:t>LLMs</a:t>
            </a:r>
            <a:r>
              <a:rPr lang="zh-CN" altLang="en-US" dirty="0">
                <a:effectLst/>
              </a:rPr>
              <a:t>）迅速发展的背景下，提高可解释性是解锁它们全部潜力和确保其负责任部署的关键。</a:t>
            </a:r>
            <a:endParaRPr lang="en-US" altLang="zh-CN" dirty="0">
              <a:effectLst/>
            </a:endParaRPr>
          </a:p>
          <a:p>
            <a:r>
              <a:rPr lang="zh-CN" altLang="en-US" dirty="0">
                <a:effectLst/>
              </a:rPr>
              <a:t>这次演讲将突出两项在</a:t>
            </a:r>
            <a:r>
              <a:rPr lang="en-US" altLang="zh-CN" dirty="0">
                <a:effectLst/>
              </a:rPr>
              <a:t>LLM</a:t>
            </a:r>
            <a:r>
              <a:rPr lang="zh-CN" altLang="en-US" dirty="0">
                <a:effectLst/>
              </a:rPr>
              <a:t>可解释性领域的重大研究贡献。通过审视它们的隐藏状态行为，</a:t>
            </a:r>
            <a:endParaRPr lang="en-US" altLang="zh-CN" dirty="0">
              <a:effectLst/>
            </a:endParaRPr>
          </a:p>
          <a:p>
            <a:r>
              <a:rPr lang="zh-CN" altLang="en-US" b="1" dirty="0">
                <a:effectLst/>
              </a:rPr>
              <a:t>第一项研究提供了一项全面分析，展示了</a:t>
            </a:r>
            <a:r>
              <a:rPr lang="en-US" altLang="zh-CN" b="1" dirty="0">
                <a:effectLst/>
              </a:rPr>
              <a:t>LLMs</a:t>
            </a:r>
            <a:r>
              <a:rPr lang="zh-CN" altLang="en-US" b="1" dirty="0">
                <a:effectLst/>
              </a:rPr>
              <a:t>，尤其是</a:t>
            </a:r>
            <a:r>
              <a:rPr lang="en-US" altLang="zh-CN" b="1" dirty="0" err="1">
                <a:effectLst/>
              </a:rPr>
              <a:t>LLaMA</a:t>
            </a:r>
            <a:r>
              <a:rPr lang="zh-CN" altLang="en-US" b="1" dirty="0">
                <a:effectLst/>
              </a:rPr>
              <a:t>模型家族，是如何区分事实回应和幻觉的。</a:t>
            </a:r>
            <a:endParaRPr lang="en-US" altLang="zh-CN" b="1" dirty="0">
              <a:effectLst/>
            </a:endParaRPr>
          </a:p>
          <a:p>
            <a:r>
              <a:rPr lang="zh-CN" altLang="en-US" b="1" dirty="0">
                <a:effectLst/>
              </a:rPr>
              <a:t>第二项研究关注于</a:t>
            </a:r>
            <a:r>
              <a:rPr lang="en-US" altLang="zh-CN" b="1" dirty="0">
                <a:effectLst/>
              </a:rPr>
              <a:t>LLMs</a:t>
            </a:r>
            <a:r>
              <a:rPr lang="zh-CN" altLang="en-US" b="1" dirty="0">
                <a:effectLst/>
              </a:rPr>
              <a:t>的结构方面，展示了策略性参数剪枝不仅加强了模型对抗性提示的抵抗力，还揭示了模型架构与可解释性之间的关系。</a:t>
            </a:r>
            <a:endParaRPr lang="en-US" altLang="zh-CN" b="1" dirty="0">
              <a:effectLst/>
            </a:endParaRPr>
          </a:p>
          <a:p>
            <a:r>
              <a:rPr lang="zh-CN" altLang="en-US" dirty="0">
                <a:effectLst/>
              </a:rPr>
              <a:t>这些开创性的发现为提高</a:t>
            </a:r>
            <a:r>
              <a:rPr lang="en-US" altLang="zh-CN" dirty="0">
                <a:effectLst/>
              </a:rPr>
              <a:t>LLMs</a:t>
            </a:r>
            <a:r>
              <a:rPr lang="zh-CN" altLang="en-US" dirty="0">
                <a:effectLst/>
              </a:rPr>
              <a:t>的透明度和可靠性开辟了新的方法论途径，标志着在培养更健壮和透明的</a:t>
            </a:r>
            <a:r>
              <a:rPr lang="en-US" altLang="zh-CN" dirty="0">
                <a:effectLst/>
              </a:rPr>
              <a:t>AI</a:t>
            </a:r>
            <a:r>
              <a:rPr lang="zh-CN" altLang="en-US" dirty="0">
                <a:effectLst/>
              </a:rPr>
              <a:t>系统的征程中迈出了重要的一步。</a:t>
            </a:r>
          </a:p>
          <a:p>
            <a:br>
              <a:rPr lang="zh-CN" altLang="en-US" b="0" i="0" dirty="0">
                <a:solidFill>
                  <a:srgbClr val="000000"/>
                </a:solidFill>
                <a:effectLst/>
                <a:latin typeface="Söhne"/>
              </a:rPr>
            </a:br>
            <a:endParaRPr lang="zh-CN" altLang="en-US"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1</a:t>
            </a:fld>
            <a:endParaRPr lang="zh-CN" altLang="en-US"/>
          </a:p>
        </p:txBody>
      </p:sp>
    </p:spTree>
    <p:extLst>
      <p:ext uri="{BB962C8B-B14F-4D97-AF65-F5344CB8AC3E}">
        <p14:creationId xmlns:p14="http://schemas.microsoft.com/office/powerpoint/2010/main" val="144152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直接从问题组件获取信息对于防止幻觉至关重要。</a:t>
            </a:r>
            <a:endParaRPr lang="en-US" altLang="zh-CN" b="1"/>
          </a:p>
          <a:p>
            <a:r>
              <a:rPr lang="zh-CN" altLang="en-US"/>
              <a:t>我们现在进一步研究输入的哪个组件在从信息流的角度区分正确答案和虚构答案中发挥关键作用。</a:t>
            </a:r>
            <a:endParaRPr lang="en-US" altLang="zh-CN"/>
          </a:p>
          <a:p>
            <a:r>
              <a:rPr lang="zh-CN" altLang="en-US"/>
              <a:t>在这个实验中，我们特别关注问题组件。在更高的层次上，这是通过操纵变压器架构内的注意力边缘来实现的，即阻止最后一个标记到属于问题组件的标记的注意力。</a:t>
            </a:r>
            <a:endParaRPr lang="en-US" altLang="zh-CN"/>
          </a:p>
          <a:p>
            <a:r>
              <a:rPr lang="zh-CN" altLang="en-US"/>
              <a:t>更正式地说，限制从位置</a:t>
            </a:r>
            <a:r>
              <a:rPr lang="en-US" altLang="zh-CN"/>
              <a:t>m</a:t>
            </a:r>
            <a:r>
              <a:rPr lang="zh-CN" altLang="en-US"/>
              <a:t>到位置</a:t>
            </a:r>
            <a:r>
              <a:rPr lang="en-US" altLang="zh-CN"/>
              <a:t>n</a:t>
            </a:r>
            <a:r>
              <a:rPr lang="zh-CN" altLang="en-US"/>
              <a:t>的注意力可以通过修改注意力权重矩阵</a:t>
            </a:r>
            <a:r>
              <a:rPr lang="en-US" altLang="zh-CN"/>
              <a:t>W ∈ R(d×d)</a:t>
            </a:r>
            <a:r>
              <a:rPr lang="zh-CN" altLang="en-US"/>
              <a:t>来实现：</a:t>
            </a:r>
            <a:r>
              <a:rPr lang="en-US" altLang="zh-CN"/>
              <a:t>Wmn = -∞</a:t>
            </a:r>
            <a:r>
              <a:rPr lang="zh-CN" altLang="en-US"/>
              <a:t>，其中</a:t>
            </a:r>
            <a:r>
              <a:rPr lang="en-US" altLang="zh-CN"/>
              <a:t>d</a:t>
            </a:r>
            <a:r>
              <a:rPr lang="zh-CN" altLang="en-US"/>
              <a:t>表示输入序列的长度，</a:t>
            </a:r>
            <a:r>
              <a:rPr lang="en-US" altLang="zh-CN"/>
              <a:t>m</a:t>
            </a:r>
            <a:r>
              <a:rPr lang="zh-CN" altLang="en-US"/>
              <a:t>和</a:t>
            </a:r>
            <a:r>
              <a:rPr lang="en-US" altLang="zh-CN"/>
              <a:t>n</a:t>
            </a:r>
            <a:r>
              <a:rPr lang="zh-CN" altLang="en-US"/>
              <a:t>分别是权重矩阵的行索引和列索引（</a:t>
            </a:r>
            <a:r>
              <a:rPr lang="en-US" altLang="zh-CN"/>
              <a:t>Geva et al., 2023</a:t>
            </a:r>
            <a:r>
              <a:rPr lang="zh-CN" altLang="en-US"/>
              <a:t>）。</a:t>
            </a:r>
            <a:endParaRPr lang="en-US" altLang="zh-CN"/>
          </a:p>
          <a:p>
            <a:r>
              <a:rPr lang="zh-CN" altLang="en-US"/>
              <a:t>首先，我们考虑阻止最后一个输入标记在第</a:t>
            </a:r>
            <a:r>
              <a:rPr lang="en-US" altLang="zh-CN"/>
              <a:t>20</a:t>
            </a:r>
            <a:r>
              <a:rPr lang="zh-CN" altLang="en-US"/>
              <a:t>层及以上层对问题标记的注意力。</a:t>
            </a:r>
            <a:endParaRPr lang="en-US" altLang="zh-CN"/>
          </a:p>
          <a:p>
            <a:r>
              <a:rPr lang="zh-CN" altLang="en-US"/>
              <a:t>然后我们定义效应大小为在实施注意力阻断（</a:t>
            </a:r>
            <a:r>
              <a:rPr lang="en-US" altLang="zh-CN"/>
              <a:t>sB2</a:t>
            </a:r>
            <a:r>
              <a:rPr lang="zh-CN" altLang="en-US"/>
              <a:t>和</a:t>
            </a:r>
            <a:r>
              <a:rPr lang="en-US" altLang="zh-CN"/>
              <a:t>sB3</a:t>
            </a:r>
            <a:r>
              <a:rPr lang="zh-CN" altLang="en-US"/>
              <a:t>）与不实施（</a:t>
            </a:r>
            <a:r>
              <a:rPr lang="en-US" altLang="zh-CN"/>
              <a:t>s2</a:t>
            </a:r>
            <a:r>
              <a:rPr lang="zh-CN" altLang="en-US"/>
              <a:t>和</a:t>
            </a:r>
            <a:r>
              <a:rPr lang="en-US" altLang="zh-CN"/>
              <a:t>s3</a:t>
            </a:r>
            <a:r>
              <a:rPr lang="zh-CN" altLang="en-US"/>
              <a:t>）时最终隐藏状态的变化程度。更精确地说，效应大小是通过配对隐藏状态之间差异向量的</a:t>
            </a:r>
            <a:r>
              <a:rPr lang="en-US" altLang="zh-CN"/>
              <a:t>L2</a:t>
            </a:r>
            <a:r>
              <a:rPr lang="zh-CN" altLang="en-US"/>
              <a:t>范数量化的：</a:t>
            </a:r>
            <a:r>
              <a:rPr lang="en-US" altLang="zh-CN"/>
              <a:t>ehalluc = ∥s2 − sB2 ∥2</a:t>
            </a:r>
            <a:r>
              <a:rPr lang="zh-CN" altLang="en-US"/>
              <a:t>和</a:t>
            </a:r>
            <a:r>
              <a:rPr lang="en-US" altLang="zh-CN"/>
              <a:t>ecorr = ∥s3 − sB3 ∥2</a:t>
            </a:r>
            <a:r>
              <a:rPr lang="zh-CN" altLang="en-US"/>
              <a:t>。</a:t>
            </a:r>
            <a:endParaRPr lang="en-US" altLang="zh-CN"/>
          </a:p>
          <a:p>
            <a:r>
              <a:rPr lang="zh-CN" altLang="en-US"/>
              <a:t>因此，效应大小越大，直接从问题组件获取的信息在生成相关答案方面就越重要。我们在图</a:t>
            </a:r>
            <a:r>
              <a:rPr lang="en-US" altLang="zh-CN"/>
              <a:t>7</a:t>
            </a:r>
            <a:r>
              <a:rPr lang="zh-CN" altLang="en-US"/>
              <a:t>中展示了效应大小分布，并注意到与正确输入相关的效应大小（即</a:t>
            </a:r>
            <a:r>
              <a:rPr lang="en-US" altLang="zh-CN"/>
              <a:t>ecorr</a:t>
            </a:r>
            <a:r>
              <a:rPr lang="zh-CN" altLang="en-US"/>
              <a:t>）显著且一致地大于幻觉输入的效应大小（即</a:t>
            </a:r>
            <a:r>
              <a:rPr lang="en-US" altLang="zh-CN"/>
              <a:t>ehalluc</a:t>
            </a:r>
            <a:r>
              <a:rPr lang="zh-CN" altLang="en-US"/>
              <a:t>），这意味着直接从问题获取信息对于产生正确答案至关重要。相比之下，生成幻觉回应不需要太多问题信息。这一发现暗示直接从问题中寻求信息有助于缓解幻觉。</a:t>
            </a:r>
            <a:endParaRPr lang="en-US" altLang="zh-CN"/>
          </a:p>
          <a:p>
            <a:endParaRPr lang="en-US" altLang="zh-CN"/>
          </a:p>
          <a:p>
            <a:r>
              <a:rPr lang="en-US" altLang="zh-CN" b="1"/>
              <a:t>Transformer</a:t>
            </a:r>
            <a:r>
              <a:rPr lang="zh-CN" altLang="en-US" b="1"/>
              <a:t>模型中的中间层在识别幻觉方面比其他层更有效。</a:t>
            </a:r>
            <a:endParaRPr lang="en-US" altLang="zh-CN" b="1"/>
          </a:p>
          <a:p>
            <a:r>
              <a:rPr lang="zh-CN" altLang="en-US"/>
              <a:t>为了检查效应大小如何跨层变化，我们还分别探究了在第</a:t>
            </a:r>
            <a:r>
              <a:rPr lang="en-US" altLang="zh-CN"/>
              <a:t>0</a:t>
            </a:r>
            <a:r>
              <a:rPr lang="zh-CN" altLang="en-US"/>
              <a:t>、</a:t>
            </a:r>
            <a:r>
              <a:rPr lang="en-US" altLang="zh-CN"/>
              <a:t>5</a:t>
            </a:r>
            <a:r>
              <a:rPr lang="zh-CN" altLang="en-US"/>
              <a:t>、</a:t>
            </a:r>
            <a:r>
              <a:rPr lang="en-US" altLang="zh-CN"/>
              <a:t>10</a:t>
            </a:r>
            <a:r>
              <a:rPr lang="zh-CN" altLang="en-US"/>
              <a:t>、</a:t>
            </a:r>
            <a:r>
              <a:rPr lang="en-US" altLang="zh-CN"/>
              <a:t>15</a:t>
            </a:r>
            <a:r>
              <a:rPr lang="zh-CN" altLang="en-US"/>
              <a:t>、</a:t>
            </a:r>
            <a:r>
              <a:rPr lang="en-US" altLang="zh-CN"/>
              <a:t>20</a:t>
            </a:r>
            <a:r>
              <a:rPr lang="zh-CN" altLang="en-US"/>
              <a:t>、</a:t>
            </a:r>
            <a:r>
              <a:rPr lang="en-US" altLang="zh-CN"/>
              <a:t>25</a:t>
            </a:r>
            <a:r>
              <a:rPr lang="zh-CN" altLang="en-US"/>
              <a:t>和</a:t>
            </a:r>
            <a:r>
              <a:rPr lang="en-US" altLang="zh-CN"/>
              <a:t>30</a:t>
            </a:r>
            <a:r>
              <a:rPr lang="zh-CN" altLang="en-US"/>
              <a:t>层以上（包括该层）阻断注意力的效果。</a:t>
            </a:r>
            <a:endParaRPr lang="en-US" altLang="zh-CN"/>
          </a:p>
          <a:p>
            <a:r>
              <a:rPr lang="zh-CN" altLang="en-US"/>
              <a:t>我们在图</a:t>
            </a:r>
            <a:r>
              <a:rPr lang="en-US" altLang="zh-CN"/>
              <a:t>8</a:t>
            </a:r>
            <a:r>
              <a:rPr lang="zh-CN" altLang="en-US"/>
              <a:t>中展示了正确输入和幻觉输入之间效应大小的差异（即</a:t>
            </a:r>
            <a:r>
              <a:rPr lang="en-US" altLang="zh-CN"/>
              <a:t>ecorr - ehalluc</a:t>
            </a:r>
            <a:r>
              <a:rPr lang="zh-CN" altLang="en-US"/>
              <a:t>）。差异越小，区分幻觉和正确答案就越具挑战性。我们观察到一个</a:t>
            </a:r>
            <a:r>
              <a:rPr lang="en-US" altLang="zh-CN"/>
              <a:t>S</a:t>
            </a:r>
            <a:r>
              <a:rPr lang="zh-CN" altLang="en-US"/>
              <a:t>形曲线，这在不同模型中保持一致。</a:t>
            </a:r>
            <a:endParaRPr lang="en-US" altLang="zh-CN"/>
          </a:p>
          <a:p>
            <a:r>
              <a:rPr lang="zh-CN" altLang="en-US"/>
              <a:t>我们通过三个阶段分析曲线：第</a:t>
            </a:r>
            <a:r>
              <a:rPr lang="en-US" altLang="zh-CN"/>
              <a:t>0</a:t>
            </a:r>
            <a:r>
              <a:rPr lang="zh-CN" altLang="en-US"/>
              <a:t>到</a:t>
            </a:r>
            <a:r>
              <a:rPr lang="en-US" altLang="zh-CN"/>
              <a:t>10</a:t>
            </a:r>
            <a:r>
              <a:rPr lang="zh-CN" altLang="en-US"/>
              <a:t>层，第</a:t>
            </a:r>
            <a:r>
              <a:rPr lang="en-US" altLang="zh-CN"/>
              <a:t>10</a:t>
            </a:r>
            <a:r>
              <a:rPr lang="zh-CN" altLang="en-US"/>
              <a:t>到</a:t>
            </a:r>
            <a:r>
              <a:rPr lang="en-US" altLang="zh-CN"/>
              <a:t>20</a:t>
            </a:r>
            <a:r>
              <a:rPr lang="zh-CN" altLang="en-US"/>
              <a:t>层，以及第</a:t>
            </a:r>
            <a:r>
              <a:rPr lang="en-US" altLang="zh-CN"/>
              <a:t>20</a:t>
            </a:r>
            <a:r>
              <a:rPr lang="zh-CN" altLang="en-US"/>
              <a:t>到</a:t>
            </a:r>
            <a:r>
              <a:rPr lang="en-US" altLang="zh-CN"/>
              <a:t>30</a:t>
            </a:r>
            <a:r>
              <a:rPr lang="zh-CN" altLang="en-US"/>
              <a:t>层。</a:t>
            </a:r>
            <a:endParaRPr lang="en-US" altLang="zh-CN"/>
          </a:p>
          <a:p>
            <a:r>
              <a:rPr lang="zh-CN" altLang="en-US"/>
              <a:t>在第一个阶段，我们观察到明显的下降趋势，表明第</a:t>
            </a:r>
            <a:r>
              <a:rPr lang="en-US" altLang="zh-CN"/>
              <a:t>0</a:t>
            </a:r>
            <a:r>
              <a:rPr lang="zh-CN" altLang="en-US"/>
              <a:t>到</a:t>
            </a:r>
            <a:r>
              <a:rPr lang="en-US" altLang="zh-CN"/>
              <a:t>10</a:t>
            </a:r>
            <a:r>
              <a:rPr lang="zh-CN" altLang="en-US"/>
              <a:t>层包含的信息并不显著地有助于区分幻觉答案和正确答案。</a:t>
            </a:r>
            <a:endParaRPr lang="en-US" altLang="zh-CN"/>
          </a:p>
          <a:p>
            <a:r>
              <a:rPr lang="zh-CN" altLang="en-US"/>
              <a:t>在中间阶段，上升模式表明第</a:t>
            </a:r>
            <a:r>
              <a:rPr lang="en-US" altLang="zh-CN"/>
              <a:t>10</a:t>
            </a:r>
            <a:r>
              <a:rPr lang="zh-CN" altLang="en-US"/>
              <a:t>到</a:t>
            </a:r>
            <a:r>
              <a:rPr lang="en-US" altLang="zh-CN"/>
              <a:t>20</a:t>
            </a:r>
            <a:r>
              <a:rPr lang="zh-CN" altLang="en-US"/>
              <a:t>层内的信息可以更有效地帮助识别幻觉响应。</a:t>
            </a:r>
            <a:endParaRPr lang="en-US" altLang="zh-CN"/>
          </a:p>
          <a:p>
            <a:r>
              <a:rPr lang="zh-CN" altLang="en-US"/>
              <a:t>在最后一个阶段，从第</a:t>
            </a:r>
            <a:r>
              <a:rPr lang="en-US" altLang="zh-CN"/>
              <a:t>20</a:t>
            </a:r>
            <a:r>
              <a:rPr lang="zh-CN" altLang="en-US"/>
              <a:t>层开始，差异下降，意味着最后几层中的信息在检测幻觉方面的效果不如中间层。这些发现与早期研究一致，后者表明与其他层相比，使用从中间层提取的特征在幻觉检测任务中往往能获得更高的准确率。</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10</a:t>
            </a:fld>
            <a:endParaRPr lang="zh-CN" altLang="en-US"/>
          </a:p>
        </p:txBody>
      </p:sp>
    </p:spTree>
    <p:extLst>
      <p:ext uri="{BB962C8B-B14F-4D97-AF65-F5344CB8AC3E}">
        <p14:creationId xmlns:p14="http://schemas.microsoft.com/office/powerpoint/2010/main" val="331014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0D0D0D"/>
                </a:solidFill>
                <a:effectLst/>
                <a:latin typeface="Söhne"/>
              </a:rPr>
              <a:t>在这项工作中，我们检查了大型语言模型（</a:t>
            </a:r>
            <a:r>
              <a:rPr lang="en-US" altLang="zh-CN" b="0" i="0">
                <a:solidFill>
                  <a:srgbClr val="0D0D0D"/>
                </a:solidFill>
                <a:effectLst/>
                <a:latin typeface="Söhne"/>
              </a:rPr>
              <a:t>LLMs</a:t>
            </a:r>
            <a:r>
              <a:rPr lang="zh-CN" altLang="en-US" b="0" i="0">
                <a:solidFill>
                  <a:srgbClr val="0D0D0D"/>
                </a:solidFill>
                <a:effectLst/>
                <a:latin typeface="Söhne"/>
              </a:rPr>
              <a:t>）的隐藏表示空间，并通过精心设计的实验，我们提供了经验证据表明</a:t>
            </a:r>
            <a:r>
              <a:rPr lang="en-US" altLang="zh-CN" b="0" i="0">
                <a:solidFill>
                  <a:srgbClr val="0D0D0D"/>
                </a:solidFill>
                <a:effectLst/>
                <a:latin typeface="Söhne"/>
              </a:rPr>
              <a:t>LLMs</a:t>
            </a:r>
            <a:r>
              <a:rPr lang="zh-CN" altLang="en-US" b="0" i="0">
                <a:solidFill>
                  <a:srgbClr val="0D0D0D"/>
                </a:solidFill>
                <a:effectLst/>
                <a:latin typeface="Söhne"/>
              </a:rPr>
              <a:t>确实具有对幻觉的意识。</a:t>
            </a:r>
            <a:endParaRPr lang="en-US" altLang="zh-CN" b="0" i="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0D0D0D"/>
                </a:solidFill>
                <a:effectLst/>
                <a:latin typeface="Söhne"/>
              </a:rPr>
              <a:t>我们采用了多种模型解释技术来理解</a:t>
            </a:r>
            <a:r>
              <a:rPr lang="en-US" altLang="zh-CN" b="0" i="0">
                <a:solidFill>
                  <a:srgbClr val="0D0D0D"/>
                </a:solidFill>
                <a:effectLst/>
                <a:latin typeface="Söhne"/>
              </a:rPr>
              <a:t>LLMs</a:t>
            </a:r>
            <a:r>
              <a:rPr lang="zh-CN" altLang="en-US" b="0" i="0">
                <a:solidFill>
                  <a:srgbClr val="0D0D0D"/>
                </a:solidFill>
                <a:effectLst/>
                <a:latin typeface="Söhne"/>
              </a:rPr>
              <a:t>的隐藏表示如何对准确回应与幻觉回应作出不同的反应。</a:t>
            </a:r>
            <a:endParaRPr lang="en-US" altLang="zh-CN" b="0" i="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0D0D0D"/>
                </a:solidFill>
                <a:effectLst/>
                <a:latin typeface="Söhne"/>
              </a:rPr>
              <a:t>借助于伴随的发现，我们展示了从隐藏表示空间中获取指导以减轻</a:t>
            </a:r>
            <a:r>
              <a:rPr lang="en-US" altLang="zh-CN" b="0" i="0">
                <a:solidFill>
                  <a:srgbClr val="0D0D0D"/>
                </a:solidFill>
                <a:effectLst/>
                <a:latin typeface="Söhne"/>
              </a:rPr>
              <a:t>LLM</a:t>
            </a:r>
            <a:r>
              <a:rPr lang="zh-CN" altLang="en-US" b="0" i="0">
                <a:solidFill>
                  <a:srgbClr val="0D0D0D"/>
                </a:solidFill>
                <a:effectLst/>
                <a:latin typeface="Söhne"/>
              </a:rPr>
              <a:t>幻觉的潜力，这可能推动可靠</a:t>
            </a:r>
            <a:r>
              <a:rPr lang="en-US" altLang="zh-CN" b="0" i="0">
                <a:solidFill>
                  <a:srgbClr val="0D0D0D"/>
                </a:solidFill>
                <a:effectLst/>
                <a:latin typeface="Söhne"/>
              </a:rPr>
              <a:t>LLMs</a:t>
            </a:r>
            <a:r>
              <a:rPr lang="zh-CN" altLang="en-US" b="0" i="0">
                <a:solidFill>
                  <a:srgbClr val="0D0D0D"/>
                </a:solidFill>
                <a:effectLst/>
                <a:latin typeface="Söhne"/>
              </a:rPr>
              <a:t>在关键实际应用中的发展和采用。</a:t>
            </a:r>
            <a:endParaRPr lang="en-US" altLang="zh-CN" b="0" i="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t>研究表明，</a:t>
            </a:r>
            <a:r>
              <a:rPr lang="en-US" altLang="zh-CN" b="0"/>
              <a:t>LLM</a:t>
            </a:r>
            <a:r>
              <a:rPr lang="zh-CN" altLang="en-US" b="0"/>
              <a:t>的隐藏状态在准确反应和幻觉反应之间存在差异。</a:t>
            </a:r>
            <a:endParaRPr lang="en-US" altLang="zh-CN" b="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t>引入了一个框架来分析</a:t>
            </a:r>
            <a:r>
              <a:rPr lang="en-US" altLang="zh-CN" b="0"/>
              <a:t>LLM</a:t>
            </a:r>
            <a:r>
              <a:rPr lang="zh-CN" altLang="en-US" b="0"/>
              <a:t>的幻觉意识，重点是</a:t>
            </a:r>
            <a:r>
              <a:rPr lang="en-US" altLang="zh-CN" b="0"/>
              <a:t>LLaMA</a:t>
            </a:r>
            <a:r>
              <a:rPr lang="zh-CN" altLang="en-US" b="0"/>
              <a:t>模型家族。</a:t>
            </a:r>
            <a:endParaRPr lang="en-US" altLang="zh-CN" b="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t>经验证据表明，使用</a:t>
            </a:r>
            <a:r>
              <a:rPr lang="en-US" altLang="zh-CN" b="0"/>
              <a:t>LLM</a:t>
            </a:r>
            <a:r>
              <a:rPr lang="zh-CN" altLang="en-US" b="0"/>
              <a:t>的隐藏表示有可能减少幻觉。</a:t>
            </a:r>
            <a:endParaRPr lang="en-US" altLang="zh-CN" b="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t>这项研究的见解可以提高</a:t>
            </a:r>
            <a:r>
              <a:rPr lang="en-US" altLang="zh-CN" b="0"/>
              <a:t>LLM</a:t>
            </a:r>
            <a:r>
              <a:rPr lang="zh-CN" altLang="en-US" b="0"/>
              <a:t>在重要应用中的可靠性。</a:t>
            </a:r>
            <a:endParaRPr lang="en-US" altLang="zh-CN" b="0"/>
          </a:p>
          <a:p>
            <a:endParaRPr lang="zh-CN" altLang="en-US"/>
          </a:p>
        </p:txBody>
      </p:sp>
      <p:sp>
        <p:nvSpPr>
          <p:cNvPr id="4" name="灯片编号占位符 3"/>
          <p:cNvSpPr>
            <a:spLocks noGrp="1"/>
          </p:cNvSpPr>
          <p:nvPr>
            <p:ph type="sldNum" sz="quarter" idx="10"/>
          </p:nvPr>
        </p:nvSpPr>
        <p:spPr/>
        <p:txBody>
          <a:bodyPr/>
          <a:lstStyle/>
          <a:p>
            <a:fld id="{2121730C-2E8B-48D7-A196-2C2C30BC8C7A}" type="slidenum">
              <a:rPr lang="zh-CN" altLang="en-US" smtClean="0"/>
              <a:t>11</a:t>
            </a:fld>
            <a:endParaRPr lang="zh-CN" altLang="en-US"/>
          </a:p>
        </p:txBody>
      </p:sp>
    </p:spTree>
    <p:extLst>
      <p:ext uri="{BB962C8B-B14F-4D97-AF65-F5344CB8AC3E}">
        <p14:creationId xmlns:p14="http://schemas.microsoft.com/office/powerpoint/2010/main" val="387384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ffectLst/>
              </a:rPr>
              <a:t>大型语言模型（</a:t>
            </a:r>
            <a:r>
              <a:rPr lang="en-US" altLang="zh-CN">
                <a:effectLst/>
              </a:rPr>
              <a:t>LLMs</a:t>
            </a:r>
            <a:r>
              <a:rPr lang="zh-CN" altLang="en-US">
                <a:effectLst/>
              </a:rPr>
              <a:t>）容易受到“越狱”提示的攻击，这种攻击可能诱使这些模型生成有害和非法内容。</a:t>
            </a:r>
            <a:endParaRPr lang="en-US" altLang="zh-CN">
              <a:effectLst/>
            </a:endParaRPr>
          </a:p>
          <a:p>
            <a:r>
              <a:rPr lang="zh-CN" altLang="en-US">
                <a:effectLst/>
              </a:rPr>
              <a:t>在本文中，我们展示了通过剪枝最多</a:t>
            </a:r>
            <a:r>
              <a:rPr lang="en-US" altLang="zh-CN">
                <a:effectLst/>
              </a:rPr>
              <a:t>20%</a:t>
            </a:r>
            <a:r>
              <a:rPr lang="zh-CN" altLang="en-US">
                <a:effectLst/>
              </a:rPr>
              <a:t>的</a:t>
            </a:r>
            <a:r>
              <a:rPr lang="en-US" altLang="zh-CN">
                <a:effectLst/>
              </a:rPr>
              <a:t>LLM</a:t>
            </a:r>
            <a:r>
              <a:rPr lang="zh-CN" altLang="en-US">
                <a:effectLst/>
              </a:rPr>
              <a:t>参数显著增加了它们抵抗此类攻击的能力，而无需额外训练，并且在标准基准测试中不牺牲性能。</a:t>
            </a:r>
            <a:endParaRPr lang="en-US" altLang="zh-CN">
              <a:effectLst/>
            </a:endParaRPr>
          </a:p>
          <a:p>
            <a:r>
              <a:rPr lang="zh-CN" altLang="en-US">
                <a:effectLst/>
              </a:rPr>
              <a:t>有趣的是，我们发现剪枝后观察到的增强安全性与模型的初始安全训练水平相关联，这暗示剪枝的效果可能更为普遍，并且可能适用于安全性之外的其他</a:t>
            </a:r>
            <a:r>
              <a:rPr lang="en-US" altLang="zh-CN">
                <a:effectLst/>
              </a:rPr>
              <a:t>LLM</a:t>
            </a:r>
            <a:r>
              <a:rPr lang="zh-CN" altLang="en-US">
                <a:effectLst/>
              </a:rPr>
              <a:t>行为。</a:t>
            </a:r>
            <a:endParaRPr lang="en-US" altLang="zh-CN">
              <a:effectLst/>
            </a:endParaRPr>
          </a:p>
          <a:p>
            <a:r>
              <a:rPr lang="zh-CN" altLang="en-US">
                <a:effectLst/>
              </a:rPr>
              <a:t>此外，我们引入了一个由</a:t>
            </a:r>
            <a:r>
              <a:rPr lang="en-US" altLang="zh-CN">
                <a:effectLst/>
              </a:rPr>
              <a:t>225</a:t>
            </a:r>
            <a:r>
              <a:rPr lang="zh-CN" altLang="en-US">
                <a:effectLst/>
              </a:rPr>
              <a:t>个有害任务组成的策划数据集，这些任务分布在五个类别中，并被插入到十种不同的越狱提示中，显示剪枝有助于</a:t>
            </a:r>
            <a:r>
              <a:rPr lang="en-US" altLang="zh-CN">
                <a:effectLst/>
              </a:rPr>
              <a:t>LLM</a:t>
            </a:r>
            <a:r>
              <a:rPr lang="zh-CN" altLang="en-US">
                <a:effectLst/>
              </a:rPr>
              <a:t>在越狱提示中集中注意力于与任务相关的标记。</a:t>
            </a:r>
            <a:endParaRPr lang="en-US" altLang="zh-CN">
              <a:effectLst/>
            </a:endParaRPr>
          </a:p>
          <a:p>
            <a:r>
              <a:rPr lang="zh-CN" altLang="en-US">
                <a:effectLst/>
              </a:rPr>
              <a:t>最后，我们的实验揭示了像</a:t>
            </a:r>
            <a:r>
              <a:rPr lang="en-US" altLang="zh-CN">
                <a:effectLst/>
              </a:rPr>
              <a:t>LLaMA-2 Chat</a:t>
            </a:r>
            <a:r>
              <a:rPr lang="zh-CN" altLang="en-US">
                <a:effectLst/>
              </a:rPr>
              <a:t>、</a:t>
            </a:r>
            <a:r>
              <a:rPr lang="en-US" altLang="zh-CN">
                <a:effectLst/>
              </a:rPr>
              <a:t>Vicuna</a:t>
            </a:r>
            <a:r>
              <a:rPr lang="zh-CN" altLang="en-US">
                <a:effectLst/>
              </a:rPr>
              <a:t>和</a:t>
            </a:r>
            <a:r>
              <a:rPr lang="en-US" altLang="zh-CN">
                <a:effectLst/>
              </a:rPr>
              <a:t>Mistral Instruct</a:t>
            </a:r>
            <a:r>
              <a:rPr lang="zh-CN" altLang="en-US">
                <a:effectLst/>
              </a:rPr>
              <a:t>这样的著名聊天模型对越狱攻击高度敏感，其中一些类别的成功率接近</a:t>
            </a:r>
            <a:r>
              <a:rPr lang="en-US" altLang="zh-CN">
                <a:effectLst/>
              </a:rPr>
              <a:t>70-100%</a:t>
            </a:r>
            <a:r>
              <a:rPr lang="zh-CN" altLang="en-US">
                <a:effectLst/>
              </a:rPr>
              <a:t>。这些见解强调了剪枝作为一种通用方法来提高</a:t>
            </a:r>
            <a:r>
              <a:rPr lang="en-US" altLang="zh-CN">
                <a:effectLst/>
              </a:rPr>
              <a:t>LLM</a:t>
            </a:r>
            <a:r>
              <a:rPr lang="zh-CN" altLang="en-US">
                <a:effectLst/>
              </a:rPr>
              <a:t>的安全性、可靠性，以及潜在的其他期望行为的潜力。</a:t>
            </a:r>
          </a:p>
          <a:p>
            <a:br>
              <a:rPr lang="zh-CN" altLang="en-US" b="0" i="0">
                <a:solidFill>
                  <a:srgbClr val="000000"/>
                </a:solidFill>
                <a:effectLst/>
                <a:latin typeface="Söhne"/>
              </a:rPr>
            </a:br>
            <a:endParaRPr lang="zh-CN" altLang="en-US"/>
          </a:p>
        </p:txBody>
      </p:sp>
      <p:sp>
        <p:nvSpPr>
          <p:cNvPr id="4" name="灯片编号占位符 3"/>
          <p:cNvSpPr>
            <a:spLocks noGrp="1"/>
          </p:cNvSpPr>
          <p:nvPr>
            <p:ph type="sldNum" sz="quarter" idx="10"/>
          </p:nvPr>
        </p:nvSpPr>
        <p:spPr/>
        <p:txBody>
          <a:bodyPr/>
          <a:lstStyle/>
          <a:p>
            <a:fld id="{2121730C-2E8B-48D7-A196-2C2C30BC8C7A}" type="slidenum">
              <a:rPr lang="zh-CN" altLang="en-US" smtClean="0"/>
              <a:t>12</a:t>
            </a:fld>
            <a:endParaRPr lang="zh-CN" altLang="en-US"/>
          </a:p>
        </p:txBody>
      </p:sp>
    </p:spTree>
    <p:extLst>
      <p:ext uri="{BB962C8B-B14F-4D97-AF65-F5344CB8AC3E}">
        <p14:creationId xmlns:p14="http://schemas.microsoft.com/office/powerpoint/2010/main" val="2305174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大型语言模型（</a:t>
            </a:r>
            <a:r>
              <a:rPr lang="en-US" altLang="zh-CN" dirty="0"/>
              <a:t>LLM</a:t>
            </a:r>
            <a:r>
              <a:rPr lang="zh-CN" altLang="en-US" dirty="0"/>
              <a:t>）容易受到“越狱”提示的攻击，这种攻击可以诱使这些模型生成有害和非法的内容。</a:t>
            </a:r>
            <a:endParaRPr lang="en-US" altLang="zh-CN"/>
          </a:p>
          <a:p>
            <a:r>
              <a:rPr lang="zh-CN" altLang="en-US" dirty="0"/>
              <a:t>本研究调查了修剪对大型语言模型（</a:t>
            </a:r>
            <a:r>
              <a:rPr lang="en-US" altLang="zh-CN" dirty="0"/>
              <a:t>LLM</a:t>
            </a:r>
            <a:r>
              <a:rPr lang="zh-CN" altLang="en-US" dirty="0"/>
              <a:t>）的安全对齐的影响。</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13</a:t>
            </a:fld>
            <a:endParaRPr lang="zh-CN" altLang="en-US"/>
          </a:p>
        </p:txBody>
      </p:sp>
    </p:spTree>
    <p:extLst>
      <p:ext uri="{BB962C8B-B14F-4D97-AF65-F5344CB8AC3E}">
        <p14:creationId xmlns:p14="http://schemas.microsoft.com/office/powerpoint/2010/main" val="215578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在本节中，我们概述了我们的方法，包括我们的数据集管理、使用的模型压缩级别以及评估越狱成功的方法。</a:t>
            </a:r>
            <a:endParaRPr lang="en-US" altLang="zh-CN"/>
          </a:p>
          <a:p>
            <a:endParaRPr lang="en-US" altLang="zh-CN"/>
          </a:p>
          <a:p>
            <a:r>
              <a:rPr lang="zh-CN" altLang="en-US"/>
              <a:t>我们整理了一个包含 </a:t>
            </a:r>
            <a:r>
              <a:rPr lang="en-US" altLang="zh-CN"/>
              <a:t>225 </a:t>
            </a:r>
            <a:r>
              <a:rPr lang="zh-CN" altLang="en-US"/>
              <a:t>个假设恶意任务的数据集，代表了各种类型的恶意意图。这些任务专门设计用于测试法学硕士针对各种形式的不道德剥削的恢复能力，同时严格遵守道德准则，以确保它们本质上保持假设性和非功能性。</a:t>
            </a:r>
            <a:endParaRPr lang="en-US" altLang="zh-CN"/>
          </a:p>
          <a:p>
            <a:r>
              <a:rPr lang="zh-CN" altLang="en-US"/>
              <a:t>这些任务分为五类，即 </a:t>
            </a:r>
            <a:r>
              <a:rPr lang="en-US" altLang="zh-CN"/>
              <a:t>1) </a:t>
            </a:r>
            <a:r>
              <a:rPr lang="zh-CN" altLang="en-US"/>
              <a:t>错误信息和虚假信息、</a:t>
            </a:r>
            <a:r>
              <a:rPr lang="en-US" altLang="zh-CN"/>
              <a:t>2) </a:t>
            </a:r>
            <a:r>
              <a:rPr lang="zh-CN" altLang="en-US"/>
              <a:t>安全威胁和网络犯罪、</a:t>
            </a:r>
            <a:r>
              <a:rPr lang="en-US" altLang="zh-CN"/>
              <a:t>3) </a:t>
            </a:r>
            <a:r>
              <a:rPr lang="zh-CN" altLang="en-US"/>
              <a:t>非法行为和活动、</a:t>
            </a:r>
            <a:r>
              <a:rPr lang="en-US" altLang="zh-CN"/>
              <a:t>4) </a:t>
            </a:r>
            <a:r>
              <a:rPr lang="zh-CN" altLang="en-US"/>
              <a:t>仇恨言论和 歧视以及 </a:t>
            </a:r>
            <a:r>
              <a:rPr lang="en-US" altLang="zh-CN"/>
              <a:t>5) </a:t>
            </a:r>
            <a:r>
              <a:rPr lang="zh-CN" altLang="en-US"/>
              <a:t>药物滥用和危险做法。每个类别有 </a:t>
            </a:r>
            <a:r>
              <a:rPr lang="en-US" altLang="zh-CN"/>
              <a:t>45 </a:t>
            </a:r>
            <a:r>
              <a:rPr lang="zh-CN" altLang="en-US"/>
              <a:t>个任务，分为低、中、高严重性。</a:t>
            </a:r>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10"/>
          </p:nvPr>
        </p:nvSpPr>
        <p:spPr/>
        <p:txBody>
          <a:bodyPr/>
          <a:lstStyle/>
          <a:p>
            <a:fld id="{2121730C-2E8B-48D7-A196-2C2C30BC8C7A}" type="slidenum">
              <a:rPr lang="zh-CN" altLang="en-US" smtClean="0"/>
              <a:t>14</a:t>
            </a:fld>
            <a:endParaRPr lang="zh-CN" altLang="en-US"/>
          </a:p>
        </p:txBody>
      </p:sp>
    </p:spTree>
    <p:extLst>
      <p:ext uri="{BB962C8B-B14F-4D97-AF65-F5344CB8AC3E}">
        <p14:creationId xmlns:p14="http://schemas.microsoft.com/office/powerpoint/2010/main" val="372569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对于我们压缩以获得修剪模型的基础模型，我们使用了三个 </a:t>
            </a:r>
            <a:r>
              <a:rPr lang="en-US" altLang="zh-CN"/>
              <a:t>70 </a:t>
            </a:r>
            <a:r>
              <a:rPr lang="zh-CN" altLang="en-US"/>
              <a:t>亿参数的 </a:t>
            </a:r>
            <a:r>
              <a:rPr lang="en-US" altLang="zh-CN"/>
              <a:t>FP͆͋ </a:t>
            </a:r>
            <a:r>
              <a:rPr lang="zh-CN" altLang="en-US"/>
              <a:t>模型，即 </a:t>
            </a:r>
            <a:r>
              <a:rPr lang="en-US" altLang="zh-CN"/>
              <a:t>LLaMA-͇-Chat</a:t>
            </a:r>
            <a:r>
              <a:rPr lang="zh-CN" altLang="en-US"/>
              <a:t>、 </a:t>
            </a:r>
            <a:r>
              <a:rPr lang="en-US" altLang="zh-CN"/>
              <a:t>Vicuna 1.3 </a:t>
            </a:r>
            <a:r>
              <a:rPr lang="zh-CN" altLang="en-US"/>
              <a:t>和 </a:t>
            </a:r>
            <a:r>
              <a:rPr lang="en-US" altLang="zh-CN"/>
              <a:t>Mistral Instruct vͅ.͇</a:t>
            </a:r>
            <a:r>
              <a:rPr lang="zh-CN" altLang="en-US"/>
              <a:t>。</a:t>
            </a:r>
            <a:endParaRPr lang="en-US" altLang="zh-CN"/>
          </a:p>
          <a:p>
            <a:r>
              <a:rPr lang="en-US" altLang="zh-CN"/>
              <a:t>LLaMA-͇ Chat </a:t>
            </a:r>
            <a:r>
              <a:rPr lang="zh-CN" altLang="en-US"/>
              <a:t>通过微调和使用带有人类反馈的强化学习 </a:t>
            </a:r>
            <a:r>
              <a:rPr lang="en-US" altLang="zh-CN"/>
              <a:t>[26] </a:t>
            </a:r>
            <a:r>
              <a:rPr lang="zh-CN" altLang="en-US"/>
              <a:t>进行了安全调整，使其能够避免生成有害或误导性内容。 </a:t>
            </a:r>
            <a:endParaRPr lang="en-US" altLang="zh-CN"/>
          </a:p>
          <a:p>
            <a:r>
              <a:rPr lang="en-US" altLang="zh-CN"/>
              <a:t>Vicuna͆.͈ </a:t>
            </a:r>
            <a:r>
              <a:rPr lang="zh-CN" altLang="en-US"/>
              <a:t>使用 </a:t>
            </a:r>
            <a:r>
              <a:rPr lang="en-US" altLang="zh-CN"/>
              <a:t>ShareGPT </a:t>
            </a:r>
            <a:r>
              <a:rPr lang="zh-CN" altLang="en-US"/>
              <a:t>数据集 </a:t>
            </a:r>
            <a:r>
              <a:rPr lang="en-US" altLang="zh-CN"/>
              <a:t>[3] </a:t>
            </a:r>
            <a:r>
              <a:rPr lang="zh-CN" altLang="en-US"/>
              <a:t>对原始 </a:t>
            </a:r>
            <a:r>
              <a:rPr lang="en-US" altLang="zh-CN"/>
              <a:t>LLaMA </a:t>
            </a:r>
            <a:r>
              <a:rPr lang="zh-CN" altLang="en-US"/>
              <a:t>模型进行了微调。</a:t>
            </a:r>
            <a:endParaRPr lang="en-US" altLang="zh-CN"/>
          </a:p>
          <a:p>
            <a:r>
              <a:rPr lang="zh-CN" altLang="en-US"/>
              <a:t>最后，</a:t>
            </a:r>
            <a:r>
              <a:rPr lang="en-US" altLang="zh-CN"/>
              <a:t>Mistralmodel </a:t>
            </a:r>
            <a:r>
              <a:rPr lang="zh-CN" altLang="en-US"/>
              <a:t>是</a:t>
            </a:r>
            <a:r>
              <a:rPr lang="en-US" altLang="zh-CN"/>
              <a:t>[12]</a:t>
            </a:r>
            <a:r>
              <a:rPr lang="zh-CN" altLang="en-US"/>
              <a:t>中引入的一种新模型架构。该 模型也经过了微调，但与 </a:t>
            </a:r>
            <a:r>
              <a:rPr lang="en-US" altLang="zh-CN"/>
              <a:t>LLaMA-͇ Chat </a:t>
            </a:r>
            <a:r>
              <a:rPr lang="zh-CN" altLang="en-US"/>
              <a:t>和 </a:t>
            </a:r>
            <a:r>
              <a:rPr lang="en-US" altLang="zh-CN"/>
              <a:t>Vicuna </a:t>
            </a:r>
            <a:r>
              <a:rPr lang="zh-CN" altLang="en-US"/>
              <a:t>相比，经过的安全培训较少。</a:t>
            </a:r>
            <a:endParaRPr lang="en-US" altLang="zh-CN"/>
          </a:p>
          <a:p>
            <a:endParaRPr lang="en-US" altLang="zh-CN"/>
          </a:p>
          <a:p>
            <a:r>
              <a:rPr lang="zh-CN" altLang="en-US"/>
              <a:t>对于数据集中的每个条目，我们获得了基础模型和修剪模型的响应。模型的每个响应被分为三类，如下所示：</a:t>
            </a:r>
            <a:endParaRPr lang="en-US" altLang="zh-CN"/>
          </a:p>
          <a:p>
            <a:r>
              <a:rPr lang="en-US" altLang="zh-CN"/>
              <a:t>• </a:t>
            </a:r>
            <a:r>
              <a:rPr lang="zh-CN" altLang="en-US"/>
              <a:t>拒绝：如果模型拒绝尝试任务，并且响应不包含与完成任务相关的信 息。</a:t>
            </a:r>
            <a:endParaRPr lang="en-US" altLang="zh-CN"/>
          </a:p>
          <a:p>
            <a:r>
              <a:rPr lang="en-US" altLang="zh-CN"/>
              <a:t>• </a:t>
            </a:r>
            <a:r>
              <a:rPr lang="zh-CN" altLang="en-US"/>
              <a:t>不完整：如果法学硕士尝试任务，但响应不相关、不充分或错误。 </a:t>
            </a:r>
            <a:endParaRPr lang="en-US" altLang="zh-CN"/>
          </a:p>
          <a:p>
            <a:r>
              <a:rPr lang="en-US" altLang="zh-CN"/>
              <a:t>• </a:t>
            </a:r>
            <a:r>
              <a:rPr lang="zh-CN" altLang="en-US"/>
              <a:t>正确：如果模型正确完成响应中某处的任务。</a:t>
            </a:r>
            <a:endParaRPr lang="en-US" altLang="zh-CN"/>
          </a:p>
          <a:p>
            <a:r>
              <a:rPr lang="zh-CN" altLang="en-US"/>
              <a:t>为了进行评估，我们首先标记了从修剪和未修剪模型中采样的 </a:t>
            </a:r>
            <a:r>
              <a:rPr lang="en-US" altLang="zh-CN"/>
              <a:t>150 </a:t>
            </a:r>
            <a:r>
              <a:rPr lang="zh-CN" altLang="en-US"/>
              <a:t>个训练示例和 </a:t>
            </a:r>
            <a:r>
              <a:rPr lang="en-US" altLang="zh-CN"/>
              <a:t>59 </a:t>
            </a:r>
            <a:r>
              <a:rPr lang="zh-CN" altLang="en-US"/>
              <a:t>个验证示例的数据集。</a:t>
            </a:r>
            <a:endParaRPr lang="en-US" altLang="zh-CN"/>
          </a:p>
          <a:p>
            <a:r>
              <a:rPr lang="zh-CN" altLang="en-US"/>
              <a:t>然后我们在此数据集上微调 </a:t>
            </a:r>
            <a:r>
              <a:rPr lang="en-US" altLang="zh-CN"/>
              <a:t>ChatGPT-͈.͊ Turbo </a:t>
            </a:r>
            <a:r>
              <a:rPr lang="zh-CN" altLang="en-US"/>
              <a:t>模型</a:t>
            </a:r>
            <a:r>
              <a:rPr lang="en-US" altLang="zh-CN"/>
              <a:t>[18]</a:t>
            </a:r>
            <a:r>
              <a:rPr lang="zh-CN" altLang="en-US"/>
              <a:t>。该模型在训练 和验证示例上均达到 </a:t>
            </a:r>
            <a:r>
              <a:rPr lang="en-US" altLang="zh-CN"/>
              <a:t>100% </a:t>
            </a:r>
            <a:r>
              <a:rPr lang="zh-CN" altLang="en-US"/>
              <a:t>的准确率。</a:t>
            </a:r>
            <a:endParaRPr lang="en-US" altLang="zh-CN"/>
          </a:p>
          <a:p>
            <a:r>
              <a:rPr lang="zh-CN" altLang="en-US"/>
              <a:t>我们使用此微调模型来评估压缩模型的所有输出。图 </a:t>
            </a:r>
            <a:r>
              <a:rPr lang="en-US" altLang="zh-CN"/>
              <a:t>2 </a:t>
            </a:r>
            <a:r>
              <a:rPr lang="zh-CN" altLang="en-US"/>
              <a:t>直观地展示了我们的实验方法。最初，我们经过微调的 </a:t>
            </a:r>
            <a:r>
              <a:rPr lang="en-US" altLang="zh-CN"/>
              <a:t>ChatGPT </a:t>
            </a:r>
            <a:r>
              <a:rPr lang="zh-CN" altLang="en-US"/>
              <a:t>模型生成 的响应被分为三类：拒绝、不完整或正确。</a:t>
            </a:r>
            <a:endParaRPr lang="en-US" altLang="zh-CN"/>
          </a:p>
          <a:p>
            <a:r>
              <a:rPr lang="zh-CN" altLang="en-US"/>
              <a:t>这些初始分类经过手工手动验证。随后，分类为</a:t>
            </a:r>
            <a:r>
              <a:rPr lang="en-US" altLang="zh-CN"/>
              <a:t>"</a:t>
            </a:r>
            <a:r>
              <a:rPr lang="zh-CN" altLang="en-US"/>
              <a:t>不完整</a:t>
            </a:r>
            <a:r>
              <a:rPr lang="en-US" altLang="zh-CN"/>
              <a:t>"</a:t>
            </a:r>
            <a:r>
              <a:rPr lang="zh-CN" altLang="en-US"/>
              <a:t>或</a:t>
            </a:r>
            <a:r>
              <a:rPr lang="en-US" altLang="zh-CN"/>
              <a:t>"</a:t>
            </a:r>
            <a:r>
              <a:rPr lang="zh-CN" altLang="en-US"/>
              <a:t>正确</a:t>
            </a:r>
            <a:r>
              <a:rPr lang="en-US" altLang="zh-CN"/>
              <a:t>"</a:t>
            </a:r>
            <a:r>
              <a:rPr lang="zh-CN" altLang="en-US"/>
              <a:t>的响应被视为成功越狱的实例，而所有其他响应则被视为不成功。这种双阶段分类提供了越狱有效性的综合衡量标准，区分了模型的响应生成能力和提示在引发所需响应方面的实际成功情况。</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15</a:t>
            </a:fld>
            <a:endParaRPr lang="zh-CN" altLang="en-US"/>
          </a:p>
        </p:txBody>
      </p:sp>
    </p:spTree>
    <p:extLst>
      <p:ext uri="{BB962C8B-B14F-4D97-AF65-F5344CB8AC3E}">
        <p14:creationId xmlns:p14="http://schemas.microsoft.com/office/powerpoint/2010/main" val="2565379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其中一小部分隐藏状态特征的量级异常大，这是法学硕士特有的属性。我们发现，通过输入激活来增强标准权重大小修剪指标，作为评估权重重要性的衡量标准非常有效。</a:t>
            </a:r>
            <a:endParaRPr lang="en-US" altLang="zh-CN"/>
          </a:p>
          <a:p>
            <a:r>
              <a:rPr lang="zh-CN" altLang="en-US"/>
              <a:t>具体来说，我们引入了一种新颖的修剪指标，其中每个权重通过其大小和相应输入激活的范数的乘积来评估，并使用一小组校准数据进行估计。我们的方法使用此度量通过在线性层的每个输出中本地比较权重并删除较低优先级权重来诱导预训练的 </a:t>
            </a:r>
            <a:r>
              <a:rPr lang="en-US" altLang="zh-CN"/>
              <a:t>LLM </a:t>
            </a:r>
            <a:r>
              <a:rPr lang="zh-CN" altLang="en-US"/>
              <a:t>中的稀疏性。</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16</a:t>
            </a:fld>
            <a:endParaRPr lang="zh-CN" altLang="en-US"/>
          </a:p>
        </p:txBody>
      </p:sp>
    </p:spTree>
    <p:extLst>
      <p:ext uri="{BB962C8B-B14F-4D97-AF65-F5344CB8AC3E}">
        <p14:creationId xmlns:p14="http://schemas.microsoft.com/office/powerpoint/2010/main" val="3373367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D0D0D"/>
                </a:solidFill>
                <a:effectLst/>
                <a:latin typeface="Söhne"/>
              </a:rPr>
              <a:t>我们量化测量了模型抵抗生成有害内容的能力。我们在图</a:t>
            </a:r>
            <a:r>
              <a:rPr lang="en-US" altLang="zh-CN" b="0" i="0">
                <a:solidFill>
                  <a:srgbClr val="0D0D0D"/>
                </a:solidFill>
                <a:effectLst/>
                <a:latin typeface="Söhne"/>
              </a:rPr>
              <a:t>3</a:t>
            </a:r>
            <a:r>
              <a:rPr lang="zh-CN" altLang="en-US" b="0" i="0">
                <a:solidFill>
                  <a:srgbClr val="0D0D0D"/>
                </a:solidFill>
                <a:effectLst/>
                <a:latin typeface="Söhne"/>
              </a:rPr>
              <a:t>中展示了各种模型的越狱成功率比较，并在补充材料中提供了更详细的结果分解。</a:t>
            </a:r>
            <a:endParaRPr lang="en-US" altLang="zh-CN" b="0" i="0">
              <a:solidFill>
                <a:srgbClr val="0D0D0D"/>
              </a:solidFill>
              <a:effectLst/>
              <a:latin typeface="Söhne"/>
            </a:endParaRPr>
          </a:p>
          <a:p>
            <a:r>
              <a:rPr lang="zh-CN" altLang="en-US" b="0" i="0">
                <a:solidFill>
                  <a:srgbClr val="0D0D0D"/>
                </a:solidFill>
                <a:effectLst/>
                <a:latin typeface="Söhne"/>
              </a:rPr>
              <a:t>作为一个普遍趋势，我们注意到在</a:t>
            </a:r>
            <a:r>
              <a:rPr lang="en-US" altLang="zh-CN" b="0" i="0">
                <a:solidFill>
                  <a:srgbClr val="0D0D0D"/>
                </a:solidFill>
                <a:effectLst/>
                <a:latin typeface="Söhne"/>
              </a:rPr>
              <a:t>5</a:t>
            </a:r>
            <a:r>
              <a:rPr lang="zh-CN" altLang="en-US" b="0" i="0">
                <a:solidFill>
                  <a:srgbClr val="0D0D0D"/>
                </a:solidFill>
                <a:effectLst/>
                <a:latin typeface="Söhne"/>
              </a:rPr>
              <a:t>种恶意任务中，不同模型的平均越狱成功率有显著差异。图</a:t>
            </a:r>
            <a:r>
              <a:rPr lang="en-US" altLang="zh-CN" b="0" i="0">
                <a:solidFill>
                  <a:srgbClr val="0D0D0D"/>
                </a:solidFill>
                <a:effectLst/>
                <a:latin typeface="Söhne"/>
              </a:rPr>
              <a:t>4</a:t>
            </a:r>
            <a:r>
              <a:rPr lang="zh-CN" altLang="en-US" b="0" i="0">
                <a:solidFill>
                  <a:srgbClr val="0D0D0D"/>
                </a:solidFill>
                <a:effectLst/>
                <a:latin typeface="Söhne"/>
              </a:rPr>
              <a:t>展示了三个基础模型的比较。</a:t>
            </a:r>
            <a:endParaRPr lang="en-US" altLang="zh-CN" b="0" i="0">
              <a:solidFill>
                <a:srgbClr val="0D0D0D"/>
              </a:solidFill>
              <a:effectLst/>
              <a:latin typeface="Söhne"/>
            </a:endParaRPr>
          </a:p>
          <a:p>
            <a:r>
              <a:rPr lang="zh-CN" altLang="en-US" b="0" i="0">
                <a:solidFill>
                  <a:srgbClr val="0D0D0D"/>
                </a:solidFill>
                <a:effectLst/>
                <a:latin typeface="Söhne"/>
              </a:rPr>
              <a:t>我们观察到</a:t>
            </a:r>
            <a:r>
              <a:rPr lang="en-US" altLang="zh-CN" b="0" i="0">
                <a:solidFill>
                  <a:srgbClr val="0D0D0D"/>
                </a:solidFill>
                <a:effectLst/>
                <a:latin typeface="Söhne"/>
              </a:rPr>
              <a:t>Mistral</a:t>
            </a:r>
            <a:r>
              <a:rPr lang="zh-CN" altLang="en-US" b="0" i="0">
                <a:solidFill>
                  <a:srgbClr val="0D0D0D"/>
                </a:solidFill>
                <a:effectLst/>
                <a:latin typeface="Söhne"/>
              </a:rPr>
              <a:t>模型对越狱攻击最为敏感，在某些类别中完全无法拒绝任何任务。相比之下，</a:t>
            </a:r>
            <a:r>
              <a:rPr lang="en-US" altLang="zh-CN" b="0" i="0">
                <a:solidFill>
                  <a:srgbClr val="0D0D0D"/>
                </a:solidFill>
                <a:effectLst/>
                <a:latin typeface="Söhne"/>
              </a:rPr>
              <a:t>LLaMA-2 Chat</a:t>
            </a:r>
            <a:r>
              <a:rPr lang="zh-CN" altLang="en-US" b="0" i="0">
                <a:solidFill>
                  <a:srgbClr val="0D0D0D"/>
                </a:solidFill>
                <a:effectLst/>
                <a:latin typeface="Söhne"/>
              </a:rPr>
              <a:t>是最具韧性的模型。然而，即便对于</a:t>
            </a:r>
            <a:r>
              <a:rPr lang="en-US" altLang="zh-CN" b="0" i="0">
                <a:solidFill>
                  <a:srgbClr val="0D0D0D"/>
                </a:solidFill>
                <a:effectLst/>
                <a:latin typeface="Söhne"/>
              </a:rPr>
              <a:t>LLaMA-2</a:t>
            </a:r>
            <a:r>
              <a:rPr lang="zh-CN" altLang="en-US" b="0" i="0">
                <a:solidFill>
                  <a:srgbClr val="0D0D0D"/>
                </a:solidFill>
                <a:effectLst/>
                <a:latin typeface="Söhne"/>
              </a:rPr>
              <a:t>，所有模型在“错误信息”类别中显示出异常高的成功率，这表明至少基础模型</a:t>
            </a:r>
            <a:r>
              <a:rPr lang="en-US" altLang="zh-CN" b="0" i="0">
                <a:solidFill>
                  <a:srgbClr val="0D0D0D"/>
                </a:solidFill>
                <a:effectLst/>
                <a:latin typeface="Söhne"/>
              </a:rPr>
              <a:t>LLaMA-2-Chat</a:t>
            </a:r>
            <a:r>
              <a:rPr lang="zh-CN" altLang="en-US" b="0" i="0">
                <a:solidFill>
                  <a:srgbClr val="0D0D0D"/>
                </a:solidFill>
                <a:effectLst/>
                <a:latin typeface="Söhne"/>
              </a:rPr>
              <a:t>特别容易受到生成误导或虚假信息请求的影响。</a:t>
            </a:r>
            <a:endParaRPr lang="en-US" altLang="zh-CN" b="0" i="0">
              <a:solidFill>
                <a:srgbClr val="0D0D0D"/>
              </a:solidFill>
              <a:effectLst/>
              <a:latin typeface="Söhne"/>
            </a:endParaRPr>
          </a:p>
          <a:p>
            <a:endParaRPr lang="en-US" altLang="zh-CN" b="0" i="0">
              <a:solidFill>
                <a:srgbClr val="0D0D0D"/>
              </a:solidFill>
              <a:effectLst/>
              <a:latin typeface="Söhne"/>
            </a:endParaRPr>
          </a:p>
          <a:p>
            <a:r>
              <a:rPr lang="zh-CN" altLang="en-US" b="0" i="0">
                <a:solidFill>
                  <a:srgbClr val="0D0D0D"/>
                </a:solidFill>
                <a:effectLst/>
                <a:latin typeface="Söhne"/>
              </a:rPr>
              <a:t>从图</a:t>
            </a:r>
            <a:r>
              <a:rPr lang="en-US" altLang="zh-CN" b="0" i="0">
                <a:solidFill>
                  <a:srgbClr val="0D0D0D"/>
                </a:solidFill>
                <a:effectLst/>
                <a:latin typeface="Söhne"/>
              </a:rPr>
              <a:t>3</a:t>
            </a:r>
            <a:r>
              <a:rPr lang="zh-CN" altLang="en-US" b="0" i="0">
                <a:solidFill>
                  <a:srgbClr val="0D0D0D"/>
                </a:solidFill>
                <a:effectLst/>
                <a:latin typeface="Söhne"/>
              </a:rPr>
              <a:t>中的剪枝比较结果来看，随着稀疏度从</a:t>
            </a:r>
            <a:r>
              <a:rPr lang="en-US" altLang="zh-CN" b="0" i="0">
                <a:solidFill>
                  <a:srgbClr val="0D0D0D"/>
                </a:solidFill>
                <a:effectLst/>
                <a:latin typeface="Söhne"/>
              </a:rPr>
              <a:t>0</a:t>
            </a:r>
            <a:r>
              <a:rPr lang="zh-CN" altLang="en-US" b="0" i="0">
                <a:solidFill>
                  <a:srgbClr val="0D0D0D"/>
                </a:solidFill>
                <a:effectLst/>
                <a:latin typeface="Söhne"/>
              </a:rPr>
              <a:t>增加到</a:t>
            </a:r>
            <a:r>
              <a:rPr lang="en-US" altLang="zh-CN" b="0" i="0">
                <a:solidFill>
                  <a:srgbClr val="0D0D0D"/>
                </a:solidFill>
                <a:effectLst/>
                <a:latin typeface="Söhne"/>
              </a:rPr>
              <a:t>20%</a:t>
            </a:r>
            <a:r>
              <a:rPr lang="zh-CN" altLang="en-US" b="0" i="0">
                <a:solidFill>
                  <a:srgbClr val="0D0D0D"/>
                </a:solidFill>
                <a:effectLst/>
                <a:latin typeface="Söhne"/>
              </a:rPr>
              <a:t>，越狱成功率明显降低，或者说越狱抵抗力增加。然而，一旦稀疏度达到</a:t>
            </a:r>
            <a:r>
              <a:rPr lang="en-US" altLang="zh-CN" b="0" i="0">
                <a:solidFill>
                  <a:srgbClr val="0D0D0D"/>
                </a:solidFill>
                <a:effectLst/>
                <a:latin typeface="Söhne"/>
              </a:rPr>
              <a:t>30%</a:t>
            </a:r>
            <a:r>
              <a:rPr lang="zh-CN" altLang="en-US" b="0" i="0">
                <a:solidFill>
                  <a:srgbClr val="0D0D0D"/>
                </a:solidFill>
                <a:effectLst/>
                <a:latin typeface="Söhne"/>
              </a:rPr>
              <a:t>，越狱抵抗力降低到剪枝模型比原始模型还要糟糕的程度。这表明少量剪枝可以用来提高</a:t>
            </a:r>
            <a:r>
              <a:rPr lang="en-US" altLang="zh-CN" b="0" i="0">
                <a:solidFill>
                  <a:srgbClr val="0D0D0D"/>
                </a:solidFill>
                <a:effectLst/>
                <a:latin typeface="Söhne"/>
              </a:rPr>
              <a:t>LLM</a:t>
            </a:r>
            <a:r>
              <a:rPr lang="zh-CN" altLang="en-US" b="0" i="0">
                <a:solidFill>
                  <a:srgbClr val="0D0D0D"/>
                </a:solidFill>
                <a:effectLst/>
                <a:latin typeface="Söhne"/>
              </a:rPr>
              <a:t>的安全性，但过多则会负面影响模型的对齐训练。</a:t>
            </a:r>
            <a:endParaRPr lang="en-US" altLang="zh-CN" b="0" i="0">
              <a:solidFill>
                <a:srgbClr val="0D0D0D"/>
              </a:solidFill>
              <a:effectLst/>
              <a:latin typeface="Söhne"/>
            </a:endParaRPr>
          </a:p>
          <a:p>
            <a:r>
              <a:rPr lang="zh-CN" altLang="en-US" b="0" i="0">
                <a:solidFill>
                  <a:srgbClr val="0D0D0D"/>
                </a:solidFill>
                <a:effectLst/>
                <a:latin typeface="Söhne"/>
              </a:rPr>
              <a:t>改进程度取决于初始模型的安全性。最初最安全的模型</a:t>
            </a:r>
            <a:r>
              <a:rPr lang="en-US" altLang="zh-CN" b="0" i="0">
                <a:solidFill>
                  <a:srgbClr val="0D0D0D"/>
                </a:solidFill>
                <a:effectLst/>
                <a:latin typeface="Söhne"/>
              </a:rPr>
              <a:t>LLaMA-2 Chat</a:t>
            </a:r>
            <a:r>
              <a:rPr lang="zh-CN" altLang="en-US" b="0" i="0">
                <a:solidFill>
                  <a:srgbClr val="0D0D0D"/>
                </a:solidFill>
                <a:effectLst/>
                <a:latin typeface="Söhne"/>
              </a:rPr>
              <a:t>，在剪枝后显示出最高的安全性提升。另一方面，最初作为最不安全模型的</a:t>
            </a:r>
            <a:r>
              <a:rPr lang="en-US" altLang="zh-CN" b="0" i="0">
                <a:solidFill>
                  <a:srgbClr val="0D0D0D"/>
                </a:solidFill>
                <a:effectLst/>
                <a:latin typeface="Söhne"/>
              </a:rPr>
              <a:t>Mistral Instruct v0.2</a:t>
            </a:r>
            <a:r>
              <a:rPr lang="zh-CN" altLang="en-US" b="0" i="0">
                <a:solidFill>
                  <a:srgbClr val="0D0D0D"/>
                </a:solidFill>
                <a:effectLst/>
                <a:latin typeface="Söhne"/>
              </a:rPr>
              <a:t>，剪枝后没有显示出任何改进。这表明剪枝可以加强对齐效果，特别是在越狱攻击下。</a:t>
            </a:r>
            <a:endParaRPr lang="en-US" altLang="zh-CN" b="0" i="0">
              <a:solidFill>
                <a:srgbClr val="0D0D0D"/>
              </a:solidFill>
              <a:effectLst/>
              <a:latin typeface="Söhne"/>
            </a:endParaRPr>
          </a:p>
          <a:p>
            <a:endParaRPr lang="en-US" altLang="zh-CN" b="0" i="0">
              <a:solidFill>
                <a:srgbClr val="0D0D0D"/>
              </a:solidFill>
              <a:effectLst/>
              <a:latin typeface="Söhne"/>
            </a:endParaRPr>
          </a:p>
          <a:p>
            <a:endParaRPr lang="zh-CN" altLang="en-US"/>
          </a:p>
        </p:txBody>
      </p:sp>
      <p:sp>
        <p:nvSpPr>
          <p:cNvPr id="4" name="灯片编号占位符 3"/>
          <p:cNvSpPr>
            <a:spLocks noGrp="1"/>
          </p:cNvSpPr>
          <p:nvPr>
            <p:ph type="sldNum" sz="quarter" idx="10"/>
          </p:nvPr>
        </p:nvSpPr>
        <p:spPr/>
        <p:txBody>
          <a:bodyPr/>
          <a:lstStyle/>
          <a:p>
            <a:fld id="{2121730C-2E8B-48D7-A196-2C2C30BC8C7A}" type="slidenum">
              <a:rPr lang="zh-CN" altLang="en-US" smtClean="0"/>
              <a:t>17</a:t>
            </a:fld>
            <a:endParaRPr lang="zh-CN" altLang="en-US"/>
          </a:p>
        </p:txBody>
      </p:sp>
    </p:spTree>
    <p:extLst>
      <p:ext uri="{BB962C8B-B14F-4D97-AF65-F5344CB8AC3E}">
        <p14:creationId xmlns:p14="http://schemas.microsoft.com/office/powerpoint/2010/main" val="2848941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LLaMA-2 7B Chat</a:t>
            </a:r>
            <a:r>
              <a:rPr lang="zh-CN" altLang="en-US"/>
              <a:t>模型包含</a:t>
            </a:r>
            <a:r>
              <a:rPr lang="en-US" altLang="zh-CN"/>
              <a:t>32</a:t>
            </a:r>
            <a:r>
              <a:rPr lang="zh-CN" altLang="en-US"/>
              <a:t>个</a:t>
            </a:r>
            <a:r>
              <a:rPr lang="en-US" altLang="zh-CN"/>
              <a:t>Transformer</a:t>
            </a:r>
            <a:r>
              <a:rPr lang="zh-CN" altLang="en-US"/>
              <a:t>解码器模块</a:t>
            </a:r>
            <a:r>
              <a:rPr lang="en-US" altLang="zh-CN"/>
              <a:t>[26]</a:t>
            </a:r>
            <a:r>
              <a:rPr lang="zh-CN" altLang="en-US"/>
              <a:t>。每个解码器模块包含用于注意力机制和前馈网络的线性层。</a:t>
            </a:r>
            <a:endParaRPr lang="en-US" altLang="zh-CN"/>
          </a:p>
          <a:p>
            <a:r>
              <a:rPr lang="zh-CN" altLang="en-US"/>
              <a:t>在这个实验中，我们探索了两种剪枝策略的效果：剪枝每个线性层与选择性剪枝前馈网络中的层，这些前馈网络被实现为多层感知器（</a:t>
            </a:r>
            <a:r>
              <a:rPr lang="en-US" altLang="zh-CN"/>
              <a:t>MLP</a:t>
            </a:r>
            <a:r>
              <a:rPr lang="zh-CN" altLang="en-US"/>
              <a:t>）。</a:t>
            </a:r>
            <a:endParaRPr lang="en-US" altLang="zh-CN"/>
          </a:p>
          <a:p>
            <a:r>
              <a:rPr lang="zh-CN" altLang="en-US"/>
              <a:t>评估这些不同策略的越狱抵抗力揭示了明显的差异，其结果显示在图</a:t>
            </a:r>
            <a:r>
              <a:rPr lang="en-US" altLang="zh-CN"/>
              <a:t>5</a:t>
            </a:r>
            <a:r>
              <a:rPr lang="zh-CN" altLang="en-US"/>
              <a:t>中。相比仅将</a:t>
            </a:r>
            <a:r>
              <a:rPr lang="en-US" altLang="zh-CN"/>
              <a:t>MLP</a:t>
            </a:r>
            <a:r>
              <a:rPr lang="zh-CN" altLang="en-US"/>
              <a:t>剪枝到相同的稀疏度</a:t>
            </a:r>
            <a:r>
              <a:rPr lang="en-US" altLang="zh-CN"/>
              <a:t>20%</a:t>
            </a:r>
            <a:r>
              <a:rPr lang="zh-CN" altLang="en-US"/>
              <a:t>，在注意力和</a:t>
            </a:r>
            <a:r>
              <a:rPr lang="en-US" altLang="zh-CN"/>
              <a:t>MLP</a:t>
            </a:r>
            <a:r>
              <a:rPr lang="zh-CN" altLang="en-US"/>
              <a:t>层都剪枝到稀疏度</a:t>
            </a:r>
            <a:r>
              <a:rPr lang="en-US" altLang="zh-CN"/>
              <a:t>20%</a:t>
            </a:r>
            <a:r>
              <a:rPr lang="zh-CN" altLang="en-US"/>
              <a:t>的模型展示出了增加的越狱抵抗力。</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18</a:t>
            </a:fld>
            <a:endParaRPr lang="zh-CN" altLang="en-US"/>
          </a:p>
        </p:txBody>
      </p:sp>
    </p:spTree>
    <p:extLst>
      <p:ext uri="{BB962C8B-B14F-4D97-AF65-F5344CB8AC3E}">
        <p14:creationId xmlns:p14="http://schemas.microsoft.com/office/powerpoint/2010/main" val="399729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a:t>
            </a:r>
            <a:r>
              <a:rPr lang="en-US" altLang="zh-CN"/>
              <a:t>6</a:t>
            </a:r>
            <a:r>
              <a:rPr lang="zh-CN" altLang="en-US"/>
              <a:t>总结了我们对</a:t>
            </a:r>
            <a:r>
              <a:rPr lang="en-US" altLang="zh-CN"/>
              <a:t>LLaMA-2 7B Chat</a:t>
            </a:r>
            <a:r>
              <a:rPr lang="zh-CN" altLang="en-US"/>
              <a:t>模型在各种基准测试上的剪枝结果。表</a:t>
            </a:r>
            <a:r>
              <a:rPr lang="en-US" altLang="zh-CN"/>
              <a:t>2</a:t>
            </a:r>
            <a:r>
              <a:rPr lang="zh-CN" altLang="en-US"/>
              <a:t>总结了我们对</a:t>
            </a:r>
            <a:r>
              <a:rPr lang="en-US" altLang="zh-CN"/>
              <a:t>Llama-2 Chat</a:t>
            </a:r>
            <a:r>
              <a:rPr lang="zh-CN" altLang="en-US"/>
              <a:t>模型的发现。</a:t>
            </a:r>
            <a:endParaRPr lang="en-US" altLang="zh-CN"/>
          </a:p>
          <a:p>
            <a:r>
              <a:rPr lang="en-US" altLang="zh-CN"/>
              <a:t>Vicuna 1.3</a:t>
            </a:r>
            <a:r>
              <a:rPr lang="zh-CN" altLang="en-US"/>
              <a:t>和</a:t>
            </a:r>
            <a:r>
              <a:rPr lang="en-US" altLang="zh-CN"/>
              <a:t>Mistral Instruct v0.2</a:t>
            </a:r>
            <a:r>
              <a:rPr lang="zh-CN" altLang="en-US"/>
              <a:t>的相应基准测试结果在补充材料中提供。我们观察到，一般来说，剪枝后的模型在性能上与基础模型相当，有时甚至超过基础模型。</a:t>
            </a:r>
            <a:endParaRPr lang="en-US" altLang="zh-CN"/>
          </a:p>
          <a:p>
            <a:r>
              <a:rPr lang="zh-CN" altLang="en-US"/>
              <a:t>由于我们没有在剪枝模型的推理、上下文长度或语言建模能力上观察到显著的下降，因此从剪枝</a:t>
            </a:r>
            <a:r>
              <a:rPr lang="en-US" altLang="zh-CN"/>
              <a:t>LLaMA-2</a:t>
            </a:r>
            <a:r>
              <a:rPr lang="zh-CN" altLang="en-US"/>
              <a:t>和</a:t>
            </a:r>
            <a:r>
              <a:rPr lang="en-US" altLang="zh-CN"/>
              <a:t>Vicuna</a:t>
            </a:r>
            <a:r>
              <a:rPr lang="zh-CN" altLang="en-US"/>
              <a:t>中获得的增加的越狱抵抗力不能归因于对任务理解的减少。</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19</a:t>
            </a:fld>
            <a:endParaRPr lang="zh-CN" altLang="en-US"/>
          </a:p>
        </p:txBody>
      </p:sp>
    </p:spTree>
    <p:extLst>
      <p:ext uri="{BB962C8B-B14F-4D97-AF65-F5344CB8AC3E}">
        <p14:creationId xmlns:p14="http://schemas.microsoft.com/office/powerpoint/2010/main" val="409025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0D0D0D"/>
                </a:solidFill>
                <a:effectLst/>
                <a:latin typeface="Söhne"/>
              </a:rPr>
              <a:t>大型语言模型（</a:t>
            </a:r>
            <a:r>
              <a:rPr lang="en-US" altLang="zh-CN" sz="1200" b="0" i="0" dirty="0">
                <a:solidFill>
                  <a:srgbClr val="0D0D0D"/>
                </a:solidFill>
                <a:effectLst/>
                <a:latin typeface="Söhne"/>
              </a:rPr>
              <a:t>LLMs</a:t>
            </a:r>
            <a:r>
              <a:rPr lang="zh-CN" altLang="en-US" sz="1200" b="0" i="0" dirty="0">
                <a:solidFill>
                  <a:srgbClr val="0D0D0D"/>
                </a:solidFill>
                <a:effectLst/>
                <a:latin typeface="Söhne"/>
              </a:rPr>
              <a:t>）可能会创造出并非真实的答案，这被称为幻觉。这项研究旨在探究</a:t>
            </a:r>
            <a:r>
              <a:rPr lang="en-US" altLang="zh-CN" sz="1200" b="0" i="0" dirty="0">
                <a:solidFill>
                  <a:srgbClr val="0D0D0D"/>
                </a:solidFill>
                <a:effectLst/>
                <a:latin typeface="Söhne"/>
              </a:rPr>
              <a:t>LLMs</a:t>
            </a:r>
            <a:r>
              <a:rPr lang="zh-CN" altLang="en-US" sz="1200" b="0" i="0" dirty="0">
                <a:solidFill>
                  <a:srgbClr val="0D0D0D"/>
                </a:solidFill>
                <a:effectLst/>
                <a:latin typeface="Söhne"/>
              </a:rPr>
              <a:t>是否、如何以及在何种程度上意识到幻觉。</a:t>
            </a:r>
            <a:endParaRPr lang="en-US" altLang="zh-CN" sz="1200" b="0" i="0" dirty="0">
              <a:solidFill>
                <a:srgbClr val="0D0D0D"/>
              </a:solidFill>
              <a:effectLst/>
              <a:latin typeface="Söhne"/>
            </a:endParaRPr>
          </a:p>
          <a:p>
            <a:r>
              <a:rPr lang="zh-CN" altLang="en-US" sz="1200" b="1" i="0" dirty="0">
                <a:solidFill>
                  <a:srgbClr val="0D0D0D"/>
                </a:solidFill>
                <a:effectLst/>
                <a:latin typeface="Söhne"/>
              </a:rPr>
              <a:t>更具体地说，我们检查</a:t>
            </a:r>
            <a:r>
              <a:rPr lang="en-US" altLang="zh-CN" sz="1200" b="1" i="0" dirty="0">
                <a:solidFill>
                  <a:srgbClr val="0D0D0D"/>
                </a:solidFill>
                <a:effectLst/>
                <a:latin typeface="Söhne"/>
              </a:rPr>
              <a:t>LLM</a:t>
            </a:r>
            <a:r>
              <a:rPr lang="zh-CN" altLang="en-US" sz="1200" b="1" i="0" dirty="0">
                <a:solidFill>
                  <a:srgbClr val="0D0D0D"/>
                </a:solidFill>
                <a:effectLst/>
                <a:latin typeface="Söhne"/>
              </a:rPr>
              <a:t>在正确回答问题与产生幻觉时，其隐藏状态的反应是否以及如何存在差异。</a:t>
            </a:r>
            <a:endParaRPr lang="en-US" altLang="zh-CN" sz="1200" b="1" i="0" dirty="0">
              <a:solidFill>
                <a:srgbClr val="0D0D0D"/>
              </a:solidFill>
              <a:effectLst/>
              <a:latin typeface="Söhne"/>
            </a:endParaRPr>
          </a:p>
          <a:p>
            <a:r>
              <a:rPr lang="zh-CN" altLang="en-US" sz="1200" b="1" i="0" dirty="0">
                <a:solidFill>
                  <a:srgbClr val="0D0D0D"/>
                </a:solidFill>
                <a:effectLst/>
                <a:latin typeface="Söhne"/>
              </a:rPr>
              <a:t>为此，我们引入了一个实验框架，允许检查</a:t>
            </a:r>
            <a:r>
              <a:rPr lang="en-US" altLang="zh-CN" sz="1200" b="1" i="0" dirty="0">
                <a:solidFill>
                  <a:srgbClr val="0D0D0D"/>
                </a:solidFill>
                <a:effectLst/>
                <a:latin typeface="Söhne"/>
              </a:rPr>
              <a:t>LLM</a:t>
            </a:r>
            <a:r>
              <a:rPr lang="zh-CN" altLang="en-US" sz="1200" b="1" i="0" dirty="0">
                <a:solidFill>
                  <a:srgbClr val="0D0D0D"/>
                </a:solidFill>
                <a:effectLst/>
                <a:latin typeface="Söhne"/>
              </a:rPr>
              <a:t>在不同幻觉情境下的隐藏状态。</a:t>
            </a:r>
            <a:endParaRPr lang="en-US" altLang="zh-CN" sz="1200" b="1" i="0" dirty="0">
              <a:solidFill>
                <a:srgbClr val="0D0D0D"/>
              </a:solidFill>
              <a:effectLst/>
              <a:latin typeface="Söhne"/>
            </a:endParaRPr>
          </a:p>
          <a:p>
            <a:r>
              <a:rPr lang="zh-CN" altLang="en-US" sz="1200" b="0" i="0" dirty="0">
                <a:solidFill>
                  <a:srgbClr val="0D0D0D"/>
                </a:solidFill>
                <a:effectLst/>
                <a:latin typeface="Söhne"/>
              </a:rPr>
              <a:t>基于这一框架，我们使用</a:t>
            </a:r>
            <a:r>
              <a:rPr lang="en-US" altLang="zh-CN" sz="1200" b="0" i="0" dirty="0" err="1">
                <a:solidFill>
                  <a:srgbClr val="0D0D0D"/>
                </a:solidFill>
                <a:effectLst/>
                <a:latin typeface="Söhne"/>
              </a:rPr>
              <a:t>LLaMA</a:t>
            </a:r>
            <a:r>
              <a:rPr lang="zh-CN" altLang="en-US" sz="1200" b="0" i="0" dirty="0">
                <a:solidFill>
                  <a:srgbClr val="0D0D0D"/>
                </a:solidFill>
                <a:effectLst/>
                <a:latin typeface="Söhne"/>
              </a:rPr>
              <a:t>系列语言模型（</a:t>
            </a:r>
            <a:r>
              <a:rPr lang="en-US" altLang="zh-CN" sz="1200" b="0" i="0" dirty="0" err="1">
                <a:solidFill>
                  <a:srgbClr val="0D0D0D"/>
                </a:solidFill>
                <a:effectLst/>
                <a:latin typeface="Söhne"/>
              </a:rPr>
              <a:t>Touvron</a:t>
            </a:r>
            <a:r>
              <a:rPr lang="en-US" altLang="zh-CN" sz="1200" b="0" i="0" dirty="0">
                <a:solidFill>
                  <a:srgbClr val="0D0D0D"/>
                </a:solidFill>
                <a:effectLst/>
                <a:latin typeface="Söhne"/>
              </a:rPr>
              <a:t> et al., 2023</a:t>
            </a:r>
            <a:r>
              <a:rPr lang="zh-CN" altLang="en-US" sz="1200" b="0" i="0" dirty="0">
                <a:solidFill>
                  <a:srgbClr val="0D0D0D"/>
                </a:solidFill>
                <a:effectLst/>
                <a:latin typeface="Söhne"/>
              </a:rPr>
              <a:t>）进行了一系列实验。</a:t>
            </a:r>
            <a:endParaRPr lang="en-US" altLang="zh-CN" sz="1200" b="0" i="0" dirty="0">
              <a:solidFill>
                <a:srgbClr val="0D0D0D"/>
              </a:solidFill>
              <a:effectLst/>
              <a:latin typeface="Söhne"/>
            </a:endParaRPr>
          </a:p>
          <a:p>
            <a:r>
              <a:rPr lang="zh-CN" altLang="en-US" sz="1200" b="1" i="0" dirty="0">
                <a:solidFill>
                  <a:srgbClr val="0D0D0D"/>
                </a:solidFill>
                <a:effectLst/>
                <a:latin typeface="Söhne"/>
              </a:rPr>
              <a:t>我们的实证发现表明，</a:t>
            </a:r>
            <a:r>
              <a:rPr lang="en-US" altLang="zh-CN" sz="1200" b="1" i="0" dirty="0">
                <a:solidFill>
                  <a:srgbClr val="0D0D0D"/>
                </a:solidFill>
                <a:effectLst/>
                <a:latin typeface="Söhne"/>
              </a:rPr>
              <a:t>LLMs</a:t>
            </a:r>
            <a:r>
              <a:rPr lang="zh-CN" altLang="en-US" sz="1200" b="1" i="0" dirty="0">
                <a:solidFill>
                  <a:srgbClr val="0D0D0D"/>
                </a:solidFill>
                <a:effectLst/>
                <a:latin typeface="Söhne"/>
              </a:rPr>
              <a:t>在处理真实响应与编造答案时反应不同。随后，我们应用了各种模型解释技术来帮助更好地理解和解释这些发现。</a:t>
            </a:r>
            <a:endParaRPr lang="en-US" altLang="zh-CN" sz="1200" b="1" i="0" dirty="0">
              <a:solidFill>
                <a:srgbClr val="0D0D0D"/>
              </a:solidFill>
              <a:effectLst/>
              <a:latin typeface="Söhne"/>
            </a:endParaRPr>
          </a:p>
          <a:p>
            <a:r>
              <a:rPr lang="zh-CN" altLang="en-US" sz="1200" b="0" i="0" dirty="0">
                <a:solidFill>
                  <a:srgbClr val="0D0D0D"/>
                </a:solidFill>
                <a:effectLst/>
                <a:latin typeface="Söhne"/>
              </a:rPr>
              <a:t>此外，根据实证观察，我们展示了利用</a:t>
            </a:r>
            <a:r>
              <a:rPr lang="en-US" altLang="zh-CN" sz="1200" b="0" i="0" dirty="0">
                <a:solidFill>
                  <a:srgbClr val="0D0D0D"/>
                </a:solidFill>
                <a:effectLst/>
                <a:latin typeface="Söhne"/>
              </a:rPr>
              <a:t>LLM</a:t>
            </a:r>
            <a:r>
              <a:rPr lang="zh-CN" altLang="en-US" sz="1200" b="0" i="0" dirty="0">
                <a:solidFill>
                  <a:srgbClr val="0D0D0D"/>
                </a:solidFill>
                <a:effectLst/>
                <a:latin typeface="Söhne"/>
              </a:rPr>
              <a:t>隐藏表示空间的指导来减少幻觉的巨大潜力。我们相信，这项工作为理解</a:t>
            </a:r>
            <a:r>
              <a:rPr lang="en-US" altLang="zh-CN" sz="1200" b="0" i="0" dirty="0">
                <a:solidFill>
                  <a:srgbClr val="0D0D0D"/>
                </a:solidFill>
                <a:effectLst/>
                <a:latin typeface="Söhne"/>
              </a:rPr>
              <a:t>LLMs</a:t>
            </a:r>
            <a:r>
              <a:rPr lang="zh-CN" altLang="en-US" sz="1200" b="0" i="0" dirty="0">
                <a:solidFill>
                  <a:srgbClr val="0D0D0D"/>
                </a:solidFill>
                <a:effectLst/>
                <a:latin typeface="Söhne"/>
              </a:rPr>
              <a:t>如何产生幻觉答案以及如何减少这些幻觉的发生提供了见解。</a:t>
            </a:r>
            <a:endParaRPr lang="zh-CN" altLang="en-US" sz="1200"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2</a:t>
            </a:fld>
            <a:endParaRPr lang="zh-CN" altLang="en-US"/>
          </a:p>
        </p:txBody>
      </p:sp>
    </p:spTree>
    <p:extLst>
      <p:ext uri="{BB962C8B-B14F-4D97-AF65-F5344CB8AC3E}">
        <p14:creationId xmlns:p14="http://schemas.microsoft.com/office/powerpoint/2010/main" val="2240962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D0D0D"/>
                </a:solidFill>
                <a:effectLst/>
                <a:latin typeface="Söhne"/>
              </a:rPr>
              <a:t>在这项工作中，我们探讨了对大型语言模型进行剪枝处理对其抵抗越狱攻击能力的影响。</a:t>
            </a:r>
            <a:endParaRPr lang="en-US" altLang="zh-CN" b="0" i="0">
              <a:solidFill>
                <a:srgbClr val="0D0D0D"/>
              </a:solidFill>
              <a:effectLst/>
              <a:latin typeface="Söhne"/>
            </a:endParaRPr>
          </a:p>
          <a:p>
            <a:r>
              <a:rPr lang="zh-CN" altLang="en-US" b="0" i="0">
                <a:solidFill>
                  <a:srgbClr val="0D0D0D"/>
                </a:solidFill>
                <a:effectLst/>
                <a:latin typeface="Söhne"/>
              </a:rPr>
              <a:t>通过对</a:t>
            </a:r>
            <a:r>
              <a:rPr lang="en-US" altLang="zh-CN" b="0" i="0">
                <a:solidFill>
                  <a:srgbClr val="0D0D0D"/>
                </a:solidFill>
                <a:effectLst/>
                <a:latin typeface="Söhne"/>
              </a:rPr>
              <a:t>LLaMA-2-7B-Chat</a:t>
            </a:r>
            <a:r>
              <a:rPr lang="zh-CN" altLang="en-US" b="0" i="0">
                <a:solidFill>
                  <a:srgbClr val="0D0D0D"/>
                </a:solidFill>
                <a:effectLst/>
                <a:latin typeface="Söhne"/>
              </a:rPr>
              <a:t>、</a:t>
            </a:r>
            <a:r>
              <a:rPr lang="en-US" altLang="zh-CN" b="0" i="0">
                <a:solidFill>
                  <a:srgbClr val="0D0D0D"/>
                </a:solidFill>
                <a:effectLst/>
                <a:latin typeface="Söhne"/>
              </a:rPr>
              <a:t>Vicuna 1.3</a:t>
            </a:r>
            <a:r>
              <a:rPr lang="zh-CN" altLang="en-US" b="0" i="0">
                <a:solidFill>
                  <a:srgbClr val="0D0D0D"/>
                </a:solidFill>
                <a:effectLst/>
                <a:latin typeface="Söhne"/>
              </a:rPr>
              <a:t>和</a:t>
            </a:r>
            <a:r>
              <a:rPr lang="en-US" altLang="zh-CN" b="0" i="0">
                <a:solidFill>
                  <a:srgbClr val="0D0D0D"/>
                </a:solidFill>
                <a:effectLst/>
                <a:latin typeface="Söhne"/>
              </a:rPr>
              <a:t>Mistral Instruct v0.2</a:t>
            </a:r>
            <a:r>
              <a:rPr lang="zh-CN" altLang="en-US" b="0" i="0">
                <a:solidFill>
                  <a:srgbClr val="0D0D0D"/>
                </a:solidFill>
                <a:effectLst/>
                <a:latin typeface="Söhne"/>
              </a:rPr>
              <a:t>模型应用不同稀疏度的</a:t>
            </a:r>
            <a:r>
              <a:rPr lang="en-US" altLang="zh-CN" b="0" i="0">
                <a:solidFill>
                  <a:srgbClr val="0D0D0D"/>
                </a:solidFill>
                <a:effectLst/>
                <a:latin typeface="Söhne"/>
              </a:rPr>
              <a:t>Wanda</a:t>
            </a:r>
            <a:r>
              <a:rPr lang="zh-CN" altLang="en-US" b="0" i="0">
                <a:solidFill>
                  <a:srgbClr val="0D0D0D"/>
                </a:solidFill>
                <a:effectLst/>
                <a:latin typeface="Söhne"/>
              </a:rPr>
              <a:t>剪枝技术，我们获得了一系列用于比较越狱易感性的压缩模型。</a:t>
            </a:r>
            <a:endParaRPr lang="en-US" altLang="zh-CN" b="0" i="0">
              <a:solidFill>
                <a:srgbClr val="0D0D0D"/>
              </a:solidFill>
              <a:effectLst/>
              <a:latin typeface="Söhne"/>
            </a:endParaRPr>
          </a:p>
          <a:p>
            <a:r>
              <a:rPr lang="zh-CN" altLang="en-US" b="0" i="0">
                <a:solidFill>
                  <a:srgbClr val="0D0D0D"/>
                </a:solidFill>
                <a:effectLst/>
                <a:latin typeface="Söhne"/>
              </a:rPr>
              <a:t>我们进一步策划了一个包含</a:t>
            </a:r>
            <a:r>
              <a:rPr lang="en-US" altLang="zh-CN" b="0" i="0">
                <a:solidFill>
                  <a:srgbClr val="0D0D0D"/>
                </a:solidFill>
                <a:effectLst/>
                <a:latin typeface="Söhne"/>
              </a:rPr>
              <a:t>225</a:t>
            </a:r>
            <a:r>
              <a:rPr lang="zh-CN" altLang="en-US" b="0" i="0">
                <a:solidFill>
                  <a:srgbClr val="0D0D0D"/>
                </a:solidFill>
                <a:effectLst/>
                <a:latin typeface="Söhne"/>
              </a:rPr>
              <a:t>个恶意任务和</a:t>
            </a:r>
            <a:r>
              <a:rPr lang="en-US" altLang="zh-CN" b="0" i="0">
                <a:solidFill>
                  <a:srgbClr val="0D0D0D"/>
                </a:solidFill>
                <a:effectLst/>
                <a:latin typeface="Söhne"/>
              </a:rPr>
              <a:t>2250</a:t>
            </a:r>
            <a:r>
              <a:rPr lang="zh-CN" altLang="en-US" b="0" i="0">
                <a:solidFill>
                  <a:srgbClr val="0D0D0D"/>
                </a:solidFill>
                <a:effectLst/>
                <a:latin typeface="Söhne"/>
              </a:rPr>
              <a:t>个越狱提示的数据集，共计</a:t>
            </a:r>
            <a:r>
              <a:rPr lang="en-US" altLang="zh-CN" b="0" i="0">
                <a:solidFill>
                  <a:srgbClr val="0D0D0D"/>
                </a:solidFill>
                <a:effectLst/>
                <a:latin typeface="Söhne"/>
              </a:rPr>
              <a:t>2475</a:t>
            </a:r>
            <a:r>
              <a:rPr lang="zh-CN" altLang="en-US" b="0" i="0">
                <a:solidFill>
                  <a:srgbClr val="0D0D0D"/>
                </a:solidFill>
                <a:effectLst/>
                <a:latin typeface="Söhne"/>
              </a:rPr>
              <a:t>个提示，用于评估我们的基础模型和压缩模型。</a:t>
            </a:r>
            <a:endParaRPr lang="en-US" altLang="zh-CN" b="0" i="0">
              <a:solidFill>
                <a:srgbClr val="0D0D0D"/>
              </a:solidFill>
              <a:effectLst/>
              <a:latin typeface="Söhne"/>
            </a:endParaRPr>
          </a:p>
          <a:p>
            <a:r>
              <a:rPr lang="zh-CN" altLang="en-US" b="0" i="0">
                <a:solidFill>
                  <a:srgbClr val="0D0D0D"/>
                </a:solidFill>
                <a:effectLst/>
                <a:latin typeface="Söhne"/>
              </a:rPr>
              <a:t>我们的结果显示，如果未经剪枝的模型接受了充分的安全训练，那么在较低的剪枝稀疏度下，安全性会得到改善，但当更激进地进行剪枝时，趋势会发生反转。</a:t>
            </a:r>
            <a:endParaRPr lang="en-US" altLang="zh-CN" b="0" i="0">
              <a:solidFill>
                <a:srgbClr val="0D0D0D"/>
              </a:solidFill>
              <a:effectLst/>
              <a:latin typeface="Söhne"/>
            </a:endParaRPr>
          </a:p>
          <a:p>
            <a:r>
              <a:rPr lang="zh-CN" altLang="en-US" b="0" i="0">
                <a:solidFill>
                  <a:srgbClr val="0D0D0D"/>
                </a:solidFill>
                <a:effectLst/>
                <a:latin typeface="Söhne"/>
              </a:rPr>
              <a:t>这表明通过仔细选择剪枝量来帮助部署安全的大型语言模型是有可能的。对于这项工作未来的发展方向，我们建议对基础模型和压缩技术进行更全面的分析。</a:t>
            </a:r>
            <a:endParaRPr lang="en-US" altLang="zh-CN" b="0" i="0">
              <a:solidFill>
                <a:srgbClr val="0D0D0D"/>
              </a:solidFill>
              <a:effectLst/>
              <a:latin typeface="Söhne"/>
            </a:endParaRPr>
          </a:p>
          <a:p>
            <a:r>
              <a:rPr lang="zh-CN" altLang="en-US" b="0" i="0">
                <a:solidFill>
                  <a:srgbClr val="0D0D0D"/>
                </a:solidFill>
                <a:effectLst/>
                <a:latin typeface="Söhne"/>
              </a:rPr>
              <a:t>我们主要研究了</a:t>
            </a:r>
            <a:r>
              <a:rPr lang="en-US" altLang="zh-CN" b="0" i="0">
                <a:solidFill>
                  <a:srgbClr val="0D0D0D"/>
                </a:solidFill>
                <a:effectLst/>
                <a:latin typeface="Söhne"/>
              </a:rPr>
              <a:t>7</a:t>
            </a:r>
            <a:r>
              <a:rPr lang="zh-CN" altLang="en-US" b="0" i="0">
                <a:solidFill>
                  <a:srgbClr val="0D0D0D"/>
                </a:solidFill>
                <a:effectLst/>
                <a:latin typeface="Söhne"/>
              </a:rPr>
              <a:t>亿参数模型的</a:t>
            </a:r>
            <a:r>
              <a:rPr lang="en-US" altLang="zh-CN" b="0" i="0">
                <a:solidFill>
                  <a:srgbClr val="0D0D0D"/>
                </a:solidFill>
                <a:effectLst/>
                <a:latin typeface="Söhne"/>
              </a:rPr>
              <a:t>Wanda</a:t>
            </a:r>
            <a:r>
              <a:rPr lang="zh-CN" altLang="en-US" b="0" i="0">
                <a:solidFill>
                  <a:srgbClr val="0D0D0D"/>
                </a:solidFill>
                <a:effectLst/>
                <a:latin typeface="Söhne"/>
              </a:rPr>
              <a:t>剪枝，但检查这些趋势是否适用于更大的模型是明智的。</a:t>
            </a:r>
            <a:endParaRPr lang="en-US" altLang="zh-CN" b="0" i="0">
              <a:solidFill>
                <a:srgbClr val="0D0D0D"/>
              </a:solidFill>
              <a:effectLst/>
              <a:latin typeface="Söhne"/>
            </a:endParaRPr>
          </a:p>
          <a:p>
            <a:r>
              <a:rPr lang="zh-CN" altLang="en-US" b="0" i="0">
                <a:solidFill>
                  <a:srgbClr val="0D0D0D"/>
                </a:solidFill>
                <a:effectLst/>
                <a:latin typeface="Söhne"/>
              </a:rPr>
              <a:t>同样，我们选择这种压缩技术是因为其高效和易用，但探索其他压缩手段将提供对安全影响更为稳健的理解。</a:t>
            </a:r>
            <a:endParaRPr lang="en-US" altLang="zh-CN" b="0" i="0">
              <a:solidFill>
                <a:srgbClr val="0D0D0D"/>
              </a:solidFill>
              <a:effectLst/>
              <a:latin typeface="Söhne"/>
            </a:endParaRPr>
          </a:p>
          <a:p>
            <a:r>
              <a:rPr lang="zh-CN" altLang="en-US" b="0" i="0">
                <a:solidFill>
                  <a:srgbClr val="0D0D0D"/>
                </a:solidFill>
                <a:effectLst/>
                <a:latin typeface="Söhne"/>
              </a:rPr>
              <a:t>总的来说，我们已经展示了压缩对大型语言模型的对齐性可能产生复杂的影响，随着对这些模型的可扩展部署需求不断增加，更加理解这些后果变得极其重要。</a:t>
            </a:r>
            <a:endParaRPr lang="en-US" altLang="zh-CN" b="0" i="0">
              <a:solidFill>
                <a:srgbClr val="0D0D0D"/>
              </a:solidFill>
              <a:effectLst/>
              <a:latin typeface="Söhne"/>
            </a:endParaRPr>
          </a:p>
          <a:p>
            <a:endParaRPr lang="en-US" altLang="zh-CN" b="0" i="0">
              <a:solidFill>
                <a:srgbClr val="0D0D0D"/>
              </a:solidFill>
              <a:effectLst/>
              <a:latin typeface="Söhne"/>
            </a:endParaRPr>
          </a:p>
          <a:p>
            <a:r>
              <a:rPr lang="zh-CN" altLang="en-US"/>
              <a:t>修剪多达</a:t>
            </a:r>
            <a:r>
              <a:rPr lang="en-US" altLang="zh-CN"/>
              <a:t>20%</a:t>
            </a:r>
            <a:r>
              <a:rPr lang="zh-CN" altLang="en-US"/>
              <a:t>的</a:t>
            </a:r>
            <a:r>
              <a:rPr lang="en-US" altLang="zh-CN"/>
              <a:t>LLM</a:t>
            </a:r>
            <a:r>
              <a:rPr lang="zh-CN" altLang="en-US"/>
              <a:t>参数可以在不妨碍性能的情况下增加对越狱提示的抵抗力。</a:t>
            </a:r>
            <a:endParaRPr lang="en-US" altLang="zh-CN"/>
          </a:p>
          <a:p>
            <a:r>
              <a:rPr lang="zh-CN" altLang="en-US"/>
              <a:t>修剪后增强的安全性与模型的初始安全训练相关，这表明修剪的影响更具普遍性。</a:t>
            </a:r>
            <a:endParaRPr lang="en-US" altLang="zh-CN"/>
          </a:p>
          <a:p>
            <a:r>
              <a:rPr lang="zh-CN" altLang="en-US"/>
              <a:t>一个由五类</a:t>
            </a:r>
            <a:r>
              <a:rPr lang="en-US" altLang="zh-CN"/>
              <a:t>225</a:t>
            </a:r>
            <a:r>
              <a:rPr lang="zh-CN" altLang="en-US"/>
              <a:t>项有害任务组成的新数据集被用来证明修剪有助于</a:t>
            </a:r>
            <a:r>
              <a:rPr lang="en-US" altLang="zh-CN"/>
              <a:t>LLM</a:t>
            </a:r>
            <a:r>
              <a:rPr lang="zh-CN" altLang="en-US"/>
              <a:t>在越狱场景中关注相关信息。</a:t>
            </a:r>
            <a:endParaRPr lang="en-US" altLang="zh-CN"/>
          </a:p>
          <a:p>
            <a:r>
              <a:rPr lang="en-US" altLang="zh-CN"/>
              <a:t>LLaMA-2 Chat</a:t>
            </a:r>
            <a:r>
              <a:rPr lang="zh-CN" altLang="en-US"/>
              <a:t>、</a:t>
            </a:r>
            <a:r>
              <a:rPr lang="en-US" altLang="zh-CN"/>
              <a:t>Vicuna</a:t>
            </a:r>
            <a:r>
              <a:rPr lang="zh-CN" altLang="en-US"/>
              <a:t>和</a:t>
            </a:r>
            <a:r>
              <a:rPr lang="en-US" altLang="zh-CN"/>
              <a:t>Mistral Instruction</a:t>
            </a:r>
            <a:r>
              <a:rPr lang="zh-CN" altLang="en-US"/>
              <a:t>等流行模型显示出对越狱的高度敏感性，在某些情况下成功率为</a:t>
            </a:r>
            <a:r>
              <a:rPr lang="en-US" altLang="zh-CN"/>
              <a:t>70-100%</a:t>
            </a:r>
            <a:r>
              <a:rPr lang="zh-CN" altLang="en-US"/>
              <a:t>。</a:t>
            </a:r>
            <a:endParaRPr lang="en-US" altLang="zh-CN"/>
          </a:p>
          <a:p>
            <a:r>
              <a:rPr lang="zh-CN" altLang="en-US"/>
              <a:t>修剪为提高</a:t>
            </a:r>
            <a:r>
              <a:rPr lang="en-US" altLang="zh-CN"/>
              <a:t>LLM</a:t>
            </a:r>
            <a:r>
              <a:rPr lang="zh-CN" altLang="en-US"/>
              <a:t>的安全性和可靠性提供了一种很有前途的方法，在</a:t>
            </a:r>
            <a:r>
              <a:rPr lang="en-US" altLang="zh-CN"/>
              <a:t>LLM</a:t>
            </a:r>
            <a:r>
              <a:rPr lang="zh-CN" altLang="en-US"/>
              <a:t>行为的其他方面也有潜在的应用。</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20</a:t>
            </a:fld>
            <a:endParaRPr lang="zh-CN" altLang="en-US"/>
          </a:p>
        </p:txBody>
      </p:sp>
    </p:spTree>
    <p:extLst>
      <p:ext uri="{BB962C8B-B14F-4D97-AF65-F5344CB8AC3E}">
        <p14:creationId xmlns:p14="http://schemas.microsoft.com/office/powerpoint/2010/main" val="398091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r>
              <a:rPr lang="zh-CN" altLang="en-US" b="1" i="0" dirty="0">
                <a:solidFill>
                  <a:srgbClr val="191B1F"/>
                </a:solidFill>
                <a:effectLst/>
                <a:latin typeface="-apple-system"/>
              </a:rPr>
              <a:t>在 </a:t>
            </a:r>
            <a:r>
              <a:rPr lang="en-US" altLang="zh-CN" b="1" i="0" dirty="0">
                <a:solidFill>
                  <a:srgbClr val="191B1F"/>
                </a:solidFill>
                <a:effectLst/>
                <a:latin typeface="-apple-system"/>
              </a:rPr>
              <a:t>NLP </a:t>
            </a:r>
            <a:r>
              <a:rPr lang="zh-CN" altLang="en-US" b="1" i="0" dirty="0">
                <a:solidFill>
                  <a:srgbClr val="191B1F"/>
                </a:solidFill>
                <a:effectLst/>
                <a:latin typeface="-apple-system"/>
              </a:rPr>
              <a:t>领域，幻觉通常是指语言模型生成的内容无意义、 不忠实或不真实的现象。对给定查询的响应不正确</a:t>
            </a:r>
            <a:endParaRPr lang="en-US" altLang="zh-CN" b="1" i="0" dirty="0">
              <a:solidFill>
                <a:srgbClr val="191B1F"/>
              </a:solidFill>
              <a:effectLst/>
              <a:latin typeface="-apple-system"/>
            </a:endParaRPr>
          </a:p>
          <a:p>
            <a:pPr algn="l">
              <a:buFont typeface="+mj-lt"/>
              <a:buNone/>
            </a:pPr>
            <a:endParaRPr lang="en-US" altLang="zh-CN" b="1"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源与目标的差异</a:t>
            </a:r>
            <a:r>
              <a:rPr lang="zh-CN" altLang="en-US" b="0" i="0" dirty="0">
                <a:solidFill>
                  <a:srgbClr val="191B1F"/>
                </a:solidFill>
                <a:effectLst/>
                <a:latin typeface="-apple-system"/>
              </a:rPr>
              <a:t>：当我们在存在源与目标差异的数据上训练模型时，模型产生的文本可能与原始源内容产生偏差。这种差异，有时可能是在数据收集过程中不经意间产生的，有时则是故意为之。</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无意识的源</a:t>
            </a:r>
            <a:r>
              <a:rPr lang="en-US" altLang="zh-CN" b="1" i="0" dirty="0">
                <a:solidFill>
                  <a:srgbClr val="191B1F"/>
                </a:solidFill>
                <a:effectLst/>
                <a:latin typeface="-apple-system"/>
              </a:rPr>
              <a:t>-</a:t>
            </a:r>
            <a:r>
              <a:rPr lang="zh-CN" altLang="en-US" b="1" i="0" dirty="0">
                <a:solidFill>
                  <a:srgbClr val="191B1F"/>
                </a:solidFill>
                <a:effectLst/>
                <a:latin typeface="-apple-system"/>
              </a:rPr>
              <a:t>目标差异</a:t>
            </a:r>
            <a:r>
              <a:rPr lang="zh-CN" altLang="en-US" b="0" i="0" dirty="0">
                <a:solidFill>
                  <a:srgbClr val="191B1F"/>
                </a:solidFill>
                <a:effectLst/>
                <a:latin typeface="-apple-system"/>
              </a:rPr>
              <a:t>：这种差异的产生有多种原因。例如，数据可能是基于某种经验法则编制的，使得目标信息并不总是完全依赖源信息。举例来说，如果从两家不同的新闻网站获得相同事件的报道作为源与目标，目标报道中可能包含源报道没有的信息，从而导致二者不同。</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有意识的源</a:t>
            </a:r>
            <a:r>
              <a:rPr lang="en-US" altLang="zh-CN" b="1" i="0" dirty="0">
                <a:solidFill>
                  <a:srgbClr val="191B1F"/>
                </a:solidFill>
                <a:effectLst/>
                <a:latin typeface="-apple-system"/>
              </a:rPr>
              <a:t>-</a:t>
            </a:r>
            <a:r>
              <a:rPr lang="zh-CN" altLang="en-US" b="1" i="0" dirty="0">
                <a:solidFill>
                  <a:srgbClr val="191B1F"/>
                </a:solidFill>
                <a:effectLst/>
                <a:latin typeface="-apple-system"/>
              </a:rPr>
              <a:t>目标差异</a:t>
            </a:r>
            <a:r>
              <a:rPr lang="zh-CN" altLang="en-US" b="0" i="0" dirty="0">
                <a:solidFill>
                  <a:srgbClr val="191B1F"/>
                </a:solidFill>
                <a:effectLst/>
                <a:latin typeface="-apple-system"/>
              </a:rPr>
              <a:t>：某些任务在本质上并不追求源与目标的严格一致，尤其是在需要多样性输出的情境下。</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训练数据的重复性</a:t>
            </a:r>
            <a:r>
              <a:rPr lang="zh-CN" altLang="en-US" b="0" i="0" dirty="0">
                <a:solidFill>
                  <a:srgbClr val="191B1F"/>
                </a:solidFill>
                <a:effectLst/>
                <a:latin typeface="-apple-system"/>
              </a:rPr>
              <a:t>：训练过程中使用的数据，如果存在大量重复，可能导致模型在生成时过于偏好某些高频短语，这也可能引发“幻觉”。</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数据噪声的影响</a:t>
            </a:r>
            <a:r>
              <a:rPr lang="zh-CN" altLang="en-US" b="0" i="0" dirty="0">
                <a:solidFill>
                  <a:srgbClr val="191B1F"/>
                </a:solidFill>
                <a:effectLst/>
                <a:latin typeface="-apple-system"/>
              </a:rPr>
              <a:t>：使用充斥噪声的数据进行训练，往往是导致“幻觉”出现的关键因素之一。</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解码过程中的随机性</a:t>
            </a:r>
            <a:r>
              <a:rPr lang="zh-CN" altLang="en-US" b="0" i="0" dirty="0">
                <a:solidFill>
                  <a:srgbClr val="191B1F"/>
                </a:solidFill>
                <a:effectLst/>
                <a:latin typeface="-apple-system"/>
              </a:rPr>
              <a:t>：某些旨在增加输出多样性的解码策略，如</a:t>
            </a:r>
            <a:r>
              <a:rPr lang="en-US" altLang="zh-CN" b="0" i="0" dirty="0">
                <a:solidFill>
                  <a:srgbClr val="191B1F"/>
                </a:solidFill>
                <a:effectLst/>
                <a:latin typeface="-apple-system"/>
              </a:rPr>
              <a:t>top-k</a:t>
            </a:r>
            <a:r>
              <a:rPr lang="zh-CN" altLang="en-US" b="0" i="0" dirty="0">
                <a:solidFill>
                  <a:srgbClr val="191B1F"/>
                </a:solidFill>
                <a:effectLst/>
                <a:latin typeface="-apple-system"/>
              </a:rPr>
              <a:t>采样、</a:t>
            </a:r>
            <a:r>
              <a:rPr lang="en-US" altLang="zh-CN" b="0" i="0" dirty="0">
                <a:solidFill>
                  <a:srgbClr val="191B1F"/>
                </a:solidFill>
                <a:effectLst/>
                <a:latin typeface="-apple-system"/>
              </a:rPr>
              <a:t>top-p</a:t>
            </a:r>
            <a:r>
              <a:rPr lang="zh-CN" altLang="en-US" b="0" i="0" dirty="0">
                <a:solidFill>
                  <a:srgbClr val="191B1F"/>
                </a:solidFill>
                <a:effectLst/>
                <a:latin typeface="-apple-system"/>
              </a:rPr>
              <a:t>方法以及温度调节，有时会增加“幻觉”的产生。这往往是因为模型在选择输出词汇时引入了随机性，而没有始终选择最可能的词汇。</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模型的参数知识偏向</a:t>
            </a:r>
            <a:r>
              <a:rPr lang="zh-CN" altLang="en-US" b="0" i="0" dirty="0">
                <a:solidFill>
                  <a:srgbClr val="191B1F"/>
                </a:solidFill>
                <a:effectLst/>
                <a:latin typeface="-apple-system"/>
              </a:rPr>
              <a:t>：有研究表明，模型在处理信息时，可能更依赖其在预训练阶段所积累的知识，而忽略了实时提供的上下文信息，从而偏离了正确的输出路径。</a:t>
            </a:r>
            <a:br>
              <a:rPr lang="zh-CN" altLang="en-US" b="0" i="0" dirty="0">
                <a:solidFill>
                  <a:srgbClr val="191B1F"/>
                </a:solidFill>
                <a:effectLst/>
                <a:latin typeface="-apple-system"/>
              </a:rPr>
            </a:br>
            <a:endParaRPr lang="zh-CN" altLang="en-US" b="0" i="0" dirty="0">
              <a:solidFill>
                <a:srgbClr val="191B1F"/>
              </a:solidFill>
              <a:effectLst/>
              <a:latin typeface="-apple-system"/>
            </a:endParaRPr>
          </a:p>
          <a:p>
            <a:pPr algn="l">
              <a:buFont typeface="+mj-lt"/>
              <a:buAutoNum type="arabicPeriod"/>
            </a:pPr>
            <a:r>
              <a:rPr lang="zh-CN" altLang="en-US" b="1" i="0" dirty="0">
                <a:solidFill>
                  <a:srgbClr val="191B1F"/>
                </a:solidFill>
                <a:effectLst/>
                <a:latin typeface="-apple-system"/>
              </a:rPr>
              <a:t>训练与实际应用中的解码差异</a:t>
            </a:r>
            <a:r>
              <a:rPr lang="zh-CN" altLang="en-US" b="0" i="0" dirty="0">
                <a:solidFill>
                  <a:srgbClr val="191B1F"/>
                </a:solidFill>
                <a:effectLst/>
                <a:latin typeface="-apple-system"/>
              </a:rPr>
              <a:t>：在常见的训练方法中，我们鼓励模型基于真实数据预测下一个词汇。但在实际应用中，模型则是根据自己先前生成的内容进行预测。这种方法上的差异，尤其在处理长文本时，可能会导致模型的输出出现“幻觉”。</a:t>
            </a:r>
            <a:endParaRPr lang="en-US" altLang="zh-CN" b="0" i="0" dirty="0">
              <a:solidFill>
                <a:srgbClr val="191B1F"/>
              </a:solidFill>
              <a:effectLst/>
              <a:latin typeface="-apple-system"/>
            </a:endParaRPr>
          </a:p>
          <a:p>
            <a:pPr algn="l">
              <a:buFont typeface="+mj-lt"/>
              <a:buAutoNum type="arabicPeriod"/>
            </a:pPr>
            <a:endParaRPr lang="en-US" altLang="zh-CN" b="0" i="0" dirty="0">
              <a:solidFill>
                <a:srgbClr val="191B1F"/>
              </a:solidFill>
              <a:effectLst/>
              <a:latin typeface="-apple-system"/>
            </a:endParaRPr>
          </a:p>
          <a:p>
            <a:pPr algn="l">
              <a:buFont typeface="+mj-lt"/>
              <a:buAutoNum type="arabicPeriod"/>
            </a:pPr>
            <a:endParaRPr lang="en-US" altLang="zh-CN"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1. **</a:t>
            </a:r>
            <a:r>
              <a:rPr lang="zh-CN" altLang="en-US" b="0" i="0" dirty="0">
                <a:solidFill>
                  <a:srgbClr val="191B1F"/>
                </a:solidFill>
                <a:effectLst/>
                <a:latin typeface="-apple-system"/>
              </a:rPr>
              <a:t>源与目标的差异**：</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示例**：在机器翻译中，如果源文本是关于科技的文章，而目标文本是关于医学的，这种不匹配可能导致模型在翻译过程中产生不准确或无关的输出。</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2. **</a:t>
            </a:r>
            <a:r>
              <a:rPr lang="zh-CN" altLang="en-US" b="0" i="0" dirty="0">
                <a:solidFill>
                  <a:srgbClr val="191B1F"/>
                </a:solidFill>
                <a:effectLst/>
                <a:latin typeface="-apple-system"/>
              </a:rPr>
              <a:t>无意识的源</a:t>
            </a:r>
            <a:r>
              <a:rPr lang="en-US" altLang="zh-CN" b="0" i="0" dirty="0">
                <a:solidFill>
                  <a:srgbClr val="191B1F"/>
                </a:solidFill>
                <a:effectLst/>
                <a:latin typeface="-apple-system"/>
              </a:rPr>
              <a:t>-</a:t>
            </a:r>
            <a:r>
              <a:rPr lang="zh-CN" altLang="en-US" b="0" i="0" dirty="0">
                <a:solidFill>
                  <a:srgbClr val="191B1F"/>
                </a:solidFill>
                <a:effectLst/>
                <a:latin typeface="-apple-system"/>
              </a:rPr>
              <a:t>目标差异**：</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示例**：对于一个生成式的问答系统，如果某些训练样本的问题与答案之间关联性不强，模型可能学会提供与问题不相关的答案。</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3. **</a:t>
            </a:r>
            <a:r>
              <a:rPr lang="zh-CN" altLang="en-US" b="0" i="0" dirty="0">
                <a:solidFill>
                  <a:srgbClr val="191B1F"/>
                </a:solidFill>
                <a:effectLst/>
                <a:latin typeface="-apple-system"/>
              </a:rPr>
              <a:t>有意识的源</a:t>
            </a:r>
            <a:r>
              <a:rPr lang="en-US" altLang="zh-CN" b="0" i="0" dirty="0">
                <a:solidFill>
                  <a:srgbClr val="191B1F"/>
                </a:solidFill>
                <a:effectLst/>
                <a:latin typeface="-apple-system"/>
              </a:rPr>
              <a:t>-</a:t>
            </a:r>
            <a:r>
              <a:rPr lang="zh-CN" altLang="en-US" b="0" i="0" dirty="0">
                <a:solidFill>
                  <a:srgbClr val="191B1F"/>
                </a:solidFill>
                <a:effectLst/>
                <a:latin typeface="-apple-system"/>
              </a:rPr>
              <a:t>目标差异**：</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示例**：在文本摘要任务中，训练数据的摘要可能刻意忽略某些细节以创建更紧凑的内容，导致模型在生成摘要时遗漏关键信息。</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4. **</a:t>
            </a:r>
            <a:r>
              <a:rPr lang="zh-CN" altLang="en-US" b="0" i="0" dirty="0">
                <a:solidFill>
                  <a:srgbClr val="191B1F"/>
                </a:solidFill>
                <a:effectLst/>
                <a:latin typeface="-apple-system"/>
              </a:rPr>
              <a:t>训练数据的重复性**：</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示例**：如果一个对话系统的训练数据中某个问候语反复出现，模型可能倾向于在任何上下文中都使用这个问候语，哪怕不合适。</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5. **</a:t>
            </a:r>
            <a:r>
              <a:rPr lang="zh-CN" altLang="en-US" b="0" i="0" dirty="0">
                <a:solidFill>
                  <a:srgbClr val="191B1F"/>
                </a:solidFill>
                <a:effectLst/>
                <a:latin typeface="-apple-system"/>
              </a:rPr>
              <a:t>数据噪声的影响**：</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示例**：在文本分类任务中，如果训练数据包含错误标注的样本，模型可能学会错误的关联，导致在预测时产生误差。</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6. **</a:t>
            </a:r>
            <a:r>
              <a:rPr lang="zh-CN" altLang="en-US" b="0" i="0" dirty="0">
                <a:solidFill>
                  <a:srgbClr val="191B1F"/>
                </a:solidFill>
                <a:effectLst/>
                <a:latin typeface="-apple-system"/>
              </a:rPr>
              <a:t>解码过程中的随机性**：</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示例**：在生成文本时，即使上下文指明应该生成一个财经新闻报道，采用</a:t>
            </a:r>
            <a:r>
              <a:rPr lang="en-US" altLang="zh-CN" b="0" i="0" dirty="0">
                <a:solidFill>
                  <a:srgbClr val="191B1F"/>
                </a:solidFill>
                <a:effectLst/>
                <a:latin typeface="-apple-system"/>
              </a:rPr>
              <a:t>top-k</a:t>
            </a:r>
            <a:r>
              <a:rPr lang="zh-CN" altLang="en-US" b="0" i="0" dirty="0">
                <a:solidFill>
                  <a:srgbClr val="191B1F"/>
                </a:solidFill>
                <a:effectLst/>
                <a:latin typeface="-apple-system"/>
              </a:rPr>
              <a:t>采样可能导致模型突然转向生成体育新闻内容。</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7. **</a:t>
            </a:r>
            <a:r>
              <a:rPr lang="zh-CN" altLang="en-US" b="0" i="0" dirty="0">
                <a:solidFill>
                  <a:srgbClr val="191B1F"/>
                </a:solidFill>
                <a:effectLst/>
                <a:latin typeface="-apple-system"/>
              </a:rPr>
              <a:t>模型的参数知识偏向**：</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示例**：一个基于历史数据训练的股市预测模型可能过分依赖它在训练阶段学到的模式，即使在面对当前市场新情况时这些模式已不再适用。</a:t>
            </a:r>
          </a:p>
          <a:p>
            <a:pPr algn="l">
              <a:buFont typeface="+mj-lt"/>
              <a:buNone/>
            </a:pPr>
            <a:endParaRPr lang="zh-CN" altLang="en-US" b="0" i="0" dirty="0">
              <a:solidFill>
                <a:srgbClr val="191B1F"/>
              </a:solidFill>
              <a:effectLst/>
              <a:latin typeface="-apple-system"/>
            </a:endParaRPr>
          </a:p>
          <a:p>
            <a:pPr algn="l">
              <a:buFont typeface="+mj-lt"/>
              <a:buNone/>
            </a:pPr>
            <a:r>
              <a:rPr lang="en-US" altLang="zh-CN" b="0" i="0" dirty="0">
                <a:solidFill>
                  <a:srgbClr val="191B1F"/>
                </a:solidFill>
                <a:effectLst/>
                <a:latin typeface="-apple-system"/>
              </a:rPr>
              <a:t>8. **</a:t>
            </a:r>
            <a:r>
              <a:rPr lang="zh-CN" altLang="en-US" b="0" i="0" dirty="0">
                <a:solidFill>
                  <a:srgbClr val="191B1F"/>
                </a:solidFill>
                <a:effectLst/>
                <a:latin typeface="-apple-system"/>
              </a:rPr>
              <a:t>训练与实际应用中的解码差异**：</a:t>
            </a:r>
          </a:p>
          <a:p>
            <a:pPr algn="l">
              <a:buFont typeface="+mj-lt"/>
              <a:buNone/>
            </a:pPr>
            <a:r>
              <a:rPr lang="zh-CN" altLang="en-US" b="0" i="0" dirty="0">
                <a:solidFill>
                  <a:srgbClr val="191B1F"/>
                </a:solidFill>
                <a:effectLst/>
                <a:latin typeface="-apple-system"/>
              </a:rPr>
              <a:t>   </a:t>
            </a:r>
            <a:r>
              <a:rPr lang="en-US" altLang="zh-CN" b="0" i="0" dirty="0">
                <a:solidFill>
                  <a:srgbClr val="191B1F"/>
                </a:solidFill>
                <a:effectLst/>
                <a:latin typeface="-apple-system"/>
              </a:rPr>
              <a:t>- **</a:t>
            </a:r>
            <a:r>
              <a:rPr lang="zh-CN" altLang="en-US" b="0" i="0" dirty="0">
                <a:solidFill>
                  <a:srgbClr val="191B1F"/>
                </a:solidFill>
                <a:effectLst/>
                <a:latin typeface="-apple-system"/>
              </a:rPr>
              <a:t>示例**：在训练阶段，一个故事生成模型可能学会根据前一句来生成下一句。但在实际应用中，模型可能需要基于整个段落来生成续集，如果它无法适应这种差异，可能会生成与上文不连贯的内容。</a:t>
            </a:r>
          </a:p>
          <a:p>
            <a:endParaRPr lang="zh-CN" altLang="en-US"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3</a:t>
            </a:fld>
            <a:endParaRPr lang="zh-CN" altLang="en-US"/>
          </a:p>
        </p:txBody>
      </p:sp>
    </p:spTree>
    <p:extLst>
      <p:ext uri="{BB962C8B-B14F-4D97-AF65-F5344CB8AC3E}">
        <p14:creationId xmlns:p14="http://schemas.microsoft.com/office/powerpoint/2010/main" val="145591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该框架涉及通过 </a:t>
            </a:r>
            <a:r>
              <a:rPr lang="en-US" altLang="zh-CN" dirty="0"/>
              <a:t>LLM </a:t>
            </a:r>
            <a:r>
              <a:rPr lang="zh-CN" altLang="en-US" dirty="0"/>
              <a:t>传递两个输入并相应地获得三个关键隐藏状态。</a:t>
            </a:r>
            <a:endParaRPr lang="en-US" altLang="zh-CN" dirty="0"/>
          </a:p>
          <a:p>
            <a:r>
              <a:rPr lang="zh-CN" altLang="en-US" dirty="0"/>
              <a:t>一个输入由一个问题及其匹配的正确答案组成。我们将此输入表示为</a:t>
            </a:r>
            <a:r>
              <a:rPr lang="en-US" altLang="zh-CN" dirty="0"/>
              <a:t>"</a:t>
            </a:r>
            <a:r>
              <a:rPr lang="zh-CN" altLang="en-US" dirty="0"/>
              <a:t>正确输入</a:t>
            </a:r>
            <a:r>
              <a:rPr lang="en-US" altLang="zh-CN" dirty="0"/>
              <a:t>"</a:t>
            </a:r>
            <a:r>
              <a:rPr lang="zh-CN" altLang="en-US" dirty="0"/>
              <a:t>。 （例如，问题：如果你吃西瓜籽，你会发生什么？答案：什 么也没有发生。）。</a:t>
            </a:r>
            <a:endParaRPr lang="en-US" altLang="zh-CN" dirty="0"/>
          </a:p>
          <a:p>
            <a:r>
              <a:rPr lang="zh-CN" altLang="en-US" dirty="0"/>
              <a:t>另一个输入包含相同的问题，但这次是错误的答案。我们将此输入称为</a:t>
            </a:r>
            <a:r>
              <a:rPr lang="en-US" altLang="zh-CN" dirty="0"/>
              <a:t>"</a:t>
            </a:r>
            <a:r>
              <a:rPr lang="zh-CN" altLang="en-US" dirty="0"/>
              <a:t>幻觉输入</a:t>
            </a:r>
            <a:r>
              <a:rPr lang="en-US" altLang="zh-CN" dirty="0"/>
              <a:t>"</a:t>
            </a:r>
            <a:r>
              <a:rPr lang="zh-CN" altLang="en-US" dirty="0"/>
              <a:t>（例如，问题：如果你吃西瓜种子，你会发生什么？答案： 你的胃里长出西瓜。）。</a:t>
            </a:r>
            <a:endParaRPr lang="en-US" altLang="zh-CN" dirty="0"/>
          </a:p>
          <a:p>
            <a:endParaRPr lang="en-US" altLang="zh-CN" dirty="0"/>
          </a:p>
          <a:p>
            <a:endParaRPr lang="en-US" altLang="zh-CN" dirty="0"/>
          </a:p>
          <a:p>
            <a:endParaRPr lang="en-US" altLang="zh-CN" dirty="0"/>
          </a:p>
          <a:p>
            <a:r>
              <a:rPr lang="en-US" altLang="zh-CN" dirty="0"/>
              <a:t>S1</a:t>
            </a:r>
            <a:r>
              <a:rPr lang="zh-CN" altLang="en-US" dirty="0"/>
              <a:t>表示问题段的最终隐藏状态。 因此，它编码了 </a:t>
            </a:r>
            <a:r>
              <a:rPr lang="en-US" altLang="zh-CN" dirty="0"/>
              <a:t>LLM </a:t>
            </a:r>
            <a:r>
              <a:rPr lang="zh-CN" altLang="en-US" dirty="0"/>
              <a:t>对查询的理解和它对问题的潜在答案的预测。</a:t>
            </a:r>
            <a:endParaRPr lang="en-US" altLang="zh-CN" dirty="0"/>
          </a:p>
          <a:p>
            <a:r>
              <a:rPr lang="en-US" altLang="zh-CN" dirty="0"/>
              <a:t>S2</a:t>
            </a:r>
            <a:r>
              <a:rPr lang="zh-CN" altLang="en-US" dirty="0"/>
              <a:t>涉及整个 幻觉输入的最终隐藏状态，包含 </a:t>
            </a:r>
            <a:r>
              <a:rPr lang="en-US" altLang="zh-CN" dirty="0"/>
              <a:t>LLM </a:t>
            </a:r>
            <a:r>
              <a:rPr lang="zh-CN" altLang="en-US" dirty="0"/>
              <a:t>在 暴露于错误响应后的感知。</a:t>
            </a:r>
            <a:endParaRPr lang="en-US" altLang="zh-CN" dirty="0"/>
          </a:p>
          <a:p>
            <a:r>
              <a:rPr lang="zh-CN" altLang="en-US" dirty="0"/>
              <a:t>这同样适用于 </a:t>
            </a:r>
            <a:r>
              <a:rPr lang="en-US" altLang="zh-CN" dirty="0"/>
              <a:t>S3</a:t>
            </a:r>
            <a:r>
              <a:rPr lang="zh-CN" altLang="en-US" dirty="0"/>
              <a:t>。</a:t>
            </a:r>
            <a:endParaRPr lang="en-US" altLang="zh-CN" dirty="0"/>
          </a:p>
          <a:p>
            <a:r>
              <a:rPr lang="zh-CN" altLang="en-US" dirty="0"/>
              <a:t>因此，分析隐藏的转换从</a:t>
            </a:r>
            <a:r>
              <a:rPr lang="en-US" altLang="zh-CN" dirty="0"/>
              <a:t>S1</a:t>
            </a:r>
            <a:r>
              <a:rPr lang="zh-CN" altLang="en-US" dirty="0"/>
              <a:t>到 </a:t>
            </a:r>
            <a:r>
              <a:rPr lang="en-US" altLang="zh-CN" dirty="0"/>
              <a:t>S2</a:t>
            </a:r>
            <a:r>
              <a:rPr lang="zh-CN" altLang="en-US" dirty="0"/>
              <a:t>的状态可以深入了解幻觉答案如何改变</a:t>
            </a:r>
            <a:r>
              <a:rPr lang="en-US" altLang="zh-CN" dirty="0"/>
              <a:t>LLM </a:t>
            </a:r>
            <a:r>
              <a:rPr lang="zh-CN" altLang="en-US" dirty="0"/>
              <a:t>的最终隐藏状态。</a:t>
            </a:r>
            <a:endParaRPr lang="en-US" altLang="zh-CN" dirty="0"/>
          </a:p>
          <a:p>
            <a:r>
              <a:rPr lang="zh-CN" altLang="en-US" dirty="0"/>
              <a:t>同样，跟踪 </a:t>
            </a:r>
            <a:r>
              <a:rPr lang="en-US" altLang="zh-CN" dirty="0"/>
              <a:t>S1</a:t>
            </a:r>
            <a:r>
              <a:rPr lang="zh-CN" altLang="en-US" dirty="0"/>
              <a:t>和 </a:t>
            </a:r>
            <a:r>
              <a:rPr lang="en-US" altLang="zh-CN" dirty="0"/>
              <a:t>S3</a:t>
            </a:r>
            <a:r>
              <a:rPr lang="zh-CN" altLang="en-US" dirty="0"/>
              <a:t>之间的变化可以帮助理解正确答 案如何影响 </a:t>
            </a:r>
            <a:r>
              <a:rPr lang="en-US" altLang="zh-CN" dirty="0"/>
              <a:t>LLM </a:t>
            </a:r>
            <a:r>
              <a:rPr lang="zh-CN" altLang="en-US" dirty="0"/>
              <a:t>的最终隐藏状态。</a:t>
            </a:r>
            <a:endParaRPr lang="en-US" altLang="zh-CN" dirty="0"/>
          </a:p>
          <a:p>
            <a:r>
              <a:rPr lang="zh-CN" altLang="en-US" dirty="0"/>
              <a:t>两个输入中的问题是相同的，这使得它们的隐藏状态具有可比性，这有助于理解隐藏状态在面对正确答案与幻觉答案时是否以及如何做出不同的反应。</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在本文中，我们将</a:t>
            </a:r>
            <a:r>
              <a:rPr lang="en-US" altLang="zh-CN" dirty="0"/>
              <a:t>"</a:t>
            </a:r>
            <a:r>
              <a:rPr lang="zh-CN" altLang="en-US" dirty="0"/>
              <a:t>最终隐藏状态</a:t>
            </a:r>
            <a:r>
              <a:rPr lang="en-US" altLang="zh-CN" dirty="0"/>
              <a:t>"</a:t>
            </a:r>
            <a:r>
              <a:rPr lang="zh-CN" altLang="en-US" dirty="0"/>
              <a:t>称为最后一个 </a:t>
            </a:r>
            <a:r>
              <a:rPr lang="en-US" altLang="zh-CN" dirty="0" err="1"/>
              <a:t>TransformerLayer</a:t>
            </a:r>
            <a:r>
              <a:rPr lang="en-US" altLang="zh-CN" dirty="0"/>
              <a:t> </a:t>
            </a:r>
            <a:r>
              <a:rPr lang="zh-CN" altLang="en-US" dirty="0"/>
              <a:t>中最后一个输入标记的隐藏状态。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4</a:t>
            </a:fld>
            <a:endParaRPr lang="zh-CN" altLang="en-US"/>
          </a:p>
        </p:txBody>
      </p:sp>
    </p:spTree>
    <p:extLst>
      <p:ext uri="{BB962C8B-B14F-4D97-AF65-F5344CB8AC3E}">
        <p14:creationId xmlns:p14="http://schemas.microsoft.com/office/powerpoint/2010/main" val="26498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latin typeface="Söhne"/>
              </a:rPr>
              <a:t>我们的实验主要在两个数据集上进行，即</a:t>
            </a:r>
            <a:r>
              <a:rPr lang="en-US" altLang="zh-CN" b="0" i="0" dirty="0" err="1">
                <a:solidFill>
                  <a:srgbClr val="0D0D0D"/>
                </a:solidFill>
                <a:effectLst/>
                <a:latin typeface="Söhne"/>
              </a:rPr>
              <a:t>TruthfulQA</a:t>
            </a:r>
            <a:r>
              <a:rPr lang="zh-CN" altLang="en-US" b="0" i="0" dirty="0">
                <a:solidFill>
                  <a:srgbClr val="0D0D0D"/>
                </a:solidFill>
                <a:effectLst/>
                <a:latin typeface="Söhne"/>
              </a:rPr>
              <a:t>和</a:t>
            </a:r>
            <a:r>
              <a:rPr lang="en-US" altLang="zh-CN" b="0" i="0" dirty="0" err="1">
                <a:solidFill>
                  <a:srgbClr val="0D0D0D"/>
                </a:solidFill>
                <a:effectLst/>
                <a:latin typeface="Söhne"/>
              </a:rPr>
              <a:t>HaluEval</a:t>
            </a:r>
            <a:r>
              <a:rPr lang="zh-CN" altLang="en-US" b="0" i="0" dirty="0">
                <a:solidFill>
                  <a:srgbClr val="0D0D0D"/>
                </a:solidFill>
                <a:effectLst/>
                <a:latin typeface="Söhne"/>
              </a:rPr>
              <a:t>。</a:t>
            </a:r>
            <a:endParaRPr lang="en-US" altLang="zh-CN" b="0" i="0" dirty="0">
              <a:solidFill>
                <a:srgbClr val="0D0D0D"/>
              </a:solidFill>
              <a:effectLst/>
              <a:latin typeface="Söhne"/>
            </a:endParaRPr>
          </a:p>
          <a:p>
            <a:r>
              <a:rPr lang="zh-CN" altLang="en-US" b="0" i="0" dirty="0">
                <a:solidFill>
                  <a:srgbClr val="0D0D0D"/>
                </a:solidFill>
                <a:effectLst/>
                <a:latin typeface="Söhne"/>
              </a:rPr>
              <a:t>这两个数据集都包含问答对，每个问题都配对有两个答案，一个正确，另一个错误。</a:t>
            </a:r>
            <a:endParaRPr lang="en-US" altLang="zh-CN" b="0" i="0" dirty="0">
              <a:solidFill>
                <a:srgbClr val="0D0D0D"/>
              </a:solidFill>
              <a:effectLst/>
              <a:latin typeface="Söhne"/>
            </a:endParaRPr>
          </a:p>
          <a:p>
            <a:r>
              <a:rPr lang="en-US" altLang="zh-CN" b="0" i="0" dirty="0" err="1">
                <a:solidFill>
                  <a:srgbClr val="0D0D0D"/>
                </a:solidFill>
                <a:effectLst/>
                <a:latin typeface="Söhne"/>
              </a:rPr>
              <a:t>TruthfulQA</a:t>
            </a:r>
            <a:r>
              <a:rPr lang="zh-CN" altLang="en-US" b="0" i="0" dirty="0">
                <a:solidFill>
                  <a:srgbClr val="0D0D0D"/>
                </a:solidFill>
                <a:effectLst/>
                <a:latin typeface="Söhne"/>
              </a:rPr>
              <a:t>包含总共</a:t>
            </a:r>
            <a:r>
              <a:rPr lang="en-US" altLang="zh-CN" b="0" i="0" dirty="0">
                <a:solidFill>
                  <a:srgbClr val="0D0D0D"/>
                </a:solidFill>
                <a:effectLst/>
                <a:latin typeface="Söhne"/>
              </a:rPr>
              <a:t>817</a:t>
            </a:r>
            <a:r>
              <a:rPr lang="zh-CN" altLang="en-US" b="0" i="0" dirty="0">
                <a:solidFill>
                  <a:srgbClr val="0D0D0D"/>
                </a:solidFill>
                <a:effectLst/>
                <a:latin typeface="Söhne"/>
              </a:rPr>
              <a:t>个样本，这些样本被分为两种不同类型：“对抗性”（</a:t>
            </a:r>
            <a:r>
              <a:rPr lang="en-US" altLang="zh-CN" b="0" i="0" dirty="0">
                <a:solidFill>
                  <a:srgbClr val="0D0D0D"/>
                </a:solidFill>
                <a:effectLst/>
                <a:latin typeface="Söhne"/>
              </a:rPr>
              <a:t>437</a:t>
            </a:r>
            <a:r>
              <a:rPr lang="zh-CN" altLang="en-US" b="0" i="0" dirty="0">
                <a:solidFill>
                  <a:srgbClr val="0D0D0D"/>
                </a:solidFill>
                <a:effectLst/>
                <a:latin typeface="Söhne"/>
              </a:rPr>
              <a:t>个样本）和“非对抗性”（</a:t>
            </a:r>
            <a:r>
              <a:rPr lang="en-US" altLang="zh-CN" b="0" i="0" dirty="0">
                <a:solidFill>
                  <a:srgbClr val="0D0D0D"/>
                </a:solidFill>
                <a:effectLst/>
                <a:latin typeface="Söhne"/>
              </a:rPr>
              <a:t>380</a:t>
            </a:r>
            <a:r>
              <a:rPr lang="zh-CN" altLang="en-US" b="0" i="0" dirty="0">
                <a:solidFill>
                  <a:srgbClr val="0D0D0D"/>
                </a:solidFill>
                <a:effectLst/>
                <a:latin typeface="Söhne"/>
              </a:rPr>
              <a:t>个样本）。对抗性样本包含通过对抗性程序生成的问题，我们对整个数据集以及每种特定类型的样本进行了实验。</a:t>
            </a:r>
            <a:endParaRPr lang="en-US" altLang="zh-CN" b="0" i="0" dirty="0">
              <a:solidFill>
                <a:srgbClr val="0D0D0D"/>
              </a:solidFill>
              <a:effectLst/>
              <a:latin typeface="Söhne"/>
            </a:endParaRPr>
          </a:p>
          <a:p>
            <a:r>
              <a:rPr lang="en-US" altLang="zh-CN" b="0" i="0" dirty="0" err="1">
                <a:solidFill>
                  <a:srgbClr val="0D0D0D"/>
                </a:solidFill>
                <a:effectLst/>
                <a:latin typeface="Söhne"/>
              </a:rPr>
              <a:t>HaluEval</a:t>
            </a:r>
            <a:r>
              <a:rPr lang="zh-CN" altLang="en-US" b="0" i="0" dirty="0">
                <a:solidFill>
                  <a:srgbClr val="0D0D0D"/>
                </a:solidFill>
                <a:effectLst/>
                <a:latin typeface="Söhne"/>
              </a:rPr>
              <a:t>，我们使用其基于</a:t>
            </a:r>
            <a:r>
              <a:rPr lang="en-US" altLang="zh-CN" b="0" i="0" dirty="0" err="1">
                <a:solidFill>
                  <a:srgbClr val="0D0D0D"/>
                </a:solidFill>
                <a:effectLst/>
                <a:latin typeface="Söhne"/>
              </a:rPr>
              <a:t>HotpotQA</a:t>
            </a:r>
            <a:r>
              <a:rPr lang="zh-CN" altLang="en-US" b="0" i="0" dirty="0">
                <a:solidFill>
                  <a:srgbClr val="0D0D0D"/>
                </a:solidFill>
                <a:effectLst/>
                <a:latin typeface="Söhne"/>
              </a:rPr>
              <a:t>（</a:t>
            </a:r>
            <a:r>
              <a:rPr lang="en-US" altLang="zh-CN" b="0" i="0" dirty="0">
                <a:solidFill>
                  <a:srgbClr val="0D0D0D"/>
                </a:solidFill>
                <a:effectLst/>
                <a:latin typeface="Söhne"/>
              </a:rPr>
              <a:t>Yang et al., 2018</a:t>
            </a:r>
            <a:r>
              <a:rPr lang="zh-CN" altLang="en-US" b="0" i="0" dirty="0">
                <a:solidFill>
                  <a:srgbClr val="0D0D0D"/>
                </a:solidFill>
                <a:effectLst/>
                <a:latin typeface="Söhne"/>
              </a:rPr>
              <a:t>）生成的</a:t>
            </a:r>
            <a:r>
              <a:rPr lang="en-US" altLang="zh-CN" b="0" i="0" dirty="0">
                <a:solidFill>
                  <a:srgbClr val="0D0D0D"/>
                </a:solidFill>
                <a:effectLst/>
                <a:latin typeface="Söhne"/>
              </a:rPr>
              <a:t>10K</a:t>
            </a:r>
            <a:r>
              <a:rPr lang="zh-CN" altLang="en-US" b="0" i="0" dirty="0">
                <a:solidFill>
                  <a:srgbClr val="0D0D0D"/>
                </a:solidFill>
                <a:effectLst/>
                <a:latin typeface="Söhne"/>
              </a:rPr>
              <a:t>问答样本的子集。每个样本包含一个问题、一个正确答案和一个幻觉答案，但与</a:t>
            </a:r>
            <a:r>
              <a:rPr lang="en-US" altLang="zh-CN" b="0" i="0" dirty="0" err="1">
                <a:solidFill>
                  <a:srgbClr val="0D0D0D"/>
                </a:solidFill>
                <a:effectLst/>
                <a:latin typeface="Söhne"/>
              </a:rPr>
              <a:t>TruthfulQA</a:t>
            </a:r>
            <a:r>
              <a:rPr lang="zh-CN" altLang="en-US" b="0" i="0" dirty="0">
                <a:solidFill>
                  <a:srgbClr val="0D0D0D"/>
                </a:solidFill>
                <a:effectLst/>
                <a:latin typeface="Söhne"/>
              </a:rPr>
              <a:t>不同的是，每个样本还附加有一段来自维基百科的文本，这有助于通过提供相关知识来回答给定的问题。</a:t>
            </a:r>
            <a:endParaRPr lang="en-US" altLang="zh-CN" b="0" i="0" dirty="0">
              <a:solidFill>
                <a:srgbClr val="0D0D0D"/>
              </a:solidFill>
              <a:effectLst/>
              <a:latin typeface="Söhne"/>
            </a:endParaRPr>
          </a:p>
          <a:p>
            <a:r>
              <a:rPr lang="zh-CN" altLang="en-US" b="0" i="0" dirty="0">
                <a:solidFill>
                  <a:srgbClr val="0D0D0D"/>
                </a:solidFill>
                <a:effectLst/>
                <a:latin typeface="Söhne"/>
              </a:rPr>
              <a:t>在我们的实验中，我们从整个数据集中随机选择了</a:t>
            </a:r>
            <a:r>
              <a:rPr lang="en-US" altLang="zh-CN" b="0" i="0" dirty="0">
                <a:solidFill>
                  <a:srgbClr val="0D0D0D"/>
                </a:solidFill>
                <a:effectLst/>
                <a:latin typeface="Söhne"/>
              </a:rPr>
              <a:t>1000</a:t>
            </a:r>
            <a:r>
              <a:rPr lang="zh-CN" altLang="en-US" b="0" i="0" dirty="0">
                <a:solidFill>
                  <a:srgbClr val="0D0D0D"/>
                </a:solidFill>
                <a:effectLst/>
                <a:latin typeface="Söhne"/>
              </a:rPr>
              <a:t>个样本。</a:t>
            </a:r>
            <a:endParaRPr lang="en-US" altLang="zh-CN" b="0" i="0" dirty="0">
              <a:solidFill>
                <a:srgbClr val="0D0D0D"/>
              </a:solidFill>
              <a:effectLst/>
              <a:latin typeface="Söhne"/>
            </a:endParaRPr>
          </a:p>
          <a:p>
            <a:endParaRPr lang="en-US" altLang="zh-CN" b="0" i="0" dirty="0">
              <a:solidFill>
                <a:srgbClr val="0D0D0D"/>
              </a:solidFill>
              <a:effectLst/>
              <a:latin typeface="Söhne"/>
            </a:endParaRPr>
          </a:p>
          <a:p>
            <a:r>
              <a:rPr lang="zh-CN" altLang="en-US" b="0" i="0" dirty="0">
                <a:solidFill>
                  <a:srgbClr val="0D0D0D"/>
                </a:solidFill>
                <a:effectLst/>
                <a:latin typeface="Söhne"/>
              </a:rPr>
              <a:t>我们的实验涉及使用三个大型语言模型，包括</a:t>
            </a:r>
            <a:r>
              <a:rPr lang="en-US" altLang="zh-CN" b="0" i="0" dirty="0">
                <a:solidFill>
                  <a:srgbClr val="0D0D0D"/>
                </a:solidFill>
                <a:effectLst/>
                <a:latin typeface="Söhne"/>
              </a:rPr>
              <a:t>LLaMA-2 7B</a:t>
            </a:r>
            <a:r>
              <a:rPr lang="zh-CN" altLang="en-US" b="0" i="0" dirty="0">
                <a:solidFill>
                  <a:srgbClr val="0D0D0D"/>
                </a:solidFill>
                <a:effectLst/>
                <a:latin typeface="Söhne"/>
              </a:rPr>
              <a:t>、</a:t>
            </a:r>
            <a:r>
              <a:rPr lang="en-US" altLang="zh-CN" b="0" i="0" dirty="0">
                <a:solidFill>
                  <a:srgbClr val="0D0D0D"/>
                </a:solidFill>
                <a:effectLst/>
                <a:latin typeface="Söhne"/>
              </a:rPr>
              <a:t>LLaMA-2-Chat 7B</a:t>
            </a:r>
            <a:r>
              <a:rPr lang="zh-CN" altLang="en-US" b="0" i="0" dirty="0">
                <a:solidFill>
                  <a:srgbClr val="0D0D0D"/>
                </a:solidFill>
                <a:effectLst/>
                <a:latin typeface="Söhne"/>
              </a:rPr>
              <a:t>和</a:t>
            </a:r>
            <a:r>
              <a:rPr lang="en-US" altLang="zh-CN" b="0" i="0" dirty="0">
                <a:solidFill>
                  <a:srgbClr val="0D0D0D"/>
                </a:solidFill>
                <a:effectLst/>
                <a:latin typeface="Söhne"/>
              </a:rPr>
              <a:t>LLaMA-2 13B</a:t>
            </a:r>
            <a:r>
              <a:rPr lang="zh-CN" altLang="en-US" b="0" i="0" dirty="0">
                <a:solidFill>
                  <a:srgbClr val="0D0D0D"/>
                </a:solidFill>
                <a:effectLst/>
                <a:latin typeface="Söhne"/>
              </a:rPr>
              <a:t>。</a:t>
            </a:r>
            <a:endParaRPr lang="en-US" altLang="zh-CN" b="0" i="0" dirty="0">
              <a:solidFill>
                <a:srgbClr val="0D0D0D"/>
              </a:solidFill>
              <a:effectLst/>
              <a:latin typeface="Söhne"/>
            </a:endParaRPr>
          </a:p>
          <a:p>
            <a:r>
              <a:rPr lang="zh-CN" altLang="en-US" b="0" i="0" dirty="0">
                <a:solidFill>
                  <a:srgbClr val="0D0D0D"/>
                </a:solidFill>
                <a:effectLst/>
                <a:latin typeface="Söhne"/>
              </a:rPr>
              <a:t>这种设置允许我们评估和比较不同模型大小下的幻觉意识水平，并评估指令调整的影响。</a:t>
            </a:r>
            <a:endParaRPr lang="en-US" altLang="zh-CN" b="0" i="0" dirty="0">
              <a:solidFill>
                <a:srgbClr val="0D0D0D"/>
              </a:solidFill>
              <a:effectLst/>
              <a:latin typeface="Söhne"/>
            </a:endParaRPr>
          </a:p>
          <a:p>
            <a:r>
              <a:rPr lang="zh-CN" altLang="en-US" b="0" i="0" dirty="0">
                <a:solidFill>
                  <a:srgbClr val="0D0D0D"/>
                </a:solidFill>
                <a:effectLst/>
                <a:latin typeface="Söhne"/>
              </a:rPr>
              <a:t>两个</a:t>
            </a:r>
            <a:r>
              <a:rPr lang="en-US" altLang="zh-CN" b="0" i="0" dirty="0">
                <a:solidFill>
                  <a:srgbClr val="0D0D0D"/>
                </a:solidFill>
                <a:effectLst/>
                <a:latin typeface="Söhne"/>
              </a:rPr>
              <a:t>7B</a:t>
            </a:r>
            <a:r>
              <a:rPr lang="zh-CN" altLang="en-US" b="0" i="0" dirty="0">
                <a:solidFill>
                  <a:srgbClr val="0D0D0D"/>
                </a:solidFill>
                <a:effectLst/>
                <a:latin typeface="Söhne"/>
              </a:rPr>
              <a:t>模型包含</a:t>
            </a:r>
            <a:r>
              <a:rPr lang="en-US" altLang="zh-CN" b="0" i="0" dirty="0">
                <a:solidFill>
                  <a:srgbClr val="0D0D0D"/>
                </a:solidFill>
                <a:effectLst/>
                <a:latin typeface="Söhne"/>
              </a:rPr>
              <a:t>32</a:t>
            </a:r>
            <a:r>
              <a:rPr lang="zh-CN" altLang="en-US" b="0" i="0" dirty="0">
                <a:solidFill>
                  <a:srgbClr val="0D0D0D"/>
                </a:solidFill>
                <a:effectLst/>
                <a:latin typeface="Söhne"/>
              </a:rPr>
              <a:t>层，隐藏层大小为</a:t>
            </a:r>
            <a:r>
              <a:rPr lang="en-US" altLang="zh-CN" b="0" i="0" dirty="0">
                <a:solidFill>
                  <a:srgbClr val="0D0D0D"/>
                </a:solidFill>
                <a:effectLst/>
                <a:latin typeface="Söhne"/>
              </a:rPr>
              <a:t>4096</a:t>
            </a:r>
            <a:r>
              <a:rPr lang="zh-CN" altLang="en-US" b="0" i="0" dirty="0">
                <a:solidFill>
                  <a:srgbClr val="0D0D0D"/>
                </a:solidFill>
                <a:effectLst/>
                <a:latin typeface="Söhne"/>
              </a:rPr>
              <a:t>，而</a:t>
            </a:r>
            <a:r>
              <a:rPr lang="en-US" altLang="zh-CN" b="0" i="0" dirty="0">
                <a:solidFill>
                  <a:srgbClr val="0D0D0D"/>
                </a:solidFill>
                <a:effectLst/>
                <a:latin typeface="Söhne"/>
              </a:rPr>
              <a:t>13B</a:t>
            </a:r>
            <a:r>
              <a:rPr lang="zh-CN" altLang="en-US" b="0" i="0" dirty="0">
                <a:solidFill>
                  <a:srgbClr val="0D0D0D"/>
                </a:solidFill>
                <a:effectLst/>
                <a:latin typeface="Söhne"/>
              </a:rPr>
              <a:t>模型由</a:t>
            </a:r>
            <a:r>
              <a:rPr lang="en-US" altLang="zh-CN" b="0" i="0" dirty="0">
                <a:solidFill>
                  <a:srgbClr val="0D0D0D"/>
                </a:solidFill>
                <a:effectLst/>
                <a:latin typeface="Söhne"/>
              </a:rPr>
              <a:t>40</a:t>
            </a:r>
            <a:r>
              <a:rPr lang="zh-CN" altLang="en-US" b="0" i="0" dirty="0">
                <a:solidFill>
                  <a:srgbClr val="0D0D0D"/>
                </a:solidFill>
                <a:effectLst/>
                <a:latin typeface="Söhne"/>
              </a:rPr>
              <a:t>层组成，隐藏层大小为</a:t>
            </a:r>
            <a:r>
              <a:rPr lang="en-US" altLang="zh-CN" b="0" i="0" dirty="0">
                <a:solidFill>
                  <a:srgbClr val="0D0D0D"/>
                </a:solidFill>
                <a:effectLst/>
                <a:latin typeface="Söhne"/>
              </a:rPr>
              <a:t>5120</a:t>
            </a:r>
            <a:r>
              <a:rPr lang="zh-CN" altLang="en-US" b="0" i="0" dirty="0">
                <a:solidFill>
                  <a:srgbClr val="0D0D0D"/>
                </a:solidFill>
                <a:effectLst/>
                <a:latin typeface="Söhne"/>
              </a:rPr>
              <a:t>。我们按照</a:t>
            </a:r>
            <a:r>
              <a:rPr lang="en-US" altLang="zh-CN" b="0" i="0" dirty="0">
                <a:solidFill>
                  <a:srgbClr val="0D0D0D"/>
                </a:solidFill>
                <a:effectLst/>
                <a:latin typeface="Söhne"/>
              </a:rPr>
              <a:t>Meta AI</a:t>
            </a:r>
            <a:r>
              <a:rPr lang="zh-CN" altLang="en-US" b="0" i="0" dirty="0">
                <a:solidFill>
                  <a:srgbClr val="0D0D0D"/>
                </a:solidFill>
                <a:effectLst/>
                <a:latin typeface="Söhne"/>
              </a:rPr>
              <a:t>提供的说明获取模型，然后使用</a:t>
            </a:r>
            <a:r>
              <a:rPr lang="en-US" altLang="zh-CN" b="0" i="0" dirty="0">
                <a:solidFill>
                  <a:srgbClr val="0D0D0D"/>
                </a:solidFill>
                <a:effectLst/>
                <a:latin typeface="Söhne"/>
              </a:rPr>
              <a:t>transformers</a:t>
            </a:r>
            <a:r>
              <a:rPr lang="zh-CN" altLang="en-US" b="0" i="0" dirty="0">
                <a:solidFill>
                  <a:srgbClr val="0D0D0D"/>
                </a:solidFill>
                <a:effectLst/>
                <a:latin typeface="Söhne"/>
              </a:rPr>
              <a:t>库来实现它们。</a:t>
            </a:r>
            <a:endParaRPr lang="zh-CN" altLang="en-US"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5</a:t>
            </a:fld>
            <a:endParaRPr lang="zh-CN" altLang="en-US"/>
          </a:p>
        </p:txBody>
      </p:sp>
    </p:spTree>
    <p:extLst>
      <p:ext uri="{BB962C8B-B14F-4D97-AF65-F5344CB8AC3E}">
        <p14:creationId xmlns:p14="http://schemas.microsoft.com/office/powerpoint/2010/main" val="32748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与幻觉答案相比，</a:t>
            </a:r>
            <a:r>
              <a:rPr lang="en-US" altLang="zh-CN" b="1" dirty="0"/>
              <a:t>LLM </a:t>
            </a:r>
            <a:r>
              <a:rPr lang="zh-CN" altLang="en-US" b="1" dirty="0"/>
              <a:t>的最终隐藏状态更容易受到正确答案的影响。</a:t>
            </a:r>
            <a:endParaRPr lang="en-US" altLang="zh-CN" b="1" dirty="0"/>
          </a:p>
          <a:p>
            <a:r>
              <a:rPr lang="zh-CN" altLang="en-US" dirty="0"/>
              <a:t>对于每个样本，我们首先计算两个余弦相似度分数。这两个分数分别量化了以同一问题为条件的 </a:t>
            </a:r>
            <a:r>
              <a:rPr lang="en-US" altLang="zh-CN" dirty="0"/>
              <a:t>LLM </a:t>
            </a:r>
            <a:r>
              <a:rPr lang="zh-CN" altLang="en-US" dirty="0"/>
              <a:t>最终隐藏状态受幻觉反应和正确反应影响的程度。</a:t>
            </a:r>
            <a:endParaRPr lang="en-US" altLang="zh-CN" dirty="0"/>
          </a:p>
          <a:p>
            <a:endParaRPr lang="en-US" altLang="zh-CN" dirty="0"/>
          </a:p>
          <a:p>
            <a:r>
              <a:rPr lang="zh-CN" altLang="en-US" dirty="0"/>
              <a:t>然后，我们将意识得分定义为它们之间的差异</a:t>
            </a:r>
            <a:r>
              <a:rPr lang="en-US" altLang="zh-CN" dirty="0"/>
              <a:t>,</a:t>
            </a:r>
            <a:r>
              <a:rPr lang="zh-CN" altLang="en-US" dirty="0"/>
              <a:t>它量化了</a:t>
            </a:r>
            <a:r>
              <a:rPr lang="en-US" altLang="zh-CN" dirty="0"/>
              <a:t>GPT</a:t>
            </a:r>
            <a:r>
              <a:rPr lang="zh-CN" altLang="en-US" dirty="0"/>
              <a:t>分幻觉答案和正确答案的程度。如果该分数在统计上显着非零，则表明</a:t>
            </a:r>
            <a:r>
              <a:rPr lang="en-US" altLang="zh-CN" dirty="0"/>
              <a:t>GPT</a:t>
            </a:r>
            <a:r>
              <a:rPr lang="zh-CN" altLang="en-US" dirty="0"/>
              <a:t>确实拥有一定程度的幻觉意识。</a:t>
            </a:r>
            <a:r>
              <a:rPr lang="en-US" altLang="zh-CN" dirty="0"/>
              <a:t>(</a:t>
            </a:r>
            <a:r>
              <a:rPr lang="zh-CN" altLang="en-US" b="0" dirty="0"/>
              <a:t>更高的意识得分表明在相同问题条件下区分这对输入（幻觉和正确）变得更加容易</a:t>
            </a:r>
            <a:r>
              <a:rPr lang="en-US" altLang="zh-CN" dirty="0"/>
              <a:t>)</a:t>
            </a:r>
          </a:p>
          <a:p>
            <a:endParaRPr lang="en-US" altLang="zh-CN" dirty="0"/>
          </a:p>
          <a:p>
            <a:r>
              <a:rPr lang="zh-CN" altLang="en-US" b="0" i="0" dirty="0">
                <a:solidFill>
                  <a:srgbClr val="0D0D0D"/>
                </a:solidFill>
                <a:effectLst/>
                <a:latin typeface="Söhne"/>
              </a:rPr>
              <a:t>我们在所有模型中一致观察到统计上的正面意识得分，这表明</a:t>
            </a:r>
            <a:r>
              <a:rPr lang="en-US" altLang="zh-CN" b="0" i="0" dirty="0">
                <a:solidFill>
                  <a:srgbClr val="0D0D0D"/>
                </a:solidFill>
                <a:effectLst/>
                <a:latin typeface="Söhne"/>
              </a:rPr>
              <a:t>LLM</a:t>
            </a:r>
            <a:r>
              <a:rPr lang="zh-CN" altLang="en-US" b="0" i="0" dirty="0">
                <a:solidFill>
                  <a:srgbClr val="0D0D0D"/>
                </a:solidFill>
                <a:effectLst/>
                <a:latin typeface="Söhne"/>
              </a:rPr>
              <a:t>的最终隐藏状态受正确答案与幻觉答案的影响存在明显差异。</a:t>
            </a:r>
            <a:endParaRPr lang="en-US" altLang="zh-CN" b="0" i="0" dirty="0">
              <a:solidFill>
                <a:srgbClr val="0D0D0D"/>
              </a:solidFill>
              <a:effectLst/>
              <a:latin typeface="Söhne"/>
            </a:endParaRPr>
          </a:p>
          <a:p>
            <a:r>
              <a:rPr lang="zh-CN" altLang="en-US" b="0" i="0" dirty="0">
                <a:solidFill>
                  <a:srgbClr val="0D0D0D"/>
                </a:solidFill>
                <a:effectLst/>
                <a:latin typeface="Söhne"/>
              </a:rPr>
              <a:t>特别是，正确的回应更有可能改变模型的最终隐藏状态。</a:t>
            </a:r>
            <a:endParaRPr lang="en-US" altLang="zh-CN" b="0" i="0" dirty="0">
              <a:solidFill>
                <a:srgbClr val="0D0D0D"/>
              </a:solidFill>
              <a:effectLst/>
              <a:latin typeface="Söhne"/>
            </a:endParaRPr>
          </a:p>
          <a:p>
            <a:r>
              <a:rPr lang="zh-CN" altLang="en-US" b="0" i="0" dirty="0">
                <a:solidFill>
                  <a:srgbClr val="0D0D0D"/>
                </a:solidFill>
                <a:effectLst/>
                <a:latin typeface="Söhne"/>
              </a:rPr>
              <a:t>其次，意识水平在不同模型之间存在变化，观察到</a:t>
            </a:r>
            <a:r>
              <a:rPr lang="en-US" altLang="zh-CN" b="0" i="0" dirty="0">
                <a:solidFill>
                  <a:srgbClr val="0D0D0D"/>
                </a:solidFill>
                <a:effectLst/>
                <a:latin typeface="Söhne"/>
              </a:rPr>
              <a:t>LLaMA-2 7B</a:t>
            </a:r>
            <a:r>
              <a:rPr lang="zh-CN" altLang="en-US" b="0" i="0" dirty="0">
                <a:solidFill>
                  <a:srgbClr val="0D0D0D"/>
                </a:solidFill>
                <a:effectLst/>
                <a:latin typeface="Söhne"/>
              </a:rPr>
              <a:t>具有最高的意识水平，而更大的模型和经过指令调整的模型的意识水平较低。</a:t>
            </a:r>
            <a:endParaRPr lang="en-US" altLang="zh-CN" b="0" i="0" dirty="0">
              <a:solidFill>
                <a:srgbClr val="0D0D0D"/>
              </a:solidFill>
              <a:effectLst/>
              <a:latin typeface="Söhne"/>
            </a:endParaRPr>
          </a:p>
          <a:p>
            <a:r>
              <a:rPr lang="zh-CN" altLang="en-US" b="0" i="0" dirty="0">
                <a:solidFill>
                  <a:srgbClr val="0D0D0D"/>
                </a:solidFill>
                <a:effectLst/>
                <a:latin typeface="Söhne"/>
              </a:rPr>
              <a:t>这一观察表明，更大的模型和经过指令调整的模型通常更容易产生过度自信，导致它们可能忽视幻觉答案的生成（即，意识较低）。</a:t>
            </a:r>
            <a:endParaRPr lang="en-US" altLang="zh-CN" b="0" i="0" dirty="0">
              <a:solidFill>
                <a:srgbClr val="0D0D0D"/>
              </a:solidFill>
              <a:effectLst/>
              <a:latin typeface="Söhne"/>
            </a:endParaRPr>
          </a:p>
          <a:p>
            <a:r>
              <a:rPr lang="zh-CN" altLang="en-US" b="0" i="0" dirty="0">
                <a:solidFill>
                  <a:srgbClr val="0D0D0D"/>
                </a:solidFill>
                <a:effectLst/>
                <a:latin typeface="Söhne"/>
              </a:rPr>
              <a:t>这与先前的研究一致，这些研究表明，从不确定性的角度来看，较大和经过指令调整的模型经常表现出过度自信。</a:t>
            </a:r>
            <a:endParaRPr lang="en-US" altLang="zh-CN" b="0" i="0" dirty="0">
              <a:solidFill>
                <a:srgbClr val="0D0D0D"/>
              </a:solidFill>
              <a:effectLst/>
              <a:latin typeface="Söhne"/>
            </a:endParaRPr>
          </a:p>
          <a:p>
            <a:endParaRPr lang="en-US" altLang="zh-CN" b="0" i="0" dirty="0">
              <a:solidFill>
                <a:srgbClr val="0D0D0D"/>
              </a:solidFill>
              <a:effectLst/>
              <a:latin typeface="Söhne"/>
            </a:endParaRPr>
          </a:p>
          <a:p>
            <a:r>
              <a:rPr lang="zh-CN" altLang="en-US" b="1" i="0" dirty="0">
                <a:solidFill>
                  <a:srgbClr val="0D0D0D"/>
                </a:solidFill>
                <a:effectLst/>
                <a:latin typeface="Söhne"/>
              </a:rPr>
              <a:t>通过策略性地诱导一个</a:t>
            </a:r>
            <a:r>
              <a:rPr lang="en-US" altLang="zh-CN" b="1" i="0" dirty="0">
                <a:solidFill>
                  <a:srgbClr val="0D0D0D"/>
                </a:solidFill>
                <a:effectLst/>
                <a:latin typeface="Söhne"/>
              </a:rPr>
              <a:t>LLM</a:t>
            </a:r>
            <a:r>
              <a:rPr lang="zh-CN" altLang="en-US" b="1" i="0" dirty="0">
                <a:solidFill>
                  <a:srgbClr val="0D0D0D"/>
                </a:solidFill>
                <a:effectLst/>
                <a:latin typeface="Söhne"/>
              </a:rPr>
              <a:t>产生幻觉响应，可以相应地提高其意识。</a:t>
            </a:r>
            <a:endParaRPr lang="en-US" altLang="zh-CN" b="1" i="0" dirty="0">
              <a:solidFill>
                <a:srgbClr val="0D0D0D"/>
              </a:solidFill>
              <a:effectLst/>
              <a:latin typeface="Söhne"/>
            </a:endParaRPr>
          </a:p>
          <a:p>
            <a:r>
              <a:rPr lang="zh-CN" altLang="en-US" b="0" i="0" dirty="0">
                <a:solidFill>
                  <a:srgbClr val="0D0D0D"/>
                </a:solidFill>
                <a:effectLst/>
                <a:latin typeface="Söhne"/>
              </a:rPr>
              <a:t>由于</a:t>
            </a:r>
            <a:r>
              <a:rPr lang="en-US" altLang="zh-CN" b="0" i="0" dirty="0" err="1">
                <a:solidFill>
                  <a:srgbClr val="0D0D0D"/>
                </a:solidFill>
                <a:effectLst/>
                <a:latin typeface="Söhne"/>
              </a:rPr>
              <a:t>TruthfulQA</a:t>
            </a:r>
            <a:r>
              <a:rPr lang="zh-CN" altLang="en-US" b="0" i="0" dirty="0">
                <a:solidFill>
                  <a:srgbClr val="0D0D0D"/>
                </a:solidFill>
                <a:effectLst/>
                <a:latin typeface="Söhne"/>
              </a:rPr>
              <a:t>数据集包含对抗性和非对抗性样本，我们遵循相同的程序评估</a:t>
            </a:r>
            <a:r>
              <a:rPr lang="en-US" altLang="zh-CN" b="0" i="0" dirty="0">
                <a:solidFill>
                  <a:srgbClr val="0D0D0D"/>
                </a:solidFill>
                <a:effectLst/>
                <a:latin typeface="Söhne"/>
              </a:rPr>
              <a:t>LLM</a:t>
            </a:r>
            <a:r>
              <a:rPr lang="zh-CN" altLang="en-US" b="0" i="0" dirty="0">
                <a:solidFill>
                  <a:srgbClr val="0D0D0D"/>
                </a:solidFill>
                <a:effectLst/>
                <a:latin typeface="Söhne"/>
              </a:rPr>
              <a:t>对每个子集的意识。</a:t>
            </a:r>
            <a:endParaRPr lang="en-US" altLang="zh-CN" b="0" i="0" dirty="0">
              <a:solidFill>
                <a:srgbClr val="0D0D0D"/>
              </a:solidFill>
              <a:effectLst/>
              <a:latin typeface="Söhne"/>
            </a:endParaRPr>
          </a:p>
          <a:p>
            <a:r>
              <a:rPr lang="zh-CN" altLang="en-US" b="0" i="0" dirty="0">
                <a:solidFill>
                  <a:srgbClr val="0D0D0D"/>
                </a:solidFill>
                <a:effectLst/>
                <a:latin typeface="Söhne"/>
              </a:rPr>
              <a:t>我们在图</a:t>
            </a:r>
            <a:r>
              <a:rPr lang="en-US" altLang="zh-CN" b="0" i="0" dirty="0">
                <a:solidFill>
                  <a:srgbClr val="0D0D0D"/>
                </a:solidFill>
                <a:effectLst/>
                <a:latin typeface="Söhne"/>
              </a:rPr>
              <a:t>3</a:t>
            </a:r>
            <a:r>
              <a:rPr lang="zh-CN" altLang="en-US" b="0" i="0" dirty="0">
                <a:solidFill>
                  <a:srgbClr val="0D0D0D"/>
                </a:solidFill>
                <a:effectLst/>
                <a:latin typeface="Söhne"/>
              </a:rPr>
              <a:t>中展示了</a:t>
            </a:r>
            <a:r>
              <a:rPr lang="en-US" altLang="zh-CN" b="0" i="0" dirty="0">
                <a:solidFill>
                  <a:srgbClr val="0D0D0D"/>
                </a:solidFill>
                <a:effectLst/>
                <a:latin typeface="Söhne"/>
              </a:rPr>
              <a:t>LLaMA-2 7B</a:t>
            </a:r>
            <a:r>
              <a:rPr lang="zh-CN" altLang="en-US" b="0" i="0" dirty="0">
                <a:solidFill>
                  <a:srgbClr val="0D0D0D"/>
                </a:solidFill>
                <a:effectLst/>
                <a:latin typeface="Söhne"/>
              </a:rPr>
              <a:t>的意识得分分布。</a:t>
            </a:r>
            <a:endParaRPr lang="en-US" altLang="zh-CN" b="0" i="0" dirty="0">
              <a:solidFill>
                <a:srgbClr val="0D0D0D"/>
              </a:solidFill>
              <a:effectLst/>
              <a:latin typeface="Söhne"/>
            </a:endParaRPr>
          </a:p>
          <a:p>
            <a:r>
              <a:rPr lang="zh-CN" altLang="en-US" b="0" i="0" dirty="0">
                <a:solidFill>
                  <a:srgbClr val="0D0D0D"/>
                </a:solidFill>
                <a:effectLst/>
                <a:latin typeface="Söhne"/>
              </a:rPr>
              <a:t>我们注意到，与非对抗性样本相比，与对抗性样本相关的意识得分略高，这表明当面对更有可能被错误回答的问题时，</a:t>
            </a:r>
            <a:r>
              <a:rPr lang="en-US" altLang="zh-CN" b="0" i="0" dirty="0">
                <a:solidFill>
                  <a:srgbClr val="0D0D0D"/>
                </a:solidFill>
                <a:effectLst/>
                <a:latin typeface="Söhne"/>
              </a:rPr>
              <a:t>LLMs</a:t>
            </a:r>
            <a:r>
              <a:rPr lang="zh-CN" altLang="en-US" b="0" i="0" dirty="0">
                <a:solidFill>
                  <a:srgbClr val="0D0D0D"/>
                </a:solidFill>
                <a:effectLst/>
                <a:latin typeface="Söhne"/>
              </a:rPr>
              <a:t>倾向于展示更高水平的幻觉意识。</a:t>
            </a:r>
            <a:endParaRPr lang="en-US" altLang="zh-CN" b="0" i="0" dirty="0">
              <a:solidFill>
                <a:srgbClr val="0D0D0D"/>
              </a:solidFill>
              <a:effectLst/>
              <a:latin typeface="Söhne"/>
            </a:endParaRPr>
          </a:p>
          <a:p>
            <a:endParaRPr lang="zh-CN" altLang="en-US"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6</a:t>
            </a:fld>
            <a:endParaRPr lang="zh-CN" altLang="en-US"/>
          </a:p>
        </p:txBody>
      </p:sp>
    </p:spTree>
    <p:extLst>
      <p:ext uri="{BB962C8B-B14F-4D97-AF65-F5344CB8AC3E}">
        <p14:creationId xmlns:p14="http://schemas.microsoft.com/office/powerpoint/2010/main" val="261897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意识水平对应于</a:t>
            </a:r>
            <a:r>
              <a:rPr lang="en-US" altLang="zh-CN" b="1"/>
              <a:t>LLM</a:t>
            </a:r>
            <a:r>
              <a:rPr lang="zh-CN" altLang="en-US" b="1"/>
              <a:t>在回应中的不确定性</a:t>
            </a:r>
            <a:r>
              <a:rPr lang="zh-CN" altLang="en-US"/>
              <a:t>。</a:t>
            </a:r>
            <a:endParaRPr lang="en-US" altLang="zh-CN"/>
          </a:p>
          <a:p>
            <a:r>
              <a:rPr lang="zh-CN" altLang="en-US"/>
              <a:t>我们定义了两类提示：鼓励性提示和不鼓励性提示。鼓励性提示涉及增强</a:t>
            </a:r>
            <a:r>
              <a:rPr lang="en-US" altLang="zh-CN"/>
              <a:t>LLM</a:t>
            </a:r>
            <a:r>
              <a:rPr lang="zh-CN" altLang="en-US"/>
              <a:t>对回应的信心的提示，例如“你在回答以下问题时表现出专业性”。相比之下，不鼓励性提示是指像“你在回答以下问题时专业性有限”这样的陈述，旨在削弱</a:t>
            </a:r>
            <a:r>
              <a:rPr lang="en-US" altLang="zh-CN"/>
              <a:t>LLM</a:t>
            </a:r>
            <a:r>
              <a:rPr lang="zh-CN" altLang="en-US"/>
              <a:t>的信心。</a:t>
            </a:r>
            <a:endParaRPr lang="en-US" altLang="zh-CN"/>
          </a:p>
          <a:p>
            <a:r>
              <a:rPr lang="zh-CN" altLang="en-US"/>
              <a:t>鉴于两类提示，我们进一步定义了两种提示策略：正向提示和反向提示。正向提示包括在正确输入的问题之前放置一个鼓励性提示，而在幻觉输入的问题之前添加一个不鼓励性提示。</a:t>
            </a:r>
            <a:endParaRPr lang="en-US" altLang="zh-CN"/>
          </a:p>
          <a:p>
            <a:r>
              <a:rPr lang="zh-CN" altLang="en-US"/>
              <a:t>相反，反向提示使用鼓励性提示来提示幻觉输入，并使用不鼓励性提示来提示正确输入。</a:t>
            </a:r>
            <a:endParaRPr lang="en-US" altLang="zh-CN"/>
          </a:p>
          <a:p>
            <a:r>
              <a:rPr lang="zh-CN" altLang="en-US"/>
              <a:t>简而言之，正向提示增强了</a:t>
            </a:r>
            <a:r>
              <a:rPr lang="en-US" altLang="zh-CN"/>
              <a:t>LLM</a:t>
            </a:r>
            <a:r>
              <a:rPr lang="zh-CN" altLang="en-US"/>
              <a:t>对准确答案的确定性，并对幻觉响应引入了怀疑，而反向提示则在正确答案中引入了怀疑，同时增强了对幻觉答案的信心。</a:t>
            </a:r>
            <a:endParaRPr lang="en-US" altLang="zh-CN"/>
          </a:p>
          <a:p>
            <a:r>
              <a:rPr lang="zh-CN" altLang="en-US"/>
              <a:t>我们检查了</a:t>
            </a:r>
            <a:r>
              <a:rPr lang="en-US" altLang="zh-CN"/>
              <a:t>LLM</a:t>
            </a:r>
            <a:r>
              <a:rPr lang="zh-CN" altLang="en-US"/>
              <a:t>在这两种提示策略下的意识水平，并在图</a:t>
            </a:r>
            <a:r>
              <a:rPr lang="en-US" altLang="zh-CN"/>
              <a:t>4</a:t>
            </a:r>
            <a:r>
              <a:rPr lang="zh-CN" altLang="en-US"/>
              <a:t>中展示了结果。我们注意到，正向提示倾向于进一步提高</a:t>
            </a:r>
            <a:r>
              <a:rPr lang="en-US" altLang="zh-CN"/>
              <a:t>LLM</a:t>
            </a:r>
            <a:r>
              <a:rPr lang="zh-CN" altLang="en-US"/>
              <a:t>的意识水平，而反向提示可能会降低意识水平。</a:t>
            </a:r>
            <a:endParaRPr lang="en-US" altLang="zh-CN"/>
          </a:p>
          <a:p>
            <a:r>
              <a:rPr lang="zh-CN" altLang="en-US"/>
              <a:t>这一观察表明，我们派生的意识度量与</a:t>
            </a:r>
            <a:r>
              <a:rPr lang="en-US" altLang="zh-CN"/>
              <a:t>LLM</a:t>
            </a:r>
            <a:r>
              <a:rPr lang="zh-CN" altLang="en-US"/>
              <a:t>对回应的内部信心密切相关，这与之前使用不确定性度量来检测幻觉的工作一致（</a:t>
            </a:r>
            <a:r>
              <a:rPr lang="en-US" altLang="zh-CN"/>
              <a:t>Duan et al., 2023</a:t>
            </a:r>
            <a:r>
              <a:rPr lang="zh-CN" altLang="en-US"/>
              <a:t>）。</a:t>
            </a:r>
            <a:endParaRPr lang="en-US" altLang="zh-CN"/>
          </a:p>
          <a:p>
            <a:endParaRPr lang="en-US" altLang="zh-CN"/>
          </a:p>
          <a:p>
            <a:r>
              <a:rPr lang="zh-CN" altLang="en-US" b="1" i="0"/>
              <a:t>提供相关知识可以帮助</a:t>
            </a:r>
            <a:r>
              <a:rPr lang="en-US" altLang="zh-CN" b="1" i="0"/>
              <a:t>LLM</a:t>
            </a:r>
            <a:r>
              <a:rPr lang="zh-CN" altLang="en-US" b="1" i="0"/>
              <a:t>识别幻觉响应。</a:t>
            </a:r>
            <a:endParaRPr lang="en-US" altLang="zh-CN" b="1" i="0"/>
          </a:p>
          <a:p>
            <a:r>
              <a:rPr lang="zh-CN" altLang="en-US"/>
              <a:t>我们进行实验并重复相同的程序，使用</a:t>
            </a:r>
            <a:r>
              <a:rPr lang="en-US" altLang="zh-CN"/>
              <a:t>HaluEval</a:t>
            </a:r>
            <a:r>
              <a:rPr lang="zh-CN" altLang="en-US"/>
              <a:t>数据集来评估</a:t>
            </a:r>
            <a:r>
              <a:rPr lang="en-US" altLang="zh-CN"/>
              <a:t>LLM</a:t>
            </a:r>
            <a:r>
              <a:rPr lang="zh-CN" altLang="en-US"/>
              <a:t>对幻觉的意识。</a:t>
            </a:r>
            <a:endParaRPr lang="en-US" altLang="zh-CN"/>
          </a:p>
          <a:p>
            <a:r>
              <a:rPr lang="zh-CN" altLang="en-US"/>
              <a:t>与</a:t>
            </a:r>
            <a:r>
              <a:rPr lang="en-US" altLang="zh-CN"/>
              <a:t>TruthfulQA</a:t>
            </a:r>
            <a:r>
              <a:rPr lang="zh-CN" altLang="en-US"/>
              <a:t>数据不同，</a:t>
            </a:r>
            <a:r>
              <a:rPr lang="en-US" altLang="zh-CN"/>
              <a:t>HaluEval</a:t>
            </a:r>
            <a:r>
              <a:rPr lang="zh-CN" altLang="en-US"/>
              <a:t>中的每个实例都补充了一段来自维基百科的摘录（我们将其称为“外部知识”），它为回答相关问题提供了参考。</a:t>
            </a:r>
            <a:endParaRPr lang="en-US" altLang="zh-CN"/>
          </a:p>
          <a:p>
            <a:r>
              <a:rPr lang="zh-CN" altLang="en-US"/>
              <a:t>这允许我们决定是否将此类知识纳入输入，并观察外部知识如何及其是否影响</a:t>
            </a:r>
            <a:r>
              <a:rPr lang="en-US" altLang="zh-CN"/>
              <a:t>LLM</a:t>
            </a:r>
            <a:r>
              <a:rPr lang="zh-CN" altLang="en-US"/>
              <a:t>的意识水平。</a:t>
            </a:r>
            <a:endParaRPr lang="en-US" altLang="zh-CN"/>
          </a:p>
          <a:p>
            <a:r>
              <a:rPr lang="zh-CN" altLang="en-US"/>
              <a:t>因此，对于每个模型，我们进行一对实验，一个包含知识，另一个排除知识。我们在图</a:t>
            </a:r>
            <a:r>
              <a:rPr lang="en-US" altLang="zh-CN"/>
              <a:t>5</a:t>
            </a:r>
            <a:r>
              <a:rPr lang="zh-CN" altLang="en-US"/>
              <a:t>中报告了意识得分分布。</a:t>
            </a:r>
            <a:endParaRPr lang="en-US" altLang="zh-CN"/>
          </a:p>
          <a:p>
            <a:r>
              <a:rPr lang="zh-CN" altLang="en-US"/>
              <a:t>结果显示，包含参考知识可以显著提高</a:t>
            </a:r>
            <a:r>
              <a:rPr lang="en-US" altLang="zh-CN"/>
              <a:t>LLM</a:t>
            </a:r>
            <a:r>
              <a:rPr lang="zh-CN" altLang="en-US"/>
              <a:t>对幻觉的意识，这一点通过每对配对箱子之间明显的差异尤其对于</a:t>
            </a:r>
            <a:r>
              <a:rPr lang="en-US" altLang="zh-CN"/>
              <a:t>LLaMA-2-Chat 7B</a:t>
            </a:r>
            <a:r>
              <a:rPr lang="zh-CN" altLang="en-US"/>
              <a:t>来说得到了证明。</a:t>
            </a:r>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10"/>
          </p:nvPr>
        </p:nvSpPr>
        <p:spPr/>
        <p:txBody>
          <a:bodyPr/>
          <a:lstStyle/>
          <a:p>
            <a:fld id="{2121730C-2E8B-48D7-A196-2C2C30BC8C7A}" type="slidenum">
              <a:rPr lang="zh-CN" altLang="en-US" smtClean="0"/>
              <a:t>7</a:t>
            </a:fld>
            <a:endParaRPr lang="zh-CN" altLang="en-US"/>
          </a:p>
        </p:txBody>
      </p:sp>
    </p:spTree>
    <p:extLst>
      <p:ext uri="{BB962C8B-B14F-4D97-AF65-F5344CB8AC3E}">
        <p14:creationId xmlns:p14="http://schemas.microsoft.com/office/powerpoint/2010/main" val="254025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隐藏状态之间的转换编码了真实性信息。</a:t>
            </a:r>
            <a:endParaRPr lang="en-US" altLang="zh-CN" b="1" dirty="0"/>
          </a:p>
          <a:p>
            <a:r>
              <a:rPr lang="zh-CN" altLang="en-US" b="0" dirty="0"/>
              <a:t>利用根据图</a:t>
            </a:r>
            <a:r>
              <a:rPr lang="en-US" altLang="zh-CN" b="0" dirty="0"/>
              <a:t>1</a:t>
            </a:r>
            <a:r>
              <a:rPr lang="zh-CN" altLang="en-US" b="0" dirty="0"/>
              <a:t>获得的三个关键隐藏状态（</a:t>
            </a:r>
            <a:r>
              <a:rPr lang="en-US" altLang="zh-CN" b="0" dirty="0"/>
              <a:t>s1</a:t>
            </a:r>
            <a:r>
              <a:rPr lang="zh-CN" altLang="en-US" b="0" dirty="0"/>
              <a:t>、</a:t>
            </a:r>
            <a:r>
              <a:rPr lang="en-US" altLang="zh-CN" b="0" dirty="0"/>
              <a:t>s2</a:t>
            </a:r>
            <a:r>
              <a:rPr lang="zh-CN" altLang="en-US" b="0" dirty="0"/>
              <a:t>和</a:t>
            </a:r>
            <a:r>
              <a:rPr lang="en-US" altLang="zh-CN" b="0" dirty="0"/>
              <a:t>s3</a:t>
            </a:r>
            <a:r>
              <a:rPr lang="zh-CN" altLang="en-US" b="0" dirty="0"/>
              <a:t>），我们试图在隐藏表示空间中找到两个重要的方向，一个代表正确的隐藏状态转换（表示为“正确方向”），另一个指示幻觉转换（表示为“幻觉方向”）。</a:t>
            </a:r>
            <a:endParaRPr lang="en-US" altLang="zh-CN" b="0" dirty="0"/>
          </a:p>
          <a:p>
            <a:r>
              <a:rPr lang="zh-CN" altLang="en-US" b="0" dirty="0"/>
              <a:t>我们通过三个步骤获得它们。</a:t>
            </a:r>
            <a:endParaRPr lang="en-US" altLang="zh-CN" b="0" dirty="0"/>
          </a:p>
          <a:p>
            <a:r>
              <a:rPr lang="zh-CN" altLang="en-US" b="0" dirty="0"/>
              <a:t>首先，对于数据集中的每个正确输入，我们通过从</a:t>
            </a:r>
            <a:r>
              <a:rPr lang="en-US" altLang="zh-CN" b="0" dirty="0"/>
              <a:t>s1</a:t>
            </a:r>
            <a:r>
              <a:rPr lang="zh-CN" altLang="en-US" b="0" dirty="0"/>
              <a:t>减去</a:t>
            </a:r>
            <a:r>
              <a:rPr lang="en-US" altLang="zh-CN" b="0" dirty="0"/>
              <a:t>s3</a:t>
            </a:r>
            <a:r>
              <a:rPr lang="zh-CN" altLang="en-US" b="0" dirty="0"/>
              <a:t>计算一个称为“正确转换向量”的向量，表示为</a:t>
            </a:r>
            <a:r>
              <a:rPr lang="en-US" altLang="zh-CN" b="0" dirty="0" err="1"/>
              <a:t>vcorr</a:t>
            </a:r>
            <a:r>
              <a:rPr lang="en-US" altLang="zh-CN" b="0" dirty="0"/>
              <a:t> = s1 - s3</a:t>
            </a:r>
            <a:r>
              <a:rPr lang="zh-CN" altLang="en-US" b="0" dirty="0"/>
              <a:t>，该向量追踪由正确响应驱动的隐藏状态转换。</a:t>
            </a:r>
            <a:endParaRPr lang="en-US" altLang="zh-CN" b="0" dirty="0"/>
          </a:p>
          <a:p>
            <a:r>
              <a:rPr lang="zh-CN" altLang="en-US" b="0" dirty="0"/>
              <a:t>其次，我们对每个幻觉输入重复相同的过程，产生“幻觉转换向量”，表示为</a:t>
            </a:r>
            <a:r>
              <a:rPr lang="en-US" altLang="zh-CN" b="0" dirty="0" err="1"/>
              <a:t>vhalluc</a:t>
            </a:r>
            <a:r>
              <a:rPr lang="en-US" altLang="zh-CN" b="0" dirty="0"/>
              <a:t> = s1 - s2</a:t>
            </a:r>
            <a:r>
              <a:rPr lang="zh-CN" altLang="en-US" b="0" dirty="0"/>
              <a:t>。</a:t>
            </a:r>
            <a:endParaRPr lang="en-US" altLang="zh-CN" b="0" dirty="0"/>
          </a:p>
          <a:p>
            <a:r>
              <a:rPr lang="zh-CN" altLang="en-US" b="0" dirty="0"/>
              <a:t>第三，我们采用主成分分析（</a:t>
            </a:r>
            <a:r>
              <a:rPr lang="en-US" altLang="zh-CN" b="0" dirty="0"/>
              <a:t>PCA</a:t>
            </a:r>
            <a:r>
              <a:rPr lang="zh-CN" altLang="en-US" b="0" dirty="0"/>
              <a:t>）技术分别识别正确转换向量（</a:t>
            </a:r>
            <a:r>
              <a:rPr lang="en-US" altLang="zh-CN" b="0" dirty="0" err="1"/>
              <a:t>vcorr</a:t>
            </a:r>
            <a:r>
              <a:rPr lang="zh-CN" altLang="en-US" b="0" dirty="0"/>
              <a:t>）和幻觉转换向量（</a:t>
            </a:r>
            <a:r>
              <a:rPr lang="en-US" altLang="zh-CN" b="0" dirty="0" err="1"/>
              <a:t>vhalluc</a:t>
            </a:r>
            <a:r>
              <a:rPr lang="zh-CN" altLang="en-US" b="0" dirty="0"/>
              <a:t>）的第一主成分。我们将这两个主成分命名为“幻觉方向”，表示为</a:t>
            </a:r>
            <a:r>
              <a:rPr lang="en-US" altLang="zh-CN" b="0" dirty="0" err="1"/>
              <a:t>dhalluc</a:t>
            </a:r>
            <a:r>
              <a:rPr lang="zh-CN" altLang="en-US" b="0" dirty="0"/>
              <a:t>，和“正确方向”，表示为</a:t>
            </a:r>
            <a:r>
              <a:rPr lang="en-US" altLang="zh-CN" b="0" dirty="0" err="1"/>
              <a:t>dcorr</a:t>
            </a:r>
            <a:r>
              <a:rPr lang="zh-CN" altLang="en-US" b="0" dirty="0"/>
              <a:t>。</a:t>
            </a:r>
            <a:endParaRPr lang="en-US" altLang="zh-CN" b="0" dirty="0"/>
          </a:p>
          <a:p>
            <a:r>
              <a:rPr lang="zh-CN" altLang="en-US" b="0" dirty="0"/>
              <a:t>为了解释这两个方向，我们应用了一种常用的词汇投影方法，将两个方向投影到词汇空间中。</a:t>
            </a:r>
            <a:endParaRPr lang="en-US" altLang="zh-CN" b="0" dirty="0"/>
          </a:p>
          <a:p>
            <a:r>
              <a:rPr lang="zh-CN" altLang="en-US" b="0" dirty="0"/>
              <a:t>通常，这是通过计算方向向量和每个词汇嵌入（包含在模型的解嵌入矩阵中）之间的点积来实现的。我们在表</a:t>
            </a:r>
            <a:r>
              <a:rPr lang="en-US" altLang="zh-CN" b="0" dirty="0"/>
              <a:t>1</a:t>
            </a:r>
            <a:r>
              <a:rPr lang="zh-CN" altLang="en-US" b="0" dirty="0"/>
              <a:t>中报告了与每个方向相关的前</a:t>
            </a:r>
            <a:r>
              <a:rPr lang="en-US" altLang="zh-CN" b="0" dirty="0"/>
              <a:t>10</a:t>
            </a:r>
            <a:r>
              <a:rPr lang="zh-CN" altLang="en-US" b="0" dirty="0"/>
              <a:t>个词汇（按点积值降序排列）。值得注意的是，我们观察到大多数词汇与信息的真实性相关，与正确方向相关的词汇对应正确相关的词汇，与幻觉方向相关的词汇对应不正确相关的词汇。这一发现表明，最终隐藏状态的转换可以编码真实性信息。</a:t>
            </a:r>
            <a:endParaRPr lang="en-US" altLang="zh-CN" b="0" dirty="0"/>
          </a:p>
          <a:p>
            <a:endParaRPr lang="en-US" altLang="zh-CN" b="0" dirty="0"/>
          </a:p>
          <a:p>
            <a:pPr algn="l"/>
            <a:r>
              <a:rPr lang="zh-CN" altLang="en-US" b="0" i="0" dirty="0">
                <a:solidFill>
                  <a:srgbClr val="0D0D0D"/>
                </a:solidFill>
                <a:effectLst/>
                <a:latin typeface="Söhne"/>
              </a:rPr>
              <a:t>当提到“隐藏状态之间的转换编码了真实性信息”时，意味着这些状态转换能够反映出输入文本的真实性特征。也就是说，通过观察和分析这些隐藏状态的变化，模型能够区分哪些信息是真实的，哪些可能是虚假或幻觉的。</a:t>
            </a:r>
            <a:endParaRPr lang="en-US" altLang="zh-CN" b="0" i="0" dirty="0">
              <a:solidFill>
                <a:srgbClr val="0D0D0D"/>
              </a:solidFill>
              <a:effectLst/>
              <a:latin typeface="Söhne"/>
            </a:endParaRPr>
          </a:p>
          <a:p>
            <a:pPr algn="l"/>
            <a:r>
              <a:rPr lang="zh-CN" altLang="en-US" b="0" i="0" dirty="0">
                <a:solidFill>
                  <a:srgbClr val="0D0D0D"/>
                </a:solidFill>
                <a:effectLst/>
                <a:latin typeface="Söhne"/>
              </a:rPr>
              <a:t>这种区分通常是基于模型在训练过程中学习到的模式，这些模式使模型能够识别出文本中的真实性或幻觉特征。</a:t>
            </a:r>
          </a:p>
          <a:p>
            <a:pPr algn="l"/>
            <a:r>
              <a:rPr lang="zh-CN" altLang="en-US" b="0" i="0" dirty="0">
                <a:solidFill>
                  <a:srgbClr val="0D0D0D"/>
                </a:solidFill>
                <a:effectLst/>
                <a:latin typeface="Söhne"/>
              </a:rPr>
              <a:t>具体到实验，通过对模型在处理正确答案和幻觉答案时隐藏状态变化的比较，研究人员可以观察到不同类型的转换模式。</a:t>
            </a:r>
            <a:endParaRPr lang="en-US" altLang="zh-CN" b="0" i="0" dirty="0">
              <a:solidFill>
                <a:srgbClr val="0D0D0D"/>
              </a:solidFill>
              <a:effectLst/>
              <a:latin typeface="Söhne"/>
            </a:endParaRPr>
          </a:p>
          <a:p>
            <a:pPr algn="l"/>
            <a:r>
              <a:rPr lang="zh-CN" altLang="en-US" b="0" i="0" dirty="0">
                <a:solidFill>
                  <a:srgbClr val="0D0D0D"/>
                </a:solidFill>
                <a:effectLst/>
                <a:latin typeface="Söhne"/>
              </a:rPr>
              <a:t>例如，如果一个隐藏状态的变化（或转换）通常与真实回答相关联，而另一种变化模式更多出现在幻觉回答中，那么这些变化就编码了关于答案真实性的信息。这种分析帮助研究人员更好地理解和改进模型，尤其是在提高其判断和生成文本的真实性方面。</a:t>
            </a:r>
          </a:p>
          <a:p>
            <a:endParaRPr lang="zh-CN" altLang="en-US" b="0" dirty="0"/>
          </a:p>
        </p:txBody>
      </p:sp>
      <p:sp>
        <p:nvSpPr>
          <p:cNvPr id="4" name="灯片编号占位符 3"/>
          <p:cNvSpPr>
            <a:spLocks noGrp="1"/>
          </p:cNvSpPr>
          <p:nvPr>
            <p:ph type="sldNum" sz="quarter" idx="10"/>
          </p:nvPr>
        </p:nvSpPr>
        <p:spPr/>
        <p:txBody>
          <a:bodyPr/>
          <a:lstStyle/>
          <a:p>
            <a:fld id="{2121730C-2E8B-48D7-A196-2C2C30BC8C7A}" type="slidenum">
              <a:rPr lang="zh-CN" altLang="en-US" smtClean="0"/>
              <a:t>8</a:t>
            </a:fld>
            <a:endParaRPr lang="zh-CN" altLang="en-US"/>
          </a:p>
        </p:txBody>
      </p:sp>
    </p:spTree>
    <p:extLst>
      <p:ext uri="{BB962C8B-B14F-4D97-AF65-F5344CB8AC3E}">
        <p14:creationId xmlns:p14="http://schemas.microsoft.com/office/powerpoint/2010/main" val="354543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意识得分与两个真实性方向密切相关。</a:t>
            </a:r>
            <a:endParaRPr lang="en-US" altLang="zh-CN" b="1" dirty="0"/>
          </a:p>
          <a:p>
            <a:r>
              <a:rPr lang="zh-CN" altLang="en-US" b="0" dirty="0"/>
              <a:t>我们探索了意识得分与两个方向（</a:t>
            </a:r>
            <a:r>
              <a:rPr lang="en-US" altLang="zh-CN" b="0" dirty="0" err="1"/>
              <a:t>dcorr</a:t>
            </a:r>
            <a:r>
              <a:rPr lang="zh-CN" altLang="en-US" b="0" dirty="0"/>
              <a:t>和</a:t>
            </a:r>
            <a:r>
              <a:rPr lang="en-US" altLang="zh-CN" b="0" dirty="0" err="1"/>
              <a:t>dhalluc</a:t>
            </a:r>
            <a:r>
              <a:rPr lang="zh-CN" altLang="en-US" b="0" dirty="0"/>
              <a:t>）之间的关系。我们首先根据我们之前描述的程序（第</a:t>
            </a:r>
            <a:r>
              <a:rPr lang="en-US" altLang="zh-CN" b="0" dirty="0"/>
              <a:t>4.2</a:t>
            </a:r>
            <a:r>
              <a:rPr lang="zh-CN" altLang="en-US" b="0" dirty="0"/>
              <a:t>节）为数据集中的每个样本（一对幻觉和正确输入）计算个体级别的意识得分。</a:t>
            </a:r>
            <a:endParaRPr lang="en-US" altLang="zh-CN" b="0" dirty="0"/>
          </a:p>
          <a:p>
            <a:r>
              <a:rPr lang="zh-CN" altLang="en-US" b="0" dirty="0"/>
              <a:t>根据定义，更高的意识得分表明在相同问题条件下区分这对输入（幻觉和正确）变得更加容易。如果是这样，我们预期它们各自的隐藏状态转换向量（即</a:t>
            </a:r>
            <a:r>
              <a:rPr lang="en-US" altLang="zh-CN" b="0" dirty="0" err="1"/>
              <a:t>vhalluc</a:t>
            </a:r>
            <a:r>
              <a:rPr lang="zh-CN" altLang="en-US" b="0" dirty="0"/>
              <a:t>和</a:t>
            </a:r>
            <a:r>
              <a:rPr lang="en-US" altLang="zh-CN" b="0" dirty="0" err="1"/>
              <a:t>vcorr</a:t>
            </a:r>
            <a:r>
              <a:rPr lang="zh-CN" altLang="en-US" b="0" dirty="0"/>
              <a:t>）也应该反映这种区分的容易程度。</a:t>
            </a:r>
            <a:endParaRPr lang="en-US" altLang="zh-CN" b="0" dirty="0"/>
          </a:p>
          <a:p>
            <a:r>
              <a:rPr lang="zh-CN" altLang="en-US" b="0" dirty="0"/>
              <a:t>具体来说，将幻觉转换向量（</a:t>
            </a:r>
            <a:r>
              <a:rPr lang="en-US" altLang="zh-CN" b="0" dirty="0" err="1"/>
              <a:t>vhalluc</a:t>
            </a:r>
            <a:r>
              <a:rPr lang="zh-CN" altLang="en-US" b="0" dirty="0"/>
              <a:t>）投影到幻觉方向（</a:t>
            </a:r>
            <a:r>
              <a:rPr lang="en-US" altLang="zh-CN" b="0" dirty="0" err="1"/>
              <a:t>dhalluc</a:t>
            </a:r>
            <a:r>
              <a:rPr lang="zh-CN" altLang="en-US" b="0" dirty="0"/>
              <a:t>）上，预期会产生较大的投影标量（</a:t>
            </a:r>
            <a:r>
              <a:rPr lang="en-US" altLang="zh-CN" b="0" dirty="0" err="1"/>
              <a:t>ph</a:t>
            </a:r>
            <a:r>
              <a:rPr lang="zh-CN" altLang="en-US" b="0" dirty="0"/>
              <a:t>）。</a:t>
            </a:r>
            <a:endParaRPr lang="en-US" altLang="zh-CN" b="0" dirty="0"/>
          </a:p>
          <a:p>
            <a:r>
              <a:rPr lang="zh-CN" altLang="en-US" b="0" dirty="0"/>
              <a:t>同样，当我们将正确转换向量（</a:t>
            </a:r>
            <a:r>
              <a:rPr lang="en-US" altLang="zh-CN" b="0" dirty="0" err="1"/>
              <a:t>vcorr</a:t>
            </a:r>
            <a:r>
              <a:rPr lang="zh-CN" altLang="en-US" b="0" dirty="0"/>
              <a:t>）投影到正确方向（</a:t>
            </a:r>
            <a:r>
              <a:rPr lang="en-US" altLang="zh-CN" b="0" dirty="0" err="1"/>
              <a:t>dcorr</a:t>
            </a:r>
            <a:r>
              <a:rPr lang="zh-CN" altLang="en-US" b="0" dirty="0"/>
              <a:t>）上时，我们也预期获得较大的投影值（</a:t>
            </a:r>
            <a:r>
              <a:rPr lang="en-US" altLang="zh-CN" b="0" dirty="0"/>
              <a:t>pc</a:t>
            </a:r>
            <a:r>
              <a:rPr lang="zh-CN" altLang="en-US" b="0" dirty="0"/>
              <a:t>）。</a:t>
            </a:r>
            <a:endParaRPr lang="en-US" altLang="zh-CN" b="0" dirty="0"/>
          </a:p>
          <a:p>
            <a:r>
              <a:rPr lang="zh-CN" altLang="en-US" b="0" dirty="0"/>
              <a:t>正式地，为了检查意识得分和投影标量之间的关系，我们进行了它们之间的回归分析。我们在图</a:t>
            </a:r>
            <a:r>
              <a:rPr lang="en-US" altLang="zh-CN" b="0" dirty="0"/>
              <a:t>6</a:t>
            </a:r>
            <a:r>
              <a:rPr lang="zh-CN" altLang="en-US" b="0" dirty="0"/>
              <a:t>中展示了结果。</a:t>
            </a:r>
            <a:endParaRPr lang="en-US" altLang="zh-CN" b="0" dirty="0"/>
          </a:p>
          <a:p>
            <a:r>
              <a:rPr lang="zh-CN" altLang="en-US" b="0" dirty="0"/>
              <a:t>这些图表展示了我们的意识度量与投影标量之间强烈的正相关性，这意味着如果一对输入（幻觉与正确）基于我们的意识度量更容易区分，这表明它们各自的转换向量倾向于更紧密地与相应的方向向量对齐。</a:t>
            </a:r>
            <a:endParaRPr lang="en-US" altLang="zh-CN" b="0" dirty="0"/>
          </a:p>
          <a:p>
            <a:r>
              <a:rPr lang="zh-CN" altLang="en-US" b="0" dirty="0"/>
              <a:t>这表明意识度量捕捉的本质可以被两个真实性方向有效地解释。</a:t>
            </a:r>
          </a:p>
        </p:txBody>
      </p:sp>
      <p:sp>
        <p:nvSpPr>
          <p:cNvPr id="4" name="灯片编号占位符 3"/>
          <p:cNvSpPr>
            <a:spLocks noGrp="1"/>
          </p:cNvSpPr>
          <p:nvPr>
            <p:ph type="sldNum" sz="quarter" idx="10"/>
          </p:nvPr>
        </p:nvSpPr>
        <p:spPr/>
        <p:txBody>
          <a:bodyPr/>
          <a:lstStyle/>
          <a:p>
            <a:fld id="{2121730C-2E8B-48D7-A196-2C2C30BC8C7A}" type="slidenum">
              <a:rPr lang="zh-CN" altLang="en-US" smtClean="0"/>
              <a:t>9</a:t>
            </a:fld>
            <a:endParaRPr lang="zh-CN" altLang="en-US"/>
          </a:p>
        </p:txBody>
      </p:sp>
    </p:spTree>
    <p:extLst>
      <p:ext uri="{BB962C8B-B14F-4D97-AF65-F5344CB8AC3E}">
        <p14:creationId xmlns:p14="http://schemas.microsoft.com/office/powerpoint/2010/main" val="72054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2DCBD0-F3B3-4947-9518-D3BFC108C4F8}"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CBD0-F3B3-4947-9518-D3BFC108C4F8}" type="datetimeFigureOut">
              <a:rPr lang="zh-CN" altLang="en-US" smtClean="0"/>
              <a:t>2024/4/8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41DEC-08D0-4845-8C6D-5012CCDE28E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20806" y="1804620"/>
            <a:ext cx="12212806" cy="2828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20806" y="0"/>
            <a:ext cx="2891083" cy="3213219"/>
          </a:xfrm>
          <a:custGeom>
            <a:avLst/>
            <a:gdLst>
              <a:gd name="connsiteX0" fmla="*/ 0 w 4384838"/>
              <a:gd name="connsiteY0" fmla="*/ 0 h 4953002"/>
              <a:gd name="connsiteX1" fmla="*/ 4087070 w 4384838"/>
              <a:gd name="connsiteY1" fmla="*/ 0 h 4953002"/>
              <a:gd name="connsiteX2" fmla="*/ 4107004 w 4384838"/>
              <a:gd name="connsiteY2" fmla="*/ 41381 h 4953002"/>
              <a:gd name="connsiteX3" fmla="*/ 4384838 w 4384838"/>
              <a:gd name="connsiteY3" fmla="*/ 1417542 h 4953002"/>
              <a:gd name="connsiteX4" fmla="*/ 849378 w 4384838"/>
              <a:gd name="connsiteY4" fmla="*/ 4953002 h 4953002"/>
              <a:gd name="connsiteX5" fmla="*/ 136860 w 4384838"/>
              <a:gd name="connsiteY5" fmla="*/ 4881174 h 4953002"/>
              <a:gd name="connsiteX6" fmla="*/ 0 w 4384838"/>
              <a:gd name="connsiteY6" fmla="*/ 4849587 h 495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4838" h="4953002">
                <a:moveTo>
                  <a:pt x="0" y="0"/>
                </a:moveTo>
                <a:lnTo>
                  <a:pt x="4087070" y="0"/>
                </a:lnTo>
                <a:lnTo>
                  <a:pt x="4107004" y="41381"/>
                </a:lnTo>
                <a:cubicBezTo>
                  <a:pt x="4285908" y="464358"/>
                  <a:pt x="4384838" y="929397"/>
                  <a:pt x="4384838" y="1417542"/>
                </a:cubicBezTo>
                <a:cubicBezTo>
                  <a:pt x="4384838" y="3370123"/>
                  <a:pt x="2801959" y="4953002"/>
                  <a:pt x="849378" y="4953002"/>
                </a:cubicBezTo>
                <a:cubicBezTo>
                  <a:pt x="605306" y="4953002"/>
                  <a:pt x="367009" y="4928270"/>
                  <a:pt x="136860" y="4881174"/>
                </a:cubicBezTo>
                <a:lnTo>
                  <a:pt x="0" y="4849587"/>
                </a:lnTo>
                <a:close/>
              </a:path>
            </a:pathLst>
          </a:custGeom>
          <a:solidFill>
            <a:srgbClr val="D125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22" name="矩形 21"/>
          <p:cNvSpPr/>
          <p:nvPr/>
        </p:nvSpPr>
        <p:spPr>
          <a:xfrm>
            <a:off x="1071558" y="2558295"/>
            <a:ext cx="10535918" cy="1323439"/>
          </a:xfrm>
          <a:prstGeom prst="rect">
            <a:avLst/>
          </a:prstGeom>
          <a:noFill/>
        </p:spPr>
        <p:txBody>
          <a:bodyPr wrap="square" lIns="91440" tIns="45720" rIns="91440" bIns="45720">
            <a:spAutoFit/>
          </a:bodyPr>
          <a:lstStyle/>
          <a:p>
            <a:pPr algn="ctr"/>
            <a:r>
              <a:rPr lang="en-US" altLang="zh-CN" sz="4000" b="1">
                <a:ln w="0"/>
                <a:effectLst>
                  <a:reflection blurRad="6350" stA="53000" endA="300" endPos="35500" dir="5400000" sy="-90000" algn="bl" rotWithShape="0"/>
                </a:effectLst>
              </a:rPr>
              <a:t>Insights on Interpretability in Large Language Models</a:t>
            </a:r>
            <a:endParaRPr lang="zh-CN" altLang="en-US" sz="4000" b="1" cap="none" spc="0" dirty="0">
              <a:ln w="0"/>
              <a:effectLst>
                <a:reflection blurRad="6350" stA="53000" endA="300" endPos="35500" dir="5400000" sy="-90000" algn="bl" rotWithShape="0"/>
              </a:effectLst>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313" y="824566"/>
            <a:ext cx="1828773" cy="47122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90" y="783685"/>
            <a:ext cx="646899" cy="552990"/>
          </a:xfrm>
          <a:prstGeom prst="rect">
            <a:avLst/>
          </a:prstGeom>
        </p:spPr>
      </p:pic>
      <p:pic>
        <p:nvPicPr>
          <p:cNvPr id="5" name="图片 4"/>
          <p:cNvPicPr>
            <a:picLocks noChangeAspect="1"/>
          </p:cNvPicPr>
          <p:nvPr/>
        </p:nvPicPr>
        <p:blipFill rotWithShape="1">
          <a:blip r:embed="rId5" cstate="print">
            <a:extLst>
              <a:ext uri="{BEBA8EAE-BF5A-486C-A8C5-ECC9F3942E4B}">
                <a14:imgProps xmlns:a14="http://schemas.microsoft.com/office/drawing/2010/main">
                  <a14:imgLayer r:embed="rId6">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8758241" y="171378"/>
            <a:ext cx="2638398" cy="2054251"/>
          </a:xfrm>
          <a:prstGeom prst="rect">
            <a:avLst/>
          </a:prstGeom>
        </p:spPr>
      </p:pic>
      <p:pic>
        <p:nvPicPr>
          <p:cNvPr id="6" name="图片 5"/>
          <p:cNvPicPr>
            <a:picLocks noChangeAspect="1"/>
          </p:cNvPicPr>
          <p:nvPr/>
        </p:nvPicPr>
        <p:blipFill rotWithShape="1">
          <a:blip r:embed="rId7" cstate="print">
            <a:extLst>
              <a:ext uri="{28A0092B-C50C-407E-A947-70E740481C1C}">
                <a14:useLocalDpi xmlns:a14="http://schemas.microsoft.com/office/drawing/2010/main" val="0"/>
              </a:ext>
            </a:extLst>
          </a:blip>
          <a:srcRect l="8442" t="12950" r="53367" b="37778"/>
          <a:stretch>
            <a:fillRect/>
          </a:stretch>
        </p:blipFill>
        <p:spPr>
          <a:xfrm rot="13112181">
            <a:off x="9109747" y="4188746"/>
            <a:ext cx="2041951" cy="1975087"/>
          </a:xfrm>
          <a:prstGeom prst="rect">
            <a:avLst/>
          </a:prstGeom>
        </p:spPr>
      </p:pic>
      <p:pic>
        <p:nvPicPr>
          <p:cNvPr id="7" name="图片 6"/>
          <p:cNvPicPr>
            <a:picLocks noChangeAspect="1"/>
          </p:cNvPicPr>
          <p:nvPr/>
        </p:nvPicPr>
        <p:blipFill>
          <a:blip r:embed="rId8"/>
          <a:stretch>
            <a:fillRect/>
          </a:stretch>
        </p:blipFill>
        <p:spPr>
          <a:xfrm rot="19611461">
            <a:off x="1821868" y="5081054"/>
            <a:ext cx="3306565" cy="30075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Empirical Findings</a:t>
            </a:r>
            <a:endParaRPr lang="zh-CN" altLang="en-US" sz="2800" b="1"/>
          </a:p>
        </p:txBody>
      </p:sp>
      <p:pic>
        <p:nvPicPr>
          <p:cNvPr id="2" name="图片 1">
            <a:extLst>
              <a:ext uri="{FF2B5EF4-FFF2-40B4-BE49-F238E27FC236}">
                <a16:creationId xmlns:a16="http://schemas.microsoft.com/office/drawing/2014/main" id="{0E067298-576D-4B3C-B972-8C4AAD1EC3EE}"/>
              </a:ext>
            </a:extLst>
          </p:cNvPr>
          <p:cNvPicPr>
            <a:picLocks noChangeAspect="1"/>
          </p:cNvPicPr>
          <p:nvPr/>
        </p:nvPicPr>
        <p:blipFill>
          <a:blip r:embed="rId5"/>
          <a:stretch>
            <a:fillRect/>
          </a:stretch>
        </p:blipFill>
        <p:spPr>
          <a:xfrm>
            <a:off x="412992" y="1799300"/>
            <a:ext cx="5590476" cy="3219048"/>
          </a:xfrm>
          <a:prstGeom prst="rect">
            <a:avLst/>
          </a:prstGeom>
        </p:spPr>
      </p:pic>
      <p:pic>
        <p:nvPicPr>
          <p:cNvPr id="5" name="图片 4">
            <a:extLst>
              <a:ext uri="{FF2B5EF4-FFF2-40B4-BE49-F238E27FC236}">
                <a16:creationId xmlns:a16="http://schemas.microsoft.com/office/drawing/2014/main" id="{8FE251B5-6604-43BB-8C5A-EE2139E0E6BA}"/>
              </a:ext>
            </a:extLst>
          </p:cNvPr>
          <p:cNvPicPr>
            <a:picLocks noChangeAspect="1"/>
          </p:cNvPicPr>
          <p:nvPr/>
        </p:nvPicPr>
        <p:blipFill>
          <a:blip r:embed="rId6"/>
          <a:stretch>
            <a:fillRect/>
          </a:stretch>
        </p:blipFill>
        <p:spPr>
          <a:xfrm>
            <a:off x="6272050" y="1670729"/>
            <a:ext cx="5761905" cy="3476190"/>
          </a:xfrm>
          <a:prstGeom prst="rect">
            <a:avLst/>
          </a:prstGeom>
        </p:spPr>
      </p:pic>
    </p:spTree>
    <p:extLst>
      <p:ext uri="{BB962C8B-B14F-4D97-AF65-F5344CB8AC3E}">
        <p14:creationId xmlns:p14="http://schemas.microsoft.com/office/powerpoint/2010/main" val="2082809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Conclusions</a:t>
            </a:r>
            <a:endParaRPr lang="zh-CN" altLang="en-US" sz="2800" b="1"/>
          </a:p>
        </p:txBody>
      </p:sp>
      <p:sp>
        <p:nvSpPr>
          <p:cNvPr id="10" name="文本框 9">
            <a:extLst>
              <a:ext uri="{FF2B5EF4-FFF2-40B4-BE49-F238E27FC236}">
                <a16:creationId xmlns:a16="http://schemas.microsoft.com/office/drawing/2014/main" id="{21C03002-0779-41D4-901E-CDC125E58D35}"/>
              </a:ext>
            </a:extLst>
          </p:cNvPr>
          <p:cNvSpPr txBox="1"/>
          <p:nvPr/>
        </p:nvSpPr>
        <p:spPr>
          <a:xfrm>
            <a:off x="900669" y="1604001"/>
            <a:ext cx="11110356" cy="255454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The study reveals that LLMs' hidden states vary between accurate and hallucinated responses.</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A framework was introduced to analyze LLMs' awareness of hallucination, focusing on the LLaMA model family.</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Empirical evidence suggests the potential of using LLMs' hidden representations to reduce hallucinations.</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Insights from this research could enhance the reliability of LLMs in important applications.</a:t>
            </a:r>
          </a:p>
        </p:txBody>
      </p:sp>
    </p:spTree>
    <p:extLst>
      <p:ext uri="{BB962C8B-B14F-4D97-AF65-F5344CB8AC3E}">
        <p14:creationId xmlns:p14="http://schemas.microsoft.com/office/powerpoint/2010/main" val="97727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789C879-9109-4774-AF74-BDFC14DFE081}"/>
              </a:ext>
            </a:extLst>
          </p:cNvPr>
          <p:cNvPicPr>
            <a:picLocks noChangeAspect="1"/>
          </p:cNvPicPr>
          <p:nvPr/>
        </p:nvPicPr>
        <p:blipFill rotWithShape="1">
          <a:blip r:embed="rId5"/>
          <a:srcRect t="9690" r="-963"/>
          <a:stretch/>
        </p:blipFill>
        <p:spPr>
          <a:xfrm>
            <a:off x="1676157" y="2015838"/>
            <a:ext cx="8839686" cy="2826324"/>
          </a:xfrm>
          <a:prstGeom prst="rect">
            <a:avLst/>
          </a:prstGeom>
        </p:spPr>
      </p:pic>
    </p:spTree>
    <p:extLst>
      <p:ext uri="{BB962C8B-B14F-4D97-AF65-F5344CB8AC3E}">
        <p14:creationId xmlns:p14="http://schemas.microsoft.com/office/powerpoint/2010/main" val="169144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2601141"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Background</a:t>
            </a:r>
            <a:endParaRPr lang="zh-CN" altLang="en-US" sz="2800" b="1"/>
          </a:p>
        </p:txBody>
      </p:sp>
      <p:pic>
        <p:nvPicPr>
          <p:cNvPr id="3" name="图片 2">
            <a:extLst>
              <a:ext uri="{FF2B5EF4-FFF2-40B4-BE49-F238E27FC236}">
                <a16:creationId xmlns:a16="http://schemas.microsoft.com/office/drawing/2014/main" id="{73AF1484-D031-4405-9147-56CE74C935D5}"/>
              </a:ext>
            </a:extLst>
          </p:cNvPr>
          <p:cNvPicPr>
            <a:picLocks noChangeAspect="1"/>
          </p:cNvPicPr>
          <p:nvPr/>
        </p:nvPicPr>
        <p:blipFill>
          <a:blip r:embed="rId5"/>
          <a:stretch>
            <a:fillRect/>
          </a:stretch>
        </p:blipFill>
        <p:spPr>
          <a:xfrm>
            <a:off x="5249143" y="1058256"/>
            <a:ext cx="6942857" cy="5171429"/>
          </a:xfrm>
          <a:prstGeom prst="rect">
            <a:avLst/>
          </a:prstGeom>
        </p:spPr>
      </p:pic>
      <p:sp>
        <p:nvSpPr>
          <p:cNvPr id="11" name="文本框 10">
            <a:extLst>
              <a:ext uri="{FF2B5EF4-FFF2-40B4-BE49-F238E27FC236}">
                <a16:creationId xmlns:a16="http://schemas.microsoft.com/office/drawing/2014/main" id="{86EAEBCD-7DF8-4F6B-B1AF-D98D294FF212}"/>
              </a:ext>
            </a:extLst>
          </p:cNvPr>
          <p:cNvSpPr txBox="1"/>
          <p:nvPr/>
        </p:nvSpPr>
        <p:spPr>
          <a:xfrm>
            <a:off x="900670" y="1604001"/>
            <a:ext cx="4348474" cy="236988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Jailbreak</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Large Language Models (LLMs) are vulnerable to 'Jailbreaking' prompts, a type of attack that can coax these models into generating harmful and illegal content. </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This study investigates the effects of pruning on the safety alignment of large language models (LLMs).</a:t>
            </a:r>
          </a:p>
        </p:txBody>
      </p:sp>
    </p:spTree>
    <p:extLst>
      <p:ext uri="{BB962C8B-B14F-4D97-AF65-F5344CB8AC3E}">
        <p14:creationId xmlns:p14="http://schemas.microsoft.com/office/powerpoint/2010/main" val="288982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4791186"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Methodology</a:t>
            </a:r>
            <a:endParaRPr lang="zh-CN" altLang="en-US" sz="2800" b="1"/>
          </a:p>
        </p:txBody>
      </p:sp>
      <p:pic>
        <p:nvPicPr>
          <p:cNvPr id="3" name="图片 2">
            <a:extLst>
              <a:ext uri="{FF2B5EF4-FFF2-40B4-BE49-F238E27FC236}">
                <a16:creationId xmlns:a16="http://schemas.microsoft.com/office/drawing/2014/main" id="{BFBA8FCA-F329-48D5-A1C2-54C9F21D08B6}"/>
              </a:ext>
            </a:extLst>
          </p:cNvPr>
          <p:cNvPicPr>
            <a:picLocks noChangeAspect="1"/>
          </p:cNvPicPr>
          <p:nvPr/>
        </p:nvPicPr>
        <p:blipFill>
          <a:blip r:embed="rId5"/>
          <a:stretch>
            <a:fillRect/>
          </a:stretch>
        </p:blipFill>
        <p:spPr>
          <a:xfrm>
            <a:off x="864867" y="3460163"/>
            <a:ext cx="10462265" cy="2553502"/>
          </a:xfrm>
          <a:prstGeom prst="rect">
            <a:avLst/>
          </a:prstGeom>
        </p:spPr>
      </p:pic>
      <p:sp>
        <p:nvSpPr>
          <p:cNvPr id="10" name="文本框 9">
            <a:extLst>
              <a:ext uri="{FF2B5EF4-FFF2-40B4-BE49-F238E27FC236}">
                <a16:creationId xmlns:a16="http://schemas.microsoft.com/office/drawing/2014/main" id="{0FEEB2DF-42C7-4186-B347-1A43FC623FE4}"/>
              </a:ext>
            </a:extLst>
          </p:cNvPr>
          <p:cNvSpPr txBox="1"/>
          <p:nvPr/>
        </p:nvSpPr>
        <p:spPr>
          <a:xfrm>
            <a:off x="900669" y="1499226"/>
            <a:ext cx="8967231" cy="196977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200" b="1">
                <a:latin typeface="微软雅黑" panose="020B0503020204020204" pitchFamily="34" charset="-122"/>
                <a:ea typeface="微软雅黑" panose="020B0503020204020204" pitchFamily="34" charset="-122"/>
              </a:rPr>
              <a:t>Datasets</a:t>
            </a:r>
          </a:p>
          <a:p>
            <a:pPr marL="742950" lvl="1" indent="-28575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225 hypothetical malicious tasks</a:t>
            </a:r>
          </a:p>
          <a:p>
            <a:pPr marL="742950" lvl="1" indent="-28575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Five categories</a:t>
            </a:r>
          </a:p>
          <a:p>
            <a:pPr marL="742950" lvl="1" indent="-28575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Each category has 45 tasks divided into low, medium, and high severity</a:t>
            </a:r>
          </a:p>
          <a:p>
            <a:pPr marL="742950" lvl="1" indent="-285750">
              <a:buFont typeface="Wingdings" panose="05000000000000000000" pitchFamily="2" charset="2"/>
              <a:buChar char="l"/>
            </a:pP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021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4791186"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Methodology</a:t>
            </a:r>
          </a:p>
        </p:txBody>
      </p:sp>
      <p:pic>
        <p:nvPicPr>
          <p:cNvPr id="2" name="图片 1">
            <a:extLst>
              <a:ext uri="{FF2B5EF4-FFF2-40B4-BE49-F238E27FC236}">
                <a16:creationId xmlns:a16="http://schemas.microsoft.com/office/drawing/2014/main" id="{991E0FD8-AE9C-4B6D-8815-5DE6AF051FE3}"/>
              </a:ext>
            </a:extLst>
          </p:cNvPr>
          <p:cNvPicPr>
            <a:picLocks noChangeAspect="1"/>
          </p:cNvPicPr>
          <p:nvPr/>
        </p:nvPicPr>
        <p:blipFill>
          <a:blip r:embed="rId5"/>
          <a:stretch>
            <a:fillRect/>
          </a:stretch>
        </p:blipFill>
        <p:spPr>
          <a:xfrm>
            <a:off x="6231035" y="1386143"/>
            <a:ext cx="4791186" cy="4468302"/>
          </a:xfrm>
          <a:prstGeom prst="rect">
            <a:avLst/>
          </a:prstGeom>
        </p:spPr>
      </p:pic>
      <p:sp>
        <p:nvSpPr>
          <p:cNvPr id="10" name="文本框 9">
            <a:extLst>
              <a:ext uri="{FF2B5EF4-FFF2-40B4-BE49-F238E27FC236}">
                <a16:creationId xmlns:a16="http://schemas.microsoft.com/office/drawing/2014/main" id="{1C7B4D1E-DDC8-4701-A785-6EF73FAFFF11}"/>
              </a:ext>
            </a:extLst>
          </p:cNvPr>
          <p:cNvSpPr txBox="1"/>
          <p:nvPr/>
        </p:nvSpPr>
        <p:spPr>
          <a:xfrm>
            <a:off x="804045" y="1581476"/>
            <a:ext cx="5587229" cy="329320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200" b="1"/>
              <a:t>Models</a:t>
            </a:r>
          </a:p>
          <a:p>
            <a:pPr marL="742950" lvl="1" indent="-285750">
              <a:buFont typeface="Wingdings" panose="05000000000000000000" pitchFamily="2" charset="2"/>
              <a:buChar char="l"/>
            </a:pPr>
            <a:r>
              <a:rPr lang="en-US" altLang="zh-CN" sz="2000"/>
              <a:t>LLaMA-2-Chat</a:t>
            </a:r>
          </a:p>
          <a:p>
            <a:pPr marL="742950" lvl="1" indent="-285750">
              <a:buFont typeface="Wingdings" panose="05000000000000000000" pitchFamily="2" charset="2"/>
              <a:buChar char="l"/>
            </a:pPr>
            <a:r>
              <a:rPr lang="en-US" altLang="zh-CN" sz="2000"/>
              <a:t>Vicuna 1.3</a:t>
            </a:r>
          </a:p>
          <a:p>
            <a:pPr marL="742950" lvl="1" indent="-285750">
              <a:buFont typeface="Wingdings" panose="05000000000000000000" pitchFamily="2" charset="2"/>
              <a:buChar char="l"/>
            </a:pPr>
            <a:r>
              <a:rPr lang="en-US" altLang="zh-CN" sz="2000"/>
              <a:t>Mistral Instruct v0.2</a:t>
            </a:r>
          </a:p>
          <a:p>
            <a:pPr marL="285750" indent="-285750">
              <a:buFont typeface="Wingdings" panose="05000000000000000000" pitchFamily="2" charset="2"/>
              <a:buChar char="l"/>
            </a:pPr>
            <a:r>
              <a:rPr lang="en-US" altLang="zh-CN" sz="2200" b="1"/>
              <a:t>Response Evaluation</a:t>
            </a:r>
          </a:p>
          <a:p>
            <a:pPr marL="742950" lvl="1" indent="-285750">
              <a:buFont typeface="Wingdings" panose="05000000000000000000" pitchFamily="2" charset="2"/>
              <a:buChar char="l"/>
            </a:pPr>
            <a:r>
              <a:rPr lang="en-US" altLang="zh-CN" sz="2000" b="1"/>
              <a:t>Refused</a:t>
            </a:r>
          </a:p>
          <a:p>
            <a:pPr marL="742950" lvl="1" indent="-285750">
              <a:buFont typeface="Wingdings" panose="05000000000000000000" pitchFamily="2" charset="2"/>
              <a:buChar char="l"/>
            </a:pPr>
            <a:r>
              <a:rPr lang="en-US" altLang="zh-CN" sz="2000" b="1"/>
              <a:t>Incomplete</a:t>
            </a:r>
          </a:p>
          <a:p>
            <a:pPr marL="742950" lvl="1" indent="-285750">
              <a:buFont typeface="Wingdings" panose="05000000000000000000" pitchFamily="2" charset="2"/>
              <a:buChar char="l"/>
            </a:pPr>
            <a:r>
              <a:rPr lang="en-US" altLang="zh-CN" sz="2000" b="1"/>
              <a:t>Correct</a:t>
            </a:r>
          </a:p>
          <a:p>
            <a:pPr marL="742950" lvl="1" indent="-285750">
              <a:buFont typeface="Wingdings" panose="05000000000000000000" pitchFamily="2" charset="2"/>
              <a:buChar char="l"/>
            </a:pPr>
            <a:endParaRPr lang="en-US" altLang="zh-CN" sz="2200" b="1"/>
          </a:p>
          <a:p>
            <a:pPr marL="742950" lvl="1" indent="-285750">
              <a:buFont typeface="Wingdings" panose="05000000000000000000" pitchFamily="2" charset="2"/>
              <a:buChar char="l"/>
            </a:pPr>
            <a:endParaRPr lang="en-US" altLang="zh-CN" sz="2200" b="1"/>
          </a:p>
        </p:txBody>
      </p:sp>
    </p:spTree>
    <p:extLst>
      <p:ext uri="{BB962C8B-B14F-4D97-AF65-F5344CB8AC3E}">
        <p14:creationId xmlns:p14="http://schemas.microsoft.com/office/powerpoint/2010/main" val="446041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4791186"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Methodology</a:t>
            </a:r>
            <a:endParaRPr lang="zh-CN" altLang="en-US" sz="2800" b="1"/>
          </a:p>
          <a:p>
            <a:pPr marL="742950" lvl="1" indent="-285750">
              <a:buFont typeface="Wingdings" panose="05000000000000000000" pitchFamily="2" charset="2"/>
              <a:buChar char="l"/>
            </a:pPr>
            <a:r>
              <a:rPr lang="en-US" altLang="zh-CN" sz="2800" b="1"/>
              <a:t>Wanda Pruning</a:t>
            </a:r>
            <a:endParaRPr lang="zh-CN" altLang="en-US" sz="2800" b="1"/>
          </a:p>
        </p:txBody>
      </p:sp>
      <p:pic>
        <p:nvPicPr>
          <p:cNvPr id="2" name="图片 1">
            <a:extLst>
              <a:ext uri="{FF2B5EF4-FFF2-40B4-BE49-F238E27FC236}">
                <a16:creationId xmlns:a16="http://schemas.microsoft.com/office/drawing/2014/main" id="{9F09D64C-FA0D-4340-8E75-7420856096B4}"/>
              </a:ext>
            </a:extLst>
          </p:cNvPr>
          <p:cNvPicPr>
            <a:picLocks noChangeAspect="1"/>
          </p:cNvPicPr>
          <p:nvPr/>
        </p:nvPicPr>
        <p:blipFill>
          <a:blip r:embed="rId5"/>
          <a:stretch>
            <a:fillRect/>
          </a:stretch>
        </p:blipFill>
        <p:spPr>
          <a:xfrm>
            <a:off x="1115251" y="1956165"/>
            <a:ext cx="9961497" cy="2474431"/>
          </a:xfrm>
          <a:prstGeom prst="rect">
            <a:avLst/>
          </a:prstGeom>
        </p:spPr>
      </p:pic>
      <p:sp>
        <p:nvSpPr>
          <p:cNvPr id="9" name="文本框 8">
            <a:extLst>
              <a:ext uri="{FF2B5EF4-FFF2-40B4-BE49-F238E27FC236}">
                <a16:creationId xmlns:a16="http://schemas.microsoft.com/office/drawing/2014/main" id="{529F57FF-BABC-4BE6-94DA-DB599EC8AAD4}"/>
              </a:ext>
            </a:extLst>
          </p:cNvPr>
          <p:cNvSpPr txBox="1"/>
          <p:nvPr/>
        </p:nvSpPr>
        <p:spPr>
          <a:xfrm>
            <a:off x="1073426" y="5533404"/>
            <a:ext cx="10515600" cy="646331"/>
          </a:xfrm>
          <a:prstGeom prst="rect">
            <a:avLst/>
          </a:prstGeom>
          <a:noFill/>
        </p:spPr>
        <p:txBody>
          <a:bodyPr wrap="square" rtlCol="0">
            <a:spAutoFit/>
          </a:bodyPr>
          <a:lstStyle/>
          <a:p>
            <a:r>
              <a:rPr lang="en-US" altLang="zh-CN"/>
              <a:t>[1] Sun M, Liu Z, Bair A, et al. A simple and effective pruning approach for large language models[J]. arXiv preprint arXiv:2306.11695, 2023.</a:t>
            </a:r>
            <a:endParaRPr lang="zh-CN" altLang="en-US"/>
          </a:p>
        </p:txBody>
      </p:sp>
    </p:spTree>
    <p:extLst>
      <p:ext uri="{BB962C8B-B14F-4D97-AF65-F5344CB8AC3E}">
        <p14:creationId xmlns:p14="http://schemas.microsoft.com/office/powerpoint/2010/main" val="442988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412992" y="1058256"/>
            <a:ext cx="4791186"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Results</a:t>
            </a:r>
            <a:endParaRPr lang="zh-CN" altLang="en-US" sz="2800" b="1"/>
          </a:p>
        </p:txBody>
      </p:sp>
      <p:pic>
        <p:nvPicPr>
          <p:cNvPr id="3" name="图片 2">
            <a:extLst>
              <a:ext uri="{FF2B5EF4-FFF2-40B4-BE49-F238E27FC236}">
                <a16:creationId xmlns:a16="http://schemas.microsoft.com/office/drawing/2014/main" id="{80AEDA7B-9151-4C31-98E4-DC4DA65E8370}"/>
              </a:ext>
            </a:extLst>
          </p:cNvPr>
          <p:cNvPicPr>
            <a:picLocks noChangeAspect="1"/>
          </p:cNvPicPr>
          <p:nvPr/>
        </p:nvPicPr>
        <p:blipFill>
          <a:blip r:embed="rId5"/>
          <a:stretch>
            <a:fillRect/>
          </a:stretch>
        </p:blipFill>
        <p:spPr>
          <a:xfrm>
            <a:off x="900670" y="1581401"/>
            <a:ext cx="10387429" cy="2584245"/>
          </a:xfrm>
          <a:prstGeom prst="rect">
            <a:avLst/>
          </a:prstGeom>
        </p:spPr>
      </p:pic>
      <p:pic>
        <p:nvPicPr>
          <p:cNvPr id="10" name="图片 9">
            <a:extLst>
              <a:ext uri="{FF2B5EF4-FFF2-40B4-BE49-F238E27FC236}">
                <a16:creationId xmlns:a16="http://schemas.microsoft.com/office/drawing/2014/main" id="{4ECC5233-1351-4C7F-A291-DEB1F0D3EFAE}"/>
              </a:ext>
            </a:extLst>
          </p:cNvPr>
          <p:cNvPicPr>
            <a:picLocks noChangeAspect="1"/>
          </p:cNvPicPr>
          <p:nvPr/>
        </p:nvPicPr>
        <p:blipFill>
          <a:blip r:embed="rId6"/>
          <a:stretch>
            <a:fillRect/>
          </a:stretch>
        </p:blipFill>
        <p:spPr>
          <a:xfrm>
            <a:off x="979313" y="4165646"/>
            <a:ext cx="10296286" cy="2584245"/>
          </a:xfrm>
          <a:prstGeom prst="rect">
            <a:avLst/>
          </a:prstGeom>
        </p:spPr>
      </p:pic>
    </p:spTree>
    <p:extLst>
      <p:ext uri="{BB962C8B-B14F-4D97-AF65-F5344CB8AC3E}">
        <p14:creationId xmlns:p14="http://schemas.microsoft.com/office/powerpoint/2010/main" val="49716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4791186"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Results</a:t>
            </a:r>
            <a:endParaRPr lang="zh-CN" altLang="en-US" sz="2800" b="1"/>
          </a:p>
        </p:txBody>
      </p:sp>
      <p:pic>
        <p:nvPicPr>
          <p:cNvPr id="3" name="图片 2">
            <a:extLst>
              <a:ext uri="{FF2B5EF4-FFF2-40B4-BE49-F238E27FC236}">
                <a16:creationId xmlns:a16="http://schemas.microsoft.com/office/drawing/2014/main" id="{FFD9DC5D-B3BC-4885-B8A3-20D621F78340}"/>
              </a:ext>
            </a:extLst>
          </p:cNvPr>
          <p:cNvPicPr>
            <a:picLocks noChangeAspect="1"/>
          </p:cNvPicPr>
          <p:nvPr/>
        </p:nvPicPr>
        <p:blipFill>
          <a:blip r:embed="rId5"/>
          <a:stretch>
            <a:fillRect/>
          </a:stretch>
        </p:blipFill>
        <p:spPr>
          <a:xfrm>
            <a:off x="1200150" y="1581476"/>
            <a:ext cx="10267950" cy="3081731"/>
          </a:xfrm>
          <a:prstGeom prst="rect">
            <a:avLst/>
          </a:prstGeom>
        </p:spPr>
      </p:pic>
    </p:spTree>
    <p:extLst>
      <p:ext uri="{BB962C8B-B14F-4D97-AF65-F5344CB8AC3E}">
        <p14:creationId xmlns:p14="http://schemas.microsoft.com/office/powerpoint/2010/main" val="84599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4791186"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Results</a:t>
            </a:r>
            <a:endParaRPr lang="zh-CN" altLang="en-US" sz="2800" b="1"/>
          </a:p>
        </p:txBody>
      </p:sp>
      <p:pic>
        <p:nvPicPr>
          <p:cNvPr id="2" name="图片 1">
            <a:extLst>
              <a:ext uri="{FF2B5EF4-FFF2-40B4-BE49-F238E27FC236}">
                <a16:creationId xmlns:a16="http://schemas.microsoft.com/office/drawing/2014/main" id="{2F293694-0091-4AD5-8B2E-712049E996CB}"/>
              </a:ext>
            </a:extLst>
          </p:cNvPr>
          <p:cNvPicPr>
            <a:picLocks noChangeAspect="1"/>
          </p:cNvPicPr>
          <p:nvPr/>
        </p:nvPicPr>
        <p:blipFill>
          <a:blip r:embed="rId5"/>
          <a:stretch>
            <a:fillRect/>
          </a:stretch>
        </p:blipFill>
        <p:spPr>
          <a:xfrm>
            <a:off x="1322737" y="1741838"/>
            <a:ext cx="9546525" cy="3684102"/>
          </a:xfrm>
          <a:prstGeom prst="rect">
            <a:avLst/>
          </a:prstGeom>
        </p:spPr>
      </p:pic>
    </p:spTree>
    <p:extLst>
      <p:ext uri="{BB962C8B-B14F-4D97-AF65-F5344CB8AC3E}">
        <p14:creationId xmlns:p14="http://schemas.microsoft.com/office/powerpoint/2010/main" val="172328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164CDA4-129A-4155-B5A8-DDDFA5522D33}"/>
              </a:ext>
            </a:extLst>
          </p:cNvPr>
          <p:cNvPicPr>
            <a:picLocks noChangeAspect="1"/>
          </p:cNvPicPr>
          <p:nvPr/>
        </p:nvPicPr>
        <p:blipFill>
          <a:blip r:embed="rId5"/>
          <a:stretch>
            <a:fillRect/>
          </a:stretch>
        </p:blipFill>
        <p:spPr>
          <a:xfrm>
            <a:off x="1309052" y="2051119"/>
            <a:ext cx="9573896" cy="2755762"/>
          </a:xfrm>
          <a:prstGeom prst="rect">
            <a:avLst/>
          </a:prstGeom>
        </p:spPr>
      </p:pic>
    </p:spTree>
    <p:extLst>
      <p:ext uri="{BB962C8B-B14F-4D97-AF65-F5344CB8AC3E}">
        <p14:creationId xmlns:p14="http://schemas.microsoft.com/office/powerpoint/2010/main" val="4072710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Conclusions</a:t>
            </a:r>
            <a:endParaRPr lang="zh-CN" altLang="en-US" sz="2800" b="1"/>
          </a:p>
        </p:txBody>
      </p:sp>
      <p:sp>
        <p:nvSpPr>
          <p:cNvPr id="8" name="文本框 7">
            <a:extLst>
              <a:ext uri="{FF2B5EF4-FFF2-40B4-BE49-F238E27FC236}">
                <a16:creationId xmlns:a16="http://schemas.microsoft.com/office/drawing/2014/main" id="{8D407CC3-045E-41EF-A200-77E5583465A2}"/>
              </a:ext>
            </a:extLst>
          </p:cNvPr>
          <p:cNvSpPr txBox="1"/>
          <p:nvPr/>
        </p:nvSpPr>
        <p:spPr>
          <a:xfrm>
            <a:off x="900669" y="1184901"/>
            <a:ext cx="11110356" cy="3477875"/>
          </a:xfrm>
          <a:prstGeom prst="rect">
            <a:avLst/>
          </a:prstGeom>
          <a:noFill/>
        </p:spPr>
        <p:txBody>
          <a:bodyPr wrap="square" rtlCol="0">
            <a:spAutoFit/>
          </a:bodyPr>
          <a:lstStyle/>
          <a:p>
            <a:pPr marL="342900" indent="-342900">
              <a:buFont typeface="Wingdings" panose="05000000000000000000" pitchFamily="2" charset="2"/>
              <a:buChar char="l"/>
            </a:pPr>
            <a:endParaRPr lang="en-US" altLang="zh-CN" sz="200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Pruning up to 20% of LLM parameters increases resistance to jailbreaking prompts without hindering performance.</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Enhanced safety post-pruning correlates with the model's initial safety training, suggesting a more generalizable impact of pruning.</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A new dataset of 225 harmful tasks across five categories was used to demonstrate that pruning helps LLMs focus on relevant information in jailbreaking scenarios.</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Popular models like LLaMA-2 Chat, Vicuna, and Mistral Instruct show high susceptibility to jailbreaking, with success rates of 70-100% in some cases.</a:t>
            </a:r>
          </a:p>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Pruning offers a promising method to improve LLM safety and reliability, with potential applications in other aspects of LLM behavior.</a:t>
            </a:r>
          </a:p>
        </p:txBody>
      </p:sp>
    </p:spTree>
    <p:extLst>
      <p:ext uri="{BB962C8B-B14F-4D97-AF65-F5344CB8AC3E}">
        <p14:creationId xmlns:p14="http://schemas.microsoft.com/office/powerpoint/2010/main" val="61118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latin typeface="微软雅黑" panose="020B0503020204020204" pitchFamily="34" charset="-122"/>
                <a:ea typeface="微软雅黑" panose="020B0503020204020204" pitchFamily="34" charset="-122"/>
              </a:rPr>
              <a:t>Background</a:t>
            </a:r>
            <a:endParaRPr lang="zh-CN" altLang="en-US" sz="2800" b="1">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D9405B7-4E1B-45DA-83AD-91CD2D48FC3D}"/>
              </a:ext>
            </a:extLst>
          </p:cNvPr>
          <p:cNvPicPr>
            <a:picLocks noChangeAspect="1"/>
          </p:cNvPicPr>
          <p:nvPr/>
        </p:nvPicPr>
        <p:blipFill>
          <a:blip r:embed="rId5"/>
          <a:stretch>
            <a:fillRect/>
          </a:stretch>
        </p:blipFill>
        <p:spPr>
          <a:xfrm>
            <a:off x="6062839" y="1058256"/>
            <a:ext cx="5592696" cy="4495395"/>
          </a:xfrm>
          <a:prstGeom prst="rect">
            <a:avLst/>
          </a:prstGeom>
        </p:spPr>
      </p:pic>
      <p:sp>
        <p:nvSpPr>
          <p:cNvPr id="13" name="文本框 12">
            <a:extLst>
              <a:ext uri="{FF2B5EF4-FFF2-40B4-BE49-F238E27FC236}">
                <a16:creationId xmlns:a16="http://schemas.microsoft.com/office/drawing/2014/main" id="{9960835E-B375-4257-B573-3023F61B0060}"/>
              </a:ext>
            </a:extLst>
          </p:cNvPr>
          <p:cNvSpPr txBox="1"/>
          <p:nvPr/>
        </p:nvSpPr>
        <p:spPr>
          <a:xfrm>
            <a:off x="900669" y="1604001"/>
            <a:ext cx="5195331" cy="3662541"/>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Hallucination</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The generated content from LLMs is nonsensical, unfaithful, or incorrect in response to a given query</a:t>
            </a:r>
          </a:p>
          <a:p>
            <a:pPr marL="285750"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Possible Reasons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Source and Target Discrepancies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Unintentional Source-Target Discrepancies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Intentional Source-Target Discrepancies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Repetitiveness in Training Data</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Impact of Data Noise</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Randomness in the Decoding Process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Model's Parameter Knowledge Bias</a:t>
            </a:r>
          </a:p>
          <a:p>
            <a:pPr marL="742950" lvl="1"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Decoding Differences between Training and Actual Application</a:t>
            </a:r>
          </a:p>
        </p:txBody>
      </p:sp>
    </p:spTree>
    <p:extLst>
      <p:ext uri="{BB962C8B-B14F-4D97-AF65-F5344CB8AC3E}">
        <p14:creationId xmlns:p14="http://schemas.microsoft.com/office/powerpoint/2010/main" val="29698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Methodology</a:t>
            </a:r>
          </a:p>
          <a:p>
            <a:pPr marL="285750" indent="-285750">
              <a:buFont typeface="Wingdings" panose="05000000000000000000" pitchFamily="2" charset="2"/>
              <a:buChar char="l"/>
            </a:pPr>
            <a:endParaRPr lang="zh-CN" altLang="en-US" sz="2800" b="1"/>
          </a:p>
        </p:txBody>
      </p:sp>
      <p:pic>
        <p:nvPicPr>
          <p:cNvPr id="2" name="图片 1">
            <a:extLst>
              <a:ext uri="{FF2B5EF4-FFF2-40B4-BE49-F238E27FC236}">
                <a16:creationId xmlns:a16="http://schemas.microsoft.com/office/drawing/2014/main" id="{AE8A84BB-D383-4F25-A293-E82CD58FC601}"/>
              </a:ext>
            </a:extLst>
          </p:cNvPr>
          <p:cNvPicPr>
            <a:picLocks noChangeAspect="1"/>
          </p:cNvPicPr>
          <p:nvPr/>
        </p:nvPicPr>
        <p:blipFill rotWithShape="1">
          <a:blip r:embed="rId5"/>
          <a:srcRect t="6082" r="-762" b="10463"/>
          <a:stretch/>
        </p:blipFill>
        <p:spPr>
          <a:xfrm>
            <a:off x="804046" y="3320556"/>
            <a:ext cx="10450976" cy="1980844"/>
          </a:xfrm>
          <a:prstGeom prst="rect">
            <a:avLst/>
          </a:prstGeom>
        </p:spPr>
      </p:pic>
      <p:sp>
        <p:nvSpPr>
          <p:cNvPr id="10" name="文本框 9">
            <a:extLst>
              <a:ext uri="{FF2B5EF4-FFF2-40B4-BE49-F238E27FC236}">
                <a16:creationId xmlns:a16="http://schemas.microsoft.com/office/drawing/2014/main" id="{73937D95-68A3-4554-AD18-634C1F4EF3E4}"/>
              </a:ext>
            </a:extLst>
          </p:cNvPr>
          <p:cNvSpPr txBox="1"/>
          <p:nvPr/>
        </p:nvSpPr>
        <p:spPr>
          <a:xfrm>
            <a:off x="882276" y="1600200"/>
            <a:ext cx="10246826" cy="163121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Providing two inputs to the LLM</a:t>
            </a:r>
          </a:p>
          <a:p>
            <a:pPr marL="285750"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Extracting threecritical hidden states to be analyzed</a:t>
            </a:r>
          </a:p>
          <a:p>
            <a:pPr marL="742950" lvl="1"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S1</a:t>
            </a:r>
            <a:r>
              <a:rPr lang="en-US" altLang="zh-CN" sz="2000">
                <a:latin typeface="微软雅黑" panose="020B0503020204020204" pitchFamily="34" charset="-122"/>
                <a:ea typeface="微软雅黑" panose="020B0503020204020204" pitchFamily="34" charset="-122"/>
              </a:rPr>
              <a:t> represents the final hidden state of the question segment</a:t>
            </a:r>
          </a:p>
          <a:p>
            <a:pPr marL="742950" lvl="1"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S2</a:t>
            </a:r>
            <a:r>
              <a:rPr lang="en-US" altLang="zh-CN" sz="2000">
                <a:latin typeface="微软雅黑" panose="020B0503020204020204" pitchFamily="34" charset="-122"/>
                <a:ea typeface="微软雅黑" panose="020B0503020204020204" pitchFamily="34" charset="-122"/>
              </a:rPr>
              <a:t> relates to the final hidden state of the entire hallucinated input</a:t>
            </a:r>
          </a:p>
          <a:p>
            <a:pPr marL="742950" lvl="1"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S3</a:t>
            </a:r>
            <a:r>
              <a:rPr lang="en-US" altLang="zh-CN" sz="2000">
                <a:latin typeface="微软雅黑" panose="020B0503020204020204" pitchFamily="34" charset="-122"/>
                <a:ea typeface="微软雅黑" panose="020B0503020204020204" pitchFamily="34" charset="-122"/>
              </a:rPr>
              <a:t> is obtained for the correct input.</a:t>
            </a:r>
          </a:p>
        </p:txBody>
      </p:sp>
    </p:spTree>
    <p:extLst>
      <p:ext uri="{BB962C8B-B14F-4D97-AF65-F5344CB8AC3E}">
        <p14:creationId xmlns:p14="http://schemas.microsoft.com/office/powerpoint/2010/main" val="350549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Experiment Setup</a:t>
            </a:r>
            <a:endParaRPr lang="zh-CN" altLang="en-US" sz="2800" b="1"/>
          </a:p>
        </p:txBody>
      </p:sp>
      <p:sp>
        <p:nvSpPr>
          <p:cNvPr id="10" name="文本框 9">
            <a:extLst>
              <a:ext uri="{FF2B5EF4-FFF2-40B4-BE49-F238E27FC236}">
                <a16:creationId xmlns:a16="http://schemas.microsoft.com/office/drawing/2014/main" id="{9FF6AECC-D789-43C6-B9FD-6BB0CEDCC86E}"/>
              </a:ext>
            </a:extLst>
          </p:cNvPr>
          <p:cNvSpPr txBox="1"/>
          <p:nvPr/>
        </p:nvSpPr>
        <p:spPr>
          <a:xfrm>
            <a:off x="900669" y="1604001"/>
            <a:ext cx="8967231" cy="286232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Datasets</a:t>
            </a:r>
          </a:p>
          <a:p>
            <a:pPr marL="742950" lvl="1" indent="-285750">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TruthfulQA</a:t>
            </a:r>
          </a:p>
          <a:p>
            <a:pPr marL="1200150" lvl="2" indent="-285750">
              <a:buFont typeface="Wingdings" panose="05000000000000000000" pitchFamily="2" charset="2"/>
              <a:buChar char="l"/>
            </a:pPr>
            <a:r>
              <a:rPr lang="en-US" altLang="zh-CN" sz="1600">
                <a:latin typeface="微软雅黑" panose="020B0503020204020204" pitchFamily="34" charset="-122"/>
                <a:ea typeface="微软雅黑" panose="020B0503020204020204" pitchFamily="34" charset="-122"/>
              </a:rPr>
              <a:t>https://huggingface.co/datasets/truthful_qa</a:t>
            </a:r>
          </a:p>
          <a:p>
            <a:pPr marL="742950" lvl="1" indent="-285750">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HaluEval</a:t>
            </a:r>
          </a:p>
          <a:p>
            <a:pPr marL="1200150" lvl="2" indent="-285750">
              <a:buFont typeface="Wingdings" panose="05000000000000000000" pitchFamily="2" charset="2"/>
              <a:buChar char="l"/>
            </a:pPr>
            <a:r>
              <a:rPr lang="en-US" altLang="zh-CN" sz="1600">
                <a:latin typeface="微软雅黑" panose="020B0503020204020204" pitchFamily="34" charset="-122"/>
                <a:ea typeface="微软雅黑" panose="020B0503020204020204" pitchFamily="34" charset="-122"/>
              </a:rPr>
              <a:t>https://huggingface.co/datasets/pminervini/HaluEval</a:t>
            </a:r>
            <a:endParaRPr lang="en-US" altLang="zh-CN" sz="2000" b="1">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000" b="1">
                <a:latin typeface="微软雅黑" panose="020B0503020204020204" pitchFamily="34" charset="-122"/>
                <a:ea typeface="微软雅黑" panose="020B0503020204020204" pitchFamily="34" charset="-122"/>
              </a:rPr>
              <a:t>LLMs</a:t>
            </a:r>
          </a:p>
          <a:p>
            <a:pPr marL="742950" lvl="1" indent="-285750">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LLaMA-2 7B</a:t>
            </a:r>
          </a:p>
          <a:p>
            <a:pPr marL="742950" lvl="1" indent="-285750">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LLaMA-2-Chat-7B</a:t>
            </a:r>
          </a:p>
          <a:p>
            <a:pPr marL="742950" lvl="1" indent="-285750">
              <a:buFont typeface="Wingdings" panose="05000000000000000000" pitchFamily="2" charset="2"/>
              <a:buChar char="l"/>
            </a:pPr>
            <a:r>
              <a:rPr lang="en-US" altLang="zh-CN">
                <a:latin typeface="微软雅黑" panose="020B0503020204020204" pitchFamily="34" charset="-122"/>
                <a:ea typeface="微软雅黑" panose="020B0503020204020204" pitchFamily="34" charset="-122"/>
              </a:rPr>
              <a:t>LLaMA-2 13B</a:t>
            </a:r>
          </a:p>
          <a:p>
            <a:pPr marL="742950" lvl="1" indent="-285750">
              <a:buFont typeface="Wingdings" panose="05000000000000000000" pitchFamily="2" charset="2"/>
              <a:buChar char="l"/>
            </a:pP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9492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Empirical Findings</a:t>
            </a:r>
            <a:endParaRPr lang="zh-CN" altLang="en-US" sz="2800" b="1"/>
          </a:p>
        </p:txBody>
      </p:sp>
      <p:pic>
        <p:nvPicPr>
          <p:cNvPr id="2" name="图片 1">
            <a:extLst>
              <a:ext uri="{FF2B5EF4-FFF2-40B4-BE49-F238E27FC236}">
                <a16:creationId xmlns:a16="http://schemas.microsoft.com/office/drawing/2014/main" id="{2DCA24FE-ACCF-4164-A6C7-446E09AF6AE8}"/>
              </a:ext>
            </a:extLst>
          </p:cNvPr>
          <p:cNvPicPr>
            <a:picLocks noChangeAspect="1"/>
          </p:cNvPicPr>
          <p:nvPr/>
        </p:nvPicPr>
        <p:blipFill>
          <a:blip r:embed="rId5"/>
          <a:stretch>
            <a:fillRect/>
          </a:stretch>
        </p:blipFill>
        <p:spPr>
          <a:xfrm>
            <a:off x="1224700" y="1573995"/>
            <a:ext cx="4385740" cy="2796966"/>
          </a:xfrm>
          <a:prstGeom prst="rect">
            <a:avLst/>
          </a:prstGeom>
        </p:spPr>
      </p:pic>
      <p:pic>
        <p:nvPicPr>
          <p:cNvPr id="3" name="图片 2">
            <a:extLst>
              <a:ext uri="{FF2B5EF4-FFF2-40B4-BE49-F238E27FC236}">
                <a16:creationId xmlns:a16="http://schemas.microsoft.com/office/drawing/2014/main" id="{B7288A3F-2ECF-4360-942A-9902F32CA503}"/>
              </a:ext>
            </a:extLst>
          </p:cNvPr>
          <p:cNvPicPr>
            <a:picLocks noChangeAspect="1"/>
          </p:cNvPicPr>
          <p:nvPr/>
        </p:nvPicPr>
        <p:blipFill>
          <a:blip r:embed="rId6"/>
          <a:stretch>
            <a:fillRect/>
          </a:stretch>
        </p:blipFill>
        <p:spPr>
          <a:xfrm>
            <a:off x="6581562" y="1601360"/>
            <a:ext cx="4385738" cy="2745030"/>
          </a:xfrm>
          <a:prstGeom prst="rect">
            <a:avLst/>
          </a:prstGeom>
        </p:spPr>
      </p:pic>
      <p:pic>
        <p:nvPicPr>
          <p:cNvPr id="5" name="图片 4">
            <a:extLst>
              <a:ext uri="{FF2B5EF4-FFF2-40B4-BE49-F238E27FC236}">
                <a16:creationId xmlns:a16="http://schemas.microsoft.com/office/drawing/2014/main" id="{7EB3597A-A609-4E4F-850E-EECFBCBB97A1}"/>
              </a:ext>
            </a:extLst>
          </p:cNvPr>
          <p:cNvPicPr>
            <a:picLocks noChangeAspect="1"/>
          </p:cNvPicPr>
          <p:nvPr/>
        </p:nvPicPr>
        <p:blipFill>
          <a:blip r:embed="rId7"/>
          <a:stretch>
            <a:fillRect/>
          </a:stretch>
        </p:blipFill>
        <p:spPr>
          <a:xfrm>
            <a:off x="3706860" y="4357724"/>
            <a:ext cx="4597658" cy="543104"/>
          </a:xfrm>
          <a:prstGeom prst="rect">
            <a:avLst/>
          </a:prstGeom>
        </p:spPr>
      </p:pic>
      <p:pic>
        <p:nvPicPr>
          <p:cNvPr id="6" name="图片 5">
            <a:extLst>
              <a:ext uri="{FF2B5EF4-FFF2-40B4-BE49-F238E27FC236}">
                <a16:creationId xmlns:a16="http://schemas.microsoft.com/office/drawing/2014/main" id="{0D0EC1A6-4B96-4176-A0FD-8EA91E57D0EF}"/>
              </a:ext>
            </a:extLst>
          </p:cNvPr>
          <p:cNvPicPr>
            <a:picLocks noChangeAspect="1"/>
          </p:cNvPicPr>
          <p:nvPr/>
        </p:nvPicPr>
        <p:blipFill>
          <a:blip r:embed="rId8"/>
          <a:stretch>
            <a:fillRect/>
          </a:stretch>
        </p:blipFill>
        <p:spPr>
          <a:xfrm>
            <a:off x="3822443" y="5027705"/>
            <a:ext cx="4482076" cy="547230"/>
          </a:xfrm>
          <a:prstGeom prst="rect">
            <a:avLst/>
          </a:prstGeom>
        </p:spPr>
      </p:pic>
      <p:sp>
        <p:nvSpPr>
          <p:cNvPr id="7" name="文本框 6">
            <a:extLst>
              <a:ext uri="{FF2B5EF4-FFF2-40B4-BE49-F238E27FC236}">
                <a16:creationId xmlns:a16="http://schemas.microsoft.com/office/drawing/2014/main" id="{93070B5B-9A00-4A6B-9329-A114114FDF0C}"/>
              </a:ext>
            </a:extLst>
          </p:cNvPr>
          <p:cNvSpPr txBox="1"/>
          <p:nvPr/>
        </p:nvSpPr>
        <p:spPr>
          <a:xfrm>
            <a:off x="3417570" y="5615078"/>
            <a:ext cx="2389693" cy="369332"/>
          </a:xfrm>
          <a:prstGeom prst="rect">
            <a:avLst/>
          </a:prstGeom>
          <a:noFill/>
        </p:spPr>
        <p:txBody>
          <a:bodyPr wrap="none" rtlCol="0">
            <a:spAutoFit/>
          </a:bodyPr>
          <a:lstStyle/>
          <a:p>
            <a:r>
              <a:rPr lang="en-US" altLang="zh-CN" b="1">
                <a:latin typeface="微软雅黑" panose="020B0503020204020204" pitchFamily="34" charset="-122"/>
                <a:ea typeface="微软雅黑" panose="020B0503020204020204" pitchFamily="34" charset="-122"/>
              </a:rPr>
              <a:t>awareness score = </a:t>
            </a:r>
            <a:endParaRPr lang="zh-CN" altLang="en-US" b="1">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3F26D961-B7D7-4B34-A382-65829637E5B3}"/>
              </a:ext>
            </a:extLst>
          </p:cNvPr>
          <p:cNvPicPr>
            <a:picLocks noChangeAspect="1"/>
          </p:cNvPicPr>
          <p:nvPr/>
        </p:nvPicPr>
        <p:blipFill>
          <a:blip r:embed="rId9"/>
          <a:stretch>
            <a:fillRect/>
          </a:stretch>
        </p:blipFill>
        <p:spPr>
          <a:xfrm>
            <a:off x="5698023" y="5537839"/>
            <a:ext cx="3038095" cy="523810"/>
          </a:xfrm>
          <a:prstGeom prst="rect">
            <a:avLst/>
          </a:prstGeom>
        </p:spPr>
      </p:pic>
    </p:spTree>
    <p:extLst>
      <p:ext uri="{BB962C8B-B14F-4D97-AF65-F5344CB8AC3E}">
        <p14:creationId xmlns:p14="http://schemas.microsoft.com/office/powerpoint/2010/main" val="4229203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Empirical Findings</a:t>
            </a:r>
            <a:endParaRPr lang="zh-CN" altLang="en-US" sz="2800" b="1"/>
          </a:p>
        </p:txBody>
      </p:sp>
      <p:pic>
        <p:nvPicPr>
          <p:cNvPr id="5" name="图片 4">
            <a:extLst>
              <a:ext uri="{FF2B5EF4-FFF2-40B4-BE49-F238E27FC236}">
                <a16:creationId xmlns:a16="http://schemas.microsoft.com/office/drawing/2014/main" id="{F3AEC360-0D96-4DEE-8013-CDF2189F7A49}"/>
              </a:ext>
            </a:extLst>
          </p:cNvPr>
          <p:cNvPicPr>
            <a:picLocks noChangeAspect="1"/>
          </p:cNvPicPr>
          <p:nvPr/>
        </p:nvPicPr>
        <p:blipFill>
          <a:blip r:embed="rId5"/>
          <a:stretch>
            <a:fillRect/>
          </a:stretch>
        </p:blipFill>
        <p:spPr>
          <a:xfrm>
            <a:off x="980935" y="1651335"/>
            <a:ext cx="4873270" cy="3023283"/>
          </a:xfrm>
          <a:prstGeom prst="rect">
            <a:avLst/>
          </a:prstGeom>
        </p:spPr>
      </p:pic>
      <p:pic>
        <p:nvPicPr>
          <p:cNvPr id="6" name="图片 5">
            <a:extLst>
              <a:ext uri="{FF2B5EF4-FFF2-40B4-BE49-F238E27FC236}">
                <a16:creationId xmlns:a16="http://schemas.microsoft.com/office/drawing/2014/main" id="{05ADD313-80DD-4D4D-A094-F3EAE6FDA8F7}"/>
              </a:ext>
            </a:extLst>
          </p:cNvPr>
          <p:cNvPicPr>
            <a:picLocks noChangeAspect="1"/>
          </p:cNvPicPr>
          <p:nvPr/>
        </p:nvPicPr>
        <p:blipFill>
          <a:blip r:embed="rId6"/>
          <a:stretch>
            <a:fillRect/>
          </a:stretch>
        </p:blipFill>
        <p:spPr>
          <a:xfrm>
            <a:off x="6187302" y="1657051"/>
            <a:ext cx="5208496" cy="3017567"/>
          </a:xfrm>
          <a:prstGeom prst="rect">
            <a:avLst/>
          </a:prstGeom>
        </p:spPr>
      </p:pic>
      <p:sp>
        <p:nvSpPr>
          <p:cNvPr id="12" name="文本框 11">
            <a:extLst>
              <a:ext uri="{FF2B5EF4-FFF2-40B4-BE49-F238E27FC236}">
                <a16:creationId xmlns:a16="http://schemas.microsoft.com/office/drawing/2014/main" id="{024DA59F-0881-41D1-9346-3452AB22B57A}"/>
              </a:ext>
            </a:extLst>
          </p:cNvPr>
          <p:cNvSpPr txBox="1"/>
          <p:nvPr/>
        </p:nvSpPr>
        <p:spPr>
          <a:xfrm>
            <a:off x="1253094" y="4727579"/>
            <a:ext cx="9919731" cy="163121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Pro-prompting boosts the LLM's certainty in the accurate answer and introduces skepticism towards the hallucinated response</a:t>
            </a:r>
          </a:p>
          <a:p>
            <a:pPr marL="285750" indent="-28575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Anti-prompting induces doubt in the correct answer while fostering confidence in the hallucinated one.</a:t>
            </a:r>
          </a:p>
          <a:p>
            <a:pPr marL="285750" indent="-285750">
              <a:buFont typeface="Wingdings" panose="05000000000000000000" pitchFamily="2" charset="2"/>
              <a:buChar char="l"/>
            </a:pPr>
            <a:endParaRPr lang="en-US" altLang="zh-CN"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42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Empirical Findings</a:t>
            </a:r>
            <a:endParaRPr lang="zh-CN" altLang="en-US" sz="2800" b="1"/>
          </a:p>
        </p:txBody>
      </p:sp>
      <p:pic>
        <p:nvPicPr>
          <p:cNvPr id="2" name="图片 1">
            <a:extLst>
              <a:ext uri="{FF2B5EF4-FFF2-40B4-BE49-F238E27FC236}">
                <a16:creationId xmlns:a16="http://schemas.microsoft.com/office/drawing/2014/main" id="{96F67141-95C7-4008-B334-E862364AA06B}"/>
              </a:ext>
            </a:extLst>
          </p:cNvPr>
          <p:cNvPicPr>
            <a:picLocks noChangeAspect="1"/>
          </p:cNvPicPr>
          <p:nvPr/>
        </p:nvPicPr>
        <p:blipFill>
          <a:blip r:embed="rId5"/>
          <a:stretch>
            <a:fillRect/>
          </a:stretch>
        </p:blipFill>
        <p:spPr>
          <a:xfrm>
            <a:off x="6096000" y="1581476"/>
            <a:ext cx="5209524" cy="3704762"/>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2ADFC07-57D8-4E07-95AE-30CA63D8A750}"/>
                  </a:ext>
                </a:extLst>
              </p:cNvPr>
              <p:cNvSpPr txBox="1"/>
              <p:nvPr/>
            </p:nvSpPr>
            <p:spPr>
              <a:xfrm>
                <a:off x="900670" y="1604001"/>
                <a:ext cx="5209524" cy="224676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Correct Direction</a:t>
                </a:r>
              </a:p>
              <a:p>
                <a:pPr marL="742950" lvl="1"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a:t>
                </a:r>
              </a:p>
              <a:p>
                <a:pPr marL="742950" lvl="1" indent="-285750">
                  <a:buFont typeface="Wingdings" panose="05000000000000000000" pitchFamily="2" charset="2"/>
                  <a:buChar char="l"/>
                </a:pPr>
                <a14:m>
                  <m:oMath xmlns:m="http://schemas.openxmlformats.org/officeDocument/2006/math">
                    <m:sSub>
                      <m:sSubPr>
                        <m:ctrlPr>
                          <a:rPr lang="en-US" altLang="zh-CN" sz="2000" b="1" i="1" smtClean="0">
                            <a:latin typeface="Cambria Math" panose="02040503050406030204" pitchFamily="18" charset="0"/>
                            <a:ea typeface="微软雅黑" panose="020B0503020204020204" pitchFamily="34" charset="-122"/>
                          </a:rPr>
                        </m:ctrlPr>
                      </m:sSubPr>
                      <m:e>
                        <m:r>
                          <a:rPr lang="en-US" altLang="zh-CN" sz="2000" b="1" i="1" smtClean="0">
                            <a:latin typeface="Cambria Math" panose="02040503050406030204" pitchFamily="18" charset="0"/>
                            <a:ea typeface="微软雅黑" panose="020B0503020204020204" pitchFamily="34" charset="-122"/>
                          </a:rPr>
                          <m:t>𝒅</m:t>
                        </m:r>
                      </m:e>
                      <m:sub>
                        <m:r>
                          <a:rPr lang="en-US" altLang="zh-CN" sz="2000" b="1" i="1" smtClean="0">
                            <a:latin typeface="Cambria Math" panose="02040503050406030204" pitchFamily="18" charset="0"/>
                            <a:ea typeface="微软雅黑" panose="020B0503020204020204" pitchFamily="34" charset="-122"/>
                          </a:rPr>
                          <m:t>𝒄𝒐𝒓𝒓</m:t>
                        </m:r>
                      </m:sub>
                    </m:sSub>
                  </m:oMath>
                </a14:m>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Hallucinated Direction</a:t>
                </a:r>
              </a:p>
              <a:p>
                <a:pPr marL="742950" lvl="1" indent="-285750">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a:t>
                </a:r>
              </a:p>
              <a:p>
                <a:pPr marL="742950" lvl="1" indent="-285750">
                  <a:buFont typeface="Wingdings" panose="05000000000000000000" pitchFamily="2" charset="2"/>
                  <a:buChar char="l"/>
                </a:pPr>
                <a14:m>
                  <m:oMath xmlns:m="http://schemas.openxmlformats.org/officeDocument/2006/math">
                    <m:sSub>
                      <m:sSubPr>
                        <m:ctrlPr>
                          <a:rPr lang="en-US" altLang="zh-CN" sz="2000" b="1" i="1" smtClean="0">
                            <a:latin typeface="Cambria Math" panose="02040503050406030204" pitchFamily="18" charset="0"/>
                            <a:ea typeface="微软雅黑" panose="020B0503020204020204" pitchFamily="34" charset="-122"/>
                          </a:rPr>
                        </m:ctrlPr>
                      </m:sSubPr>
                      <m:e>
                        <m:r>
                          <a:rPr lang="en-US" altLang="zh-CN" sz="2000" b="1" i="1" smtClean="0">
                            <a:latin typeface="Cambria Math" panose="02040503050406030204" pitchFamily="18" charset="0"/>
                            <a:ea typeface="微软雅黑" panose="020B0503020204020204" pitchFamily="34" charset="-122"/>
                          </a:rPr>
                          <m:t>𝒅</m:t>
                        </m:r>
                      </m:e>
                      <m:sub>
                        <m:r>
                          <a:rPr lang="en-US" altLang="zh-CN" sz="2000" b="1" i="1" smtClean="0">
                            <a:latin typeface="Cambria Math" panose="02040503050406030204" pitchFamily="18" charset="0"/>
                            <a:ea typeface="微软雅黑" panose="020B0503020204020204" pitchFamily="34" charset="-122"/>
                          </a:rPr>
                          <m:t>𝒉𝒂𝒍𝒍𝒖𝒄</m:t>
                        </m:r>
                      </m:sub>
                    </m:sSub>
                  </m:oMath>
                </a14:m>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000" b="1" dirty="0">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C2ADFC07-57D8-4E07-95AE-30CA63D8A750}"/>
                  </a:ext>
                </a:extLst>
              </p:cNvPr>
              <p:cNvSpPr txBox="1">
                <a:spLocks noRot="1" noChangeAspect="1" noMove="1" noResize="1" noEditPoints="1" noAdjustHandles="1" noChangeArrowheads="1" noChangeShapeType="1" noTextEdit="1"/>
              </p:cNvSpPr>
              <p:nvPr/>
            </p:nvSpPr>
            <p:spPr>
              <a:xfrm>
                <a:off x="900670" y="1604001"/>
                <a:ext cx="5209524" cy="2246769"/>
              </a:xfrm>
              <a:prstGeom prst="rect">
                <a:avLst/>
              </a:prstGeom>
              <a:blipFill>
                <a:blip r:embed="rId6"/>
                <a:stretch>
                  <a:fillRect l="-1054" t="-135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DF3F3FD-7CD3-4AEA-9CC2-0D669887F503}"/>
              </a:ext>
            </a:extLst>
          </p:cNvPr>
          <p:cNvPicPr>
            <a:picLocks noChangeAspect="1"/>
          </p:cNvPicPr>
          <p:nvPr/>
        </p:nvPicPr>
        <p:blipFill>
          <a:blip r:embed="rId7"/>
          <a:stretch>
            <a:fillRect/>
          </a:stretch>
        </p:blipFill>
        <p:spPr>
          <a:xfrm>
            <a:off x="1710260" y="1932586"/>
            <a:ext cx="1707310" cy="349690"/>
          </a:xfrm>
          <a:prstGeom prst="rect">
            <a:avLst/>
          </a:prstGeom>
        </p:spPr>
      </p:pic>
      <p:pic>
        <p:nvPicPr>
          <p:cNvPr id="7" name="图片 6">
            <a:extLst>
              <a:ext uri="{FF2B5EF4-FFF2-40B4-BE49-F238E27FC236}">
                <a16:creationId xmlns:a16="http://schemas.microsoft.com/office/drawing/2014/main" id="{4482BD05-3FD0-46DF-A8A8-0801887E5410}"/>
              </a:ext>
            </a:extLst>
          </p:cNvPr>
          <p:cNvPicPr>
            <a:picLocks noChangeAspect="1"/>
          </p:cNvPicPr>
          <p:nvPr/>
        </p:nvPicPr>
        <p:blipFill>
          <a:blip r:embed="rId8"/>
          <a:stretch>
            <a:fillRect/>
          </a:stretch>
        </p:blipFill>
        <p:spPr>
          <a:xfrm>
            <a:off x="1710260" y="2846924"/>
            <a:ext cx="2361905" cy="400000"/>
          </a:xfrm>
          <a:prstGeom prst="rect">
            <a:avLst/>
          </a:prstGeom>
        </p:spPr>
      </p:pic>
    </p:spTree>
    <p:extLst>
      <p:ext uri="{BB962C8B-B14F-4D97-AF65-F5344CB8AC3E}">
        <p14:creationId xmlns:p14="http://schemas.microsoft.com/office/powerpoint/2010/main" val="2477845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2992" y="1058256"/>
            <a:ext cx="5592697"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a:t> Empirical Findings</a:t>
            </a:r>
            <a:endParaRPr lang="zh-CN" altLang="en-US" sz="2800" b="1"/>
          </a:p>
        </p:txBody>
      </p:sp>
      <p:pic>
        <p:nvPicPr>
          <p:cNvPr id="3" name="图片 2">
            <a:extLst>
              <a:ext uri="{FF2B5EF4-FFF2-40B4-BE49-F238E27FC236}">
                <a16:creationId xmlns:a16="http://schemas.microsoft.com/office/drawing/2014/main" id="{766AEA29-6C7B-4705-9602-8DE0D4C71BD5}"/>
              </a:ext>
            </a:extLst>
          </p:cNvPr>
          <p:cNvPicPr>
            <a:picLocks noChangeAspect="1"/>
          </p:cNvPicPr>
          <p:nvPr/>
        </p:nvPicPr>
        <p:blipFill>
          <a:blip r:embed="rId5"/>
          <a:stretch>
            <a:fillRect/>
          </a:stretch>
        </p:blipFill>
        <p:spPr>
          <a:xfrm>
            <a:off x="1430355" y="1468366"/>
            <a:ext cx="9150667" cy="3459040"/>
          </a:xfrm>
          <a:prstGeom prst="rect">
            <a:avLst/>
          </a:prstGeom>
        </p:spPr>
      </p:pic>
    </p:spTree>
    <p:extLst>
      <p:ext uri="{BB962C8B-B14F-4D97-AF65-F5344CB8AC3E}">
        <p14:creationId xmlns:p14="http://schemas.microsoft.com/office/powerpoint/2010/main" val="2222268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FjYWIyZjUwMTdmODQ5MGQwMGU3YWZkZjQxMjAxY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4809</TotalTime>
  <Words>6497</Words>
  <Application>Microsoft Office PowerPoint</Application>
  <PresentationFormat>宽屏</PresentationFormat>
  <Paragraphs>298</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-apple-system</vt:lpstr>
      <vt:lpstr>Söhne</vt:lpstr>
      <vt:lpstr>等线</vt:lpstr>
      <vt:lpstr>等线 Light</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晓科</dc:creator>
  <cp:lastModifiedBy>周 师德</cp:lastModifiedBy>
  <cp:revision>696</cp:revision>
  <dcterms:created xsi:type="dcterms:W3CDTF">2022-09-20T13:10:00Z</dcterms:created>
  <dcterms:modified xsi:type="dcterms:W3CDTF">2024-04-08T01:28:07Z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AD84D621C1654FABB1B0C57D66C3432A</vt:lpwstr>
  </property>
  <property fmtid="{D5CDD505-2E9C-101B-9397-08002B2CF9AE}" pid="3" name="KSOProductBuildVer">
    <vt:lpwstr>2052-11.1.0.12358</vt:lpwstr>
  </property>
</Properties>
</file>