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8" r:id="rId4"/>
    <p:sldId id="259" r:id="rId5"/>
    <p:sldId id="299" r:id="rId6"/>
    <p:sldId id="300" r:id="rId7"/>
    <p:sldId id="301" r:id="rId8"/>
    <p:sldId id="302" r:id="rId9"/>
    <p:sldId id="304" r:id="rId10"/>
    <p:sldId id="305" r:id="rId11"/>
    <p:sldId id="306" r:id="rId12"/>
    <p:sldId id="307" r:id="rId13"/>
    <p:sldId id="277" r:id="rId14"/>
    <p:sldId id="308" r:id="rId15"/>
    <p:sldId id="309" r:id="rId16"/>
    <p:sldId id="310" r:id="rId17"/>
    <p:sldId id="311" r:id="rId18"/>
    <p:sldId id="312" r:id="rId19"/>
    <p:sldId id="313" r:id="rId20"/>
    <p:sldId id="314"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771"/>
    <p:restoredTop sz="95859"/>
  </p:normalViewPr>
  <p:slideViewPr>
    <p:cSldViewPr snapToGrid="0" snapToObjects="1">
      <p:cViewPr varScale="1">
        <p:scale>
          <a:sx n="104" d="100"/>
          <a:sy n="104" d="100"/>
        </p:scale>
        <p:origin x="224" y="280"/>
      </p:cViewPr>
      <p:guideLst/>
    </p:cSldViewPr>
  </p:slideViewPr>
  <p:notesTextViewPr>
    <p:cViewPr>
      <p:scale>
        <a:sx n="125" d="100"/>
        <a:sy n="125" d="100"/>
      </p:scale>
      <p:origin x="0" y="-28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BAD515-3CB1-F545-9933-AC1D3E77FCC5}" type="datetimeFigureOut">
              <a:rPr kumimoji="1" lang="zh-CN" altLang="en-US" smtClean="0"/>
              <a:t>2024/4/14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09A519-0E3B-ED4B-8488-1EAC84EF1D28}" type="slidenum">
              <a:rPr kumimoji="1" lang="zh-CN" altLang="en-US" smtClean="0"/>
              <a:t>‹#›</a:t>
            </a:fld>
            <a:endParaRPr kumimoji="1" lang="zh-CN" altLang="en-US"/>
          </a:p>
        </p:txBody>
      </p:sp>
    </p:spTree>
    <p:extLst>
      <p:ext uri="{BB962C8B-B14F-4D97-AF65-F5344CB8AC3E}">
        <p14:creationId xmlns:p14="http://schemas.microsoft.com/office/powerpoint/2010/main" val="98947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我本次会从两方面介绍基于</a:t>
            </a:r>
            <a:r>
              <a:rPr kumimoji="1" lang="en-US" altLang="zh-CN" dirty="0"/>
              <a:t>LLM</a:t>
            </a:r>
            <a:r>
              <a:rPr kumimoji="1" lang="zh-CN" altLang="en-US" dirty="0"/>
              <a:t>的程序分析，第一个是基于</a:t>
            </a:r>
            <a:r>
              <a:rPr kumimoji="1" lang="en-US" altLang="zh-CN" dirty="0"/>
              <a:t>LLM</a:t>
            </a:r>
            <a:r>
              <a:rPr kumimoji="1" lang="zh-CN" altLang="en-US" dirty="0"/>
              <a:t>的</a:t>
            </a:r>
            <a:r>
              <a:rPr kumimoji="1" lang="en-US" altLang="zh-CN" dirty="0"/>
              <a:t>CFG</a:t>
            </a:r>
            <a:r>
              <a:rPr kumimoji="1" lang="zh-CN" altLang="en-US" dirty="0"/>
              <a:t>生成方法；第二个是</a:t>
            </a:r>
            <a:r>
              <a:rPr kumimoji="1" lang="en-US" altLang="zh-CN" dirty="0"/>
              <a:t>LLM</a:t>
            </a:r>
            <a:r>
              <a:rPr kumimoji="1" lang="zh-CN" altLang="en-US" dirty="0"/>
              <a:t>在反编译中的应用</a:t>
            </a:r>
          </a:p>
        </p:txBody>
      </p:sp>
      <p:sp>
        <p:nvSpPr>
          <p:cNvPr id="4" name="灯片编号占位符 3"/>
          <p:cNvSpPr>
            <a:spLocks noGrp="1"/>
          </p:cNvSpPr>
          <p:nvPr>
            <p:ph type="sldNum" sz="quarter" idx="5"/>
          </p:nvPr>
        </p:nvSpPr>
        <p:spPr/>
        <p:txBody>
          <a:bodyPr/>
          <a:lstStyle/>
          <a:p>
            <a:fld id="{4A09A519-0E3B-ED4B-8488-1EAC84EF1D28}" type="slidenum">
              <a:rPr kumimoji="1" lang="zh-CN" altLang="en-US" smtClean="0"/>
              <a:t>2</a:t>
            </a:fld>
            <a:endParaRPr kumimoji="1" lang="zh-CN" altLang="en-US"/>
          </a:p>
        </p:txBody>
      </p:sp>
    </p:spTree>
    <p:extLst>
      <p:ext uri="{BB962C8B-B14F-4D97-AF65-F5344CB8AC3E}">
        <p14:creationId xmlns:p14="http://schemas.microsoft.com/office/powerpoint/2010/main" val="3729225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最后就是实验，这里</a:t>
            </a:r>
            <a:r>
              <a:rPr kumimoji="1" lang="en-US" altLang="zh-CN" dirty="0"/>
              <a:t>RQ1</a:t>
            </a:r>
            <a:r>
              <a:rPr kumimoji="1" lang="zh-CN" altLang="en-US" dirty="0"/>
              <a:t>和</a:t>
            </a:r>
            <a:r>
              <a:rPr kumimoji="1" lang="en-US" altLang="zh-CN" dirty="0"/>
              <a:t>RQ2</a:t>
            </a:r>
            <a:r>
              <a:rPr kumimoji="1" lang="zh-CN" altLang="en-US" dirty="0"/>
              <a:t>是衡量</a:t>
            </a:r>
            <a:r>
              <a:rPr kumimoji="1" lang="en-US" altLang="zh-CN" dirty="0" err="1"/>
              <a:t>KernelGPT</a:t>
            </a:r>
            <a:r>
              <a:rPr kumimoji="1" lang="zh-CN" altLang="en-US" dirty="0"/>
              <a:t>生成的规约质量如何，只要通过</a:t>
            </a:r>
            <a:r>
              <a:rPr kumimoji="1" lang="en-US" altLang="zh-CN" dirty="0" err="1"/>
              <a:t>kernelFuzz</a:t>
            </a:r>
            <a:r>
              <a:rPr kumimoji="1" lang="zh-CN" altLang="en-US" dirty="0"/>
              <a:t>的覆盖率以及触发的</a:t>
            </a:r>
            <a:r>
              <a:rPr kumimoji="1" lang="en-US" altLang="zh-CN" dirty="0"/>
              <a:t>crash</a:t>
            </a:r>
            <a:r>
              <a:rPr kumimoji="1" lang="zh-CN" altLang="en-US" dirty="0"/>
              <a:t>来衡量。相比纯手写的规约，</a:t>
            </a:r>
            <a:r>
              <a:rPr kumimoji="1" lang="en-US" altLang="zh-CN" dirty="0" err="1"/>
              <a:t>kernelGPT</a:t>
            </a:r>
            <a:r>
              <a:rPr kumimoji="1" lang="zh-CN" altLang="en-US" dirty="0"/>
              <a:t>生成的规约多触发了</a:t>
            </a:r>
            <a:r>
              <a:rPr kumimoji="1" lang="en-US" altLang="zh-CN" dirty="0"/>
              <a:t>28.6%</a:t>
            </a:r>
            <a:r>
              <a:rPr kumimoji="1" lang="zh-CN" altLang="en-US" dirty="0"/>
              <a:t>的</a:t>
            </a:r>
            <a:r>
              <a:rPr kumimoji="1" lang="en-US" altLang="zh-CN" dirty="0"/>
              <a:t>crash</a:t>
            </a:r>
            <a:r>
              <a:rPr kumimoji="1" lang="zh-CN" altLang="en-US" dirty="0"/>
              <a:t>以及额外覆盖了</a:t>
            </a:r>
            <a:r>
              <a:rPr kumimoji="1" lang="en-US" altLang="zh-CN" dirty="0"/>
              <a:t>1500</a:t>
            </a:r>
            <a:r>
              <a:rPr kumimoji="1" lang="zh-CN" altLang="en-US" dirty="0"/>
              <a:t>行代码。相比</a:t>
            </a:r>
            <a:r>
              <a:rPr kumimoji="1" lang="en-US" altLang="zh-CN" dirty="0" err="1"/>
              <a:t>SyzDescribe</a:t>
            </a:r>
            <a:r>
              <a:rPr kumimoji="1" lang="zh-CN" altLang="en-US" dirty="0"/>
              <a:t>覆盖率也更高。检测</a:t>
            </a:r>
            <a:r>
              <a:rPr kumimoji="1" lang="en-US" altLang="zh-CN" dirty="0"/>
              <a:t>bug</a:t>
            </a:r>
            <a:r>
              <a:rPr kumimoji="1" lang="zh-CN" altLang="en-US" dirty="0"/>
              <a:t>时发现了</a:t>
            </a:r>
            <a:r>
              <a:rPr kumimoji="1" lang="en-US" altLang="zh-CN" dirty="0"/>
              <a:t>8</a:t>
            </a:r>
            <a:r>
              <a:rPr kumimoji="1" lang="zh-CN" altLang="en-US" dirty="0"/>
              <a:t>个</a:t>
            </a:r>
            <a:r>
              <a:rPr kumimoji="1" lang="en-US" altLang="zh-CN" dirty="0"/>
              <a:t>bug</a:t>
            </a:r>
            <a:r>
              <a:rPr kumimoji="1" lang="zh-CN" altLang="en-US" dirty="0"/>
              <a:t>，其中</a:t>
            </a:r>
            <a:r>
              <a:rPr kumimoji="1" lang="en-US" altLang="zh-CN" dirty="0"/>
              <a:t>7</a:t>
            </a:r>
            <a:r>
              <a:rPr kumimoji="1" lang="zh-CN" altLang="en-US" dirty="0"/>
              <a:t>个是</a:t>
            </a:r>
            <a:r>
              <a:rPr kumimoji="1" lang="zh-CN" altLang="en-US"/>
              <a:t>新发现的。</a:t>
            </a:r>
            <a:endParaRPr kumimoji="1" lang="zh-CN" altLang="en-US" dirty="0"/>
          </a:p>
        </p:txBody>
      </p:sp>
      <p:sp>
        <p:nvSpPr>
          <p:cNvPr id="4" name="灯片编号占位符 3"/>
          <p:cNvSpPr>
            <a:spLocks noGrp="1"/>
          </p:cNvSpPr>
          <p:nvPr>
            <p:ph type="sldNum" sz="quarter" idx="5"/>
          </p:nvPr>
        </p:nvSpPr>
        <p:spPr/>
        <p:txBody>
          <a:bodyPr/>
          <a:lstStyle/>
          <a:p>
            <a:fld id="{4A09A519-0E3B-ED4B-8488-1EAC84EF1D28}" type="slidenum">
              <a:rPr kumimoji="1" lang="zh-CN" altLang="en-US" smtClean="0"/>
              <a:t>12</a:t>
            </a:fld>
            <a:endParaRPr kumimoji="1" lang="zh-CN" altLang="en-US"/>
          </a:p>
        </p:txBody>
      </p:sp>
    </p:spTree>
    <p:extLst>
      <p:ext uri="{BB962C8B-B14F-4D97-AF65-F5344CB8AC3E}">
        <p14:creationId xmlns:p14="http://schemas.microsoft.com/office/powerpoint/2010/main" val="3460976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这篇工作是基于</a:t>
            </a:r>
            <a:r>
              <a:rPr kumimoji="1" lang="en-US" altLang="zh-CN" dirty="0"/>
              <a:t>LLM</a:t>
            </a:r>
            <a:r>
              <a:rPr kumimoji="1" lang="zh-CN" altLang="en-US" dirty="0"/>
              <a:t>来做数据流分析的工作</a:t>
            </a:r>
          </a:p>
        </p:txBody>
      </p:sp>
      <p:sp>
        <p:nvSpPr>
          <p:cNvPr id="4" name="灯片编号占位符 3"/>
          <p:cNvSpPr>
            <a:spLocks noGrp="1"/>
          </p:cNvSpPr>
          <p:nvPr>
            <p:ph type="sldNum" sz="quarter" idx="5"/>
          </p:nvPr>
        </p:nvSpPr>
        <p:spPr/>
        <p:txBody>
          <a:bodyPr/>
          <a:lstStyle/>
          <a:p>
            <a:fld id="{4A09A519-0E3B-ED4B-8488-1EAC84EF1D28}" type="slidenum">
              <a:rPr kumimoji="1" lang="zh-CN" altLang="en-US" smtClean="0"/>
              <a:t>13</a:t>
            </a:fld>
            <a:endParaRPr kumimoji="1" lang="zh-CN" altLang="en-US"/>
          </a:p>
        </p:txBody>
      </p:sp>
    </p:spTree>
    <p:extLst>
      <p:ext uri="{BB962C8B-B14F-4D97-AF65-F5344CB8AC3E}">
        <p14:creationId xmlns:p14="http://schemas.microsoft.com/office/powerpoint/2010/main" val="2051535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他们想做的是一个无需编译环境以及人工规则的数据流分析工具。做这样的工具存在的</a:t>
            </a:r>
            <a:r>
              <a:rPr kumimoji="1" lang="en-US" altLang="zh-CN" dirty="0"/>
              <a:t>challenge</a:t>
            </a:r>
            <a:r>
              <a:rPr kumimoji="1" lang="zh-CN" altLang="en-US" dirty="0"/>
              <a:t>是：</a:t>
            </a:r>
            <a:r>
              <a:rPr kumimoji="1" lang="en-US" altLang="zh-CN" dirty="0"/>
              <a:t>1.</a:t>
            </a:r>
            <a:r>
              <a:rPr kumimoji="1" lang="zh-CN" altLang="en-US" dirty="0"/>
              <a:t>如何合理的验证路径条件。</a:t>
            </a:r>
            <a:r>
              <a:rPr kumimoji="1" lang="en-US" altLang="zh-CN" dirty="0"/>
              <a:t>2.</a:t>
            </a:r>
            <a:r>
              <a:rPr kumimoji="1" lang="zh-CN" altLang="en-US" dirty="0"/>
              <a:t>如何避免</a:t>
            </a:r>
            <a:r>
              <a:rPr kumimoji="1" lang="en-US" altLang="zh-CN" dirty="0"/>
              <a:t>data- flow</a:t>
            </a:r>
            <a:r>
              <a:rPr kumimoji="1" lang="zh-CN" altLang="en-US" dirty="0"/>
              <a:t> </a:t>
            </a:r>
            <a:r>
              <a:rPr kumimoji="1" lang="en-US" altLang="zh-CN" dirty="0"/>
              <a:t>fact</a:t>
            </a:r>
            <a:r>
              <a:rPr kumimoji="1" lang="zh-CN" altLang="en-US" dirty="0"/>
              <a:t>传播时被放大。</a:t>
            </a:r>
          </a:p>
        </p:txBody>
      </p:sp>
      <p:sp>
        <p:nvSpPr>
          <p:cNvPr id="4" name="灯片编号占位符 3"/>
          <p:cNvSpPr>
            <a:spLocks noGrp="1"/>
          </p:cNvSpPr>
          <p:nvPr>
            <p:ph type="sldNum" sz="quarter" idx="5"/>
          </p:nvPr>
        </p:nvSpPr>
        <p:spPr/>
        <p:txBody>
          <a:bodyPr/>
          <a:lstStyle/>
          <a:p>
            <a:fld id="{4A09A519-0E3B-ED4B-8488-1EAC84EF1D28}" type="slidenum">
              <a:rPr kumimoji="1" lang="zh-CN" altLang="en-US" smtClean="0"/>
              <a:t>14</a:t>
            </a:fld>
            <a:endParaRPr kumimoji="1" lang="zh-CN" altLang="en-US"/>
          </a:p>
        </p:txBody>
      </p:sp>
    </p:spTree>
    <p:extLst>
      <p:ext uri="{BB962C8B-B14F-4D97-AF65-F5344CB8AC3E}">
        <p14:creationId xmlns:p14="http://schemas.microsoft.com/office/powerpoint/2010/main" val="825434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作者的工具</a:t>
            </a:r>
            <a:r>
              <a:rPr kumimoji="1" lang="en-US" altLang="zh-CN" dirty="0"/>
              <a:t>LLMDFA</a:t>
            </a:r>
            <a:r>
              <a:rPr kumimoji="1" lang="zh-CN" altLang="en-US" dirty="0"/>
              <a:t>可分为</a:t>
            </a:r>
            <a:r>
              <a:rPr kumimoji="1" lang="en-US" altLang="zh-CN" dirty="0"/>
              <a:t>3</a:t>
            </a:r>
            <a:r>
              <a:rPr kumimoji="1" lang="zh-CN" altLang="en-US" dirty="0"/>
              <a:t>个步骤：</a:t>
            </a:r>
            <a:r>
              <a:rPr kumimoji="1" lang="en-US" altLang="zh-CN" dirty="0"/>
              <a:t>1.souce/sink</a:t>
            </a:r>
            <a:r>
              <a:rPr kumimoji="1" lang="zh-CN" altLang="en-US" dirty="0"/>
              <a:t>提取：这部分是为了减少人工制定</a:t>
            </a:r>
            <a:r>
              <a:rPr kumimoji="1" lang="en-US" altLang="zh-CN" dirty="0"/>
              <a:t>source/sink</a:t>
            </a:r>
            <a:r>
              <a:rPr kumimoji="1" lang="zh-CN" altLang="en-US" dirty="0"/>
              <a:t>规则的工作量。</a:t>
            </a:r>
            <a:r>
              <a:rPr kumimoji="1" lang="en-US" altLang="zh-CN" dirty="0"/>
              <a:t>2.dataflow</a:t>
            </a:r>
            <a:r>
              <a:rPr kumimoji="1" lang="zh-CN" altLang="en-US" dirty="0"/>
              <a:t>总结：之前的静态分析工作依赖于人工制定的</a:t>
            </a:r>
            <a:r>
              <a:rPr kumimoji="1" lang="en-US" altLang="zh-CN" dirty="0"/>
              <a:t>dataflow</a:t>
            </a:r>
            <a:r>
              <a:rPr kumimoji="1" lang="zh-CN" altLang="en-US" dirty="0"/>
              <a:t>分析规则，在</a:t>
            </a:r>
            <a:r>
              <a:rPr kumimoji="1" lang="en-US" altLang="zh-CN" dirty="0"/>
              <a:t>source/code</a:t>
            </a:r>
            <a:r>
              <a:rPr kumimoji="1" lang="zh-CN" altLang="en-US" dirty="0"/>
              <a:t>上许多复杂表达式通常难以用规则描述。这里作者用</a:t>
            </a:r>
            <a:r>
              <a:rPr kumimoji="1" lang="en-US" altLang="zh-CN" dirty="0"/>
              <a:t>LLM</a:t>
            </a:r>
            <a:r>
              <a:rPr kumimoji="1" lang="zh-CN" altLang="en-US" dirty="0"/>
              <a:t>直接判断，克服</a:t>
            </a:r>
            <a:r>
              <a:rPr kumimoji="1" lang="en-US" altLang="zh-CN" dirty="0"/>
              <a:t>challenge2</a:t>
            </a:r>
            <a:r>
              <a:rPr kumimoji="1" lang="zh-CN" altLang="en-US" dirty="0"/>
              <a:t>。</a:t>
            </a:r>
            <a:r>
              <a:rPr kumimoji="1" lang="en-US" altLang="zh-CN" dirty="0"/>
              <a:t>3.</a:t>
            </a:r>
            <a:r>
              <a:rPr kumimoji="1" lang="zh-CN" altLang="en-US" dirty="0"/>
              <a:t>路径条件分析，这是为了克服</a:t>
            </a:r>
            <a:r>
              <a:rPr kumimoji="1" lang="en-US" altLang="zh-CN" dirty="0"/>
              <a:t>challenge1.</a:t>
            </a:r>
            <a:endParaRPr kumimoji="1" lang="zh-CN" altLang="en-US" dirty="0"/>
          </a:p>
        </p:txBody>
      </p:sp>
      <p:sp>
        <p:nvSpPr>
          <p:cNvPr id="4" name="灯片编号占位符 3"/>
          <p:cNvSpPr>
            <a:spLocks noGrp="1"/>
          </p:cNvSpPr>
          <p:nvPr>
            <p:ph type="sldNum" sz="quarter" idx="5"/>
          </p:nvPr>
        </p:nvSpPr>
        <p:spPr/>
        <p:txBody>
          <a:bodyPr/>
          <a:lstStyle/>
          <a:p>
            <a:fld id="{4A09A519-0E3B-ED4B-8488-1EAC84EF1D28}" type="slidenum">
              <a:rPr kumimoji="1" lang="zh-CN" altLang="en-US" smtClean="0"/>
              <a:t>15</a:t>
            </a:fld>
            <a:endParaRPr kumimoji="1" lang="zh-CN" altLang="en-US"/>
          </a:p>
        </p:txBody>
      </p:sp>
    </p:spTree>
    <p:extLst>
      <p:ext uri="{BB962C8B-B14F-4D97-AF65-F5344CB8AC3E}">
        <p14:creationId xmlns:p14="http://schemas.microsoft.com/office/powerpoint/2010/main" val="38348224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source/sink</a:t>
            </a:r>
            <a:r>
              <a:rPr kumimoji="1" lang="zh-CN" altLang="en-US" dirty="0"/>
              <a:t>分析主要是通过</a:t>
            </a:r>
            <a:r>
              <a:rPr kumimoji="1" lang="en-US" altLang="zh-CN" dirty="0"/>
              <a:t>LLM</a:t>
            </a:r>
            <a:r>
              <a:rPr kumimoji="1" lang="zh-CN" altLang="en-US" dirty="0"/>
              <a:t>生成一个</a:t>
            </a:r>
            <a:r>
              <a:rPr kumimoji="1" lang="en-US" altLang="zh-CN" dirty="0"/>
              <a:t>AST</a:t>
            </a:r>
            <a:r>
              <a:rPr kumimoji="1" lang="zh-CN" altLang="en-US" dirty="0"/>
              <a:t>遍历脚本，这个跟之前工作的本质区别就是之前工作每出现一个新的</a:t>
            </a:r>
            <a:r>
              <a:rPr kumimoji="1" lang="en-US" altLang="zh-CN" dirty="0"/>
              <a:t>source/sink</a:t>
            </a:r>
            <a:r>
              <a:rPr kumimoji="1" lang="zh-CN" altLang="en-US" dirty="0"/>
              <a:t> </a:t>
            </a:r>
            <a:r>
              <a:rPr kumimoji="1" lang="en-US" altLang="zh-CN" dirty="0"/>
              <a:t>pattern</a:t>
            </a:r>
            <a:r>
              <a:rPr kumimoji="1" lang="zh-CN" altLang="en-US" dirty="0"/>
              <a:t>就需要专家手动编写脚本。这里把脚本编写自动化。提高可扩展性。</a:t>
            </a:r>
          </a:p>
        </p:txBody>
      </p:sp>
      <p:sp>
        <p:nvSpPr>
          <p:cNvPr id="4" name="灯片编号占位符 3"/>
          <p:cNvSpPr>
            <a:spLocks noGrp="1"/>
          </p:cNvSpPr>
          <p:nvPr>
            <p:ph type="sldNum" sz="quarter" idx="5"/>
          </p:nvPr>
        </p:nvSpPr>
        <p:spPr/>
        <p:txBody>
          <a:bodyPr/>
          <a:lstStyle/>
          <a:p>
            <a:fld id="{4A09A519-0E3B-ED4B-8488-1EAC84EF1D28}" type="slidenum">
              <a:rPr kumimoji="1" lang="zh-CN" altLang="en-US" smtClean="0"/>
              <a:t>16</a:t>
            </a:fld>
            <a:endParaRPr kumimoji="1" lang="zh-CN" altLang="en-US"/>
          </a:p>
        </p:txBody>
      </p:sp>
    </p:spTree>
    <p:extLst>
      <p:ext uri="{BB962C8B-B14F-4D97-AF65-F5344CB8AC3E}">
        <p14:creationId xmlns:p14="http://schemas.microsoft.com/office/powerpoint/2010/main" val="2259095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dataflow</a:t>
            </a:r>
            <a:r>
              <a:rPr kumimoji="1" lang="zh-CN" altLang="en-US" dirty="0"/>
              <a:t>分析，这里作者直接输入两个变量以及相关语句交给大模型分析，通过</a:t>
            </a:r>
            <a:r>
              <a:rPr kumimoji="1" lang="en-US" altLang="zh-CN" dirty="0"/>
              <a:t>few-shot</a:t>
            </a:r>
            <a:r>
              <a:rPr kumimoji="1" lang="zh-CN" altLang="en-US" dirty="0"/>
              <a:t> </a:t>
            </a:r>
            <a:r>
              <a:rPr kumimoji="1" lang="en-US" altLang="zh-CN" dirty="0" err="1"/>
              <a:t>promt</a:t>
            </a:r>
            <a:r>
              <a:rPr kumimoji="1" lang="zh-CN" altLang="en-US" dirty="0"/>
              <a:t>让</a:t>
            </a:r>
            <a:r>
              <a:rPr kumimoji="1" lang="en-US" altLang="zh-CN" dirty="0"/>
              <a:t>LLM</a:t>
            </a:r>
            <a:r>
              <a:rPr kumimoji="1" lang="zh-CN" altLang="en-US" dirty="0"/>
              <a:t>判断是否具有数据流关系。不过作者没有说这么做相比纯静态分析好处在哪。我认为的话这么做如果分析一些涉及复杂表达式的变量，比如说数组引用这些可能是大模型的一个优势。</a:t>
            </a:r>
          </a:p>
        </p:txBody>
      </p:sp>
      <p:sp>
        <p:nvSpPr>
          <p:cNvPr id="4" name="灯片编号占位符 3"/>
          <p:cNvSpPr>
            <a:spLocks noGrp="1"/>
          </p:cNvSpPr>
          <p:nvPr>
            <p:ph type="sldNum" sz="quarter" idx="5"/>
          </p:nvPr>
        </p:nvSpPr>
        <p:spPr/>
        <p:txBody>
          <a:bodyPr/>
          <a:lstStyle/>
          <a:p>
            <a:fld id="{4A09A519-0E3B-ED4B-8488-1EAC84EF1D28}" type="slidenum">
              <a:rPr kumimoji="1" lang="zh-CN" altLang="en-US" smtClean="0"/>
              <a:t>17</a:t>
            </a:fld>
            <a:endParaRPr kumimoji="1" lang="zh-CN" altLang="en-US"/>
          </a:p>
        </p:txBody>
      </p:sp>
    </p:spTree>
    <p:extLst>
      <p:ext uri="{BB962C8B-B14F-4D97-AF65-F5344CB8AC3E}">
        <p14:creationId xmlns:p14="http://schemas.microsoft.com/office/powerpoint/2010/main" val="89480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为了克服</a:t>
            </a:r>
            <a:r>
              <a:rPr kumimoji="1" lang="en-US" altLang="zh-CN" dirty="0"/>
              <a:t>LLM</a:t>
            </a:r>
            <a:r>
              <a:rPr kumimoji="1" lang="zh-CN" altLang="en-US" dirty="0"/>
              <a:t>的幻觉问题，这里作者针对一个</a:t>
            </a:r>
            <a:r>
              <a:rPr kumimoji="1" lang="en-US" altLang="zh-CN" dirty="0"/>
              <a:t>data-flow</a:t>
            </a:r>
            <a:r>
              <a:rPr kumimoji="1" lang="zh-CN" altLang="en-US" dirty="0"/>
              <a:t>路径首先提取路径对应的分支条件，然后交给</a:t>
            </a:r>
            <a:r>
              <a:rPr kumimoji="1" lang="en-US" altLang="zh-CN" dirty="0"/>
              <a:t>LLM</a:t>
            </a:r>
            <a:r>
              <a:rPr kumimoji="1" lang="zh-CN" altLang="en-US" dirty="0"/>
              <a:t>生成一个路径条件对应的</a:t>
            </a:r>
            <a:r>
              <a:rPr kumimoji="1" lang="en-US" altLang="zh-CN" dirty="0" err="1"/>
              <a:t>smt</a:t>
            </a:r>
            <a:r>
              <a:rPr kumimoji="1" lang="zh-CN" altLang="en-US" dirty="0"/>
              <a:t>脚本，并求解。</a:t>
            </a:r>
          </a:p>
        </p:txBody>
      </p:sp>
      <p:sp>
        <p:nvSpPr>
          <p:cNvPr id="4" name="灯片编号占位符 3"/>
          <p:cNvSpPr>
            <a:spLocks noGrp="1"/>
          </p:cNvSpPr>
          <p:nvPr>
            <p:ph type="sldNum" sz="quarter" idx="5"/>
          </p:nvPr>
        </p:nvSpPr>
        <p:spPr/>
        <p:txBody>
          <a:bodyPr/>
          <a:lstStyle/>
          <a:p>
            <a:fld id="{4A09A519-0E3B-ED4B-8488-1EAC84EF1D28}" type="slidenum">
              <a:rPr kumimoji="1" lang="zh-CN" altLang="en-US" smtClean="0"/>
              <a:t>18</a:t>
            </a:fld>
            <a:endParaRPr kumimoji="1" lang="zh-CN" altLang="en-US"/>
          </a:p>
        </p:txBody>
      </p:sp>
    </p:spTree>
    <p:extLst>
      <p:ext uri="{BB962C8B-B14F-4D97-AF65-F5344CB8AC3E}">
        <p14:creationId xmlns:p14="http://schemas.microsoft.com/office/powerpoint/2010/main" val="421547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在实验部分，作者用</a:t>
            </a:r>
            <a:r>
              <a:rPr kumimoji="1" lang="en-US" altLang="zh-CN" dirty="0"/>
              <a:t>LLMDFA</a:t>
            </a:r>
            <a:r>
              <a:rPr kumimoji="1" lang="zh-CN" altLang="en-US" dirty="0"/>
              <a:t>来检测两种</a:t>
            </a:r>
            <a:r>
              <a:rPr kumimoji="1" lang="en-US" altLang="zh-CN" dirty="0"/>
              <a:t>source/sink</a:t>
            </a:r>
            <a:r>
              <a:rPr kumimoji="1" lang="zh-CN" altLang="en-US" dirty="0"/>
              <a:t>类</a:t>
            </a:r>
            <a:r>
              <a:rPr kumimoji="1" lang="en-US" altLang="zh-CN" dirty="0"/>
              <a:t>bug</a:t>
            </a:r>
            <a:r>
              <a:rPr kumimoji="1" lang="zh-CN" altLang="en-US" dirty="0"/>
              <a:t>，除零异常以及</a:t>
            </a:r>
            <a:r>
              <a:rPr kumimoji="1" lang="en-US" altLang="zh-CN" dirty="0"/>
              <a:t>XSS</a:t>
            </a:r>
            <a:r>
              <a:rPr kumimoji="1" lang="zh-CN" altLang="en-US" dirty="0"/>
              <a:t>漏洞。作者用到的</a:t>
            </a:r>
            <a:r>
              <a:rPr kumimoji="1" lang="en-US" altLang="zh-CN" dirty="0"/>
              <a:t>LLM</a:t>
            </a:r>
            <a:r>
              <a:rPr kumimoji="1" lang="zh-CN" altLang="en-US" dirty="0"/>
              <a:t>是</a:t>
            </a:r>
            <a:r>
              <a:rPr kumimoji="1" lang="en-US" altLang="zh-CN" dirty="0"/>
              <a:t>GPT-3.5</a:t>
            </a:r>
            <a:r>
              <a:rPr kumimoji="1" lang="zh-CN" altLang="en-US" dirty="0"/>
              <a:t>，用到的</a:t>
            </a:r>
            <a:r>
              <a:rPr kumimoji="1" lang="en-US" altLang="zh-CN" dirty="0"/>
              <a:t>benchmark</a:t>
            </a:r>
            <a:r>
              <a:rPr kumimoji="1" lang="zh-CN" altLang="en-US" dirty="0"/>
              <a:t>是</a:t>
            </a:r>
            <a:r>
              <a:rPr kumimoji="1" lang="en-US" altLang="zh-CN" dirty="0"/>
              <a:t>Juliet</a:t>
            </a:r>
            <a:r>
              <a:rPr kumimoji="1" lang="zh-CN" altLang="en-US" dirty="0"/>
              <a:t>测试套件。作者在检测</a:t>
            </a:r>
            <a:r>
              <a:rPr kumimoji="1" lang="en-US" altLang="zh-CN" dirty="0"/>
              <a:t>bug</a:t>
            </a:r>
            <a:r>
              <a:rPr kumimoji="1" lang="zh-CN" altLang="en-US" dirty="0"/>
              <a:t>时进行了</a:t>
            </a:r>
            <a:r>
              <a:rPr kumimoji="1" lang="en-US" altLang="zh-CN" dirty="0"/>
              <a:t>3</a:t>
            </a:r>
            <a:r>
              <a:rPr kumimoji="1" lang="zh-CN" altLang="en-US" dirty="0"/>
              <a:t>组实验，第一组是跟静态分析方法</a:t>
            </a:r>
            <a:r>
              <a:rPr kumimoji="1" lang="en-US" altLang="zh-CN" dirty="0" err="1"/>
              <a:t>CodeFuseQuery</a:t>
            </a:r>
            <a:r>
              <a:rPr kumimoji="1" lang="zh-CN" altLang="en-US" dirty="0"/>
              <a:t>的比对，第二组是跟直接用</a:t>
            </a:r>
            <a:r>
              <a:rPr kumimoji="1" lang="en-US" altLang="zh-CN" dirty="0"/>
              <a:t>LLM</a:t>
            </a:r>
            <a:r>
              <a:rPr kumimoji="1" lang="zh-CN" altLang="en-US" dirty="0"/>
              <a:t>进行端到端检测的比对，第三组是消融实验，也就是跳过</a:t>
            </a:r>
            <a:r>
              <a:rPr kumimoji="1" lang="en-US" altLang="zh-CN" dirty="0"/>
              <a:t>3</a:t>
            </a:r>
            <a:r>
              <a:rPr kumimoji="1" lang="zh-CN" altLang="en-US" dirty="0"/>
              <a:t>个步骤中的其中一步。从效果上来看</a:t>
            </a:r>
            <a:r>
              <a:rPr kumimoji="1" lang="en-US" altLang="zh-CN" dirty="0"/>
              <a:t>LLMDFA</a:t>
            </a:r>
            <a:r>
              <a:rPr kumimoji="1" lang="zh-CN" altLang="en-US" dirty="0"/>
              <a:t>比其它方法好，但是这里数据集选的有点弱了。</a:t>
            </a:r>
          </a:p>
        </p:txBody>
      </p:sp>
      <p:sp>
        <p:nvSpPr>
          <p:cNvPr id="4" name="灯片编号占位符 3"/>
          <p:cNvSpPr>
            <a:spLocks noGrp="1"/>
          </p:cNvSpPr>
          <p:nvPr>
            <p:ph type="sldNum" sz="quarter" idx="5"/>
          </p:nvPr>
        </p:nvSpPr>
        <p:spPr/>
        <p:txBody>
          <a:bodyPr/>
          <a:lstStyle/>
          <a:p>
            <a:fld id="{4A09A519-0E3B-ED4B-8488-1EAC84EF1D28}" type="slidenum">
              <a:rPr kumimoji="1" lang="zh-CN" altLang="en-US" smtClean="0"/>
              <a:t>19</a:t>
            </a:fld>
            <a:endParaRPr kumimoji="1" lang="zh-CN" altLang="en-US"/>
          </a:p>
        </p:txBody>
      </p:sp>
    </p:spTree>
    <p:extLst>
      <p:ext uri="{BB962C8B-B14F-4D97-AF65-F5344CB8AC3E}">
        <p14:creationId xmlns:p14="http://schemas.microsoft.com/office/powerpoint/2010/main" val="25591849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A09A519-0E3B-ED4B-8488-1EAC84EF1D28}" type="slidenum">
              <a:rPr kumimoji="1" lang="zh-CN" altLang="en-US" smtClean="0"/>
              <a:t>20</a:t>
            </a:fld>
            <a:endParaRPr kumimoji="1" lang="zh-CN" altLang="en-US"/>
          </a:p>
        </p:txBody>
      </p:sp>
    </p:spTree>
    <p:extLst>
      <p:ext uri="{BB962C8B-B14F-4D97-AF65-F5344CB8AC3E}">
        <p14:creationId xmlns:p14="http://schemas.microsoft.com/office/powerpoint/2010/main" val="1834570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kernel fuzzing</a:t>
            </a:r>
            <a:r>
              <a:rPr kumimoji="1" lang="zh-CN" altLang="en-US" dirty="0"/>
              <a:t>相比</a:t>
            </a:r>
            <a:r>
              <a:rPr kumimoji="1" lang="en-US" altLang="zh-CN" dirty="0"/>
              <a:t>normal</a:t>
            </a:r>
            <a:r>
              <a:rPr kumimoji="1" lang="zh-CN" altLang="en-US" dirty="0"/>
              <a:t> </a:t>
            </a:r>
            <a:r>
              <a:rPr kumimoji="1" lang="en-US" altLang="zh-CN" dirty="0"/>
              <a:t>fuzz</a:t>
            </a:r>
            <a:r>
              <a:rPr kumimoji="1" lang="zh-CN" altLang="en-US" dirty="0"/>
              <a:t>，除了通过种子变异等操作外，还可以通过系统调用规约来优化。但是现在许多规约是手动编写的，自动化生成规约的工具目前主要依赖人工定义的启发式规则。</a:t>
            </a:r>
          </a:p>
        </p:txBody>
      </p:sp>
      <p:sp>
        <p:nvSpPr>
          <p:cNvPr id="4" name="灯片编号占位符 3"/>
          <p:cNvSpPr>
            <a:spLocks noGrp="1"/>
          </p:cNvSpPr>
          <p:nvPr>
            <p:ph type="sldNum" sz="quarter" idx="5"/>
          </p:nvPr>
        </p:nvSpPr>
        <p:spPr/>
        <p:txBody>
          <a:bodyPr/>
          <a:lstStyle/>
          <a:p>
            <a:fld id="{4A09A519-0E3B-ED4B-8488-1EAC84EF1D28}" type="slidenum">
              <a:rPr kumimoji="1" lang="zh-CN" altLang="en-US" smtClean="0"/>
              <a:t>4</a:t>
            </a:fld>
            <a:endParaRPr kumimoji="1" lang="zh-CN" altLang="en-US"/>
          </a:p>
        </p:txBody>
      </p:sp>
    </p:spTree>
    <p:extLst>
      <p:ext uri="{BB962C8B-B14F-4D97-AF65-F5344CB8AC3E}">
        <p14:creationId xmlns:p14="http://schemas.microsoft.com/office/powerpoint/2010/main" val="3374124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这里给出了一个用启发式规则生成规约的示例，基于规则的方法生成设备名时依赖编程规范，当出现例外时，会生成错误的</a:t>
            </a:r>
            <a:r>
              <a:rPr kumimoji="1" lang="en-US" altLang="zh-CN" dirty="0"/>
              <a:t>device</a:t>
            </a:r>
            <a:r>
              <a:rPr kumimoji="1" lang="zh-CN" altLang="en-US" dirty="0"/>
              <a:t> </a:t>
            </a:r>
            <a:r>
              <a:rPr kumimoji="1" lang="en-US" altLang="zh-CN" dirty="0"/>
              <a:t>name</a:t>
            </a:r>
            <a:r>
              <a:rPr kumimoji="1" lang="zh-CN" altLang="en-US" dirty="0"/>
              <a:t>以及</a:t>
            </a:r>
            <a:r>
              <a:rPr kumimoji="1" lang="en-US" altLang="zh-CN" dirty="0"/>
              <a:t>command</a:t>
            </a:r>
            <a:r>
              <a:rPr kumimoji="1" lang="zh-CN" altLang="en-US" dirty="0"/>
              <a:t> </a:t>
            </a:r>
            <a:r>
              <a:rPr kumimoji="1" lang="en-US" altLang="zh-CN" dirty="0"/>
              <a:t>value</a:t>
            </a:r>
            <a:r>
              <a:rPr kumimoji="1" lang="zh-CN" altLang="en-US" dirty="0"/>
              <a:t>。因此作者提出了基于</a:t>
            </a:r>
            <a:r>
              <a:rPr kumimoji="1" lang="en-US" altLang="zh-CN" dirty="0"/>
              <a:t>LLM</a:t>
            </a:r>
            <a:r>
              <a:rPr kumimoji="1" lang="zh-CN" altLang="en-US" dirty="0"/>
              <a:t>的规约生成方案，分为</a:t>
            </a:r>
            <a:r>
              <a:rPr kumimoji="1" lang="en-US" altLang="zh-CN" dirty="0"/>
              <a:t>3</a:t>
            </a:r>
            <a:r>
              <a:rPr kumimoji="1" lang="zh-CN" altLang="en-US" dirty="0"/>
              <a:t>步：</a:t>
            </a:r>
            <a:r>
              <a:rPr kumimoji="1" lang="en-US" altLang="zh-CN" dirty="0"/>
              <a:t>1.</a:t>
            </a:r>
            <a:r>
              <a:rPr kumimoji="1" lang="zh-CN" altLang="en-US" dirty="0"/>
              <a:t>推测设备名和初始规约，恢复命令值、参数类型。</a:t>
            </a:r>
            <a:r>
              <a:rPr kumimoji="1" lang="en-US" altLang="zh-CN" dirty="0"/>
              <a:t>3.</a:t>
            </a:r>
            <a:r>
              <a:rPr kumimoji="1" lang="zh-CN" altLang="en-US" dirty="0"/>
              <a:t>验证并修复规约。</a:t>
            </a:r>
          </a:p>
        </p:txBody>
      </p:sp>
      <p:sp>
        <p:nvSpPr>
          <p:cNvPr id="4" name="灯片编号占位符 3"/>
          <p:cNvSpPr>
            <a:spLocks noGrp="1"/>
          </p:cNvSpPr>
          <p:nvPr>
            <p:ph type="sldNum" sz="quarter" idx="5"/>
          </p:nvPr>
        </p:nvSpPr>
        <p:spPr/>
        <p:txBody>
          <a:bodyPr/>
          <a:lstStyle/>
          <a:p>
            <a:fld id="{4A09A519-0E3B-ED4B-8488-1EAC84EF1D28}" type="slidenum">
              <a:rPr kumimoji="1" lang="zh-CN" altLang="en-US" smtClean="0"/>
              <a:t>5</a:t>
            </a:fld>
            <a:endParaRPr kumimoji="1" lang="zh-CN" altLang="en-US"/>
          </a:p>
        </p:txBody>
      </p:sp>
    </p:spTree>
    <p:extLst>
      <p:ext uri="{BB962C8B-B14F-4D97-AF65-F5344CB8AC3E}">
        <p14:creationId xmlns:p14="http://schemas.microsoft.com/office/powerpoint/2010/main" val="1965012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这里给出了一个用启发式规则生成规约的示例，基于规则的方法生成设备名时依赖编程规范，当出现例外时，会生成错误的</a:t>
            </a:r>
            <a:r>
              <a:rPr kumimoji="1" lang="en-US" altLang="zh-CN" dirty="0"/>
              <a:t>device</a:t>
            </a:r>
            <a:r>
              <a:rPr kumimoji="1" lang="zh-CN" altLang="en-US" dirty="0"/>
              <a:t> </a:t>
            </a:r>
            <a:r>
              <a:rPr kumimoji="1" lang="en-US" altLang="zh-CN" dirty="0"/>
              <a:t>name</a:t>
            </a:r>
            <a:r>
              <a:rPr kumimoji="1" lang="zh-CN" altLang="en-US" dirty="0"/>
              <a:t>以及</a:t>
            </a:r>
            <a:r>
              <a:rPr kumimoji="1" lang="en-US" altLang="zh-CN" dirty="0"/>
              <a:t>command</a:t>
            </a:r>
            <a:r>
              <a:rPr kumimoji="1" lang="zh-CN" altLang="en-US" dirty="0"/>
              <a:t> </a:t>
            </a:r>
            <a:r>
              <a:rPr kumimoji="1" lang="en-US" altLang="zh-CN" dirty="0"/>
              <a:t>value</a:t>
            </a:r>
            <a:r>
              <a:rPr kumimoji="1" lang="zh-CN" altLang="en-US" dirty="0"/>
              <a:t>。因此作者提出了基于</a:t>
            </a:r>
            <a:r>
              <a:rPr kumimoji="1" lang="en-US" altLang="zh-CN" dirty="0"/>
              <a:t>LLM</a:t>
            </a:r>
            <a:r>
              <a:rPr kumimoji="1" lang="zh-CN" altLang="en-US" dirty="0"/>
              <a:t>的规约生成方案，分为</a:t>
            </a:r>
            <a:r>
              <a:rPr kumimoji="1" lang="en-US" altLang="zh-CN" dirty="0"/>
              <a:t>3</a:t>
            </a:r>
            <a:r>
              <a:rPr kumimoji="1" lang="zh-CN" altLang="en-US" dirty="0"/>
              <a:t>步：</a:t>
            </a:r>
            <a:r>
              <a:rPr kumimoji="1" lang="en-US" altLang="zh-CN" dirty="0"/>
              <a:t>1.</a:t>
            </a:r>
            <a:r>
              <a:rPr kumimoji="1" lang="zh-CN" altLang="en-US" dirty="0"/>
              <a:t>推测设备名和初始化描述，恢复命令值、参数类型。</a:t>
            </a:r>
            <a:r>
              <a:rPr kumimoji="1" lang="en-US" altLang="zh-CN" dirty="0"/>
              <a:t>3.</a:t>
            </a:r>
            <a:r>
              <a:rPr kumimoji="1" lang="zh-CN" altLang="en-US" dirty="0"/>
              <a:t>验证并修复规约。</a:t>
            </a:r>
          </a:p>
        </p:txBody>
      </p:sp>
      <p:sp>
        <p:nvSpPr>
          <p:cNvPr id="4" name="灯片编号占位符 3"/>
          <p:cNvSpPr>
            <a:spLocks noGrp="1"/>
          </p:cNvSpPr>
          <p:nvPr>
            <p:ph type="sldNum" sz="quarter" idx="5"/>
          </p:nvPr>
        </p:nvSpPr>
        <p:spPr/>
        <p:txBody>
          <a:bodyPr/>
          <a:lstStyle/>
          <a:p>
            <a:fld id="{4A09A519-0E3B-ED4B-8488-1EAC84EF1D28}" type="slidenum">
              <a:rPr kumimoji="1" lang="zh-CN" altLang="en-US" smtClean="0"/>
              <a:t>6</a:t>
            </a:fld>
            <a:endParaRPr kumimoji="1" lang="zh-CN" altLang="en-US"/>
          </a:p>
        </p:txBody>
      </p:sp>
    </p:spTree>
    <p:extLst>
      <p:ext uri="{BB962C8B-B14F-4D97-AF65-F5344CB8AC3E}">
        <p14:creationId xmlns:p14="http://schemas.microsoft.com/office/powerpoint/2010/main" val="2208082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这里简单介绍下</a:t>
            </a:r>
            <a:r>
              <a:rPr kumimoji="1" lang="en-US" altLang="zh-CN" dirty="0"/>
              <a:t>background</a:t>
            </a:r>
            <a:r>
              <a:rPr kumimoji="1" lang="zh-CN" altLang="en-US" dirty="0"/>
              <a:t>，首先</a:t>
            </a:r>
            <a:r>
              <a:rPr kumimoji="1" lang="en-US" altLang="zh-CN" dirty="0" err="1"/>
              <a:t>KernelGPT</a:t>
            </a:r>
            <a:r>
              <a:rPr kumimoji="1" lang="zh-CN" altLang="en-US" dirty="0"/>
              <a:t>目标是测试设备，在</a:t>
            </a:r>
            <a:r>
              <a:rPr kumimoji="1" lang="en-US" altLang="zh-CN" dirty="0" err="1"/>
              <a:t>linux</a:t>
            </a:r>
            <a:r>
              <a:rPr kumimoji="1" lang="zh-CN" altLang="en-US" dirty="0"/>
              <a:t>下设备是用文件表示。这里给出了一个</a:t>
            </a:r>
            <a:r>
              <a:rPr kumimoji="1" lang="en-US" altLang="zh-CN" dirty="0"/>
              <a:t>MSM</a:t>
            </a:r>
            <a:r>
              <a:rPr kumimoji="1" lang="zh-CN" altLang="en-US" dirty="0"/>
              <a:t>设备对应的规约，其中关键的包括设备名，以及</a:t>
            </a:r>
            <a:r>
              <a:rPr kumimoji="1" lang="en-US" altLang="zh-CN" dirty="0"/>
              <a:t>ioctl</a:t>
            </a:r>
            <a:r>
              <a:rPr kumimoji="1" lang="zh-CN" altLang="en-US" dirty="0"/>
              <a:t>对应的参数类型。如果想要自动生成规约这两个参数肯定是要自动推断的。现在面临的</a:t>
            </a:r>
            <a:r>
              <a:rPr kumimoji="1" lang="en-US" altLang="zh-CN" dirty="0"/>
              <a:t>2</a:t>
            </a:r>
            <a:r>
              <a:rPr kumimoji="1" lang="zh-CN" altLang="en-US" dirty="0"/>
              <a:t>个挑战是提取参数名、类型定义以及</a:t>
            </a:r>
            <a:r>
              <a:rPr kumimoji="1" lang="en-US" altLang="zh-CN" dirty="0" err="1"/>
              <a:t>syscall</a:t>
            </a:r>
            <a:r>
              <a:rPr kumimoji="1" lang="zh-CN" altLang="en-US" dirty="0"/>
              <a:t>之间的依赖关系。</a:t>
            </a:r>
          </a:p>
        </p:txBody>
      </p:sp>
      <p:sp>
        <p:nvSpPr>
          <p:cNvPr id="4" name="灯片编号占位符 3"/>
          <p:cNvSpPr>
            <a:spLocks noGrp="1"/>
          </p:cNvSpPr>
          <p:nvPr>
            <p:ph type="sldNum" sz="quarter" idx="5"/>
          </p:nvPr>
        </p:nvSpPr>
        <p:spPr/>
        <p:txBody>
          <a:bodyPr/>
          <a:lstStyle/>
          <a:p>
            <a:fld id="{4A09A519-0E3B-ED4B-8488-1EAC84EF1D28}" type="slidenum">
              <a:rPr kumimoji="1" lang="zh-CN" altLang="en-US" smtClean="0"/>
              <a:t>7</a:t>
            </a:fld>
            <a:endParaRPr kumimoji="1" lang="zh-CN" altLang="en-US"/>
          </a:p>
        </p:txBody>
      </p:sp>
    </p:spTree>
    <p:extLst>
      <p:ext uri="{BB962C8B-B14F-4D97-AF65-F5344CB8AC3E}">
        <p14:creationId xmlns:p14="http://schemas.microsoft.com/office/powerpoint/2010/main" val="2014401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a:t>KernelGPT</a:t>
            </a:r>
            <a:r>
              <a:rPr kumimoji="1" lang="zh-CN" altLang="en-US" dirty="0"/>
              <a:t>的</a:t>
            </a:r>
            <a:r>
              <a:rPr kumimoji="1" lang="en-US" altLang="zh-CN" dirty="0"/>
              <a:t>workflow</a:t>
            </a:r>
            <a:r>
              <a:rPr kumimoji="1" lang="zh-CN" altLang="en-US" dirty="0"/>
              <a:t>在这张图中，需要</a:t>
            </a:r>
            <a:r>
              <a:rPr kumimoji="1" lang="en-US" altLang="zh-CN" dirty="0"/>
              <a:t>LLM</a:t>
            </a:r>
            <a:r>
              <a:rPr kumimoji="1" lang="zh-CN" altLang="en-US" dirty="0"/>
              <a:t>做的是推断一些关键属性。包括设备名、命令值、参数类型</a:t>
            </a:r>
          </a:p>
        </p:txBody>
      </p:sp>
      <p:sp>
        <p:nvSpPr>
          <p:cNvPr id="4" name="灯片编号占位符 3"/>
          <p:cNvSpPr>
            <a:spLocks noGrp="1"/>
          </p:cNvSpPr>
          <p:nvPr>
            <p:ph type="sldNum" sz="quarter" idx="5"/>
          </p:nvPr>
        </p:nvSpPr>
        <p:spPr/>
        <p:txBody>
          <a:bodyPr/>
          <a:lstStyle/>
          <a:p>
            <a:fld id="{4A09A519-0E3B-ED4B-8488-1EAC84EF1D28}" type="slidenum">
              <a:rPr kumimoji="1" lang="zh-CN" altLang="en-US" smtClean="0"/>
              <a:t>8</a:t>
            </a:fld>
            <a:endParaRPr kumimoji="1" lang="zh-CN" altLang="en-US"/>
          </a:p>
        </p:txBody>
      </p:sp>
    </p:spTree>
    <p:extLst>
      <p:ext uri="{BB962C8B-B14F-4D97-AF65-F5344CB8AC3E}">
        <p14:creationId xmlns:p14="http://schemas.microsoft.com/office/powerpoint/2010/main" val="3127218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这幅图是推断设备名用的</a:t>
            </a:r>
            <a:r>
              <a:rPr kumimoji="1" lang="en-US" altLang="zh-CN" dirty="0"/>
              <a:t>prompt</a:t>
            </a:r>
            <a:r>
              <a:rPr kumimoji="1" lang="zh-CN" altLang="en-US" dirty="0"/>
              <a:t>，需要输入文件操作对应结构体变量的初始化部分以及该结构体变量被引用的位置的代码。</a:t>
            </a:r>
          </a:p>
        </p:txBody>
      </p:sp>
      <p:sp>
        <p:nvSpPr>
          <p:cNvPr id="4" name="灯片编号占位符 3"/>
          <p:cNvSpPr>
            <a:spLocks noGrp="1"/>
          </p:cNvSpPr>
          <p:nvPr>
            <p:ph type="sldNum" sz="quarter" idx="5"/>
          </p:nvPr>
        </p:nvSpPr>
        <p:spPr/>
        <p:txBody>
          <a:bodyPr/>
          <a:lstStyle/>
          <a:p>
            <a:fld id="{4A09A519-0E3B-ED4B-8488-1EAC84EF1D28}" type="slidenum">
              <a:rPr kumimoji="1" lang="zh-CN" altLang="en-US" smtClean="0"/>
              <a:t>9</a:t>
            </a:fld>
            <a:endParaRPr kumimoji="1" lang="zh-CN" altLang="en-US"/>
          </a:p>
        </p:txBody>
      </p:sp>
    </p:spTree>
    <p:extLst>
      <p:ext uri="{BB962C8B-B14F-4D97-AF65-F5344CB8AC3E}">
        <p14:creationId xmlns:p14="http://schemas.microsoft.com/office/powerpoint/2010/main" val="1319983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这幅图是推断命令值用的</a:t>
            </a:r>
            <a:r>
              <a:rPr kumimoji="1" lang="en-US" altLang="zh-CN" dirty="0"/>
              <a:t>prompt</a:t>
            </a:r>
            <a:r>
              <a:rPr kumimoji="1" lang="zh-CN" altLang="en-US" dirty="0"/>
              <a:t>，需要输入文件操作对应函数的代码，</a:t>
            </a:r>
            <a:r>
              <a:rPr kumimoji="1" lang="en-US" altLang="zh-CN" dirty="0"/>
              <a:t>LLM</a:t>
            </a:r>
            <a:r>
              <a:rPr kumimoji="1" lang="zh-CN" altLang="en-US" dirty="0"/>
              <a:t>会递归分析该函数涉及的调用链提取相应命令值。比如实例中</a:t>
            </a:r>
            <a:r>
              <a:rPr kumimoji="1" lang="en-US" altLang="zh-CN" dirty="0"/>
              <a:t>LLM</a:t>
            </a:r>
            <a:r>
              <a:rPr kumimoji="1" lang="zh-CN" altLang="en-US" dirty="0"/>
              <a:t>分析了</a:t>
            </a:r>
            <a:r>
              <a:rPr kumimoji="1" lang="en-US" altLang="zh-CN" dirty="0" err="1"/>
              <a:t>dm_ctl_ioctl</a:t>
            </a:r>
            <a:r>
              <a:rPr kumimoji="1" lang="zh-CN" altLang="en-US" dirty="0"/>
              <a:t>的代码并提取出了命令值</a:t>
            </a:r>
            <a:r>
              <a:rPr kumimoji="1" lang="en-US" altLang="zh-CN" dirty="0"/>
              <a:t>DM_VERSION</a:t>
            </a:r>
            <a:endParaRPr kumimoji="1" lang="zh-CN" altLang="en-US" dirty="0"/>
          </a:p>
        </p:txBody>
      </p:sp>
      <p:sp>
        <p:nvSpPr>
          <p:cNvPr id="4" name="灯片编号占位符 3"/>
          <p:cNvSpPr>
            <a:spLocks noGrp="1"/>
          </p:cNvSpPr>
          <p:nvPr>
            <p:ph type="sldNum" sz="quarter" idx="5"/>
          </p:nvPr>
        </p:nvSpPr>
        <p:spPr/>
        <p:txBody>
          <a:bodyPr/>
          <a:lstStyle/>
          <a:p>
            <a:fld id="{4A09A519-0E3B-ED4B-8488-1EAC84EF1D28}" type="slidenum">
              <a:rPr kumimoji="1" lang="zh-CN" altLang="en-US" smtClean="0"/>
              <a:t>10</a:t>
            </a:fld>
            <a:endParaRPr kumimoji="1" lang="zh-CN" altLang="en-US"/>
          </a:p>
        </p:txBody>
      </p:sp>
    </p:spTree>
    <p:extLst>
      <p:ext uri="{BB962C8B-B14F-4D97-AF65-F5344CB8AC3E}">
        <p14:creationId xmlns:p14="http://schemas.microsoft.com/office/powerpoint/2010/main" val="3098774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这幅图是推断参数类型用的</a:t>
            </a:r>
            <a:r>
              <a:rPr kumimoji="1" lang="en-US" altLang="zh-CN" dirty="0"/>
              <a:t>prompt</a:t>
            </a:r>
            <a:r>
              <a:rPr kumimoji="1" lang="zh-CN" altLang="en-US" dirty="0"/>
              <a:t>，</a:t>
            </a:r>
            <a:r>
              <a:rPr kumimoji="1" lang="en-US" altLang="zh-CN" dirty="0"/>
              <a:t>LLM</a:t>
            </a:r>
            <a:r>
              <a:rPr kumimoji="1" lang="zh-CN" altLang="en-US" dirty="0"/>
              <a:t>首先根据命令值找到相应处理函数，并分析该函数提取关键数据的具体类型名字。随后根据类型名找到</a:t>
            </a:r>
            <a:r>
              <a:rPr kumimoji="1" lang="en-US" altLang="zh-CN" dirty="0"/>
              <a:t>c</a:t>
            </a:r>
            <a:r>
              <a:rPr kumimoji="1" lang="zh-CN" altLang="en-US" dirty="0"/>
              <a:t>语言的类型定义并用</a:t>
            </a:r>
            <a:r>
              <a:rPr kumimoji="1" lang="en-US" altLang="zh-CN" dirty="0"/>
              <a:t>LLM</a:t>
            </a:r>
            <a:r>
              <a:rPr kumimoji="1" lang="zh-CN" altLang="en-US" dirty="0"/>
              <a:t>翻译成</a:t>
            </a:r>
            <a:r>
              <a:rPr kumimoji="1" lang="en-US" altLang="zh-CN" dirty="0" err="1"/>
              <a:t>szlang</a:t>
            </a:r>
            <a:r>
              <a:rPr kumimoji="1" lang="zh-CN" altLang="en-US" dirty="0"/>
              <a:t>规约</a:t>
            </a:r>
          </a:p>
        </p:txBody>
      </p:sp>
      <p:sp>
        <p:nvSpPr>
          <p:cNvPr id="4" name="灯片编号占位符 3"/>
          <p:cNvSpPr>
            <a:spLocks noGrp="1"/>
          </p:cNvSpPr>
          <p:nvPr>
            <p:ph type="sldNum" sz="quarter" idx="5"/>
          </p:nvPr>
        </p:nvSpPr>
        <p:spPr/>
        <p:txBody>
          <a:bodyPr/>
          <a:lstStyle/>
          <a:p>
            <a:fld id="{4A09A519-0E3B-ED4B-8488-1EAC84EF1D28}" type="slidenum">
              <a:rPr kumimoji="1" lang="zh-CN" altLang="en-US" smtClean="0"/>
              <a:t>11</a:t>
            </a:fld>
            <a:endParaRPr kumimoji="1" lang="zh-CN" altLang="en-US"/>
          </a:p>
        </p:txBody>
      </p:sp>
    </p:spTree>
    <p:extLst>
      <p:ext uri="{BB962C8B-B14F-4D97-AF65-F5344CB8AC3E}">
        <p14:creationId xmlns:p14="http://schemas.microsoft.com/office/powerpoint/2010/main" val="2659718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C0DBC4-0C6E-3942-AA8C-BC2027EE4975}"/>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E24ABA83-E241-784A-B479-D160AD6886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B2F4C142-0E98-5C48-A23B-4C5E5B8611A6}"/>
              </a:ext>
            </a:extLst>
          </p:cNvPr>
          <p:cNvSpPr>
            <a:spLocks noGrp="1"/>
          </p:cNvSpPr>
          <p:nvPr>
            <p:ph type="dt" sz="half" idx="10"/>
          </p:nvPr>
        </p:nvSpPr>
        <p:spPr/>
        <p:txBody>
          <a:bodyPr/>
          <a:lstStyle/>
          <a:p>
            <a:fld id="{233CF146-78B0-FE42-95AD-2CD7B2749937}" type="datetime1">
              <a:rPr kumimoji="1" lang="zh-CN" altLang="en-US" smtClean="0"/>
              <a:t>2024/4/14</a:t>
            </a:fld>
            <a:endParaRPr kumimoji="1" lang="zh-CN" altLang="en-US"/>
          </a:p>
        </p:txBody>
      </p:sp>
      <p:sp>
        <p:nvSpPr>
          <p:cNvPr id="5" name="页脚占位符 4">
            <a:extLst>
              <a:ext uri="{FF2B5EF4-FFF2-40B4-BE49-F238E27FC236}">
                <a16:creationId xmlns:a16="http://schemas.microsoft.com/office/drawing/2014/main" id="{D6ECBF16-9C6E-C242-A4FD-B0D4FC71CD7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77B922C-1444-D144-A6B4-56D3ADBBC85C}"/>
              </a:ext>
            </a:extLst>
          </p:cNvPr>
          <p:cNvSpPr>
            <a:spLocks noGrp="1"/>
          </p:cNvSpPr>
          <p:nvPr>
            <p:ph type="sldNum" sz="quarter" idx="12"/>
          </p:nvPr>
        </p:nvSpPr>
        <p:spPr/>
        <p:txBody>
          <a:bodyPr/>
          <a:lstStyle/>
          <a:p>
            <a:fld id="{F0CCD5EE-E157-2944-9C89-7350F342A20F}" type="slidenum">
              <a:rPr kumimoji="1" lang="zh-CN" altLang="en-US" smtClean="0"/>
              <a:t>‹#›</a:t>
            </a:fld>
            <a:endParaRPr kumimoji="1" lang="zh-CN" altLang="en-US"/>
          </a:p>
        </p:txBody>
      </p:sp>
    </p:spTree>
    <p:extLst>
      <p:ext uri="{BB962C8B-B14F-4D97-AF65-F5344CB8AC3E}">
        <p14:creationId xmlns:p14="http://schemas.microsoft.com/office/powerpoint/2010/main" val="2569737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A7A18C-686F-6A4A-843E-6192C0C2797C}"/>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AAA033A-360B-3F40-9857-9B23768BE1DA}"/>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53E1294-6790-B744-9182-107435CF8CD4}"/>
              </a:ext>
            </a:extLst>
          </p:cNvPr>
          <p:cNvSpPr>
            <a:spLocks noGrp="1"/>
          </p:cNvSpPr>
          <p:nvPr>
            <p:ph type="dt" sz="half" idx="10"/>
          </p:nvPr>
        </p:nvSpPr>
        <p:spPr/>
        <p:txBody>
          <a:bodyPr/>
          <a:lstStyle/>
          <a:p>
            <a:fld id="{ED9D7A93-EC8E-CC44-A124-E1DDC310DE09}" type="datetime1">
              <a:rPr kumimoji="1" lang="zh-CN" altLang="en-US" smtClean="0"/>
              <a:t>2024/4/14</a:t>
            </a:fld>
            <a:endParaRPr kumimoji="1" lang="zh-CN" altLang="en-US"/>
          </a:p>
        </p:txBody>
      </p:sp>
      <p:sp>
        <p:nvSpPr>
          <p:cNvPr id="5" name="页脚占位符 4">
            <a:extLst>
              <a:ext uri="{FF2B5EF4-FFF2-40B4-BE49-F238E27FC236}">
                <a16:creationId xmlns:a16="http://schemas.microsoft.com/office/drawing/2014/main" id="{606B2517-FDED-8149-8266-525DD21C5CE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4E28B75-B7DA-1247-8273-3A0C584CFAE0}"/>
              </a:ext>
            </a:extLst>
          </p:cNvPr>
          <p:cNvSpPr>
            <a:spLocks noGrp="1"/>
          </p:cNvSpPr>
          <p:nvPr>
            <p:ph type="sldNum" sz="quarter" idx="12"/>
          </p:nvPr>
        </p:nvSpPr>
        <p:spPr/>
        <p:txBody>
          <a:bodyPr/>
          <a:lstStyle/>
          <a:p>
            <a:fld id="{F0CCD5EE-E157-2944-9C89-7350F342A20F}" type="slidenum">
              <a:rPr kumimoji="1" lang="zh-CN" altLang="en-US" smtClean="0"/>
              <a:t>‹#›</a:t>
            </a:fld>
            <a:endParaRPr kumimoji="1" lang="zh-CN" altLang="en-US"/>
          </a:p>
        </p:txBody>
      </p:sp>
    </p:spTree>
    <p:extLst>
      <p:ext uri="{BB962C8B-B14F-4D97-AF65-F5344CB8AC3E}">
        <p14:creationId xmlns:p14="http://schemas.microsoft.com/office/powerpoint/2010/main" val="3152702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A435D71-E227-474C-9038-A122E969DAAD}"/>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AFD120D-598D-994B-8262-E5115B5754D0}"/>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8010278-1844-6E45-BF85-43E13151E66F}"/>
              </a:ext>
            </a:extLst>
          </p:cNvPr>
          <p:cNvSpPr>
            <a:spLocks noGrp="1"/>
          </p:cNvSpPr>
          <p:nvPr>
            <p:ph type="dt" sz="half" idx="10"/>
          </p:nvPr>
        </p:nvSpPr>
        <p:spPr/>
        <p:txBody>
          <a:bodyPr/>
          <a:lstStyle/>
          <a:p>
            <a:fld id="{78128616-21A8-2D46-B4B5-D6F764D2DDDD}" type="datetime1">
              <a:rPr kumimoji="1" lang="zh-CN" altLang="en-US" smtClean="0"/>
              <a:t>2024/4/14</a:t>
            </a:fld>
            <a:endParaRPr kumimoji="1" lang="zh-CN" altLang="en-US"/>
          </a:p>
        </p:txBody>
      </p:sp>
      <p:sp>
        <p:nvSpPr>
          <p:cNvPr id="5" name="页脚占位符 4">
            <a:extLst>
              <a:ext uri="{FF2B5EF4-FFF2-40B4-BE49-F238E27FC236}">
                <a16:creationId xmlns:a16="http://schemas.microsoft.com/office/drawing/2014/main" id="{8E1926B1-652B-9B4F-BD93-B460A26FBBE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616F1A6-2775-D04D-B157-D06EBAB35F12}"/>
              </a:ext>
            </a:extLst>
          </p:cNvPr>
          <p:cNvSpPr>
            <a:spLocks noGrp="1"/>
          </p:cNvSpPr>
          <p:nvPr>
            <p:ph type="sldNum" sz="quarter" idx="12"/>
          </p:nvPr>
        </p:nvSpPr>
        <p:spPr/>
        <p:txBody>
          <a:bodyPr/>
          <a:lstStyle/>
          <a:p>
            <a:fld id="{F0CCD5EE-E157-2944-9C89-7350F342A20F}" type="slidenum">
              <a:rPr kumimoji="1" lang="zh-CN" altLang="en-US" smtClean="0"/>
              <a:t>‹#›</a:t>
            </a:fld>
            <a:endParaRPr kumimoji="1" lang="zh-CN" altLang="en-US"/>
          </a:p>
        </p:txBody>
      </p:sp>
    </p:spTree>
    <p:extLst>
      <p:ext uri="{BB962C8B-B14F-4D97-AF65-F5344CB8AC3E}">
        <p14:creationId xmlns:p14="http://schemas.microsoft.com/office/powerpoint/2010/main" val="3293339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3F0409-4769-E548-8C26-7DEC9739A33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7561DD5A-F3E3-7248-AEFC-D919D013AFEC}"/>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1A9F8EA-25C0-5B45-9132-5028953CA1B7}"/>
              </a:ext>
            </a:extLst>
          </p:cNvPr>
          <p:cNvSpPr>
            <a:spLocks noGrp="1"/>
          </p:cNvSpPr>
          <p:nvPr>
            <p:ph type="dt" sz="half" idx="10"/>
          </p:nvPr>
        </p:nvSpPr>
        <p:spPr/>
        <p:txBody>
          <a:bodyPr/>
          <a:lstStyle/>
          <a:p>
            <a:fld id="{01ACB317-C3A7-F148-BD47-F7C1CF2654EB}" type="datetime1">
              <a:rPr kumimoji="1" lang="zh-CN" altLang="en-US" smtClean="0"/>
              <a:t>2024/4/14</a:t>
            </a:fld>
            <a:endParaRPr kumimoji="1" lang="zh-CN" altLang="en-US"/>
          </a:p>
        </p:txBody>
      </p:sp>
      <p:sp>
        <p:nvSpPr>
          <p:cNvPr id="5" name="页脚占位符 4">
            <a:extLst>
              <a:ext uri="{FF2B5EF4-FFF2-40B4-BE49-F238E27FC236}">
                <a16:creationId xmlns:a16="http://schemas.microsoft.com/office/drawing/2014/main" id="{C6725423-E005-9948-83CA-236D4D14DF4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ACDCD71-6827-8848-89B4-20AA77061123}"/>
              </a:ext>
            </a:extLst>
          </p:cNvPr>
          <p:cNvSpPr>
            <a:spLocks noGrp="1"/>
          </p:cNvSpPr>
          <p:nvPr>
            <p:ph type="sldNum" sz="quarter" idx="12"/>
          </p:nvPr>
        </p:nvSpPr>
        <p:spPr/>
        <p:txBody>
          <a:bodyPr/>
          <a:lstStyle/>
          <a:p>
            <a:fld id="{F0CCD5EE-E157-2944-9C89-7350F342A20F}" type="slidenum">
              <a:rPr kumimoji="1" lang="zh-CN" altLang="en-US" smtClean="0"/>
              <a:t>‹#›</a:t>
            </a:fld>
            <a:endParaRPr kumimoji="1" lang="zh-CN" altLang="en-US"/>
          </a:p>
        </p:txBody>
      </p:sp>
    </p:spTree>
    <p:extLst>
      <p:ext uri="{BB962C8B-B14F-4D97-AF65-F5344CB8AC3E}">
        <p14:creationId xmlns:p14="http://schemas.microsoft.com/office/powerpoint/2010/main" val="2496734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8A1EA4-E112-0340-8BAA-53773807A92C}"/>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4BDF56C9-D662-0043-97D3-D349A9A286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2180F436-69B2-3F48-8916-29EB9221DD3C}"/>
              </a:ext>
            </a:extLst>
          </p:cNvPr>
          <p:cNvSpPr>
            <a:spLocks noGrp="1"/>
          </p:cNvSpPr>
          <p:nvPr>
            <p:ph type="dt" sz="half" idx="10"/>
          </p:nvPr>
        </p:nvSpPr>
        <p:spPr/>
        <p:txBody>
          <a:bodyPr/>
          <a:lstStyle/>
          <a:p>
            <a:fld id="{2D4A326E-FA11-8945-BDFA-5BC43924B756}" type="datetime1">
              <a:rPr kumimoji="1" lang="zh-CN" altLang="en-US" smtClean="0"/>
              <a:t>2024/4/14</a:t>
            </a:fld>
            <a:endParaRPr kumimoji="1" lang="zh-CN" altLang="en-US"/>
          </a:p>
        </p:txBody>
      </p:sp>
      <p:sp>
        <p:nvSpPr>
          <p:cNvPr id="5" name="页脚占位符 4">
            <a:extLst>
              <a:ext uri="{FF2B5EF4-FFF2-40B4-BE49-F238E27FC236}">
                <a16:creationId xmlns:a16="http://schemas.microsoft.com/office/drawing/2014/main" id="{CCD1A8D5-30A9-B243-B822-A7ACCF6DF30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F3CF19E-71A5-B24E-B692-B22DF6764A64}"/>
              </a:ext>
            </a:extLst>
          </p:cNvPr>
          <p:cNvSpPr>
            <a:spLocks noGrp="1"/>
          </p:cNvSpPr>
          <p:nvPr>
            <p:ph type="sldNum" sz="quarter" idx="12"/>
          </p:nvPr>
        </p:nvSpPr>
        <p:spPr/>
        <p:txBody>
          <a:bodyPr/>
          <a:lstStyle/>
          <a:p>
            <a:fld id="{F0CCD5EE-E157-2944-9C89-7350F342A20F}" type="slidenum">
              <a:rPr kumimoji="1" lang="zh-CN" altLang="en-US" smtClean="0"/>
              <a:t>‹#›</a:t>
            </a:fld>
            <a:endParaRPr kumimoji="1" lang="zh-CN" altLang="en-US"/>
          </a:p>
        </p:txBody>
      </p:sp>
    </p:spTree>
    <p:extLst>
      <p:ext uri="{BB962C8B-B14F-4D97-AF65-F5344CB8AC3E}">
        <p14:creationId xmlns:p14="http://schemas.microsoft.com/office/powerpoint/2010/main" val="2514723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89FF55-40FE-B547-AB86-C98E8AFB39D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C6D670B-273D-4C4A-B325-B68D6B803424}"/>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A4B62DB9-33A8-974C-A7E1-84FEB9A40F2C}"/>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0FCA5968-8F5F-2A42-950E-F4E3808BF088}"/>
              </a:ext>
            </a:extLst>
          </p:cNvPr>
          <p:cNvSpPr>
            <a:spLocks noGrp="1"/>
          </p:cNvSpPr>
          <p:nvPr>
            <p:ph type="dt" sz="half" idx="10"/>
          </p:nvPr>
        </p:nvSpPr>
        <p:spPr/>
        <p:txBody>
          <a:bodyPr/>
          <a:lstStyle/>
          <a:p>
            <a:fld id="{4DDF2CCC-338E-E64F-B1A6-FA0200360968}" type="datetime1">
              <a:rPr kumimoji="1" lang="zh-CN" altLang="en-US" smtClean="0"/>
              <a:t>2024/4/14</a:t>
            </a:fld>
            <a:endParaRPr kumimoji="1" lang="zh-CN" altLang="en-US"/>
          </a:p>
        </p:txBody>
      </p:sp>
      <p:sp>
        <p:nvSpPr>
          <p:cNvPr id="6" name="页脚占位符 5">
            <a:extLst>
              <a:ext uri="{FF2B5EF4-FFF2-40B4-BE49-F238E27FC236}">
                <a16:creationId xmlns:a16="http://schemas.microsoft.com/office/drawing/2014/main" id="{40D73D09-3554-3848-AD47-860A9944501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075868F-A79B-C043-BC28-C64447C7DD8F}"/>
              </a:ext>
            </a:extLst>
          </p:cNvPr>
          <p:cNvSpPr>
            <a:spLocks noGrp="1"/>
          </p:cNvSpPr>
          <p:nvPr>
            <p:ph type="sldNum" sz="quarter" idx="12"/>
          </p:nvPr>
        </p:nvSpPr>
        <p:spPr/>
        <p:txBody>
          <a:bodyPr/>
          <a:lstStyle/>
          <a:p>
            <a:fld id="{F0CCD5EE-E157-2944-9C89-7350F342A20F}" type="slidenum">
              <a:rPr kumimoji="1" lang="zh-CN" altLang="en-US" smtClean="0"/>
              <a:t>‹#›</a:t>
            </a:fld>
            <a:endParaRPr kumimoji="1" lang="zh-CN" altLang="en-US"/>
          </a:p>
        </p:txBody>
      </p:sp>
    </p:spTree>
    <p:extLst>
      <p:ext uri="{BB962C8B-B14F-4D97-AF65-F5344CB8AC3E}">
        <p14:creationId xmlns:p14="http://schemas.microsoft.com/office/powerpoint/2010/main" val="156768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2D1539-AA43-9C4D-817F-291702AFF2BC}"/>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EBDAB6DA-55F5-F047-B6D2-1DA22BC418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707219AE-0FD9-EE47-A340-59C17DA91417}"/>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00E91832-3813-6B44-AD05-84E8211BC7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0B4E3AAF-385E-1042-B9E4-67B0655F20A3}"/>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889DCFC2-12F5-7646-9926-BFBE15FC2008}"/>
              </a:ext>
            </a:extLst>
          </p:cNvPr>
          <p:cNvSpPr>
            <a:spLocks noGrp="1"/>
          </p:cNvSpPr>
          <p:nvPr>
            <p:ph type="dt" sz="half" idx="10"/>
          </p:nvPr>
        </p:nvSpPr>
        <p:spPr/>
        <p:txBody>
          <a:bodyPr/>
          <a:lstStyle/>
          <a:p>
            <a:fld id="{EDAF38CD-E1F4-E749-AB13-EB0E0FF15234}" type="datetime1">
              <a:rPr kumimoji="1" lang="zh-CN" altLang="en-US" smtClean="0"/>
              <a:t>2024/4/14</a:t>
            </a:fld>
            <a:endParaRPr kumimoji="1" lang="zh-CN" altLang="en-US"/>
          </a:p>
        </p:txBody>
      </p:sp>
      <p:sp>
        <p:nvSpPr>
          <p:cNvPr id="8" name="页脚占位符 7">
            <a:extLst>
              <a:ext uri="{FF2B5EF4-FFF2-40B4-BE49-F238E27FC236}">
                <a16:creationId xmlns:a16="http://schemas.microsoft.com/office/drawing/2014/main" id="{8141E54A-5AD3-4642-A3F6-0AF698DAB498}"/>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492DD459-9959-8B4E-9FB7-72941F875D32}"/>
              </a:ext>
            </a:extLst>
          </p:cNvPr>
          <p:cNvSpPr>
            <a:spLocks noGrp="1"/>
          </p:cNvSpPr>
          <p:nvPr>
            <p:ph type="sldNum" sz="quarter" idx="12"/>
          </p:nvPr>
        </p:nvSpPr>
        <p:spPr/>
        <p:txBody>
          <a:bodyPr/>
          <a:lstStyle/>
          <a:p>
            <a:fld id="{F0CCD5EE-E157-2944-9C89-7350F342A20F}" type="slidenum">
              <a:rPr kumimoji="1" lang="zh-CN" altLang="en-US" smtClean="0"/>
              <a:t>‹#›</a:t>
            </a:fld>
            <a:endParaRPr kumimoji="1" lang="zh-CN" altLang="en-US"/>
          </a:p>
        </p:txBody>
      </p:sp>
    </p:spTree>
    <p:extLst>
      <p:ext uri="{BB962C8B-B14F-4D97-AF65-F5344CB8AC3E}">
        <p14:creationId xmlns:p14="http://schemas.microsoft.com/office/powerpoint/2010/main" val="782342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C6E590-D12D-9445-AAC1-BBE8B446659B}"/>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6280E100-4BC0-6C42-9B50-A76914F23A30}"/>
              </a:ext>
            </a:extLst>
          </p:cNvPr>
          <p:cNvSpPr>
            <a:spLocks noGrp="1"/>
          </p:cNvSpPr>
          <p:nvPr>
            <p:ph type="dt" sz="half" idx="10"/>
          </p:nvPr>
        </p:nvSpPr>
        <p:spPr/>
        <p:txBody>
          <a:bodyPr/>
          <a:lstStyle/>
          <a:p>
            <a:fld id="{C6BA9F58-FFB6-884D-B621-2E2045847BAB}" type="datetime1">
              <a:rPr kumimoji="1" lang="zh-CN" altLang="en-US" smtClean="0"/>
              <a:t>2024/4/14</a:t>
            </a:fld>
            <a:endParaRPr kumimoji="1" lang="zh-CN" altLang="en-US"/>
          </a:p>
        </p:txBody>
      </p:sp>
      <p:sp>
        <p:nvSpPr>
          <p:cNvPr id="4" name="页脚占位符 3">
            <a:extLst>
              <a:ext uri="{FF2B5EF4-FFF2-40B4-BE49-F238E27FC236}">
                <a16:creationId xmlns:a16="http://schemas.microsoft.com/office/drawing/2014/main" id="{78924FB3-0BE1-1F48-9A44-F47E4536ED8A}"/>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2F914CD7-3446-1C4E-86BD-9CA3FA52180F}"/>
              </a:ext>
            </a:extLst>
          </p:cNvPr>
          <p:cNvSpPr>
            <a:spLocks noGrp="1"/>
          </p:cNvSpPr>
          <p:nvPr>
            <p:ph type="sldNum" sz="quarter" idx="12"/>
          </p:nvPr>
        </p:nvSpPr>
        <p:spPr/>
        <p:txBody>
          <a:bodyPr/>
          <a:lstStyle/>
          <a:p>
            <a:fld id="{F0CCD5EE-E157-2944-9C89-7350F342A20F}" type="slidenum">
              <a:rPr kumimoji="1" lang="zh-CN" altLang="en-US" smtClean="0"/>
              <a:t>‹#›</a:t>
            </a:fld>
            <a:endParaRPr kumimoji="1" lang="zh-CN" altLang="en-US"/>
          </a:p>
        </p:txBody>
      </p:sp>
    </p:spTree>
    <p:extLst>
      <p:ext uri="{BB962C8B-B14F-4D97-AF65-F5344CB8AC3E}">
        <p14:creationId xmlns:p14="http://schemas.microsoft.com/office/powerpoint/2010/main" val="1458406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F90D588-2BC3-544D-8E68-908ABD09C186}"/>
              </a:ext>
            </a:extLst>
          </p:cNvPr>
          <p:cNvSpPr>
            <a:spLocks noGrp="1"/>
          </p:cNvSpPr>
          <p:nvPr>
            <p:ph type="dt" sz="half" idx="10"/>
          </p:nvPr>
        </p:nvSpPr>
        <p:spPr/>
        <p:txBody>
          <a:bodyPr/>
          <a:lstStyle/>
          <a:p>
            <a:fld id="{7F06F30A-942C-8E4A-A1AB-31870037B7B1}" type="datetime1">
              <a:rPr kumimoji="1" lang="zh-CN" altLang="en-US" smtClean="0"/>
              <a:t>2024/4/14</a:t>
            </a:fld>
            <a:endParaRPr kumimoji="1" lang="zh-CN" altLang="en-US"/>
          </a:p>
        </p:txBody>
      </p:sp>
      <p:sp>
        <p:nvSpPr>
          <p:cNvPr id="3" name="页脚占位符 2">
            <a:extLst>
              <a:ext uri="{FF2B5EF4-FFF2-40B4-BE49-F238E27FC236}">
                <a16:creationId xmlns:a16="http://schemas.microsoft.com/office/drawing/2014/main" id="{E0EA854A-ECAD-704D-99FA-7E8639C5A4C8}"/>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2B47E982-BE70-9840-9F1F-A9D2EB4EFD44}"/>
              </a:ext>
            </a:extLst>
          </p:cNvPr>
          <p:cNvSpPr>
            <a:spLocks noGrp="1"/>
          </p:cNvSpPr>
          <p:nvPr>
            <p:ph type="sldNum" sz="quarter" idx="12"/>
          </p:nvPr>
        </p:nvSpPr>
        <p:spPr/>
        <p:txBody>
          <a:bodyPr/>
          <a:lstStyle/>
          <a:p>
            <a:fld id="{F0CCD5EE-E157-2944-9C89-7350F342A20F}" type="slidenum">
              <a:rPr kumimoji="1" lang="zh-CN" altLang="en-US" smtClean="0"/>
              <a:t>‹#›</a:t>
            </a:fld>
            <a:endParaRPr kumimoji="1" lang="zh-CN" altLang="en-US"/>
          </a:p>
        </p:txBody>
      </p:sp>
    </p:spTree>
    <p:extLst>
      <p:ext uri="{BB962C8B-B14F-4D97-AF65-F5344CB8AC3E}">
        <p14:creationId xmlns:p14="http://schemas.microsoft.com/office/powerpoint/2010/main" val="1814871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A37361-6120-5F4D-81AE-219B5506D31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7A4E27B5-E518-9147-9011-047E70FA72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218DD521-F32D-1B41-B229-1C27CE006F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68CB69A-B1DF-8240-950E-E1E1B9176BBA}"/>
              </a:ext>
            </a:extLst>
          </p:cNvPr>
          <p:cNvSpPr>
            <a:spLocks noGrp="1"/>
          </p:cNvSpPr>
          <p:nvPr>
            <p:ph type="dt" sz="half" idx="10"/>
          </p:nvPr>
        </p:nvSpPr>
        <p:spPr/>
        <p:txBody>
          <a:bodyPr/>
          <a:lstStyle/>
          <a:p>
            <a:fld id="{65DF624A-A607-B84C-9166-0DFC31E2DF69}" type="datetime1">
              <a:rPr kumimoji="1" lang="zh-CN" altLang="en-US" smtClean="0"/>
              <a:t>2024/4/14</a:t>
            </a:fld>
            <a:endParaRPr kumimoji="1" lang="zh-CN" altLang="en-US"/>
          </a:p>
        </p:txBody>
      </p:sp>
      <p:sp>
        <p:nvSpPr>
          <p:cNvPr id="6" name="页脚占位符 5">
            <a:extLst>
              <a:ext uri="{FF2B5EF4-FFF2-40B4-BE49-F238E27FC236}">
                <a16:creationId xmlns:a16="http://schemas.microsoft.com/office/drawing/2014/main" id="{D1C61B17-4825-504A-AF73-50DE2561F22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0F03795-1514-8A41-922D-FB82FF389959}"/>
              </a:ext>
            </a:extLst>
          </p:cNvPr>
          <p:cNvSpPr>
            <a:spLocks noGrp="1"/>
          </p:cNvSpPr>
          <p:nvPr>
            <p:ph type="sldNum" sz="quarter" idx="12"/>
          </p:nvPr>
        </p:nvSpPr>
        <p:spPr/>
        <p:txBody>
          <a:bodyPr/>
          <a:lstStyle/>
          <a:p>
            <a:fld id="{F0CCD5EE-E157-2944-9C89-7350F342A20F}" type="slidenum">
              <a:rPr kumimoji="1" lang="zh-CN" altLang="en-US" smtClean="0"/>
              <a:t>‹#›</a:t>
            </a:fld>
            <a:endParaRPr kumimoji="1" lang="zh-CN" altLang="en-US"/>
          </a:p>
        </p:txBody>
      </p:sp>
    </p:spTree>
    <p:extLst>
      <p:ext uri="{BB962C8B-B14F-4D97-AF65-F5344CB8AC3E}">
        <p14:creationId xmlns:p14="http://schemas.microsoft.com/office/powerpoint/2010/main" val="2216643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0522BD-9D0B-C749-8650-A2AD602C804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393D9E92-C5BF-D145-B378-B3182681FC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A1C265DA-4869-4D48-8228-9A26FCF8DC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A0122E0F-47B2-5B46-BD52-1C8495E84043}"/>
              </a:ext>
            </a:extLst>
          </p:cNvPr>
          <p:cNvSpPr>
            <a:spLocks noGrp="1"/>
          </p:cNvSpPr>
          <p:nvPr>
            <p:ph type="dt" sz="half" idx="10"/>
          </p:nvPr>
        </p:nvSpPr>
        <p:spPr/>
        <p:txBody>
          <a:bodyPr/>
          <a:lstStyle/>
          <a:p>
            <a:fld id="{02FF079E-15B5-8A4B-A349-7229E6A48C84}" type="datetime1">
              <a:rPr kumimoji="1" lang="zh-CN" altLang="en-US" smtClean="0"/>
              <a:t>2024/4/14</a:t>
            </a:fld>
            <a:endParaRPr kumimoji="1" lang="zh-CN" altLang="en-US"/>
          </a:p>
        </p:txBody>
      </p:sp>
      <p:sp>
        <p:nvSpPr>
          <p:cNvPr id="6" name="页脚占位符 5">
            <a:extLst>
              <a:ext uri="{FF2B5EF4-FFF2-40B4-BE49-F238E27FC236}">
                <a16:creationId xmlns:a16="http://schemas.microsoft.com/office/drawing/2014/main" id="{1FC07765-072C-5141-BC97-8F7812CCFE4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888B301-1EA1-514F-A740-71EA4497A3EA}"/>
              </a:ext>
            </a:extLst>
          </p:cNvPr>
          <p:cNvSpPr>
            <a:spLocks noGrp="1"/>
          </p:cNvSpPr>
          <p:nvPr>
            <p:ph type="sldNum" sz="quarter" idx="12"/>
          </p:nvPr>
        </p:nvSpPr>
        <p:spPr/>
        <p:txBody>
          <a:bodyPr/>
          <a:lstStyle/>
          <a:p>
            <a:fld id="{F0CCD5EE-E157-2944-9C89-7350F342A20F}" type="slidenum">
              <a:rPr kumimoji="1" lang="zh-CN" altLang="en-US" smtClean="0"/>
              <a:t>‹#›</a:t>
            </a:fld>
            <a:endParaRPr kumimoji="1" lang="zh-CN" altLang="en-US"/>
          </a:p>
        </p:txBody>
      </p:sp>
    </p:spTree>
    <p:extLst>
      <p:ext uri="{BB962C8B-B14F-4D97-AF65-F5344CB8AC3E}">
        <p14:creationId xmlns:p14="http://schemas.microsoft.com/office/powerpoint/2010/main" val="3663246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F2E07BF-C7D5-194C-8760-D629DB6CEA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60C69C8B-AD89-AC43-8C58-0C1BA6BF4B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A5AA4D2-8BAE-9E47-87E0-855BC0EF69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AC4D74-59A9-B948-AD03-8AF6DD6D3F96}" type="datetime1">
              <a:rPr kumimoji="1" lang="zh-CN" altLang="en-US" smtClean="0"/>
              <a:t>2024/4/14</a:t>
            </a:fld>
            <a:endParaRPr kumimoji="1" lang="zh-CN" altLang="en-US"/>
          </a:p>
        </p:txBody>
      </p:sp>
      <p:sp>
        <p:nvSpPr>
          <p:cNvPr id="5" name="页脚占位符 4">
            <a:extLst>
              <a:ext uri="{FF2B5EF4-FFF2-40B4-BE49-F238E27FC236}">
                <a16:creationId xmlns:a16="http://schemas.microsoft.com/office/drawing/2014/main" id="{2587613B-C54B-3441-80AA-FDF1E94B73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CB000863-32C4-0E4E-917E-24FFA86715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CCD5EE-E157-2944-9C89-7350F342A20F}" type="slidenum">
              <a:rPr kumimoji="1" lang="zh-CN" altLang="en-US" smtClean="0"/>
              <a:t>‹#›</a:t>
            </a:fld>
            <a:endParaRPr kumimoji="1" lang="zh-CN" altLang="en-US"/>
          </a:p>
        </p:txBody>
      </p:sp>
    </p:spTree>
    <p:extLst>
      <p:ext uri="{BB962C8B-B14F-4D97-AF65-F5344CB8AC3E}">
        <p14:creationId xmlns:p14="http://schemas.microsoft.com/office/powerpoint/2010/main" val="291947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1FB9EF-052B-384A-8857-0C410EC7E301}"/>
              </a:ext>
            </a:extLst>
          </p:cNvPr>
          <p:cNvSpPr>
            <a:spLocks noGrp="1"/>
          </p:cNvSpPr>
          <p:nvPr>
            <p:ph type="ctrTitle"/>
          </p:nvPr>
        </p:nvSpPr>
        <p:spPr>
          <a:xfrm>
            <a:off x="1524000" y="2297723"/>
            <a:ext cx="9144000" cy="1017930"/>
          </a:xfrm>
        </p:spPr>
        <p:txBody>
          <a:bodyPr>
            <a:normAutofit/>
          </a:bodyPr>
          <a:lstStyle/>
          <a:p>
            <a:r>
              <a:rPr kumimoji="1" lang="en-US" altLang="zh-CN" sz="5400" b="1" dirty="0">
                <a:latin typeface="Times New Roman" panose="02020603050405020304" pitchFamily="18" charset="0"/>
                <a:cs typeface="Times New Roman" panose="02020603050405020304" pitchFamily="18" charset="0"/>
              </a:rPr>
              <a:t>Static Analysis with LLM</a:t>
            </a:r>
            <a:endParaRPr kumimoji="1" lang="zh-CN" altLang="en-US" sz="5400" b="1"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19927614-D221-984C-9A62-769428B955CE}"/>
              </a:ext>
            </a:extLst>
          </p:cNvPr>
          <p:cNvSpPr txBox="1"/>
          <p:nvPr/>
        </p:nvSpPr>
        <p:spPr>
          <a:xfrm>
            <a:off x="4177665" y="4389120"/>
            <a:ext cx="383667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2024.4.15  </a:t>
            </a:r>
            <a:r>
              <a:rPr kumimoji="1" lang="en-US" altLang="zh-CN" sz="2400" dirty="0" err="1">
                <a:latin typeface="Times New Roman" panose="02020603050405020304" pitchFamily="18" charset="0"/>
                <a:cs typeface="Times New Roman" panose="02020603050405020304" pitchFamily="18" charset="0"/>
              </a:rPr>
              <a:t>BaiJun</a:t>
            </a:r>
            <a:r>
              <a:rPr kumimoji="1" lang="en-US" altLang="zh-CN" sz="2400" dirty="0">
                <a:latin typeface="Times New Roman" panose="02020603050405020304" pitchFamily="18" charset="0"/>
                <a:cs typeface="Times New Roman" panose="02020603050405020304" pitchFamily="18" charset="0"/>
              </a:rPr>
              <a:t> Cheng</a:t>
            </a:r>
            <a:endParaRPr kumimoji="1" lang="zh-CN" altLang="en-US" sz="2400"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3B97B70C-C9C3-0C4C-BFAA-8D707274FC7E}"/>
              </a:ext>
            </a:extLst>
          </p:cNvPr>
          <p:cNvSpPr>
            <a:spLocks noGrp="1"/>
          </p:cNvSpPr>
          <p:nvPr>
            <p:ph type="sldNum" sz="quarter" idx="12"/>
          </p:nvPr>
        </p:nvSpPr>
        <p:spPr/>
        <p:txBody>
          <a:bodyPr/>
          <a:lstStyle/>
          <a:p>
            <a:fld id="{F0CCD5EE-E157-2944-9C89-7350F342A20F}" type="slidenum">
              <a:rPr kumimoji="1" lang="zh-CN" altLang="en-US" smtClean="0"/>
              <a:t>1</a:t>
            </a:fld>
            <a:endParaRPr kumimoji="1" lang="zh-CN" altLang="en-US"/>
          </a:p>
        </p:txBody>
      </p:sp>
    </p:spTree>
    <p:extLst>
      <p:ext uri="{BB962C8B-B14F-4D97-AF65-F5344CB8AC3E}">
        <p14:creationId xmlns:p14="http://schemas.microsoft.com/office/powerpoint/2010/main" val="2703023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E10B2FE-5830-7B47-B455-EFE788337180}"/>
              </a:ext>
            </a:extLst>
          </p:cNvPr>
          <p:cNvSpPr>
            <a:spLocks noGrp="1"/>
          </p:cNvSpPr>
          <p:nvPr>
            <p:ph type="title"/>
          </p:nvPr>
        </p:nvSpPr>
        <p:spPr>
          <a:xfrm>
            <a:off x="476025" y="316925"/>
            <a:ext cx="5121211" cy="443096"/>
          </a:xfrm>
        </p:spPr>
        <p:txBody>
          <a:bodyPr>
            <a:normAutofit fontScale="90000"/>
          </a:bodyPr>
          <a:lstStyle/>
          <a:p>
            <a:r>
              <a:rPr kumimoji="1" lang="en" altLang="zh-CN" sz="2800" b="1" dirty="0">
                <a:latin typeface="Times New Roman" panose="02020603050405020304" pitchFamily="18" charset="0"/>
                <a:cs typeface="Times New Roman" panose="02020603050405020304" pitchFamily="18" charset="0"/>
              </a:rPr>
              <a:t>1-</a:t>
            </a:r>
            <a:r>
              <a:rPr kumimoji="1" lang="en-US" altLang="zh-CN" sz="2800" b="1" dirty="0">
                <a:latin typeface="Times New Roman" panose="02020603050405020304" pitchFamily="18" charset="0"/>
                <a:cs typeface="Times New Roman" panose="02020603050405020304" pitchFamily="18" charset="0"/>
              </a:rPr>
              <a:t>3-2</a:t>
            </a:r>
            <a:r>
              <a:rPr kumimoji="1" lang="en" altLang="zh-CN" sz="2800" b="1" dirty="0">
                <a:latin typeface="Times New Roman" panose="02020603050405020304" pitchFamily="18" charset="0"/>
                <a:cs typeface="Times New Roman" panose="02020603050405020304" pitchFamily="18" charset="0"/>
              </a:rPr>
              <a:t>. Command Value</a:t>
            </a:r>
            <a:endParaRPr kumimoji="1" lang="zh-CN" altLang="en-US" sz="2800" b="1" dirty="0">
              <a:latin typeface="Times New Roman" panose="02020603050405020304" pitchFamily="18" charset="0"/>
              <a:cs typeface="Times New Roman" panose="02020603050405020304" pitchFamily="18" charset="0"/>
            </a:endParaRPr>
          </a:p>
        </p:txBody>
      </p:sp>
      <p:sp>
        <p:nvSpPr>
          <p:cNvPr id="3" name="灯片编号占位符 2">
            <a:extLst>
              <a:ext uri="{FF2B5EF4-FFF2-40B4-BE49-F238E27FC236}">
                <a16:creationId xmlns:a16="http://schemas.microsoft.com/office/drawing/2014/main" id="{B8A45F4B-6DD8-144E-8FDD-DA9B9D1CC13B}"/>
              </a:ext>
            </a:extLst>
          </p:cNvPr>
          <p:cNvSpPr>
            <a:spLocks noGrp="1"/>
          </p:cNvSpPr>
          <p:nvPr>
            <p:ph type="sldNum" sz="quarter" idx="12"/>
          </p:nvPr>
        </p:nvSpPr>
        <p:spPr/>
        <p:txBody>
          <a:bodyPr/>
          <a:lstStyle/>
          <a:p>
            <a:fld id="{F0CCD5EE-E157-2944-9C89-7350F342A20F}" type="slidenum">
              <a:rPr kumimoji="1" lang="zh-CN" altLang="en-US" smtClean="0"/>
              <a:t>10</a:t>
            </a:fld>
            <a:endParaRPr kumimoji="1" lang="zh-CN" altLang="en-US"/>
          </a:p>
        </p:txBody>
      </p:sp>
      <p:pic>
        <p:nvPicPr>
          <p:cNvPr id="6" name="图片 5">
            <a:extLst>
              <a:ext uri="{FF2B5EF4-FFF2-40B4-BE49-F238E27FC236}">
                <a16:creationId xmlns:a16="http://schemas.microsoft.com/office/drawing/2014/main" id="{D3676496-61ED-2042-8D03-87C889D1ABB4}"/>
              </a:ext>
            </a:extLst>
          </p:cNvPr>
          <p:cNvPicPr>
            <a:picLocks noChangeAspect="1"/>
          </p:cNvPicPr>
          <p:nvPr/>
        </p:nvPicPr>
        <p:blipFill>
          <a:blip r:embed="rId3"/>
          <a:stretch>
            <a:fillRect/>
          </a:stretch>
        </p:blipFill>
        <p:spPr>
          <a:xfrm>
            <a:off x="310467" y="1853028"/>
            <a:ext cx="5156200" cy="3911600"/>
          </a:xfrm>
          <a:prstGeom prst="rect">
            <a:avLst/>
          </a:prstGeom>
        </p:spPr>
      </p:pic>
      <p:pic>
        <p:nvPicPr>
          <p:cNvPr id="9" name="图片 8">
            <a:extLst>
              <a:ext uri="{FF2B5EF4-FFF2-40B4-BE49-F238E27FC236}">
                <a16:creationId xmlns:a16="http://schemas.microsoft.com/office/drawing/2014/main" id="{B1A43289-7601-934C-8CD3-06951A11F901}"/>
              </a:ext>
            </a:extLst>
          </p:cNvPr>
          <p:cNvPicPr>
            <a:picLocks noChangeAspect="1"/>
          </p:cNvPicPr>
          <p:nvPr/>
        </p:nvPicPr>
        <p:blipFill>
          <a:blip r:embed="rId4"/>
          <a:stretch>
            <a:fillRect/>
          </a:stretch>
        </p:blipFill>
        <p:spPr>
          <a:xfrm>
            <a:off x="5722815" y="2274570"/>
            <a:ext cx="4826000" cy="3771900"/>
          </a:xfrm>
          <a:prstGeom prst="rect">
            <a:avLst/>
          </a:prstGeom>
        </p:spPr>
      </p:pic>
      <p:sp>
        <p:nvSpPr>
          <p:cNvPr id="10" name="文本框 9">
            <a:extLst>
              <a:ext uri="{FF2B5EF4-FFF2-40B4-BE49-F238E27FC236}">
                <a16:creationId xmlns:a16="http://schemas.microsoft.com/office/drawing/2014/main" id="{1D86651C-588F-B64D-B214-04F78C281B0B}"/>
              </a:ext>
            </a:extLst>
          </p:cNvPr>
          <p:cNvSpPr txBox="1"/>
          <p:nvPr/>
        </p:nvSpPr>
        <p:spPr>
          <a:xfrm>
            <a:off x="420732" y="1093373"/>
            <a:ext cx="10341053" cy="728084"/>
          </a:xfrm>
          <a:prstGeom prst="rect">
            <a:avLst/>
          </a:prstGeom>
          <a:solidFill>
            <a:schemeClr val="bg1"/>
          </a:solidFill>
        </p:spPr>
        <p:txBody>
          <a:bodyPr wrap="square" rtlCol="0">
            <a:spAutoFit/>
          </a:bodyPr>
          <a:lstStyle/>
          <a:p>
            <a:pPr>
              <a:lnSpc>
                <a:spcPct val="120000"/>
              </a:lnSpc>
            </a:pPr>
            <a:r>
              <a:rPr kumimoji="1" lang="en" altLang="zh-CN" dirty="0">
                <a:latin typeface="Times New Roman" panose="02020603050405020304" pitchFamily="18" charset="0"/>
                <a:cs typeface="Times New Roman" panose="02020603050405020304" pitchFamily="18" charset="0"/>
              </a:rPr>
              <a:t>Continue analyzing through a call-chain to extract command value. In this step, </a:t>
            </a:r>
            <a:r>
              <a:rPr kumimoji="1" lang="en" altLang="zh-CN" dirty="0" err="1">
                <a:latin typeface="Times New Roman" panose="02020603050405020304" pitchFamily="18" charset="0"/>
                <a:cs typeface="Times New Roman" panose="02020603050405020304" pitchFamily="18" charset="0"/>
              </a:rPr>
              <a:t>KernelGPT</a:t>
            </a:r>
            <a:r>
              <a:rPr kumimoji="1" lang="en" altLang="zh-CN" dirty="0">
                <a:latin typeface="Times New Roman" panose="02020603050405020304" pitchFamily="18" charset="0"/>
                <a:cs typeface="Times New Roman" panose="02020603050405020304" pitchFamily="18" charset="0"/>
              </a:rPr>
              <a:t> extract command value </a:t>
            </a:r>
            <a:r>
              <a:rPr kumimoji="1" lang="en" altLang="zh-CN" dirty="0">
                <a:solidFill>
                  <a:srgbClr val="0070C0"/>
                </a:solidFill>
                <a:latin typeface="Times New Roman" panose="02020603050405020304" pitchFamily="18" charset="0"/>
                <a:cs typeface="Times New Roman" panose="02020603050405020304" pitchFamily="18" charset="0"/>
              </a:rPr>
              <a:t>DM_VERSION </a:t>
            </a:r>
            <a:r>
              <a:rPr kumimoji="1" lang="en" altLang="zh-CN" dirty="0">
                <a:latin typeface="Times New Roman" panose="02020603050405020304" pitchFamily="18" charset="0"/>
                <a:cs typeface="Times New Roman" panose="02020603050405020304" pitchFamily="18" charset="0"/>
              </a:rPr>
              <a:t>while baseline </a:t>
            </a:r>
            <a:r>
              <a:rPr kumimoji="1" lang="en" altLang="zh-CN" dirty="0" err="1">
                <a:latin typeface="Times New Roman" panose="02020603050405020304" pitchFamily="18" charset="0"/>
                <a:cs typeface="Times New Roman" panose="02020603050405020304" pitchFamily="18" charset="0"/>
              </a:rPr>
              <a:t>SyzDescribe</a:t>
            </a:r>
            <a:r>
              <a:rPr kumimoji="1" lang="en" altLang="zh-CN" dirty="0">
                <a:latin typeface="Times New Roman" panose="02020603050405020304" pitchFamily="18" charset="0"/>
                <a:cs typeface="Times New Roman" panose="02020603050405020304" pitchFamily="18" charset="0"/>
              </a:rPr>
              <a:t> wrongly extract </a:t>
            </a:r>
            <a:r>
              <a:rPr kumimoji="1" lang="en" altLang="zh-CN" dirty="0">
                <a:solidFill>
                  <a:srgbClr val="FF0000"/>
                </a:solidFill>
                <a:latin typeface="Times New Roman" panose="02020603050405020304" pitchFamily="18" charset="0"/>
                <a:cs typeface="Times New Roman" panose="02020603050405020304" pitchFamily="18" charset="0"/>
              </a:rPr>
              <a:t>DM_VERSION_CMD</a:t>
            </a:r>
            <a:r>
              <a:rPr kumimoji="1" lang="en" altLang="zh-C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46517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E10B2FE-5830-7B47-B455-EFE788337180}"/>
              </a:ext>
            </a:extLst>
          </p:cNvPr>
          <p:cNvSpPr>
            <a:spLocks noGrp="1"/>
          </p:cNvSpPr>
          <p:nvPr>
            <p:ph type="title"/>
          </p:nvPr>
        </p:nvSpPr>
        <p:spPr>
          <a:xfrm>
            <a:off x="476025" y="316925"/>
            <a:ext cx="5121211" cy="443096"/>
          </a:xfrm>
        </p:spPr>
        <p:txBody>
          <a:bodyPr>
            <a:normAutofit fontScale="90000"/>
          </a:bodyPr>
          <a:lstStyle/>
          <a:p>
            <a:r>
              <a:rPr kumimoji="1" lang="en" altLang="zh-CN" sz="2800" b="1" dirty="0">
                <a:latin typeface="Times New Roman" panose="02020603050405020304" pitchFamily="18" charset="0"/>
                <a:cs typeface="Times New Roman" panose="02020603050405020304" pitchFamily="18" charset="0"/>
              </a:rPr>
              <a:t>1-</a:t>
            </a:r>
            <a:r>
              <a:rPr kumimoji="1" lang="en-US" altLang="zh-CN" sz="2800" b="1" dirty="0">
                <a:latin typeface="Times New Roman" panose="02020603050405020304" pitchFamily="18" charset="0"/>
                <a:cs typeface="Times New Roman" panose="02020603050405020304" pitchFamily="18" charset="0"/>
              </a:rPr>
              <a:t>3-3</a:t>
            </a:r>
            <a:r>
              <a:rPr kumimoji="1" lang="en" altLang="zh-CN" sz="2800" b="1" dirty="0">
                <a:latin typeface="Times New Roman" panose="02020603050405020304" pitchFamily="18" charset="0"/>
                <a:cs typeface="Times New Roman" panose="02020603050405020304" pitchFamily="18" charset="0"/>
              </a:rPr>
              <a:t>. Argument Type</a:t>
            </a:r>
            <a:endParaRPr kumimoji="1" lang="zh-CN" altLang="en-US" sz="2800" b="1" dirty="0">
              <a:latin typeface="Times New Roman" panose="02020603050405020304" pitchFamily="18" charset="0"/>
              <a:cs typeface="Times New Roman" panose="02020603050405020304" pitchFamily="18" charset="0"/>
            </a:endParaRPr>
          </a:p>
        </p:txBody>
      </p:sp>
      <p:sp>
        <p:nvSpPr>
          <p:cNvPr id="3" name="灯片编号占位符 2">
            <a:extLst>
              <a:ext uri="{FF2B5EF4-FFF2-40B4-BE49-F238E27FC236}">
                <a16:creationId xmlns:a16="http://schemas.microsoft.com/office/drawing/2014/main" id="{B8A45F4B-6DD8-144E-8FDD-DA9B9D1CC13B}"/>
              </a:ext>
            </a:extLst>
          </p:cNvPr>
          <p:cNvSpPr>
            <a:spLocks noGrp="1"/>
          </p:cNvSpPr>
          <p:nvPr>
            <p:ph type="sldNum" sz="quarter" idx="12"/>
          </p:nvPr>
        </p:nvSpPr>
        <p:spPr/>
        <p:txBody>
          <a:bodyPr/>
          <a:lstStyle/>
          <a:p>
            <a:fld id="{F0CCD5EE-E157-2944-9C89-7350F342A20F}" type="slidenum">
              <a:rPr kumimoji="1" lang="zh-CN" altLang="en-US" smtClean="0"/>
              <a:t>11</a:t>
            </a:fld>
            <a:endParaRPr kumimoji="1" lang="zh-CN" altLang="en-US"/>
          </a:p>
        </p:txBody>
      </p:sp>
      <p:sp>
        <p:nvSpPr>
          <p:cNvPr id="10" name="文本框 9">
            <a:extLst>
              <a:ext uri="{FF2B5EF4-FFF2-40B4-BE49-F238E27FC236}">
                <a16:creationId xmlns:a16="http://schemas.microsoft.com/office/drawing/2014/main" id="{1D86651C-588F-B64D-B214-04F78C281B0B}"/>
              </a:ext>
            </a:extLst>
          </p:cNvPr>
          <p:cNvSpPr txBox="1"/>
          <p:nvPr/>
        </p:nvSpPr>
        <p:spPr>
          <a:xfrm>
            <a:off x="420732" y="882358"/>
            <a:ext cx="11382062" cy="1060483"/>
          </a:xfrm>
          <a:prstGeom prst="rect">
            <a:avLst/>
          </a:prstGeom>
          <a:solidFill>
            <a:schemeClr val="bg1"/>
          </a:solidFill>
        </p:spPr>
        <p:txBody>
          <a:bodyPr wrap="square" rtlCol="0">
            <a:spAutoFit/>
          </a:bodyPr>
          <a:lstStyle/>
          <a:p>
            <a:pPr>
              <a:lnSpc>
                <a:spcPct val="120000"/>
              </a:lnSpc>
            </a:pPr>
            <a:r>
              <a:rPr kumimoji="1" lang="en" altLang="zh-CN" dirty="0">
                <a:latin typeface="Times New Roman" panose="02020603050405020304" pitchFamily="18" charset="0"/>
                <a:cs typeface="Times New Roman" panose="02020603050405020304" pitchFamily="18" charset="0"/>
              </a:rPr>
              <a:t>After identify command value, the corresponding handler function is determined. LLM could analyze the </a:t>
            </a:r>
            <a:r>
              <a:rPr kumimoji="1" lang="en" altLang="zh-CN" dirty="0">
                <a:highlight>
                  <a:srgbClr val="FFFF00"/>
                </a:highlight>
                <a:latin typeface="Times New Roman" panose="02020603050405020304" pitchFamily="18" charset="0"/>
                <a:cs typeface="Times New Roman" panose="02020603050405020304" pitchFamily="18" charset="0"/>
              </a:rPr>
              <a:t>argument type of </a:t>
            </a:r>
            <a:r>
              <a:rPr kumimoji="1" lang="en" altLang="zh-CN" dirty="0" err="1">
                <a:highlight>
                  <a:srgbClr val="FFFF00"/>
                </a:highlight>
                <a:latin typeface="Times New Roman" panose="02020603050405020304" pitchFamily="18" charset="0"/>
                <a:cs typeface="Times New Roman" panose="02020603050405020304" pitchFamily="18" charset="0"/>
              </a:rPr>
              <a:t>syscall</a:t>
            </a:r>
            <a:r>
              <a:rPr kumimoji="1" lang="en" altLang="zh-CN" dirty="0">
                <a:highlight>
                  <a:srgbClr val="FFFF00"/>
                </a:highlight>
                <a:latin typeface="Times New Roman" panose="02020603050405020304" pitchFamily="18" charset="0"/>
                <a:cs typeface="Times New Roman" panose="02020603050405020304" pitchFamily="18" charset="0"/>
              </a:rPr>
              <a:t> </a:t>
            </a:r>
            <a:r>
              <a:rPr kumimoji="1" lang="en" altLang="zh-CN" dirty="0" err="1">
                <a:highlight>
                  <a:srgbClr val="FFFF00"/>
                </a:highlight>
                <a:latin typeface="Times New Roman" panose="02020603050405020304" pitchFamily="18" charset="0"/>
                <a:cs typeface="Times New Roman" panose="02020603050405020304" pitchFamily="18" charset="0"/>
              </a:rPr>
              <a:t>ioctl</a:t>
            </a:r>
            <a:r>
              <a:rPr kumimoji="1" lang="en" altLang="zh-CN" dirty="0">
                <a:highlight>
                  <a:srgbClr val="FFFF00"/>
                </a:highlight>
                <a:latin typeface="Times New Roman" panose="02020603050405020304" pitchFamily="18" charset="0"/>
                <a:cs typeface="Times New Roman" panose="02020603050405020304" pitchFamily="18" charset="0"/>
              </a:rPr>
              <a:t> </a:t>
            </a:r>
            <a:r>
              <a:rPr kumimoji="1" lang="en" altLang="zh-CN" dirty="0">
                <a:latin typeface="Times New Roman" panose="02020603050405020304" pitchFamily="18" charset="0"/>
                <a:cs typeface="Times New Roman" panose="02020603050405020304" pitchFamily="18" charset="0"/>
              </a:rPr>
              <a:t>with the definition of handler function. After identify corresponding type, LLM could be used to </a:t>
            </a:r>
            <a:r>
              <a:rPr kumimoji="1" lang="en" altLang="zh-CN" dirty="0">
                <a:solidFill>
                  <a:srgbClr val="0070C0"/>
                </a:solidFill>
                <a:latin typeface="Times New Roman" panose="02020603050405020304" pitchFamily="18" charset="0"/>
                <a:cs typeface="Times New Roman" panose="02020603050405020304" pitchFamily="18" charset="0"/>
              </a:rPr>
              <a:t>translate the type definition from C into </a:t>
            </a:r>
            <a:r>
              <a:rPr kumimoji="1" lang="en" altLang="zh-CN" dirty="0" err="1">
                <a:solidFill>
                  <a:srgbClr val="0070C0"/>
                </a:solidFill>
                <a:latin typeface="Times New Roman" panose="02020603050405020304" pitchFamily="18" charset="0"/>
                <a:cs typeface="Times New Roman" panose="02020603050405020304" pitchFamily="18" charset="0"/>
              </a:rPr>
              <a:t>syzlang</a:t>
            </a:r>
            <a:r>
              <a:rPr kumimoji="1" lang="en" altLang="zh-CN" dirty="0">
                <a:latin typeface="Times New Roman" panose="02020603050405020304" pitchFamily="18" charset="0"/>
                <a:cs typeface="Times New Roman" panose="02020603050405020304" pitchFamily="18" charset="0"/>
              </a:rPr>
              <a:t>.</a:t>
            </a:r>
          </a:p>
        </p:txBody>
      </p:sp>
      <p:pic>
        <p:nvPicPr>
          <p:cNvPr id="5" name="图片 4">
            <a:extLst>
              <a:ext uri="{FF2B5EF4-FFF2-40B4-BE49-F238E27FC236}">
                <a16:creationId xmlns:a16="http://schemas.microsoft.com/office/drawing/2014/main" id="{D6D84F73-A1F9-A84E-A469-AA9FE0DB969B}"/>
              </a:ext>
            </a:extLst>
          </p:cNvPr>
          <p:cNvPicPr>
            <a:picLocks noChangeAspect="1"/>
          </p:cNvPicPr>
          <p:nvPr/>
        </p:nvPicPr>
        <p:blipFill>
          <a:blip r:embed="rId3"/>
          <a:stretch>
            <a:fillRect/>
          </a:stretch>
        </p:blipFill>
        <p:spPr>
          <a:xfrm>
            <a:off x="420732" y="2350964"/>
            <a:ext cx="4965700" cy="3746500"/>
          </a:xfrm>
          <a:prstGeom prst="rect">
            <a:avLst/>
          </a:prstGeom>
        </p:spPr>
      </p:pic>
      <p:pic>
        <p:nvPicPr>
          <p:cNvPr id="8" name="图片 7">
            <a:extLst>
              <a:ext uri="{FF2B5EF4-FFF2-40B4-BE49-F238E27FC236}">
                <a16:creationId xmlns:a16="http://schemas.microsoft.com/office/drawing/2014/main" id="{054CC514-BB13-0347-AFA5-3A19F65B4056}"/>
              </a:ext>
            </a:extLst>
          </p:cNvPr>
          <p:cNvPicPr>
            <a:picLocks noChangeAspect="1"/>
          </p:cNvPicPr>
          <p:nvPr/>
        </p:nvPicPr>
        <p:blipFill>
          <a:blip r:embed="rId4"/>
          <a:stretch>
            <a:fillRect/>
          </a:stretch>
        </p:blipFill>
        <p:spPr>
          <a:xfrm>
            <a:off x="6096000" y="2763714"/>
            <a:ext cx="4889500" cy="2374900"/>
          </a:xfrm>
          <a:prstGeom prst="rect">
            <a:avLst/>
          </a:prstGeom>
        </p:spPr>
      </p:pic>
    </p:spTree>
    <p:extLst>
      <p:ext uri="{BB962C8B-B14F-4D97-AF65-F5344CB8AC3E}">
        <p14:creationId xmlns:p14="http://schemas.microsoft.com/office/powerpoint/2010/main" val="1592584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E10B2FE-5830-7B47-B455-EFE788337180}"/>
              </a:ext>
            </a:extLst>
          </p:cNvPr>
          <p:cNvSpPr>
            <a:spLocks noGrp="1"/>
          </p:cNvSpPr>
          <p:nvPr>
            <p:ph type="title"/>
          </p:nvPr>
        </p:nvSpPr>
        <p:spPr>
          <a:xfrm>
            <a:off x="476025" y="316925"/>
            <a:ext cx="5121211" cy="443096"/>
          </a:xfrm>
        </p:spPr>
        <p:txBody>
          <a:bodyPr>
            <a:normAutofit fontScale="90000"/>
          </a:bodyPr>
          <a:lstStyle/>
          <a:p>
            <a:r>
              <a:rPr kumimoji="1" lang="en" altLang="zh-CN" sz="2800" b="1" dirty="0">
                <a:latin typeface="Times New Roman" panose="02020603050405020304" pitchFamily="18" charset="0"/>
                <a:cs typeface="Times New Roman" panose="02020603050405020304" pitchFamily="18" charset="0"/>
              </a:rPr>
              <a:t>1-</a:t>
            </a:r>
            <a:r>
              <a:rPr kumimoji="1" lang="en-US" altLang="zh-CN" sz="2800" b="1" dirty="0">
                <a:latin typeface="Times New Roman" panose="02020603050405020304" pitchFamily="18" charset="0"/>
                <a:cs typeface="Times New Roman" panose="02020603050405020304" pitchFamily="18" charset="0"/>
              </a:rPr>
              <a:t>4</a:t>
            </a:r>
            <a:r>
              <a:rPr kumimoji="1" lang="en" altLang="zh-CN" sz="2800" b="1" dirty="0">
                <a:latin typeface="Times New Roman" panose="02020603050405020304" pitchFamily="18" charset="0"/>
                <a:cs typeface="Times New Roman" panose="02020603050405020304" pitchFamily="18" charset="0"/>
              </a:rPr>
              <a:t>. Evaluation</a:t>
            </a:r>
            <a:endParaRPr kumimoji="1" lang="zh-CN" altLang="en-US" sz="2800" b="1" dirty="0">
              <a:latin typeface="Times New Roman" panose="02020603050405020304" pitchFamily="18" charset="0"/>
              <a:cs typeface="Times New Roman" panose="02020603050405020304" pitchFamily="18" charset="0"/>
            </a:endParaRPr>
          </a:p>
        </p:txBody>
      </p:sp>
      <p:sp>
        <p:nvSpPr>
          <p:cNvPr id="3" name="灯片编号占位符 2">
            <a:extLst>
              <a:ext uri="{FF2B5EF4-FFF2-40B4-BE49-F238E27FC236}">
                <a16:creationId xmlns:a16="http://schemas.microsoft.com/office/drawing/2014/main" id="{B8A45F4B-6DD8-144E-8FDD-DA9B9D1CC13B}"/>
              </a:ext>
            </a:extLst>
          </p:cNvPr>
          <p:cNvSpPr>
            <a:spLocks noGrp="1"/>
          </p:cNvSpPr>
          <p:nvPr>
            <p:ph type="sldNum" sz="quarter" idx="12"/>
          </p:nvPr>
        </p:nvSpPr>
        <p:spPr/>
        <p:txBody>
          <a:bodyPr/>
          <a:lstStyle/>
          <a:p>
            <a:fld id="{F0CCD5EE-E157-2944-9C89-7350F342A20F}" type="slidenum">
              <a:rPr kumimoji="1" lang="zh-CN" altLang="en-US" smtClean="0"/>
              <a:t>12</a:t>
            </a:fld>
            <a:endParaRPr kumimoji="1" lang="zh-CN" altLang="en-US"/>
          </a:p>
        </p:txBody>
      </p:sp>
      <p:sp>
        <p:nvSpPr>
          <p:cNvPr id="10" name="文本框 9">
            <a:extLst>
              <a:ext uri="{FF2B5EF4-FFF2-40B4-BE49-F238E27FC236}">
                <a16:creationId xmlns:a16="http://schemas.microsoft.com/office/drawing/2014/main" id="{1D86651C-588F-B64D-B214-04F78C281B0B}"/>
              </a:ext>
            </a:extLst>
          </p:cNvPr>
          <p:cNvSpPr txBox="1"/>
          <p:nvPr/>
        </p:nvSpPr>
        <p:spPr>
          <a:xfrm>
            <a:off x="420732" y="882358"/>
            <a:ext cx="11382062" cy="1289007"/>
          </a:xfrm>
          <a:prstGeom prst="rect">
            <a:avLst/>
          </a:prstGeom>
          <a:solidFill>
            <a:schemeClr val="bg1"/>
          </a:solidFill>
        </p:spPr>
        <p:txBody>
          <a:bodyPr wrap="square" rtlCol="0">
            <a:spAutoFit/>
          </a:bodyPr>
          <a:lstStyle/>
          <a:p>
            <a:pPr marL="285750" indent="-285750">
              <a:lnSpc>
                <a:spcPct val="150000"/>
              </a:lnSpc>
              <a:buFontTx/>
              <a:buChar char="-"/>
            </a:pPr>
            <a:r>
              <a:rPr kumimoji="1" lang="en" altLang="zh-CN" dirty="0">
                <a:latin typeface="Times New Roman" panose="02020603050405020304" pitchFamily="18" charset="0"/>
                <a:cs typeface="Times New Roman" panose="02020603050405020304" pitchFamily="18" charset="0"/>
              </a:rPr>
              <a:t>RQ1: What is the </a:t>
            </a:r>
            <a:r>
              <a:rPr kumimoji="1" lang="en" altLang="zh-CN" dirty="0">
                <a:highlight>
                  <a:srgbClr val="FFFF00"/>
                </a:highlight>
                <a:latin typeface="Times New Roman" panose="02020603050405020304" pitchFamily="18" charset="0"/>
                <a:cs typeface="Times New Roman" panose="02020603050405020304" pitchFamily="18" charset="0"/>
              </a:rPr>
              <a:t>number and quality </a:t>
            </a:r>
            <a:r>
              <a:rPr kumimoji="1" lang="en" altLang="zh-CN" dirty="0">
                <a:latin typeface="Times New Roman" panose="02020603050405020304" pitchFamily="18" charset="0"/>
                <a:cs typeface="Times New Roman" panose="02020603050405020304" pitchFamily="18" charset="0"/>
              </a:rPr>
              <a:t>of the specifications for undescribed kernel drivers generated by </a:t>
            </a:r>
            <a:r>
              <a:rPr kumimoji="1" lang="en" altLang="zh-CN" dirty="0" err="1">
                <a:latin typeface="Times New Roman" panose="02020603050405020304" pitchFamily="18" charset="0"/>
                <a:cs typeface="Times New Roman" panose="02020603050405020304" pitchFamily="18" charset="0"/>
              </a:rPr>
              <a:t>KernelGPT</a:t>
            </a:r>
            <a:r>
              <a:rPr kumimoji="1" lang="en" altLang="zh-CN" dirty="0">
                <a:latin typeface="Times New Roman" panose="02020603050405020304" pitchFamily="18" charset="0"/>
                <a:cs typeface="Times New Roman" panose="02020603050405020304" pitchFamily="18" charset="0"/>
              </a:rPr>
              <a:t>?</a:t>
            </a:r>
          </a:p>
          <a:p>
            <a:pPr marL="285750" indent="-285750">
              <a:lnSpc>
                <a:spcPct val="150000"/>
              </a:lnSpc>
              <a:buFontTx/>
              <a:buChar char="-"/>
            </a:pPr>
            <a:r>
              <a:rPr kumimoji="1" lang="en" altLang="zh-CN" dirty="0">
                <a:latin typeface="Times New Roman" panose="02020603050405020304" pitchFamily="18" charset="0"/>
                <a:cs typeface="Times New Roman" panose="02020603050405020304" pitchFamily="18" charset="0"/>
              </a:rPr>
              <a:t>RQ2: What is the </a:t>
            </a:r>
            <a:r>
              <a:rPr kumimoji="1" lang="en" altLang="zh-CN" dirty="0">
                <a:highlight>
                  <a:srgbClr val="FFFF00"/>
                </a:highlight>
                <a:latin typeface="Times New Roman" panose="02020603050405020304" pitchFamily="18" charset="0"/>
                <a:cs typeface="Times New Roman" panose="02020603050405020304" pitchFamily="18" charset="0"/>
              </a:rPr>
              <a:t>quality</a:t>
            </a:r>
            <a:r>
              <a:rPr kumimoji="1" lang="en" altLang="zh-CN" dirty="0">
                <a:latin typeface="Times New Roman" panose="02020603050405020304" pitchFamily="18" charset="0"/>
                <a:cs typeface="Times New Roman" panose="02020603050405020304" pitchFamily="18" charset="0"/>
              </a:rPr>
              <a:t> of the </a:t>
            </a:r>
            <a:r>
              <a:rPr kumimoji="1" lang="en" altLang="zh-CN" dirty="0" err="1">
                <a:latin typeface="Times New Roman" panose="02020603050405020304" pitchFamily="18" charset="0"/>
                <a:cs typeface="Times New Roman" panose="02020603050405020304" pitchFamily="18" charset="0"/>
              </a:rPr>
              <a:t>syscall</a:t>
            </a:r>
            <a:r>
              <a:rPr kumimoji="1" lang="en" altLang="zh-CN" dirty="0">
                <a:latin typeface="Times New Roman" panose="02020603050405020304" pitchFamily="18" charset="0"/>
                <a:cs typeface="Times New Roman" panose="02020603050405020304" pitchFamily="18" charset="0"/>
              </a:rPr>
              <a:t> descriptions generated by </a:t>
            </a:r>
            <a:r>
              <a:rPr kumimoji="1" lang="en" altLang="zh-CN" dirty="0" err="1">
                <a:latin typeface="Times New Roman" panose="02020603050405020304" pitchFamily="18" charset="0"/>
                <a:cs typeface="Times New Roman" panose="02020603050405020304" pitchFamily="18" charset="0"/>
              </a:rPr>
              <a:t>KernelGPT</a:t>
            </a:r>
            <a:r>
              <a:rPr kumimoji="1" lang="en" altLang="zh-CN" dirty="0">
                <a:latin typeface="Times New Roman" panose="02020603050405020304" pitchFamily="18" charset="0"/>
                <a:cs typeface="Times New Roman" panose="02020603050405020304" pitchFamily="18" charset="0"/>
              </a:rPr>
              <a:t> compared to the baselines?</a:t>
            </a:r>
          </a:p>
          <a:p>
            <a:pPr marL="285750" indent="-285750">
              <a:lnSpc>
                <a:spcPct val="150000"/>
              </a:lnSpc>
              <a:buFontTx/>
              <a:buChar char="-"/>
            </a:pPr>
            <a:r>
              <a:rPr kumimoji="1" lang="en" altLang="zh-CN" dirty="0">
                <a:latin typeface="Times New Roman" panose="02020603050405020304" pitchFamily="18" charset="0"/>
                <a:cs typeface="Times New Roman" panose="02020603050405020304" pitchFamily="18" charset="0"/>
              </a:rPr>
              <a:t>RQ3: Can specifications generated by </a:t>
            </a:r>
            <a:r>
              <a:rPr kumimoji="1" lang="en" altLang="zh-CN" dirty="0" err="1">
                <a:latin typeface="Times New Roman" panose="02020603050405020304" pitchFamily="18" charset="0"/>
                <a:cs typeface="Times New Roman" panose="02020603050405020304" pitchFamily="18" charset="0"/>
              </a:rPr>
              <a:t>KernelGPT</a:t>
            </a:r>
            <a:r>
              <a:rPr kumimoji="1" lang="en" altLang="zh-CN" dirty="0">
                <a:latin typeface="Times New Roman" panose="02020603050405020304" pitchFamily="18" charset="0"/>
                <a:cs typeface="Times New Roman" panose="02020603050405020304" pitchFamily="18" charset="0"/>
              </a:rPr>
              <a:t> </a:t>
            </a:r>
            <a:r>
              <a:rPr kumimoji="1" lang="en" altLang="zh-CN" dirty="0">
                <a:highlight>
                  <a:srgbClr val="FFFF00"/>
                </a:highlight>
                <a:latin typeface="Times New Roman" panose="02020603050405020304" pitchFamily="18" charset="0"/>
                <a:cs typeface="Times New Roman" panose="02020603050405020304" pitchFamily="18" charset="0"/>
              </a:rPr>
              <a:t>detect real-world bugs </a:t>
            </a:r>
            <a:r>
              <a:rPr kumimoji="1" lang="en" altLang="zh-CN" dirty="0">
                <a:latin typeface="Times New Roman" panose="02020603050405020304" pitchFamily="18" charset="0"/>
                <a:cs typeface="Times New Roman" panose="02020603050405020304" pitchFamily="18" charset="0"/>
              </a:rPr>
              <a:t>in the kernel?</a:t>
            </a:r>
          </a:p>
        </p:txBody>
      </p:sp>
      <p:sp>
        <p:nvSpPr>
          <p:cNvPr id="9" name="文本框 8">
            <a:extLst>
              <a:ext uri="{FF2B5EF4-FFF2-40B4-BE49-F238E27FC236}">
                <a16:creationId xmlns:a16="http://schemas.microsoft.com/office/drawing/2014/main" id="{D57AEB0B-66C3-C948-AB62-ED22A0378495}"/>
              </a:ext>
            </a:extLst>
          </p:cNvPr>
          <p:cNvSpPr txBox="1"/>
          <p:nvPr/>
        </p:nvSpPr>
        <p:spPr>
          <a:xfrm>
            <a:off x="420732" y="2293702"/>
            <a:ext cx="10930597" cy="646331"/>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RQ1:</a:t>
            </a:r>
            <a:r>
              <a:rPr lang="zh-CN" altLang="en-US" dirty="0"/>
              <a:t> </a:t>
            </a:r>
            <a:r>
              <a:rPr lang="zh-CN" altLang="en-US" dirty="0">
                <a:latin typeface="Times New Roman" panose="02020603050405020304" pitchFamily="18" charset="0"/>
                <a:cs typeface="Times New Roman" panose="02020603050405020304" pitchFamily="18" charset="0"/>
              </a:rPr>
              <a:t>Integrating specifications synthesized by KernelGPT for the undescribed drivers resulting in </a:t>
            </a:r>
            <a:r>
              <a:rPr lang="zh-CN" altLang="en-US" dirty="0">
                <a:solidFill>
                  <a:srgbClr val="0070C0"/>
                </a:solidFill>
                <a:latin typeface="Times New Roman" panose="02020603050405020304" pitchFamily="18" charset="0"/>
                <a:cs typeface="Times New Roman" panose="02020603050405020304" pitchFamily="18" charset="0"/>
              </a:rPr>
              <a:t>28.6% more crashes </a:t>
            </a:r>
            <a:r>
              <a:rPr lang="zh-CN" altLang="en-US" dirty="0">
                <a:latin typeface="Times New Roman" panose="02020603050405020304" pitchFamily="18" charset="0"/>
                <a:cs typeface="Times New Roman" panose="02020603050405020304" pitchFamily="18" charset="0"/>
              </a:rPr>
              <a:t>being triggered</a:t>
            </a:r>
            <a:r>
              <a:rPr lang="en-US" altLang="zh-CN" dirty="0">
                <a:latin typeface="Times New Roman" panose="02020603050405020304" pitchFamily="18" charset="0"/>
                <a:cs typeface="Times New Roman" panose="02020603050405020304" pitchFamily="18" charset="0"/>
              </a:rPr>
              <a:t> with an additional </a:t>
            </a:r>
            <a:r>
              <a:rPr lang="en-US" altLang="zh-CN" dirty="0">
                <a:solidFill>
                  <a:srgbClr val="0070C0"/>
                </a:solidFill>
                <a:latin typeface="Times New Roman" panose="02020603050405020304" pitchFamily="18" charset="0"/>
                <a:cs typeface="Times New Roman" panose="02020603050405020304" pitchFamily="18" charset="0"/>
              </a:rPr>
              <a:t>1.5K lines covered </a:t>
            </a:r>
            <a:r>
              <a:rPr lang="en-US" altLang="zh-CN" dirty="0">
                <a:latin typeface="Times New Roman" panose="02020603050405020304" pitchFamily="18" charset="0"/>
                <a:cs typeface="Times New Roman" panose="02020603050405020304" pitchFamily="18" charset="0"/>
              </a:rPr>
              <a:t>compared to manually written specifications.</a:t>
            </a:r>
            <a:endParaRPr lang="zh-CN" altLang="en-US" dirty="0">
              <a:latin typeface="Times New Roman" panose="02020603050405020304" pitchFamily="18" charset="0"/>
              <a:cs typeface="Times New Roman" panose="02020603050405020304" pitchFamily="18" charset="0"/>
            </a:endParaRPr>
          </a:p>
        </p:txBody>
      </p:sp>
      <p:pic>
        <p:nvPicPr>
          <p:cNvPr id="11" name="图片 10">
            <a:extLst>
              <a:ext uri="{FF2B5EF4-FFF2-40B4-BE49-F238E27FC236}">
                <a16:creationId xmlns:a16="http://schemas.microsoft.com/office/drawing/2014/main" id="{981B5B0D-7DB5-4B47-9B8A-C05A5F81F877}"/>
              </a:ext>
            </a:extLst>
          </p:cNvPr>
          <p:cNvPicPr>
            <a:picLocks noChangeAspect="1"/>
          </p:cNvPicPr>
          <p:nvPr/>
        </p:nvPicPr>
        <p:blipFill>
          <a:blip r:embed="rId3"/>
          <a:stretch>
            <a:fillRect/>
          </a:stretch>
        </p:blipFill>
        <p:spPr>
          <a:xfrm>
            <a:off x="229222" y="3694857"/>
            <a:ext cx="7311059" cy="2141806"/>
          </a:xfrm>
          <a:prstGeom prst="rect">
            <a:avLst/>
          </a:prstGeom>
        </p:spPr>
      </p:pic>
      <p:sp>
        <p:nvSpPr>
          <p:cNvPr id="12" name="文本框 11">
            <a:extLst>
              <a:ext uri="{FF2B5EF4-FFF2-40B4-BE49-F238E27FC236}">
                <a16:creationId xmlns:a16="http://schemas.microsoft.com/office/drawing/2014/main" id="{F0454658-8CE0-114F-BD4D-6F804803BAAF}"/>
              </a:ext>
            </a:extLst>
          </p:cNvPr>
          <p:cNvSpPr txBox="1"/>
          <p:nvPr/>
        </p:nvSpPr>
        <p:spPr>
          <a:xfrm>
            <a:off x="420731" y="3325525"/>
            <a:ext cx="4910924"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RQ2: coverage is higher than baseline</a:t>
            </a:r>
            <a:endParaRPr lang="zh-CN" altLang="en-US"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B4AA0C31-F13C-E14B-BFD8-DE3FFCEE40E3}"/>
              </a:ext>
            </a:extLst>
          </p:cNvPr>
          <p:cNvPicPr>
            <a:picLocks noChangeAspect="1"/>
          </p:cNvPicPr>
          <p:nvPr/>
        </p:nvPicPr>
        <p:blipFill>
          <a:blip r:embed="rId4"/>
          <a:stretch>
            <a:fillRect/>
          </a:stretch>
        </p:blipFill>
        <p:spPr>
          <a:xfrm>
            <a:off x="7413672" y="3747644"/>
            <a:ext cx="4087515" cy="1801095"/>
          </a:xfrm>
          <a:prstGeom prst="rect">
            <a:avLst/>
          </a:prstGeom>
        </p:spPr>
      </p:pic>
      <p:sp>
        <p:nvSpPr>
          <p:cNvPr id="13" name="文本框 12">
            <a:extLst>
              <a:ext uri="{FF2B5EF4-FFF2-40B4-BE49-F238E27FC236}">
                <a16:creationId xmlns:a16="http://schemas.microsoft.com/office/drawing/2014/main" id="{935C5CBE-AB64-7F48-897D-462BF3C71978}"/>
              </a:ext>
            </a:extLst>
          </p:cNvPr>
          <p:cNvSpPr txBox="1"/>
          <p:nvPr/>
        </p:nvSpPr>
        <p:spPr>
          <a:xfrm>
            <a:off x="7261893" y="3325525"/>
            <a:ext cx="4604432"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RQ3: detect 8 bugs with 7 previously unknown</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9934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E10B2FE-5830-7B47-B455-EFE788337180}"/>
              </a:ext>
            </a:extLst>
          </p:cNvPr>
          <p:cNvSpPr>
            <a:spLocks noGrp="1"/>
          </p:cNvSpPr>
          <p:nvPr>
            <p:ph type="title"/>
          </p:nvPr>
        </p:nvSpPr>
        <p:spPr>
          <a:xfrm>
            <a:off x="1237312" y="833054"/>
            <a:ext cx="9717376" cy="1927511"/>
          </a:xfrm>
        </p:spPr>
        <p:txBody>
          <a:bodyPr>
            <a:noAutofit/>
          </a:bodyPr>
          <a:lstStyle/>
          <a:p>
            <a:pPr>
              <a:lnSpc>
                <a:spcPct val="120000"/>
              </a:lnSpc>
            </a:pPr>
            <a:r>
              <a:rPr kumimoji="1" lang="en" altLang="zh-CN" b="1" dirty="0">
                <a:latin typeface="Times New Roman" panose="02020603050405020304" pitchFamily="18" charset="0"/>
                <a:cs typeface="Times New Roman" panose="02020603050405020304" pitchFamily="18" charset="0"/>
              </a:rPr>
              <a:t>2.When Dataflow Analysis Meets Large Language Models</a:t>
            </a:r>
            <a:endParaRPr kumimoji="1" lang="zh-CN" altLang="en-US" b="1" dirty="0">
              <a:latin typeface="Times New Roman" panose="02020603050405020304" pitchFamily="18" charset="0"/>
              <a:cs typeface="Times New Roman" panose="02020603050405020304" pitchFamily="18" charset="0"/>
            </a:endParaRPr>
          </a:p>
        </p:txBody>
      </p:sp>
      <p:sp>
        <p:nvSpPr>
          <p:cNvPr id="6" name="标题 1">
            <a:extLst>
              <a:ext uri="{FF2B5EF4-FFF2-40B4-BE49-F238E27FC236}">
                <a16:creationId xmlns:a16="http://schemas.microsoft.com/office/drawing/2014/main" id="{80A6AABB-EA69-C045-80A9-D72A62820902}"/>
              </a:ext>
            </a:extLst>
          </p:cNvPr>
          <p:cNvSpPr txBox="1">
            <a:spLocks/>
          </p:cNvSpPr>
          <p:nvPr/>
        </p:nvSpPr>
        <p:spPr>
          <a:xfrm>
            <a:off x="767688" y="3346441"/>
            <a:ext cx="10586112" cy="9603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40000"/>
              </a:lnSpc>
            </a:pPr>
            <a:r>
              <a:rPr kumimoji="1" lang="en" altLang="zh-CN" sz="2000" dirty="0" err="1">
                <a:latin typeface="Times New Roman" panose="02020603050405020304" pitchFamily="18" charset="0"/>
                <a:cs typeface="Times New Roman" panose="02020603050405020304" pitchFamily="18" charset="0"/>
              </a:rPr>
              <a:t>Chengpeng</a:t>
            </a:r>
            <a:r>
              <a:rPr kumimoji="1" lang="en" altLang="zh-CN" sz="2000" dirty="0">
                <a:latin typeface="Times New Roman" panose="02020603050405020304" pitchFamily="18" charset="0"/>
                <a:cs typeface="Times New Roman" panose="02020603050405020304" pitchFamily="18" charset="0"/>
              </a:rPr>
              <a:t> Wang</a:t>
            </a:r>
            <a:r>
              <a:rPr kumimoji="1" lang="en" altLang="zh-CN" sz="2000" baseline="30000" dirty="0">
                <a:latin typeface="Times New Roman" panose="02020603050405020304" pitchFamily="18" charset="0"/>
                <a:cs typeface="Times New Roman" panose="02020603050405020304" pitchFamily="18" charset="0"/>
              </a:rPr>
              <a:t>[1]</a:t>
            </a:r>
            <a:r>
              <a:rPr kumimoji="1" lang="en-US" altLang="zh-CN" sz="2000" dirty="0">
                <a:latin typeface="Times New Roman" panose="02020603050405020304" pitchFamily="18" charset="0"/>
                <a:cs typeface="Times New Roman" panose="02020603050405020304" pitchFamily="18" charset="0"/>
              </a:rPr>
              <a:t>,  </a:t>
            </a:r>
            <a:r>
              <a:rPr kumimoji="1" lang="en" altLang="zh-CN" sz="2000" dirty="0">
                <a:latin typeface="Times New Roman" panose="02020603050405020304" pitchFamily="18" charset="0"/>
                <a:cs typeface="Times New Roman" panose="02020603050405020304" pitchFamily="18" charset="0"/>
              </a:rPr>
              <a:t> </a:t>
            </a:r>
            <a:r>
              <a:rPr kumimoji="1" lang="en" altLang="zh-CN" sz="2000" dirty="0" err="1">
                <a:latin typeface="Times New Roman" panose="02020603050405020304" pitchFamily="18" charset="0"/>
                <a:cs typeface="Times New Roman" panose="02020603050405020304" pitchFamily="18" charset="0"/>
              </a:rPr>
              <a:t>Wuqi</a:t>
            </a:r>
            <a:r>
              <a:rPr kumimoji="1" lang="en" altLang="zh-CN" sz="2000" dirty="0">
                <a:latin typeface="Times New Roman" panose="02020603050405020304" pitchFamily="18" charset="0"/>
                <a:cs typeface="Times New Roman" panose="02020603050405020304" pitchFamily="18" charset="0"/>
              </a:rPr>
              <a:t> Zhang</a:t>
            </a:r>
            <a:r>
              <a:rPr kumimoji="1" lang="en" altLang="zh-CN" sz="2000" baseline="30000" dirty="0">
                <a:latin typeface="Times New Roman" panose="02020603050405020304" pitchFamily="18" charset="0"/>
                <a:cs typeface="Times New Roman" panose="02020603050405020304" pitchFamily="18" charset="0"/>
              </a:rPr>
              <a:t>[2]</a:t>
            </a:r>
            <a:r>
              <a:rPr kumimoji="1" lang="en" altLang="zh-CN" sz="2000" dirty="0">
                <a:latin typeface="Times New Roman" panose="02020603050405020304" pitchFamily="18" charset="0"/>
                <a:cs typeface="Times New Roman" panose="02020603050405020304" pitchFamily="18" charset="0"/>
              </a:rPr>
              <a:t>,  </a:t>
            </a:r>
            <a:r>
              <a:rPr kumimoji="1" lang="en" altLang="zh-CN" sz="2000" dirty="0" err="1">
                <a:latin typeface="Times New Roman" panose="02020603050405020304" pitchFamily="18" charset="0"/>
                <a:cs typeface="Times New Roman" panose="02020603050405020304" pitchFamily="18" charset="0"/>
              </a:rPr>
              <a:t>Zian</a:t>
            </a:r>
            <a:r>
              <a:rPr kumimoji="1" lang="en" altLang="zh-CN" sz="2000" dirty="0">
                <a:latin typeface="Times New Roman" panose="02020603050405020304" pitchFamily="18" charset="0"/>
                <a:cs typeface="Times New Roman" panose="02020603050405020304" pitchFamily="18" charset="0"/>
              </a:rPr>
              <a:t> </a:t>
            </a:r>
            <a:r>
              <a:rPr kumimoji="1" lang="en" altLang="zh-CN" sz="2000" dirty="0" err="1">
                <a:latin typeface="Times New Roman" panose="02020603050405020304" pitchFamily="18" charset="0"/>
                <a:cs typeface="Times New Roman" panose="02020603050405020304" pitchFamily="18" charset="0"/>
              </a:rPr>
              <a:t>Su</a:t>
            </a:r>
            <a:r>
              <a:rPr kumimoji="1" lang="en" altLang="zh-CN" sz="2000" baseline="30000" dirty="0">
                <a:latin typeface="Times New Roman" panose="02020603050405020304" pitchFamily="18" charset="0"/>
                <a:cs typeface="Times New Roman" panose="02020603050405020304" pitchFamily="18" charset="0"/>
              </a:rPr>
              <a:t>[1]</a:t>
            </a:r>
            <a:r>
              <a:rPr kumimoji="1" lang="en" altLang="zh-CN" sz="2000" dirty="0">
                <a:latin typeface="Times New Roman" panose="02020603050405020304" pitchFamily="18" charset="0"/>
                <a:cs typeface="Times New Roman" panose="02020603050405020304" pitchFamily="18" charset="0"/>
              </a:rPr>
              <a:t>,  </a:t>
            </a:r>
            <a:r>
              <a:rPr kumimoji="1" lang="en" altLang="zh-CN" sz="2000" dirty="0" err="1">
                <a:latin typeface="Times New Roman" panose="02020603050405020304" pitchFamily="18" charset="0"/>
                <a:cs typeface="Times New Roman" panose="02020603050405020304" pitchFamily="18" charset="0"/>
              </a:rPr>
              <a:t>Xiangzhe</a:t>
            </a:r>
            <a:r>
              <a:rPr kumimoji="1" lang="en" altLang="zh-CN" sz="2000" dirty="0">
                <a:latin typeface="Times New Roman" panose="02020603050405020304" pitchFamily="18" charset="0"/>
                <a:cs typeface="Times New Roman" panose="02020603050405020304" pitchFamily="18" charset="0"/>
              </a:rPr>
              <a:t> Xu</a:t>
            </a:r>
            <a:r>
              <a:rPr kumimoji="1" lang="en" altLang="zh-CN" sz="2000" baseline="30000" dirty="0">
                <a:latin typeface="Times New Roman" panose="02020603050405020304" pitchFamily="18" charset="0"/>
                <a:cs typeface="Times New Roman" panose="02020603050405020304" pitchFamily="18" charset="0"/>
              </a:rPr>
              <a:t>[1]</a:t>
            </a:r>
            <a:r>
              <a:rPr kumimoji="1" lang="en" altLang="zh-CN" sz="2000" dirty="0">
                <a:latin typeface="Times New Roman" panose="02020603050405020304" pitchFamily="18" charset="0"/>
                <a:cs typeface="Times New Roman" panose="02020603050405020304" pitchFamily="18" charset="0"/>
              </a:rPr>
              <a:t>,  </a:t>
            </a:r>
            <a:r>
              <a:rPr kumimoji="1" lang="en" altLang="zh-CN" sz="2000" dirty="0" err="1">
                <a:latin typeface="Times New Roman" panose="02020603050405020304" pitchFamily="18" charset="0"/>
                <a:cs typeface="Times New Roman" panose="02020603050405020304" pitchFamily="18" charset="0"/>
              </a:rPr>
              <a:t>Xiaoheng</a:t>
            </a:r>
            <a:r>
              <a:rPr kumimoji="1" lang="en" altLang="zh-CN" sz="2000" dirty="0">
                <a:latin typeface="Times New Roman" panose="02020603050405020304" pitchFamily="18" charset="0"/>
                <a:cs typeface="Times New Roman" panose="02020603050405020304" pitchFamily="18" charset="0"/>
              </a:rPr>
              <a:t> </a:t>
            </a:r>
            <a:r>
              <a:rPr kumimoji="1" lang="en" altLang="zh-CN" sz="2000" dirty="0" err="1">
                <a:latin typeface="Times New Roman" panose="02020603050405020304" pitchFamily="18" charset="0"/>
                <a:cs typeface="Times New Roman" panose="02020603050405020304" pitchFamily="18" charset="0"/>
              </a:rPr>
              <a:t>Xie</a:t>
            </a:r>
            <a:r>
              <a:rPr kumimoji="1" lang="en" altLang="zh-CN" sz="2000" baseline="30000" dirty="0">
                <a:latin typeface="Times New Roman" panose="02020603050405020304" pitchFamily="18" charset="0"/>
                <a:cs typeface="Times New Roman" panose="02020603050405020304" pitchFamily="18" charset="0"/>
              </a:rPr>
              <a:t>[2]</a:t>
            </a:r>
            <a:r>
              <a:rPr kumimoji="1" lang="en" altLang="zh-CN" sz="2000" dirty="0">
                <a:latin typeface="Times New Roman" panose="02020603050405020304" pitchFamily="18" charset="0"/>
                <a:cs typeface="Times New Roman" panose="02020603050405020304" pitchFamily="18" charset="0"/>
              </a:rPr>
              <a:t>,  </a:t>
            </a:r>
            <a:r>
              <a:rPr kumimoji="1" lang="en" altLang="zh-CN" sz="2000" dirty="0" err="1">
                <a:latin typeface="Times New Roman" panose="02020603050405020304" pitchFamily="18" charset="0"/>
                <a:cs typeface="Times New Roman" panose="02020603050405020304" pitchFamily="18" charset="0"/>
              </a:rPr>
              <a:t>Xiangyu</a:t>
            </a:r>
            <a:r>
              <a:rPr kumimoji="1" lang="en" altLang="zh-CN" sz="2000" dirty="0">
                <a:latin typeface="Times New Roman" panose="02020603050405020304" pitchFamily="18" charset="0"/>
                <a:cs typeface="Times New Roman" panose="02020603050405020304" pitchFamily="18" charset="0"/>
              </a:rPr>
              <a:t> Zhang</a:t>
            </a:r>
            <a:r>
              <a:rPr kumimoji="1" lang="en" altLang="zh-CN" sz="2000" baseline="30000" dirty="0">
                <a:latin typeface="Times New Roman" panose="02020603050405020304" pitchFamily="18" charset="0"/>
                <a:cs typeface="Times New Roman" panose="02020603050405020304" pitchFamily="18" charset="0"/>
              </a:rPr>
              <a:t>[1]</a:t>
            </a:r>
            <a:endParaRPr kumimoji="1" lang="zh-CN" altLang="en-US" sz="2000" baseline="300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3EC25DA9-685C-BE45-8DBF-9603B9D21BA5}"/>
              </a:ext>
            </a:extLst>
          </p:cNvPr>
          <p:cNvSpPr txBox="1"/>
          <p:nvPr/>
        </p:nvSpPr>
        <p:spPr>
          <a:xfrm>
            <a:off x="1727309" y="4892644"/>
            <a:ext cx="8215532" cy="960328"/>
          </a:xfrm>
          <a:prstGeom prst="rect">
            <a:avLst/>
          </a:prstGeom>
          <a:noFill/>
        </p:spPr>
        <p:txBody>
          <a:bodyPr wrap="square" rtlCol="0">
            <a:spAutoFit/>
          </a:bodyPr>
          <a:lstStyle/>
          <a:p>
            <a:pPr algn="ctr">
              <a:lnSpc>
                <a:spcPct val="150000"/>
              </a:lnSpc>
            </a:pPr>
            <a:r>
              <a:rPr kumimoji="1" lang="en" altLang="zh-CN" sz="2000" dirty="0">
                <a:latin typeface="Times New Roman" panose="02020603050405020304" pitchFamily="18" charset="0"/>
                <a:cs typeface="Times New Roman" panose="02020603050405020304" pitchFamily="18" charset="0"/>
              </a:rPr>
              <a:t>1.Purdue University</a:t>
            </a:r>
          </a:p>
          <a:p>
            <a:pPr algn="ctr">
              <a:lnSpc>
                <a:spcPct val="150000"/>
              </a:lnSpc>
            </a:pPr>
            <a:r>
              <a:rPr kumimoji="1" lang="en" altLang="zh-CN" sz="2000" dirty="0">
                <a:latin typeface="Times New Roman" panose="02020603050405020304" pitchFamily="18" charset="0"/>
                <a:cs typeface="Times New Roman" panose="02020603050405020304" pitchFamily="18" charset="0"/>
              </a:rPr>
              <a:t>2.The Hong Kong University of Science and Technology</a:t>
            </a:r>
          </a:p>
        </p:txBody>
      </p:sp>
      <p:sp>
        <p:nvSpPr>
          <p:cNvPr id="5" name="灯片编号占位符 4">
            <a:extLst>
              <a:ext uri="{FF2B5EF4-FFF2-40B4-BE49-F238E27FC236}">
                <a16:creationId xmlns:a16="http://schemas.microsoft.com/office/drawing/2014/main" id="{24A371EE-A182-5848-B2FB-EDF1D3181202}"/>
              </a:ext>
            </a:extLst>
          </p:cNvPr>
          <p:cNvSpPr>
            <a:spLocks noGrp="1"/>
          </p:cNvSpPr>
          <p:nvPr>
            <p:ph type="sldNum" sz="quarter" idx="12"/>
          </p:nvPr>
        </p:nvSpPr>
        <p:spPr/>
        <p:txBody>
          <a:bodyPr/>
          <a:lstStyle/>
          <a:p>
            <a:fld id="{F0CCD5EE-E157-2944-9C89-7350F342A20F}" type="slidenum">
              <a:rPr kumimoji="1" lang="zh-CN" altLang="en-US" smtClean="0"/>
              <a:t>13</a:t>
            </a:fld>
            <a:endParaRPr kumimoji="1" lang="zh-CN" altLang="en-US"/>
          </a:p>
        </p:txBody>
      </p:sp>
    </p:spTree>
    <p:extLst>
      <p:ext uri="{BB962C8B-B14F-4D97-AF65-F5344CB8AC3E}">
        <p14:creationId xmlns:p14="http://schemas.microsoft.com/office/powerpoint/2010/main" val="396860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24A371EE-A182-5848-B2FB-EDF1D3181202}"/>
              </a:ext>
            </a:extLst>
          </p:cNvPr>
          <p:cNvSpPr>
            <a:spLocks noGrp="1"/>
          </p:cNvSpPr>
          <p:nvPr>
            <p:ph type="sldNum" sz="quarter" idx="12"/>
          </p:nvPr>
        </p:nvSpPr>
        <p:spPr/>
        <p:txBody>
          <a:bodyPr/>
          <a:lstStyle/>
          <a:p>
            <a:fld id="{F0CCD5EE-E157-2944-9C89-7350F342A20F}" type="slidenum">
              <a:rPr kumimoji="1" lang="zh-CN" altLang="en-US" smtClean="0"/>
              <a:t>14</a:t>
            </a:fld>
            <a:endParaRPr kumimoji="1" lang="zh-CN" altLang="en-US"/>
          </a:p>
        </p:txBody>
      </p:sp>
      <p:sp>
        <p:nvSpPr>
          <p:cNvPr id="8" name="标题 1">
            <a:extLst>
              <a:ext uri="{FF2B5EF4-FFF2-40B4-BE49-F238E27FC236}">
                <a16:creationId xmlns:a16="http://schemas.microsoft.com/office/drawing/2014/main" id="{067D2BE9-9112-314F-98EE-59946B342C2F}"/>
              </a:ext>
            </a:extLst>
          </p:cNvPr>
          <p:cNvSpPr>
            <a:spLocks noGrp="1"/>
          </p:cNvSpPr>
          <p:nvPr>
            <p:ph type="title"/>
          </p:nvPr>
        </p:nvSpPr>
        <p:spPr>
          <a:xfrm>
            <a:off x="476025" y="316925"/>
            <a:ext cx="5121211" cy="443096"/>
          </a:xfrm>
        </p:spPr>
        <p:txBody>
          <a:bodyPr>
            <a:normAutofit fontScale="90000"/>
          </a:bodyPr>
          <a:lstStyle/>
          <a:p>
            <a:r>
              <a:rPr kumimoji="1" lang="en" altLang="zh-CN" sz="2800" b="1" dirty="0">
                <a:latin typeface="Times New Roman" panose="02020603050405020304" pitchFamily="18" charset="0"/>
                <a:cs typeface="Times New Roman" panose="02020603050405020304" pitchFamily="18" charset="0"/>
              </a:rPr>
              <a:t>2-1.intro</a:t>
            </a:r>
            <a:endParaRPr kumimoji="1" lang="zh-CN" altLang="en-US" sz="2800" b="1"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BD2BE5B3-BBBE-F241-BFDB-F78AF99D3DB8}"/>
              </a:ext>
            </a:extLst>
          </p:cNvPr>
          <p:cNvSpPr txBox="1"/>
          <p:nvPr/>
        </p:nvSpPr>
        <p:spPr>
          <a:xfrm>
            <a:off x="476025" y="760021"/>
            <a:ext cx="10803987" cy="1704506"/>
          </a:xfrm>
          <a:prstGeom prst="rect">
            <a:avLst/>
          </a:prstGeom>
          <a:noFill/>
        </p:spPr>
        <p:txBody>
          <a:bodyPr wrap="square">
            <a:spAutoFit/>
          </a:bodyPr>
          <a:lstStyle/>
          <a:p>
            <a:pPr>
              <a:lnSpc>
                <a:spcPct val="150000"/>
              </a:lnSpc>
            </a:pPr>
            <a:r>
              <a:rPr lang="en-US" altLang="zh-CN" dirty="0">
                <a:latin typeface="Times New Roman" panose="02020603050405020304" pitchFamily="18" charset="0"/>
                <a:cs typeface="Times New Roman" panose="02020603050405020304" pitchFamily="18" charset="0"/>
              </a:rPr>
              <a:t>Limitation of current data-flow engines:</a:t>
            </a:r>
          </a:p>
          <a:p>
            <a:pPr marL="285750" indent="-285750">
              <a:lnSpc>
                <a:spcPct val="150000"/>
              </a:lnSpc>
              <a:buFontTx/>
              <a:buChar char="-"/>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rely on program intermediate representations (IRs) generated by semantic analyzers in the frontends of </a:t>
            </a:r>
            <a:r>
              <a:rPr lang="zh-CN" altLang="en-US" dirty="0">
                <a:highlight>
                  <a:srgbClr val="FFFF00"/>
                </a:highlight>
                <a:latin typeface="Times New Roman" panose="02020603050405020304" pitchFamily="18" charset="0"/>
                <a:cs typeface="Times New Roman" panose="02020603050405020304" pitchFamily="18" charset="0"/>
              </a:rPr>
              <a:t>compilation</a:t>
            </a:r>
            <a:r>
              <a:rPr lang="en-US" altLang="zh-CN" dirty="0">
                <a:highlight>
                  <a:srgbClr val="FFFF00"/>
                </a:highlight>
                <a:latin typeface="Times New Roman" panose="02020603050405020304" pitchFamily="18" charset="0"/>
                <a:cs typeface="Times New Roman" panose="02020603050405020304" pitchFamily="18" charset="0"/>
              </a:rPr>
              <a:t> </a:t>
            </a:r>
            <a:r>
              <a:rPr lang="zh-CN" altLang="en-US" dirty="0">
                <a:highlight>
                  <a:srgbClr val="FFFF00"/>
                </a:highlight>
                <a:latin typeface="Times New Roman" panose="02020603050405020304" pitchFamily="18" charset="0"/>
                <a:cs typeface="Times New Roman" panose="02020603050405020304" pitchFamily="18" charset="0"/>
              </a:rPr>
              <a:t>infrastructures</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limit</a:t>
            </a:r>
            <a:r>
              <a:rPr lang="en-US" altLang="zh-CN" dirty="0">
                <a:latin typeface="Times New Roman" panose="02020603050405020304" pitchFamily="18" charset="0"/>
                <a:cs typeface="Times New Roman" panose="02020603050405020304" pitchFamily="18" charset="0"/>
              </a:rPr>
              <a:t>ed </a:t>
            </a:r>
            <a:r>
              <a:rPr lang="zh-CN" altLang="en-US" dirty="0">
                <a:latin typeface="Times New Roman" panose="02020603050405020304" pitchFamily="18" charset="0"/>
                <a:cs typeface="Times New Roman" panose="02020603050405020304" pitchFamily="18" charset="0"/>
              </a:rPr>
              <a:t>in analyzing incomplete </a:t>
            </a:r>
            <a:endParaRPr lang="en-US" altLang="zh-CN" dirty="0">
              <a:latin typeface="Times New Roman" panose="02020603050405020304" pitchFamily="18" charset="0"/>
              <a:cs typeface="Times New Roman" panose="02020603050405020304" pitchFamily="18" charset="0"/>
            </a:endParaRPr>
          </a:p>
          <a:p>
            <a:pPr marL="285750" indent="-285750">
              <a:lnSpc>
                <a:spcPct val="150000"/>
              </a:lnSpc>
              <a:buFontTx/>
              <a:buChar char="-"/>
            </a:pP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 requires </a:t>
            </a:r>
            <a:r>
              <a:rPr lang="zh-CN" altLang="en-US" dirty="0">
                <a:highlight>
                  <a:srgbClr val="FFFF00"/>
                </a:highlight>
                <a:latin typeface="Times New Roman" panose="02020603050405020304" pitchFamily="18" charset="0"/>
                <a:cs typeface="Times New Roman" panose="02020603050405020304" pitchFamily="18" charset="0"/>
              </a:rPr>
              <a:t>expert</a:t>
            </a:r>
            <a:r>
              <a:rPr lang="en-US" altLang="zh-CN" dirty="0">
                <a:highlight>
                  <a:srgbClr val="FFFF00"/>
                </a:highlight>
                <a:latin typeface="Times New Roman" panose="02020603050405020304" pitchFamily="18" charset="0"/>
                <a:cs typeface="Times New Roman" panose="02020603050405020304" pitchFamily="18" charset="0"/>
              </a:rPr>
              <a:t> </a:t>
            </a:r>
            <a:r>
              <a:rPr lang="zh-CN" altLang="en-US" dirty="0">
                <a:highlight>
                  <a:srgbClr val="FFFF00"/>
                </a:highlight>
                <a:latin typeface="Times New Roman" panose="02020603050405020304" pitchFamily="18" charset="0"/>
                <a:cs typeface="Times New Roman" panose="02020603050405020304" pitchFamily="18" charset="0"/>
              </a:rPr>
              <a:t>knowledge and manual effort</a:t>
            </a:r>
            <a:r>
              <a:rPr lang="en-US" altLang="zh-CN" dirty="0">
                <a:latin typeface="Times New Roman" panose="02020603050405020304" pitchFamily="18" charset="0"/>
                <a:cs typeface="Times New Roman" panose="02020603050405020304" pitchFamily="18" charset="0"/>
              </a:rPr>
              <a:t>.</a:t>
            </a:r>
          </a:p>
        </p:txBody>
      </p:sp>
      <p:pic>
        <p:nvPicPr>
          <p:cNvPr id="12" name="图片 11">
            <a:extLst>
              <a:ext uri="{FF2B5EF4-FFF2-40B4-BE49-F238E27FC236}">
                <a16:creationId xmlns:a16="http://schemas.microsoft.com/office/drawing/2014/main" id="{2FEAA922-DBAB-2F4C-97D2-0C45B1A61271}"/>
              </a:ext>
            </a:extLst>
          </p:cNvPr>
          <p:cNvPicPr>
            <a:picLocks noChangeAspect="1"/>
          </p:cNvPicPr>
          <p:nvPr/>
        </p:nvPicPr>
        <p:blipFill>
          <a:blip r:embed="rId3"/>
          <a:stretch>
            <a:fillRect/>
          </a:stretch>
        </p:blipFill>
        <p:spPr>
          <a:xfrm>
            <a:off x="6312746" y="2112858"/>
            <a:ext cx="5645965" cy="3277900"/>
          </a:xfrm>
          <a:prstGeom prst="rect">
            <a:avLst/>
          </a:prstGeom>
        </p:spPr>
      </p:pic>
      <p:sp>
        <p:nvSpPr>
          <p:cNvPr id="13" name="文本框 12">
            <a:extLst>
              <a:ext uri="{FF2B5EF4-FFF2-40B4-BE49-F238E27FC236}">
                <a16:creationId xmlns:a16="http://schemas.microsoft.com/office/drawing/2014/main" id="{A902B83E-1043-0C4A-9409-2E9B3EC3B184}"/>
              </a:ext>
            </a:extLst>
          </p:cNvPr>
          <p:cNvSpPr txBox="1"/>
          <p:nvPr/>
        </p:nvSpPr>
        <p:spPr>
          <a:xfrm>
            <a:off x="476025" y="3193145"/>
            <a:ext cx="5995113" cy="1704506"/>
          </a:xfrm>
          <a:prstGeom prst="rect">
            <a:avLst/>
          </a:prstGeom>
          <a:noFill/>
        </p:spPr>
        <p:txBody>
          <a:bodyPr wrap="square">
            <a:spAutoFit/>
          </a:bodyPr>
          <a:lstStyle/>
          <a:p>
            <a:pPr>
              <a:lnSpc>
                <a:spcPct val="150000"/>
              </a:lnSpc>
            </a:pPr>
            <a:r>
              <a:rPr lang="en-US" altLang="zh-CN" dirty="0">
                <a:latin typeface="Times New Roman" panose="02020603050405020304" pitchFamily="18" charset="0"/>
                <a:cs typeface="Times New Roman" panose="02020603050405020304" pitchFamily="18" charset="0"/>
              </a:rPr>
              <a:t>Challenge:</a:t>
            </a:r>
          </a:p>
          <a:p>
            <a:pPr marL="285750" indent="-285750">
              <a:lnSpc>
                <a:spcPct val="150000"/>
              </a:lnSpc>
              <a:buFontTx/>
              <a:buChar char="-"/>
            </a:pPr>
            <a:r>
              <a:rPr lang="en-US" altLang="zh-CN" dirty="0">
                <a:latin typeface="Times New Roman" panose="02020603050405020304" pitchFamily="18" charset="0"/>
                <a:cs typeface="Times New Roman" panose="02020603050405020304" pitchFamily="18" charset="0"/>
              </a:rPr>
              <a:t>1. path feasibility validation</a:t>
            </a:r>
          </a:p>
          <a:p>
            <a:pPr marL="285750" indent="-285750">
              <a:lnSpc>
                <a:spcPct val="150000"/>
              </a:lnSpc>
              <a:buFontTx/>
              <a:buChar char="-"/>
            </a:pPr>
            <a:r>
              <a:rPr lang="en-US" altLang="zh-CN" dirty="0">
                <a:latin typeface="Times New Roman" panose="02020603050405020304" pitchFamily="18" charset="0"/>
                <a:cs typeface="Times New Roman" panose="02020603050405020304" pitchFamily="18" charset="0"/>
              </a:rPr>
              <a:t>2. Incorrect dataflow facts in single functions can accumulate and magnify</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5636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24A371EE-A182-5848-B2FB-EDF1D3181202}"/>
              </a:ext>
            </a:extLst>
          </p:cNvPr>
          <p:cNvSpPr>
            <a:spLocks noGrp="1"/>
          </p:cNvSpPr>
          <p:nvPr>
            <p:ph type="sldNum" sz="quarter" idx="12"/>
          </p:nvPr>
        </p:nvSpPr>
        <p:spPr/>
        <p:txBody>
          <a:bodyPr/>
          <a:lstStyle/>
          <a:p>
            <a:fld id="{F0CCD5EE-E157-2944-9C89-7350F342A20F}" type="slidenum">
              <a:rPr kumimoji="1" lang="zh-CN" altLang="en-US" smtClean="0"/>
              <a:t>15</a:t>
            </a:fld>
            <a:endParaRPr kumimoji="1" lang="zh-CN" altLang="en-US"/>
          </a:p>
        </p:txBody>
      </p:sp>
      <p:sp>
        <p:nvSpPr>
          <p:cNvPr id="8" name="标题 1">
            <a:extLst>
              <a:ext uri="{FF2B5EF4-FFF2-40B4-BE49-F238E27FC236}">
                <a16:creationId xmlns:a16="http://schemas.microsoft.com/office/drawing/2014/main" id="{067D2BE9-9112-314F-98EE-59946B342C2F}"/>
              </a:ext>
            </a:extLst>
          </p:cNvPr>
          <p:cNvSpPr>
            <a:spLocks noGrp="1"/>
          </p:cNvSpPr>
          <p:nvPr>
            <p:ph type="title"/>
          </p:nvPr>
        </p:nvSpPr>
        <p:spPr>
          <a:xfrm>
            <a:off x="476025" y="316925"/>
            <a:ext cx="5121211" cy="443096"/>
          </a:xfrm>
        </p:spPr>
        <p:txBody>
          <a:bodyPr>
            <a:normAutofit fontScale="90000"/>
          </a:bodyPr>
          <a:lstStyle/>
          <a:p>
            <a:r>
              <a:rPr kumimoji="1" lang="en" altLang="zh-CN" sz="2800" b="1" dirty="0">
                <a:latin typeface="Times New Roman" panose="02020603050405020304" pitchFamily="18" charset="0"/>
                <a:cs typeface="Times New Roman" panose="02020603050405020304" pitchFamily="18" charset="0"/>
              </a:rPr>
              <a:t>2-</a:t>
            </a:r>
            <a:r>
              <a:rPr kumimoji="1" lang="en-US" altLang="zh-CN" sz="2800" b="1" dirty="0">
                <a:latin typeface="Times New Roman" panose="02020603050405020304" pitchFamily="18" charset="0"/>
                <a:cs typeface="Times New Roman" panose="02020603050405020304" pitchFamily="18" charset="0"/>
              </a:rPr>
              <a:t>2</a:t>
            </a:r>
            <a:r>
              <a:rPr kumimoji="1" lang="en" altLang="zh-CN" sz="2800" b="1" dirty="0">
                <a:latin typeface="Times New Roman" panose="02020603050405020304" pitchFamily="18" charset="0"/>
                <a:cs typeface="Times New Roman" panose="02020603050405020304" pitchFamily="18" charset="0"/>
              </a:rPr>
              <a:t>.method</a:t>
            </a:r>
            <a:endParaRPr kumimoji="1" lang="zh-CN" altLang="en-US" sz="2800" b="1"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BD2BE5B3-BBBE-F241-BFDB-F78AF99D3DB8}"/>
              </a:ext>
            </a:extLst>
          </p:cNvPr>
          <p:cNvSpPr txBox="1"/>
          <p:nvPr/>
        </p:nvSpPr>
        <p:spPr>
          <a:xfrm>
            <a:off x="549813" y="917657"/>
            <a:ext cx="11140439" cy="1289007"/>
          </a:xfrm>
          <a:prstGeom prst="rect">
            <a:avLst/>
          </a:prstGeom>
          <a:noFill/>
        </p:spPr>
        <p:txBody>
          <a:bodyPr wrap="square">
            <a:spAutoFit/>
          </a:bodyPr>
          <a:lstStyle/>
          <a:p>
            <a:pPr marL="285750" indent="-285750">
              <a:lnSpc>
                <a:spcPct val="150000"/>
              </a:lnSpc>
              <a:buFontTx/>
              <a:buChar char="-"/>
            </a:pPr>
            <a:r>
              <a:rPr lang="en-US" altLang="zh-CN" dirty="0">
                <a:latin typeface="Times New Roman" panose="02020603050405020304" pitchFamily="18" charset="0"/>
                <a:cs typeface="Times New Roman" panose="02020603050405020304" pitchFamily="18" charset="0"/>
              </a:rPr>
              <a:t>1. Source/Sink Extraction</a:t>
            </a:r>
          </a:p>
          <a:p>
            <a:pPr marL="285750" indent="-285750">
              <a:lnSpc>
                <a:spcPct val="150000"/>
              </a:lnSpc>
              <a:buFontTx/>
              <a:buChar char="-"/>
            </a:pPr>
            <a:r>
              <a:rPr lang="en-US" altLang="zh-CN" dirty="0">
                <a:latin typeface="Times New Roman" panose="02020603050405020304" pitchFamily="18" charset="0"/>
                <a:cs typeface="Times New Roman" panose="02020603050405020304" pitchFamily="18" charset="0"/>
              </a:rPr>
              <a:t>2. Dataflow Summarization: identifies the dataflow facts from v ∈ </a:t>
            </a:r>
            <a:r>
              <a:rPr lang="en-US" altLang="zh-CN" dirty="0" err="1">
                <a:latin typeface="Times New Roman" panose="02020603050405020304" pitchFamily="18" charset="0"/>
                <a:cs typeface="Times New Roman" panose="02020603050405020304" pitchFamily="18" charset="0"/>
              </a:rPr>
              <a:t>V</a:t>
            </a:r>
            <a:r>
              <a:rPr lang="en-US" altLang="zh-CN" baseline="-25000" dirty="0" err="1">
                <a:latin typeface="Times New Roman" panose="02020603050405020304" pitchFamily="18" charset="0"/>
                <a:cs typeface="Times New Roman" panose="02020603050405020304" pitchFamily="18" charset="0"/>
              </a:rPr>
              <a:t>src</a:t>
            </a:r>
            <a:r>
              <a:rPr lang="en-US" altLang="zh-CN" dirty="0">
                <a:latin typeface="Times New Roman" panose="02020603050405020304" pitchFamily="18" charset="0"/>
                <a:cs typeface="Times New Roman" panose="02020603050405020304" pitchFamily="18" charset="0"/>
              </a:rPr>
              <a:t> ∪ V</a:t>
            </a:r>
            <a:r>
              <a:rPr lang="en-US" altLang="zh-CN" baseline="-25000" dirty="0">
                <a:latin typeface="Times New Roman" panose="02020603050405020304" pitchFamily="18" charset="0"/>
                <a:cs typeface="Times New Roman" panose="02020603050405020304" pitchFamily="18" charset="0"/>
              </a:rPr>
              <a:t>par</a:t>
            </a:r>
            <a:r>
              <a:rPr lang="en-US" altLang="zh-CN" dirty="0">
                <a:latin typeface="Times New Roman" panose="02020603050405020304" pitchFamily="18" charset="0"/>
                <a:cs typeface="Times New Roman" panose="02020603050405020304" pitchFamily="18" charset="0"/>
              </a:rPr>
              <a:t> ∪ V</a:t>
            </a:r>
            <a:r>
              <a:rPr lang="en-US" altLang="zh-CN" baseline="-25000" dirty="0">
                <a:latin typeface="Times New Roman" panose="02020603050405020304" pitchFamily="18" charset="0"/>
                <a:cs typeface="Times New Roman" panose="02020603050405020304" pitchFamily="18" charset="0"/>
              </a:rPr>
              <a:t>out </a:t>
            </a:r>
            <a:r>
              <a:rPr lang="en-US" altLang="zh-CN" dirty="0">
                <a:latin typeface="Times New Roman" panose="02020603050405020304" pitchFamily="18" charset="0"/>
                <a:cs typeface="Times New Roman" panose="02020603050405020304" pitchFamily="18" charset="0"/>
              </a:rPr>
              <a:t>to v′ ∈ V</a:t>
            </a:r>
            <a:r>
              <a:rPr lang="en-US" altLang="zh-CN" baseline="-25000" dirty="0">
                <a:latin typeface="Times New Roman" panose="02020603050405020304" pitchFamily="18" charset="0"/>
                <a:cs typeface="Times New Roman" panose="02020603050405020304" pitchFamily="18" charset="0"/>
              </a:rPr>
              <a:t>sink</a:t>
            </a:r>
            <a:r>
              <a:rPr lang="en-US" altLang="zh-CN" dirty="0">
                <a:latin typeface="Times New Roman" panose="02020603050405020304" pitchFamily="18" charset="0"/>
                <a:cs typeface="Times New Roman" panose="02020603050405020304" pitchFamily="18" charset="0"/>
              </a:rPr>
              <a:t> ∪ V</a:t>
            </a:r>
            <a:r>
              <a:rPr lang="en-US" altLang="zh-CN" baseline="-25000" dirty="0">
                <a:latin typeface="Times New Roman" panose="02020603050405020304" pitchFamily="18" charset="0"/>
                <a:cs typeface="Times New Roman" panose="02020603050405020304" pitchFamily="18" charset="0"/>
              </a:rPr>
              <a:t>arg</a:t>
            </a:r>
            <a:r>
              <a:rPr lang="en-US" altLang="zh-CN" dirty="0">
                <a:latin typeface="Times New Roman" panose="02020603050405020304" pitchFamily="18" charset="0"/>
                <a:cs typeface="Times New Roman" panose="02020603050405020304" pitchFamily="18" charset="0"/>
              </a:rPr>
              <a:t> ∪ V</a:t>
            </a:r>
            <a:r>
              <a:rPr lang="en-US" altLang="zh-CN" baseline="-25000" dirty="0">
                <a:latin typeface="Times New Roman" panose="02020603050405020304" pitchFamily="18" charset="0"/>
                <a:cs typeface="Times New Roman" panose="02020603050405020304" pitchFamily="18" charset="0"/>
              </a:rPr>
              <a:t>ret</a:t>
            </a:r>
            <a:r>
              <a:rPr lang="en-US" altLang="zh-CN" dirty="0">
                <a:latin typeface="Times New Roman" panose="02020603050405020304" pitchFamily="18" charset="0"/>
                <a:cs typeface="Times New Roman" panose="02020603050405020304" pitchFamily="18" charset="0"/>
              </a:rPr>
              <a:t> </a:t>
            </a:r>
          </a:p>
          <a:p>
            <a:pPr marL="285750" indent="-285750">
              <a:lnSpc>
                <a:spcPct val="150000"/>
              </a:lnSpc>
              <a:buFontTx/>
              <a:buChar char="-"/>
            </a:pPr>
            <a:r>
              <a:rPr lang="en-US" altLang="zh-CN" dirty="0">
                <a:latin typeface="Times New Roman" panose="02020603050405020304" pitchFamily="18" charset="0"/>
                <a:cs typeface="Times New Roman" panose="02020603050405020304" pitchFamily="18" charset="0"/>
              </a:rPr>
              <a:t>3. Path feasibility Validation:  validates the path feasibility by generate SMT queries. </a:t>
            </a:r>
          </a:p>
        </p:txBody>
      </p:sp>
      <p:pic>
        <p:nvPicPr>
          <p:cNvPr id="3" name="图片 2">
            <a:extLst>
              <a:ext uri="{FF2B5EF4-FFF2-40B4-BE49-F238E27FC236}">
                <a16:creationId xmlns:a16="http://schemas.microsoft.com/office/drawing/2014/main" id="{1FB07C29-A1CB-5247-ABC7-76D63418B9D4}"/>
              </a:ext>
            </a:extLst>
          </p:cNvPr>
          <p:cNvPicPr>
            <a:picLocks noChangeAspect="1"/>
          </p:cNvPicPr>
          <p:nvPr/>
        </p:nvPicPr>
        <p:blipFill>
          <a:blip r:embed="rId3"/>
          <a:stretch>
            <a:fillRect/>
          </a:stretch>
        </p:blipFill>
        <p:spPr>
          <a:xfrm>
            <a:off x="549812" y="3019515"/>
            <a:ext cx="10803988" cy="2332450"/>
          </a:xfrm>
          <a:prstGeom prst="rect">
            <a:avLst/>
          </a:prstGeom>
        </p:spPr>
      </p:pic>
    </p:spTree>
    <p:extLst>
      <p:ext uri="{BB962C8B-B14F-4D97-AF65-F5344CB8AC3E}">
        <p14:creationId xmlns:p14="http://schemas.microsoft.com/office/powerpoint/2010/main" val="1483143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24A371EE-A182-5848-B2FB-EDF1D3181202}"/>
              </a:ext>
            </a:extLst>
          </p:cNvPr>
          <p:cNvSpPr>
            <a:spLocks noGrp="1"/>
          </p:cNvSpPr>
          <p:nvPr>
            <p:ph type="sldNum" sz="quarter" idx="12"/>
          </p:nvPr>
        </p:nvSpPr>
        <p:spPr/>
        <p:txBody>
          <a:bodyPr/>
          <a:lstStyle/>
          <a:p>
            <a:fld id="{F0CCD5EE-E157-2944-9C89-7350F342A20F}" type="slidenum">
              <a:rPr kumimoji="1" lang="zh-CN" altLang="en-US" smtClean="0"/>
              <a:t>16</a:t>
            </a:fld>
            <a:endParaRPr kumimoji="1" lang="zh-CN" altLang="en-US"/>
          </a:p>
        </p:txBody>
      </p:sp>
      <p:sp>
        <p:nvSpPr>
          <p:cNvPr id="8" name="标题 1">
            <a:extLst>
              <a:ext uri="{FF2B5EF4-FFF2-40B4-BE49-F238E27FC236}">
                <a16:creationId xmlns:a16="http://schemas.microsoft.com/office/drawing/2014/main" id="{067D2BE9-9112-314F-98EE-59946B342C2F}"/>
              </a:ext>
            </a:extLst>
          </p:cNvPr>
          <p:cNvSpPr>
            <a:spLocks noGrp="1"/>
          </p:cNvSpPr>
          <p:nvPr>
            <p:ph type="title"/>
          </p:nvPr>
        </p:nvSpPr>
        <p:spPr>
          <a:xfrm>
            <a:off x="476025" y="316925"/>
            <a:ext cx="5121211" cy="443096"/>
          </a:xfrm>
        </p:spPr>
        <p:txBody>
          <a:bodyPr>
            <a:normAutofit fontScale="90000"/>
          </a:bodyPr>
          <a:lstStyle/>
          <a:p>
            <a:r>
              <a:rPr kumimoji="1" lang="en" altLang="zh-CN" sz="2800" b="1" dirty="0">
                <a:latin typeface="Times New Roman" panose="02020603050405020304" pitchFamily="18" charset="0"/>
                <a:cs typeface="Times New Roman" panose="02020603050405020304" pitchFamily="18" charset="0"/>
              </a:rPr>
              <a:t>2-</a:t>
            </a:r>
            <a:r>
              <a:rPr kumimoji="1" lang="en-US" altLang="zh-CN" sz="2800" b="1" dirty="0">
                <a:latin typeface="Times New Roman" panose="02020603050405020304" pitchFamily="18" charset="0"/>
                <a:cs typeface="Times New Roman" panose="02020603050405020304" pitchFamily="18" charset="0"/>
              </a:rPr>
              <a:t>2-1</a:t>
            </a:r>
            <a:r>
              <a:rPr kumimoji="1" lang="en" altLang="zh-CN" sz="2800" b="1" dirty="0">
                <a:latin typeface="Times New Roman" panose="02020603050405020304" pitchFamily="18" charset="0"/>
                <a:cs typeface="Times New Roman" panose="02020603050405020304" pitchFamily="18" charset="0"/>
              </a:rPr>
              <a:t>.Source/Sink Extraction</a:t>
            </a:r>
            <a:endParaRPr kumimoji="1" lang="zh-CN" altLang="en-US" sz="2800" b="1"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051C1BA4-928B-2849-B35B-4A727BFAB7CF}"/>
              </a:ext>
            </a:extLst>
          </p:cNvPr>
          <p:cNvSpPr txBox="1"/>
          <p:nvPr/>
        </p:nvSpPr>
        <p:spPr>
          <a:xfrm>
            <a:off x="323557" y="900332"/>
            <a:ext cx="8004517" cy="923330"/>
          </a:xfrm>
          <a:prstGeom prst="rect">
            <a:avLst/>
          </a:prstGeom>
          <a:noFill/>
        </p:spPr>
        <p:txBody>
          <a:bodyPr wrap="square" rtlCol="0">
            <a:spAutoFit/>
          </a:bodyPr>
          <a:lstStyle/>
          <a:p>
            <a:r>
              <a:rPr kumimoji="1" lang="en" altLang="zh-CN" dirty="0">
                <a:latin typeface="Times New Roman" panose="02020603050405020304" pitchFamily="18" charset="0"/>
                <a:cs typeface="Times New Roman" panose="02020603050405020304" pitchFamily="18" charset="0"/>
              </a:rPr>
              <a:t>synthesizing source/sink extractors with specific patterns by LLM. Input:</a:t>
            </a:r>
          </a:p>
          <a:p>
            <a:endParaRPr kumimoji="1" lang="en" altLang="zh-CN" dirty="0">
              <a:latin typeface="Times New Roman" panose="02020603050405020304" pitchFamily="18" charset="0"/>
              <a:cs typeface="Times New Roman" panose="02020603050405020304" pitchFamily="18" charset="0"/>
            </a:endParaRPr>
          </a:p>
          <a:p>
            <a:pPr marL="285750" indent="-285750">
              <a:buFontTx/>
              <a:buChar char="-"/>
            </a:pPr>
            <a:r>
              <a:rPr kumimoji="1" lang="en" altLang="zh-CN" dirty="0">
                <a:latin typeface="Times New Roman" panose="02020603050405020304" pitchFamily="18" charset="0"/>
                <a:cs typeface="Times New Roman" panose="02020603050405020304" pitchFamily="18" charset="0"/>
              </a:rPr>
              <a:t>Specification</a:t>
            </a:r>
          </a:p>
        </p:txBody>
      </p:sp>
      <p:pic>
        <p:nvPicPr>
          <p:cNvPr id="6" name="图片 5">
            <a:extLst>
              <a:ext uri="{FF2B5EF4-FFF2-40B4-BE49-F238E27FC236}">
                <a16:creationId xmlns:a16="http://schemas.microsoft.com/office/drawing/2014/main" id="{C62C4E34-74E4-084F-A17E-542E5AB0D821}"/>
              </a:ext>
            </a:extLst>
          </p:cNvPr>
          <p:cNvPicPr>
            <a:picLocks noChangeAspect="1"/>
          </p:cNvPicPr>
          <p:nvPr/>
        </p:nvPicPr>
        <p:blipFill>
          <a:blip r:embed="rId3"/>
          <a:stretch>
            <a:fillRect/>
          </a:stretch>
        </p:blipFill>
        <p:spPr>
          <a:xfrm>
            <a:off x="5597236" y="1612900"/>
            <a:ext cx="5118100" cy="2514600"/>
          </a:xfrm>
          <a:prstGeom prst="rect">
            <a:avLst/>
          </a:prstGeom>
        </p:spPr>
      </p:pic>
      <p:pic>
        <p:nvPicPr>
          <p:cNvPr id="4" name="图片 3">
            <a:extLst>
              <a:ext uri="{FF2B5EF4-FFF2-40B4-BE49-F238E27FC236}">
                <a16:creationId xmlns:a16="http://schemas.microsoft.com/office/drawing/2014/main" id="{C0C24817-BFDB-4C49-922B-7A91F84F5123}"/>
              </a:ext>
            </a:extLst>
          </p:cNvPr>
          <p:cNvPicPr>
            <a:picLocks noChangeAspect="1"/>
          </p:cNvPicPr>
          <p:nvPr/>
        </p:nvPicPr>
        <p:blipFill>
          <a:blip r:embed="rId4"/>
          <a:stretch>
            <a:fillRect/>
          </a:stretch>
        </p:blipFill>
        <p:spPr>
          <a:xfrm>
            <a:off x="263236" y="1963973"/>
            <a:ext cx="5334000" cy="3378200"/>
          </a:xfrm>
          <a:prstGeom prst="rect">
            <a:avLst/>
          </a:prstGeom>
        </p:spPr>
      </p:pic>
    </p:spTree>
    <p:extLst>
      <p:ext uri="{BB962C8B-B14F-4D97-AF65-F5344CB8AC3E}">
        <p14:creationId xmlns:p14="http://schemas.microsoft.com/office/powerpoint/2010/main" val="2533341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24A371EE-A182-5848-B2FB-EDF1D3181202}"/>
              </a:ext>
            </a:extLst>
          </p:cNvPr>
          <p:cNvSpPr>
            <a:spLocks noGrp="1"/>
          </p:cNvSpPr>
          <p:nvPr>
            <p:ph type="sldNum" sz="quarter" idx="12"/>
          </p:nvPr>
        </p:nvSpPr>
        <p:spPr/>
        <p:txBody>
          <a:bodyPr/>
          <a:lstStyle/>
          <a:p>
            <a:fld id="{F0CCD5EE-E157-2944-9C89-7350F342A20F}" type="slidenum">
              <a:rPr kumimoji="1" lang="zh-CN" altLang="en-US" smtClean="0"/>
              <a:t>17</a:t>
            </a:fld>
            <a:endParaRPr kumimoji="1" lang="zh-CN" altLang="en-US"/>
          </a:p>
        </p:txBody>
      </p:sp>
      <p:sp>
        <p:nvSpPr>
          <p:cNvPr id="8" name="标题 1">
            <a:extLst>
              <a:ext uri="{FF2B5EF4-FFF2-40B4-BE49-F238E27FC236}">
                <a16:creationId xmlns:a16="http://schemas.microsoft.com/office/drawing/2014/main" id="{067D2BE9-9112-314F-98EE-59946B342C2F}"/>
              </a:ext>
            </a:extLst>
          </p:cNvPr>
          <p:cNvSpPr>
            <a:spLocks noGrp="1"/>
          </p:cNvSpPr>
          <p:nvPr>
            <p:ph type="title"/>
          </p:nvPr>
        </p:nvSpPr>
        <p:spPr>
          <a:xfrm>
            <a:off x="476025" y="316925"/>
            <a:ext cx="5121211" cy="443096"/>
          </a:xfrm>
        </p:spPr>
        <p:txBody>
          <a:bodyPr>
            <a:normAutofit fontScale="90000"/>
          </a:bodyPr>
          <a:lstStyle/>
          <a:p>
            <a:r>
              <a:rPr kumimoji="1" lang="en" altLang="zh-CN" sz="2800" b="1" dirty="0">
                <a:latin typeface="Times New Roman" panose="02020603050405020304" pitchFamily="18" charset="0"/>
                <a:cs typeface="Times New Roman" panose="02020603050405020304" pitchFamily="18" charset="0"/>
              </a:rPr>
              <a:t>2-</a:t>
            </a:r>
            <a:r>
              <a:rPr kumimoji="1" lang="en-US" altLang="zh-CN" sz="2800" b="1" dirty="0">
                <a:latin typeface="Times New Roman" panose="02020603050405020304" pitchFamily="18" charset="0"/>
                <a:cs typeface="Times New Roman" panose="02020603050405020304" pitchFamily="18" charset="0"/>
              </a:rPr>
              <a:t>2-2</a:t>
            </a:r>
            <a:r>
              <a:rPr kumimoji="1" lang="en" altLang="zh-CN" sz="2800" b="1" dirty="0">
                <a:latin typeface="Times New Roman" panose="02020603050405020304" pitchFamily="18" charset="0"/>
                <a:cs typeface="Times New Roman" panose="02020603050405020304" pitchFamily="18" charset="0"/>
              </a:rPr>
              <a:t>.Dataflow Summarization</a:t>
            </a:r>
            <a:endParaRPr kumimoji="1" lang="zh-CN" altLang="en-US" sz="2800" b="1"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051C1BA4-928B-2849-B35B-4A727BFAB7CF}"/>
              </a:ext>
            </a:extLst>
          </p:cNvPr>
          <p:cNvSpPr txBox="1"/>
          <p:nvPr/>
        </p:nvSpPr>
        <p:spPr>
          <a:xfrm>
            <a:off x="378529" y="967685"/>
            <a:ext cx="8004517" cy="2031325"/>
          </a:xfrm>
          <a:prstGeom prst="rect">
            <a:avLst/>
          </a:prstGeom>
          <a:noFill/>
        </p:spPr>
        <p:txBody>
          <a:bodyPr wrap="square" rtlCol="0">
            <a:spAutoFit/>
          </a:bodyPr>
          <a:lstStyle/>
          <a:p>
            <a:r>
              <a:rPr kumimoji="1" lang="en" altLang="zh-CN" dirty="0" err="1">
                <a:latin typeface="Times New Roman" panose="02020603050405020304" pitchFamily="18" charset="0"/>
                <a:cs typeface="Times New Roman" panose="02020603050405020304" pitchFamily="18" charset="0"/>
              </a:rPr>
              <a:t>Determing</a:t>
            </a:r>
            <a:r>
              <a:rPr kumimoji="1" lang="en" altLang="zh-CN" dirty="0">
                <a:latin typeface="Times New Roman" panose="02020603050405020304" pitchFamily="18" charset="0"/>
                <a:cs typeface="Times New Roman" panose="02020603050405020304" pitchFamily="18" charset="0"/>
              </a:rPr>
              <a:t> whether two values are reachable.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Input:</a:t>
            </a:r>
          </a:p>
          <a:p>
            <a:endParaRPr kumimoji="1" lang="en-US" altLang="zh-CN" dirty="0">
              <a:latin typeface="Times New Roman" panose="02020603050405020304" pitchFamily="18" charset="0"/>
              <a:cs typeface="Times New Roman" panose="02020603050405020304" pitchFamily="18" charset="0"/>
            </a:endParaRPr>
          </a:p>
          <a:p>
            <a:pPr marL="285750" indent="-285750">
              <a:buFontTx/>
              <a:buChar char="-"/>
            </a:pPr>
            <a:r>
              <a:rPr kumimoji="1" lang="en-US" altLang="zh-CN" dirty="0">
                <a:latin typeface="Times New Roman" panose="02020603050405020304" pitchFamily="18" charset="0"/>
                <a:cs typeface="Times New Roman" panose="02020603050405020304" pitchFamily="18" charset="0"/>
              </a:rPr>
              <a:t>function (main)</a:t>
            </a:r>
          </a:p>
          <a:p>
            <a:pPr marL="285750" indent="-285750">
              <a:buFontTx/>
              <a:buChar char="-"/>
            </a:pPr>
            <a:endParaRPr kumimoji="1" lang="en-US" altLang="zh-CN" dirty="0">
              <a:latin typeface="Times New Roman" panose="02020603050405020304" pitchFamily="18" charset="0"/>
              <a:cs typeface="Times New Roman" panose="02020603050405020304" pitchFamily="18" charset="0"/>
            </a:endParaRPr>
          </a:p>
          <a:p>
            <a:pPr marL="285750" indent="-285750">
              <a:buFontTx/>
              <a:buChar char="-"/>
            </a:pPr>
            <a:r>
              <a:rPr kumimoji="1" lang="en-US" altLang="zh-CN" dirty="0">
                <a:latin typeface="Times New Roman" panose="02020603050405020304" pitchFamily="18" charset="0"/>
                <a:cs typeface="Times New Roman" panose="02020603050405020304" pitchFamily="18" charset="0"/>
              </a:rPr>
              <a:t>line1-var1 (line9-x)</a:t>
            </a:r>
          </a:p>
          <a:p>
            <a:pPr marL="285750" indent="-285750">
              <a:buFontTx/>
              <a:buChar char="-"/>
            </a:pPr>
            <a:endParaRPr kumimoji="1" lang="en-US" altLang="zh-CN" dirty="0">
              <a:latin typeface="Times New Roman" panose="02020603050405020304" pitchFamily="18" charset="0"/>
              <a:cs typeface="Times New Roman" panose="02020603050405020304" pitchFamily="18" charset="0"/>
            </a:endParaRPr>
          </a:p>
          <a:p>
            <a:pPr marL="285750" indent="-285750">
              <a:buFontTx/>
              <a:buChar char="-"/>
            </a:pPr>
            <a:r>
              <a:rPr kumimoji="1" lang="en-US" altLang="zh-CN" dirty="0">
                <a:latin typeface="Times New Roman" panose="02020603050405020304" pitchFamily="18" charset="0"/>
                <a:cs typeface="Times New Roman" panose="02020603050405020304" pitchFamily="18" charset="0"/>
              </a:rPr>
              <a:t>line2-var2 (line13-z)</a:t>
            </a:r>
            <a:endParaRPr kumimoji="1"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97FCBEAA-FC5A-774B-9628-7268CE19ABB2}"/>
              </a:ext>
            </a:extLst>
          </p:cNvPr>
          <p:cNvPicPr>
            <a:picLocks noChangeAspect="1"/>
          </p:cNvPicPr>
          <p:nvPr/>
        </p:nvPicPr>
        <p:blipFill>
          <a:blip r:embed="rId3"/>
          <a:stretch>
            <a:fillRect/>
          </a:stretch>
        </p:blipFill>
        <p:spPr>
          <a:xfrm>
            <a:off x="5308875" y="1544681"/>
            <a:ext cx="5156200" cy="3733800"/>
          </a:xfrm>
          <a:prstGeom prst="rect">
            <a:avLst/>
          </a:prstGeom>
        </p:spPr>
      </p:pic>
      <p:pic>
        <p:nvPicPr>
          <p:cNvPr id="6" name="图片 5">
            <a:extLst>
              <a:ext uri="{FF2B5EF4-FFF2-40B4-BE49-F238E27FC236}">
                <a16:creationId xmlns:a16="http://schemas.microsoft.com/office/drawing/2014/main" id="{D939AD09-3077-6A4C-9837-9318AF50B203}"/>
              </a:ext>
            </a:extLst>
          </p:cNvPr>
          <p:cNvPicPr>
            <a:picLocks noChangeAspect="1"/>
          </p:cNvPicPr>
          <p:nvPr/>
        </p:nvPicPr>
        <p:blipFill>
          <a:blip r:embed="rId4"/>
          <a:stretch>
            <a:fillRect/>
          </a:stretch>
        </p:blipFill>
        <p:spPr>
          <a:xfrm>
            <a:off x="378529" y="3206674"/>
            <a:ext cx="4546600" cy="2768600"/>
          </a:xfrm>
          <a:prstGeom prst="rect">
            <a:avLst/>
          </a:prstGeom>
        </p:spPr>
      </p:pic>
    </p:spTree>
    <p:extLst>
      <p:ext uri="{BB962C8B-B14F-4D97-AF65-F5344CB8AC3E}">
        <p14:creationId xmlns:p14="http://schemas.microsoft.com/office/powerpoint/2010/main" val="1656825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24A371EE-A182-5848-B2FB-EDF1D3181202}"/>
              </a:ext>
            </a:extLst>
          </p:cNvPr>
          <p:cNvSpPr>
            <a:spLocks noGrp="1"/>
          </p:cNvSpPr>
          <p:nvPr>
            <p:ph type="sldNum" sz="quarter" idx="12"/>
          </p:nvPr>
        </p:nvSpPr>
        <p:spPr/>
        <p:txBody>
          <a:bodyPr/>
          <a:lstStyle/>
          <a:p>
            <a:fld id="{F0CCD5EE-E157-2944-9C89-7350F342A20F}" type="slidenum">
              <a:rPr kumimoji="1" lang="zh-CN" altLang="en-US" smtClean="0"/>
              <a:t>18</a:t>
            </a:fld>
            <a:endParaRPr kumimoji="1" lang="zh-CN" altLang="en-US"/>
          </a:p>
        </p:txBody>
      </p:sp>
      <p:sp>
        <p:nvSpPr>
          <p:cNvPr id="8" name="标题 1">
            <a:extLst>
              <a:ext uri="{FF2B5EF4-FFF2-40B4-BE49-F238E27FC236}">
                <a16:creationId xmlns:a16="http://schemas.microsoft.com/office/drawing/2014/main" id="{067D2BE9-9112-314F-98EE-59946B342C2F}"/>
              </a:ext>
            </a:extLst>
          </p:cNvPr>
          <p:cNvSpPr>
            <a:spLocks noGrp="1"/>
          </p:cNvSpPr>
          <p:nvPr>
            <p:ph type="title"/>
          </p:nvPr>
        </p:nvSpPr>
        <p:spPr>
          <a:xfrm>
            <a:off x="476025" y="316925"/>
            <a:ext cx="5121211" cy="443096"/>
          </a:xfrm>
        </p:spPr>
        <p:txBody>
          <a:bodyPr>
            <a:normAutofit fontScale="90000"/>
          </a:bodyPr>
          <a:lstStyle/>
          <a:p>
            <a:r>
              <a:rPr kumimoji="1" lang="en" altLang="zh-CN" sz="2800" b="1" dirty="0">
                <a:latin typeface="Times New Roman" panose="02020603050405020304" pitchFamily="18" charset="0"/>
                <a:cs typeface="Times New Roman" panose="02020603050405020304" pitchFamily="18" charset="0"/>
              </a:rPr>
              <a:t>2-</a:t>
            </a:r>
            <a:r>
              <a:rPr kumimoji="1" lang="en-US" altLang="zh-CN" sz="2800" b="1" dirty="0">
                <a:latin typeface="Times New Roman" panose="02020603050405020304" pitchFamily="18" charset="0"/>
                <a:cs typeface="Times New Roman" panose="02020603050405020304" pitchFamily="18" charset="0"/>
              </a:rPr>
              <a:t>2-3</a:t>
            </a:r>
            <a:r>
              <a:rPr kumimoji="1" lang="en" altLang="zh-CN" sz="2800" b="1" dirty="0">
                <a:latin typeface="Times New Roman" panose="02020603050405020304" pitchFamily="18" charset="0"/>
                <a:cs typeface="Times New Roman" panose="02020603050405020304" pitchFamily="18" charset="0"/>
              </a:rPr>
              <a:t>. Path Feasibility Validation</a:t>
            </a:r>
            <a:endParaRPr kumimoji="1" lang="zh-CN" altLang="en-US" sz="2800" b="1"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051C1BA4-928B-2849-B35B-4A727BFAB7CF}"/>
              </a:ext>
            </a:extLst>
          </p:cNvPr>
          <p:cNvSpPr txBox="1"/>
          <p:nvPr/>
        </p:nvSpPr>
        <p:spPr>
          <a:xfrm>
            <a:off x="378529" y="967685"/>
            <a:ext cx="10975271" cy="1754326"/>
          </a:xfrm>
          <a:prstGeom prst="rect">
            <a:avLst/>
          </a:prstGeom>
          <a:noFill/>
          <a:ln>
            <a:solidFill>
              <a:schemeClr val="bg1"/>
            </a:solidFill>
          </a:ln>
        </p:spPr>
        <p:txBody>
          <a:bodyPr wrap="square" rtlCol="0">
            <a:spAutoFit/>
          </a:bodyPr>
          <a:lstStyle/>
          <a:p>
            <a:r>
              <a:rPr kumimoji="1" lang="en" altLang="zh-CN" dirty="0">
                <a:latin typeface="Times New Roman" panose="02020603050405020304" pitchFamily="18" charset="0"/>
                <a:cs typeface="Times New Roman" panose="02020603050405020304" pitchFamily="18" charset="0"/>
              </a:rPr>
              <a:t>LLMs cannot achieve adequate performance on constraint solving. Hence, LLMDFA prompt LLM to </a:t>
            </a:r>
            <a:r>
              <a:rPr kumimoji="1" lang="en" altLang="zh-CN" dirty="0">
                <a:highlight>
                  <a:srgbClr val="FFFF00"/>
                </a:highlight>
                <a:latin typeface="Times New Roman" panose="02020603050405020304" pitchFamily="18" charset="0"/>
                <a:cs typeface="Times New Roman" panose="02020603050405020304" pitchFamily="18" charset="0"/>
              </a:rPr>
              <a:t>synthesize a Python script program </a:t>
            </a:r>
            <a:r>
              <a:rPr kumimoji="1" lang="en" altLang="zh-CN" dirty="0">
                <a:latin typeface="Times New Roman" panose="02020603050405020304" pitchFamily="18" charset="0"/>
                <a:cs typeface="Times New Roman" panose="02020603050405020304" pitchFamily="18" charset="0"/>
              </a:rPr>
              <a:t>to solve the constraint.</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Input:</a:t>
            </a:r>
          </a:p>
          <a:p>
            <a:endParaRPr kumimoji="1" lang="en-US" altLang="zh-CN" dirty="0">
              <a:latin typeface="Times New Roman" panose="02020603050405020304" pitchFamily="18" charset="0"/>
              <a:cs typeface="Times New Roman" panose="02020603050405020304" pitchFamily="18" charset="0"/>
            </a:endParaRPr>
          </a:p>
          <a:p>
            <a:pPr marL="285750" indent="-285750">
              <a:buFontTx/>
              <a:buChar char="-"/>
            </a:pPr>
            <a:r>
              <a:rPr kumimoji="1" lang="en" altLang="zh-CN" dirty="0">
                <a:latin typeface="Times New Roman" panose="02020603050405020304" pitchFamily="18" charset="0"/>
                <a:cs typeface="Times New Roman" panose="02020603050405020304" pitchFamily="18" charset="0"/>
              </a:rPr>
              <a:t>1.Data Flow Path (lines of code)</a:t>
            </a:r>
          </a:p>
          <a:p>
            <a:pPr marL="285750" indent="-285750">
              <a:buFontTx/>
              <a:buChar char="-"/>
            </a:pPr>
            <a:endParaRPr kumimoji="1" lang="en" altLang="zh-CN" dirty="0">
              <a:latin typeface="Times New Roman" panose="02020603050405020304" pitchFamily="18" charset="0"/>
              <a:cs typeface="Times New Roman" panose="02020603050405020304" pitchFamily="18" charset="0"/>
            </a:endParaRPr>
          </a:p>
          <a:p>
            <a:pPr marL="285750" indent="-285750">
              <a:buFontTx/>
              <a:buChar char="-"/>
            </a:pPr>
            <a:r>
              <a:rPr kumimoji="1" lang="en" altLang="zh-CN" dirty="0">
                <a:latin typeface="Times New Roman" panose="02020603050405020304" pitchFamily="18" charset="0"/>
                <a:cs typeface="Times New Roman" panose="02020603050405020304" pitchFamily="18" charset="0"/>
              </a:rPr>
              <a:t>2.Branch conditions</a:t>
            </a:r>
          </a:p>
        </p:txBody>
      </p:sp>
      <p:pic>
        <p:nvPicPr>
          <p:cNvPr id="6" name="图片 5">
            <a:extLst>
              <a:ext uri="{FF2B5EF4-FFF2-40B4-BE49-F238E27FC236}">
                <a16:creationId xmlns:a16="http://schemas.microsoft.com/office/drawing/2014/main" id="{9BD76369-37C4-5545-95FA-FD07FF07EB1F}"/>
              </a:ext>
            </a:extLst>
          </p:cNvPr>
          <p:cNvPicPr>
            <a:picLocks noChangeAspect="1"/>
          </p:cNvPicPr>
          <p:nvPr/>
        </p:nvPicPr>
        <p:blipFill>
          <a:blip r:embed="rId3"/>
          <a:stretch>
            <a:fillRect/>
          </a:stretch>
        </p:blipFill>
        <p:spPr>
          <a:xfrm>
            <a:off x="378529" y="3055589"/>
            <a:ext cx="5618832" cy="2834726"/>
          </a:xfrm>
          <a:prstGeom prst="rect">
            <a:avLst/>
          </a:prstGeom>
        </p:spPr>
      </p:pic>
      <p:pic>
        <p:nvPicPr>
          <p:cNvPr id="9" name="图片 8">
            <a:extLst>
              <a:ext uri="{FF2B5EF4-FFF2-40B4-BE49-F238E27FC236}">
                <a16:creationId xmlns:a16="http://schemas.microsoft.com/office/drawing/2014/main" id="{4F31BFB6-3CA3-F648-ACE9-ECDFC15B5E24}"/>
              </a:ext>
            </a:extLst>
          </p:cNvPr>
          <p:cNvPicPr>
            <a:picLocks noChangeAspect="1"/>
          </p:cNvPicPr>
          <p:nvPr/>
        </p:nvPicPr>
        <p:blipFill>
          <a:blip r:embed="rId4"/>
          <a:stretch>
            <a:fillRect/>
          </a:stretch>
        </p:blipFill>
        <p:spPr>
          <a:xfrm>
            <a:off x="6620021" y="3572096"/>
            <a:ext cx="3069688" cy="2024688"/>
          </a:xfrm>
          <a:prstGeom prst="rect">
            <a:avLst/>
          </a:prstGeom>
        </p:spPr>
      </p:pic>
      <p:sp>
        <p:nvSpPr>
          <p:cNvPr id="10" name="文本框 9">
            <a:extLst>
              <a:ext uri="{FF2B5EF4-FFF2-40B4-BE49-F238E27FC236}">
                <a16:creationId xmlns:a16="http://schemas.microsoft.com/office/drawing/2014/main" id="{6867A5C5-A4A6-0B48-871D-1D6D2000C07C}"/>
              </a:ext>
            </a:extLst>
          </p:cNvPr>
          <p:cNvSpPr txBox="1"/>
          <p:nvPr/>
        </p:nvSpPr>
        <p:spPr>
          <a:xfrm>
            <a:off x="6620021" y="3112244"/>
            <a:ext cx="3981157"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a script for expression: </a:t>
            </a:r>
            <a:r>
              <a:rPr kumimoji="1" lang="en-US" altLang="zh-CN" dirty="0" err="1">
                <a:highlight>
                  <a:srgbClr val="FFFF00"/>
                </a:highlight>
                <a:latin typeface="Times New Roman" panose="02020603050405020304" pitchFamily="18" charset="0"/>
                <a:cs typeface="Times New Roman" panose="02020603050405020304" pitchFamily="18" charset="0"/>
              </a:rPr>
              <a:t>Math.abs</a:t>
            </a:r>
            <a:r>
              <a:rPr kumimoji="1" lang="en-US" altLang="zh-CN" dirty="0">
                <a:highlight>
                  <a:srgbClr val="FFFF00"/>
                </a:highlight>
                <a:latin typeface="Times New Roman" panose="02020603050405020304" pitchFamily="18" charset="0"/>
                <a:cs typeface="Times New Roman" panose="02020603050405020304" pitchFamily="18" charset="0"/>
              </a:rPr>
              <a:t>(b) &gt; 1</a:t>
            </a:r>
            <a:endParaRPr kumimoji="1" lang="zh-CN" altLang="en-US" dirty="0">
              <a:highlight>
                <a:srgbClr val="FFFF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9438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24A371EE-A182-5848-B2FB-EDF1D3181202}"/>
              </a:ext>
            </a:extLst>
          </p:cNvPr>
          <p:cNvSpPr>
            <a:spLocks noGrp="1"/>
          </p:cNvSpPr>
          <p:nvPr>
            <p:ph type="sldNum" sz="quarter" idx="12"/>
          </p:nvPr>
        </p:nvSpPr>
        <p:spPr/>
        <p:txBody>
          <a:bodyPr/>
          <a:lstStyle/>
          <a:p>
            <a:fld id="{F0CCD5EE-E157-2944-9C89-7350F342A20F}" type="slidenum">
              <a:rPr kumimoji="1" lang="zh-CN" altLang="en-US" smtClean="0"/>
              <a:t>19</a:t>
            </a:fld>
            <a:endParaRPr kumimoji="1" lang="zh-CN" altLang="en-US"/>
          </a:p>
        </p:txBody>
      </p:sp>
      <p:sp>
        <p:nvSpPr>
          <p:cNvPr id="8" name="标题 1">
            <a:extLst>
              <a:ext uri="{FF2B5EF4-FFF2-40B4-BE49-F238E27FC236}">
                <a16:creationId xmlns:a16="http://schemas.microsoft.com/office/drawing/2014/main" id="{067D2BE9-9112-314F-98EE-59946B342C2F}"/>
              </a:ext>
            </a:extLst>
          </p:cNvPr>
          <p:cNvSpPr>
            <a:spLocks noGrp="1"/>
          </p:cNvSpPr>
          <p:nvPr>
            <p:ph type="title"/>
          </p:nvPr>
        </p:nvSpPr>
        <p:spPr>
          <a:xfrm>
            <a:off x="476025" y="316925"/>
            <a:ext cx="5121211" cy="443096"/>
          </a:xfrm>
        </p:spPr>
        <p:txBody>
          <a:bodyPr>
            <a:normAutofit fontScale="90000"/>
          </a:bodyPr>
          <a:lstStyle/>
          <a:p>
            <a:r>
              <a:rPr kumimoji="1" lang="en" altLang="zh-CN" sz="2800" b="1" dirty="0">
                <a:latin typeface="Times New Roman" panose="02020603050405020304" pitchFamily="18" charset="0"/>
                <a:cs typeface="Times New Roman" panose="02020603050405020304" pitchFamily="18" charset="0"/>
              </a:rPr>
              <a:t>2-</a:t>
            </a:r>
            <a:r>
              <a:rPr kumimoji="1" lang="en-US" altLang="zh-CN" sz="2800" b="1" dirty="0">
                <a:latin typeface="Times New Roman" panose="02020603050405020304" pitchFamily="18" charset="0"/>
                <a:cs typeface="Times New Roman" panose="02020603050405020304" pitchFamily="18" charset="0"/>
              </a:rPr>
              <a:t>3</a:t>
            </a:r>
            <a:r>
              <a:rPr kumimoji="1" lang="en" altLang="zh-CN" sz="2800" b="1" dirty="0">
                <a:latin typeface="Times New Roman" panose="02020603050405020304" pitchFamily="18" charset="0"/>
                <a:cs typeface="Times New Roman" panose="02020603050405020304" pitchFamily="18" charset="0"/>
              </a:rPr>
              <a:t>. Evaluation</a:t>
            </a:r>
            <a:endParaRPr kumimoji="1" lang="zh-CN" altLang="en-US" sz="2800" b="1"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FBCDB1C8-62D0-264E-9AD8-544EF224E3A2}"/>
              </a:ext>
            </a:extLst>
          </p:cNvPr>
          <p:cNvSpPr txBox="1"/>
          <p:nvPr/>
        </p:nvSpPr>
        <p:spPr>
          <a:xfrm>
            <a:off x="378529" y="967685"/>
            <a:ext cx="10975271" cy="646331"/>
          </a:xfrm>
          <a:prstGeom prst="rect">
            <a:avLst/>
          </a:prstGeom>
          <a:noFill/>
        </p:spPr>
        <p:txBody>
          <a:bodyPr wrap="square" rtlCol="0">
            <a:spAutoFit/>
          </a:bodyPr>
          <a:lstStyle/>
          <a:p>
            <a:r>
              <a:rPr kumimoji="1" lang="en" altLang="zh-CN" dirty="0">
                <a:latin typeface="Times New Roman" panose="02020603050405020304" pitchFamily="18" charset="0"/>
                <a:cs typeface="Times New Roman" panose="02020603050405020304" pitchFamily="18" charset="0"/>
              </a:rPr>
              <a:t>LLM: gpt-3.5-turbo-1106</a:t>
            </a:r>
          </a:p>
          <a:p>
            <a:r>
              <a:rPr kumimoji="1" lang="en" altLang="zh-CN" dirty="0">
                <a:latin typeface="Times New Roman" panose="02020603050405020304" pitchFamily="18" charset="0"/>
                <a:cs typeface="Times New Roman" panose="02020603050405020304" pitchFamily="18" charset="0"/>
              </a:rPr>
              <a:t>benchmark: Juliet Test Suite (XSS and DBZ(division by zero)), including 1,850 DBZ and 666 XSS bugs</a:t>
            </a:r>
          </a:p>
        </p:txBody>
      </p:sp>
      <p:sp>
        <p:nvSpPr>
          <p:cNvPr id="12" name="文本框 11">
            <a:extLst>
              <a:ext uri="{FF2B5EF4-FFF2-40B4-BE49-F238E27FC236}">
                <a16:creationId xmlns:a16="http://schemas.microsoft.com/office/drawing/2014/main" id="{8EFB3B93-B61F-5240-8BB5-E9BD68780167}"/>
              </a:ext>
            </a:extLst>
          </p:cNvPr>
          <p:cNvSpPr txBox="1"/>
          <p:nvPr/>
        </p:nvSpPr>
        <p:spPr>
          <a:xfrm>
            <a:off x="378529" y="1925272"/>
            <a:ext cx="2883655" cy="369332"/>
          </a:xfrm>
          <a:prstGeom prst="rect">
            <a:avLst/>
          </a:prstGeom>
          <a:noFill/>
        </p:spPr>
        <p:txBody>
          <a:bodyPr wrap="square">
            <a:spAutoFit/>
          </a:bodyPr>
          <a:lstStyle/>
          <a:p>
            <a:r>
              <a:rPr lang="zh-CN" altLang="en-US" dirty="0"/>
              <a:t> </a:t>
            </a:r>
            <a:r>
              <a:rPr lang="zh-CN" altLang="en-US" dirty="0">
                <a:latin typeface="Times New Roman" panose="02020603050405020304" pitchFamily="18" charset="0"/>
                <a:cs typeface="Times New Roman" panose="02020603050405020304" pitchFamily="18" charset="0"/>
              </a:rPr>
              <a:t>Comparison with </a:t>
            </a:r>
            <a:r>
              <a:rPr lang="zh-CN" altLang="en-US" dirty="0">
                <a:highlight>
                  <a:srgbClr val="FFFF00"/>
                </a:highlight>
                <a:latin typeface="Times New Roman" panose="02020603050405020304" pitchFamily="18" charset="0"/>
                <a:cs typeface="Times New Roman" panose="02020603050405020304" pitchFamily="18" charset="0"/>
              </a:rPr>
              <a:t>Baselines</a:t>
            </a:r>
          </a:p>
        </p:txBody>
      </p:sp>
      <p:graphicFrame>
        <p:nvGraphicFramePr>
          <p:cNvPr id="13" name="表格 9">
            <a:extLst>
              <a:ext uri="{FF2B5EF4-FFF2-40B4-BE49-F238E27FC236}">
                <a16:creationId xmlns:a16="http://schemas.microsoft.com/office/drawing/2014/main" id="{E3754A58-0BA1-A14E-8B2E-184E6CC4FE4F}"/>
              </a:ext>
            </a:extLst>
          </p:cNvPr>
          <p:cNvGraphicFramePr>
            <a:graphicFrameLocks noGrp="1"/>
          </p:cNvGraphicFramePr>
          <p:nvPr>
            <p:extLst>
              <p:ext uri="{D42A27DB-BD31-4B8C-83A1-F6EECF244321}">
                <p14:modId xmlns:p14="http://schemas.microsoft.com/office/powerpoint/2010/main" val="952231722"/>
              </p:ext>
            </p:extLst>
          </p:nvPr>
        </p:nvGraphicFramePr>
        <p:xfrm>
          <a:off x="476025" y="2368714"/>
          <a:ext cx="4378412" cy="1737360"/>
        </p:xfrm>
        <a:graphic>
          <a:graphicData uri="http://schemas.openxmlformats.org/drawingml/2006/table">
            <a:tbl>
              <a:tblPr firstRow="1" bandRow="1">
                <a:tableStyleId>{5C22544A-7EE6-4342-B048-85BDC9FD1C3A}</a:tableStyleId>
              </a:tblPr>
              <a:tblGrid>
                <a:gridCol w="960722">
                  <a:extLst>
                    <a:ext uri="{9D8B030D-6E8A-4147-A177-3AD203B41FA5}">
                      <a16:colId xmlns:a16="http://schemas.microsoft.com/office/drawing/2014/main" val="268777933"/>
                    </a:ext>
                  </a:extLst>
                </a:gridCol>
                <a:gridCol w="787887">
                  <a:extLst>
                    <a:ext uri="{9D8B030D-6E8A-4147-A177-3AD203B41FA5}">
                      <a16:colId xmlns:a16="http://schemas.microsoft.com/office/drawing/2014/main" val="4276224832"/>
                    </a:ext>
                  </a:extLst>
                </a:gridCol>
                <a:gridCol w="876601">
                  <a:extLst>
                    <a:ext uri="{9D8B030D-6E8A-4147-A177-3AD203B41FA5}">
                      <a16:colId xmlns:a16="http://schemas.microsoft.com/office/drawing/2014/main" val="2239907259"/>
                    </a:ext>
                  </a:extLst>
                </a:gridCol>
                <a:gridCol w="876601">
                  <a:extLst>
                    <a:ext uri="{9D8B030D-6E8A-4147-A177-3AD203B41FA5}">
                      <a16:colId xmlns:a16="http://schemas.microsoft.com/office/drawing/2014/main" val="3923324875"/>
                    </a:ext>
                  </a:extLst>
                </a:gridCol>
                <a:gridCol w="876601">
                  <a:extLst>
                    <a:ext uri="{9D8B030D-6E8A-4147-A177-3AD203B41FA5}">
                      <a16:colId xmlns:a16="http://schemas.microsoft.com/office/drawing/2014/main" val="3007271013"/>
                    </a:ext>
                  </a:extLst>
                </a:gridCol>
              </a:tblGrid>
              <a:tr h="358574">
                <a:tc>
                  <a:txBody>
                    <a:bodyPr/>
                    <a:lstStyle/>
                    <a:p>
                      <a:pPr algn="ctr">
                        <a:lnSpc>
                          <a:spcPct val="100000"/>
                        </a:lnSpc>
                      </a:pPr>
                      <a:r>
                        <a:rPr lang="en-US" altLang="zh-CN" sz="1400" dirty="0">
                          <a:latin typeface="Times New Roman" panose="02020603050405020304" pitchFamily="18" charset="0"/>
                          <a:cs typeface="Times New Roman" panose="02020603050405020304" pitchFamily="18" charset="0"/>
                        </a:rPr>
                        <a:t>Approach</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US" altLang="zh-CN" sz="1400" dirty="0">
                          <a:latin typeface="Times New Roman" panose="02020603050405020304" pitchFamily="18" charset="0"/>
                          <a:cs typeface="Times New Roman" panose="02020603050405020304" pitchFamily="18" charset="0"/>
                        </a:rPr>
                        <a:t> Bug Type</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US" altLang="zh-CN" sz="1400" dirty="0">
                          <a:latin typeface="Times New Roman" panose="02020603050405020304" pitchFamily="18" charset="0"/>
                          <a:cs typeface="Times New Roman" panose="02020603050405020304" pitchFamily="18" charset="0"/>
                        </a:rPr>
                        <a:t>Precision</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US" altLang="zh-CN" sz="1400" dirty="0">
                          <a:latin typeface="Times New Roman" panose="02020603050405020304" pitchFamily="18" charset="0"/>
                          <a:cs typeface="Times New Roman" panose="02020603050405020304" pitchFamily="18" charset="0"/>
                        </a:rPr>
                        <a:t>Recall</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US" altLang="zh-CN" sz="1400" dirty="0">
                          <a:latin typeface="Times New Roman" panose="02020603050405020304" pitchFamily="18" charset="0"/>
                          <a:cs typeface="Times New Roman" panose="02020603050405020304" pitchFamily="18" charset="0"/>
                        </a:rPr>
                        <a:t>F1</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57476260"/>
                  </a:ext>
                </a:extLst>
              </a:tr>
              <a:tr h="222449">
                <a:tc rowSpan="2">
                  <a:txBody>
                    <a:bodyPr/>
                    <a:lstStyle/>
                    <a:p>
                      <a:pPr algn="ctr">
                        <a:lnSpc>
                          <a:spcPct val="100000"/>
                        </a:lnSpc>
                      </a:pPr>
                      <a:r>
                        <a:rPr lang="en-US" altLang="zh-CN" sz="1400" dirty="0">
                          <a:latin typeface="Times New Roman" panose="02020603050405020304" pitchFamily="18" charset="0"/>
                          <a:cs typeface="Times New Roman" panose="02020603050405020304" pitchFamily="18" charset="0"/>
                        </a:rPr>
                        <a:t>LLMDFA</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US" altLang="zh-CN" sz="1400" dirty="0">
                          <a:latin typeface="Times New Roman" panose="02020603050405020304" pitchFamily="18" charset="0"/>
                          <a:cs typeface="Times New Roman" panose="02020603050405020304" pitchFamily="18" charset="0"/>
                        </a:rPr>
                        <a:t>DBZ</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US" altLang="zh-CN" sz="1400" dirty="0">
                          <a:latin typeface="Times New Roman" panose="02020603050405020304" pitchFamily="18" charset="0"/>
                          <a:cs typeface="Times New Roman" panose="02020603050405020304" pitchFamily="18" charset="0"/>
                        </a:rPr>
                        <a:t>0.74</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US" altLang="zh-CN" sz="1400" dirty="0">
                          <a:latin typeface="Times New Roman" panose="02020603050405020304" pitchFamily="18" charset="0"/>
                          <a:cs typeface="Times New Roman" panose="02020603050405020304" pitchFamily="18" charset="0"/>
                        </a:rPr>
                        <a:t>0.92</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US" altLang="zh-CN" sz="1400" dirty="0">
                          <a:latin typeface="Times New Roman" panose="02020603050405020304" pitchFamily="18" charset="0"/>
                          <a:cs typeface="Times New Roman" panose="02020603050405020304" pitchFamily="18" charset="0"/>
                        </a:rPr>
                        <a:t>0.82</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81727971"/>
                  </a:ext>
                </a:extLst>
              </a:tr>
              <a:tr h="222449">
                <a:tc vMerge="1">
                  <a:txBody>
                    <a:bodyPr/>
                    <a:lstStyle/>
                    <a:p>
                      <a:endParaRPr lang="zh-CN" altLang="en-US" dirty="0"/>
                    </a:p>
                  </a:txBody>
                  <a:tcPr/>
                </a:tc>
                <a:tc>
                  <a:txBody>
                    <a:bodyPr/>
                    <a:lstStyle/>
                    <a:p>
                      <a:pPr algn="ctr">
                        <a:lnSpc>
                          <a:spcPct val="100000"/>
                        </a:lnSpc>
                      </a:pPr>
                      <a:r>
                        <a:rPr lang="en-US" altLang="zh-CN" sz="1400" dirty="0">
                          <a:latin typeface="Times New Roman" panose="02020603050405020304" pitchFamily="18" charset="0"/>
                          <a:cs typeface="Times New Roman" panose="02020603050405020304" pitchFamily="18" charset="0"/>
                        </a:rPr>
                        <a:t>XSS</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US" altLang="zh-CN" sz="1400" dirty="0">
                          <a:latin typeface="Times New Roman" panose="02020603050405020304" pitchFamily="18" charset="0"/>
                          <a:cs typeface="Times New Roman" panose="02020603050405020304" pitchFamily="18" charset="0"/>
                        </a:rPr>
                        <a:t>1</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US" altLang="zh-CN" sz="1400" dirty="0">
                          <a:latin typeface="Times New Roman" panose="02020603050405020304" pitchFamily="18" charset="0"/>
                          <a:cs typeface="Times New Roman" panose="02020603050405020304" pitchFamily="18" charset="0"/>
                        </a:rPr>
                        <a:t>0.92</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US" altLang="zh-CN" sz="1400" dirty="0">
                          <a:latin typeface="Times New Roman" panose="02020603050405020304" pitchFamily="18" charset="0"/>
                          <a:cs typeface="Times New Roman" panose="02020603050405020304" pitchFamily="18" charset="0"/>
                        </a:rPr>
                        <a:t>0.96</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1174664"/>
                  </a:ext>
                </a:extLst>
              </a:tr>
              <a:tr h="222449">
                <a:tc rowSpan="2">
                  <a:txBody>
                    <a:bodyPr/>
                    <a:lstStyle/>
                    <a:p>
                      <a:pPr algn="ctr">
                        <a:lnSpc>
                          <a:spcPct val="100000"/>
                        </a:lnSpc>
                      </a:pPr>
                      <a:r>
                        <a:rPr lang="en-US" altLang="zh-CN" sz="1400" dirty="0" err="1">
                          <a:latin typeface="Times New Roman" panose="02020603050405020304" pitchFamily="18" charset="0"/>
                          <a:cs typeface="Times New Roman" panose="02020603050405020304" pitchFamily="18" charset="0"/>
                        </a:rPr>
                        <a:t>CodeFuseQuery</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US" altLang="zh-CN" sz="1400" dirty="0">
                          <a:latin typeface="Times New Roman" panose="02020603050405020304" pitchFamily="18" charset="0"/>
                          <a:cs typeface="Times New Roman" panose="02020603050405020304" pitchFamily="18" charset="0"/>
                        </a:rPr>
                        <a:t>DBZ</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US" altLang="zh-CN" sz="1400" dirty="0">
                          <a:latin typeface="Times New Roman" panose="02020603050405020304" pitchFamily="18" charset="0"/>
                          <a:cs typeface="Times New Roman" panose="02020603050405020304" pitchFamily="18" charset="0"/>
                        </a:rPr>
                        <a:t>0.29</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US" altLang="zh-CN" sz="1400" dirty="0">
                          <a:latin typeface="Times New Roman" panose="02020603050405020304" pitchFamily="18" charset="0"/>
                          <a:cs typeface="Times New Roman" panose="02020603050405020304" pitchFamily="18" charset="0"/>
                        </a:rPr>
                        <a:t>0.81</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US" altLang="zh-CN" sz="1400" dirty="0">
                          <a:latin typeface="Times New Roman" panose="02020603050405020304" pitchFamily="18" charset="0"/>
                          <a:cs typeface="Times New Roman" panose="02020603050405020304" pitchFamily="18" charset="0"/>
                        </a:rPr>
                        <a:t>0.43</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39272056"/>
                  </a:ext>
                </a:extLst>
              </a:tr>
              <a:tr h="222449">
                <a:tc vMerge="1">
                  <a:txBody>
                    <a:bodyPr/>
                    <a:lstStyle/>
                    <a:p>
                      <a:endParaRPr lang="zh-CN" altLang="en-US" dirty="0"/>
                    </a:p>
                  </a:txBody>
                  <a:tcPr/>
                </a:tc>
                <a:tc>
                  <a:txBody>
                    <a:bodyPr/>
                    <a:lstStyle/>
                    <a:p>
                      <a:pPr algn="ctr">
                        <a:lnSpc>
                          <a:spcPct val="100000"/>
                        </a:lnSpc>
                      </a:pPr>
                      <a:r>
                        <a:rPr lang="en-US" altLang="zh-CN" sz="1400" dirty="0">
                          <a:latin typeface="Times New Roman" panose="02020603050405020304" pitchFamily="18" charset="0"/>
                          <a:cs typeface="Times New Roman" panose="02020603050405020304" pitchFamily="18" charset="0"/>
                        </a:rPr>
                        <a:t>XSS</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US" altLang="zh-CN" sz="1400" dirty="0">
                          <a:latin typeface="Times New Roman" panose="02020603050405020304" pitchFamily="18" charset="0"/>
                          <a:cs typeface="Times New Roman" panose="02020603050405020304" pitchFamily="18" charset="0"/>
                        </a:rPr>
                        <a:t>0.92</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US" altLang="zh-CN" sz="1400" dirty="0">
                          <a:latin typeface="Times New Roman" panose="02020603050405020304" pitchFamily="18" charset="0"/>
                          <a:cs typeface="Times New Roman" panose="02020603050405020304" pitchFamily="18" charset="0"/>
                        </a:rPr>
                        <a:t>0.80</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US" altLang="zh-CN" sz="1400" dirty="0">
                          <a:latin typeface="Times New Roman" panose="02020603050405020304" pitchFamily="18" charset="0"/>
                          <a:cs typeface="Times New Roman" panose="02020603050405020304" pitchFamily="18" charset="0"/>
                        </a:rPr>
                        <a:t>0.86</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2616134"/>
                  </a:ext>
                </a:extLst>
              </a:tr>
            </a:tbl>
          </a:graphicData>
        </a:graphic>
      </p:graphicFrame>
      <p:pic>
        <p:nvPicPr>
          <p:cNvPr id="3" name="图片 2">
            <a:extLst>
              <a:ext uri="{FF2B5EF4-FFF2-40B4-BE49-F238E27FC236}">
                <a16:creationId xmlns:a16="http://schemas.microsoft.com/office/drawing/2014/main" id="{66679612-FF69-4B43-B795-9B4C6B7CAAB4}"/>
              </a:ext>
            </a:extLst>
          </p:cNvPr>
          <p:cNvPicPr>
            <a:picLocks noChangeAspect="1"/>
          </p:cNvPicPr>
          <p:nvPr/>
        </p:nvPicPr>
        <p:blipFill>
          <a:blip r:embed="rId3"/>
          <a:stretch>
            <a:fillRect/>
          </a:stretch>
        </p:blipFill>
        <p:spPr>
          <a:xfrm>
            <a:off x="5057778" y="2215552"/>
            <a:ext cx="5054600" cy="2806700"/>
          </a:xfrm>
          <a:prstGeom prst="rect">
            <a:avLst/>
          </a:prstGeom>
        </p:spPr>
      </p:pic>
      <p:pic>
        <p:nvPicPr>
          <p:cNvPr id="7" name="图片 6">
            <a:extLst>
              <a:ext uri="{FF2B5EF4-FFF2-40B4-BE49-F238E27FC236}">
                <a16:creationId xmlns:a16="http://schemas.microsoft.com/office/drawing/2014/main" id="{461DC467-0737-0340-987C-37F508242B62}"/>
              </a:ext>
            </a:extLst>
          </p:cNvPr>
          <p:cNvPicPr>
            <a:picLocks noChangeAspect="1"/>
          </p:cNvPicPr>
          <p:nvPr/>
        </p:nvPicPr>
        <p:blipFill>
          <a:blip r:embed="rId4"/>
          <a:stretch>
            <a:fillRect/>
          </a:stretch>
        </p:blipFill>
        <p:spPr>
          <a:xfrm>
            <a:off x="378529" y="4563397"/>
            <a:ext cx="3932710" cy="1991500"/>
          </a:xfrm>
          <a:prstGeom prst="rect">
            <a:avLst/>
          </a:prstGeom>
        </p:spPr>
      </p:pic>
      <p:sp>
        <p:nvSpPr>
          <p:cNvPr id="14" name="文本框 13">
            <a:extLst>
              <a:ext uri="{FF2B5EF4-FFF2-40B4-BE49-F238E27FC236}">
                <a16:creationId xmlns:a16="http://schemas.microsoft.com/office/drawing/2014/main" id="{7D3962BE-9183-0E44-96C4-6C2703C52EAB}"/>
              </a:ext>
            </a:extLst>
          </p:cNvPr>
          <p:cNvSpPr txBox="1"/>
          <p:nvPr/>
        </p:nvSpPr>
        <p:spPr>
          <a:xfrm>
            <a:off x="5230773" y="1909453"/>
            <a:ext cx="4073865" cy="369332"/>
          </a:xfrm>
          <a:prstGeom prst="rect">
            <a:avLst/>
          </a:prstGeom>
          <a:noFill/>
        </p:spPr>
        <p:txBody>
          <a:bodyPr wrap="square">
            <a:spAutoFit/>
          </a:bodyPr>
          <a:lstStyle/>
          <a:p>
            <a:r>
              <a:rPr lang="zh-CN" altLang="en-US" dirty="0"/>
              <a:t> </a:t>
            </a:r>
            <a:r>
              <a:rPr lang="zh-CN" altLang="en-US" dirty="0">
                <a:latin typeface="Times New Roman" panose="02020603050405020304" pitchFamily="18" charset="0"/>
                <a:cs typeface="Times New Roman" panose="02020603050405020304" pitchFamily="18" charset="0"/>
              </a:rPr>
              <a:t>Comparison with </a:t>
            </a:r>
            <a:r>
              <a:rPr lang="en-US" altLang="zh-CN" dirty="0">
                <a:highlight>
                  <a:srgbClr val="FFFF00"/>
                </a:highlight>
                <a:latin typeface="Times New Roman" panose="02020603050405020304" pitchFamily="18" charset="0"/>
                <a:cs typeface="Times New Roman" panose="02020603050405020304" pitchFamily="18" charset="0"/>
              </a:rPr>
              <a:t>end-to-end analysis</a:t>
            </a:r>
            <a:endParaRPr lang="zh-CN" altLang="en-US" dirty="0">
              <a:highlight>
                <a:srgbClr val="FFFF00"/>
              </a:highlight>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34B6D245-8B26-EC49-BBB4-069B00085036}"/>
              </a:ext>
            </a:extLst>
          </p:cNvPr>
          <p:cNvSpPr txBox="1"/>
          <p:nvPr/>
        </p:nvSpPr>
        <p:spPr>
          <a:xfrm>
            <a:off x="630625" y="4194065"/>
            <a:ext cx="1448997" cy="369332"/>
          </a:xfrm>
          <a:prstGeom prst="rect">
            <a:avLst/>
          </a:prstGeom>
          <a:noFill/>
        </p:spPr>
        <p:txBody>
          <a:bodyPr wrap="square">
            <a:spAutoFit/>
          </a:bodyPr>
          <a:lstStyle/>
          <a:p>
            <a:r>
              <a:rPr lang="zh-CN" altLang="en-US" dirty="0"/>
              <a:t> </a:t>
            </a:r>
            <a:r>
              <a:rPr lang="en-US" altLang="zh-CN" dirty="0">
                <a:latin typeface="Times New Roman" panose="02020603050405020304" pitchFamily="18" charset="0"/>
                <a:cs typeface="Times New Roman" panose="02020603050405020304" pitchFamily="18" charset="0"/>
              </a:rPr>
              <a:t>Ablation</a:t>
            </a:r>
            <a:endParaRPr lang="zh-CN" altLang="en-US" dirty="0">
              <a:highlight>
                <a:srgbClr val="FFFF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3152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E10B2FE-5830-7B47-B455-EFE788337180}"/>
              </a:ext>
            </a:extLst>
          </p:cNvPr>
          <p:cNvSpPr>
            <a:spLocks noGrp="1"/>
          </p:cNvSpPr>
          <p:nvPr>
            <p:ph type="title"/>
          </p:nvPr>
        </p:nvSpPr>
        <p:spPr>
          <a:xfrm>
            <a:off x="476025" y="435678"/>
            <a:ext cx="10122791" cy="762000"/>
          </a:xfrm>
        </p:spPr>
        <p:txBody>
          <a:bodyPr/>
          <a:lstStyle/>
          <a:p>
            <a:r>
              <a:rPr kumimoji="1" lang="en" altLang="zh-CN" b="1" dirty="0">
                <a:latin typeface="Times New Roman" panose="02020603050405020304" pitchFamily="18" charset="0"/>
                <a:cs typeface="Times New Roman" panose="02020603050405020304" pitchFamily="18" charset="0"/>
              </a:rPr>
              <a:t>Contents</a:t>
            </a:r>
            <a:endParaRPr kumimoji="1" lang="zh-CN" altLang="en-US" b="1" dirty="0">
              <a:latin typeface="Times New Roman" panose="02020603050405020304" pitchFamily="18" charset="0"/>
              <a:cs typeface="Times New Roman" panose="02020603050405020304" pitchFamily="18" charset="0"/>
            </a:endParaRPr>
          </a:p>
        </p:txBody>
      </p:sp>
      <p:sp>
        <p:nvSpPr>
          <p:cNvPr id="5" name="内容占位符 2">
            <a:extLst>
              <a:ext uri="{FF2B5EF4-FFF2-40B4-BE49-F238E27FC236}">
                <a16:creationId xmlns:a16="http://schemas.microsoft.com/office/drawing/2014/main" id="{1A7E80C3-DE06-E049-8D40-7ED55AFB65E1}"/>
              </a:ext>
            </a:extLst>
          </p:cNvPr>
          <p:cNvSpPr>
            <a:spLocks noGrp="1"/>
          </p:cNvSpPr>
          <p:nvPr>
            <p:ph idx="1"/>
          </p:nvPr>
        </p:nvSpPr>
        <p:spPr>
          <a:xfrm>
            <a:off x="476025" y="1592776"/>
            <a:ext cx="10528300" cy="1577936"/>
          </a:xfrm>
        </p:spPr>
        <p:txBody>
          <a:bodyPr/>
          <a:lstStyle/>
          <a:p>
            <a:pPr>
              <a:buClr>
                <a:schemeClr val="tx1"/>
              </a:buClr>
              <a:buFont typeface="Wingdings" pitchFamily="2" charset="2"/>
              <a:buChar char="l"/>
            </a:pPr>
            <a:r>
              <a:rPr kumimoji="1" lang="en-US" altLang="zh-CN" dirty="0">
                <a:latin typeface="Times New Roman" panose="02020603050405020304" pitchFamily="18" charset="0"/>
                <a:cs typeface="Times New Roman" panose="02020603050405020304" pitchFamily="18" charset="0"/>
              </a:rPr>
              <a:t>1.</a:t>
            </a:r>
            <a:r>
              <a:rPr kumimoji="1" lang="zh-CN" altLang="en-US" dirty="0">
                <a:latin typeface="Times New Roman" panose="02020603050405020304" pitchFamily="18" charset="0"/>
                <a:cs typeface="Times New Roman" panose="02020603050405020304" pitchFamily="18" charset="0"/>
              </a:rPr>
              <a:t> </a:t>
            </a:r>
            <a:r>
              <a:rPr lang="en" altLang="zh-CN" dirty="0" err="1">
                <a:latin typeface="Times New Roman" panose="02020603050405020304" pitchFamily="18" charset="0"/>
                <a:cs typeface="Times New Roman" panose="02020603050405020304" pitchFamily="18" charset="0"/>
              </a:rPr>
              <a:t>KernelGPT</a:t>
            </a:r>
            <a:r>
              <a:rPr lang="en" altLang="zh-CN" dirty="0">
                <a:latin typeface="Times New Roman" panose="02020603050405020304" pitchFamily="18" charset="0"/>
                <a:cs typeface="Times New Roman" panose="02020603050405020304" pitchFamily="18" charset="0"/>
              </a:rPr>
              <a:t>: Enhanced Kernel Fuzzing via Large Language Models</a:t>
            </a:r>
            <a:endParaRPr kumimoji="1" lang="en-US" altLang="zh-CN" dirty="0">
              <a:latin typeface="Times New Roman" panose="02020603050405020304" pitchFamily="18" charset="0"/>
              <a:cs typeface="Times New Roman" panose="02020603050405020304" pitchFamily="18" charset="0"/>
            </a:endParaRPr>
          </a:p>
          <a:p>
            <a:pPr marL="0" indent="0">
              <a:buClr>
                <a:schemeClr val="tx1"/>
              </a:buClr>
              <a:buNone/>
            </a:pPr>
            <a:endParaRPr kumimoji="1" lang="en-US" altLang="zh-CN" dirty="0">
              <a:latin typeface="Times New Roman" panose="02020603050405020304" pitchFamily="18" charset="0"/>
              <a:cs typeface="Times New Roman" panose="02020603050405020304" pitchFamily="18" charset="0"/>
            </a:endParaRPr>
          </a:p>
          <a:p>
            <a:pPr>
              <a:buClr>
                <a:schemeClr val="tx1"/>
              </a:buClr>
              <a:buFont typeface="Wingdings" pitchFamily="2" charset="2"/>
              <a:buChar char="l"/>
            </a:pPr>
            <a:r>
              <a:rPr kumimoji="1" lang="en" altLang="zh-CN" dirty="0">
                <a:latin typeface="Times New Roman" panose="02020603050405020304" pitchFamily="18" charset="0"/>
                <a:cs typeface="Times New Roman" panose="02020603050405020304" pitchFamily="18" charset="0"/>
              </a:rPr>
              <a:t>2. When Dataflow Analysis Meets Large Language Models</a:t>
            </a:r>
            <a:endParaRPr kumimoji="1" lang="en-US" altLang="zh-CN" dirty="0">
              <a:latin typeface="Times New Roman" panose="02020603050405020304" pitchFamily="18" charset="0"/>
              <a:cs typeface="Times New Roman" panose="02020603050405020304" pitchFamily="18" charset="0"/>
            </a:endParaRPr>
          </a:p>
        </p:txBody>
      </p:sp>
      <p:sp>
        <p:nvSpPr>
          <p:cNvPr id="3" name="灯片编号占位符 2">
            <a:extLst>
              <a:ext uri="{FF2B5EF4-FFF2-40B4-BE49-F238E27FC236}">
                <a16:creationId xmlns:a16="http://schemas.microsoft.com/office/drawing/2014/main" id="{4452CA65-90E2-EA4A-A0A1-61C8AFC034AB}"/>
              </a:ext>
            </a:extLst>
          </p:cNvPr>
          <p:cNvSpPr>
            <a:spLocks noGrp="1"/>
          </p:cNvSpPr>
          <p:nvPr>
            <p:ph type="sldNum" sz="quarter" idx="12"/>
          </p:nvPr>
        </p:nvSpPr>
        <p:spPr/>
        <p:txBody>
          <a:bodyPr/>
          <a:lstStyle/>
          <a:p>
            <a:fld id="{F0CCD5EE-E157-2944-9C89-7350F342A20F}" type="slidenum">
              <a:rPr kumimoji="1" lang="zh-CN" altLang="en-US" smtClean="0"/>
              <a:t>2</a:t>
            </a:fld>
            <a:endParaRPr kumimoji="1" lang="zh-CN" altLang="en-US"/>
          </a:p>
        </p:txBody>
      </p:sp>
    </p:spTree>
    <p:extLst>
      <p:ext uri="{BB962C8B-B14F-4D97-AF65-F5344CB8AC3E}">
        <p14:creationId xmlns:p14="http://schemas.microsoft.com/office/powerpoint/2010/main" val="839813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24A371EE-A182-5848-B2FB-EDF1D3181202}"/>
              </a:ext>
            </a:extLst>
          </p:cNvPr>
          <p:cNvSpPr>
            <a:spLocks noGrp="1"/>
          </p:cNvSpPr>
          <p:nvPr>
            <p:ph type="sldNum" sz="quarter" idx="12"/>
          </p:nvPr>
        </p:nvSpPr>
        <p:spPr/>
        <p:txBody>
          <a:bodyPr/>
          <a:lstStyle/>
          <a:p>
            <a:fld id="{F0CCD5EE-E157-2944-9C89-7350F342A20F}" type="slidenum">
              <a:rPr kumimoji="1" lang="zh-CN" altLang="en-US" smtClean="0"/>
              <a:t>20</a:t>
            </a:fld>
            <a:endParaRPr kumimoji="1" lang="zh-CN" altLang="en-US"/>
          </a:p>
        </p:txBody>
      </p:sp>
      <p:sp>
        <p:nvSpPr>
          <p:cNvPr id="8" name="标题 1">
            <a:extLst>
              <a:ext uri="{FF2B5EF4-FFF2-40B4-BE49-F238E27FC236}">
                <a16:creationId xmlns:a16="http://schemas.microsoft.com/office/drawing/2014/main" id="{067D2BE9-9112-314F-98EE-59946B342C2F}"/>
              </a:ext>
            </a:extLst>
          </p:cNvPr>
          <p:cNvSpPr>
            <a:spLocks noGrp="1"/>
          </p:cNvSpPr>
          <p:nvPr>
            <p:ph type="title"/>
          </p:nvPr>
        </p:nvSpPr>
        <p:spPr>
          <a:xfrm>
            <a:off x="4766672" y="2638094"/>
            <a:ext cx="2858018" cy="1019506"/>
          </a:xfrm>
        </p:spPr>
        <p:txBody>
          <a:bodyPr>
            <a:noAutofit/>
          </a:bodyPr>
          <a:lstStyle/>
          <a:p>
            <a:r>
              <a:rPr kumimoji="1" lang="en-US" altLang="zh-CN" b="1" dirty="0">
                <a:latin typeface="Times New Roman" panose="02020603050405020304" pitchFamily="18" charset="0"/>
                <a:cs typeface="Times New Roman" panose="02020603050405020304" pitchFamily="18" charset="0"/>
              </a:rPr>
              <a:t>Thanks</a:t>
            </a:r>
            <a:endParaRPr kumimoji="1"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4724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E10B2FE-5830-7B47-B455-EFE788337180}"/>
              </a:ext>
            </a:extLst>
          </p:cNvPr>
          <p:cNvSpPr>
            <a:spLocks noGrp="1"/>
          </p:cNvSpPr>
          <p:nvPr>
            <p:ph type="title"/>
          </p:nvPr>
        </p:nvSpPr>
        <p:spPr>
          <a:xfrm>
            <a:off x="1128388" y="814319"/>
            <a:ext cx="10122791" cy="1691376"/>
          </a:xfrm>
        </p:spPr>
        <p:txBody>
          <a:bodyPr>
            <a:normAutofit/>
          </a:bodyPr>
          <a:lstStyle/>
          <a:p>
            <a:pPr>
              <a:lnSpc>
                <a:spcPct val="120000"/>
              </a:lnSpc>
            </a:pPr>
            <a:r>
              <a:rPr lang="en" altLang="zh-CN" dirty="0">
                <a:latin typeface="Times New Roman" panose="02020603050405020304" pitchFamily="18" charset="0"/>
                <a:cs typeface="Times New Roman" panose="02020603050405020304" pitchFamily="18" charset="0"/>
              </a:rPr>
              <a:t>1.KernelGPT: Enhanced Kernel Fuzzing via Large Language Models</a:t>
            </a:r>
            <a:endParaRPr kumimoji="1" lang="zh-CN" altLang="en-US" b="1" dirty="0">
              <a:latin typeface="Times New Roman" panose="02020603050405020304" pitchFamily="18" charset="0"/>
              <a:cs typeface="Times New Roman" panose="02020603050405020304" pitchFamily="18" charset="0"/>
            </a:endParaRPr>
          </a:p>
        </p:txBody>
      </p:sp>
      <p:sp>
        <p:nvSpPr>
          <p:cNvPr id="6" name="标题 1">
            <a:extLst>
              <a:ext uri="{FF2B5EF4-FFF2-40B4-BE49-F238E27FC236}">
                <a16:creationId xmlns:a16="http://schemas.microsoft.com/office/drawing/2014/main" id="{80A6AABB-EA69-C045-80A9-D72A62820902}"/>
              </a:ext>
            </a:extLst>
          </p:cNvPr>
          <p:cNvSpPr txBox="1">
            <a:spLocks/>
          </p:cNvSpPr>
          <p:nvPr/>
        </p:nvSpPr>
        <p:spPr>
          <a:xfrm>
            <a:off x="893927" y="3307375"/>
            <a:ext cx="10122790" cy="24017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kumimoji="1" lang="en" altLang="zh-CN" sz="2000" dirty="0" err="1">
                <a:latin typeface="Times New Roman" panose="02020603050405020304" pitchFamily="18" charset="0"/>
                <a:cs typeface="Times New Roman" panose="02020603050405020304" pitchFamily="18" charset="0"/>
              </a:rPr>
              <a:t>Chenyuan</a:t>
            </a:r>
            <a:r>
              <a:rPr kumimoji="1" lang="en" altLang="zh-CN" sz="2000" dirty="0">
                <a:latin typeface="Times New Roman" panose="02020603050405020304" pitchFamily="18" charset="0"/>
                <a:cs typeface="Times New Roman" panose="02020603050405020304" pitchFamily="18" charset="0"/>
              </a:rPr>
              <a:t> Yang, </a:t>
            </a:r>
            <a:r>
              <a:rPr kumimoji="1" lang="zh-CN" altLang="en-US" sz="2000" dirty="0">
                <a:latin typeface="Times New Roman" panose="02020603050405020304" pitchFamily="18" charset="0"/>
                <a:cs typeface="Times New Roman" panose="02020603050405020304" pitchFamily="18" charset="0"/>
              </a:rPr>
              <a:t>   </a:t>
            </a:r>
            <a:r>
              <a:rPr kumimoji="1" lang="en" altLang="zh-CN" sz="2000" dirty="0" err="1">
                <a:latin typeface="Times New Roman" panose="02020603050405020304" pitchFamily="18" charset="0"/>
                <a:cs typeface="Times New Roman" panose="02020603050405020304" pitchFamily="18" charset="0"/>
              </a:rPr>
              <a:t>Zijie</a:t>
            </a:r>
            <a:r>
              <a:rPr kumimoji="1" lang="en" altLang="zh-CN" sz="2000" dirty="0">
                <a:latin typeface="Times New Roman" panose="02020603050405020304" pitchFamily="18" charset="0"/>
                <a:cs typeface="Times New Roman" panose="02020603050405020304" pitchFamily="18" charset="0"/>
              </a:rPr>
              <a:t> Zhao, </a:t>
            </a:r>
            <a:r>
              <a:rPr kumimoji="1" lang="zh-CN" altLang="en-US" sz="2000" dirty="0">
                <a:latin typeface="Times New Roman" panose="02020603050405020304" pitchFamily="18" charset="0"/>
                <a:cs typeface="Times New Roman" panose="02020603050405020304" pitchFamily="18" charset="0"/>
              </a:rPr>
              <a:t>  </a:t>
            </a:r>
            <a:r>
              <a:rPr kumimoji="1" lang="en" altLang="zh-CN" sz="2000" dirty="0" err="1">
                <a:latin typeface="Times New Roman" panose="02020603050405020304" pitchFamily="18" charset="0"/>
                <a:cs typeface="Times New Roman" panose="02020603050405020304" pitchFamily="18" charset="0"/>
              </a:rPr>
              <a:t>Lingming</a:t>
            </a:r>
            <a:r>
              <a:rPr kumimoji="1" lang="en" altLang="zh-CN" sz="2000" dirty="0">
                <a:latin typeface="Times New Roman" panose="02020603050405020304" pitchFamily="18" charset="0"/>
                <a:cs typeface="Times New Roman" panose="02020603050405020304" pitchFamily="18" charset="0"/>
              </a:rPr>
              <a:t> Zhang</a:t>
            </a:r>
            <a:endParaRPr kumimoji="1" lang="en" altLang="zh-CN" sz="2000" baseline="30000" dirty="0">
              <a:latin typeface="Times New Roman" panose="02020603050405020304" pitchFamily="18" charset="0"/>
              <a:cs typeface="Times New Roman" panose="02020603050405020304" pitchFamily="18" charset="0"/>
            </a:endParaRPr>
          </a:p>
          <a:p>
            <a:pPr algn="ctr">
              <a:lnSpc>
                <a:spcPct val="120000"/>
              </a:lnSpc>
            </a:pPr>
            <a:endParaRPr kumimoji="1" lang="en" altLang="zh-CN" sz="2100" b="1" dirty="0">
              <a:latin typeface="Times New Roman" panose="02020603050405020304" pitchFamily="18" charset="0"/>
              <a:cs typeface="Times New Roman" panose="02020603050405020304" pitchFamily="18" charset="0"/>
            </a:endParaRPr>
          </a:p>
          <a:p>
            <a:pPr algn="ctr">
              <a:lnSpc>
                <a:spcPct val="120000"/>
              </a:lnSpc>
            </a:pPr>
            <a:r>
              <a:rPr lang="en" altLang="zh-CN" sz="2100" dirty="0">
                <a:latin typeface="Times New Roman" panose="02020603050405020304" pitchFamily="18" charset="0"/>
                <a:cs typeface="Times New Roman" panose="02020603050405020304" pitchFamily="18" charset="0"/>
              </a:rPr>
              <a:t>University of Illinois Urbana-Champaign</a:t>
            </a:r>
            <a:endParaRPr kumimoji="1" lang="en" altLang="zh-CN" sz="2100" b="1" dirty="0">
              <a:latin typeface="Times New Roman" panose="02020603050405020304" pitchFamily="18" charset="0"/>
              <a:cs typeface="Times New Roman" panose="02020603050405020304" pitchFamily="18" charset="0"/>
            </a:endParaRPr>
          </a:p>
        </p:txBody>
      </p:sp>
      <p:sp>
        <p:nvSpPr>
          <p:cNvPr id="3" name="灯片编号占位符 2">
            <a:extLst>
              <a:ext uri="{FF2B5EF4-FFF2-40B4-BE49-F238E27FC236}">
                <a16:creationId xmlns:a16="http://schemas.microsoft.com/office/drawing/2014/main" id="{2EFF19F1-BDEA-6E42-B336-5A6FAF9499C3}"/>
              </a:ext>
            </a:extLst>
          </p:cNvPr>
          <p:cNvSpPr>
            <a:spLocks noGrp="1"/>
          </p:cNvSpPr>
          <p:nvPr>
            <p:ph type="sldNum" sz="quarter" idx="12"/>
          </p:nvPr>
        </p:nvSpPr>
        <p:spPr/>
        <p:txBody>
          <a:bodyPr/>
          <a:lstStyle/>
          <a:p>
            <a:fld id="{F0CCD5EE-E157-2944-9C89-7350F342A20F}" type="slidenum">
              <a:rPr kumimoji="1" lang="zh-CN" altLang="en-US" smtClean="0"/>
              <a:t>3</a:t>
            </a:fld>
            <a:endParaRPr kumimoji="1" lang="zh-CN" altLang="en-US"/>
          </a:p>
        </p:txBody>
      </p:sp>
    </p:spTree>
    <p:extLst>
      <p:ext uri="{BB962C8B-B14F-4D97-AF65-F5344CB8AC3E}">
        <p14:creationId xmlns:p14="http://schemas.microsoft.com/office/powerpoint/2010/main" val="2893628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E10B2FE-5830-7B47-B455-EFE788337180}"/>
              </a:ext>
            </a:extLst>
          </p:cNvPr>
          <p:cNvSpPr>
            <a:spLocks noGrp="1"/>
          </p:cNvSpPr>
          <p:nvPr>
            <p:ph type="title"/>
          </p:nvPr>
        </p:nvSpPr>
        <p:spPr>
          <a:xfrm>
            <a:off x="476025" y="316925"/>
            <a:ext cx="5121211" cy="443096"/>
          </a:xfrm>
        </p:spPr>
        <p:txBody>
          <a:bodyPr>
            <a:normAutofit fontScale="90000"/>
          </a:bodyPr>
          <a:lstStyle/>
          <a:p>
            <a:r>
              <a:rPr kumimoji="1" lang="en" altLang="zh-CN" sz="2800" b="1" dirty="0">
                <a:latin typeface="Times New Roman" panose="02020603050405020304" pitchFamily="18" charset="0"/>
                <a:cs typeface="Times New Roman" panose="02020603050405020304" pitchFamily="18" charset="0"/>
              </a:rPr>
              <a:t>1-1.intro</a:t>
            </a:r>
            <a:endParaRPr kumimoji="1" lang="zh-CN" altLang="en-US" sz="2800" b="1"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7ADF93BE-C545-5E43-AFD4-1E32B86BA85D}"/>
              </a:ext>
            </a:extLst>
          </p:cNvPr>
          <p:cNvSpPr txBox="1"/>
          <p:nvPr/>
        </p:nvSpPr>
        <p:spPr>
          <a:xfrm>
            <a:off x="476025" y="973777"/>
            <a:ext cx="10971788" cy="728084"/>
          </a:xfrm>
          <a:prstGeom prst="rect">
            <a:avLst/>
          </a:prstGeom>
          <a:noFill/>
        </p:spPr>
        <p:txBody>
          <a:bodyPr wrap="square" rtlCol="0">
            <a:spAutoFit/>
          </a:bodyPr>
          <a:lstStyle/>
          <a:p>
            <a:pPr>
              <a:lnSpc>
                <a:spcPct val="120000"/>
              </a:lnSpc>
            </a:pPr>
            <a:r>
              <a:rPr kumimoji="1" lang="en" altLang="zh-CN" dirty="0">
                <a:latin typeface="Times New Roman" panose="02020603050405020304" pitchFamily="18" charset="0"/>
                <a:cs typeface="Times New Roman" panose="02020603050405020304" pitchFamily="18" charset="0"/>
              </a:rPr>
              <a:t>kernel fuzzing techniques </a:t>
            </a:r>
            <a:r>
              <a:rPr kumimoji="1" lang="en" altLang="zh-CN" dirty="0" err="1">
                <a:latin typeface="Times New Roman" panose="02020603050405020304" pitchFamily="18" charset="0"/>
                <a:cs typeface="Times New Roman" panose="02020603050405020304" pitchFamily="18" charset="0"/>
              </a:rPr>
              <a:t>Syzkaller</a:t>
            </a:r>
            <a:r>
              <a:rPr kumimoji="1" lang="en" altLang="zh-CN" dirty="0">
                <a:latin typeface="Times New Roman" panose="02020603050405020304" pitchFamily="18" charset="0"/>
                <a:cs typeface="Times New Roman" panose="02020603050405020304" pitchFamily="18" charset="0"/>
              </a:rPr>
              <a:t> can be enhanced via seed generation, seed selection, guided mutation, </a:t>
            </a:r>
            <a:r>
              <a:rPr kumimoji="1" lang="en" altLang="zh-CN" dirty="0" err="1">
                <a:solidFill>
                  <a:srgbClr val="0070C0"/>
                </a:solidFill>
                <a:latin typeface="Times New Roman" panose="02020603050405020304" pitchFamily="18" charset="0"/>
                <a:cs typeface="Times New Roman" panose="02020603050405020304" pitchFamily="18" charset="0"/>
              </a:rPr>
              <a:t>syscall</a:t>
            </a:r>
            <a:r>
              <a:rPr kumimoji="1" lang="en" altLang="zh-CN" dirty="0">
                <a:solidFill>
                  <a:srgbClr val="0070C0"/>
                </a:solidFill>
                <a:latin typeface="Times New Roman" panose="02020603050405020304" pitchFamily="18" charset="0"/>
                <a:cs typeface="Times New Roman" panose="02020603050405020304" pitchFamily="18" charset="0"/>
              </a:rPr>
              <a:t> specification generation</a:t>
            </a:r>
            <a:r>
              <a:rPr kumimoji="1" lang="en" altLang="zh-CN" dirty="0">
                <a:latin typeface="Times New Roman" panose="02020603050405020304" pitchFamily="18" charset="0"/>
                <a:cs typeface="Times New Roman" panose="02020603050405020304" pitchFamily="18" charset="0"/>
              </a:rPr>
              <a:t>. the </a:t>
            </a:r>
            <a:r>
              <a:rPr kumimoji="1" lang="en" altLang="zh-CN" dirty="0" err="1">
                <a:latin typeface="Times New Roman" panose="02020603050405020304" pitchFamily="18" charset="0"/>
                <a:cs typeface="Times New Roman" panose="02020603050405020304" pitchFamily="18" charset="0"/>
              </a:rPr>
              <a:t>syscall</a:t>
            </a:r>
            <a:r>
              <a:rPr kumimoji="1" lang="en" altLang="zh-CN" dirty="0">
                <a:latin typeface="Times New Roman" panose="02020603050405020304" pitchFamily="18" charset="0"/>
                <a:cs typeface="Times New Roman" panose="02020603050405020304" pitchFamily="18" charset="0"/>
              </a:rPr>
              <a:t> descriptions written in </a:t>
            </a:r>
            <a:r>
              <a:rPr kumimoji="1" lang="en" altLang="zh-CN" dirty="0" err="1">
                <a:solidFill>
                  <a:srgbClr val="0070C0"/>
                </a:solidFill>
                <a:latin typeface="Times New Roman" panose="02020603050405020304" pitchFamily="18" charset="0"/>
                <a:cs typeface="Times New Roman" panose="02020603050405020304" pitchFamily="18" charset="0"/>
              </a:rPr>
              <a:t>syzlang</a:t>
            </a:r>
            <a:r>
              <a:rPr kumimoji="1" lang="en" altLang="zh-CN" dirty="0">
                <a:latin typeface="Times New Roman" panose="02020603050405020304" pitchFamily="18" charset="0"/>
                <a:cs typeface="Times New Roman" panose="02020603050405020304" pitchFamily="18" charset="0"/>
              </a:rPr>
              <a:t>. </a:t>
            </a:r>
          </a:p>
        </p:txBody>
      </p:sp>
      <p:sp>
        <p:nvSpPr>
          <p:cNvPr id="3" name="灯片编号占位符 2">
            <a:extLst>
              <a:ext uri="{FF2B5EF4-FFF2-40B4-BE49-F238E27FC236}">
                <a16:creationId xmlns:a16="http://schemas.microsoft.com/office/drawing/2014/main" id="{B8A45F4B-6DD8-144E-8FDD-DA9B9D1CC13B}"/>
              </a:ext>
            </a:extLst>
          </p:cNvPr>
          <p:cNvSpPr>
            <a:spLocks noGrp="1"/>
          </p:cNvSpPr>
          <p:nvPr>
            <p:ph type="sldNum" sz="quarter" idx="12"/>
          </p:nvPr>
        </p:nvSpPr>
        <p:spPr/>
        <p:txBody>
          <a:bodyPr/>
          <a:lstStyle/>
          <a:p>
            <a:fld id="{F0CCD5EE-E157-2944-9C89-7350F342A20F}" type="slidenum">
              <a:rPr kumimoji="1" lang="zh-CN" altLang="en-US" smtClean="0"/>
              <a:t>4</a:t>
            </a:fld>
            <a:endParaRPr kumimoji="1" lang="zh-CN" altLang="en-US"/>
          </a:p>
        </p:txBody>
      </p:sp>
      <p:pic>
        <p:nvPicPr>
          <p:cNvPr id="5" name="图片 4">
            <a:extLst>
              <a:ext uri="{FF2B5EF4-FFF2-40B4-BE49-F238E27FC236}">
                <a16:creationId xmlns:a16="http://schemas.microsoft.com/office/drawing/2014/main" id="{618BD6B0-2A7A-F840-941E-C423528F9D6E}"/>
              </a:ext>
            </a:extLst>
          </p:cNvPr>
          <p:cNvPicPr>
            <a:picLocks noChangeAspect="1"/>
          </p:cNvPicPr>
          <p:nvPr/>
        </p:nvPicPr>
        <p:blipFill>
          <a:blip r:embed="rId3"/>
          <a:stretch>
            <a:fillRect/>
          </a:stretch>
        </p:blipFill>
        <p:spPr>
          <a:xfrm>
            <a:off x="377123" y="2090778"/>
            <a:ext cx="7983106" cy="3454740"/>
          </a:xfrm>
          <a:prstGeom prst="rect">
            <a:avLst/>
          </a:prstGeom>
        </p:spPr>
      </p:pic>
      <p:sp>
        <p:nvSpPr>
          <p:cNvPr id="7" name="文本框 6">
            <a:extLst>
              <a:ext uri="{FF2B5EF4-FFF2-40B4-BE49-F238E27FC236}">
                <a16:creationId xmlns:a16="http://schemas.microsoft.com/office/drawing/2014/main" id="{0E7E3D91-B6A3-454F-B6EE-89E43CBFEBFE}"/>
              </a:ext>
            </a:extLst>
          </p:cNvPr>
          <p:cNvSpPr txBox="1"/>
          <p:nvPr/>
        </p:nvSpPr>
        <p:spPr>
          <a:xfrm>
            <a:off x="8360229" y="2762945"/>
            <a:ext cx="3151373"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requiring </a:t>
            </a:r>
            <a:r>
              <a:rPr kumimoji="1" lang="en-US" altLang="zh-CN" dirty="0">
                <a:solidFill>
                  <a:srgbClr val="FF0000"/>
                </a:solidFill>
                <a:latin typeface="Times New Roman" panose="02020603050405020304" pitchFamily="18" charset="0"/>
                <a:cs typeface="Times New Roman" panose="02020603050405020304" pitchFamily="18" charset="0"/>
              </a:rPr>
              <a:t>human-defined rules</a:t>
            </a:r>
            <a:endParaRPr kumimoji="1" lang="zh-CN" altLang="en-US" dirty="0">
              <a:solidFill>
                <a:srgbClr val="FF0000"/>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D81FC3EF-7E19-B54D-AD41-5B3BB7AC9BF5}"/>
              </a:ext>
            </a:extLst>
          </p:cNvPr>
          <p:cNvSpPr txBox="1"/>
          <p:nvPr/>
        </p:nvSpPr>
        <p:spPr>
          <a:xfrm>
            <a:off x="8360228" y="3969565"/>
            <a:ext cx="3151373"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more flexible</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8567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E10B2FE-5830-7B47-B455-EFE788337180}"/>
              </a:ext>
            </a:extLst>
          </p:cNvPr>
          <p:cNvSpPr>
            <a:spLocks noGrp="1"/>
          </p:cNvSpPr>
          <p:nvPr>
            <p:ph type="title"/>
          </p:nvPr>
        </p:nvSpPr>
        <p:spPr>
          <a:xfrm>
            <a:off x="476025" y="316925"/>
            <a:ext cx="5121211" cy="443096"/>
          </a:xfrm>
        </p:spPr>
        <p:txBody>
          <a:bodyPr>
            <a:normAutofit fontScale="90000"/>
          </a:bodyPr>
          <a:lstStyle/>
          <a:p>
            <a:r>
              <a:rPr kumimoji="1" lang="en" altLang="zh-CN" sz="2800" b="1" dirty="0">
                <a:latin typeface="Times New Roman" panose="02020603050405020304" pitchFamily="18" charset="0"/>
                <a:cs typeface="Times New Roman" panose="02020603050405020304" pitchFamily="18" charset="0"/>
              </a:rPr>
              <a:t>1-1.intro</a:t>
            </a:r>
            <a:endParaRPr kumimoji="1" lang="zh-CN" altLang="en-US" sz="2800" b="1"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7ADF93BE-C545-5E43-AFD4-1E32B86BA85D}"/>
              </a:ext>
            </a:extLst>
          </p:cNvPr>
          <p:cNvSpPr txBox="1"/>
          <p:nvPr/>
        </p:nvSpPr>
        <p:spPr>
          <a:xfrm>
            <a:off x="476024" y="973777"/>
            <a:ext cx="11304297" cy="728084"/>
          </a:xfrm>
          <a:prstGeom prst="rect">
            <a:avLst/>
          </a:prstGeom>
          <a:noFill/>
        </p:spPr>
        <p:txBody>
          <a:bodyPr wrap="square" rtlCol="0">
            <a:spAutoFit/>
          </a:bodyPr>
          <a:lstStyle/>
          <a:p>
            <a:pPr>
              <a:lnSpc>
                <a:spcPct val="120000"/>
              </a:lnSpc>
            </a:pPr>
            <a:r>
              <a:rPr kumimoji="1" lang="en" altLang="zh-CN" dirty="0" err="1">
                <a:latin typeface="Times New Roman" panose="02020603050405020304" pitchFamily="18" charset="0"/>
                <a:cs typeface="Times New Roman" panose="02020603050405020304" pitchFamily="18" charset="0"/>
              </a:rPr>
              <a:t>SyzDescribe</a:t>
            </a:r>
            <a:r>
              <a:rPr kumimoji="1" lang="en" altLang="zh-CN" dirty="0">
                <a:latin typeface="Times New Roman" panose="02020603050405020304" pitchFamily="18" charset="0"/>
                <a:cs typeface="Times New Roman" panose="02020603050405020304" pitchFamily="18" charset="0"/>
              </a:rPr>
              <a:t> typically rely on the </a:t>
            </a:r>
            <a:r>
              <a:rPr kumimoji="1" lang="en" altLang="zh-CN" dirty="0">
                <a:solidFill>
                  <a:srgbClr val="7030A0"/>
                </a:solidFill>
                <a:latin typeface="Times New Roman" panose="02020603050405020304" pitchFamily="18" charset="0"/>
                <a:cs typeface="Times New Roman" panose="02020603050405020304" pitchFamily="18" charset="0"/>
              </a:rPr>
              <a:t>.name </a:t>
            </a:r>
            <a:r>
              <a:rPr kumimoji="1" lang="en" altLang="zh-CN" dirty="0">
                <a:latin typeface="Times New Roman" panose="02020603050405020304" pitchFamily="18" charset="0"/>
                <a:cs typeface="Times New Roman" panose="02020603050405020304" pitchFamily="18" charset="0"/>
              </a:rPr>
              <a:t>field in </a:t>
            </a:r>
            <a:r>
              <a:rPr kumimoji="1" lang="en" altLang="zh-CN" dirty="0">
                <a:solidFill>
                  <a:srgbClr val="7030A0"/>
                </a:solidFill>
                <a:latin typeface="Times New Roman" panose="02020603050405020304" pitchFamily="18" charset="0"/>
                <a:cs typeface="Times New Roman" panose="02020603050405020304" pitchFamily="18" charset="0"/>
              </a:rPr>
              <a:t>struct </a:t>
            </a:r>
            <a:r>
              <a:rPr kumimoji="1" lang="en" altLang="zh-CN" dirty="0" err="1">
                <a:solidFill>
                  <a:srgbClr val="7030A0"/>
                </a:solidFill>
                <a:latin typeface="Times New Roman" panose="02020603050405020304" pitchFamily="18" charset="0"/>
                <a:cs typeface="Times New Roman" panose="02020603050405020304" pitchFamily="18" charset="0"/>
              </a:rPr>
              <a:t>miscdevice</a:t>
            </a:r>
            <a:r>
              <a:rPr kumimoji="1" lang="en" altLang="zh-CN" dirty="0">
                <a:solidFill>
                  <a:srgbClr val="7030A0"/>
                </a:solidFill>
                <a:latin typeface="Times New Roman" panose="02020603050405020304" pitchFamily="18" charset="0"/>
                <a:cs typeface="Times New Roman" panose="02020603050405020304" pitchFamily="18" charset="0"/>
              </a:rPr>
              <a:t> </a:t>
            </a:r>
            <a:r>
              <a:rPr kumimoji="1" lang="en" altLang="zh-CN" dirty="0">
                <a:latin typeface="Times New Roman" panose="02020603050405020304" pitchFamily="18" charset="0"/>
                <a:cs typeface="Times New Roman" panose="02020603050405020304" pitchFamily="18" charset="0"/>
              </a:rPr>
              <a:t>to determine the </a:t>
            </a:r>
            <a:r>
              <a:rPr kumimoji="1" lang="en" altLang="zh-CN" dirty="0">
                <a:solidFill>
                  <a:srgbClr val="0070C0"/>
                </a:solidFill>
                <a:latin typeface="Times New Roman" panose="02020603050405020304" pitchFamily="18" charset="0"/>
                <a:cs typeface="Times New Roman" panose="02020603050405020304" pitchFamily="18" charset="0"/>
              </a:rPr>
              <a:t>device name </a:t>
            </a:r>
            <a:r>
              <a:rPr kumimoji="1" lang="en" altLang="zh-CN" dirty="0">
                <a:latin typeface="Times New Roman" panose="02020603050405020304" pitchFamily="18" charset="0"/>
                <a:cs typeface="Times New Roman" panose="02020603050405020304" pitchFamily="18" charset="0"/>
              </a:rPr>
              <a:t>for driver inter-action, which is a conventional use case.</a:t>
            </a:r>
          </a:p>
        </p:txBody>
      </p:sp>
      <p:sp>
        <p:nvSpPr>
          <p:cNvPr id="3" name="灯片编号占位符 2">
            <a:extLst>
              <a:ext uri="{FF2B5EF4-FFF2-40B4-BE49-F238E27FC236}">
                <a16:creationId xmlns:a16="http://schemas.microsoft.com/office/drawing/2014/main" id="{B8A45F4B-6DD8-144E-8FDD-DA9B9D1CC13B}"/>
              </a:ext>
            </a:extLst>
          </p:cNvPr>
          <p:cNvSpPr>
            <a:spLocks noGrp="1"/>
          </p:cNvSpPr>
          <p:nvPr>
            <p:ph type="sldNum" sz="quarter" idx="12"/>
          </p:nvPr>
        </p:nvSpPr>
        <p:spPr/>
        <p:txBody>
          <a:bodyPr/>
          <a:lstStyle/>
          <a:p>
            <a:fld id="{F0CCD5EE-E157-2944-9C89-7350F342A20F}" type="slidenum">
              <a:rPr kumimoji="1" lang="zh-CN" altLang="en-US" smtClean="0"/>
              <a:t>5</a:t>
            </a:fld>
            <a:endParaRPr kumimoji="1" lang="zh-CN" altLang="en-US"/>
          </a:p>
        </p:txBody>
      </p:sp>
      <p:pic>
        <p:nvPicPr>
          <p:cNvPr id="8" name="图片 7">
            <a:extLst>
              <a:ext uri="{FF2B5EF4-FFF2-40B4-BE49-F238E27FC236}">
                <a16:creationId xmlns:a16="http://schemas.microsoft.com/office/drawing/2014/main" id="{2E48583D-91BB-784E-AC97-A54E72989BE6}"/>
              </a:ext>
            </a:extLst>
          </p:cNvPr>
          <p:cNvPicPr>
            <a:picLocks noChangeAspect="1"/>
          </p:cNvPicPr>
          <p:nvPr/>
        </p:nvPicPr>
        <p:blipFill>
          <a:blip r:embed="rId3"/>
          <a:stretch>
            <a:fillRect/>
          </a:stretch>
        </p:blipFill>
        <p:spPr>
          <a:xfrm>
            <a:off x="476024" y="1915617"/>
            <a:ext cx="3961729" cy="2653523"/>
          </a:xfrm>
          <a:prstGeom prst="rect">
            <a:avLst/>
          </a:prstGeom>
        </p:spPr>
      </p:pic>
      <p:pic>
        <p:nvPicPr>
          <p:cNvPr id="10" name="图片 9">
            <a:extLst>
              <a:ext uri="{FF2B5EF4-FFF2-40B4-BE49-F238E27FC236}">
                <a16:creationId xmlns:a16="http://schemas.microsoft.com/office/drawing/2014/main" id="{8EE36808-8D77-C94B-8E97-205F18CDC6FE}"/>
              </a:ext>
            </a:extLst>
          </p:cNvPr>
          <p:cNvPicPr>
            <a:picLocks noChangeAspect="1"/>
          </p:cNvPicPr>
          <p:nvPr/>
        </p:nvPicPr>
        <p:blipFill>
          <a:blip r:embed="rId4"/>
          <a:stretch>
            <a:fillRect/>
          </a:stretch>
        </p:blipFill>
        <p:spPr>
          <a:xfrm>
            <a:off x="4552866" y="1915617"/>
            <a:ext cx="3542486" cy="2636075"/>
          </a:xfrm>
          <a:prstGeom prst="rect">
            <a:avLst/>
          </a:prstGeom>
        </p:spPr>
      </p:pic>
      <p:sp>
        <p:nvSpPr>
          <p:cNvPr id="12" name="文本框 11">
            <a:extLst>
              <a:ext uri="{FF2B5EF4-FFF2-40B4-BE49-F238E27FC236}">
                <a16:creationId xmlns:a16="http://schemas.microsoft.com/office/drawing/2014/main" id="{C4534338-6B8F-7049-A785-2C7DC730A8CF}"/>
              </a:ext>
            </a:extLst>
          </p:cNvPr>
          <p:cNvSpPr txBox="1"/>
          <p:nvPr/>
        </p:nvSpPr>
        <p:spPr>
          <a:xfrm>
            <a:off x="411679" y="4765448"/>
            <a:ext cx="11304297" cy="1392882"/>
          </a:xfrm>
          <a:prstGeom prst="rect">
            <a:avLst/>
          </a:prstGeom>
          <a:noFill/>
        </p:spPr>
        <p:txBody>
          <a:bodyPr wrap="square" rtlCol="0">
            <a:spAutoFit/>
          </a:bodyPr>
          <a:lstStyle/>
          <a:p>
            <a:pPr>
              <a:lnSpc>
                <a:spcPct val="120000"/>
              </a:lnSpc>
            </a:pPr>
            <a:r>
              <a:rPr kumimoji="1" lang="en" altLang="zh-CN" dirty="0">
                <a:latin typeface="Times New Roman" panose="02020603050405020304" pitchFamily="18" charset="0"/>
                <a:cs typeface="Times New Roman" panose="02020603050405020304" pitchFamily="18" charset="0"/>
              </a:rPr>
              <a:t>Solution</a:t>
            </a:r>
            <a:r>
              <a:rPr kumimoji="1" lang="en-US" altLang="zh-CN" dirty="0">
                <a:latin typeface="Times New Roman" panose="02020603050405020304" pitchFamily="18" charset="0"/>
                <a:cs typeface="Times New Roman" panose="02020603050405020304" pitchFamily="18" charset="0"/>
              </a:rPr>
              <a:t>-LLM: </a:t>
            </a:r>
          </a:p>
          <a:p>
            <a:pPr marL="285750" indent="-285750">
              <a:lnSpc>
                <a:spcPct val="120000"/>
              </a:lnSpc>
              <a:buFontTx/>
              <a:buChar char="-"/>
            </a:pPr>
            <a:r>
              <a:rPr kumimoji="1" lang="en-US" altLang="zh-CN" dirty="0">
                <a:latin typeface="Times New Roman" panose="02020603050405020304" pitchFamily="18" charset="0"/>
                <a:cs typeface="Times New Roman" panose="02020603050405020304" pitchFamily="18" charset="0"/>
              </a:rPr>
              <a:t>1.deduce the device name and its initialization descriptions</a:t>
            </a:r>
          </a:p>
          <a:p>
            <a:pPr marL="285750" indent="-285750">
              <a:lnSpc>
                <a:spcPct val="120000"/>
              </a:lnSpc>
              <a:buFontTx/>
              <a:buChar char="-"/>
            </a:pPr>
            <a:r>
              <a:rPr kumimoji="1" lang="en-US" altLang="zh-CN" dirty="0">
                <a:latin typeface="Times New Roman" panose="02020603050405020304" pitchFamily="18" charset="0"/>
                <a:cs typeface="Times New Roman" panose="02020603050405020304" pitchFamily="18" charset="0"/>
              </a:rPr>
              <a:t>2. recover the command values, argument types, and type definitions</a:t>
            </a:r>
          </a:p>
          <a:p>
            <a:pPr marL="285750" indent="-285750">
              <a:lnSpc>
                <a:spcPct val="120000"/>
              </a:lnSpc>
              <a:buFontTx/>
              <a:buChar char="-"/>
            </a:pPr>
            <a:r>
              <a:rPr kumimoji="1" lang="en-US" altLang="zh-CN" dirty="0">
                <a:latin typeface="Times New Roman" panose="02020603050405020304" pitchFamily="18" charset="0"/>
                <a:cs typeface="Times New Roman" panose="02020603050405020304" pitchFamily="18" charset="0"/>
              </a:rPr>
              <a:t>3. validates and repairs the generated specification</a:t>
            </a:r>
          </a:p>
        </p:txBody>
      </p:sp>
    </p:spTree>
    <p:extLst>
      <p:ext uri="{BB962C8B-B14F-4D97-AF65-F5344CB8AC3E}">
        <p14:creationId xmlns:p14="http://schemas.microsoft.com/office/powerpoint/2010/main" val="190158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E10B2FE-5830-7B47-B455-EFE788337180}"/>
              </a:ext>
            </a:extLst>
          </p:cNvPr>
          <p:cNvSpPr>
            <a:spLocks noGrp="1"/>
          </p:cNvSpPr>
          <p:nvPr>
            <p:ph type="title"/>
          </p:nvPr>
        </p:nvSpPr>
        <p:spPr>
          <a:xfrm>
            <a:off x="476025" y="316925"/>
            <a:ext cx="5121211" cy="443096"/>
          </a:xfrm>
        </p:spPr>
        <p:txBody>
          <a:bodyPr>
            <a:normAutofit fontScale="90000"/>
          </a:bodyPr>
          <a:lstStyle/>
          <a:p>
            <a:r>
              <a:rPr kumimoji="1" lang="en" altLang="zh-CN" sz="2800" b="1" dirty="0">
                <a:latin typeface="Times New Roman" panose="02020603050405020304" pitchFamily="18" charset="0"/>
                <a:cs typeface="Times New Roman" panose="02020603050405020304" pitchFamily="18" charset="0"/>
              </a:rPr>
              <a:t>1-1.intro</a:t>
            </a:r>
            <a:endParaRPr kumimoji="1" lang="zh-CN" altLang="en-US" sz="2800" b="1"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7ADF93BE-C545-5E43-AFD4-1E32B86BA85D}"/>
              </a:ext>
            </a:extLst>
          </p:cNvPr>
          <p:cNvSpPr txBox="1"/>
          <p:nvPr/>
        </p:nvSpPr>
        <p:spPr>
          <a:xfrm>
            <a:off x="476024" y="973777"/>
            <a:ext cx="11304297" cy="728084"/>
          </a:xfrm>
          <a:prstGeom prst="rect">
            <a:avLst/>
          </a:prstGeom>
          <a:noFill/>
        </p:spPr>
        <p:txBody>
          <a:bodyPr wrap="square" rtlCol="0">
            <a:spAutoFit/>
          </a:bodyPr>
          <a:lstStyle/>
          <a:p>
            <a:pPr>
              <a:lnSpc>
                <a:spcPct val="120000"/>
              </a:lnSpc>
            </a:pPr>
            <a:r>
              <a:rPr kumimoji="1" lang="en" altLang="zh-CN" dirty="0" err="1">
                <a:latin typeface="Times New Roman" panose="02020603050405020304" pitchFamily="18" charset="0"/>
                <a:cs typeface="Times New Roman" panose="02020603050405020304" pitchFamily="18" charset="0"/>
              </a:rPr>
              <a:t>SyzDescribe</a:t>
            </a:r>
            <a:r>
              <a:rPr kumimoji="1" lang="en" altLang="zh-CN" dirty="0">
                <a:latin typeface="Times New Roman" panose="02020603050405020304" pitchFamily="18" charset="0"/>
                <a:cs typeface="Times New Roman" panose="02020603050405020304" pitchFamily="18" charset="0"/>
              </a:rPr>
              <a:t> typically rely on the </a:t>
            </a:r>
            <a:r>
              <a:rPr kumimoji="1" lang="en" altLang="zh-CN" dirty="0">
                <a:solidFill>
                  <a:srgbClr val="7030A0"/>
                </a:solidFill>
                <a:latin typeface="Times New Roman" panose="02020603050405020304" pitchFamily="18" charset="0"/>
                <a:cs typeface="Times New Roman" panose="02020603050405020304" pitchFamily="18" charset="0"/>
              </a:rPr>
              <a:t>.name </a:t>
            </a:r>
            <a:r>
              <a:rPr kumimoji="1" lang="en" altLang="zh-CN" dirty="0">
                <a:latin typeface="Times New Roman" panose="02020603050405020304" pitchFamily="18" charset="0"/>
                <a:cs typeface="Times New Roman" panose="02020603050405020304" pitchFamily="18" charset="0"/>
              </a:rPr>
              <a:t>field in </a:t>
            </a:r>
            <a:r>
              <a:rPr kumimoji="1" lang="en" altLang="zh-CN" dirty="0">
                <a:solidFill>
                  <a:srgbClr val="7030A0"/>
                </a:solidFill>
                <a:latin typeface="Times New Roman" panose="02020603050405020304" pitchFamily="18" charset="0"/>
                <a:cs typeface="Times New Roman" panose="02020603050405020304" pitchFamily="18" charset="0"/>
              </a:rPr>
              <a:t>struct </a:t>
            </a:r>
            <a:r>
              <a:rPr kumimoji="1" lang="en" altLang="zh-CN" dirty="0" err="1">
                <a:solidFill>
                  <a:srgbClr val="7030A0"/>
                </a:solidFill>
                <a:latin typeface="Times New Roman" panose="02020603050405020304" pitchFamily="18" charset="0"/>
                <a:cs typeface="Times New Roman" panose="02020603050405020304" pitchFamily="18" charset="0"/>
              </a:rPr>
              <a:t>miscdevice</a:t>
            </a:r>
            <a:r>
              <a:rPr kumimoji="1" lang="en" altLang="zh-CN" dirty="0">
                <a:solidFill>
                  <a:srgbClr val="7030A0"/>
                </a:solidFill>
                <a:latin typeface="Times New Roman" panose="02020603050405020304" pitchFamily="18" charset="0"/>
                <a:cs typeface="Times New Roman" panose="02020603050405020304" pitchFamily="18" charset="0"/>
              </a:rPr>
              <a:t> </a:t>
            </a:r>
            <a:r>
              <a:rPr kumimoji="1" lang="en" altLang="zh-CN" dirty="0">
                <a:latin typeface="Times New Roman" panose="02020603050405020304" pitchFamily="18" charset="0"/>
                <a:cs typeface="Times New Roman" panose="02020603050405020304" pitchFamily="18" charset="0"/>
              </a:rPr>
              <a:t>to determine the </a:t>
            </a:r>
            <a:r>
              <a:rPr kumimoji="1" lang="en" altLang="zh-CN" dirty="0">
                <a:solidFill>
                  <a:srgbClr val="0070C0"/>
                </a:solidFill>
                <a:latin typeface="Times New Roman" panose="02020603050405020304" pitchFamily="18" charset="0"/>
                <a:cs typeface="Times New Roman" panose="02020603050405020304" pitchFamily="18" charset="0"/>
              </a:rPr>
              <a:t>device name </a:t>
            </a:r>
            <a:r>
              <a:rPr kumimoji="1" lang="en" altLang="zh-CN" dirty="0">
                <a:latin typeface="Times New Roman" panose="02020603050405020304" pitchFamily="18" charset="0"/>
                <a:cs typeface="Times New Roman" panose="02020603050405020304" pitchFamily="18" charset="0"/>
              </a:rPr>
              <a:t>for driver inter-action, which is a conventional use case.</a:t>
            </a:r>
          </a:p>
        </p:txBody>
      </p:sp>
      <p:sp>
        <p:nvSpPr>
          <p:cNvPr id="3" name="灯片编号占位符 2">
            <a:extLst>
              <a:ext uri="{FF2B5EF4-FFF2-40B4-BE49-F238E27FC236}">
                <a16:creationId xmlns:a16="http://schemas.microsoft.com/office/drawing/2014/main" id="{B8A45F4B-6DD8-144E-8FDD-DA9B9D1CC13B}"/>
              </a:ext>
            </a:extLst>
          </p:cNvPr>
          <p:cNvSpPr>
            <a:spLocks noGrp="1"/>
          </p:cNvSpPr>
          <p:nvPr>
            <p:ph type="sldNum" sz="quarter" idx="12"/>
          </p:nvPr>
        </p:nvSpPr>
        <p:spPr/>
        <p:txBody>
          <a:bodyPr/>
          <a:lstStyle/>
          <a:p>
            <a:fld id="{F0CCD5EE-E157-2944-9C89-7350F342A20F}" type="slidenum">
              <a:rPr kumimoji="1" lang="zh-CN" altLang="en-US" smtClean="0"/>
              <a:t>6</a:t>
            </a:fld>
            <a:endParaRPr kumimoji="1" lang="zh-CN" altLang="en-US"/>
          </a:p>
        </p:txBody>
      </p:sp>
      <p:pic>
        <p:nvPicPr>
          <p:cNvPr id="8" name="图片 7">
            <a:extLst>
              <a:ext uri="{FF2B5EF4-FFF2-40B4-BE49-F238E27FC236}">
                <a16:creationId xmlns:a16="http://schemas.microsoft.com/office/drawing/2014/main" id="{2E48583D-91BB-784E-AC97-A54E72989BE6}"/>
              </a:ext>
            </a:extLst>
          </p:cNvPr>
          <p:cNvPicPr>
            <a:picLocks noChangeAspect="1"/>
          </p:cNvPicPr>
          <p:nvPr/>
        </p:nvPicPr>
        <p:blipFill>
          <a:blip r:embed="rId3"/>
          <a:stretch>
            <a:fillRect/>
          </a:stretch>
        </p:blipFill>
        <p:spPr>
          <a:xfrm>
            <a:off x="476024" y="1915617"/>
            <a:ext cx="3961729" cy="2653523"/>
          </a:xfrm>
          <a:prstGeom prst="rect">
            <a:avLst/>
          </a:prstGeom>
        </p:spPr>
      </p:pic>
      <p:pic>
        <p:nvPicPr>
          <p:cNvPr id="10" name="图片 9">
            <a:extLst>
              <a:ext uri="{FF2B5EF4-FFF2-40B4-BE49-F238E27FC236}">
                <a16:creationId xmlns:a16="http://schemas.microsoft.com/office/drawing/2014/main" id="{8EE36808-8D77-C94B-8E97-205F18CDC6FE}"/>
              </a:ext>
            </a:extLst>
          </p:cNvPr>
          <p:cNvPicPr>
            <a:picLocks noChangeAspect="1"/>
          </p:cNvPicPr>
          <p:nvPr/>
        </p:nvPicPr>
        <p:blipFill>
          <a:blip r:embed="rId4"/>
          <a:stretch>
            <a:fillRect/>
          </a:stretch>
        </p:blipFill>
        <p:spPr>
          <a:xfrm>
            <a:off x="4552866" y="1915617"/>
            <a:ext cx="3542486" cy="2636075"/>
          </a:xfrm>
          <a:prstGeom prst="rect">
            <a:avLst/>
          </a:prstGeom>
        </p:spPr>
      </p:pic>
      <p:sp>
        <p:nvSpPr>
          <p:cNvPr id="12" name="文本框 11">
            <a:extLst>
              <a:ext uri="{FF2B5EF4-FFF2-40B4-BE49-F238E27FC236}">
                <a16:creationId xmlns:a16="http://schemas.microsoft.com/office/drawing/2014/main" id="{C4534338-6B8F-7049-A785-2C7DC730A8CF}"/>
              </a:ext>
            </a:extLst>
          </p:cNvPr>
          <p:cNvSpPr txBox="1"/>
          <p:nvPr/>
        </p:nvSpPr>
        <p:spPr>
          <a:xfrm>
            <a:off x="411679" y="4765448"/>
            <a:ext cx="11304297" cy="1392882"/>
          </a:xfrm>
          <a:prstGeom prst="rect">
            <a:avLst/>
          </a:prstGeom>
          <a:noFill/>
        </p:spPr>
        <p:txBody>
          <a:bodyPr wrap="square" rtlCol="0">
            <a:spAutoFit/>
          </a:bodyPr>
          <a:lstStyle/>
          <a:p>
            <a:pPr>
              <a:lnSpc>
                <a:spcPct val="120000"/>
              </a:lnSpc>
            </a:pPr>
            <a:r>
              <a:rPr kumimoji="1" lang="en" altLang="zh-CN" dirty="0">
                <a:latin typeface="Times New Roman" panose="02020603050405020304" pitchFamily="18" charset="0"/>
                <a:cs typeface="Times New Roman" panose="02020603050405020304" pitchFamily="18" charset="0"/>
              </a:rPr>
              <a:t>Solution</a:t>
            </a:r>
            <a:r>
              <a:rPr kumimoji="1" lang="en-US" altLang="zh-CN" dirty="0">
                <a:latin typeface="Times New Roman" panose="02020603050405020304" pitchFamily="18" charset="0"/>
                <a:cs typeface="Times New Roman" panose="02020603050405020304" pitchFamily="18" charset="0"/>
              </a:rPr>
              <a:t>-LLM: </a:t>
            </a:r>
          </a:p>
          <a:p>
            <a:pPr marL="285750" indent="-285750">
              <a:lnSpc>
                <a:spcPct val="120000"/>
              </a:lnSpc>
              <a:buFontTx/>
              <a:buChar char="-"/>
            </a:pPr>
            <a:r>
              <a:rPr kumimoji="1" lang="en-US" altLang="zh-CN" dirty="0">
                <a:latin typeface="Times New Roman" panose="02020603050405020304" pitchFamily="18" charset="0"/>
                <a:cs typeface="Times New Roman" panose="02020603050405020304" pitchFamily="18" charset="0"/>
              </a:rPr>
              <a:t>1.deduce the device name and its initialization descriptions</a:t>
            </a:r>
          </a:p>
          <a:p>
            <a:pPr marL="285750" indent="-285750">
              <a:lnSpc>
                <a:spcPct val="120000"/>
              </a:lnSpc>
              <a:buFontTx/>
              <a:buChar char="-"/>
            </a:pPr>
            <a:r>
              <a:rPr kumimoji="1" lang="en-US" altLang="zh-CN" dirty="0">
                <a:latin typeface="Times New Roman" panose="02020603050405020304" pitchFamily="18" charset="0"/>
                <a:cs typeface="Times New Roman" panose="02020603050405020304" pitchFamily="18" charset="0"/>
              </a:rPr>
              <a:t>2. recover the command values, argument types, and type definitions</a:t>
            </a:r>
          </a:p>
          <a:p>
            <a:pPr marL="285750" indent="-285750">
              <a:lnSpc>
                <a:spcPct val="120000"/>
              </a:lnSpc>
              <a:buFontTx/>
              <a:buChar char="-"/>
            </a:pPr>
            <a:r>
              <a:rPr kumimoji="1" lang="en-US" altLang="zh-CN" dirty="0">
                <a:latin typeface="Times New Roman" panose="02020603050405020304" pitchFamily="18" charset="0"/>
                <a:cs typeface="Times New Roman" panose="02020603050405020304" pitchFamily="18" charset="0"/>
              </a:rPr>
              <a:t>3. validates and repairs the generated specification</a:t>
            </a:r>
          </a:p>
        </p:txBody>
      </p:sp>
    </p:spTree>
    <p:extLst>
      <p:ext uri="{BB962C8B-B14F-4D97-AF65-F5344CB8AC3E}">
        <p14:creationId xmlns:p14="http://schemas.microsoft.com/office/powerpoint/2010/main" val="3481412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E10B2FE-5830-7B47-B455-EFE788337180}"/>
              </a:ext>
            </a:extLst>
          </p:cNvPr>
          <p:cNvSpPr>
            <a:spLocks noGrp="1"/>
          </p:cNvSpPr>
          <p:nvPr>
            <p:ph type="title"/>
          </p:nvPr>
        </p:nvSpPr>
        <p:spPr>
          <a:xfrm>
            <a:off x="476025" y="316925"/>
            <a:ext cx="5121211" cy="443096"/>
          </a:xfrm>
        </p:spPr>
        <p:txBody>
          <a:bodyPr>
            <a:normAutofit fontScale="90000"/>
          </a:bodyPr>
          <a:lstStyle/>
          <a:p>
            <a:r>
              <a:rPr kumimoji="1" lang="en" altLang="zh-CN" sz="2800" b="1" dirty="0">
                <a:latin typeface="Times New Roman" panose="02020603050405020304" pitchFamily="18" charset="0"/>
                <a:cs typeface="Times New Roman" panose="02020603050405020304" pitchFamily="18" charset="0"/>
              </a:rPr>
              <a:t>1-</a:t>
            </a:r>
            <a:r>
              <a:rPr kumimoji="1" lang="en-US" altLang="zh-CN" sz="2800" b="1" dirty="0">
                <a:latin typeface="Times New Roman" panose="02020603050405020304" pitchFamily="18" charset="0"/>
                <a:cs typeface="Times New Roman" panose="02020603050405020304" pitchFamily="18" charset="0"/>
              </a:rPr>
              <a:t>2</a:t>
            </a:r>
            <a:r>
              <a:rPr kumimoji="1" lang="en" altLang="zh-CN" sz="2800" b="1" dirty="0">
                <a:latin typeface="Times New Roman" panose="02020603050405020304" pitchFamily="18" charset="0"/>
                <a:cs typeface="Times New Roman" panose="02020603050405020304" pitchFamily="18" charset="0"/>
              </a:rPr>
              <a:t>.Background</a:t>
            </a:r>
            <a:endParaRPr kumimoji="1" lang="zh-CN" altLang="en-US" sz="2800" b="1"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7ADF93BE-C545-5E43-AFD4-1E32B86BA85D}"/>
              </a:ext>
            </a:extLst>
          </p:cNvPr>
          <p:cNvSpPr txBox="1"/>
          <p:nvPr/>
        </p:nvSpPr>
        <p:spPr>
          <a:xfrm>
            <a:off x="476024" y="973777"/>
            <a:ext cx="11304297" cy="1060483"/>
          </a:xfrm>
          <a:prstGeom prst="rect">
            <a:avLst/>
          </a:prstGeom>
          <a:solidFill>
            <a:schemeClr val="bg1"/>
          </a:solidFill>
        </p:spPr>
        <p:txBody>
          <a:bodyPr wrap="square" rtlCol="0">
            <a:spAutoFit/>
          </a:bodyPr>
          <a:lstStyle/>
          <a:p>
            <a:pPr>
              <a:lnSpc>
                <a:spcPct val="120000"/>
              </a:lnSpc>
            </a:pPr>
            <a:r>
              <a:rPr kumimoji="1" lang="en" altLang="zh-CN" dirty="0" err="1">
                <a:latin typeface="Times New Roman" panose="02020603050405020304" pitchFamily="18" charset="0"/>
                <a:cs typeface="Times New Roman" panose="02020603050405020304" pitchFamily="18" charset="0"/>
              </a:rPr>
              <a:t>KernelGPT</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focus</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on testing devices. Each device is a file in Linux.</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Developer</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will</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 implement "</a:t>
            </a:r>
            <a:r>
              <a:rPr kumimoji="1" lang="en-US" altLang="zh-CN" dirty="0">
                <a:highlight>
                  <a:srgbClr val="FFFF00"/>
                </a:highlight>
                <a:latin typeface="Times New Roman" panose="02020603050405020304" pitchFamily="18" charset="0"/>
                <a:cs typeface="Times New Roman" panose="02020603050405020304" pitchFamily="18" charset="0"/>
              </a:rPr>
              <a:t>ioctl(int </a:t>
            </a:r>
            <a:r>
              <a:rPr kumimoji="1" lang="en-US" altLang="zh-CN" dirty="0" err="1">
                <a:highlight>
                  <a:srgbClr val="FFFF00"/>
                </a:highlight>
                <a:latin typeface="Times New Roman" panose="02020603050405020304" pitchFamily="18" charset="0"/>
                <a:cs typeface="Times New Roman" panose="02020603050405020304" pitchFamily="18" charset="0"/>
              </a:rPr>
              <a:t>fd</a:t>
            </a:r>
            <a:r>
              <a:rPr kumimoji="1" lang="en-US" altLang="zh-CN" dirty="0">
                <a:highlight>
                  <a:srgbClr val="FFFF00"/>
                </a:highlight>
                <a:latin typeface="Times New Roman" panose="02020603050405020304" pitchFamily="18" charset="0"/>
                <a:cs typeface="Times New Roman" panose="02020603050405020304" pitchFamily="18" charset="0"/>
              </a:rPr>
              <a:t>, unsigned</a:t>
            </a:r>
            <a:r>
              <a:rPr kumimoji="1" lang="zh-CN" altLang="en-US" dirty="0">
                <a:highlight>
                  <a:srgbClr val="FFFF00"/>
                </a:highlight>
                <a:latin typeface="Times New Roman" panose="02020603050405020304" pitchFamily="18" charset="0"/>
                <a:cs typeface="Times New Roman" panose="02020603050405020304" pitchFamily="18" charset="0"/>
              </a:rPr>
              <a:t> </a:t>
            </a:r>
            <a:r>
              <a:rPr kumimoji="1" lang="en-US" altLang="zh-CN" dirty="0">
                <a:highlight>
                  <a:srgbClr val="FFFF00"/>
                </a:highlight>
                <a:latin typeface="Times New Roman" panose="02020603050405020304" pitchFamily="18" charset="0"/>
                <a:cs typeface="Times New Roman" panose="02020603050405020304" pitchFamily="18" charset="0"/>
              </a:rPr>
              <a:t>long request, void *</a:t>
            </a:r>
            <a:r>
              <a:rPr kumimoji="1" lang="en-US" altLang="zh-CN" dirty="0" err="1">
                <a:highlight>
                  <a:srgbClr val="FFFF00"/>
                </a:highlight>
                <a:latin typeface="Times New Roman" panose="02020603050405020304" pitchFamily="18" charset="0"/>
                <a:cs typeface="Times New Roman" panose="02020603050405020304" pitchFamily="18" charset="0"/>
              </a:rPr>
              <a:t>argp</a:t>
            </a:r>
            <a:r>
              <a:rPr kumimoji="1" lang="en-US" altLang="zh-CN" dirty="0">
                <a:highlight>
                  <a:srgbClr val="FFFF00"/>
                </a:highlight>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 </a:t>
            </a:r>
            <a:r>
              <a:rPr kumimoji="1" lang="en-US" altLang="zh-CN" dirty="0" err="1">
                <a:latin typeface="Times New Roman" panose="02020603050405020304" pitchFamily="18" charset="0"/>
                <a:cs typeface="Times New Roman" panose="02020603050405020304" pitchFamily="18" charset="0"/>
              </a:rPr>
              <a:t>syscall</a:t>
            </a:r>
            <a:r>
              <a:rPr kumimoji="1" lang="en-US" altLang="zh-CN" dirty="0">
                <a:latin typeface="Times New Roman" panose="02020603050405020304" pitchFamily="18" charset="0"/>
                <a:cs typeface="Times New Roman" panose="02020603050405020304" pitchFamily="18" charset="0"/>
              </a:rPr>
              <a:t> to invoke kernel functions like </a:t>
            </a:r>
            <a:r>
              <a:rPr kumimoji="1" lang="en-US" altLang="zh-CN" dirty="0">
                <a:highlight>
                  <a:srgbClr val="FFFF00"/>
                </a:highlight>
                <a:latin typeface="Times New Roman" panose="02020603050405020304" pitchFamily="18" charset="0"/>
                <a:cs typeface="Times New Roman" panose="02020603050405020304" pitchFamily="18" charset="0"/>
              </a:rPr>
              <a:t>open, close</a:t>
            </a:r>
            <a:r>
              <a:rPr kumimoji="1" lang="en-US" altLang="zh-CN" dirty="0">
                <a:latin typeface="Times New Roman" panose="02020603050405020304" pitchFamily="18" charset="0"/>
                <a:cs typeface="Times New Roman" panose="02020603050405020304" pitchFamily="18" charset="0"/>
              </a:rPr>
              <a:t>. </a:t>
            </a:r>
            <a:r>
              <a:rPr kumimoji="1" lang="en-US" altLang="zh-CN" dirty="0" err="1">
                <a:solidFill>
                  <a:srgbClr val="7030A0"/>
                </a:solidFill>
                <a:latin typeface="Times New Roman" panose="02020603050405020304" pitchFamily="18" charset="0"/>
                <a:cs typeface="Times New Roman" panose="02020603050405020304" pitchFamily="18" charset="0"/>
              </a:rPr>
              <a:t>fd</a:t>
            </a:r>
            <a:r>
              <a:rPr kumimoji="1" lang="en-US" altLang="zh-CN" dirty="0">
                <a:latin typeface="Times New Roman" panose="02020603050405020304" pitchFamily="18" charset="0"/>
                <a:cs typeface="Times New Roman" panose="02020603050405020304" pitchFamily="18" charset="0"/>
              </a:rPr>
              <a:t> is </a:t>
            </a:r>
            <a:r>
              <a:rPr kumimoji="1" lang="en-US" altLang="zh-CN" dirty="0">
                <a:solidFill>
                  <a:srgbClr val="0070C0"/>
                </a:solidFill>
                <a:latin typeface="Times New Roman" panose="02020603050405020304" pitchFamily="18" charset="0"/>
                <a:cs typeface="Times New Roman" panose="02020603050405020304" pitchFamily="18" charset="0"/>
              </a:rPr>
              <a:t> file descriptor </a:t>
            </a:r>
            <a:r>
              <a:rPr kumimoji="1" lang="en-US" altLang="zh-CN" dirty="0">
                <a:latin typeface="Times New Roman" panose="02020603050405020304" pitchFamily="18" charset="0"/>
                <a:cs typeface="Times New Roman" panose="02020603050405020304" pitchFamily="18" charset="0"/>
              </a:rPr>
              <a:t>of device, </a:t>
            </a:r>
            <a:r>
              <a:rPr kumimoji="1" lang="en-US" altLang="zh-CN" dirty="0">
                <a:solidFill>
                  <a:srgbClr val="7030A0"/>
                </a:solidFill>
                <a:latin typeface="Times New Roman" panose="02020603050405020304" pitchFamily="18" charset="0"/>
                <a:cs typeface="Times New Roman" panose="02020603050405020304" pitchFamily="18" charset="0"/>
              </a:rPr>
              <a:t>request</a:t>
            </a:r>
            <a:r>
              <a:rPr kumimoji="1" lang="en-US" altLang="zh-CN" dirty="0">
                <a:latin typeface="Times New Roman" panose="02020603050405020304" pitchFamily="18" charset="0"/>
                <a:cs typeface="Times New Roman" panose="02020603050405020304" pitchFamily="18" charset="0"/>
              </a:rPr>
              <a:t> is </a:t>
            </a:r>
            <a:r>
              <a:rPr kumimoji="1" lang="en-US" altLang="zh-CN" dirty="0">
                <a:solidFill>
                  <a:srgbClr val="0070C0"/>
                </a:solidFill>
                <a:latin typeface="Times New Roman" panose="02020603050405020304" pitchFamily="18" charset="0"/>
                <a:cs typeface="Times New Roman" panose="02020603050405020304" pitchFamily="18" charset="0"/>
              </a:rPr>
              <a:t>command identifier </a:t>
            </a:r>
            <a:r>
              <a:rPr kumimoji="1" lang="en-US" altLang="zh-CN" dirty="0">
                <a:latin typeface="Times New Roman" panose="02020603050405020304" pitchFamily="18" charset="0"/>
                <a:cs typeface="Times New Roman" panose="02020603050405020304" pitchFamily="18" charset="0"/>
              </a:rPr>
              <a:t>to select operation.</a:t>
            </a:r>
            <a:r>
              <a:rPr kumimoji="1" lang="en-US" altLang="zh-CN" dirty="0">
                <a:solidFill>
                  <a:srgbClr val="0070C0"/>
                </a:solidFill>
                <a:latin typeface="Times New Roman" panose="02020603050405020304" pitchFamily="18" charset="0"/>
                <a:cs typeface="Times New Roman" panose="02020603050405020304" pitchFamily="18" charset="0"/>
              </a:rPr>
              <a:t> </a:t>
            </a:r>
            <a:r>
              <a:rPr kumimoji="1" lang="en-US" altLang="zh-CN" dirty="0" err="1">
                <a:solidFill>
                  <a:srgbClr val="7030A0"/>
                </a:solidFill>
                <a:latin typeface="Times New Roman" panose="02020603050405020304" pitchFamily="18" charset="0"/>
                <a:cs typeface="Times New Roman" panose="02020603050405020304" pitchFamily="18" charset="0"/>
              </a:rPr>
              <a:t>argp</a:t>
            </a:r>
            <a:r>
              <a:rPr kumimoji="1" lang="en-US" altLang="zh-CN" dirty="0">
                <a:solidFill>
                  <a:srgbClr val="0070C0"/>
                </a:solidFill>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is cast to </a:t>
            </a:r>
            <a:r>
              <a:rPr kumimoji="1" lang="en-US" altLang="zh-CN" dirty="0">
                <a:solidFill>
                  <a:srgbClr val="0070C0"/>
                </a:solidFill>
                <a:latin typeface="Times New Roman" panose="02020603050405020304" pitchFamily="18" charset="0"/>
                <a:cs typeface="Times New Roman" panose="02020603050405020304" pitchFamily="18" charset="0"/>
              </a:rPr>
              <a:t>driver-specific data types </a:t>
            </a:r>
            <a:r>
              <a:rPr kumimoji="1" lang="en-US" altLang="zh-CN" dirty="0">
                <a:latin typeface="Times New Roman" panose="02020603050405020304" pitchFamily="18" charset="0"/>
                <a:cs typeface="Times New Roman" panose="02020603050405020304" pitchFamily="18" charset="0"/>
              </a:rPr>
              <a:t>to carry information in and out.</a:t>
            </a:r>
            <a:endParaRPr kumimoji="1" lang="en" altLang="zh-CN" dirty="0">
              <a:latin typeface="Times New Roman" panose="02020603050405020304" pitchFamily="18" charset="0"/>
              <a:cs typeface="Times New Roman" panose="02020603050405020304" pitchFamily="18" charset="0"/>
            </a:endParaRPr>
          </a:p>
        </p:txBody>
      </p:sp>
      <p:sp>
        <p:nvSpPr>
          <p:cNvPr id="3" name="灯片编号占位符 2">
            <a:extLst>
              <a:ext uri="{FF2B5EF4-FFF2-40B4-BE49-F238E27FC236}">
                <a16:creationId xmlns:a16="http://schemas.microsoft.com/office/drawing/2014/main" id="{B8A45F4B-6DD8-144E-8FDD-DA9B9D1CC13B}"/>
              </a:ext>
            </a:extLst>
          </p:cNvPr>
          <p:cNvSpPr>
            <a:spLocks noGrp="1"/>
          </p:cNvSpPr>
          <p:nvPr>
            <p:ph type="sldNum" sz="quarter" idx="12"/>
          </p:nvPr>
        </p:nvSpPr>
        <p:spPr/>
        <p:txBody>
          <a:bodyPr/>
          <a:lstStyle/>
          <a:p>
            <a:fld id="{F0CCD5EE-E157-2944-9C89-7350F342A20F}" type="slidenum">
              <a:rPr kumimoji="1" lang="zh-CN" altLang="en-US" smtClean="0"/>
              <a:t>7</a:t>
            </a:fld>
            <a:endParaRPr kumimoji="1" lang="zh-CN" altLang="en-US"/>
          </a:p>
        </p:txBody>
      </p:sp>
      <p:pic>
        <p:nvPicPr>
          <p:cNvPr id="5" name="图片 4">
            <a:extLst>
              <a:ext uri="{FF2B5EF4-FFF2-40B4-BE49-F238E27FC236}">
                <a16:creationId xmlns:a16="http://schemas.microsoft.com/office/drawing/2014/main" id="{5FD00EC8-5F2A-AE4A-AD25-60D250774C4A}"/>
              </a:ext>
            </a:extLst>
          </p:cNvPr>
          <p:cNvPicPr>
            <a:picLocks noChangeAspect="1"/>
          </p:cNvPicPr>
          <p:nvPr/>
        </p:nvPicPr>
        <p:blipFill>
          <a:blip r:embed="rId3"/>
          <a:stretch>
            <a:fillRect/>
          </a:stretch>
        </p:blipFill>
        <p:spPr>
          <a:xfrm>
            <a:off x="443851" y="2248016"/>
            <a:ext cx="5537200" cy="2590800"/>
          </a:xfrm>
          <a:prstGeom prst="rect">
            <a:avLst/>
          </a:prstGeom>
        </p:spPr>
      </p:pic>
      <p:sp>
        <p:nvSpPr>
          <p:cNvPr id="11" name="文本框 10">
            <a:extLst>
              <a:ext uri="{FF2B5EF4-FFF2-40B4-BE49-F238E27FC236}">
                <a16:creationId xmlns:a16="http://schemas.microsoft.com/office/drawing/2014/main" id="{521E7CCE-0AA9-CF43-8D29-4E6B305593E2}"/>
              </a:ext>
            </a:extLst>
          </p:cNvPr>
          <p:cNvSpPr txBox="1"/>
          <p:nvPr/>
        </p:nvSpPr>
        <p:spPr>
          <a:xfrm>
            <a:off x="5773057" y="3404916"/>
            <a:ext cx="2398311" cy="276999"/>
          </a:xfrm>
          <a:prstGeom prst="rect">
            <a:avLst/>
          </a:prstGeom>
          <a:noFill/>
        </p:spPr>
        <p:txBody>
          <a:bodyPr wrap="square">
            <a:spAutoFit/>
          </a:bodyPr>
          <a:lstStyle/>
          <a:p>
            <a:r>
              <a:rPr lang="en-US" altLang="zh-CN" sz="1200" dirty="0">
                <a:latin typeface="Times New Roman" panose="02020603050405020304" pitchFamily="18" charset="0"/>
                <a:cs typeface="Times New Roman" panose="02020603050405020304" pitchFamily="18" charset="0"/>
              </a:rPr>
              <a:t>name of </a:t>
            </a:r>
            <a:r>
              <a:rPr lang="zh-CN" altLang="en-US" sz="1200" dirty="0">
                <a:latin typeface="Times New Roman" panose="02020603050405020304" pitchFamily="18" charset="0"/>
                <a:cs typeface="Times New Roman" panose="02020603050405020304" pitchFamily="18" charset="0"/>
              </a:rPr>
              <a:t>MSM device.</a:t>
            </a:r>
          </a:p>
        </p:txBody>
      </p:sp>
      <p:cxnSp>
        <p:nvCxnSpPr>
          <p:cNvPr id="13" name="直线箭头连接符 12">
            <a:extLst>
              <a:ext uri="{FF2B5EF4-FFF2-40B4-BE49-F238E27FC236}">
                <a16:creationId xmlns:a16="http://schemas.microsoft.com/office/drawing/2014/main" id="{B752BB59-EB99-C647-A1FE-313DC8045664}"/>
              </a:ext>
            </a:extLst>
          </p:cNvPr>
          <p:cNvCxnSpPr>
            <a:cxnSpLocks/>
            <a:endCxn id="11" idx="1"/>
          </p:cNvCxnSpPr>
          <p:nvPr/>
        </p:nvCxnSpPr>
        <p:spPr>
          <a:xfrm flipV="1">
            <a:off x="4171046" y="3543416"/>
            <a:ext cx="1602011" cy="138499"/>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16" name="直线箭头连接符 15">
            <a:extLst>
              <a:ext uri="{FF2B5EF4-FFF2-40B4-BE49-F238E27FC236}">
                <a16:creationId xmlns:a16="http://schemas.microsoft.com/office/drawing/2014/main" id="{AB527AB2-6ACF-7D4E-8C78-044E3D93B2AD}"/>
              </a:ext>
            </a:extLst>
          </p:cNvPr>
          <p:cNvCxnSpPr>
            <a:cxnSpLocks/>
          </p:cNvCxnSpPr>
          <p:nvPr/>
        </p:nvCxnSpPr>
        <p:spPr>
          <a:xfrm flipV="1">
            <a:off x="5180045" y="3906906"/>
            <a:ext cx="593012" cy="1"/>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18" name="文本框 17">
            <a:extLst>
              <a:ext uri="{FF2B5EF4-FFF2-40B4-BE49-F238E27FC236}">
                <a16:creationId xmlns:a16="http://schemas.microsoft.com/office/drawing/2014/main" id="{094EC96B-C448-5940-AEC9-E9A5AECF8AD0}"/>
              </a:ext>
            </a:extLst>
          </p:cNvPr>
          <p:cNvSpPr txBox="1"/>
          <p:nvPr/>
        </p:nvSpPr>
        <p:spPr>
          <a:xfrm>
            <a:off x="5806755" y="3768407"/>
            <a:ext cx="2364613" cy="276998"/>
          </a:xfrm>
          <a:prstGeom prst="rect">
            <a:avLst/>
          </a:prstGeom>
          <a:noFill/>
        </p:spPr>
        <p:txBody>
          <a:bodyPr wrap="square">
            <a:spAutoFit/>
          </a:bodyPr>
          <a:lstStyle/>
          <a:p>
            <a:r>
              <a:rPr lang="en-US" altLang="zh-CN" sz="1200" dirty="0">
                <a:latin typeface="Times New Roman" panose="02020603050405020304" pitchFamily="18" charset="0"/>
                <a:cs typeface="Times New Roman" panose="02020603050405020304" pitchFamily="18" charset="0"/>
              </a:rPr>
              <a:t>type of argument of </a:t>
            </a:r>
            <a:r>
              <a:rPr lang="en-US" altLang="zh-CN" sz="1200" dirty="0" err="1">
                <a:latin typeface="Times New Roman" panose="02020603050405020304" pitchFamily="18" charset="0"/>
                <a:cs typeface="Times New Roman" panose="02020603050405020304" pitchFamily="18" charset="0"/>
              </a:rPr>
              <a:t>syscall</a:t>
            </a:r>
            <a:r>
              <a:rPr lang="en-US" altLang="zh-CN" sz="1200" dirty="0">
                <a:latin typeface="Times New Roman" panose="02020603050405020304" pitchFamily="18" charset="0"/>
                <a:cs typeface="Times New Roman" panose="02020603050405020304" pitchFamily="18" charset="0"/>
              </a:rPr>
              <a:t> ioctl</a:t>
            </a:r>
            <a:r>
              <a:rPr lang="zh-CN" altLang="en-US" sz="1200" dirty="0">
                <a:latin typeface="Times New Roman" panose="02020603050405020304" pitchFamily="18" charset="0"/>
                <a:cs typeface="Times New Roman" panose="02020603050405020304" pitchFamily="18" charset="0"/>
              </a:rPr>
              <a:t>.</a:t>
            </a:r>
          </a:p>
        </p:txBody>
      </p:sp>
      <p:sp>
        <p:nvSpPr>
          <p:cNvPr id="19" name="文本框 18">
            <a:extLst>
              <a:ext uri="{FF2B5EF4-FFF2-40B4-BE49-F238E27FC236}">
                <a16:creationId xmlns:a16="http://schemas.microsoft.com/office/drawing/2014/main" id="{3DD4D58E-F301-CA47-A52D-C5F9238747F0}"/>
              </a:ext>
            </a:extLst>
          </p:cNvPr>
          <p:cNvSpPr txBox="1"/>
          <p:nvPr/>
        </p:nvSpPr>
        <p:spPr>
          <a:xfrm>
            <a:off x="443851" y="5126435"/>
            <a:ext cx="11304297" cy="1060483"/>
          </a:xfrm>
          <a:prstGeom prst="rect">
            <a:avLst/>
          </a:prstGeom>
          <a:noFill/>
        </p:spPr>
        <p:txBody>
          <a:bodyPr wrap="square" rtlCol="0">
            <a:spAutoFit/>
          </a:bodyPr>
          <a:lstStyle/>
          <a:p>
            <a:pPr>
              <a:lnSpc>
                <a:spcPct val="120000"/>
              </a:lnSpc>
            </a:pPr>
            <a:r>
              <a:rPr kumimoji="1" lang="en-US" altLang="zh-CN" dirty="0">
                <a:latin typeface="Times New Roman" panose="02020603050405020304" pitchFamily="18" charset="0"/>
                <a:cs typeface="Times New Roman" panose="02020603050405020304" pitchFamily="18" charset="0"/>
              </a:rPr>
              <a:t>Challenges:</a:t>
            </a:r>
          </a:p>
          <a:p>
            <a:pPr marL="285750" indent="-285750">
              <a:lnSpc>
                <a:spcPct val="120000"/>
              </a:lnSpc>
              <a:buFontTx/>
              <a:buChar char="-"/>
            </a:pPr>
            <a:r>
              <a:rPr kumimoji="1" lang="en" altLang="zh-CN" dirty="0">
                <a:latin typeface="Times New Roman" panose="02020603050405020304" pitchFamily="18" charset="0"/>
                <a:cs typeface="Times New Roman" panose="02020603050405020304" pitchFamily="18" charset="0"/>
              </a:rPr>
              <a:t>1. Extract expected parameter values and type definitions</a:t>
            </a:r>
          </a:p>
          <a:p>
            <a:pPr marL="285750" indent="-285750">
              <a:lnSpc>
                <a:spcPct val="120000"/>
              </a:lnSpc>
              <a:buFontTx/>
              <a:buChar char="-"/>
            </a:pPr>
            <a:r>
              <a:rPr kumimoji="1" lang="en" altLang="zh-CN" dirty="0">
                <a:latin typeface="Times New Roman" panose="02020603050405020304" pitchFamily="18" charset="0"/>
                <a:cs typeface="Times New Roman" panose="02020603050405020304" pitchFamily="18" charset="0"/>
              </a:rPr>
              <a:t>2. Infer dependencies among </a:t>
            </a:r>
            <a:r>
              <a:rPr kumimoji="1" lang="en" altLang="zh-CN" dirty="0" err="1">
                <a:latin typeface="Times New Roman" panose="02020603050405020304" pitchFamily="18" charset="0"/>
                <a:cs typeface="Times New Roman" panose="02020603050405020304" pitchFamily="18" charset="0"/>
              </a:rPr>
              <a:t>syscalls</a:t>
            </a:r>
            <a:r>
              <a:rPr kumimoji="1" lang="en" altLang="zh-CN" dirty="0">
                <a:latin typeface="Times New Roman" panose="02020603050405020304" pitchFamily="18" charset="0"/>
                <a:cs typeface="Times New Roman" panose="02020603050405020304" pitchFamily="18" charset="0"/>
              </a:rPr>
              <a:t> and encode the dependencies in parameter</a:t>
            </a:r>
            <a:endParaRPr kumimoji="1"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964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E10B2FE-5830-7B47-B455-EFE788337180}"/>
              </a:ext>
            </a:extLst>
          </p:cNvPr>
          <p:cNvSpPr>
            <a:spLocks noGrp="1"/>
          </p:cNvSpPr>
          <p:nvPr>
            <p:ph type="title"/>
          </p:nvPr>
        </p:nvSpPr>
        <p:spPr>
          <a:xfrm>
            <a:off x="476025" y="316925"/>
            <a:ext cx="5121211" cy="443096"/>
          </a:xfrm>
        </p:spPr>
        <p:txBody>
          <a:bodyPr>
            <a:normAutofit fontScale="90000"/>
          </a:bodyPr>
          <a:lstStyle/>
          <a:p>
            <a:r>
              <a:rPr kumimoji="1" lang="en" altLang="zh-CN" sz="2800" b="1" dirty="0">
                <a:latin typeface="Times New Roman" panose="02020603050405020304" pitchFamily="18" charset="0"/>
                <a:cs typeface="Times New Roman" panose="02020603050405020304" pitchFamily="18" charset="0"/>
              </a:rPr>
              <a:t>1-</a:t>
            </a:r>
            <a:r>
              <a:rPr kumimoji="1" lang="en-US" altLang="zh-CN" sz="2800" b="1" dirty="0">
                <a:latin typeface="Times New Roman" panose="02020603050405020304" pitchFamily="18" charset="0"/>
                <a:cs typeface="Times New Roman" panose="02020603050405020304" pitchFamily="18" charset="0"/>
              </a:rPr>
              <a:t>3</a:t>
            </a:r>
            <a:r>
              <a:rPr kumimoji="1" lang="en" altLang="zh-CN" sz="2800" b="1" dirty="0">
                <a:latin typeface="Times New Roman" panose="02020603050405020304" pitchFamily="18" charset="0"/>
                <a:cs typeface="Times New Roman" panose="02020603050405020304" pitchFamily="18" charset="0"/>
              </a:rPr>
              <a:t>.Approach</a:t>
            </a:r>
            <a:endParaRPr kumimoji="1" lang="zh-CN" altLang="en-US" sz="2800" b="1" dirty="0">
              <a:latin typeface="Times New Roman" panose="02020603050405020304" pitchFamily="18" charset="0"/>
              <a:cs typeface="Times New Roman" panose="02020603050405020304" pitchFamily="18" charset="0"/>
            </a:endParaRPr>
          </a:p>
        </p:txBody>
      </p:sp>
      <p:sp>
        <p:nvSpPr>
          <p:cNvPr id="3" name="灯片编号占位符 2">
            <a:extLst>
              <a:ext uri="{FF2B5EF4-FFF2-40B4-BE49-F238E27FC236}">
                <a16:creationId xmlns:a16="http://schemas.microsoft.com/office/drawing/2014/main" id="{B8A45F4B-6DD8-144E-8FDD-DA9B9D1CC13B}"/>
              </a:ext>
            </a:extLst>
          </p:cNvPr>
          <p:cNvSpPr>
            <a:spLocks noGrp="1"/>
          </p:cNvSpPr>
          <p:nvPr>
            <p:ph type="sldNum" sz="quarter" idx="12"/>
          </p:nvPr>
        </p:nvSpPr>
        <p:spPr/>
        <p:txBody>
          <a:bodyPr/>
          <a:lstStyle/>
          <a:p>
            <a:fld id="{F0CCD5EE-E157-2944-9C89-7350F342A20F}" type="slidenum">
              <a:rPr kumimoji="1" lang="zh-CN" altLang="en-US" smtClean="0"/>
              <a:t>8</a:t>
            </a:fld>
            <a:endParaRPr kumimoji="1" lang="zh-CN" altLang="en-US"/>
          </a:p>
        </p:txBody>
      </p:sp>
      <p:pic>
        <p:nvPicPr>
          <p:cNvPr id="7" name="图片 6">
            <a:extLst>
              <a:ext uri="{FF2B5EF4-FFF2-40B4-BE49-F238E27FC236}">
                <a16:creationId xmlns:a16="http://schemas.microsoft.com/office/drawing/2014/main" id="{A8F6D39A-8BB9-0245-8C2F-230D43829419}"/>
              </a:ext>
            </a:extLst>
          </p:cNvPr>
          <p:cNvPicPr>
            <a:picLocks noChangeAspect="1"/>
          </p:cNvPicPr>
          <p:nvPr/>
        </p:nvPicPr>
        <p:blipFill>
          <a:blip r:embed="rId3"/>
          <a:stretch>
            <a:fillRect/>
          </a:stretch>
        </p:blipFill>
        <p:spPr>
          <a:xfrm>
            <a:off x="157090" y="924071"/>
            <a:ext cx="10668000" cy="3771900"/>
          </a:xfrm>
          <a:prstGeom prst="rect">
            <a:avLst/>
          </a:prstGeom>
        </p:spPr>
      </p:pic>
      <p:sp>
        <p:nvSpPr>
          <p:cNvPr id="14" name="文本框 13">
            <a:extLst>
              <a:ext uri="{FF2B5EF4-FFF2-40B4-BE49-F238E27FC236}">
                <a16:creationId xmlns:a16="http://schemas.microsoft.com/office/drawing/2014/main" id="{F9153F29-86C7-0B48-B55B-3F35CC94BE02}"/>
              </a:ext>
            </a:extLst>
          </p:cNvPr>
          <p:cNvSpPr txBox="1"/>
          <p:nvPr/>
        </p:nvSpPr>
        <p:spPr>
          <a:xfrm>
            <a:off x="443851" y="4695971"/>
            <a:ext cx="11304297" cy="395686"/>
          </a:xfrm>
          <a:prstGeom prst="rect">
            <a:avLst/>
          </a:prstGeom>
          <a:noFill/>
        </p:spPr>
        <p:txBody>
          <a:bodyPr wrap="square" rtlCol="0">
            <a:spAutoFit/>
          </a:bodyPr>
          <a:lstStyle/>
          <a:p>
            <a:pPr>
              <a:lnSpc>
                <a:spcPct val="120000"/>
              </a:lnSpc>
            </a:pPr>
            <a:r>
              <a:rPr kumimoji="1" lang="en-US" altLang="zh-CN" dirty="0">
                <a:latin typeface="Times New Roman" panose="02020603050405020304" pitchFamily="18" charset="0"/>
                <a:cs typeface="Times New Roman" panose="02020603050405020304" pitchFamily="18" charset="0"/>
              </a:rPr>
              <a:t>Critical</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Components: Device Name, Command Value, Argument Type</a:t>
            </a:r>
          </a:p>
        </p:txBody>
      </p:sp>
    </p:spTree>
    <p:extLst>
      <p:ext uri="{BB962C8B-B14F-4D97-AF65-F5344CB8AC3E}">
        <p14:creationId xmlns:p14="http://schemas.microsoft.com/office/powerpoint/2010/main" val="1252250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E10B2FE-5830-7B47-B455-EFE788337180}"/>
              </a:ext>
            </a:extLst>
          </p:cNvPr>
          <p:cNvSpPr>
            <a:spLocks noGrp="1"/>
          </p:cNvSpPr>
          <p:nvPr>
            <p:ph type="title"/>
          </p:nvPr>
        </p:nvSpPr>
        <p:spPr>
          <a:xfrm>
            <a:off x="476025" y="316925"/>
            <a:ext cx="5121211" cy="443096"/>
          </a:xfrm>
        </p:spPr>
        <p:txBody>
          <a:bodyPr>
            <a:normAutofit fontScale="90000"/>
          </a:bodyPr>
          <a:lstStyle/>
          <a:p>
            <a:r>
              <a:rPr kumimoji="1" lang="en" altLang="zh-CN" sz="2800" b="1" dirty="0">
                <a:latin typeface="Times New Roman" panose="02020603050405020304" pitchFamily="18" charset="0"/>
                <a:cs typeface="Times New Roman" panose="02020603050405020304" pitchFamily="18" charset="0"/>
              </a:rPr>
              <a:t>1-</a:t>
            </a:r>
            <a:r>
              <a:rPr kumimoji="1" lang="en-US" altLang="zh-CN" sz="2800" b="1" dirty="0">
                <a:latin typeface="Times New Roman" panose="02020603050405020304" pitchFamily="18" charset="0"/>
                <a:cs typeface="Times New Roman" panose="02020603050405020304" pitchFamily="18" charset="0"/>
              </a:rPr>
              <a:t>3-1</a:t>
            </a:r>
            <a:r>
              <a:rPr kumimoji="1" lang="en" altLang="zh-CN" sz="2800" b="1" dirty="0">
                <a:latin typeface="Times New Roman" panose="02020603050405020304" pitchFamily="18" charset="0"/>
                <a:cs typeface="Times New Roman" panose="02020603050405020304" pitchFamily="18" charset="0"/>
              </a:rPr>
              <a:t>. Device</a:t>
            </a:r>
            <a:r>
              <a:rPr kumimoji="1" lang="zh-CN" altLang="en-US" sz="2800" b="1" dirty="0">
                <a:latin typeface="Times New Roman" panose="02020603050405020304" pitchFamily="18" charset="0"/>
                <a:cs typeface="Times New Roman" panose="02020603050405020304" pitchFamily="18" charset="0"/>
              </a:rPr>
              <a:t> </a:t>
            </a:r>
            <a:r>
              <a:rPr kumimoji="1" lang="en-US" altLang="zh-CN" sz="2800" b="1" dirty="0">
                <a:latin typeface="Times New Roman" panose="02020603050405020304" pitchFamily="18" charset="0"/>
                <a:cs typeface="Times New Roman" panose="02020603050405020304" pitchFamily="18" charset="0"/>
              </a:rPr>
              <a:t>Name</a:t>
            </a:r>
            <a:endParaRPr kumimoji="1" lang="zh-CN" altLang="en-US" sz="2800" b="1" dirty="0">
              <a:latin typeface="Times New Roman" panose="02020603050405020304" pitchFamily="18" charset="0"/>
              <a:cs typeface="Times New Roman" panose="02020603050405020304" pitchFamily="18" charset="0"/>
            </a:endParaRPr>
          </a:p>
        </p:txBody>
      </p:sp>
      <p:sp>
        <p:nvSpPr>
          <p:cNvPr id="3" name="灯片编号占位符 2">
            <a:extLst>
              <a:ext uri="{FF2B5EF4-FFF2-40B4-BE49-F238E27FC236}">
                <a16:creationId xmlns:a16="http://schemas.microsoft.com/office/drawing/2014/main" id="{B8A45F4B-6DD8-144E-8FDD-DA9B9D1CC13B}"/>
              </a:ext>
            </a:extLst>
          </p:cNvPr>
          <p:cNvSpPr>
            <a:spLocks noGrp="1"/>
          </p:cNvSpPr>
          <p:nvPr>
            <p:ph type="sldNum" sz="quarter" idx="12"/>
          </p:nvPr>
        </p:nvSpPr>
        <p:spPr/>
        <p:txBody>
          <a:bodyPr/>
          <a:lstStyle/>
          <a:p>
            <a:fld id="{F0CCD5EE-E157-2944-9C89-7350F342A20F}" type="slidenum">
              <a:rPr kumimoji="1" lang="zh-CN" altLang="en-US" smtClean="0"/>
              <a:t>9</a:t>
            </a:fld>
            <a:endParaRPr kumimoji="1" lang="zh-CN" altLang="en-US"/>
          </a:p>
        </p:txBody>
      </p:sp>
      <p:pic>
        <p:nvPicPr>
          <p:cNvPr id="5" name="图片 4">
            <a:extLst>
              <a:ext uri="{FF2B5EF4-FFF2-40B4-BE49-F238E27FC236}">
                <a16:creationId xmlns:a16="http://schemas.microsoft.com/office/drawing/2014/main" id="{1CD4C50D-571B-EF41-B063-02DA4B3204D4}"/>
              </a:ext>
            </a:extLst>
          </p:cNvPr>
          <p:cNvPicPr>
            <a:picLocks noChangeAspect="1"/>
          </p:cNvPicPr>
          <p:nvPr/>
        </p:nvPicPr>
        <p:blipFill>
          <a:blip r:embed="rId3"/>
          <a:stretch>
            <a:fillRect/>
          </a:stretch>
        </p:blipFill>
        <p:spPr>
          <a:xfrm>
            <a:off x="255330" y="956969"/>
            <a:ext cx="5562600" cy="4343400"/>
          </a:xfrm>
          <a:prstGeom prst="rect">
            <a:avLst/>
          </a:prstGeom>
        </p:spPr>
      </p:pic>
      <p:sp>
        <p:nvSpPr>
          <p:cNvPr id="8" name="文本框 7">
            <a:extLst>
              <a:ext uri="{FF2B5EF4-FFF2-40B4-BE49-F238E27FC236}">
                <a16:creationId xmlns:a16="http://schemas.microsoft.com/office/drawing/2014/main" id="{62308C77-C7BB-FE4B-9A72-C51009F6AC5D}"/>
              </a:ext>
            </a:extLst>
          </p:cNvPr>
          <p:cNvSpPr txBox="1"/>
          <p:nvPr/>
        </p:nvSpPr>
        <p:spPr>
          <a:xfrm>
            <a:off x="5817930" y="1371321"/>
            <a:ext cx="5962391" cy="2057679"/>
          </a:xfrm>
          <a:prstGeom prst="rect">
            <a:avLst/>
          </a:prstGeom>
          <a:solidFill>
            <a:schemeClr val="bg1"/>
          </a:solidFill>
        </p:spPr>
        <p:txBody>
          <a:bodyPr wrap="square" rtlCol="0">
            <a:spAutoFit/>
          </a:bodyPr>
          <a:lstStyle/>
          <a:p>
            <a:pPr>
              <a:lnSpc>
                <a:spcPct val="120000"/>
              </a:lnSpc>
            </a:pPr>
            <a:r>
              <a:rPr kumimoji="1" lang="en" altLang="zh-CN" dirty="0">
                <a:latin typeface="Times New Roman" panose="02020603050405020304" pitchFamily="18" charset="0"/>
                <a:cs typeface="Times New Roman" panose="02020603050405020304" pitchFamily="18" charset="0"/>
              </a:rPr>
              <a:t>Requiring:</a:t>
            </a:r>
          </a:p>
          <a:p>
            <a:pPr>
              <a:lnSpc>
                <a:spcPct val="120000"/>
              </a:lnSpc>
            </a:pPr>
            <a:endParaRPr kumimoji="1" lang="en" altLang="zh-CN" dirty="0">
              <a:latin typeface="Times New Roman" panose="02020603050405020304" pitchFamily="18" charset="0"/>
              <a:cs typeface="Times New Roman" panose="02020603050405020304" pitchFamily="18" charset="0"/>
            </a:endParaRPr>
          </a:p>
          <a:p>
            <a:pPr>
              <a:lnSpc>
                <a:spcPct val="120000"/>
              </a:lnSpc>
            </a:pPr>
            <a:r>
              <a:rPr kumimoji="1" lang="en" altLang="zh-CN" dirty="0">
                <a:latin typeface="Times New Roman" panose="02020603050405020304" pitchFamily="18" charset="0"/>
                <a:cs typeface="Times New Roman" panose="02020603050405020304" pitchFamily="18" charset="0"/>
              </a:rPr>
              <a:t>- Operation Handler: The initialization of struct variable including file operation.</a:t>
            </a:r>
          </a:p>
          <a:p>
            <a:pPr>
              <a:lnSpc>
                <a:spcPct val="120000"/>
              </a:lnSpc>
            </a:pPr>
            <a:endParaRPr kumimoji="1" lang="en" altLang="zh-CN" dirty="0">
              <a:latin typeface="Times New Roman" panose="02020603050405020304" pitchFamily="18" charset="0"/>
              <a:cs typeface="Times New Roman" panose="02020603050405020304" pitchFamily="18" charset="0"/>
            </a:endParaRPr>
          </a:p>
          <a:p>
            <a:pPr>
              <a:lnSpc>
                <a:spcPct val="120000"/>
              </a:lnSpc>
            </a:pPr>
            <a:r>
              <a:rPr kumimoji="1" lang="en" altLang="zh-CN" dirty="0">
                <a:latin typeface="Times New Roman" panose="02020603050405020304" pitchFamily="18" charset="0"/>
                <a:cs typeface="Times New Roman" panose="02020603050405020304" pitchFamily="18" charset="0"/>
              </a:rPr>
              <a:t>- Usage: The </a:t>
            </a:r>
            <a:r>
              <a:rPr kumimoji="1" lang="en" altLang="zh-CN" dirty="0" err="1">
                <a:latin typeface="Times New Roman" panose="02020603050405020304" pitchFamily="18" charset="0"/>
                <a:cs typeface="Times New Roman" panose="02020603050405020304" pitchFamily="18" charset="0"/>
              </a:rPr>
              <a:t>refered</a:t>
            </a:r>
            <a:r>
              <a:rPr kumimoji="1" lang="en" altLang="zh-CN" dirty="0">
                <a:latin typeface="Times New Roman" panose="02020603050405020304" pitchFamily="18" charset="0"/>
                <a:cs typeface="Times New Roman" panose="02020603050405020304" pitchFamily="18" charset="0"/>
              </a:rPr>
              <a:t> site of the file operation struct variable.</a:t>
            </a:r>
          </a:p>
        </p:txBody>
      </p:sp>
    </p:spTree>
    <p:extLst>
      <p:ext uri="{BB962C8B-B14F-4D97-AF65-F5344CB8AC3E}">
        <p14:creationId xmlns:p14="http://schemas.microsoft.com/office/powerpoint/2010/main" val="23085539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1383</TotalTime>
  <Words>1942</Words>
  <Application>Microsoft Macintosh PowerPoint</Application>
  <PresentationFormat>宽屏</PresentationFormat>
  <Paragraphs>171</Paragraphs>
  <Slides>20</Slides>
  <Notes>18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等线</vt:lpstr>
      <vt:lpstr>等线 Light</vt:lpstr>
      <vt:lpstr>Arial</vt:lpstr>
      <vt:lpstr>Times New Roman</vt:lpstr>
      <vt:lpstr>Wingdings</vt:lpstr>
      <vt:lpstr>Office 主题​​</vt:lpstr>
      <vt:lpstr>Static Analysis with LLM</vt:lpstr>
      <vt:lpstr>Contents</vt:lpstr>
      <vt:lpstr>1.KernelGPT: Enhanced Kernel Fuzzing via Large Language Models</vt:lpstr>
      <vt:lpstr>1-1.intro</vt:lpstr>
      <vt:lpstr>1-1.intro</vt:lpstr>
      <vt:lpstr>1-1.intro</vt:lpstr>
      <vt:lpstr>1-2.Background</vt:lpstr>
      <vt:lpstr>1-3.Approach</vt:lpstr>
      <vt:lpstr>1-3-1. Device Name</vt:lpstr>
      <vt:lpstr>1-3-2. Command Value</vt:lpstr>
      <vt:lpstr>1-3-3. Argument Type</vt:lpstr>
      <vt:lpstr>1-4. Evaluation</vt:lpstr>
      <vt:lpstr>2.When Dataflow Analysis Meets Large Language Models</vt:lpstr>
      <vt:lpstr>2-1.intro</vt:lpstr>
      <vt:lpstr>2-2.method</vt:lpstr>
      <vt:lpstr>2-2-1.Source/Sink Extraction</vt:lpstr>
      <vt:lpstr>2-2-2.Dataflow Summarization</vt:lpstr>
      <vt:lpstr>2-2-3. Path Feasibility Validation</vt:lpstr>
      <vt:lpstr>2-3. Evaluation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程 柏钧</dc:creator>
  <cp:lastModifiedBy>程 柏钧</cp:lastModifiedBy>
  <cp:revision>247</cp:revision>
  <dcterms:created xsi:type="dcterms:W3CDTF">2023-06-14T09:54:53Z</dcterms:created>
  <dcterms:modified xsi:type="dcterms:W3CDTF">2024-04-14T06:56:25Z</dcterms:modified>
</cp:coreProperties>
</file>