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Lst>
  <p:notesMasterIdLst>
    <p:notesMasterId r:id="rId42"/>
  </p:notesMasterIdLst>
  <p:sldIdLst>
    <p:sldId id="257" r:id="rId14"/>
    <p:sldId id="604" r:id="rId15"/>
    <p:sldId id="582" r:id="rId16"/>
    <p:sldId id="621" r:id="rId17"/>
    <p:sldId id="643" r:id="rId18"/>
    <p:sldId id="623" r:id="rId19"/>
    <p:sldId id="624" r:id="rId20"/>
    <p:sldId id="625" r:id="rId21"/>
    <p:sldId id="627" r:id="rId22"/>
    <p:sldId id="644" r:id="rId23"/>
    <p:sldId id="629" r:id="rId24"/>
    <p:sldId id="645" r:id="rId25"/>
    <p:sldId id="646" r:id="rId26"/>
    <p:sldId id="647" r:id="rId27"/>
    <p:sldId id="648" r:id="rId28"/>
    <p:sldId id="649" r:id="rId29"/>
    <p:sldId id="580" r:id="rId30"/>
    <p:sldId id="651" r:id="rId31"/>
    <p:sldId id="652" r:id="rId32"/>
    <p:sldId id="653" r:id="rId33"/>
    <p:sldId id="654" r:id="rId34"/>
    <p:sldId id="655" r:id="rId35"/>
    <p:sldId id="657" r:id="rId36"/>
    <p:sldId id="656" r:id="rId37"/>
    <p:sldId id="658" r:id="rId38"/>
    <p:sldId id="659" r:id="rId39"/>
    <p:sldId id="660" r:id="rId40"/>
    <p:sldId id="296"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 Gadfly" initials="RG" lastIdx="1" clrIdx="0">
    <p:extLst>
      <p:ext uri="{19B8F6BF-5375-455C-9EA6-DF929625EA0E}">
        <p15:presenceInfo xmlns:p15="http://schemas.microsoft.com/office/powerpoint/2012/main" userId="15afc8b3fcaaf8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339966"/>
    <a:srgbClr val="D7E4BD"/>
    <a:srgbClr val="FC84A1"/>
    <a:srgbClr val="0C86B6"/>
    <a:srgbClr val="96A476"/>
    <a:srgbClr val="4F6228"/>
    <a:srgbClr val="D7E4DE"/>
    <a:srgbClr val="EBF1DE"/>
    <a:srgbClr val="EBD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65265" autoAdjust="0"/>
  </p:normalViewPr>
  <p:slideViewPr>
    <p:cSldViewPr snapToGrid="0">
      <p:cViewPr varScale="1">
        <p:scale>
          <a:sx n="90" d="100"/>
          <a:sy n="90" d="100"/>
        </p:scale>
        <p:origin x="1694" y="67"/>
      </p:cViewPr>
      <p:guideLst>
        <p:guide orient="horz" pos="2160"/>
        <p:guide pos="3840"/>
      </p:guideLst>
    </p:cSldViewPr>
  </p:slideViewPr>
  <p:notesTextViewPr>
    <p:cViewPr>
      <p:scale>
        <a:sx n="1" d="1"/>
        <a:sy n="1" d="1"/>
      </p:scale>
      <p:origin x="0" y="0"/>
    </p:cViewPr>
  </p:notesTextViewPr>
  <p:sorterViewPr>
    <p:cViewPr>
      <p:scale>
        <a:sx n="100" d="100"/>
        <a:sy n="100" d="100"/>
      </p:scale>
      <p:origin x="0" y="-10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commentAuthors" Target="commentAuthor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FB59F383-464A-4F23-8278-FE4743495795}" type="datetimeFigureOut">
              <a:rPr lang="zh-CN" altLang="en-US"/>
              <a:pPr>
                <a:defRPr/>
              </a:pPr>
              <a:t>2024/4/29</a:t>
            </a:fld>
            <a:endParaRPr lang="zh-CN" altLang="en-US"/>
          </a:p>
        </p:txBody>
      </p:sp>
      <p:sp>
        <p:nvSpPr>
          <p:cNvPr id="5427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688AD6AF-1F90-4D91-867B-16090091FCCD}" type="slidenum">
              <a:rPr lang="zh-CN" altLang="en-US"/>
              <a:pPr>
                <a:defRPr/>
              </a:pPr>
              <a:t>‹#›</a:t>
            </a:fld>
            <a:endParaRPr lang="zh-CN" altLang="en-US"/>
          </a:p>
        </p:txBody>
      </p:sp>
    </p:spTree>
    <p:extLst>
      <p:ext uri="{BB962C8B-B14F-4D97-AF65-F5344CB8AC3E}">
        <p14:creationId xmlns:p14="http://schemas.microsoft.com/office/powerpoint/2010/main" val="1395994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代码大语言模型中的隐私泄露问题。</a:t>
            </a:r>
          </a:p>
        </p:txBody>
      </p:sp>
      <p:sp>
        <p:nvSpPr>
          <p:cNvPr id="4" name="灯片编号占位符 3"/>
          <p:cNvSpPr>
            <a:spLocks noGrp="1"/>
          </p:cNvSpPr>
          <p:nvPr>
            <p:ph type="sldNum" sz="quarter" idx="10"/>
          </p:nvPr>
        </p:nvSpPr>
        <p:spPr/>
        <p:txBody>
          <a:bodyPr/>
          <a:lstStyle/>
          <a:p>
            <a:pPr>
              <a:defRPr/>
            </a:pPr>
            <a:fld id="{688AD6AF-1F90-4D91-867B-16090091FCCD}" type="slidenum">
              <a:rPr lang="zh-CN" altLang="en-US" smtClean="0"/>
              <a:pPr>
                <a:defRPr/>
              </a:pPr>
              <a:t>1</a:t>
            </a:fld>
            <a:endParaRPr lang="zh-CN" altLang="en-US"/>
          </a:p>
        </p:txBody>
      </p:sp>
    </p:spTree>
    <p:extLst>
      <p:ext uri="{BB962C8B-B14F-4D97-AF65-F5344CB8AC3E}">
        <p14:creationId xmlns:p14="http://schemas.microsoft.com/office/powerpoint/2010/main" val="70600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b="1" dirty="0"/>
              <a:t>从</a:t>
            </a:r>
            <a:r>
              <a:rPr lang="en-US" altLang="zh-CN" b="1" dirty="0" err="1"/>
              <a:t>github</a:t>
            </a:r>
            <a:r>
              <a:rPr lang="zh-CN" altLang="en-US" b="1" dirty="0"/>
              <a:t>中采样的真实</a:t>
            </a:r>
            <a:r>
              <a:rPr lang="en-US" altLang="zh-CN" b="1" dirty="0"/>
              <a:t>prompt</a:t>
            </a:r>
          </a:p>
          <a:p>
            <a:pPr>
              <a:buFont typeface="+mj-lt"/>
              <a:buNone/>
            </a:pPr>
            <a:r>
              <a:rPr lang="zh-CN" altLang="en-US" b="0" dirty="0"/>
              <a:t>用于补充前两类</a:t>
            </a:r>
            <a:r>
              <a:rPr lang="en-US" altLang="zh-CN" b="0" dirty="0"/>
              <a:t>prompt</a:t>
            </a:r>
            <a:r>
              <a:rPr lang="zh-CN" altLang="en-US" b="0" dirty="0"/>
              <a:t>，通常含有真实的信息。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10</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99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zh-CN" altLang="en-US" b="1" dirty="0"/>
              <a:t>参数调整</a:t>
            </a:r>
            <a:r>
              <a:rPr lang="zh-CN" altLang="en-US" dirty="0"/>
              <a:t>阶段作者探索了</a:t>
            </a:r>
            <a:r>
              <a:rPr lang="en-US" altLang="zh-CN" dirty="0"/>
              <a:t>prompt</a:t>
            </a:r>
            <a:r>
              <a:rPr lang="zh-CN" altLang="en-US" dirty="0"/>
              <a:t>类型与</a:t>
            </a:r>
            <a:r>
              <a:rPr lang="en-US" altLang="zh-CN" dirty="0"/>
              <a:t>temperature</a:t>
            </a:r>
            <a:r>
              <a:rPr lang="zh-CN" altLang="en-US" dirty="0"/>
              <a:t>取值的关系。</a:t>
            </a:r>
            <a:endParaRPr lang="en-US" altLang="zh-CN" dirty="0"/>
          </a:p>
          <a:p>
            <a:r>
              <a:rPr lang="zh-CN" altLang="en-US" dirty="0"/>
              <a:t>具体的讲，作者把</a:t>
            </a:r>
            <a:r>
              <a:rPr lang="en-US" altLang="zh-CN" dirty="0"/>
              <a:t>prompt</a:t>
            </a:r>
            <a:r>
              <a:rPr lang="zh-CN" altLang="en-US" dirty="0"/>
              <a:t>分为三类。</a:t>
            </a:r>
            <a:endParaRPr lang="en-US" altLang="zh-CN" dirty="0"/>
          </a:p>
          <a:p>
            <a:r>
              <a:rPr lang="zh-CN" altLang="en-US" dirty="0"/>
              <a:t>第一类：通用</a:t>
            </a:r>
            <a:r>
              <a:rPr lang="en-US" altLang="zh-CN" dirty="0"/>
              <a:t>prompt</a:t>
            </a:r>
            <a:r>
              <a:rPr lang="zh-CN" altLang="en-US" dirty="0"/>
              <a:t>，比如</a:t>
            </a:r>
            <a:r>
              <a:rPr lang="en-US" altLang="zh-CN" dirty="0"/>
              <a:t>password=“</a:t>
            </a:r>
            <a:r>
              <a:rPr lang="zh-CN" altLang="en-US" dirty="0"/>
              <a:t>，如果</a:t>
            </a:r>
            <a:r>
              <a:rPr lang="en-US" altLang="zh-CN" dirty="0"/>
              <a:t>temperature</a:t>
            </a:r>
            <a:r>
              <a:rPr lang="zh-CN" altLang="en-US" dirty="0"/>
              <a:t>很低的话，那么模型将以压倒性的可能，不会泄露隐私。它会产生例如</a:t>
            </a:r>
            <a:r>
              <a:rPr lang="en-US" altLang="zh-CN" dirty="0"/>
              <a:t>password=“your password”</a:t>
            </a:r>
            <a:r>
              <a:rPr lang="zh-CN" altLang="en-US" dirty="0"/>
              <a:t>之类的结果。因此针对通用</a:t>
            </a:r>
            <a:r>
              <a:rPr lang="en-US" altLang="zh-CN" dirty="0"/>
              <a:t>prompt</a:t>
            </a:r>
            <a:r>
              <a:rPr lang="zh-CN" altLang="en-US" dirty="0"/>
              <a:t>，采用比较高的</a:t>
            </a:r>
            <a:r>
              <a:rPr lang="en-US" altLang="zh-CN" dirty="0"/>
              <a:t>temperature</a:t>
            </a:r>
            <a:r>
              <a:rPr lang="zh-CN" altLang="en-US" dirty="0"/>
              <a:t>比如</a:t>
            </a:r>
            <a:r>
              <a:rPr lang="en-US" altLang="zh-CN" dirty="0"/>
              <a:t>0.7</a:t>
            </a:r>
            <a:r>
              <a:rPr lang="zh-CN" altLang="en-US" dirty="0"/>
              <a:t>到</a:t>
            </a:r>
            <a:r>
              <a:rPr lang="en-US" altLang="zh-CN" dirty="0"/>
              <a:t>1.0</a:t>
            </a:r>
            <a:r>
              <a:rPr lang="zh-CN" altLang="en-US" dirty="0"/>
              <a:t>之间，以期望获得概率尾部的结果。</a:t>
            </a:r>
            <a:endParaRPr lang="en-US" altLang="zh-CN" dirty="0"/>
          </a:p>
          <a:p>
            <a:r>
              <a:rPr lang="zh-CN" altLang="en-US" dirty="0"/>
              <a:t>第二类：具有特定上下文的</a:t>
            </a:r>
            <a:r>
              <a:rPr lang="en-US" altLang="zh-CN" dirty="0"/>
              <a:t>prompt</a:t>
            </a:r>
            <a:r>
              <a:rPr lang="zh-CN" altLang="en-US" dirty="0"/>
              <a:t>。这种</a:t>
            </a:r>
            <a:r>
              <a:rPr lang="en-US" altLang="zh-CN" dirty="0"/>
              <a:t>prompt</a:t>
            </a:r>
            <a:r>
              <a:rPr lang="zh-CN" altLang="en-US" dirty="0"/>
              <a:t>要比前一种更加具体一些，因此采用中部的</a:t>
            </a:r>
            <a:r>
              <a:rPr lang="en-US" altLang="zh-CN" dirty="0"/>
              <a:t>temperature</a:t>
            </a:r>
            <a:r>
              <a:rPr lang="zh-CN" altLang="en-US" dirty="0"/>
              <a:t>，如</a:t>
            </a:r>
            <a:r>
              <a:rPr lang="en-US" altLang="zh-CN" dirty="0"/>
              <a:t>0.4</a:t>
            </a:r>
            <a:r>
              <a:rPr lang="zh-CN" altLang="en-US" dirty="0"/>
              <a:t>到</a:t>
            </a:r>
            <a:r>
              <a:rPr lang="en-US" altLang="zh-CN" dirty="0"/>
              <a:t>0.7</a:t>
            </a:r>
            <a:r>
              <a:rPr lang="zh-CN" altLang="en-US" dirty="0"/>
              <a:t>。</a:t>
            </a:r>
            <a:endParaRPr lang="en-US" altLang="zh-CN" dirty="0"/>
          </a:p>
          <a:p>
            <a:r>
              <a:rPr lang="zh-CN" altLang="en-US" dirty="0"/>
              <a:t>第三类：具有特定前缀的</a:t>
            </a:r>
            <a:r>
              <a:rPr lang="en-US" altLang="zh-CN" dirty="0"/>
              <a:t>prompt</a:t>
            </a:r>
            <a:r>
              <a:rPr lang="zh-CN" altLang="en-US" dirty="0"/>
              <a:t>。这是最具体的类型，相当于给出了隐私信息的一部分，让模型补全。因此选取的</a:t>
            </a:r>
            <a:r>
              <a:rPr lang="en-US" altLang="zh-CN" dirty="0"/>
              <a:t>temperature</a:t>
            </a:r>
            <a:r>
              <a:rPr lang="zh-CN" altLang="en-US" dirty="0"/>
              <a:t>范围是最低的，取</a:t>
            </a:r>
            <a:r>
              <a:rPr lang="en-US" altLang="zh-CN" dirty="0"/>
              <a:t>0.1</a:t>
            </a:r>
            <a:r>
              <a:rPr lang="zh-CN" altLang="en-US" dirty="0"/>
              <a:t>到</a:t>
            </a:r>
            <a:r>
              <a:rPr lang="en-US" altLang="zh-CN" dirty="0"/>
              <a:t>0.4</a:t>
            </a:r>
            <a:r>
              <a:rPr lang="zh-CN" altLang="en-US" dirty="0"/>
              <a:t>。</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11</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7614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采用</a:t>
            </a:r>
            <a:r>
              <a:rPr lang="en-US" altLang="zh-CN" dirty="0" err="1"/>
              <a:t>BlindMI</a:t>
            </a:r>
            <a:r>
              <a:rPr lang="zh-CN" altLang="en-US" dirty="0"/>
              <a:t>对模型输出的结果初步进行自动过滤。</a:t>
            </a:r>
            <a:endParaRPr lang="en-US" altLang="zh-CN" dirty="0"/>
          </a:p>
          <a:p>
            <a:r>
              <a:rPr lang="en-US" altLang="zh-CN" dirty="0" err="1"/>
              <a:t>BlindMI</a:t>
            </a:r>
            <a:r>
              <a:rPr lang="zh-CN" altLang="en-US" dirty="0"/>
              <a:t>的主要目标是评估一个模型是否可能会泄露其训练数据中的特定信息，即使研究者没有直接访问这些训练数据。这是一种成员资格推断攻击，意在推断出某个数据样本是否曾被用于训练模型。</a:t>
            </a:r>
            <a:endParaRPr lang="en-US" altLang="zh-CN" dirty="0"/>
          </a:p>
          <a:p>
            <a:r>
              <a:rPr lang="zh-CN" altLang="en-US" dirty="0"/>
              <a:t>工作原理是将模型</a:t>
            </a:r>
            <a:r>
              <a:rPr lang="en-US" altLang="zh-CN" dirty="0"/>
              <a:t>target</a:t>
            </a:r>
            <a:r>
              <a:rPr lang="zh-CN" altLang="en-US" dirty="0"/>
              <a:t>的结果分成两个不同的集合</a:t>
            </a:r>
            <a:r>
              <a:rPr lang="en-US" altLang="zh-CN" dirty="0"/>
              <a:t>S-member</a:t>
            </a:r>
            <a:r>
              <a:rPr lang="zh-CN" altLang="en-US" dirty="0"/>
              <a:t>和</a:t>
            </a:r>
            <a:r>
              <a:rPr lang="en-US" altLang="zh-CN" dirty="0" err="1"/>
              <a:t>Snon</a:t>
            </a:r>
            <a:r>
              <a:rPr lang="en-US" altLang="zh-CN" dirty="0"/>
              <a:t>-member</a:t>
            </a:r>
            <a:r>
              <a:rPr lang="zh-CN" altLang="en-US" dirty="0"/>
              <a:t>。最初的分割可以通过根据输出的概率对其进行排序，然后将集合分成两半来完成。然后攻击者会一个接一个地移动每个样本从</a:t>
            </a:r>
            <a:r>
              <a:rPr lang="en-US" altLang="zh-CN" dirty="0"/>
              <a:t>Snon -member</a:t>
            </a:r>
            <a:r>
              <a:rPr lang="zh-CN" altLang="en-US" dirty="0"/>
              <a:t>到</a:t>
            </a:r>
            <a:r>
              <a:rPr lang="en-US" altLang="zh-CN" dirty="0"/>
              <a:t>member</a:t>
            </a:r>
            <a:r>
              <a:rPr lang="zh-CN" altLang="en-US" dirty="0"/>
              <a:t>，然后测量两个分布之间的新距离</a:t>
            </a:r>
            <a:r>
              <a:rPr lang="en-US" altLang="zh-CN" dirty="0"/>
              <a:t>d′;</a:t>
            </a:r>
            <a:r>
              <a:rPr lang="zh-CN" altLang="en-US" dirty="0"/>
              <a:t>如果它大于原始距离</a:t>
            </a:r>
            <a:r>
              <a:rPr lang="en-US" altLang="zh-CN" dirty="0"/>
              <a:t>d</a:t>
            </a:r>
            <a:r>
              <a:rPr lang="zh-CN" altLang="en-US" dirty="0"/>
              <a:t>，则将样本移动到</a:t>
            </a:r>
            <a:r>
              <a:rPr lang="en-US" altLang="zh-CN" dirty="0"/>
              <a:t>Smember</a:t>
            </a:r>
            <a:r>
              <a:rPr lang="zh-CN" altLang="en-US" dirty="0"/>
              <a:t>并更新距离。否则，样本将停留在其原始分布中。该算法会不断迭代，直到没有进一步的移动导致更大的距离，这意味着两个分布是尽可能远的，并且成员与非成员分开。</a:t>
            </a:r>
            <a:endParaRPr lang="en-US" altLang="zh-CN" dirty="0"/>
          </a:p>
          <a:p>
            <a:r>
              <a:rPr lang="zh-CN" altLang="en-US" dirty="0"/>
              <a:t>但这种方法是用于分类的，作者在语言模型的情景下进行了一些适配。</a:t>
            </a:r>
            <a:endParaRPr lang="en-US" altLang="zh-CN" dirty="0"/>
          </a:p>
          <a:p>
            <a:r>
              <a:rPr lang="zh-CN" altLang="en-US" dirty="0"/>
              <a:t>首先是子序列：</a:t>
            </a:r>
            <a:endParaRPr lang="en-US" altLang="zh-CN" dirty="0"/>
          </a:p>
          <a:p>
            <a:r>
              <a:rPr lang="zh-CN" altLang="en-US" dirty="0"/>
              <a:t>作者关注困惑度在子序列中的变化，特别是寻找困惑度最低的子序列。如果一个子序列的困惑度非常低，这可能意味着该子序列是由模型“记忆”下来的，即直接从训练数据中学到的，而不是由模型独立生成的。这种低困惑度的子序列如果被包围在其他高困惑度的文本中，那么这种对比可能表明记忆泄漏的发生。</a:t>
            </a:r>
            <a:endParaRPr lang="en-US" altLang="zh-CN" dirty="0"/>
          </a:p>
          <a:p>
            <a:pPr>
              <a:buFont typeface="Arial" panose="020B0604020202020204" pitchFamily="34" charset="0"/>
              <a:buChar char="•"/>
            </a:pPr>
            <a:r>
              <a:rPr lang="en-US" altLang="zh-CN" b="1" dirty="0"/>
              <a:t>log-prop-sorted</a:t>
            </a:r>
            <a:r>
              <a:rPr lang="en-US" altLang="zh-CN" dirty="0"/>
              <a:t>: </a:t>
            </a:r>
            <a:r>
              <a:rPr lang="zh-CN" altLang="en-US" dirty="0"/>
              <a:t>这是排序后的子序列对数概率。这种方法基于原始攻击方式，通过对子序列的概率取对数并排序来分析数据。</a:t>
            </a:r>
          </a:p>
          <a:p>
            <a:pPr>
              <a:buFont typeface="Arial" panose="020B0604020202020204" pitchFamily="34" charset="0"/>
              <a:buChar char="•"/>
            </a:pPr>
            <a:r>
              <a:rPr lang="en-US" altLang="zh-CN" b="1" dirty="0"/>
              <a:t>log-prop-unsorted</a:t>
            </a:r>
            <a:r>
              <a:rPr lang="en-US" altLang="zh-CN" dirty="0"/>
              <a:t>: </a:t>
            </a:r>
            <a:r>
              <a:rPr lang="zh-CN" altLang="en-US" dirty="0"/>
              <a:t>与</a:t>
            </a:r>
            <a:r>
              <a:rPr lang="en-US" altLang="zh-CN" dirty="0"/>
              <a:t>sorted</a:t>
            </a:r>
            <a:r>
              <a:rPr lang="zh-CN" altLang="en-US" dirty="0"/>
              <a:t>版本相对，这是未排序的对数概率。这允许研究者评估概率数据在原始顺序中的分布和特性。</a:t>
            </a:r>
          </a:p>
          <a:p>
            <a:pPr>
              <a:buFont typeface="Arial" panose="020B0604020202020204" pitchFamily="34" charset="0"/>
              <a:buChar char="•"/>
            </a:pPr>
            <a:r>
              <a:rPr lang="en-US" altLang="zh-CN" b="1" dirty="0"/>
              <a:t>Perplexity</a:t>
            </a:r>
            <a:r>
              <a:rPr lang="en-US" altLang="zh-CN" dirty="0"/>
              <a:t>: </a:t>
            </a:r>
            <a:r>
              <a:rPr lang="zh-CN" altLang="en-US" dirty="0"/>
              <a:t>这是整个子序列的困惑度。困惑度是度量模型预测序列平滑性的指标，困惑度越低，表示模型对该序列的预测越准确。</a:t>
            </a:r>
          </a:p>
          <a:p>
            <a:r>
              <a:rPr lang="en-US" altLang="zh-CN" b="1" dirty="0"/>
              <a:t>·multi-perplexity (0.1 or 0.2)</a:t>
            </a:r>
            <a:r>
              <a:rPr lang="zh-CN" altLang="en-US" b="1" dirty="0"/>
              <a:t>：</a:t>
            </a:r>
            <a:r>
              <a:rPr lang="zh-CN" altLang="en-US" dirty="0"/>
              <a:t>除了计算整个子序列的困惑度外，还计算长度为整个子序列的</a:t>
            </a:r>
            <a:r>
              <a:rPr lang="en-US" altLang="zh-CN" dirty="0"/>
              <a:t>10%</a:t>
            </a:r>
            <a:r>
              <a:rPr lang="zh-CN" altLang="en-US" dirty="0"/>
              <a:t>或</a:t>
            </a:r>
            <a:r>
              <a:rPr lang="en-US" altLang="zh-CN" dirty="0"/>
              <a:t>20%</a:t>
            </a:r>
            <a:r>
              <a:rPr lang="zh-CN" altLang="en-US" dirty="0"/>
              <a:t>增量的子序列的最低困惑度。这种方法可以帮助识别在更短的子序列中模型表现出的异常预测行为。</a:t>
            </a:r>
          </a:p>
          <a:p>
            <a:r>
              <a:rPr lang="en-US" altLang="zh-CN" b="1" dirty="0"/>
              <a:t>·3-gram or 5-gram</a:t>
            </a:r>
            <a:r>
              <a:rPr lang="zh-CN" altLang="en-US" b="1" dirty="0"/>
              <a:t>：</a:t>
            </a:r>
            <a:r>
              <a:rPr lang="zh-CN" altLang="en-US" dirty="0"/>
              <a:t>这是每连续</a:t>
            </a:r>
            <a:r>
              <a:rPr lang="en-US" altLang="zh-CN" dirty="0"/>
              <a:t>3</a:t>
            </a:r>
            <a:r>
              <a:rPr lang="zh-CN" altLang="en-US" dirty="0"/>
              <a:t>个或</a:t>
            </a:r>
            <a:r>
              <a:rPr lang="en-US" altLang="zh-CN" dirty="0"/>
              <a:t>5</a:t>
            </a:r>
            <a:r>
              <a:rPr lang="zh-CN" altLang="en-US" dirty="0"/>
              <a:t>个词汇的困惑度。通过计算这样的困惑度，可以深入理解模型如何处理较小的信息块，这对于识别模型对特定数据模式的学习和记忆尤为重要。</a:t>
            </a:r>
          </a:p>
          <a:p>
            <a:pPr>
              <a:buFont typeface="Arial" panose="020B0604020202020204" pitchFamily="34" charset="0"/>
              <a:buChar char="•"/>
            </a:pPr>
            <a:r>
              <a:rPr lang="en-US" altLang="zh-CN" b="1" dirty="0"/>
              <a:t>0.5, 0.75, 0.9</a:t>
            </a:r>
            <a:r>
              <a:rPr lang="en-US" altLang="zh-CN" dirty="0"/>
              <a:t>: </a:t>
            </a:r>
            <a:r>
              <a:rPr lang="zh-CN" altLang="en-US" dirty="0"/>
              <a:t>这是计算每连续占子序列长度</a:t>
            </a:r>
            <a:r>
              <a:rPr lang="en-US" altLang="zh-CN" dirty="0"/>
              <a:t>50%</a:t>
            </a:r>
            <a:r>
              <a:rPr lang="zh-CN" altLang="en-US" dirty="0"/>
              <a:t>、</a:t>
            </a:r>
            <a:r>
              <a:rPr lang="en-US" altLang="zh-CN" dirty="0"/>
              <a:t>75%</a:t>
            </a:r>
            <a:r>
              <a:rPr lang="zh-CN" altLang="en-US" dirty="0"/>
              <a:t>和</a:t>
            </a:r>
            <a:r>
              <a:rPr lang="en-US" altLang="zh-CN" dirty="0"/>
              <a:t>90%</a:t>
            </a:r>
            <a:r>
              <a:rPr lang="zh-CN" altLang="en-US" dirty="0"/>
              <a:t>的词汇团的困惑度。这种方法与</a:t>
            </a:r>
            <a:r>
              <a:rPr lang="en-US" altLang="zh-CN" dirty="0"/>
              <a:t>3-gram</a:t>
            </a:r>
            <a:r>
              <a:rPr lang="zh-CN" altLang="en-US" dirty="0"/>
              <a:t>和</a:t>
            </a:r>
            <a:r>
              <a:rPr lang="en-US" altLang="zh-CN" dirty="0"/>
              <a:t>5-gram</a:t>
            </a:r>
            <a:r>
              <a:rPr lang="zh-CN" altLang="en-US" dirty="0"/>
              <a:t>相似，但它允许对子序列的更大部分进行困惑度评估，从而提供对模型处理更长依赖关系的能力的洞察。</a:t>
            </a:r>
            <a:endParaRPr lang="en-US" altLang="zh-CN" dirty="0"/>
          </a:p>
          <a:p>
            <a:pPr>
              <a:buFont typeface="Arial" panose="020B0604020202020204" pitchFamily="34" charset="0"/>
              <a:buNone/>
            </a:pPr>
            <a:r>
              <a:rPr lang="zh-CN" altLang="en-US" dirty="0"/>
              <a:t>通过初步过滤的输出序列，会与</a:t>
            </a:r>
            <a:r>
              <a:rPr lang="en-US" altLang="zh-CN" dirty="0"/>
              <a:t>GitHub Search</a:t>
            </a:r>
            <a:r>
              <a:rPr lang="zh-CN" altLang="en-US" dirty="0"/>
              <a:t>交叉核对，从而确定其是否包含泄露的隐私信息。</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12</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990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评估阶段，作者定义了三种泄露情况。</a:t>
            </a:r>
            <a:endParaRPr lang="en-US" altLang="zh-CN" dirty="0"/>
          </a:p>
          <a:p>
            <a:r>
              <a:rPr lang="en-US" altLang="zh-CN" b="1" dirty="0"/>
              <a:t>1. </a:t>
            </a:r>
            <a:r>
              <a:rPr lang="zh-CN" altLang="en-US" b="1" dirty="0"/>
              <a:t>定向泄露（</a:t>
            </a:r>
            <a:r>
              <a:rPr lang="en-US" altLang="zh-CN" b="1" dirty="0"/>
              <a:t>Targeted Leaks</a:t>
            </a:r>
            <a:r>
              <a:rPr lang="zh-CN" altLang="en-US" b="1" dirty="0"/>
              <a:t>）</a:t>
            </a:r>
          </a:p>
          <a:p>
            <a:r>
              <a:rPr lang="zh-CN" altLang="en-US" dirty="0"/>
              <a:t>定向泄露是指输出响应直接揭露与输入提示主题相关的个人信息。这通常涉及输出显示与查询类别相关的个人详细信息，并且在</a:t>
            </a:r>
            <a:r>
              <a:rPr lang="en-US" altLang="zh-CN" dirty="0"/>
              <a:t>GitHub</a:t>
            </a:r>
            <a:r>
              <a:rPr lang="zh-CN" altLang="en-US" dirty="0"/>
              <a:t>上有证据表明提示和泄露信息来源于同一源头。例如，如果查询请求某人</a:t>
            </a:r>
            <a:r>
              <a:rPr lang="en-US" altLang="zh-CN" dirty="0"/>
              <a:t>A</a:t>
            </a:r>
            <a:r>
              <a:rPr lang="zh-CN" altLang="en-US" dirty="0"/>
              <a:t>的联系方式，而输出响应提供了这一信息，并且该联系信息在</a:t>
            </a:r>
            <a:r>
              <a:rPr lang="en-US" altLang="zh-CN" dirty="0"/>
              <a:t>GitHub</a:t>
            </a:r>
            <a:r>
              <a:rPr lang="zh-CN" altLang="en-US" dirty="0"/>
              <a:t>上可查，这种情况被视为定向泄露。</a:t>
            </a:r>
          </a:p>
          <a:p>
            <a:r>
              <a:rPr lang="en-US" altLang="zh-CN" b="1" dirty="0"/>
              <a:t>2.</a:t>
            </a:r>
            <a:r>
              <a:rPr lang="zh-CN" altLang="en-US" b="1" dirty="0"/>
              <a:t>间接泄露（</a:t>
            </a:r>
            <a:r>
              <a:rPr lang="en-US" altLang="zh-CN" b="1" dirty="0"/>
              <a:t>Indirect Leaks</a:t>
            </a:r>
            <a:r>
              <a:rPr lang="zh-CN" altLang="en-US" b="1" dirty="0"/>
              <a:t>）</a:t>
            </a:r>
          </a:p>
          <a:p>
            <a:r>
              <a:rPr lang="zh-CN" altLang="en-US" dirty="0"/>
              <a:t>间接泄露发生在输出响应揭露的信息虽然有效，但属于与提示主题不同的其他个体。这种泄露同样重要，因为它侵犯了其他个体的隐私和背景完整性。例如，如果查询是关于某人</a:t>
            </a:r>
            <a:r>
              <a:rPr lang="en-US" altLang="zh-CN" dirty="0"/>
              <a:t>A</a:t>
            </a:r>
            <a:r>
              <a:rPr lang="zh-CN" altLang="en-US" dirty="0"/>
              <a:t>的联系方式，但输出生成了某人</a:t>
            </a:r>
            <a:r>
              <a:rPr lang="en-US" altLang="zh-CN" dirty="0"/>
              <a:t>B</a:t>
            </a:r>
            <a:r>
              <a:rPr lang="zh-CN" altLang="en-US" dirty="0"/>
              <a:t>的联系信息，并且这些信息也存在于</a:t>
            </a:r>
            <a:r>
              <a:rPr lang="en-US" altLang="zh-CN" dirty="0"/>
              <a:t>GitHub</a:t>
            </a:r>
            <a:r>
              <a:rPr lang="zh-CN" altLang="en-US" dirty="0"/>
              <a:t>仓库中，这就被认为是一种泄露，因为它侵犯了人</a:t>
            </a:r>
            <a:r>
              <a:rPr lang="en-US" altLang="zh-CN" dirty="0"/>
              <a:t>B</a:t>
            </a:r>
            <a:r>
              <a:rPr lang="zh-CN" altLang="en-US" dirty="0"/>
              <a:t>的隐私。</a:t>
            </a:r>
          </a:p>
          <a:p>
            <a:r>
              <a:rPr lang="en-US" altLang="zh-CN" b="1" dirty="0"/>
              <a:t>3. </a:t>
            </a:r>
            <a:r>
              <a:rPr lang="zh-CN" altLang="en-US" b="1" dirty="0"/>
              <a:t>无法分类的泄露（</a:t>
            </a:r>
            <a:r>
              <a:rPr lang="en-US" altLang="zh-CN" b="1" dirty="0"/>
              <a:t>Uncategorized Leaks</a:t>
            </a:r>
            <a:r>
              <a:rPr lang="zh-CN" altLang="en-US" b="1" dirty="0"/>
              <a:t>）</a:t>
            </a:r>
          </a:p>
          <a:p>
            <a:r>
              <a:rPr lang="zh-CN" altLang="en-US" dirty="0"/>
              <a:t>在某些情况下，如果无法在</a:t>
            </a:r>
            <a:r>
              <a:rPr lang="en-US" altLang="zh-CN" dirty="0"/>
              <a:t>GitHub</a:t>
            </a:r>
            <a:r>
              <a:rPr lang="zh-CN" altLang="en-US" dirty="0"/>
              <a:t>上验证信息，这并不保证信息没有被记忆。可能的原因包括自训练以来代码文件已被删除，或</a:t>
            </a:r>
            <a:r>
              <a:rPr lang="en-US" altLang="zh-CN" dirty="0"/>
              <a:t>GitHub</a:t>
            </a:r>
            <a:r>
              <a:rPr lang="zh-CN" altLang="en-US" dirty="0"/>
              <a:t>搜索功能的限制。此外，信息可能是模型自己“臆想”出的敏感信息。这类泄露难以分类，但仍需关注其对隐私的潜在影响。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1266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作者先在三个模型上进行了</a:t>
            </a:r>
            <a:r>
              <a:rPr lang="en-US" altLang="zh-CN" sz="1200" b="1" dirty="0" err="1"/>
              <a:t>BlindMI</a:t>
            </a:r>
            <a:r>
              <a:rPr lang="zh-CN" altLang="en-US" sz="1200" b="0" dirty="0"/>
              <a:t>的评估。</a:t>
            </a:r>
            <a:endParaRPr lang="en-US" altLang="zh-CN" sz="1200" b="0" dirty="0"/>
          </a:p>
          <a:p>
            <a:r>
              <a:rPr lang="zh-CN" altLang="en-US" b="1" dirty="0"/>
              <a:t>实验设置</a:t>
            </a:r>
          </a:p>
          <a:p>
            <a:pPr>
              <a:buFont typeface="Arial" panose="020B0604020202020204" pitchFamily="34" charset="0"/>
              <a:buChar char="•"/>
            </a:pPr>
            <a:r>
              <a:rPr lang="zh-CN" altLang="en-US" b="1" dirty="0"/>
              <a:t>模型和查询</a:t>
            </a:r>
            <a:r>
              <a:rPr lang="zh-CN" altLang="en-US" dirty="0"/>
              <a:t>：研究者使用从模型训练数据中抽取的代码序列来查询每个模型。这确保了实验的一致性和可比性。</a:t>
            </a:r>
          </a:p>
          <a:p>
            <a:pPr>
              <a:buFont typeface="Arial" panose="020B0604020202020204" pitchFamily="34" charset="0"/>
              <a:buChar char="•"/>
            </a:pPr>
            <a:r>
              <a:rPr lang="zh-CN" altLang="en-US" b="1" dirty="0"/>
              <a:t>实验次数和输入</a:t>
            </a:r>
            <a:r>
              <a:rPr lang="zh-CN" altLang="en-US" dirty="0"/>
              <a:t>：对每个模型使用</a:t>
            </a:r>
            <a:r>
              <a:rPr lang="en-US" altLang="zh-CN" dirty="0"/>
              <a:t>120</a:t>
            </a:r>
            <a:r>
              <a:rPr lang="zh-CN" altLang="en-US" dirty="0"/>
              <a:t>个输入提示，每个提示查询</a:t>
            </a:r>
            <a:r>
              <a:rPr lang="en-US" altLang="zh-CN" dirty="0"/>
              <a:t>10</a:t>
            </a:r>
            <a:r>
              <a:rPr lang="zh-CN" altLang="en-US" dirty="0"/>
              <a:t>次，共生成</a:t>
            </a:r>
            <a:r>
              <a:rPr lang="en-US" altLang="zh-CN" dirty="0"/>
              <a:t>1200</a:t>
            </a:r>
            <a:r>
              <a:rPr lang="zh-CN" altLang="en-US" dirty="0"/>
              <a:t>个输出响应。这些实验重复了五次，每次都从数据库中抽取不同的输入提示。</a:t>
            </a:r>
          </a:p>
          <a:p>
            <a:pPr>
              <a:buFont typeface="Arial" panose="020B0604020202020204" pitchFamily="34" charset="0"/>
              <a:buChar char="•"/>
            </a:pPr>
            <a:r>
              <a:rPr lang="zh-CN" altLang="en-US" b="1" dirty="0"/>
              <a:t>输出配置</a:t>
            </a:r>
            <a:r>
              <a:rPr lang="zh-CN" altLang="en-US" dirty="0"/>
              <a:t>：设置输出响应长度为</a:t>
            </a:r>
            <a:r>
              <a:rPr lang="en-US" altLang="zh-CN" dirty="0"/>
              <a:t>100</a:t>
            </a:r>
            <a:r>
              <a:rPr lang="zh-CN" altLang="en-US" dirty="0"/>
              <a:t>个</a:t>
            </a:r>
            <a:r>
              <a:rPr lang="en-US" altLang="zh-CN" dirty="0"/>
              <a:t>tokens</a:t>
            </a:r>
            <a:r>
              <a:rPr lang="zh-CN" altLang="en-US" dirty="0"/>
              <a:t>，并从中提取长度为</a:t>
            </a:r>
            <a:r>
              <a:rPr lang="en-US" altLang="zh-CN" dirty="0"/>
              <a:t>10</a:t>
            </a:r>
            <a:r>
              <a:rPr lang="zh-CN" altLang="en-US" dirty="0"/>
              <a:t>的最小困惑度子序列。</a:t>
            </a:r>
          </a:p>
          <a:p>
            <a:pPr>
              <a:buFont typeface="Arial" panose="020B0604020202020204" pitchFamily="34" charset="0"/>
              <a:buChar char="•"/>
            </a:pPr>
            <a:r>
              <a:rPr lang="zh-CN" altLang="en-US" b="1" dirty="0"/>
              <a:t>特征使用</a:t>
            </a:r>
            <a:r>
              <a:rPr lang="zh-CN" altLang="en-US" dirty="0"/>
              <a:t>：使用表现最佳的基于困惑度的特征，并尝试不同的初始分割大小来报告表现最佳的配置。</a:t>
            </a:r>
          </a:p>
          <a:p>
            <a:r>
              <a:rPr lang="zh-CN" altLang="en-US" b="1" dirty="0"/>
              <a:t>结果比较</a:t>
            </a:r>
          </a:p>
          <a:p>
            <a:pPr>
              <a:buFont typeface="Arial" panose="020B0604020202020204" pitchFamily="34" charset="0"/>
              <a:buChar char="•"/>
            </a:pPr>
            <a:r>
              <a:rPr lang="zh-CN" altLang="en-US" b="1" dirty="0"/>
              <a:t>性能对比</a:t>
            </a:r>
            <a:r>
              <a:rPr lang="zh-CN" altLang="en-US" dirty="0"/>
              <a:t>：与</a:t>
            </a:r>
            <a:r>
              <a:rPr lang="en-US" altLang="zh-CN" dirty="0" err="1"/>
              <a:t>CodeParrot</a:t>
            </a:r>
            <a:r>
              <a:rPr lang="zh-CN" altLang="en-US" dirty="0"/>
              <a:t>相比，</a:t>
            </a:r>
            <a:r>
              <a:rPr lang="en-US" altLang="zh-CN" dirty="0" err="1"/>
              <a:t>StarCoder</a:t>
            </a:r>
            <a:r>
              <a:rPr lang="zh-CN" altLang="en-US" dirty="0"/>
              <a:t>和</a:t>
            </a:r>
            <a:r>
              <a:rPr lang="en-US" altLang="zh-CN" dirty="0" err="1"/>
              <a:t>PolyCoder</a:t>
            </a:r>
            <a:r>
              <a:rPr lang="zh-CN" altLang="en-US" dirty="0"/>
              <a:t>的成员识别回调（</a:t>
            </a:r>
            <a:r>
              <a:rPr lang="en-US" altLang="zh-CN" dirty="0"/>
              <a:t>recall</a:t>
            </a:r>
            <a:r>
              <a:rPr lang="zh-CN" altLang="en-US" dirty="0"/>
              <a:t>）有所下降，但整体水平仍然令人满意。此外，在</a:t>
            </a:r>
            <a:r>
              <a:rPr lang="en-US" altLang="zh-CN" dirty="0"/>
              <a:t>F1</a:t>
            </a:r>
            <a:r>
              <a:rPr lang="zh-CN" altLang="en-US" dirty="0"/>
              <a:t>得分和准确性方面有显著改善。</a:t>
            </a:r>
          </a:p>
          <a:p>
            <a:pPr>
              <a:buFont typeface="Arial" panose="020B0604020202020204" pitchFamily="34" charset="0"/>
              <a:buChar char="•"/>
            </a:pPr>
            <a:r>
              <a:rPr lang="zh-CN" altLang="en-US" b="1" dirty="0"/>
              <a:t>非成员过滤</a:t>
            </a:r>
            <a:r>
              <a:rPr lang="zh-CN" altLang="en-US" dirty="0"/>
              <a:t>：该技术有效地过滤了更大比例的非成员。例如，</a:t>
            </a:r>
            <a:r>
              <a:rPr lang="en-US" altLang="zh-CN" dirty="0" err="1"/>
              <a:t>PolyCoder</a:t>
            </a:r>
            <a:r>
              <a:rPr lang="zh-CN" altLang="en-US" dirty="0"/>
              <a:t>和</a:t>
            </a:r>
            <a:r>
              <a:rPr lang="en-US" altLang="zh-CN" dirty="0" err="1"/>
              <a:t>StarCoder</a:t>
            </a:r>
            <a:r>
              <a:rPr lang="zh-CN" altLang="en-US" dirty="0"/>
              <a:t>的预测成员比率分别为</a:t>
            </a:r>
            <a:r>
              <a:rPr lang="en-US" altLang="zh-CN" dirty="0"/>
              <a:t>69.80%</a:t>
            </a:r>
            <a:r>
              <a:rPr lang="zh-CN" altLang="en-US" dirty="0"/>
              <a:t>和</a:t>
            </a:r>
            <a:r>
              <a:rPr lang="en-US" altLang="zh-CN" dirty="0"/>
              <a:t>67.60%</a:t>
            </a:r>
            <a:r>
              <a:rPr lang="zh-CN" altLang="en-US" dirty="0"/>
              <a:t>，而</a:t>
            </a:r>
            <a:r>
              <a:rPr lang="en-US" altLang="zh-CN" dirty="0" err="1"/>
              <a:t>CodeParrot</a:t>
            </a:r>
            <a:r>
              <a:rPr lang="zh-CN" altLang="en-US" dirty="0"/>
              <a:t>为</a:t>
            </a:r>
            <a:r>
              <a:rPr lang="en-US" altLang="zh-CN" dirty="0"/>
              <a:t>81.19%</a:t>
            </a:r>
            <a:r>
              <a:rPr lang="zh-CN" altLang="en-US" dirty="0"/>
              <a:t>。这表明新模型在排除非成员方面更为有效。</a:t>
            </a:r>
          </a:p>
          <a:p>
            <a:r>
              <a:rPr lang="zh-CN" altLang="en-US" b="1" dirty="0"/>
              <a:t>攻击目标</a:t>
            </a:r>
          </a:p>
          <a:p>
            <a:pPr>
              <a:buFont typeface="Arial" panose="020B0604020202020204" pitchFamily="34" charset="0"/>
              <a:buChar char="•"/>
            </a:pPr>
            <a:r>
              <a:rPr lang="zh-CN" altLang="en-US" b="1" dirty="0"/>
              <a:t>减小比率</a:t>
            </a:r>
            <a:r>
              <a:rPr lang="zh-CN" altLang="en-US" dirty="0"/>
              <a:t>：成员资格推断攻击的一个关键目标是尽可能减少预测成员的比率，以便更有效地筛选出非成员。较低的预测成员比率表明非成员被有效过滤，从而减少了误报。</a:t>
            </a:r>
          </a:p>
          <a:p>
            <a:r>
              <a:rPr lang="zh-CN" altLang="en-US" b="1" dirty="0"/>
              <a:t>结论</a:t>
            </a:r>
          </a:p>
          <a:p>
            <a:pPr>
              <a:buFont typeface="Arial" panose="020B0604020202020204" pitchFamily="34" charset="0"/>
              <a:buChar char="•"/>
            </a:pPr>
            <a:r>
              <a:rPr lang="zh-CN" altLang="en-US" b="1" dirty="0"/>
              <a:t>泛化能力</a:t>
            </a:r>
            <a:r>
              <a:rPr lang="zh-CN" altLang="en-US" dirty="0"/>
              <a:t>：尽管在模型大小、数据集访问权限和架构方面存在差异，这项技术在排除非成员方面的有效性表明它可能很好地推广到其他代码生成模型。</a:t>
            </a:r>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14</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05244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作者针对</a:t>
            </a:r>
            <a:r>
              <a:rPr lang="en-US" altLang="zh-CN" dirty="0"/>
              <a:t>codex</a:t>
            </a:r>
            <a:r>
              <a:rPr lang="zh-CN" altLang="en-US" dirty="0"/>
              <a:t>，在进行成员资格推断攻击后，使用基于</a:t>
            </a:r>
            <a:r>
              <a:rPr lang="en-US" altLang="zh-CN" dirty="0"/>
              <a:t>GitHub</a:t>
            </a:r>
            <a:r>
              <a:rPr lang="zh-CN" altLang="en-US" dirty="0"/>
              <a:t>代码搜索的启发式过滤器来进一步筛选潜在的隐私泄露。</a:t>
            </a:r>
            <a:endParaRPr lang="en-US" altLang="zh-CN" dirty="0"/>
          </a:p>
          <a:p>
            <a:r>
              <a:rPr lang="en-US" altLang="zh-CN" b="1" dirty="0"/>
              <a:t>3. </a:t>
            </a:r>
            <a:r>
              <a:rPr lang="zh-CN" altLang="en-US" b="1" dirty="0"/>
              <a:t>命中数的代表性</a:t>
            </a:r>
          </a:p>
          <a:p>
            <a:r>
              <a:rPr lang="zh-CN" altLang="en-US" dirty="0"/>
              <a:t>命中数（即一个响应在</a:t>
            </a:r>
            <a:r>
              <a:rPr lang="en-US" altLang="zh-CN" dirty="0"/>
              <a:t>GitHub</a:t>
            </a:r>
            <a:r>
              <a:rPr lang="zh-CN" altLang="en-US" dirty="0"/>
              <a:t>仓库中出现的次数）被用作判断是否发生了“</a:t>
            </a:r>
            <a:r>
              <a:rPr lang="en-US" altLang="zh-CN" dirty="0"/>
              <a:t>k-eidetic”</a:t>
            </a:r>
            <a:r>
              <a:rPr lang="zh-CN" altLang="en-US" dirty="0"/>
              <a:t>记忆的代理指标。这里的“</a:t>
            </a:r>
            <a:r>
              <a:rPr lang="en-US" altLang="zh-CN" dirty="0"/>
              <a:t>k-eidetic”</a:t>
            </a:r>
            <a:r>
              <a:rPr lang="zh-CN" altLang="en-US" dirty="0"/>
              <a:t>记忆指的是输出响应精确地匹配</a:t>
            </a:r>
            <a:r>
              <a:rPr lang="en-US" altLang="zh-CN" dirty="0"/>
              <a:t>GitHub</a:t>
            </a:r>
            <a:r>
              <a:rPr lang="zh-CN" altLang="en-US" dirty="0"/>
              <a:t>上存在的代码片段：</a:t>
            </a:r>
          </a:p>
          <a:p>
            <a:pPr>
              <a:buFont typeface="Arial" panose="020B0604020202020204" pitchFamily="34" charset="0"/>
              <a:buChar char="•"/>
            </a:pPr>
            <a:r>
              <a:rPr lang="zh-CN" altLang="en-US" b="1" dirty="0"/>
              <a:t>命中数与隐私泄漏的关联</a:t>
            </a:r>
            <a:r>
              <a:rPr lang="zh-CN" altLang="en-US" dirty="0"/>
              <a:t>：命中数较低通常表示较高的隐私侵犯可能性，因为个人敏感信息不太可能广泛出现在许多仓库中。</a:t>
            </a:r>
          </a:p>
          <a:p>
            <a:r>
              <a:rPr lang="en-US" altLang="zh-CN" b="1" dirty="0"/>
              <a:t>4. </a:t>
            </a:r>
            <a:r>
              <a:rPr lang="zh-CN" altLang="en-US" b="1" dirty="0"/>
              <a:t>设置阈值和结果选择</a:t>
            </a:r>
          </a:p>
          <a:p>
            <a:r>
              <a:rPr lang="zh-CN" altLang="en-US" dirty="0"/>
              <a:t>设置</a:t>
            </a:r>
            <a:r>
              <a:rPr lang="en-US" altLang="zh-CN" dirty="0"/>
              <a:t>100</a:t>
            </a:r>
            <a:r>
              <a:rPr lang="zh-CN" altLang="en-US" dirty="0"/>
              <a:t>次命中为启发式阈值，以此为标准来过滤搜索结果：</a:t>
            </a:r>
          </a:p>
          <a:p>
            <a:pPr>
              <a:buFont typeface="Arial" panose="020B0604020202020204" pitchFamily="34" charset="0"/>
              <a:buChar char="•"/>
            </a:pPr>
            <a:r>
              <a:rPr lang="zh-CN" altLang="en-US" b="1" dirty="0"/>
              <a:t>超过</a:t>
            </a:r>
            <a:r>
              <a:rPr lang="en-US" altLang="zh-CN" b="1" dirty="0"/>
              <a:t>100</a:t>
            </a:r>
            <a:r>
              <a:rPr lang="zh-CN" altLang="en-US" b="1" dirty="0"/>
              <a:t>次命中</a:t>
            </a:r>
            <a:r>
              <a:rPr lang="zh-CN" altLang="en-US" dirty="0"/>
              <a:t>：如果搜索词在</a:t>
            </a:r>
            <a:r>
              <a:rPr lang="en-US" altLang="zh-CN" dirty="0"/>
              <a:t>GitHub</a:t>
            </a:r>
            <a:r>
              <a:rPr lang="zh-CN" altLang="en-US" dirty="0"/>
              <a:t>上的命中次数超过</a:t>
            </a:r>
            <a:r>
              <a:rPr lang="en-US" altLang="zh-CN" dirty="0"/>
              <a:t>100</a:t>
            </a:r>
            <a:r>
              <a:rPr lang="zh-CN" altLang="en-US" dirty="0"/>
              <a:t>，认为其泄露敏感信息的可能性很低。</a:t>
            </a:r>
          </a:p>
          <a:p>
            <a:pPr>
              <a:buFont typeface="Arial" panose="020B0604020202020204" pitchFamily="34" charset="0"/>
              <a:buChar char="•"/>
            </a:pPr>
            <a:r>
              <a:rPr lang="en-US" altLang="zh-CN" b="1" dirty="0"/>
              <a:t>0</a:t>
            </a:r>
            <a:r>
              <a:rPr lang="zh-CN" altLang="en-US" b="1" dirty="0"/>
              <a:t>次命中</a:t>
            </a:r>
            <a:r>
              <a:rPr lang="zh-CN" altLang="en-US" dirty="0"/>
              <a:t>：如果一个搜索词在</a:t>
            </a:r>
            <a:r>
              <a:rPr lang="en-US" altLang="zh-CN" dirty="0"/>
              <a:t>GitHub</a:t>
            </a:r>
            <a:r>
              <a:rPr lang="zh-CN" altLang="en-US" dirty="0"/>
              <a:t>上一次也没有命中，通常意味着没有找到与模型输出完全相同的记忆。</a:t>
            </a:r>
          </a:p>
          <a:p>
            <a:pPr>
              <a:buFont typeface="Arial" panose="020B0604020202020204" pitchFamily="34" charset="0"/>
              <a:buChar char="•"/>
            </a:pPr>
            <a:r>
              <a:rPr lang="en-US" altLang="zh-CN" b="1" dirty="0"/>
              <a:t>1</a:t>
            </a:r>
            <a:r>
              <a:rPr lang="zh-CN" altLang="en-US" b="1" dirty="0"/>
              <a:t>至</a:t>
            </a:r>
            <a:r>
              <a:rPr lang="en-US" altLang="zh-CN" b="1" dirty="0"/>
              <a:t>100</a:t>
            </a:r>
            <a:r>
              <a:rPr lang="zh-CN" altLang="en-US" b="1" dirty="0"/>
              <a:t>次命中</a:t>
            </a:r>
            <a:r>
              <a:rPr lang="zh-CN" altLang="en-US" dirty="0"/>
              <a:t>：选择这一范围内的命中结果作为可能包含敏感信息的候选响应。</a:t>
            </a:r>
          </a:p>
          <a:p>
            <a:r>
              <a:rPr lang="zh-CN" altLang="en-US" dirty="0"/>
              <a:t>总结来说，虽然所有类别的信息都有泄露的风险，但可识别信息和私人信息的泄露更为常见，而机密信息由于</a:t>
            </a:r>
            <a:r>
              <a:rPr lang="en-US" altLang="zh-CN" dirty="0"/>
              <a:t>GitHub</a:t>
            </a:r>
            <a:r>
              <a:rPr lang="zh-CN" altLang="en-US" dirty="0"/>
              <a:t>的积极监测和防护措施，泄露事件相对较少。这一分析显示了信息安全措施的重要性，以及继续改进数据保护策略的必要性。</a:t>
            </a:r>
            <a:endParaRPr lang="en-US" altLang="zh-CN" dirty="0"/>
          </a:p>
          <a:p>
            <a:r>
              <a:rPr lang="zh-CN" altLang="en-US" b="0" dirty="0"/>
              <a:t>间接泄漏的普遍存在</a:t>
            </a:r>
            <a:r>
              <a:rPr lang="en-US" altLang="zh-CN" b="0" dirty="0"/>
              <a:t>(</a:t>
            </a:r>
            <a:r>
              <a:rPr lang="zh-CN" altLang="en-US" b="0" dirty="0"/>
              <a:t>参见表</a:t>
            </a:r>
            <a:r>
              <a:rPr lang="en-US" altLang="zh-CN" b="0" dirty="0"/>
              <a:t>7</a:t>
            </a:r>
            <a:r>
              <a:rPr lang="zh-CN" altLang="en-US" b="0" dirty="0"/>
              <a:t>中的“间接”一栏</a:t>
            </a:r>
            <a:r>
              <a:rPr lang="en-US" altLang="zh-CN" b="0" dirty="0"/>
              <a:t>)</a:t>
            </a:r>
            <a:r>
              <a:rPr lang="zh-CN" altLang="en-US" b="0" dirty="0"/>
              <a:t>表明，该模型倾向于生成与提示主题以外的个人相关的信息，从而违反了诸如上下文协议之类的隐私原则。我们对这些案例的调查突出表明，</a:t>
            </a:r>
            <a:r>
              <a:rPr lang="en-US" altLang="zh-CN" b="0" dirty="0"/>
              <a:t>codex</a:t>
            </a:r>
            <a:r>
              <a:rPr lang="zh-CN" altLang="en-US" b="0" dirty="0"/>
              <a:t>更容易无意中泄露被查询对象附近同一代码文件内的其他个人的个人信息。</a:t>
            </a:r>
          </a:p>
          <a:p>
            <a:r>
              <a:rPr lang="zh-CN" altLang="en-US" b="0" dirty="0"/>
              <a:t>同时，与间接泄漏相比，目标泄漏的数量较少</a:t>
            </a:r>
            <a:r>
              <a:rPr lang="en-US" altLang="zh-CN" b="0" dirty="0"/>
              <a:t>(</a:t>
            </a:r>
            <a:r>
              <a:rPr lang="zh-CN" altLang="en-US" b="0" dirty="0"/>
              <a:t>参见表</a:t>
            </a:r>
            <a:r>
              <a:rPr lang="en-US" altLang="zh-CN" b="0" dirty="0"/>
              <a:t>7</a:t>
            </a:r>
            <a:r>
              <a:rPr lang="zh-CN" altLang="en-US" b="0" dirty="0"/>
              <a:t>中的“目标”栏</a:t>
            </a:r>
            <a:r>
              <a:rPr lang="en-US" altLang="zh-CN" b="0" dirty="0"/>
              <a:t>)</a:t>
            </a:r>
            <a:r>
              <a:rPr lang="zh-CN" altLang="en-US" b="0" dirty="0"/>
              <a:t>意味着逐字记录检查</a:t>
            </a:r>
            <a:r>
              <a:rPr lang="en-US" altLang="zh-CN" b="0" dirty="0"/>
              <a:t>(</a:t>
            </a:r>
            <a:r>
              <a:rPr lang="zh-CN" altLang="en-US" b="0" dirty="0"/>
              <a:t>类似于</a:t>
            </a:r>
            <a:r>
              <a:rPr lang="en-US" altLang="zh-CN" b="0" dirty="0"/>
              <a:t>[10])</a:t>
            </a:r>
            <a:r>
              <a:rPr lang="zh-CN" altLang="en-US" b="0" dirty="0"/>
              <a:t>的有效性，以减轻与模型无意中反串特定逐字信息相关的风险。</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15</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60528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表格给出了不同快速施工方法对泄漏劈裂的分析。正如预期的那样，基于模板的构造产生的泄漏数量最多，因为该方法具有可扩展性，因为它能够生成大量提示。即使攻击者无法访问部分训练数据，基于模板的提示也能有效地诱导泄漏。</a:t>
            </a:r>
            <a:endParaRPr lang="en-US" altLang="zh-CN" b="0" dirty="0"/>
          </a:p>
          <a:p>
            <a:r>
              <a:rPr lang="zh-CN" altLang="en-US" b="0" dirty="0"/>
              <a:t>事实上，正如响应中泄漏的比例所示，基于模板的提示甚至比</a:t>
            </a:r>
            <a:r>
              <a:rPr lang="en-US" altLang="zh-CN" b="0" dirty="0"/>
              <a:t>GitHub (ground truth)</a:t>
            </a:r>
            <a:r>
              <a:rPr lang="zh-CN" altLang="en-US" b="0" dirty="0"/>
              <a:t>采样提示的性能要好得多。与间接泄漏相比，测试中手工制作的构造导致了更有针对性的泄漏，与我们的预期一致。</a:t>
            </a:r>
            <a:endParaRPr lang="en-US" altLang="zh-CN" b="0" dirty="0"/>
          </a:p>
          <a:p>
            <a:r>
              <a:rPr lang="zh-CN" altLang="en-US" b="0" dirty="0"/>
              <a:t>这可以归因于用于查询的手工制作提示的特殊性和不可泛化性，这是阻碍它们转化为模板的因素。</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16</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88994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88AD6AF-1F90-4D91-867B-16090091FCCD}" type="slidenum">
              <a:rPr lang="zh-CN" altLang="en-US" smtClean="0"/>
              <a:pPr>
                <a:defRPr/>
              </a:pPr>
              <a:t>17</a:t>
            </a:fld>
            <a:endParaRPr lang="zh-CN" altLang="en-US"/>
          </a:p>
        </p:txBody>
      </p:sp>
    </p:spTree>
    <p:extLst>
      <p:ext uri="{BB962C8B-B14F-4D97-AF65-F5344CB8AC3E}">
        <p14:creationId xmlns:p14="http://schemas.microsoft.com/office/powerpoint/2010/main" val="143510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7824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62070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C86B6"/>
                </a:solidFill>
                <a:latin typeface="华文细黑" panose="02010600040101010101" pitchFamily="2" charset="-122"/>
                <a:ea typeface="华文细黑" panose="02010600040101010101" pitchFamily="2" charset="-122"/>
              </a:rPr>
              <a:t>什么是代码大语言模型中的隐私泄露现象？</a:t>
            </a:r>
            <a:endParaRPr lang="en-US" altLang="zh-CN" sz="1200" b="1" dirty="0">
              <a:solidFill>
                <a:srgbClr val="0C86B6"/>
              </a:solidFill>
              <a:latin typeface="华文细黑" panose="02010600040101010101" pitchFamily="2" charset="-122"/>
              <a:ea typeface="华文细黑" panose="02010600040101010101" pitchFamily="2" charset="-122"/>
            </a:endParaRPr>
          </a:p>
          <a:p>
            <a:endParaRPr lang="zh-CN" altLang="en-US" dirty="0"/>
          </a:p>
          <a:p>
            <a:r>
              <a:rPr lang="zh-CN" altLang="en-US" b="1" dirty="0"/>
              <a:t>训练数据暴露：</a:t>
            </a:r>
            <a:endParaRPr lang="en-US" altLang="zh-CN" b="1" dirty="0"/>
          </a:p>
          <a:p>
            <a:r>
              <a:rPr lang="zh-CN" altLang="en-US" dirty="0"/>
              <a:t>大型语言模型通常使用广泛的代码库进行训练，包括公共和私有存储库。如果未经许可使用私人代码，模型可能会无意中“记住”这些代码的特定部分，从而导致隐私泄露。</a:t>
            </a:r>
            <a:endParaRPr lang="en-US" altLang="zh-CN" dirty="0"/>
          </a:p>
          <a:p>
            <a:r>
              <a:rPr lang="zh-CN" altLang="en-US" b="1" dirty="0"/>
              <a:t>生成代码中的敏感信息：</a:t>
            </a:r>
            <a:endParaRPr lang="en-US" altLang="zh-CN" b="1" dirty="0"/>
          </a:p>
          <a:p>
            <a:r>
              <a:rPr lang="zh-CN" altLang="en-US" dirty="0"/>
              <a:t>当代码的</a:t>
            </a:r>
            <a:r>
              <a:rPr lang="en-US" altLang="zh-CN" dirty="0"/>
              <a:t>LLM</a:t>
            </a:r>
            <a:r>
              <a:rPr lang="zh-CN" altLang="en-US" dirty="0"/>
              <a:t>生成代码时，它们可能包括基于其训练数据的模式和信息。如果此数据包含敏感元素，如</a:t>
            </a:r>
            <a:r>
              <a:rPr lang="en-US" altLang="zh-CN" dirty="0"/>
              <a:t>API</a:t>
            </a:r>
            <a:r>
              <a:rPr lang="zh-CN" altLang="en-US" dirty="0"/>
              <a:t>密钥、密码或其他机密数据，则模型可能会无意中将此信息包含在其输出中。</a:t>
            </a:r>
            <a:endParaRPr lang="en-US" altLang="zh-CN" dirty="0"/>
          </a:p>
          <a:p>
            <a:r>
              <a:rPr lang="zh-CN" altLang="en-US" b="1" dirty="0"/>
              <a:t>推理攻击：</a:t>
            </a:r>
            <a:endParaRPr lang="en-US" altLang="zh-CN" b="1" dirty="0"/>
          </a:p>
          <a:p>
            <a:r>
              <a:rPr lang="zh-CN" altLang="en-US" dirty="0"/>
              <a:t>攻击者可以通过精心编制的查询，潜在地操纵模型，以揭示其训练数据中的敏感信息。例如，向模型提交特定的代码片段可能使攻击者能够推断其他相关代码或数据的详细信息。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67816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目标代码完成模型的训练集的标识：</a:t>
            </a:r>
            <a:r>
              <a:rPr lang="en-US" altLang="zh-CN" dirty="0"/>
              <a:t>Din</a:t>
            </a:r>
            <a:r>
              <a:rPr lang="zh-CN" altLang="en-US" dirty="0"/>
              <a:t>，其中𝑥𝑖 是输入，</a:t>
            </a:r>
            <a:r>
              <a:rPr lang="en-US" altLang="zh-CN" dirty="0"/>
              <a:t> </a:t>
            </a:r>
            <a:r>
              <a:rPr lang="zh-CN" altLang="en-US" dirty="0"/>
              <a:t>𝑦𝑖 是输出</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effectLst/>
                <a:highlight>
                  <a:srgbClr val="FFFFFF"/>
                </a:highlight>
                <a:latin typeface="-apple-system"/>
              </a:rPr>
              <a:t>模型</a:t>
            </a:r>
            <a:r>
              <a:rPr lang="en-US" altLang="zh-CN" b="0" i="0" dirty="0">
                <a:effectLst/>
                <a:highlight>
                  <a:srgbClr val="FFFFFF"/>
                </a:highlight>
                <a:latin typeface="-apple-system"/>
              </a:rPr>
              <a:t>M</a:t>
            </a:r>
            <a:r>
              <a:rPr lang="zh-CN" altLang="en-US" b="0" i="0" dirty="0">
                <a:effectLst/>
                <a:highlight>
                  <a:srgbClr val="FFFFFF"/>
                </a:highlight>
                <a:latin typeface="-apple-system"/>
              </a:rPr>
              <a:t>可以通过黑盒的方式进行查询和补全代码：</a:t>
            </a:r>
            <a:r>
              <a:rPr lang="en-US" altLang="zh-CN" b="0" i="0" dirty="0">
                <a:effectLst/>
                <a:highlight>
                  <a:srgbClr val="FFFFFF"/>
                </a:highlight>
                <a:latin typeface="-apple-system"/>
              </a:rPr>
              <a:t>y = M(x)</a:t>
            </a:r>
            <a:r>
              <a:rPr lang="zh-CN" altLang="en-US" b="0" i="0" dirty="0">
                <a:effectLst/>
                <a:highlight>
                  <a:srgbClr val="FFFFFF"/>
                </a:highlight>
                <a:latin typeface="-apple-system"/>
              </a:rPr>
              <a:t>，</a:t>
            </a:r>
            <a:r>
              <a:rPr lang="en-US" altLang="zh-CN" b="0" i="0" dirty="0">
                <a:effectLst/>
                <a:highlight>
                  <a:srgbClr val="FFFFFF"/>
                </a:highlight>
                <a:latin typeface="-apple-system"/>
              </a:rPr>
              <a:t>y</a:t>
            </a:r>
            <a:r>
              <a:rPr lang="zh-CN" altLang="en-US" b="0" i="0" dirty="0">
                <a:effectLst/>
                <a:highlight>
                  <a:srgbClr val="FFFFFF"/>
                </a:highlight>
                <a:latin typeface="-apple-system"/>
              </a:rPr>
              <a:t>是给定</a:t>
            </a:r>
            <a:r>
              <a:rPr lang="en-US" altLang="zh-CN" b="0" i="0" dirty="0">
                <a:effectLst/>
                <a:highlight>
                  <a:srgbClr val="FFFFFF"/>
                </a:highlight>
                <a:latin typeface="-apple-system"/>
              </a:rPr>
              <a:t>x</a:t>
            </a:r>
            <a:r>
              <a:rPr lang="zh-CN" altLang="en-US" b="0" i="0" dirty="0">
                <a:effectLst/>
                <a:highlight>
                  <a:srgbClr val="FFFFFF"/>
                </a:highlight>
                <a:latin typeface="-apple-system"/>
              </a:rPr>
              <a:t>的情况下，</a:t>
            </a:r>
            <a:r>
              <a:rPr lang="en-US" altLang="zh-CN" b="0" i="0" dirty="0">
                <a:effectLst/>
                <a:highlight>
                  <a:srgbClr val="FFFFFF"/>
                </a:highlight>
                <a:latin typeface="-apple-system"/>
              </a:rPr>
              <a:t>M</a:t>
            </a:r>
            <a:r>
              <a:rPr lang="zh-CN" altLang="en-US" b="0" i="0" dirty="0">
                <a:effectLst/>
                <a:highlight>
                  <a:srgbClr val="FFFFFF"/>
                </a:highlight>
                <a:latin typeface="-apple-system"/>
              </a:rPr>
              <a:t>的输出。</a:t>
            </a:r>
            <a:endParaRPr lang="en-US" altLang="zh-CN" b="0" i="0" dirty="0">
              <a:effectLst/>
              <a:highlight>
                <a:srgbClr val="FFFFFF"/>
              </a:highligh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攻击者的目标是建立一个二值分类器</a:t>
            </a:r>
            <a:r>
              <a:rPr lang="en-US" altLang="zh-CN" dirty="0"/>
              <a:t>G</a:t>
            </a:r>
            <a:r>
              <a:rPr lang="zh-CN" altLang="en-US" dirty="0"/>
              <a:t>来推断一个例子</a:t>
            </a:r>
            <a:r>
              <a:rPr lang="en-US" altLang="zh-CN" dirty="0"/>
              <a:t>(</a:t>
            </a:r>
            <a:r>
              <a:rPr lang="en-US" altLang="zh-CN" dirty="0" err="1"/>
              <a:t>x,y</a:t>
            </a:r>
            <a:r>
              <a:rPr lang="en-US" altLang="zh-CN" dirty="0"/>
              <a:t>)</a:t>
            </a:r>
            <a:r>
              <a:rPr lang="zh-CN" altLang="en-US" dirty="0"/>
              <a:t>是否为训练集</a:t>
            </a:r>
            <a:r>
              <a:rPr lang="en-US" altLang="zh-CN" dirty="0"/>
              <a:t>DIN</a:t>
            </a:r>
            <a:r>
              <a:rPr lang="zh-CN" altLang="en-US" dirty="0"/>
              <a:t>的成员。</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20</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2577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第一步：训练替代模型</a:t>
            </a:r>
          </a:p>
          <a:p>
            <a:pPr>
              <a:buFont typeface="Arial" panose="020B0604020202020204" pitchFamily="34" charset="0"/>
              <a:buChar char="•"/>
            </a:pPr>
            <a:r>
              <a:rPr lang="zh-CN" altLang="en-US" b="1" dirty="0"/>
              <a:t>目标</a:t>
            </a:r>
            <a:r>
              <a:rPr lang="zh-CN" altLang="en-US" dirty="0"/>
              <a:t>：构建一个替代模型（</a:t>
            </a:r>
            <a:r>
              <a:rPr lang="en-US" altLang="zh-CN" dirty="0"/>
              <a:t>surrogate model</a:t>
            </a:r>
            <a:r>
              <a:rPr lang="zh-CN" altLang="en-US" dirty="0"/>
              <a:t>），其目的是模仿受害者模型的行为。这一步是为了让攻击者能在不直接探测原始模型或访问其训练数据的情况下，模拟受害者模型的行为。</a:t>
            </a:r>
          </a:p>
          <a:p>
            <a:pPr>
              <a:buFont typeface="Arial" panose="020B0604020202020204" pitchFamily="34" charset="0"/>
              <a:buChar char="•"/>
            </a:pPr>
            <a:r>
              <a:rPr lang="zh-CN" altLang="en-US" b="1" dirty="0"/>
              <a:t>方法</a:t>
            </a:r>
            <a:r>
              <a:rPr lang="zh-CN" altLang="en-US" dirty="0"/>
              <a:t>：通过训练一个与受害者模型具有相似架构和功能的模型来实现。攻击者可以使用公开可获得的数据或他们自己构造的数据来训练这个替代模型，使其尽可能地近似受害者模型的输出和决策过程。</a:t>
            </a:r>
          </a:p>
          <a:p>
            <a:r>
              <a:rPr lang="zh-CN" altLang="en-US" b="1" dirty="0"/>
              <a:t>第二步：查询替代模型并训练成员资格推断分类器</a:t>
            </a:r>
          </a:p>
          <a:p>
            <a:pPr>
              <a:buFont typeface="Arial" panose="020B0604020202020204" pitchFamily="34" charset="0"/>
              <a:buChar char="•"/>
            </a:pPr>
            <a:r>
              <a:rPr lang="zh-CN" altLang="en-US" b="1" dirty="0"/>
              <a:t>目标</a:t>
            </a:r>
            <a:r>
              <a:rPr lang="zh-CN" altLang="en-US" dirty="0"/>
              <a:t>：使用替代模型进行查询，通过比较模型对训练数据和未见过的非训练数据的响应，训练一个成员资格推断分类器。</a:t>
            </a:r>
          </a:p>
          <a:p>
            <a:pPr>
              <a:buFont typeface="Arial" panose="020B0604020202020204" pitchFamily="34" charset="0"/>
              <a:buChar char="•"/>
            </a:pPr>
            <a:r>
              <a:rPr lang="zh-CN" altLang="en-US" b="1" dirty="0"/>
              <a:t>方法</a:t>
            </a:r>
            <a:r>
              <a:rPr lang="zh-CN" altLang="en-US" dirty="0"/>
              <a:t>：</a:t>
            </a:r>
          </a:p>
          <a:p>
            <a:r>
              <a:rPr lang="zh-CN" altLang="en-US" b="1" dirty="0"/>
              <a:t>数据集的定义和分割</a:t>
            </a:r>
          </a:p>
          <a:p>
            <a:pPr>
              <a:buFont typeface="Arial" panose="020B0604020202020204" pitchFamily="34" charset="0"/>
              <a:buChar char="•"/>
            </a:pPr>
            <a:r>
              <a:rPr lang="en-US" altLang="zh-CN" b="1" dirty="0"/>
              <a:t>D</a:t>
            </a:r>
            <a:r>
              <a:rPr lang="zh-CN" altLang="en-US" b="1" dirty="0"/>
              <a:t>𝑖𝑛</a:t>
            </a:r>
            <a:r>
              <a:rPr lang="zh-CN" altLang="en-US" dirty="0"/>
              <a:t>：这是受害者模型</a:t>
            </a:r>
            <a:r>
              <a:rPr lang="en-US" altLang="zh-CN" dirty="0"/>
              <a:t>M</a:t>
            </a:r>
            <a:r>
              <a:rPr lang="zh-CN" altLang="en-US" dirty="0"/>
              <a:t>的原始训练数据集。</a:t>
            </a:r>
          </a:p>
          <a:p>
            <a:pPr>
              <a:buFont typeface="Arial" panose="020B0604020202020204" pitchFamily="34" charset="0"/>
              <a:buChar char="•"/>
            </a:pPr>
            <a:r>
              <a:rPr lang="en-US" altLang="zh-CN" b="1" dirty="0"/>
              <a:t>D∗</a:t>
            </a:r>
            <a:r>
              <a:rPr lang="zh-CN" altLang="en-US" b="1" dirty="0"/>
              <a:t>𝑖𝑛</a:t>
            </a:r>
            <a:r>
              <a:rPr lang="zh-CN" altLang="en-US" dirty="0"/>
              <a:t>：攻击者可以访问的部分训练数据。这部分数据用于训练替代模型</a:t>
            </a:r>
            <a:r>
              <a:rPr lang="en-US" altLang="zh-CN" dirty="0"/>
              <a:t>S</a:t>
            </a:r>
            <a:r>
              <a:rPr lang="zh-CN" altLang="en-US" dirty="0"/>
              <a:t>。</a:t>
            </a:r>
          </a:p>
          <a:p>
            <a:pPr>
              <a:buFont typeface="Arial" panose="020B0604020202020204" pitchFamily="34" charset="0"/>
              <a:buChar char="•"/>
            </a:pPr>
            <a:r>
              <a:rPr lang="en-US" altLang="zh-CN" b="1" dirty="0"/>
              <a:t>D−∗</a:t>
            </a:r>
            <a:r>
              <a:rPr lang="zh-CN" altLang="en-US" b="1" dirty="0"/>
              <a:t>𝑖𝑛</a:t>
            </a:r>
            <a:r>
              <a:rPr lang="zh-CN" altLang="en-US" dirty="0"/>
              <a:t>：剩余的训练数据，对攻击者不可访问。这部分数据帮助定义哪些数据是保密的，不被攻击者直接知晓。</a:t>
            </a:r>
          </a:p>
          <a:p>
            <a:r>
              <a:rPr lang="zh-CN" altLang="en-US" b="1" dirty="0"/>
              <a:t>替代模型的训练</a:t>
            </a:r>
          </a:p>
          <a:p>
            <a:pPr>
              <a:buFont typeface="Arial" panose="020B0604020202020204" pitchFamily="34" charset="0"/>
              <a:buChar char="•"/>
            </a:pPr>
            <a:r>
              <a:rPr lang="zh-CN" altLang="en-US" b="1" dirty="0"/>
              <a:t>替代模型</a:t>
            </a:r>
            <a:r>
              <a:rPr lang="en-US" altLang="zh-CN" b="1" dirty="0"/>
              <a:t>S</a:t>
            </a:r>
            <a:r>
              <a:rPr lang="zh-CN" altLang="en-US" dirty="0"/>
              <a:t>：攻击者使用</a:t>
            </a:r>
            <a:r>
              <a:rPr lang="en-US" altLang="zh-CN" dirty="0"/>
              <a:t>D∗</a:t>
            </a:r>
            <a:r>
              <a:rPr lang="zh-CN" altLang="en-US" dirty="0"/>
              <a:t>𝑖𝑛训练替代模型</a:t>
            </a:r>
            <a:r>
              <a:rPr lang="en-US" altLang="zh-CN" dirty="0"/>
              <a:t>S</a:t>
            </a:r>
            <a:r>
              <a:rPr lang="zh-CN" altLang="en-US" dirty="0"/>
              <a:t>，目的是模拟受害者模型的行为，以便在没有直接接触受害者模型的情况下进行测试和分析。</a:t>
            </a:r>
          </a:p>
          <a:p>
            <a:r>
              <a:rPr lang="zh-CN" altLang="en-US" b="1" dirty="0"/>
              <a:t>非训练数据集的获取</a:t>
            </a:r>
          </a:p>
          <a:p>
            <a:pPr>
              <a:buFont typeface="Arial" panose="020B0604020202020204" pitchFamily="34" charset="0"/>
              <a:buChar char="•"/>
            </a:pPr>
            <a:r>
              <a:rPr lang="en-US" altLang="zh-CN" b="1" dirty="0"/>
              <a:t>D∗</a:t>
            </a:r>
            <a:r>
              <a:rPr lang="zh-CN" altLang="en-US" b="1" dirty="0"/>
              <a:t>𝑜𝑢𝑡</a:t>
            </a:r>
            <a:r>
              <a:rPr lang="zh-CN" altLang="en-US" dirty="0"/>
              <a:t>：这是一个与</a:t>
            </a:r>
            <a:r>
              <a:rPr lang="en-US" altLang="zh-CN" dirty="0"/>
              <a:t>D∗</a:t>
            </a:r>
            <a:r>
              <a:rPr lang="zh-CN" altLang="en-US" dirty="0"/>
              <a:t>𝑖𝑛同样大小的数据集，但完全不包含在模型</a:t>
            </a:r>
            <a:r>
              <a:rPr lang="en-US" altLang="zh-CN" dirty="0"/>
              <a:t>M</a:t>
            </a:r>
            <a:r>
              <a:rPr lang="zh-CN" altLang="en-US" dirty="0"/>
              <a:t>的训练集中。这些数据用来测试替代模型对未知数据的响应。</a:t>
            </a:r>
          </a:p>
          <a:p>
            <a:r>
              <a:rPr lang="zh-CN" altLang="en-US" b="1" dirty="0"/>
              <a:t>成员资格推断数据集的构建</a:t>
            </a:r>
          </a:p>
          <a:p>
            <a:pPr>
              <a:buFont typeface="Arial" panose="020B0604020202020204" pitchFamily="34" charset="0"/>
              <a:buChar char="•"/>
            </a:pPr>
            <a:r>
              <a:rPr lang="zh-CN" altLang="en-US" b="1" dirty="0"/>
              <a:t>模型查询</a:t>
            </a:r>
            <a:r>
              <a:rPr lang="zh-CN" altLang="en-US" dirty="0"/>
              <a:t>：攻击者将</a:t>
            </a:r>
            <a:r>
              <a:rPr lang="en-US" altLang="zh-CN" dirty="0"/>
              <a:t>D∗</a:t>
            </a:r>
            <a:r>
              <a:rPr lang="zh-CN" altLang="en-US" dirty="0"/>
              <a:t>𝑖𝑛和</a:t>
            </a:r>
            <a:r>
              <a:rPr lang="en-US" altLang="zh-CN" dirty="0"/>
              <a:t>D∗</a:t>
            </a:r>
            <a:r>
              <a:rPr lang="zh-CN" altLang="en-US" dirty="0"/>
              <a:t>𝑜𝑢𝑡中的每个样本（𝑥</a:t>
            </a:r>
            <a:r>
              <a:rPr lang="en-US" altLang="zh-CN" dirty="0"/>
              <a:t>, </a:t>
            </a:r>
            <a:r>
              <a:rPr lang="zh-CN" altLang="en-US" dirty="0"/>
              <a:t>𝑦）输入替代模型</a:t>
            </a:r>
            <a:r>
              <a:rPr lang="en-US" altLang="zh-CN" dirty="0"/>
              <a:t>S</a:t>
            </a:r>
            <a:r>
              <a:rPr lang="zh-CN" altLang="en-US" dirty="0"/>
              <a:t>，并获取输出ˆ𝑦</a:t>
            </a:r>
            <a:r>
              <a:rPr lang="en-US" altLang="zh-CN" dirty="0"/>
              <a:t>S = S(</a:t>
            </a:r>
            <a:r>
              <a:rPr lang="zh-CN" altLang="en-US" dirty="0"/>
              <a:t>𝑥</a:t>
            </a:r>
            <a:r>
              <a:rPr lang="en-US" altLang="zh-CN" dirty="0"/>
              <a:t>)</a:t>
            </a:r>
            <a:r>
              <a:rPr lang="zh-CN" altLang="en-US" dirty="0"/>
              <a:t>。</a:t>
            </a:r>
          </a:p>
          <a:p>
            <a:pPr>
              <a:buFont typeface="Arial" panose="020B0604020202020204" pitchFamily="34" charset="0"/>
              <a:buChar char="•"/>
            </a:pPr>
            <a:r>
              <a:rPr lang="en-US" altLang="zh-CN" b="1" dirty="0"/>
              <a:t>D</a:t>
            </a:r>
            <a:r>
              <a:rPr lang="zh-CN" altLang="en-US" b="1" dirty="0"/>
              <a:t>𝑀𝐼𝐴的创建</a:t>
            </a:r>
            <a:r>
              <a:rPr lang="zh-CN" altLang="en-US" dirty="0"/>
              <a:t>：攻击者基于上述查询结果创建新的数据集</a:t>
            </a:r>
            <a:r>
              <a:rPr lang="en-US" altLang="zh-CN" dirty="0"/>
              <a:t>D</a:t>
            </a:r>
            <a:r>
              <a:rPr lang="zh-CN" altLang="en-US" dirty="0"/>
              <a:t>𝑀𝐼𝐴。每个样本的输入是一个元组</a:t>
            </a:r>
            <a:r>
              <a:rPr lang="en-US" altLang="zh-CN" dirty="0"/>
              <a:t>⟨</a:t>
            </a:r>
            <a:r>
              <a:rPr lang="zh-CN" altLang="en-US" dirty="0"/>
              <a:t>𝑥</a:t>
            </a:r>
            <a:r>
              <a:rPr lang="en-US" altLang="zh-CN" dirty="0"/>
              <a:t>, </a:t>
            </a:r>
            <a:r>
              <a:rPr lang="zh-CN" altLang="en-US" dirty="0"/>
              <a:t>𝑦</a:t>
            </a:r>
            <a:r>
              <a:rPr lang="en-US" altLang="zh-CN" dirty="0"/>
              <a:t>, ˆ</a:t>
            </a:r>
            <a:r>
              <a:rPr lang="zh-CN" altLang="en-US" dirty="0"/>
              <a:t>𝑦</a:t>
            </a:r>
            <a:r>
              <a:rPr lang="en-US" altLang="zh-CN" dirty="0"/>
              <a:t>S⟩</a:t>
            </a:r>
            <a:r>
              <a:rPr lang="zh-CN" altLang="en-US" dirty="0"/>
              <a:t>：</a:t>
            </a:r>
          </a:p>
          <a:p>
            <a:pPr marL="742950" lvl="1" indent="-285750">
              <a:buFont typeface="Arial" panose="020B0604020202020204" pitchFamily="34" charset="0"/>
              <a:buChar char="•"/>
            </a:pPr>
            <a:r>
              <a:rPr lang="zh-CN" altLang="en-US" b="1" dirty="0"/>
              <a:t>𝑥</a:t>
            </a:r>
            <a:r>
              <a:rPr lang="zh-CN" altLang="en-US" dirty="0"/>
              <a:t>：输入数据。</a:t>
            </a:r>
          </a:p>
          <a:p>
            <a:pPr marL="742950" lvl="1" indent="-285750">
              <a:buFont typeface="Arial" panose="020B0604020202020204" pitchFamily="34" charset="0"/>
              <a:buChar char="•"/>
            </a:pPr>
            <a:r>
              <a:rPr lang="zh-CN" altLang="en-US" b="1" dirty="0"/>
              <a:t>𝑦</a:t>
            </a:r>
            <a:r>
              <a:rPr lang="zh-CN" altLang="en-US" dirty="0"/>
              <a:t>：原始或真实输出。</a:t>
            </a:r>
          </a:p>
          <a:p>
            <a:pPr marL="742950" lvl="1" indent="-285750">
              <a:buFont typeface="Arial" panose="020B0604020202020204" pitchFamily="34" charset="0"/>
              <a:buChar char="•"/>
            </a:pPr>
            <a:r>
              <a:rPr lang="zh-CN" altLang="en-US" b="1" dirty="0"/>
              <a:t>ˆ𝑦</a:t>
            </a:r>
            <a:r>
              <a:rPr lang="en-US" altLang="zh-CN" b="1" dirty="0"/>
              <a:t>S</a:t>
            </a:r>
            <a:r>
              <a:rPr lang="zh-CN" altLang="en-US" dirty="0"/>
              <a:t>：替代模型对输入𝑥的预测输出。</a:t>
            </a:r>
          </a:p>
          <a:p>
            <a:pPr>
              <a:buFont typeface="Arial" panose="020B0604020202020204" pitchFamily="34" charset="0"/>
              <a:buChar char="•"/>
            </a:pPr>
            <a:r>
              <a:rPr lang="zh-CN" altLang="en-US" b="1" dirty="0"/>
              <a:t>输出</a:t>
            </a:r>
            <a:r>
              <a:rPr lang="zh-CN" altLang="en-US" dirty="0"/>
              <a:t>：每个样本的输出是一个成员标签，表明该样本是否属于原始训练数据集</a:t>
            </a:r>
            <a:r>
              <a:rPr lang="en-US" altLang="zh-CN" dirty="0"/>
              <a:t>D</a:t>
            </a:r>
            <a:r>
              <a:rPr lang="zh-CN" altLang="en-US" dirty="0"/>
              <a:t>𝑖𝑛。</a:t>
            </a:r>
          </a:p>
          <a:p>
            <a:r>
              <a:rPr lang="zh-CN" altLang="en-US" dirty="0"/>
              <a:t>这个过程使得攻击者能够在不直接访问全部原始训练数据的情况下，评估模型对其训练数据的敏感性。通过这种方法，攻击者可以判断出某些数据是否是模型训练集的一部分，这在评估模型的数据隐私保护措施方面是非常有用的。</a:t>
            </a:r>
          </a:p>
          <a:p>
            <a:pPr marL="742950" lvl="1" indent="-285750">
              <a:buFont typeface="Arial" panose="020B0604020202020204" pitchFamily="34" charset="0"/>
              <a:buChar cha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21</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712731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特征处理</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对于输入、模型输出、和真实输出（</a:t>
            </a:r>
            <a:r>
              <a:rPr lang="en-US" altLang="zh-CN" dirty="0"/>
              <a:t>ground truth</a:t>
            </a:r>
            <a:r>
              <a:rPr lang="zh-CN" altLang="en-US" dirty="0"/>
              <a:t>），分别使用</a:t>
            </a:r>
            <a:r>
              <a:rPr lang="en-US" altLang="zh-CN" dirty="0"/>
              <a:t>CodeBERT</a:t>
            </a:r>
            <a:r>
              <a:rPr lang="zh-CN" altLang="en-US" dirty="0"/>
              <a:t>提取嵌入矩阵，然后通过平均池化（</a:t>
            </a:r>
            <a:r>
              <a:rPr lang="en-US" altLang="zh-CN" dirty="0"/>
              <a:t>average pooling</a:t>
            </a:r>
            <a:r>
              <a:rPr lang="zh-CN" altLang="en-US" dirty="0"/>
              <a:t>）方法将每个嵌入矩阵简化为一个</a:t>
            </a:r>
            <a:r>
              <a:rPr lang="en-US" altLang="zh-CN" dirty="0"/>
              <a:t>768</a:t>
            </a:r>
            <a:r>
              <a:rPr lang="zh-CN" altLang="en-US" dirty="0"/>
              <a:t>维的向量。这样做可以将嵌入矩阵压缩，同时保持关键信息，便于后续处理。</a:t>
            </a:r>
            <a:endParaRPr lang="en-US" altLang="zh-CN" dirty="0"/>
          </a:p>
          <a:p>
            <a:r>
              <a:rPr lang="zh-CN" altLang="en-US" b="1" dirty="0"/>
              <a:t>构建和训练</a:t>
            </a:r>
            <a:r>
              <a:rPr lang="en-US" altLang="zh-CN" b="1" dirty="0"/>
              <a:t>MIA</a:t>
            </a:r>
            <a:r>
              <a:rPr lang="zh-CN" altLang="en-US" b="1" dirty="0"/>
              <a:t>分类器</a:t>
            </a:r>
          </a:p>
          <a:p>
            <a:pPr>
              <a:buFont typeface="Arial" panose="020B0604020202020204" pitchFamily="34" charset="0"/>
              <a:buChar char="•"/>
            </a:pPr>
            <a:r>
              <a:rPr lang="zh-CN" altLang="en-US" b="1" dirty="0"/>
              <a:t>分类器架构</a:t>
            </a:r>
            <a:r>
              <a:rPr lang="zh-CN" altLang="en-US" dirty="0"/>
              <a:t>：使用一个含有两层全连接网络的分类器进行成员资格推断，每层有</a:t>
            </a:r>
            <a:r>
              <a:rPr lang="en-US" altLang="zh-CN" dirty="0"/>
              <a:t>768</a:t>
            </a:r>
            <a:r>
              <a:rPr lang="zh-CN" altLang="en-US" dirty="0"/>
              <a:t>个隐藏单元，并使用</a:t>
            </a:r>
            <a:r>
              <a:rPr lang="en-US" altLang="zh-CN" dirty="0"/>
              <a:t>tanh</a:t>
            </a:r>
            <a:r>
              <a:rPr lang="zh-CN" altLang="en-US" dirty="0"/>
              <a:t>激活函数。</a:t>
            </a:r>
          </a:p>
          <a:p>
            <a:pPr>
              <a:buFont typeface="Arial" panose="020B0604020202020204" pitchFamily="34" charset="0"/>
              <a:buChar char="•"/>
            </a:pPr>
            <a:r>
              <a:rPr lang="zh-CN" altLang="en-US" b="1" dirty="0"/>
              <a:t>输入处理</a:t>
            </a:r>
            <a:r>
              <a:rPr lang="zh-CN" altLang="en-US" dirty="0"/>
              <a:t>：将处理过的输入、模型输出和真实输出的嵌入向量连接起来，形成最终的输入向量。</a:t>
            </a:r>
          </a:p>
          <a:p>
            <a:r>
              <a:rPr lang="zh-CN" altLang="en-US" b="1" dirty="0"/>
              <a:t>损失函数和模型训练</a:t>
            </a:r>
          </a:p>
          <a:p>
            <a:pPr>
              <a:buFont typeface="Arial" panose="020B0604020202020204" pitchFamily="34" charset="0"/>
              <a:buChar char="•"/>
            </a:pPr>
            <a:r>
              <a:rPr lang="zh-CN" altLang="en-US" b="1" dirty="0"/>
              <a:t>数据集准备</a:t>
            </a:r>
            <a:r>
              <a:rPr lang="zh-CN" altLang="en-US" dirty="0"/>
              <a:t>：攻击者使用平衡的数据集进行训练，包括部分受害者模型的训练数据（𝒟𝑖𝑛∗）和未见过的非训练数据（𝒟𝑜𝑡∗）。</a:t>
            </a:r>
          </a:p>
          <a:p>
            <a:pPr>
              <a:buFont typeface="Arial" panose="020B0604020202020204" pitchFamily="34" charset="0"/>
              <a:buChar char="•"/>
            </a:pPr>
            <a:r>
              <a:rPr lang="zh-CN" altLang="en-US" b="1" dirty="0"/>
              <a:t>损失函数</a:t>
            </a:r>
            <a:r>
              <a:rPr lang="zh-CN" altLang="en-US" dirty="0"/>
              <a:t>：分类任务的损失函数用于优化分类器，其中类标签𝑙定义为</a:t>
            </a:r>
            <a:r>
              <a:rPr lang="en-US" altLang="zh-CN" dirty="0"/>
              <a:t>1</a:t>
            </a:r>
            <a:r>
              <a:rPr lang="zh-CN" altLang="en-US" dirty="0"/>
              <a:t>（如果样本在受害者模型的训练集中）或</a:t>
            </a:r>
            <a:r>
              <a:rPr lang="en-US" altLang="zh-CN" dirty="0"/>
              <a:t>0</a:t>
            </a:r>
            <a:r>
              <a:rPr lang="zh-CN" altLang="en-US" dirty="0"/>
              <a:t>（否则）。</a:t>
            </a:r>
          </a:p>
          <a:p>
            <a:pPr>
              <a:buFont typeface="Arial" panose="020B0604020202020204" pitchFamily="34" charset="0"/>
              <a:buChar char="•"/>
            </a:pPr>
            <a:r>
              <a:rPr lang="zh-CN" altLang="en-US" b="1" dirty="0"/>
              <a:t>参数更新</a:t>
            </a:r>
            <a:r>
              <a:rPr lang="zh-CN" altLang="en-US" dirty="0"/>
              <a:t>：通过反向传播（</a:t>
            </a:r>
            <a:r>
              <a:rPr lang="en-US" altLang="zh-CN" dirty="0"/>
              <a:t>back-propagation</a:t>
            </a:r>
            <a:r>
              <a:rPr lang="zh-CN" altLang="en-US" dirty="0"/>
              <a:t>）更新模型参数。</a:t>
            </a:r>
          </a:p>
          <a:p>
            <a:r>
              <a:rPr lang="zh-CN" altLang="en-US" b="1" dirty="0"/>
              <a:t>推理和评估</a:t>
            </a:r>
          </a:p>
          <a:p>
            <a:pPr>
              <a:buFont typeface="Arial" panose="020B0604020202020204" pitchFamily="34" charset="0"/>
              <a:buChar char="•"/>
            </a:pPr>
            <a:r>
              <a:rPr lang="zh-CN" altLang="en-US" b="1" dirty="0"/>
              <a:t>推理过程</a:t>
            </a:r>
            <a:r>
              <a:rPr lang="zh-CN" altLang="en-US" dirty="0"/>
              <a:t>：在进行攻击时（推理阶段），使用受害者模型的输出来评估攻击性能，而不是替代模型的输出。具体来说，攻击者将输入数据（𝑥），原始输出（𝑦）和受害者模型的输出（𝑦𝑣</a:t>
            </a:r>
            <a:r>
              <a:rPr lang="en-US" altLang="zh-CN" dirty="0"/>
              <a:t>^</a:t>
            </a:r>
            <a:r>
              <a:rPr lang="zh-CN" altLang="en-US" dirty="0"/>
              <a:t>）送入</a:t>
            </a:r>
            <a:r>
              <a:rPr lang="en-US" altLang="zh-CN" dirty="0"/>
              <a:t>MIA</a:t>
            </a:r>
            <a:r>
              <a:rPr lang="zh-CN" altLang="en-US" dirty="0"/>
              <a:t>分类器，以获得成员资格推断的预测结果。</a:t>
            </a:r>
          </a:p>
          <a:p>
            <a:pPr>
              <a:buFont typeface="Arial" panose="020B0604020202020204" pitchFamily="34" charset="0"/>
              <a:buChar char="•"/>
            </a:pPr>
            <a:r>
              <a:rPr lang="zh-CN" altLang="en-US" b="1" dirty="0"/>
              <a:t>处理随机性</a:t>
            </a:r>
            <a:r>
              <a:rPr lang="zh-CN" altLang="en-US" dirty="0"/>
              <a:t>：为了减少训练深度神经网络时随机性带来的影响，研究团队训练了三个使用不同随机种子初始化的</a:t>
            </a:r>
            <a:r>
              <a:rPr lang="en-US" altLang="zh-CN" dirty="0"/>
              <a:t>MIA</a:t>
            </a:r>
            <a:r>
              <a:rPr lang="zh-CN" altLang="en-US" dirty="0"/>
              <a:t>分类器，并报告了这三个分类器的平均性能。</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22</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107267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effectLst/>
                <a:latin typeface="var(--headings-font-family)"/>
              </a:rPr>
              <a:t>3.4.1.</a:t>
            </a:r>
            <a:r>
              <a:rPr lang="zh-CN" altLang="en-US" b="1" dirty="0">
                <a:effectLst/>
                <a:latin typeface="var(--headings-font-family)"/>
              </a:rPr>
              <a:t>真阳性率 （</a:t>
            </a:r>
            <a:r>
              <a:rPr lang="en-US" altLang="zh-CN" b="1" dirty="0">
                <a:effectLst/>
                <a:latin typeface="var(--headings-font-family)"/>
              </a:rPr>
              <a:t>TPR</a:t>
            </a:r>
            <a:r>
              <a:rPr lang="zh-CN" altLang="en-US" b="1" dirty="0">
                <a:effectLst/>
                <a:latin typeface="var(--headings-font-family)"/>
              </a:rPr>
              <a:t>）</a:t>
            </a:r>
          </a:p>
          <a:p>
            <a:pPr algn="just"/>
            <a:r>
              <a:rPr lang="zh-CN" altLang="en-US" dirty="0">
                <a:effectLst/>
                <a:latin typeface="var(--text-font-family)"/>
              </a:rPr>
              <a:t>真阳性率表示攻击者正确识别属于训练数据集的所有实例的能力。 高 </a:t>
            </a:r>
            <a:r>
              <a:rPr lang="en-US" altLang="zh-CN" dirty="0">
                <a:effectLst/>
                <a:latin typeface="var(--text-font-family)"/>
              </a:rPr>
              <a:t>TPR </a:t>
            </a:r>
            <a:r>
              <a:rPr lang="zh-CN" altLang="en-US" dirty="0">
                <a:effectLst/>
                <a:latin typeface="var(--text-font-family)"/>
              </a:rPr>
              <a:t>表示攻击者成功识别这些实例，可能会危及训练数据的隐私。</a:t>
            </a:r>
          </a:p>
          <a:p>
            <a:r>
              <a:rPr lang="en-US" altLang="zh-CN" b="1" dirty="0">
                <a:effectLst/>
                <a:latin typeface="var(--headings-font-family)"/>
              </a:rPr>
              <a:t>3.4.2.</a:t>
            </a:r>
            <a:r>
              <a:rPr lang="zh-CN" altLang="en-US" b="1" dirty="0">
                <a:effectLst/>
                <a:latin typeface="var(--headings-font-family)"/>
              </a:rPr>
              <a:t>误报率 （</a:t>
            </a:r>
            <a:r>
              <a:rPr lang="en-US" altLang="zh-CN" b="1" dirty="0">
                <a:effectLst/>
                <a:latin typeface="var(--headings-font-family)"/>
              </a:rPr>
              <a:t>FPR</a:t>
            </a:r>
            <a:r>
              <a:rPr lang="zh-CN" altLang="en-US" b="1" dirty="0">
                <a:effectLst/>
                <a:latin typeface="var(--headings-font-family)"/>
              </a:rPr>
              <a:t>）</a:t>
            </a:r>
          </a:p>
          <a:p>
            <a:pPr algn="just"/>
            <a:r>
              <a:rPr lang="zh-CN" altLang="en-US" dirty="0">
                <a:effectLst/>
                <a:latin typeface="var(--text-font-family)"/>
              </a:rPr>
              <a:t>误报率量化了攻击者错误地识别不属于训练数据集的实例的速率。 高 </a:t>
            </a:r>
            <a:r>
              <a:rPr lang="en-US" altLang="zh-CN" dirty="0">
                <a:effectLst/>
                <a:latin typeface="var(--text-font-family)"/>
              </a:rPr>
              <a:t>FPR </a:t>
            </a:r>
            <a:r>
              <a:rPr lang="zh-CN" altLang="en-US" dirty="0">
                <a:effectLst/>
                <a:latin typeface="var(--text-font-family)"/>
              </a:rPr>
              <a:t>表明攻击者的性能不精确，导致许多误报并降低训练数据隐私风险。</a:t>
            </a:r>
          </a:p>
          <a:p>
            <a:r>
              <a:rPr lang="en-US" altLang="zh-CN" b="1" dirty="0">
                <a:effectLst/>
                <a:latin typeface="var(--headings-font-family)"/>
              </a:rPr>
              <a:t>3.4.3.ROC </a:t>
            </a:r>
            <a:r>
              <a:rPr lang="zh-CN" altLang="en-US" b="1" dirty="0">
                <a:effectLst/>
                <a:latin typeface="var(--headings-font-family)"/>
              </a:rPr>
              <a:t>曲线下面积 （</a:t>
            </a:r>
            <a:r>
              <a:rPr lang="en-US" altLang="zh-CN" b="1" dirty="0">
                <a:effectLst/>
                <a:latin typeface="var(--headings-font-family)"/>
              </a:rPr>
              <a:t>AUC</a:t>
            </a:r>
            <a:r>
              <a:rPr lang="zh-CN" altLang="en-US" b="1" dirty="0">
                <a:effectLst/>
                <a:latin typeface="var(--headings-font-family)"/>
              </a:rPr>
              <a:t>）</a:t>
            </a:r>
          </a:p>
          <a:p>
            <a:pPr algn="just"/>
            <a:r>
              <a:rPr lang="zh-CN" altLang="en-US" dirty="0">
                <a:effectLst/>
                <a:latin typeface="var(--text-font-family)"/>
              </a:rPr>
              <a:t>曲线下面积 （</a:t>
            </a:r>
            <a:r>
              <a:rPr lang="en-US" altLang="zh-CN" dirty="0">
                <a:effectLst/>
                <a:latin typeface="var(--text-font-family)"/>
              </a:rPr>
              <a:t>AUC</a:t>
            </a:r>
            <a:r>
              <a:rPr lang="zh-CN" altLang="en-US" dirty="0">
                <a:effectLst/>
                <a:latin typeface="var(--text-font-family)"/>
              </a:rPr>
              <a:t>） 是从 </a:t>
            </a:r>
            <a:r>
              <a:rPr lang="en-US" altLang="zh-CN" dirty="0">
                <a:effectLst/>
                <a:latin typeface="var(--text-font-family)"/>
              </a:rPr>
              <a:t>ROC </a:t>
            </a:r>
            <a:r>
              <a:rPr lang="zh-CN" altLang="en-US" dirty="0">
                <a:effectLst/>
                <a:latin typeface="var(--text-font-family)"/>
              </a:rPr>
              <a:t>曲线派生的单个数值，用于总结攻击者的整体表现。 </a:t>
            </a:r>
            <a:r>
              <a:rPr lang="en-US" altLang="zh-CN" dirty="0">
                <a:effectLst/>
                <a:latin typeface="var(--text-font-family)"/>
              </a:rPr>
              <a:t>AUC </a:t>
            </a:r>
            <a:r>
              <a:rPr lang="zh-CN" altLang="en-US" dirty="0">
                <a:effectLst/>
                <a:latin typeface="var(--text-font-family)"/>
              </a:rPr>
              <a:t>值接近 </a:t>
            </a:r>
            <a:r>
              <a:rPr lang="en-US" altLang="zh-CN" dirty="0">
                <a:effectLst/>
                <a:latin typeface="var(--text-font-family)"/>
              </a:rPr>
              <a:t>1 </a:t>
            </a:r>
            <a:r>
              <a:rPr lang="zh-CN" altLang="en-US" dirty="0">
                <a:effectLst/>
                <a:latin typeface="var(--text-font-family)"/>
              </a:rPr>
              <a:t>表示攻击者非常有效，而接近 </a:t>
            </a:r>
            <a:r>
              <a:rPr lang="en-US" altLang="zh-CN" dirty="0">
                <a:effectLst/>
                <a:latin typeface="var(--text-font-family)"/>
              </a:rPr>
              <a:t>0.5 </a:t>
            </a:r>
            <a:r>
              <a:rPr lang="zh-CN" altLang="en-US" dirty="0">
                <a:effectLst/>
                <a:latin typeface="var(--text-font-family)"/>
              </a:rPr>
              <a:t>的值表示攻击者的性能与随机猜测相当。 </a:t>
            </a:r>
            <a:r>
              <a:rPr lang="en-US" altLang="zh-CN" dirty="0">
                <a:effectLst/>
                <a:latin typeface="var(--text-font-family)"/>
              </a:rPr>
              <a:t>AUC </a:t>
            </a:r>
            <a:r>
              <a:rPr lang="zh-CN" altLang="en-US" dirty="0">
                <a:effectLst/>
                <a:latin typeface="var(--text-font-family)"/>
              </a:rPr>
              <a:t>值越高表示攻击者性能越好，而 </a:t>
            </a:r>
            <a:r>
              <a:rPr lang="en-US" altLang="zh-CN" dirty="0">
                <a:effectLst/>
                <a:latin typeface="var(--text-font-family)"/>
              </a:rPr>
              <a:t>AUC </a:t>
            </a:r>
            <a:r>
              <a:rPr lang="zh-CN" altLang="en-US" dirty="0">
                <a:effectLst/>
                <a:latin typeface="var(--text-font-family)"/>
              </a:rPr>
              <a:t>值越低表示性能越弱。</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23</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969110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effectLst/>
                <a:latin typeface="var(--headings-font-family)"/>
              </a:rPr>
              <a:t>受害者模型：</a:t>
            </a:r>
            <a:r>
              <a:rPr lang="en-US" altLang="zh-CN" sz="1200" dirty="0" err="1"/>
              <a:t>CodeGPT</a:t>
            </a:r>
            <a:endParaRPr lang="en-US" altLang="zh-CN" sz="1200" dirty="0"/>
          </a:p>
          <a:p>
            <a:r>
              <a:rPr lang="zh-CN" altLang="en-US" sz="1200" b="1" dirty="0"/>
              <a:t>数据集：</a:t>
            </a:r>
            <a:r>
              <a:rPr lang="zh-CN" altLang="en-US" sz="1200" dirty="0"/>
              <a:t>来自于</a:t>
            </a:r>
            <a:r>
              <a:rPr lang="en-US" altLang="zh-CN" sz="1200" dirty="0" err="1"/>
              <a:t>Github</a:t>
            </a:r>
            <a:r>
              <a:rPr lang="zh-CN" altLang="en-US" sz="1200" dirty="0"/>
              <a:t>的</a:t>
            </a:r>
            <a:r>
              <a:rPr lang="en-US" altLang="zh-CN" sz="1200" dirty="0" err="1"/>
              <a:t>JavaCorpus</a:t>
            </a:r>
            <a:r>
              <a:rPr lang="en-US" altLang="zh-CN" sz="1200" dirty="0"/>
              <a:t>(1%</a:t>
            </a:r>
            <a:r>
              <a:rPr lang="zh-CN" altLang="en-US" sz="1200" dirty="0"/>
              <a:t>的子集</a:t>
            </a:r>
            <a:r>
              <a:rPr lang="en-US" altLang="zh-CN" sz="1200" dirty="0"/>
              <a:t>),</a:t>
            </a:r>
            <a:r>
              <a:rPr lang="zh-CN" altLang="en-US" b="0" i="0" dirty="0">
                <a:solidFill>
                  <a:srgbClr val="292929"/>
                </a:solidFill>
                <a:effectLst/>
                <a:highlight>
                  <a:srgbClr val="FFFFFF"/>
                </a:highlight>
                <a:latin typeface="Noto Serif" panose="02020600060500020200" pitchFamily="18" charset="0"/>
              </a:rPr>
              <a:t> </a:t>
            </a:r>
            <a:r>
              <a:rPr lang="en-US" altLang="zh-CN" b="0" i="0" dirty="0">
                <a:solidFill>
                  <a:srgbClr val="292929"/>
                </a:solidFill>
                <a:effectLst/>
                <a:highlight>
                  <a:srgbClr val="FFFFFF"/>
                </a:highlight>
                <a:latin typeface="Noto Serif" panose="02020600060500020200" pitchFamily="18" charset="0"/>
              </a:rPr>
              <a:t>12,934/7,189/8,268 </a:t>
            </a:r>
            <a:r>
              <a:rPr lang="zh-CN" altLang="en-US" b="0" i="0" dirty="0">
                <a:solidFill>
                  <a:srgbClr val="292929"/>
                </a:solidFill>
                <a:effectLst/>
                <a:highlight>
                  <a:srgbClr val="FFFFFF"/>
                </a:highlight>
                <a:latin typeface="Noto Serif" panose="02020600060500020200" pitchFamily="18" charset="0"/>
              </a:rPr>
              <a:t>个用于训练</a:t>
            </a:r>
            <a:r>
              <a:rPr lang="en-US" altLang="zh-CN" b="0" i="0" dirty="0">
                <a:solidFill>
                  <a:srgbClr val="292929"/>
                </a:solidFill>
                <a:effectLst/>
                <a:highlight>
                  <a:srgbClr val="FFFFFF"/>
                </a:highlight>
                <a:latin typeface="Noto Serif" panose="02020600060500020200" pitchFamily="18" charset="0"/>
              </a:rPr>
              <a:t>/</a:t>
            </a:r>
            <a:r>
              <a:rPr lang="zh-CN" altLang="en-US" b="0" i="0" dirty="0">
                <a:solidFill>
                  <a:srgbClr val="292929"/>
                </a:solidFill>
                <a:effectLst/>
                <a:highlight>
                  <a:srgbClr val="FFFFFF"/>
                </a:highlight>
                <a:latin typeface="Noto Serif" panose="02020600060500020200" pitchFamily="18" charset="0"/>
              </a:rPr>
              <a:t>验证</a:t>
            </a:r>
            <a:r>
              <a:rPr lang="en-US" altLang="zh-CN" b="0" i="0" dirty="0">
                <a:solidFill>
                  <a:srgbClr val="292929"/>
                </a:solidFill>
                <a:effectLst/>
                <a:highlight>
                  <a:srgbClr val="FFFFFF"/>
                </a:highlight>
                <a:latin typeface="Noto Serif" panose="02020600060500020200" pitchFamily="18" charset="0"/>
              </a:rPr>
              <a:t>/</a:t>
            </a:r>
            <a:r>
              <a:rPr lang="zh-CN" altLang="en-US" b="0" i="0" dirty="0">
                <a:solidFill>
                  <a:srgbClr val="292929"/>
                </a:solidFill>
                <a:effectLst/>
                <a:highlight>
                  <a:srgbClr val="FFFFFF"/>
                </a:highlight>
                <a:latin typeface="Noto Serif" panose="02020600060500020200" pitchFamily="18" charset="0"/>
              </a:rPr>
              <a:t>测试集的文件</a:t>
            </a:r>
            <a:r>
              <a:rPr lang="en-US" altLang="zh-CN" b="0" i="0" dirty="0">
                <a:solidFill>
                  <a:srgbClr val="292929"/>
                </a:solidFill>
                <a:effectLst/>
                <a:highlight>
                  <a:srgbClr val="FFFFFF"/>
                </a:highlight>
                <a:latin typeface="Noto Serif" panose="02020600060500020200" pitchFamily="18" charset="0"/>
              </a:rPr>
              <a:t>,</a:t>
            </a:r>
            <a:r>
              <a:rPr lang="zh-CN" altLang="en-US" b="0" i="0" dirty="0">
                <a:solidFill>
                  <a:srgbClr val="292929"/>
                </a:solidFill>
                <a:effectLst/>
                <a:highlight>
                  <a:srgbClr val="FFFFFF"/>
                </a:highlight>
                <a:latin typeface="Noto Serif" panose="02020600060500020200" pitchFamily="18" charset="0"/>
              </a:rPr>
              <a:t>长度超过 </a:t>
            </a:r>
            <a:r>
              <a:rPr lang="en-US" altLang="zh-CN" b="0" i="0" dirty="0">
                <a:solidFill>
                  <a:srgbClr val="292929"/>
                </a:solidFill>
                <a:effectLst/>
                <a:highlight>
                  <a:srgbClr val="FFFFFF"/>
                </a:highlight>
                <a:latin typeface="Noto Serif" panose="02020600060500020200" pitchFamily="18" charset="0"/>
              </a:rPr>
              <a:t>15 </a:t>
            </a:r>
            <a:r>
              <a:rPr lang="zh-CN" altLang="en-US" b="0" i="0" dirty="0">
                <a:solidFill>
                  <a:srgbClr val="292929"/>
                </a:solidFill>
                <a:effectLst/>
                <a:highlight>
                  <a:srgbClr val="FFFFFF"/>
                </a:highlight>
                <a:latin typeface="Noto Serif" panose="02020600060500020200" pitchFamily="18" charset="0"/>
              </a:rPr>
              <a:t>个字符的字符串将替换为空字符串</a:t>
            </a:r>
            <a:endParaRPr lang="en-US" altLang="zh-CN" b="0" i="0" dirty="0">
              <a:solidFill>
                <a:srgbClr val="292929"/>
              </a:solidFill>
              <a:effectLst/>
              <a:highlight>
                <a:srgbClr val="FFFFFF"/>
              </a:highlight>
              <a:latin typeface="Noto Serif" panose="02020600060500020200" pitchFamily="18" charset="0"/>
            </a:endParaRPr>
          </a:p>
          <a:p>
            <a:r>
              <a:rPr lang="en-US" altLang="zh-CN" b="1" i="0" dirty="0">
                <a:solidFill>
                  <a:srgbClr val="292929"/>
                </a:solidFill>
                <a:effectLst/>
                <a:highlight>
                  <a:srgbClr val="FFFFFF"/>
                </a:highlight>
                <a:latin typeface="Noto Serif" panose="02020600060500020200" pitchFamily="18" charset="0"/>
              </a:rPr>
              <a:t>Baseline</a:t>
            </a:r>
            <a:r>
              <a:rPr lang="zh-CN" altLang="en-US" b="1" i="0" dirty="0">
                <a:solidFill>
                  <a:srgbClr val="292929"/>
                </a:solidFill>
                <a:effectLst/>
                <a:highlight>
                  <a:srgbClr val="FFFFFF"/>
                </a:highlight>
                <a:latin typeface="Noto Serif" panose="02020600060500020200" pitchFamily="18" charset="0"/>
              </a:rPr>
              <a:t>：由于缺乏针对代码模型的</a:t>
            </a:r>
            <a:r>
              <a:rPr lang="en-US" altLang="zh-CN" b="1" i="0" dirty="0">
                <a:solidFill>
                  <a:srgbClr val="292929"/>
                </a:solidFill>
                <a:effectLst/>
                <a:highlight>
                  <a:srgbClr val="FFFFFF"/>
                </a:highlight>
                <a:latin typeface="Noto Serif" panose="02020600060500020200" pitchFamily="18" charset="0"/>
              </a:rPr>
              <a:t>MIA</a:t>
            </a:r>
            <a:r>
              <a:rPr lang="zh-CN" altLang="en-US" b="1" i="0" dirty="0">
                <a:solidFill>
                  <a:srgbClr val="292929"/>
                </a:solidFill>
                <a:effectLst/>
                <a:highlight>
                  <a:srgbClr val="FFFFFF"/>
                </a:highlight>
                <a:latin typeface="Noto Serif" panose="02020600060500020200" pitchFamily="18" charset="0"/>
              </a:rPr>
              <a:t>攻击，因此选取了针对自然语言的攻击作为对照。</a:t>
            </a:r>
            <a:endParaRPr lang="en-US" altLang="zh-CN" b="1" i="0" dirty="0">
              <a:solidFill>
                <a:srgbClr val="292929"/>
              </a:solidFill>
              <a:effectLst/>
              <a:highlight>
                <a:srgbClr val="FFFFFF"/>
              </a:highlight>
              <a:latin typeface="Noto Serif" panose="02020600060500020200" pitchFamily="18" charset="0"/>
            </a:endParaRPr>
          </a:p>
          <a:p>
            <a:r>
              <a:rPr lang="en-US" altLang="zh-CN" dirty="0" err="1"/>
              <a:t>Hisamoto</a:t>
            </a:r>
            <a:r>
              <a:rPr lang="zh-CN" altLang="en-US" b="0" i="0" dirty="0">
                <a:solidFill>
                  <a:srgbClr val="292929"/>
                </a:solidFill>
                <a:effectLst/>
                <a:highlight>
                  <a:srgbClr val="FFFFFF"/>
                </a:highlight>
                <a:latin typeface="Noto Serif" panose="02020600060500020200" pitchFamily="18" charset="0"/>
              </a:rPr>
              <a:t>：</a:t>
            </a:r>
            <a:endParaRPr lang="en-US" altLang="zh-CN" b="0" i="0" dirty="0">
              <a:solidFill>
                <a:srgbClr val="292929"/>
              </a:solidFill>
              <a:effectLst/>
              <a:highlight>
                <a:srgbClr val="FFFFFF"/>
              </a:highlight>
              <a:latin typeface="Noto Serif" panose="02020600060500020200" pitchFamily="18" charset="0"/>
            </a:endParaRPr>
          </a:p>
          <a:p>
            <a:r>
              <a:rPr lang="zh-CN" altLang="en-US" dirty="0"/>
              <a:t>从模型输出（𝑦</a:t>
            </a:r>
            <a:r>
              <a:rPr lang="en-US" altLang="zh-CN" dirty="0"/>
              <a:t>^</a:t>
            </a:r>
            <a:r>
              <a:rPr lang="zh-CN" altLang="en-US" dirty="0"/>
              <a:t>）和真实输出（𝑦）中提取特征。这些特征包括修改过的</a:t>
            </a:r>
            <a:r>
              <a:rPr lang="en-US" altLang="zh-CN" dirty="0"/>
              <a:t>1</a:t>
            </a:r>
            <a:r>
              <a:rPr lang="zh-CN" altLang="en-US" dirty="0"/>
              <a:t>到</a:t>
            </a:r>
            <a:r>
              <a:rPr lang="en-US" altLang="zh-CN" dirty="0"/>
              <a:t>4-gram</a:t>
            </a:r>
            <a:r>
              <a:rPr lang="zh-CN" altLang="en-US" dirty="0"/>
              <a:t>精度和平滑的句子级</a:t>
            </a:r>
            <a:r>
              <a:rPr lang="en-US" altLang="zh-CN" dirty="0"/>
              <a:t>BLEU</a:t>
            </a:r>
            <a:r>
              <a:rPr lang="zh-CN" altLang="en-US" dirty="0"/>
              <a:t>分数。</a:t>
            </a:r>
            <a:r>
              <a:rPr lang="en-US" altLang="zh-CN" dirty="0"/>
              <a:t>BLEU</a:t>
            </a:r>
            <a:r>
              <a:rPr lang="zh-CN" altLang="en-US" dirty="0"/>
              <a:t>（</a:t>
            </a:r>
            <a:r>
              <a:rPr lang="en-US" altLang="zh-CN" dirty="0" err="1"/>
              <a:t>BiLingual</a:t>
            </a:r>
            <a:r>
              <a:rPr lang="en-US" altLang="zh-CN" dirty="0"/>
              <a:t> Evaluation Understudy</a:t>
            </a:r>
            <a:r>
              <a:rPr lang="zh-CN" altLang="en-US" dirty="0"/>
              <a:t>）是一种常用于评估机器翻译质量的指标，通过比较机器翻译的输出和人工翻译的参考文本来计算。</a:t>
            </a:r>
          </a:p>
          <a:p>
            <a:pPr>
              <a:buFont typeface="Arial" panose="020B0604020202020204" pitchFamily="34" charset="0"/>
              <a:buChar char="•"/>
            </a:pPr>
            <a:r>
              <a:rPr lang="en-US" altLang="zh-CN" b="1" dirty="0"/>
              <a:t>1</a:t>
            </a:r>
            <a:r>
              <a:rPr lang="zh-CN" altLang="en-US" b="1" dirty="0"/>
              <a:t>到</a:t>
            </a:r>
            <a:r>
              <a:rPr lang="en-US" altLang="zh-CN" b="1" dirty="0"/>
              <a:t>4-gram</a:t>
            </a:r>
            <a:r>
              <a:rPr lang="zh-CN" altLang="en-US" b="1" dirty="0"/>
              <a:t>精度</a:t>
            </a:r>
            <a:r>
              <a:rPr lang="zh-CN" altLang="en-US" dirty="0"/>
              <a:t>：考虑输出中</a:t>
            </a:r>
            <a:r>
              <a:rPr lang="en-US" altLang="zh-CN" dirty="0"/>
              <a:t>n-gram</a:t>
            </a:r>
            <a:r>
              <a:rPr lang="zh-CN" altLang="en-US" dirty="0"/>
              <a:t>的匹配情况。如果模型输出中有异常多的</a:t>
            </a:r>
            <a:r>
              <a:rPr lang="en-US" altLang="zh-CN" dirty="0"/>
              <a:t>n-gram</a:t>
            </a:r>
            <a:r>
              <a:rPr lang="zh-CN" altLang="en-US" dirty="0"/>
              <a:t>与真实输出匹配，这可能表明这些</a:t>
            </a:r>
            <a:r>
              <a:rPr lang="en-US" altLang="zh-CN" dirty="0"/>
              <a:t>n-gram</a:t>
            </a:r>
            <a:r>
              <a:rPr lang="zh-CN" altLang="en-US" dirty="0"/>
              <a:t>是从训练数据中学到的，即模型可能记忆了这部分数据。</a:t>
            </a:r>
          </a:p>
          <a:p>
            <a:pPr>
              <a:buFont typeface="Arial" panose="020B0604020202020204" pitchFamily="34" charset="0"/>
              <a:buChar char="•"/>
            </a:pPr>
            <a:r>
              <a:rPr lang="zh-CN" altLang="en-US" b="1" dirty="0"/>
              <a:t>平滑的</a:t>
            </a:r>
            <a:r>
              <a:rPr lang="en-US" altLang="zh-CN" b="1" dirty="0"/>
              <a:t>BLEU</a:t>
            </a:r>
            <a:r>
              <a:rPr lang="zh-CN" altLang="en-US" b="1" dirty="0"/>
              <a:t>分数</a:t>
            </a:r>
            <a:r>
              <a:rPr lang="zh-CN" altLang="en-US" dirty="0"/>
              <a:t>：使用</a:t>
            </a:r>
            <a:r>
              <a:rPr lang="en-US" altLang="zh-CN" dirty="0"/>
              <a:t>BLEU</a:t>
            </a:r>
            <a:r>
              <a:rPr lang="zh-CN" altLang="en-US" dirty="0"/>
              <a:t>分数评估翻译质量，其中包括对</a:t>
            </a:r>
            <a:r>
              <a:rPr lang="en-US" altLang="zh-CN" dirty="0"/>
              <a:t>BLEU</a:t>
            </a:r>
            <a:r>
              <a:rPr lang="zh-CN" altLang="en-US" dirty="0"/>
              <a:t>分数的平滑处理以减少因随机变量和样本大小小导致的评分波动。</a:t>
            </a:r>
            <a:endParaRPr lang="en-US" altLang="zh-CN" dirty="0"/>
          </a:p>
          <a:p>
            <a:pPr>
              <a:buFont typeface="Arial" panose="020B0604020202020204" pitchFamily="34" charset="0"/>
              <a:buNone/>
            </a:pPr>
            <a:r>
              <a:rPr lang="en-US" altLang="zh-CN" dirty="0" err="1"/>
              <a:t>Carlini</a:t>
            </a:r>
            <a:r>
              <a:rPr lang="zh-CN" altLang="en-US" dirty="0"/>
              <a:t>：</a:t>
            </a:r>
            <a:endParaRPr lang="en-US" altLang="zh-CN" dirty="0"/>
          </a:p>
          <a:p>
            <a:pPr>
              <a:buFont typeface="+mj-lt"/>
              <a:buAutoNum type="arabicPeriod"/>
            </a:pPr>
            <a:r>
              <a:rPr lang="zh-CN" altLang="en-US" b="1" dirty="0"/>
              <a:t>样本抽取</a:t>
            </a:r>
            <a:r>
              <a:rPr lang="zh-CN" altLang="en-US" dirty="0"/>
              <a:t>：从语言模型中抽取大量的输出样本。这些样本代表了模型在不同输入下的响应。</a:t>
            </a:r>
          </a:p>
          <a:p>
            <a:pPr>
              <a:buFont typeface="+mj-lt"/>
              <a:buAutoNum type="arabicPeriod"/>
            </a:pPr>
            <a:r>
              <a:rPr lang="zh-CN" altLang="en-US" b="1" dirty="0"/>
              <a:t>样本排序</a:t>
            </a:r>
            <a:r>
              <a:rPr lang="zh-CN" altLang="en-US" dirty="0"/>
              <a:t>：使用特定的评价指标对抽取的样本进行排序。这些指标旨在识别哪些样本可能直接来源于模型的训练数据。</a:t>
            </a:r>
          </a:p>
          <a:p>
            <a:pPr>
              <a:buFont typeface="+mj-lt"/>
              <a:buAutoNum type="arabicPeriod"/>
            </a:pPr>
            <a:r>
              <a:rPr lang="zh-CN" altLang="en-US" b="1" dirty="0"/>
              <a:t>目标定位</a:t>
            </a:r>
            <a:r>
              <a:rPr lang="zh-CN" altLang="en-US" dirty="0"/>
              <a:t>：排序的目的是将训练数据集中的例子排在最前面，这与成员资格推断攻击（</a:t>
            </a:r>
            <a:r>
              <a:rPr lang="en-US" altLang="zh-CN" dirty="0"/>
              <a:t>MIA</a:t>
            </a:r>
            <a:r>
              <a:rPr lang="zh-CN" altLang="en-US" dirty="0"/>
              <a:t>）的目标非常一致，即确定哪些样本属于训练集。</a:t>
            </a:r>
          </a:p>
          <a:p>
            <a:pPr>
              <a:buFont typeface="Arial" panose="020B0604020202020204" pitchFamily="34" charset="0"/>
              <a:buNone/>
            </a:pPr>
            <a:r>
              <a:rPr lang="zh-CN" altLang="en-US" b="1" dirty="0"/>
              <a:t>适用于代码模型的指标：困惑度、与另一个模型的困惑度的比值、与</a:t>
            </a:r>
            <a:r>
              <a:rPr lang="en-US" altLang="zh-CN" b="1" dirty="0" err="1"/>
              <a:t>zlib</a:t>
            </a:r>
            <a:r>
              <a:rPr lang="zh-CN" altLang="en-US" b="1" dirty="0"/>
              <a:t>熵的比值</a:t>
            </a:r>
          </a:p>
          <a:p>
            <a:r>
              <a:rPr lang="en-US" altLang="zh-CN" b="1" dirty="0" err="1"/>
              <a:t>zlib</a:t>
            </a:r>
            <a:r>
              <a:rPr lang="zh-CN" altLang="en-US" b="1" dirty="0"/>
              <a:t>压缩</a:t>
            </a:r>
          </a:p>
          <a:p>
            <a:r>
              <a:rPr lang="en-US" altLang="zh-CN" dirty="0" err="1"/>
              <a:t>zlib</a:t>
            </a:r>
            <a:r>
              <a:rPr lang="zh-CN" altLang="en-US" dirty="0"/>
              <a:t>是一个广泛使用的数据压缩库，支持</a:t>
            </a:r>
            <a:r>
              <a:rPr lang="en-US" altLang="zh-CN" dirty="0"/>
              <a:t>DEFLATE</a:t>
            </a:r>
            <a:r>
              <a:rPr lang="zh-CN" altLang="en-US" dirty="0"/>
              <a:t>压缩算法。这种算法通过查找数据中的重复模式来减少数据的大小，例如重复的字符串或常见的数据结构。在软件开发和网络传输中，</a:t>
            </a:r>
            <a:r>
              <a:rPr lang="en-US" altLang="zh-CN" dirty="0" err="1"/>
              <a:t>zlib</a:t>
            </a:r>
            <a:r>
              <a:rPr lang="zh-CN" altLang="en-US" dirty="0"/>
              <a:t>被用来减少数据的传输和存储成本。</a:t>
            </a:r>
          </a:p>
          <a:p>
            <a:r>
              <a:rPr lang="zh-CN" altLang="en-US" b="1" dirty="0"/>
              <a:t>熵的计算</a:t>
            </a:r>
          </a:p>
          <a:p>
            <a:r>
              <a:rPr lang="zh-CN" altLang="en-US" dirty="0"/>
              <a:t>在这个上下文中，“</a:t>
            </a:r>
            <a:r>
              <a:rPr lang="en-US" altLang="zh-CN" dirty="0" err="1"/>
              <a:t>zlib</a:t>
            </a:r>
            <a:r>
              <a:rPr lang="en-US" altLang="zh-CN" dirty="0"/>
              <a:t> entropy”</a:t>
            </a:r>
            <a:r>
              <a:rPr lang="zh-CN" altLang="en-US" dirty="0"/>
              <a:t>是这样计算的：</a:t>
            </a:r>
          </a:p>
          <a:p>
            <a:pPr>
              <a:buFont typeface="+mj-lt"/>
              <a:buAutoNum type="arabicPeriod"/>
            </a:pPr>
            <a:r>
              <a:rPr lang="zh-CN" altLang="en-US" b="1" dirty="0"/>
              <a:t>数据压缩</a:t>
            </a:r>
            <a:r>
              <a:rPr lang="zh-CN" altLang="en-US" dirty="0"/>
              <a:t>：首先，使用</a:t>
            </a:r>
            <a:r>
              <a:rPr lang="en-US" altLang="zh-CN" dirty="0" err="1"/>
              <a:t>zlib</a:t>
            </a:r>
            <a:r>
              <a:rPr lang="zh-CN" altLang="en-US" dirty="0"/>
              <a:t>对一系列</a:t>
            </a:r>
            <a:r>
              <a:rPr lang="en-US" altLang="zh-CN" dirty="0"/>
              <a:t>token</a:t>
            </a:r>
            <a:r>
              <a:rPr lang="zh-CN" altLang="en-US" dirty="0"/>
              <a:t>进行压缩。</a:t>
            </a:r>
            <a:r>
              <a:rPr lang="en-US" altLang="zh-CN" dirty="0"/>
              <a:t>Token</a:t>
            </a:r>
            <a:r>
              <a:rPr lang="zh-CN" altLang="en-US" dirty="0"/>
              <a:t>可以是文本文件中的单词、字符或编程语言中的语法元素。</a:t>
            </a:r>
          </a:p>
          <a:p>
            <a:pPr>
              <a:buFont typeface="+mj-lt"/>
              <a:buAutoNum type="arabicPeriod"/>
            </a:pPr>
            <a:r>
              <a:rPr lang="zh-CN" altLang="en-US" b="1" dirty="0"/>
              <a:t>计算压缩后的大小</a:t>
            </a:r>
            <a:r>
              <a:rPr lang="zh-CN" altLang="en-US" dirty="0"/>
              <a:t>：压缩过程完成后，计算压缩数据的大小，通常以比特为单位。</a:t>
            </a:r>
          </a:p>
          <a:p>
            <a:pPr>
              <a:buFont typeface="+mj-lt"/>
              <a:buAutoNum type="arabicPeriod"/>
            </a:pPr>
            <a:r>
              <a:rPr lang="zh-CN" altLang="en-US" b="1" dirty="0"/>
              <a:t>熵解释</a:t>
            </a:r>
            <a:r>
              <a:rPr lang="zh-CN" altLang="en-US" dirty="0"/>
              <a:t>：这个压缩后的大小表示了在给定压缩算法下，序列中的信息量。在信息论中，熵是衡量信息、不确定性或随机性的一种方式。在这种情况下，它指的是恢复原始数据所需的最小比特数。</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24</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36182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292929"/>
                </a:solidFill>
                <a:effectLst/>
                <a:highlight>
                  <a:srgbClr val="FFFFFF"/>
                </a:highlight>
                <a:latin typeface="var(--headings-font-family)"/>
              </a:rPr>
              <a:t>代码模型在多大程度上容易受到成员资格推理攻击？</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假设攻击者可以访问训练集中的</a:t>
            </a:r>
            <a:r>
              <a:rPr lang="en-US" altLang="zh-CN" b="1" i="0" dirty="0">
                <a:solidFill>
                  <a:srgbClr val="292929"/>
                </a:solidFill>
                <a:effectLst/>
                <a:highlight>
                  <a:srgbClr val="FFFFFF"/>
                </a:highlight>
                <a:latin typeface="var(--headings-font-family)"/>
              </a:rPr>
              <a:t>20%</a:t>
            </a:r>
            <a:r>
              <a:rPr lang="zh-CN" altLang="en-US" b="1" i="0" dirty="0">
                <a:solidFill>
                  <a:srgbClr val="292929"/>
                </a:solidFill>
                <a:effectLst/>
                <a:highlight>
                  <a:srgbClr val="FFFFFF"/>
                </a:highlight>
                <a:latin typeface="var(--headings-font-family)"/>
              </a:rPr>
              <a:t>数据，</a:t>
            </a:r>
            <a:r>
              <a:rPr lang="en-US" altLang="zh-CN" b="1" i="0" dirty="0" err="1">
                <a:solidFill>
                  <a:srgbClr val="292929"/>
                </a:solidFill>
                <a:effectLst/>
                <a:highlight>
                  <a:srgbClr val="FFFFFF"/>
                </a:highlight>
                <a:latin typeface="var(--headings-font-family)"/>
              </a:rPr>
              <a:t>w.o</a:t>
            </a:r>
            <a:r>
              <a:rPr lang="zh-CN" altLang="en-US" b="1" i="0" dirty="0">
                <a:solidFill>
                  <a:srgbClr val="292929"/>
                </a:solidFill>
                <a:effectLst/>
                <a:highlight>
                  <a:srgbClr val="FFFFFF"/>
                </a:highlight>
                <a:latin typeface="var(--headings-font-family)"/>
              </a:rPr>
              <a:t>意为</a:t>
            </a:r>
            <a:r>
              <a:rPr lang="en-US" altLang="zh-CN" b="1" i="0" dirty="0">
                <a:solidFill>
                  <a:srgbClr val="292929"/>
                </a:solidFill>
                <a:effectLst/>
                <a:highlight>
                  <a:srgbClr val="FFFFFF"/>
                </a:highlight>
                <a:latin typeface="var(--headings-font-family)"/>
              </a:rPr>
              <a:t>without</a:t>
            </a:r>
          </a:p>
          <a:p>
            <a:pPr algn="l"/>
            <a:r>
              <a:rPr lang="zh-CN" altLang="en-US" b="0" i="0" dirty="0">
                <a:solidFill>
                  <a:srgbClr val="292929"/>
                </a:solidFill>
                <a:effectLst/>
                <a:highlight>
                  <a:srgbClr val="FFFFFF"/>
                </a:highlight>
                <a:latin typeface="Noto Serif" panose="02020600060500020200" pitchFamily="18" charset="0"/>
              </a:rPr>
              <a:t>攻击者</a:t>
            </a:r>
            <a:r>
              <a:rPr lang="en-US" altLang="zh-CN" b="0" i="0" dirty="0">
                <a:solidFill>
                  <a:srgbClr val="292929"/>
                </a:solidFill>
                <a:effectLst/>
                <a:highlight>
                  <a:srgbClr val="FFFFFF"/>
                </a:highlight>
                <a:latin typeface="Noto Serif" panose="02020600060500020200" pitchFamily="18" charset="0"/>
              </a:rPr>
              <a:t>power</a:t>
            </a:r>
            <a:r>
              <a:rPr lang="zh-CN" altLang="en-US" b="0" i="0" dirty="0">
                <a:solidFill>
                  <a:srgbClr val="292929"/>
                </a:solidFill>
                <a:effectLst/>
                <a:highlight>
                  <a:srgbClr val="FFFFFF"/>
                </a:highlight>
                <a:latin typeface="Noto Serif" panose="02020600060500020200" pitchFamily="18" charset="0"/>
              </a:rPr>
              <a:t>（真阳性率）、攻击者</a:t>
            </a:r>
            <a:r>
              <a:rPr lang="en-US" altLang="zh-CN" b="0" i="0" dirty="0">
                <a:solidFill>
                  <a:srgbClr val="292929"/>
                </a:solidFill>
                <a:effectLst/>
                <a:highlight>
                  <a:srgbClr val="FFFFFF"/>
                </a:highlight>
                <a:latin typeface="Noto Serif" panose="02020600060500020200" pitchFamily="18" charset="0"/>
              </a:rPr>
              <a:t>error</a:t>
            </a:r>
            <a:r>
              <a:rPr lang="zh-CN" altLang="en-US" b="0" i="0" dirty="0">
                <a:solidFill>
                  <a:srgbClr val="292929"/>
                </a:solidFill>
                <a:effectLst/>
                <a:highlight>
                  <a:srgbClr val="FFFFFF"/>
                </a:highlight>
                <a:latin typeface="Noto Serif" panose="02020600060500020200" pitchFamily="18" charset="0"/>
              </a:rPr>
              <a:t>（假阳性率）和</a:t>
            </a:r>
            <a:r>
              <a:rPr lang="en-US" altLang="zh-CN" b="0" i="0" dirty="0">
                <a:solidFill>
                  <a:srgbClr val="292929"/>
                </a:solidFill>
                <a:effectLst/>
                <a:highlight>
                  <a:srgbClr val="FFFFFF"/>
                </a:highlight>
                <a:latin typeface="Noto Serif" panose="02020600060500020200" pitchFamily="18" charset="0"/>
              </a:rPr>
              <a:t>AUC</a:t>
            </a:r>
            <a:r>
              <a:rPr lang="zh-CN" altLang="en-US" b="0" i="0" dirty="0">
                <a:solidFill>
                  <a:srgbClr val="292929"/>
                </a:solidFill>
                <a:effectLst/>
                <a:highlight>
                  <a:srgbClr val="FFFFFF"/>
                </a:highlight>
                <a:latin typeface="Noto Serif" panose="02020600060500020200" pitchFamily="18" charset="0"/>
              </a:rPr>
              <a:t>评分</a:t>
            </a:r>
            <a:endParaRPr lang="en-US" altLang="zh-CN" b="0" i="0" dirty="0">
              <a:solidFill>
                <a:srgbClr val="292929"/>
              </a:solidFill>
              <a:effectLst/>
              <a:highlight>
                <a:srgbClr val="FFFFFF"/>
              </a:highlight>
              <a:latin typeface="Noto Serif" panose="02020600060500020200" pitchFamily="18" charset="0"/>
            </a:endParaRPr>
          </a:p>
          <a:p>
            <a:pPr algn="l"/>
            <a:r>
              <a:rPr lang="en-US" altLang="zh-CN" b="0" i="0" cap="small" dirty="0">
                <a:solidFill>
                  <a:srgbClr val="292929"/>
                </a:solidFill>
                <a:effectLst/>
                <a:highlight>
                  <a:srgbClr val="FFFFFF"/>
                </a:highlight>
                <a:latin typeface="Noto Serif" panose="02020600060500020200" pitchFamily="18" charset="0"/>
              </a:rPr>
              <a:t>Gotcha</a:t>
            </a:r>
            <a:r>
              <a:rPr lang="zh-CN" altLang="en-US" b="0" i="0" dirty="0">
                <a:solidFill>
                  <a:srgbClr val="292929"/>
                </a:solidFill>
                <a:effectLst/>
                <a:highlight>
                  <a:srgbClr val="FFFFFF"/>
                </a:highlight>
                <a:latin typeface="Noto Serif" panose="02020600060500020200" pitchFamily="18" charset="0"/>
              </a:rPr>
              <a:t> 攻击的功率得分最高，为 </a:t>
            </a:r>
            <a:r>
              <a:rPr lang="en-US" altLang="zh-CN" b="0" i="0" dirty="0">
                <a:solidFill>
                  <a:srgbClr val="292929"/>
                </a:solidFill>
                <a:effectLst/>
                <a:highlight>
                  <a:srgbClr val="FFFFFF"/>
                </a:highlight>
                <a:latin typeface="Noto Serif" panose="02020600060500020200" pitchFamily="18" charset="0"/>
              </a:rPr>
              <a:t>0.95</a:t>
            </a:r>
            <a:r>
              <a:rPr lang="zh-CN" altLang="en-US" b="0" i="0" dirty="0">
                <a:solidFill>
                  <a:srgbClr val="292929"/>
                </a:solidFill>
                <a:effectLst/>
                <a:highlight>
                  <a:srgbClr val="FFFFFF"/>
                </a:highlight>
                <a:latin typeface="Noto Serif" panose="02020600060500020200" pitchFamily="18" charset="0"/>
              </a:rPr>
              <a:t>，表明它在识别训练数据集中的成员方面最有效。 </a:t>
            </a:r>
            <a:r>
              <a:rPr lang="en-US" altLang="zh-CN" b="0" i="0" cap="small" dirty="0">
                <a:solidFill>
                  <a:srgbClr val="292929"/>
                </a:solidFill>
                <a:effectLst/>
                <a:highlight>
                  <a:srgbClr val="FFFFFF"/>
                </a:highlight>
                <a:latin typeface="Noto Serif" panose="02020600060500020200" pitchFamily="18" charset="0"/>
              </a:rPr>
              <a:t>Gotcha</a:t>
            </a:r>
            <a:r>
              <a:rPr lang="zh-CN" altLang="en-US" b="0" i="0" dirty="0">
                <a:solidFill>
                  <a:srgbClr val="292929"/>
                </a:solidFill>
                <a:effectLst/>
                <a:highlight>
                  <a:srgbClr val="FFFFFF"/>
                </a:highlight>
                <a:latin typeface="Noto Serif" panose="02020600060500020200" pitchFamily="18" charset="0"/>
              </a:rPr>
              <a:t> 的错误分数为 </a:t>
            </a:r>
            <a:r>
              <a:rPr lang="en-US" altLang="zh-CN" b="0" i="0" dirty="0">
                <a:solidFill>
                  <a:srgbClr val="292929"/>
                </a:solidFill>
                <a:effectLst/>
                <a:highlight>
                  <a:srgbClr val="FFFFFF"/>
                </a:highlight>
                <a:latin typeface="Noto Serif" panose="02020600060500020200" pitchFamily="18" charset="0"/>
              </a:rPr>
              <a:t>0.10</a:t>
            </a:r>
            <a:r>
              <a:rPr lang="zh-CN" altLang="en-US" b="0" i="0" dirty="0">
                <a:solidFill>
                  <a:srgbClr val="292929"/>
                </a:solidFill>
                <a:effectLst/>
                <a:highlight>
                  <a:srgbClr val="FFFFFF"/>
                </a:highlight>
                <a:latin typeface="Noto Serif" panose="02020600060500020200" pitchFamily="18" charset="0"/>
              </a:rPr>
              <a:t>，表明它错误地将一些非成员识别为成员。 </a:t>
            </a:r>
            <a:r>
              <a:rPr lang="en-US" altLang="zh-CN" b="0" i="0" cap="small" dirty="0">
                <a:solidFill>
                  <a:srgbClr val="292929"/>
                </a:solidFill>
                <a:effectLst/>
                <a:highlight>
                  <a:srgbClr val="FFFFFF"/>
                </a:highlight>
                <a:latin typeface="Noto Serif" panose="02020600060500020200" pitchFamily="18" charset="0"/>
              </a:rPr>
              <a:t>Gotcha</a:t>
            </a:r>
            <a:r>
              <a:rPr lang="zh-CN" altLang="en-US" b="0" i="0" dirty="0">
                <a:solidFill>
                  <a:srgbClr val="292929"/>
                </a:solidFill>
                <a:effectLst/>
                <a:highlight>
                  <a:srgbClr val="FFFFFF"/>
                </a:highlight>
                <a:latin typeface="Noto Serif" panose="02020600060500020200" pitchFamily="18" charset="0"/>
              </a:rPr>
              <a:t> 的 </a:t>
            </a:r>
            <a:r>
              <a:rPr lang="en-US" altLang="zh-CN" b="0" i="0" dirty="0">
                <a:solidFill>
                  <a:srgbClr val="292929"/>
                </a:solidFill>
                <a:effectLst/>
                <a:highlight>
                  <a:srgbClr val="FFFFFF"/>
                </a:highlight>
                <a:latin typeface="Noto Serif" panose="02020600060500020200" pitchFamily="18" charset="0"/>
              </a:rPr>
              <a:t>AUC </a:t>
            </a:r>
            <a:r>
              <a:rPr lang="zh-CN" altLang="en-US" b="0" i="0" dirty="0">
                <a:solidFill>
                  <a:srgbClr val="292929"/>
                </a:solidFill>
                <a:effectLst/>
                <a:highlight>
                  <a:srgbClr val="FFFFFF"/>
                </a:highlight>
                <a:latin typeface="Noto Serif" panose="02020600060500020200" pitchFamily="18" charset="0"/>
              </a:rPr>
              <a:t>得分为 </a:t>
            </a:r>
            <a:r>
              <a:rPr lang="en-US" altLang="zh-CN" b="0" i="0" dirty="0">
                <a:solidFill>
                  <a:srgbClr val="292929"/>
                </a:solidFill>
                <a:effectLst/>
                <a:highlight>
                  <a:srgbClr val="FFFFFF"/>
                </a:highlight>
                <a:latin typeface="Noto Serif" panose="02020600060500020200" pitchFamily="18" charset="0"/>
              </a:rPr>
              <a:t>0.98</a:t>
            </a:r>
            <a:r>
              <a:rPr lang="zh-CN" altLang="en-US" b="0" i="0" dirty="0">
                <a:solidFill>
                  <a:srgbClr val="292929"/>
                </a:solidFill>
                <a:effectLst/>
                <a:highlight>
                  <a:srgbClr val="FFFFFF"/>
                </a:highlight>
                <a:latin typeface="Noto Serif" panose="02020600060500020200" pitchFamily="18" charset="0"/>
              </a:rPr>
              <a:t>，表明所提出的方法非常有效。</a:t>
            </a:r>
            <a:endParaRPr lang="zh-CN" altLang="en-US" b="1" i="0" dirty="0">
              <a:solidFill>
                <a:srgbClr val="292929"/>
              </a:solidFill>
              <a:effectLst/>
              <a:highlight>
                <a:srgbClr val="FFFFFF"/>
              </a:highlight>
              <a:latin typeface="var(--headings-font-family)"/>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25</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04361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292929"/>
                </a:solidFill>
                <a:effectLst/>
                <a:highlight>
                  <a:srgbClr val="FFFFFF"/>
                </a:highlight>
                <a:latin typeface="var(--headings-font-family)"/>
              </a:rPr>
              <a:t>影响成员泄露的风险有哪些？</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受害者模型的训练周期数对成员泄露的影响不大，但攻击者对模型的了解程度有影响。</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使用 </a:t>
            </a:r>
            <a:r>
              <a:rPr lang="en-US" altLang="zh-CN" b="1" i="0" dirty="0" err="1">
                <a:solidFill>
                  <a:srgbClr val="292929"/>
                </a:solidFill>
                <a:effectLst/>
                <a:highlight>
                  <a:srgbClr val="FFFFFF"/>
                </a:highlight>
                <a:latin typeface="var(--headings-font-family)"/>
              </a:rPr>
              <a:t>CodeGPT</a:t>
            </a:r>
            <a:r>
              <a:rPr lang="en-US" altLang="zh-CN" b="1" i="0" dirty="0">
                <a:solidFill>
                  <a:srgbClr val="292929"/>
                </a:solidFill>
                <a:effectLst/>
                <a:highlight>
                  <a:srgbClr val="FFFFFF"/>
                </a:highlight>
                <a:latin typeface="var(--headings-font-family)"/>
              </a:rPr>
              <a:t> </a:t>
            </a:r>
            <a:r>
              <a:rPr lang="zh-CN" altLang="en-US" b="1" i="0" dirty="0">
                <a:solidFill>
                  <a:srgbClr val="292929"/>
                </a:solidFill>
                <a:effectLst/>
                <a:highlight>
                  <a:srgbClr val="FFFFFF"/>
                </a:highlight>
                <a:latin typeface="var(--headings-font-family)"/>
              </a:rPr>
              <a:t>模型可以优于其他代理模型</a:t>
            </a:r>
            <a:r>
              <a:rPr lang="en-US" altLang="zh-CN" b="1" i="0" dirty="0">
                <a:solidFill>
                  <a:srgbClr val="292929"/>
                </a:solidFill>
                <a:effectLst/>
                <a:highlight>
                  <a:srgbClr val="FFFFFF"/>
                </a:highlight>
                <a:latin typeface="var(--headings-font-family)"/>
              </a:rPr>
              <a:t>;</a:t>
            </a:r>
            <a:r>
              <a:rPr lang="zh-CN" altLang="en-US" b="1" i="0" dirty="0">
                <a:solidFill>
                  <a:srgbClr val="292929"/>
                </a:solidFill>
                <a:effectLst/>
                <a:highlight>
                  <a:srgbClr val="FFFFFF"/>
                </a:highlight>
                <a:latin typeface="var(--headings-font-family)"/>
              </a:rPr>
              <a:t>它的最高功效为 </a:t>
            </a:r>
            <a:r>
              <a:rPr lang="en-US" altLang="zh-CN" b="1" i="0" dirty="0">
                <a:solidFill>
                  <a:srgbClr val="292929"/>
                </a:solidFill>
                <a:effectLst/>
                <a:highlight>
                  <a:srgbClr val="FFFFFF"/>
                </a:highlight>
                <a:latin typeface="var(--headings-font-family)"/>
              </a:rPr>
              <a:t>0.95</a:t>
            </a:r>
            <a:r>
              <a:rPr lang="zh-CN" altLang="en-US" b="1" i="0" dirty="0">
                <a:solidFill>
                  <a:srgbClr val="292929"/>
                </a:solidFill>
                <a:effectLst/>
                <a:highlight>
                  <a:srgbClr val="FFFFFF"/>
                </a:highlight>
                <a:latin typeface="var(--headings-font-family)"/>
              </a:rPr>
              <a:t>，最低误差为 </a:t>
            </a:r>
            <a:r>
              <a:rPr lang="en-US" altLang="zh-CN" b="1" i="0" dirty="0">
                <a:solidFill>
                  <a:srgbClr val="292929"/>
                </a:solidFill>
                <a:effectLst/>
                <a:highlight>
                  <a:srgbClr val="FFFFFF"/>
                </a:highlight>
                <a:latin typeface="var(--headings-font-family)"/>
              </a:rPr>
              <a:t>0.10</a:t>
            </a:r>
            <a:r>
              <a:rPr lang="zh-CN" altLang="en-US" b="1" i="0" dirty="0">
                <a:solidFill>
                  <a:srgbClr val="292929"/>
                </a:solidFill>
                <a:effectLst/>
                <a:highlight>
                  <a:srgbClr val="FFFFFF"/>
                </a:highlight>
                <a:latin typeface="var(--headings-font-family)"/>
              </a:rPr>
              <a:t>，最高 </a:t>
            </a:r>
            <a:r>
              <a:rPr lang="en-US" altLang="zh-CN" b="1" i="0" dirty="0">
                <a:solidFill>
                  <a:srgbClr val="292929"/>
                </a:solidFill>
                <a:effectLst/>
                <a:highlight>
                  <a:srgbClr val="FFFFFF"/>
                </a:highlight>
                <a:latin typeface="var(--headings-font-family)"/>
              </a:rPr>
              <a:t>AUC </a:t>
            </a:r>
            <a:r>
              <a:rPr lang="zh-CN" altLang="en-US" b="1" i="0" dirty="0">
                <a:solidFill>
                  <a:srgbClr val="292929"/>
                </a:solidFill>
                <a:effectLst/>
                <a:highlight>
                  <a:srgbClr val="FFFFFF"/>
                </a:highlight>
                <a:latin typeface="var(--headings-font-family)"/>
              </a:rPr>
              <a:t>为 </a:t>
            </a:r>
            <a:r>
              <a:rPr lang="en-US" altLang="zh-CN" b="1" i="0" dirty="0">
                <a:solidFill>
                  <a:srgbClr val="292929"/>
                </a:solidFill>
                <a:effectLst/>
                <a:highlight>
                  <a:srgbClr val="FFFFFF"/>
                </a:highlight>
                <a:latin typeface="var(--headings-font-family)"/>
              </a:rPr>
              <a:t>0.98</a:t>
            </a:r>
            <a:r>
              <a:rPr lang="zh-CN" altLang="en-US" b="1" i="0" dirty="0">
                <a:solidFill>
                  <a:srgbClr val="292929"/>
                </a:solidFill>
                <a:effectLst/>
                <a:highlight>
                  <a:srgbClr val="FFFFFF"/>
                </a:highlight>
                <a:latin typeface="var(--headings-font-family)"/>
              </a:rPr>
              <a:t>。 这表明，</a:t>
            </a:r>
            <a:r>
              <a:rPr lang="en-US" altLang="zh-CN" b="1" i="0" dirty="0" err="1">
                <a:solidFill>
                  <a:srgbClr val="292929"/>
                </a:solidFill>
                <a:effectLst/>
                <a:highlight>
                  <a:srgbClr val="FFFFFF"/>
                </a:highlight>
                <a:latin typeface="var(--headings-font-family)"/>
              </a:rPr>
              <a:t>CodeGPT</a:t>
            </a:r>
            <a:r>
              <a:rPr lang="zh-CN" altLang="en-US" b="1" i="0" dirty="0">
                <a:solidFill>
                  <a:srgbClr val="292929"/>
                </a:solidFill>
                <a:effectLst/>
                <a:highlight>
                  <a:srgbClr val="FFFFFF"/>
                </a:highlight>
                <a:latin typeface="var(--headings-font-family)"/>
              </a:rPr>
              <a:t>模型与受害者模型共享相同的架构和预训练数据，在测试的代理模型中具有最强的攻击性能。</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使用不同架构的代理模型来模拟攻击者对受害者模型的先验知识。</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虽然</a:t>
            </a:r>
            <a:r>
              <a:rPr lang="en-US" altLang="zh-CN" b="1" i="0" dirty="0">
                <a:solidFill>
                  <a:srgbClr val="292929"/>
                </a:solidFill>
                <a:effectLst/>
                <a:highlight>
                  <a:srgbClr val="FFFFFF"/>
                </a:highlight>
                <a:latin typeface="var(--headings-font-family)"/>
              </a:rPr>
              <a:t>gpt-2</a:t>
            </a:r>
            <a:r>
              <a:rPr lang="zh-CN" altLang="en-US" b="1" i="0" dirty="0">
                <a:solidFill>
                  <a:srgbClr val="292929"/>
                </a:solidFill>
                <a:effectLst/>
                <a:highlight>
                  <a:srgbClr val="FFFFFF"/>
                </a:highlight>
                <a:latin typeface="var(--headings-font-family)"/>
              </a:rPr>
              <a:t>与</a:t>
            </a:r>
            <a:r>
              <a:rPr lang="en-US" altLang="zh-CN" b="1" i="0" dirty="0">
                <a:solidFill>
                  <a:srgbClr val="292929"/>
                </a:solidFill>
                <a:effectLst/>
                <a:highlight>
                  <a:srgbClr val="FFFFFF"/>
                </a:highlight>
                <a:latin typeface="var(--headings-font-family)"/>
              </a:rPr>
              <a:t>LSTM</a:t>
            </a:r>
            <a:r>
              <a:rPr lang="zh-CN" altLang="en-US" b="1" i="0" dirty="0">
                <a:solidFill>
                  <a:srgbClr val="292929"/>
                </a:solidFill>
                <a:effectLst/>
                <a:highlight>
                  <a:srgbClr val="FFFFFF"/>
                </a:highlight>
                <a:latin typeface="var(--headings-font-family)"/>
              </a:rPr>
              <a:t>的有一些不同的变化，但整体而言，四分之三的模型显示攻击成功率有所提高。</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26</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414116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292929"/>
                </a:solidFill>
                <a:effectLst/>
                <a:highlight>
                  <a:srgbClr val="FFFFFF"/>
                </a:highlight>
                <a:latin typeface="var(--headings-font-family)"/>
              </a:rPr>
              <a:t>更有可能正确推断成员资格的训练示例有哪些特征？</a:t>
            </a:r>
            <a:endParaRPr lang="en-US" altLang="zh-CN" b="1" i="0" dirty="0">
              <a:solidFill>
                <a:srgbClr val="292929"/>
              </a:solidFill>
              <a:effectLst/>
              <a:highlight>
                <a:srgbClr val="FFFFFF"/>
              </a:highlight>
              <a:latin typeface="var(--headings-font-family)"/>
            </a:endParaRPr>
          </a:p>
          <a:p>
            <a:pPr algn="l"/>
            <a:r>
              <a:rPr lang="en-US" altLang="zh-CN" b="1" i="0" dirty="0">
                <a:solidFill>
                  <a:srgbClr val="292929"/>
                </a:solidFill>
                <a:effectLst/>
                <a:highlight>
                  <a:srgbClr val="FFFFFF"/>
                </a:highlight>
                <a:latin typeface="var(--headings-font-family)"/>
              </a:rPr>
              <a:t>MIA </a:t>
            </a:r>
            <a:r>
              <a:rPr lang="zh-CN" altLang="en-US" b="1" i="0" dirty="0">
                <a:solidFill>
                  <a:srgbClr val="292929"/>
                </a:solidFill>
                <a:effectLst/>
                <a:highlight>
                  <a:srgbClr val="FFFFFF"/>
                </a:highlight>
                <a:latin typeface="var(--headings-font-family)"/>
              </a:rPr>
              <a:t>分类器往往在困惑度分数较低的示例上表现更好。但是，输入长度、输出长度、编辑距离和变量数量显示的效应大小可以忽略不计。</a:t>
            </a:r>
            <a:endParaRPr lang="en-US" altLang="zh-CN" b="1" i="0" dirty="0">
              <a:solidFill>
                <a:srgbClr val="292929"/>
              </a:solidFill>
              <a:effectLst/>
              <a:highlight>
                <a:srgbClr val="FFFFFF"/>
              </a:highlight>
              <a:latin typeface="var(--headings-font-family)"/>
            </a:endParaRPr>
          </a:p>
          <a:p>
            <a:pPr algn="l"/>
            <a:r>
              <a:rPr lang="zh-CN" altLang="en-US" b="1" i="0" dirty="0">
                <a:solidFill>
                  <a:srgbClr val="292929"/>
                </a:solidFill>
                <a:effectLst/>
                <a:highlight>
                  <a:srgbClr val="FFFFFF"/>
                </a:highlight>
                <a:latin typeface="var(--headings-font-family)"/>
              </a:rPr>
              <a:t>表格中是</a:t>
            </a:r>
            <a:r>
              <a:rPr lang="zh-CN" altLang="en-US" b="0" i="0" dirty="0">
                <a:solidFill>
                  <a:srgbClr val="292929"/>
                </a:solidFill>
                <a:effectLst/>
                <a:highlight>
                  <a:srgbClr val="FFFFFF"/>
                </a:highlight>
                <a:latin typeface="Noto Serif" panose="02020600060500020200" pitchFamily="18" charset="0"/>
              </a:rPr>
              <a:t>成功攻击和未成功攻击示例的特征值之间的差异。</a:t>
            </a:r>
            <a:endParaRPr lang="en-US" altLang="zh-CN" b="0" i="0" dirty="0">
              <a:solidFill>
                <a:srgbClr val="292929"/>
              </a:solidFill>
              <a:effectLst/>
              <a:highlight>
                <a:srgbClr val="FFFFFF"/>
              </a:highlight>
              <a:latin typeface="Noto Serif" panose="02020600060500020200" pitchFamily="18" charset="0"/>
            </a:endParaRPr>
          </a:p>
          <a:p>
            <a:pPr algn="l"/>
            <a:r>
              <a:rPr lang="zh-CN" altLang="en-US" dirty="0"/>
              <a:t>研究将训练样本分为两组：成功推断的样本和未成功推断的样本，并比较了这两组样本的特征差异。</a:t>
            </a:r>
            <a:endParaRPr lang="en-US" altLang="zh-CN" b="0" i="0" dirty="0">
              <a:solidFill>
                <a:srgbClr val="292929"/>
              </a:solidFill>
              <a:effectLst/>
              <a:highlight>
                <a:srgbClr val="FFFFFF"/>
              </a:highlight>
              <a:latin typeface="Noto Serif" panose="02020600060500020200" pitchFamily="18" charset="0"/>
            </a:endParaRPr>
          </a:p>
          <a:p>
            <a:pPr>
              <a:buFont typeface="+mj-lt"/>
              <a:buAutoNum type="arabicPeriod"/>
            </a:pPr>
            <a:r>
              <a:rPr lang="zh-CN" altLang="en-US" b="1" dirty="0"/>
              <a:t>输入样本中的</a:t>
            </a:r>
            <a:r>
              <a:rPr lang="en-US" altLang="zh-CN" b="1" dirty="0"/>
              <a:t>token</a:t>
            </a:r>
            <a:r>
              <a:rPr lang="zh-CN" altLang="en-US" b="1" dirty="0"/>
              <a:t>数量</a:t>
            </a:r>
            <a:r>
              <a:rPr lang="zh-CN" altLang="en-US" dirty="0"/>
              <a:t>：含有更多</a:t>
            </a:r>
            <a:r>
              <a:rPr lang="en-US" altLang="zh-CN" dirty="0"/>
              <a:t>token</a:t>
            </a:r>
            <a:r>
              <a:rPr lang="zh-CN" altLang="en-US" dirty="0"/>
              <a:t>的输入可能包含更多信息，使得攻击者更容易准确推断样本的成员身份。</a:t>
            </a:r>
          </a:p>
          <a:p>
            <a:pPr>
              <a:buFont typeface="+mj-lt"/>
              <a:buAutoNum type="arabicPeriod"/>
            </a:pPr>
            <a:r>
              <a:rPr lang="zh-CN" altLang="en-US" b="1" dirty="0"/>
              <a:t>模型输出中的</a:t>
            </a:r>
            <a:r>
              <a:rPr lang="en-US" altLang="zh-CN" b="1" dirty="0"/>
              <a:t>token</a:t>
            </a:r>
            <a:r>
              <a:rPr lang="zh-CN" altLang="en-US" b="1" dirty="0"/>
              <a:t>数量</a:t>
            </a:r>
            <a:r>
              <a:rPr lang="zh-CN" altLang="en-US" dirty="0"/>
              <a:t>：更长的输出可能会透露更多有关模型的信息，使模型更容易受到攻击。</a:t>
            </a:r>
          </a:p>
          <a:p>
            <a:pPr>
              <a:buFont typeface="+mj-lt"/>
              <a:buAutoNum type="arabicPeriod"/>
            </a:pPr>
            <a:r>
              <a:rPr lang="zh-CN" altLang="en-US" b="1" dirty="0"/>
              <a:t>受害模型对样本的困惑度</a:t>
            </a:r>
            <a:r>
              <a:rPr lang="zh-CN" altLang="en-US" dirty="0"/>
              <a:t>：困惑度是用来衡量模型对其预测的信心的指标。低困惑度通常表明语言模型已经学习了与样本相关的训练数据中的模式，暗示该样本可能是训练数据的一部分。</a:t>
            </a:r>
          </a:p>
          <a:p>
            <a:pPr>
              <a:buFont typeface="+mj-lt"/>
              <a:buAutoNum type="arabicPeriod"/>
            </a:pPr>
            <a:r>
              <a:rPr lang="zh-CN" altLang="en-US" b="1" dirty="0"/>
              <a:t>受害模型输出与真实输出之间的编辑距离</a:t>
            </a:r>
            <a:r>
              <a:rPr lang="zh-CN" altLang="en-US" dirty="0"/>
              <a:t>：编辑距离衡量将一个字符串（模型输出）转换为另一个字符串（真实输出）所需的最小操作数（插入、删除或替换）。较小的编辑距离表明模型输出与真实输出更为匹配，暗示模型在该输入上表现良好，意味着这个输入很可能在训练数据中。</a:t>
            </a:r>
          </a:p>
          <a:p>
            <a:pPr>
              <a:buFont typeface="+mj-lt"/>
              <a:buAutoNum type="arabicPeriod"/>
            </a:pPr>
            <a:r>
              <a:rPr lang="zh-CN" altLang="en-US" b="1" dirty="0"/>
              <a:t>样本中变量名的数量</a:t>
            </a:r>
            <a:r>
              <a:rPr lang="zh-CN" altLang="en-US" dirty="0"/>
              <a:t>：源代码包含共享关键词（如 </a:t>
            </a:r>
            <a:r>
              <a:rPr lang="en-US" altLang="zh-CN" dirty="0"/>
              <a:t>while, def </a:t>
            </a:r>
            <a:r>
              <a:rPr lang="zh-CN" altLang="en-US" dirty="0"/>
              <a:t>等），这些是特定编程语言中所有程序共有的，以及人为定义的变量，这些变量是特定程序的特有的。直观上，代码中独特变量名的存在可以使一个样本更具识别性，从其他数据集样本中区分开来。</a:t>
            </a:r>
          </a:p>
          <a:p>
            <a:pPr algn="l"/>
            <a:r>
              <a:rPr lang="zh-CN" altLang="en-US" dirty="0"/>
              <a:t>对于困惑度这一特征，效应大小较大，表明这些特征可能对模型易受成员资格推断攻击的影响更为显著。低困惑度分数对于成功攻击的样本表明，受害模型对这些样本的预测更为自信，可能是因为模型已经学习了训练数据中与这些样本相关的模式。总之，这项分析揭示了两组样本之间的特征值差异在统计上是显著的，但大部分特征的效应大小较小或可以忽略不计，表明这些特征单独可能不足以作为模型易受攻击的强指标。</a:t>
            </a:r>
            <a:endParaRPr lang="zh-CN" altLang="en-US" b="1" i="0" dirty="0">
              <a:solidFill>
                <a:srgbClr val="292929"/>
              </a:solidFill>
              <a:effectLst/>
              <a:highlight>
                <a:srgbClr val="FFFFFF"/>
              </a:highlight>
              <a:latin typeface="var(--headings-font-family)"/>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27</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900809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8AD6AF-1F90-4D91-867B-16090091FCCD}" type="slidenum">
              <a:rPr lang="zh-CN" altLang="en-US" smtClean="0"/>
              <a:pPr>
                <a:defRPr/>
              </a:pPr>
              <a:t>28</a:t>
            </a:fld>
            <a:endParaRPr lang="zh-CN" altLang="en-US"/>
          </a:p>
        </p:txBody>
      </p:sp>
    </p:spTree>
    <p:extLst>
      <p:ext uri="{BB962C8B-B14F-4D97-AF65-F5344CB8AC3E}">
        <p14:creationId xmlns:p14="http://schemas.microsoft.com/office/powerpoint/2010/main" val="369499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88AD6AF-1F90-4D91-867B-16090091FCCD}" type="slidenum">
              <a:rPr lang="zh-CN" altLang="en-US" smtClean="0"/>
              <a:pPr>
                <a:defRPr/>
              </a:pPr>
              <a:t>3</a:t>
            </a:fld>
            <a:endParaRPr lang="zh-CN" altLang="en-US"/>
          </a:p>
        </p:txBody>
      </p:sp>
    </p:spTree>
    <p:extLst>
      <p:ext uri="{BB962C8B-B14F-4D97-AF65-F5344CB8AC3E}">
        <p14:creationId xmlns:p14="http://schemas.microsoft.com/office/powerpoint/2010/main" val="34603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b="1" dirty="0"/>
              <a:t>现有针对</a:t>
            </a:r>
            <a:r>
              <a:rPr lang="en-US" altLang="zh-CN" b="1" dirty="0"/>
              <a:t>codex</a:t>
            </a:r>
            <a:r>
              <a:rPr lang="zh-CN" altLang="en-US" b="1" dirty="0"/>
              <a:t>系列模型研究的不足</a:t>
            </a:r>
            <a:endParaRPr lang="en-US" altLang="zh-CN" b="1" dirty="0"/>
          </a:p>
          <a:p>
            <a:pPr>
              <a:buFont typeface="+mj-lt"/>
              <a:buNone/>
            </a:pPr>
            <a:r>
              <a:rPr lang="en-US" altLang="zh-CN" b="1" dirty="0"/>
              <a:t>1.</a:t>
            </a:r>
            <a:r>
              <a:rPr lang="zh-CN" altLang="en-US" b="0" dirty="0"/>
              <a:t>现有的研究集中于模型所贡献的代码的功能、安全性和逐字记忆防御效率，没有系统地评估在代码完成过程中可能泄露的敏感个人信息。</a:t>
            </a:r>
            <a:endParaRPr lang="en-US" altLang="zh-CN" b="0" dirty="0"/>
          </a:p>
          <a:p>
            <a:r>
              <a:rPr lang="en-US" altLang="zh-CN" b="1" dirty="0"/>
              <a:t>2.</a:t>
            </a:r>
            <a:r>
              <a:rPr lang="zh-CN" altLang="en-US" dirty="0"/>
              <a:t>关于训练数据的回流和由此导致的隐私泄露的现有工作，主要集中在评估为英语文本生成而预训练的通用语言模型。</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8910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err="1"/>
              <a:t>CodexLeaks</a:t>
            </a:r>
            <a:r>
              <a:rPr lang="en-US" altLang="zh-CN" sz="1200" b="1" dirty="0"/>
              <a:t> pipeline</a:t>
            </a:r>
            <a:endParaRPr lang="en-US" altLang="zh-CN" dirty="0"/>
          </a:p>
          <a:p>
            <a:r>
              <a:rPr lang="zh-CN" altLang="en-US" dirty="0"/>
              <a:t>系统地开发了一个半自动化的管道，以从</a:t>
            </a:r>
            <a:r>
              <a:rPr lang="en-US" altLang="zh-CN" dirty="0"/>
              <a:t>Codex</a:t>
            </a:r>
            <a:r>
              <a:rPr lang="zh-CN" altLang="en-US" dirty="0"/>
              <a:t>模型中提取敏感的个人信息。</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t>T</a:t>
            </a:r>
            <a:r>
              <a:rPr lang="zh-CN" altLang="en-US" sz="1200" b="1" dirty="0"/>
              <a:t>emplates</a:t>
            </a:r>
            <a:endParaRPr lang="en-US" altLang="zh-CN" dirty="0"/>
          </a:p>
          <a:p>
            <a:r>
              <a:rPr lang="zh-CN" altLang="en-US" dirty="0"/>
              <a:t>我们开发了模板，为不同类别的个人信息生成</a:t>
            </a:r>
            <a:r>
              <a:rPr lang="en-US" altLang="zh-CN" dirty="0"/>
              <a:t>prompt</a:t>
            </a:r>
            <a:r>
              <a:rPr lang="zh-CN" altLang="en-US" dirty="0"/>
              <a:t>，以查询模型，并执行特定于提示的</a:t>
            </a:r>
            <a:r>
              <a:rPr lang="en-US" altLang="zh-CN" dirty="0"/>
              <a:t>prompt</a:t>
            </a:r>
            <a:r>
              <a:rPr lang="zh-CN" altLang="en-US" dirty="0"/>
              <a:t>调优。</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BlindMI</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我们定制了一种基于差分比较的盲隶属推理</a:t>
            </a:r>
            <a:r>
              <a:rPr lang="en-US" altLang="zh-CN" dirty="0"/>
              <a:t>(</a:t>
            </a:r>
            <a:r>
              <a:rPr lang="zh-CN" altLang="en-US" sz="1200" b="1" dirty="0"/>
              <a:t>BlindMI</a:t>
            </a:r>
            <a:r>
              <a:rPr lang="en-US" altLang="zh-CN" dirty="0"/>
              <a:t>)</a:t>
            </a:r>
            <a:r>
              <a:rPr lang="zh-CN" altLang="en-US" dirty="0"/>
              <a:t>技术，该技术可以自动过滤输出响应中的非泄漏。</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14446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err="1"/>
              <a:t>CodexLeaks</a:t>
            </a:r>
            <a:r>
              <a:rPr lang="en-US" altLang="zh-CN" sz="1200" b="1" dirty="0"/>
              <a:t> pipeline</a:t>
            </a:r>
            <a:endParaRPr lang="en-US" altLang="zh-CN" b="0" dirty="0"/>
          </a:p>
          <a:p>
            <a:r>
              <a:rPr lang="zh-CN" altLang="en-US" b="0" dirty="0"/>
              <a:t>基于三种构造方法构造</a:t>
            </a:r>
            <a:r>
              <a:rPr lang="en-US" altLang="zh-CN" b="0" dirty="0"/>
              <a:t>prompt</a:t>
            </a:r>
            <a:r>
              <a:rPr lang="zh-CN" altLang="en-US" b="0" dirty="0"/>
              <a:t>，然后用这些</a:t>
            </a:r>
            <a:r>
              <a:rPr lang="en-US" altLang="zh-CN" b="0" dirty="0"/>
              <a:t>prompt</a:t>
            </a:r>
            <a:r>
              <a:rPr lang="zh-CN" altLang="en-US" b="0" dirty="0"/>
              <a:t>查询</a:t>
            </a:r>
            <a:r>
              <a:rPr lang="en-US" altLang="zh-CN" b="0" dirty="0"/>
              <a:t>Codex</a:t>
            </a:r>
            <a:r>
              <a:rPr lang="zh-CN" altLang="en-US" b="0" dirty="0"/>
              <a:t>模型，用成员推理方法过滤生成的代码片段，然后进一步评估提取的泄漏候选人。</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6</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5403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论文假定攻击者可以访问模型的输入输出，且可以控制</a:t>
            </a:r>
            <a:r>
              <a:rPr lang="en-US" altLang="zh-CN" b="1" dirty="0"/>
              <a:t>temperature</a:t>
            </a:r>
            <a:r>
              <a:rPr lang="zh-CN" altLang="en-US" b="1" dirty="0"/>
              <a:t>等超参数，以及访问训练数据集的一部分。</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7</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396841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b="1" dirty="0"/>
              <a:t>人工构建</a:t>
            </a:r>
            <a:r>
              <a:rPr lang="en-US" altLang="zh-CN" b="1" dirty="0"/>
              <a:t>prompt</a:t>
            </a:r>
            <a:r>
              <a:rPr lang="zh-CN" altLang="en-US" b="1" dirty="0"/>
              <a:t>：凭借经验</a:t>
            </a:r>
            <a:endParaRPr lang="en-US" altLang="zh-CN" b="1" dirty="0"/>
          </a:p>
          <a:p>
            <a:pPr>
              <a:buFont typeface="+mj-lt"/>
              <a:buNone/>
            </a:pPr>
            <a:r>
              <a:rPr lang="zh-CN" altLang="en-US" dirty="0"/>
              <a:t>表格中是个人信息分类与对应的人工构建</a:t>
            </a:r>
            <a:r>
              <a:rPr lang="en-US" altLang="zh-CN" dirty="0"/>
              <a:t>prompt</a:t>
            </a:r>
            <a:r>
              <a:rPr lang="zh-CN" altLang="en-US" dirty="0"/>
              <a:t>的例子。</a:t>
            </a:r>
            <a:endParaRPr lang="en-US" altLang="zh-CN" dirty="0"/>
          </a:p>
          <a:p>
            <a:pPr>
              <a:buFont typeface="+mj-lt"/>
              <a:buNone/>
            </a:pPr>
            <a:r>
              <a:rPr lang="zh-CN" altLang="en-US" dirty="0"/>
              <a:t>首先用大约</a:t>
            </a:r>
            <a:r>
              <a:rPr lang="en-US" altLang="zh-CN" dirty="0"/>
              <a:t>200</a:t>
            </a:r>
            <a:r>
              <a:rPr lang="zh-CN" altLang="en-US" dirty="0"/>
              <a:t>个手工制作的提示查询模型，并获得了</a:t>
            </a:r>
            <a:r>
              <a:rPr lang="en-US" altLang="zh-CN" dirty="0"/>
              <a:t>1000</a:t>
            </a:r>
            <a:r>
              <a:rPr lang="zh-CN" altLang="en-US" dirty="0"/>
              <a:t>多个响应，因为对</a:t>
            </a:r>
            <a:r>
              <a:rPr lang="en-US" altLang="zh-CN" dirty="0"/>
              <a:t>Codex API</a:t>
            </a:r>
            <a:r>
              <a:rPr lang="zh-CN" altLang="en-US" dirty="0"/>
              <a:t>的每个查询产生</a:t>
            </a:r>
            <a:r>
              <a:rPr lang="en-US" altLang="zh-CN" dirty="0"/>
              <a:t>5</a:t>
            </a:r>
            <a:r>
              <a:rPr lang="zh-CN" altLang="en-US" dirty="0"/>
              <a:t>个响应。两位作者分别查看了这些输出响应，并对成功诱导泄漏的提示样式进行了观察，在此基础上进行了改进。</a:t>
            </a:r>
            <a:endParaRPr lang="en-US" altLang="zh-CN" dirty="0"/>
          </a:p>
          <a:p>
            <a:pPr>
              <a:buFont typeface="+mj-lt"/>
              <a:buNone/>
            </a:pPr>
            <a:r>
              <a:rPr lang="zh-CN" altLang="en-US" dirty="0"/>
              <a:t>我们特意包含了包含错别字、语法错误和其他问题的“错误”提示。这个决定是基于这样的启发</a:t>
            </a:r>
            <a:r>
              <a:rPr lang="en-US" altLang="zh-CN" dirty="0"/>
              <a:t>:</a:t>
            </a:r>
            <a:r>
              <a:rPr lang="zh-CN" altLang="en-US" dirty="0"/>
              <a:t>粗心的程序员更容易在他们的代码中泄露信息。我们采用了额外的技术来扩大提示符的多</a:t>
            </a:r>
          </a:p>
          <a:p>
            <a:pPr>
              <a:buFont typeface="+mj-lt"/>
              <a:buNone/>
            </a:pPr>
            <a:r>
              <a:rPr lang="zh-CN" altLang="en-US" dirty="0"/>
              <a:t>样性，比如使用不同的编码风格，小写和大写的变化，以及不同的缩进风格。</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87990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基于模版的</a:t>
            </a:r>
            <a:r>
              <a:rPr lang="en-US" altLang="zh-CN" b="1" dirty="0"/>
              <a:t>prompt</a:t>
            </a:r>
            <a:r>
              <a:rPr lang="zh-CN" altLang="en-US" b="1" dirty="0"/>
              <a:t>构建：</a:t>
            </a:r>
            <a:endParaRPr lang="en-US" altLang="zh-CN" b="1" dirty="0"/>
          </a:p>
          <a:p>
            <a:r>
              <a:rPr lang="zh-CN" altLang="en-US" dirty="0"/>
              <a:t>将</a:t>
            </a:r>
            <a:r>
              <a:rPr lang="en-US" altLang="zh-CN" dirty="0"/>
              <a:t>prompt</a:t>
            </a:r>
            <a:r>
              <a:rPr lang="zh-CN" altLang="en-US" dirty="0"/>
              <a:t>中具体的内容进行抽象，比如“</a:t>
            </a:r>
            <a:r>
              <a:rPr lang="en-US" altLang="zh-CN" dirty="0"/>
              <a:t>name</a:t>
            </a:r>
            <a:r>
              <a:rPr lang="zh-CN" altLang="en-US" dirty="0"/>
              <a:t>”，属于</a:t>
            </a:r>
            <a:r>
              <a:rPr lang="en-US" altLang="zh-CN" dirty="0"/>
              <a:t>natural language</a:t>
            </a:r>
            <a:r>
              <a:rPr lang="zh-CN" altLang="en-US" dirty="0"/>
              <a:t>类型，相当于键值对中的“键”，这个位置还可以是</a:t>
            </a:r>
            <a:r>
              <a:rPr lang="en-US" altLang="zh-CN" dirty="0"/>
              <a:t>phone</a:t>
            </a:r>
            <a:r>
              <a:rPr lang="zh-CN" altLang="en-US" dirty="0"/>
              <a:t>，</a:t>
            </a:r>
            <a:r>
              <a:rPr lang="en-US" altLang="zh-CN" dirty="0"/>
              <a:t>email</a:t>
            </a:r>
            <a:r>
              <a:rPr lang="zh-CN" altLang="en-US" dirty="0"/>
              <a:t>等，除了英文，还可以是中文表示。</a:t>
            </a:r>
            <a:endParaRPr lang="en-US" altLang="zh-CN" dirty="0"/>
          </a:p>
          <a:p>
            <a:r>
              <a:rPr lang="zh-CN" altLang="en-US" dirty="0"/>
              <a:t>而</a:t>
            </a:r>
            <a:r>
              <a:rPr lang="en-US" altLang="zh-CN" dirty="0"/>
              <a:t>David</a:t>
            </a:r>
            <a:r>
              <a:rPr lang="zh-CN" altLang="en-US" dirty="0"/>
              <a:t>，就是</a:t>
            </a:r>
            <a:r>
              <a:rPr lang="en-US" altLang="zh-CN" dirty="0"/>
              <a:t>name</a:t>
            </a:r>
            <a:r>
              <a:rPr lang="zh-CN" altLang="en-US" dirty="0"/>
              <a:t>的具体值，属于</a:t>
            </a:r>
            <a:r>
              <a:rPr lang="en-US" altLang="zh-CN" dirty="0"/>
              <a:t>context</a:t>
            </a:r>
            <a:r>
              <a:rPr lang="zh-CN" altLang="en-US" dirty="0"/>
              <a:t>类型，这个位置还可以是</a:t>
            </a:r>
            <a:r>
              <a:rPr lang="en-US" altLang="zh-CN" dirty="0"/>
              <a:t>phone</a:t>
            </a:r>
            <a:r>
              <a:rPr lang="zh-CN" altLang="en-US" dirty="0"/>
              <a:t>，</a:t>
            </a:r>
            <a:r>
              <a:rPr lang="en-US" altLang="zh-CN" dirty="0"/>
              <a:t>email</a:t>
            </a:r>
            <a:r>
              <a:rPr lang="zh-CN" altLang="en-US" dirty="0"/>
              <a:t>等的值。</a:t>
            </a:r>
            <a:endParaRPr lang="en-US" altLang="zh-CN" dirty="0"/>
          </a:p>
          <a:p>
            <a:r>
              <a:rPr lang="en-US" altLang="zh-CN" dirty="0"/>
              <a:t>Facebook</a:t>
            </a:r>
            <a:r>
              <a:rPr lang="zh-CN" altLang="en-US" dirty="0"/>
              <a:t>，也属于</a:t>
            </a:r>
            <a:r>
              <a:rPr lang="en-US" altLang="zh-CN" dirty="0"/>
              <a:t>natural language</a:t>
            </a:r>
            <a:r>
              <a:rPr lang="zh-CN" altLang="en-US" dirty="0"/>
              <a:t>类型，它后面的内容则是需要模型补充的具体值。如果模型补充的</a:t>
            </a:r>
            <a:r>
              <a:rPr lang="en-US" altLang="zh-CN" dirty="0"/>
              <a:t>Facebook</a:t>
            </a:r>
            <a:r>
              <a:rPr lang="zh-CN" altLang="en-US" dirty="0"/>
              <a:t>信息是真实信息，那么可以认为它产生了隐私泄露。</a:t>
            </a:r>
            <a:endParaRPr lang="en-US" altLang="zh-CN" dirty="0"/>
          </a:p>
          <a:p>
            <a:r>
              <a:rPr lang="zh-CN" altLang="en-US" dirty="0"/>
              <a:t>除此之外，还有一个类型，叫做</a:t>
            </a:r>
            <a:r>
              <a:rPr lang="en-US" altLang="zh-CN" dirty="0"/>
              <a:t>prefix</a:t>
            </a:r>
            <a:r>
              <a:rPr lang="zh-CN" altLang="en-US" dirty="0"/>
              <a:t>，也就是前缀。如果模版中包含</a:t>
            </a:r>
            <a:r>
              <a:rPr lang="en-US" altLang="zh-CN" dirty="0"/>
              <a:t>prefix</a:t>
            </a:r>
            <a:r>
              <a:rPr lang="zh-CN" altLang="en-US" dirty="0"/>
              <a:t>，那么这个</a:t>
            </a:r>
            <a:r>
              <a:rPr lang="en-US" altLang="zh-CN" dirty="0"/>
              <a:t>prompt</a:t>
            </a:r>
            <a:r>
              <a:rPr lang="zh-CN" altLang="en-US" dirty="0"/>
              <a:t>会给模型提供一些具体的隐私信息前缀，去让模型补全。</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688AD6AF-1F90-4D91-867B-16090091FCCD}" type="slidenum">
              <a:rPr kumimoji="0" lang="zh-CN" altLang="en-US" sz="1200" b="0" i="0" u="none" strike="noStrike" kern="1200" cap="none" spc="0" normalizeH="0" baseline="0" noProof="0" smtClean="0">
                <a:ln>
                  <a:noFill/>
                </a:ln>
                <a:solidFill>
                  <a:srgbClr val="000000"/>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9</a:t>
            </a:fld>
            <a:endParaRPr kumimoji="0" lang="zh-CN" altLang="en-US" sz="12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42241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350D2C4F-78D9-44BF-BBB1-92017ABA152D}" type="datetime1">
              <a:rPr lang="zh-CN" altLang="en-US" smtClean="0"/>
              <a:t>2024/4/29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8B47EB2-8AD5-4CD7-AB00-5E947DED8A7F}" type="slidenum">
              <a:rPr lang="zh-CN" altLang="en-US"/>
              <a:pPr>
                <a:defRPr/>
              </a:pPr>
              <a:t>‹#›</a:t>
            </a:fld>
            <a:endParaRPr lang="zh-CN" altLang="en-US"/>
          </a:p>
        </p:txBody>
      </p:sp>
    </p:spTree>
    <p:extLst>
      <p:ext uri="{BB962C8B-B14F-4D97-AF65-F5344CB8AC3E}">
        <p14:creationId xmlns:p14="http://schemas.microsoft.com/office/powerpoint/2010/main" val="265118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02E69E6-26B4-4337-BDFD-C90A00EDE539}" type="datetime1">
              <a:rPr lang="zh-CN" altLang="en-US" smtClean="0"/>
              <a:t>2024/4/29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42CB9A4-77E8-47A9-9B0D-0ED402465172}" type="slidenum">
              <a:rPr lang="zh-CN" altLang="en-US"/>
              <a:pPr>
                <a:defRPr/>
              </a:pPr>
              <a:t>‹#›</a:t>
            </a:fld>
            <a:endParaRPr lang="zh-CN" altLang="en-US"/>
          </a:p>
        </p:txBody>
      </p:sp>
    </p:spTree>
    <p:extLst>
      <p:ext uri="{BB962C8B-B14F-4D97-AF65-F5344CB8AC3E}">
        <p14:creationId xmlns:p14="http://schemas.microsoft.com/office/powerpoint/2010/main" val="17797080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53FDEB65-76FC-4A9B-B19C-ED9A018E63A8}"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EA2843D-BFCF-48B7-B5FA-00152F6DDEA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94454219"/>
      </p:ext>
    </p:extLst>
  </p:cSld>
  <p:clrMapOvr>
    <a:masterClrMapping/>
  </p:clrMapOvr>
  <p:transition spd="slow" advClick="0" advTm="300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CCD59A26-B476-4700-9E30-A2AF15D7320E}"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6553480-50DB-49CA-984D-29B1EF3E2B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8752213"/>
      </p:ext>
    </p:extLst>
  </p:cSld>
  <p:clrMapOvr>
    <a:masterClrMapping/>
  </p:clrMapOvr>
  <p:transition spd="slow" advClick="0" advTm="3000"/>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5D4F08D9-A5BA-4985-ABF2-57D7691703FE}"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4E840E3-770C-4F17-8BAE-32457C8AA82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49972530"/>
      </p:ext>
    </p:extLst>
  </p:cSld>
  <p:clrMapOvr>
    <a:masterClrMapping/>
  </p:clrMapOvr>
  <p:transition spd="slow" advClick="0" advTm="3000"/>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8786D3B2-4DE5-46CA-8495-87E0BFDF0288}"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E9E54365-24DB-4A54-8CF8-4641814D0A4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58878366"/>
      </p:ext>
    </p:extLst>
  </p:cSld>
  <p:clrMapOvr>
    <a:masterClrMapping/>
  </p:clrMapOvr>
  <p:transition spd="slow" advClick="0" advTm="3000"/>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72008E5B-F5B2-4943-AFC6-053BE0304640}" type="datetime1">
              <a:rPr lang="zh-CN" altLang="en-US" smtClean="0"/>
              <a:t>2024/4/29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3DA11430-CEEA-4676-A73E-A04AB359766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19761705"/>
      </p:ext>
    </p:extLst>
  </p:cSld>
  <p:clrMapOvr>
    <a:masterClrMapping/>
  </p:clrMapOvr>
  <p:transition spd="slow" advClick="0" advTm="300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7F760730-95EA-485F-96B8-D07F11788C5D}" type="datetime1">
              <a:rPr lang="zh-CN" altLang="en-US" smtClean="0"/>
              <a:t>2024/4/29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5380C9FC-6653-4088-AB57-8785A87AC8C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00957812"/>
      </p:ext>
    </p:extLst>
  </p:cSld>
  <p:clrMapOvr>
    <a:masterClrMapping/>
  </p:clrMapOvr>
  <p:transition spd="slow" advClick="0" advTm="300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F890592F-48EF-49B1-BAC0-7B5CF50D714B}" type="datetime1">
              <a:rPr lang="zh-CN" altLang="en-US" smtClean="0"/>
              <a:t>2024/4/29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15DFA018-2413-4C15-9858-6553A2D61D8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07335624"/>
      </p:ext>
    </p:extLst>
  </p:cSld>
  <p:clrMapOvr>
    <a:masterClrMapping/>
  </p:clrMapOvr>
  <p:transition spd="slow" advClick="0" advTm="3000"/>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DFFDEBA3-A8DA-40CA-9B59-ED146C8EAF60}"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6476108-C2B5-4ED3-9E1F-882EC34D339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66051788"/>
      </p:ext>
    </p:extLst>
  </p:cSld>
  <p:clrMapOvr>
    <a:masterClrMapping/>
  </p:clrMapOvr>
  <p:transition spd="slow" advClick="0" advTm="300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E2A76218-4FE2-449D-B3E8-581615A4C3F0}"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A159637-3032-4798-A795-888CD0EEC03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09980071"/>
      </p:ext>
    </p:extLst>
  </p:cSld>
  <p:clrMapOvr>
    <a:masterClrMapping/>
  </p:clrMapOvr>
  <p:transition spd="slow" advClick="0" advTm="300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7DFDB269-FBFB-4D79-B45B-1D37C76D74D8}"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D03BAB5-2048-4E66-8641-E7B5090EC90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07782840"/>
      </p:ext>
    </p:extLst>
  </p:cSld>
  <p:clrMapOvr>
    <a:masterClrMapping/>
  </p:clrMapOvr>
  <p:transition spd="slow" advClick="0" advTm="3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015AE05-A938-4678-97DB-401060BD8B06}" type="datetime1">
              <a:rPr lang="zh-CN" altLang="en-US" smtClean="0"/>
              <a:t>2024/4/29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D9104D9-E2BB-4F6B-BE26-1B82825C8938}" type="slidenum">
              <a:rPr lang="zh-CN" altLang="en-US"/>
              <a:pPr>
                <a:defRPr/>
              </a:pPr>
              <a:t>‹#›</a:t>
            </a:fld>
            <a:endParaRPr lang="zh-CN" altLang="en-US"/>
          </a:p>
        </p:txBody>
      </p:sp>
    </p:spTree>
    <p:extLst>
      <p:ext uri="{BB962C8B-B14F-4D97-AF65-F5344CB8AC3E}">
        <p14:creationId xmlns:p14="http://schemas.microsoft.com/office/powerpoint/2010/main" val="29543132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AC01C3C2-602F-445C-A2A8-FEBBF515A722}"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2A35744-A71B-4D19-A83A-E79F79B40AD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67182832"/>
      </p:ext>
    </p:extLst>
  </p:cSld>
  <p:clrMapOvr>
    <a:masterClrMapping/>
  </p:clrMapOvr>
  <p:transition spd="slow" advClick="0" advTm="3000"/>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484868A3-C75A-4FA8-A509-E7AB16945568}"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BD20E11-C83E-497E-A82F-6F880C8C2B2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87391711"/>
      </p:ext>
    </p:extLst>
  </p:cSld>
  <p:clrMapOvr>
    <a:masterClrMapping/>
  </p:clrMapOvr>
  <p:transition spd="slow" advClick="0" advTm="300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92B73476-4DA2-4FA5-B6FC-A9F2F9CF3B4C}"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F869B-89CE-48EA-984D-368271CDAB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12717912"/>
      </p:ext>
    </p:extLst>
  </p:cSld>
  <p:clrMapOvr>
    <a:masterClrMapping/>
  </p:clrMapOvr>
  <p:transition spd="slow" advClick="0" advTm="3000"/>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A2748899-EEC7-44D1-BF47-607D13519896}"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B74A6D-835F-4182-A729-B1F14264BFF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4672031"/>
      </p:ext>
    </p:extLst>
  </p:cSld>
  <p:clrMapOvr>
    <a:masterClrMapping/>
  </p:clrMapOvr>
  <p:transition spd="slow" advClick="0" advTm="3000"/>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C8098627-0B70-44C8-8D0A-A62EA38F3198}"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DD8CB14-38FB-408E-B1E1-6FB7321262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41620933"/>
      </p:ext>
    </p:extLst>
  </p:cSld>
  <p:clrMapOvr>
    <a:masterClrMapping/>
  </p:clrMapOvr>
  <p:transition spd="slow" advClick="0" advTm="300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F0196031-EFD7-4464-B197-3EA633C71C13}" type="datetime1">
              <a:rPr lang="zh-CN" altLang="en-US" smtClean="0"/>
              <a:t>2024/4/29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790C351-A0BD-4F5F-82BD-B8ED88F592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39933370"/>
      </p:ext>
    </p:extLst>
  </p:cSld>
  <p:clrMapOvr>
    <a:masterClrMapping/>
  </p:clrMapOvr>
  <p:transition spd="slow" advClick="0" advTm="3000"/>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02F4D023-E71B-4AED-A602-08E97590C195}" type="datetime1">
              <a:rPr lang="zh-CN" altLang="en-US" smtClean="0"/>
              <a:t>2024/4/29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E23083C-3D08-4034-9DF2-C6AC514E42C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41791023"/>
      </p:ext>
    </p:extLst>
  </p:cSld>
  <p:clrMapOvr>
    <a:masterClrMapping/>
  </p:clrMapOvr>
  <p:transition spd="slow" advClick="0" advTm="3000"/>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3DC9258-570D-4A00-88A2-619B3CBC02C6}" type="datetime1">
              <a:rPr lang="zh-CN" altLang="en-US" smtClean="0"/>
              <a:t>2024/4/29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D8B17F2-B52D-4D6B-B919-FAFE26B34CD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20615632"/>
      </p:ext>
    </p:extLst>
  </p:cSld>
  <p:clrMapOvr>
    <a:masterClrMapping/>
  </p:clrMapOvr>
  <p:transition spd="slow" advClick="0" advTm="3000"/>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24E5DA0-F35E-49D8-8E49-D30CA761A887}"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A3A13DC-0F1E-449B-B989-CFE3E1C96D0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07695694"/>
      </p:ext>
    </p:extLst>
  </p:cSld>
  <p:clrMapOvr>
    <a:masterClrMapping/>
  </p:clrMapOvr>
  <p:transition spd="slow" advClick="0" advTm="3000"/>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4A0DE0C-5074-404F-BFC4-6E1C9339B424}"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651EA8C-4182-4774-B916-EF2E333BA80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40328909"/>
      </p:ext>
    </p:extLst>
  </p:cSld>
  <p:clrMapOvr>
    <a:masterClrMapping/>
  </p:clrMapOvr>
  <p:transition spd="slow" advClick="0" advTm="300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24843922-78CB-4611-84BA-B20D46E356D1}"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1EBA0C-D4C7-4DBF-9DFD-1DD2675D64C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09975981"/>
      </p:ext>
    </p:extLst>
  </p:cSld>
  <p:clrMapOvr>
    <a:masterClrMapping/>
  </p:clrMapOvr>
  <p:transition spd="slow" advClick="0" advTm="300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81DD94B-079B-4222-AB5C-17150E4BEC37}"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53FEC3C-E6F1-440E-BAC4-E5D865DC663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68413997"/>
      </p:ext>
    </p:extLst>
  </p:cSld>
  <p:clrMapOvr>
    <a:masterClrMapping/>
  </p:clrMapOvr>
  <p:transition spd="slow" advClick="0" advTm="300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C53EEBF-DC63-407D-BC27-F6FB85CB5B92}"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9A9DD76-F2FB-49B8-B251-D4FB6DFC6E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50226803"/>
      </p:ext>
    </p:extLst>
  </p:cSld>
  <p:clrMapOvr>
    <a:masterClrMapping/>
  </p:clrMapOvr>
  <p:transition spd="slow" advClick="0" advTm="3000"/>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18B4DB1-B92C-43AF-AA6D-9FD2C8F895CB}"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DE14784-7EA5-40BB-AB23-36CC1449942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537721"/>
      </p:ext>
    </p:extLst>
  </p:cSld>
  <p:clrMapOvr>
    <a:masterClrMapping/>
  </p:clrMapOvr>
  <p:transition spd="slow" advClick="0" advTm="300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4793A10-2C15-4516-81C1-71F344F87EFF}"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C7EBEDE-2645-4212-9274-18FEBE41790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67665634"/>
      </p:ext>
    </p:extLst>
  </p:cSld>
  <p:clrMapOvr>
    <a:masterClrMapping/>
  </p:clrMapOvr>
  <p:transition spd="slow" advClick="0" advTm="3000"/>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03075F8-69CD-4409-9F9B-B8D211A0C17C}"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8474D99-D0C3-49DB-80E5-48BB4636D6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3740768"/>
      </p:ext>
    </p:extLst>
  </p:cSld>
  <p:clrMapOvr>
    <a:masterClrMapping/>
  </p:clrMapOvr>
  <p:transition spd="slow" advClick="0" advTm="3000"/>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24AD1C16-4050-4323-B878-6CB7EC35AE1C}"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8635D7D-AF8A-4E97-B366-B677BC5705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99675086"/>
      </p:ext>
    </p:extLst>
  </p:cSld>
  <p:clrMapOvr>
    <a:masterClrMapping/>
  </p:clrMapOvr>
  <p:transition spd="slow" advClick="0" advTm="300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82C258FF-88FE-4704-AF9B-F061E5F555DE}" type="datetime1">
              <a:rPr lang="zh-CN" altLang="en-US" smtClean="0"/>
              <a:t>2024/4/29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4822C54-AD10-4244-83CA-6375597B51C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90842147"/>
      </p:ext>
    </p:extLst>
  </p:cSld>
  <p:clrMapOvr>
    <a:masterClrMapping/>
  </p:clrMapOvr>
  <p:transition spd="slow" advClick="0" advTm="300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C2859AD-A605-4FCB-B3A4-4CB3709B9AC3}" type="datetime1">
              <a:rPr lang="zh-CN" altLang="en-US" smtClean="0"/>
              <a:t>2024/4/29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6BF3B12-1B48-45DA-AF30-F3929B0C64B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61763718"/>
      </p:ext>
    </p:extLst>
  </p:cSld>
  <p:clrMapOvr>
    <a:masterClrMapping/>
  </p:clrMapOvr>
  <p:transition spd="slow" advClick="0" advTm="300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80433D2-712F-40E0-8D1D-73CC21390BCD}" type="datetime1">
              <a:rPr lang="zh-CN" altLang="en-US" smtClean="0"/>
              <a:t>2024/4/29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EF1E027-AAA7-49FB-A1E3-E0C6646A7CA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82239642"/>
      </p:ext>
    </p:extLst>
  </p:cSld>
  <p:clrMapOvr>
    <a:masterClrMapping/>
  </p:clrMapOvr>
  <p:transition spd="slow" advClick="0" advTm="3000"/>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6AFE830-D09F-471A-9204-AC517659FD61}"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D0CA003-0C1F-4205-BBE1-45E28CD364F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93166491"/>
      </p:ext>
    </p:extLst>
  </p:cSld>
  <p:clrMapOvr>
    <a:masterClrMapping/>
  </p:clrMapOvr>
  <p:transition spd="slow" advClick="0"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CF2DD52-FC19-4A34-B9A9-FD9624360946}"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71579BD-8C90-4194-A856-33146D2FF3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50552371"/>
      </p:ext>
    </p:extLst>
  </p:cSld>
  <p:clrMapOvr>
    <a:masterClrMapping/>
  </p:clrMapOvr>
  <p:transition spd="slow" advClick="0" advTm="3000"/>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7B5F058-351F-43F9-BEAF-321092B9C6CA}"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9EABC73-1B7B-45A8-8D7E-A4371DA6E1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89075561"/>
      </p:ext>
    </p:extLst>
  </p:cSld>
  <p:clrMapOvr>
    <a:masterClrMapping/>
  </p:clrMapOvr>
  <p:transition spd="slow" advClick="0" advTm="3000"/>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6896E97-24DA-4203-B5E8-A4965DCBB650}"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559E2F-6D82-4337-8839-210AA094225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05189822"/>
      </p:ext>
    </p:extLst>
  </p:cSld>
  <p:clrMapOvr>
    <a:masterClrMapping/>
  </p:clrMapOvr>
  <p:transition spd="slow" advClick="0" advTm="300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0B17BB72-2630-4A35-AE79-09408D4FD43E}"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D277F0-772F-47CE-A80C-C5EB61E548A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65695237"/>
      </p:ext>
    </p:extLst>
  </p:cSld>
  <p:clrMapOvr>
    <a:masterClrMapping/>
  </p:clrMapOvr>
  <p:transition spd="slow" advClick="0" advTm="3000"/>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a:ln/>
        </p:spPr>
        <p:txBody>
          <a:bodyPr/>
          <a:lstStyle>
            <a:lvl1pPr>
              <a:defRPr/>
            </a:lvl1pPr>
          </a:lstStyle>
          <a:p>
            <a:pPr>
              <a:defRPr/>
            </a:pPr>
            <a:fld id="{60A5A43D-0836-48D2-A2CF-C40311EDD720}"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9E490C87-D040-4434-92F7-57CAEF2054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53040459"/>
      </p:ext>
    </p:extLst>
  </p:cSld>
  <p:clrMapOvr>
    <a:masterClrMapping/>
  </p:clrMapOvr>
  <p:transition spd="slow" advClick="0" advTm="300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E4B3F03A-C1F2-49F7-9F83-BDA6E18C3A11}"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F8FDF66-A6D4-4927-AF94-F9AAF6C281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99977508"/>
      </p:ext>
    </p:extLst>
  </p:cSld>
  <p:clrMapOvr>
    <a:masterClrMapping/>
  </p:clrMapOvr>
  <p:transition spd="slow" advClick="0" advTm="3000"/>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456E452B-A8E5-4A91-A035-0B17DD5F1DDA}"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B5FBFDBE-ACAD-4710-B494-1A6C1925E16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70364664"/>
      </p:ext>
    </p:extLst>
  </p:cSld>
  <p:clrMapOvr>
    <a:masterClrMapping/>
  </p:clrMapOvr>
  <p:transition spd="slow" advClick="0" advTm="3000"/>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a:ln/>
        </p:spPr>
        <p:txBody>
          <a:bodyPr/>
          <a:lstStyle>
            <a:lvl1pPr>
              <a:defRPr/>
            </a:lvl1pPr>
          </a:lstStyle>
          <a:p>
            <a:pPr>
              <a:defRPr/>
            </a:pPr>
            <a:fld id="{7BC29265-9E7B-478F-BEFF-A0830A1B9D77}"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40BEBBB9-299F-4C16-BE0C-D1F9F69B785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2342442"/>
      </p:ext>
    </p:extLst>
  </p:cSld>
  <p:clrMapOvr>
    <a:masterClrMapping/>
  </p:clrMapOvr>
  <p:transition spd="slow" advClick="0" advTm="3000"/>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a:ln/>
        </p:spPr>
        <p:txBody>
          <a:bodyPr/>
          <a:lstStyle>
            <a:lvl1pPr>
              <a:defRPr/>
            </a:lvl1pPr>
          </a:lstStyle>
          <a:p>
            <a:pPr>
              <a:defRPr/>
            </a:pPr>
            <a:fld id="{2F21096F-F417-47E3-BA51-0C30D46F4314}" type="datetime1">
              <a:rPr lang="zh-CN" altLang="en-US" smtClean="0"/>
              <a:t>2024/4/29</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C7DE1C4C-94D1-45BC-A50D-4D771A58BA5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52774545"/>
      </p:ext>
    </p:extLst>
  </p:cSld>
  <p:clrMapOvr>
    <a:masterClrMapping/>
  </p:clrMapOvr>
  <p:transition spd="slow" advClick="0" advTm="3000"/>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a:ln/>
        </p:spPr>
        <p:txBody>
          <a:bodyPr/>
          <a:lstStyle>
            <a:lvl1pPr>
              <a:defRPr/>
            </a:lvl1pPr>
          </a:lstStyle>
          <a:p>
            <a:pPr>
              <a:defRPr/>
            </a:pPr>
            <a:fld id="{93BEA8B7-D531-4A21-AB9C-1308FE3B0E30}" type="datetime1">
              <a:rPr lang="zh-CN" altLang="en-US" smtClean="0"/>
              <a:t>2024/4/29</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4C3C3997-219A-4077-BB1C-022FFC1B0A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8316323"/>
      </p:ext>
    </p:extLst>
  </p:cSld>
  <p:clrMapOvr>
    <a:masterClrMapping/>
  </p:clrMapOvr>
  <p:transition spd="slow" advClick="0" advTm="3000"/>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0CF52CC3-AEA1-4BD4-8D4D-0B24D644B9EC}" type="datetime1">
              <a:rPr lang="zh-CN" altLang="en-US" smtClean="0"/>
              <a:t>2024/4/29</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984664CE-910C-4D6C-8084-D4707AE822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99983743"/>
      </p:ext>
    </p:extLst>
  </p:cSld>
  <p:clrMapOvr>
    <a:masterClrMapping/>
  </p:clrMapOvr>
  <p:transition spd="slow" advClick="0"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3A2F81F-2D6B-4C7F-8A0C-B15FCC280B73}"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9E1AB90-8DCF-4FC1-89D6-5FA427AF05A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27211230"/>
      </p:ext>
    </p:extLst>
  </p:cSld>
  <p:clrMapOvr>
    <a:masterClrMapping/>
  </p:clrMapOvr>
  <p:transition spd="slow" advClick="0" advTm="3000"/>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E62C2DB9-B044-4361-B75F-070C8ED71D66}"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BAFDC49-F987-4DFB-B4F7-AB99D5EF31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94313099"/>
      </p:ext>
    </p:extLst>
  </p:cSld>
  <p:clrMapOvr>
    <a:masterClrMapping/>
  </p:clrMapOvr>
  <p:transition spd="slow" advClick="0" advTm="3000"/>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2AB5A8BE-6312-4D54-8632-5254B6C8C9E3}"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F1FE0F0D-F50B-4CA4-AB4C-3EB1B8E4E6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47646732"/>
      </p:ext>
    </p:extLst>
  </p:cSld>
  <p:clrMapOvr>
    <a:masterClrMapping/>
  </p:clrMapOvr>
  <p:transition spd="slow" advClick="0" advTm="3000"/>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5C825C45-AEC6-4EEA-8B1C-608E2A3162AA}"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C3AD214-D3F1-4406-8068-92CF32B2A8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42289691"/>
      </p:ext>
    </p:extLst>
  </p:cSld>
  <p:clrMapOvr>
    <a:masterClrMapping/>
  </p:clrMapOvr>
  <p:transition spd="slow" advClick="0" advTm="3000"/>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01DFCC96-1554-4446-B3C1-7747A09DC23D}"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B4F7AB4-D9A0-414B-9B36-7C3E5EEA90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94193695"/>
      </p:ext>
    </p:extLst>
  </p:cSld>
  <p:clrMapOvr>
    <a:masterClrMapping/>
  </p:clrMapOvr>
  <p:transition spd="slow" advClick="0"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61556710-5292-4C50-923D-84ED6204E237}"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A9A467F-48B7-48D2-8E3E-97DED520950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77635392"/>
      </p:ext>
    </p:extLst>
  </p:cSld>
  <p:clrMapOvr>
    <a:masterClrMapping/>
  </p:clrMapOvr>
  <p:transition spd="slow" advClick="0" advTm="3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DC10AD39-9548-486E-91E0-9165C8D943CC}" type="datetime1">
              <a:rPr lang="zh-CN" altLang="en-US" smtClean="0"/>
              <a:t>2024/4/29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87A9AF9-129E-4C68-9301-2EDB4D5F1B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97558768"/>
      </p:ext>
    </p:extLst>
  </p:cSld>
  <p:clrMapOvr>
    <a:masterClrMapping/>
  </p:clrMapOvr>
  <p:transition spd="slow" advClick="0" advTm="300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99787532-FC57-4F0E-989C-4F224DB2972D}" type="datetime1">
              <a:rPr lang="zh-CN" altLang="en-US" smtClean="0"/>
              <a:t>2024/4/29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C7163A4-28D3-4311-B7B5-93B0741F3F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58213254"/>
      </p:ext>
    </p:extLst>
  </p:cSld>
  <p:clrMapOvr>
    <a:masterClrMapping/>
  </p:clrMapOvr>
  <p:transition spd="slow" advClick="0" advTm="300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4C3E628-DC4E-49C6-963D-1646F3EF425E}" type="datetime1">
              <a:rPr lang="zh-CN" altLang="en-US" smtClean="0"/>
              <a:t>2024/4/29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AF44B02-8089-4E8B-879C-0425DB3F5F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1060890"/>
      </p:ext>
    </p:extLst>
  </p:cSld>
  <p:clrMapOvr>
    <a:masterClrMapping/>
  </p:clrMapOvr>
  <p:transition spd="slow" advClick="0"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652596D-FFEC-4400-A291-8BD256949236}"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B8DD20B-15AB-4A7E-AC8C-C78E16A39B6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95091132"/>
      </p:ext>
    </p:extLst>
  </p:cSld>
  <p:clrMapOvr>
    <a:masterClrMapping/>
  </p:clrMapOvr>
  <p:transition spd="slow" advClick="0"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6F1C56D-1BF6-4DC8-ACBC-BE149C9A6E7B}" type="datetime1">
              <a:rPr lang="zh-CN" altLang="en-US" smtClean="0"/>
              <a:t>2024/4/29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7AE1D4-EBBF-4E51-97BC-0A40A920BB1E}" type="slidenum">
              <a:rPr lang="zh-CN" altLang="en-US"/>
              <a:pPr>
                <a:defRPr/>
              </a:pPr>
              <a:t>‹#›</a:t>
            </a:fld>
            <a:endParaRPr lang="zh-CN" altLang="en-US"/>
          </a:p>
        </p:txBody>
      </p:sp>
    </p:spTree>
    <p:extLst>
      <p:ext uri="{BB962C8B-B14F-4D97-AF65-F5344CB8AC3E}">
        <p14:creationId xmlns:p14="http://schemas.microsoft.com/office/powerpoint/2010/main" val="522189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95AD028-5F1B-4051-94AA-BE535A1DCC4B}"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BDFC955-8371-4DAC-A58D-FB91C0654BD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47466243"/>
      </p:ext>
    </p:extLst>
  </p:cSld>
  <p:clrMapOvr>
    <a:masterClrMapping/>
  </p:clrMapOvr>
  <p:transition spd="slow" advClick="0" advTm="300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1848701-C25B-4EE3-BA5E-12F5D118220E}"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B61245C-2C54-4A19-BD19-86CBFA86000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39196209"/>
      </p:ext>
    </p:extLst>
  </p:cSld>
  <p:clrMapOvr>
    <a:masterClrMapping/>
  </p:clrMapOvr>
  <p:transition spd="slow" advClick="0" advTm="3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017D942-0899-45F5-8AAE-18E1D5B151CC}"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BE8014C-297D-4D43-99FA-E5C76AA503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34416770"/>
      </p:ext>
    </p:extLst>
  </p:cSld>
  <p:clrMapOvr>
    <a:masterClrMapping/>
  </p:clrMapOvr>
  <p:transition spd="slow" advClick="0" advTm="300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EAF1E28C-67D6-4859-B6E4-E15975DBA6B7}"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90BEA04-86EF-4460-A918-6A863DF8F79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18580110"/>
      </p:ext>
    </p:extLst>
  </p:cSld>
  <p:clrMapOvr>
    <a:masterClrMapping/>
  </p:clrMapOvr>
  <p:transition spd="slow" advClick="0" advTm="3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13E3129-E509-4573-ACA1-EA403BB19B14}"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271E7A-E109-41F5-920D-A79BFB987A7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5117794"/>
      </p:ext>
    </p:extLst>
  </p:cSld>
  <p:clrMapOvr>
    <a:masterClrMapping/>
  </p:clrMapOvr>
  <p:transition spd="slow" advClick="0" advTm="3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E0D1D6B-898D-48E4-A471-DAAF9AF28CFB}"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894DB07-0349-456C-9832-B888FBDE1AD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1961914"/>
      </p:ext>
    </p:extLst>
  </p:cSld>
  <p:clrMapOvr>
    <a:masterClrMapping/>
  </p:clrMapOvr>
  <p:transition spd="slow" advClick="0" advTm="3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E662F514-6997-48A5-9D01-87F07224BC36}"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9B001CB-0390-4679-9375-FC07F056EF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57337159"/>
      </p:ext>
    </p:extLst>
  </p:cSld>
  <p:clrMapOvr>
    <a:masterClrMapping/>
  </p:clrMapOvr>
  <p:transition spd="slow" advClick="0" advTm="3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A3289A06-8C98-4A5A-AA71-FEB35C5348D7}" type="datetime1">
              <a:rPr lang="zh-CN" altLang="en-US" smtClean="0"/>
              <a:t>2024/4/29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CB73EC6-2D97-4C06-BE87-DC22B5DC30D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9623044"/>
      </p:ext>
    </p:extLst>
  </p:cSld>
  <p:clrMapOvr>
    <a:masterClrMapping/>
  </p:clrMapOvr>
  <p:transition spd="slow" advClick="0" advTm="300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A2D284C4-9556-481D-A7B2-EEFA6CE7B267}" type="datetime1">
              <a:rPr lang="zh-CN" altLang="en-US" smtClean="0"/>
              <a:t>2024/4/29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2ACF41-5530-4102-8C9D-0A8DEAC171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84427563"/>
      </p:ext>
    </p:extLst>
  </p:cSld>
  <p:clrMapOvr>
    <a:masterClrMapping/>
  </p:clrMapOvr>
  <p:transition spd="slow" advClick="0" advTm="3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9F8101B-8FC1-49D1-BB1F-F5B8916CF56A}" type="datetime1">
              <a:rPr lang="zh-CN" altLang="en-US" smtClean="0"/>
              <a:t>2024/4/29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BEEFBF-8609-4FAF-B936-F89A57506F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9309835"/>
      </p:ext>
    </p:extLst>
  </p:cSld>
  <p:clrMapOvr>
    <a:masterClrMapping/>
  </p:clrMapOvr>
  <p:transition spd="slow" advClick="0"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31D703B-FC21-4708-96AF-8A72122F27C0}" type="datetime1">
              <a:rPr lang="zh-CN" altLang="en-US" smtClean="0"/>
              <a:t>2024/4/29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6FFB5A8-71F4-4272-9095-6B9017241580}" type="slidenum">
              <a:rPr lang="zh-CN" altLang="en-US"/>
              <a:pPr>
                <a:defRPr/>
              </a:pPr>
              <a:t>‹#›</a:t>
            </a:fld>
            <a:endParaRPr lang="zh-CN" altLang="en-US"/>
          </a:p>
        </p:txBody>
      </p:sp>
    </p:spTree>
    <p:extLst>
      <p:ext uri="{BB962C8B-B14F-4D97-AF65-F5344CB8AC3E}">
        <p14:creationId xmlns:p14="http://schemas.microsoft.com/office/powerpoint/2010/main" val="894786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F038D8B-2C57-475E-82A0-1AB5660534B1}"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17FD3DC-43CF-4923-A4D8-CCA66CCA84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30916335"/>
      </p:ext>
    </p:extLst>
  </p:cSld>
  <p:clrMapOvr>
    <a:masterClrMapping/>
  </p:clrMapOvr>
  <p:transition spd="slow" advClick="0" advTm="3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1F9B4C0-7112-4DA8-AF08-1B5D37AF85F4}"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E15216E-9409-41CC-9156-BF728F04CDE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18079518"/>
      </p:ext>
    </p:extLst>
  </p:cSld>
  <p:clrMapOvr>
    <a:masterClrMapping/>
  </p:clrMapOvr>
  <p:transition spd="slow" advClick="0" advTm="3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C68505-0EE4-4A29-B2BB-C0B917FB4955}"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8FF7F6-1EAC-481E-8300-FB271458165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52989133"/>
      </p:ext>
    </p:extLst>
  </p:cSld>
  <p:clrMapOvr>
    <a:masterClrMapping/>
  </p:clrMapOvr>
  <p:transition spd="slow" advClick="0" advTm="3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A5636A5-A95B-42DC-A0AF-B7D61FC8793A}"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99B90A1-71CB-4C4E-8D80-485BAC9DB64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47067586"/>
      </p:ext>
    </p:extLst>
  </p:cSld>
  <p:clrMapOvr>
    <a:masterClrMapping/>
  </p:clrMapOvr>
  <p:transition spd="slow" advClick="0" advTm="3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77653D8-2BE5-4CE4-B257-9454DE5F0F7E}"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B747BBC-3178-4C1E-99BC-2015C3B5DF2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02754225"/>
      </p:ext>
    </p:extLst>
  </p:cSld>
  <p:clrMapOvr>
    <a:masterClrMapping/>
  </p:clrMapOvr>
  <p:transition spd="slow" advClick="0" advTm="300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98C536F0-66B0-45D2-8D05-9BA4F86D5500}"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01F122B-5944-4A8E-AD80-939EFF84312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92659928"/>
      </p:ext>
    </p:extLst>
  </p:cSld>
  <p:clrMapOvr>
    <a:masterClrMapping/>
  </p:clrMapOvr>
  <p:transition spd="slow" advClick="0" advTm="300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D06F797-B901-498E-8FEF-EF67347430AF}"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10B812-2BFF-49F4-868C-7C497D3E432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78481919"/>
      </p:ext>
    </p:extLst>
  </p:cSld>
  <p:clrMapOvr>
    <a:masterClrMapping/>
  </p:clrMapOvr>
  <p:transition spd="slow" advClick="0" advTm="300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0C9FF66D-65CF-4607-985F-F8203A507DE3}"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9CF355F-792E-426B-908B-EAB0E3BB057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11634104"/>
      </p:ext>
    </p:extLst>
  </p:cSld>
  <p:clrMapOvr>
    <a:masterClrMapping/>
  </p:clrMapOvr>
  <p:transition spd="slow" advClick="0" advTm="300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38D54E01-FCA8-4549-AFA0-67915602CC0A}" type="datetime1">
              <a:rPr lang="zh-CN" altLang="en-US" smtClean="0"/>
              <a:t>2024/4/29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3D0907E-3E1D-4134-9C46-2A017A6CC1D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23666286"/>
      </p:ext>
    </p:extLst>
  </p:cSld>
  <p:clrMapOvr>
    <a:masterClrMapping/>
  </p:clrMapOvr>
  <p:transition spd="slow" advClick="0" advTm="300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3FF56283-74E3-4D32-9D5C-6D39F71E4001}" type="datetime1">
              <a:rPr lang="zh-CN" altLang="en-US" smtClean="0"/>
              <a:t>2024/4/29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73B9A9A-8EA6-4A86-AE4A-A3AF8448F41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0700991"/>
      </p:ext>
    </p:extLst>
  </p:cSld>
  <p:clrMapOvr>
    <a:masterClrMapping/>
  </p:clrMapOvr>
  <p:transition spd="slow" advClick="0"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A75E58F0-B605-43FB-B70A-64D89AF1C6BD}" type="datetime1">
              <a:rPr lang="zh-CN" altLang="en-US" smtClean="0"/>
              <a:t>2024/4/29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422400E-3F9C-41FC-8299-47EE0F2D5E33}" type="slidenum">
              <a:rPr lang="zh-CN" altLang="en-US"/>
              <a:pPr>
                <a:defRPr/>
              </a:pPr>
              <a:t>‹#›</a:t>
            </a:fld>
            <a:endParaRPr lang="zh-CN" altLang="en-US"/>
          </a:p>
        </p:txBody>
      </p:sp>
    </p:spTree>
    <p:extLst>
      <p:ext uri="{BB962C8B-B14F-4D97-AF65-F5344CB8AC3E}">
        <p14:creationId xmlns:p14="http://schemas.microsoft.com/office/powerpoint/2010/main" val="1912932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8E04D31-9F1B-491C-828E-7D4B7468FF11}" type="datetime1">
              <a:rPr lang="zh-CN" altLang="en-US" smtClean="0"/>
              <a:t>2024/4/29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5532CF2-3B0E-4AAB-AEB8-47560E2F67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23853277"/>
      </p:ext>
    </p:extLst>
  </p:cSld>
  <p:clrMapOvr>
    <a:masterClrMapping/>
  </p:clrMapOvr>
  <p:transition spd="slow" advClick="0" advTm="300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C6C415D-9158-4C3A-BD7E-9D97F28E5DBF}"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A0F8EDA-551F-4E17-8732-C6F4D8FD9B6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38825518"/>
      </p:ext>
    </p:extLst>
  </p:cSld>
  <p:clrMapOvr>
    <a:masterClrMapping/>
  </p:clrMapOvr>
  <p:transition spd="slow" advClick="0" advTm="300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1524D90-0980-400D-BC24-1B64508424E6}" type="datetime1">
              <a:rPr lang="zh-CN" altLang="en-US" smtClean="0"/>
              <a:t>2024/4/29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CD9FF0F-B91A-4CEF-BEAF-9AE2E54D89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28331223"/>
      </p:ext>
    </p:extLst>
  </p:cSld>
  <p:clrMapOvr>
    <a:masterClrMapping/>
  </p:clrMapOvr>
  <p:transition spd="slow" advClick="0" advTm="300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9A090620-B763-495C-943C-5322B104A653}"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5BE8794-4E8C-484C-8046-2E6B506159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39586386"/>
      </p:ext>
    </p:extLst>
  </p:cSld>
  <p:clrMapOvr>
    <a:masterClrMapping/>
  </p:clrMapOvr>
  <p:transition spd="slow" advClick="0" advTm="300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7DCC7FE-9661-48D6-AA29-FE506E31EA8B}" type="datetime1">
              <a:rPr lang="zh-CN" altLang="en-US" smtClean="0"/>
              <a:t>2024/4/29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0E6B88-C416-47B5-AC60-4B9B1FF48F6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63258990"/>
      </p:ext>
    </p:extLst>
  </p:cSld>
  <p:clrMapOvr>
    <a:masterClrMapping/>
  </p:clrMapOvr>
  <p:transition spd="slow" advClick="0" advTm="300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ED8AF384-5145-450D-90DF-0A9B38603824}"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891B698-6794-4891-8EB7-2B88CA4AC1D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77359204"/>
      </p:ext>
    </p:extLst>
  </p:cSld>
  <p:clrMapOvr>
    <a:masterClrMapping/>
  </p:clrMapOvr>
  <p:transition spd="slow" advClick="0" advTm="300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25F4BC69-7DA0-46E1-9EF6-CA31896C4015}"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F8221A8-DF6D-41D2-9C1F-F385CE05C2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51108744"/>
      </p:ext>
    </p:extLst>
  </p:cSld>
  <p:clrMapOvr>
    <a:masterClrMapping/>
  </p:clrMapOvr>
  <p:transition spd="slow" advClick="0" advTm="300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7A866FFE-5079-4761-A96F-AD7FAEF0B719}"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41188A1-139D-497C-8FA2-61943451A6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12366007"/>
      </p:ext>
    </p:extLst>
  </p:cSld>
  <p:clrMapOvr>
    <a:masterClrMapping/>
  </p:clrMapOvr>
  <p:transition spd="slow" advClick="0" advTm="300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5DA70C17-906A-4225-AF6C-DCE0ABA1D996}"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6D5DFD54-BB39-42F9-A013-B01C059797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7150922"/>
      </p:ext>
    </p:extLst>
  </p:cSld>
  <p:clrMapOvr>
    <a:masterClrMapping/>
  </p:clrMapOvr>
  <p:transition spd="slow" advClick="0" advTm="300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7C405376-811F-426B-885F-A7C357C0694C}" type="datetime1">
              <a:rPr lang="zh-CN" altLang="en-US" smtClean="0"/>
              <a:t>2024/4/29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FE88D2F6-43D5-43E4-A4DE-CE42D3E8EF1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9822930"/>
      </p:ext>
    </p:extLst>
  </p:cSld>
  <p:clrMapOvr>
    <a:masterClrMapping/>
  </p:clrMapOvr>
  <p:transition spd="slow" advClick="0"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7A4D810A-831A-4D2E-8E24-E5E711889936}" type="datetime1">
              <a:rPr lang="zh-CN" altLang="en-US" smtClean="0"/>
              <a:t>2024/4/29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D53C93C-8A20-4361-B6FA-C954CA1C5F3A}" type="slidenum">
              <a:rPr lang="zh-CN" altLang="en-US"/>
              <a:pPr>
                <a:defRPr/>
              </a:pPr>
              <a:t>‹#›</a:t>
            </a:fld>
            <a:endParaRPr lang="zh-CN" altLang="en-US"/>
          </a:p>
        </p:txBody>
      </p:sp>
    </p:spTree>
    <p:extLst>
      <p:ext uri="{BB962C8B-B14F-4D97-AF65-F5344CB8AC3E}">
        <p14:creationId xmlns:p14="http://schemas.microsoft.com/office/powerpoint/2010/main" val="40869921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EA6BB214-164B-4C82-A8C2-86AF6727EEDD}" type="datetime1">
              <a:rPr lang="zh-CN" altLang="en-US" smtClean="0"/>
              <a:t>2024/4/29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2EE61DDC-FC58-45AB-96C2-68771A3DB7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05720617"/>
      </p:ext>
    </p:extLst>
  </p:cSld>
  <p:clrMapOvr>
    <a:masterClrMapping/>
  </p:clrMapOvr>
  <p:transition spd="slow" advClick="0" advTm="300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E6204D95-C65C-4FBF-B423-6637BF75FACD}" type="datetime1">
              <a:rPr lang="zh-CN" altLang="en-US" smtClean="0"/>
              <a:t>2024/4/29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C6409D6C-1D95-4451-9F71-AB607BE7DE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2452965"/>
      </p:ext>
    </p:extLst>
  </p:cSld>
  <p:clrMapOvr>
    <a:masterClrMapping/>
  </p:clrMapOvr>
  <p:transition spd="slow" advClick="0" advTm="300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E3AB3C30-238E-4C6A-A253-81D928FD419C}"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6B4658AB-504A-420D-8210-0A13EC60A12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49604495"/>
      </p:ext>
    </p:extLst>
  </p:cSld>
  <p:clrMapOvr>
    <a:masterClrMapping/>
  </p:clrMapOvr>
  <p:transition spd="slow" advClick="0" advTm="300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A30B698A-786C-4A63-AF15-0A0BA36BCB34}"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701B321-8FAC-4DEF-88A0-A93CAA6F63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90933549"/>
      </p:ext>
    </p:extLst>
  </p:cSld>
  <p:clrMapOvr>
    <a:masterClrMapping/>
  </p:clrMapOvr>
  <p:transition spd="slow" advClick="0" advTm="300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59E8FE12-193A-45B0-AD46-C7EF0B610834}"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9966D7E-752A-48AC-9CD2-42B60008EE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93896672"/>
      </p:ext>
    </p:extLst>
  </p:cSld>
  <p:clrMapOvr>
    <a:masterClrMapping/>
  </p:clrMapOvr>
  <p:transition spd="slow" advClick="0" advTm="300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99C9D526-DD77-4F39-971F-4DFC5730BCFB}"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D4B221A-2F47-4E3A-9552-0971F5B8870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1495242"/>
      </p:ext>
    </p:extLst>
  </p:cSld>
  <p:clrMapOvr>
    <a:masterClrMapping/>
  </p:clrMapOvr>
  <p:transition spd="slow" advClick="0" advTm="300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a:ln/>
        </p:spPr>
        <p:txBody>
          <a:bodyPr/>
          <a:lstStyle>
            <a:lvl1pPr>
              <a:defRPr/>
            </a:lvl1pPr>
          </a:lstStyle>
          <a:p>
            <a:pPr>
              <a:defRPr/>
            </a:pPr>
            <a:fld id="{7F101B8A-D5D1-4404-827C-937125EFBA25}" type="datetime1">
              <a:rPr lang="zh-CN" altLang="en-US" smtClean="0"/>
              <a:t>2024/4/29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D5923A9-0CDF-4703-B0FB-DBA9959E9A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38508835"/>
      </p:ext>
    </p:extLst>
  </p:cSld>
  <p:clrMapOvr>
    <a:masterClrMapping/>
  </p:clrMapOvr>
  <p:transition spd="slow" advClick="0" advTm="300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FBDC084E-18E3-4353-8647-73ADBFA689F0}" type="datetime1">
              <a:rPr lang="zh-CN" altLang="en-US" smtClean="0"/>
              <a:t>2024/4/29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9A8E4BFF-2546-40E2-B038-7F2B60EC431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59540479"/>
      </p:ext>
    </p:extLst>
  </p:cSld>
  <p:clrMapOvr>
    <a:masterClrMapping/>
  </p:clrMapOvr>
  <p:transition spd="slow" advClick="0" advTm="300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D6A2971C-FB0F-4BA1-BC7E-F72254DB3C8A}" type="datetime1">
              <a:rPr lang="zh-CN" altLang="en-US" smtClean="0"/>
              <a:t>2024/4/29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6D215BB9-0685-4CAF-816B-05673D7B90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40156397"/>
      </p:ext>
    </p:extLst>
  </p:cSld>
  <p:clrMapOvr>
    <a:masterClrMapping/>
  </p:clrMapOvr>
  <p:transition spd="slow" advClick="0" advTm="300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a:ln/>
        </p:spPr>
        <p:txBody>
          <a:bodyPr/>
          <a:lstStyle>
            <a:lvl1pPr>
              <a:defRPr/>
            </a:lvl1pPr>
          </a:lstStyle>
          <a:p>
            <a:pPr>
              <a:defRPr/>
            </a:pPr>
            <a:fld id="{8AFA2E30-3EEF-4220-82DD-AFD6E4B39FCA}" type="datetime1">
              <a:rPr lang="zh-CN" altLang="en-US" smtClean="0"/>
              <a:t>2024/4/29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61C3AAC6-003D-4A3A-81D7-F17B8FC04C2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2515709"/>
      </p:ext>
    </p:extLst>
  </p:cSld>
  <p:clrMapOvr>
    <a:masterClrMapping/>
  </p:clrMapOvr>
  <p:transition spd="slow" advClick="0"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F614538C-8FA9-4A41-B656-DBF6A15281C6}" type="datetime1">
              <a:rPr lang="zh-CN" altLang="en-US" smtClean="0"/>
              <a:t>2024/4/29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E5D1CF9-D814-4A5B-B0F3-290ABF1B0838}" type="slidenum">
              <a:rPr lang="zh-CN" altLang="en-US"/>
              <a:pPr>
                <a:defRPr/>
              </a:pPr>
              <a:t>‹#›</a:t>
            </a:fld>
            <a:endParaRPr lang="zh-CN" altLang="en-US"/>
          </a:p>
        </p:txBody>
      </p:sp>
    </p:spTree>
    <p:extLst>
      <p:ext uri="{BB962C8B-B14F-4D97-AF65-F5344CB8AC3E}">
        <p14:creationId xmlns:p14="http://schemas.microsoft.com/office/powerpoint/2010/main" val="5261113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a:ln/>
        </p:spPr>
        <p:txBody>
          <a:bodyPr/>
          <a:lstStyle>
            <a:lvl1pPr>
              <a:defRPr/>
            </a:lvl1pPr>
          </a:lstStyle>
          <a:p>
            <a:pPr>
              <a:defRPr/>
            </a:pPr>
            <a:fld id="{AA0FC906-0A9C-4176-92AE-5AC1D58C5DAB}" type="datetime1">
              <a:rPr lang="zh-CN" altLang="en-US" smtClean="0"/>
              <a:t>2024/4/29</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02A9E542-7A02-412A-AADC-3D0745AAA5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4076274"/>
      </p:ext>
    </p:extLst>
  </p:cSld>
  <p:clrMapOvr>
    <a:masterClrMapping/>
  </p:clrMapOvr>
  <p:transition spd="slow" advClick="0" advTm="300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p:cNvSpPr>
            <a:spLocks noGrp="1" noChangeArrowheads="1"/>
          </p:cNvSpPr>
          <p:nvPr>
            <p:ph type="dt" sz="half" idx="10"/>
          </p:nvPr>
        </p:nvSpPr>
        <p:spPr>
          <a:ln/>
        </p:spPr>
        <p:txBody>
          <a:bodyPr/>
          <a:lstStyle>
            <a:lvl1pPr>
              <a:defRPr/>
            </a:lvl1pPr>
          </a:lstStyle>
          <a:p>
            <a:pPr>
              <a:defRPr/>
            </a:pPr>
            <a:fld id="{D791931B-9D61-402C-A916-34BDCEADA580}" type="datetime1">
              <a:rPr lang="zh-CN" altLang="en-US" smtClean="0"/>
              <a:t>2024/4/29</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8358AC2-A709-42B7-897D-D7DD3B749D5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59758425"/>
      </p:ext>
    </p:extLst>
  </p:cSld>
  <p:clrMapOvr>
    <a:masterClrMapping/>
  </p:clrMapOvr>
  <p:transition spd="slow" advClick="0" advTm="300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4D0E1883-F8CC-4799-93A0-FF42633F804B}" type="datetime1">
              <a:rPr lang="zh-CN" altLang="en-US" smtClean="0"/>
              <a:t>2024/4/29</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14000ACD-A823-4237-9B43-CE3FE1A191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21939097"/>
      </p:ext>
    </p:extLst>
  </p:cSld>
  <p:clrMapOvr>
    <a:masterClrMapping/>
  </p:clrMapOvr>
  <p:transition spd="slow" advClick="0" advTm="300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7008A5A3-6EF1-4DFB-8ECB-913F8E34AB22}" type="datetime1">
              <a:rPr lang="zh-CN" altLang="en-US" smtClean="0"/>
              <a:t>2024/4/29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30EBF6B9-2C32-41CC-BD1D-51EDCE9D00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2881207"/>
      </p:ext>
    </p:extLst>
  </p:cSld>
  <p:clrMapOvr>
    <a:masterClrMapping/>
  </p:clrMapOvr>
  <p:transition spd="slow" advClick="0" advTm="300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AE0641F-208C-4C30-9353-AA3E81F420C7}" type="datetime1">
              <a:rPr lang="zh-CN" altLang="en-US" smtClean="0"/>
              <a:t>2024/4/29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E299BE33-7C44-4C0A-AA76-B32492C2603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25623616"/>
      </p:ext>
    </p:extLst>
  </p:cSld>
  <p:clrMapOvr>
    <a:masterClrMapping/>
  </p:clrMapOvr>
  <p:transition spd="slow" advClick="0" advTm="300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A55B7F13-E410-4A99-BE58-B3BF1AB2BF21}" type="datetime1">
              <a:rPr lang="zh-CN" altLang="en-US" smtClean="0"/>
              <a:t>2024/4/29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ED41D7FE-EE54-48DF-8511-8B8B6CA7132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46636720"/>
      </p:ext>
    </p:extLst>
  </p:cSld>
  <p:clrMapOvr>
    <a:masterClrMapping/>
  </p:clrMapOvr>
  <p:transition spd="slow" advClick="0" advTm="300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8EF38729-BCEC-4259-83C0-D55AC5F136EB}" type="datetime1">
              <a:rPr lang="zh-CN" altLang="en-US" smtClean="0"/>
              <a:t>2024/4/29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227F766-7D6E-4463-8354-DE6CFC7482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16866599"/>
      </p:ext>
    </p:extLst>
  </p:cSld>
  <p:clrMapOvr>
    <a:masterClrMapping/>
  </p:clrMapOvr>
  <p:transition spd="slow" advClick="0" advTm="300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a:ln/>
        </p:spPr>
        <p:txBody>
          <a:bodyPr/>
          <a:lstStyle>
            <a:lvl1pPr>
              <a:defRPr/>
            </a:lvl1pPr>
          </a:lstStyle>
          <a:p>
            <a:pPr>
              <a:defRPr/>
            </a:pPr>
            <a:fld id="{BCDB0390-A4E3-4F53-AD62-30111D5EC96B}"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23330F1-2C8E-4C86-A038-DE2F3FC5982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23378074"/>
      </p:ext>
    </p:extLst>
  </p:cSld>
  <p:clrMapOvr>
    <a:masterClrMapping/>
  </p:clrMapOvr>
  <p:transition spd="slow" advClick="0" advTm="300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EA4BE566-11FD-4153-863A-659696249CF6}"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6DC3C82-08F5-487A-BDC3-81E6FA65A1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99075782"/>
      </p:ext>
    </p:extLst>
  </p:cSld>
  <p:clrMapOvr>
    <a:masterClrMapping/>
  </p:clrMapOvr>
  <p:transition spd="slow" advClick="0" advTm="300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5D57739A-CF00-49E2-A9D4-61A28A5CC8A8}"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F5D05299-E18C-4DB6-9672-DBFAEB10AD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5111347"/>
      </p:ext>
    </p:extLst>
  </p:cSld>
  <p:clrMapOvr>
    <a:masterClrMapping/>
  </p:clrMapOvr>
  <p:transition spd="slow" advClick="0"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5AA69A8-9462-418F-98F2-10669AE68C19}" type="datetime1">
              <a:rPr lang="zh-CN" altLang="en-US" smtClean="0"/>
              <a:t>2024/4/29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9D3F231-A283-4939-9494-558AECB9A81E}" type="slidenum">
              <a:rPr lang="zh-CN" altLang="en-US"/>
              <a:pPr>
                <a:defRPr/>
              </a:pPr>
              <a:t>‹#›</a:t>
            </a:fld>
            <a:endParaRPr lang="zh-CN" altLang="en-US"/>
          </a:p>
        </p:txBody>
      </p:sp>
    </p:spTree>
    <p:extLst>
      <p:ext uri="{BB962C8B-B14F-4D97-AF65-F5344CB8AC3E}">
        <p14:creationId xmlns:p14="http://schemas.microsoft.com/office/powerpoint/2010/main" val="2874538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a:ln/>
        </p:spPr>
        <p:txBody>
          <a:bodyPr/>
          <a:lstStyle>
            <a:lvl1pPr>
              <a:defRPr/>
            </a:lvl1pPr>
          </a:lstStyle>
          <a:p>
            <a:pPr>
              <a:defRPr/>
            </a:pPr>
            <a:fld id="{B00262E7-737A-4220-AE4E-3E9D8D044A83}"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3DF78C2-CAF3-49CC-8D85-AEF629C478B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33360923"/>
      </p:ext>
    </p:extLst>
  </p:cSld>
  <p:clrMapOvr>
    <a:masterClrMapping/>
  </p:clrMapOvr>
  <p:transition spd="slow" advClick="0" advTm="300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a:ln/>
        </p:spPr>
        <p:txBody>
          <a:bodyPr/>
          <a:lstStyle>
            <a:lvl1pPr>
              <a:defRPr/>
            </a:lvl1pPr>
          </a:lstStyle>
          <a:p>
            <a:pPr>
              <a:defRPr/>
            </a:pPr>
            <a:fld id="{194F58A4-35C6-47BC-9246-359D346CB32C}" type="datetime1">
              <a:rPr lang="zh-CN" altLang="en-US" smtClean="0"/>
              <a:t>2024/4/29</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6074A86E-793D-4F14-B62D-01EE0A7B48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716130"/>
      </p:ext>
    </p:extLst>
  </p:cSld>
  <p:clrMapOvr>
    <a:masterClrMapping/>
  </p:clrMapOvr>
  <p:transition spd="slow" advClick="0" advTm="300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a:ln/>
        </p:spPr>
        <p:txBody>
          <a:bodyPr/>
          <a:lstStyle>
            <a:lvl1pPr>
              <a:defRPr/>
            </a:lvl1pPr>
          </a:lstStyle>
          <a:p>
            <a:pPr>
              <a:defRPr/>
            </a:pPr>
            <a:fld id="{D5DDCB96-3A69-44B1-A0F4-22B0025D3BD0}" type="datetime1">
              <a:rPr lang="zh-CN" altLang="en-US" smtClean="0"/>
              <a:t>2024/4/29</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E62D85A7-8BF0-43A6-A81E-FD739BAFB07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03556491"/>
      </p:ext>
    </p:extLst>
  </p:cSld>
  <p:clrMapOvr>
    <a:masterClrMapping/>
  </p:clrMapOvr>
  <p:transition spd="slow" advClick="0" advTm="300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5014921D-54CB-4F9C-9F54-BFB33A6773E5}" type="datetime1">
              <a:rPr lang="zh-CN" altLang="en-US" smtClean="0"/>
              <a:t>2024/4/29</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0068ACA1-59D0-49D4-B176-E03CBD3C512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7613107"/>
      </p:ext>
    </p:extLst>
  </p:cSld>
  <p:clrMapOvr>
    <a:masterClrMapping/>
  </p:clrMapOvr>
  <p:transition spd="slow" advClick="0" advTm="300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1543901-5B34-453A-A223-22738C25F2C4}"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D659FFC-D6DB-4AFE-B5FC-0791F998D3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34331081"/>
      </p:ext>
    </p:extLst>
  </p:cSld>
  <p:clrMapOvr>
    <a:masterClrMapping/>
  </p:clrMapOvr>
  <p:transition spd="slow" advClick="0" advTm="300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7BD13F5-6B45-4149-9393-FC0E73F68747}" type="datetime1">
              <a:rPr lang="zh-CN" altLang="en-US" smtClean="0"/>
              <a:t>2024/4/29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74563E2B-A5BC-42A0-84F6-B4DA20B3AD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29934524"/>
      </p:ext>
    </p:extLst>
  </p:cSld>
  <p:clrMapOvr>
    <a:masterClrMapping/>
  </p:clrMapOvr>
  <p:transition spd="slow" advClick="0" advTm="300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ED275BC6-2167-49FE-B885-FE545E6ABB79}"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8B0F036F-8531-40B1-842F-002A7CC018E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1687106"/>
      </p:ext>
    </p:extLst>
  </p:cSld>
  <p:clrMapOvr>
    <a:masterClrMapping/>
  </p:clrMapOvr>
  <p:transition spd="slow" advClick="0" advTm="300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a:ln/>
        </p:spPr>
        <p:txBody>
          <a:bodyPr/>
          <a:lstStyle>
            <a:lvl1pPr>
              <a:defRPr/>
            </a:lvl1pPr>
          </a:lstStyle>
          <a:p>
            <a:pPr>
              <a:defRPr/>
            </a:pPr>
            <a:fld id="{8EF6AA00-6418-4964-A6F1-5CCF7B04681B}" type="datetime1">
              <a:rPr lang="zh-CN" altLang="en-US" smtClean="0"/>
              <a:t>2024/4/29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43DF8D-86DB-4B3A-928C-A8A887B555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63459717"/>
      </p:ext>
    </p:extLst>
  </p:cSld>
  <p:clrMapOvr>
    <a:masterClrMapping/>
  </p:clrMapOvr>
  <p:transition spd="slow" advClick="0" advTm="300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a:ln/>
        </p:spPr>
        <p:txBody>
          <a:bodyPr/>
          <a:lstStyle>
            <a:lvl1pPr>
              <a:defRPr/>
            </a:lvl1pPr>
          </a:lstStyle>
          <a:p>
            <a:pPr>
              <a:defRPr/>
            </a:pPr>
            <a:fld id="{09AEF435-7E6E-4D88-90E1-8A4354FFA061}" type="datetime1">
              <a:rPr lang="zh-CN" altLang="en-US" smtClean="0"/>
              <a:t>2024/4/29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0E1979A-1917-43E3-BB2A-BE041BDEE7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01580745"/>
      </p:ext>
    </p:extLst>
  </p:cSld>
  <p:clrMapOvr>
    <a:masterClrMapping/>
  </p:clrMapOvr>
  <p:transition spd="slow" advClick="0" advTm="300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A15C2CF2-494E-4B3C-8208-E1DF5CFE6363}" type="datetime1">
              <a:rPr lang="zh-CN" altLang="en-US" smtClean="0"/>
              <a:t>2024/4/29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A3F1A677-3397-4E5D-8731-00B78EB925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993438"/>
      </p:ext>
    </p:extLst>
  </p:cSld>
  <p:clrMapOvr>
    <a:masterClrMapping/>
  </p:clrMapOvr>
  <p:transition spd="slow" advClick="0" advTm="3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554D3CF-BC4C-4294-95E9-44EBB888D573}" type="datetime1">
              <a:rPr lang="zh-CN" altLang="en-US" smtClean="0"/>
              <a:t>2024/4/29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044F7CF-1FE5-4F09-AB34-D8764FCF22F3}" type="slidenum">
              <a:rPr lang="zh-CN" altLang="en-US"/>
              <a:pPr>
                <a:defRPr/>
              </a:pPr>
              <a:t>‹#›</a:t>
            </a:fld>
            <a:endParaRPr lang="zh-CN" altLang="en-US"/>
          </a:p>
        </p:txBody>
      </p:sp>
    </p:spTree>
    <p:extLst>
      <p:ext uri="{BB962C8B-B14F-4D97-AF65-F5344CB8AC3E}">
        <p14:creationId xmlns:p14="http://schemas.microsoft.com/office/powerpoint/2010/main" val="36525807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B0E287A9-3D2F-4CFC-A227-DCB74B10A04A}" type="datetime1">
              <a:rPr lang="zh-CN" altLang="en-US" smtClean="0"/>
              <a:t>2024/4/29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31990C6-87D3-4931-9A59-6C856B894E2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85773684"/>
      </p:ext>
    </p:extLst>
  </p:cSld>
  <p:clrMapOvr>
    <a:masterClrMapping/>
  </p:clrMapOvr>
  <p:transition spd="slow" advClick="0" advTm="300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a:ln/>
        </p:spPr>
        <p:txBody>
          <a:bodyPr/>
          <a:lstStyle>
            <a:lvl1pPr>
              <a:defRPr/>
            </a:lvl1pPr>
          </a:lstStyle>
          <a:p>
            <a:pPr>
              <a:defRPr/>
            </a:pPr>
            <a:fld id="{3B90C6E5-AC4F-4921-AF08-E004E151631A}" type="datetime1">
              <a:rPr lang="zh-CN" altLang="en-US" smtClean="0"/>
              <a:t>2024/4/29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067FBEA7-E31C-4767-871F-EE20DEB9CA6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37900278"/>
      </p:ext>
    </p:extLst>
  </p:cSld>
  <p:clrMapOvr>
    <a:masterClrMapping/>
  </p:clrMapOvr>
  <p:transition spd="slow" advClick="0" advTm="300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a:ln/>
        </p:spPr>
        <p:txBody>
          <a:bodyPr/>
          <a:lstStyle>
            <a:lvl1pPr>
              <a:defRPr/>
            </a:lvl1pPr>
          </a:lstStyle>
          <a:p>
            <a:pPr>
              <a:defRPr/>
            </a:pPr>
            <a:fld id="{D21E429B-BD9A-4654-AC31-E6730893924E}" type="datetime1">
              <a:rPr lang="zh-CN" altLang="en-US" smtClean="0"/>
              <a:t>2024/4/29</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0B48B40C-C50F-40F9-BD82-D7F694A6F2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90428588"/>
      </p:ext>
    </p:extLst>
  </p:cSld>
  <p:clrMapOvr>
    <a:masterClrMapping/>
  </p:clrMapOvr>
  <p:transition spd="slow" advClick="0" advTm="300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p:cNvSpPr>
            <a:spLocks noGrp="1" noChangeArrowheads="1"/>
          </p:cNvSpPr>
          <p:nvPr>
            <p:ph type="dt" sz="half" idx="10"/>
          </p:nvPr>
        </p:nvSpPr>
        <p:spPr>
          <a:ln/>
        </p:spPr>
        <p:txBody>
          <a:bodyPr/>
          <a:lstStyle>
            <a:lvl1pPr>
              <a:defRPr/>
            </a:lvl1pPr>
          </a:lstStyle>
          <a:p>
            <a:pPr>
              <a:defRPr/>
            </a:pPr>
            <a:fld id="{B850BE76-09AB-4CC4-93B0-9A463AAFC3E1}" type="datetime1">
              <a:rPr lang="zh-CN" altLang="en-US" smtClean="0"/>
              <a:t>2024/4/29</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0BCE2FA7-C0CD-4CCF-A72E-595D20CD63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74862210"/>
      </p:ext>
    </p:extLst>
  </p:cSld>
  <p:clrMapOvr>
    <a:masterClrMapping/>
  </p:clrMapOvr>
  <p:transition spd="slow" advClick="0" advTm="300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2AE4BB0A-8915-4937-A4B5-2145F6E8B005}" type="datetime1">
              <a:rPr lang="zh-CN" altLang="en-US" smtClean="0"/>
              <a:t>2024/4/29</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7A2CC65-6197-4AE6-BB24-513E654DF6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89953232"/>
      </p:ext>
    </p:extLst>
  </p:cSld>
  <p:clrMapOvr>
    <a:masterClrMapping/>
  </p:clrMapOvr>
  <p:transition spd="slow" advClick="0" advTm="300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CB847F00-C386-42D1-9ED7-E233D9FBA83C}" type="datetime1">
              <a:rPr lang="zh-CN" altLang="en-US" smtClean="0"/>
              <a:t>2024/4/29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7DE1BB9-DA2C-4922-A63E-328E4013BA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53025845"/>
      </p:ext>
    </p:extLst>
  </p:cSld>
  <p:clrMapOvr>
    <a:masterClrMapping/>
  </p:clrMapOvr>
  <p:transition spd="slow" advClick="0" advTm="300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F3B3B036-994F-4C49-B9DE-45301CD8D8F1}" type="datetime1">
              <a:rPr lang="zh-CN" altLang="en-US" smtClean="0"/>
              <a:t>2024/4/29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8C21F62F-F4CC-40CA-9F71-F755AAD9136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43898333"/>
      </p:ext>
    </p:extLst>
  </p:cSld>
  <p:clrMapOvr>
    <a:masterClrMapping/>
  </p:clrMapOvr>
  <p:transition spd="slow" advClick="0" advTm="300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C0F74D4A-B2C9-4B3A-9E17-0606FD5D0DFF}" type="datetime1">
              <a:rPr lang="zh-CN" altLang="en-US" smtClean="0"/>
              <a:t>2024/4/29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AF083271-C85E-4367-AA96-68213D58CF5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17776092"/>
      </p:ext>
    </p:extLst>
  </p:cSld>
  <p:clrMapOvr>
    <a:masterClrMapping/>
  </p:clrMapOvr>
  <p:transition spd="slow" advClick="0" advTm="300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FF0A2DC0-5F2F-4726-BDA3-EB8323B7D385}" type="datetime1">
              <a:rPr lang="zh-CN" altLang="en-US" smtClean="0"/>
              <a:t>2024/4/29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7E3F39B-32EA-4892-B67C-E3B79EEABBF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10253035"/>
      </p:ext>
    </p:extLst>
  </p:cSld>
  <p:clrMapOvr>
    <a:masterClrMapping/>
  </p:clrMapOvr>
  <p:transition spd="slow" advClick="0" advTm="300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C076BCF3-1D23-4258-BF00-671920E5F6AF}"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D173A01-6B5E-45ED-A36D-F411B3BDA1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13312145"/>
      </p:ext>
    </p:extLst>
  </p:cSld>
  <p:clrMapOvr>
    <a:masterClrMapping/>
  </p:clrMapOvr>
  <p:transition spd="slow" advClick="0"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E82C898-27C5-48FE-AA9E-CA85CE317D46}" type="datetime1">
              <a:rPr lang="zh-CN" altLang="en-US" smtClean="0"/>
              <a:t>2024/4/29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F9EAA3F-F22B-431B-B927-A61E0B6F372A}" type="slidenum">
              <a:rPr lang="zh-CN" altLang="en-US"/>
              <a:pPr>
                <a:defRPr/>
              </a:pPr>
              <a:t>‹#›</a:t>
            </a:fld>
            <a:endParaRPr lang="zh-CN" altLang="en-US"/>
          </a:p>
        </p:txBody>
      </p:sp>
    </p:spTree>
    <p:extLst>
      <p:ext uri="{BB962C8B-B14F-4D97-AF65-F5344CB8AC3E}">
        <p14:creationId xmlns:p14="http://schemas.microsoft.com/office/powerpoint/2010/main" val="33921981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CB607D01-0F4C-4769-B134-C632AA9C6590}"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8D7AF0C-AFE4-419E-BA03-91EF40BAF0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9868348"/>
      </p:ext>
    </p:extLst>
  </p:cSld>
  <p:clrMapOvr>
    <a:masterClrMapping/>
  </p:clrMapOvr>
  <p:transition spd="slow" advClick="0" advTm="3000"/>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BFD79A5C-A068-4593-8850-AEF929E63D8F}"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439C980-22F7-408A-8472-CD4852CF8A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32036826"/>
      </p:ext>
    </p:extLst>
  </p:cSld>
  <p:clrMapOvr>
    <a:masterClrMapping/>
  </p:clrMapOvr>
  <p:transition spd="slow" advClick="0" advTm="300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0A3BA6DD-F48A-46DF-91A0-FC6053B66CF2}"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CDD2CB3-EF14-4653-83B7-B60B1E9B94C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48317726"/>
      </p:ext>
    </p:extLst>
  </p:cSld>
  <p:clrMapOvr>
    <a:masterClrMapping/>
  </p:clrMapOvr>
  <p:transition spd="slow" advClick="0" advTm="300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4834FF14-D879-48ED-8F0A-44A86262EA8D}" type="datetime1">
              <a:rPr lang="zh-CN" altLang="en-US" smtClean="0"/>
              <a:t>2024/4/29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292674AB-E2DF-45E1-96AC-5C6FE999179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98261502"/>
      </p:ext>
    </p:extLst>
  </p:cSld>
  <p:clrMapOvr>
    <a:masterClrMapping/>
  </p:clrMapOvr>
  <p:transition spd="slow" advClick="0" advTm="300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5D3A3D05-484F-4C0B-9D39-904C5EC2D88C}" type="datetime1">
              <a:rPr lang="zh-CN" altLang="en-US" smtClean="0"/>
              <a:t>2024/4/29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480F5A4E-C2F6-4B20-AB63-C7A65D13272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44803363"/>
      </p:ext>
    </p:extLst>
  </p:cSld>
  <p:clrMapOvr>
    <a:masterClrMapping/>
  </p:clrMapOvr>
  <p:transition spd="slow" advClick="0" advTm="3000"/>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C61EA0F2-FEDC-4943-98D7-36BEF4F3F3D2}" type="datetime1">
              <a:rPr lang="zh-CN" altLang="en-US" smtClean="0"/>
              <a:t>2024/4/29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4EBA1E07-A7E2-424A-A88B-B05E76D8F3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53230895"/>
      </p:ext>
    </p:extLst>
  </p:cSld>
  <p:clrMapOvr>
    <a:masterClrMapping/>
  </p:clrMapOvr>
  <p:transition spd="slow" advClick="0" advTm="300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4FBD72D-2041-4BFF-88D2-CE09CCB5ECFD}"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2583E4BC-329D-40AE-9FFC-CEF673FD2FA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52825844"/>
      </p:ext>
    </p:extLst>
  </p:cSld>
  <p:clrMapOvr>
    <a:masterClrMapping/>
  </p:clrMapOvr>
  <p:transition spd="slow" advClick="0" advTm="300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0B46B728-4E36-47EF-A75A-3A6FE8579DB4}" type="datetime1">
              <a:rPr lang="zh-CN" altLang="en-US" smtClean="0"/>
              <a:t>2024/4/29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4F7F19F-FD1B-48A2-BE7C-B1E1EA5294D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52977319"/>
      </p:ext>
    </p:extLst>
  </p:cSld>
  <p:clrMapOvr>
    <a:masterClrMapping/>
  </p:clrMapOvr>
  <p:transition spd="slow" advClick="0" advTm="300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05248CDA-0163-48D2-A9BB-BB54D96D4AB5}"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A311AAA-5379-47F9-A362-3828EC3B4B3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72515938"/>
      </p:ext>
    </p:extLst>
  </p:cSld>
  <p:clrMapOvr>
    <a:masterClrMapping/>
  </p:clrMapOvr>
  <p:transition spd="slow" advClick="0" advTm="300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44F2D3B9-5E58-4011-913E-8172B1173170}" type="datetime1">
              <a:rPr lang="zh-CN" altLang="en-US" smtClean="0"/>
              <a:t>2024/4/29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7AC1FE8-7D77-447A-91B6-972C1D1D5BB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59696365"/>
      </p:ext>
    </p:extLst>
  </p:cSld>
  <p:clrMapOvr>
    <a:masterClrMapping/>
  </p:clrMapOvr>
  <p:transition spd="slow" advClick="0" advTm="3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DCFF259-5A7C-4785-ABF0-829047769D59}" type="datetime1">
              <a:rPr lang="zh-CN" altLang="en-US" smtClean="0"/>
              <a:t>2024/4/29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3FF4ED29-D7DD-4E66-A704-9D45AC05A9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8C38DAA-47BA-454F-BB05-288A666E938F}" type="datetime1">
              <a:rPr lang="zh-CN" altLang="en-US" smtClean="0"/>
              <a:t>2024/4/29</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DB90456A-4D72-4EC0-AE3C-88C7371B810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FC51B0E1-2059-41EB-A9B6-2345CD8B0E0E}" type="datetime1">
              <a:rPr lang="zh-CN" altLang="en-US" smtClean="0"/>
              <a:t>2024/4/29</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B6FECD74-A95B-4412-8528-12EDA5B8B4A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8B5D920-1F04-488C-8836-447FED482C7F}" type="datetime1">
              <a:rPr lang="zh-CN" altLang="en-US" smtClean="0"/>
              <a:t>2024/4/29</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542D5ABE-D45A-4556-9D50-88E29443BE9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1871970-7C8C-4DCC-A085-45F4B148452B}" type="datetime1">
              <a:rPr lang="zh-CN" altLang="en-US" smtClean="0"/>
              <a:t>2024/4/29</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DB970A0A-65E8-4DCB-AA9D-AFF0A05185E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D92E70D7-0D8B-40FF-A5ED-43C992055785}" type="datetime1">
              <a:rPr lang="zh-CN" altLang="en-US" smtClean="0"/>
              <a:t>2024/4/29</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defRPr>
            </a:lvl1pPr>
          </a:lstStyle>
          <a:p>
            <a:pPr>
              <a:defRPr/>
            </a:pPr>
            <a:fld id="{3A216E95-ECFF-4E5C-BBAC-60B3ED95BD2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FA799043-62F2-461A-8277-A4C1F17A8CD0}" type="datetime1">
              <a:rPr lang="zh-CN" altLang="en-US" smtClean="0"/>
              <a:t>2024/4/29</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9920BAE5-4FFD-43AB-A895-1E4529B0CA1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F348145-A3CB-49E1-A058-4F1C7BC72365}" type="datetime1">
              <a:rPr lang="zh-CN" altLang="en-US" smtClean="0"/>
              <a:t>2024/4/29</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89095C01-CC60-4EC5-8D23-190D3869211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F39B6EF0-2865-4B30-A097-50F62F10CF21}" type="datetime1">
              <a:rPr lang="zh-CN" altLang="en-US" smtClean="0"/>
              <a:t>2024/4/29</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666103C9-98E7-4352-BF64-8E01E3B5D7F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805AF22-F693-48F1-96B8-BF3C9A7A45A6}" type="datetime1">
              <a:rPr lang="zh-CN" altLang="en-US" smtClean="0"/>
              <a:t>2024/4/29</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3FFF12C0-126D-486C-8F32-C76C79839CD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2E53F04-5BBA-43C2-9F8D-FFEFF6789D0C}" type="datetime1">
              <a:rPr lang="zh-CN" altLang="en-US" smtClean="0"/>
              <a:t>2024/4/29</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F1920082-CE1E-4C24-A6D1-CEC27E0445C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7178743-507A-4644-8AA2-6EFF6647D337}" type="datetime1">
              <a:rPr lang="zh-CN" altLang="en-US" smtClean="0"/>
              <a:t>2024/4/29</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D9D35861-F1B6-4C95-B66A-3EA4093CDED3}"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EF32899-F601-45F6-A526-FF377FDEE5DE}" type="datetime1">
              <a:rPr lang="zh-CN" altLang="en-US" smtClean="0"/>
              <a:t>2024/4/29</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29AAE37-0AD2-4C93-A3EA-14E2D090482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ransition spd="slow" advClick="0" advTm="3000"/>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8"/>
          <p:cNvSpPr>
            <a:spLocks/>
          </p:cNvSpPr>
          <p:nvPr/>
        </p:nvSpPr>
        <p:spPr bwMode="auto">
          <a:xfrm>
            <a:off x="2569579" y="2315766"/>
            <a:ext cx="9222371" cy="1819275"/>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5" name="矩形 9"/>
          <p:cNvSpPr>
            <a:spLocks noChangeArrowheads="1"/>
          </p:cNvSpPr>
          <p:nvPr/>
        </p:nvSpPr>
        <p:spPr bwMode="auto">
          <a:xfrm>
            <a:off x="12020550" y="2297113"/>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15366" name="等腰三角形 11"/>
          <p:cNvSpPr>
            <a:spLocks/>
          </p:cNvSpPr>
          <p:nvPr/>
        </p:nvSpPr>
        <p:spPr bwMode="auto">
          <a:xfrm>
            <a:off x="5895975" y="2297113"/>
            <a:ext cx="5895975" cy="1800225"/>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7"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15368"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15369"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15371" name="文本框 24"/>
          <p:cNvSpPr txBox="1">
            <a:spLocks noChangeArrowheads="1"/>
          </p:cNvSpPr>
          <p:nvPr/>
        </p:nvSpPr>
        <p:spPr bwMode="auto">
          <a:xfrm>
            <a:off x="4019490" y="2772143"/>
            <a:ext cx="75320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800" dirty="0">
                <a:solidFill>
                  <a:schemeClr val="bg1"/>
                </a:solidFill>
                <a:latin typeface="微软雅黑" pitchFamily="34" charset="-122"/>
                <a:ea typeface="微软雅黑" pitchFamily="34" charset="-122"/>
              </a:rPr>
              <a:t>Privacy Leaks in </a:t>
            </a:r>
          </a:p>
          <a:p>
            <a:pPr algn="ctr" eaLnBrk="1" hangingPunct="1">
              <a:buFont typeface="Arial" pitchFamily="34" charset="0"/>
              <a:buNone/>
            </a:pPr>
            <a:r>
              <a:rPr lang="en-US" altLang="zh-CN" sz="2800" dirty="0">
                <a:solidFill>
                  <a:schemeClr val="bg1"/>
                </a:solidFill>
                <a:latin typeface="微软雅黑" pitchFamily="34" charset="-122"/>
                <a:ea typeface="微软雅黑" pitchFamily="34" charset="-122"/>
              </a:rPr>
              <a:t>Large Language Models for Code</a:t>
            </a:r>
            <a:endParaRPr lang="zh-CN" altLang="en-US" sz="2800" dirty="0">
              <a:solidFill>
                <a:schemeClr val="bg1"/>
              </a:solidFill>
              <a:latin typeface="微软雅黑" pitchFamily="34" charset="-122"/>
              <a:ea typeface="微软雅黑" pitchFamily="34" charset="-122"/>
            </a:endParaRPr>
          </a:p>
        </p:txBody>
      </p:sp>
      <p:pic>
        <p:nvPicPr>
          <p:cNvPr id="15373" name="图片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1849438"/>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8DC7C96-A94B-79AB-CCC8-AFA2BC47C4C9}"/>
              </a:ext>
            </a:extLst>
          </p:cNvPr>
          <p:cNvSpPr>
            <a:spLocks noGrp="1"/>
          </p:cNvSpPr>
          <p:nvPr>
            <p:ph type="sldNum" sz="quarter" idx="12"/>
          </p:nvPr>
        </p:nvSpPr>
        <p:spPr/>
        <p:txBody>
          <a:bodyPr/>
          <a:lstStyle/>
          <a:p>
            <a:pPr>
              <a:defRPr/>
            </a:pPr>
            <a:fld id="{B9D3F231-A283-4939-9494-558AECB9A81E}" type="slidenum">
              <a:rPr lang="zh-CN" altLang="en-US" smtClean="0"/>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6996223" cy="3231654"/>
          </a:xfrm>
          <a:prstGeom prst="rect">
            <a:avLst/>
          </a:prstGeom>
          <a:noFill/>
        </p:spPr>
        <p:txBody>
          <a:bodyPr wrap="square">
            <a:spAutoFit/>
          </a:bodyPr>
          <a:lstStyle/>
          <a:p>
            <a:r>
              <a:rPr lang="en-US" altLang="zh-CN" sz="2400" b="1" dirty="0"/>
              <a:t>Prompt Construction</a:t>
            </a:r>
          </a:p>
          <a:p>
            <a:endParaRPr lang="en-US" altLang="zh-CN" sz="2000" b="1" dirty="0"/>
          </a:p>
          <a:p>
            <a:pPr marL="457200" indent="-457200">
              <a:buFont typeface="+mj-lt"/>
              <a:buAutoNum type="arabicPeriod" startAt="3"/>
            </a:pPr>
            <a:r>
              <a:rPr lang="en-US" altLang="zh-CN" sz="2000" b="1" dirty="0"/>
              <a:t>GitHub sampling based construction</a:t>
            </a:r>
          </a:p>
          <a:p>
            <a:pPr marL="457200" indent="-457200">
              <a:buFont typeface="+mj-lt"/>
              <a:buAutoNum type="arabicPeriod" startAt="3"/>
            </a:pPr>
            <a:endParaRPr lang="en-US" altLang="zh-CN" sz="2000" b="1" dirty="0"/>
          </a:p>
          <a:p>
            <a:r>
              <a:rPr lang="en-US" altLang="zh-CN" sz="2000" dirty="0"/>
              <a:t>These prompts usually come with realistic details and context.</a:t>
            </a:r>
          </a:p>
          <a:p>
            <a:endParaRPr lang="en-US" altLang="zh-CN" sz="2000" dirty="0"/>
          </a:p>
          <a:p>
            <a:endParaRPr lang="en-US" altLang="zh-CN" sz="2000" dirty="0"/>
          </a:p>
          <a:p>
            <a:endParaRPr lang="en-US" altLang="zh-CN" sz="2000" dirty="0"/>
          </a:p>
          <a:p>
            <a:r>
              <a:rPr lang="en-US" altLang="zh-CN" sz="2000" dirty="0"/>
              <a:t>e.g. “dateOfBirth”:“2020-01-15”</a:t>
            </a:r>
            <a:r>
              <a:rPr lang="zh-CN" altLang="en-US" sz="2000" dirty="0"/>
              <a:t>，</a:t>
            </a:r>
            <a:r>
              <a:rPr lang="en-US" altLang="zh-CN" sz="2000" dirty="0"/>
              <a:t>\n “</a:t>
            </a:r>
            <a:r>
              <a:rPr lang="en-US" altLang="zh-CN" sz="2000" dirty="0" err="1"/>
              <a:t>passportDetails</a:t>
            </a:r>
            <a:r>
              <a:rPr lang="en-US" altLang="zh-CN" sz="2000" dirty="0"/>
              <a:t>”:{\n “</a:t>
            </a:r>
            <a:r>
              <a:rPr lang="en-US" altLang="zh-CN" sz="2000" dirty="0" err="1"/>
              <a:t>passportNumber</a:t>
            </a:r>
            <a:r>
              <a:rPr lang="en-US" altLang="zh-CN" sz="2000" dirty="0"/>
              <a:t>”:”</a:t>
            </a:r>
          </a:p>
        </p:txBody>
      </p:sp>
      <p:sp>
        <p:nvSpPr>
          <p:cNvPr id="2" name="灯片编号占位符 1">
            <a:extLst>
              <a:ext uri="{FF2B5EF4-FFF2-40B4-BE49-F238E27FC236}">
                <a16:creationId xmlns:a16="http://schemas.microsoft.com/office/drawing/2014/main" id="{7F10134A-7980-2636-6902-C77CDC831608}"/>
              </a:ext>
            </a:extLst>
          </p:cNvPr>
          <p:cNvSpPr>
            <a:spLocks noGrp="1"/>
          </p:cNvSpPr>
          <p:nvPr>
            <p:ph type="sldNum" sz="quarter" idx="12"/>
          </p:nvPr>
        </p:nvSpPr>
        <p:spPr/>
        <p:txBody>
          <a:bodyPr/>
          <a:lstStyle/>
          <a:p>
            <a:pPr>
              <a:defRPr/>
            </a:pPr>
            <a:fld id="{2E5D1CF9-D814-4A5B-B0F3-290ABF1B0838}" type="slidenum">
              <a:rPr lang="zh-CN" altLang="en-US" smtClean="0"/>
              <a:pPr>
                <a:defRPr/>
              </a:pPr>
              <a:t>10</a:t>
            </a:fld>
            <a:endParaRPr lang="zh-CN" altLang="en-US"/>
          </a:p>
        </p:txBody>
      </p:sp>
      <p:pic>
        <p:nvPicPr>
          <p:cNvPr id="13" name="图片 12">
            <a:extLst>
              <a:ext uri="{FF2B5EF4-FFF2-40B4-BE49-F238E27FC236}">
                <a16:creationId xmlns:a16="http://schemas.microsoft.com/office/drawing/2014/main" id="{3BE2807C-11C9-EAC7-BABC-08C5EDB5B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118" y="2217298"/>
            <a:ext cx="3410594" cy="2752764"/>
          </a:xfrm>
          <a:prstGeom prst="rect">
            <a:avLst/>
          </a:prstGeom>
        </p:spPr>
      </p:pic>
    </p:spTree>
    <p:extLst>
      <p:ext uri="{BB962C8B-B14F-4D97-AF65-F5344CB8AC3E}">
        <p14:creationId xmlns:p14="http://schemas.microsoft.com/office/powerpoint/2010/main" val="4242963506"/>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8" y="1140080"/>
            <a:ext cx="5434736" cy="4893647"/>
          </a:xfrm>
          <a:prstGeom prst="rect">
            <a:avLst/>
          </a:prstGeom>
          <a:noFill/>
        </p:spPr>
        <p:txBody>
          <a:bodyPr wrap="square">
            <a:spAutoFit/>
          </a:bodyPr>
          <a:lstStyle/>
          <a:p>
            <a:r>
              <a:rPr lang="en-US" altLang="zh-CN" sz="2400" b="1" dirty="0"/>
              <a:t>Parameter Tuning</a:t>
            </a:r>
          </a:p>
          <a:p>
            <a:endParaRPr lang="en-US" altLang="zh-CN" sz="2400" b="1" dirty="0"/>
          </a:p>
          <a:p>
            <a:endParaRPr lang="en-US" altLang="zh-CN" sz="2400" b="1" dirty="0"/>
          </a:p>
          <a:p>
            <a:pPr marL="457200" indent="-457200">
              <a:buFont typeface="+mj-lt"/>
              <a:buAutoNum type="arabicPeriod"/>
            </a:pPr>
            <a:r>
              <a:rPr lang="en-US" altLang="zh-CN" sz="2400" dirty="0" err="1"/>
              <a:t>account.password</a:t>
            </a:r>
            <a:r>
              <a:rPr lang="en-US" altLang="zh-CN" sz="2400" dirty="0"/>
              <a:t> =“</a:t>
            </a:r>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r>
              <a:rPr lang="en-US" altLang="zh-CN" sz="2400" dirty="0"/>
              <a:t>user.name="XXX" \n </a:t>
            </a:r>
            <a:r>
              <a:rPr lang="en-US" altLang="zh-CN" sz="2400" dirty="0" err="1"/>
              <a:t>user.email</a:t>
            </a:r>
            <a:r>
              <a:rPr lang="en-US" altLang="zh-CN" sz="2400" dirty="0"/>
              <a:t>="XXX@gmail.com" \n </a:t>
            </a:r>
            <a:r>
              <a:rPr lang="en-US" altLang="zh-CN" sz="2400" dirty="0" err="1"/>
              <a:t>user.password</a:t>
            </a:r>
            <a:r>
              <a:rPr lang="en-US" altLang="zh-CN" sz="2400" dirty="0"/>
              <a:t>=“</a:t>
            </a:r>
          </a:p>
          <a:p>
            <a:pPr marL="457200" indent="-457200">
              <a:buFont typeface="+mj-lt"/>
              <a:buAutoNum type="arabicPeriod"/>
            </a:pPr>
            <a:endParaRPr lang="en-US" altLang="zh-CN" sz="2400" dirty="0"/>
          </a:p>
          <a:p>
            <a:pPr marL="457200" indent="-457200">
              <a:buFont typeface="+mj-lt"/>
              <a:buAutoNum type="arabicPeriod"/>
            </a:pPr>
            <a:endParaRPr lang="en-US" altLang="zh-CN" sz="2400" dirty="0"/>
          </a:p>
          <a:p>
            <a:pPr marL="457200" indent="-457200">
              <a:buFont typeface="+mj-lt"/>
              <a:buAutoNum type="arabicPeriod"/>
            </a:pPr>
            <a:r>
              <a:rPr lang="en-US" altLang="zh-CN" sz="2400" dirty="0" err="1"/>
              <a:t>account.password</a:t>
            </a:r>
            <a:r>
              <a:rPr lang="en-US" altLang="zh-CN" sz="2400" dirty="0"/>
              <a:t> =“</a:t>
            </a:r>
            <a:r>
              <a:rPr lang="en-US" altLang="zh-CN" sz="2400" dirty="0">
                <a:solidFill>
                  <a:srgbClr val="A50021"/>
                </a:solidFill>
              </a:rPr>
              <a:t>10</a:t>
            </a:r>
          </a:p>
          <a:p>
            <a:endParaRPr lang="en-US" altLang="zh-CN" sz="2400" b="1" dirty="0"/>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11</a:t>
            </a:fld>
            <a:endParaRPr lang="zh-CN" altLang="en-US"/>
          </a:p>
        </p:txBody>
      </p:sp>
      <p:pic>
        <p:nvPicPr>
          <p:cNvPr id="6" name="图片 5">
            <a:extLst>
              <a:ext uri="{FF2B5EF4-FFF2-40B4-BE49-F238E27FC236}">
                <a16:creationId xmlns:a16="http://schemas.microsoft.com/office/drawing/2014/main" id="{A1CA84A3-1C1B-0487-7AA4-07D41609B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574" y="3033693"/>
            <a:ext cx="5195913" cy="3222271"/>
          </a:xfrm>
          <a:prstGeom prst="rect">
            <a:avLst/>
          </a:prstGeom>
        </p:spPr>
      </p:pic>
      <p:pic>
        <p:nvPicPr>
          <p:cNvPr id="9" name="图片 8">
            <a:extLst>
              <a:ext uri="{FF2B5EF4-FFF2-40B4-BE49-F238E27FC236}">
                <a16:creationId xmlns:a16="http://schemas.microsoft.com/office/drawing/2014/main" id="{150F6362-B7C8-B158-4627-1988682C8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825" y="1140080"/>
            <a:ext cx="2888230" cy="2027096"/>
          </a:xfrm>
          <a:prstGeom prst="rect">
            <a:avLst/>
          </a:prstGeom>
        </p:spPr>
      </p:pic>
    </p:spTree>
    <p:extLst>
      <p:ext uri="{BB962C8B-B14F-4D97-AF65-F5344CB8AC3E}">
        <p14:creationId xmlns:p14="http://schemas.microsoft.com/office/powerpoint/2010/main" val="2515048749"/>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8" y="1140080"/>
            <a:ext cx="5434736" cy="5262979"/>
          </a:xfrm>
          <a:prstGeom prst="rect">
            <a:avLst/>
          </a:prstGeom>
          <a:noFill/>
        </p:spPr>
        <p:txBody>
          <a:bodyPr wrap="square">
            <a:spAutoFit/>
          </a:bodyPr>
          <a:lstStyle/>
          <a:p>
            <a:r>
              <a:rPr lang="en-US" altLang="zh-CN" sz="2400" b="1" dirty="0"/>
              <a:t>Automatic Filtering using </a:t>
            </a:r>
            <a:r>
              <a:rPr lang="en-US" altLang="zh-CN" sz="2400" b="1" dirty="0" err="1"/>
              <a:t>BlindMI</a:t>
            </a:r>
            <a:endParaRPr lang="en-US" altLang="zh-CN" sz="2400" b="1" dirty="0"/>
          </a:p>
          <a:p>
            <a:endParaRPr lang="en-US" altLang="zh-CN" sz="2400" b="1" dirty="0"/>
          </a:p>
          <a:p>
            <a:r>
              <a:rPr lang="en-US" altLang="zh-CN" sz="2000" b="1" dirty="0"/>
              <a:t>Log probabilities</a:t>
            </a:r>
          </a:p>
          <a:p>
            <a:endParaRPr lang="en-US" altLang="zh-CN" sz="2000" b="1" dirty="0"/>
          </a:p>
          <a:p>
            <a:r>
              <a:rPr lang="en-US" altLang="zh-CN" sz="2000" b="1" dirty="0"/>
              <a:t>Subsequence length</a:t>
            </a:r>
          </a:p>
          <a:p>
            <a:pPr marL="800100" lvl="1" indent="-342900">
              <a:buFont typeface="Arial" panose="020B0604020202020204" pitchFamily="34" charset="0"/>
              <a:buChar char="•"/>
            </a:pPr>
            <a:r>
              <a:rPr lang="en-US" altLang="zh-CN" sz="2000" dirty="0"/>
              <a:t>The subsequence with low perplexity</a:t>
            </a:r>
            <a:endParaRPr lang="en-US" altLang="zh-CN" sz="2000" b="1" dirty="0"/>
          </a:p>
          <a:p>
            <a:endParaRPr lang="en-US" altLang="zh-CN" sz="2400" b="1" dirty="0"/>
          </a:p>
          <a:p>
            <a:r>
              <a:rPr lang="en-US" altLang="zh-CN" sz="2000" b="1" dirty="0"/>
              <a:t>Features</a:t>
            </a:r>
          </a:p>
          <a:p>
            <a:pPr marL="800100" lvl="1" indent="-342900">
              <a:buFont typeface="Arial" panose="020B0604020202020204" pitchFamily="34" charset="0"/>
              <a:buChar char="•"/>
            </a:pPr>
            <a:r>
              <a:rPr lang="en-US" altLang="zh-CN" sz="2000" dirty="0"/>
              <a:t>log-prop-sorted</a:t>
            </a:r>
          </a:p>
          <a:p>
            <a:pPr marL="800100" lvl="1" indent="-342900">
              <a:buFont typeface="Arial" panose="020B0604020202020204" pitchFamily="34" charset="0"/>
              <a:buChar char="•"/>
            </a:pPr>
            <a:r>
              <a:rPr lang="en-US" altLang="zh-CN" sz="2000" dirty="0"/>
              <a:t>log-prop-unsorted</a:t>
            </a:r>
          </a:p>
          <a:p>
            <a:pPr marL="800100" lvl="1" indent="-342900">
              <a:buFont typeface="Arial" panose="020B0604020202020204" pitchFamily="34" charset="0"/>
              <a:buChar char="•"/>
            </a:pPr>
            <a:r>
              <a:rPr lang="en-US" altLang="zh-CN" sz="2000" dirty="0"/>
              <a:t>perplexity</a:t>
            </a:r>
          </a:p>
          <a:p>
            <a:pPr marL="800100" lvl="1" indent="-342900">
              <a:buFont typeface="Arial" panose="020B0604020202020204" pitchFamily="34" charset="0"/>
              <a:buChar char="•"/>
            </a:pPr>
            <a:r>
              <a:rPr lang="en-US" altLang="zh-CN" sz="2000" dirty="0"/>
              <a:t>multi-perplexity (0.1 or 0.2)</a:t>
            </a:r>
          </a:p>
          <a:p>
            <a:pPr marL="800100" lvl="1" indent="-342900">
              <a:buFont typeface="Arial" panose="020B0604020202020204" pitchFamily="34" charset="0"/>
              <a:buChar char="•"/>
            </a:pPr>
            <a:r>
              <a:rPr lang="en-US" altLang="zh-CN" sz="2000" dirty="0"/>
              <a:t>3-gram or 5-gram</a:t>
            </a:r>
          </a:p>
          <a:p>
            <a:pPr marL="800100" lvl="1" indent="-342900">
              <a:buFont typeface="Arial" panose="020B0604020202020204" pitchFamily="34" charset="0"/>
              <a:buChar char="•"/>
            </a:pPr>
            <a:r>
              <a:rPr lang="en-US" altLang="zh-CN" sz="2000" dirty="0"/>
              <a:t>0.5 or 0.75 or 0.9</a:t>
            </a:r>
          </a:p>
          <a:p>
            <a:endParaRPr lang="en-US" altLang="zh-CN" sz="2000" b="1" dirty="0"/>
          </a:p>
          <a:p>
            <a:endParaRPr lang="en-US" altLang="zh-CN" sz="2400" b="1" dirty="0"/>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12</a:t>
            </a:fld>
            <a:endParaRPr lang="zh-CN" altLang="en-US"/>
          </a:p>
        </p:txBody>
      </p:sp>
      <p:pic>
        <p:nvPicPr>
          <p:cNvPr id="4" name="图片 3">
            <a:extLst>
              <a:ext uri="{FF2B5EF4-FFF2-40B4-BE49-F238E27FC236}">
                <a16:creationId xmlns:a16="http://schemas.microsoft.com/office/drawing/2014/main" id="{404E1B44-FE3B-DEF5-22F3-47A403C6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561" y="1140080"/>
            <a:ext cx="2735817" cy="1691787"/>
          </a:xfrm>
          <a:prstGeom prst="rect">
            <a:avLst/>
          </a:prstGeom>
        </p:spPr>
      </p:pic>
      <p:pic>
        <p:nvPicPr>
          <p:cNvPr id="5" name="图片 4">
            <a:extLst>
              <a:ext uri="{FF2B5EF4-FFF2-40B4-BE49-F238E27FC236}">
                <a16:creationId xmlns:a16="http://schemas.microsoft.com/office/drawing/2014/main" id="{57F2F660-053F-9691-6741-30CFEDB1D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6330" y="2757963"/>
            <a:ext cx="4914563" cy="3457028"/>
          </a:xfrm>
          <a:prstGeom prst="rect">
            <a:avLst/>
          </a:prstGeom>
        </p:spPr>
      </p:pic>
    </p:spTree>
    <p:extLst>
      <p:ext uri="{BB962C8B-B14F-4D97-AF65-F5344CB8AC3E}">
        <p14:creationId xmlns:p14="http://schemas.microsoft.com/office/powerpoint/2010/main" val="3281850922"/>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5201424"/>
          </a:xfrm>
          <a:prstGeom prst="rect">
            <a:avLst/>
          </a:prstGeom>
          <a:noFill/>
        </p:spPr>
        <p:txBody>
          <a:bodyPr wrap="square">
            <a:spAutoFit/>
          </a:bodyPr>
          <a:lstStyle/>
          <a:p>
            <a:r>
              <a:rPr lang="en-US" altLang="zh-CN" sz="2400" b="1" dirty="0"/>
              <a:t>Targeted leaks</a:t>
            </a:r>
          </a:p>
          <a:p>
            <a:endParaRPr lang="en-US" altLang="zh-CN" sz="2400" b="1" dirty="0"/>
          </a:p>
          <a:p>
            <a:pPr marL="800100" lvl="1" indent="-342900">
              <a:buFont typeface="Arial" panose="020B0604020202020204" pitchFamily="34" charset="0"/>
              <a:buChar char="•"/>
            </a:pPr>
            <a:r>
              <a:rPr lang="en-US" altLang="zh-CN" sz="2000" dirty="0"/>
              <a:t>A response is classified as a leak if there is a clear connection between the subject of the input prompt and the personal information disclosed in the output response.</a:t>
            </a:r>
          </a:p>
          <a:p>
            <a:endParaRPr lang="en-US" altLang="zh-CN" sz="2400" b="1" dirty="0"/>
          </a:p>
          <a:p>
            <a:r>
              <a:rPr lang="en-US" altLang="zh-CN" sz="2400" b="1" dirty="0"/>
              <a:t>Indirect leaks</a:t>
            </a:r>
          </a:p>
          <a:p>
            <a:endParaRPr lang="en-US" altLang="zh-CN" sz="2400" b="1" dirty="0"/>
          </a:p>
          <a:p>
            <a:pPr marL="800100" lvl="1" indent="-342900">
              <a:buFont typeface="Arial" panose="020B0604020202020204" pitchFamily="34" charset="0"/>
              <a:buChar char="•"/>
            </a:pPr>
            <a:r>
              <a:rPr lang="en-US" altLang="zh-CN" sz="2000" dirty="0"/>
              <a:t>We also label an output response as a leak if the information contained is valid and belongs to an individual other than the subject of the prompt.</a:t>
            </a:r>
          </a:p>
          <a:p>
            <a:pPr marL="800100" lvl="1" indent="-342900">
              <a:buFont typeface="Arial" panose="020B0604020202020204" pitchFamily="34" charset="0"/>
              <a:buChar char="•"/>
            </a:pPr>
            <a:endParaRPr lang="en-US" altLang="zh-CN" sz="2000" dirty="0"/>
          </a:p>
          <a:p>
            <a:r>
              <a:rPr lang="en-US" altLang="zh-CN" sz="2400" b="1" dirty="0"/>
              <a:t>Uncategorized leaks</a:t>
            </a:r>
          </a:p>
          <a:p>
            <a:endParaRPr lang="en-US" altLang="zh-CN" sz="2400" b="1" dirty="0"/>
          </a:p>
          <a:p>
            <a:pPr marL="800100" lvl="1" indent="-342900">
              <a:buFont typeface="Arial" panose="020B0604020202020204" pitchFamily="34" charset="0"/>
              <a:buChar char="•"/>
            </a:pPr>
            <a:r>
              <a:rPr lang="en-US" altLang="zh-CN" sz="2000" dirty="0"/>
              <a:t>In cases where we cannot verify information, the absence of search results does not guarantee non-memorization.</a:t>
            </a:r>
          </a:p>
          <a:p>
            <a:endParaRPr lang="en-US" altLang="zh-CN" sz="2400" b="1" dirty="0"/>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13</a:t>
            </a:fld>
            <a:endParaRPr lang="zh-CN" altLang="en-US"/>
          </a:p>
        </p:txBody>
      </p:sp>
    </p:spTree>
    <p:extLst>
      <p:ext uri="{BB962C8B-B14F-4D97-AF65-F5344CB8AC3E}">
        <p14:creationId xmlns:p14="http://schemas.microsoft.com/office/powerpoint/2010/main" val="993197042"/>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14</a:t>
            </a:fld>
            <a:endParaRPr lang="zh-CN" altLang="en-US"/>
          </a:p>
        </p:txBody>
      </p:sp>
      <p:sp>
        <p:nvSpPr>
          <p:cNvPr id="8" name="文本框 7">
            <a:extLst>
              <a:ext uri="{FF2B5EF4-FFF2-40B4-BE49-F238E27FC236}">
                <a16:creationId xmlns:a16="http://schemas.microsoft.com/office/drawing/2014/main" id="{53887FB3-0153-0980-BC06-5F803BA19B7D}"/>
              </a:ext>
            </a:extLst>
          </p:cNvPr>
          <p:cNvSpPr txBox="1"/>
          <p:nvPr/>
        </p:nvSpPr>
        <p:spPr>
          <a:xfrm>
            <a:off x="772632" y="1264821"/>
            <a:ext cx="10581167" cy="461665"/>
          </a:xfrm>
          <a:prstGeom prst="rect">
            <a:avLst/>
          </a:prstGeom>
          <a:noFill/>
        </p:spPr>
        <p:txBody>
          <a:bodyPr wrap="square">
            <a:spAutoFit/>
          </a:bodyPr>
          <a:lstStyle/>
          <a:p>
            <a:r>
              <a:rPr lang="en-US" altLang="zh-CN" sz="2400" b="1" dirty="0" err="1"/>
              <a:t>BlindMI</a:t>
            </a:r>
            <a:r>
              <a:rPr lang="en-US" altLang="zh-CN" sz="2400" b="1" dirty="0"/>
              <a:t> on </a:t>
            </a:r>
            <a:r>
              <a:rPr lang="en-US" altLang="zh-CN" sz="2400" b="1" dirty="0" err="1"/>
              <a:t>StarCoder</a:t>
            </a:r>
            <a:r>
              <a:rPr lang="zh-CN" altLang="en-US" sz="2400" b="1" dirty="0"/>
              <a:t>、</a:t>
            </a:r>
            <a:r>
              <a:rPr lang="en-US" altLang="zh-CN" sz="2400" b="1" dirty="0" err="1"/>
              <a:t>PolyCoder</a:t>
            </a:r>
            <a:r>
              <a:rPr lang="zh-CN" altLang="en-US" sz="2400" b="1" dirty="0"/>
              <a:t> </a:t>
            </a:r>
            <a:r>
              <a:rPr lang="en-US" altLang="zh-CN" sz="2400" b="1" dirty="0"/>
              <a:t>and </a:t>
            </a:r>
            <a:r>
              <a:rPr lang="zh-CN" altLang="en-US" sz="2400" b="1" dirty="0"/>
              <a:t>CodeParrot</a:t>
            </a:r>
          </a:p>
        </p:txBody>
      </p:sp>
      <p:pic>
        <p:nvPicPr>
          <p:cNvPr id="10" name="图片 9">
            <a:extLst>
              <a:ext uri="{FF2B5EF4-FFF2-40B4-BE49-F238E27FC236}">
                <a16:creationId xmlns:a16="http://schemas.microsoft.com/office/drawing/2014/main" id="{1BF72943-D8D2-C0E0-AF11-6FCF9DBA4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93" y="1905706"/>
            <a:ext cx="10030611" cy="1652350"/>
          </a:xfrm>
          <a:prstGeom prst="rect">
            <a:avLst/>
          </a:prstGeom>
        </p:spPr>
      </p:pic>
      <p:pic>
        <p:nvPicPr>
          <p:cNvPr id="4" name="图片 3">
            <a:extLst>
              <a:ext uri="{FF2B5EF4-FFF2-40B4-BE49-F238E27FC236}">
                <a16:creationId xmlns:a16="http://schemas.microsoft.com/office/drawing/2014/main" id="{F2E178B5-E950-E5B4-8C6A-0A6D51044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273" y="3558056"/>
            <a:ext cx="7765453" cy="2972058"/>
          </a:xfrm>
          <a:prstGeom prst="rect">
            <a:avLst/>
          </a:prstGeom>
        </p:spPr>
      </p:pic>
    </p:spTree>
    <p:extLst>
      <p:ext uri="{BB962C8B-B14F-4D97-AF65-F5344CB8AC3E}">
        <p14:creationId xmlns:p14="http://schemas.microsoft.com/office/powerpoint/2010/main" val="178895740"/>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15</a:t>
            </a:fld>
            <a:endParaRPr lang="zh-CN" altLang="en-US"/>
          </a:p>
        </p:txBody>
      </p:sp>
      <p:pic>
        <p:nvPicPr>
          <p:cNvPr id="4" name="图片 3">
            <a:extLst>
              <a:ext uri="{FF2B5EF4-FFF2-40B4-BE49-F238E27FC236}">
                <a16:creationId xmlns:a16="http://schemas.microsoft.com/office/drawing/2014/main" id="{9C86A3B3-A9B6-C3D8-349D-81FFE19F7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181" y="1216309"/>
            <a:ext cx="10104996" cy="4983912"/>
          </a:xfrm>
          <a:prstGeom prst="rect">
            <a:avLst/>
          </a:prstGeom>
        </p:spPr>
      </p:pic>
      <p:sp>
        <p:nvSpPr>
          <p:cNvPr id="5" name="矩形 4">
            <a:extLst>
              <a:ext uri="{FF2B5EF4-FFF2-40B4-BE49-F238E27FC236}">
                <a16:creationId xmlns:a16="http://schemas.microsoft.com/office/drawing/2014/main" id="{B9D241CE-0745-462A-BD2B-5B16B4825875}"/>
              </a:ext>
            </a:extLst>
          </p:cNvPr>
          <p:cNvSpPr/>
          <p:nvPr/>
        </p:nvSpPr>
        <p:spPr bwMode="auto">
          <a:xfrm>
            <a:off x="8690344" y="1899684"/>
            <a:ext cx="446568" cy="1529316"/>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573228540"/>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16</a:t>
            </a:fld>
            <a:endParaRPr lang="zh-CN" altLang="en-US"/>
          </a:p>
        </p:txBody>
      </p:sp>
      <p:pic>
        <p:nvPicPr>
          <p:cNvPr id="5" name="图片 4">
            <a:extLst>
              <a:ext uri="{FF2B5EF4-FFF2-40B4-BE49-F238E27FC236}">
                <a16:creationId xmlns:a16="http://schemas.microsoft.com/office/drawing/2014/main" id="{DC73B46B-F7C1-8F59-C43A-2F7A0BE4D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079" y="2201374"/>
            <a:ext cx="4640982" cy="2667231"/>
          </a:xfrm>
          <a:prstGeom prst="rect">
            <a:avLst/>
          </a:prstGeom>
        </p:spPr>
      </p:pic>
      <p:pic>
        <p:nvPicPr>
          <p:cNvPr id="8" name="图片 7">
            <a:extLst>
              <a:ext uri="{FF2B5EF4-FFF2-40B4-BE49-F238E27FC236}">
                <a16:creationId xmlns:a16="http://schemas.microsoft.com/office/drawing/2014/main" id="{8BFA346B-E32F-62FE-6B00-86B933CE8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39" y="2663299"/>
            <a:ext cx="5387061" cy="1531402"/>
          </a:xfrm>
          <a:prstGeom prst="rect">
            <a:avLst/>
          </a:prstGeom>
        </p:spPr>
      </p:pic>
    </p:spTree>
    <p:extLst>
      <p:ext uri="{BB962C8B-B14F-4D97-AF65-F5344CB8AC3E}">
        <p14:creationId xmlns:p14="http://schemas.microsoft.com/office/powerpoint/2010/main" val="3975158415"/>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9458" name="矩形 3"/>
          <p:cNvSpPr>
            <a:spLocks noChangeArrowheads="1"/>
          </p:cNvSpPr>
          <p:nvPr/>
        </p:nvSpPr>
        <p:spPr bwMode="auto">
          <a:xfrm>
            <a:off x="0" y="1536799"/>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9460" name="文本框 25"/>
          <p:cNvSpPr txBox="1">
            <a:spLocks noChangeArrowheads="1"/>
          </p:cNvSpPr>
          <p:nvPr/>
        </p:nvSpPr>
        <p:spPr bwMode="auto">
          <a:xfrm>
            <a:off x="3028950" y="2951946"/>
            <a:ext cx="79509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Gotcha! This Model Uses My Code!</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Evaluating Membership Leakage Risks in Code Models</a:t>
            </a:r>
          </a:p>
        </p:txBody>
      </p:sp>
      <p:sp>
        <p:nvSpPr>
          <p:cNvPr id="19461" name="文本框 2"/>
          <p:cNvSpPr txBox="1">
            <a:spLocks noChangeArrowheads="1"/>
          </p:cNvSpPr>
          <p:nvPr/>
        </p:nvSpPr>
        <p:spPr bwMode="auto">
          <a:xfrm>
            <a:off x="3024188" y="1541562"/>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Part 02</a:t>
            </a:r>
            <a:endParaRPr kumimoji="0" lang="zh-CN" altLang="en-US"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 name="Freeform 134">
            <a:extLst>
              <a:ext uri="{FF2B5EF4-FFF2-40B4-BE49-F238E27FC236}">
                <a16:creationId xmlns:a16="http://schemas.microsoft.com/office/drawing/2014/main" id="{BFB24BF4-FF5C-44F5-81F0-F24600A045F0}"/>
              </a:ext>
            </a:extLst>
          </p:cNvPr>
          <p:cNvSpPr>
            <a:spLocks noEditPoints="1"/>
          </p:cNvSpPr>
          <p:nvPr/>
        </p:nvSpPr>
        <p:spPr bwMode="auto">
          <a:xfrm>
            <a:off x="980281" y="2146399"/>
            <a:ext cx="687387" cy="1239838"/>
          </a:xfrm>
          <a:custGeom>
            <a:avLst/>
            <a:gdLst>
              <a:gd name="T0" fmla="*/ 2147483647 w 160"/>
              <a:gd name="T1" fmla="*/ 0 h 288"/>
              <a:gd name="T2" fmla="*/ 2147483647 w 160"/>
              <a:gd name="T3" fmla="*/ 0 h 288"/>
              <a:gd name="T4" fmla="*/ 2147483647 w 160"/>
              <a:gd name="T5" fmla="*/ 0 h 288"/>
              <a:gd name="T6" fmla="*/ 0 w 160"/>
              <a:gd name="T7" fmla="*/ 2147483647 h 288"/>
              <a:gd name="T8" fmla="*/ 2147483647 w 160"/>
              <a:gd name="T9" fmla="*/ 2147483647 h 288"/>
              <a:gd name="T10" fmla="*/ 2147483647 w 160"/>
              <a:gd name="T11" fmla="*/ 2147483647 h 288"/>
              <a:gd name="T12" fmla="*/ 2147483647 w 160"/>
              <a:gd name="T13" fmla="*/ 0 h 288"/>
              <a:gd name="T14" fmla="*/ 2147483647 w 160"/>
              <a:gd name="T15" fmla="*/ 2147483647 h 288"/>
              <a:gd name="T16" fmla="*/ 2147483647 w 160"/>
              <a:gd name="T17" fmla="*/ 2147483647 h 288"/>
              <a:gd name="T18" fmla="*/ 2147483647 w 160"/>
              <a:gd name="T19" fmla="*/ 2147483647 h 288"/>
              <a:gd name="T20" fmla="*/ 2147483647 w 160"/>
              <a:gd name="T21" fmla="*/ 2147483647 h 288"/>
              <a:gd name="T22" fmla="*/ 2147483647 w 160"/>
              <a:gd name="T23" fmla="*/ 214748364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288">
                <a:moveTo>
                  <a:pt x="82" y="0"/>
                </a:moveTo>
                <a:cubicBezTo>
                  <a:pt x="81" y="0"/>
                  <a:pt x="81" y="0"/>
                  <a:pt x="80" y="0"/>
                </a:cubicBezTo>
                <a:cubicBezTo>
                  <a:pt x="80" y="0"/>
                  <a:pt x="79" y="0"/>
                  <a:pt x="79" y="0"/>
                </a:cubicBezTo>
                <a:cubicBezTo>
                  <a:pt x="35" y="0"/>
                  <a:pt x="0" y="36"/>
                  <a:pt x="0" y="79"/>
                </a:cubicBezTo>
                <a:cubicBezTo>
                  <a:pt x="0" y="122"/>
                  <a:pt x="80" y="288"/>
                  <a:pt x="80" y="288"/>
                </a:cubicBezTo>
                <a:cubicBezTo>
                  <a:pt x="80" y="288"/>
                  <a:pt x="160" y="121"/>
                  <a:pt x="160" y="79"/>
                </a:cubicBezTo>
                <a:cubicBezTo>
                  <a:pt x="160" y="36"/>
                  <a:pt x="125" y="0"/>
                  <a:pt x="82" y="0"/>
                </a:cubicBezTo>
                <a:close/>
                <a:moveTo>
                  <a:pt x="80" y="108"/>
                </a:moveTo>
                <a:cubicBezTo>
                  <a:pt x="60" y="108"/>
                  <a:pt x="44" y="92"/>
                  <a:pt x="44" y="72"/>
                </a:cubicBezTo>
                <a:cubicBezTo>
                  <a:pt x="44" y="52"/>
                  <a:pt x="60" y="36"/>
                  <a:pt x="80" y="36"/>
                </a:cubicBezTo>
                <a:cubicBezTo>
                  <a:pt x="100" y="36"/>
                  <a:pt x="116" y="52"/>
                  <a:pt x="116" y="72"/>
                </a:cubicBezTo>
                <a:cubicBezTo>
                  <a:pt x="116" y="92"/>
                  <a:pt x="100" y="108"/>
                  <a:pt x="80" y="108"/>
                </a:cubicBez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
        <p:nvSpPr>
          <p:cNvPr id="2" name="文本框 1">
            <a:extLst>
              <a:ext uri="{FF2B5EF4-FFF2-40B4-BE49-F238E27FC236}">
                <a16:creationId xmlns:a16="http://schemas.microsoft.com/office/drawing/2014/main" id="{FB304511-7D57-B078-7BE0-5ABC168F0A2F}"/>
              </a:ext>
            </a:extLst>
          </p:cNvPr>
          <p:cNvSpPr txBox="1"/>
          <p:nvPr/>
        </p:nvSpPr>
        <p:spPr>
          <a:xfrm>
            <a:off x="2647950" y="5323368"/>
            <a:ext cx="8615473" cy="923330"/>
          </a:xfrm>
          <a:prstGeom prst="rect">
            <a:avLst/>
          </a:prstGeom>
          <a:noFill/>
        </p:spPr>
        <p:txBody>
          <a:bodyPr wrap="square" rtlCol="0">
            <a:spAutoFit/>
          </a:bodyPr>
          <a:lstStyle/>
          <a:p>
            <a:pPr algn="ctr"/>
            <a:r>
              <a:rPr lang="en-US" altLang="zh-CN" dirty="0">
                <a:solidFill>
                  <a:schemeClr val="bg1"/>
                </a:solidFill>
              </a:rPr>
              <a:t>Zhou Yang, </a:t>
            </a:r>
            <a:r>
              <a:rPr lang="en-US" altLang="zh-CN" dirty="0" err="1">
                <a:solidFill>
                  <a:schemeClr val="bg1"/>
                </a:solidFill>
              </a:rPr>
              <a:t>Zhipeng</a:t>
            </a:r>
            <a:r>
              <a:rPr lang="en-US" altLang="zh-CN" dirty="0">
                <a:solidFill>
                  <a:schemeClr val="bg1"/>
                </a:solidFill>
              </a:rPr>
              <a:t> Zhao, </a:t>
            </a:r>
            <a:r>
              <a:rPr lang="en-US" altLang="zh-CN" dirty="0" err="1">
                <a:solidFill>
                  <a:schemeClr val="bg1"/>
                </a:solidFill>
              </a:rPr>
              <a:t>Chenyu</a:t>
            </a:r>
            <a:r>
              <a:rPr lang="en-US" altLang="zh-CN" dirty="0">
                <a:solidFill>
                  <a:schemeClr val="bg1"/>
                </a:solidFill>
              </a:rPr>
              <a:t> Wang, </a:t>
            </a:r>
            <a:r>
              <a:rPr lang="en-US" altLang="zh-CN" dirty="0" err="1">
                <a:solidFill>
                  <a:schemeClr val="bg1"/>
                </a:solidFill>
              </a:rPr>
              <a:t>Jieke</a:t>
            </a:r>
            <a:r>
              <a:rPr lang="en-US" altLang="zh-CN" dirty="0">
                <a:solidFill>
                  <a:schemeClr val="bg1"/>
                </a:solidFill>
              </a:rPr>
              <a:t> Shi, </a:t>
            </a:r>
            <a:r>
              <a:rPr lang="en-US" altLang="zh-CN" dirty="0" err="1">
                <a:solidFill>
                  <a:schemeClr val="bg1"/>
                </a:solidFill>
              </a:rPr>
              <a:t>Dongsun</a:t>
            </a:r>
            <a:r>
              <a:rPr lang="en-US" altLang="zh-CN" dirty="0">
                <a:solidFill>
                  <a:schemeClr val="bg1"/>
                </a:solidFill>
              </a:rPr>
              <a:t> Kim, </a:t>
            </a:r>
            <a:r>
              <a:rPr lang="en-US" altLang="zh-CN" dirty="0" err="1">
                <a:solidFill>
                  <a:schemeClr val="bg1"/>
                </a:solidFill>
              </a:rPr>
              <a:t>DongGyun</a:t>
            </a:r>
            <a:r>
              <a:rPr lang="en-US" altLang="zh-CN" dirty="0">
                <a:solidFill>
                  <a:schemeClr val="bg1"/>
                </a:solidFill>
              </a:rPr>
              <a:t> Han, David Lo</a:t>
            </a:r>
          </a:p>
          <a:p>
            <a:pPr algn="ctr"/>
            <a:endParaRPr lang="en-US" altLang="zh-CN" dirty="0">
              <a:solidFill>
                <a:schemeClr val="bg1"/>
              </a:solidFill>
            </a:endParaRPr>
          </a:p>
          <a:p>
            <a:pPr algn="ctr"/>
            <a:r>
              <a:rPr lang="zh-CN" altLang="en-US" dirty="0">
                <a:solidFill>
                  <a:schemeClr val="bg1"/>
                </a:solidFill>
              </a:rPr>
              <a:t> </a:t>
            </a:r>
          </a:p>
        </p:txBody>
      </p:sp>
      <p:sp>
        <p:nvSpPr>
          <p:cNvPr id="3" name="灯片编号占位符 2">
            <a:extLst>
              <a:ext uri="{FF2B5EF4-FFF2-40B4-BE49-F238E27FC236}">
                <a16:creationId xmlns:a16="http://schemas.microsoft.com/office/drawing/2014/main" id="{A9898465-16A7-3C6C-90A4-91DE398BD0C7}"/>
              </a:ext>
            </a:extLst>
          </p:cNvPr>
          <p:cNvSpPr>
            <a:spLocks noGrp="1"/>
          </p:cNvSpPr>
          <p:nvPr>
            <p:ph type="sldNum" sz="quarter" idx="12"/>
          </p:nvPr>
        </p:nvSpPr>
        <p:spPr/>
        <p:txBody>
          <a:bodyPr/>
          <a:lstStyle/>
          <a:p>
            <a:pPr>
              <a:defRPr/>
            </a:pPr>
            <a:fld id="{B9D3F231-A283-4939-9494-558AECB9A81E}" type="slidenum">
              <a:rPr lang="zh-CN" altLang="en-US" smtClean="0"/>
              <a:pPr>
                <a:defRPr/>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OVERVIEW</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18</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19" y="1280885"/>
            <a:ext cx="10781415" cy="3785652"/>
          </a:xfrm>
          <a:prstGeom prst="rect">
            <a:avLst/>
          </a:prstGeom>
          <a:noFill/>
        </p:spPr>
        <p:txBody>
          <a:bodyPr wrap="square">
            <a:spAutoFit/>
          </a:bodyPr>
          <a:lstStyle/>
          <a:p>
            <a:r>
              <a:rPr lang="en-US" altLang="zh-CN" sz="2000" b="1" dirty="0"/>
              <a:t>• MIA threats in code models: </a:t>
            </a:r>
          </a:p>
          <a:p>
            <a:r>
              <a:rPr lang="en-US" altLang="zh-CN" sz="2000" dirty="0"/>
              <a:t>We are the first to investigate the risks of membership information leakage when using </a:t>
            </a:r>
            <a:r>
              <a:rPr lang="en-US" altLang="zh-CN" sz="2000" dirty="0" err="1"/>
              <a:t>codemodels</a:t>
            </a:r>
            <a:r>
              <a:rPr lang="en-US" altLang="zh-CN" sz="2000" dirty="0"/>
              <a:t>. We propose Gotcha, an effective membership inference attack method for code models to investigate such risks. </a:t>
            </a:r>
          </a:p>
          <a:p>
            <a:endParaRPr lang="en-US" altLang="zh-CN" sz="2000" dirty="0"/>
          </a:p>
          <a:p>
            <a:r>
              <a:rPr lang="en-US" altLang="zh-CN" sz="2000" b="1" dirty="0"/>
              <a:t>• Risk assessment of code models: </a:t>
            </a:r>
          </a:p>
          <a:p>
            <a:r>
              <a:rPr lang="en-US" altLang="zh-CN" sz="2000" dirty="0"/>
              <a:t>The attacker’s knowledge of the victim model affects the risk of membership information leakage. Using a different decoding strategy (i.e., changing from beam-search to top-</a:t>
            </a:r>
            <a:r>
              <a:rPr lang="zh-CN" altLang="en-US" sz="2000" dirty="0"/>
              <a:t>𝑘 </a:t>
            </a:r>
            <a:r>
              <a:rPr lang="en-US" altLang="zh-CN" sz="2000" dirty="0"/>
              <a:t>sampling) can mitigate the risk.</a:t>
            </a:r>
          </a:p>
          <a:p>
            <a:endParaRPr lang="en-US" altLang="zh-CN" sz="2000" dirty="0"/>
          </a:p>
          <a:p>
            <a:r>
              <a:rPr lang="en-US" altLang="zh-CN" sz="2000" b="1" dirty="0"/>
              <a:t>• Empirical study: </a:t>
            </a:r>
          </a:p>
          <a:p>
            <a:r>
              <a:rPr lang="en-US" altLang="zh-CN" sz="2000" dirty="0"/>
              <a:t>We find that the risk of leaking pre-training data’s membership information is relatively lower. </a:t>
            </a:r>
            <a:endParaRPr lang="zh-CN" altLang="en-US" sz="2000" dirty="0"/>
          </a:p>
        </p:txBody>
      </p:sp>
    </p:spTree>
    <p:extLst>
      <p:ext uri="{BB962C8B-B14F-4D97-AF65-F5344CB8AC3E}">
        <p14:creationId xmlns:p14="http://schemas.microsoft.com/office/powerpoint/2010/main" val="4146614853"/>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OVERVIEW</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19</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19" y="1280885"/>
            <a:ext cx="10781415" cy="4708981"/>
          </a:xfrm>
          <a:prstGeom prst="rect">
            <a:avLst/>
          </a:prstGeom>
          <a:noFill/>
        </p:spPr>
        <p:txBody>
          <a:bodyPr wrap="square">
            <a:spAutoFit/>
          </a:bodyPr>
          <a:lstStyle/>
          <a:p>
            <a:r>
              <a:rPr lang="en-US" altLang="zh-CN" sz="2000" b="1" dirty="0"/>
              <a:t>Model</a:t>
            </a:r>
            <a:r>
              <a:rPr lang="zh-CN" altLang="en-US" sz="2000" b="1" dirty="0"/>
              <a:t>：</a:t>
            </a:r>
            <a:endParaRPr lang="en-US" altLang="zh-CN" sz="2000" b="1" dirty="0"/>
          </a:p>
          <a:p>
            <a:endParaRPr lang="en-US" altLang="zh-CN" sz="2000" b="1" dirty="0"/>
          </a:p>
          <a:p>
            <a:r>
              <a:rPr lang="en-US" altLang="zh-CN" sz="2000" dirty="0" err="1"/>
              <a:t>codeGPT</a:t>
            </a:r>
            <a:r>
              <a:rPr lang="en-US" altLang="zh-CN" sz="2000" dirty="0"/>
              <a:t>(</a:t>
            </a:r>
            <a:r>
              <a:rPr lang="en-US" altLang="zh-CN" dirty="0"/>
              <a:t>beam search)</a:t>
            </a:r>
          </a:p>
          <a:p>
            <a:endParaRPr lang="en-US" altLang="zh-CN" sz="2000" b="1" dirty="0"/>
          </a:p>
          <a:p>
            <a:r>
              <a:rPr lang="en-US" altLang="zh-CN" sz="2000" b="1" dirty="0"/>
              <a:t>Threat Model: </a:t>
            </a:r>
          </a:p>
          <a:p>
            <a:endParaRPr lang="en-US" altLang="zh-CN" sz="2000" b="1" dirty="0"/>
          </a:p>
          <a:p>
            <a:r>
              <a:rPr lang="en-US" altLang="zh-CN" sz="2000" dirty="0"/>
              <a:t>Assumption 1:</a:t>
            </a:r>
          </a:p>
          <a:p>
            <a:r>
              <a:rPr lang="en-US" altLang="zh-CN" sz="2000" dirty="0"/>
              <a:t>The users of code models have black-box access to the models multiple times to collect the pairs of</a:t>
            </a:r>
          </a:p>
          <a:p>
            <a:r>
              <a:rPr lang="en-US" altLang="zh-CN" sz="2000" dirty="0"/>
              <a:t>input and output. </a:t>
            </a:r>
          </a:p>
          <a:p>
            <a:endParaRPr lang="en-US" altLang="zh-CN" sz="2000" dirty="0"/>
          </a:p>
          <a:p>
            <a:r>
              <a:rPr lang="en-US" altLang="zh-CN" sz="2000" dirty="0"/>
              <a:t>Assumption 2: </a:t>
            </a:r>
          </a:p>
          <a:p>
            <a:r>
              <a:rPr lang="en-US" altLang="zh-CN" sz="2000" dirty="0"/>
              <a:t>The attacker cannot access the model parameters or the gradient information.</a:t>
            </a:r>
          </a:p>
          <a:p>
            <a:endParaRPr lang="en-US" altLang="zh-CN" sz="2000" dirty="0"/>
          </a:p>
          <a:p>
            <a:r>
              <a:rPr lang="en-US" altLang="zh-CN" sz="2000" dirty="0"/>
              <a:t>Assumption 3:</a:t>
            </a:r>
          </a:p>
          <a:p>
            <a:r>
              <a:rPr lang="en-US" altLang="zh-CN" sz="2000" dirty="0"/>
              <a:t>The users can access part of the training data of the models.</a:t>
            </a:r>
            <a:endParaRPr lang="zh-CN" altLang="en-US" sz="2000" dirty="0"/>
          </a:p>
        </p:txBody>
      </p:sp>
    </p:spTree>
    <p:extLst>
      <p:ext uri="{BB962C8B-B14F-4D97-AF65-F5344CB8AC3E}">
        <p14:creationId xmlns:p14="http://schemas.microsoft.com/office/powerpoint/2010/main" val="406878557"/>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C86B6"/>
                </a:solidFill>
                <a:latin typeface="华文细黑" panose="02010600040101010101" pitchFamily="2" charset="-122"/>
                <a:ea typeface="华文细黑" panose="02010600040101010101" pitchFamily="2" charset="-122"/>
              </a:rPr>
              <a:t>BACKGROUND</a:t>
            </a:r>
            <a:endPar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endParaRPr>
          </a:p>
        </p:txBody>
      </p:sp>
      <p:sp>
        <p:nvSpPr>
          <p:cNvPr id="3" name="文本框 2">
            <a:extLst>
              <a:ext uri="{FF2B5EF4-FFF2-40B4-BE49-F238E27FC236}">
                <a16:creationId xmlns:a16="http://schemas.microsoft.com/office/drawing/2014/main" id="{ED48C211-F593-E28E-2383-AB0C811C6CBA}"/>
              </a:ext>
            </a:extLst>
          </p:cNvPr>
          <p:cNvSpPr txBox="1"/>
          <p:nvPr/>
        </p:nvSpPr>
        <p:spPr>
          <a:xfrm>
            <a:off x="708837" y="1721327"/>
            <a:ext cx="10512056" cy="4093428"/>
          </a:xfrm>
          <a:prstGeom prst="rect">
            <a:avLst/>
          </a:prstGeom>
          <a:noFill/>
        </p:spPr>
        <p:txBody>
          <a:bodyPr wrap="square">
            <a:spAutoFit/>
          </a:bodyPr>
          <a:lstStyle/>
          <a:p>
            <a:pPr>
              <a:buFont typeface="+mj-lt"/>
              <a:buAutoNum type="arabicPeriod"/>
            </a:pPr>
            <a:r>
              <a:rPr lang="en-US" altLang="zh-CN" sz="2000" b="1" dirty="0"/>
              <a:t>Training Data Exposure</a:t>
            </a:r>
            <a:r>
              <a:rPr lang="en-US" altLang="zh-CN" sz="2000" dirty="0"/>
              <a:t>:</a:t>
            </a:r>
          </a:p>
          <a:p>
            <a:pPr lvl="1"/>
            <a:r>
              <a:rPr lang="en-US" altLang="zh-CN" sz="2000" dirty="0"/>
              <a:t>If private code is used without permission, the model might inadvertently "memorize" specific portions of these codes, leading to privacy leaks.</a:t>
            </a:r>
          </a:p>
          <a:p>
            <a:pPr lvl="1"/>
            <a:endParaRPr lang="en-US" altLang="zh-CN" sz="2000" dirty="0"/>
          </a:p>
          <a:p>
            <a:pPr>
              <a:buFont typeface="+mj-lt"/>
              <a:buAutoNum type="arabicPeriod"/>
            </a:pPr>
            <a:r>
              <a:rPr lang="en-US" altLang="zh-CN" sz="2000" b="1" dirty="0"/>
              <a:t>Sensitive Information in Generated Code</a:t>
            </a:r>
            <a:r>
              <a:rPr lang="en-US" altLang="zh-CN" sz="2000" dirty="0"/>
              <a:t>:</a:t>
            </a:r>
          </a:p>
          <a:p>
            <a:pPr lvl="1"/>
            <a:r>
              <a:rPr lang="en-US" altLang="zh-CN" sz="2000" dirty="0"/>
              <a:t>When LLMs for Code generate code, they might include patterns and information based on their training data. If this data contains sensitive elements like API keys, passwords, or other confidential data, the model might unintentionally include this information in its outputs.</a:t>
            </a:r>
          </a:p>
          <a:p>
            <a:pPr lvl="1"/>
            <a:endParaRPr lang="en-US" altLang="zh-CN" sz="2000" dirty="0"/>
          </a:p>
          <a:p>
            <a:pPr>
              <a:buFont typeface="+mj-lt"/>
              <a:buAutoNum type="arabicPeriod"/>
            </a:pPr>
            <a:r>
              <a:rPr lang="en-US" altLang="zh-CN" sz="2000" b="1" dirty="0"/>
              <a:t>Inference Attacks</a:t>
            </a:r>
            <a:r>
              <a:rPr lang="en-US" altLang="zh-CN" sz="2000" dirty="0"/>
              <a:t>:</a:t>
            </a:r>
          </a:p>
          <a:p>
            <a:pPr lvl="1"/>
            <a:r>
              <a:rPr lang="en-US" altLang="zh-CN" sz="2000" dirty="0"/>
              <a:t>Attackers can potentially manipulate the model to reveal sensitive information from its training data through carefully crafted queries. For example, submitting specific code snippets to the model could allow attackers to infer details about other related code or data.</a:t>
            </a:r>
          </a:p>
        </p:txBody>
      </p:sp>
      <p:sp>
        <p:nvSpPr>
          <p:cNvPr id="2" name="文本框 1">
            <a:extLst>
              <a:ext uri="{FF2B5EF4-FFF2-40B4-BE49-F238E27FC236}">
                <a16:creationId xmlns:a16="http://schemas.microsoft.com/office/drawing/2014/main" id="{8B1D6240-5ED0-423E-08E7-A743F06DDB4F}"/>
              </a:ext>
            </a:extLst>
          </p:cNvPr>
          <p:cNvSpPr txBox="1"/>
          <p:nvPr/>
        </p:nvSpPr>
        <p:spPr>
          <a:xfrm>
            <a:off x="708837" y="1115385"/>
            <a:ext cx="8243777" cy="461665"/>
          </a:xfrm>
          <a:prstGeom prst="rect">
            <a:avLst/>
          </a:prstGeom>
          <a:noFill/>
        </p:spPr>
        <p:txBody>
          <a:bodyPr wrap="square" rtlCol="0">
            <a:spAutoFit/>
          </a:bodyPr>
          <a:lstStyle/>
          <a:p>
            <a:r>
              <a:rPr lang="en-US" altLang="zh-CN" sz="2400" b="1" dirty="0"/>
              <a:t>What is Privacy Leakage in LLM for Code?</a:t>
            </a:r>
          </a:p>
        </p:txBody>
      </p:sp>
      <p:sp>
        <p:nvSpPr>
          <p:cNvPr id="4" name="灯片编号占位符 3">
            <a:extLst>
              <a:ext uri="{FF2B5EF4-FFF2-40B4-BE49-F238E27FC236}">
                <a16:creationId xmlns:a16="http://schemas.microsoft.com/office/drawing/2014/main" id="{19F358A4-ABC3-F522-7B4A-4DD8C5A965BB}"/>
              </a:ext>
            </a:extLst>
          </p:cNvPr>
          <p:cNvSpPr>
            <a:spLocks noGrp="1"/>
          </p:cNvSpPr>
          <p:nvPr>
            <p:ph type="sldNum" sz="quarter" idx="12"/>
          </p:nvPr>
        </p:nvSpPr>
        <p:spPr/>
        <p:txBody>
          <a:bodyPr/>
          <a:lstStyle/>
          <a:p>
            <a:pPr>
              <a:defRPr/>
            </a:pPr>
            <a:fld id="{2E5D1CF9-D814-4A5B-B0F3-290ABF1B0838}" type="slidenum">
              <a:rPr lang="zh-CN" altLang="en-US" smtClean="0"/>
              <a:pPr>
                <a:defRPr/>
              </a:pPr>
              <a:t>2</a:t>
            </a:fld>
            <a:endParaRPr lang="zh-CN" altLang="en-US"/>
          </a:p>
        </p:txBody>
      </p:sp>
    </p:spTree>
    <p:extLst>
      <p:ext uri="{BB962C8B-B14F-4D97-AF65-F5344CB8AC3E}">
        <p14:creationId xmlns:p14="http://schemas.microsoft.com/office/powerpoint/2010/main" val="216831474"/>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20</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19" y="1280885"/>
            <a:ext cx="10574081" cy="2554545"/>
          </a:xfrm>
          <a:prstGeom prst="rect">
            <a:avLst/>
          </a:prstGeom>
          <a:noFill/>
        </p:spPr>
        <p:txBody>
          <a:bodyPr wrap="square">
            <a:spAutoFit/>
          </a:bodyPr>
          <a:lstStyle/>
          <a:p>
            <a:r>
              <a:rPr lang="en-US" altLang="zh-CN" sz="2000" b="1" dirty="0"/>
              <a:t>Task Formulation</a:t>
            </a:r>
            <a:r>
              <a:rPr lang="zh-CN" altLang="en-US" sz="2000" b="1" dirty="0"/>
              <a:t>：</a:t>
            </a:r>
            <a:endParaRPr lang="en-US" altLang="zh-CN" sz="2000" b="1" dirty="0"/>
          </a:p>
          <a:p>
            <a:endParaRPr lang="en-US" altLang="zh-CN" sz="2000" b="1" dirty="0"/>
          </a:p>
          <a:p>
            <a:r>
              <a:rPr lang="en-US" altLang="zh-CN" sz="2000" dirty="0"/>
              <a:t>The model M can be queried and complete code in a black-box manner.</a:t>
            </a:r>
          </a:p>
          <a:p>
            <a:endParaRPr lang="en-US" altLang="zh-CN" sz="2000" dirty="0"/>
          </a:p>
          <a:p>
            <a:endParaRPr lang="en-US" altLang="zh-CN" sz="2000" dirty="0"/>
          </a:p>
          <a:p>
            <a:endParaRPr lang="en-US" altLang="zh-CN" sz="2000" dirty="0"/>
          </a:p>
          <a:p>
            <a:r>
              <a:rPr lang="en-US" altLang="zh-CN" sz="2000" dirty="0"/>
              <a:t>The attacker aims to build a binary classifier G to infer whether an example (</a:t>
            </a:r>
            <a:r>
              <a:rPr lang="zh-CN" altLang="en-US" sz="2000" dirty="0"/>
              <a:t>𝑥</a:t>
            </a:r>
            <a:r>
              <a:rPr lang="en-US" altLang="zh-CN" sz="2000" dirty="0"/>
              <a:t>, </a:t>
            </a:r>
            <a:r>
              <a:rPr lang="zh-CN" altLang="en-US" sz="2000" dirty="0"/>
              <a:t>𝑦</a:t>
            </a:r>
            <a:r>
              <a:rPr lang="en-US" altLang="zh-CN" sz="2000" dirty="0"/>
              <a:t>) is a member of the training set D</a:t>
            </a:r>
            <a:r>
              <a:rPr lang="zh-CN" altLang="en-US" sz="2000" dirty="0"/>
              <a:t>𝑖𝑛 </a:t>
            </a:r>
            <a:r>
              <a:rPr lang="en-US" altLang="zh-CN" sz="2000" dirty="0"/>
              <a:t>.</a:t>
            </a:r>
            <a:endParaRPr lang="zh-CN" altLang="en-US" sz="2000" dirty="0"/>
          </a:p>
        </p:txBody>
      </p:sp>
      <p:pic>
        <p:nvPicPr>
          <p:cNvPr id="5" name="图片 4">
            <a:extLst>
              <a:ext uri="{FF2B5EF4-FFF2-40B4-BE49-F238E27FC236}">
                <a16:creationId xmlns:a16="http://schemas.microsoft.com/office/drawing/2014/main" id="{BF66CBE0-A419-B07D-303E-C690B317A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180" y="1280885"/>
            <a:ext cx="2804850" cy="545387"/>
          </a:xfrm>
          <a:prstGeom prst="rect">
            <a:avLst/>
          </a:prstGeom>
        </p:spPr>
      </p:pic>
      <p:pic>
        <p:nvPicPr>
          <p:cNvPr id="8" name="图片 7">
            <a:extLst>
              <a:ext uri="{FF2B5EF4-FFF2-40B4-BE49-F238E27FC236}">
                <a16:creationId xmlns:a16="http://schemas.microsoft.com/office/drawing/2014/main" id="{165BC87A-350A-4EC5-53C2-90B28C99A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79" y="2446373"/>
            <a:ext cx="1707626" cy="426906"/>
          </a:xfrm>
          <a:prstGeom prst="rect">
            <a:avLst/>
          </a:prstGeom>
        </p:spPr>
      </p:pic>
      <p:pic>
        <p:nvPicPr>
          <p:cNvPr id="10" name="图片 9">
            <a:extLst>
              <a:ext uri="{FF2B5EF4-FFF2-40B4-BE49-F238E27FC236}">
                <a16:creationId xmlns:a16="http://schemas.microsoft.com/office/drawing/2014/main" id="{5A1EA06B-E632-09C6-4173-8C4D18C13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0556" y="4201914"/>
            <a:ext cx="5410887" cy="1028516"/>
          </a:xfrm>
          <a:prstGeom prst="rect">
            <a:avLst/>
          </a:prstGeom>
        </p:spPr>
      </p:pic>
      <p:sp>
        <p:nvSpPr>
          <p:cNvPr id="3" name="矩形 2">
            <a:extLst>
              <a:ext uri="{FF2B5EF4-FFF2-40B4-BE49-F238E27FC236}">
                <a16:creationId xmlns:a16="http://schemas.microsoft.com/office/drawing/2014/main" id="{7E4EA0C6-7825-9721-0B92-9DD5DDEA3BCF}"/>
              </a:ext>
            </a:extLst>
          </p:cNvPr>
          <p:cNvSpPr/>
          <p:nvPr/>
        </p:nvSpPr>
        <p:spPr bwMode="auto">
          <a:xfrm>
            <a:off x="9474200" y="4529667"/>
            <a:ext cx="609600" cy="3651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x</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6" name="矩形 5">
            <a:extLst>
              <a:ext uri="{FF2B5EF4-FFF2-40B4-BE49-F238E27FC236}">
                <a16:creationId xmlns:a16="http://schemas.microsoft.com/office/drawing/2014/main" id="{8F5E1650-EE24-2615-A92A-514EEB0B524F}"/>
              </a:ext>
            </a:extLst>
          </p:cNvPr>
          <p:cNvSpPr/>
          <p:nvPr/>
        </p:nvSpPr>
        <p:spPr bwMode="auto">
          <a:xfrm>
            <a:off x="10083800" y="4529666"/>
            <a:ext cx="609600" cy="3651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cxnSp>
        <p:nvCxnSpPr>
          <p:cNvPr id="11" name="直接箭头连接符 10">
            <a:extLst>
              <a:ext uri="{FF2B5EF4-FFF2-40B4-BE49-F238E27FC236}">
                <a16:creationId xmlns:a16="http://schemas.microsoft.com/office/drawing/2014/main" id="{A1C3476D-7761-932A-0010-D768A922BFB5}"/>
              </a:ext>
            </a:extLst>
          </p:cNvPr>
          <p:cNvCxnSpPr>
            <a:stCxn id="3" idx="2"/>
          </p:cNvCxnSpPr>
          <p:nvPr/>
        </p:nvCxnSpPr>
        <p:spPr bwMode="auto">
          <a:xfrm>
            <a:off x="9779000" y="4894792"/>
            <a:ext cx="0" cy="3356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a:extLst>
              <a:ext uri="{FF2B5EF4-FFF2-40B4-BE49-F238E27FC236}">
                <a16:creationId xmlns:a16="http://schemas.microsoft.com/office/drawing/2014/main" id="{841B0756-DA04-B0EC-09B3-6430A66F7D0A}"/>
              </a:ext>
            </a:extLst>
          </p:cNvPr>
          <p:cNvSpPr/>
          <p:nvPr/>
        </p:nvSpPr>
        <p:spPr bwMode="auto">
          <a:xfrm>
            <a:off x="9568687" y="5847046"/>
            <a:ext cx="420624"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13" name="图片 12">
            <a:extLst>
              <a:ext uri="{FF2B5EF4-FFF2-40B4-BE49-F238E27FC236}">
                <a16:creationId xmlns:a16="http://schemas.microsoft.com/office/drawing/2014/main" id="{236B7337-1846-FC93-E957-E353228C82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5481" y="5880841"/>
            <a:ext cx="227035" cy="279740"/>
          </a:xfrm>
          <a:prstGeom prst="rect">
            <a:avLst/>
          </a:prstGeom>
        </p:spPr>
      </p:pic>
      <p:sp>
        <p:nvSpPr>
          <p:cNvPr id="14" name="椭圆 13">
            <a:extLst>
              <a:ext uri="{FF2B5EF4-FFF2-40B4-BE49-F238E27FC236}">
                <a16:creationId xmlns:a16="http://schemas.microsoft.com/office/drawing/2014/main" id="{35CCC505-ED0B-F813-A973-CE606F8BBDF7}"/>
              </a:ext>
            </a:extLst>
          </p:cNvPr>
          <p:cNvSpPr/>
          <p:nvPr/>
        </p:nvSpPr>
        <p:spPr bwMode="auto">
          <a:xfrm>
            <a:off x="9444570" y="5226755"/>
            <a:ext cx="668859" cy="2926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M</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cxnSp>
        <p:nvCxnSpPr>
          <p:cNvPr id="15" name="直接箭头连接符 14">
            <a:extLst>
              <a:ext uri="{FF2B5EF4-FFF2-40B4-BE49-F238E27FC236}">
                <a16:creationId xmlns:a16="http://schemas.microsoft.com/office/drawing/2014/main" id="{29B53D53-9A5A-70A0-3F27-D0F1A7EC6976}"/>
              </a:ext>
            </a:extLst>
          </p:cNvPr>
          <p:cNvCxnSpPr/>
          <p:nvPr/>
        </p:nvCxnSpPr>
        <p:spPr bwMode="auto">
          <a:xfrm>
            <a:off x="9778999" y="5511408"/>
            <a:ext cx="0" cy="3356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6399368"/>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21</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20" y="1280885"/>
            <a:ext cx="4727946" cy="1323439"/>
          </a:xfrm>
          <a:prstGeom prst="rect">
            <a:avLst/>
          </a:prstGeom>
          <a:noFill/>
        </p:spPr>
        <p:txBody>
          <a:bodyPr wrap="square">
            <a:spAutoFit/>
          </a:bodyPr>
          <a:lstStyle/>
          <a:p>
            <a:r>
              <a:rPr lang="en-US" altLang="zh-CN" sz="2000" b="1" dirty="0"/>
              <a:t>Training Surrogate Models</a:t>
            </a:r>
            <a:r>
              <a:rPr lang="zh-CN" altLang="en-US" sz="2000" b="1" dirty="0"/>
              <a:t>：</a:t>
            </a:r>
            <a:endParaRPr lang="en-US" altLang="zh-CN" sz="2000" b="1" dirty="0"/>
          </a:p>
          <a:p>
            <a:endParaRPr lang="en-US" altLang="zh-CN" sz="2000" b="1" dirty="0"/>
          </a:p>
          <a:p>
            <a:r>
              <a:rPr lang="en-US" altLang="zh-CN" sz="2000" dirty="0"/>
              <a:t>M</a:t>
            </a:r>
            <a:r>
              <a:rPr lang="zh-CN" altLang="en-US" sz="2000" dirty="0"/>
              <a:t>：</a:t>
            </a:r>
            <a:r>
              <a:rPr lang="en-US" altLang="zh-CN" sz="2000" dirty="0"/>
              <a:t>victim model</a:t>
            </a:r>
          </a:p>
          <a:p>
            <a:r>
              <a:rPr lang="en-US" altLang="zh-CN" sz="2000" dirty="0"/>
              <a:t>S</a:t>
            </a:r>
            <a:r>
              <a:rPr lang="zh-CN" altLang="en-US" sz="2000" dirty="0"/>
              <a:t>：</a:t>
            </a:r>
            <a:r>
              <a:rPr lang="en-US" altLang="zh-CN" sz="2000" dirty="0"/>
              <a:t>surrogate model</a:t>
            </a:r>
          </a:p>
        </p:txBody>
      </p:sp>
      <p:pic>
        <p:nvPicPr>
          <p:cNvPr id="6" name="图片 5">
            <a:extLst>
              <a:ext uri="{FF2B5EF4-FFF2-40B4-BE49-F238E27FC236}">
                <a16:creationId xmlns:a16="http://schemas.microsoft.com/office/drawing/2014/main" id="{38ECBC67-DF74-1599-DDE8-0E743875D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111" y="2702117"/>
            <a:ext cx="7252476" cy="1944226"/>
          </a:xfrm>
          <a:prstGeom prst="rect">
            <a:avLst/>
          </a:prstGeom>
        </p:spPr>
      </p:pic>
      <p:sp>
        <p:nvSpPr>
          <p:cNvPr id="9" name="矩形 8">
            <a:extLst>
              <a:ext uri="{FF2B5EF4-FFF2-40B4-BE49-F238E27FC236}">
                <a16:creationId xmlns:a16="http://schemas.microsoft.com/office/drawing/2014/main" id="{F0800978-08CD-3BF2-21B3-0AD1AFB114D3}"/>
              </a:ext>
            </a:extLst>
          </p:cNvPr>
          <p:cNvSpPr/>
          <p:nvPr/>
        </p:nvSpPr>
        <p:spPr bwMode="auto">
          <a:xfrm>
            <a:off x="6534217" y="3285375"/>
            <a:ext cx="2648787" cy="368595"/>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12" name="直接箭头连接符 11">
            <a:extLst>
              <a:ext uri="{FF2B5EF4-FFF2-40B4-BE49-F238E27FC236}">
                <a16:creationId xmlns:a16="http://schemas.microsoft.com/office/drawing/2014/main" id="{0B811993-01A4-17AE-CD1F-310F78C076A2}"/>
              </a:ext>
            </a:extLst>
          </p:cNvPr>
          <p:cNvCxnSpPr/>
          <p:nvPr/>
        </p:nvCxnSpPr>
        <p:spPr bwMode="auto">
          <a:xfrm>
            <a:off x="9241976" y="3421113"/>
            <a:ext cx="844777" cy="184666"/>
          </a:xfrm>
          <a:prstGeom prst="straightConnector1">
            <a:avLst/>
          </a:prstGeom>
          <a:solidFill>
            <a:schemeClr val="accent1"/>
          </a:solidFill>
          <a:ln w="127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图片 15">
            <a:extLst>
              <a:ext uri="{FF2B5EF4-FFF2-40B4-BE49-F238E27FC236}">
                <a16:creationId xmlns:a16="http://schemas.microsoft.com/office/drawing/2014/main" id="{181ABCD1-2300-7FD5-6BAF-FCA0CBB9E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751" y="5232337"/>
            <a:ext cx="3277534" cy="746620"/>
          </a:xfrm>
          <a:prstGeom prst="rect">
            <a:avLst/>
          </a:prstGeom>
        </p:spPr>
      </p:pic>
      <p:sp>
        <p:nvSpPr>
          <p:cNvPr id="22" name="椭圆 21">
            <a:extLst>
              <a:ext uri="{FF2B5EF4-FFF2-40B4-BE49-F238E27FC236}">
                <a16:creationId xmlns:a16="http://schemas.microsoft.com/office/drawing/2014/main" id="{582FA2F9-01B2-3E34-84DB-6EC1A6D65D80}"/>
              </a:ext>
            </a:extLst>
          </p:cNvPr>
          <p:cNvSpPr/>
          <p:nvPr/>
        </p:nvSpPr>
        <p:spPr bwMode="auto">
          <a:xfrm>
            <a:off x="10200659" y="3374881"/>
            <a:ext cx="1153141" cy="46179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a:ln>
                  <a:noFill/>
                </a:ln>
                <a:solidFill>
                  <a:schemeClr val="bg1"/>
                </a:solidFill>
                <a:effectLst/>
                <a:latin typeface="Calibri" pitchFamily="34" charset="0"/>
                <a:ea typeface="宋体" pitchFamily="2" charset="-122"/>
              </a:rPr>
              <a:t>S</a:t>
            </a:r>
            <a:r>
              <a:rPr kumimoji="0" lang="en-US" altLang="zh-CN" sz="2400" b="0" i="0" u="none" strike="noStrike" cap="none" normalizeH="0" baseline="-25000" dirty="0">
                <a:ln>
                  <a:noFill/>
                </a:ln>
                <a:solidFill>
                  <a:schemeClr val="bg1"/>
                </a:solidFill>
                <a:effectLst/>
                <a:latin typeface="Calibri" pitchFamily="34" charset="0"/>
                <a:ea typeface="宋体" pitchFamily="2" charset="-122"/>
              </a:rPr>
              <a:t>train</a:t>
            </a:r>
            <a:endParaRPr kumimoji="0" lang="zh-CN" altLang="en-US" sz="1800" b="0" i="0" u="none" strike="noStrike" cap="none" normalizeH="0" baseline="-25000" dirty="0">
              <a:ln>
                <a:noFill/>
              </a:ln>
              <a:solidFill>
                <a:schemeClr val="bg1"/>
              </a:solidFill>
              <a:effectLst/>
              <a:latin typeface="Calibri" pitchFamily="34" charset="0"/>
              <a:ea typeface="宋体" pitchFamily="2" charset="-122"/>
            </a:endParaRPr>
          </a:p>
        </p:txBody>
      </p:sp>
      <p:sp>
        <p:nvSpPr>
          <p:cNvPr id="23" name="矩形 22">
            <a:extLst>
              <a:ext uri="{FF2B5EF4-FFF2-40B4-BE49-F238E27FC236}">
                <a16:creationId xmlns:a16="http://schemas.microsoft.com/office/drawing/2014/main" id="{3B6717B6-3D19-DD89-8F65-4BC70CA0398E}"/>
              </a:ext>
            </a:extLst>
          </p:cNvPr>
          <p:cNvSpPr/>
          <p:nvPr/>
        </p:nvSpPr>
        <p:spPr bwMode="auto">
          <a:xfrm>
            <a:off x="6249238" y="3161414"/>
            <a:ext cx="3220827" cy="1484929"/>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26" name="直接箭头连接符 25">
            <a:extLst>
              <a:ext uri="{FF2B5EF4-FFF2-40B4-BE49-F238E27FC236}">
                <a16:creationId xmlns:a16="http://schemas.microsoft.com/office/drawing/2014/main" id="{FDDB84CA-4CE3-EA18-2522-997B7407818C}"/>
              </a:ext>
            </a:extLst>
          </p:cNvPr>
          <p:cNvCxnSpPr/>
          <p:nvPr/>
        </p:nvCxnSpPr>
        <p:spPr bwMode="auto">
          <a:xfrm>
            <a:off x="8610600" y="4646343"/>
            <a:ext cx="313660" cy="535257"/>
          </a:xfrm>
          <a:prstGeom prst="straightConnector1">
            <a:avLst/>
          </a:prstGeom>
          <a:solidFill>
            <a:schemeClr val="accent1"/>
          </a:solidFill>
          <a:ln w="127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 name="图片 28">
            <a:extLst>
              <a:ext uri="{FF2B5EF4-FFF2-40B4-BE49-F238E27FC236}">
                <a16:creationId xmlns:a16="http://schemas.microsoft.com/office/drawing/2014/main" id="{23623E62-0456-D686-F357-A8C34E860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48158"/>
            <a:ext cx="1260824" cy="535256"/>
          </a:xfrm>
          <a:prstGeom prst="rect">
            <a:avLst/>
          </a:prstGeom>
        </p:spPr>
      </p:pic>
      <p:sp>
        <p:nvSpPr>
          <p:cNvPr id="30" name="矩形 29">
            <a:extLst>
              <a:ext uri="{FF2B5EF4-FFF2-40B4-BE49-F238E27FC236}">
                <a16:creationId xmlns:a16="http://schemas.microsoft.com/office/drawing/2014/main" id="{11829BBA-1800-FD84-2656-D9D8FEF10CB6}"/>
              </a:ext>
            </a:extLst>
          </p:cNvPr>
          <p:cNvSpPr/>
          <p:nvPr/>
        </p:nvSpPr>
        <p:spPr bwMode="auto">
          <a:xfrm>
            <a:off x="8531139" y="5181600"/>
            <a:ext cx="786241" cy="3593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bg1"/>
                </a:solidFill>
                <a:effectLst/>
                <a:latin typeface="Calibri" pitchFamily="34" charset="0"/>
                <a:ea typeface="宋体" pitchFamily="2" charset="-122"/>
              </a:rPr>
              <a:t>S</a:t>
            </a:r>
            <a:endParaRPr kumimoji="0" lang="zh-CN" altLang="en-US" sz="1800" b="0" i="0" u="none" strike="noStrike" cap="none" normalizeH="0" baseline="0" dirty="0">
              <a:ln>
                <a:noFill/>
              </a:ln>
              <a:solidFill>
                <a:schemeClr val="bg1"/>
              </a:solidFill>
              <a:effectLst/>
              <a:latin typeface="Calibri" pitchFamily="34" charset="0"/>
              <a:ea typeface="宋体" pitchFamily="2" charset="-122"/>
            </a:endParaRPr>
          </a:p>
        </p:txBody>
      </p:sp>
      <p:cxnSp>
        <p:nvCxnSpPr>
          <p:cNvPr id="32" name="直接箭头连接符 31">
            <a:extLst>
              <a:ext uri="{FF2B5EF4-FFF2-40B4-BE49-F238E27FC236}">
                <a16:creationId xmlns:a16="http://schemas.microsoft.com/office/drawing/2014/main" id="{F66BCDE2-9771-005D-558E-FDA4206049BF}"/>
              </a:ext>
            </a:extLst>
          </p:cNvPr>
          <p:cNvCxnSpPr/>
          <p:nvPr/>
        </p:nvCxnSpPr>
        <p:spPr bwMode="auto">
          <a:xfrm>
            <a:off x="9470065" y="5361262"/>
            <a:ext cx="326065" cy="0"/>
          </a:xfrm>
          <a:prstGeom prst="straightConnector1">
            <a:avLst/>
          </a:prstGeom>
          <a:solidFill>
            <a:schemeClr val="accent1"/>
          </a:solidFill>
          <a:ln w="127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a:extLst>
              <a:ext uri="{FF2B5EF4-FFF2-40B4-BE49-F238E27FC236}">
                <a16:creationId xmlns:a16="http://schemas.microsoft.com/office/drawing/2014/main" id="{4812A3BB-5091-83B6-576B-7D9C8D5221E9}"/>
              </a:ext>
            </a:extLst>
          </p:cNvPr>
          <p:cNvSpPr txBox="1"/>
          <p:nvPr/>
        </p:nvSpPr>
        <p:spPr>
          <a:xfrm>
            <a:off x="8924259" y="4692413"/>
            <a:ext cx="733328" cy="369332"/>
          </a:xfrm>
          <a:prstGeom prst="rect">
            <a:avLst/>
          </a:prstGeom>
          <a:noFill/>
        </p:spPr>
        <p:txBody>
          <a:bodyPr wrap="square" rtlCol="0">
            <a:spAutoFit/>
          </a:bodyPr>
          <a:lstStyle/>
          <a:p>
            <a:r>
              <a:rPr lang="en-US" altLang="zh-CN" dirty="0"/>
              <a:t>(x, y)</a:t>
            </a:r>
            <a:endParaRPr lang="zh-CN" altLang="en-US" dirty="0"/>
          </a:p>
        </p:txBody>
      </p:sp>
      <p:sp>
        <p:nvSpPr>
          <p:cNvPr id="34" name="矩形 33">
            <a:extLst>
              <a:ext uri="{FF2B5EF4-FFF2-40B4-BE49-F238E27FC236}">
                <a16:creationId xmlns:a16="http://schemas.microsoft.com/office/drawing/2014/main" id="{266297F8-3C51-D85A-F613-1E2AABB8E95C}"/>
              </a:ext>
            </a:extLst>
          </p:cNvPr>
          <p:cNvSpPr/>
          <p:nvPr/>
        </p:nvSpPr>
        <p:spPr bwMode="auto">
          <a:xfrm>
            <a:off x="878958" y="5361262"/>
            <a:ext cx="1049079" cy="4086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(x, y,       )</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pic>
        <p:nvPicPr>
          <p:cNvPr id="36" name="图片 35">
            <a:extLst>
              <a:ext uri="{FF2B5EF4-FFF2-40B4-BE49-F238E27FC236}">
                <a16:creationId xmlns:a16="http://schemas.microsoft.com/office/drawing/2014/main" id="{7B33E330-BDF0-2319-6229-D6C79CFD88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1301" y="5437245"/>
            <a:ext cx="227035" cy="279740"/>
          </a:xfrm>
          <a:prstGeom prst="rect">
            <a:avLst/>
          </a:prstGeom>
        </p:spPr>
      </p:pic>
      <p:cxnSp>
        <p:nvCxnSpPr>
          <p:cNvPr id="38" name="直接箭头连接符 37">
            <a:extLst>
              <a:ext uri="{FF2B5EF4-FFF2-40B4-BE49-F238E27FC236}">
                <a16:creationId xmlns:a16="http://schemas.microsoft.com/office/drawing/2014/main" id="{499C8B6A-EC5C-16C9-245D-1F3147893010}"/>
              </a:ext>
            </a:extLst>
          </p:cNvPr>
          <p:cNvCxnSpPr/>
          <p:nvPr/>
        </p:nvCxnSpPr>
        <p:spPr bwMode="auto">
          <a:xfrm>
            <a:off x="2268279" y="5540924"/>
            <a:ext cx="14389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24306471"/>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22</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20" y="1280885"/>
            <a:ext cx="5550196" cy="400110"/>
          </a:xfrm>
          <a:prstGeom prst="rect">
            <a:avLst/>
          </a:prstGeom>
          <a:noFill/>
        </p:spPr>
        <p:txBody>
          <a:bodyPr wrap="square">
            <a:spAutoFit/>
          </a:bodyPr>
          <a:lstStyle/>
          <a:p>
            <a:r>
              <a:rPr lang="en-US" altLang="zh-CN" sz="2000" b="1" dirty="0"/>
              <a:t>Training MIA Classifiers</a:t>
            </a:r>
            <a:r>
              <a:rPr lang="zh-CN" altLang="en-US" sz="2000" b="1" dirty="0"/>
              <a:t>：</a:t>
            </a:r>
            <a:endParaRPr lang="en-US" altLang="zh-CN" sz="2000" b="1" dirty="0"/>
          </a:p>
        </p:txBody>
      </p:sp>
      <p:sp>
        <p:nvSpPr>
          <p:cNvPr id="3" name="矩形 2">
            <a:extLst>
              <a:ext uri="{FF2B5EF4-FFF2-40B4-BE49-F238E27FC236}">
                <a16:creationId xmlns:a16="http://schemas.microsoft.com/office/drawing/2014/main" id="{1B14F952-56CA-E261-50B6-3D787F637113}"/>
              </a:ext>
            </a:extLst>
          </p:cNvPr>
          <p:cNvSpPr/>
          <p:nvPr/>
        </p:nvSpPr>
        <p:spPr bwMode="auto">
          <a:xfrm>
            <a:off x="1908190" y="2060611"/>
            <a:ext cx="92857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x</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5" name="矩形 4">
            <a:extLst>
              <a:ext uri="{FF2B5EF4-FFF2-40B4-BE49-F238E27FC236}">
                <a16:creationId xmlns:a16="http://schemas.microsoft.com/office/drawing/2014/main" id="{0B231E7A-3F24-9079-9C64-AF71D4F134A5}"/>
              </a:ext>
            </a:extLst>
          </p:cNvPr>
          <p:cNvSpPr/>
          <p:nvPr/>
        </p:nvSpPr>
        <p:spPr bwMode="auto">
          <a:xfrm>
            <a:off x="1908189" y="2664558"/>
            <a:ext cx="92857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8" name="矩形 7">
            <a:extLst>
              <a:ext uri="{FF2B5EF4-FFF2-40B4-BE49-F238E27FC236}">
                <a16:creationId xmlns:a16="http://schemas.microsoft.com/office/drawing/2014/main" id="{282FA97C-5C90-2CB2-C610-4D0613AFCF43}"/>
              </a:ext>
            </a:extLst>
          </p:cNvPr>
          <p:cNvSpPr/>
          <p:nvPr/>
        </p:nvSpPr>
        <p:spPr bwMode="auto">
          <a:xfrm>
            <a:off x="1908189" y="3268505"/>
            <a:ext cx="92857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10" name="图片 9">
            <a:extLst>
              <a:ext uri="{FF2B5EF4-FFF2-40B4-BE49-F238E27FC236}">
                <a16:creationId xmlns:a16="http://schemas.microsoft.com/office/drawing/2014/main" id="{2FA6A96A-7CBD-4AE3-D051-591949503F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959" y="3302300"/>
            <a:ext cx="227035" cy="279740"/>
          </a:xfrm>
          <a:prstGeom prst="rect">
            <a:avLst/>
          </a:prstGeom>
        </p:spPr>
      </p:pic>
      <p:sp>
        <p:nvSpPr>
          <p:cNvPr id="11" name="椭圆 10">
            <a:extLst>
              <a:ext uri="{FF2B5EF4-FFF2-40B4-BE49-F238E27FC236}">
                <a16:creationId xmlns:a16="http://schemas.microsoft.com/office/drawing/2014/main" id="{39CDD504-C123-0676-5AB6-53AECD217182}"/>
              </a:ext>
            </a:extLst>
          </p:cNvPr>
          <p:cNvSpPr/>
          <p:nvPr/>
        </p:nvSpPr>
        <p:spPr bwMode="auto">
          <a:xfrm>
            <a:off x="3273828" y="2600735"/>
            <a:ext cx="1060704" cy="4303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err="1">
                <a:ln>
                  <a:noFill/>
                </a:ln>
                <a:solidFill>
                  <a:schemeClr val="tx1"/>
                </a:solidFill>
                <a:effectLst/>
                <a:latin typeface="Calibri" pitchFamily="34" charset="0"/>
                <a:ea typeface="宋体" pitchFamily="2" charset="-122"/>
              </a:rPr>
              <a:t>CodeBERT</a:t>
            </a:r>
            <a:endParaRPr kumimoji="0" lang="en-US" altLang="zh-CN" sz="1000" b="0" i="0" u="none" strike="noStrike" cap="none" normalizeH="0" baseline="0" dirty="0">
              <a:ln>
                <a:noFill/>
              </a:ln>
              <a:solidFill>
                <a:schemeClr val="tx1"/>
              </a:solidFill>
              <a:effectLst/>
              <a:latin typeface="Calibri" pitchFamily="34"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000" dirty="0" err="1"/>
              <a:t>enbedding</a:t>
            </a:r>
            <a:endParaRPr kumimoji="0" lang="zh-CN" altLang="en-US" sz="1000" b="0" i="0" u="none" strike="noStrike" cap="none" normalizeH="0" baseline="0" dirty="0">
              <a:ln>
                <a:noFill/>
              </a:ln>
              <a:solidFill>
                <a:schemeClr val="tx1"/>
              </a:solidFill>
              <a:effectLst/>
              <a:latin typeface="Calibri" pitchFamily="34" charset="0"/>
              <a:ea typeface="宋体" pitchFamily="2" charset="-122"/>
            </a:endParaRPr>
          </a:p>
        </p:txBody>
      </p:sp>
      <p:sp>
        <p:nvSpPr>
          <p:cNvPr id="14" name="矩形 13">
            <a:extLst>
              <a:ext uri="{FF2B5EF4-FFF2-40B4-BE49-F238E27FC236}">
                <a16:creationId xmlns:a16="http://schemas.microsoft.com/office/drawing/2014/main" id="{DDF5DDFD-9B9C-38DB-BDD9-20AFCA3B9CE6}"/>
              </a:ext>
            </a:extLst>
          </p:cNvPr>
          <p:cNvSpPr/>
          <p:nvPr/>
        </p:nvSpPr>
        <p:spPr bwMode="auto">
          <a:xfrm>
            <a:off x="4685882" y="2038317"/>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rPr>
              <a:t>𝐿</a:t>
            </a:r>
            <a:r>
              <a:rPr kumimoji="0" lang="en-US" altLang="zh-CN" sz="1100" b="0" i="0" u="none" strike="noStrike" cap="none" normalizeH="0" baseline="0" dirty="0">
                <a:ln>
                  <a:noFill/>
                </a:ln>
                <a:solidFill>
                  <a:schemeClr val="tx1"/>
                </a:solidFill>
                <a:effectLst/>
                <a:latin typeface="Calibri" pitchFamily="34" charset="0"/>
                <a:ea typeface="宋体" pitchFamily="2" charset="-122"/>
              </a:rPr>
              <a:t>×768 x</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sp>
        <p:nvSpPr>
          <p:cNvPr id="15" name="矩形 14">
            <a:extLst>
              <a:ext uri="{FF2B5EF4-FFF2-40B4-BE49-F238E27FC236}">
                <a16:creationId xmlns:a16="http://schemas.microsoft.com/office/drawing/2014/main" id="{229203E5-9C76-CEFA-A4CA-EB629078B23A}"/>
              </a:ext>
            </a:extLst>
          </p:cNvPr>
          <p:cNvSpPr/>
          <p:nvPr/>
        </p:nvSpPr>
        <p:spPr bwMode="auto">
          <a:xfrm>
            <a:off x="4685881" y="2642264"/>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rPr>
              <a:t>𝐿</a:t>
            </a:r>
            <a:r>
              <a:rPr kumimoji="0" lang="en-US" altLang="zh-CN" sz="1100" b="0" i="0" u="none" strike="noStrike" cap="none" normalizeH="0" baseline="0" dirty="0">
                <a:ln>
                  <a:noFill/>
                </a:ln>
                <a:solidFill>
                  <a:schemeClr val="tx1"/>
                </a:solidFill>
                <a:effectLst/>
                <a:latin typeface="Calibri" pitchFamily="34" charset="0"/>
                <a:ea typeface="宋体" pitchFamily="2" charset="-122"/>
              </a:rPr>
              <a:t>×768 y</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sp>
        <p:nvSpPr>
          <p:cNvPr id="17" name="矩形 16">
            <a:extLst>
              <a:ext uri="{FF2B5EF4-FFF2-40B4-BE49-F238E27FC236}">
                <a16:creationId xmlns:a16="http://schemas.microsoft.com/office/drawing/2014/main" id="{04922130-0935-1C9C-17DA-A527E00F38FE}"/>
              </a:ext>
            </a:extLst>
          </p:cNvPr>
          <p:cNvSpPr/>
          <p:nvPr/>
        </p:nvSpPr>
        <p:spPr bwMode="auto">
          <a:xfrm>
            <a:off x="4685881" y="3246211"/>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a:ln>
                  <a:noFill/>
                </a:ln>
                <a:solidFill>
                  <a:schemeClr val="tx1"/>
                </a:solidFill>
                <a:effectLst/>
                <a:latin typeface="Calibri" pitchFamily="34" charset="0"/>
                <a:ea typeface="宋体" pitchFamily="2" charset="-122"/>
              </a:rPr>
              <a:t>𝐿</a:t>
            </a:r>
            <a:r>
              <a:rPr kumimoji="0" lang="en-US" altLang="zh-CN" sz="1100" b="0" i="0" u="none" strike="noStrike" cap="none" normalizeH="0" baseline="0" dirty="0">
                <a:ln>
                  <a:noFill/>
                </a:ln>
                <a:solidFill>
                  <a:schemeClr val="tx1"/>
                </a:solidFill>
                <a:effectLst/>
                <a:latin typeface="Calibri" pitchFamily="34" charset="0"/>
                <a:ea typeface="宋体" pitchFamily="2" charset="-122"/>
              </a:rPr>
              <a:t>×768 y</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pic>
        <p:nvPicPr>
          <p:cNvPr id="18" name="图片 17">
            <a:extLst>
              <a:ext uri="{FF2B5EF4-FFF2-40B4-BE49-F238E27FC236}">
                <a16:creationId xmlns:a16="http://schemas.microsoft.com/office/drawing/2014/main" id="{CA7B350F-7240-8DBA-8039-1D211B96F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3101" y="3302052"/>
            <a:ext cx="184360" cy="227158"/>
          </a:xfrm>
          <a:prstGeom prst="rect">
            <a:avLst/>
          </a:prstGeom>
        </p:spPr>
      </p:pic>
      <p:sp>
        <p:nvSpPr>
          <p:cNvPr id="20" name="椭圆 19">
            <a:extLst>
              <a:ext uri="{FF2B5EF4-FFF2-40B4-BE49-F238E27FC236}">
                <a16:creationId xmlns:a16="http://schemas.microsoft.com/office/drawing/2014/main" id="{51D8FA69-7E36-C3C8-F5A4-11C79BBD5596}"/>
              </a:ext>
            </a:extLst>
          </p:cNvPr>
          <p:cNvSpPr/>
          <p:nvPr/>
        </p:nvSpPr>
        <p:spPr bwMode="auto">
          <a:xfrm>
            <a:off x="6226474" y="2586286"/>
            <a:ext cx="977293" cy="4303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0" hangingPunct="0"/>
            <a:r>
              <a:rPr lang="en-US" altLang="zh-CN" sz="1100" dirty="0"/>
              <a:t>Average pooling</a:t>
            </a:r>
            <a:endParaRPr kumimoji="0" lang="zh-CN" altLang="en-US" sz="1100" b="0" i="0" u="none" strike="noStrike" cap="none" normalizeH="0" baseline="0" dirty="0">
              <a:ln>
                <a:noFill/>
              </a:ln>
              <a:solidFill>
                <a:schemeClr val="tx1"/>
              </a:solidFill>
              <a:effectLst/>
            </a:endParaRPr>
          </a:p>
        </p:txBody>
      </p:sp>
      <p:sp>
        <p:nvSpPr>
          <p:cNvPr id="21" name="矩形 20">
            <a:extLst>
              <a:ext uri="{FF2B5EF4-FFF2-40B4-BE49-F238E27FC236}">
                <a16:creationId xmlns:a16="http://schemas.microsoft.com/office/drawing/2014/main" id="{04495962-8BFA-EC30-55E0-6CF14DA9C8F5}"/>
              </a:ext>
            </a:extLst>
          </p:cNvPr>
          <p:cNvSpPr/>
          <p:nvPr/>
        </p:nvSpPr>
        <p:spPr bwMode="auto">
          <a:xfrm>
            <a:off x="7581975" y="2038317"/>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rPr>
              <a:t>1×768 x</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sp>
        <p:nvSpPr>
          <p:cNvPr id="24" name="矩形 23">
            <a:extLst>
              <a:ext uri="{FF2B5EF4-FFF2-40B4-BE49-F238E27FC236}">
                <a16:creationId xmlns:a16="http://schemas.microsoft.com/office/drawing/2014/main" id="{FCFF426B-CBD4-06F0-46F1-E7185E49E910}"/>
              </a:ext>
            </a:extLst>
          </p:cNvPr>
          <p:cNvSpPr/>
          <p:nvPr/>
        </p:nvSpPr>
        <p:spPr bwMode="auto">
          <a:xfrm>
            <a:off x="7581974" y="2642264"/>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rPr>
              <a:t>1×768 y</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sp>
        <p:nvSpPr>
          <p:cNvPr id="25" name="矩形 24">
            <a:extLst>
              <a:ext uri="{FF2B5EF4-FFF2-40B4-BE49-F238E27FC236}">
                <a16:creationId xmlns:a16="http://schemas.microsoft.com/office/drawing/2014/main" id="{E27E525F-5E61-904F-302C-E925559F5267}"/>
              </a:ext>
            </a:extLst>
          </p:cNvPr>
          <p:cNvSpPr/>
          <p:nvPr/>
        </p:nvSpPr>
        <p:spPr bwMode="auto">
          <a:xfrm>
            <a:off x="7581974" y="3246211"/>
            <a:ext cx="1111597"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a:ln>
                  <a:noFill/>
                </a:ln>
                <a:solidFill>
                  <a:schemeClr val="tx1"/>
                </a:solidFill>
                <a:effectLst/>
                <a:latin typeface="Calibri" pitchFamily="34" charset="0"/>
                <a:ea typeface="宋体" pitchFamily="2" charset="-122"/>
              </a:rPr>
              <a:t>1×768 y</a:t>
            </a:r>
            <a:endParaRPr kumimoji="0" lang="zh-CN" altLang="en-US" sz="1100" b="0" i="0" u="none" strike="noStrike" cap="none" normalizeH="0" baseline="0" dirty="0">
              <a:ln>
                <a:noFill/>
              </a:ln>
              <a:solidFill>
                <a:schemeClr val="tx1"/>
              </a:solidFill>
              <a:effectLst/>
              <a:latin typeface="Calibri" pitchFamily="34" charset="0"/>
              <a:ea typeface="宋体" pitchFamily="2" charset="-122"/>
            </a:endParaRPr>
          </a:p>
        </p:txBody>
      </p:sp>
      <p:pic>
        <p:nvPicPr>
          <p:cNvPr id="27" name="图片 26">
            <a:extLst>
              <a:ext uri="{FF2B5EF4-FFF2-40B4-BE49-F238E27FC236}">
                <a16:creationId xmlns:a16="http://schemas.microsoft.com/office/drawing/2014/main" id="{541F1D92-D000-8A0D-0644-2F4FFE3C74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0237" y="3302052"/>
            <a:ext cx="184360" cy="227158"/>
          </a:xfrm>
          <a:prstGeom prst="rect">
            <a:avLst/>
          </a:prstGeom>
        </p:spPr>
      </p:pic>
      <p:cxnSp>
        <p:nvCxnSpPr>
          <p:cNvPr id="41" name="直接连接符 40">
            <a:extLst>
              <a:ext uri="{FF2B5EF4-FFF2-40B4-BE49-F238E27FC236}">
                <a16:creationId xmlns:a16="http://schemas.microsoft.com/office/drawing/2014/main" id="{437D83E6-D460-AEA6-F8CE-64645089EE33}"/>
              </a:ext>
            </a:extLst>
          </p:cNvPr>
          <p:cNvCxnSpPr>
            <a:stCxn id="21" idx="3"/>
          </p:cNvCxnSpPr>
          <p:nvPr/>
        </p:nvCxnSpPr>
        <p:spPr bwMode="auto">
          <a:xfrm>
            <a:off x="8693572" y="2211982"/>
            <a:ext cx="2137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232FA81B-6EEC-BF51-79BC-C07D5CE9BFDF}"/>
              </a:ext>
            </a:extLst>
          </p:cNvPr>
          <p:cNvCxnSpPr>
            <a:stCxn id="25" idx="3"/>
          </p:cNvCxnSpPr>
          <p:nvPr/>
        </p:nvCxnSpPr>
        <p:spPr bwMode="auto">
          <a:xfrm>
            <a:off x="8693571" y="3419876"/>
            <a:ext cx="21370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4E83C54B-1AF9-A4B9-9D49-2BE617971B4C}"/>
              </a:ext>
            </a:extLst>
          </p:cNvPr>
          <p:cNvCxnSpPr/>
          <p:nvPr/>
        </p:nvCxnSpPr>
        <p:spPr bwMode="auto">
          <a:xfrm>
            <a:off x="8907272" y="2211982"/>
            <a:ext cx="0" cy="12170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3F5A17E-3F59-8AD4-C34A-7740CC1899F4}"/>
              </a:ext>
            </a:extLst>
          </p:cNvPr>
          <p:cNvCxnSpPr>
            <a:stCxn id="24" idx="3"/>
          </p:cNvCxnSpPr>
          <p:nvPr/>
        </p:nvCxnSpPr>
        <p:spPr bwMode="auto">
          <a:xfrm>
            <a:off x="8693571" y="2815929"/>
            <a:ext cx="41740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矩形 50">
            <a:extLst>
              <a:ext uri="{FF2B5EF4-FFF2-40B4-BE49-F238E27FC236}">
                <a16:creationId xmlns:a16="http://schemas.microsoft.com/office/drawing/2014/main" id="{E2DF5D07-4F55-3B22-5610-7EB9EDBFBDD3}"/>
              </a:ext>
            </a:extLst>
          </p:cNvPr>
          <p:cNvSpPr/>
          <p:nvPr/>
        </p:nvSpPr>
        <p:spPr bwMode="auto">
          <a:xfrm>
            <a:off x="9107350" y="2633903"/>
            <a:ext cx="420624"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x</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52" name="矩形 51">
            <a:extLst>
              <a:ext uri="{FF2B5EF4-FFF2-40B4-BE49-F238E27FC236}">
                <a16:creationId xmlns:a16="http://schemas.microsoft.com/office/drawing/2014/main" id="{D1303F02-110F-A432-BEBD-6EE037718BB2}"/>
              </a:ext>
            </a:extLst>
          </p:cNvPr>
          <p:cNvSpPr/>
          <p:nvPr/>
        </p:nvSpPr>
        <p:spPr bwMode="auto">
          <a:xfrm>
            <a:off x="9536193" y="2636860"/>
            <a:ext cx="420624"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53" name="矩形 52">
            <a:extLst>
              <a:ext uri="{FF2B5EF4-FFF2-40B4-BE49-F238E27FC236}">
                <a16:creationId xmlns:a16="http://schemas.microsoft.com/office/drawing/2014/main" id="{8816D782-2E52-9E12-6169-DF77CEAF4EC4}"/>
              </a:ext>
            </a:extLst>
          </p:cNvPr>
          <p:cNvSpPr/>
          <p:nvPr/>
        </p:nvSpPr>
        <p:spPr bwMode="auto">
          <a:xfrm>
            <a:off x="9965036" y="2633903"/>
            <a:ext cx="420624" cy="347330"/>
          </a:xfrm>
          <a:prstGeom prst="rect">
            <a:avLst/>
          </a:prstGeom>
          <a:noFill/>
          <a:ln w="127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54" name="图片 53">
            <a:extLst>
              <a:ext uri="{FF2B5EF4-FFF2-40B4-BE49-F238E27FC236}">
                <a16:creationId xmlns:a16="http://schemas.microsoft.com/office/drawing/2014/main" id="{8709D100-5869-D270-8E4B-26BCCD9320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1830" y="2667698"/>
            <a:ext cx="227035" cy="279740"/>
          </a:xfrm>
          <a:prstGeom prst="rect">
            <a:avLst/>
          </a:prstGeom>
        </p:spPr>
      </p:pic>
      <p:cxnSp>
        <p:nvCxnSpPr>
          <p:cNvPr id="55" name="直接连接符 54">
            <a:extLst>
              <a:ext uri="{FF2B5EF4-FFF2-40B4-BE49-F238E27FC236}">
                <a16:creationId xmlns:a16="http://schemas.microsoft.com/office/drawing/2014/main" id="{E1ACD333-7CEE-3523-52C7-3C68A4D72A93}"/>
              </a:ext>
            </a:extLst>
          </p:cNvPr>
          <p:cNvCxnSpPr/>
          <p:nvPr/>
        </p:nvCxnSpPr>
        <p:spPr bwMode="auto">
          <a:xfrm>
            <a:off x="2853204" y="2211982"/>
            <a:ext cx="21031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a:extLst>
              <a:ext uri="{FF2B5EF4-FFF2-40B4-BE49-F238E27FC236}">
                <a16:creationId xmlns:a16="http://schemas.microsoft.com/office/drawing/2014/main" id="{2930E972-A6DD-87A2-E442-B1750D9FC0FA}"/>
              </a:ext>
            </a:extLst>
          </p:cNvPr>
          <p:cNvCxnSpPr/>
          <p:nvPr/>
        </p:nvCxnSpPr>
        <p:spPr bwMode="auto">
          <a:xfrm>
            <a:off x="2853203" y="3419876"/>
            <a:ext cx="2103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a:extLst>
              <a:ext uri="{FF2B5EF4-FFF2-40B4-BE49-F238E27FC236}">
                <a16:creationId xmlns:a16="http://schemas.microsoft.com/office/drawing/2014/main" id="{E2C56A09-F5F9-240B-72CA-BF14AC414E1F}"/>
              </a:ext>
            </a:extLst>
          </p:cNvPr>
          <p:cNvCxnSpPr/>
          <p:nvPr/>
        </p:nvCxnSpPr>
        <p:spPr bwMode="auto">
          <a:xfrm>
            <a:off x="3063515" y="2211982"/>
            <a:ext cx="0" cy="12036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a:extLst>
              <a:ext uri="{FF2B5EF4-FFF2-40B4-BE49-F238E27FC236}">
                <a16:creationId xmlns:a16="http://schemas.microsoft.com/office/drawing/2014/main" id="{05892D77-AF0F-695A-D186-0D80152A686C}"/>
              </a:ext>
            </a:extLst>
          </p:cNvPr>
          <p:cNvCxnSpPr/>
          <p:nvPr/>
        </p:nvCxnSpPr>
        <p:spPr bwMode="auto">
          <a:xfrm>
            <a:off x="2853203" y="2815929"/>
            <a:ext cx="37767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127">
            <a:extLst>
              <a:ext uri="{FF2B5EF4-FFF2-40B4-BE49-F238E27FC236}">
                <a16:creationId xmlns:a16="http://schemas.microsoft.com/office/drawing/2014/main" id="{6A2F3D88-388A-CCA6-D99F-2CB03DFC3991}"/>
              </a:ext>
            </a:extLst>
          </p:cNvPr>
          <p:cNvCxnSpPr/>
          <p:nvPr/>
        </p:nvCxnSpPr>
        <p:spPr bwMode="auto">
          <a:xfrm>
            <a:off x="5797478" y="2186732"/>
            <a:ext cx="21031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直接连接符 129">
            <a:extLst>
              <a:ext uri="{FF2B5EF4-FFF2-40B4-BE49-F238E27FC236}">
                <a16:creationId xmlns:a16="http://schemas.microsoft.com/office/drawing/2014/main" id="{3D02104B-EE69-AB39-E354-75F1D42169E1}"/>
              </a:ext>
            </a:extLst>
          </p:cNvPr>
          <p:cNvCxnSpPr/>
          <p:nvPr/>
        </p:nvCxnSpPr>
        <p:spPr bwMode="auto">
          <a:xfrm>
            <a:off x="5797477" y="3394626"/>
            <a:ext cx="2103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连接符 130">
            <a:extLst>
              <a:ext uri="{FF2B5EF4-FFF2-40B4-BE49-F238E27FC236}">
                <a16:creationId xmlns:a16="http://schemas.microsoft.com/office/drawing/2014/main" id="{EC7D6522-EA31-D12A-A600-D98DEE364783}"/>
              </a:ext>
            </a:extLst>
          </p:cNvPr>
          <p:cNvCxnSpPr/>
          <p:nvPr/>
        </p:nvCxnSpPr>
        <p:spPr bwMode="auto">
          <a:xfrm>
            <a:off x="6007789" y="2186732"/>
            <a:ext cx="0" cy="12036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接箭头连接符 131">
            <a:extLst>
              <a:ext uri="{FF2B5EF4-FFF2-40B4-BE49-F238E27FC236}">
                <a16:creationId xmlns:a16="http://schemas.microsoft.com/office/drawing/2014/main" id="{5363E14B-0005-EC9F-A4A3-E65FCC1FB061}"/>
              </a:ext>
            </a:extLst>
          </p:cNvPr>
          <p:cNvCxnSpPr/>
          <p:nvPr/>
        </p:nvCxnSpPr>
        <p:spPr bwMode="auto">
          <a:xfrm>
            <a:off x="5797477" y="2790679"/>
            <a:ext cx="37767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a:extLst>
              <a:ext uri="{FF2B5EF4-FFF2-40B4-BE49-F238E27FC236}">
                <a16:creationId xmlns:a16="http://schemas.microsoft.com/office/drawing/2014/main" id="{9201C03E-F288-A804-28D6-8DD85CA7D834}"/>
              </a:ext>
            </a:extLst>
          </p:cNvPr>
          <p:cNvCxnSpPr/>
          <p:nvPr/>
        </p:nvCxnSpPr>
        <p:spPr bwMode="auto">
          <a:xfrm>
            <a:off x="4453403" y="2211982"/>
            <a:ext cx="0" cy="12036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直接箭头连接符 135">
            <a:extLst>
              <a:ext uri="{FF2B5EF4-FFF2-40B4-BE49-F238E27FC236}">
                <a16:creationId xmlns:a16="http://schemas.microsoft.com/office/drawing/2014/main" id="{621432E5-385A-1BA2-0E24-D8043928228E}"/>
              </a:ext>
            </a:extLst>
          </p:cNvPr>
          <p:cNvCxnSpPr>
            <a:endCxn id="15" idx="1"/>
          </p:cNvCxnSpPr>
          <p:nvPr/>
        </p:nvCxnSpPr>
        <p:spPr bwMode="auto">
          <a:xfrm>
            <a:off x="4340627" y="2815929"/>
            <a:ext cx="34525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接箭头连接符 137">
            <a:extLst>
              <a:ext uri="{FF2B5EF4-FFF2-40B4-BE49-F238E27FC236}">
                <a16:creationId xmlns:a16="http://schemas.microsoft.com/office/drawing/2014/main" id="{4DB662C5-43A9-3362-891F-50ED71E0D7A1}"/>
              </a:ext>
            </a:extLst>
          </p:cNvPr>
          <p:cNvCxnSpPr>
            <a:endCxn id="14" idx="1"/>
          </p:cNvCxnSpPr>
          <p:nvPr/>
        </p:nvCxnSpPr>
        <p:spPr bwMode="auto">
          <a:xfrm>
            <a:off x="4453403" y="2211982"/>
            <a:ext cx="23247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箭头连接符 139">
            <a:extLst>
              <a:ext uri="{FF2B5EF4-FFF2-40B4-BE49-F238E27FC236}">
                <a16:creationId xmlns:a16="http://schemas.microsoft.com/office/drawing/2014/main" id="{5F4817D9-5DE3-B995-D39B-B42DDB885BA7}"/>
              </a:ext>
            </a:extLst>
          </p:cNvPr>
          <p:cNvCxnSpPr>
            <a:endCxn id="17" idx="1"/>
          </p:cNvCxnSpPr>
          <p:nvPr/>
        </p:nvCxnSpPr>
        <p:spPr bwMode="auto">
          <a:xfrm>
            <a:off x="4453403" y="3419875"/>
            <a:ext cx="232478"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a:extLst>
              <a:ext uri="{FF2B5EF4-FFF2-40B4-BE49-F238E27FC236}">
                <a16:creationId xmlns:a16="http://schemas.microsoft.com/office/drawing/2014/main" id="{29B0ACF2-7AF0-65A3-2AA0-847712B4363E}"/>
              </a:ext>
            </a:extLst>
          </p:cNvPr>
          <p:cNvCxnSpPr/>
          <p:nvPr/>
        </p:nvCxnSpPr>
        <p:spPr bwMode="auto">
          <a:xfrm>
            <a:off x="7334061" y="2186732"/>
            <a:ext cx="0" cy="12036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箭头连接符 144">
            <a:extLst>
              <a:ext uri="{FF2B5EF4-FFF2-40B4-BE49-F238E27FC236}">
                <a16:creationId xmlns:a16="http://schemas.microsoft.com/office/drawing/2014/main" id="{822A6DB3-DCB7-041C-172E-67B9085CF2F3}"/>
              </a:ext>
            </a:extLst>
          </p:cNvPr>
          <p:cNvCxnSpPr/>
          <p:nvPr/>
        </p:nvCxnSpPr>
        <p:spPr bwMode="auto">
          <a:xfrm>
            <a:off x="7221285" y="2790679"/>
            <a:ext cx="34525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箭头连接符 145">
            <a:extLst>
              <a:ext uri="{FF2B5EF4-FFF2-40B4-BE49-F238E27FC236}">
                <a16:creationId xmlns:a16="http://schemas.microsoft.com/office/drawing/2014/main" id="{ECC747B2-4584-ABA0-B29C-E9621EC76203}"/>
              </a:ext>
            </a:extLst>
          </p:cNvPr>
          <p:cNvCxnSpPr/>
          <p:nvPr/>
        </p:nvCxnSpPr>
        <p:spPr bwMode="auto">
          <a:xfrm>
            <a:off x="7334061" y="2186732"/>
            <a:ext cx="23247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箭头连接符 146">
            <a:extLst>
              <a:ext uri="{FF2B5EF4-FFF2-40B4-BE49-F238E27FC236}">
                <a16:creationId xmlns:a16="http://schemas.microsoft.com/office/drawing/2014/main" id="{55E5115D-2660-D163-5797-5DD5C4E525B7}"/>
              </a:ext>
            </a:extLst>
          </p:cNvPr>
          <p:cNvCxnSpPr/>
          <p:nvPr/>
        </p:nvCxnSpPr>
        <p:spPr bwMode="auto">
          <a:xfrm>
            <a:off x="7334061" y="3394625"/>
            <a:ext cx="232478"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椭圆 151">
            <a:extLst>
              <a:ext uri="{FF2B5EF4-FFF2-40B4-BE49-F238E27FC236}">
                <a16:creationId xmlns:a16="http://schemas.microsoft.com/office/drawing/2014/main" id="{56947560-975A-C367-499B-AE077FB77600}"/>
              </a:ext>
            </a:extLst>
          </p:cNvPr>
          <p:cNvSpPr/>
          <p:nvPr/>
        </p:nvSpPr>
        <p:spPr bwMode="auto">
          <a:xfrm>
            <a:off x="9257858" y="4053969"/>
            <a:ext cx="977293" cy="4303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0" hangingPunct="0"/>
            <a:r>
              <a:rPr lang="en-US" altLang="zh-CN" sz="1100" dirty="0"/>
              <a:t>MIA Classifier</a:t>
            </a:r>
            <a:endParaRPr kumimoji="0" lang="zh-CN" altLang="en-US" sz="1100" b="0" i="0" u="none" strike="noStrike" cap="none" normalizeH="0" baseline="0" dirty="0">
              <a:ln>
                <a:noFill/>
              </a:ln>
              <a:solidFill>
                <a:schemeClr val="tx1"/>
              </a:solidFill>
              <a:effectLst/>
            </a:endParaRPr>
          </a:p>
        </p:txBody>
      </p:sp>
      <p:cxnSp>
        <p:nvCxnSpPr>
          <p:cNvPr id="154" name="直接箭头连接符 153">
            <a:extLst>
              <a:ext uri="{FF2B5EF4-FFF2-40B4-BE49-F238E27FC236}">
                <a16:creationId xmlns:a16="http://schemas.microsoft.com/office/drawing/2014/main" id="{D8C622E2-17C3-6BCE-DD4B-C5421DED0D34}"/>
              </a:ext>
            </a:extLst>
          </p:cNvPr>
          <p:cNvCxnSpPr>
            <a:stCxn id="52" idx="2"/>
            <a:endCxn id="152" idx="0"/>
          </p:cNvCxnSpPr>
          <p:nvPr/>
        </p:nvCxnSpPr>
        <p:spPr bwMode="auto">
          <a:xfrm>
            <a:off x="9746505" y="2984190"/>
            <a:ext cx="0" cy="10697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 name="图片 155">
            <a:extLst>
              <a:ext uri="{FF2B5EF4-FFF2-40B4-BE49-F238E27FC236}">
                <a16:creationId xmlns:a16="http://schemas.microsoft.com/office/drawing/2014/main" id="{85F0F96E-AC66-1787-BAFA-200EDBE84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6131" y="4800337"/>
            <a:ext cx="3520745" cy="983065"/>
          </a:xfrm>
          <a:prstGeom prst="rect">
            <a:avLst/>
          </a:prstGeom>
        </p:spPr>
      </p:pic>
      <p:pic>
        <p:nvPicPr>
          <p:cNvPr id="158" name="图片 157">
            <a:extLst>
              <a:ext uri="{FF2B5EF4-FFF2-40B4-BE49-F238E27FC236}">
                <a16:creationId xmlns:a16="http://schemas.microsoft.com/office/drawing/2014/main" id="{282FBFB3-27F0-F1A6-A1E1-B9E7AE2F44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516" y="4166057"/>
            <a:ext cx="7252476" cy="1944226"/>
          </a:xfrm>
          <a:prstGeom prst="rect">
            <a:avLst/>
          </a:prstGeom>
        </p:spPr>
      </p:pic>
      <p:sp>
        <p:nvSpPr>
          <p:cNvPr id="160" name="矩形 159">
            <a:extLst>
              <a:ext uri="{FF2B5EF4-FFF2-40B4-BE49-F238E27FC236}">
                <a16:creationId xmlns:a16="http://schemas.microsoft.com/office/drawing/2014/main" id="{2CAF308C-54AE-3415-E7F8-1C947EE5F6D6}"/>
              </a:ext>
            </a:extLst>
          </p:cNvPr>
          <p:cNvSpPr/>
          <p:nvPr/>
        </p:nvSpPr>
        <p:spPr bwMode="auto">
          <a:xfrm>
            <a:off x="4375901" y="4617992"/>
            <a:ext cx="3220827" cy="1468927"/>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2528785088"/>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4093428"/>
          </a:xfrm>
          <a:prstGeom prst="rect">
            <a:avLst/>
          </a:prstGeom>
          <a:noFill/>
        </p:spPr>
        <p:txBody>
          <a:bodyPr wrap="square">
            <a:spAutoFit/>
          </a:bodyPr>
          <a:lstStyle/>
          <a:p>
            <a:r>
              <a:rPr lang="en-US" altLang="zh-CN" sz="2400" b="1" dirty="0"/>
              <a:t>True Positive Rate (TPR)</a:t>
            </a:r>
          </a:p>
          <a:p>
            <a:endParaRPr lang="en-US" altLang="zh-CN" sz="2000" dirty="0"/>
          </a:p>
          <a:p>
            <a:r>
              <a:rPr lang="en-US" altLang="zh-CN" sz="2000" dirty="0"/>
              <a:t>The true positive rate represents the ability of the attacker to correctly identify all the instances that are part of the training dataset. </a:t>
            </a:r>
          </a:p>
          <a:p>
            <a:endParaRPr lang="en-US" altLang="zh-CN" sz="2400" b="1" dirty="0"/>
          </a:p>
          <a:p>
            <a:r>
              <a:rPr lang="en-US" altLang="zh-CN" sz="2400" b="1" dirty="0"/>
              <a:t>False Positive Rate (FPR)</a:t>
            </a:r>
          </a:p>
          <a:p>
            <a:r>
              <a:rPr lang="en-US" altLang="zh-CN" sz="2000" dirty="0"/>
              <a:t>The false positive rate quantifies the rate at which the attacker mistakenly identifies instances that are not part of the training dataset. </a:t>
            </a:r>
          </a:p>
          <a:p>
            <a:endParaRPr lang="en-US" altLang="zh-CN" sz="2400" b="1" dirty="0"/>
          </a:p>
          <a:p>
            <a:r>
              <a:rPr lang="en-US" altLang="zh-CN" sz="2400" b="1" dirty="0"/>
              <a:t>Area Under the ROC Curve (AUC)</a:t>
            </a:r>
          </a:p>
          <a:p>
            <a:r>
              <a:rPr lang="en-US" altLang="zh-CN" sz="2000" dirty="0"/>
              <a:t>The Area Under the Curve (AUC) is a single numerical value derived from the ROC curve that summarizes the overall performance of the attacker. </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23</a:t>
            </a:fld>
            <a:endParaRPr lang="zh-CN" altLang="en-US"/>
          </a:p>
        </p:txBody>
      </p:sp>
    </p:spTree>
    <p:extLst>
      <p:ext uri="{BB962C8B-B14F-4D97-AF65-F5344CB8AC3E}">
        <p14:creationId xmlns:p14="http://schemas.microsoft.com/office/powerpoint/2010/main" val="2485730879"/>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4154984"/>
          </a:xfrm>
          <a:prstGeom prst="rect">
            <a:avLst/>
          </a:prstGeom>
          <a:noFill/>
        </p:spPr>
        <p:txBody>
          <a:bodyPr wrap="square">
            <a:spAutoFit/>
          </a:bodyPr>
          <a:lstStyle/>
          <a:p>
            <a:pPr algn="l"/>
            <a:r>
              <a:rPr lang="en-US" altLang="zh-CN" sz="2400" b="1" i="0" dirty="0">
                <a:solidFill>
                  <a:srgbClr val="292929"/>
                </a:solidFill>
                <a:effectLst/>
                <a:highlight>
                  <a:srgbClr val="FFFFFF"/>
                </a:highlight>
                <a:latin typeface="var(--headings-font-family)"/>
              </a:rPr>
              <a:t>Victim Model</a:t>
            </a:r>
            <a:endParaRPr lang="en-US" altLang="zh-CN" sz="2000" dirty="0"/>
          </a:p>
          <a:p>
            <a:r>
              <a:rPr lang="en-US" altLang="zh-CN" sz="2000" dirty="0" err="1"/>
              <a:t>CodeGPT</a:t>
            </a:r>
            <a:r>
              <a:rPr lang="en-US" altLang="zh-CN" sz="2000" dirty="0"/>
              <a:t>(</a:t>
            </a:r>
            <a:r>
              <a:rPr lang="en-US" altLang="zh-CN" sz="2000" b="0" i="0" dirty="0" err="1">
                <a:solidFill>
                  <a:srgbClr val="292929"/>
                </a:solidFill>
                <a:effectLst/>
                <a:highlight>
                  <a:srgbClr val="FFFFFF"/>
                </a:highlight>
                <a:latin typeface="Noto Sans Mono"/>
              </a:rPr>
              <a:t>microsoft</a:t>
            </a:r>
            <a:r>
              <a:rPr lang="en-US" altLang="zh-CN" sz="2000" b="0" i="0" dirty="0">
                <a:solidFill>
                  <a:srgbClr val="292929"/>
                </a:solidFill>
                <a:effectLst/>
                <a:highlight>
                  <a:srgbClr val="FFFFFF"/>
                </a:highlight>
                <a:latin typeface="Noto Sans Mono"/>
              </a:rPr>
              <a:t>/</a:t>
            </a:r>
            <a:r>
              <a:rPr lang="en-US" altLang="zh-CN" sz="2000" b="0" i="0" dirty="0" err="1">
                <a:solidFill>
                  <a:srgbClr val="292929"/>
                </a:solidFill>
                <a:effectLst/>
                <a:highlight>
                  <a:srgbClr val="FFFFFF"/>
                </a:highlight>
                <a:latin typeface="Noto Sans Mono"/>
              </a:rPr>
              <a:t>CodeGPT</a:t>
            </a:r>
            <a:r>
              <a:rPr lang="en-US" altLang="zh-CN" sz="2000" b="0" i="0" dirty="0">
                <a:solidFill>
                  <a:srgbClr val="292929"/>
                </a:solidFill>
                <a:effectLst/>
                <a:highlight>
                  <a:srgbClr val="FFFFFF"/>
                </a:highlight>
                <a:latin typeface="Noto Sans Mono"/>
              </a:rPr>
              <a:t>-small-java)——pre-</a:t>
            </a:r>
            <a:r>
              <a:rPr lang="en-US" altLang="zh-CN" sz="2000" b="0" i="0" dirty="0" err="1">
                <a:solidFill>
                  <a:srgbClr val="292929"/>
                </a:solidFill>
                <a:effectLst/>
                <a:highlight>
                  <a:srgbClr val="FFFFFF"/>
                </a:highlight>
                <a:latin typeface="Noto Sans Mono"/>
              </a:rPr>
              <a:t>trained</a:t>
            </a:r>
            <a:r>
              <a:rPr lang="en-US" altLang="zh-CN" sz="2000" dirty="0" err="1">
                <a:solidFill>
                  <a:srgbClr val="292929"/>
                </a:solidFill>
                <a:highlight>
                  <a:srgbClr val="FFFFFF"/>
                </a:highlight>
                <a:latin typeface="Noto Sans Mono"/>
              </a:rPr>
              <a:t>on</a:t>
            </a:r>
            <a:r>
              <a:rPr lang="zh-CN" altLang="en-US" sz="2000" dirty="0">
                <a:solidFill>
                  <a:srgbClr val="292929"/>
                </a:solidFill>
                <a:highlight>
                  <a:srgbClr val="FFFFFF"/>
                </a:highlight>
                <a:latin typeface="Noto Sans Mono"/>
              </a:rPr>
              <a:t> </a:t>
            </a:r>
            <a:r>
              <a:rPr lang="en-US" altLang="zh-CN" sz="2000" dirty="0" err="1">
                <a:solidFill>
                  <a:srgbClr val="292929"/>
                </a:solidFill>
                <a:highlight>
                  <a:srgbClr val="FFFFFF"/>
                </a:highlight>
                <a:latin typeface="Noto Sans Mono"/>
              </a:rPr>
              <a:t>CodeSearchNet</a:t>
            </a:r>
            <a:r>
              <a:rPr lang="en-US" altLang="zh-CN" sz="2000" dirty="0">
                <a:solidFill>
                  <a:srgbClr val="292929"/>
                </a:solidFill>
                <a:highlight>
                  <a:srgbClr val="FFFFFF"/>
                </a:highlight>
                <a:latin typeface="Noto Sans Mono"/>
              </a:rPr>
              <a:t>, fine-tuned on </a:t>
            </a:r>
            <a:r>
              <a:rPr lang="en-US" altLang="zh-CN" sz="2000" dirty="0" err="1">
                <a:solidFill>
                  <a:srgbClr val="292929"/>
                </a:solidFill>
                <a:highlight>
                  <a:srgbClr val="FFFFFF"/>
                </a:highlight>
                <a:latin typeface="Noto Sans Mono"/>
              </a:rPr>
              <a:t>JavaCorpus</a:t>
            </a:r>
            <a:endParaRPr lang="en-US" altLang="zh-CN" sz="2000" dirty="0"/>
          </a:p>
          <a:p>
            <a:endParaRPr lang="en-US" altLang="zh-CN" sz="2400" b="1" dirty="0"/>
          </a:p>
          <a:p>
            <a:pPr algn="l"/>
            <a:r>
              <a:rPr lang="en-US" altLang="zh-CN" sz="2400" b="1" i="0" dirty="0">
                <a:solidFill>
                  <a:srgbClr val="292929"/>
                </a:solidFill>
                <a:effectLst/>
                <a:highlight>
                  <a:srgbClr val="FFFFFF"/>
                </a:highlight>
                <a:latin typeface="var(--headings-font-family)"/>
              </a:rPr>
              <a:t>Datasets</a:t>
            </a:r>
          </a:p>
          <a:p>
            <a:r>
              <a:rPr lang="en-US" altLang="zh-CN" sz="2000" dirty="0" err="1"/>
              <a:t>JavaCorpus</a:t>
            </a:r>
            <a:r>
              <a:rPr lang="en-US" altLang="zh-CN" sz="2000" dirty="0"/>
              <a:t>(1%), 12,934/7,189/8,268 files for the training/validation/test set.</a:t>
            </a:r>
          </a:p>
          <a:p>
            <a:endParaRPr lang="en-US" altLang="zh-CN" sz="2400" b="1" dirty="0"/>
          </a:p>
          <a:p>
            <a:pPr algn="l"/>
            <a:r>
              <a:rPr lang="en-US" altLang="zh-CN" sz="2400" b="1" i="0" dirty="0">
                <a:solidFill>
                  <a:srgbClr val="292929"/>
                </a:solidFill>
                <a:effectLst/>
                <a:highlight>
                  <a:srgbClr val="FFFFFF"/>
                </a:highlight>
                <a:latin typeface="var(--headings-font-family)"/>
              </a:rPr>
              <a:t>Baselines</a:t>
            </a:r>
          </a:p>
          <a:p>
            <a:r>
              <a:rPr lang="en-US" altLang="zh-CN" sz="2000" dirty="0"/>
              <a:t>Approaches by </a:t>
            </a:r>
            <a:r>
              <a:rPr lang="en-US" altLang="zh-CN" sz="2000" dirty="0" err="1"/>
              <a:t>Hisamoto</a:t>
            </a:r>
            <a:r>
              <a:rPr lang="en-US" altLang="zh-CN" sz="2000" dirty="0"/>
              <a:t> et al. (</a:t>
            </a:r>
            <a:r>
              <a:rPr lang="en-US" altLang="zh-CN" sz="2000" dirty="0" err="1"/>
              <a:t>Hisamoto</a:t>
            </a:r>
            <a:r>
              <a:rPr lang="en-US" altLang="zh-CN" sz="2000" dirty="0"/>
              <a:t> et al., 2020) and </a:t>
            </a:r>
            <a:r>
              <a:rPr lang="en-US" altLang="zh-CN" sz="2000" dirty="0" err="1"/>
              <a:t>Carlini</a:t>
            </a:r>
            <a:r>
              <a:rPr lang="en-US" altLang="zh-CN" sz="2000" dirty="0"/>
              <a:t> et al. (</a:t>
            </a:r>
            <a:r>
              <a:rPr lang="en-US" altLang="zh-CN" sz="2000" dirty="0" err="1"/>
              <a:t>Carlini</a:t>
            </a:r>
            <a:r>
              <a:rPr lang="en-US" altLang="zh-CN" sz="2000" dirty="0"/>
              <a:t> et al., 2021). </a:t>
            </a:r>
          </a:p>
          <a:p>
            <a:endParaRPr lang="en-US" altLang="zh-CN" sz="2000" dirty="0"/>
          </a:p>
          <a:p>
            <a:r>
              <a:rPr lang="en-US" altLang="zh-CN" sz="2400" b="1" dirty="0">
                <a:solidFill>
                  <a:srgbClr val="292929"/>
                </a:solidFill>
                <a:highlight>
                  <a:srgbClr val="FFFFFF"/>
                </a:highlight>
                <a:latin typeface="var(--headings-font-family)"/>
              </a:rPr>
              <a:t>Metrics-based Ranking</a:t>
            </a:r>
          </a:p>
          <a:p>
            <a:r>
              <a:rPr lang="en-US" altLang="zh-CN" sz="2000" dirty="0"/>
              <a:t>Perplexity</a:t>
            </a:r>
            <a:r>
              <a:rPr lang="zh-CN" altLang="en-US" sz="2000" dirty="0"/>
              <a:t>、</a:t>
            </a:r>
            <a:r>
              <a:rPr lang="en-US" altLang="zh-CN" sz="2000" dirty="0"/>
              <a:t>Comparing perplexity of another language model</a:t>
            </a:r>
            <a:r>
              <a:rPr lang="zh-CN" altLang="en-US" sz="2000" dirty="0"/>
              <a:t>（         ）、</a:t>
            </a:r>
            <a:r>
              <a:rPr lang="en-US" altLang="zh-CN" sz="2000" dirty="0"/>
              <a:t>Comparing to </a:t>
            </a:r>
            <a:r>
              <a:rPr lang="en-US" altLang="zh-CN" sz="2000" dirty="0" err="1"/>
              <a:t>zlib</a:t>
            </a:r>
            <a:r>
              <a:rPr lang="en-US" altLang="zh-CN" sz="2000" dirty="0"/>
              <a:t> compression</a:t>
            </a:r>
            <a:r>
              <a:rPr lang="zh-CN" altLang="en-US" sz="2000" dirty="0"/>
              <a:t>（          ）</a:t>
            </a:r>
            <a:r>
              <a:rPr lang="en-US" altLang="zh-CN" sz="2000" dirty="0"/>
              <a:t>.</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24</a:t>
            </a:fld>
            <a:endParaRPr lang="zh-CN" altLang="en-US"/>
          </a:p>
        </p:txBody>
      </p:sp>
      <p:pic>
        <p:nvPicPr>
          <p:cNvPr id="4" name="图片 3">
            <a:extLst>
              <a:ext uri="{FF2B5EF4-FFF2-40B4-BE49-F238E27FC236}">
                <a16:creationId xmlns:a16="http://schemas.microsoft.com/office/drawing/2014/main" id="{6C045924-C0A9-280B-0506-7155B088D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629" y="4570861"/>
            <a:ext cx="582701" cy="421417"/>
          </a:xfrm>
          <a:prstGeom prst="rect">
            <a:avLst/>
          </a:prstGeom>
        </p:spPr>
      </p:pic>
      <p:pic>
        <p:nvPicPr>
          <p:cNvPr id="6" name="图片 5">
            <a:extLst>
              <a:ext uri="{FF2B5EF4-FFF2-40B4-BE49-F238E27FC236}">
                <a16:creationId xmlns:a16="http://schemas.microsoft.com/office/drawing/2014/main" id="{39D098D0-666B-21A5-4DCB-992319BE5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100" y="4895530"/>
            <a:ext cx="656378" cy="399534"/>
          </a:xfrm>
          <a:prstGeom prst="rect">
            <a:avLst/>
          </a:prstGeom>
        </p:spPr>
      </p:pic>
    </p:spTree>
    <p:extLst>
      <p:ext uri="{BB962C8B-B14F-4D97-AF65-F5344CB8AC3E}">
        <p14:creationId xmlns:p14="http://schemas.microsoft.com/office/powerpoint/2010/main" val="856755885"/>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769441"/>
          </a:xfrm>
          <a:prstGeom prst="rect">
            <a:avLst/>
          </a:prstGeom>
          <a:noFill/>
        </p:spPr>
        <p:txBody>
          <a:bodyPr wrap="square">
            <a:spAutoFit/>
          </a:bodyPr>
          <a:lstStyle/>
          <a:p>
            <a:r>
              <a:rPr lang="en-US" altLang="zh-CN" sz="2400" b="1" dirty="0"/>
              <a:t>RQ1. To what extent are code models vulnerable to membership inference attacks?</a:t>
            </a:r>
            <a:endParaRPr lang="en-US" altLang="zh-CN" sz="2000" dirty="0"/>
          </a:p>
          <a:p>
            <a:r>
              <a:rPr lang="en-US" altLang="zh-CN" sz="2000" dirty="0"/>
              <a:t>We assume that the attacker knows 20% of the training data of the victim mode. </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25</a:t>
            </a:fld>
            <a:endParaRPr lang="zh-CN" altLang="en-US"/>
          </a:p>
        </p:txBody>
      </p:sp>
      <p:pic>
        <p:nvPicPr>
          <p:cNvPr id="4" name="图片 3">
            <a:extLst>
              <a:ext uri="{FF2B5EF4-FFF2-40B4-BE49-F238E27FC236}">
                <a16:creationId xmlns:a16="http://schemas.microsoft.com/office/drawing/2014/main" id="{A8B414CD-E148-4DEF-9940-817135ABE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679" y="2217298"/>
            <a:ext cx="5845367" cy="4266596"/>
          </a:xfrm>
          <a:prstGeom prst="rect">
            <a:avLst/>
          </a:prstGeom>
        </p:spPr>
      </p:pic>
      <p:pic>
        <p:nvPicPr>
          <p:cNvPr id="5" name="图片 4">
            <a:extLst>
              <a:ext uri="{FF2B5EF4-FFF2-40B4-BE49-F238E27FC236}">
                <a16:creationId xmlns:a16="http://schemas.microsoft.com/office/drawing/2014/main" id="{2A26B63D-9084-05D3-8B41-1BC10F707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5392" y="2944246"/>
            <a:ext cx="1333616" cy="2004234"/>
          </a:xfrm>
          <a:prstGeom prst="rect">
            <a:avLst/>
          </a:prstGeom>
        </p:spPr>
      </p:pic>
    </p:spTree>
    <p:extLst>
      <p:ext uri="{BB962C8B-B14F-4D97-AF65-F5344CB8AC3E}">
        <p14:creationId xmlns:p14="http://schemas.microsoft.com/office/powerpoint/2010/main" val="693394756"/>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1384995"/>
          </a:xfrm>
          <a:prstGeom prst="rect">
            <a:avLst/>
          </a:prstGeom>
          <a:noFill/>
        </p:spPr>
        <p:txBody>
          <a:bodyPr wrap="square">
            <a:spAutoFit/>
          </a:bodyPr>
          <a:lstStyle/>
          <a:p>
            <a:r>
              <a:rPr lang="en-US" altLang="zh-CN" sz="2400" b="1" dirty="0"/>
              <a:t>RQ2. What are the factors affecting the membership leakage risk?</a:t>
            </a:r>
            <a:endParaRPr lang="en-US" altLang="zh-CN" sz="2000" dirty="0"/>
          </a:p>
          <a:p>
            <a:r>
              <a:rPr lang="en-US" altLang="zh-CN" sz="2000" dirty="0"/>
              <a:t>The number of training epochs of the victim model has little impact on the risk of membership leakage. However, the risk is higher if an attacker knows the victim model better, e.g., the model’s architecture and training data.</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26</a:t>
            </a:fld>
            <a:endParaRPr lang="zh-CN" altLang="en-US"/>
          </a:p>
        </p:txBody>
      </p:sp>
      <p:sp>
        <p:nvSpPr>
          <p:cNvPr id="3" name="AutoShape 2" descr="Refer to caption">
            <a:extLst>
              <a:ext uri="{FF2B5EF4-FFF2-40B4-BE49-F238E27FC236}">
                <a16:creationId xmlns:a16="http://schemas.microsoft.com/office/drawing/2014/main" id="{FE6F2CF2-92F0-4FDB-3F8C-EBF6CACEAC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D43FA6CF-C703-B68E-1CBE-D5E9093932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2740" y="2555369"/>
            <a:ext cx="4201632" cy="3255476"/>
          </a:xfrm>
          <a:prstGeom prst="rect">
            <a:avLst/>
          </a:prstGeom>
        </p:spPr>
      </p:pic>
      <p:pic>
        <p:nvPicPr>
          <p:cNvPr id="9" name="图片 8">
            <a:extLst>
              <a:ext uri="{FF2B5EF4-FFF2-40B4-BE49-F238E27FC236}">
                <a16:creationId xmlns:a16="http://schemas.microsoft.com/office/drawing/2014/main" id="{48081AA9-6CB5-9173-8B6C-6440B54B9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676" y="3276600"/>
            <a:ext cx="5719847" cy="1898967"/>
          </a:xfrm>
          <a:prstGeom prst="rect">
            <a:avLst/>
          </a:prstGeom>
        </p:spPr>
      </p:pic>
      <p:sp>
        <p:nvSpPr>
          <p:cNvPr id="10" name="文本框 9">
            <a:extLst>
              <a:ext uri="{FF2B5EF4-FFF2-40B4-BE49-F238E27FC236}">
                <a16:creationId xmlns:a16="http://schemas.microsoft.com/office/drawing/2014/main" id="{77DF3FD2-FB38-0D75-0FFA-DB8945FF12D1}"/>
              </a:ext>
            </a:extLst>
          </p:cNvPr>
          <p:cNvSpPr txBox="1"/>
          <p:nvPr/>
        </p:nvSpPr>
        <p:spPr>
          <a:xfrm>
            <a:off x="5943600" y="2672316"/>
            <a:ext cx="5410200" cy="646331"/>
          </a:xfrm>
          <a:prstGeom prst="rect">
            <a:avLst/>
          </a:prstGeom>
          <a:noFill/>
        </p:spPr>
        <p:txBody>
          <a:bodyPr wrap="square" rtlCol="0">
            <a:spAutoFit/>
          </a:bodyPr>
          <a:lstStyle/>
          <a:p>
            <a:pPr algn="ctr"/>
            <a:r>
              <a:rPr lang="en-US" altLang="zh-CN" dirty="0"/>
              <a:t>Attack performances when the attacker knows different portion of the victim model's training data.</a:t>
            </a:r>
            <a:endParaRPr lang="zh-CN" altLang="en-US" dirty="0"/>
          </a:p>
        </p:txBody>
      </p:sp>
    </p:spTree>
    <p:extLst>
      <p:ext uri="{BB962C8B-B14F-4D97-AF65-F5344CB8AC3E}">
        <p14:creationId xmlns:p14="http://schemas.microsoft.com/office/powerpoint/2010/main" val="99799484"/>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EVALUATION</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852298" cy="2062103"/>
          </a:xfrm>
          <a:prstGeom prst="rect">
            <a:avLst/>
          </a:prstGeom>
          <a:noFill/>
        </p:spPr>
        <p:txBody>
          <a:bodyPr wrap="square">
            <a:spAutoFit/>
          </a:bodyPr>
          <a:lstStyle/>
          <a:p>
            <a:r>
              <a:rPr lang="en-US" altLang="zh-CN" sz="2400" b="1" dirty="0"/>
              <a:t>RQ3. What are the features of the training examples whose memberships are more likely to be correctly inferred?</a:t>
            </a:r>
          </a:p>
          <a:p>
            <a:endParaRPr lang="en-US" altLang="zh-CN" sz="2000" dirty="0"/>
          </a:p>
          <a:p>
            <a:r>
              <a:rPr lang="en-US" altLang="zh-CN" sz="2000" dirty="0"/>
              <a:t>MIA classifiers tend to perform better on examples that have lower perplexity scores. </a:t>
            </a:r>
          </a:p>
          <a:p>
            <a:r>
              <a:rPr lang="en-US" altLang="zh-CN" sz="2000" dirty="0"/>
              <a:t>However, input length, output length, edit distance, and the number of variables show negligible effect sizes.</a:t>
            </a:r>
          </a:p>
        </p:txBody>
      </p:sp>
      <p:sp>
        <p:nvSpPr>
          <p:cNvPr id="2" name="灯片编号占位符 1">
            <a:extLst>
              <a:ext uri="{FF2B5EF4-FFF2-40B4-BE49-F238E27FC236}">
                <a16:creationId xmlns:a16="http://schemas.microsoft.com/office/drawing/2014/main" id="{FDF054A0-D473-80D9-A17D-F9BDCC2D11B7}"/>
              </a:ext>
            </a:extLst>
          </p:cNvPr>
          <p:cNvSpPr>
            <a:spLocks noGrp="1"/>
          </p:cNvSpPr>
          <p:nvPr>
            <p:ph type="sldNum" sz="quarter" idx="12"/>
          </p:nvPr>
        </p:nvSpPr>
        <p:spPr/>
        <p:txBody>
          <a:bodyPr/>
          <a:lstStyle/>
          <a:p>
            <a:pPr>
              <a:defRPr/>
            </a:pPr>
            <a:fld id="{2E5D1CF9-D814-4A5B-B0F3-290ABF1B0838}" type="slidenum">
              <a:rPr lang="zh-CN" altLang="en-US" smtClean="0"/>
              <a:pPr>
                <a:defRPr/>
              </a:pPr>
              <a:t>27</a:t>
            </a:fld>
            <a:endParaRPr lang="zh-CN" altLang="en-US"/>
          </a:p>
        </p:txBody>
      </p:sp>
      <p:pic>
        <p:nvPicPr>
          <p:cNvPr id="5" name="图片 4">
            <a:extLst>
              <a:ext uri="{FF2B5EF4-FFF2-40B4-BE49-F238E27FC236}">
                <a16:creationId xmlns:a16="http://schemas.microsoft.com/office/drawing/2014/main" id="{91D5679B-A6E0-F365-848F-0A12DAFE1674}"/>
              </a:ext>
            </a:extLst>
          </p:cNvPr>
          <p:cNvPicPr>
            <a:picLocks noChangeAspect="1"/>
          </p:cNvPicPr>
          <p:nvPr/>
        </p:nvPicPr>
        <p:blipFill>
          <a:blip r:embed="rId3"/>
          <a:stretch>
            <a:fillRect/>
          </a:stretch>
        </p:blipFill>
        <p:spPr>
          <a:xfrm>
            <a:off x="1679945" y="3424366"/>
            <a:ext cx="9494538" cy="2760921"/>
          </a:xfrm>
          <a:prstGeom prst="rect">
            <a:avLst/>
          </a:prstGeom>
        </p:spPr>
      </p:pic>
    </p:spTree>
    <p:extLst>
      <p:ext uri="{BB962C8B-B14F-4D97-AF65-F5344CB8AC3E}">
        <p14:creationId xmlns:p14="http://schemas.microsoft.com/office/powerpoint/2010/main" val="2404893805"/>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3" name="组合 4"/>
          <p:cNvGrpSpPr>
            <a:grpSpLocks/>
          </p:cNvGrpSpPr>
          <p:nvPr/>
        </p:nvGrpSpPr>
        <p:grpSpPr bwMode="auto">
          <a:xfrm>
            <a:off x="0" y="333375"/>
            <a:ext cx="1489075" cy="419100"/>
            <a:chOff x="0" y="0"/>
            <a:chExt cx="1489439" cy="419100"/>
          </a:xfrm>
        </p:grpSpPr>
        <p:sp>
          <p:nvSpPr>
            <p:cNvPr id="51219" name="矩形 5"/>
            <p:cNvSpPr>
              <a:spLocks noChangeArrowheads="1"/>
            </p:cNvSpPr>
            <p:nvPr/>
          </p:nvSpPr>
          <p:spPr bwMode="auto">
            <a:xfrm>
              <a:off x="0" y="0"/>
              <a:ext cx="126084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r>
                <a:rPr lang="en-US" altLang="zh-CN" dirty="0">
                  <a:solidFill>
                    <a:srgbClr val="FFFFFF"/>
                  </a:solidFill>
                </a:rPr>
                <a:t>THANKS</a:t>
              </a:r>
              <a:endParaRPr lang="zh-CN" altLang="en-US" dirty="0">
                <a:solidFill>
                  <a:srgbClr val="FFFFFF"/>
                </a:solidFill>
              </a:endParaRPr>
            </a:p>
          </p:txBody>
        </p:sp>
        <p:sp>
          <p:nvSpPr>
            <p:cNvPr id="51220" name="矩形 6"/>
            <p:cNvSpPr>
              <a:spLocks noChangeArrowheads="1"/>
            </p:cNvSpPr>
            <p:nvPr/>
          </p:nvSpPr>
          <p:spPr bwMode="auto">
            <a:xfrm>
              <a:off x="1317989" y="0"/>
              <a:ext cx="66675"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51221" name="矩形 7"/>
            <p:cNvSpPr>
              <a:spLocks noChangeArrowheads="1"/>
            </p:cNvSpPr>
            <p:nvPr/>
          </p:nvSpPr>
          <p:spPr bwMode="auto">
            <a:xfrm>
              <a:off x="1441813" y="219075"/>
              <a:ext cx="47626" cy="2000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grpSp>
      <p:sp>
        <p:nvSpPr>
          <p:cNvPr id="51204" name="矩形 8"/>
          <p:cNvSpPr>
            <a:spLocks/>
          </p:cNvSpPr>
          <p:nvPr/>
        </p:nvSpPr>
        <p:spPr bwMode="auto">
          <a:xfrm>
            <a:off x="4686300" y="2287588"/>
            <a:ext cx="7105650" cy="1819275"/>
          </a:xfrm>
          <a:custGeom>
            <a:avLst/>
            <a:gdLst>
              <a:gd name="T0" fmla="*/ 0 w 6696075"/>
              <a:gd name="T1" fmla="*/ 0 h 1819275"/>
              <a:gd name="T2" fmla="*/ 10146234 w 6696075"/>
              <a:gd name="T3" fmla="*/ 19050 h 1819275"/>
              <a:gd name="T4" fmla="*/ 10146234 w 6696075"/>
              <a:gd name="T5" fmla="*/ 1809750 h 1819275"/>
              <a:gd name="T6" fmla="*/ 170053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205" name="矩形 9"/>
          <p:cNvSpPr>
            <a:spLocks noChangeArrowheads="1"/>
          </p:cNvSpPr>
          <p:nvPr/>
        </p:nvSpPr>
        <p:spPr bwMode="auto">
          <a:xfrm>
            <a:off x="12020550" y="2297113"/>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51206" name="等腰三角形 11"/>
          <p:cNvSpPr>
            <a:spLocks/>
          </p:cNvSpPr>
          <p:nvPr/>
        </p:nvSpPr>
        <p:spPr bwMode="auto">
          <a:xfrm>
            <a:off x="5895975" y="2297113"/>
            <a:ext cx="5895975" cy="1800225"/>
          </a:xfrm>
          <a:custGeom>
            <a:avLst/>
            <a:gdLst>
              <a:gd name="T0" fmla="*/ 0 w 5895976"/>
              <a:gd name="T1" fmla="*/ 1800225 h 1800225"/>
              <a:gd name="T2" fmla="*/ 3586164 w 5895976"/>
              <a:gd name="T3" fmla="*/ 0 h 1800225"/>
              <a:gd name="T4" fmla="*/ 5895969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207"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51208"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sp>
        <p:nvSpPr>
          <p:cNvPr id="51209"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en-US">
              <a:solidFill>
                <a:srgbClr val="FFFFFF"/>
              </a:solidFill>
            </a:endParaRPr>
          </a:p>
        </p:txBody>
      </p:sp>
      <p:grpSp>
        <p:nvGrpSpPr>
          <p:cNvPr id="51210" name="组合 23"/>
          <p:cNvGrpSpPr>
            <a:grpSpLocks/>
          </p:cNvGrpSpPr>
          <p:nvPr/>
        </p:nvGrpSpPr>
        <p:grpSpPr bwMode="auto">
          <a:xfrm>
            <a:off x="5705475" y="2776538"/>
            <a:ext cx="885825" cy="887412"/>
            <a:chOff x="0" y="0"/>
            <a:chExt cx="1236662" cy="1236662"/>
          </a:xfrm>
        </p:grpSpPr>
        <p:pic>
          <p:nvPicPr>
            <p:cNvPr id="51217" name="组合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26" y="343571"/>
              <a:ext cx="756779" cy="47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8" name="椭圆 22"/>
            <p:cNvSpPr>
              <a:spLocks noChangeArrowheads="1"/>
            </p:cNvSpPr>
            <p:nvPr/>
          </p:nvSpPr>
          <p:spPr bwMode="auto">
            <a:xfrm>
              <a:off x="0" y="0"/>
              <a:ext cx="1236662" cy="1236662"/>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en-US">
                <a:solidFill>
                  <a:srgbClr val="FFFFFF"/>
                </a:solidFill>
              </a:endParaRPr>
            </a:p>
          </p:txBody>
        </p:sp>
      </p:grpSp>
      <p:sp>
        <p:nvSpPr>
          <p:cNvPr id="51211" name="文本框 24"/>
          <p:cNvSpPr txBox="1">
            <a:spLocks noChangeArrowheads="1"/>
          </p:cNvSpPr>
          <p:nvPr/>
        </p:nvSpPr>
        <p:spPr bwMode="auto">
          <a:xfrm>
            <a:off x="6870700" y="2778125"/>
            <a:ext cx="4737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a:solidFill>
                  <a:schemeClr val="bg1"/>
                </a:solidFill>
                <a:latin typeface="微软雅黑" pitchFamily="34" charset="-122"/>
                <a:ea typeface="微软雅黑" pitchFamily="34" charset="-122"/>
              </a:rPr>
              <a:t>谢谢大家的批评指正！</a:t>
            </a:r>
          </a:p>
        </p:txBody>
      </p:sp>
      <p:sp>
        <p:nvSpPr>
          <p:cNvPr id="51212" name="矩形 25"/>
          <p:cNvSpPr>
            <a:spLocks noChangeArrowheads="1"/>
          </p:cNvSpPr>
          <p:nvPr/>
        </p:nvSpPr>
        <p:spPr bwMode="auto">
          <a:xfrm>
            <a:off x="8404225" y="3429000"/>
            <a:ext cx="1844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Font typeface="Arial" pitchFamily="34" charset="0"/>
              <a:buNone/>
            </a:pPr>
            <a:r>
              <a:rPr lang="en-US" altLang="zh-CN">
                <a:solidFill>
                  <a:schemeClr val="bg1"/>
                </a:solidFill>
                <a:latin typeface="Arial" pitchFamily="34" charset="0"/>
              </a:rPr>
              <a:t>Thank  You</a:t>
            </a:r>
            <a:endParaRPr lang="zh-CN" altLang="en-US">
              <a:solidFill>
                <a:schemeClr val="bg1"/>
              </a:solidFill>
            </a:endParaRPr>
          </a:p>
        </p:txBody>
      </p:sp>
      <p:pic>
        <p:nvPicPr>
          <p:cNvPr id="51213" name="图片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3" y="1849438"/>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C9C45A8-9CB1-81A2-32D3-3A7FB8A6062A}"/>
              </a:ext>
            </a:extLst>
          </p:cNvPr>
          <p:cNvSpPr>
            <a:spLocks noGrp="1"/>
          </p:cNvSpPr>
          <p:nvPr>
            <p:ph type="sldNum" sz="quarter" idx="12"/>
          </p:nvPr>
        </p:nvSpPr>
        <p:spPr/>
        <p:txBody>
          <a:bodyPr/>
          <a:lstStyle/>
          <a:p>
            <a:pPr>
              <a:defRPr/>
            </a:pPr>
            <a:fld id="{B9D3F231-A283-4939-9494-558AECB9A81E}" type="slidenum">
              <a:rPr lang="zh-CN" altLang="en-US" smtClean="0"/>
              <a:pPr>
                <a:defRPr/>
              </a:pPr>
              <a:t>28</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9458" name="矩形 3"/>
          <p:cNvSpPr>
            <a:spLocks noChangeArrowheads="1"/>
          </p:cNvSpPr>
          <p:nvPr/>
        </p:nvSpPr>
        <p:spPr bwMode="auto">
          <a:xfrm>
            <a:off x="0" y="1563946"/>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9460" name="文本框 25"/>
          <p:cNvSpPr txBox="1">
            <a:spLocks noChangeArrowheads="1"/>
          </p:cNvSpPr>
          <p:nvPr/>
        </p:nvSpPr>
        <p:spPr bwMode="auto">
          <a:xfrm>
            <a:off x="3028950" y="2979093"/>
            <a:ext cx="88936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err="1">
                <a:ln>
                  <a:noFill/>
                </a:ln>
                <a:solidFill>
                  <a:srgbClr val="FFFFFF"/>
                </a:solidFill>
                <a:effectLst/>
                <a:uLnTx/>
                <a:uFillTx/>
                <a:latin typeface="微软雅黑" pitchFamily="34" charset="-122"/>
                <a:ea typeface="微软雅黑" pitchFamily="34" charset="-122"/>
                <a:cs typeface="+mn-cs"/>
              </a:rPr>
              <a:t>CodexLeaks</a:t>
            </a:r>
            <a:r>
              <a:rPr kumimoji="0" lang="en-US" altLang="zh-CN"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Privacy Leaks from Code Generation Language Models in GitHub Copilot</a:t>
            </a:r>
          </a:p>
        </p:txBody>
      </p:sp>
      <p:sp>
        <p:nvSpPr>
          <p:cNvPr id="19461" name="文本框 2"/>
          <p:cNvSpPr txBox="1">
            <a:spLocks noChangeArrowheads="1"/>
          </p:cNvSpPr>
          <p:nvPr/>
        </p:nvSpPr>
        <p:spPr bwMode="auto">
          <a:xfrm>
            <a:off x="3024188" y="1568709"/>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Part 01</a:t>
            </a:r>
            <a:endParaRPr kumimoji="0" lang="zh-CN" altLang="en-US"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 name="Freeform 134">
            <a:extLst>
              <a:ext uri="{FF2B5EF4-FFF2-40B4-BE49-F238E27FC236}">
                <a16:creationId xmlns:a16="http://schemas.microsoft.com/office/drawing/2014/main" id="{BFB24BF4-FF5C-44F5-81F0-F24600A045F0}"/>
              </a:ext>
            </a:extLst>
          </p:cNvPr>
          <p:cNvSpPr>
            <a:spLocks noEditPoints="1"/>
          </p:cNvSpPr>
          <p:nvPr/>
        </p:nvSpPr>
        <p:spPr bwMode="auto">
          <a:xfrm>
            <a:off x="980281" y="2173546"/>
            <a:ext cx="687387" cy="1239838"/>
          </a:xfrm>
          <a:custGeom>
            <a:avLst/>
            <a:gdLst>
              <a:gd name="T0" fmla="*/ 2147483647 w 160"/>
              <a:gd name="T1" fmla="*/ 0 h 288"/>
              <a:gd name="T2" fmla="*/ 2147483647 w 160"/>
              <a:gd name="T3" fmla="*/ 0 h 288"/>
              <a:gd name="T4" fmla="*/ 2147483647 w 160"/>
              <a:gd name="T5" fmla="*/ 0 h 288"/>
              <a:gd name="T6" fmla="*/ 0 w 160"/>
              <a:gd name="T7" fmla="*/ 2147483647 h 288"/>
              <a:gd name="T8" fmla="*/ 2147483647 w 160"/>
              <a:gd name="T9" fmla="*/ 2147483647 h 288"/>
              <a:gd name="T10" fmla="*/ 2147483647 w 160"/>
              <a:gd name="T11" fmla="*/ 2147483647 h 288"/>
              <a:gd name="T12" fmla="*/ 2147483647 w 160"/>
              <a:gd name="T13" fmla="*/ 0 h 288"/>
              <a:gd name="T14" fmla="*/ 2147483647 w 160"/>
              <a:gd name="T15" fmla="*/ 2147483647 h 288"/>
              <a:gd name="T16" fmla="*/ 2147483647 w 160"/>
              <a:gd name="T17" fmla="*/ 2147483647 h 288"/>
              <a:gd name="T18" fmla="*/ 2147483647 w 160"/>
              <a:gd name="T19" fmla="*/ 2147483647 h 288"/>
              <a:gd name="T20" fmla="*/ 2147483647 w 160"/>
              <a:gd name="T21" fmla="*/ 2147483647 h 288"/>
              <a:gd name="T22" fmla="*/ 2147483647 w 160"/>
              <a:gd name="T23" fmla="*/ 214748364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288">
                <a:moveTo>
                  <a:pt x="82" y="0"/>
                </a:moveTo>
                <a:cubicBezTo>
                  <a:pt x="81" y="0"/>
                  <a:pt x="81" y="0"/>
                  <a:pt x="80" y="0"/>
                </a:cubicBezTo>
                <a:cubicBezTo>
                  <a:pt x="80" y="0"/>
                  <a:pt x="79" y="0"/>
                  <a:pt x="79" y="0"/>
                </a:cubicBezTo>
                <a:cubicBezTo>
                  <a:pt x="35" y="0"/>
                  <a:pt x="0" y="36"/>
                  <a:pt x="0" y="79"/>
                </a:cubicBezTo>
                <a:cubicBezTo>
                  <a:pt x="0" y="122"/>
                  <a:pt x="80" y="288"/>
                  <a:pt x="80" y="288"/>
                </a:cubicBezTo>
                <a:cubicBezTo>
                  <a:pt x="80" y="288"/>
                  <a:pt x="160" y="121"/>
                  <a:pt x="160" y="79"/>
                </a:cubicBezTo>
                <a:cubicBezTo>
                  <a:pt x="160" y="36"/>
                  <a:pt x="125" y="0"/>
                  <a:pt x="82" y="0"/>
                </a:cubicBezTo>
                <a:close/>
                <a:moveTo>
                  <a:pt x="80" y="108"/>
                </a:moveTo>
                <a:cubicBezTo>
                  <a:pt x="60" y="108"/>
                  <a:pt x="44" y="92"/>
                  <a:pt x="44" y="72"/>
                </a:cubicBezTo>
                <a:cubicBezTo>
                  <a:pt x="44" y="52"/>
                  <a:pt x="60" y="36"/>
                  <a:pt x="80" y="36"/>
                </a:cubicBezTo>
                <a:cubicBezTo>
                  <a:pt x="100" y="36"/>
                  <a:pt x="116" y="52"/>
                  <a:pt x="116" y="72"/>
                </a:cubicBezTo>
                <a:cubicBezTo>
                  <a:pt x="116" y="92"/>
                  <a:pt x="100" y="108"/>
                  <a:pt x="80" y="108"/>
                </a:cubicBez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pitchFamily="2" charset="-122"/>
              <a:cs typeface="+mn-cs"/>
            </a:endParaRPr>
          </a:p>
        </p:txBody>
      </p:sp>
      <p:sp>
        <p:nvSpPr>
          <p:cNvPr id="3" name="文本框 2">
            <a:extLst>
              <a:ext uri="{FF2B5EF4-FFF2-40B4-BE49-F238E27FC236}">
                <a16:creationId xmlns:a16="http://schemas.microsoft.com/office/drawing/2014/main" id="{E8BF8280-2122-1356-B971-86191A99C51A}"/>
              </a:ext>
            </a:extLst>
          </p:cNvPr>
          <p:cNvSpPr txBox="1"/>
          <p:nvPr/>
        </p:nvSpPr>
        <p:spPr>
          <a:xfrm>
            <a:off x="3024188" y="5326267"/>
            <a:ext cx="8243777" cy="1200329"/>
          </a:xfrm>
          <a:prstGeom prst="rect">
            <a:avLst/>
          </a:prstGeom>
          <a:noFill/>
        </p:spPr>
        <p:txBody>
          <a:bodyPr wrap="square">
            <a:spAutoFit/>
          </a:bodyPr>
          <a:lstStyle/>
          <a:p>
            <a:pPr algn="ctr"/>
            <a:r>
              <a:rPr lang="en-US" altLang="zh-CN" dirty="0">
                <a:solidFill>
                  <a:schemeClr val="bg1"/>
                </a:solidFill>
              </a:rPr>
              <a:t>Liang </a:t>
            </a:r>
            <a:r>
              <a:rPr lang="en-US" altLang="zh-CN" dirty="0" err="1">
                <a:solidFill>
                  <a:schemeClr val="bg1"/>
                </a:solidFill>
              </a:rPr>
              <a:t>Niu</a:t>
            </a:r>
            <a:r>
              <a:rPr lang="en-US" altLang="zh-CN" dirty="0">
                <a:solidFill>
                  <a:schemeClr val="bg1"/>
                </a:solidFill>
              </a:rPr>
              <a:t>, Shujaat Mirza, Zayd </a:t>
            </a:r>
            <a:r>
              <a:rPr lang="en-US" altLang="zh-CN" dirty="0" err="1">
                <a:solidFill>
                  <a:schemeClr val="bg1"/>
                </a:solidFill>
              </a:rPr>
              <a:t>Maradni</a:t>
            </a:r>
            <a:r>
              <a:rPr lang="en-US" altLang="zh-CN" dirty="0">
                <a:solidFill>
                  <a:schemeClr val="bg1"/>
                </a:solidFill>
              </a:rPr>
              <a:t>, Christina </a:t>
            </a:r>
            <a:r>
              <a:rPr lang="en-US" altLang="zh-CN" dirty="0" err="1">
                <a:solidFill>
                  <a:schemeClr val="bg1"/>
                </a:solidFill>
              </a:rPr>
              <a:t>Pöpper</a:t>
            </a:r>
            <a:endParaRPr lang="en-US" altLang="zh-CN" dirty="0">
              <a:solidFill>
                <a:schemeClr val="bg1"/>
              </a:solidFill>
            </a:endParaRPr>
          </a:p>
          <a:p>
            <a:pPr algn="ctr"/>
            <a:endParaRPr lang="en-US" altLang="zh-CN" dirty="0">
              <a:solidFill>
                <a:schemeClr val="bg1"/>
              </a:solidFill>
            </a:endParaRPr>
          </a:p>
          <a:p>
            <a:pPr algn="ctr"/>
            <a:r>
              <a:rPr lang="en-US" altLang="zh-CN" dirty="0">
                <a:solidFill>
                  <a:schemeClr val="bg1"/>
                </a:solidFill>
              </a:rPr>
              <a:t>In 32nd USENIX Security Symposium (USENIX Security 23). USENIX Association, Anaheim, CA, 2133–2150.</a:t>
            </a:r>
          </a:p>
        </p:txBody>
      </p:sp>
      <p:sp>
        <p:nvSpPr>
          <p:cNvPr id="2" name="灯片编号占位符 1">
            <a:extLst>
              <a:ext uri="{FF2B5EF4-FFF2-40B4-BE49-F238E27FC236}">
                <a16:creationId xmlns:a16="http://schemas.microsoft.com/office/drawing/2014/main" id="{414A7989-CCDA-65BC-D0F3-0E5BF34EC27A}"/>
              </a:ext>
            </a:extLst>
          </p:cNvPr>
          <p:cNvSpPr>
            <a:spLocks noGrp="1"/>
          </p:cNvSpPr>
          <p:nvPr>
            <p:ph type="sldNum" sz="quarter" idx="12"/>
          </p:nvPr>
        </p:nvSpPr>
        <p:spPr/>
        <p:txBody>
          <a:bodyPr/>
          <a:lstStyle/>
          <a:p>
            <a:pPr>
              <a:defRPr/>
            </a:pPr>
            <a:fld id="{B9D3F231-A283-4939-9494-558AECB9A81E}" type="slidenum">
              <a:rPr lang="zh-CN" altLang="en-US" smtClean="0"/>
              <a:pPr>
                <a:defRPr/>
              </a:pPr>
              <a:t>3</a:t>
            </a:fld>
            <a:endParaRPr lang="zh-CN" altLang="en-US"/>
          </a:p>
        </p:txBody>
      </p:sp>
    </p:spTree>
    <p:extLst>
      <p:ext uri="{BB962C8B-B14F-4D97-AF65-F5344CB8AC3E}">
        <p14:creationId xmlns:p14="http://schemas.microsoft.com/office/powerpoint/2010/main" val="9528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INTRODUCTION</a:t>
            </a:r>
          </a:p>
        </p:txBody>
      </p:sp>
      <p:sp>
        <p:nvSpPr>
          <p:cNvPr id="14" name="文本框 13">
            <a:extLst>
              <a:ext uri="{FF2B5EF4-FFF2-40B4-BE49-F238E27FC236}">
                <a16:creationId xmlns:a16="http://schemas.microsoft.com/office/drawing/2014/main" id="{B96AE6FB-8CBB-321C-F0BD-4396F0DC9E3F}"/>
              </a:ext>
            </a:extLst>
          </p:cNvPr>
          <p:cNvSpPr txBox="1"/>
          <p:nvPr/>
        </p:nvSpPr>
        <p:spPr>
          <a:xfrm>
            <a:off x="708837" y="4551442"/>
            <a:ext cx="10512056" cy="1200329"/>
          </a:xfrm>
          <a:prstGeom prst="rect">
            <a:avLst/>
          </a:prstGeom>
          <a:noFill/>
        </p:spPr>
        <p:txBody>
          <a:bodyPr wrap="square">
            <a:spAutoFit/>
          </a:bodyPr>
          <a:lstStyle/>
          <a:p>
            <a:r>
              <a:rPr lang="en-US" altLang="zh-CN" sz="2400" dirty="0"/>
              <a:t>Existing works on regurgitation of training data and resulting privacy leaks have mostly focused on evaluating general-purpose language models pre-trained for English language text generation.</a:t>
            </a:r>
            <a:endParaRPr lang="en-US" altLang="zh-CN" sz="2000" dirty="0"/>
          </a:p>
        </p:txBody>
      </p:sp>
      <p:sp>
        <p:nvSpPr>
          <p:cNvPr id="2" name="灯片编号占位符 1">
            <a:extLst>
              <a:ext uri="{FF2B5EF4-FFF2-40B4-BE49-F238E27FC236}">
                <a16:creationId xmlns:a16="http://schemas.microsoft.com/office/drawing/2014/main" id="{9179645D-F3CC-9F79-335D-40FFD2305F23}"/>
              </a:ext>
            </a:extLst>
          </p:cNvPr>
          <p:cNvSpPr>
            <a:spLocks noGrp="1"/>
          </p:cNvSpPr>
          <p:nvPr>
            <p:ph type="sldNum" sz="quarter" idx="12"/>
          </p:nvPr>
        </p:nvSpPr>
        <p:spPr/>
        <p:txBody>
          <a:bodyPr/>
          <a:lstStyle/>
          <a:p>
            <a:pPr>
              <a:defRPr/>
            </a:pPr>
            <a:fld id="{2E5D1CF9-D814-4A5B-B0F3-290ABF1B0838}" type="slidenum">
              <a:rPr lang="zh-CN" altLang="en-US" smtClean="0"/>
              <a:pPr>
                <a:defRPr/>
              </a:pPr>
              <a:t>4</a:t>
            </a:fld>
            <a:endParaRPr lang="zh-CN" altLang="en-US"/>
          </a:p>
        </p:txBody>
      </p:sp>
      <p:sp>
        <p:nvSpPr>
          <p:cNvPr id="3" name="文本框 2">
            <a:extLst>
              <a:ext uri="{FF2B5EF4-FFF2-40B4-BE49-F238E27FC236}">
                <a16:creationId xmlns:a16="http://schemas.microsoft.com/office/drawing/2014/main" id="{BCF4F4A9-8060-9425-459E-B9D62169C7CD}"/>
              </a:ext>
            </a:extLst>
          </p:cNvPr>
          <p:cNvSpPr txBox="1"/>
          <p:nvPr/>
        </p:nvSpPr>
        <p:spPr>
          <a:xfrm>
            <a:off x="708837" y="1115385"/>
            <a:ext cx="9392093" cy="461665"/>
          </a:xfrm>
          <a:prstGeom prst="rect">
            <a:avLst/>
          </a:prstGeom>
          <a:noFill/>
        </p:spPr>
        <p:txBody>
          <a:bodyPr wrap="square" rtlCol="0">
            <a:spAutoFit/>
          </a:bodyPr>
          <a:lstStyle/>
          <a:p>
            <a:r>
              <a:rPr lang="en-US" altLang="zh-CN" sz="2400" b="1" dirty="0"/>
              <a:t>Shortcomings of existing research for Codex family models</a:t>
            </a:r>
            <a:endParaRPr lang="zh-CN" altLang="en-US" sz="2400" b="1" dirty="0"/>
          </a:p>
        </p:txBody>
      </p:sp>
      <p:sp>
        <p:nvSpPr>
          <p:cNvPr id="8" name="矩形 7">
            <a:extLst>
              <a:ext uri="{FF2B5EF4-FFF2-40B4-BE49-F238E27FC236}">
                <a16:creationId xmlns:a16="http://schemas.microsoft.com/office/drawing/2014/main" id="{AF9EBD32-58DC-9459-5E84-014D8893413E}"/>
              </a:ext>
            </a:extLst>
          </p:cNvPr>
          <p:cNvSpPr/>
          <p:nvPr/>
        </p:nvSpPr>
        <p:spPr bwMode="auto">
          <a:xfrm>
            <a:off x="3175591" y="1978584"/>
            <a:ext cx="2410046" cy="779721"/>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altLang="zh-CN" dirty="0"/>
              <a:t>functionality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9" name="矩形 8">
            <a:extLst>
              <a:ext uri="{FF2B5EF4-FFF2-40B4-BE49-F238E27FC236}">
                <a16:creationId xmlns:a16="http://schemas.microsoft.com/office/drawing/2014/main" id="{C1E69510-32BA-3042-90F6-64447C053F6E}"/>
              </a:ext>
            </a:extLst>
          </p:cNvPr>
          <p:cNvSpPr/>
          <p:nvPr/>
        </p:nvSpPr>
        <p:spPr bwMode="auto">
          <a:xfrm>
            <a:off x="5876264" y="1978583"/>
            <a:ext cx="2410046" cy="779721"/>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altLang="zh-CN" dirty="0"/>
              <a:t>security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0" name="矩形 9">
            <a:extLst>
              <a:ext uri="{FF2B5EF4-FFF2-40B4-BE49-F238E27FC236}">
                <a16:creationId xmlns:a16="http://schemas.microsoft.com/office/drawing/2014/main" id="{BBD27104-AB1D-9659-A28A-AD3ECFED0EA8}"/>
              </a:ext>
            </a:extLst>
          </p:cNvPr>
          <p:cNvSpPr/>
          <p:nvPr/>
        </p:nvSpPr>
        <p:spPr bwMode="auto">
          <a:xfrm>
            <a:off x="3175591" y="3123060"/>
            <a:ext cx="2410046" cy="779721"/>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altLang="zh-CN" dirty="0"/>
              <a:t>Verbatim memorization defense efficacy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
        <p:nvSpPr>
          <p:cNvPr id="11" name="矩形 10">
            <a:extLst>
              <a:ext uri="{FF2B5EF4-FFF2-40B4-BE49-F238E27FC236}">
                <a16:creationId xmlns:a16="http://schemas.microsoft.com/office/drawing/2014/main" id="{74198797-D555-D5C6-C9BF-7B0CBD43517C}"/>
              </a:ext>
            </a:extLst>
          </p:cNvPr>
          <p:cNvSpPr/>
          <p:nvPr/>
        </p:nvSpPr>
        <p:spPr bwMode="auto">
          <a:xfrm>
            <a:off x="5876264" y="3123059"/>
            <a:ext cx="2410046" cy="779721"/>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rPr>
              <a:t>privacy</a:t>
            </a: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986347989"/>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OVERVIEW</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5</a:t>
            </a:fld>
            <a:endParaRPr lang="zh-CN" altLang="en-US" dirty="0"/>
          </a:p>
        </p:txBody>
      </p:sp>
      <p:sp>
        <p:nvSpPr>
          <p:cNvPr id="4" name="文本框 3">
            <a:extLst>
              <a:ext uri="{FF2B5EF4-FFF2-40B4-BE49-F238E27FC236}">
                <a16:creationId xmlns:a16="http://schemas.microsoft.com/office/drawing/2014/main" id="{9683BC56-BC7C-8BC8-229A-0C7E21C33554}"/>
              </a:ext>
            </a:extLst>
          </p:cNvPr>
          <p:cNvSpPr txBox="1"/>
          <p:nvPr/>
        </p:nvSpPr>
        <p:spPr>
          <a:xfrm>
            <a:off x="779719" y="1688276"/>
            <a:ext cx="10781415" cy="3170099"/>
          </a:xfrm>
          <a:prstGeom prst="rect">
            <a:avLst/>
          </a:prstGeom>
          <a:noFill/>
        </p:spPr>
        <p:txBody>
          <a:bodyPr wrap="square">
            <a:spAutoFit/>
          </a:bodyPr>
          <a:lstStyle/>
          <a:p>
            <a:r>
              <a:rPr lang="en-US" altLang="zh-CN" sz="2000" b="1" dirty="0" err="1"/>
              <a:t>CodexLeaks</a:t>
            </a:r>
            <a:r>
              <a:rPr lang="en-US" altLang="zh-CN" sz="2000" b="1" dirty="0"/>
              <a:t> pipeline</a:t>
            </a:r>
            <a:endParaRPr lang="en-US" altLang="zh-CN" sz="2000" dirty="0"/>
          </a:p>
          <a:p>
            <a:r>
              <a:rPr lang="en-US" altLang="zh-CN" sz="2000" dirty="0"/>
              <a:t>A</a:t>
            </a:r>
            <a:r>
              <a:rPr lang="zh-CN" altLang="en-US" sz="2000" dirty="0"/>
              <a:t> semi-automated pipeline to extract sensitive personal information from the Codex model.</a:t>
            </a:r>
            <a:endParaRPr lang="en-US" altLang="zh-CN" sz="2000" dirty="0"/>
          </a:p>
          <a:p>
            <a:endParaRPr lang="en-US" altLang="zh-CN" sz="2000" dirty="0"/>
          </a:p>
          <a:p>
            <a:r>
              <a:rPr lang="en-US" altLang="zh-CN" sz="2000" b="1" dirty="0"/>
              <a:t>T</a:t>
            </a:r>
            <a:r>
              <a:rPr lang="zh-CN" altLang="en-US" sz="2000" b="1" dirty="0"/>
              <a:t>emplates</a:t>
            </a:r>
            <a:endParaRPr lang="en-US" altLang="zh-CN" sz="2000" b="1" dirty="0"/>
          </a:p>
          <a:p>
            <a:r>
              <a:rPr lang="en-US" altLang="zh-CN" sz="2000" dirty="0"/>
              <a:t>We develop templates to generate prompts for diverse categories of personal information to query the model with, and perform prompt-specific temperature tuning.</a:t>
            </a:r>
          </a:p>
          <a:p>
            <a:endParaRPr lang="en-US" altLang="zh-CN" sz="2000" dirty="0"/>
          </a:p>
          <a:p>
            <a:r>
              <a:rPr lang="zh-CN" altLang="en-US" sz="2000" b="1" dirty="0"/>
              <a:t>BlindMI</a:t>
            </a:r>
          </a:p>
          <a:p>
            <a:r>
              <a:rPr lang="zh-CN" altLang="en-US" sz="2000" dirty="0"/>
              <a:t>We then customize a blind membership inference (BlindMI) technique, based on differential comparisons that automatically filters non-leakage from output responses.</a:t>
            </a:r>
          </a:p>
        </p:txBody>
      </p:sp>
    </p:spTree>
    <p:extLst>
      <p:ext uri="{BB962C8B-B14F-4D97-AF65-F5344CB8AC3E}">
        <p14:creationId xmlns:p14="http://schemas.microsoft.com/office/powerpoint/2010/main" val="1550214869"/>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OVERVIEW</a:t>
            </a:r>
          </a:p>
        </p:txBody>
      </p:sp>
      <p:sp>
        <p:nvSpPr>
          <p:cNvPr id="6" name="文本框 5">
            <a:extLst>
              <a:ext uri="{FF2B5EF4-FFF2-40B4-BE49-F238E27FC236}">
                <a16:creationId xmlns:a16="http://schemas.microsoft.com/office/drawing/2014/main" id="{F087642B-F902-EADC-F0CE-7C276C5CFFA7}"/>
              </a:ext>
            </a:extLst>
          </p:cNvPr>
          <p:cNvSpPr txBox="1"/>
          <p:nvPr/>
        </p:nvSpPr>
        <p:spPr>
          <a:xfrm>
            <a:off x="767077" y="5291891"/>
            <a:ext cx="10340401" cy="1231106"/>
          </a:xfrm>
          <a:prstGeom prst="rect">
            <a:avLst/>
          </a:prstGeom>
          <a:noFill/>
        </p:spPr>
        <p:txBody>
          <a:bodyPr wrap="square">
            <a:spAutoFit/>
          </a:bodyPr>
          <a:lstStyle/>
          <a:p>
            <a:r>
              <a:rPr lang="en-US" altLang="zh-CN" sz="2000" b="1" dirty="0" err="1"/>
              <a:t>CodexLeaks</a:t>
            </a:r>
            <a:r>
              <a:rPr lang="en-US" altLang="zh-CN" sz="2000" b="1" dirty="0"/>
              <a:t> pipeline</a:t>
            </a:r>
          </a:p>
          <a:p>
            <a:r>
              <a:rPr lang="en-US" altLang="zh-CN" dirty="0"/>
              <a:t>We construct prompts based on three construction methods, then query the Codex language model with those prompts, and filter the generated code snippets using membership inference before further evaluating the extracted leak candidates.</a:t>
            </a:r>
          </a:p>
        </p:txBody>
      </p:sp>
      <p:sp>
        <p:nvSpPr>
          <p:cNvPr id="2" name="灯片编号占位符 1">
            <a:extLst>
              <a:ext uri="{FF2B5EF4-FFF2-40B4-BE49-F238E27FC236}">
                <a16:creationId xmlns:a16="http://schemas.microsoft.com/office/drawing/2014/main" id="{84242027-E8F7-983C-A5A1-5EED50A85622}"/>
              </a:ext>
            </a:extLst>
          </p:cNvPr>
          <p:cNvSpPr>
            <a:spLocks noGrp="1"/>
          </p:cNvSpPr>
          <p:nvPr>
            <p:ph type="sldNum" sz="quarter" idx="12"/>
          </p:nvPr>
        </p:nvSpPr>
        <p:spPr/>
        <p:txBody>
          <a:bodyPr/>
          <a:lstStyle/>
          <a:p>
            <a:pPr>
              <a:defRPr/>
            </a:pPr>
            <a:fld id="{2E5D1CF9-D814-4A5B-B0F3-290ABF1B0838}" type="slidenum">
              <a:rPr lang="zh-CN" altLang="en-US" smtClean="0"/>
              <a:pPr>
                <a:defRPr/>
              </a:pPr>
              <a:t>6</a:t>
            </a:fld>
            <a:endParaRPr lang="zh-CN" altLang="en-US" dirty="0"/>
          </a:p>
        </p:txBody>
      </p:sp>
      <p:pic>
        <p:nvPicPr>
          <p:cNvPr id="4" name="图片 3">
            <a:extLst>
              <a:ext uri="{FF2B5EF4-FFF2-40B4-BE49-F238E27FC236}">
                <a16:creationId xmlns:a16="http://schemas.microsoft.com/office/drawing/2014/main" id="{141CED1B-17A1-FD90-89B0-7F45C7D38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925" y="1108509"/>
            <a:ext cx="9026270" cy="3865681"/>
          </a:xfrm>
          <a:prstGeom prst="rect">
            <a:avLst/>
          </a:prstGeom>
        </p:spPr>
      </p:pic>
    </p:spTree>
    <p:extLst>
      <p:ext uri="{BB962C8B-B14F-4D97-AF65-F5344CB8AC3E}">
        <p14:creationId xmlns:p14="http://schemas.microsoft.com/office/powerpoint/2010/main" val="2004334831"/>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6" y="1140080"/>
            <a:ext cx="10975163" cy="3600986"/>
          </a:xfrm>
          <a:prstGeom prst="rect">
            <a:avLst/>
          </a:prstGeom>
          <a:noFill/>
        </p:spPr>
        <p:txBody>
          <a:bodyPr wrap="square">
            <a:spAutoFit/>
          </a:bodyPr>
          <a:lstStyle/>
          <a:p>
            <a:r>
              <a:rPr lang="en-US" altLang="zh-CN" sz="2400" b="1" dirty="0"/>
              <a:t>Privacy Leaks</a:t>
            </a:r>
          </a:p>
          <a:p>
            <a:endParaRPr lang="en-US" altLang="zh-CN" sz="2400" b="1" dirty="0"/>
          </a:p>
          <a:p>
            <a:r>
              <a:rPr lang="en-US" altLang="zh-CN" sz="2000" dirty="0"/>
              <a:t>r = f(p)</a:t>
            </a:r>
          </a:p>
          <a:p>
            <a:endParaRPr lang="en-US" altLang="zh-CN" sz="2000" dirty="0"/>
          </a:p>
          <a:p>
            <a:r>
              <a:rPr lang="en-US" altLang="zh-CN" sz="2000" dirty="0"/>
              <a:t>We label it as a privacy leak if it contains personal Information that is deemed memorized —verbatim or partial.</a:t>
            </a:r>
          </a:p>
          <a:p>
            <a:endParaRPr lang="en-US" altLang="zh-CN" sz="2000" dirty="0"/>
          </a:p>
          <a:p>
            <a:r>
              <a:rPr lang="en-US" altLang="zh-CN" sz="2000" b="1" dirty="0"/>
              <a:t>Treat Model</a:t>
            </a:r>
          </a:p>
          <a:p>
            <a:pPr marL="457200" indent="-457200">
              <a:buFont typeface="+mj-lt"/>
              <a:buAutoNum type="arabicPeriod"/>
            </a:pPr>
            <a:r>
              <a:rPr lang="en-US" altLang="zh-CN" sz="2000" dirty="0"/>
              <a:t>An attacker only has input-output access to the model.</a:t>
            </a:r>
          </a:p>
          <a:p>
            <a:pPr marL="457200" indent="-457200">
              <a:buFont typeface="+mj-lt"/>
              <a:buAutoNum type="arabicPeriod"/>
            </a:pPr>
            <a:r>
              <a:rPr lang="en-US" altLang="zh-CN" sz="2000" dirty="0"/>
              <a:t>The attacker can also control the temperature hyperparameter. </a:t>
            </a:r>
          </a:p>
          <a:p>
            <a:pPr marL="457200" indent="-457200">
              <a:buFont typeface="+mj-lt"/>
              <a:buAutoNum type="arabicPeriod"/>
            </a:pPr>
            <a:r>
              <a:rPr lang="en-US" altLang="zh-CN" sz="2000" dirty="0"/>
              <a:t>The attackers may have partial access to code sequences from the training data.</a:t>
            </a:r>
          </a:p>
        </p:txBody>
      </p:sp>
      <p:sp>
        <p:nvSpPr>
          <p:cNvPr id="2" name="灯片编号占位符 1">
            <a:extLst>
              <a:ext uri="{FF2B5EF4-FFF2-40B4-BE49-F238E27FC236}">
                <a16:creationId xmlns:a16="http://schemas.microsoft.com/office/drawing/2014/main" id="{80E6B25F-219B-65F6-2400-2E023F73C474}"/>
              </a:ext>
            </a:extLst>
          </p:cNvPr>
          <p:cNvSpPr>
            <a:spLocks noGrp="1"/>
          </p:cNvSpPr>
          <p:nvPr>
            <p:ph type="sldNum" sz="quarter" idx="12"/>
          </p:nvPr>
        </p:nvSpPr>
        <p:spPr/>
        <p:txBody>
          <a:bodyPr/>
          <a:lstStyle/>
          <a:p>
            <a:pPr>
              <a:defRPr/>
            </a:pPr>
            <a:fld id="{2E5D1CF9-D814-4A5B-B0F3-290ABF1B0838}" type="slidenum">
              <a:rPr lang="zh-CN" altLang="en-US" smtClean="0"/>
              <a:pPr>
                <a:defRPr/>
              </a:pPr>
              <a:t>7</a:t>
            </a:fld>
            <a:endParaRPr lang="zh-CN" altLang="en-US"/>
          </a:p>
        </p:txBody>
      </p:sp>
    </p:spTree>
    <p:extLst>
      <p:ext uri="{BB962C8B-B14F-4D97-AF65-F5344CB8AC3E}">
        <p14:creationId xmlns:p14="http://schemas.microsoft.com/office/powerpoint/2010/main" val="713595867"/>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6996223" cy="1077218"/>
          </a:xfrm>
          <a:prstGeom prst="rect">
            <a:avLst/>
          </a:prstGeom>
          <a:noFill/>
        </p:spPr>
        <p:txBody>
          <a:bodyPr wrap="square">
            <a:spAutoFit/>
          </a:bodyPr>
          <a:lstStyle/>
          <a:p>
            <a:r>
              <a:rPr lang="en-US" altLang="zh-CN" sz="2400" b="1" dirty="0"/>
              <a:t>Prompt Construction</a:t>
            </a:r>
          </a:p>
          <a:p>
            <a:endParaRPr lang="en-US" altLang="zh-CN" sz="2000" b="1" dirty="0"/>
          </a:p>
          <a:p>
            <a:pPr marL="457200" indent="-457200">
              <a:buFont typeface="+mj-lt"/>
              <a:buAutoNum type="arabicPeriod"/>
            </a:pPr>
            <a:r>
              <a:rPr lang="en-US" altLang="zh-CN" sz="2000" b="1" dirty="0"/>
              <a:t>Handcrafted construction</a:t>
            </a:r>
          </a:p>
        </p:txBody>
      </p:sp>
      <p:sp>
        <p:nvSpPr>
          <p:cNvPr id="2" name="灯片编号占位符 1">
            <a:extLst>
              <a:ext uri="{FF2B5EF4-FFF2-40B4-BE49-F238E27FC236}">
                <a16:creationId xmlns:a16="http://schemas.microsoft.com/office/drawing/2014/main" id="{7F10134A-7980-2636-6902-C77CDC831608}"/>
              </a:ext>
            </a:extLst>
          </p:cNvPr>
          <p:cNvSpPr>
            <a:spLocks noGrp="1"/>
          </p:cNvSpPr>
          <p:nvPr>
            <p:ph type="sldNum" sz="quarter" idx="12"/>
          </p:nvPr>
        </p:nvSpPr>
        <p:spPr/>
        <p:txBody>
          <a:bodyPr/>
          <a:lstStyle/>
          <a:p>
            <a:pPr>
              <a:defRPr/>
            </a:pPr>
            <a:fld id="{2E5D1CF9-D814-4A5B-B0F3-290ABF1B0838}" type="slidenum">
              <a:rPr lang="zh-CN" altLang="en-US" smtClean="0"/>
              <a:pPr>
                <a:defRPr/>
              </a:pPr>
              <a:t>8</a:t>
            </a:fld>
            <a:endParaRPr lang="zh-CN" altLang="en-US"/>
          </a:p>
        </p:txBody>
      </p:sp>
      <p:pic>
        <p:nvPicPr>
          <p:cNvPr id="10" name="图片 9">
            <a:extLst>
              <a:ext uri="{FF2B5EF4-FFF2-40B4-BE49-F238E27FC236}">
                <a16:creationId xmlns:a16="http://schemas.microsoft.com/office/drawing/2014/main" id="{E698FB34-706F-255A-7578-FF76F0E67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623" y="2217298"/>
            <a:ext cx="4669515" cy="4477991"/>
          </a:xfrm>
          <a:prstGeom prst="rect">
            <a:avLst/>
          </a:prstGeom>
        </p:spPr>
      </p:pic>
      <p:pic>
        <p:nvPicPr>
          <p:cNvPr id="13" name="图片 12">
            <a:extLst>
              <a:ext uri="{FF2B5EF4-FFF2-40B4-BE49-F238E27FC236}">
                <a16:creationId xmlns:a16="http://schemas.microsoft.com/office/drawing/2014/main" id="{3BE2807C-11C9-EAC7-BABC-08C5EDB5B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118" y="2217298"/>
            <a:ext cx="3410594" cy="2752764"/>
          </a:xfrm>
          <a:prstGeom prst="rect">
            <a:avLst/>
          </a:prstGeom>
        </p:spPr>
      </p:pic>
    </p:spTree>
    <p:extLst>
      <p:ext uri="{BB962C8B-B14F-4D97-AF65-F5344CB8AC3E}">
        <p14:creationId xmlns:p14="http://schemas.microsoft.com/office/powerpoint/2010/main" val="2831092783"/>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7F307EF8-4C22-DC29-1D1A-74956D1A9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414" y="1005402"/>
            <a:ext cx="2447260" cy="1975236"/>
          </a:xfrm>
          <a:prstGeom prst="rect">
            <a:avLst/>
          </a:prstGeom>
        </p:spPr>
      </p:pic>
      <p:cxnSp>
        <p:nvCxnSpPr>
          <p:cNvPr id="129" name="直接连接符 4">
            <a:extLst>
              <a:ext uri="{FF2B5EF4-FFF2-40B4-BE49-F238E27FC236}">
                <a16:creationId xmlns:a16="http://schemas.microsoft.com/office/drawing/2014/main" id="{BC815E95-95F3-461A-B982-6019725DF1A6}"/>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7" name="文本框 6">
            <a:extLst>
              <a:ext uri="{FF2B5EF4-FFF2-40B4-BE49-F238E27FC236}">
                <a16:creationId xmlns:a16="http://schemas.microsoft.com/office/drawing/2014/main" id="{92AC478E-58B2-4A45-B09F-89D31A9794DB}"/>
              </a:ext>
            </a:extLst>
          </p:cNvPr>
          <p:cNvSpPr txBox="1"/>
          <p:nvPr/>
        </p:nvSpPr>
        <p:spPr>
          <a:xfrm>
            <a:off x="581344" y="413905"/>
            <a:ext cx="10828671"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C86B6"/>
                </a:solidFill>
                <a:effectLst/>
                <a:uLnTx/>
                <a:uFillTx/>
                <a:latin typeface="华文细黑" panose="02010600040101010101" pitchFamily="2" charset="-122"/>
                <a:ea typeface="华文细黑" panose="02010600040101010101" pitchFamily="2" charset="-122"/>
                <a:cs typeface="+mn-cs"/>
              </a:rPr>
              <a:t>APPROACH</a:t>
            </a:r>
          </a:p>
        </p:txBody>
      </p:sp>
      <p:sp>
        <p:nvSpPr>
          <p:cNvPr id="11" name="文本框 10">
            <a:extLst>
              <a:ext uri="{FF2B5EF4-FFF2-40B4-BE49-F238E27FC236}">
                <a16:creationId xmlns:a16="http://schemas.microsoft.com/office/drawing/2014/main" id="{7547970E-6406-ECE7-19DB-0057D0A3324B}"/>
              </a:ext>
            </a:extLst>
          </p:cNvPr>
          <p:cNvSpPr txBox="1"/>
          <p:nvPr/>
        </p:nvSpPr>
        <p:spPr>
          <a:xfrm>
            <a:off x="708837" y="1140080"/>
            <a:ext cx="10795591" cy="1077218"/>
          </a:xfrm>
          <a:prstGeom prst="rect">
            <a:avLst/>
          </a:prstGeom>
          <a:noFill/>
        </p:spPr>
        <p:txBody>
          <a:bodyPr wrap="square">
            <a:spAutoFit/>
          </a:bodyPr>
          <a:lstStyle/>
          <a:p>
            <a:r>
              <a:rPr lang="en-US" altLang="zh-CN" sz="2400" b="1" dirty="0"/>
              <a:t>Prompt Construction</a:t>
            </a:r>
          </a:p>
          <a:p>
            <a:endParaRPr lang="en-US" altLang="zh-CN" sz="2000" b="1" dirty="0"/>
          </a:p>
          <a:p>
            <a:pPr marL="457200" indent="-457200">
              <a:buFont typeface="+mj-lt"/>
              <a:buAutoNum type="arabicPeriod" startAt="2"/>
            </a:pPr>
            <a:r>
              <a:rPr lang="en-US" altLang="zh-CN" sz="2000" b="1" dirty="0"/>
              <a:t>Template-based construction</a:t>
            </a:r>
          </a:p>
        </p:txBody>
      </p:sp>
      <p:sp>
        <p:nvSpPr>
          <p:cNvPr id="2" name="灯片编号占位符 1">
            <a:extLst>
              <a:ext uri="{FF2B5EF4-FFF2-40B4-BE49-F238E27FC236}">
                <a16:creationId xmlns:a16="http://schemas.microsoft.com/office/drawing/2014/main" id="{C782D36A-2050-C6E3-EB4C-F056DA32AA8D}"/>
              </a:ext>
            </a:extLst>
          </p:cNvPr>
          <p:cNvSpPr>
            <a:spLocks noGrp="1"/>
          </p:cNvSpPr>
          <p:nvPr>
            <p:ph type="sldNum" sz="quarter" idx="12"/>
          </p:nvPr>
        </p:nvSpPr>
        <p:spPr/>
        <p:txBody>
          <a:bodyPr/>
          <a:lstStyle/>
          <a:p>
            <a:pPr>
              <a:defRPr/>
            </a:pPr>
            <a:fld id="{2E5D1CF9-D814-4A5B-B0F3-290ABF1B0838}" type="slidenum">
              <a:rPr lang="zh-CN" altLang="en-US" smtClean="0"/>
              <a:pPr>
                <a:defRPr/>
              </a:pPr>
              <a:t>9</a:t>
            </a:fld>
            <a:endParaRPr lang="zh-CN" altLang="en-US"/>
          </a:p>
        </p:txBody>
      </p:sp>
      <p:pic>
        <p:nvPicPr>
          <p:cNvPr id="6" name="图片 5">
            <a:extLst>
              <a:ext uri="{FF2B5EF4-FFF2-40B4-BE49-F238E27FC236}">
                <a16:creationId xmlns:a16="http://schemas.microsoft.com/office/drawing/2014/main" id="{691E6E24-771F-BB07-13C6-CD2292B32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259" y="3297969"/>
            <a:ext cx="8444746" cy="3073070"/>
          </a:xfrm>
          <a:prstGeom prst="rect">
            <a:avLst/>
          </a:prstGeom>
        </p:spPr>
      </p:pic>
      <p:sp>
        <p:nvSpPr>
          <p:cNvPr id="8" name="文本框 7">
            <a:extLst>
              <a:ext uri="{FF2B5EF4-FFF2-40B4-BE49-F238E27FC236}">
                <a16:creationId xmlns:a16="http://schemas.microsoft.com/office/drawing/2014/main" id="{BECF93A2-79B7-86BD-9F01-245F4A49AD83}"/>
              </a:ext>
            </a:extLst>
          </p:cNvPr>
          <p:cNvSpPr txBox="1"/>
          <p:nvPr/>
        </p:nvSpPr>
        <p:spPr>
          <a:xfrm>
            <a:off x="4428460" y="2264654"/>
            <a:ext cx="3182679" cy="369332"/>
          </a:xfrm>
          <a:prstGeom prst="rect">
            <a:avLst/>
          </a:prstGeom>
          <a:noFill/>
        </p:spPr>
        <p:txBody>
          <a:bodyPr wrap="square" rtlCol="0">
            <a:spAutoFit/>
          </a:bodyPr>
          <a:lstStyle/>
          <a:p>
            <a:r>
              <a:rPr lang="en-US" altLang="zh-CN" dirty="0"/>
              <a:t>"name": "</a:t>
            </a:r>
            <a:r>
              <a:rPr lang="en-US" altLang="zh-CN" dirty="0" err="1"/>
              <a:t>David","Facebook</a:t>
            </a:r>
            <a:r>
              <a:rPr lang="en-US" altLang="zh-CN" dirty="0"/>
              <a:t>": "</a:t>
            </a:r>
            <a:endParaRPr lang="zh-CN" altLang="en-US" dirty="0"/>
          </a:p>
        </p:txBody>
      </p:sp>
      <p:sp>
        <p:nvSpPr>
          <p:cNvPr id="9" name="文本框 8">
            <a:extLst>
              <a:ext uri="{FF2B5EF4-FFF2-40B4-BE49-F238E27FC236}">
                <a16:creationId xmlns:a16="http://schemas.microsoft.com/office/drawing/2014/main" id="{3A51D2B2-FD1C-27E5-48EA-63D6B6061EA2}"/>
              </a:ext>
            </a:extLst>
          </p:cNvPr>
          <p:cNvSpPr txBox="1"/>
          <p:nvPr/>
        </p:nvSpPr>
        <p:spPr>
          <a:xfrm>
            <a:off x="2842437" y="2775017"/>
            <a:ext cx="7315200" cy="369332"/>
          </a:xfrm>
          <a:prstGeom prst="rect">
            <a:avLst/>
          </a:prstGeom>
          <a:noFill/>
        </p:spPr>
        <p:txBody>
          <a:bodyPr wrap="square" rtlCol="0">
            <a:spAutoFit/>
          </a:bodyPr>
          <a:lstStyle/>
          <a:p>
            <a:r>
              <a:rPr lang="en-US" altLang="zh-CN" dirty="0"/>
              <a:t>"{{language.name}}": "{{</a:t>
            </a:r>
            <a:r>
              <a:rPr lang="en-US" altLang="zh-CN" dirty="0" err="1"/>
              <a:t>context.people_name</a:t>
            </a:r>
            <a:r>
              <a:rPr lang="en-US" altLang="zh-CN" dirty="0"/>
              <a:t>}}", "{{</a:t>
            </a:r>
            <a:r>
              <a:rPr lang="en-US" altLang="zh-CN" dirty="0" err="1"/>
              <a:t>language.sns</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DD533080-C997-56EB-6DB6-6B444AB6852C}"/>
              </a:ext>
            </a:extLst>
          </p:cNvPr>
          <p:cNvCxnSpPr/>
          <p:nvPr/>
        </p:nvCxnSpPr>
        <p:spPr bwMode="auto">
          <a:xfrm flipH="1">
            <a:off x="4026195" y="2583630"/>
            <a:ext cx="737191" cy="191387"/>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AF184F3B-175E-636E-ED92-72724B3CC2FC}"/>
              </a:ext>
            </a:extLst>
          </p:cNvPr>
          <p:cNvCxnSpPr/>
          <p:nvPr/>
        </p:nvCxnSpPr>
        <p:spPr bwMode="auto">
          <a:xfrm>
            <a:off x="5798288" y="2608808"/>
            <a:ext cx="197391" cy="166209"/>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F99CE4B6-C9A3-F131-C0CE-B32AD8D0B78C}"/>
              </a:ext>
            </a:extLst>
          </p:cNvPr>
          <p:cNvCxnSpPr/>
          <p:nvPr/>
        </p:nvCxnSpPr>
        <p:spPr bwMode="auto">
          <a:xfrm>
            <a:off x="6833191" y="2621397"/>
            <a:ext cx="1282995" cy="153620"/>
          </a:xfrm>
          <a:prstGeom prst="straightConnector1">
            <a:avLst/>
          </a:prstGeom>
          <a:solidFill>
            <a:schemeClr val="accent1"/>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4232249"/>
      </p:ext>
    </p:extLst>
  </p:cSld>
  <p:clrMapOvr>
    <a:masterClrMapping/>
  </p:clrMapOvr>
  <mc:AlternateContent xmlns:mc="http://schemas.openxmlformats.org/markup-compatibility/2006" xmlns:p14="http://schemas.microsoft.com/office/powerpoint/2010/main">
    <mc:Choice Requires="p14">
      <p:transition spd="slow" p14:dur="2000" advTm="17200"/>
    </mc:Choice>
    <mc:Fallback xmlns="">
      <p:transition spd="slow" advTm="17200"/>
    </mc:Fallback>
  </mc:AlternateContent>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10925</TotalTime>
  <Words>6296</Words>
  <Application>Microsoft Office PowerPoint</Application>
  <PresentationFormat>宽屏</PresentationFormat>
  <Paragraphs>437</Paragraphs>
  <Slides>28</Slides>
  <Notes>28</Notes>
  <HiddenSlides>0</HiddenSlides>
  <MMClips>0</MMClips>
  <ScaleCrop>false</ScaleCrop>
  <HeadingPairs>
    <vt:vector size="6" baseType="variant">
      <vt:variant>
        <vt:lpstr>已用的字体</vt:lpstr>
      </vt:variant>
      <vt:variant>
        <vt:i4>10</vt:i4>
      </vt:variant>
      <vt:variant>
        <vt:lpstr>主题</vt:lpstr>
      </vt:variant>
      <vt:variant>
        <vt:i4>13</vt:i4>
      </vt:variant>
      <vt:variant>
        <vt:lpstr>幻灯片标题</vt:lpstr>
      </vt:variant>
      <vt:variant>
        <vt:i4>28</vt:i4>
      </vt:variant>
    </vt:vector>
  </HeadingPairs>
  <TitlesOfParts>
    <vt:vector size="51" baseType="lpstr">
      <vt:lpstr>-apple-system</vt:lpstr>
      <vt:lpstr>Noto Sans Mono</vt:lpstr>
      <vt:lpstr>var(--headings-font-family)</vt:lpstr>
      <vt:lpstr>var(--text-font-family)</vt:lpstr>
      <vt:lpstr>华文细黑</vt:lpstr>
      <vt:lpstr>微软雅黑</vt:lpstr>
      <vt:lpstr>Arial</vt:lpstr>
      <vt:lpstr>Calibri</vt:lpstr>
      <vt:lpstr>Calibri Light</vt:lpstr>
      <vt:lpstr>Noto Serif</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12sc.taobao.com</dc:subject>
  <dc:creator>锐旗设计;https://9ppt.taobao.com</dc:creator>
  <cp:keywords>锐旗设计；https:/9ppt.taobao.com</cp:keywords>
  <dc:description>12sc.taobao.com</dc:description>
  <cp:lastModifiedBy>煜晴 聂</cp:lastModifiedBy>
  <cp:revision>3713</cp:revision>
  <dcterms:modified xsi:type="dcterms:W3CDTF">2024-04-29T01:24:25Z</dcterms:modified>
  <cp:category>锐旗设计；https://9ppt.taobao.com</cp:category>
  <cp:contentStatus>12sc.taobao.com</cp:contentStatus>
</cp:coreProperties>
</file>