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8"/>
  </p:notesMasterIdLst>
  <p:sldIdLst>
    <p:sldId id="258" r:id="rId2"/>
    <p:sldId id="267" r:id="rId3"/>
    <p:sldId id="295" r:id="rId4"/>
    <p:sldId id="340" r:id="rId5"/>
    <p:sldId id="361" r:id="rId6"/>
    <p:sldId id="381" r:id="rId7"/>
    <p:sldId id="360" r:id="rId8"/>
    <p:sldId id="382" r:id="rId9"/>
    <p:sldId id="383" r:id="rId10"/>
    <p:sldId id="384" r:id="rId11"/>
    <p:sldId id="362" r:id="rId12"/>
    <p:sldId id="386" r:id="rId13"/>
    <p:sldId id="385" r:id="rId14"/>
    <p:sldId id="388" r:id="rId15"/>
    <p:sldId id="400" r:id="rId16"/>
    <p:sldId id="390" r:id="rId17"/>
    <p:sldId id="392" r:id="rId18"/>
    <p:sldId id="399" r:id="rId19"/>
    <p:sldId id="393" r:id="rId20"/>
    <p:sldId id="394" r:id="rId21"/>
    <p:sldId id="396" r:id="rId22"/>
    <p:sldId id="395" r:id="rId23"/>
    <p:sldId id="397" r:id="rId24"/>
    <p:sldId id="402" r:id="rId25"/>
    <p:sldId id="403" r:id="rId26"/>
    <p:sldId id="404" r:id="rId27"/>
    <p:sldId id="409" r:id="rId28"/>
    <p:sldId id="414" r:id="rId29"/>
    <p:sldId id="415" r:id="rId30"/>
    <p:sldId id="416" r:id="rId31"/>
    <p:sldId id="417" r:id="rId32"/>
    <p:sldId id="418" r:id="rId33"/>
    <p:sldId id="420" r:id="rId34"/>
    <p:sldId id="405" r:id="rId35"/>
    <p:sldId id="421" r:id="rId36"/>
    <p:sldId id="33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D3FF"/>
    <a:srgbClr val="0000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90"/>
    <p:restoredTop sz="94605"/>
  </p:normalViewPr>
  <p:slideViewPr>
    <p:cSldViewPr snapToGrid="0" snapToObjects="1">
      <p:cViewPr varScale="1">
        <p:scale>
          <a:sx n="79" d="100"/>
          <a:sy n="79" d="100"/>
        </p:scale>
        <p:origin x="100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DD6A37-AF68-F24A-9A5E-17F2DE6D5AE6}" type="datetimeFigureOut">
              <a:rPr lang="en-US" smtClean="0"/>
              <a:t>10/3/2022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9A1228-E787-EA46-9669-BB6EB5B13FD7}" type="slidenum">
              <a:rPr lang="en-US" smtClean="0"/>
              <a:t>‹#›</a:t>
            </a:fld>
            <a:endParaRPr lang="en-US"/>
          </a:p>
        </p:txBody>
      </p:sp>
    </p:spTree>
    <p:extLst>
      <p:ext uri="{BB962C8B-B14F-4D97-AF65-F5344CB8AC3E}">
        <p14:creationId xmlns:p14="http://schemas.microsoft.com/office/powerpoint/2010/main" val="628535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Montserrat or Verdana fonts</a:t>
            </a:r>
          </a:p>
          <a:p>
            <a:endParaRPr lang="en-US" dirty="0"/>
          </a:p>
          <a:p>
            <a:r>
              <a:rPr lang="en-US" dirty="0"/>
              <a:t>- 2 Options for Intro Slide</a:t>
            </a:r>
          </a:p>
        </p:txBody>
      </p:sp>
      <p:sp>
        <p:nvSpPr>
          <p:cNvPr id="4" name="Slide Number Placeholder 3"/>
          <p:cNvSpPr>
            <a:spLocks noGrp="1"/>
          </p:cNvSpPr>
          <p:nvPr>
            <p:ph type="sldNum" sz="quarter" idx="5"/>
          </p:nvPr>
        </p:nvSpPr>
        <p:spPr/>
        <p:txBody>
          <a:bodyPr/>
          <a:lstStyle/>
          <a:p>
            <a:fld id="{189A1228-E787-EA46-9669-BB6EB5B13FD7}" type="slidenum">
              <a:rPr lang="en-US" smtClean="0"/>
              <a:t>2</a:t>
            </a:fld>
            <a:endParaRPr lang="en-US"/>
          </a:p>
        </p:txBody>
      </p:sp>
    </p:spTree>
    <p:extLst>
      <p:ext uri="{BB962C8B-B14F-4D97-AF65-F5344CB8AC3E}">
        <p14:creationId xmlns:p14="http://schemas.microsoft.com/office/powerpoint/2010/main" val="3756260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10/3/2022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27517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0404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0241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90237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68849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10/3/2022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97893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10/3/2022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54914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10/3/2022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24741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00806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82274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28392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10/3/2022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0274062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emf"/><Relationship Id="rId4" Type="http://schemas.openxmlformats.org/officeDocument/2006/relationships/image" Target="../media/image4.emf"/></Relationships>
</file>

<file path=ppt/slides/_rels/slide2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NUL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NUL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7.tiff"/><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NULL"/><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text, person&#10;&#10;Description automatically generated">
            <a:extLst>
              <a:ext uri="{FF2B5EF4-FFF2-40B4-BE49-F238E27FC236}">
                <a16:creationId xmlns:a16="http://schemas.microsoft.com/office/drawing/2014/main" id="{0F1ED67A-FC0C-4749-A1F4-F4123BAD9A5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014240" y="2947"/>
            <a:ext cx="10205276" cy="6857946"/>
          </a:xfrm>
          <a:prstGeom prst="rect">
            <a:avLst/>
          </a:prstGeom>
        </p:spPr>
      </p:pic>
      <p:pic>
        <p:nvPicPr>
          <p:cNvPr id="11" name="Picture 10">
            <a:extLst>
              <a:ext uri="{FF2B5EF4-FFF2-40B4-BE49-F238E27FC236}">
                <a16:creationId xmlns:a16="http://schemas.microsoft.com/office/drawing/2014/main" id="{11D280AC-FA7E-B240-8272-A67D01CF3C9F}"/>
              </a:ext>
            </a:extLst>
          </p:cNvPr>
          <p:cNvPicPr>
            <a:picLocks noChangeAspect="1"/>
          </p:cNvPicPr>
          <p:nvPr/>
        </p:nvPicPr>
        <p:blipFill>
          <a:blip r:embed="rId3"/>
          <a:stretch>
            <a:fillRect/>
          </a:stretch>
        </p:blipFill>
        <p:spPr>
          <a:xfrm>
            <a:off x="352056" y="-9630"/>
            <a:ext cx="8409257" cy="6889434"/>
          </a:xfrm>
          <a:prstGeom prst="rect">
            <a:avLst/>
          </a:prstGeom>
        </p:spPr>
      </p:pic>
      <p:pic>
        <p:nvPicPr>
          <p:cNvPr id="5" name="Picture 4" descr="Graphical user interface&#10;&#10;Description automatically generated with medium confidence">
            <a:extLst>
              <a:ext uri="{FF2B5EF4-FFF2-40B4-BE49-F238E27FC236}">
                <a16:creationId xmlns:a16="http://schemas.microsoft.com/office/drawing/2014/main" id="{64BDCE4A-A97B-0341-A99C-633AA68E2E8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27002" y="307329"/>
            <a:ext cx="3348050" cy="1569853"/>
          </a:xfrm>
          <a:prstGeom prst="rect">
            <a:avLst/>
          </a:prstGeom>
        </p:spPr>
      </p:pic>
      <p:pic>
        <p:nvPicPr>
          <p:cNvPr id="7" name="Picture 6">
            <a:extLst>
              <a:ext uri="{FF2B5EF4-FFF2-40B4-BE49-F238E27FC236}">
                <a16:creationId xmlns:a16="http://schemas.microsoft.com/office/drawing/2014/main" id="{B0083594-EA49-3A44-BF16-CFC067C849B8}"/>
              </a:ext>
            </a:extLst>
          </p:cNvPr>
          <p:cNvPicPr>
            <a:picLocks noChangeAspect="1"/>
          </p:cNvPicPr>
          <p:nvPr/>
        </p:nvPicPr>
        <p:blipFill>
          <a:blip r:embed="rId5"/>
          <a:stretch>
            <a:fillRect/>
          </a:stretch>
        </p:blipFill>
        <p:spPr>
          <a:xfrm rot="10058009">
            <a:off x="4689371" y="1723555"/>
            <a:ext cx="3599744" cy="4799659"/>
          </a:xfrm>
          <a:prstGeom prst="rect">
            <a:avLst/>
          </a:prstGeom>
        </p:spPr>
      </p:pic>
      <p:pic>
        <p:nvPicPr>
          <p:cNvPr id="8" name="Picture 7">
            <a:extLst>
              <a:ext uri="{FF2B5EF4-FFF2-40B4-BE49-F238E27FC236}">
                <a16:creationId xmlns:a16="http://schemas.microsoft.com/office/drawing/2014/main" id="{102BC9BC-53DA-BF42-B768-3C612F21A546}"/>
              </a:ext>
            </a:extLst>
          </p:cNvPr>
          <p:cNvPicPr>
            <a:picLocks noChangeAspect="1"/>
          </p:cNvPicPr>
          <p:nvPr/>
        </p:nvPicPr>
        <p:blipFill>
          <a:blip r:embed="rId6"/>
          <a:stretch>
            <a:fillRect/>
          </a:stretch>
        </p:blipFill>
        <p:spPr>
          <a:xfrm rot="10082078">
            <a:off x="6405656" y="206961"/>
            <a:ext cx="2663086" cy="3588159"/>
          </a:xfrm>
          <a:prstGeom prst="rect">
            <a:avLst/>
          </a:prstGeom>
        </p:spPr>
      </p:pic>
      <p:sp>
        <p:nvSpPr>
          <p:cNvPr id="14" name="TextBox 13">
            <a:extLst>
              <a:ext uri="{FF2B5EF4-FFF2-40B4-BE49-F238E27FC236}">
                <a16:creationId xmlns:a16="http://schemas.microsoft.com/office/drawing/2014/main" id="{48AE51BC-7C11-9244-8F40-B7C7B23B55C3}"/>
              </a:ext>
            </a:extLst>
          </p:cNvPr>
          <p:cNvSpPr txBox="1"/>
          <p:nvPr/>
        </p:nvSpPr>
        <p:spPr>
          <a:xfrm>
            <a:off x="425615" y="2544279"/>
            <a:ext cx="4659336" cy="461665"/>
          </a:xfrm>
          <a:prstGeom prst="rect">
            <a:avLst/>
          </a:prstGeom>
          <a:noFill/>
        </p:spPr>
        <p:txBody>
          <a:bodyPr wrap="square" lIns="91440" tIns="45720" rIns="91440" bIns="45720" rtlCol="0" anchor="t">
            <a:spAutoFit/>
          </a:bodyPr>
          <a:lstStyle/>
          <a:p>
            <a:r>
              <a:rPr lang="en-GB" sz="2400" b="1" dirty="0">
                <a:ea typeface="+mn-lt"/>
                <a:cs typeface="+mn-lt"/>
              </a:rPr>
              <a:t>Data Structures and Algorithms II</a:t>
            </a:r>
            <a:endParaRPr lang="en-US" sz="2400" dirty="0">
              <a:latin typeface="Calibri"/>
              <a:ea typeface="Verdana" panose="020B0604030504040204" pitchFamily="34" charset="0"/>
              <a:cs typeface="Calibri"/>
            </a:endParaRPr>
          </a:p>
        </p:txBody>
      </p:sp>
      <p:sp>
        <p:nvSpPr>
          <p:cNvPr id="15" name="TextBox 14">
            <a:extLst>
              <a:ext uri="{FF2B5EF4-FFF2-40B4-BE49-F238E27FC236}">
                <a16:creationId xmlns:a16="http://schemas.microsoft.com/office/drawing/2014/main" id="{7A0C0356-E2BB-1244-897C-C4D22767F8EF}"/>
              </a:ext>
            </a:extLst>
          </p:cNvPr>
          <p:cNvSpPr txBox="1"/>
          <p:nvPr/>
        </p:nvSpPr>
        <p:spPr>
          <a:xfrm>
            <a:off x="421308" y="3852057"/>
            <a:ext cx="4632122" cy="369332"/>
          </a:xfrm>
          <a:prstGeom prst="rect">
            <a:avLst/>
          </a:prstGeom>
          <a:noFill/>
        </p:spPr>
        <p:txBody>
          <a:bodyPr wrap="square" lIns="91440" tIns="45720" rIns="91440" bIns="45720" rtlCol="0" anchor="t">
            <a:spAutoFit/>
          </a:bodyPr>
          <a:lstStyle/>
          <a:p>
            <a:r>
              <a:rPr lang="en-US" dirty="0"/>
              <a:t>Hash Tables</a:t>
            </a:r>
          </a:p>
        </p:txBody>
      </p:sp>
      <p:sp>
        <p:nvSpPr>
          <p:cNvPr id="16" name="TextBox 15">
            <a:extLst>
              <a:ext uri="{FF2B5EF4-FFF2-40B4-BE49-F238E27FC236}">
                <a16:creationId xmlns:a16="http://schemas.microsoft.com/office/drawing/2014/main" id="{6D81E71D-63FA-554B-BE33-C47F7B69D9BE}"/>
              </a:ext>
            </a:extLst>
          </p:cNvPr>
          <p:cNvSpPr txBox="1"/>
          <p:nvPr/>
        </p:nvSpPr>
        <p:spPr>
          <a:xfrm>
            <a:off x="450560" y="5447004"/>
            <a:ext cx="4142265" cy="369332"/>
          </a:xfrm>
          <a:prstGeom prst="rect">
            <a:avLst/>
          </a:prstGeom>
          <a:noFill/>
        </p:spPr>
        <p:txBody>
          <a:bodyPr wrap="square" lIns="91440" tIns="45720" rIns="91440" bIns="45720" rtlCol="0" anchor="t">
            <a:spAutoFit/>
          </a:bodyPr>
          <a:lstStyle/>
          <a:p>
            <a:endParaRPr lang="en-US" dirty="0">
              <a:latin typeface="Monserra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49572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1153C-F430-4BE7-8D52-30E340CA70F2}"/>
              </a:ext>
            </a:extLst>
          </p:cNvPr>
          <p:cNvSpPr>
            <a:spLocks noGrp="1"/>
          </p:cNvSpPr>
          <p:nvPr>
            <p:ph type="title"/>
          </p:nvPr>
        </p:nvSpPr>
        <p:spPr/>
        <p:txBody>
          <a:bodyPr/>
          <a:lstStyle/>
          <a:p>
            <a:r>
              <a:rPr lang="en-US" dirty="0"/>
              <a:t>Hashing functions</a:t>
            </a:r>
            <a:endParaRPr lang="en-GB" dirty="0"/>
          </a:p>
        </p:txBody>
      </p:sp>
      <p:sp>
        <p:nvSpPr>
          <p:cNvPr id="3" name="Content Placeholder 2">
            <a:extLst>
              <a:ext uri="{FF2B5EF4-FFF2-40B4-BE49-F238E27FC236}">
                <a16:creationId xmlns:a16="http://schemas.microsoft.com/office/drawing/2014/main" id="{6ECB6FCF-6512-4881-9C89-742985645B05}"/>
              </a:ext>
            </a:extLst>
          </p:cNvPr>
          <p:cNvSpPr>
            <a:spLocks noGrp="1"/>
          </p:cNvSpPr>
          <p:nvPr>
            <p:ph idx="1"/>
          </p:nvPr>
        </p:nvSpPr>
        <p:spPr/>
        <p:txBody>
          <a:bodyPr/>
          <a:lstStyle/>
          <a:p>
            <a:pPr>
              <a:spcBef>
                <a:spcPts val="440"/>
              </a:spcBef>
              <a:buClr>
                <a:srgbClr val="A9A57C"/>
              </a:buClr>
              <a:buFont typeface="Arial" pitchFamily="32"/>
              <a:buChar char="•"/>
            </a:pPr>
            <a:r>
              <a:rPr lang="en-US" sz="2000" dirty="0"/>
              <a:t>In practice, the size of the array used should be around the same size as the number of elements being stored.</a:t>
            </a:r>
          </a:p>
          <a:p>
            <a:pPr>
              <a:spcBef>
                <a:spcPts val="440"/>
              </a:spcBef>
              <a:buClr>
                <a:srgbClr val="A9A57C"/>
              </a:buClr>
              <a:buFont typeface="Arial" pitchFamily="32"/>
              <a:buChar char="•"/>
            </a:pPr>
            <a:endParaRPr lang="en-US" sz="2000" dirty="0"/>
          </a:p>
          <a:p>
            <a:pPr>
              <a:spcBef>
                <a:spcPts val="440"/>
              </a:spcBef>
              <a:buClr>
                <a:srgbClr val="A9A57C"/>
              </a:buClr>
              <a:buFont typeface="Arial" pitchFamily="32"/>
              <a:buChar char="•"/>
            </a:pPr>
            <a:r>
              <a:rPr lang="en-US" sz="2000" dirty="0"/>
              <a:t>Ideally, a hashing function that can minimize the number of collisions should be found. However, unless specialized data structures are used, collisions are inevitable and need to be handled.</a:t>
            </a:r>
          </a:p>
          <a:p>
            <a:pPr>
              <a:spcBef>
                <a:spcPts val="440"/>
              </a:spcBef>
              <a:buClr>
                <a:srgbClr val="A9A57C"/>
              </a:buClr>
              <a:buFont typeface="Arial" pitchFamily="32"/>
              <a:buChar char="•"/>
            </a:pPr>
            <a:endParaRPr lang="en-US" sz="2000" dirty="0"/>
          </a:p>
          <a:p>
            <a:pPr>
              <a:spcBef>
                <a:spcPts val="440"/>
              </a:spcBef>
              <a:buClr>
                <a:srgbClr val="A9A57C"/>
              </a:buClr>
              <a:buFont typeface="Arial" pitchFamily="32"/>
              <a:buChar char="•"/>
            </a:pPr>
            <a:r>
              <a:rPr lang="en-US" sz="2000" dirty="0"/>
              <a:t>There are multiple ways of handling collisions. The act of handling collisions and deciding what happens in the event of a collision is called </a:t>
            </a:r>
            <a:r>
              <a:rPr lang="en-US" sz="2000" i="1" dirty="0"/>
              <a:t>collision resolution</a:t>
            </a:r>
            <a:r>
              <a:rPr lang="en-US" sz="2000" dirty="0"/>
              <a:t>.</a:t>
            </a:r>
          </a:p>
          <a:p>
            <a:pPr>
              <a:spcBef>
                <a:spcPts val="440"/>
              </a:spcBef>
              <a:buClr>
                <a:srgbClr val="A9A57C"/>
              </a:buClr>
              <a:buFont typeface="Arial" pitchFamily="32"/>
              <a:buChar char="•"/>
            </a:pPr>
            <a:endParaRPr lang="en-US" sz="2000" dirty="0"/>
          </a:p>
          <a:p>
            <a:pPr>
              <a:spcBef>
                <a:spcPts val="440"/>
              </a:spcBef>
              <a:buClr>
                <a:srgbClr val="A9A57C"/>
              </a:buClr>
              <a:buFont typeface="Arial" pitchFamily="32"/>
              <a:buChar char="•"/>
            </a:pPr>
            <a:r>
              <a:rPr lang="en-US" sz="2000" dirty="0"/>
              <a:t>Hash functions are deterministic.  That is, h(k) always produces the same position for the input k.  However, hash function might appear to allocate positions of the keys in what seems to be a random manner.  This will minimize the number of collisions.</a:t>
            </a:r>
            <a:endParaRPr lang="en-GB" sz="2000" dirty="0"/>
          </a:p>
        </p:txBody>
      </p:sp>
      <p:sp>
        <p:nvSpPr>
          <p:cNvPr id="4" name="Slide Number Placeholder 3">
            <a:extLst>
              <a:ext uri="{FF2B5EF4-FFF2-40B4-BE49-F238E27FC236}">
                <a16:creationId xmlns:a16="http://schemas.microsoft.com/office/drawing/2014/main" id="{6801D96D-1B56-4F60-AACF-FD9F106A0B36}"/>
              </a:ext>
            </a:extLst>
          </p:cNvPr>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3878962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1153C-F430-4BE7-8D52-30E340CA70F2}"/>
              </a:ext>
            </a:extLst>
          </p:cNvPr>
          <p:cNvSpPr>
            <a:spLocks noGrp="1"/>
          </p:cNvSpPr>
          <p:nvPr>
            <p:ph type="title"/>
          </p:nvPr>
        </p:nvSpPr>
        <p:spPr/>
        <p:txBody>
          <a:bodyPr/>
          <a:lstStyle/>
          <a:p>
            <a:r>
              <a:rPr lang="en-US" dirty="0"/>
              <a:t>Hashing functions</a:t>
            </a:r>
            <a:endParaRPr lang="en-GB" dirty="0"/>
          </a:p>
        </p:txBody>
      </p:sp>
      <p:sp>
        <p:nvSpPr>
          <p:cNvPr id="3" name="Content Placeholder 2">
            <a:extLst>
              <a:ext uri="{FF2B5EF4-FFF2-40B4-BE49-F238E27FC236}">
                <a16:creationId xmlns:a16="http://schemas.microsoft.com/office/drawing/2014/main" id="{6ECB6FCF-6512-4881-9C89-742985645B05}"/>
              </a:ext>
            </a:extLst>
          </p:cNvPr>
          <p:cNvSpPr>
            <a:spLocks noGrp="1"/>
          </p:cNvSpPr>
          <p:nvPr>
            <p:ph idx="1"/>
          </p:nvPr>
        </p:nvSpPr>
        <p:spPr/>
        <p:txBody>
          <a:bodyPr>
            <a:normAutofit lnSpcReduction="10000"/>
          </a:bodyPr>
          <a:lstStyle/>
          <a:p>
            <a:pPr>
              <a:spcBef>
                <a:spcPts val="440"/>
              </a:spcBef>
              <a:buClr>
                <a:srgbClr val="A9A57C"/>
              </a:buClr>
              <a:buFont typeface="Arial" pitchFamily="32"/>
              <a:buChar char="•"/>
            </a:pPr>
            <a:r>
              <a:rPr lang="en-US" sz="2000" dirty="0"/>
              <a:t>Consider the situation where around 100 students in a hash table with an array of size 366 (one for each day of the year in a leap year).</a:t>
            </a:r>
          </a:p>
          <a:p>
            <a:pPr>
              <a:spcBef>
                <a:spcPts val="440"/>
              </a:spcBef>
              <a:buClr>
                <a:srgbClr val="A9A57C"/>
              </a:buClr>
              <a:buFont typeface="Arial" pitchFamily="32"/>
              <a:buChar char="•"/>
            </a:pPr>
            <a:r>
              <a:rPr lang="en-US" sz="2000" dirty="0"/>
              <a:t>The hash function will take the students day and month and map them to the positions as follows:</a:t>
            </a:r>
          </a:p>
          <a:p>
            <a:pPr lvl="1">
              <a:spcBef>
                <a:spcPts val="440"/>
              </a:spcBef>
              <a:buClr>
                <a:srgbClr val="A9A57C"/>
              </a:buClr>
              <a:buFont typeface="Arial" pitchFamily="32"/>
              <a:buChar char="•"/>
            </a:pPr>
            <a:r>
              <a:rPr lang="en-US" sz="1800" dirty="0"/>
              <a:t>h(1</a:t>
            </a:r>
            <a:r>
              <a:rPr lang="en-US" sz="1800" baseline="30000" dirty="0"/>
              <a:t>st</a:t>
            </a:r>
            <a:r>
              <a:rPr lang="en-US" sz="1800" dirty="0"/>
              <a:t> January) = 0</a:t>
            </a:r>
          </a:p>
          <a:p>
            <a:pPr lvl="1">
              <a:spcBef>
                <a:spcPts val="440"/>
              </a:spcBef>
              <a:buClr>
                <a:srgbClr val="A9A57C"/>
              </a:buClr>
              <a:buFont typeface="Arial" pitchFamily="32"/>
              <a:buChar char="•"/>
            </a:pPr>
            <a:r>
              <a:rPr lang="en-US" sz="1800" dirty="0"/>
              <a:t>h(2</a:t>
            </a:r>
            <a:r>
              <a:rPr lang="en-US" sz="1800" baseline="30000" dirty="0"/>
              <a:t>nd</a:t>
            </a:r>
            <a:r>
              <a:rPr lang="en-US" sz="1800" dirty="0"/>
              <a:t>  January) = 1</a:t>
            </a:r>
          </a:p>
          <a:p>
            <a:pPr lvl="1">
              <a:spcBef>
                <a:spcPts val="440"/>
              </a:spcBef>
              <a:buClr>
                <a:srgbClr val="A9A57C"/>
              </a:buClr>
              <a:buFont typeface="Arial" pitchFamily="32"/>
              <a:buChar char="•"/>
            </a:pPr>
            <a:r>
              <a:rPr lang="en-US" sz="1800" dirty="0"/>
              <a:t>…</a:t>
            </a:r>
          </a:p>
          <a:p>
            <a:pPr lvl="1">
              <a:spcBef>
                <a:spcPts val="440"/>
              </a:spcBef>
              <a:buClr>
                <a:srgbClr val="A9A57C"/>
              </a:buClr>
              <a:buFont typeface="Arial" pitchFamily="32"/>
              <a:buChar char="•"/>
            </a:pPr>
            <a:r>
              <a:rPr lang="en-US" sz="1800" dirty="0"/>
              <a:t>h(31</a:t>
            </a:r>
            <a:r>
              <a:rPr lang="en-US" sz="1800" baseline="30000" dirty="0"/>
              <a:t>st</a:t>
            </a:r>
            <a:r>
              <a:rPr lang="en-US" sz="1800" dirty="0"/>
              <a:t> December) = 365</a:t>
            </a:r>
          </a:p>
          <a:p>
            <a:pPr>
              <a:spcBef>
                <a:spcPts val="440"/>
              </a:spcBef>
              <a:buClr>
                <a:srgbClr val="A9A57C"/>
              </a:buClr>
              <a:buFont typeface="Arial" pitchFamily="32"/>
              <a:buChar char="•"/>
            </a:pPr>
            <a:r>
              <a:rPr lang="en-US" sz="2000" dirty="0"/>
              <a:t>Two students with the same birthday, whether they were born on the same year, will cause a collision.</a:t>
            </a:r>
          </a:p>
          <a:p>
            <a:pPr>
              <a:spcBef>
                <a:spcPts val="440"/>
              </a:spcBef>
              <a:buClr>
                <a:srgbClr val="A9A57C"/>
              </a:buClr>
              <a:buFont typeface="Arial" pitchFamily="32"/>
              <a:buChar char="•"/>
            </a:pPr>
            <a:endParaRPr lang="en-US" sz="2000" dirty="0"/>
          </a:p>
          <a:p>
            <a:pPr>
              <a:spcBef>
                <a:spcPts val="440"/>
              </a:spcBef>
              <a:buClr>
                <a:srgbClr val="A9A57C"/>
              </a:buClr>
              <a:buFont typeface="Arial" pitchFamily="32"/>
              <a:buChar char="•"/>
            </a:pPr>
            <a:r>
              <a:rPr lang="en-US" sz="2000" dirty="0"/>
              <a:t>Is this a valid hash function?</a:t>
            </a:r>
          </a:p>
          <a:p>
            <a:pPr>
              <a:spcBef>
                <a:spcPts val="440"/>
              </a:spcBef>
              <a:buClr>
                <a:srgbClr val="A9A57C"/>
              </a:buClr>
              <a:buFont typeface="Arial" pitchFamily="32"/>
              <a:buChar char="•"/>
            </a:pPr>
            <a:r>
              <a:rPr lang="en-US" sz="2000" dirty="0"/>
              <a:t>Assuming that each date is an equally likely to be a student’s birthday.  Is this a good hash function? Why?</a:t>
            </a:r>
          </a:p>
          <a:p>
            <a:pPr>
              <a:spcBef>
                <a:spcPts val="440"/>
              </a:spcBef>
              <a:buClr>
                <a:srgbClr val="A9A57C"/>
              </a:buClr>
              <a:buFont typeface="Arial" pitchFamily="32"/>
              <a:buChar char="•"/>
            </a:pPr>
            <a:r>
              <a:rPr lang="en-US" sz="2000" dirty="0"/>
              <a:t>What is the probability that we have a collision?</a:t>
            </a:r>
            <a:endParaRPr lang="en-GB" sz="2000" dirty="0"/>
          </a:p>
          <a:p>
            <a:pPr>
              <a:spcBef>
                <a:spcPts val="440"/>
              </a:spcBef>
              <a:buClr>
                <a:srgbClr val="A9A57C"/>
              </a:buClr>
              <a:buFont typeface="Arial" pitchFamily="32"/>
              <a:buChar char="•"/>
            </a:pPr>
            <a:endParaRPr lang="en-GB" sz="2000" dirty="0"/>
          </a:p>
          <a:p>
            <a:pPr>
              <a:spcBef>
                <a:spcPts val="440"/>
              </a:spcBef>
              <a:buClr>
                <a:srgbClr val="A9A57C"/>
              </a:buClr>
              <a:buFont typeface="Arial" pitchFamily="32"/>
              <a:buChar char="•"/>
            </a:pPr>
            <a:endParaRPr lang="en-GB" sz="2000" dirty="0"/>
          </a:p>
          <a:p>
            <a:pPr>
              <a:spcBef>
                <a:spcPts val="440"/>
              </a:spcBef>
              <a:buClr>
                <a:srgbClr val="A9A57C"/>
              </a:buClr>
              <a:buFont typeface="Arial" pitchFamily="32"/>
              <a:buChar char="•"/>
            </a:pPr>
            <a:endParaRPr lang="en-GB" sz="2000" dirty="0"/>
          </a:p>
          <a:p>
            <a:pPr>
              <a:spcBef>
                <a:spcPts val="440"/>
              </a:spcBef>
              <a:buClr>
                <a:srgbClr val="A9A57C"/>
              </a:buClr>
              <a:buFont typeface="Arial" pitchFamily="32"/>
              <a:buChar char="•"/>
            </a:pPr>
            <a:endParaRPr lang="en-GB" sz="2000" dirty="0"/>
          </a:p>
        </p:txBody>
      </p:sp>
      <p:sp>
        <p:nvSpPr>
          <p:cNvPr id="4" name="Slide Number Placeholder 3">
            <a:extLst>
              <a:ext uri="{FF2B5EF4-FFF2-40B4-BE49-F238E27FC236}">
                <a16:creationId xmlns:a16="http://schemas.microsoft.com/office/drawing/2014/main" id="{6801D96D-1B56-4F60-AACF-FD9F106A0B36}"/>
              </a:ext>
            </a:extLst>
          </p:cNvPr>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1857125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1153C-F430-4BE7-8D52-30E340CA70F2}"/>
              </a:ext>
            </a:extLst>
          </p:cNvPr>
          <p:cNvSpPr>
            <a:spLocks noGrp="1"/>
          </p:cNvSpPr>
          <p:nvPr>
            <p:ph type="title"/>
          </p:nvPr>
        </p:nvSpPr>
        <p:spPr/>
        <p:txBody>
          <a:bodyPr/>
          <a:lstStyle/>
          <a:p>
            <a:r>
              <a:rPr lang="en-US" dirty="0"/>
              <a:t>Hashing functions</a:t>
            </a:r>
            <a:endParaRPr lang="en-GB"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ECB6FCF-6512-4881-9C89-742985645B05}"/>
                  </a:ext>
                </a:extLst>
              </p:cNvPr>
              <p:cNvSpPr>
                <a:spLocks noGrp="1"/>
              </p:cNvSpPr>
              <p:nvPr>
                <p:ph idx="1"/>
              </p:nvPr>
            </p:nvSpPr>
            <p:spPr/>
            <p:txBody>
              <a:bodyPr>
                <a:normAutofit/>
              </a:bodyPr>
              <a:lstStyle/>
              <a:p>
                <a:pPr>
                  <a:spcBef>
                    <a:spcPts val="440"/>
                  </a:spcBef>
                  <a:buClr>
                    <a:srgbClr val="A9A57C"/>
                  </a:buClr>
                  <a:buFont typeface="Arial" pitchFamily="32"/>
                  <a:buChar char="•"/>
                </a:pPr>
                <a:r>
                  <a:rPr lang="en-US" sz="2000" dirty="0"/>
                  <a:t>Analyze this scenario further:</a:t>
                </a:r>
              </a:p>
              <a:p>
                <a:pPr lvl="1">
                  <a:spcBef>
                    <a:spcPts val="440"/>
                  </a:spcBef>
                  <a:buClr>
                    <a:srgbClr val="A9A57C"/>
                  </a:buClr>
                  <a:buFont typeface="Arial" pitchFamily="32"/>
                  <a:buChar char="•"/>
                </a:pPr>
                <a:r>
                  <a:rPr lang="en-US" sz="1800" dirty="0"/>
                  <a:t>Research about the birthday paradox.  What is the probability that there is </a:t>
                </a:r>
                <a:r>
                  <a:rPr lang="en-US" sz="1800" i="1" dirty="0"/>
                  <a:t>at least</a:t>
                </a:r>
                <a:r>
                  <a:rPr lang="en-US" sz="1800" dirty="0"/>
                  <a:t> 1 collision?</a:t>
                </a:r>
              </a:p>
              <a:p>
                <a:pPr lvl="1">
                  <a:spcBef>
                    <a:spcPts val="440"/>
                  </a:spcBef>
                  <a:buClr>
                    <a:srgbClr val="A9A57C"/>
                  </a:buClr>
                  <a:buFont typeface="Arial" pitchFamily="32"/>
                  <a:buChar char="•"/>
                </a:pPr>
                <a:r>
                  <a:rPr lang="en-US" sz="1800" dirty="0"/>
                  <a:t>An online search will provide several alternative definitions and results about the expected number of collisions.</a:t>
                </a:r>
              </a:p>
              <a:p>
                <a:pPr lvl="1">
                  <a:spcBef>
                    <a:spcPts val="440"/>
                  </a:spcBef>
                  <a:buClr>
                    <a:srgbClr val="A9A57C"/>
                  </a:buClr>
                  <a:buFont typeface="Arial" pitchFamily="32"/>
                  <a:buChar char="•"/>
                </a:pPr>
                <a:r>
                  <a:rPr lang="en-US" sz="1800" dirty="0"/>
                  <a:t>There are different ways for defining the number of collisions and finding the expected number of collisions.  After adding n items to m locations, the probability that a particular location is unoccupied is </a:t>
                </a:r>
                <a14:m>
                  <m:oMath xmlns:m="http://schemas.openxmlformats.org/officeDocument/2006/math">
                    <m:sSup>
                      <m:sSupPr>
                        <m:ctrlPr>
                          <a:rPr lang="en-GB" sz="1800" i="1">
                            <a:latin typeface="Cambria Math" panose="02040503050406030204" pitchFamily="18" charset="0"/>
                          </a:rPr>
                        </m:ctrlPr>
                      </m:sSupPr>
                      <m:e>
                        <m:d>
                          <m:dPr>
                            <m:ctrlPr>
                              <a:rPr lang="en-GB" sz="1800" i="1">
                                <a:latin typeface="Cambria Math" panose="02040503050406030204" pitchFamily="18" charset="0"/>
                              </a:rPr>
                            </m:ctrlPr>
                          </m:dPr>
                          <m:e>
                            <m:f>
                              <m:fPr>
                                <m:ctrlPr>
                                  <a:rPr lang="en-GB" sz="1800" i="1">
                                    <a:latin typeface="Cambria Math" panose="02040503050406030204" pitchFamily="18" charset="0"/>
                                  </a:rPr>
                                </m:ctrlPr>
                              </m:fPr>
                              <m:num>
                                <m:r>
                                  <a:rPr lang="en-GB" sz="1800" i="1">
                                    <a:latin typeface="Cambria Math" panose="02040503050406030204" pitchFamily="18" charset="0"/>
                                  </a:rPr>
                                  <m:t>𝑚</m:t>
                                </m:r>
                                <m:r>
                                  <a:rPr lang="en-GB" sz="1800" i="1">
                                    <a:latin typeface="Cambria Math" panose="02040503050406030204" pitchFamily="18" charset="0"/>
                                  </a:rPr>
                                  <m:t>−1</m:t>
                                </m:r>
                              </m:num>
                              <m:den>
                                <m:r>
                                  <a:rPr lang="en-GB" sz="1800" i="1">
                                    <a:latin typeface="Cambria Math" panose="02040503050406030204" pitchFamily="18" charset="0"/>
                                  </a:rPr>
                                  <m:t>𝑚</m:t>
                                </m:r>
                              </m:den>
                            </m:f>
                          </m:e>
                        </m:d>
                      </m:e>
                      <m:sup>
                        <m:r>
                          <a:rPr lang="en-GB" sz="1800" i="1">
                            <a:latin typeface="Cambria Math" panose="02040503050406030204" pitchFamily="18" charset="0"/>
                          </a:rPr>
                          <m:t>𝑛</m:t>
                        </m:r>
                      </m:sup>
                    </m:sSup>
                  </m:oMath>
                </a14:m>
                <a:r>
                  <a:rPr lang="en-US" sz="1800" dirty="0"/>
                  <a:t>.  Therefore, it is expected to have </a:t>
                </a:r>
                <a14:m>
                  <m:oMath xmlns:m="http://schemas.openxmlformats.org/officeDocument/2006/math">
                    <m:r>
                      <m:rPr>
                        <m:sty m:val="p"/>
                      </m:rPr>
                      <a:rPr lang="en-GB" sz="1800">
                        <a:latin typeface="Cambria Math" panose="02040503050406030204" pitchFamily="18" charset="0"/>
                      </a:rPr>
                      <m:t>m</m:t>
                    </m:r>
                    <m:sSup>
                      <m:sSupPr>
                        <m:ctrlPr>
                          <a:rPr lang="en-GB" sz="1800" i="1">
                            <a:latin typeface="Cambria Math" panose="02040503050406030204" pitchFamily="18" charset="0"/>
                          </a:rPr>
                        </m:ctrlPr>
                      </m:sSupPr>
                      <m:e>
                        <m:d>
                          <m:dPr>
                            <m:ctrlPr>
                              <a:rPr lang="en-GB" sz="1800" i="1">
                                <a:latin typeface="Cambria Math" panose="02040503050406030204" pitchFamily="18" charset="0"/>
                              </a:rPr>
                            </m:ctrlPr>
                          </m:dPr>
                          <m:e>
                            <m:f>
                              <m:fPr>
                                <m:ctrlPr>
                                  <a:rPr lang="en-GB" sz="1800" i="1">
                                    <a:latin typeface="Cambria Math" panose="02040503050406030204" pitchFamily="18" charset="0"/>
                                  </a:rPr>
                                </m:ctrlPr>
                              </m:fPr>
                              <m:num>
                                <m:r>
                                  <a:rPr lang="en-GB" sz="1800" i="1">
                                    <a:latin typeface="Cambria Math" panose="02040503050406030204" pitchFamily="18" charset="0"/>
                                  </a:rPr>
                                  <m:t>𝑚</m:t>
                                </m:r>
                                <m:r>
                                  <a:rPr lang="en-GB" sz="1800" i="1">
                                    <a:latin typeface="Cambria Math" panose="02040503050406030204" pitchFamily="18" charset="0"/>
                                  </a:rPr>
                                  <m:t>−1</m:t>
                                </m:r>
                              </m:num>
                              <m:den>
                                <m:r>
                                  <a:rPr lang="en-GB" sz="1800" i="1">
                                    <a:latin typeface="Cambria Math" panose="02040503050406030204" pitchFamily="18" charset="0"/>
                                  </a:rPr>
                                  <m:t>𝑚</m:t>
                                </m:r>
                              </m:den>
                            </m:f>
                          </m:e>
                        </m:d>
                      </m:e>
                      <m:sup>
                        <m:r>
                          <a:rPr lang="en-GB" sz="1800" i="1">
                            <a:latin typeface="Cambria Math" panose="02040503050406030204" pitchFamily="18" charset="0"/>
                          </a:rPr>
                          <m:t>𝑛</m:t>
                        </m:r>
                      </m:sup>
                    </m:sSup>
                  </m:oMath>
                </a14:m>
                <a:r>
                  <a:rPr lang="en-US" sz="1800" dirty="0"/>
                  <a:t> unoccupied locations and </a:t>
                </a:r>
                <a14:m>
                  <m:oMath xmlns:m="http://schemas.openxmlformats.org/officeDocument/2006/math">
                    <m:sSup>
                      <m:sSupPr>
                        <m:ctrlPr>
                          <a:rPr lang="en-GB" sz="1800" i="1">
                            <a:latin typeface="Cambria Math" panose="02040503050406030204" pitchFamily="18" charset="0"/>
                          </a:rPr>
                        </m:ctrlPr>
                      </m:sSupPr>
                      <m:e>
                        <m:r>
                          <a:rPr lang="en-GB" sz="1800" i="1">
                            <a:latin typeface="Cambria Math" panose="02040503050406030204" pitchFamily="18" charset="0"/>
                          </a:rPr>
                          <m:t>𝑚</m:t>
                        </m:r>
                        <m:r>
                          <a:rPr lang="en-GB" sz="1800" i="1">
                            <a:latin typeface="Cambria Math" panose="02040503050406030204" pitchFamily="18" charset="0"/>
                          </a:rPr>
                          <m:t>(1−</m:t>
                        </m:r>
                        <m:d>
                          <m:dPr>
                            <m:ctrlPr>
                              <a:rPr lang="en-GB" sz="1800" i="1">
                                <a:latin typeface="Cambria Math" panose="02040503050406030204" pitchFamily="18" charset="0"/>
                              </a:rPr>
                            </m:ctrlPr>
                          </m:dPr>
                          <m:e>
                            <m:f>
                              <m:fPr>
                                <m:ctrlPr>
                                  <a:rPr lang="en-GB" sz="1800" i="1">
                                    <a:latin typeface="Cambria Math" panose="02040503050406030204" pitchFamily="18" charset="0"/>
                                  </a:rPr>
                                </m:ctrlPr>
                              </m:fPr>
                              <m:num>
                                <m:r>
                                  <a:rPr lang="en-GB" sz="1800" i="1">
                                    <a:latin typeface="Cambria Math" panose="02040503050406030204" pitchFamily="18" charset="0"/>
                                  </a:rPr>
                                  <m:t>𝑚</m:t>
                                </m:r>
                                <m:r>
                                  <a:rPr lang="en-GB" sz="1800" i="1">
                                    <a:latin typeface="Cambria Math" panose="02040503050406030204" pitchFamily="18" charset="0"/>
                                  </a:rPr>
                                  <m:t>−1</m:t>
                                </m:r>
                              </m:num>
                              <m:den>
                                <m:r>
                                  <a:rPr lang="en-GB" sz="1800" i="1">
                                    <a:latin typeface="Cambria Math" panose="02040503050406030204" pitchFamily="18" charset="0"/>
                                  </a:rPr>
                                  <m:t>𝑚</m:t>
                                </m:r>
                              </m:den>
                            </m:f>
                          </m:e>
                        </m:d>
                      </m:e>
                      <m:sup>
                        <m:r>
                          <a:rPr lang="en-GB" sz="1800" i="1">
                            <a:latin typeface="Cambria Math" panose="02040503050406030204" pitchFamily="18" charset="0"/>
                          </a:rPr>
                          <m:t>𝑛</m:t>
                        </m:r>
                      </m:sup>
                    </m:sSup>
                    <m:r>
                      <a:rPr lang="en-GB" sz="1800" i="1">
                        <a:latin typeface="Cambria Math" panose="02040503050406030204" pitchFamily="18" charset="0"/>
                      </a:rPr>
                      <m:t>)</m:t>
                    </m:r>
                  </m:oMath>
                </a14:m>
                <a:r>
                  <a:rPr lang="en-US" sz="1800" dirty="0"/>
                  <a:t> occupied locations.</a:t>
                </a:r>
              </a:p>
              <a:p>
                <a:pPr lvl="1">
                  <a:spcBef>
                    <a:spcPts val="440"/>
                  </a:spcBef>
                  <a:buClr>
                    <a:srgbClr val="A9A57C"/>
                  </a:buClr>
                  <a:buFont typeface="Arial" pitchFamily="32"/>
                  <a:buChar char="•"/>
                </a:pPr>
                <a:r>
                  <a:rPr lang="en-US" sz="1800" dirty="0"/>
                  <a:t>A collision free </a:t>
                </a:r>
                <a:r>
                  <a:rPr lang="en-US" sz="1800" dirty="0" err="1"/>
                  <a:t>hashtable</a:t>
                </a:r>
                <a:r>
                  <a:rPr lang="en-US" sz="1800" dirty="0"/>
                  <a:t> would have n occupied locations, so the expected number of collisions is </a:t>
                </a:r>
                <a14:m>
                  <m:oMath xmlns:m="http://schemas.openxmlformats.org/officeDocument/2006/math">
                    <m:r>
                      <m:rPr>
                        <m:sty m:val="p"/>
                      </m:rPr>
                      <a:rPr lang="en-GB" sz="1800" dirty="0">
                        <a:latin typeface="Cambria Math" panose="02040503050406030204" pitchFamily="18" charset="0"/>
                      </a:rPr>
                      <m:t>n</m:t>
                    </m:r>
                    <m:r>
                      <a:rPr lang="en-GB" sz="1800" dirty="0">
                        <a:latin typeface="Cambria Math" panose="02040503050406030204" pitchFamily="18" charset="0"/>
                      </a:rPr>
                      <m:t> −</m:t>
                    </m:r>
                    <m:sSup>
                      <m:sSupPr>
                        <m:ctrlPr>
                          <a:rPr lang="en-GB" sz="1800" i="1">
                            <a:latin typeface="Cambria Math" panose="02040503050406030204" pitchFamily="18" charset="0"/>
                          </a:rPr>
                        </m:ctrlPr>
                      </m:sSupPr>
                      <m:e>
                        <m:r>
                          <a:rPr lang="en-GB" sz="1800" i="1">
                            <a:latin typeface="Cambria Math" panose="02040503050406030204" pitchFamily="18" charset="0"/>
                          </a:rPr>
                          <m:t>𝑚</m:t>
                        </m:r>
                        <m:r>
                          <a:rPr lang="en-GB" sz="1800" i="1">
                            <a:latin typeface="Cambria Math" panose="02040503050406030204" pitchFamily="18" charset="0"/>
                          </a:rPr>
                          <m:t>(1−</m:t>
                        </m:r>
                        <m:d>
                          <m:dPr>
                            <m:ctrlPr>
                              <a:rPr lang="en-GB" sz="1800" i="1">
                                <a:latin typeface="Cambria Math" panose="02040503050406030204" pitchFamily="18" charset="0"/>
                              </a:rPr>
                            </m:ctrlPr>
                          </m:dPr>
                          <m:e>
                            <m:f>
                              <m:fPr>
                                <m:ctrlPr>
                                  <a:rPr lang="en-GB" sz="1800" i="1">
                                    <a:latin typeface="Cambria Math" panose="02040503050406030204" pitchFamily="18" charset="0"/>
                                  </a:rPr>
                                </m:ctrlPr>
                              </m:fPr>
                              <m:num>
                                <m:r>
                                  <a:rPr lang="en-GB" sz="1800" i="1">
                                    <a:latin typeface="Cambria Math" panose="02040503050406030204" pitchFamily="18" charset="0"/>
                                  </a:rPr>
                                  <m:t>𝑚</m:t>
                                </m:r>
                                <m:r>
                                  <a:rPr lang="en-GB" sz="1800" i="1">
                                    <a:latin typeface="Cambria Math" panose="02040503050406030204" pitchFamily="18" charset="0"/>
                                  </a:rPr>
                                  <m:t>−1</m:t>
                                </m:r>
                              </m:num>
                              <m:den>
                                <m:r>
                                  <a:rPr lang="en-GB" sz="1800" i="1">
                                    <a:latin typeface="Cambria Math" panose="02040503050406030204" pitchFamily="18" charset="0"/>
                                  </a:rPr>
                                  <m:t>𝑚</m:t>
                                </m:r>
                              </m:den>
                            </m:f>
                          </m:e>
                        </m:d>
                      </m:e>
                      <m:sup>
                        <m:r>
                          <a:rPr lang="en-GB" sz="1800" i="1">
                            <a:latin typeface="Cambria Math" panose="02040503050406030204" pitchFamily="18" charset="0"/>
                          </a:rPr>
                          <m:t>𝑛</m:t>
                        </m:r>
                      </m:sup>
                    </m:sSup>
                    <m:r>
                      <a:rPr lang="en-GB" sz="1800" i="1">
                        <a:latin typeface="Cambria Math" panose="02040503050406030204" pitchFamily="18" charset="0"/>
                      </a:rPr>
                      <m:t>)</m:t>
                    </m:r>
                  </m:oMath>
                </a14:m>
                <a:r>
                  <a:rPr lang="en-US" sz="1800" dirty="0"/>
                  <a:t> </a:t>
                </a:r>
              </a:p>
              <a:p>
                <a:pPr>
                  <a:spcBef>
                    <a:spcPts val="440"/>
                  </a:spcBef>
                  <a:buClr>
                    <a:srgbClr val="A9A57C"/>
                  </a:buClr>
                  <a:buFont typeface="Arial" pitchFamily="32"/>
                  <a:buChar char="•"/>
                </a:pPr>
                <a:r>
                  <a:rPr lang="en-US" sz="2000" dirty="0"/>
                  <a:t>Use a simple Monte Carlo approach to confirm and understand the above formula.  In this scenario, n = 100 and m = 366, so the result of the above formula </a:t>
                </a:r>
                <a:r>
                  <a:rPr lang="en-US" sz="2000"/>
                  <a:t>is 10.2591.</a:t>
                </a:r>
                <a:endParaRPr lang="en-US" sz="2000" dirty="0"/>
              </a:p>
              <a:p>
                <a:pPr>
                  <a:spcBef>
                    <a:spcPts val="440"/>
                  </a:spcBef>
                  <a:buClr>
                    <a:srgbClr val="A9A57C"/>
                  </a:buClr>
                  <a:buFont typeface="Arial" pitchFamily="32"/>
                  <a:buChar char="•"/>
                </a:pPr>
                <a:endParaRPr lang="en-GB" sz="2000" dirty="0"/>
              </a:p>
              <a:p>
                <a:pPr>
                  <a:spcBef>
                    <a:spcPts val="440"/>
                  </a:spcBef>
                  <a:buClr>
                    <a:srgbClr val="A9A57C"/>
                  </a:buClr>
                  <a:buFont typeface="Arial" pitchFamily="32"/>
                  <a:buChar char="•"/>
                </a:pPr>
                <a:endParaRPr lang="en-GB" sz="2000" dirty="0"/>
              </a:p>
              <a:p>
                <a:pPr>
                  <a:spcBef>
                    <a:spcPts val="440"/>
                  </a:spcBef>
                  <a:buClr>
                    <a:srgbClr val="A9A57C"/>
                  </a:buClr>
                  <a:buFont typeface="Arial" pitchFamily="32"/>
                  <a:buChar char="•"/>
                </a:pPr>
                <a:endParaRPr lang="en-GB" sz="2000" dirty="0"/>
              </a:p>
              <a:p>
                <a:pPr>
                  <a:spcBef>
                    <a:spcPts val="440"/>
                  </a:spcBef>
                  <a:buClr>
                    <a:srgbClr val="A9A57C"/>
                  </a:buClr>
                  <a:buFont typeface="Arial" pitchFamily="32"/>
                  <a:buChar char="•"/>
                </a:pPr>
                <a:endParaRPr lang="en-GB" sz="2000" dirty="0"/>
              </a:p>
            </p:txBody>
          </p:sp>
        </mc:Choice>
        <mc:Fallback>
          <p:sp>
            <p:nvSpPr>
              <p:cNvPr id="3" name="Content Placeholder 2">
                <a:extLst>
                  <a:ext uri="{FF2B5EF4-FFF2-40B4-BE49-F238E27FC236}">
                    <a16:creationId xmlns:a16="http://schemas.microsoft.com/office/drawing/2014/main" id="{6ECB6FCF-6512-4881-9C89-742985645B05}"/>
                  </a:ext>
                </a:extLst>
              </p:cNvPr>
              <p:cNvSpPr>
                <a:spLocks noGrp="1" noRot="1" noChangeAspect="1" noMove="1" noResize="1" noEditPoints="1" noAdjustHandles="1" noChangeArrowheads="1" noChangeShapeType="1" noTextEdit="1"/>
              </p:cNvSpPr>
              <p:nvPr>
                <p:ph idx="1"/>
              </p:nvPr>
            </p:nvSpPr>
            <p:spPr>
              <a:blipFill>
                <a:blip r:embed="rId2"/>
                <a:stretch>
                  <a:fillRect l="-522" t="-1401" r="-638"/>
                </a:stretch>
              </a:blipFill>
            </p:spPr>
            <p:txBody>
              <a:bodyPr/>
              <a:lstStyle/>
              <a:p>
                <a:r>
                  <a:rPr lang="en-MT">
                    <a:noFill/>
                  </a:rPr>
                  <a:t> </a:t>
                </a:r>
              </a:p>
            </p:txBody>
          </p:sp>
        </mc:Fallback>
      </mc:AlternateContent>
      <p:sp>
        <p:nvSpPr>
          <p:cNvPr id="4" name="Slide Number Placeholder 3">
            <a:extLst>
              <a:ext uri="{FF2B5EF4-FFF2-40B4-BE49-F238E27FC236}">
                <a16:creationId xmlns:a16="http://schemas.microsoft.com/office/drawing/2014/main" id="{6801D96D-1B56-4F60-AACF-FD9F106A0B36}"/>
              </a:ext>
            </a:extLst>
          </p:cNvPr>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4233593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1153C-F430-4BE7-8D52-30E340CA70F2}"/>
              </a:ext>
            </a:extLst>
          </p:cNvPr>
          <p:cNvSpPr>
            <a:spLocks noGrp="1"/>
          </p:cNvSpPr>
          <p:nvPr>
            <p:ph type="title"/>
          </p:nvPr>
        </p:nvSpPr>
        <p:spPr/>
        <p:txBody>
          <a:bodyPr/>
          <a:lstStyle/>
          <a:p>
            <a:r>
              <a:rPr lang="en-US" dirty="0"/>
              <a:t>Hashing functions</a:t>
            </a:r>
            <a:endParaRPr lang="en-GB" dirty="0"/>
          </a:p>
        </p:txBody>
      </p:sp>
      <p:sp>
        <p:nvSpPr>
          <p:cNvPr id="3" name="Content Placeholder 2">
            <a:extLst>
              <a:ext uri="{FF2B5EF4-FFF2-40B4-BE49-F238E27FC236}">
                <a16:creationId xmlns:a16="http://schemas.microsoft.com/office/drawing/2014/main" id="{6ECB6FCF-6512-4881-9C89-742985645B05}"/>
              </a:ext>
            </a:extLst>
          </p:cNvPr>
          <p:cNvSpPr>
            <a:spLocks noGrp="1"/>
          </p:cNvSpPr>
          <p:nvPr>
            <p:ph idx="1"/>
          </p:nvPr>
        </p:nvSpPr>
        <p:spPr/>
        <p:txBody>
          <a:bodyPr>
            <a:normAutofit/>
          </a:bodyPr>
          <a:lstStyle/>
          <a:p>
            <a:pPr>
              <a:spcBef>
                <a:spcPts val="440"/>
              </a:spcBef>
              <a:buClr>
                <a:srgbClr val="A9A57C"/>
              </a:buClr>
              <a:buFont typeface="Arial" pitchFamily="32"/>
              <a:buChar char="•"/>
            </a:pPr>
            <a:r>
              <a:rPr lang="en-GB" sz="2000" dirty="0"/>
              <a:t>The following picture shows the probability of 2 people sharing a birthday.</a:t>
            </a:r>
          </a:p>
          <a:p>
            <a:pPr>
              <a:spcBef>
                <a:spcPts val="440"/>
              </a:spcBef>
              <a:buClr>
                <a:srgbClr val="A9A57C"/>
              </a:buClr>
              <a:buFont typeface="Arial" pitchFamily="32"/>
              <a:buChar char="•"/>
            </a:pPr>
            <a:endParaRPr lang="en-GB" sz="2000" dirty="0"/>
          </a:p>
          <a:p>
            <a:pPr>
              <a:spcBef>
                <a:spcPts val="440"/>
              </a:spcBef>
              <a:buClr>
                <a:srgbClr val="A9A57C"/>
              </a:buClr>
              <a:buFont typeface="Arial" pitchFamily="32"/>
              <a:buChar char="•"/>
            </a:pPr>
            <a:endParaRPr lang="en-GB" sz="2000" dirty="0"/>
          </a:p>
          <a:p>
            <a:pPr>
              <a:spcBef>
                <a:spcPts val="440"/>
              </a:spcBef>
              <a:buClr>
                <a:srgbClr val="A9A57C"/>
              </a:buClr>
              <a:buFont typeface="Arial" pitchFamily="32"/>
              <a:buChar char="•"/>
            </a:pPr>
            <a:endParaRPr lang="en-GB" sz="2000" dirty="0"/>
          </a:p>
        </p:txBody>
      </p:sp>
      <p:sp>
        <p:nvSpPr>
          <p:cNvPr id="4" name="Slide Number Placeholder 3">
            <a:extLst>
              <a:ext uri="{FF2B5EF4-FFF2-40B4-BE49-F238E27FC236}">
                <a16:creationId xmlns:a16="http://schemas.microsoft.com/office/drawing/2014/main" id="{6801D96D-1B56-4F60-AACF-FD9F106A0B36}"/>
              </a:ext>
            </a:extLst>
          </p:cNvPr>
          <p:cNvSpPr>
            <a:spLocks noGrp="1"/>
          </p:cNvSpPr>
          <p:nvPr>
            <p:ph type="sldNum" sz="quarter" idx="12"/>
          </p:nvPr>
        </p:nvSpPr>
        <p:spPr/>
        <p:txBody>
          <a:bodyPr/>
          <a:lstStyle/>
          <a:p>
            <a:fld id="{B6F15528-21DE-4FAA-801E-634DDDAF4B2B}" type="slidenum">
              <a:rPr lang="en-US" smtClean="0"/>
              <a:pPr/>
              <a:t>13</a:t>
            </a:fld>
            <a:endParaRPr lang="en-US"/>
          </a:p>
        </p:txBody>
      </p:sp>
      <p:pic>
        <p:nvPicPr>
          <p:cNvPr id="6" name="Picture 5">
            <a:extLst>
              <a:ext uri="{FF2B5EF4-FFF2-40B4-BE49-F238E27FC236}">
                <a16:creationId xmlns:a16="http://schemas.microsoft.com/office/drawing/2014/main" id="{045973B7-D5FB-4344-B2B6-2FFB2B233F7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05100" y="2425904"/>
            <a:ext cx="6172200" cy="3974897"/>
          </a:xfrm>
          <a:prstGeom prst="rect">
            <a:avLst/>
          </a:prstGeom>
        </p:spPr>
      </p:pic>
    </p:spTree>
    <p:extLst>
      <p:ext uri="{BB962C8B-B14F-4D97-AF65-F5344CB8AC3E}">
        <p14:creationId xmlns:p14="http://schemas.microsoft.com/office/powerpoint/2010/main" val="1388815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1153C-F430-4BE7-8D52-30E340CA70F2}"/>
              </a:ext>
            </a:extLst>
          </p:cNvPr>
          <p:cNvSpPr>
            <a:spLocks noGrp="1"/>
          </p:cNvSpPr>
          <p:nvPr>
            <p:ph type="title"/>
          </p:nvPr>
        </p:nvSpPr>
        <p:spPr/>
        <p:txBody>
          <a:bodyPr/>
          <a:lstStyle/>
          <a:p>
            <a:r>
              <a:rPr lang="en-US" dirty="0"/>
              <a:t>Hashing functions</a:t>
            </a:r>
            <a:endParaRPr lang="en-GB" dirty="0"/>
          </a:p>
        </p:txBody>
      </p:sp>
      <p:sp>
        <p:nvSpPr>
          <p:cNvPr id="3" name="Content Placeholder 2">
            <a:extLst>
              <a:ext uri="{FF2B5EF4-FFF2-40B4-BE49-F238E27FC236}">
                <a16:creationId xmlns:a16="http://schemas.microsoft.com/office/drawing/2014/main" id="{6ECB6FCF-6512-4881-9C89-742985645B05}"/>
              </a:ext>
            </a:extLst>
          </p:cNvPr>
          <p:cNvSpPr>
            <a:spLocks noGrp="1"/>
          </p:cNvSpPr>
          <p:nvPr>
            <p:ph idx="1"/>
          </p:nvPr>
        </p:nvSpPr>
        <p:spPr/>
        <p:txBody>
          <a:bodyPr>
            <a:normAutofit/>
          </a:bodyPr>
          <a:lstStyle/>
          <a:p>
            <a:pPr>
              <a:spcBef>
                <a:spcPts val="440"/>
              </a:spcBef>
              <a:buClr>
                <a:srgbClr val="A9A57C"/>
              </a:buClr>
              <a:buFont typeface="Arial" pitchFamily="32"/>
              <a:buChar char="•"/>
            </a:pPr>
            <a:r>
              <a:rPr lang="en-GB" b="0" dirty="0"/>
              <a:t>When dealing with objects, a common approach, as in C# and Java is to use the object’s memory location.</a:t>
            </a:r>
          </a:p>
          <a:p>
            <a:pPr>
              <a:spcBef>
                <a:spcPts val="440"/>
              </a:spcBef>
              <a:buClr>
                <a:srgbClr val="A9A57C"/>
              </a:buClr>
              <a:buFont typeface="Arial" pitchFamily="32"/>
              <a:buChar char="•"/>
            </a:pPr>
            <a:endParaRPr lang="en-GB" b="0" dirty="0"/>
          </a:p>
          <a:p>
            <a:pPr>
              <a:spcBef>
                <a:spcPts val="440"/>
              </a:spcBef>
              <a:buClr>
                <a:srgbClr val="A9A57C"/>
              </a:buClr>
              <a:buFont typeface="Arial" pitchFamily="32"/>
              <a:buChar char="•"/>
            </a:pPr>
            <a:r>
              <a:rPr lang="en-GB" b="0" dirty="0"/>
              <a:t>This approach works well with most objects, but it can cause problems in cases when two instances of an object represent the same key! </a:t>
            </a:r>
          </a:p>
          <a:p>
            <a:pPr>
              <a:spcBef>
                <a:spcPts val="440"/>
              </a:spcBef>
              <a:buClr>
                <a:srgbClr val="A9A57C"/>
              </a:buClr>
              <a:buFont typeface="Arial" pitchFamily="32"/>
              <a:buChar char="•"/>
            </a:pPr>
            <a:endParaRPr lang="en-GB" b="0" dirty="0"/>
          </a:p>
          <a:p>
            <a:pPr>
              <a:spcBef>
                <a:spcPts val="440"/>
              </a:spcBef>
              <a:buClr>
                <a:srgbClr val="A9A57C"/>
              </a:buClr>
              <a:buFont typeface="Arial" pitchFamily="32"/>
              <a:buChar char="•"/>
            </a:pPr>
            <a:endParaRPr lang="en-GB" sz="2000" dirty="0"/>
          </a:p>
          <a:p>
            <a:pPr>
              <a:spcBef>
                <a:spcPts val="440"/>
              </a:spcBef>
              <a:buClr>
                <a:srgbClr val="A9A57C"/>
              </a:buClr>
              <a:buFont typeface="Arial" pitchFamily="32"/>
              <a:buChar char="•"/>
            </a:pPr>
            <a:endParaRPr lang="en-GB" sz="2000" dirty="0"/>
          </a:p>
          <a:p>
            <a:pPr>
              <a:spcBef>
                <a:spcPts val="440"/>
              </a:spcBef>
              <a:buClr>
                <a:srgbClr val="A9A57C"/>
              </a:buClr>
              <a:buFont typeface="Arial" pitchFamily="32"/>
              <a:buChar char="•"/>
            </a:pPr>
            <a:endParaRPr lang="en-GB" sz="2000" dirty="0"/>
          </a:p>
        </p:txBody>
      </p:sp>
      <p:sp>
        <p:nvSpPr>
          <p:cNvPr id="4" name="Slide Number Placeholder 3">
            <a:extLst>
              <a:ext uri="{FF2B5EF4-FFF2-40B4-BE49-F238E27FC236}">
                <a16:creationId xmlns:a16="http://schemas.microsoft.com/office/drawing/2014/main" id="{6801D96D-1B56-4F60-AACF-FD9F106A0B36}"/>
              </a:ext>
            </a:extLst>
          </p:cNvPr>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6165884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1153C-F430-4BE7-8D52-30E340CA70F2}"/>
              </a:ext>
            </a:extLst>
          </p:cNvPr>
          <p:cNvSpPr>
            <a:spLocks noGrp="1"/>
          </p:cNvSpPr>
          <p:nvPr>
            <p:ph type="title"/>
          </p:nvPr>
        </p:nvSpPr>
        <p:spPr/>
        <p:txBody>
          <a:bodyPr/>
          <a:lstStyle/>
          <a:p>
            <a:r>
              <a:rPr lang="en-US" dirty="0"/>
              <a:t>Hashing functions</a:t>
            </a:r>
            <a:endParaRPr lang="en-GB" dirty="0"/>
          </a:p>
        </p:txBody>
      </p:sp>
      <p:sp>
        <p:nvSpPr>
          <p:cNvPr id="3" name="Content Placeholder 2">
            <a:extLst>
              <a:ext uri="{FF2B5EF4-FFF2-40B4-BE49-F238E27FC236}">
                <a16:creationId xmlns:a16="http://schemas.microsoft.com/office/drawing/2014/main" id="{6ECB6FCF-6512-4881-9C89-742985645B05}"/>
              </a:ext>
            </a:extLst>
          </p:cNvPr>
          <p:cNvSpPr>
            <a:spLocks noGrp="1"/>
          </p:cNvSpPr>
          <p:nvPr>
            <p:ph idx="1"/>
          </p:nvPr>
        </p:nvSpPr>
        <p:spPr/>
        <p:txBody>
          <a:bodyPr>
            <a:normAutofit/>
          </a:bodyPr>
          <a:lstStyle/>
          <a:p>
            <a:pPr>
              <a:spcBef>
                <a:spcPts val="440"/>
              </a:spcBef>
              <a:buClr>
                <a:srgbClr val="A9A57C"/>
              </a:buClr>
              <a:buFont typeface="Arial" pitchFamily="32"/>
              <a:buChar char="•"/>
            </a:pPr>
            <a:r>
              <a:rPr lang="en-GB" b="0" dirty="0"/>
              <a:t>Consider an alternative scenario with String valued keys.</a:t>
            </a:r>
          </a:p>
          <a:p>
            <a:pPr>
              <a:spcBef>
                <a:spcPts val="440"/>
              </a:spcBef>
              <a:buClr>
                <a:srgbClr val="A9A57C"/>
              </a:buClr>
              <a:buFont typeface="Arial" pitchFamily="32"/>
              <a:buChar char="•"/>
            </a:pPr>
            <a:r>
              <a:rPr lang="en-GB" b="0" dirty="0"/>
              <a:t>One possible hash function is to:</a:t>
            </a:r>
          </a:p>
          <a:p>
            <a:pPr lvl="1">
              <a:spcBef>
                <a:spcPts val="440"/>
              </a:spcBef>
              <a:buClr>
                <a:srgbClr val="A9A57C"/>
              </a:buClr>
              <a:buFont typeface="Arial" pitchFamily="32"/>
              <a:buChar char="•"/>
            </a:pPr>
            <a:r>
              <a:rPr lang="en-GB" sz="2200" dirty="0"/>
              <a:t>convert all the characters of the strings to an integer value and sum them</a:t>
            </a:r>
          </a:p>
          <a:p>
            <a:pPr lvl="1">
              <a:spcBef>
                <a:spcPts val="440"/>
              </a:spcBef>
              <a:buClr>
                <a:srgbClr val="A9A57C"/>
              </a:buClr>
              <a:buFont typeface="Arial" pitchFamily="32"/>
              <a:buChar char="•"/>
            </a:pPr>
            <a:r>
              <a:rPr lang="en-GB" sz="2200" dirty="0"/>
              <a:t>take the sum modulo n (where n is the size of the array) as the result.</a:t>
            </a:r>
          </a:p>
          <a:p>
            <a:pPr lvl="1">
              <a:spcBef>
                <a:spcPts val="440"/>
              </a:spcBef>
              <a:buClr>
                <a:srgbClr val="A9A57C"/>
              </a:buClr>
              <a:buFont typeface="Arial" pitchFamily="32"/>
              <a:buChar char="•"/>
            </a:pPr>
            <a:endParaRPr lang="en-GB" sz="1800" dirty="0"/>
          </a:p>
          <a:p>
            <a:pPr>
              <a:spcBef>
                <a:spcPts val="440"/>
              </a:spcBef>
              <a:buClr>
                <a:srgbClr val="A9A57C"/>
              </a:buClr>
              <a:buFont typeface="Arial" pitchFamily="32"/>
              <a:buChar char="•"/>
            </a:pPr>
            <a:r>
              <a:rPr lang="en-GB" b="0" dirty="0"/>
              <a:t>For example the key “algorithm”, and an array size of 100, would produce the following key:</a:t>
            </a:r>
            <a:br>
              <a:rPr lang="en-GB" b="0" dirty="0"/>
            </a:br>
            <a:r>
              <a:rPr lang="en-GB" b="0" dirty="0"/>
              <a:t>(97 + 108 + 103 + 111 + 114 + 105 + 116 + 104 + 109) mod 100 =</a:t>
            </a:r>
            <a:br>
              <a:rPr lang="en-GB" b="0" dirty="0"/>
            </a:br>
            <a:r>
              <a:rPr lang="en-GB" b="0" dirty="0"/>
              <a:t>967 mod 100 =</a:t>
            </a:r>
            <a:br>
              <a:rPr lang="en-GB" b="0" dirty="0"/>
            </a:br>
            <a:r>
              <a:rPr lang="en-GB" b="0" dirty="0"/>
              <a:t>67</a:t>
            </a:r>
          </a:p>
          <a:p>
            <a:pPr>
              <a:spcBef>
                <a:spcPts val="440"/>
              </a:spcBef>
              <a:buClr>
                <a:srgbClr val="A9A57C"/>
              </a:buClr>
              <a:buFont typeface="Arial" pitchFamily="32"/>
              <a:buChar char="•"/>
            </a:pPr>
            <a:endParaRPr lang="en-GB" b="0" dirty="0"/>
          </a:p>
          <a:p>
            <a:pPr>
              <a:spcBef>
                <a:spcPts val="440"/>
              </a:spcBef>
              <a:buClr>
                <a:srgbClr val="A9A57C"/>
              </a:buClr>
              <a:buFont typeface="Arial" pitchFamily="32"/>
              <a:buChar char="•"/>
            </a:pPr>
            <a:endParaRPr lang="en-GB" sz="2000" dirty="0"/>
          </a:p>
          <a:p>
            <a:pPr>
              <a:spcBef>
                <a:spcPts val="440"/>
              </a:spcBef>
              <a:buClr>
                <a:srgbClr val="A9A57C"/>
              </a:buClr>
              <a:buFont typeface="Arial" pitchFamily="32"/>
              <a:buChar char="•"/>
            </a:pPr>
            <a:endParaRPr lang="en-GB" sz="2000" dirty="0"/>
          </a:p>
          <a:p>
            <a:pPr>
              <a:spcBef>
                <a:spcPts val="440"/>
              </a:spcBef>
              <a:buClr>
                <a:srgbClr val="A9A57C"/>
              </a:buClr>
              <a:buFont typeface="Arial" pitchFamily="32"/>
              <a:buChar char="•"/>
            </a:pPr>
            <a:endParaRPr lang="en-GB" sz="2000" dirty="0"/>
          </a:p>
        </p:txBody>
      </p:sp>
      <p:sp>
        <p:nvSpPr>
          <p:cNvPr id="4" name="Slide Number Placeholder 3">
            <a:extLst>
              <a:ext uri="{FF2B5EF4-FFF2-40B4-BE49-F238E27FC236}">
                <a16:creationId xmlns:a16="http://schemas.microsoft.com/office/drawing/2014/main" id="{6801D96D-1B56-4F60-AACF-FD9F106A0B36}"/>
              </a:ext>
            </a:extLst>
          </p:cNvPr>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21635944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1153C-F430-4BE7-8D52-30E340CA70F2}"/>
              </a:ext>
            </a:extLst>
          </p:cNvPr>
          <p:cNvSpPr>
            <a:spLocks noGrp="1"/>
          </p:cNvSpPr>
          <p:nvPr>
            <p:ph type="title"/>
          </p:nvPr>
        </p:nvSpPr>
        <p:spPr/>
        <p:txBody>
          <a:bodyPr/>
          <a:lstStyle/>
          <a:p>
            <a:r>
              <a:rPr lang="en-US" dirty="0"/>
              <a:t>Hashing functions</a:t>
            </a:r>
            <a:endParaRPr lang="en-GB" dirty="0"/>
          </a:p>
        </p:txBody>
      </p:sp>
      <p:sp>
        <p:nvSpPr>
          <p:cNvPr id="3" name="Content Placeholder 2">
            <a:extLst>
              <a:ext uri="{FF2B5EF4-FFF2-40B4-BE49-F238E27FC236}">
                <a16:creationId xmlns:a16="http://schemas.microsoft.com/office/drawing/2014/main" id="{6ECB6FCF-6512-4881-9C89-742985645B05}"/>
              </a:ext>
            </a:extLst>
          </p:cNvPr>
          <p:cNvSpPr>
            <a:spLocks noGrp="1"/>
          </p:cNvSpPr>
          <p:nvPr>
            <p:ph idx="1"/>
          </p:nvPr>
        </p:nvSpPr>
        <p:spPr/>
        <p:txBody>
          <a:bodyPr>
            <a:normAutofit/>
          </a:bodyPr>
          <a:lstStyle/>
          <a:p>
            <a:pPr>
              <a:spcBef>
                <a:spcPts val="440"/>
              </a:spcBef>
              <a:buClr>
                <a:srgbClr val="A9A57C"/>
              </a:buClr>
              <a:buFont typeface="Arial" pitchFamily="32"/>
              <a:buChar char="•"/>
            </a:pPr>
            <a:r>
              <a:rPr lang="en-GB" b="0" dirty="0"/>
              <a:t>Consider another example key, “logarithm” (and the same array size), what hash value would this key produce?</a:t>
            </a:r>
          </a:p>
          <a:p>
            <a:pPr>
              <a:spcBef>
                <a:spcPts val="440"/>
              </a:spcBef>
              <a:buClr>
                <a:srgbClr val="A9A57C"/>
              </a:buClr>
              <a:buFont typeface="Arial" pitchFamily="32"/>
              <a:buChar char="•"/>
            </a:pPr>
            <a:endParaRPr lang="en-GB" b="0" dirty="0"/>
          </a:p>
          <a:p>
            <a:pPr>
              <a:spcBef>
                <a:spcPts val="440"/>
              </a:spcBef>
              <a:buClr>
                <a:srgbClr val="A9A57C"/>
              </a:buClr>
              <a:buFont typeface="Arial" pitchFamily="32"/>
              <a:buChar char="•"/>
            </a:pPr>
            <a:endParaRPr lang="en-GB" sz="2000" dirty="0"/>
          </a:p>
          <a:p>
            <a:pPr>
              <a:spcBef>
                <a:spcPts val="440"/>
              </a:spcBef>
              <a:buClr>
                <a:srgbClr val="A9A57C"/>
              </a:buClr>
              <a:buFont typeface="Arial" pitchFamily="32"/>
              <a:buChar char="•"/>
            </a:pPr>
            <a:endParaRPr lang="en-GB" sz="2000" dirty="0"/>
          </a:p>
          <a:p>
            <a:pPr>
              <a:spcBef>
                <a:spcPts val="440"/>
              </a:spcBef>
              <a:buClr>
                <a:srgbClr val="A9A57C"/>
              </a:buClr>
              <a:buFont typeface="Arial" pitchFamily="32"/>
              <a:buChar char="•"/>
            </a:pPr>
            <a:endParaRPr lang="en-GB" sz="2000" dirty="0"/>
          </a:p>
        </p:txBody>
      </p:sp>
      <p:sp>
        <p:nvSpPr>
          <p:cNvPr id="4" name="Slide Number Placeholder 3">
            <a:extLst>
              <a:ext uri="{FF2B5EF4-FFF2-40B4-BE49-F238E27FC236}">
                <a16:creationId xmlns:a16="http://schemas.microsoft.com/office/drawing/2014/main" id="{6801D96D-1B56-4F60-AACF-FD9F106A0B36}"/>
              </a:ext>
            </a:extLst>
          </p:cNvPr>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2787911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1153C-F430-4BE7-8D52-30E340CA70F2}"/>
              </a:ext>
            </a:extLst>
          </p:cNvPr>
          <p:cNvSpPr>
            <a:spLocks noGrp="1"/>
          </p:cNvSpPr>
          <p:nvPr>
            <p:ph type="title"/>
          </p:nvPr>
        </p:nvSpPr>
        <p:spPr/>
        <p:txBody>
          <a:bodyPr/>
          <a:lstStyle/>
          <a:p>
            <a:r>
              <a:rPr lang="en-US" dirty="0"/>
              <a:t>Hashing functions</a:t>
            </a:r>
            <a:endParaRPr lang="en-GB" dirty="0"/>
          </a:p>
        </p:txBody>
      </p:sp>
      <p:sp>
        <p:nvSpPr>
          <p:cNvPr id="3" name="Content Placeholder 2">
            <a:extLst>
              <a:ext uri="{FF2B5EF4-FFF2-40B4-BE49-F238E27FC236}">
                <a16:creationId xmlns:a16="http://schemas.microsoft.com/office/drawing/2014/main" id="{6ECB6FCF-6512-4881-9C89-742985645B05}"/>
              </a:ext>
            </a:extLst>
          </p:cNvPr>
          <p:cNvSpPr>
            <a:spLocks noGrp="1"/>
          </p:cNvSpPr>
          <p:nvPr>
            <p:ph idx="1"/>
          </p:nvPr>
        </p:nvSpPr>
        <p:spPr/>
        <p:txBody>
          <a:bodyPr>
            <a:normAutofit fontScale="92500" lnSpcReduction="20000"/>
          </a:bodyPr>
          <a:lstStyle/>
          <a:p>
            <a:pPr>
              <a:spcBef>
                <a:spcPts val="440"/>
              </a:spcBef>
              <a:buClr>
                <a:srgbClr val="A9A57C"/>
              </a:buClr>
              <a:buFont typeface="Arial" pitchFamily="32"/>
              <a:buChar char="•"/>
            </a:pPr>
            <a:r>
              <a:rPr lang="en-GB" b="0" dirty="0"/>
              <a:t>One common mistake in typing is the transposition error.  Consider the following misspelled key: “</a:t>
            </a:r>
            <a:r>
              <a:rPr lang="en-GB" b="0" dirty="0" err="1"/>
              <a:t>alogrithm</a:t>
            </a:r>
            <a:r>
              <a:rPr lang="en-GB" b="0" dirty="0"/>
              <a:t>”</a:t>
            </a:r>
          </a:p>
          <a:p>
            <a:pPr>
              <a:spcBef>
                <a:spcPts val="440"/>
              </a:spcBef>
              <a:buClr>
                <a:srgbClr val="A9A57C"/>
              </a:buClr>
              <a:buFont typeface="Arial" pitchFamily="32"/>
              <a:buChar char="•"/>
            </a:pPr>
            <a:r>
              <a:rPr lang="en-GB" b="0" dirty="0"/>
              <a:t>What is the hash value of this key?</a:t>
            </a:r>
          </a:p>
          <a:p>
            <a:pPr>
              <a:spcBef>
                <a:spcPts val="440"/>
              </a:spcBef>
              <a:buClr>
                <a:srgbClr val="A9A57C"/>
              </a:buClr>
              <a:buFont typeface="Arial" pitchFamily="32"/>
              <a:buChar char="•"/>
            </a:pPr>
            <a:endParaRPr lang="en-GB" b="0" dirty="0"/>
          </a:p>
          <a:p>
            <a:pPr>
              <a:spcBef>
                <a:spcPts val="440"/>
              </a:spcBef>
              <a:buClr>
                <a:srgbClr val="A9A57C"/>
              </a:buClr>
              <a:buFont typeface="Arial" pitchFamily="32"/>
              <a:buChar char="•"/>
            </a:pPr>
            <a:r>
              <a:rPr lang="en-GB" b="0" dirty="0"/>
              <a:t>In many situations, changing the order of the “elements” of the key, or simple manipulations can lead to a lot of collisions, making this hash algorithm a poor choice in general.</a:t>
            </a:r>
          </a:p>
          <a:p>
            <a:pPr>
              <a:spcBef>
                <a:spcPts val="440"/>
              </a:spcBef>
              <a:buClr>
                <a:srgbClr val="A9A57C"/>
              </a:buClr>
              <a:buFont typeface="Arial" pitchFamily="32"/>
              <a:buChar char="•"/>
            </a:pPr>
            <a:endParaRPr lang="en-GB" b="0" dirty="0"/>
          </a:p>
          <a:p>
            <a:pPr>
              <a:spcBef>
                <a:spcPts val="440"/>
              </a:spcBef>
              <a:buClr>
                <a:srgbClr val="A9A57C"/>
              </a:buClr>
              <a:buFont typeface="Arial" pitchFamily="32"/>
              <a:buChar char="•"/>
            </a:pPr>
            <a:r>
              <a:rPr lang="en-GB" b="0" dirty="0"/>
              <a:t>In English, short words tend to have a lot of anagrams.  These will cause collisions, no matter the table size. Example: “table”, “bleat”, “</a:t>
            </a:r>
            <a:r>
              <a:rPr lang="en-GB" b="0" dirty="0" err="1"/>
              <a:t>blate</a:t>
            </a:r>
            <a:r>
              <a:rPr lang="en-GB" b="0" dirty="0"/>
              <a:t>” and “</a:t>
            </a:r>
            <a:r>
              <a:rPr lang="en-GB" b="0" dirty="0" err="1"/>
              <a:t>ablet</a:t>
            </a:r>
            <a:r>
              <a:rPr lang="en-GB" b="0" dirty="0"/>
              <a:t>” all produce the same hash value.</a:t>
            </a:r>
          </a:p>
          <a:p>
            <a:pPr>
              <a:spcBef>
                <a:spcPts val="440"/>
              </a:spcBef>
              <a:buClr>
                <a:srgbClr val="A9A57C"/>
              </a:buClr>
              <a:buFont typeface="Arial" pitchFamily="32"/>
              <a:buChar char="•"/>
            </a:pPr>
            <a:r>
              <a:rPr lang="en-GB" b="0" dirty="0"/>
              <a:t>The problem is that even though the position of the letters are important, the hash value does not consider it at all.</a:t>
            </a:r>
          </a:p>
          <a:p>
            <a:pPr marL="114300" indent="0">
              <a:spcBef>
                <a:spcPts val="440"/>
              </a:spcBef>
              <a:buClr>
                <a:srgbClr val="A9A57C"/>
              </a:buClr>
              <a:buNone/>
            </a:pPr>
            <a:r>
              <a:rPr lang="en-GB" b="0" dirty="0"/>
              <a:t> </a:t>
            </a:r>
          </a:p>
          <a:p>
            <a:pPr>
              <a:spcBef>
                <a:spcPts val="440"/>
              </a:spcBef>
              <a:buClr>
                <a:srgbClr val="A9A57C"/>
              </a:buClr>
              <a:buFont typeface="Arial" pitchFamily="32"/>
              <a:buChar char="•"/>
            </a:pPr>
            <a:endParaRPr lang="en-GB" b="0" dirty="0"/>
          </a:p>
          <a:p>
            <a:pPr>
              <a:spcBef>
                <a:spcPts val="440"/>
              </a:spcBef>
              <a:buClr>
                <a:srgbClr val="A9A57C"/>
              </a:buClr>
              <a:buFont typeface="Arial" pitchFamily="32"/>
              <a:buChar char="•"/>
            </a:pPr>
            <a:endParaRPr lang="en-GB" sz="2000" dirty="0"/>
          </a:p>
          <a:p>
            <a:pPr>
              <a:spcBef>
                <a:spcPts val="440"/>
              </a:spcBef>
              <a:buClr>
                <a:srgbClr val="A9A57C"/>
              </a:buClr>
              <a:buFont typeface="Arial" pitchFamily="32"/>
              <a:buChar char="•"/>
            </a:pPr>
            <a:endParaRPr lang="en-GB" sz="2000" dirty="0"/>
          </a:p>
          <a:p>
            <a:pPr>
              <a:spcBef>
                <a:spcPts val="440"/>
              </a:spcBef>
              <a:buClr>
                <a:srgbClr val="A9A57C"/>
              </a:buClr>
              <a:buFont typeface="Arial" pitchFamily="32"/>
              <a:buChar char="•"/>
            </a:pPr>
            <a:endParaRPr lang="en-GB" sz="2000" dirty="0"/>
          </a:p>
        </p:txBody>
      </p:sp>
      <p:sp>
        <p:nvSpPr>
          <p:cNvPr id="4" name="Slide Number Placeholder 3">
            <a:extLst>
              <a:ext uri="{FF2B5EF4-FFF2-40B4-BE49-F238E27FC236}">
                <a16:creationId xmlns:a16="http://schemas.microsoft.com/office/drawing/2014/main" id="{6801D96D-1B56-4F60-AACF-FD9F106A0B36}"/>
              </a:ext>
            </a:extLst>
          </p:cNvPr>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3402146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1153C-F430-4BE7-8D52-30E340CA70F2}"/>
              </a:ext>
            </a:extLst>
          </p:cNvPr>
          <p:cNvSpPr>
            <a:spLocks noGrp="1"/>
          </p:cNvSpPr>
          <p:nvPr>
            <p:ph type="title"/>
          </p:nvPr>
        </p:nvSpPr>
        <p:spPr/>
        <p:txBody>
          <a:bodyPr/>
          <a:lstStyle/>
          <a:p>
            <a:r>
              <a:rPr lang="en-US" dirty="0"/>
              <a:t>Hashing functions</a:t>
            </a:r>
            <a:endParaRPr lang="en-GB" dirty="0"/>
          </a:p>
        </p:txBody>
      </p:sp>
      <p:sp>
        <p:nvSpPr>
          <p:cNvPr id="3" name="Content Placeholder 2">
            <a:extLst>
              <a:ext uri="{FF2B5EF4-FFF2-40B4-BE49-F238E27FC236}">
                <a16:creationId xmlns:a16="http://schemas.microsoft.com/office/drawing/2014/main" id="{6ECB6FCF-6512-4881-9C89-742985645B05}"/>
              </a:ext>
            </a:extLst>
          </p:cNvPr>
          <p:cNvSpPr>
            <a:spLocks noGrp="1"/>
          </p:cNvSpPr>
          <p:nvPr>
            <p:ph idx="1"/>
          </p:nvPr>
        </p:nvSpPr>
        <p:spPr/>
        <p:txBody>
          <a:bodyPr>
            <a:normAutofit/>
          </a:bodyPr>
          <a:lstStyle/>
          <a:p>
            <a:pPr>
              <a:spcBef>
                <a:spcPts val="440"/>
              </a:spcBef>
              <a:buClr>
                <a:srgbClr val="A9A57C"/>
              </a:buClr>
              <a:buFont typeface="Arial" pitchFamily="32"/>
              <a:buChar char="•"/>
            </a:pPr>
            <a:r>
              <a:rPr lang="en-GB" b="0" dirty="0"/>
              <a:t>A hash function can be defined as the composition of two functions:</a:t>
            </a:r>
          </a:p>
          <a:p>
            <a:pPr>
              <a:spcBef>
                <a:spcPts val="440"/>
              </a:spcBef>
              <a:buClr>
                <a:srgbClr val="A9A57C"/>
              </a:buClr>
              <a:buFont typeface="Arial" pitchFamily="32"/>
              <a:buChar char="•"/>
            </a:pPr>
            <a:endParaRPr lang="en-GB" b="0" dirty="0"/>
          </a:p>
          <a:p>
            <a:pPr>
              <a:spcBef>
                <a:spcPts val="440"/>
              </a:spcBef>
              <a:buClr>
                <a:srgbClr val="A9A57C"/>
              </a:buClr>
              <a:buFont typeface="Arial" pitchFamily="32"/>
              <a:buChar char="•"/>
            </a:pPr>
            <a:endParaRPr lang="en-GB" b="0" dirty="0"/>
          </a:p>
          <a:p>
            <a:pPr>
              <a:spcBef>
                <a:spcPts val="440"/>
              </a:spcBef>
              <a:buClr>
                <a:srgbClr val="A9A57C"/>
              </a:buClr>
              <a:buFont typeface="Arial" pitchFamily="32"/>
              <a:buChar char="•"/>
            </a:pPr>
            <a:endParaRPr lang="en-GB" b="0" dirty="0"/>
          </a:p>
          <a:p>
            <a:pPr>
              <a:spcBef>
                <a:spcPts val="440"/>
              </a:spcBef>
              <a:buClr>
                <a:srgbClr val="A9A57C"/>
              </a:buClr>
              <a:buFont typeface="Arial" pitchFamily="32"/>
              <a:buChar char="•"/>
            </a:pPr>
            <a:endParaRPr lang="en-GB" b="0" dirty="0"/>
          </a:p>
          <a:p>
            <a:pPr>
              <a:spcBef>
                <a:spcPts val="440"/>
              </a:spcBef>
              <a:buClr>
                <a:srgbClr val="A9A57C"/>
              </a:buClr>
              <a:buFont typeface="Arial" pitchFamily="32"/>
              <a:buChar char="•"/>
            </a:pPr>
            <a:r>
              <a:rPr lang="en-GB" b="0" dirty="0"/>
              <a:t>The first part is called the </a:t>
            </a:r>
            <a:r>
              <a:rPr lang="en-GB" b="0" i="1" dirty="0"/>
              <a:t>hash code map</a:t>
            </a:r>
            <a:r>
              <a:rPr lang="en-GB" b="0" dirty="0"/>
              <a:t>. This function attempts to “spread out” the keys as much as possible.</a:t>
            </a:r>
          </a:p>
          <a:p>
            <a:pPr>
              <a:spcBef>
                <a:spcPts val="440"/>
              </a:spcBef>
              <a:buClr>
                <a:srgbClr val="A9A57C"/>
              </a:buClr>
              <a:buFont typeface="Arial" pitchFamily="32"/>
              <a:buChar char="•"/>
            </a:pPr>
            <a:r>
              <a:rPr lang="en-GB" b="0" dirty="0"/>
              <a:t>The second part is called the </a:t>
            </a:r>
            <a:r>
              <a:rPr lang="en-GB" b="0" i="1" dirty="0"/>
              <a:t>compression map</a:t>
            </a:r>
            <a:r>
              <a:rPr lang="en-GB" b="0" dirty="0"/>
              <a:t>.  The function will map the results of the hash code map to the available locations in the table.</a:t>
            </a:r>
          </a:p>
          <a:p>
            <a:pPr>
              <a:spcBef>
                <a:spcPts val="440"/>
              </a:spcBef>
              <a:buClr>
                <a:srgbClr val="A9A57C"/>
              </a:buClr>
              <a:buFont typeface="Arial" pitchFamily="32"/>
              <a:buChar char="•"/>
            </a:pPr>
            <a:endParaRPr lang="en-GB" b="0" dirty="0"/>
          </a:p>
          <a:p>
            <a:pPr>
              <a:spcBef>
                <a:spcPts val="440"/>
              </a:spcBef>
              <a:buClr>
                <a:srgbClr val="A9A57C"/>
              </a:buClr>
              <a:buFont typeface="Arial" pitchFamily="32"/>
              <a:buChar char="•"/>
            </a:pPr>
            <a:endParaRPr lang="en-GB" sz="2000" dirty="0"/>
          </a:p>
          <a:p>
            <a:pPr>
              <a:spcBef>
                <a:spcPts val="440"/>
              </a:spcBef>
              <a:buClr>
                <a:srgbClr val="A9A57C"/>
              </a:buClr>
              <a:buFont typeface="Arial" pitchFamily="32"/>
              <a:buChar char="•"/>
            </a:pPr>
            <a:endParaRPr lang="en-GB" sz="2000" dirty="0"/>
          </a:p>
          <a:p>
            <a:pPr>
              <a:spcBef>
                <a:spcPts val="440"/>
              </a:spcBef>
              <a:buClr>
                <a:srgbClr val="A9A57C"/>
              </a:buClr>
              <a:buFont typeface="Arial" pitchFamily="32"/>
              <a:buChar char="•"/>
            </a:pPr>
            <a:endParaRPr lang="en-GB" sz="2000" dirty="0"/>
          </a:p>
        </p:txBody>
      </p:sp>
      <p:sp>
        <p:nvSpPr>
          <p:cNvPr id="4" name="Slide Number Placeholder 3">
            <a:extLst>
              <a:ext uri="{FF2B5EF4-FFF2-40B4-BE49-F238E27FC236}">
                <a16:creationId xmlns:a16="http://schemas.microsoft.com/office/drawing/2014/main" id="{6801D96D-1B56-4F60-AACF-FD9F106A0B36}"/>
              </a:ext>
            </a:extLst>
          </p:cNvPr>
          <p:cNvSpPr>
            <a:spLocks noGrp="1"/>
          </p:cNvSpPr>
          <p:nvPr>
            <p:ph type="sldNum" sz="quarter" idx="12"/>
          </p:nvPr>
        </p:nvSpPr>
        <p:spPr/>
        <p:txBody>
          <a:bodyPr/>
          <a:lstStyle/>
          <a:p>
            <a:fld id="{B6F15528-21DE-4FAA-801E-634DDDAF4B2B}" type="slidenum">
              <a:rPr lang="en-US" smtClean="0"/>
              <a:pPr/>
              <a:t>18</a:t>
            </a:fld>
            <a:endParaRPr lang="en-US"/>
          </a:p>
        </p:txBody>
      </p:sp>
      <p:sp>
        <p:nvSpPr>
          <p:cNvPr id="5" name="Textfeld 3">
            <a:extLst>
              <a:ext uri="{FF2B5EF4-FFF2-40B4-BE49-F238E27FC236}">
                <a16:creationId xmlns:a16="http://schemas.microsoft.com/office/drawing/2014/main" id="{81D70587-DA39-483D-BAB2-2007A33CC8EB}"/>
              </a:ext>
            </a:extLst>
          </p:cNvPr>
          <p:cNvSpPr txBox="1"/>
          <p:nvPr/>
        </p:nvSpPr>
        <p:spPr>
          <a:xfrm>
            <a:off x="2391748" y="2362200"/>
            <a:ext cx="923651" cy="523220"/>
          </a:xfrm>
          <a:prstGeom prst="rect">
            <a:avLst/>
          </a:prstGeom>
          <a:noFill/>
        </p:spPr>
        <p:txBody>
          <a:bodyPr wrap="none" rtlCol="0">
            <a:spAutoFit/>
          </a:bodyPr>
          <a:lstStyle/>
          <a:p>
            <a:r>
              <a:rPr lang="de-DE" sz="2800" i="1" dirty="0" err="1">
                <a:solidFill>
                  <a:schemeClr val="tx1">
                    <a:lumMod val="75000"/>
                    <a:lumOff val="25000"/>
                  </a:schemeClr>
                </a:solidFill>
                <a:latin typeface="Arial"/>
                <a:cs typeface="Arial"/>
              </a:rPr>
              <a:t>keys</a:t>
            </a:r>
            <a:endParaRPr lang="de-DE" sz="2800" i="1" dirty="0">
              <a:solidFill>
                <a:schemeClr val="tx1">
                  <a:lumMod val="75000"/>
                  <a:lumOff val="25000"/>
                </a:schemeClr>
              </a:solidFill>
              <a:latin typeface="Arial"/>
              <a:cs typeface="Arial"/>
            </a:endParaRPr>
          </a:p>
        </p:txBody>
      </p:sp>
      <p:sp>
        <p:nvSpPr>
          <p:cNvPr id="6" name="Textfeld 4">
            <a:extLst>
              <a:ext uri="{FF2B5EF4-FFF2-40B4-BE49-F238E27FC236}">
                <a16:creationId xmlns:a16="http://schemas.microsoft.com/office/drawing/2014/main" id="{37ED3921-7091-4C3E-BA40-7FB7A56DCC60}"/>
              </a:ext>
            </a:extLst>
          </p:cNvPr>
          <p:cNvSpPr txBox="1"/>
          <p:nvPr/>
        </p:nvSpPr>
        <p:spPr>
          <a:xfrm>
            <a:off x="5592147" y="2362200"/>
            <a:ext cx="1465466" cy="523220"/>
          </a:xfrm>
          <a:prstGeom prst="rect">
            <a:avLst/>
          </a:prstGeom>
          <a:noFill/>
        </p:spPr>
        <p:txBody>
          <a:bodyPr wrap="none" rtlCol="0">
            <a:spAutoFit/>
          </a:bodyPr>
          <a:lstStyle/>
          <a:p>
            <a:r>
              <a:rPr lang="de-DE" sz="2800" i="1" dirty="0" err="1">
                <a:solidFill>
                  <a:srgbClr val="404040"/>
                </a:solidFill>
                <a:latin typeface="Arial"/>
                <a:cs typeface="Arial"/>
              </a:rPr>
              <a:t>integers</a:t>
            </a:r>
            <a:endParaRPr lang="de-DE" sz="2800" i="1" dirty="0">
              <a:solidFill>
                <a:srgbClr val="404040"/>
              </a:solidFill>
              <a:latin typeface="Arial"/>
              <a:cs typeface="Arial"/>
            </a:endParaRPr>
          </a:p>
        </p:txBody>
      </p:sp>
      <p:sp>
        <p:nvSpPr>
          <p:cNvPr id="7" name="Textfeld 5">
            <a:extLst>
              <a:ext uri="{FF2B5EF4-FFF2-40B4-BE49-F238E27FC236}">
                <a16:creationId xmlns:a16="http://schemas.microsoft.com/office/drawing/2014/main" id="{30EEEBA4-C4B3-402E-8CDF-1D3746A84034}"/>
              </a:ext>
            </a:extLst>
          </p:cNvPr>
          <p:cNvSpPr txBox="1"/>
          <p:nvPr/>
        </p:nvSpPr>
        <p:spPr>
          <a:xfrm>
            <a:off x="9325947" y="2286000"/>
            <a:ext cx="1362874" cy="523220"/>
          </a:xfrm>
          <a:prstGeom prst="rect">
            <a:avLst/>
          </a:prstGeom>
          <a:noFill/>
        </p:spPr>
        <p:txBody>
          <a:bodyPr wrap="none" rtlCol="0">
            <a:spAutoFit/>
          </a:bodyPr>
          <a:lstStyle/>
          <a:p>
            <a:r>
              <a:rPr lang="de-DE" sz="2800" i="1" dirty="0">
                <a:solidFill>
                  <a:srgbClr val="404040"/>
                </a:solidFill>
                <a:latin typeface="Arial"/>
                <a:cs typeface="Arial"/>
              </a:rPr>
              <a:t>[0, N-1]</a:t>
            </a:r>
          </a:p>
        </p:txBody>
      </p:sp>
      <p:cxnSp>
        <p:nvCxnSpPr>
          <p:cNvPr id="8" name="Gerade Verbindung mit Pfeil 7">
            <a:extLst>
              <a:ext uri="{FF2B5EF4-FFF2-40B4-BE49-F238E27FC236}">
                <a16:creationId xmlns:a16="http://schemas.microsoft.com/office/drawing/2014/main" id="{CFA21DB9-CE1D-42D0-AA8B-C3E2AA0896BD}"/>
              </a:ext>
            </a:extLst>
          </p:cNvPr>
          <p:cNvCxnSpPr/>
          <p:nvPr/>
        </p:nvCxnSpPr>
        <p:spPr>
          <a:xfrm>
            <a:off x="3382347" y="2656820"/>
            <a:ext cx="2133600" cy="0"/>
          </a:xfrm>
          <a:prstGeom prst="straightConnector1">
            <a:avLst/>
          </a:prstGeom>
          <a:ln>
            <a:solidFill>
              <a:srgbClr val="404040"/>
            </a:solidFill>
            <a:tailEnd type="arrow"/>
          </a:ln>
        </p:spPr>
        <p:style>
          <a:lnRef idx="3">
            <a:schemeClr val="accent2"/>
          </a:lnRef>
          <a:fillRef idx="0">
            <a:schemeClr val="accent2"/>
          </a:fillRef>
          <a:effectRef idx="2">
            <a:schemeClr val="accent2"/>
          </a:effectRef>
          <a:fontRef idx="minor">
            <a:schemeClr val="tx1"/>
          </a:fontRef>
        </p:style>
      </p:cxnSp>
      <p:cxnSp>
        <p:nvCxnSpPr>
          <p:cNvPr id="9" name="Gerade Verbindung mit Pfeil 9">
            <a:extLst>
              <a:ext uri="{FF2B5EF4-FFF2-40B4-BE49-F238E27FC236}">
                <a16:creationId xmlns:a16="http://schemas.microsoft.com/office/drawing/2014/main" id="{DB6BA0C7-3000-461E-96E1-C37504B66EC5}"/>
              </a:ext>
            </a:extLst>
          </p:cNvPr>
          <p:cNvCxnSpPr/>
          <p:nvPr/>
        </p:nvCxnSpPr>
        <p:spPr>
          <a:xfrm>
            <a:off x="7116147" y="2656820"/>
            <a:ext cx="2133600" cy="0"/>
          </a:xfrm>
          <a:prstGeom prst="straightConnector1">
            <a:avLst/>
          </a:prstGeom>
          <a:ln>
            <a:solidFill>
              <a:schemeClr val="tx1">
                <a:lumMod val="75000"/>
                <a:lumOff val="25000"/>
              </a:schemeClr>
            </a:solidFill>
            <a:tailEnd type="arrow"/>
          </a:ln>
        </p:spPr>
        <p:style>
          <a:lnRef idx="3">
            <a:schemeClr val="accent2"/>
          </a:lnRef>
          <a:fillRef idx="0">
            <a:schemeClr val="accent2"/>
          </a:fillRef>
          <a:effectRef idx="2">
            <a:schemeClr val="accent2"/>
          </a:effectRef>
          <a:fontRef idx="minor">
            <a:schemeClr val="tx1"/>
          </a:fontRef>
        </p:style>
      </p:cxnSp>
      <p:sp>
        <p:nvSpPr>
          <p:cNvPr id="10" name="Textfeld 10">
            <a:extLst>
              <a:ext uri="{FF2B5EF4-FFF2-40B4-BE49-F238E27FC236}">
                <a16:creationId xmlns:a16="http://schemas.microsoft.com/office/drawing/2014/main" id="{3D9C71C2-D385-4962-BFA5-C65299EC6B2F}"/>
              </a:ext>
            </a:extLst>
          </p:cNvPr>
          <p:cNvSpPr txBox="1"/>
          <p:nvPr/>
        </p:nvSpPr>
        <p:spPr>
          <a:xfrm>
            <a:off x="2931097" y="2819400"/>
            <a:ext cx="364202" cy="523220"/>
          </a:xfrm>
          <a:prstGeom prst="rect">
            <a:avLst/>
          </a:prstGeom>
          <a:noFill/>
        </p:spPr>
        <p:txBody>
          <a:bodyPr wrap="none" rtlCol="0">
            <a:spAutoFit/>
          </a:bodyPr>
          <a:lstStyle/>
          <a:p>
            <a:r>
              <a:rPr lang="de-DE" sz="2800" i="1" dirty="0">
                <a:solidFill>
                  <a:schemeClr val="tx1">
                    <a:lumMod val="50000"/>
                    <a:lumOff val="50000"/>
                  </a:schemeClr>
                </a:solidFill>
                <a:latin typeface="Arial"/>
                <a:cs typeface="Arial"/>
              </a:rPr>
              <a:t>k</a:t>
            </a:r>
          </a:p>
        </p:txBody>
      </p:sp>
      <p:sp>
        <p:nvSpPr>
          <p:cNvPr id="11" name="Textfeld 11">
            <a:extLst>
              <a:ext uri="{FF2B5EF4-FFF2-40B4-BE49-F238E27FC236}">
                <a16:creationId xmlns:a16="http://schemas.microsoft.com/office/drawing/2014/main" id="{36BB9D13-A2B0-4C67-A072-EA6197CEE30F}"/>
              </a:ext>
            </a:extLst>
          </p:cNvPr>
          <p:cNvSpPr txBox="1"/>
          <p:nvPr/>
        </p:nvSpPr>
        <p:spPr>
          <a:xfrm>
            <a:off x="5826698" y="2819400"/>
            <a:ext cx="938077" cy="523220"/>
          </a:xfrm>
          <a:prstGeom prst="rect">
            <a:avLst/>
          </a:prstGeom>
          <a:noFill/>
        </p:spPr>
        <p:txBody>
          <a:bodyPr wrap="none" rtlCol="0">
            <a:spAutoFit/>
          </a:bodyPr>
          <a:lstStyle/>
          <a:p>
            <a:r>
              <a:rPr lang="de-DE" sz="2800" i="1" dirty="0">
                <a:solidFill>
                  <a:srgbClr val="7F7F7F"/>
                </a:solidFill>
                <a:latin typeface="Arial"/>
                <a:cs typeface="Arial"/>
              </a:rPr>
              <a:t>h</a:t>
            </a:r>
            <a:r>
              <a:rPr lang="de-DE" sz="2800" i="1" baseline="-25000" dirty="0">
                <a:solidFill>
                  <a:srgbClr val="7F7F7F"/>
                </a:solidFill>
                <a:latin typeface="Arial"/>
                <a:cs typeface="Arial"/>
              </a:rPr>
              <a:t>1</a:t>
            </a:r>
            <a:r>
              <a:rPr lang="de-DE" sz="2800" i="1" dirty="0">
                <a:solidFill>
                  <a:srgbClr val="7F7F7F"/>
                </a:solidFill>
                <a:latin typeface="Arial"/>
                <a:cs typeface="Arial"/>
              </a:rPr>
              <a:t>(k)</a:t>
            </a:r>
          </a:p>
        </p:txBody>
      </p:sp>
      <p:sp>
        <p:nvSpPr>
          <p:cNvPr id="12" name="Textfeld 12">
            <a:extLst>
              <a:ext uri="{FF2B5EF4-FFF2-40B4-BE49-F238E27FC236}">
                <a16:creationId xmlns:a16="http://schemas.microsoft.com/office/drawing/2014/main" id="{0A022EC8-04D0-40BA-9799-4A473A7035A5}"/>
              </a:ext>
            </a:extLst>
          </p:cNvPr>
          <p:cNvSpPr txBox="1"/>
          <p:nvPr/>
        </p:nvSpPr>
        <p:spPr>
          <a:xfrm>
            <a:off x="9249747" y="2743200"/>
            <a:ext cx="1511952" cy="523220"/>
          </a:xfrm>
          <a:prstGeom prst="rect">
            <a:avLst/>
          </a:prstGeom>
          <a:noFill/>
        </p:spPr>
        <p:txBody>
          <a:bodyPr wrap="none" rtlCol="0">
            <a:spAutoFit/>
          </a:bodyPr>
          <a:lstStyle/>
          <a:p>
            <a:r>
              <a:rPr lang="de-DE" sz="2800" i="1" dirty="0">
                <a:solidFill>
                  <a:srgbClr val="7F7F7F"/>
                </a:solidFill>
                <a:latin typeface="Arial"/>
                <a:cs typeface="Arial"/>
              </a:rPr>
              <a:t>h</a:t>
            </a:r>
            <a:r>
              <a:rPr lang="de-DE" sz="2800" i="1" baseline="-25000" dirty="0">
                <a:solidFill>
                  <a:srgbClr val="7F7F7F"/>
                </a:solidFill>
                <a:latin typeface="Arial"/>
                <a:cs typeface="Arial"/>
              </a:rPr>
              <a:t>2</a:t>
            </a:r>
            <a:r>
              <a:rPr lang="de-DE" sz="2800" i="1" dirty="0">
                <a:solidFill>
                  <a:srgbClr val="7F7F7F"/>
                </a:solidFill>
                <a:latin typeface="Arial"/>
                <a:cs typeface="Arial"/>
              </a:rPr>
              <a:t>(h</a:t>
            </a:r>
            <a:r>
              <a:rPr lang="de-DE" sz="2800" i="1" baseline="-25000" dirty="0">
                <a:solidFill>
                  <a:srgbClr val="7F7F7F"/>
                </a:solidFill>
                <a:latin typeface="Arial"/>
                <a:cs typeface="Arial"/>
              </a:rPr>
              <a:t>1</a:t>
            </a:r>
            <a:r>
              <a:rPr lang="de-DE" sz="2800" i="1" dirty="0">
                <a:solidFill>
                  <a:srgbClr val="7F7F7F"/>
                </a:solidFill>
                <a:latin typeface="Arial"/>
                <a:cs typeface="Arial"/>
              </a:rPr>
              <a:t>(k))</a:t>
            </a:r>
          </a:p>
        </p:txBody>
      </p:sp>
      <p:sp>
        <p:nvSpPr>
          <p:cNvPr id="13" name="Textfeld 13">
            <a:extLst>
              <a:ext uri="{FF2B5EF4-FFF2-40B4-BE49-F238E27FC236}">
                <a16:creationId xmlns:a16="http://schemas.microsoft.com/office/drawing/2014/main" id="{859344B9-A73F-444C-97C0-4871D5BE1057}"/>
              </a:ext>
            </a:extLst>
          </p:cNvPr>
          <p:cNvSpPr txBox="1"/>
          <p:nvPr/>
        </p:nvSpPr>
        <p:spPr>
          <a:xfrm>
            <a:off x="4158470" y="2047220"/>
            <a:ext cx="518091" cy="523220"/>
          </a:xfrm>
          <a:prstGeom prst="rect">
            <a:avLst/>
          </a:prstGeom>
          <a:noFill/>
        </p:spPr>
        <p:txBody>
          <a:bodyPr wrap="none" rtlCol="0">
            <a:spAutoFit/>
          </a:bodyPr>
          <a:lstStyle/>
          <a:p>
            <a:r>
              <a:rPr lang="de-DE" sz="2800" i="1" dirty="0">
                <a:solidFill>
                  <a:schemeClr val="tx1">
                    <a:lumMod val="75000"/>
                    <a:lumOff val="25000"/>
                  </a:schemeClr>
                </a:solidFill>
                <a:latin typeface="Arial"/>
                <a:cs typeface="Arial"/>
              </a:rPr>
              <a:t>h</a:t>
            </a:r>
            <a:r>
              <a:rPr lang="de-DE" sz="2800" i="1" baseline="-25000" dirty="0">
                <a:solidFill>
                  <a:schemeClr val="tx1">
                    <a:lumMod val="75000"/>
                    <a:lumOff val="25000"/>
                  </a:schemeClr>
                </a:solidFill>
                <a:latin typeface="Arial"/>
                <a:cs typeface="Arial"/>
              </a:rPr>
              <a:t>1</a:t>
            </a:r>
            <a:endParaRPr lang="de-DE" sz="2800" i="1" dirty="0">
              <a:solidFill>
                <a:schemeClr val="tx1">
                  <a:lumMod val="75000"/>
                  <a:lumOff val="25000"/>
                </a:schemeClr>
              </a:solidFill>
              <a:latin typeface="Arial"/>
              <a:cs typeface="Arial"/>
            </a:endParaRPr>
          </a:p>
        </p:txBody>
      </p:sp>
      <p:sp>
        <p:nvSpPr>
          <p:cNvPr id="14" name="Textfeld 14">
            <a:extLst>
              <a:ext uri="{FF2B5EF4-FFF2-40B4-BE49-F238E27FC236}">
                <a16:creationId xmlns:a16="http://schemas.microsoft.com/office/drawing/2014/main" id="{C0E1D019-F020-4874-A3BF-EA40FFEBFB5E}"/>
              </a:ext>
            </a:extLst>
          </p:cNvPr>
          <p:cNvSpPr txBox="1"/>
          <p:nvPr/>
        </p:nvSpPr>
        <p:spPr>
          <a:xfrm>
            <a:off x="7954348" y="2047220"/>
            <a:ext cx="518091" cy="523220"/>
          </a:xfrm>
          <a:prstGeom prst="rect">
            <a:avLst/>
          </a:prstGeom>
          <a:noFill/>
        </p:spPr>
        <p:txBody>
          <a:bodyPr wrap="none" rtlCol="0">
            <a:spAutoFit/>
          </a:bodyPr>
          <a:lstStyle/>
          <a:p>
            <a:r>
              <a:rPr lang="de-DE" sz="2800" i="1" dirty="0">
                <a:solidFill>
                  <a:schemeClr val="tx1">
                    <a:lumMod val="75000"/>
                    <a:lumOff val="25000"/>
                  </a:schemeClr>
                </a:solidFill>
                <a:latin typeface="Arial"/>
                <a:cs typeface="Arial"/>
              </a:rPr>
              <a:t>h</a:t>
            </a:r>
            <a:r>
              <a:rPr lang="de-DE" sz="2800" i="1" baseline="-25000" dirty="0">
                <a:solidFill>
                  <a:schemeClr val="tx1">
                    <a:lumMod val="75000"/>
                    <a:lumOff val="25000"/>
                  </a:schemeClr>
                </a:solidFill>
                <a:latin typeface="Arial"/>
                <a:cs typeface="Arial"/>
              </a:rPr>
              <a:t>2</a:t>
            </a:r>
            <a:endParaRPr lang="de-DE" sz="2800" i="1" dirty="0">
              <a:solidFill>
                <a:schemeClr val="tx1">
                  <a:lumMod val="75000"/>
                  <a:lumOff val="25000"/>
                </a:schemeClr>
              </a:solidFill>
              <a:latin typeface="Arial"/>
              <a:cs typeface="Arial"/>
            </a:endParaRPr>
          </a:p>
        </p:txBody>
      </p:sp>
    </p:spTree>
    <p:extLst>
      <p:ext uri="{BB962C8B-B14F-4D97-AF65-F5344CB8AC3E}">
        <p14:creationId xmlns:p14="http://schemas.microsoft.com/office/powerpoint/2010/main" val="22797228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1153C-F430-4BE7-8D52-30E340CA70F2}"/>
              </a:ext>
            </a:extLst>
          </p:cNvPr>
          <p:cNvSpPr>
            <a:spLocks noGrp="1"/>
          </p:cNvSpPr>
          <p:nvPr>
            <p:ph type="title"/>
          </p:nvPr>
        </p:nvSpPr>
        <p:spPr/>
        <p:txBody>
          <a:bodyPr/>
          <a:lstStyle/>
          <a:p>
            <a:r>
              <a:rPr lang="en-US" dirty="0"/>
              <a:t>Hashing functions</a:t>
            </a:r>
            <a:endParaRPr lang="en-GB"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ECB6FCF-6512-4881-9C89-742985645B05}"/>
                  </a:ext>
                </a:extLst>
              </p:cNvPr>
              <p:cNvSpPr>
                <a:spLocks noGrp="1"/>
              </p:cNvSpPr>
              <p:nvPr>
                <p:ph idx="1"/>
              </p:nvPr>
            </p:nvSpPr>
            <p:spPr/>
            <p:txBody>
              <a:bodyPr>
                <a:normAutofit fontScale="92500"/>
              </a:bodyPr>
              <a:lstStyle/>
              <a:p>
                <a:pPr>
                  <a:spcBef>
                    <a:spcPts val="440"/>
                  </a:spcBef>
                  <a:buClr>
                    <a:srgbClr val="A9A57C"/>
                  </a:buClr>
                  <a:buFont typeface="Arial" pitchFamily="32"/>
                  <a:buChar char="•"/>
                </a:pPr>
                <a:r>
                  <a:rPr lang="en-GB" b="0" dirty="0"/>
                  <a:t>Polynomial accumulation is an alternative hash code map that takes the position of the letters into account.</a:t>
                </a:r>
              </a:p>
              <a:p>
                <a:pPr>
                  <a:spcBef>
                    <a:spcPts val="440"/>
                  </a:spcBef>
                  <a:buClr>
                    <a:srgbClr val="A9A57C"/>
                  </a:buClr>
                  <a:buFont typeface="Arial" pitchFamily="32"/>
                  <a:buChar char="•"/>
                </a:pPr>
                <a:r>
                  <a:rPr lang="en-GB" b="0" dirty="0"/>
                  <a:t>This tends to be a much better hash function and in fact, the Java </a:t>
                </a:r>
                <a:r>
                  <a:rPr lang="en-GB" b="0" dirty="0" err="1"/>
                  <a:t>HashCodeBuilder</a:t>
                </a:r>
                <a:r>
                  <a:rPr lang="en-GB" b="0" dirty="0"/>
                  <a:t> works in a way which is very similar to polynomial accumulation.</a:t>
                </a:r>
              </a:p>
              <a:p>
                <a:pPr>
                  <a:spcBef>
                    <a:spcPts val="440"/>
                  </a:spcBef>
                  <a:buClr>
                    <a:srgbClr val="A9A57C"/>
                  </a:buClr>
                  <a:buFont typeface="Arial" pitchFamily="32"/>
                  <a:buChar char="•"/>
                </a:pPr>
                <a:endParaRPr lang="en-GB" b="0" dirty="0"/>
              </a:p>
              <a:p>
                <a:pPr>
                  <a:spcBef>
                    <a:spcPts val="440"/>
                  </a:spcBef>
                  <a:buClr>
                    <a:srgbClr val="A9A57C"/>
                  </a:buClr>
                  <a:buFont typeface="Arial" pitchFamily="32"/>
                  <a:buChar char="•"/>
                </a:pPr>
                <a:r>
                  <a:rPr lang="en-GB" b="0" dirty="0"/>
                  <a:t>Consider again String keys.  Label each character as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𝑜</m:t>
                        </m:r>
                      </m:sub>
                    </m:sSub>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1</m:t>
                        </m:r>
                      </m:sub>
                    </m:sSub>
                    <m:r>
                      <a:rPr lang="en-GB" b="0" i="1" smtClean="0">
                        <a:latin typeface="Cambria Math" panose="02040503050406030204" pitchFamily="18" charset="0"/>
                      </a:rPr>
                      <m:t>, …,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𝑛</m:t>
                        </m:r>
                        <m:r>
                          <a:rPr lang="en-GB" b="0" i="1" smtClean="0">
                            <a:latin typeface="Cambria Math" panose="02040503050406030204" pitchFamily="18" charset="0"/>
                          </a:rPr>
                          <m:t>−1</m:t>
                        </m:r>
                      </m:sub>
                    </m:sSub>
                  </m:oMath>
                </a14:m>
                <a:r>
                  <a:rPr lang="en-GB" b="0" dirty="0"/>
                  <a:t>.  The hash code map value of a key k, and some constant c, can be calculated as:</a:t>
                </a:r>
              </a:p>
              <a:p>
                <a:pPr marL="114300" indent="0">
                  <a:spcBef>
                    <a:spcPts val="440"/>
                  </a:spcBef>
                  <a:buClr>
                    <a:srgbClr val="A9A57C"/>
                  </a:buClr>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h</m:t>
                      </m:r>
                      <m:d>
                        <m:dPr>
                          <m:ctrlPr>
                            <a:rPr lang="en-GB" b="0" i="1" smtClean="0">
                              <a:latin typeface="Cambria Math" panose="02040503050406030204" pitchFamily="18" charset="0"/>
                            </a:rPr>
                          </m:ctrlPr>
                        </m:dPr>
                        <m:e>
                          <m:r>
                            <a:rPr lang="en-GB" b="0" i="1" smtClean="0">
                              <a:latin typeface="Cambria Math" panose="02040503050406030204" pitchFamily="18" charset="0"/>
                            </a:rPr>
                            <m:t>𝑘</m:t>
                          </m:r>
                        </m:e>
                      </m:d>
                      <m:r>
                        <a:rPr lang="en-GB" b="0" i="1" smtClean="0">
                          <a:latin typeface="Cambria Math" panose="02040503050406030204" pitchFamily="18" charset="0"/>
                        </a:rPr>
                        <m:t>=</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0</m:t>
                              </m:r>
                            </m:sub>
                          </m:sSub>
                          <m:r>
                            <a:rPr lang="en-GB" b="0" i="1" smtClean="0">
                              <a:latin typeface="Cambria Math" panose="02040503050406030204" pitchFamily="18" charset="0"/>
                            </a:rPr>
                            <m:t>+</m:t>
                          </m:r>
                          <m:r>
                            <a:rPr lang="en-GB" b="0" i="1" smtClean="0">
                              <a:latin typeface="Cambria Math" panose="02040503050406030204" pitchFamily="18" charset="0"/>
                            </a:rPr>
                            <m:t>𝑐</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1</m:t>
                              </m:r>
                            </m:sub>
                          </m:sSub>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𝑐</m:t>
                              </m:r>
                            </m:e>
                            <m:sup>
                              <m:r>
                                <a:rPr lang="en-GB" b="0" i="1" smtClean="0">
                                  <a:latin typeface="Cambria Math" panose="02040503050406030204" pitchFamily="18" charset="0"/>
                                </a:rPr>
                                <m:t>2</m:t>
                              </m:r>
                            </m:sup>
                          </m:sSup>
                          <m:sSub>
                            <m:sSubPr>
                              <m:ctrlPr>
                                <a:rPr lang="en-GB" b="0"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2</m:t>
                              </m:r>
                            </m:sub>
                          </m:sSub>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𝑐</m:t>
                              </m:r>
                            </m:e>
                            <m:sup>
                              <m:r>
                                <a:rPr lang="en-GB" b="0" i="1" smtClean="0">
                                  <a:latin typeface="Cambria Math" panose="02040503050406030204" pitchFamily="18" charset="0"/>
                                </a:rPr>
                                <m:t>𝑛</m:t>
                              </m:r>
                              <m:r>
                                <a:rPr lang="en-GB" b="0" i="1" smtClean="0">
                                  <a:latin typeface="Cambria Math" panose="02040503050406030204" pitchFamily="18" charset="0"/>
                                </a:rPr>
                                <m:t>−1</m:t>
                              </m:r>
                            </m:sup>
                          </m:sSup>
                          <m:sSub>
                            <m:sSubPr>
                              <m:ctrlPr>
                                <a:rPr lang="en-GB" b="0"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𝑛</m:t>
                              </m:r>
                              <m:r>
                                <a:rPr lang="en-GB" b="0" i="1" smtClean="0">
                                  <a:latin typeface="Cambria Math" panose="02040503050406030204" pitchFamily="18" charset="0"/>
                                </a:rPr>
                                <m:t>−1</m:t>
                              </m:r>
                            </m:sub>
                          </m:sSub>
                        </m:e>
                      </m:d>
                    </m:oMath>
                  </m:oMathPara>
                </a14:m>
                <a:endParaRPr lang="en-GB" b="0" dirty="0"/>
              </a:p>
              <a:p>
                <a:pPr>
                  <a:spcBef>
                    <a:spcPts val="440"/>
                  </a:spcBef>
                  <a:buClr>
                    <a:srgbClr val="A9A57C"/>
                  </a:buClr>
                  <a:buFont typeface="Arial" pitchFamily="32"/>
                  <a:buChar char="•"/>
                </a:pPr>
                <a:endParaRPr lang="en-GB" b="0" dirty="0"/>
              </a:p>
              <a:p>
                <a:pPr marL="114300" indent="0">
                  <a:spcBef>
                    <a:spcPts val="440"/>
                  </a:spcBef>
                  <a:buClr>
                    <a:srgbClr val="A9A57C"/>
                  </a:buClr>
                  <a:buNone/>
                </a:pPr>
                <a:r>
                  <a:rPr lang="en-GB" b="0" dirty="0"/>
                  <a:t> </a:t>
                </a:r>
              </a:p>
              <a:p>
                <a:pPr>
                  <a:spcBef>
                    <a:spcPts val="440"/>
                  </a:spcBef>
                  <a:buClr>
                    <a:srgbClr val="A9A57C"/>
                  </a:buClr>
                  <a:buFont typeface="Arial" pitchFamily="32"/>
                  <a:buChar char="•"/>
                </a:pPr>
                <a:endParaRPr lang="en-GB" b="0" dirty="0"/>
              </a:p>
              <a:p>
                <a:pPr>
                  <a:spcBef>
                    <a:spcPts val="440"/>
                  </a:spcBef>
                  <a:buClr>
                    <a:srgbClr val="A9A57C"/>
                  </a:buClr>
                  <a:buFont typeface="Arial" pitchFamily="32"/>
                  <a:buChar char="•"/>
                </a:pPr>
                <a:endParaRPr lang="en-GB" sz="2000" dirty="0"/>
              </a:p>
              <a:p>
                <a:pPr>
                  <a:spcBef>
                    <a:spcPts val="440"/>
                  </a:spcBef>
                  <a:buClr>
                    <a:srgbClr val="A9A57C"/>
                  </a:buClr>
                  <a:buFont typeface="Arial" pitchFamily="32"/>
                  <a:buChar char="•"/>
                </a:pPr>
                <a:endParaRPr lang="en-GB" sz="2000" dirty="0"/>
              </a:p>
              <a:p>
                <a:pPr>
                  <a:spcBef>
                    <a:spcPts val="440"/>
                  </a:spcBef>
                  <a:buClr>
                    <a:srgbClr val="A9A57C"/>
                  </a:buClr>
                  <a:buFont typeface="Arial" pitchFamily="32"/>
                  <a:buChar char="•"/>
                </a:pPr>
                <a:endParaRPr lang="en-GB" sz="2000" dirty="0"/>
              </a:p>
            </p:txBody>
          </p:sp>
        </mc:Choice>
        <mc:Fallback>
          <p:sp>
            <p:nvSpPr>
              <p:cNvPr id="3" name="Content Placeholder 2">
                <a:extLst>
                  <a:ext uri="{FF2B5EF4-FFF2-40B4-BE49-F238E27FC236}">
                    <a16:creationId xmlns:a16="http://schemas.microsoft.com/office/drawing/2014/main" id="{6ECB6FCF-6512-4881-9C89-742985645B05}"/>
                  </a:ext>
                </a:extLst>
              </p:cNvPr>
              <p:cNvSpPr>
                <a:spLocks noGrp="1" noRot="1" noChangeAspect="1" noMove="1" noResize="1" noEditPoints="1" noAdjustHandles="1" noChangeArrowheads="1" noChangeShapeType="1" noTextEdit="1"/>
              </p:cNvSpPr>
              <p:nvPr>
                <p:ph idx="1"/>
              </p:nvPr>
            </p:nvSpPr>
            <p:spPr>
              <a:blipFill>
                <a:blip r:embed="rId2"/>
                <a:stretch>
                  <a:fillRect l="-928" t="-2101"/>
                </a:stretch>
              </a:blipFill>
            </p:spPr>
            <p:txBody>
              <a:bodyPr/>
              <a:lstStyle/>
              <a:p>
                <a:r>
                  <a:rPr lang="en-MT">
                    <a:noFill/>
                  </a:rPr>
                  <a:t> </a:t>
                </a:r>
              </a:p>
            </p:txBody>
          </p:sp>
        </mc:Fallback>
      </mc:AlternateContent>
      <p:sp>
        <p:nvSpPr>
          <p:cNvPr id="4" name="Slide Number Placeholder 3">
            <a:extLst>
              <a:ext uri="{FF2B5EF4-FFF2-40B4-BE49-F238E27FC236}">
                <a16:creationId xmlns:a16="http://schemas.microsoft.com/office/drawing/2014/main" id="{6801D96D-1B56-4F60-AACF-FD9F106A0B36}"/>
              </a:ext>
            </a:extLst>
          </p:cNvPr>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2104931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1D280AC-FA7E-B240-8272-A67D01CF3C9F}"/>
              </a:ext>
            </a:extLst>
          </p:cNvPr>
          <p:cNvPicPr>
            <a:picLocks noChangeAspect="1"/>
          </p:cNvPicPr>
          <p:nvPr/>
        </p:nvPicPr>
        <p:blipFill>
          <a:blip r:embed="rId3"/>
          <a:stretch>
            <a:fillRect/>
          </a:stretch>
        </p:blipFill>
        <p:spPr>
          <a:xfrm>
            <a:off x="47578" y="-2406"/>
            <a:ext cx="8799327" cy="7107148"/>
          </a:xfrm>
          <a:prstGeom prst="rect">
            <a:avLst/>
          </a:prstGeom>
        </p:spPr>
      </p:pic>
      <p:pic>
        <p:nvPicPr>
          <p:cNvPr id="7" name="Picture 6">
            <a:extLst>
              <a:ext uri="{FF2B5EF4-FFF2-40B4-BE49-F238E27FC236}">
                <a16:creationId xmlns:a16="http://schemas.microsoft.com/office/drawing/2014/main" id="{B0083594-EA49-3A44-BF16-CFC067C849B8}"/>
              </a:ext>
            </a:extLst>
          </p:cNvPr>
          <p:cNvPicPr>
            <a:picLocks noChangeAspect="1"/>
          </p:cNvPicPr>
          <p:nvPr/>
        </p:nvPicPr>
        <p:blipFill>
          <a:blip r:embed="rId4"/>
          <a:stretch>
            <a:fillRect/>
          </a:stretch>
        </p:blipFill>
        <p:spPr>
          <a:xfrm rot="20843977">
            <a:off x="2924653" y="371460"/>
            <a:ext cx="3599744" cy="4799659"/>
          </a:xfrm>
          <a:prstGeom prst="rect">
            <a:avLst/>
          </a:prstGeom>
        </p:spPr>
      </p:pic>
      <p:pic>
        <p:nvPicPr>
          <p:cNvPr id="8" name="Picture 7">
            <a:extLst>
              <a:ext uri="{FF2B5EF4-FFF2-40B4-BE49-F238E27FC236}">
                <a16:creationId xmlns:a16="http://schemas.microsoft.com/office/drawing/2014/main" id="{102BC9BC-53DA-BF42-B768-3C612F21A546}"/>
              </a:ext>
            </a:extLst>
          </p:cNvPr>
          <p:cNvPicPr>
            <a:picLocks noChangeAspect="1"/>
          </p:cNvPicPr>
          <p:nvPr/>
        </p:nvPicPr>
        <p:blipFill>
          <a:blip r:embed="rId5"/>
          <a:stretch>
            <a:fillRect/>
          </a:stretch>
        </p:blipFill>
        <p:spPr>
          <a:xfrm rot="20843269">
            <a:off x="2152734" y="3021110"/>
            <a:ext cx="2663086" cy="3588159"/>
          </a:xfrm>
          <a:prstGeom prst="rect">
            <a:avLst/>
          </a:prstGeom>
        </p:spPr>
      </p:pic>
      <p:sp>
        <p:nvSpPr>
          <p:cNvPr id="15" name="TextBox 14">
            <a:extLst>
              <a:ext uri="{FF2B5EF4-FFF2-40B4-BE49-F238E27FC236}">
                <a16:creationId xmlns:a16="http://schemas.microsoft.com/office/drawing/2014/main" id="{7A0C0356-E2BB-1244-897C-C4D22767F8EF}"/>
              </a:ext>
            </a:extLst>
          </p:cNvPr>
          <p:cNvSpPr txBox="1"/>
          <p:nvPr/>
        </p:nvSpPr>
        <p:spPr>
          <a:xfrm>
            <a:off x="-136813" y="645202"/>
            <a:ext cx="6945333" cy="707886"/>
          </a:xfrm>
          <a:prstGeom prst="rect">
            <a:avLst/>
          </a:prstGeom>
          <a:noFill/>
        </p:spPr>
        <p:txBody>
          <a:bodyPr wrap="square" lIns="91440" tIns="45720" rIns="91440" bIns="45720" rtlCol="0" anchor="t">
            <a:spAutoFit/>
          </a:bodyPr>
          <a:lstStyle/>
          <a:p>
            <a:endParaRPr lang="en-US" sz="2000" dirty="0">
              <a:latin typeface="Monserrat"/>
              <a:cs typeface="Calibri"/>
            </a:endParaRPr>
          </a:p>
          <a:p>
            <a:endParaRPr lang="en-US" sz="2000" dirty="0">
              <a:latin typeface="Verdana" panose="020B0604030504040204" pitchFamily="34" charset="0"/>
              <a:ea typeface="Verdana" panose="020B0604030504040204" pitchFamily="34" charset="0"/>
              <a:cs typeface="Verdana" panose="020B0604030504040204" pitchFamily="34" charset="0"/>
            </a:endParaRPr>
          </a:p>
        </p:txBody>
      </p:sp>
      <p:sp>
        <p:nvSpPr>
          <p:cNvPr id="2" name="TextBox 1">
            <a:extLst>
              <a:ext uri="{FF2B5EF4-FFF2-40B4-BE49-F238E27FC236}">
                <a16:creationId xmlns:a16="http://schemas.microsoft.com/office/drawing/2014/main" id="{914D76BE-0010-4C33-84DB-D559E03804B5}"/>
              </a:ext>
            </a:extLst>
          </p:cNvPr>
          <p:cNvSpPr txBox="1"/>
          <p:nvPr/>
        </p:nvSpPr>
        <p:spPr>
          <a:xfrm>
            <a:off x="370114" y="2810327"/>
            <a:ext cx="274319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latin typeface="Monserrat"/>
                <a:ea typeface="+mn-lt"/>
                <a:cs typeface="+mn-lt"/>
              </a:rPr>
              <a:t>Hash Tables</a:t>
            </a:r>
            <a:endParaRPr lang="en-US" sz="2800" dirty="0"/>
          </a:p>
        </p:txBody>
      </p:sp>
      <p:sp>
        <p:nvSpPr>
          <p:cNvPr id="3" name="TextBox 2">
            <a:extLst>
              <a:ext uri="{FF2B5EF4-FFF2-40B4-BE49-F238E27FC236}">
                <a16:creationId xmlns:a16="http://schemas.microsoft.com/office/drawing/2014/main" id="{AA21CAAC-DA55-436F-8EEF-8384032205D7}"/>
              </a:ext>
            </a:extLst>
          </p:cNvPr>
          <p:cNvSpPr txBox="1"/>
          <p:nvPr/>
        </p:nvSpPr>
        <p:spPr>
          <a:xfrm>
            <a:off x="5179043" y="817559"/>
            <a:ext cx="6591549" cy="707886"/>
          </a:xfrm>
          <a:prstGeom prst="rect">
            <a:avLst/>
          </a:prstGeom>
          <a:noFill/>
        </p:spPr>
        <p:txBody>
          <a:bodyPr wrap="square" lIns="91440" tIns="45720" rIns="91440" bIns="45720" rtlCol="0" anchor="t">
            <a:spAutoFit/>
          </a:bodyPr>
          <a:lstStyle/>
          <a:p>
            <a:endParaRPr lang="en-US" sz="2000" dirty="0">
              <a:latin typeface="Monserrat"/>
              <a:cs typeface="Calibri"/>
            </a:endParaRPr>
          </a:p>
          <a:p>
            <a:endParaRPr lang="en-US" sz="2000" dirty="0">
              <a:latin typeface="Verdana" panose="020B0604030504040204" pitchFamily="34" charset="0"/>
              <a:ea typeface="Verdana" panose="020B0604030504040204" pitchFamily="34" charset="0"/>
              <a:cs typeface="Verdana" panose="020B0604030504040204" pitchFamily="34" charset="0"/>
            </a:endParaRPr>
          </a:p>
        </p:txBody>
      </p:sp>
      <p:sp>
        <p:nvSpPr>
          <p:cNvPr id="4" name="TextBox 3">
            <a:extLst>
              <a:ext uri="{FF2B5EF4-FFF2-40B4-BE49-F238E27FC236}">
                <a16:creationId xmlns:a16="http://schemas.microsoft.com/office/drawing/2014/main" id="{70D820A4-695F-4058-B4B4-F027F5821D35}"/>
              </a:ext>
            </a:extLst>
          </p:cNvPr>
          <p:cNvSpPr txBox="1"/>
          <p:nvPr/>
        </p:nvSpPr>
        <p:spPr>
          <a:xfrm>
            <a:off x="4679044" y="1848757"/>
            <a:ext cx="726984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sz="2000" dirty="0">
              <a:latin typeface="Monserrat"/>
              <a:cs typeface="Calibri"/>
            </a:endParaRPr>
          </a:p>
        </p:txBody>
      </p:sp>
      <p:sp>
        <p:nvSpPr>
          <p:cNvPr id="5" name="TextBox 4">
            <a:extLst>
              <a:ext uri="{FF2B5EF4-FFF2-40B4-BE49-F238E27FC236}">
                <a16:creationId xmlns:a16="http://schemas.microsoft.com/office/drawing/2014/main" id="{E8228259-090B-4087-8FA3-1ADAAB766F84}"/>
              </a:ext>
            </a:extLst>
          </p:cNvPr>
          <p:cNvSpPr txBox="1"/>
          <p:nvPr/>
        </p:nvSpPr>
        <p:spPr>
          <a:xfrm>
            <a:off x="5822043" y="1885043"/>
            <a:ext cx="5646056"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Monserrat"/>
              </a:rPr>
              <a:t>1</a:t>
            </a:r>
            <a:r>
              <a:rPr lang="en-US" sz="2400" dirty="0">
                <a:latin typeface="Monserrat"/>
                <a:ea typeface="+mn-lt"/>
                <a:cs typeface="+mn-lt"/>
              </a:rPr>
              <a:t>. Associative Arrays</a:t>
            </a:r>
            <a:endParaRPr lang="en-US" sz="2400" dirty="0">
              <a:latin typeface="Monserrat"/>
            </a:endParaRPr>
          </a:p>
          <a:p>
            <a:endParaRPr lang="en-US" sz="2400" dirty="0">
              <a:latin typeface="Monserrat"/>
              <a:ea typeface="+mn-lt"/>
              <a:cs typeface="+mn-lt"/>
            </a:endParaRPr>
          </a:p>
          <a:p>
            <a:r>
              <a:rPr lang="mt-MT" sz="2400" dirty="0">
                <a:latin typeface="Monserrat"/>
                <a:ea typeface="+mn-lt"/>
                <a:cs typeface="+mn-lt"/>
              </a:rPr>
              <a:t>2</a:t>
            </a:r>
            <a:r>
              <a:rPr lang="en-US" sz="2400" dirty="0">
                <a:latin typeface="Monserrat"/>
                <a:ea typeface="+mn-lt"/>
                <a:cs typeface="+mn-lt"/>
              </a:rPr>
              <a:t>. </a:t>
            </a:r>
            <a:r>
              <a:rPr lang="en-GB" sz="2400" dirty="0">
                <a:latin typeface="Monserrat"/>
                <a:ea typeface="+mn-lt"/>
                <a:cs typeface="+mn-lt"/>
              </a:rPr>
              <a:t>Hash Tables and applications</a:t>
            </a:r>
          </a:p>
          <a:p>
            <a:endParaRPr lang="en-GB" sz="2400" dirty="0">
              <a:latin typeface="Monserrat"/>
              <a:ea typeface="+mn-lt"/>
              <a:cs typeface="+mn-lt"/>
            </a:endParaRPr>
          </a:p>
          <a:p>
            <a:r>
              <a:rPr lang="en-GB" sz="2400" dirty="0">
                <a:latin typeface="Monserrat"/>
                <a:ea typeface="+mn-lt"/>
                <a:cs typeface="+mn-lt"/>
              </a:rPr>
              <a:t>3. Hash functions</a:t>
            </a:r>
          </a:p>
          <a:p>
            <a:endParaRPr lang="en-GB" sz="2400" dirty="0">
              <a:latin typeface="Monserrat"/>
              <a:ea typeface="+mn-lt"/>
              <a:cs typeface="+mn-lt"/>
            </a:endParaRPr>
          </a:p>
          <a:p>
            <a:r>
              <a:rPr lang="en-GB" sz="2400" dirty="0">
                <a:latin typeface="Monserrat"/>
                <a:ea typeface="+mn-lt"/>
                <a:cs typeface="+mn-lt"/>
              </a:rPr>
              <a:t>4. Collision Resolution</a:t>
            </a:r>
          </a:p>
          <a:p>
            <a:endParaRPr lang="en-GB" sz="2400" dirty="0">
              <a:latin typeface="Monserrat"/>
              <a:ea typeface="+mn-lt"/>
              <a:cs typeface="+mn-lt"/>
            </a:endParaRPr>
          </a:p>
          <a:p>
            <a:r>
              <a:rPr lang="en-GB" sz="2400" dirty="0">
                <a:latin typeface="Monserrat"/>
                <a:ea typeface="+mn-lt"/>
                <a:cs typeface="+mn-lt"/>
              </a:rPr>
              <a:t>5. Load factor and implications</a:t>
            </a:r>
          </a:p>
        </p:txBody>
      </p:sp>
    </p:spTree>
    <p:extLst>
      <p:ext uri="{BB962C8B-B14F-4D97-AF65-F5344CB8AC3E}">
        <p14:creationId xmlns:p14="http://schemas.microsoft.com/office/powerpoint/2010/main" val="38983086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1153C-F430-4BE7-8D52-30E340CA70F2}"/>
              </a:ext>
            </a:extLst>
          </p:cNvPr>
          <p:cNvSpPr>
            <a:spLocks noGrp="1"/>
          </p:cNvSpPr>
          <p:nvPr>
            <p:ph type="title"/>
          </p:nvPr>
        </p:nvSpPr>
        <p:spPr/>
        <p:txBody>
          <a:bodyPr/>
          <a:lstStyle/>
          <a:p>
            <a:r>
              <a:rPr lang="en-US" dirty="0"/>
              <a:t>Hashing functions</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ECB6FCF-6512-4881-9C89-742985645B05}"/>
                  </a:ext>
                </a:extLst>
              </p:cNvPr>
              <p:cNvSpPr>
                <a:spLocks noGrp="1"/>
              </p:cNvSpPr>
              <p:nvPr>
                <p:ph idx="1"/>
              </p:nvPr>
            </p:nvSpPr>
            <p:spPr/>
            <p:txBody>
              <a:bodyPr>
                <a:normAutofit/>
              </a:bodyPr>
              <a:lstStyle/>
              <a:p>
                <a:pPr>
                  <a:spcBef>
                    <a:spcPts val="440"/>
                  </a:spcBef>
                  <a:buClr>
                    <a:srgbClr val="A9A57C"/>
                  </a:buClr>
                  <a:buFont typeface="Arial" pitchFamily="32"/>
                  <a:buChar char="•"/>
                </a:pPr>
                <a:r>
                  <a:rPr lang="en-GB" b="0" dirty="0"/>
                  <a:t>For example, given the key “table”, c = 37 (c is often chosen to be prime) and n = 100, the hash code map value would be:</a:t>
                </a:r>
              </a:p>
              <a:p>
                <a:pPr marL="114300" indent="0">
                  <a:spcBef>
                    <a:spcPts val="440"/>
                  </a:spcBef>
                  <a:buClr>
                    <a:srgbClr val="A9A57C"/>
                  </a:buClr>
                  <a:buNone/>
                </a:pPr>
                <a14:m>
                  <m:oMathPara xmlns:m="http://schemas.openxmlformats.org/officeDocument/2006/math">
                    <m:oMathParaPr>
                      <m:jc m:val="centerGroup"/>
                    </m:oMathParaPr>
                    <m:oMath xmlns:m="http://schemas.openxmlformats.org/officeDocument/2006/math">
                      <m:d>
                        <m:dPr>
                          <m:ctrlPr>
                            <a:rPr lang="en-GB" b="0" i="1" smtClean="0">
                              <a:latin typeface="Cambria Math" panose="02040503050406030204" pitchFamily="18" charset="0"/>
                            </a:rPr>
                          </m:ctrlPr>
                        </m:dPr>
                        <m:e>
                          <m:r>
                            <a:rPr lang="en-GB" b="0" i="1" smtClean="0">
                              <a:latin typeface="Cambria Math" panose="02040503050406030204" pitchFamily="18" charset="0"/>
                            </a:rPr>
                            <m:t>116+37×97+</m:t>
                          </m:r>
                          <m:sSup>
                            <m:sSupPr>
                              <m:ctrlPr>
                                <a:rPr lang="en-GB" b="0" i="1" smtClean="0">
                                  <a:latin typeface="Cambria Math" panose="02040503050406030204" pitchFamily="18" charset="0"/>
                                </a:rPr>
                              </m:ctrlPr>
                            </m:sSupPr>
                            <m:e>
                              <m:r>
                                <a:rPr lang="en-GB" b="0" i="1" smtClean="0">
                                  <a:latin typeface="Cambria Math" panose="02040503050406030204" pitchFamily="18" charset="0"/>
                                </a:rPr>
                                <m:t>37</m:t>
                              </m:r>
                            </m:e>
                            <m:sup>
                              <m:r>
                                <a:rPr lang="en-GB" b="0" i="1" smtClean="0">
                                  <a:latin typeface="Cambria Math" panose="02040503050406030204" pitchFamily="18" charset="0"/>
                                </a:rPr>
                                <m:t>2</m:t>
                              </m:r>
                            </m:sup>
                          </m:sSup>
                          <m:r>
                            <a:rPr lang="en-GB" b="0" i="1" smtClean="0">
                              <a:latin typeface="Cambria Math" panose="02040503050406030204" pitchFamily="18" charset="0"/>
                            </a:rPr>
                            <m:t>×98+</m:t>
                          </m:r>
                          <m:sSup>
                            <m:sSupPr>
                              <m:ctrlPr>
                                <a:rPr lang="en-GB" b="0" i="1" smtClean="0">
                                  <a:latin typeface="Cambria Math" panose="02040503050406030204" pitchFamily="18" charset="0"/>
                                </a:rPr>
                              </m:ctrlPr>
                            </m:sSupPr>
                            <m:e>
                              <m:r>
                                <a:rPr lang="en-GB" b="0" i="1" smtClean="0">
                                  <a:latin typeface="Cambria Math" panose="02040503050406030204" pitchFamily="18" charset="0"/>
                                </a:rPr>
                                <m:t>37</m:t>
                              </m:r>
                            </m:e>
                            <m:sup>
                              <m:r>
                                <a:rPr lang="en-GB" b="0" i="1" smtClean="0">
                                  <a:latin typeface="Cambria Math" panose="02040503050406030204" pitchFamily="18" charset="0"/>
                                </a:rPr>
                                <m:t>3</m:t>
                              </m:r>
                            </m:sup>
                          </m:sSup>
                          <m:r>
                            <a:rPr lang="en-GB" b="0" i="1" smtClean="0">
                              <a:latin typeface="Cambria Math" panose="02040503050406030204" pitchFamily="18" charset="0"/>
                            </a:rPr>
                            <m:t>×108+</m:t>
                          </m:r>
                          <m:sSup>
                            <m:sSupPr>
                              <m:ctrlPr>
                                <a:rPr lang="en-GB" b="0" i="1" smtClean="0">
                                  <a:latin typeface="Cambria Math" panose="02040503050406030204" pitchFamily="18" charset="0"/>
                                </a:rPr>
                              </m:ctrlPr>
                            </m:sSupPr>
                            <m:e>
                              <m:r>
                                <a:rPr lang="en-GB" b="0" i="1" smtClean="0">
                                  <a:latin typeface="Cambria Math" panose="02040503050406030204" pitchFamily="18" charset="0"/>
                                </a:rPr>
                                <m:t>37</m:t>
                              </m:r>
                            </m:e>
                            <m:sup>
                              <m:r>
                                <a:rPr lang="en-GB" b="0" i="1" smtClean="0">
                                  <a:latin typeface="Cambria Math" panose="02040503050406030204" pitchFamily="18" charset="0"/>
                                </a:rPr>
                                <m:t>4</m:t>
                              </m:r>
                            </m:sup>
                          </m:sSup>
                          <m:r>
                            <a:rPr lang="en-GB" b="0" i="1" smtClean="0">
                              <a:latin typeface="Cambria Math" panose="02040503050406030204" pitchFamily="18" charset="0"/>
                            </a:rPr>
                            <m:t>×101</m:t>
                          </m:r>
                        </m:e>
                      </m:d>
                      <m:r>
                        <a:rPr lang="en-GB" b="0" i="1" smtClean="0">
                          <a:latin typeface="Cambria Math" panose="02040503050406030204" pitchFamily="18" charset="0"/>
                        </a:rPr>
                        <m:t>=</m:t>
                      </m:r>
                    </m:oMath>
                  </m:oMathPara>
                </a14:m>
                <a:endParaRPr lang="en-GB" b="0" dirty="0"/>
              </a:p>
              <a:p>
                <a:pPr marL="114300" indent="0">
                  <a:spcBef>
                    <a:spcPts val="440"/>
                  </a:spcBef>
                  <a:buClr>
                    <a:srgbClr val="A9A57C"/>
                  </a:buClr>
                  <a:buNone/>
                </a:pPr>
                <a14:m>
                  <m:oMathPara xmlns:m="http://schemas.openxmlformats.org/officeDocument/2006/math">
                    <m:oMathParaPr>
                      <m:jc m:val="centerGroup"/>
                    </m:oMathParaPr>
                    <m:oMath xmlns:m="http://schemas.openxmlformats.org/officeDocument/2006/math">
                      <m:r>
                        <a:rPr lang="en-GB" b="0" i="1" dirty="0" smtClean="0">
                          <a:latin typeface="Cambria Math" panose="02040503050406030204" pitchFamily="18" charset="0"/>
                        </a:rPr>
                        <m:t>222454276</m:t>
                      </m:r>
                    </m:oMath>
                  </m:oMathPara>
                </a14:m>
                <a:endParaRPr lang="en-GB" b="0" dirty="0"/>
              </a:p>
              <a:p>
                <a:pPr marL="114300" indent="0">
                  <a:spcBef>
                    <a:spcPts val="440"/>
                  </a:spcBef>
                  <a:buClr>
                    <a:srgbClr val="A9A57C"/>
                  </a:buClr>
                  <a:buNone/>
                </a:pPr>
                <a:endParaRPr lang="en-GB" b="0" dirty="0"/>
              </a:p>
              <a:p>
                <a:pPr marL="114300" indent="0">
                  <a:spcBef>
                    <a:spcPts val="440"/>
                  </a:spcBef>
                  <a:buClr>
                    <a:srgbClr val="A9A57C"/>
                  </a:buClr>
                  <a:buNone/>
                </a:pPr>
                <a:endParaRPr lang="en-GB" b="0" dirty="0"/>
              </a:p>
              <a:p>
                <a:pPr>
                  <a:spcBef>
                    <a:spcPts val="440"/>
                  </a:spcBef>
                  <a:buClr>
                    <a:srgbClr val="A9A57C"/>
                  </a:buClr>
                </a:pPr>
                <a:r>
                  <a:rPr lang="en-GB" b="0" dirty="0"/>
                  <a:t>Using polynomial accumulation with a good value of c, and a dictionary of 50,000 English words results in less than 10 collisions!</a:t>
                </a:r>
              </a:p>
              <a:p>
                <a:pPr>
                  <a:spcBef>
                    <a:spcPts val="440"/>
                  </a:spcBef>
                  <a:buClr>
                    <a:srgbClr val="A9A57C"/>
                  </a:buClr>
                  <a:buFont typeface="Arial" pitchFamily="32"/>
                  <a:buChar char="•"/>
                </a:pPr>
                <a:endParaRPr lang="en-GB" b="0" dirty="0"/>
              </a:p>
              <a:p>
                <a:pPr marL="114300" indent="0">
                  <a:spcBef>
                    <a:spcPts val="440"/>
                  </a:spcBef>
                  <a:buClr>
                    <a:srgbClr val="A9A57C"/>
                  </a:buClr>
                  <a:buNone/>
                </a:pPr>
                <a:r>
                  <a:rPr lang="en-GB" b="0" dirty="0"/>
                  <a:t> </a:t>
                </a:r>
              </a:p>
              <a:p>
                <a:pPr>
                  <a:spcBef>
                    <a:spcPts val="440"/>
                  </a:spcBef>
                  <a:buClr>
                    <a:srgbClr val="A9A57C"/>
                  </a:buClr>
                  <a:buFont typeface="Arial" pitchFamily="32"/>
                  <a:buChar char="•"/>
                </a:pPr>
                <a:endParaRPr lang="en-GB" b="0" dirty="0"/>
              </a:p>
              <a:p>
                <a:pPr>
                  <a:spcBef>
                    <a:spcPts val="440"/>
                  </a:spcBef>
                  <a:buClr>
                    <a:srgbClr val="A9A57C"/>
                  </a:buClr>
                  <a:buFont typeface="Arial" pitchFamily="32"/>
                  <a:buChar char="•"/>
                </a:pPr>
                <a:endParaRPr lang="en-GB" sz="2000" dirty="0"/>
              </a:p>
              <a:p>
                <a:pPr>
                  <a:spcBef>
                    <a:spcPts val="440"/>
                  </a:spcBef>
                  <a:buClr>
                    <a:srgbClr val="A9A57C"/>
                  </a:buClr>
                  <a:buFont typeface="Arial" pitchFamily="32"/>
                  <a:buChar char="•"/>
                </a:pPr>
                <a:endParaRPr lang="en-GB" sz="2000" dirty="0"/>
              </a:p>
              <a:p>
                <a:pPr>
                  <a:spcBef>
                    <a:spcPts val="440"/>
                  </a:spcBef>
                  <a:buClr>
                    <a:srgbClr val="A9A57C"/>
                  </a:buClr>
                  <a:buFont typeface="Arial" pitchFamily="32"/>
                  <a:buChar char="•"/>
                </a:pPr>
                <a:endParaRPr lang="en-GB" sz="2000" dirty="0"/>
              </a:p>
            </p:txBody>
          </p:sp>
        </mc:Choice>
        <mc:Fallback xmlns="">
          <p:sp>
            <p:nvSpPr>
              <p:cNvPr id="3" name="Content Placeholder 2">
                <a:extLst>
                  <a:ext uri="{FF2B5EF4-FFF2-40B4-BE49-F238E27FC236}">
                    <a16:creationId xmlns:a16="http://schemas.microsoft.com/office/drawing/2014/main" id="{6ECB6FCF-6512-4881-9C89-742985645B05}"/>
                  </a:ext>
                </a:extLst>
              </p:cNvPr>
              <p:cNvSpPr>
                <a:spLocks noGrp="1" noRot="1" noChangeAspect="1" noMove="1" noResize="1" noEditPoints="1" noAdjustHandles="1" noChangeArrowheads="1" noChangeShapeType="1" noTextEdit="1"/>
              </p:cNvSpPr>
              <p:nvPr>
                <p:ph idx="1"/>
              </p:nvPr>
            </p:nvSpPr>
            <p:spPr>
              <a:blipFill>
                <a:blip r:embed="rId2"/>
                <a:stretch>
                  <a:fillRect t="-889"/>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6801D96D-1B56-4F60-AACF-FD9F106A0B36}"/>
              </a:ext>
            </a:extLst>
          </p:cNvPr>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945370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1153C-F430-4BE7-8D52-30E340CA70F2}"/>
              </a:ext>
            </a:extLst>
          </p:cNvPr>
          <p:cNvSpPr>
            <a:spLocks noGrp="1"/>
          </p:cNvSpPr>
          <p:nvPr>
            <p:ph type="title"/>
          </p:nvPr>
        </p:nvSpPr>
        <p:spPr/>
        <p:txBody>
          <a:bodyPr/>
          <a:lstStyle/>
          <a:p>
            <a:r>
              <a:rPr lang="en-US" dirty="0"/>
              <a:t>Hashing functions</a:t>
            </a:r>
            <a:endParaRPr lang="en-GB"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ECB6FCF-6512-4881-9C89-742985645B05}"/>
                  </a:ext>
                </a:extLst>
              </p:cNvPr>
              <p:cNvSpPr>
                <a:spLocks noGrp="1"/>
              </p:cNvSpPr>
              <p:nvPr>
                <p:ph idx="1"/>
              </p:nvPr>
            </p:nvSpPr>
            <p:spPr/>
            <p:txBody>
              <a:bodyPr>
                <a:normAutofit lnSpcReduction="10000"/>
              </a:bodyPr>
              <a:lstStyle/>
              <a:p>
                <a:pPr>
                  <a:spcBef>
                    <a:spcPts val="440"/>
                  </a:spcBef>
                  <a:buClr>
                    <a:srgbClr val="A9A57C"/>
                  </a:buClr>
                  <a:buFont typeface="Arial" pitchFamily="32"/>
                  <a:buChar char="•"/>
                </a:pPr>
                <a:r>
                  <a:rPr lang="en-GB" b="0" dirty="0"/>
                  <a:t>Polynomial accumulation is often implemented using Horner’s rule.  The time taken for finding the hash code map value of a key takes O(p) time, where p is the length of the key.</a:t>
                </a:r>
              </a:p>
              <a:p>
                <a:pPr>
                  <a:spcBef>
                    <a:spcPts val="440"/>
                  </a:spcBef>
                  <a:buClr>
                    <a:srgbClr val="A9A57C"/>
                  </a:buClr>
                  <a:buFont typeface="Arial" pitchFamily="32"/>
                  <a:buChar char="•"/>
                </a:pPr>
                <a:endParaRPr lang="en-GB" b="0" dirty="0"/>
              </a:p>
              <a:p>
                <a:pPr>
                  <a:spcBef>
                    <a:spcPts val="440"/>
                  </a:spcBef>
                  <a:buClr>
                    <a:srgbClr val="A9A57C"/>
                  </a:buClr>
                  <a:buFont typeface="Arial" pitchFamily="32"/>
                  <a:buChar char="•"/>
                </a:pPr>
                <a:r>
                  <a:rPr lang="en-GB" b="0" dirty="0"/>
                  <a:t>This polynomial part of the hash value is:</a:t>
                </a:r>
              </a:p>
              <a:p>
                <a:pPr marL="114300" indent="0">
                  <a:spcBef>
                    <a:spcPts val="440"/>
                  </a:spcBef>
                  <a:buClr>
                    <a:srgbClr val="A9A57C"/>
                  </a:buClr>
                  <a:buNone/>
                </a:pPr>
                <a14:m>
                  <m:oMathPara xmlns:m="http://schemas.openxmlformats.org/officeDocument/2006/math">
                    <m:oMathParaPr>
                      <m:jc m:val="centerGroup"/>
                    </m:oMathParaPr>
                    <m:oMath xmlns:m="http://schemas.openxmlformats.org/officeDocument/2006/math">
                      <m:r>
                        <a:rPr lang="en-GB" b="0" i="1">
                          <a:latin typeface="Cambria Math" panose="02040503050406030204" pitchFamily="18" charset="0"/>
                        </a:rPr>
                        <m:t>116+37×</m:t>
                      </m:r>
                      <m:d>
                        <m:dPr>
                          <m:ctrlPr>
                            <a:rPr lang="en-GB" b="0" i="1" smtClean="0">
                              <a:latin typeface="Cambria Math" panose="02040503050406030204" pitchFamily="18" charset="0"/>
                            </a:rPr>
                          </m:ctrlPr>
                        </m:dPr>
                        <m:e>
                          <m:r>
                            <a:rPr lang="en-GB" b="0" i="1">
                              <a:latin typeface="Cambria Math" panose="02040503050406030204" pitchFamily="18" charset="0"/>
                            </a:rPr>
                            <m:t>97+</m:t>
                          </m:r>
                          <m:r>
                            <a:rPr lang="en-GB" b="0" i="1" smtClean="0">
                              <a:latin typeface="Cambria Math" panose="02040503050406030204" pitchFamily="18" charset="0"/>
                            </a:rPr>
                            <m:t>37</m:t>
                          </m:r>
                          <m:r>
                            <a:rPr lang="en-GB" b="0" i="1">
                              <a:latin typeface="Cambria Math" panose="02040503050406030204" pitchFamily="18" charset="0"/>
                            </a:rPr>
                            <m:t>×</m:t>
                          </m:r>
                          <m:d>
                            <m:dPr>
                              <m:ctrlPr>
                                <a:rPr lang="en-GB" b="0" i="1" smtClean="0">
                                  <a:latin typeface="Cambria Math" panose="02040503050406030204" pitchFamily="18" charset="0"/>
                                </a:rPr>
                              </m:ctrlPr>
                            </m:dPr>
                            <m:e>
                              <m:r>
                                <a:rPr lang="en-GB" b="0" i="1">
                                  <a:latin typeface="Cambria Math" panose="02040503050406030204" pitchFamily="18" charset="0"/>
                                </a:rPr>
                                <m:t>98+</m:t>
                              </m:r>
                              <m:r>
                                <a:rPr lang="en-GB" b="0" i="1" smtClean="0">
                                  <a:latin typeface="Cambria Math" panose="02040503050406030204" pitchFamily="18" charset="0"/>
                                </a:rPr>
                                <m:t>37</m:t>
                              </m:r>
                              <m:r>
                                <a:rPr lang="en-GB" b="0" i="1">
                                  <a:latin typeface="Cambria Math" panose="02040503050406030204" pitchFamily="18" charset="0"/>
                                </a:rPr>
                                <m:t>×</m:t>
                              </m:r>
                              <m:d>
                                <m:dPr>
                                  <m:ctrlPr>
                                    <a:rPr lang="en-GB" b="0" i="1" smtClean="0">
                                      <a:latin typeface="Cambria Math" panose="02040503050406030204" pitchFamily="18" charset="0"/>
                                    </a:rPr>
                                  </m:ctrlPr>
                                </m:dPr>
                                <m:e>
                                  <m:r>
                                    <a:rPr lang="en-GB" b="0" i="1">
                                      <a:latin typeface="Cambria Math" panose="02040503050406030204" pitchFamily="18" charset="0"/>
                                    </a:rPr>
                                    <m:t>108+</m:t>
                                  </m:r>
                                  <m:r>
                                    <a:rPr lang="en-GB" b="0" i="1" smtClean="0">
                                      <a:latin typeface="Cambria Math" panose="02040503050406030204" pitchFamily="18" charset="0"/>
                                    </a:rPr>
                                    <m:t>37</m:t>
                                  </m:r>
                                  <m:r>
                                    <a:rPr lang="en-GB" b="0" i="1">
                                      <a:latin typeface="Cambria Math" panose="02040503050406030204" pitchFamily="18" charset="0"/>
                                    </a:rPr>
                                    <m:t>×101</m:t>
                                  </m:r>
                                </m:e>
                              </m:d>
                            </m:e>
                          </m:d>
                        </m:e>
                      </m:d>
                    </m:oMath>
                  </m:oMathPara>
                </a14:m>
                <a:endParaRPr lang="en-GB" b="0" dirty="0"/>
              </a:p>
              <a:p>
                <a:pPr>
                  <a:spcBef>
                    <a:spcPts val="440"/>
                  </a:spcBef>
                  <a:buClr>
                    <a:srgbClr val="A9A57C"/>
                  </a:buClr>
                  <a:buFont typeface="Arial" pitchFamily="32"/>
                  <a:buChar char="•"/>
                </a:pPr>
                <a:endParaRPr lang="en-GB" b="0" dirty="0"/>
              </a:p>
              <a:p>
                <a:pPr>
                  <a:spcBef>
                    <a:spcPts val="440"/>
                  </a:spcBef>
                  <a:buClr>
                    <a:srgbClr val="A9A57C"/>
                  </a:buClr>
                  <a:buFont typeface="Arial" pitchFamily="32"/>
                  <a:buChar char="•"/>
                </a:pPr>
                <a:endParaRPr lang="en-GB" b="0" dirty="0"/>
              </a:p>
              <a:p>
                <a:pPr>
                  <a:spcBef>
                    <a:spcPts val="440"/>
                  </a:spcBef>
                  <a:buClr>
                    <a:srgbClr val="A9A57C"/>
                  </a:buClr>
                  <a:buFont typeface="Arial" pitchFamily="32"/>
                  <a:buChar char="•"/>
                </a:pPr>
                <a:endParaRPr lang="en-GB" b="0" dirty="0"/>
              </a:p>
              <a:p>
                <a:pPr marL="114300" indent="0">
                  <a:spcBef>
                    <a:spcPts val="440"/>
                  </a:spcBef>
                  <a:buClr>
                    <a:srgbClr val="A9A57C"/>
                  </a:buClr>
                  <a:buNone/>
                </a:pPr>
                <a:r>
                  <a:rPr lang="en-GB" b="0" dirty="0"/>
                  <a:t> </a:t>
                </a:r>
              </a:p>
              <a:p>
                <a:pPr>
                  <a:spcBef>
                    <a:spcPts val="440"/>
                  </a:spcBef>
                  <a:buClr>
                    <a:srgbClr val="A9A57C"/>
                  </a:buClr>
                  <a:buFont typeface="Arial" pitchFamily="32"/>
                  <a:buChar char="•"/>
                </a:pPr>
                <a:endParaRPr lang="en-GB" b="0" dirty="0"/>
              </a:p>
              <a:p>
                <a:pPr>
                  <a:spcBef>
                    <a:spcPts val="440"/>
                  </a:spcBef>
                  <a:buClr>
                    <a:srgbClr val="A9A57C"/>
                  </a:buClr>
                  <a:buFont typeface="Arial" pitchFamily="32"/>
                  <a:buChar char="•"/>
                </a:pPr>
                <a:endParaRPr lang="en-GB" sz="2000" dirty="0"/>
              </a:p>
              <a:p>
                <a:pPr>
                  <a:spcBef>
                    <a:spcPts val="440"/>
                  </a:spcBef>
                  <a:buClr>
                    <a:srgbClr val="A9A57C"/>
                  </a:buClr>
                  <a:buFont typeface="Arial" pitchFamily="32"/>
                  <a:buChar char="•"/>
                </a:pPr>
                <a:endParaRPr lang="en-GB" sz="2000" dirty="0"/>
              </a:p>
              <a:p>
                <a:pPr>
                  <a:spcBef>
                    <a:spcPts val="440"/>
                  </a:spcBef>
                  <a:buClr>
                    <a:srgbClr val="A9A57C"/>
                  </a:buClr>
                  <a:buFont typeface="Arial" pitchFamily="32"/>
                  <a:buChar char="•"/>
                </a:pPr>
                <a:endParaRPr lang="en-GB" sz="2000" dirty="0"/>
              </a:p>
            </p:txBody>
          </p:sp>
        </mc:Choice>
        <mc:Fallback>
          <p:sp>
            <p:nvSpPr>
              <p:cNvPr id="3" name="Content Placeholder 2">
                <a:extLst>
                  <a:ext uri="{FF2B5EF4-FFF2-40B4-BE49-F238E27FC236}">
                    <a16:creationId xmlns:a16="http://schemas.microsoft.com/office/drawing/2014/main" id="{6ECB6FCF-6512-4881-9C89-742985645B05}"/>
                  </a:ext>
                </a:extLst>
              </p:cNvPr>
              <p:cNvSpPr>
                <a:spLocks noGrp="1" noRot="1" noChangeAspect="1" noMove="1" noResize="1" noEditPoints="1" noAdjustHandles="1" noChangeArrowheads="1" noChangeShapeType="1" noTextEdit="1"/>
              </p:cNvSpPr>
              <p:nvPr>
                <p:ph idx="1"/>
              </p:nvPr>
            </p:nvSpPr>
            <p:spPr>
              <a:blipFill>
                <a:blip r:embed="rId2"/>
                <a:stretch>
                  <a:fillRect l="-1043" t="-3081"/>
                </a:stretch>
              </a:blipFill>
            </p:spPr>
            <p:txBody>
              <a:bodyPr/>
              <a:lstStyle/>
              <a:p>
                <a:r>
                  <a:rPr lang="en-MT">
                    <a:noFill/>
                  </a:rPr>
                  <a:t> </a:t>
                </a:r>
              </a:p>
            </p:txBody>
          </p:sp>
        </mc:Fallback>
      </mc:AlternateContent>
      <p:sp>
        <p:nvSpPr>
          <p:cNvPr id="4" name="Slide Number Placeholder 3">
            <a:extLst>
              <a:ext uri="{FF2B5EF4-FFF2-40B4-BE49-F238E27FC236}">
                <a16:creationId xmlns:a16="http://schemas.microsoft.com/office/drawing/2014/main" id="{6801D96D-1B56-4F60-AACF-FD9F106A0B36}"/>
              </a:ext>
            </a:extLst>
          </p:cNvPr>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41929521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1153C-F430-4BE7-8D52-30E340CA70F2}"/>
              </a:ext>
            </a:extLst>
          </p:cNvPr>
          <p:cNvSpPr>
            <a:spLocks noGrp="1"/>
          </p:cNvSpPr>
          <p:nvPr>
            <p:ph type="title"/>
          </p:nvPr>
        </p:nvSpPr>
        <p:spPr/>
        <p:txBody>
          <a:bodyPr/>
          <a:lstStyle/>
          <a:p>
            <a:r>
              <a:rPr lang="en-US" dirty="0"/>
              <a:t>Hashing functions</a:t>
            </a:r>
            <a:endParaRPr lang="en-GB" dirty="0"/>
          </a:p>
        </p:txBody>
      </p:sp>
      <p:sp>
        <p:nvSpPr>
          <p:cNvPr id="3" name="Content Placeholder 2">
            <a:extLst>
              <a:ext uri="{FF2B5EF4-FFF2-40B4-BE49-F238E27FC236}">
                <a16:creationId xmlns:a16="http://schemas.microsoft.com/office/drawing/2014/main" id="{6ECB6FCF-6512-4881-9C89-742985645B05}"/>
              </a:ext>
            </a:extLst>
          </p:cNvPr>
          <p:cNvSpPr>
            <a:spLocks noGrp="1"/>
          </p:cNvSpPr>
          <p:nvPr>
            <p:ph idx="1"/>
          </p:nvPr>
        </p:nvSpPr>
        <p:spPr/>
        <p:txBody>
          <a:bodyPr>
            <a:normAutofit/>
          </a:bodyPr>
          <a:lstStyle/>
          <a:p>
            <a:pPr>
              <a:spcBef>
                <a:spcPts val="440"/>
              </a:spcBef>
              <a:buClr>
                <a:srgbClr val="A9A57C"/>
              </a:buClr>
              <a:buFont typeface="Arial" pitchFamily="32"/>
              <a:buChar char="•"/>
            </a:pPr>
            <a:r>
              <a:rPr lang="en-GB" b="0" dirty="0"/>
              <a:t>It is possible to further improve the hashing function, by modifying the compression function.</a:t>
            </a:r>
          </a:p>
          <a:p>
            <a:pPr>
              <a:spcBef>
                <a:spcPts val="440"/>
              </a:spcBef>
              <a:buClr>
                <a:srgbClr val="A9A57C"/>
              </a:buClr>
              <a:buFont typeface="Arial" pitchFamily="32"/>
              <a:buChar char="•"/>
            </a:pPr>
            <a:endParaRPr lang="en-GB" b="0" dirty="0"/>
          </a:p>
          <a:p>
            <a:pPr>
              <a:spcBef>
                <a:spcPts val="440"/>
              </a:spcBef>
              <a:buClr>
                <a:srgbClr val="A9A57C"/>
              </a:buClr>
              <a:buFont typeface="Arial" pitchFamily="32"/>
              <a:buChar char="•"/>
            </a:pPr>
            <a:r>
              <a:rPr lang="en-GB" b="0" dirty="0"/>
              <a:t>One improvement would be to select a table size (n) which is a prime number.  This tends to reduce the number of collisions. </a:t>
            </a:r>
          </a:p>
          <a:p>
            <a:pPr>
              <a:spcBef>
                <a:spcPts val="440"/>
              </a:spcBef>
              <a:buClr>
                <a:srgbClr val="A9A57C"/>
              </a:buClr>
              <a:buFont typeface="Arial" pitchFamily="32"/>
              <a:buChar char="•"/>
            </a:pPr>
            <a:endParaRPr lang="en-GB" b="0" dirty="0"/>
          </a:p>
          <a:p>
            <a:pPr>
              <a:spcBef>
                <a:spcPts val="440"/>
              </a:spcBef>
              <a:buClr>
                <a:srgbClr val="A9A57C"/>
              </a:buClr>
              <a:buFont typeface="Arial" pitchFamily="32"/>
              <a:buChar char="•"/>
            </a:pPr>
            <a:endParaRPr lang="en-GB" sz="2000" dirty="0"/>
          </a:p>
          <a:p>
            <a:pPr>
              <a:spcBef>
                <a:spcPts val="440"/>
              </a:spcBef>
              <a:buClr>
                <a:srgbClr val="A9A57C"/>
              </a:buClr>
              <a:buFont typeface="Arial" pitchFamily="32"/>
              <a:buChar char="•"/>
            </a:pPr>
            <a:endParaRPr lang="en-GB" sz="2000" dirty="0"/>
          </a:p>
          <a:p>
            <a:pPr>
              <a:spcBef>
                <a:spcPts val="440"/>
              </a:spcBef>
              <a:buClr>
                <a:srgbClr val="A9A57C"/>
              </a:buClr>
              <a:buFont typeface="Arial" pitchFamily="32"/>
              <a:buChar char="•"/>
            </a:pPr>
            <a:endParaRPr lang="en-GB" sz="2000" dirty="0"/>
          </a:p>
        </p:txBody>
      </p:sp>
      <p:sp>
        <p:nvSpPr>
          <p:cNvPr id="4" name="Slide Number Placeholder 3">
            <a:extLst>
              <a:ext uri="{FF2B5EF4-FFF2-40B4-BE49-F238E27FC236}">
                <a16:creationId xmlns:a16="http://schemas.microsoft.com/office/drawing/2014/main" id="{6801D96D-1B56-4F60-AACF-FD9F106A0B36}"/>
              </a:ext>
            </a:extLst>
          </p:cNvPr>
          <p:cNvSpPr>
            <a:spLocks noGrp="1"/>
          </p:cNvSpPr>
          <p:nvPr>
            <p:ph type="sldNum" sz="quarter" idx="12"/>
          </p:nvPr>
        </p:nvSpPr>
        <p:spPr/>
        <p:txBody>
          <a:bodyPr/>
          <a:lstStyle/>
          <a:p>
            <a:fld id="{B6F15528-21DE-4FAA-801E-634DDDAF4B2B}" type="slidenum">
              <a:rPr lang="en-US" smtClean="0"/>
              <a:pPr/>
              <a:t>22</a:t>
            </a:fld>
            <a:endParaRPr lang="en-US" dirty="0"/>
          </a:p>
        </p:txBody>
      </p:sp>
    </p:spTree>
    <p:extLst>
      <p:ext uri="{BB962C8B-B14F-4D97-AF65-F5344CB8AC3E}">
        <p14:creationId xmlns:p14="http://schemas.microsoft.com/office/powerpoint/2010/main" val="26135096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1153C-F430-4BE7-8D52-30E340CA70F2}"/>
              </a:ext>
            </a:extLst>
          </p:cNvPr>
          <p:cNvSpPr>
            <a:spLocks noGrp="1"/>
          </p:cNvSpPr>
          <p:nvPr>
            <p:ph type="title"/>
          </p:nvPr>
        </p:nvSpPr>
        <p:spPr/>
        <p:txBody>
          <a:bodyPr/>
          <a:lstStyle/>
          <a:p>
            <a:r>
              <a:rPr lang="en-US" dirty="0"/>
              <a:t>Hashing functions</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ECB6FCF-6512-4881-9C89-742985645B05}"/>
                  </a:ext>
                </a:extLst>
              </p:cNvPr>
              <p:cNvSpPr>
                <a:spLocks noGrp="1"/>
              </p:cNvSpPr>
              <p:nvPr>
                <p:ph idx="1"/>
              </p:nvPr>
            </p:nvSpPr>
            <p:spPr/>
            <p:txBody>
              <a:bodyPr>
                <a:normAutofit/>
              </a:bodyPr>
              <a:lstStyle/>
              <a:p>
                <a:pPr>
                  <a:spcBef>
                    <a:spcPts val="440"/>
                  </a:spcBef>
                  <a:buClr>
                    <a:srgbClr val="A9A57C"/>
                  </a:buClr>
                  <a:buFont typeface="Arial" pitchFamily="32"/>
                  <a:buChar char="•"/>
                </a:pPr>
                <a:r>
                  <a:rPr lang="en-GB" b="0" dirty="0"/>
                  <a:t>It is also possible to again improve the hashing function by replacing the “mod n” with a Multiple, Add and Divide (MAD) compression function.</a:t>
                </a:r>
              </a:p>
              <a:p>
                <a:pPr>
                  <a:spcBef>
                    <a:spcPts val="440"/>
                  </a:spcBef>
                  <a:buClr>
                    <a:srgbClr val="A9A57C"/>
                  </a:buClr>
                  <a:buFont typeface="Arial" pitchFamily="32"/>
                  <a:buChar char="•"/>
                </a:pPr>
                <a:endParaRPr lang="en-GB" b="0" dirty="0"/>
              </a:p>
              <a:p>
                <a:pPr>
                  <a:spcBef>
                    <a:spcPts val="440"/>
                  </a:spcBef>
                  <a:buClr>
                    <a:srgbClr val="A9A57C"/>
                  </a:buClr>
                  <a:buFont typeface="Arial" pitchFamily="32"/>
                  <a:buChar char="•"/>
                </a:pPr>
                <a:r>
                  <a:rPr lang="en-GB" b="0" dirty="0"/>
                  <a:t>In this case, the hash function is defined as:</a:t>
                </a:r>
              </a:p>
              <a:p>
                <a:pPr marL="114300" indent="0">
                  <a:spcBef>
                    <a:spcPts val="440"/>
                  </a:spcBef>
                  <a:buClr>
                    <a:srgbClr val="A9A57C"/>
                  </a:buClr>
                  <a:buNone/>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2</m:t>
                          </m:r>
                        </m:sub>
                      </m:sSub>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1</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𝑘</m:t>
                              </m:r>
                            </m:e>
                          </m:d>
                        </m:e>
                      </m:d>
                      <m:r>
                        <a:rPr lang="en-GB" b="0" i="1" smtClean="0">
                          <a:latin typeface="Cambria Math" panose="02040503050406030204" pitchFamily="18" charset="0"/>
                        </a:rPr>
                        <m:t>=</m:t>
                      </m:r>
                      <m:d>
                        <m:dPr>
                          <m:ctrlPr>
                            <a:rPr lang="en-GB" b="0" i="1" smtClean="0">
                              <a:latin typeface="Cambria Math" panose="02040503050406030204" pitchFamily="18" charset="0"/>
                            </a:rPr>
                          </m:ctrlPr>
                        </m:dPr>
                        <m:e>
                          <m:r>
                            <a:rPr lang="en-GB" b="0" i="1" smtClean="0">
                              <a:latin typeface="Cambria Math" panose="02040503050406030204" pitchFamily="18" charset="0"/>
                            </a:rPr>
                            <m:t> </m:t>
                          </m:r>
                          <m:r>
                            <a:rPr lang="en-GB" b="0" i="1" smtClean="0">
                              <a:latin typeface="Cambria Math" panose="02040503050406030204" pitchFamily="18" charset="0"/>
                            </a:rPr>
                            <m:t>𝑎</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1</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𝑘</m:t>
                              </m:r>
                            </m:e>
                          </m:d>
                          <m:r>
                            <a:rPr lang="en-GB" b="0" i="1" smtClean="0">
                              <a:latin typeface="Cambria Math" panose="02040503050406030204" pitchFamily="18" charset="0"/>
                            </a:rPr>
                            <m:t>+</m:t>
                          </m:r>
                          <m:r>
                            <a:rPr lang="en-GB" b="0" i="1" smtClean="0">
                              <a:latin typeface="Cambria Math" panose="02040503050406030204" pitchFamily="18" charset="0"/>
                            </a:rPr>
                            <m:t>𝑏</m:t>
                          </m:r>
                          <m:r>
                            <a:rPr lang="en-GB" b="0" i="1" smtClean="0">
                              <a:latin typeface="Cambria Math" panose="02040503050406030204" pitchFamily="18" charset="0"/>
                            </a:rPr>
                            <m:t> </m:t>
                          </m:r>
                        </m:e>
                      </m:d>
                      <m:r>
                        <a:rPr lang="en-GB" b="0" i="1" smtClean="0">
                          <a:latin typeface="Cambria Math" panose="02040503050406030204" pitchFamily="18" charset="0"/>
                        </a:rPr>
                        <m:t> </m:t>
                      </m:r>
                      <m:r>
                        <a:rPr lang="en-GB" b="0" i="1" smtClean="0">
                          <a:latin typeface="Cambria Math" panose="02040503050406030204" pitchFamily="18" charset="0"/>
                        </a:rPr>
                        <m:t>𝑚𝑜𝑑</m:t>
                      </m:r>
                      <m:r>
                        <a:rPr lang="en-GB" b="0" i="1" smtClean="0">
                          <a:latin typeface="Cambria Math" panose="02040503050406030204" pitchFamily="18" charset="0"/>
                        </a:rPr>
                        <m:t> </m:t>
                      </m:r>
                      <m:r>
                        <a:rPr lang="en-GB" b="0" i="1" smtClean="0">
                          <a:latin typeface="Cambria Math" panose="02040503050406030204" pitchFamily="18" charset="0"/>
                        </a:rPr>
                        <m:t>𝑛</m:t>
                      </m:r>
                    </m:oMath>
                  </m:oMathPara>
                </a14:m>
                <a:endParaRPr lang="en-GB" b="0" dirty="0"/>
              </a:p>
              <a:p>
                <a:pPr>
                  <a:spcBef>
                    <a:spcPts val="440"/>
                  </a:spcBef>
                  <a:buClr>
                    <a:srgbClr val="A9A57C"/>
                  </a:buClr>
                  <a:buFont typeface="Arial" pitchFamily="32"/>
                  <a:buChar char="•"/>
                </a:pPr>
                <a:endParaRPr lang="en-GB" b="0" dirty="0"/>
              </a:p>
              <a:p>
                <a:pPr marL="114300" indent="0">
                  <a:spcBef>
                    <a:spcPts val="440"/>
                  </a:spcBef>
                  <a:buClr>
                    <a:srgbClr val="A9A57C"/>
                  </a:buClr>
                  <a:buNone/>
                </a:pPr>
                <a:r>
                  <a:rPr lang="en-GB" b="0" dirty="0"/>
                  <a:t> </a:t>
                </a:r>
              </a:p>
              <a:p>
                <a:pPr>
                  <a:spcBef>
                    <a:spcPts val="440"/>
                  </a:spcBef>
                  <a:buClr>
                    <a:srgbClr val="A9A57C"/>
                  </a:buClr>
                  <a:buFont typeface="Arial" pitchFamily="32"/>
                  <a:buChar char="•"/>
                </a:pPr>
                <a:endParaRPr lang="en-GB" b="0" dirty="0"/>
              </a:p>
              <a:p>
                <a:pPr>
                  <a:spcBef>
                    <a:spcPts val="440"/>
                  </a:spcBef>
                  <a:buClr>
                    <a:srgbClr val="A9A57C"/>
                  </a:buClr>
                  <a:buFont typeface="Arial" pitchFamily="32"/>
                  <a:buChar char="•"/>
                </a:pPr>
                <a:endParaRPr lang="en-GB" sz="2000" dirty="0"/>
              </a:p>
              <a:p>
                <a:pPr>
                  <a:spcBef>
                    <a:spcPts val="440"/>
                  </a:spcBef>
                  <a:buClr>
                    <a:srgbClr val="A9A57C"/>
                  </a:buClr>
                  <a:buFont typeface="Arial" pitchFamily="32"/>
                  <a:buChar char="•"/>
                </a:pPr>
                <a:endParaRPr lang="en-GB" sz="2000" dirty="0"/>
              </a:p>
              <a:p>
                <a:pPr>
                  <a:spcBef>
                    <a:spcPts val="440"/>
                  </a:spcBef>
                  <a:buClr>
                    <a:srgbClr val="A9A57C"/>
                  </a:buClr>
                  <a:buFont typeface="Arial" pitchFamily="32"/>
                  <a:buChar char="•"/>
                </a:pPr>
                <a:endParaRPr lang="en-GB" sz="2000" dirty="0"/>
              </a:p>
            </p:txBody>
          </p:sp>
        </mc:Choice>
        <mc:Fallback xmlns="">
          <p:sp>
            <p:nvSpPr>
              <p:cNvPr id="3" name="Content Placeholder 2">
                <a:extLst>
                  <a:ext uri="{FF2B5EF4-FFF2-40B4-BE49-F238E27FC236}">
                    <a16:creationId xmlns:a16="http://schemas.microsoft.com/office/drawing/2014/main" id="{6ECB6FCF-6512-4881-9C89-742985645B05}"/>
                  </a:ext>
                </a:extLst>
              </p:cNvPr>
              <p:cNvSpPr>
                <a:spLocks noGrp="1" noRot="1" noChangeAspect="1" noMove="1" noResize="1" noEditPoints="1" noAdjustHandles="1" noChangeArrowheads="1" noChangeShapeType="1" noTextEdit="1"/>
              </p:cNvSpPr>
              <p:nvPr>
                <p:ph idx="1"/>
              </p:nvPr>
            </p:nvSpPr>
            <p:spPr>
              <a:blipFill>
                <a:blip r:embed="rId2"/>
                <a:stretch>
                  <a:fillRect t="-889" r="-661"/>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6801D96D-1B56-4F60-AACF-FD9F106A0B36}"/>
              </a:ext>
            </a:extLst>
          </p:cNvPr>
          <p:cNvSpPr>
            <a:spLocks noGrp="1"/>
          </p:cNvSpPr>
          <p:nvPr>
            <p:ph type="sldNum" sz="quarter" idx="12"/>
          </p:nvPr>
        </p:nvSpPr>
        <p:spPr/>
        <p:txBody>
          <a:bodyPr/>
          <a:lstStyle/>
          <a:p>
            <a:fld id="{B6F15528-21DE-4FAA-801E-634DDDAF4B2B}" type="slidenum">
              <a:rPr lang="en-US" smtClean="0"/>
              <a:pPr/>
              <a:t>23</a:t>
            </a:fld>
            <a:endParaRPr lang="en-US" dirty="0"/>
          </a:p>
        </p:txBody>
      </p:sp>
    </p:spTree>
    <p:extLst>
      <p:ext uri="{BB962C8B-B14F-4D97-AF65-F5344CB8AC3E}">
        <p14:creationId xmlns:p14="http://schemas.microsoft.com/office/powerpoint/2010/main" val="12176436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1153C-F430-4BE7-8D52-30E340CA70F2}"/>
              </a:ext>
            </a:extLst>
          </p:cNvPr>
          <p:cNvSpPr>
            <a:spLocks noGrp="1"/>
          </p:cNvSpPr>
          <p:nvPr>
            <p:ph type="title"/>
          </p:nvPr>
        </p:nvSpPr>
        <p:spPr/>
        <p:txBody>
          <a:bodyPr/>
          <a:lstStyle/>
          <a:p>
            <a:r>
              <a:rPr lang="en-US" dirty="0"/>
              <a:t>Collision Resolution</a:t>
            </a:r>
            <a:endParaRPr lang="en-GB" dirty="0"/>
          </a:p>
        </p:txBody>
      </p:sp>
      <p:sp>
        <p:nvSpPr>
          <p:cNvPr id="3" name="Content Placeholder 2">
            <a:extLst>
              <a:ext uri="{FF2B5EF4-FFF2-40B4-BE49-F238E27FC236}">
                <a16:creationId xmlns:a16="http://schemas.microsoft.com/office/drawing/2014/main" id="{6ECB6FCF-6512-4881-9C89-742985645B05}"/>
              </a:ext>
            </a:extLst>
          </p:cNvPr>
          <p:cNvSpPr>
            <a:spLocks noGrp="1"/>
          </p:cNvSpPr>
          <p:nvPr>
            <p:ph idx="1"/>
          </p:nvPr>
        </p:nvSpPr>
        <p:spPr/>
        <p:txBody>
          <a:bodyPr>
            <a:normAutofit/>
          </a:bodyPr>
          <a:lstStyle/>
          <a:p>
            <a:pPr>
              <a:spcBef>
                <a:spcPts val="440"/>
              </a:spcBef>
              <a:buClr>
                <a:srgbClr val="A9A57C"/>
              </a:buClr>
              <a:buFont typeface="Arial" pitchFamily="32"/>
              <a:buChar char="•"/>
            </a:pPr>
            <a:r>
              <a:rPr lang="en-GB" b="0" dirty="0"/>
              <a:t>There are two basic techniques for handling conflicts:</a:t>
            </a:r>
          </a:p>
          <a:p>
            <a:pPr lvl="1">
              <a:spcBef>
                <a:spcPts val="440"/>
              </a:spcBef>
              <a:buClr>
                <a:srgbClr val="A9A57C"/>
              </a:buClr>
              <a:buFont typeface="Arial" pitchFamily="32"/>
              <a:buChar char="•"/>
            </a:pPr>
            <a:r>
              <a:rPr lang="en-GB" dirty="0"/>
              <a:t>Chaining; and</a:t>
            </a:r>
          </a:p>
          <a:p>
            <a:pPr lvl="1">
              <a:spcBef>
                <a:spcPts val="440"/>
              </a:spcBef>
              <a:buClr>
                <a:srgbClr val="A9A57C"/>
              </a:buClr>
              <a:buFont typeface="Arial" pitchFamily="32"/>
              <a:buChar char="•"/>
            </a:pPr>
            <a:r>
              <a:rPr lang="en-GB" b="0" dirty="0"/>
              <a:t>Open addressing</a:t>
            </a:r>
          </a:p>
          <a:p>
            <a:pPr lvl="1">
              <a:spcBef>
                <a:spcPts val="440"/>
              </a:spcBef>
              <a:buClr>
                <a:srgbClr val="A9A57C"/>
              </a:buClr>
              <a:buFont typeface="Arial" pitchFamily="32"/>
              <a:buChar char="•"/>
            </a:pPr>
            <a:endParaRPr lang="en-GB" b="0" dirty="0"/>
          </a:p>
          <a:p>
            <a:pPr>
              <a:spcBef>
                <a:spcPts val="440"/>
              </a:spcBef>
              <a:buClr>
                <a:srgbClr val="A9A57C"/>
              </a:buClr>
              <a:buFont typeface="Arial" pitchFamily="32"/>
              <a:buChar char="•"/>
            </a:pPr>
            <a:r>
              <a:rPr lang="en-GB" b="0" dirty="0"/>
              <a:t>In chaining, each location in the table, contains a linked list.  When an element is added to this location of the table, it is inserted into the linked list.  To retrieve an element, the linked list is traversed, until the key is found.</a:t>
            </a:r>
          </a:p>
          <a:p>
            <a:pPr marL="114300" indent="0">
              <a:spcBef>
                <a:spcPts val="440"/>
              </a:spcBef>
              <a:buClr>
                <a:srgbClr val="A9A57C"/>
              </a:buClr>
              <a:buNone/>
            </a:pPr>
            <a:r>
              <a:rPr lang="en-GB" b="0" dirty="0"/>
              <a:t> </a:t>
            </a:r>
          </a:p>
          <a:p>
            <a:pPr>
              <a:spcBef>
                <a:spcPts val="440"/>
              </a:spcBef>
              <a:buClr>
                <a:srgbClr val="A9A57C"/>
              </a:buClr>
              <a:buFont typeface="Arial" pitchFamily="32"/>
              <a:buChar char="•"/>
            </a:pPr>
            <a:endParaRPr lang="en-GB" b="0" dirty="0"/>
          </a:p>
          <a:p>
            <a:pPr>
              <a:spcBef>
                <a:spcPts val="440"/>
              </a:spcBef>
              <a:buClr>
                <a:srgbClr val="A9A57C"/>
              </a:buClr>
              <a:buFont typeface="Arial" pitchFamily="32"/>
              <a:buChar char="•"/>
            </a:pPr>
            <a:endParaRPr lang="en-GB" sz="2000" dirty="0"/>
          </a:p>
          <a:p>
            <a:pPr>
              <a:spcBef>
                <a:spcPts val="440"/>
              </a:spcBef>
              <a:buClr>
                <a:srgbClr val="A9A57C"/>
              </a:buClr>
              <a:buFont typeface="Arial" pitchFamily="32"/>
              <a:buChar char="•"/>
            </a:pPr>
            <a:endParaRPr lang="en-GB" sz="2000" dirty="0"/>
          </a:p>
          <a:p>
            <a:pPr>
              <a:spcBef>
                <a:spcPts val="440"/>
              </a:spcBef>
              <a:buClr>
                <a:srgbClr val="A9A57C"/>
              </a:buClr>
              <a:buFont typeface="Arial" pitchFamily="32"/>
              <a:buChar char="•"/>
            </a:pPr>
            <a:endParaRPr lang="en-GB" sz="2000" dirty="0"/>
          </a:p>
        </p:txBody>
      </p:sp>
      <p:sp>
        <p:nvSpPr>
          <p:cNvPr id="4" name="Slide Number Placeholder 3">
            <a:extLst>
              <a:ext uri="{FF2B5EF4-FFF2-40B4-BE49-F238E27FC236}">
                <a16:creationId xmlns:a16="http://schemas.microsoft.com/office/drawing/2014/main" id="{6801D96D-1B56-4F60-AACF-FD9F106A0B36}"/>
              </a:ext>
            </a:extLst>
          </p:cNvPr>
          <p:cNvSpPr>
            <a:spLocks noGrp="1"/>
          </p:cNvSpPr>
          <p:nvPr>
            <p:ph type="sldNum" sz="quarter" idx="12"/>
          </p:nvPr>
        </p:nvSpPr>
        <p:spPr/>
        <p:txBody>
          <a:bodyPr/>
          <a:lstStyle/>
          <a:p>
            <a:fld id="{B6F15528-21DE-4FAA-801E-634DDDAF4B2B}" type="slidenum">
              <a:rPr lang="en-US" smtClean="0"/>
              <a:pPr/>
              <a:t>24</a:t>
            </a:fld>
            <a:endParaRPr lang="en-US" dirty="0"/>
          </a:p>
        </p:txBody>
      </p:sp>
      <p:pic>
        <p:nvPicPr>
          <p:cNvPr id="5" name="Bild 3" descr="hash2.tiff">
            <a:extLst>
              <a:ext uri="{FF2B5EF4-FFF2-40B4-BE49-F238E27FC236}">
                <a16:creationId xmlns:a16="http://schemas.microsoft.com/office/drawing/2014/main" id="{91B04E56-F2A6-4588-BB29-E3FCD82ACE30}"/>
              </a:ext>
            </a:extLst>
          </p:cNvPr>
          <p:cNvPicPr>
            <a:picLocks noChangeAspect="1"/>
          </p:cNvPicPr>
          <p:nvPr/>
        </p:nvPicPr>
        <p:blipFill>
          <a:blip r:embed="rId2"/>
          <a:stretch>
            <a:fillRect/>
          </a:stretch>
        </p:blipFill>
        <p:spPr>
          <a:xfrm rot="5400000">
            <a:off x="5423739" y="3412059"/>
            <a:ext cx="1994654" cy="4379068"/>
          </a:xfrm>
          <a:prstGeom prst="rect">
            <a:avLst/>
          </a:prstGeom>
        </p:spPr>
      </p:pic>
    </p:spTree>
    <p:extLst>
      <p:ext uri="{BB962C8B-B14F-4D97-AF65-F5344CB8AC3E}">
        <p14:creationId xmlns:p14="http://schemas.microsoft.com/office/powerpoint/2010/main" val="31624460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1153C-F430-4BE7-8D52-30E340CA70F2}"/>
              </a:ext>
            </a:extLst>
          </p:cNvPr>
          <p:cNvSpPr>
            <a:spLocks noGrp="1"/>
          </p:cNvSpPr>
          <p:nvPr>
            <p:ph type="title"/>
          </p:nvPr>
        </p:nvSpPr>
        <p:spPr/>
        <p:txBody>
          <a:bodyPr/>
          <a:lstStyle/>
          <a:p>
            <a:r>
              <a:rPr lang="en-US" dirty="0"/>
              <a:t>Collision Resolution</a:t>
            </a:r>
            <a:endParaRPr lang="en-GB" dirty="0"/>
          </a:p>
        </p:txBody>
      </p:sp>
      <p:sp>
        <p:nvSpPr>
          <p:cNvPr id="3" name="Content Placeholder 2">
            <a:extLst>
              <a:ext uri="{FF2B5EF4-FFF2-40B4-BE49-F238E27FC236}">
                <a16:creationId xmlns:a16="http://schemas.microsoft.com/office/drawing/2014/main" id="{6ECB6FCF-6512-4881-9C89-742985645B05}"/>
              </a:ext>
            </a:extLst>
          </p:cNvPr>
          <p:cNvSpPr>
            <a:spLocks noGrp="1"/>
          </p:cNvSpPr>
          <p:nvPr>
            <p:ph idx="1"/>
          </p:nvPr>
        </p:nvSpPr>
        <p:spPr/>
        <p:txBody>
          <a:bodyPr>
            <a:normAutofit/>
          </a:bodyPr>
          <a:lstStyle/>
          <a:p>
            <a:pPr>
              <a:spcBef>
                <a:spcPts val="440"/>
              </a:spcBef>
              <a:buClr>
                <a:srgbClr val="A9A57C"/>
              </a:buClr>
              <a:buFont typeface="Arial" pitchFamily="32"/>
              <a:buChar char="•"/>
            </a:pPr>
            <a:r>
              <a:rPr lang="en-GB" b="0" dirty="0"/>
              <a:t>In open-addressing, when a collision occurs, the item is moved to a different location in the table. To retrieve an element, the table needs to be searched in order to find the key.  The method used to search for the key depends on what type of open-addressing technique is used.</a:t>
            </a:r>
          </a:p>
          <a:p>
            <a:pPr>
              <a:spcBef>
                <a:spcPts val="440"/>
              </a:spcBef>
              <a:buClr>
                <a:srgbClr val="A9A57C"/>
              </a:buClr>
              <a:buFont typeface="Arial" pitchFamily="32"/>
              <a:buChar char="•"/>
            </a:pPr>
            <a:endParaRPr lang="en-GB" b="0" dirty="0"/>
          </a:p>
          <a:p>
            <a:pPr>
              <a:spcBef>
                <a:spcPts val="440"/>
              </a:spcBef>
              <a:buClr>
                <a:srgbClr val="A9A57C"/>
              </a:buClr>
              <a:buFont typeface="Arial" pitchFamily="32"/>
              <a:buChar char="•"/>
            </a:pPr>
            <a:endParaRPr lang="en-GB" sz="2000" dirty="0"/>
          </a:p>
          <a:p>
            <a:pPr>
              <a:spcBef>
                <a:spcPts val="440"/>
              </a:spcBef>
              <a:buClr>
                <a:srgbClr val="A9A57C"/>
              </a:buClr>
              <a:buFont typeface="Arial" pitchFamily="32"/>
              <a:buChar char="•"/>
            </a:pPr>
            <a:endParaRPr lang="en-GB" sz="2000" dirty="0"/>
          </a:p>
          <a:p>
            <a:pPr>
              <a:spcBef>
                <a:spcPts val="440"/>
              </a:spcBef>
              <a:buClr>
                <a:srgbClr val="A9A57C"/>
              </a:buClr>
              <a:buFont typeface="Arial" pitchFamily="32"/>
              <a:buChar char="•"/>
            </a:pPr>
            <a:endParaRPr lang="en-GB" sz="2000" dirty="0"/>
          </a:p>
        </p:txBody>
      </p:sp>
      <p:sp>
        <p:nvSpPr>
          <p:cNvPr id="4" name="Slide Number Placeholder 3">
            <a:extLst>
              <a:ext uri="{FF2B5EF4-FFF2-40B4-BE49-F238E27FC236}">
                <a16:creationId xmlns:a16="http://schemas.microsoft.com/office/drawing/2014/main" id="{6801D96D-1B56-4F60-AACF-FD9F106A0B36}"/>
              </a:ext>
            </a:extLst>
          </p:cNvPr>
          <p:cNvSpPr>
            <a:spLocks noGrp="1"/>
          </p:cNvSpPr>
          <p:nvPr>
            <p:ph type="sldNum" sz="quarter" idx="12"/>
          </p:nvPr>
        </p:nvSpPr>
        <p:spPr/>
        <p:txBody>
          <a:bodyPr/>
          <a:lstStyle/>
          <a:p>
            <a:fld id="{B6F15528-21DE-4FAA-801E-634DDDAF4B2B}" type="slidenum">
              <a:rPr lang="en-US" smtClean="0"/>
              <a:pPr/>
              <a:t>25</a:t>
            </a:fld>
            <a:endParaRPr lang="en-US" dirty="0"/>
          </a:p>
        </p:txBody>
      </p:sp>
    </p:spTree>
    <p:extLst>
      <p:ext uri="{BB962C8B-B14F-4D97-AF65-F5344CB8AC3E}">
        <p14:creationId xmlns:p14="http://schemas.microsoft.com/office/powerpoint/2010/main" val="40692482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1153C-F430-4BE7-8D52-30E340CA70F2}"/>
              </a:ext>
            </a:extLst>
          </p:cNvPr>
          <p:cNvSpPr>
            <a:spLocks noGrp="1"/>
          </p:cNvSpPr>
          <p:nvPr>
            <p:ph type="title"/>
          </p:nvPr>
        </p:nvSpPr>
        <p:spPr/>
        <p:txBody>
          <a:bodyPr/>
          <a:lstStyle/>
          <a:p>
            <a:r>
              <a:rPr lang="en-US" dirty="0"/>
              <a:t>Collision Resolution</a:t>
            </a:r>
            <a:endParaRPr lang="en-GB" dirty="0"/>
          </a:p>
        </p:txBody>
      </p:sp>
      <p:sp>
        <p:nvSpPr>
          <p:cNvPr id="3" name="Content Placeholder 2">
            <a:extLst>
              <a:ext uri="{FF2B5EF4-FFF2-40B4-BE49-F238E27FC236}">
                <a16:creationId xmlns:a16="http://schemas.microsoft.com/office/drawing/2014/main" id="{6ECB6FCF-6512-4881-9C89-742985645B05}"/>
              </a:ext>
            </a:extLst>
          </p:cNvPr>
          <p:cNvSpPr>
            <a:spLocks noGrp="1"/>
          </p:cNvSpPr>
          <p:nvPr>
            <p:ph idx="1"/>
          </p:nvPr>
        </p:nvSpPr>
        <p:spPr>
          <a:xfrm>
            <a:off x="2362200" y="1600200"/>
            <a:ext cx="8305800" cy="4800600"/>
          </a:xfrm>
        </p:spPr>
        <p:txBody>
          <a:bodyPr>
            <a:normAutofit/>
          </a:bodyPr>
          <a:lstStyle/>
          <a:p>
            <a:pPr>
              <a:spcBef>
                <a:spcPts val="440"/>
              </a:spcBef>
              <a:buClr>
                <a:srgbClr val="A9A57C"/>
              </a:buClr>
              <a:buFont typeface="Arial" pitchFamily="32"/>
              <a:buChar char="•"/>
            </a:pPr>
            <a:r>
              <a:rPr lang="en-GB" b="0" dirty="0"/>
              <a:t>Chaining is simple to implement, but has the following disadvantages:</a:t>
            </a:r>
          </a:p>
          <a:p>
            <a:pPr lvl="1">
              <a:spcBef>
                <a:spcPts val="440"/>
              </a:spcBef>
              <a:buClr>
                <a:srgbClr val="A9A57C"/>
              </a:buClr>
              <a:buFont typeface="Arial" pitchFamily="32"/>
              <a:buChar char="•"/>
            </a:pPr>
            <a:r>
              <a:rPr lang="en-GB" dirty="0"/>
              <a:t>it requires an extra data structure to store the elements;</a:t>
            </a:r>
          </a:p>
          <a:p>
            <a:pPr lvl="1">
              <a:spcBef>
                <a:spcPts val="440"/>
              </a:spcBef>
              <a:buClr>
                <a:srgbClr val="A9A57C"/>
              </a:buClr>
              <a:buFont typeface="Arial" pitchFamily="32"/>
              <a:buChar char="•"/>
            </a:pPr>
            <a:r>
              <a:rPr lang="en-GB" dirty="0"/>
              <a:t>extra space for storing the same amount of data; and</a:t>
            </a:r>
          </a:p>
          <a:p>
            <a:pPr lvl="1">
              <a:spcBef>
                <a:spcPts val="440"/>
              </a:spcBef>
              <a:buClr>
                <a:srgbClr val="A9A57C"/>
              </a:buClr>
              <a:buFont typeface="Arial" pitchFamily="32"/>
              <a:buChar char="•"/>
            </a:pPr>
            <a:r>
              <a:rPr lang="en-GB" dirty="0"/>
              <a:t>retrieving the element, typically requires an extra read operation.</a:t>
            </a:r>
          </a:p>
          <a:p>
            <a:pPr>
              <a:spcBef>
                <a:spcPts val="440"/>
              </a:spcBef>
              <a:buClr>
                <a:srgbClr val="A9A57C"/>
              </a:buClr>
              <a:buFont typeface="Arial" pitchFamily="32"/>
              <a:buChar char="•"/>
            </a:pPr>
            <a:endParaRPr lang="en-GB" b="0" dirty="0"/>
          </a:p>
          <a:p>
            <a:pPr>
              <a:spcBef>
                <a:spcPts val="440"/>
              </a:spcBef>
              <a:buClr>
                <a:srgbClr val="A9A57C"/>
              </a:buClr>
              <a:buFont typeface="Arial" pitchFamily="32"/>
              <a:buChar char="•"/>
            </a:pPr>
            <a:endParaRPr lang="en-GB" sz="2000" dirty="0"/>
          </a:p>
          <a:p>
            <a:pPr>
              <a:spcBef>
                <a:spcPts val="440"/>
              </a:spcBef>
              <a:buClr>
                <a:srgbClr val="A9A57C"/>
              </a:buClr>
              <a:buFont typeface="Arial" pitchFamily="32"/>
              <a:buChar char="•"/>
            </a:pPr>
            <a:endParaRPr lang="en-GB" sz="2000" dirty="0"/>
          </a:p>
          <a:p>
            <a:pPr>
              <a:spcBef>
                <a:spcPts val="440"/>
              </a:spcBef>
              <a:buClr>
                <a:srgbClr val="A9A57C"/>
              </a:buClr>
              <a:buFont typeface="Arial" pitchFamily="32"/>
              <a:buChar char="•"/>
            </a:pPr>
            <a:endParaRPr lang="en-GB" sz="2000" dirty="0"/>
          </a:p>
        </p:txBody>
      </p:sp>
      <p:sp>
        <p:nvSpPr>
          <p:cNvPr id="4" name="Slide Number Placeholder 3">
            <a:extLst>
              <a:ext uri="{FF2B5EF4-FFF2-40B4-BE49-F238E27FC236}">
                <a16:creationId xmlns:a16="http://schemas.microsoft.com/office/drawing/2014/main" id="{6801D96D-1B56-4F60-AACF-FD9F106A0B36}"/>
              </a:ext>
            </a:extLst>
          </p:cNvPr>
          <p:cNvSpPr>
            <a:spLocks noGrp="1"/>
          </p:cNvSpPr>
          <p:nvPr>
            <p:ph type="sldNum" sz="quarter" idx="12"/>
          </p:nvPr>
        </p:nvSpPr>
        <p:spPr/>
        <p:txBody>
          <a:bodyPr/>
          <a:lstStyle/>
          <a:p>
            <a:fld id="{B6F15528-21DE-4FAA-801E-634DDDAF4B2B}" type="slidenum">
              <a:rPr lang="en-US" smtClean="0"/>
              <a:pPr/>
              <a:t>26</a:t>
            </a:fld>
            <a:endParaRPr lang="en-US" dirty="0"/>
          </a:p>
        </p:txBody>
      </p:sp>
    </p:spTree>
    <p:extLst>
      <p:ext uri="{BB962C8B-B14F-4D97-AF65-F5344CB8AC3E}">
        <p14:creationId xmlns:p14="http://schemas.microsoft.com/office/powerpoint/2010/main" val="30504900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1153C-F430-4BE7-8D52-30E340CA70F2}"/>
              </a:ext>
            </a:extLst>
          </p:cNvPr>
          <p:cNvSpPr>
            <a:spLocks noGrp="1"/>
          </p:cNvSpPr>
          <p:nvPr>
            <p:ph type="title"/>
          </p:nvPr>
        </p:nvSpPr>
        <p:spPr/>
        <p:txBody>
          <a:bodyPr/>
          <a:lstStyle/>
          <a:p>
            <a:r>
              <a:rPr lang="en-US" dirty="0"/>
              <a:t>Collision Resolution</a:t>
            </a:r>
            <a:endParaRPr lang="en-GB" dirty="0"/>
          </a:p>
        </p:txBody>
      </p:sp>
      <p:sp>
        <p:nvSpPr>
          <p:cNvPr id="3" name="Content Placeholder 2">
            <a:extLst>
              <a:ext uri="{FF2B5EF4-FFF2-40B4-BE49-F238E27FC236}">
                <a16:creationId xmlns:a16="http://schemas.microsoft.com/office/drawing/2014/main" id="{6ECB6FCF-6512-4881-9C89-742985645B05}"/>
              </a:ext>
            </a:extLst>
          </p:cNvPr>
          <p:cNvSpPr>
            <a:spLocks noGrp="1"/>
          </p:cNvSpPr>
          <p:nvPr>
            <p:ph idx="1"/>
          </p:nvPr>
        </p:nvSpPr>
        <p:spPr>
          <a:xfrm>
            <a:off x="2362200" y="1600200"/>
            <a:ext cx="8305800" cy="4800600"/>
          </a:xfrm>
        </p:spPr>
        <p:txBody>
          <a:bodyPr>
            <a:normAutofit fontScale="92500" lnSpcReduction="10000"/>
          </a:bodyPr>
          <a:lstStyle/>
          <a:p>
            <a:pPr>
              <a:spcBef>
                <a:spcPts val="440"/>
              </a:spcBef>
              <a:buClr>
                <a:srgbClr val="A9A57C"/>
              </a:buClr>
              <a:buFont typeface="Arial" pitchFamily="32"/>
              <a:buChar char="•"/>
            </a:pPr>
            <a:r>
              <a:rPr lang="en-GB" b="0" dirty="0"/>
              <a:t>Open-addressing on the other hand, is harder to implement.</a:t>
            </a:r>
          </a:p>
          <a:p>
            <a:pPr>
              <a:spcBef>
                <a:spcPts val="440"/>
              </a:spcBef>
              <a:buClr>
                <a:srgbClr val="A9A57C"/>
              </a:buClr>
              <a:buFont typeface="Arial" pitchFamily="32"/>
              <a:buChar char="•"/>
            </a:pPr>
            <a:r>
              <a:rPr lang="en-GB" b="0" dirty="0"/>
              <a:t>It can perform faster on average, but it can perform poorly under a </a:t>
            </a:r>
            <a:r>
              <a:rPr lang="en-GB" b="0" i="1" dirty="0"/>
              <a:t>heavy load factor</a:t>
            </a:r>
            <a:r>
              <a:rPr lang="en-GB" b="0" dirty="0"/>
              <a:t>.  That is, if the underlying table is very full, open-addressing can quickly lead to a worst case.</a:t>
            </a:r>
          </a:p>
          <a:p>
            <a:pPr>
              <a:spcBef>
                <a:spcPts val="440"/>
              </a:spcBef>
              <a:buClr>
                <a:srgbClr val="A9A57C"/>
              </a:buClr>
              <a:buFont typeface="Arial" pitchFamily="32"/>
              <a:buChar char="•"/>
            </a:pPr>
            <a:endParaRPr lang="en-GB" b="0" dirty="0"/>
          </a:p>
          <a:p>
            <a:pPr>
              <a:spcBef>
                <a:spcPts val="440"/>
              </a:spcBef>
              <a:buClr>
                <a:srgbClr val="A9A57C"/>
              </a:buClr>
              <a:buFont typeface="Arial" pitchFamily="32"/>
              <a:buChar char="•"/>
            </a:pPr>
            <a:r>
              <a:rPr lang="en-GB" b="0" dirty="0"/>
              <a:t>Two open-addressing techniques are:</a:t>
            </a:r>
          </a:p>
          <a:p>
            <a:pPr lvl="1">
              <a:spcBef>
                <a:spcPts val="440"/>
              </a:spcBef>
              <a:buClr>
                <a:srgbClr val="A9A57C"/>
              </a:buClr>
              <a:buFont typeface="Arial" pitchFamily="32"/>
              <a:buChar char="•"/>
            </a:pPr>
            <a:r>
              <a:rPr lang="en-GB" b="0" dirty="0"/>
              <a:t>Linear Probing: where the new item causing a collision is moved to the next available space.  Linear probin</a:t>
            </a:r>
            <a:r>
              <a:rPr lang="en-GB" dirty="0"/>
              <a:t>g tends to create groups of elements near each other, creating a tendency for a long list of “probes” (check for the element in the next space).</a:t>
            </a:r>
            <a:endParaRPr lang="en-GB" b="0" dirty="0"/>
          </a:p>
          <a:p>
            <a:pPr lvl="1">
              <a:spcBef>
                <a:spcPts val="440"/>
              </a:spcBef>
              <a:buClr>
                <a:srgbClr val="A9A57C"/>
              </a:buClr>
              <a:buFont typeface="Arial" pitchFamily="32"/>
              <a:buChar char="•"/>
            </a:pPr>
            <a:r>
              <a:rPr lang="en-GB" b="0" dirty="0"/>
              <a:t>Double Hashing: if the hash result causes a collision, a series of alternative hash results are calculated, until an available space is found.</a:t>
            </a:r>
          </a:p>
          <a:p>
            <a:pPr>
              <a:spcBef>
                <a:spcPts val="440"/>
              </a:spcBef>
              <a:buClr>
                <a:srgbClr val="A9A57C"/>
              </a:buClr>
              <a:buFont typeface="Arial" pitchFamily="32"/>
              <a:buChar char="•"/>
            </a:pPr>
            <a:endParaRPr lang="en-GB" b="0" dirty="0"/>
          </a:p>
          <a:p>
            <a:pPr>
              <a:spcBef>
                <a:spcPts val="440"/>
              </a:spcBef>
              <a:buClr>
                <a:srgbClr val="A9A57C"/>
              </a:buClr>
              <a:buFont typeface="Arial" pitchFamily="32"/>
              <a:buChar char="•"/>
            </a:pPr>
            <a:endParaRPr lang="en-GB" sz="2000" dirty="0"/>
          </a:p>
          <a:p>
            <a:pPr>
              <a:spcBef>
                <a:spcPts val="440"/>
              </a:spcBef>
              <a:buClr>
                <a:srgbClr val="A9A57C"/>
              </a:buClr>
              <a:buFont typeface="Arial" pitchFamily="32"/>
              <a:buChar char="•"/>
            </a:pPr>
            <a:endParaRPr lang="en-GB" sz="2000" dirty="0"/>
          </a:p>
          <a:p>
            <a:pPr>
              <a:spcBef>
                <a:spcPts val="440"/>
              </a:spcBef>
              <a:buClr>
                <a:srgbClr val="A9A57C"/>
              </a:buClr>
              <a:buFont typeface="Arial" pitchFamily="32"/>
              <a:buChar char="•"/>
            </a:pPr>
            <a:endParaRPr lang="en-GB" sz="2000" dirty="0"/>
          </a:p>
        </p:txBody>
      </p:sp>
      <p:sp>
        <p:nvSpPr>
          <p:cNvPr id="4" name="Slide Number Placeholder 3">
            <a:extLst>
              <a:ext uri="{FF2B5EF4-FFF2-40B4-BE49-F238E27FC236}">
                <a16:creationId xmlns:a16="http://schemas.microsoft.com/office/drawing/2014/main" id="{6801D96D-1B56-4F60-AACF-FD9F106A0B36}"/>
              </a:ext>
            </a:extLst>
          </p:cNvPr>
          <p:cNvSpPr>
            <a:spLocks noGrp="1"/>
          </p:cNvSpPr>
          <p:nvPr>
            <p:ph type="sldNum" sz="quarter" idx="12"/>
          </p:nvPr>
        </p:nvSpPr>
        <p:spPr/>
        <p:txBody>
          <a:bodyPr/>
          <a:lstStyle/>
          <a:p>
            <a:fld id="{B6F15528-21DE-4FAA-801E-634DDDAF4B2B}" type="slidenum">
              <a:rPr lang="en-US" smtClean="0"/>
              <a:pPr/>
              <a:t>27</a:t>
            </a:fld>
            <a:endParaRPr lang="en-US" dirty="0"/>
          </a:p>
        </p:txBody>
      </p:sp>
    </p:spTree>
    <p:extLst>
      <p:ext uri="{BB962C8B-B14F-4D97-AF65-F5344CB8AC3E}">
        <p14:creationId xmlns:p14="http://schemas.microsoft.com/office/powerpoint/2010/main" val="19959649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1153C-F430-4BE7-8D52-30E340CA70F2}"/>
              </a:ext>
            </a:extLst>
          </p:cNvPr>
          <p:cNvSpPr>
            <a:spLocks noGrp="1"/>
          </p:cNvSpPr>
          <p:nvPr>
            <p:ph type="title"/>
          </p:nvPr>
        </p:nvSpPr>
        <p:spPr/>
        <p:txBody>
          <a:bodyPr/>
          <a:lstStyle/>
          <a:p>
            <a:r>
              <a:rPr lang="en-US" dirty="0"/>
              <a:t>Collision Resolution</a:t>
            </a:r>
            <a:endParaRPr lang="en-GB" dirty="0"/>
          </a:p>
        </p:txBody>
      </p:sp>
      <p:sp>
        <p:nvSpPr>
          <p:cNvPr id="3" name="Content Placeholder 2">
            <a:extLst>
              <a:ext uri="{FF2B5EF4-FFF2-40B4-BE49-F238E27FC236}">
                <a16:creationId xmlns:a16="http://schemas.microsoft.com/office/drawing/2014/main" id="{6ECB6FCF-6512-4881-9C89-742985645B05}"/>
              </a:ext>
            </a:extLst>
          </p:cNvPr>
          <p:cNvSpPr>
            <a:spLocks noGrp="1"/>
          </p:cNvSpPr>
          <p:nvPr>
            <p:ph idx="1"/>
          </p:nvPr>
        </p:nvSpPr>
        <p:spPr>
          <a:xfrm>
            <a:off x="2362200" y="1600200"/>
            <a:ext cx="8305800" cy="4800600"/>
          </a:xfrm>
        </p:spPr>
        <p:txBody>
          <a:bodyPr>
            <a:normAutofit/>
          </a:bodyPr>
          <a:lstStyle/>
          <a:p>
            <a:pPr>
              <a:spcBef>
                <a:spcPts val="440"/>
              </a:spcBef>
              <a:buClr>
                <a:srgbClr val="A9A57C"/>
              </a:buClr>
              <a:buFont typeface="Arial" pitchFamily="32"/>
              <a:buChar char="•"/>
            </a:pPr>
            <a:r>
              <a:rPr lang="en-GB" b="0" dirty="0"/>
              <a:t>Linear Probing example:</a:t>
            </a:r>
          </a:p>
          <a:p>
            <a:pPr lvl="1"/>
            <a:r>
              <a:rPr lang="de-DE" i="1" dirty="0"/>
              <a:t>h(x) = x mod 13</a:t>
            </a:r>
          </a:p>
          <a:p>
            <a:pPr lvl="1"/>
            <a:r>
              <a:rPr lang="de-DE" dirty="0"/>
              <a:t>insert </a:t>
            </a:r>
            <a:r>
              <a:rPr lang="de-DE" i="1" dirty="0"/>
              <a:t>18, 41, 22, 44, 59, 32, 31, 73</a:t>
            </a:r>
            <a:r>
              <a:rPr lang="de-DE" dirty="0"/>
              <a:t>, in this order</a:t>
            </a:r>
          </a:p>
          <a:p>
            <a:pPr>
              <a:spcBef>
                <a:spcPts val="440"/>
              </a:spcBef>
              <a:buClr>
                <a:srgbClr val="A9A57C"/>
              </a:buClr>
              <a:buFont typeface="Arial" pitchFamily="32"/>
              <a:buChar char="•"/>
            </a:pPr>
            <a:endParaRPr lang="en-GB" sz="2000" dirty="0"/>
          </a:p>
          <a:p>
            <a:pPr>
              <a:spcBef>
                <a:spcPts val="440"/>
              </a:spcBef>
              <a:buClr>
                <a:srgbClr val="A9A57C"/>
              </a:buClr>
              <a:buFont typeface="Arial" pitchFamily="32"/>
              <a:buChar char="•"/>
            </a:pPr>
            <a:endParaRPr lang="en-GB" sz="2000" dirty="0"/>
          </a:p>
        </p:txBody>
      </p:sp>
      <p:sp>
        <p:nvSpPr>
          <p:cNvPr id="4" name="Slide Number Placeholder 3">
            <a:extLst>
              <a:ext uri="{FF2B5EF4-FFF2-40B4-BE49-F238E27FC236}">
                <a16:creationId xmlns:a16="http://schemas.microsoft.com/office/drawing/2014/main" id="{6801D96D-1B56-4F60-AACF-FD9F106A0B36}"/>
              </a:ext>
            </a:extLst>
          </p:cNvPr>
          <p:cNvSpPr>
            <a:spLocks noGrp="1"/>
          </p:cNvSpPr>
          <p:nvPr>
            <p:ph type="sldNum" sz="quarter" idx="12"/>
          </p:nvPr>
        </p:nvSpPr>
        <p:spPr/>
        <p:txBody>
          <a:bodyPr/>
          <a:lstStyle/>
          <a:p>
            <a:fld id="{B6F15528-21DE-4FAA-801E-634DDDAF4B2B}" type="slidenum">
              <a:rPr lang="en-US" smtClean="0"/>
              <a:pPr/>
              <a:t>28</a:t>
            </a:fld>
            <a:endParaRPr lang="en-US" dirty="0"/>
          </a:p>
        </p:txBody>
      </p:sp>
      <p:pic>
        <p:nvPicPr>
          <p:cNvPr id="5" name="Bild 3" descr="hash3.tiff">
            <a:extLst>
              <a:ext uri="{FF2B5EF4-FFF2-40B4-BE49-F238E27FC236}">
                <a16:creationId xmlns:a16="http://schemas.microsoft.com/office/drawing/2014/main" id="{1D744B69-5C25-4F43-A819-D2ED4EDC36AA}"/>
              </a:ext>
            </a:extLst>
          </p:cNvPr>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rot="5400000">
            <a:off x="6012451" y="1836151"/>
            <a:ext cx="669777" cy="5531877"/>
          </a:xfrm>
          <a:prstGeom prst="rect">
            <a:avLst/>
          </a:prstGeom>
        </p:spPr>
      </p:pic>
      <p:pic>
        <p:nvPicPr>
          <p:cNvPr id="6" name="Bild 4" descr="hash3.tiff">
            <a:extLst>
              <a:ext uri="{FF2B5EF4-FFF2-40B4-BE49-F238E27FC236}">
                <a16:creationId xmlns:a16="http://schemas.microsoft.com/office/drawing/2014/main" id="{58635E2D-AE62-4123-AE0E-A1362030D90E}"/>
              </a:ext>
            </a:extLst>
          </p:cNvPr>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4"/>
              <a:stretch>
                <a:fillRect/>
              </a:stretch>
            </p:blipFill>
          </mc:Choice>
          <mc:Fallback>
            <p:blipFill>
              <a:blip r:embed="rId5"/>
              <a:stretch>
                <a:fillRect/>
              </a:stretch>
            </p:blipFill>
          </mc:Fallback>
        </mc:AlternateContent>
        <p:spPr>
          <a:xfrm rot="5400000">
            <a:off x="6012451" y="2902959"/>
            <a:ext cx="669777" cy="5531861"/>
          </a:xfrm>
          <a:prstGeom prst="rect">
            <a:avLst/>
          </a:prstGeom>
        </p:spPr>
      </p:pic>
    </p:spTree>
    <p:extLst>
      <p:ext uri="{BB962C8B-B14F-4D97-AF65-F5344CB8AC3E}">
        <p14:creationId xmlns:p14="http://schemas.microsoft.com/office/powerpoint/2010/main" val="9523856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1153C-F430-4BE7-8D52-30E340CA70F2}"/>
              </a:ext>
            </a:extLst>
          </p:cNvPr>
          <p:cNvSpPr>
            <a:spLocks noGrp="1"/>
          </p:cNvSpPr>
          <p:nvPr>
            <p:ph type="title"/>
          </p:nvPr>
        </p:nvSpPr>
        <p:spPr/>
        <p:txBody>
          <a:bodyPr/>
          <a:lstStyle/>
          <a:p>
            <a:r>
              <a:rPr lang="en-US" dirty="0"/>
              <a:t>Collision Resolution</a:t>
            </a:r>
            <a:endParaRPr lang="en-GB" dirty="0"/>
          </a:p>
        </p:txBody>
      </p:sp>
      <p:sp>
        <p:nvSpPr>
          <p:cNvPr id="3" name="Content Placeholder 2">
            <a:extLst>
              <a:ext uri="{FF2B5EF4-FFF2-40B4-BE49-F238E27FC236}">
                <a16:creationId xmlns:a16="http://schemas.microsoft.com/office/drawing/2014/main" id="{6ECB6FCF-6512-4881-9C89-742985645B05}"/>
              </a:ext>
            </a:extLst>
          </p:cNvPr>
          <p:cNvSpPr>
            <a:spLocks noGrp="1"/>
          </p:cNvSpPr>
          <p:nvPr>
            <p:ph idx="1"/>
          </p:nvPr>
        </p:nvSpPr>
        <p:spPr>
          <a:xfrm>
            <a:off x="2362200" y="1600200"/>
            <a:ext cx="8305800" cy="4800600"/>
          </a:xfrm>
        </p:spPr>
        <p:txBody>
          <a:bodyPr>
            <a:normAutofit lnSpcReduction="10000"/>
          </a:bodyPr>
          <a:lstStyle/>
          <a:p>
            <a:pPr>
              <a:spcBef>
                <a:spcPts val="440"/>
              </a:spcBef>
              <a:buClr>
                <a:srgbClr val="A9A57C"/>
              </a:buClr>
              <a:buFont typeface="Arial" pitchFamily="32"/>
              <a:buChar char="•"/>
            </a:pPr>
            <a:r>
              <a:rPr lang="en-GB" b="0" dirty="0"/>
              <a:t>To find an element in Linear Probing, the following algorithm can be used:</a:t>
            </a:r>
          </a:p>
          <a:p>
            <a:pPr>
              <a:spcBef>
                <a:spcPts val="440"/>
              </a:spcBef>
              <a:buClr>
                <a:srgbClr val="A9A57C"/>
              </a:buClr>
              <a:buFont typeface="Arial" pitchFamily="32"/>
              <a:buChar char="•"/>
            </a:pPr>
            <a:endParaRPr lang="en-GB" b="0" dirty="0"/>
          </a:p>
          <a:p>
            <a:pPr>
              <a:spcBef>
                <a:spcPts val="440"/>
              </a:spcBef>
              <a:buClr>
                <a:srgbClr val="A9A57C"/>
              </a:buClr>
              <a:buFont typeface="Arial" pitchFamily="32"/>
              <a:buChar char="•"/>
            </a:pPr>
            <a:r>
              <a:rPr lang="en-GB" b="0" dirty="0" err="1"/>
              <a:t>FindElement</a:t>
            </a:r>
            <a:r>
              <a:rPr lang="en-GB" b="0" dirty="0"/>
              <a:t>(k)</a:t>
            </a:r>
          </a:p>
          <a:p>
            <a:pPr>
              <a:spcBef>
                <a:spcPts val="440"/>
              </a:spcBef>
              <a:buClr>
                <a:srgbClr val="A9A57C"/>
              </a:buClr>
              <a:buFont typeface="Arial" pitchFamily="32"/>
              <a:buChar char="•"/>
            </a:pPr>
            <a:r>
              <a:rPr lang="en-GB" b="0" dirty="0"/>
              <a:t>position = h(k)</a:t>
            </a:r>
          </a:p>
          <a:p>
            <a:pPr>
              <a:spcBef>
                <a:spcPts val="440"/>
              </a:spcBef>
              <a:buClr>
                <a:srgbClr val="A9A57C"/>
              </a:buClr>
              <a:buFont typeface="Arial" pitchFamily="32"/>
              <a:buChar char="•"/>
            </a:pPr>
            <a:r>
              <a:rPr lang="en-GB" b="0" dirty="0"/>
              <a:t>count = 0;</a:t>
            </a:r>
          </a:p>
          <a:p>
            <a:pPr lvl="1">
              <a:spcBef>
                <a:spcPts val="440"/>
              </a:spcBef>
              <a:buClr>
                <a:srgbClr val="A9A57C"/>
              </a:buClr>
              <a:buFont typeface="Arial" pitchFamily="32"/>
              <a:buChar char="•"/>
            </a:pPr>
            <a:r>
              <a:rPr lang="en-GB" dirty="0"/>
              <a:t>while (V[position] != null &amp;&amp; count &lt; </a:t>
            </a:r>
            <a:r>
              <a:rPr lang="en-GB" dirty="0" err="1"/>
              <a:t>V.Length</a:t>
            </a:r>
            <a:r>
              <a:rPr lang="en-GB" dirty="0"/>
              <a:t>) {</a:t>
            </a:r>
            <a:br>
              <a:rPr lang="en-GB" dirty="0"/>
            </a:br>
            <a:r>
              <a:rPr lang="en-GB" dirty="0"/>
              <a:t>	</a:t>
            </a:r>
            <a:r>
              <a:rPr lang="en-GB" b="0" dirty="0"/>
              <a:t>If (V[position].key == k) {</a:t>
            </a:r>
            <a:br>
              <a:rPr lang="en-GB" dirty="0"/>
            </a:br>
            <a:r>
              <a:rPr lang="en-GB" dirty="0"/>
              <a:t>		return V[position]; }</a:t>
            </a:r>
            <a:br>
              <a:rPr lang="en-GB" dirty="0"/>
            </a:br>
            <a:r>
              <a:rPr lang="en-GB" dirty="0"/>
              <a:t>	position++;</a:t>
            </a:r>
            <a:br>
              <a:rPr lang="en-GB" dirty="0"/>
            </a:br>
            <a:r>
              <a:rPr lang="en-GB" dirty="0"/>
              <a:t>	count++;</a:t>
            </a:r>
            <a:br>
              <a:rPr lang="en-GB" dirty="0"/>
            </a:br>
            <a:r>
              <a:rPr lang="en-GB" dirty="0"/>
              <a:t>}</a:t>
            </a:r>
          </a:p>
          <a:p>
            <a:pPr lvl="1">
              <a:spcBef>
                <a:spcPts val="440"/>
              </a:spcBef>
              <a:buClr>
                <a:srgbClr val="A9A57C"/>
              </a:buClr>
              <a:buFont typeface="Arial" pitchFamily="32"/>
              <a:buChar char="•"/>
            </a:pPr>
            <a:r>
              <a:rPr lang="en-GB" b="0" dirty="0"/>
              <a:t>Exception: k is not found!</a:t>
            </a:r>
          </a:p>
          <a:p>
            <a:pPr>
              <a:spcBef>
                <a:spcPts val="440"/>
              </a:spcBef>
              <a:buClr>
                <a:srgbClr val="A9A57C"/>
              </a:buClr>
              <a:buFont typeface="Arial" pitchFamily="32"/>
              <a:buChar char="•"/>
            </a:pPr>
            <a:endParaRPr lang="en-GB" sz="2000" dirty="0"/>
          </a:p>
        </p:txBody>
      </p:sp>
      <p:sp>
        <p:nvSpPr>
          <p:cNvPr id="4" name="Slide Number Placeholder 3">
            <a:extLst>
              <a:ext uri="{FF2B5EF4-FFF2-40B4-BE49-F238E27FC236}">
                <a16:creationId xmlns:a16="http://schemas.microsoft.com/office/drawing/2014/main" id="{6801D96D-1B56-4F60-AACF-FD9F106A0B36}"/>
              </a:ext>
            </a:extLst>
          </p:cNvPr>
          <p:cNvSpPr>
            <a:spLocks noGrp="1"/>
          </p:cNvSpPr>
          <p:nvPr>
            <p:ph type="sldNum" sz="quarter" idx="12"/>
          </p:nvPr>
        </p:nvSpPr>
        <p:spPr/>
        <p:txBody>
          <a:bodyPr/>
          <a:lstStyle/>
          <a:p>
            <a:fld id="{B6F15528-21DE-4FAA-801E-634DDDAF4B2B}" type="slidenum">
              <a:rPr lang="en-US" smtClean="0"/>
              <a:pPr/>
              <a:t>29</a:t>
            </a:fld>
            <a:endParaRPr lang="en-US" dirty="0"/>
          </a:p>
        </p:txBody>
      </p:sp>
    </p:spTree>
    <p:extLst>
      <p:ext uri="{BB962C8B-B14F-4D97-AF65-F5344CB8AC3E}">
        <p14:creationId xmlns:p14="http://schemas.microsoft.com/office/powerpoint/2010/main" val="883306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1153C-F430-4BE7-8D52-30E340CA70F2}"/>
              </a:ext>
            </a:extLst>
          </p:cNvPr>
          <p:cNvSpPr>
            <a:spLocks noGrp="1"/>
          </p:cNvSpPr>
          <p:nvPr>
            <p:ph type="title"/>
          </p:nvPr>
        </p:nvSpPr>
        <p:spPr/>
        <p:txBody>
          <a:bodyPr/>
          <a:lstStyle/>
          <a:p>
            <a:r>
              <a:rPr lang="en-GB" dirty="0"/>
              <a:t>Associative Arrays</a:t>
            </a:r>
          </a:p>
        </p:txBody>
      </p:sp>
      <p:sp>
        <p:nvSpPr>
          <p:cNvPr id="3" name="Content Placeholder 2">
            <a:extLst>
              <a:ext uri="{FF2B5EF4-FFF2-40B4-BE49-F238E27FC236}">
                <a16:creationId xmlns:a16="http://schemas.microsoft.com/office/drawing/2014/main" id="{6ECB6FCF-6512-4881-9C89-742985645B05}"/>
              </a:ext>
            </a:extLst>
          </p:cNvPr>
          <p:cNvSpPr>
            <a:spLocks noGrp="1"/>
          </p:cNvSpPr>
          <p:nvPr>
            <p:ph idx="1"/>
          </p:nvPr>
        </p:nvSpPr>
        <p:spPr/>
        <p:txBody>
          <a:bodyPr/>
          <a:lstStyle/>
          <a:p>
            <a:pPr>
              <a:spcBef>
                <a:spcPts val="440"/>
              </a:spcBef>
              <a:buClr>
                <a:srgbClr val="A9A57C"/>
              </a:buClr>
              <a:buFont typeface="Arial" pitchFamily="32"/>
              <a:buChar char="•"/>
            </a:pPr>
            <a:r>
              <a:rPr lang="en-GB" sz="2000" dirty="0"/>
              <a:t>An associative array is an abstract data type that represents a collection of key, value pairs.</a:t>
            </a:r>
          </a:p>
          <a:p>
            <a:pPr>
              <a:spcBef>
                <a:spcPts val="440"/>
              </a:spcBef>
              <a:buClr>
                <a:srgbClr val="A9A57C"/>
              </a:buClr>
              <a:buFont typeface="Arial" pitchFamily="32"/>
              <a:buChar char="•"/>
            </a:pPr>
            <a:endParaRPr lang="en-GB" sz="2000" dirty="0"/>
          </a:p>
          <a:p>
            <a:pPr>
              <a:spcBef>
                <a:spcPts val="440"/>
              </a:spcBef>
              <a:buClr>
                <a:srgbClr val="A9A57C"/>
              </a:buClr>
              <a:buFont typeface="Arial" pitchFamily="32"/>
              <a:buChar char="•"/>
            </a:pPr>
            <a:r>
              <a:rPr lang="en-GB" sz="2000" dirty="0"/>
              <a:t>Each key appears at most only once.</a:t>
            </a:r>
          </a:p>
          <a:p>
            <a:pPr>
              <a:spcBef>
                <a:spcPts val="440"/>
              </a:spcBef>
              <a:buClr>
                <a:srgbClr val="A9A57C"/>
              </a:buClr>
              <a:buFont typeface="Arial" pitchFamily="32"/>
              <a:buChar char="•"/>
            </a:pPr>
            <a:endParaRPr lang="en-US" sz="2000" dirty="0"/>
          </a:p>
          <a:p>
            <a:pPr>
              <a:spcBef>
                <a:spcPts val="440"/>
              </a:spcBef>
              <a:buClr>
                <a:srgbClr val="A9A57C"/>
              </a:buClr>
              <a:buFont typeface="Arial" pitchFamily="32"/>
              <a:buChar char="•"/>
            </a:pPr>
            <a:r>
              <a:rPr lang="en-US" sz="2000" dirty="0"/>
              <a:t>The associative array has the following operations:</a:t>
            </a:r>
          </a:p>
          <a:p>
            <a:pPr lvl="1">
              <a:spcBef>
                <a:spcPts val="440"/>
              </a:spcBef>
              <a:buClr>
                <a:srgbClr val="A9A57C"/>
              </a:buClr>
              <a:buFont typeface="Arial" pitchFamily="32"/>
              <a:buChar char="•"/>
            </a:pPr>
            <a:r>
              <a:rPr lang="en-US" sz="1800" dirty="0"/>
              <a:t>Insert a key value pair</a:t>
            </a:r>
          </a:p>
          <a:p>
            <a:pPr lvl="1">
              <a:spcBef>
                <a:spcPts val="440"/>
              </a:spcBef>
              <a:buClr>
                <a:srgbClr val="A9A57C"/>
              </a:buClr>
              <a:buFont typeface="Arial" pitchFamily="32"/>
              <a:buChar char="•"/>
            </a:pPr>
            <a:r>
              <a:rPr lang="en-US" sz="1800" dirty="0"/>
              <a:t>Update a value belonging to a key</a:t>
            </a:r>
          </a:p>
          <a:p>
            <a:pPr lvl="1">
              <a:spcBef>
                <a:spcPts val="440"/>
              </a:spcBef>
              <a:buClr>
                <a:srgbClr val="A9A57C"/>
              </a:buClr>
              <a:buFont typeface="Arial" pitchFamily="32"/>
              <a:buChar char="•"/>
            </a:pPr>
            <a:r>
              <a:rPr lang="en-US" sz="1800" dirty="0"/>
              <a:t>Remove a key value pair belonging to a key</a:t>
            </a:r>
          </a:p>
          <a:p>
            <a:pPr lvl="1">
              <a:spcBef>
                <a:spcPts val="440"/>
              </a:spcBef>
              <a:buClr>
                <a:srgbClr val="A9A57C"/>
              </a:buClr>
              <a:buFont typeface="Arial" pitchFamily="32"/>
              <a:buChar char="•"/>
            </a:pPr>
            <a:r>
              <a:rPr lang="en-US" sz="1800" dirty="0"/>
              <a:t>Get the value associated with a key</a:t>
            </a:r>
            <a:endParaRPr lang="en-GB" sz="1800" dirty="0"/>
          </a:p>
          <a:p>
            <a:pPr>
              <a:spcBef>
                <a:spcPts val="440"/>
              </a:spcBef>
              <a:buClr>
                <a:srgbClr val="A9A57C"/>
              </a:buClr>
              <a:buFont typeface="Arial" pitchFamily="32"/>
              <a:buChar char="•"/>
            </a:pPr>
            <a:endParaRPr lang="en-GB" sz="2000" dirty="0"/>
          </a:p>
          <a:p>
            <a:pPr>
              <a:spcBef>
                <a:spcPts val="440"/>
              </a:spcBef>
              <a:buClr>
                <a:srgbClr val="A9A57C"/>
              </a:buClr>
              <a:buFont typeface="Arial" pitchFamily="32"/>
              <a:buChar char="•"/>
            </a:pPr>
            <a:r>
              <a:rPr lang="en-GB" sz="2000" dirty="0"/>
              <a:t>The hash table is often used to implement associative arrays.</a:t>
            </a:r>
          </a:p>
        </p:txBody>
      </p:sp>
      <p:sp>
        <p:nvSpPr>
          <p:cNvPr id="4" name="Slide Number Placeholder 3">
            <a:extLst>
              <a:ext uri="{FF2B5EF4-FFF2-40B4-BE49-F238E27FC236}">
                <a16:creationId xmlns:a16="http://schemas.microsoft.com/office/drawing/2014/main" id="{6801D96D-1B56-4F60-AACF-FD9F106A0B36}"/>
              </a:ext>
            </a:extLst>
          </p:cNvPr>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2564186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1153C-F430-4BE7-8D52-30E340CA70F2}"/>
              </a:ext>
            </a:extLst>
          </p:cNvPr>
          <p:cNvSpPr>
            <a:spLocks noGrp="1"/>
          </p:cNvSpPr>
          <p:nvPr>
            <p:ph type="title"/>
          </p:nvPr>
        </p:nvSpPr>
        <p:spPr/>
        <p:txBody>
          <a:bodyPr/>
          <a:lstStyle/>
          <a:p>
            <a:r>
              <a:rPr lang="en-US" dirty="0"/>
              <a:t>Collision Resolution</a:t>
            </a:r>
            <a:endParaRPr lang="en-GB" dirty="0"/>
          </a:p>
        </p:txBody>
      </p:sp>
      <p:sp>
        <p:nvSpPr>
          <p:cNvPr id="3" name="Content Placeholder 2">
            <a:extLst>
              <a:ext uri="{FF2B5EF4-FFF2-40B4-BE49-F238E27FC236}">
                <a16:creationId xmlns:a16="http://schemas.microsoft.com/office/drawing/2014/main" id="{6ECB6FCF-6512-4881-9C89-742985645B05}"/>
              </a:ext>
            </a:extLst>
          </p:cNvPr>
          <p:cNvSpPr>
            <a:spLocks noGrp="1"/>
          </p:cNvSpPr>
          <p:nvPr>
            <p:ph idx="1"/>
          </p:nvPr>
        </p:nvSpPr>
        <p:spPr>
          <a:xfrm>
            <a:off x="2362200" y="1600200"/>
            <a:ext cx="8305800" cy="4800600"/>
          </a:xfrm>
        </p:spPr>
        <p:txBody>
          <a:bodyPr>
            <a:normAutofit fontScale="92500" lnSpcReduction="20000"/>
          </a:bodyPr>
          <a:lstStyle/>
          <a:p>
            <a:pPr>
              <a:spcBef>
                <a:spcPts val="440"/>
              </a:spcBef>
              <a:buClr>
                <a:srgbClr val="A9A57C"/>
              </a:buClr>
              <a:buFont typeface="Arial" pitchFamily="32"/>
              <a:buChar char="•"/>
            </a:pPr>
            <a:r>
              <a:rPr lang="en-GB" b="0" dirty="0"/>
              <a:t>Exercise:</a:t>
            </a:r>
          </a:p>
          <a:p>
            <a:pPr lvl="1">
              <a:spcBef>
                <a:spcPts val="440"/>
              </a:spcBef>
              <a:buClr>
                <a:srgbClr val="A9A57C"/>
              </a:buClr>
              <a:buFont typeface="Arial" pitchFamily="32"/>
              <a:buChar char="•"/>
            </a:pPr>
            <a:r>
              <a:rPr lang="en-GB" dirty="0"/>
              <a:t>What could happen if an element is deleted?</a:t>
            </a:r>
          </a:p>
          <a:p>
            <a:pPr lvl="1">
              <a:spcBef>
                <a:spcPts val="440"/>
              </a:spcBef>
              <a:buClr>
                <a:srgbClr val="A9A57C"/>
              </a:buClr>
              <a:buFont typeface="Arial" pitchFamily="32"/>
              <a:buChar char="•"/>
            </a:pPr>
            <a:endParaRPr lang="en-GB" b="0" dirty="0"/>
          </a:p>
          <a:p>
            <a:pPr>
              <a:spcBef>
                <a:spcPts val="440"/>
              </a:spcBef>
              <a:buClr>
                <a:srgbClr val="A9A57C"/>
              </a:buClr>
              <a:buFont typeface="Arial" pitchFamily="32"/>
              <a:buChar char="•"/>
            </a:pPr>
            <a:r>
              <a:rPr lang="en-GB" b="0" dirty="0"/>
              <a:t>One common technique is to replace a deleted element with a special placeholder, called AVAILABLE.</a:t>
            </a:r>
          </a:p>
          <a:p>
            <a:pPr>
              <a:spcBef>
                <a:spcPts val="440"/>
              </a:spcBef>
              <a:buClr>
                <a:srgbClr val="A9A57C"/>
              </a:buClr>
              <a:buFont typeface="Arial" pitchFamily="32"/>
              <a:buChar char="•"/>
            </a:pPr>
            <a:endParaRPr lang="en-GB" b="0" dirty="0"/>
          </a:p>
          <a:p>
            <a:pPr>
              <a:spcBef>
                <a:spcPts val="440"/>
              </a:spcBef>
              <a:buClr>
                <a:srgbClr val="A9A57C"/>
              </a:buClr>
              <a:buFont typeface="Arial" pitchFamily="32"/>
              <a:buChar char="•"/>
            </a:pPr>
            <a:r>
              <a:rPr lang="en-GB" b="0" dirty="0"/>
              <a:t>When an insertion operation, finds an AVAILABLE, it can replace the placeholder with the new element.</a:t>
            </a:r>
          </a:p>
          <a:p>
            <a:pPr>
              <a:spcBef>
                <a:spcPts val="440"/>
              </a:spcBef>
              <a:buClr>
                <a:srgbClr val="A9A57C"/>
              </a:buClr>
              <a:buFont typeface="Arial" pitchFamily="32"/>
              <a:buChar char="•"/>
            </a:pPr>
            <a:r>
              <a:rPr lang="en-GB" b="0" dirty="0"/>
              <a:t>While searching, an AVAILABLE placeholder is treated just as if there is an element still present.</a:t>
            </a:r>
          </a:p>
          <a:p>
            <a:pPr>
              <a:spcBef>
                <a:spcPts val="440"/>
              </a:spcBef>
              <a:buClr>
                <a:srgbClr val="A9A57C"/>
              </a:buClr>
              <a:buFont typeface="Arial" pitchFamily="32"/>
              <a:buChar char="•"/>
            </a:pPr>
            <a:endParaRPr lang="en-GB" b="0" dirty="0"/>
          </a:p>
          <a:p>
            <a:pPr>
              <a:spcBef>
                <a:spcPts val="440"/>
              </a:spcBef>
              <a:buClr>
                <a:srgbClr val="A9A57C"/>
              </a:buClr>
              <a:buFont typeface="Arial" pitchFamily="32"/>
              <a:buChar char="•"/>
            </a:pPr>
            <a:r>
              <a:rPr lang="en-GB" b="0" dirty="0"/>
              <a:t>Exercise:</a:t>
            </a:r>
          </a:p>
          <a:p>
            <a:pPr>
              <a:spcBef>
                <a:spcPts val="440"/>
              </a:spcBef>
              <a:buClr>
                <a:srgbClr val="A9A57C"/>
              </a:buClr>
              <a:buFont typeface="Arial" pitchFamily="32"/>
              <a:buChar char="•"/>
            </a:pPr>
            <a:r>
              <a:rPr lang="en-GB" b="0" dirty="0"/>
              <a:t>Implement a </a:t>
            </a:r>
            <a:r>
              <a:rPr lang="en-GB" b="0" dirty="0" err="1"/>
              <a:t>hashtable</a:t>
            </a:r>
            <a:r>
              <a:rPr lang="en-GB" b="0" dirty="0"/>
              <a:t> with linear probing and the delete functionality.</a:t>
            </a:r>
          </a:p>
          <a:p>
            <a:pPr>
              <a:spcBef>
                <a:spcPts val="440"/>
              </a:spcBef>
              <a:buClr>
                <a:srgbClr val="A9A57C"/>
              </a:buClr>
              <a:buFont typeface="Arial" pitchFamily="32"/>
              <a:buChar char="•"/>
            </a:pPr>
            <a:endParaRPr lang="en-GB" b="0" dirty="0"/>
          </a:p>
          <a:p>
            <a:pPr>
              <a:spcBef>
                <a:spcPts val="440"/>
              </a:spcBef>
              <a:buClr>
                <a:srgbClr val="A9A57C"/>
              </a:buClr>
              <a:buFont typeface="Arial" pitchFamily="32"/>
              <a:buChar char="•"/>
            </a:pPr>
            <a:endParaRPr lang="en-GB" b="0" dirty="0"/>
          </a:p>
          <a:p>
            <a:pPr>
              <a:spcBef>
                <a:spcPts val="440"/>
              </a:spcBef>
              <a:buClr>
                <a:srgbClr val="A9A57C"/>
              </a:buClr>
              <a:buFont typeface="Arial" pitchFamily="32"/>
              <a:buChar char="•"/>
            </a:pPr>
            <a:endParaRPr lang="en-GB" sz="2000" dirty="0"/>
          </a:p>
        </p:txBody>
      </p:sp>
      <p:sp>
        <p:nvSpPr>
          <p:cNvPr id="4" name="Slide Number Placeholder 3">
            <a:extLst>
              <a:ext uri="{FF2B5EF4-FFF2-40B4-BE49-F238E27FC236}">
                <a16:creationId xmlns:a16="http://schemas.microsoft.com/office/drawing/2014/main" id="{6801D96D-1B56-4F60-AACF-FD9F106A0B36}"/>
              </a:ext>
            </a:extLst>
          </p:cNvPr>
          <p:cNvSpPr>
            <a:spLocks noGrp="1"/>
          </p:cNvSpPr>
          <p:nvPr>
            <p:ph type="sldNum" sz="quarter" idx="12"/>
          </p:nvPr>
        </p:nvSpPr>
        <p:spPr/>
        <p:txBody>
          <a:bodyPr/>
          <a:lstStyle/>
          <a:p>
            <a:fld id="{B6F15528-21DE-4FAA-801E-634DDDAF4B2B}" type="slidenum">
              <a:rPr lang="en-US" smtClean="0"/>
              <a:pPr/>
              <a:t>30</a:t>
            </a:fld>
            <a:endParaRPr lang="en-US" dirty="0"/>
          </a:p>
        </p:txBody>
      </p:sp>
    </p:spTree>
    <p:extLst>
      <p:ext uri="{BB962C8B-B14F-4D97-AF65-F5344CB8AC3E}">
        <p14:creationId xmlns:p14="http://schemas.microsoft.com/office/powerpoint/2010/main" val="7157543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1153C-F430-4BE7-8D52-30E340CA70F2}"/>
              </a:ext>
            </a:extLst>
          </p:cNvPr>
          <p:cNvSpPr>
            <a:spLocks noGrp="1"/>
          </p:cNvSpPr>
          <p:nvPr>
            <p:ph type="title"/>
          </p:nvPr>
        </p:nvSpPr>
        <p:spPr/>
        <p:txBody>
          <a:bodyPr/>
          <a:lstStyle/>
          <a:p>
            <a:r>
              <a:rPr lang="en-US" dirty="0"/>
              <a:t>Collision Resolution</a:t>
            </a:r>
            <a:endParaRPr lang="en-GB" dirty="0"/>
          </a:p>
        </p:txBody>
      </p:sp>
      <p:sp>
        <p:nvSpPr>
          <p:cNvPr id="3" name="Content Placeholder 2">
            <a:extLst>
              <a:ext uri="{FF2B5EF4-FFF2-40B4-BE49-F238E27FC236}">
                <a16:creationId xmlns:a16="http://schemas.microsoft.com/office/drawing/2014/main" id="{6ECB6FCF-6512-4881-9C89-742985645B05}"/>
              </a:ext>
            </a:extLst>
          </p:cNvPr>
          <p:cNvSpPr>
            <a:spLocks noGrp="1"/>
          </p:cNvSpPr>
          <p:nvPr>
            <p:ph idx="1"/>
          </p:nvPr>
        </p:nvSpPr>
        <p:spPr>
          <a:xfrm>
            <a:off x="2362200" y="1600200"/>
            <a:ext cx="8305800" cy="4800600"/>
          </a:xfrm>
        </p:spPr>
        <p:txBody>
          <a:bodyPr>
            <a:normAutofit fontScale="92500" lnSpcReduction="20000"/>
          </a:bodyPr>
          <a:lstStyle/>
          <a:p>
            <a:pPr>
              <a:spcBef>
                <a:spcPts val="440"/>
              </a:spcBef>
              <a:buClr>
                <a:srgbClr val="A9A57C"/>
              </a:buClr>
              <a:buFont typeface="Arial" pitchFamily="32"/>
              <a:buChar char="•"/>
            </a:pPr>
            <a:r>
              <a:rPr lang="en-GB" b="0" dirty="0"/>
              <a:t>Double hashing uses a secondary hash function d(k) and handles collisions by placing an item in the first available cell of the series </a:t>
            </a:r>
          </a:p>
          <a:p>
            <a:pPr marL="114300" indent="0">
              <a:spcBef>
                <a:spcPts val="440"/>
              </a:spcBef>
              <a:buClr>
                <a:srgbClr val="A9A57C"/>
              </a:buClr>
              <a:buNone/>
            </a:pPr>
            <a:r>
              <a:rPr lang="en-GB" b="0" dirty="0"/>
              <a:t>	(</a:t>
            </a:r>
            <a:r>
              <a:rPr lang="en-GB" b="0" dirty="0" err="1"/>
              <a:t>i</a:t>
            </a:r>
            <a:r>
              <a:rPr lang="en-GB" b="0" dirty="0"/>
              <a:t> + </a:t>
            </a:r>
            <a:r>
              <a:rPr lang="en-GB" b="0" dirty="0" err="1"/>
              <a:t>j·d</a:t>
            </a:r>
            <a:r>
              <a:rPr lang="en-GB" b="0" dirty="0"/>
              <a:t>(k)) mod N    for   j = 0, 1, … , N − 1</a:t>
            </a:r>
          </a:p>
          <a:p>
            <a:pPr>
              <a:spcBef>
                <a:spcPts val="440"/>
              </a:spcBef>
              <a:buClr>
                <a:srgbClr val="A9A57C"/>
              </a:buClr>
              <a:buFont typeface="Arial" pitchFamily="32"/>
              <a:buChar char="•"/>
            </a:pPr>
            <a:r>
              <a:rPr lang="en-GB" b="0" dirty="0"/>
              <a:t>The secondary hash function d(k) cannot have zero values</a:t>
            </a:r>
          </a:p>
          <a:p>
            <a:pPr>
              <a:spcBef>
                <a:spcPts val="440"/>
              </a:spcBef>
              <a:buClr>
                <a:srgbClr val="A9A57C"/>
              </a:buClr>
              <a:buFont typeface="Arial" pitchFamily="32"/>
              <a:buChar char="•"/>
            </a:pPr>
            <a:r>
              <a:rPr lang="en-GB" b="0" dirty="0"/>
              <a:t>The table size N must be a prime to allow probing of all the cells</a:t>
            </a:r>
          </a:p>
          <a:p>
            <a:pPr>
              <a:spcBef>
                <a:spcPts val="440"/>
              </a:spcBef>
              <a:buClr>
                <a:srgbClr val="A9A57C"/>
              </a:buClr>
              <a:buFont typeface="Arial" pitchFamily="32"/>
              <a:buChar char="•"/>
            </a:pPr>
            <a:endParaRPr lang="en-GB" b="0" dirty="0"/>
          </a:p>
          <a:p>
            <a:pPr>
              <a:spcBef>
                <a:spcPts val="440"/>
              </a:spcBef>
              <a:buClr>
                <a:srgbClr val="A9A57C"/>
              </a:buClr>
              <a:buFont typeface="Arial" pitchFamily="32"/>
              <a:buChar char="•"/>
            </a:pPr>
            <a:r>
              <a:rPr lang="en-GB" b="0" dirty="0"/>
              <a:t>A common choice of compression map for the secondary hash function:</a:t>
            </a:r>
          </a:p>
          <a:p>
            <a:pPr marL="114300" indent="0">
              <a:spcBef>
                <a:spcPts val="440"/>
              </a:spcBef>
              <a:buClr>
                <a:srgbClr val="A9A57C"/>
              </a:buClr>
              <a:buNone/>
            </a:pPr>
            <a:r>
              <a:rPr lang="en-GB" b="0" dirty="0"/>
              <a:t>	d</a:t>
            </a:r>
            <a:r>
              <a:rPr lang="en-GB" b="0" baseline="-25000" dirty="0"/>
              <a:t>2</a:t>
            </a:r>
            <a:r>
              <a:rPr lang="en-GB" b="0" dirty="0"/>
              <a:t>(k) = q−(k mod q)</a:t>
            </a:r>
          </a:p>
          <a:p>
            <a:pPr marL="114300" indent="0">
              <a:spcBef>
                <a:spcPts val="440"/>
              </a:spcBef>
              <a:buClr>
                <a:srgbClr val="A9A57C"/>
              </a:buClr>
              <a:buNone/>
            </a:pPr>
            <a:r>
              <a:rPr lang="en-GB" b="0" dirty="0"/>
              <a:t>	where</a:t>
            </a:r>
          </a:p>
          <a:p>
            <a:pPr marL="114300" indent="0">
              <a:spcBef>
                <a:spcPts val="440"/>
              </a:spcBef>
              <a:buClr>
                <a:srgbClr val="A9A57C"/>
              </a:buClr>
              <a:buNone/>
            </a:pPr>
            <a:r>
              <a:rPr lang="en-GB" b="0" dirty="0"/>
              <a:t>		q &lt; N</a:t>
            </a:r>
          </a:p>
          <a:p>
            <a:pPr marL="114300" indent="0">
              <a:spcBef>
                <a:spcPts val="440"/>
              </a:spcBef>
              <a:buClr>
                <a:srgbClr val="A9A57C"/>
              </a:buClr>
              <a:buNone/>
            </a:pPr>
            <a:r>
              <a:rPr lang="en-GB" b="0" dirty="0"/>
              <a:t>		q is a prime</a:t>
            </a:r>
          </a:p>
          <a:p>
            <a:pPr>
              <a:spcBef>
                <a:spcPts val="440"/>
              </a:spcBef>
              <a:buClr>
                <a:srgbClr val="A9A57C"/>
              </a:buClr>
              <a:buFont typeface="Arial" pitchFamily="32"/>
              <a:buChar char="•"/>
            </a:pPr>
            <a:r>
              <a:rPr lang="en-GB" b="0" dirty="0"/>
              <a:t>the possible values for d</a:t>
            </a:r>
            <a:r>
              <a:rPr lang="en-GB" b="0" baseline="-25000" dirty="0"/>
              <a:t>2</a:t>
            </a:r>
            <a:r>
              <a:rPr lang="en-GB" b="0" dirty="0"/>
              <a:t>(k) are 1, 2, … , q</a:t>
            </a:r>
          </a:p>
          <a:p>
            <a:pPr>
              <a:spcBef>
                <a:spcPts val="440"/>
              </a:spcBef>
              <a:buClr>
                <a:srgbClr val="A9A57C"/>
              </a:buClr>
              <a:buFont typeface="Arial" pitchFamily="32"/>
              <a:buChar char="•"/>
            </a:pPr>
            <a:endParaRPr lang="en-GB" b="0" dirty="0"/>
          </a:p>
          <a:p>
            <a:pPr>
              <a:spcBef>
                <a:spcPts val="440"/>
              </a:spcBef>
              <a:buClr>
                <a:srgbClr val="A9A57C"/>
              </a:buClr>
              <a:buFont typeface="Arial" pitchFamily="32"/>
              <a:buChar char="•"/>
            </a:pPr>
            <a:endParaRPr lang="en-GB" sz="2000" dirty="0"/>
          </a:p>
        </p:txBody>
      </p:sp>
      <p:sp>
        <p:nvSpPr>
          <p:cNvPr id="4" name="Slide Number Placeholder 3">
            <a:extLst>
              <a:ext uri="{FF2B5EF4-FFF2-40B4-BE49-F238E27FC236}">
                <a16:creationId xmlns:a16="http://schemas.microsoft.com/office/drawing/2014/main" id="{6801D96D-1B56-4F60-AACF-FD9F106A0B36}"/>
              </a:ext>
            </a:extLst>
          </p:cNvPr>
          <p:cNvSpPr>
            <a:spLocks noGrp="1"/>
          </p:cNvSpPr>
          <p:nvPr>
            <p:ph type="sldNum" sz="quarter" idx="12"/>
          </p:nvPr>
        </p:nvSpPr>
        <p:spPr/>
        <p:txBody>
          <a:bodyPr/>
          <a:lstStyle/>
          <a:p>
            <a:fld id="{B6F15528-21DE-4FAA-801E-634DDDAF4B2B}" type="slidenum">
              <a:rPr lang="en-US" smtClean="0"/>
              <a:pPr/>
              <a:t>31</a:t>
            </a:fld>
            <a:endParaRPr lang="en-US" dirty="0"/>
          </a:p>
        </p:txBody>
      </p:sp>
    </p:spTree>
    <p:extLst>
      <p:ext uri="{BB962C8B-B14F-4D97-AF65-F5344CB8AC3E}">
        <p14:creationId xmlns:p14="http://schemas.microsoft.com/office/powerpoint/2010/main" val="17115578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1153C-F430-4BE7-8D52-30E340CA70F2}"/>
              </a:ext>
            </a:extLst>
          </p:cNvPr>
          <p:cNvSpPr>
            <a:spLocks noGrp="1"/>
          </p:cNvSpPr>
          <p:nvPr>
            <p:ph type="title"/>
          </p:nvPr>
        </p:nvSpPr>
        <p:spPr/>
        <p:txBody>
          <a:bodyPr/>
          <a:lstStyle/>
          <a:p>
            <a:r>
              <a:rPr lang="en-US" dirty="0"/>
              <a:t>Collision Resolution</a:t>
            </a:r>
            <a:endParaRPr lang="en-GB" dirty="0"/>
          </a:p>
        </p:txBody>
      </p:sp>
      <p:sp>
        <p:nvSpPr>
          <p:cNvPr id="3" name="Content Placeholder 2">
            <a:extLst>
              <a:ext uri="{FF2B5EF4-FFF2-40B4-BE49-F238E27FC236}">
                <a16:creationId xmlns:a16="http://schemas.microsoft.com/office/drawing/2014/main" id="{6ECB6FCF-6512-4881-9C89-742985645B05}"/>
              </a:ext>
            </a:extLst>
          </p:cNvPr>
          <p:cNvSpPr>
            <a:spLocks noGrp="1"/>
          </p:cNvSpPr>
          <p:nvPr>
            <p:ph idx="1"/>
          </p:nvPr>
        </p:nvSpPr>
        <p:spPr>
          <a:xfrm>
            <a:off x="2362200" y="1600200"/>
            <a:ext cx="8305800" cy="4800600"/>
          </a:xfrm>
        </p:spPr>
        <p:txBody>
          <a:bodyPr>
            <a:normAutofit/>
          </a:bodyPr>
          <a:lstStyle/>
          <a:p>
            <a:pPr>
              <a:spcBef>
                <a:spcPts val="440"/>
              </a:spcBef>
              <a:buClr>
                <a:srgbClr val="A9A57C"/>
              </a:buClr>
              <a:buFont typeface="Arial" pitchFamily="32"/>
              <a:buChar char="•"/>
            </a:pPr>
            <a:r>
              <a:rPr lang="en-GB" b="0" dirty="0"/>
              <a:t>Example: consider a hash table storing integer keys that handles collision with double hashing</a:t>
            </a:r>
          </a:p>
          <a:p>
            <a:pPr>
              <a:spcBef>
                <a:spcPts val="440"/>
              </a:spcBef>
              <a:buClr>
                <a:srgbClr val="A9A57C"/>
              </a:buClr>
              <a:buFont typeface="Arial" pitchFamily="32"/>
              <a:buChar char="•"/>
            </a:pPr>
            <a:r>
              <a:rPr lang="en-GB" b="0" dirty="0"/>
              <a:t> N = 13</a:t>
            </a:r>
          </a:p>
          <a:p>
            <a:pPr>
              <a:spcBef>
                <a:spcPts val="440"/>
              </a:spcBef>
              <a:buClr>
                <a:srgbClr val="A9A57C"/>
              </a:buClr>
              <a:buFont typeface="Arial" pitchFamily="32"/>
              <a:buChar char="•"/>
            </a:pPr>
            <a:r>
              <a:rPr lang="en-GB" b="0" dirty="0"/>
              <a:t> h(k) = k mod 13</a:t>
            </a:r>
          </a:p>
          <a:p>
            <a:pPr>
              <a:spcBef>
                <a:spcPts val="440"/>
              </a:spcBef>
              <a:buClr>
                <a:srgbClr val="A9A57C"/>
              </a:buClr>
              <a:buFont typeface="Arial" pitchFamily="32"/>
              <a:buChar char="•"/>
            </a:pPr>
            <a:r>
              <a:rPr lang="en-GB" b="0" dirty="0"/>
              <a:t> d(k) = 7−(k mod 7)</a:t>
            </a:r>
          </a:p>
          <a:p>
            <a:pPr marL="114300" indent="0">
              <a:spcBef>
                <a:spcPts val="440"/>
              </a:spcBef>
              <a:buClr>
                <a:srgbClr val="A9A57C"/>
              </a:buClr>
              <a:buNone/>
            </a:pPr>
            <a:endParaRPr lang="en-GB" b="0" dirty="0"/>
          </a:p>
          <a:p>
            <a:pPr marL="114300" indent="0">
              <a:spcBef>
                <a:spcPts val="440"/>
              </a:spcBef>
              <a:buClr>
                <a:srgbClr val="A9A57C"/>
              </a:buClr>
              <a:buNone/>
            </a:pPr>
            <a:r>
              <a:rPr lang="en-GB" b="0" dirty="0"/>
              <a:t>	insert 18, 41, 22, 44, 59, 32, 31, 73, in this order</a:t>
            </a:r>
          </a:p>
          <a:p>
            <a:pPr>
              <a:spcBef>
                <a:spcPts val="440"/>
              </a:spcBef>
              <a:buClr>
                <a:srgbClr val="A9A57C"/>
              </a:buClr>
              <a:buFont typeface="Arial" pitchFamily="32"/>
              <a:buChar char="•"/>
            </a:pPr>
            <a:endParaRPr lang="en-GB" b="0" dirty="0"/>
          </a:p>
          <a:p>
            <a:pPr>
              <a:spcBef>
                <a:spcPts val="440"/>
              </a:spcBef>
              <a:buClr>
                <a:srgbClr val="A9A57C"/>
              </a:buClr>
              <a:buFont typeface="Arial" pitchFamily="32"/>
              <a:buChar char="•"/>
            </a:pPr>
            <a:endParaRPr lang="en-GB" b="0" dirty="0"/>
          </a:p>
          <a:p>
            <a:pPr>
              <a:spcBef>
                <a:spcPts val="440"/>
              </a:spcBef>
              <a:buClr>
                <a:srgbClr val="A9A57C"/>
              </a:buClr>
              <a:buFont typeface="Arial" pitchFamily="32"/>
              <a:buChar char="•"/>
            </a:pPr>
            <a:endParaRPr lang="en-GB" sz="2000" dirty="0"/>
          </a:p>
        </p:txBody>
      </p:sp>
      <p:sp>
        <p:nvSpPr>
          <p:cNvPr id="4" name="Slide Number Placeholder 3">
            <a:extLst>
              <a:ext uri="{FF2B5EF4-FFF2-40B4-BE49-F238E27FC236}">
                <a16:creationId xmlns:a16="http://schemas.microsoft.com/office/drawing/2014/main" id="{6801D96D-1B56-4F60-AACF-FD9F106A0B36}"/>
              </a:ext>
            </a:extLst>
          </p:cNvPr>
          <p:cNvSpPr>
            <a:spLocks noGrp="1"/>
          </p:cNvSpPr>
          <p:nvPr>
            <p:ph type="sldNum" sz="quarter" idx="12"/>
          </p:nvPr>
        </p:nvSpPr>
        <p:spPr/>
        <p:txBody>
          <a:bodyPr/>
          <a:lstStyle/>
          <a:p>
            <a:fld id="{B6F15528-21DE-4FAA-801E-634DDDAF4B2B}" type="slidenum">
              <a:rPr lang="en-US" smtClean="0"/>
              <a:pPr/>
              <a:t>32</a:t>
            </a:fld>
            <a:endParaRPr lang="en-US" dirty="0"/>
          </a:p>
        </p:txBody>
      </p:sp>
    </p:spTree>
    <p:extLst>
      <p:ext uri="{BB962C8B-B14F-4D97-AF65-F5344CB8AC3E}">
        <p14:creationId xmlns:p14="http://schemas.microsoft.com/office/powerpoint/2010/main" val="33566416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1153C-F430-4BE7-8D52-30E340CA70F2}"/>
              </a:ext>
            </a:extLst>
          </p:cNvPr>
          <p:cNvSpPr>
            <a:spLocks noGrp="1"/>
          </p:cNvSpPr>
          <p:nvPr>
            <p:ph type="title"/>
          </p:nvPr>
        </p:nvSpPr>
        <p:spPr/>
        <p:txBody>
          <a:bodyPr/>
          <a:lstStyle/>
          <a:p>
            <a:r>
              <a:rPr lang="en-US" dirty="0"/>
              <a:t>Collision Resolution</a:t>
            </a:r>
            <a:endParaRPr lang="en-GB" dirty="0"/>
          </a:p>
        </p:txBody>
      </p:sp>
      <p:sp>
        <p:nvSpPr>
          <p:cNvPr id="3" name="Content Placeholder 2">
            <a:extLst>
              <a:ext uri="{FF2B5EF4-FFF2-40B4-BE49-F238E27FC236}">
                <a16:creationId xmlns:a16="http://schemas.microsoft.com/office/drawing/2014/main" id="{6ECB6FCF-6512-4881-9C89-742985645B05}"/>
              </a:ext>
            </a:extLst>
          </p:cNvPr>
          <p:cNvSpPr>
            <a:spLocks noGrp="1"/>
          </p:cNvSpPr>
          <p:nvPr>
            <p:ph idx="1"/>
          </p:nvPr>
        </p:nvSpPr>
        <p:spPr>
          <a:xfrm>
            <a:off x="2362200" y="1600200"/>
            <a:ext cx="8305800" cy="4800600"/>
          </a:xfrm>
        </p:spPr>
        <p:txBody>
          <a:bodyPr>
            <a:normAutofit/>
          </a:bodyPr>
          <a:lstStyle/>
          <a:p>
            <a:pPr>
              <a:spcBef>
                <a:spcPts val="440"/>
              </a:spcBef>
              <a:buClr>
                <a:srgbClr val="A9A57C"/>
              </a:buClr>
              <a:buFont typeface="Arial" pitchFamily="32"/>
              <a:buChar char="•"/>
            </a:pPr>
            <a:endParaRPr lang="en-GB" b="0" dirty="0"/>
          </a:p>
          <a:p>
            <a:pPr>
              <a:spcBef>
                <a:spcPts val="440"/>
              </a:spcBef>
              <a:buClr>
                <a:srgbClr val="A9A57C"/>
              </a:buClr>
              <a:buFont typeface="Arial" pitchFamily="32"/>
              <a:buChar char="•"/>
            </a:pPr>
            <a:endParaRPr lang="en-GB" b="0" dirty="0"/>
          </a:p>
          <a:p>
            <a:pPr>
              <a:spcBef>
                <a:spcPts val="440"/>
              </a:spcBef>
              <a:buClr>
                <a:srgbClr val="A9A57C"/>
              </a:buClr>
              <a:buFont typeface="Arial" pitchFamily="32"/>
              <a:buChar char="•"/>
            </a:pPr>
            <a:endParaRPr lang="en-GB" sz="2000" dirty="0"/>
          </a:p>
        </p:txBody>
      </p:sp>
      <p:sp>
        <p:nvSpPr>
          <p:cNvPr id="4" name="Slide Number Placeholder 3">
            <a:extLst>
              <a:ext uri="{FF2B5EF4-FFF2-40B4-BE49-F238E27FC236}">
                <a16:creationId xmlns:a16="http://schemas.microsoft.com/office/drawing/2014/main" id="{6801D96D-1B56-4F60-AACF-FD9F106A0B36}"/>
              </a:ext>
            </a:extLst>
          </p:cNvPr>
          <p:cNvSpPr>
            <a:spLocks noGrp="1"/>
          </p:cNvSpPr>
          <p:nvPr>
            <p:ph type="sldNum" sz="quarter" idx="12"/>
          </p:nvPr>
        </p:nvSpPr>
        <p:spPr/>
        <p:txBody>
          <a:bodyPr/>
          <a:lstStyle/>
          <a:p>
            <a:fld id="{B6F15528-21DE-4FAA-801E-634DDDAF4B2B}" type="slidenum">
              <a:rPr lang="en-US" smtClean="0"/>
              <a:pPr/>
              <a:t>33</a:t>
            </a:fld>
            <a:endParaRPr lang="en-US" dirty="0"/>
          </a:p>
        </p:txBody>
      </p:sp>
      <p:pic>
        <p:nvPicPr>
          <p:cNvPr id="5" name="Inhaltsplatzhalter 5" descr="doublehash.tiff">
            <a:extLst>
              <a:ext uri="{FF2B5EF4-FFF2-40B4-BE49-F238E27FC236}">
                <a16:creationId xmlns:a16="http://schemas.microsoft.com/office/drawing/2014/main" id="{CE2D05E9-9D00-4229-8C0C-672A699310FD}"/>
              </a:ext>
            </a:extLst>
          </p:cNvPr>
          <p:cNvPicPr>
            <a:picLocks noChangeAspect="1"/>
          </p:cNvPicPr>
          <p:nvPr/>
        </p:nvPicPr>
        <p:blipFill>
          <a:blip r:embed="rId2"/>
          <a:srcRect l="-24443" r="-24443"/>
          <a:stretch>
            <a:fillRect/>
          </a:stretch>
        </p:blipFill>
        <p:spPr>
          <a:xfrm>
            <a:off x="3733800" y="1828801"/>
            <a:ext cx="4776926" cy="2531031"/>
          </a:xfrm>
          <a:prstGeom prst="rect">
            <a:avLst/>
          </a:prstGeom>
        </p:spPr>
      </p:pic>
      <p:pic>
        <p:nvPicPr>
          <p:cNvPr id="6" name="Bild 7" descr="hash3.tiff">
            <a:extLst>
              <a:ext uri="{FF2B5EF4-FFF2-40B4-BE49-F238E27FC236}">
                <a16:creationId xmlns:a16="http://schemas.microsoft.com/office/drawing/2014/main" id="{5C7FC4B4-857C-4341-BB50-6D1504F3E30E}"/>
              </a:ext>
            </a:extLst>
          </p:cNvPr>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rot="5400000">
            <a:off x="6012443" y="2293359"/>
            <a:ext cx="669777" cy="5531861"/>
          </a:xfrm>
          <a:prstGeom prst="rect">
            <a:avLst/>
          </a:prstGeom>
        </p:spPr>
      </p:pic>
      <p:pic>
        <p:nvPicPr>
          <p:cNvPr id="7" name="Bild 8" descr="hash3.tiff">
            <a:extLst>
              <a:ext uri="{FF2B5EF4-FFF2-40B4-BE49-F238E27FC236}">
                <a16:creationId xmlns:a16="http://schemas.microsoft.com/office/drawing/2014/main" id="{456F0952-5713-40C7-901C-F962F6F6A7B1}"/>
              </a:ext>
            </a:extLst>
          </p:cNvPr>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5"/>
              <a:stretch>
                <a:fillRect/>
              </a:stretch>
            </p:blipFill>
          </mc:Choice>
          <mc:Fallback>
            <p:blipFill>
              <a:blip r:embed="rId6"/>
              <a:stretch>
                <a:fillRect/>
              </a:stretch>
            </p:blipFill>
          </mc:Fallback>
        </mc:AlternateContent>
        <p:spPr>
          <a:xfrm rot="5400000">
            <a:off x="6012442" y="3207759"/>
            <a:ext cx="669776" cy="5531861"/>
          </a:xfrm>
          <a:prstGeom prst="rect">
            <a:avLst/>
          </a:prstGeom>
        </p:spPr>
      </p:pic>
    </p:spTree>
    <p:extLst>
      <p:ext uri="{BB962C8B-B14F-4D97-AF65-F5344CB8AC3E}">
        <p14:creationId xmlns:p14="http://schemas.microsoft.com/office/powerpoint/2010/main" val="29934241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1153C-F430-4BE7-8D52-30E340CA70F2}"/>
              </a:ext>
            </a:extLst>
          </p:cNvPr>
          <p:cNvSpPr>
            <a:spLocks noGrp="1"/>
          </p:cNvSpPr>
          <p:nvPr>
            <p:ph type="title"/>
          </p:nvPr>
        </p:nvSpPr>
        <p:spPr/>
        <p:txBody>
          <a:bodyPr/>
          <a:lstStyle/>
          <a:p>
            <a:r>
              <a:rPr lang="en-US" dirty="0"/>
              <a:t>Load Factor and Implications</a:t>
            </a:r>
            <a:endParaRPr lang="en-GB" dirty="0"/>
          </a:p>
        </p:txBody>
      </p:sp>
      <p:sp>
        <p:nvSpPr>
          <p:cNvPr id="3" name="Content Placeholder 2">
            <a:extLst>
              <a:ext uri="{FF2B5EF4-FFF2-40B4-BE49-F238E27FC236}">
                <a16:creationId xmlns:a16="http://schemas.microsoft.com/office/drawing/2014/main" id="{6ECB6FCF-6512-4881-9C89-742985645B05}"/>
              </a:ext>
            </a:extLst>
          </p:cNvPr>
          <p:cNvSpPr>
            <a:spLocks noGrp="1"/>
          </p:cNvSpPr>
          <p:nvPr>
            <p:ph idx="1"/>
          </p:nvPr>
        </p:nvSpPr>
        <p:spPr/>
        <p:txBody>
          <a:bodyPr>
            <a:normAutofit/>
          </a:bodyPr>
          <a:lstStyle/>
          <a:p>
            <a:pPr>
              <a:spcBef>
                <a:spcPts val="440"/>
              </a:spcBef>
              <a:buClr>
                <a:srgbClr val="A9A57C"/>
              </a:buClr>
              <a:buFont typeface="Arial" pitchFamily="32"/>
              <a:buChar char="•"/>
            </a:pPr>
            <a:r>
              <a:rPr lang="en-GB" b="0" dirty="0"/>
              <a:t>Recall that a hash table can have a worst case, which is O(n).</a:t>
            </a:r>
          </a:p>
          <a:p>
            <a:pPr>
              <a:spcBef>
                <a:spcPts val="440"/>
              </a:spcBef>
              <a:buClr>
                <a:srgbClr val="A9A57C"/>
              </a:buClr>
              <a:buFont typeface="Arial" pitchFamily="32"/>
              <a:buChar char="•"/>
            </a:pPr>
            <a:r>
              <a:rPr lang="en-GB" b="0" dirty="0"/>
              <a:t>The load factor affects the expected running time of a search.  The load factor is defined as </a:t>
            </a:r>
            <a:r>
              <a:rPr lang="el-GR" b="0" dirty="0"/>
              <a:t>α = </a:t>
            </a:r>
            <a:r>
              <a:rPr lang="en-GB" b="0" dirty="0"/>
              <a:t>n/N, where n is the number of elements in the hash table and N is the number of positions available.</a:t>
            </a:r>
          </a:p>
          <a:p>
            <a:pPr>
              <a:spcBef>
                <a:spcPts val="440"/>
              </a:spcBef>
              <a:buClr>
                <a:srgbClr val="A9A57C"/>
              </a:buClr>
              <a:buFont typeface="Arial" pitchFamily="32"/>
              <a:buChar char="•"/>
            </a:pPr>
            <a:endParaRPr lang="en-GB" b="0" dirty="0"/>
          </a:p>
          <a:p>
            <a:pPr>
              <a:spcBef>
                <a:spcPts val="440"/>
              </a:spcBef>
              <a:buClr>
                <a:srgbClr val="A9A57C"/>
              </a:buClr>
              <a:buFont typeface="Arial" pitchFamily="32"/>
              <a:buChar char="•"/>
            </a:pPr>
            <a:r>
              <a:rPr lang="en-GB" b="0" dirty="0"/>
              <a:t>The higher the load factor, the more likely that a lot of collisions will occur and the longer lookups will take.</a:t>
            </a:r>
          </a:p>
          <a:p>
            <a:pPr>
              <a:spcBef>
                <a:spcPts val="440"/>
              </a:spcBef>
              <a:buClr>
                <a:srgbClr val="A9A57C"/>
              </a:buClr>
              <a:buFont typeface="Arial" pitchFamily="32"/>
              <a:buChar char="•"/>
            </a:pPr>
            <a:endParaRPr lang="en-GB" b="0" dirty="0"/>
          </a:p>
          <a:p>
            <a:pPr>
              <a:spcBef>
                <a:spcPts val="440"/>
              </a:spcBef>
              <a:buClr>
                <a:srgbClr val="A9A57C"/>
              </a:buClr>
              <a:buFont typeface="Arial" pitchFamily="32"/>
              <a:buChar char="•"/>
            </a:pPr>
            <a:endParaRPr lang="en-GB" sz="2000" dirty="0"/>
          </a:p>
          <a:p>
            <a:pPr>
              <a:spcBef>
                <a:spcPts val="440"/>
              </a:spcBef>
              <a:buClr>
                <a:srgbClr val="A9A57C"/>
              </a:buClr>
              <a:buFont typeface="Arial" pitchFamily="32"/>
              <a:buChar char="•"/>
            </a:pPr>
            <a:endParaRPr lang="en-GB" sz="2000" dirty="0"/>
          </a:p>
          <a:p>
            <a:pPr>
              <a:spcBef>
                <a:spcPts val="440"/>
              </a:spcBef>
              <a:buClr>
                <a:srgbClr val="A9A57C"/>
              </a:buClr>
              <a:buFont typeface="Arial" pitchFamily="32"/>
              <a:buChar char="•"/>
            </a:pPr>
            <a:endParaRPr lang="en-GB" sz="2000" dirty="0"/>
          </a:p>
        </p:txBody>
      </p:sp>
      <p:sp>
        <p:nvSpPr>
          <p:cNvPr id="4" name="Slide Number Placeholder 3">
            <a:extLst>
              <a:ext uri="{FF2B5EF4-FFF2-40B4-BE49-F238E27FC236}">
                <a16:creationId xmlns:a16="http://schemas.microsoft.com/office/drawing/2014/main" id="{6801D96D-1B56-4F60-AACF-FD9F106A0B36}"/>
              </a:ext>
            </a:extLst>
          </p:cNvPr>
          <p:cNvSpPr>
            <a:spLocks noGrp="1"/>
          </p:cNvSpPr>
          <p:nvPr>
            <p:ph type="sldNum" sz="quarter" idx="12"/>
          </p:nvPr>
        </p:nvSpPr>
        <p:spPr/>
        <p:txBody>
          <a:bodyPr/>
          <a:lstStyle/>
          <a:p>
            <a:fld id="{B6F15528-21DE-4FAA-801E-634DDDAF4B2B}" type="slidenum">
              <a:rPr lang="en-US" smtClean="0"/>
              <a:pPr/>
              <a:t>34</a:t>
            </a:fld>
            <a:endParaRPr lang="en-US" dirty="0"/>
          </a:p>
        </p:txBody>
      </p:sp>
    </p:spTree>
    <p:extLst>
      <p:ext uri="{BB962C8B-B14F-4D97-AF65-F5344CB8AC3E}">
        <p14:creationId xmlns:p14="http://schemas.microsoft.com/office/powerpoint/2010/main" val="2250088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1153C-F430-4BE7-8D52-30E340CA70F2}"/>
              </a:ext>
            </a:extLst>
          </p:cNvPr>
          <p:cNvSpPr>
            <a:spLocks noGrp="1"/>
          </p:cNvSpPr>
          <p:nvPr>
            <p:ph type="title"/>
          </p:nvPr>
        </p:nvSpPr>
        <p:spPr/>
        <p:txBody>
          <a:bodyPr/>
          <a:lstStyle/>
          <a:p>
            <a:r>
              <a:rPr lang="en-US" dirty="0"/>
              <a:t>Load Factor and Implications</a:t>
            </a:r>
            <a:endParaRPr lang="en-GB" dirty="0"/>
          </a:p>
        </p:txBody>
      </p:sp>
      <p:sp>
        <p:nvSpPr>
          <p:cNvPr id="3" name="Content Placeholder 2">
            <a:extLst>
              <a:ext uri="{FF2B5EF4-FFF2-40B4-BE49-F238E27FC236}">
                <a16:creationId xmlns:a16="http://schemas.microsoft.com/office/drawing/2014/main" id="{6ECB6FCF-6512-4881-9C89-742985645B05}"/>
              </a:ext>
            </a:extLst>
          </p:cNvPr>
          <p:cNvSpPr>
            <a:spLocks noGrp="1"/>
          </p:cNvSpPr>
          <p:nvPr>
            <p:ph idx="1"/>
          </p:nvPr>
        </p:nvSpPr>
        <p:spPr/>
        <p:txBody>
          <a:bodyPr>
            <a:normAutofit/>
          </a:bodyPr>
          <a:lstStyle/>
          <a:p>
            <a:pPr>
              <a:spcBef>
                <a:spcPts val="440"/>
              </a:spcBef>
              <a:buClr>
                <a:srgbClr val="A9A57C"/>
              </a:buClr>
              <a:buFont typeface="Arial" pitchFamily="32"/>
              <a:buChar char="•"/>
            </a:pPr>
            <a:endParaRPr lang="en-GB" sz="2000" dirty="0"/>
          </a:p>
          <a:p>
            <a:pPr>
              <a:spcBef>
                <a:spcPts val="440"/>
              </a:spcBef>
              <a:buClr>
                <a:srgbClr val="A9A57C"/>
              </a:buClr>
              <a:buFont typeface="Arial" pitchFamily="32"/>
              <a:buChar char="•"/>
            </a:pPr>
            <a:endParaRPr lang="en-GB" sz="2000" dirty="0"/>
          </a:p>
          <a:p>
            <a:pPr>
              <a:spcBef>
                <a:spcPts val="440"/>
              </a:spcBef>
              <a:buClr>
                <a:srgbClr val="A9A57C"/>
              </a:buClr>
              <a:buFont typeface="Arial" pitchFamily="32"/>
              <a:buChar char="•"/>
            </a:pPr>
            <a:endParaRPr lang="en-GB" sz="2000" dirty="0"/>
          </a:p>
        </p:txBody>
      </p:sp>
      <p:sp>
        <p:nvSpPr>
          <p:cNvPr id="4" name="Slide Number Placeholder 3">
            <a:extLst>
              <a:ext uri="{FF2B5EF4-FFF2-40B4-BE49-F238E27FC236}">
                <a16:creationId xmlns:a16="http://schemas.microsoft.com/office/drawing/2014/main" id="{6801D96D-1B56-4F60-AACF-FD9F106A0B36}"/>
              </a:ext>
            </a:extLst>
          </p:cNvPr>
          <p:cNvSpPr>
            <a:spLocks noGrp="1"/>
          </p:cNvSpPr>
          <p:nvPr>
            <p:ph type="sldNum" sz="quarter" idx="12"/>
          </p:nvPr>
        </p:nvSpPr>
        <p:spPr/>
        <p:txBody>
          <a:bodyPr/>
          <a:lstStyle/>
          <a:p>
            <a:fld id="{B6F15528-21DE-4FAA-801E-634DDDAF4B2B}" type="slidenum">
              <a:rPr lang="en-US" smtClean="0"/>
              <a:pPr/>
              <a:t>35</a:t>
            </a:fld>
            <a:endParaRPr lang="en-US" dirty="0"/>
          </a:p>
        </p:txBody>
      </p:sp>
      <p:pic>
        <p:nvPicPr>
          <p:cNvPr id="5" name="Inhaltsplatzhalter 3" descr="Hash_table_average_insertion_time.png">
            <a:extLst>
              <a:ext uri="{FF2B5EF4-FFF2-40B4-BE49-F238E27FC236}">
                <a16:creationId xmlns:a16="http://schemas.microsoft.com/office/drawing/2014/main" id="{EA67A3BA-E4F0-4D05-8EDC-8CE021A9C770}"/>
              </a:ext>
            </a:extLst>
          </p:cNvPr>
          <p:cNvPicPr>
            <a:picLocks noChangeAspect="1"/>
          </p:cNvPicPr>
          <p:nvPr/>
        </p:nvPicPr>
        <p:blipFill>
          <a:blip r:embed="rId2"/>
          <a:srcRect l="-11334" r="-11334"/>
          <a:stretch>
            <a:fillRect/>
          </a:stretch>
        </p:blipFill>
        <p:spPr>
          <a:xfrm>
            <a:off x="2362200" y="2227916"/>
            <a:ext cx="7300404" cy="3868085"/>
          </a:xfrm>
          <a:prstGeom prst="rect">
            <a:avLst/>
          </a:prstGeom>
        </p:spPr>
      </p:pic>
    </p:spTree>
    <p:extLst>
      <p:ext uri="{BB962C8B-B14F-4D97-AF65-F5344CB8AC3E}">
        <p14:creationId xmlns:p14="http://schemas.microsoft.com/office/powerpoint/2010/main" val="24767603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49179-746E-874A-BCC9-FFD19F9A725D}"/>
              </a:ext>
            </a:extLst>
          </p:cNvPr>
          <p:cNvSpPr>
            <a:spLocks noGrp="1"/>
          </p:cNvSpPr>
          <p:nvPr>
            <p:ph type="title"/>
          </p:nvPr>
        </p:nvSpPr>
        <p:spPr>
          <a:xfrm>
            <a:off x="375213" y="376701"/>
            <a:ext cx="10515600" cy="581192"/>
          </a:xfrm>
        </p:spPr>
        <p:txBody>
          <a:bodyPr>
            <a:normAutofit/>
          </a:bodyPr>
          <a:lstStyle/>
          <a:p>
            <a:r>
              <a:rPr lang="en-US" sz="3500" dirty="0">
                <a:latin typeface="Verdana" panose="020B0604030504040204" pitchFamily="34" charset="0"/>
                <a:ea typeface="Verdana" panose="020B0604030504040204" pitchFamily="34" charset="0"/>
                <a:cs typeface="Verdana" panose="020B0604030504040204" pitchFamily="34" charset="0"/>
              </a:rPr>
              <a:t>End of lesson</a:t>
            </a:r>
          </a:p>
        </p:txBody>
      </p:sp>
      <p:sp>
        <p:nvSpPr>
          <p:cNvPr id="3" name="Content Placeholder 2">
            <a:extLst>
              <a:ext uri="{FF2B5EF4-FFF2-40B4-BE49-F238E27FC236}">
                <a16:creationId xmlns:a16="http://schemas.microsoft.com/office/drawing/2014/main" id="{A2545563-4E6E-4043-9AB0-D52B5E7C8984}"/>
              </a:ext>
            </a:extLst>
          </p:cNvPr>
          <p:cNvSpPr>
            <a:spLocks noGrp="1"/>
          </p:cNvSpPr>
          <p:nvPr>
            <p:ph idx="1"/>
          </p:nvPr>
        </p:nvSpPr>
        <p:spPr>
          <a:xfrm>
            <a:off x="838200" y="1508804"/>
            <a:ext cx="10319426" cy="3840389"/>
          </a:xfrm>
        </p:spPr>
        <p:txBody>
          <a:bodyPr>
            <a:normAutofit/>
          </a:bodyPr>
          <a:lstStyle/>
          <a:p>
            <a:pPr lvl="0">
              <a:spcBef>
                <a:spcPts val="440"/>
              </a:spcBef>
              <a:buClr>
                <a:srgbClr val="A9A57C"/>
              </a:buClr>
              <a:buFont typeface="Arial" pitchFamily="32"/>
              <a:buChar char="•"/>
            </a:pPr>
            <a:r>
              <a:rPr lang="en-GB" sz="2400" b="0" dirty="0"/>
              <a:t>Any Questions?</a:t>
            </a:r>
            <a:endParaRPr lang="en-GB" sz="2200" b="0" dirty="0"/>
          </a:p>
        </p:txBody>
      </p:sp>
      <p:sp>
        <p:nvSpPr>
          <p:cNvPr id="6" name="Date Placeholder 3">
            <a:extLst>
              <a:ext uri="{FF2B5EF4-FFF2-40B4-BE49-F238E27FC236}">
                <a16:creationId xmlns:a16="http://schemas.microsoft.com/office/drawing/2014/main" id="{64071668-F58F-5C4D-92C7-1E032F7367F4}"/>
              </a:ext>
            </a:extLst>
          </p:cNvPr>
          <p:cNvSpPr>
            <a:spLocks noGrp="1"/>
          </p:cNvSpPr>
          <p:nvPr>
            <p:ph type="dt" sz="half" idx="10"/>
          </p:nvPr>
        </p:nvSpPr>
        <p:spPr>
          <a:xfrm>
            <a:off x="722870" y="6512663"/>
            <a:ext cx="3882081" cy="151019"/>
          </a:xfrm>
          <a:prstGeom prst="rect">
            <a:avLst/>
          </a:prstGeom>
        </p:spPr>
        <p:txBody>
          <a:bodyPr vert="horz" lIns="91440" tIns="45720" rIns="91440" bIns="45720" rtlCol="0" anchor="ctr"/>
          <a:lstStyle>
            <a:lvl1pPr algn="l">
              <a:defRPr sz="10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r>
              <a:rPr lang="en-US" b="1"/>
              <a:t>MCAST</a:t>
            </a:r>
            <a:r>
              <a:rPr lang="en-US"/>
              <a:t> - Malta College of Arts, Science &amp; Technology</a:t>
            </a:r>
            <a:endParaRPr lang="en-US" dirty="0"/>
          </a:p>
        </p:txBody>
      </p:sp>
    </p:spTree>
    <p:extLst>
      <p:ext uri="{BB962C8B-B14F-4D97-AF65-F5344CB8AC3E}">
        <p14:creationId xmlns:p14="http://schemas.microsoft.com/office/powerpoint/2010/main" val="101635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1153C-F430-4BE7-8D52-30E340CA70F2}"/>
              </a:ext>
            </a:extLst>
          </p:cNvPr>
          <p:cNvSpPr>
            <a:spLocks noGrp="1"/>
          </p:cNvSpPr>
          <p:nvPr>
            <p:ph type="title"/>
          </p:nvPr>
        </p:nvSpPr>
        <p:spPr/>
        <p:txBody>
          <a:bodyPr/>
          <a:lstStyle/>
          <a:p>
            <a:r>
              <a:rPr lang="en-GB" dirty="0"/>
              <a:t>Hash tables and applications </a:t>
            </a:r>
          </a:p>
        </p:txBody>
      </p:sp>
      <p:sp>
        <p:nvSpPr>
          <p:cNvPr id="3" name="Content Placeholder 2">
            <a:extLst>
              <a:ext uri="{FF2B5EF4-FFF2-40B4-BE49-F238E27FC236}">
                <a16:creationId xmlns:a16="http://schemas.microsoft.com/office/drawing/2014/main" id="{6ECB6FCF-6512-4881-9C89-742985645B05}"/>
              </a:ext>
            </a:extLst>
          </p:cNvPr>
          <p:cNvSpPr>
            <a:spLocks noGrp="1"/>
          </p:cNvSpPr>
          <p:nvPr>
            <p:ph idx="1"/>
          </p:nvPr>
        </p:nvSpPr>
        <p:spPr/>
        <p:txBody>
          <a:bodyPr/>
          <a:lstStyle/>
          <a:p>
            <a:pPr>
              <a:spcBef>
                <a:spcPts val="440"/>
              </a:spcBef>
              <a:buClr>
                <a:srgbClr val="A9A57C"/>
              </a:buClr>
              <a:buFont typeface="Arial" pitchFamily="32"/>
              <a:buChar char="•"/>
            </a:pPr>
            <a:r>
              <a:rPr lang="en-GB" sz="2000" dirty="0"/>
              <a:t>Hash tables are a data structure that are useful because they offer a very efficient implementation of the associative array.</a:t>
            </a:r>
          </a:p>
          <a:p>
            <a:pPr>
              <a:spcBef>
                <a:spcPts val="440"/>
              </a:spcBef>
              <a:buClr>
                <a:srgbClr val="A9A57C"/>
              </a:buClr>
              <a:buFont typeface="Arial" pitchFamily="32"/>
              <a:buChar char="•"/>
            </a:pPr>
            <a:endParaRPr lang="en-GB" sz="2000" dirty="0"/>
          </a:p>
          <a:p>
            <a:pPr>
              <a:spcBef>
                <a:spcPts val="440"/>
              </a:spcBef>
              <a:buClr>
                <a:srgbClr val="A9A57C"/>
              </a:buClr>
              <a:buFont typeface="Arial" pitchFamily="32"/>
              <a:buChar char="•"/>
            </a:pPr>
            <a:r>
              <a:rPr lang="en-US" sz="2000" dirty="0"/>
              <a:t>While many operations have a worst case of O(n), in practice, Hash tables have an average speed for the Insert, Update, Remove and Get operations of O(1).</a:t>
            </a:r>
          </a:p>
          <a:p>
            <a:pPr>
              <a:spcBef>
                <a:spcPts val="440"/>
              </a:spcBef>
              <a:buClr>
                <a:srgbClr val="A9A57C"/>
              </a:buClr>
              <a:buFont typeface="Arial" pitchFamily="32"/>
              <a:buChar char="•"/>
            </a:pPr>
            <a:endParaRPr lang="en-US" sz="2000" dirty="0"/>
          </a:p>
          <a:p>
            <a:pPr>
              <a:spcBef>
                <a:spcPts val="440"/>
              </a:spcBef>
              <a:buClr>
                <a:srgbClr val="A9A57C"/>
              </a:buClr>
              <a:buFont typeface="Arial" pitchFamily="32"/>
              <a:buChar char="•"/>
            </a:pPr>
            <a:r>
              <a:rPr lang="en-US" sz="2000" dirty="0"/>
              <a:t>In a lot of cases (especially those that do not require to sort the data), hash tables are faster in practice than trees, and can be used in a lot of situations like:</a:t>
            </a:r>
          </a:p>
          <a:p>
            <a:pPr lvl="1">
              <a:spcBef>
                <a:spcPts val="440"/>
              </a:spcBef>
              <a:buClr>
                <a:srgbClr val="A9A57C"/>
              </a:buClr>
              <a:buFont typeface="Arial" pitchFamily="32"/>
              <a:buChar char="•"/>
            </a:pPr>
            <a:r>
              <a:rPr lang="en-US" sz="1800" dirty="0"/>
              <a:t>Caching</a:t>
            </a:r>
          </a:p>
          <a:p>
            <a:pPr lvl="1">
              <a:spcBef>
                <a:spcPts val="440"/>
              </a:spcBef>
              <a:buClr>
                <a:srgbClr val="A9A57C"/>
              </a:buClr>
              <a:buFont typeface="Arial" pitchFamily="32"/>
              <a:buChar char="•"/>
            </a:pPr>
            <a:r>
              <a:rPr lang="en-US" sz="1800" dirty="0"/>
              <a:t>Implementing associative arrays</a:t>
            </a:r>
          </a:p>
          <a:p>
            <a:pPr lvl="1">
              <a:spcBef>
                <a:spcPts val="440"/>
              </a:spcBef>
              <a:buClr>
                <a:srgbClr val="A9A57C"/>
              </a:buClr>
              <a:buFont typeface="Arial" pitchFamily="32"/>
              <a:buChar char="•"/>
            </a:pPr>
            <a:r>
              <a:rPr lang="en-US" sz="1800" dirty="0"/>
              <a:t>Implementing indexes</a:t>
            </a:r>
          </a:p>
          <a:p>
            <a:pPr lvl="1">
              <a:spcBef>
                <a:spcPts val="440"/>
              </a:spcBef>
              <a:buClr>
                <a:srgbClr val="A9A57C"/>
              </a:buClr>
              <a:buFont typeface="Arial" pitchFamily="32"/>
              <a:buChar char="•"/>
            </a:pPr>
            <a:r>
              <a:rPr lang="en-US" sz="1800" dirty="0"/>
              <a:t>Or as parts of more complex data structures.</a:t>
            </a:r>
            <a:endParaRPr lang="en-GB" sz="1800" dirty="0"/>
          </a:p>
          <a:p>
            <a:pPr>
              <a:spcBef>
                <a:spcPts val="440"/>
              </a:spcBef>
              <a:buClr>
                <a:srgbClr val="A9A57C"/>
              </a:buClr>
              <a:buFont typeface="Arial" pitchFamily="32"/>
              <a:buChar char="•"/>
            </a:pPr>
            <a:endParaRPr lang="en-GB" sz="2000" dirty="0"/>
          </a:p>
        </p:txBody>
      </p:sp>
      <p:sp>
        <p:nvSpPr>
          <p:cNvPr id="4" name="Slide Number Placeholder 3">
            <a:extLst>
              <a:ext uri="{FF2B5EF4-FFF2-40B4-BE49-F238E27FC236}">
                <a16:creationId xmlns:a16="http://schemas.microsoft.com/office/drawing/2014/main" id="{6801D96D-1B56-4F60-AACF-FD9F106A0B36}"/>
              </a:ext>
            </a:extLst>
          </p:cNvPr>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3432288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1153C-F430-4BE7-8D52-30E340CA70F2}"/>
              </a:ext>
            </a:extLst>
          </p:cNvPr>
          <p:cNvSpPr>
            <a:spLocks noGrp="1"/>
          </p:cNvSpPr>
          <p:nvPr>
            <p:ph type="title"/>
          </p:nvPr>
        </p:nvSpPr>
        <p:spPr/>
        <p:txBody>
          <a:bodyPr/>
          <a:lstStyle/>
          <a:p>
            <a:r>
              <a:rPr lang="en-GB" dirty="0"/>
              <a:t>Hash tables and applications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ECB6FCF-6512-4881-9C89-742985645B05}"/>
                  </a:ext>
                </a:extLst>
              </p:cNvPr>
              <p:cNvSpPr>
                <a:spLocks noGrp="1"/>
              </p:cNvSpPr>
              <p:nvPr>
                <p:ph idx="1"/>
              </p:nvPr>
            </p:nvSpPr>
            <p:spPr/>
            <p:txBody>
              <a:bodyPr/>
              <a:lstStyle/>
              <a:p>
                <a:pPr>
                  <a:spcBef>
                    <a:spcPts val="440"/>
                  </a:spcBef>
                  <a:buClr>
                    <a:srgbClr val="A9A57C"/>
                  </a:buClr>
                  <a:buFont typeface="Arial" pitchFamily="32"/>
                  <a:buChar char="•"/>
                </a:pPr>
                <a14:m>
                  <m:oMath xmlns:m="http://schemas.openxmlformats.org/officeDocument/2006/math">
                    <m:r>
                      <m:rPr>
                        <m:sty m:val="p"/>
                      </m:rPr>
                      <a:rPr lang="en-US" sz="2000">
                        <a:latin typeface="Cambria Math" panose="02040503050406030204" pitchFamily="18" charset="0"/>
                      </a:rPr>
                      <m:t>Hash</m:t>
                    </m:r>
                    <m:r>
                      <a:rPr lang="en-US" sz="2000">
                        <a:latin typeface="Cambria Math" panose="02040503050406030204" pitchFamily="18" charset="0"/>
                      </a:rPr>
                      <m:t> </m:t>
                    </m:r>
                  </m:oMath>
                </a14:m>
                <a:r>
                  <a:rPr lang="en-GB" sz="2000" dirty="0"/>
                  <a:t>tables are often implemented based on arrays. These arrays may be filled with key value pairs.</a:t>
                </a:r>
              </a:p>
              <a:p>
                <a:pPr>
                  <a:spcBef>
                    <a:spcPts val="440"/>
                  </a:spcBef>
                  <a:buClr>
                    <a:srgbClr val="A9A57C"/>
                  </a:buClr>
                  <a:buFont typeface="Arial" pitchFamily="32"/>
                  <a:buChar char="•"/>
                </a:pPr>
                <a:endParaRPr lang="en-US" sz="2000" dirty="0"/>
              </a:p>
              <a:p>
                <a:pPr>
                  <a:spcBef>
                    <a:spcPts val="440"/>
                  </a:spcBef>
                  <a:buClr>
                    <a:srgbClr val="A9A57C"/>
                  </a:buClr>
                  <a:buFont typeface="Arial" pitchFamily="32"/>
                  <a:buChar char="•"/>
                </a:pPr>
                <a:r>
                  <a:rPr lang="en-US" sz="2000" dirty="0"/>
                  <a:t>The key is used as a reference/handle to refer to a particular value.</a:t>
                </a:r>
              </a:p>
              <a:p>
                <a:pPr>
                  <a:spcBef>
                    <a:spcPts val="440"/>
                  </a:spcBef>
                  <a:buClr>
                    <a:srgbClr val="A9A57C"/>
                  </a:buClr>
                  <a:buFont typeface="Arial" pitchFamily="32"/>
                  <a:buChar char="•"/>
                </a:pPr>
                <a:endParaRPr lang="en-US" sz="2000" dirty="0"/>
              </a:p>
              <a:p>
                <a:pPr>
                  <a:spcBef>
                    <a:spcPts val="440"/>
                  </a:spcBef>
                  <a:buClr>
                    <a:srgbClr val="A9A57C"/>
                  </a:buClr>
                  <a:buFont typeface="Arial" pitchFamily="32"/>
                  <a:buChar char="•"/>
                </a:pPr>
                <a:r>
                  <a:rPr lang="en-US" sz="2000" dirty="0"/>
                  <a:t>Whenever an operation is required, the key, that refers to the key value pair being manipulated, must be supplied.</a:t>
                </a:r>
              </a:p>
              <a:p>
                <a:pPr>
                  <a:spcBef>
                    <a:spcPts val="440"/>
                  </a:spcBef>
                  <a:buClr>
                    <a:srgbClr val="A9A57C"/>
                  </a:buClr>
                  <a:buFont typeface="Arial" pitchFamily="32"/>
                  <a:buChar char="•"/>
                </a:pPr>
                <a:endParaRPr lang="en-US" sz="2000" dirty="0"/>
              </a:p>
              <a:p>
                <a:pPr>
                  <a:spcBef>
                    <a:spcPts val="440"/>
                  </a:spcBef>
                  <a:buClr>
                    <a:srgbClr val="A9A57C"/>
                  </a:buClr>
                  <a:buFont typeface="Arial" pitchFamily="32"/>
                  <a:buChar char="•"/>
                </a:pPr>
                <a:r>
                  <a:rPr lang="en-US" sz="2000" dirty="0"/>
                  <a:t>The hash table takes advantage of the key requirement and uses the value of the key to find the position within the array where the key value pair will be stored.</a:t>
                </a:r>
              </a:p>
              <a:p>
                <a:pPr>
                  <a:spcBef>
                    <a:spcPts val="440"/>
                  </a:spcBef>
                  <a:buClr>
                    <a:srgbClr val="A9A57C"/>
                  </a:buClr>
                  <a:buFont typeface="Arial" pitchFamily="32"/>
                  <a:buChar char="•"/>
                </a:pPr>
                <a:endParaRPr lang="en-US" sz="2000" dirty="0"/>
              </a:p>
              <a:p>
                <a:pPr>
                  <a:spcBef>
                    <a:spcPts val="440"/>
                  </a:spcBef>
                  <a:buClr>
                    <a:srgbClr val="A9A57C"/>
                  </a:buClr>
                  <a:buFont typeface="Arial" pitchFamily="32"/>
                  <a:buChar char="•"/>
                </a:pPr>
                <a:r>
                  <a:rPr lang="en-US" sz="2000" dirty="0"/>
                  <a:t>The function that takes the key as input and returns the position within the array to use, is called the hash function.</a:t>
                </a:r>
                <a:endParaRPr lang="en-GB" sz="2000" dirty="0"/>
              </a:p>
            </p:txBody>
          </p:sp>
        </mc:Choice>
        <mc:Fallback>
          <p:sp>
            <p:nvSpPr>
              <p:cNvPr id="3" name="Content Placeholder 2">
                <a:extLst>
                  <a:ext uri="{FF2B5EF4-FFF2-40B4-BE49-F238E27FC236}">
                    <a16:creationId xmlns:a16="http://schemas.microsoft.com/office/drawing/2014/main" id="{6ECB6FCF-6512-4881-9C89-742985645B05}"/>
                  </a:ext>
                </a:extLst>
              </p:cNvPr>
              <p:cNvSpPr>
                <a:spLocks noGrp="1" noRot="1" noChangeAspect="1" noMove="1" noResize="1" noEditPoints="1" noAdjustHandles="1" noChangeArrowheads="1" noChangeShapeType="1" noTextEdit="1"/>
              </p:cNvSpPr>
              <p:nvPr>
                <p:ph idx="1"/>
              </p:nvPr>
            </p:nvSpPr>
            <p:spPr>
              <a:blipFill>
                <a:blip r:embed="rId2"/>
                <a:stretch>
                  <a:fillRect l="-522" t="-1401"/>
                </a:stretch>
              </a:blipFill>
            </p:spPr>
            <p:txBody>
              <a:bodyPr/>
              <a:lstStyle/>
              <a:p>
                <a:r>
                  <a:rPr lang="en-MT">
                    <a:noFill/>
                  </a:rPr>
                  <a:t> </a:t>
                </a:r>
              </a:p>
            </p:txBody>
          </p:sp>
        </mc:Fallback>
      </mc:AlternateContent>
      <p:sp>
        <p:nvSpPr>
          <p:cNvPr id="4" name="Slide Number Placeholder 3">
            <a:extLst>
              <a:ext uri="{FF2B5EF4-FFF2-40B4-BE49-F238E27FC236}">
                <a16:creationId xmlns:a16="http://schemas.microsoft.com/office/drawing/2014/main" id="{6801D96D-1B56-4F60-AACF-FD9F106A0B36}"/>
              </a:ext>
            </a:extLst>
          </p:cNvPr>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854603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1153C-F430-4BE7-8D52-30E340CA70F2}"/>
              </a:ext>
            </a:extLst>
          </p:cNvPr>
          <p:cNvSpPr>
            <a:spLocks noGrp="1"/>
          </p:cNvSpPr>
          <p:nvPr>
            <p:ph type="title"/>
          </p:nvPr>
        </p:nvSpPr>
        <p:spPr/>
        <p:txBody>
          <a:bodyPr/>
          <a:lstStyle/>
          <a:p>
            <a:r>
              <a:rPr lang="en-GB" dirty="0"/>
              <a:t>Hash tables and applications </a:t>
            </a:r>
          </a:p>
        </p:txBody>
      </p:sp>
      <p:sp>
        <p:nvSpPr>
          <p:cNvPr id="4" name="Slide Number Placeholder 3">
            <a:extLst>
              <a:ext uri="{FF2B5EF4-FFF2-40B4-BE49-F238E27FC236}">
                <a16:creationId xmlns:a16="http://schemas.microsoft.com/office/drawing/2014/main" id="{6801D96D-1B56-4F60-AACF-FD9F106A0B36}"/>
              </a:ext>
            </a:extLst>
          </p:cNvPr>
          <p:cNvSpPr>
            <a:spLocks noGrp="1"/>
          </p:cNvSpPr>
          <p:nvPr>
            <p:ph type="sldNum" sz="quarter" idx="12"/>
          </p:nvPr>
        </p:nvSpPr>
        <p:spPr/>
        <p:txBody>
          <a:bodyPr/>
          <a:lstStyle/>
          <a:p>
            <a:fld id="{B6F15528-21DE-4FAA-801E-634DDDAF4B2B}" type="slidenum">
              <a:rPr lang="en-US" smtClean="0"/>
              <a:pPr/>
              <a:t>6</a:t>
            </a:fld>
            <a:endParaRPr lang="en-US"/>
          </a:p>
        </p:txBody>
      </p:sp>
      <p:sp>
        <p:nvSpPr>
          <p:cNvPr id="6" name="TextBox 5"/>
          <p:cNvSpPr txBox="1"/>
          <p:nvPr/>
        </p:nvSpPr>
        <p:spPr>
          <a:xfrm>
            <a:off x="2590800" y="1828801"/>
            <a:ext cx="5121082" cy="646331"/>
          </a:xfrm>
          <a:prstGeom prst="rect">
            <a:avLst/>
          </a:prstGeom>
          <a:noFill/>
        </p:spPr>
        <p:txBody>
          <a:bodyPr wrap="none" rtlCol="0">
            <a:spAutoFit/>
          </a:bodyPr>
          <a:lstStyle/>
          <a:p>
            <a:r>
              <a:rPr lang="en-US" dirty="0"/>
              <a:t>// Insert the key value pair, &lt;k, v&gt; into the hash table</a:t>
            </a:r>
            <a:br>
              <a:rPr lang="en-US" dirty="0"/>
            </a:br>
            <a:r>
              <a:rPr lang="en-US" dirty="0"/>
              <a:t>Insert(k, v)</a:t>
            </a:r>
            <a:endParaRPr lang="en-GB" dirty="0"/>
          </a:p>
        </p:txBody>
      </p:sp>
      <p:sp>
        <p:nvSpPr>
          <p:cNvPr id="7" name="Down Arrow 6"/>
          <p:cNvSpPr/>
          <p:nvPr/>
        </p:nvSpPr>
        <p:spPr>
          <a:xfrm>
            <a:off x="3048000" y="2475132"/>
            <a:ext cx="152400" cy="5728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p:cNvSpPr txBox="1"/>
          <p:nvPr/>
        </p:nvSpPr>
        <p:spPr>
          <a:xfrm>
            <a:off x="2590800" y="3068426"/>
            <a:ext cx="6728298" cy="369332"/>
          </a:xfrm>
          <a:prstGeom prst="rect">
            <a:avLst/>
          </a:prstGeom>
          <a:noFill/>
        </p:spPr>
        <p:txBody>
          <a:bodyPr wrap="square" rtlCol="0">
            <a:spAutoFit/>
          </a:bodyPr>
          <a:lstStyle/>
          <a:p>
            <a:r>
              <a:rPr lang="en-US" dirty="0"/>
              <a:t>// Apply the hash function, h, on the key, to obtain the position h(k)</a:t>
            </a:r>
            <a:endParaRPr lang="en-GB" dirty="0"/>
          </a:p>
        </p:txBody>
      </p:sp>
      <p:sp>
        <p:nvSpPr>
          <p:cNvPr id="9" name="Down Arrow 8"/>
          <p:cNvSpPr/>
          <p:nvPr/>
        </p:nvSpPr>
        <p:spPr>
          <a:xfrm>
            <a:off x="3048000" y="3738324"/>
            <a:ext cx="152400" cy="5728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p:cNvSpPr txBox="1"/>
          <p:nvPr/>
        </p:nvSpPr>
        <p:spPr>
          <a:xfrm>
            <a:off x="2590800" y="4338687"/>
            <a:ext cx="6521914" cy="369332"/>
          </a:xfrm>
          <a:prstGeom prst="rect">
            <a:avLst/>
          </a:prstGeom>
          <a:noFill/>
        </p:spPr>
        <p:txBody>
          <a:bodyPr wrap="none" rtlCol="0">
            <a:spAutoFit/>
          </a:bodyPr>
          <a:lstStyle/>
          <a:p>
            <a:r>
              <a:rPr lang="en-US" dirty="0"/>
              <a:t>// Place the key value pair in the identified position within the array</a:t>
            </a:r>
            <a:endParaRPr lang="en-GB" dirty="0"/>
          </a:p>
        </p:txBody>
      </p:sp>
      <p:graphicFrame>
        <p:nvGraphicFramePr>
          <p:cNvPr id="11" name="Table 10"/>
          <p:cNvGraphicFramePr>
            <a:graphicFrameLocks noGrp="1"/>
          </p:cNvGraphicFramePr>
          <p:nvPr/>
        </p:nvGraphicFramePr>
        <p:xfrm>
          <a:off x="2590800" y="5025340"/>
          <a:ext cx="7391400" cy="370840"/>
        </p:xfrm>
        <a:graphic>
          <a:graphicData uri="http://schemas.openxmlformats.org/drawingml/2006/table">
            <a:tbl>
              <a:tblPr firstRow="1" bandRow="1">
                <a:tableStyleId>{D7AC3CCA-C797-4891-BE02-D94E43425B78}</a:tableStyleId>
              </a:tblPr>
              <a:tblGrid>
                <a:gridCol w="739140">
                  <a:extLst>
                    <a:ext uri="{9D8B030D-6E8A-4147-A177-3AD203B41FA5}">
                      <a16:colId xmlns:a16="http://schemas.microsoft.com/office/drawing/2014/main" val="2424132534"/>
                    </a:ext>
                  </a:extLst>
                </a:gridCol>
                <a:gridCol w="739140">
                  <a:extLst>
                    <a:ext uri="{9D8B030D-6E8A-4147-A177-3AD203B41FA5}">
                      <a16:colId xmlns:a16="http://schemas.microsoft.com/office/drawing/2014/main" val="1889233716"/>
                    </a:ext>
                  </a:extLst>
                </a:gridCol>
                <a:gridCol w="739140">
                  <a:extLst>
                    <a:ext uri="{9D8B030D-6E8A-4147-A177-3AD203B41FA5}">
                      <a16:colId xmlns:a16="http://schemas.microsoft.com/office/drawing/2014/main" val="992395980"/>
                    </a:ext>
                  </a:extLst>
                </a:gridCol>
                <a:gridCol w="739140">
                  <a:extLst>
                    <a:ext uri="{9D8B030D-6E8A-4147-A177-3AD203B41FA5}">
                      <a16:colId xmlns:a16="http://schemas.microsoft.com/office/drawing/2014/main" val="2857860185"/>
                    </a:ext>
                  </a:extLst>
                </a:gridCol>
                <a:gridCol w="739140">
                  <a:extLst>
                    <a:ext uri="{9D8B030D-6E8A-4147-A177-3AD203B41FA5}">
                      <a16:colId xmlns:a16="http://schemas.microsoft.com/office/drawing/2014/main" val="806156213"/>
                    </a:ext>
                  </a:extLst>
                </a:gridCol>
                <a:gridCol w="739140">
                  <a:extLst>
                    <a:ext uri="{9D8B030D-6E8A-4147-A177-3AD203B41FA5}">
                      <a16:colId xmlns:a16="http://schemas.microsoft.com/office/drawing/2014/main" val="4262273287"/>
                    </a:ext>
                  </a:extLst>
                </a:gridCol>
                <a:gridCol w="739140">
                  <a:extLst>
                    <a:ext uri="{9D8B030D-6E8A-4147-A177-3AD203B41FA5}">
                      <a16:colId xmlns:a16="http://schemas.microsoft.com/office/drawing/2014/main" val="4052589922"/>
                    </a:ext>
                  </a:extLst>
                </a:gridCol>
                <a:gridCol w="739140">
                  <a:extLst>
                    <a:ext uri="{9D8B030D-6E8A-4147-A177-3AD203B41FA5}">
                      <a16:colId xmlns:a16="http://schemas.microsoft.com/office/drawing/2014/main" val="3603970346"/>
                    </a:ext>
                  </a:extLst>
                </a:gridCol>
                <a:gridCol w="739140">
                  <a:extLst>
                    <a:ext uri="{9D8B030D-6E8A-4147-A177-3AD203B41FA5}">
                      <a16:colId xmlns:a16="http://schemas.microsoft.com/office/drawing/2014/main" val="500469692"/>
                    </a:ext>
                  </a:extLst>
                </a:gridCol>
                <a:gridCol w="739140">
                  <a:extLst>
                    <a:ext uri="{9D8B030D-6E8A-4147-A177-3AD203B41FA5}">
                      <a16:colId xmlns:a16="http://schemas.microsoft.com/office/drawing/2014/main" val="4020973622"/>
                    </a:ext>
                  </a:extLst>
                </a:gridCol>
              </a:tblGrid>
              <a:tr h="370840">
                <a:tc>
                  <a:txBody>
                    <a:bodyPr/>
                    <a:lstStyle/>
                    <a:p>
                      <a:endParaRPr lang="en-GB" dirty="0"/>
                    </a:p>
                  </a:txBody>
                  <a:tcPr/>
                </a:tc>
                <a:tc>
                  <a:txBody>
                    <a:bodyPr/>
                    <a:lstStyle/>
                    <a:p>
                      <a:endParaRPr lang="en-GB"/>
                    </a:p>
                  </a:txBody>
                  <a:tcPr/>
                </a:tc>
                <a:tc>
                  <a:txBody>
                    <a:bodyPr/>
                    <a:lstStyle/>
                    <a:p>
                      <a:r>
                        <a:rPr lang="en-US" b="0" dirty="0"/>
                        <a:t>&lt;k, </a:t>
                      </a:r>
                      <a:r>
                        <a:rPr lang="en-US" b="0" baseline="0" dirty="0"/>
                        <a:t>v&gt;</a:t>
                      </a:r>
                      <a:endParaRPr lang="en-GB" b="0" dirty="0"/>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860450070"/>
                  </a:ext>
                </a:extLst>
              </a:tr>
            </a:tbl>
          </a:graphicData>
        </a:graphic>
      </p:graphicFrame>
      <p:sp>
        <p:nvSpPr>
          <p:cNvPr id="12" name="TextBox 11"/>
          <p:cNvSpPr txBox="1"/>
          <p:nvPr/>
        </p:nvSpPr>
        <p:spPr>
          <a:xfrm>
            <a:off x="4191000" y="4682014"/>
            <a:ext cx="551754" cy="369332"/>
          </a:xfrm>
          <a:prstGeom prst="rect">
            <a:avLst/>
          </a:prstGeom>
          <a:noFill/>
        </p:spPr>
        <p:txBody>
          <a:bodyPr wrap="none" rtlCol="0">
            <a:spAutoFit/>
          </a:bodyPr>
          <a:lstStyle/>
          <a:p>
            <a:r>
              <a:rPr lang="en-US" dirty="0"/>
              <a:t>h(k)</a:t>
            </a:r>
            <a:endParaRPr lang="en-GB" dirty="0"/>
          </a:p>
        </p:txBody>
      </p:sp>
      <p:sp>
        <p:nvSpPr>
          <p:cNvPr id="13" name="TextBox 12"/>
          <p:cNvSpPr txBox="1"/>
          <p:nvPr/>
        </p:nvSpPr>
        <p:spPr>
          <a:xfrm>
            <a:off x="2590800" y="5784384"/>
            <a:ext cx="7447360" cy="646331"/>
          </a:xfrm>
          <a:prstGeom prst="rect">
            <a:avLst/>
          </a:prstGeom>
          <a:noFill/>
        </p:spPr>
        <p:txBody>
          <a:bodyPr wrap="none" rtlCol="0">
            <a:spAutoFit/>
          </a:bodyPr>
          <a:lstStyle/>
          <a:p>
            <a:r>
              <a:rPr lang="en-US" dirty="0"/>
              <a:t>// When manipulating the entry related to key k, h(k), will once again be used</a:t>
            </a:r>
            <a:br>
              <a:rPr lang="en-US" dirty="0"/>
            </a:br>
            <a:r>
              <a:rPr lang="en-US" dirty="0"/>
              <a:t>// to get the same position where the key value pair is stored.</a:t>
            </a:r>
            <a:endParaRPr lang="en-GB" dirty="0"/>
          </a:p>
        </p:txBody>
      </p:sp>
    </p:spTree>
    <p:extLst>
      <p:ext uri="{BB962C8B-B14F-4D97-AF65-F5344CB8AC3E}">
        <p14:creationId xmlns:p14="http://schemas.microsoft.com/office/powerpoint/2010/main" val="2614998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1153C-F430-4BE7-8D52-30E340CA70F2}"/>
              </a:ext>
            </a:extLst>
          </p:cNvPr>
          <p:cNvSpPr>
            <a:spLocks noGrp="1"/>
          </p:cNvSpPr>
          <p:nvPr>
            <p:ph type="title"/>
          </p:nvPr>
        </p:nvSpPr>
        <p:spPr/>
        <p:txBody>
          <a:bodyPr/>
          <a:lstStyle/>
          <a:p>
            <a:r>
              <a:rPr lang="en-US" dirty="0"/>
              <a:t>Hashing functions</a:t>
            </a:r>
            <a:endParaRPr lang="en-GB"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ECB6FCF-6512-4881-9C89-742985645B05}"/>
                  </a:ext>
                </a:extLst>
              </p:cNvPr>
              <p:cNvSpPr>
                <a:spLocks noGrp="1"/>
              </p:cNvSpPr>
              <p:nvPr>
                <p:ph idx="1"/>
              </p:nvPr>
            </p:nvSpPr>
            <p:spPr/>
            <p:txBody>
              <a:bodyPr/>
              <a:lstStyle/>
              <a:p>
                <a:pPr>
                  <a:spcBef>
                    <a:spcPts val="440"/>
                  </a:spcBef>
                  <a:buClr>
                    <a:srgbClr val="A9A57C"/>
                  </a:buClr>
                  <a:buFont typeface="Arial" pitchFamily="32"/>
                  <a:buChar char="•"/>
                </a:pPr>
                <a:r>
                  <a:rPr lang="en-US" sz="2000" dirty="0"/>
                  <a:t>The hash function is a function that maps the keys to a position within the underlying array.  Let n represent the length of the array.</a:t>
                </a:r>
              </a:p>
              <a:p>
                <a:pPr>
                  <a:spcBef>
                    <a:spcPts val="440"/>
                  </a:spcBef>
                  <a:buClr>
                    <a:srgbClr val="A9A57C"/>
                  </a:buClr>
                  <a:buFont typeface="Arial" pitchFamily="32"/>
                  <a:buChar char="•"/>
                </a:pPr>
                <a:endParaRPr lang="en-US" sz="2000" dirty="0"/>
              </a:p>
              <a:p>
                <a:pPr>
                  <a:spcBef>
                    <a:spcPts val="440"/>
                  </a:spcBef>
                  <a:buClr>
                    <a:srgbClr val="A9A57C"/>
                  </a:buClr>
                  <a:buFont typeface="Arial" pitchFamily="32"/>
                  <a:buChar char="•"/>
                </a:pPr>
                <a:r>
                  <a:rPr lang="en-US" sz="2000" dirty="0"/>
                  <a:t>A hash function is a function:</a:t>
                </a:r>
              </a:p>
              <a:p>
                <a:pPr marL="114300" indent="0">
                  <a:spcBef>
                    <a:spcPts val="440"/>
                  </a:spcBef>
                  <a:buClr>
                    <a:srgbClr val="A9A57C"/>
                  </a:buClr>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h</m:t>
                      </m:r>
                      <m:r>
                        <a:rPr lang="en-US" sz="2000" i="1">
                          <a:latin typeface="Cambria Math" panose="02040503050406030204" pitchFamily="18" charset="0"/>
                        </a:rPr>
                        <m:t> :</m:t>
                      </m:r>
                      <m:r>
                        <a:rPr lang="en-US" sz="2000" i="1">
                          <a:latin typeface="Cambria Math" panose="02040503050406030204" pitchFamily="18" charset="0"/>
                        </a:rPr>
                        <m:t>𝑈</m:t>
                      </m:r>
                      <m:r>
                        <a:rPr lang="en-US" sz="2000" i="1">
                          <a:latin typeface="Cambria Math" panose="02040503050406030204" pitchFamily="18" charset="0"/>
                        </a:rPr>
                        <m:t>→ </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ℤ</m:t>
                          </m:r>
                        </m:e>
                        <m:sub>
                          <m:r>
                            <a:rPr lang="en-US" sz="2000" i="1">
                              <a:latin typeface="Cambria Math" panose="02040503050406030204" pitchFamily="18" charset="0"/>
                              <a:ea typeface="Cambria Math" panose="02040503050406030204" pitchFamily="18" charset="0"/>
                            </a:rPr>
                            <m:t>𝑛</m:t>
                          </m:r>
                        </m:sub>
                      </m:sSub>
                    </m:oMath>
                  </m:oMathPara>
                </a14:m>
                <a:endParaRPr lang="en-GB" sz="2000" dirty="0"/>
              </a:p>
              <a:p>
                <a:pPr>
                  <a:spcBef>
                    <a:spcPts val="440"/>
                  </a:spcBef>
                  <a:buClr>
                    <a:srgbClr val="A9A57C"/>
                  </a:buClr>
                  <a:buFont typeface="Arial" pitchFamily="32"/>
                  <a:buChar char="•"/>
                </a:pPr>
                <a:r>
                  <a:rPr lang="en-US" sz="2000" dirty="0"/>
                  <a:t>Where U is the set of all possible keys and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ℤ</m:t>
                        </m:r>
                      </m:e>
                      <m:sub>
                        <m:r>
                          <a:rPr lang="en-US" sz="2000" i="1">
                            <a:latin typeface="Cambria Math" panose="02040503050406030204" pitchFamily="18" charset="0"/>
                            <a:ea typeface="Cambria Math" panose="02040503050406030204" pitchFamily="18" charset="0"/>
                          </a:rPr>
                          <m:t>𝑛</m:t>
                        </m:r>
                      </m:sub>
                    </m:sSub>
                  </m:oMath>
                </a14:m>
                <a:r>
                  <a:rPr lang="en-US" sz="2000" dirty="0"/>
                  <a:t> are the integers modulo n (i.e. { 0, 1, 2, 3, … , n-1 } ).</a:t>
                </a:r>
              </a:p>
              <a:p>
                <a:pPr>
                  <a:spcBef>
                    <a:spcPts val="440"/>
                  </a:spcBef>
                  <a:buClr>
                    <a:srgbClr val="A9A57C"/>
                  </a:buClr>
                  <a:buFont typeface="Arial" pitchFamily="32"/>
                  <a:buChar char="•"/>
                </a:pPr>
                <a:endParaRPr lang="en-US" sz="2000" dirty="0"/>
              </a:p>
              <a:p>
                <a:pPr>
                  <a:spcBef>
                    <a:spcPts val="440"/>
                  </a:spcBef>
                  <a:buClr>
                    <a:srgbClr val="A9A57C"/>
                  </a:buClr>
                  <a:buFont typeface="Arial" pitchFamily="32"/>
                  <a:buChar char="•"/>
                </a:pPr>
                <a:r>
                  <a:rPr lang="en-US" sz="2000" dirty="0"/>
                  <a:t>In many cases, |U| is much larger than n, and therefore h is not injective, or one-to-one.  This means that some keys will be mapped to the same position! </a:t>
                </a:r>
                <a:endParaRPr lang="en-GB" sz="2000" dirty="0"/>
              </a:p>
            </p:txBody>
          </p:sp>
        </mc:Choice>
        <mc:Fallback>
          <p:sp>
            <p:nvSpPr>
              <p:cNvPr id="3" name="Content Placeholder 2">
                <a:extLst>
                  <a:ext uri="{FF2B5EF4-FFF2-40B4-BE49-F238E27FC236}">
                    <a16:creationId xmlns:a16="http://schemas.microsoft.com/office/drawing/2014/main" id="{6ECB6FCF-6512-4881-9C89-742985645B05}"/>
                  </a:ext>
                </a:extLst>
              </p:cNvPr>
              <p:cNvSpPr>
                <a:spLocks noGrp="1" noRot="1" noChangeAspect="1" noMove="1" noResize="1" noEditPoints="1" noAdjustHandles="1" noChangeArrowheads="1" noChangeShapeType="1" noTextEdit="1"/>
              </p:cNvSpPr>
              <p:nvPr>
                <p:ph idx="1"/>
              </p:nvPr>
            </p:nvSpPr>
            <p:spPr>
              <a:blipFill>
                <a:blip r:embed="rId2"/>
                <a:stretch>
                  <a:fillRect l="-522" t="-1401" r="-522"/>
                </a:stretch>
              </a:blipFill>
            </p:spPr>
            <p:txBody>
              <a:bodyPr/>
              <a:lstStyle/>
              <a:p>
                <a:r>
                  <a:rPr lang="en-MT">
                    <a:noFill/>
                  </a:rPr>
                  <a:t> </a:t>
                </a:r>
              </a:p>
            </p:txBody>
          </p:sp>
        </mc:Fallback>
      </mc:AlternateContent>
      <p:sp>
        <p:nvSpPr>
          <p:cNvPr id="4" name="Slide Number Placeholder 3">
            <a:extLst>
              <a:ext uri="{FF2B5EF4-FFF2-40B4-BE49-F238E27FC236}">
                <a16:creationId xmlns:a16="http://schemas.microsoft.com/office/drawing/2014/main" id="{6801D96D-1B56-4F60-AACF-FD9F106A0B36}"/>
              </a:ext>
            </a:extLst>
          </p:cNvPr>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1007408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1153C-F430-4BE7-8D52-30E340CA70F2}"/>
              </a:ext>
            </a:extLst>
          </p:cNvPr>
          <p:cNvSpPr>
            <a:spLocks noGrp="1"/>
          </p:cNvSpPr>
          <p:nvPr>
            <p:ph type="title"/>
          </p:nvPr>
        </p:nvSpPr>
        <p:spPr/>
        <p:txBody>
          <a:bodyPr/>
          <a:lstStyle/>
          <a:p>
            <a:r>
              <a:rPr lang="en-US" dirty="0"/>
              <a:t>Hashing functions</a:t>
            </a:r>
            <a:endParaRPr lang="en-GB" dirty="0"/>
          </a:p>
        </p:txBody>
      </p:sp>
      <p:sp>
        <p:nvSpPr>
          <p:cNvPr id="3" name="Content Placeholder 2">
            <a:extLst>
              <a:ext uri="{FF2B5EF4-FFF2-40B4-BE49-F238E27FC236}">
                <a16:creationId xmlns:a16="http://schemas.microsoft.com/office/drawing/2014/main" id="{6ECB6FCF-6512-4881-9C89-742985645B05}"/>
              </a:ext>
            </a:extLst>
          </p:cNvPr>
          <p:cNvSpPr>
            <a:spLocks noGrp="1"/>
          </p:cNvSpPr>
          <p:nvPr>
            <p:ph idx="1"/>
          </p:nvPr>
        </p:nvSpPr>
        <p:spPr/>
        <p:txBody>
          <a:bodyPr/>
          <a:lstStyle/>
          <a:p>
            <a:pPr>
              <a:spcBef>
                <a:spcPts val="440"/>
              </a:spcBef>
              <a:buClr>
                <a:srgbClr val="A9A57C"/>
              </a:buClr>
              <a:buFont typeface="Arial" pitchFamily="32"/>
              <a:buChar char="•"/>
            </a:pPr>
            <a:r>
              <a:rPr lang="en-US" sz="2000" dirty="0"/>
              <a:t>In many cases, |U| is much larger than n, and therefore h is not injective, or one-to-one.  This means that different keys, may have the same hash value and multiple keys may point towards the same array position.</a:t>
            </a:r>
          </a:p>
          <a:p>
            <a:pPr>
              <a:spcBef>
                <a:spcPts val="440"/>
              </a:spcBef>
              <a:buClr>
                <a:srgbClr val="A9A57C"/>
              </a:buClr>
              <a:buFont typeface="Arial" pitchFamily="32"/>
              <a:buChar char="•"/>
            </a:pPr>
            <a:r>
              <a:rPr lang="en-US" sz="2000" dirty="0"/>
              <a:t>If this happens, it is called a </a:t>
            </a:r>
            <a:r>
              <a:rPr lang="en-US" sz="2000" i="1" dirty="0"/>
              <a:t>collision</a:t>
            </a:r>
            <a:r>
              <a:rPr lang="en-US" sz="2000" dirty="0"/>
              <a:t>.</a:t>
            </a:r>
            <a:endParaRPr lang="en-GB" sz="2000" dirty="0"/>
          </a:p>
        </p:txBody>
      </p:sp>
      <p:sp>
        <p:nvSpPr>
          <p:cNvPr id="4" name="Slide Number Placeholder 3">
            <a:extLst>
              <a:ext uri="{FF2B5EF4-FFF2-40B4-BE49-F238E27FC236}">
                <a16:creationId xmlns:a16="http://schemas.microsoft.com/office/drawing/2014/main" id="{6801D96D-1B56-4F60-AACF-FD9F106A0B36}"/>
              </a:ext>
            </a:extLst>
          </p:cNvPr>
          <p:cNvSpPr>
            <a:spLocks noGrp="1"/>
          </p:cNvSpPr>
          <p:nvPr>
            <p:ph type="sldNum" sz="quarter" idx="12"/>
          </p:nvPr>
        </p:nvSpPr>
        <p:spPr/>
        <p:txBody>
          <a:bodyPr/>
          <a:lstStyle/>
          <a:p>
            <a:fld id="{B6F15528-21DE-4FAA-801E-634DDDAF4B2B}" type="slidenum">
              <a:rPr lang="en-US" smtClean="0"/>
              <a:pPr/>
              <a:t>8</a:t>
            </a:fld>
            <a:endParaRPr lang="en-US"/>
          </a:p>
        </p:txBody>
      </p:sp>
      <p:pic>
        <p:nvPicPr>
          <p:cNvPr id="5" name="Picture 4"/>
          <p:cNvPicPr>
            <a:picLocks noChangeAspect="1"/>
          </p:cNvPicPr>
          <p:nvPr/>
        </p:nvPicPr>
        <p:blipFill>
          <a:blip r:embed="rId2"/>
          <a:stretch>
            <a:fillRect/>
          </a:stretch>
        </p:blipFill>
        <p:spPr>
          <a:xfrm>
            <a:off x="3776663" y="3314700"/>
            <a:ext cx="5476875" cy="3086100"/>
          </a:xfrm>
          <a:prstGeom prst="rect">
            <a:avLst/>
          </a:prstGeom>
        </p:spPr>
      </p:pic>
    </p:spTree>
    <p:extLst>
      <p:ext uri="{BB962C8B-B14F-4D97-AF65-F5344CB8AC3E}">
        <p14:creationId xmlns:p14="http://schemas.microsoft.com/office/powerpoint/2010/main" val="3106652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1153C-F430-4BE7-8D52-30E340CA70F2}"/>
              </a:ext>
            </a:extLst>
          </p:cNvPr>
          <p:cNvSpPr>
            <a:spLocks noGrp="1"/>
          </p:cNvSpPr>
          <p:nvPr>
            <p:ph type="title"/>
          </p:nvPr>
        </p:nvSpPr>
        <p:spPr/>
        <p:txBody>
          <a:bodyPr/>
          <a:lstStyle/>
          <a:p>
            <a:r>
              <a:rPr lang="en-US" dirty="0"/>
              <a:t>Hashing functions</a:t>
            </a:r>
            <a:endParaRPr lang="en-GB" dirty="0"/>
          </a:p>
        </p:txBody>
      </p:sp>
      <p:sp>
        <p:nvSpPr>
          <p:cNvPr id="3" name="Content Placeholder 2">
            <a:extLst>
              <a:ext uri="{FF2B5EF4-FFF2-40B4-BE49-F238E27FC236}">
                <a16:creationId xmlns:a16="http://schemas.microsoft.com/office/drawing/2014/main" id="{6ECB6FCF-6512-4881-9C89-742985645B05}"/>
              </a:ext>
            </a:extLst>
          </p:cNvPr>
          <p:cNvSpPr>
            <a:spLocks noGrp="1"/>
          </p:cNvSpPr>
          <p:nvPr>
            <p:ph idx="1"/>
          </p:nvPr>
        </p:nvSpPr>
        <p:spPr/>
        <p:txBody>
          <a:bodyPr/>
          <a:lstStyle/>
          <a:p>
            <a:pPr>
              <a:spcBef>
                <a:spcPts val="440"/>
              </a:spcBef>
              <a:buClr>
                <a:srgbClr val="A9A57C"/>
              </a:buClr>
              <a:buFont typeface="Arial" pitchFamily="32"/>
              <a:buChar char="•"/>
            </a:pPr>
            <a:r>
              <a:rPr lang="en-US" sz="2000" dirty="0"/>
              <a:t>It is possible to avoid collisions altogether by setting |U| = n.  In this case, a hash function can be created that maps each key to a unique position within the array.</a:t>
            </a:r>
          </a:p>
          <a:p>
            <a:pPr>
              <a:spcBef>
                <a:spcPts val="440"/>
              </a:spcBef>
              <a:buClr>
                <a:srgbClr val="A9A57C"/>
              </a:buClr>
              <a:buFont typeface="Arial" pitchFamily="32"/>
              <a:buChar char="•"/>
            </a:pPr>
            <a:r>
              <a:rPr lang="en-US" sz="2000" dirty="0"/>
              <a:t>In this case, instead of a hash table, a direct-address table is created.  The drawback of this structure is the space requirement if only few of the keys are used.</a:t>
            </a:r>
            <a:endParaRPr lang="en-GB" sz="2000" dirty="0"/>
          </a:p>
        </p:txBody>
      </p:sp>
      <p:sp>
        <p:nvSpPr>
          <p:cNvPr id="4" name="Slide Number Placeholder 3">
            <a:extLst>
              <a:ext uri="{FF2B5EF4-FFF2-40B4-BE49-F238E27FC236}">
                <a16:creationId xmlns:a16="http://schemas.microsoft.com/office/drawing/2014/main" id="{6801D96D-1B56-4F60-AACF-FD9F106A0B36}"/>
              </a:ext>
            </a:extLst>
          </p:cNvPr>
          <p:cNvSpPr>
            <a:spLocks noGrp="1"/>
          </p:cNvSpPr>
          <p:nvPr>
            <p:ph type="sldNum" sz="quarter" idx="12"/>
          </p:nvPr>
        </p:nvSpPr>
        <p:spPr/>
        <p:txBody>
          <a:bodyPr/>
          <a:lstStyle/>
          <a:p>
            <a:fld id="{B6F15528-21DE-4FAA-801E-634DDDAF4B2B}" type="slidenum">
              <a:rPr lang="en-US" smtClean="0"/>
              <a:pPr/>
              <a:t>9</a:t>
            </a:fld>
            <a:endParaRPr lang="en-US"/>
          </a:p>
        </p:txBody>
      </p:sp>
      <p:pic>
        <p:nvPicPr>
          <p:cNvPr id="6" name="Picture 5"/>
          <p:cNvPicPr>
            <a:picLocks noChangeAspect="1"/>
          </p:cNvPicPr>
          <p:nvPr/>
        </p:nvPicPr>
        <p:blipFill>
          <a:blip r:embed="rId2"/>
          <a:stretch>
            <a:fillRect/>
          </a:stretch>
        </p:blipFill>
        <p:spPr>
          <a:xfrm>
            <a:off x="3843338" y="3501390"/>
            <a:ext cx="5343525" cy="3295650"/>
          </a:xfrm>
          <a:prstGeom prst="rect">
            <a:avLst/>
          </a:prstGeom>
        </p:spPr>
      </p:pic>
    </p:spTree>
    <p:extLst>
      <p:ext uri="{BB962C8B-B14F-4D97-AF65-F5344CB8AC3E}">
        <p14:creationId xmlns:p14="http://schemas.microsoft.com/office/powerpoint/2010/main" val="69389719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623</TotalTime>
  <Words>2688</Words>
  <Application>Microsoft Office PowerPoint</Application>
  <PresentationFormat>Widescreen</PresentationFormat>
  <Paragraphs>318</Paragraphs>
  <Slides>36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Calibri Light</vt:lpstr>
      <vt:lpstr>Cambria Math</vt:lpstr>
      <vt:lpstr>Monserrat</vt:lpstr>
      <vt:lpstr>Verdana</vt:lpstr>
      <vt:lpstr>Office Theme</vt:lpstr>
      <vt:lpstr>PowerPoint Presentation</vt:lpstr>
      <vt:lpstr>PowerPoint Presentation</vt:lpstr>
      <vt:lpstr>Associative Arrays</vt:lpstr>
      <vt:lpstr>Hash tables and applications </vt:lpstr>
      <vt:lpstr>Hash tables and applications </vt:lpstr>
      <vt:lpstr>Hash tables and applications </vt:lpstr>
      <vt:lpstr>Hashing functions</vt:lpstr>
      <vt:lpstr>Hashing functions</vt:lpstr>
      <vt:lpstr>Hashing functions</vt:lpstr>
      <vt:lpstr>Hashing functions</vt:lpstr>
      <vt:lpstr>Hashing functions</vt:lpstr>
      <vt:lpstr>Hashing functions</vt:lpstr>
      <vt:lpstr>Hashing functions</vt:lpstr>
      <vt:lpstr>Hashing functions</vt:lpstr>
      <vt:lpstr>Hashing functions</vt:lpstr>
      <vt:lpstr>Hashing functions</vt:lpstr>
      <vt:lpstr>Hashing functions</vt:lpstr>
      <vt:lpstr>Hashing functions</vt:lpstr>
      <vt:lpstr>Hashing functions</vt:lpstr>
      <vt:lpstr>Hashing functions</vt:lpstr>
      <vt:lpstr>Hashing functions</vt:lpstr>
      <vt:lpstr>Hashing functions</vt:lpstr>
      <vt:lpstr>Hashing functions</vt:lpstr>
      <vt:lpstr>Collision Resolution</vt:lpstr>
      <vt:lpstr>Collision Resolution</vt:lpstr>
      <vt:lpstr>Collision Resolution</vt:lpstr>
      <vt:lpstr>Collision Resolution</vt:lpstr>
      <vt:lpstr>Collision Resolution</vt:lpstr>
      <vt:lpstr>Collision Resolution</vt:lpstr>
      <vt:lpstr>Collision Resolution</vt:lpstr>
      <vt:lpstr>Collision Resolution</vt:lpstr>
      <vt:lpstr>Collision Resolution</vt:lpstr>
      <vt:lpstr>Collision Resolution</vt:lpstr>
      <vt:lpstr>Load Factor and Implications</vt:lpstr>
      <vt:lpstr>Load Factor and Implications</vt:lpstr>
      <vt:lpstr>End of lesson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Roberta Scerri</dc:creator>
  <cp:lastModifiedBy>Andrew Cortis</cp:lastModifiedBy>
  <cp:revision>236</cp:revision>
  <dcterms:created xsi:type="dcterms:W3CDTF">2021-04-19T17:45:15Z</dcterms:created>
  <dcterms:modified xsi:type="dcterms:W3CDTF">2022-10-03T20:43:20Z</dcterms:modified>
</cp:coreProperties>
</file>