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7" r:id="rId2"/>
    <p:sldId id="259" r:id="rId3"/>
    <p:sldId id="271" r:id="rId4"/>
    <p:sldId id="26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38" autoAdjust="0"/>
  </p:normalViewPr>
  <p:slideViewPr>
    <p:cSldViewPr>
      <p:cViewPr varScale="1">
        <p:scale>
          <a:sx n="74" d="100"/>
          <a:sy n="74" d="100"/>
        </p:scale>
        <p:origin x="126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60796A-D485-4DA9-AB8F-2AE4CE4DF789}" type="datetimeFigureOut">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988543-19B8-4F05-BEF1-4624A043A8F1}" type="slidenum">
              <a:rPr lang="en-US" smtClean="0"/>
              <a:t>‹#›</a:t>
            </a:fld>
            <a:endParaRPr lang="en-US"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60796A-D485-4DA9-AB8F-2AE4CE4DF789}" type="datetimeFigureOut">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988543-19B8-4F05-BEF1-4624A043A8F1}"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60796A-D485-4DA9-AB8F-2AE4CE4DF789}" type="datetimeFigureOut">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988543-19B8-4F05-BEF1-4624A043A8F1}"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60796A-D485-4DA9-AB8F-2AE4CE4DF789}" type="datetimeFigureOut">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988543-19B8-4F05-BEF1-4624A043A8F1}"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60796A-D485-4DA9-AB8F-2AE4CE4DF789}" type="datetimeFigureOut">
              <a:rPr lang="en-US" smtClean="0"/>
              <a:t>8/29/2020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988543-19B8-4F05-BEF1-4624A043A8F1}"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60796A-D485-4DA9-AB8F-2AE4CE4DF789}" type="datetimeFigureOut">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988543-19B8-4F05-BEF1-4624A043A8F1}"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60796A-D485-4DA9-AB8F-2AE4CE4DF789}" type="datetimeFigureOut">
              <a:rPr lang="en-US" smtClean="0"/>
              <a:t>8/29/2020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988543-19B8-4F05-BEF1-4624A043A8F1}"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60796A-D485-4DA9-AB8F-2AE4CE4DF789}" type="datetimeFigureOut">
              <a:rPr lang="en-US" smtClean="0"/>
              <a:t>8/29/2020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988543-19B8-4F05-BEF1-4624A043A8F1}"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0796A-D485-4DA9-AB8F-2AE4CE4DF789}" type="datetimeFigureOut">
              <a:rPr lang="en-US" smtClean="0"/>
              <a:t>8/29/2020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3988543-19B8-4F05-BEF1-4624A043A8F1}"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0796A-D485-4DA9-AB8F-2AE4CE4DF789}" type="datetimeFigureOut">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988543-19B8-4F05-BEF1-4624A043A8F1}"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0796A-D485-4DA9-AB8F-2AE4CE4DF789}" type="datetimeFigureOut">
              <a:rPr lang="en-US" smtClean="0"/>
              <a:t>8/29/2020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988543-19B8-4F05-BEF1-4624A043A8F1}" type="slidenum">
              <a:rPr lang="en-US" smtClean="0"/>
              <a:t>‹#›</a:t>
            </a:fld>
            <a:endParaRPr lang="en-US"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B60796A-D485-4DA9-AB8F-2AE4CE4DF789}" type="datetimeFigureOut">
              <a:rPr lang="en-US" smtClean="0"/>
              <a:t>8/29/2020</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3988543-19B8-4F05-BEF1-4624A043A8F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inkup127@gmail.com"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0"/>
            <a:ext cx="6512511" cy="1143000"/>
          </a:xfrm>
        </p:spPr>
        <p:txBody>
          <a:bodyPr>
            <a:normAutofit fontScale="90000"/>
          </a:bodyPr>
          <a:lstStyle/>
          <a:p>
            <a:pPr marL="0" indent="0" algn="ctr">
              <a:buNone/>
            </a:pPr>
            <a:r>
              <a:rPr lang="en-US" sz="3100" b="1" dirty="0"/>
              <a:t>ABOUT LINK UP</a:t>
            </a:r>
            <a:r>
              <a:rPr lang="en-US" b="1" dirty="0"/>
              <a:t/>
            </a:r>
            <a:br>
              <a:rPr lang="en-US" b="1" dirty="0"/>
            </a:br>
            <a:endParaRPr lang="en-US" dirty="0"/>
          </a:p>
        </p:txBody>
      </p:sp>
      <p:sp>
        <p:nvSpPr>
          <p:cNvPr id="3" name="Content Placeholder 2"/>
          <p:cNvSpPr>
            <a:spLocks noGrp="1"/>
          </p:cNvSpPr>
          <p:nvPr>
            <p:ph sz="quarter" idx="13"/>
          </p:nvPr>
        </p:nvSpPr>
        <p:spPr>
          <a:xfrm>
            <a:off x="395536" y="620687"/>
            <a:ext cx="6408712" cy="3303077"/>
          </a:xfrm>
        </p:spPr>
        <p:txBody>
          <a:bodyPr>
            <a:normAutofit fontScale="25000" lnSpcReduction="20000"/>
          </a:bodyPr>
          <a:lstStyle/>
          <a:p>
            <a:pPr marL="45720" indent="0" algn="just">
              <a:buNone/>
            </a:pPr>
            <a:endParaRPr lang="en-US" sz="2800" b="1" dirty="0" smtClean="0">
              <a:latin typeface="Times New Roman" pitchFamily="18" charset="0"/>
              <a:cs typeface="Times New Roman" pitchFamily="18" charset="0"/>
            </a:endParaRPr>
          </a:p>
          <a:p>
            <a:pPr marL="342900" indent="-296863" algn="just">
              <a:buFont typeface="Wingdings" pitchFamily="2" charset="2"/>
              <a:buChar char="Ø"/>
            </a:pPr>
            <a:r>
              <a:rPr lang="en-US" sz="7200" dirty="0" smtClean="0">
                <a:latin typeface="Times New Roman" pitchFamily="18" charset="0"/>
                <a:cs typeface="Times New Roman" pitchFamily="18" charset="0"/>
              </a:rPr>
              <a:t>The </a:t>
            </a:r>
            <a:r>
              <a:rPr lang="en-US" sz="7200" dirty="0">
                <a:latin typeface="Times New Roman" pitchFamily="18" charset="0"/>
                <a:cs typeface="Times New Roman" pitchFamily="18" charset="0"/>
              </a:rPr>
              <a:t>Link up is </a:t>
            </a:r>
            <a:r>
              <a:rPr lang="en-US" sz="7200" dirty="0" smtClean="0">
                <a:latin typeface="Times New Roman" pitchFamily="18" charset="0"/>
                <a:cs typeface="Times New Roman" pitchFamily="18" charset="0"/>
              </a:rPr>
              <a:t>youth action initiative project </a:t>
            </a:r>
            <a:r>
              <a:rPr lang="en-US" sz="7200" dirty="0">
                <a:latin typeface="Times New Roman" pitchFamily="18" charset="0"/>
                <a:cs typeface="Times New Roman" pitchFamily="18" charset="0"/>
              </a:rPr>
              <a:t>that is aimed at </a:t>
            </a:r>
            <a:r>
              <a:rPr lang="en-US" sz="7200" dirty="0" smtClean="0">
                <a:latin typeface="Times New Roman" pitchFamily="18" charset="0"/>
                <a:cs typeface="Times New Roman" pitchFamily="18" charset="0"/>
              </a:rPr>
              <a:t>providing and promoting first aid skills through  awareness and training </a:t>
            </a:r>
            <a:r>
              <a:rPr lang="en-US" sz="7200" dirty="0">
                <a:latin typeface="Times New Roman" pitchFamily="18" charset="0"/>
                <a:cs typeface="Times New Roman" pitchFamily="18" charset="0"/>
              </a:rPr>
              <a:t>to </a:t>
            </a:r>
            <a:r>
              <a:rPr lang="en-US" sz="7200" dirty="0" smtClean="0">
                <a:latin typeface="Times New Roman" pitchFamily="18" charset="0"/>
                <a:cs typeface="Times New Roman" pitchFamily="18" charset="0"/>
              </a:rPr>
              <a:t>the youth and the public for emergency response  in the various aspects of life and </a:t>
            </a:r>
            <a:r>
              <a:rPr lang="en-US" sz="7200" dirty="0">
                <a:latin typeface="Times New Roman" pitchFamily="18" charset="0"/>
                <a:cs typeface="Times New Roman" pitchFamily="18" charset="0"/>
              </a:rPr>
              <a:t>acquisition of life saving skills. The project is </a:t>
            </a:r>
            <a:r>
              <a:rPr lang="en-US" sz="7200" dirty="0" smtClean="0">
                <a:latin typeface="Times New Roman" pitchFamily="18" charset="0"/>
                <a:cs typeface="Times New Roman" pitchFamily="18" charset="0"/>
              </a:rPr>
              <a:t>to also  </a:t>
            </a:r>
            <a:r>
              <a:rPr lang="en-US" sz="7200" dirty="0">
                <a:latin typeface="Times New Roman" pitchFamily="18" charset="0"/>
                <a:cs typeface="Times New Roman" pitchFamily="18" charset="0"/>
              </a:rPr>
              <a:t>help </a:t>
            </a:r>
            <a:r>
              <a:rPr lang="en-US" sz="7200" dirty="0" smtClean="0">
                <a:latin typeface="Times New Roman" pitchFamily="18" charset="0"/>
                <a:cs typeface="Times New Roman" pitchFamily="18" charset="0"/>
              </a:rPr>
              <a:t>the </a:t>
            </a:r>
            <a:r>
              <a:rPr lang="en-US" sz="7200" dirty="0">
                <a:latin typeface="Times New Roman" pitchFamily="18" charset="0"/>
                <a:cs typeface="Times New Roman" pitchFamily="18" charset="0"/>
              </a:rPr>
              <a:t>marginalized </a:t>
            </a:r>
            <a:r>
              <a:rPr lang="en-US" sz="7200" dirty="0" smtClean="0">
                <a:latin typeface="Times New Roman" pitchFamily="18" charset="0"/>
                <a:cs typeface="Times New Roman" pitchFamily="18" charset="0"/>
              </a:rPr>
              <a:t>members (people with disabilities) of </a:t>
            </a:r>
            <a:r>
              <a:rPr lang="en-US" sz="7200" dirty="0">
                <a:latin typeface="Times New Roman" pitchFamily="18" charset="0"/>
                <a:cs typeface="Times New Roman" pitchFamily="18" charset="0"/>
              </a:rPr>
              <a:t>different </a:t>
            </a:r>
            <a:r>
              <a:rPr lang="en-US" sz="7200" dirty="0" smtClean="0">
                <a:latin typeface="Times New Roman" pitchFamily="18" charset="0"/>
                <a:cs typeface="Times New Roman" pitchFamily="18" charset="0"/>
              </a:rPr>
              <a:t>communities through following;</a:t>
            </a:r>
            <a:endParaRPr lang="en-US" sz="7200" dirty="0">
              <a:latin typeface="Times New Roman" pitchFamily="18" charset="0"/>
              <a:cs typeface="Times New Roman" pitchFamily="18" charset="0"/>
            </a:endParaRPr>
          </a:p>
          <a:p>
            <a:pPr marL="514350" lvl="0" indent="-514350">
              <a:buFont typeface="+mj-lt"/>
              <a:buAutoNum type="alphaLcParenR"/>
            </a:pPr>
            <a:r>
              <a:rPr lang="en-US" sz="6400" b="1" dirty="0">
                <a:latin typeface="Times New Roman" pitchFamily="18" charset="0"/>
                <a:cs typeface="Times New Roman" pitchFamily="18" charset="0"/>
              </a:rPr>
              <a:t>Save </a:t>
            </a:r>
            <a:r>
              <a:rPr lang="en-US" sz="6400" b="1" dirty="0" smtClean="0">
                <a:latin typeface="Times New Roman" pitchFamily="18" charset="0"/>
                <a:cs typeface="Times New Roman" pitchFamily="18" charset="0"/>
              </a:rPr>
              <a:t>Mobile</a:t>
            </a:r>
            <a:endParaRPr lang="en-US" sz="6400" b="1" dirty="0">
              <a:latin typeface="Times New Roman" pitchFamily="18" charset="0"/>
              <a:cs typeface="Times New Roman" pitchFamily="18" charset="0"/>
            </a:endParaRPr>
          </a:p>
          <a:p>
            <a:pPr marL="514350" lvl="0" indent="-514350">
              <a:buFont typeface="+mj-lt"/>
              <a:buAutoNum type="alphaLcParenR"/>
            </a:pPr>
            <a:r>
              <a:rPr lang="en-US" sz="6400" b="1" dirty="0" smtClean="0">
                <a:latin typeface="Times New Roman" pitchFamily="18" charset="0"/>
                <a:cs typeface="Times New Roman" pitchFamily="18" charset="0"/>
              </a:rPr>
              <a:t>E-save (Digital</a:t>
            </a:r>
            <a:r>
              <a:rPr lang="en-US" sz="6400" b="1" dirty="0">
                <a:latin typeface="Times New Roman" pitchFamily="18" charset="0"/>
                <a:cs typeface="Times New Roman" pitchFamily="18" charset="0"/>
              </a:rPr>
              <a:t> Booking </a:t>
            </a:r>
            <a:r>
              <a:rPr lang="en-US" sz="6400" b="1" dirty="0" smtClean="0">
                <a:latin typeface="Times New Roman" pitchFamily="18" charset="0"/>
                <a:cs typeface="Times New Roman" pitchFamily="18" charset="0"/>
              </a:rPr>
              <a:t>and Web interaction Platform)</a:t>
            </a:r>
          </a:p>
          <a:p>
            <a:pPr marL="0" lvl="0" indent="0">
              <a:buNone/>
            </a:pPr>
            <a:endParaRPr lang="en-US" sz="5600" b="1" dirty="0">
              <a:latin typeface="Times New Roman" pitchFamily="18" charset="0"/>
              <a:cs typeface="Times New Roman" pitchFamily="18" charset="0"/>
            </a:endParaRPr>
          </a:p>
          <a:p>
            <a:pPr marL="0" lvl="0" indent="0" algn="ctr">
              <a:buNone/>
            </a:pPr>
            <a:r>
              <a:rPr lang="en-US" sz="9600" b="1" dirty="0" smtClean="0">
                <a:latin typeface="Times New Roman" pitchFamily="18" charset="0"/>
                <a:cs typeface="Times New Roman" pitchFamily="18" charset="0"/>
              </a:rPr>
              <a:t>                          </a:t>
            </a:r>
            <a:r>
              <a:rPr lang="en-US" sz="8000" b="1" dirty="0" smtClean="0">
                <a:latin typeface="Times New Roman" pitchFamily="18" charset="0"/>
                <a:cs typeface="Times New Roman" pitchFamily="18" charset="0"/>
              </a:rPr>
              <a:t>OBJECTIVE</a:t>
            </a:r>
            <a:endParaRPr lang="en-US" sz="4800" dirty="0" smtClean="0">
              <a:latin typeface="Times New Roman" pitchFamily="18" charset="0"/>
              <a:cs typeface="Times New Roman" pitchFamily="18" charset="0"/>
            </a:endParaRPr>
          </a:p>
          <a:p>
            <a:pPr lvl="0" algn="just">
              <a:buFont typeface="Wingdings" pitchFamily="2" charset="2"/>
              <a:buChar char="ü"/>
            </a:pPr>
            <a:r>
              <a:rPr lang="en-US" sz="7200" dirty="0" smtClean="0">
                <a:latin typeface="Times New Roman" pitchFamily="18" charset="0"/>
                <a:cs typeface="Times New Roman" pitchFamily="18" charset="0"/>
              </a:rPr>
              <a:t>To </a:t>
            </a:r>
            <a:r>
              <a:rPr lang="en-US" sz="7200" dirty="0">
                <a:latin typeface="Times New Roman" pitchFamily="18" charset="0"/>
                <a:cs typeface="Times New Roman" pitchFamily="18" charset="0"/>
              </a:rPr>
              <a:t>increase on the first line of care to individuals by at least 75% as we administer first </a:t>
            </a:r>
            <a:r>
              <a:rPr lang="en-US" sz="7200" dirty="0" smtClean="0">
                <a:latin typeface="Times New Roman" pitchFamily="18" charset="0"/>
                <a:cs typeface="Times New Roman" pitchFamily="18" charset="0"/>
              </a:rPr>
              <a:t>aid trainings</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for emergency response.</a:t>
            </a:r>
          </a:p>
          <a:p>
            <a:pPr marL="45720" lvl="0" indent="0">
              <a:buNone/>
            </a:pPr>
            <a:endParaRPr lang="en-US" sz="6400" dirty="0">
              <a:latin typeface="Times New Roman" pitchFamily="18" charset="0"/>
              <a:cs typeface="Times New Roman" pitchFamily="18" charset="0"/>
            </a:endParaRPr>
          </a:p>
          <a:p>
            <a:pPr marL="0" lvl="0" indent="0">
              <a:buNone/>
            </a:pPr>
            <a:endParaRPr lang="en-US" sz="5600" b="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endParaRPr lang="en-US" sz="1600" dirty="0" smtClean="0"/>
          </a:p>
          <a:p>
            <a:pPr>
              <a:buFont typeface="Wingdings" pitchFamily="2" charset="2"/>
              <a:buChar char="Ø"/>
            </a:pPr>
            <a:endParaRPr lang="en-US" sz="1600" dirty="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45224"/>
            <a:ext cx="2339752" cy="1412775"/>
          </a:xfrm>
          <a:prstGeom prst="rect">
            <a:avLst/>
          </a:prstGeom>
        </p:spPr>
      </p:pic>
      <p:sp>
        <p:nvSpPr>
          <p:cNvPr id="6" name="Rectangle 5"/>
          <p:cNvSpPr/>
          <p:nvPr/>
        </p:nvSpPr>
        <p:spPr>
          <a:xfrm>
            <a:off x="6804248" y="0"/>
            <a:ext cx="2339752" cy="3429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gn="ctr"/>
            <a:endParaRPr lang="en-US"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gn="ctr"/>
            <a:endParaRPr 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gn="ctr"/>
            <a:endParaRPr lang="en-US"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gn="ctr"/>
            <a:r>
              <a:rPr lang="en-US" sz="1400" b="1" dirty="0" smtClean="0">
                <a:latin typeface="Times New Roman" pitchFamily="18" charset="0"/>
                <a:cs typeface="Times New Roman" pitchFamily="18" charset="0"/>
              </a:rPr>
              <a:t>LINK </a:t>
            </a:r>
            <a:r>
              <a:rPr lang="en-US" sz="1400" b="1" dirty="0">
                <a:latin typeface="Times New Roman" pitchFamily="18" charset="0"/>
                <a:cs typeface="Times New Roman" pitchFamily="18" charset="0"/>
              </a:rPr>
              <a:t>UP PROJECT</a:t>
            </a:r>
            <a:endParaRPr lang="en-US"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gn="ctr"/>
            <a:endParaRPr 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a:p>
            <a:pPr algn="ctr"/>
            <a:r>
              <a:rPr lang="en-US" sz="1400" b="1" i="1" dirty="0" smtClean="0">
                <a:latin typeface="Times New Roman" pitchFamily="18" charset="0"/>
                <a:cs typeface="Times New Roman" pitchFamily="18" charset="0"/>
              </a:rPr>
              <a:t>“Save Lives”</a:t>
            </a:r>
            <a:endParaRPr lang="en-US" sz="1400" dirty="0">
              <a:latin typeface="Times New Roman" pitchFamily="18" charset="0"/>
              <a:cs typeface="Times New Roman" pitchFamily="18" charset="0"/>
            </a:endParaRPr>
          </a:p>
          <a:p>
            <a:r>
              <a:rPr lang="en-US" sz="1200" b="1" dirty="0">
                <a:latin typeface="Times New Roman" pitchFamily="18" charset="0"/>
                <a:cs typeface="Times New Roman" pitchFamily="18" charset="0"/>
              </a:rPr>
              <a:t>EMAIL: </a:t>
            </a:r>
            <a:r>
              <a:rPr lang="en-US" sz="1200" b="1" i="1" u="sng" dirty="0">
                <a:solidFill>
                  <a:srgbClr val="0070C0"/>
                </a:solidFill>
                <a:latin typeface="Times New Roman" pitchFamily="18" charset="0"/>
                <a:cs typeface="Times New Roman" pitchFamily="18" charset="0"/>
                <a:hlinkClick r:id="rId3"/>
              </a:rPr>
              <a:t>linkup127@gmail.com</a:t>
            </a:r>
            <a:endParaRPr lang="en-US" sz="1200" dirty="0">
              <a:solidFill>
                <a:srgbClr val="0070C0"/>
              </a:solidFill>
              <a:latin typeface="Times New Roman" pitchFamily="18" charset="0"/>
              <a:cs typeface="Times New Roman" pitchFamily="18" charset="0"/>
            </a:endParaRPr>
          </a:p>
          <a:p>
            <a:r>
              <a:rPr lang="en-US" sz="1400" dirty="0">
                <a:latin typeface="Times New Roman" pitchFamily="18" charset="0"/>
                <a:cs typeface="Times New Roman" pitchFamily="18" charset="0"/>
              </a:rPr>
              <a:t> </a:t>
            </a:r>
          </a:p>
          <a:p>
            <a:pPr algn="ctr"/>
            <a:r>
              <a:rPr 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MEMBERS </a:t>
            </a:r>
          </a:p>
          <a:p>
            <a:pPr marL="285750" indent="-285750">
              <a:buFont typeface="Wingdings" pitchFamily="2" charset="2"/>
              <a:buChar char="v"/>
            </a:pPr>
            <a:r>
              <a:rPr lang="en-US" sz="1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Akankunda Emilly</a:t>
            </a:r>
          </a:p>
          <a:p>
            <a:pPr marL="285750" indent="-285750">
              <a:buFont typeface="Wingdings" pitchFamily="2" charset="2"/>
              <a:buChar char="v"/>
            </a:pPr>
            <a:r>
              <a:rPr lang="en-US" sz="1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Isiagi Geoffrey</a:t>
            </a:r>
          </a:p>
          <a:p>
            <a:pPr marL="285750" indent="-285750">
              <a:buFont typeface="Wingdings" pitchFamily="2" charset="2"/>
              <a:buChar char="v"/>
            </a:pPr>
            <a:r>
              <a:rPr lang="en-US" sz="14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Deograceous</a:t>
            </a:r>
            <a:r>
              <a:rPr lang="en-US" sz="1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1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Kaggwa</a:t>
            </a:r>
            <a:endParaRPr lang="en-US" sz="1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285750" indent="-285750">
              <a:buFont typeface="Wingdings" pitchFamily="2" charset="2"/>
              <a:buChar char="v"/>
            </a:pPr>
            <a:r>
              <a:rPr lang="en-US" sz="1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Khaukha</a:t>
            </a:r>
            <a:r>
              <a:rPr lang="en-US" sz="1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Isaac</a:t>
            </a:r>
          </a:p>
          <a:p>
            <a:r>
              <a:rPr lang="en-US" sz="1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en-US" sz="1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Rectangle 4"/>
          <p:cNvSpPr/>
          <p:nvPr/>
        </p:nvSpPr>
        <p:spPr>
          <a:xfrm>
            <a:off x="3311860" y="3923764"/>
            <a:ext cx="2520280" cy="400110"/>
          </a:xfrm>
          <a:prstGeom prst="rect">
            <a:avLst/>
          </a:prstGeom>
        </p:spPr>
        <p:txBody>
          <a:bodyPr wrap="square">
            <a:spAutoFit/>
          </a:bodyPr>
          <a:lstStyle/>
          <a:p>
            <a:pPr algn="ctr"/>
            <a:r>
              <a:rPr lang="en-US" sz="2000" b="1" dirty="0">
                <a:latin typeface="Times New Roman" pitchFamily="18" charset="0"/>
                <a:cs typeface="Times New Roman" pitchFamily="18" charset="0"/>
              </a:rPr>
              <a:t>MISSION</a:t>
            </a:r>
            <a:endParaRPr lang="en-US" sz="2000" dirty="0"/>
          </a:p>
        </p:txBody>
      </p:sp>
      <p:sp>
        <p:nvSpPr>
          <p:cNvPr id="7" name="Rectangle 6"/>
          <p:cNvSpPr/>
          <p:nvPr/>
        </p:nvSpPr>
        <p:spPr>
          <a:xfrm>
            <a:off x="179512" y="3933056"/>
            <a:ext cx="8784976" cy="1646605"/>
          </a:xfrm>
          <a:prstGeom prst="rect">
            <a:avLst/>
          </a:prstGeom>
        </p:spPr>
        <p:txBody>
          <a:bodyPr wrap="square">
            <a:spAutoFit/>
          </a:bodyPr>
          <a:lstStyle/>
          <a:p>
            <a:pPr algn="ct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To create a pro-active youth </a:t>
            </a:r>
            <a:r>
              <a:rPr lang="en-US" dirty="0" smtClean="0">
                <a:latin typeface="Times New Roman" pitchFamily="18" charset="0"/>
                <a:cs typeface="Times New Roman" pitchFamily="18" charset="0"/>
              </a:rPr>
              <a:t>engagement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towards saving lives.”</a:t>
            </a:r>
            <a:endParaRPr lang="en-US" b="1" dirty="0" smtClean="0">
              <a:latin typeface="Times New Roman" pitchFamily="18" charset="0"/>
              <a:cs typeface="Times New Roman" pitchFamily="18" charset="0"/>
            </a:endParaRPr>
          </a:p>
          <a:p>
            <a:pPr algn="ctr"/>
            <a:endParaRPr lang="en-US" sz="500" b="1" dirty="0" smtClean="0">
              <a:latin typeface="Times New Roman" pitchFamily="18" charset="0"/>
              <a:cs typeface="Times New Roman" pitchFamily="18" charset="0"/>
            </a:endParaRPr>
          </a:p>
          <a:p>
            <a:pPr algn="ctr"/>
            <a:r>
              <a:rPr lang="en-US" sz="2000" b="1" dirty="0" smtClean="0">
                <a:latin typeface="Times New Roman" pitchFamily="18" charset="0"/>
                <a:cs typeface="Times New Roman" pitchFamily="18" charset="0"/>
              </a:rPr>
              <a:t>VISION</a:t>
            </a:r>
          </a:p>
          <a:p>
            <a:pPr algn="ctr"/>
            <a:r>
              <a:rPr lang="en-US" dirty="0" smtClean="0">
                <a:latin typeface="Times New Roman" pitchFamily="18" charset="0"/>
                <a:cs typeface="Times New Roman" pitchFamily="18" charset="0"/>
              </a:rPr>
              <a:t>“To be a point of reference in first aid training and promotion.”</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4783" y="-69439"/>
            <a:ext cx="889769" cy="942574"/>
          </a:xfrm>
          <a:prstGeom prst="rect">
            <a:avLst/>
          </a:prstGeom>
          <a:ln>
            <a:noFill/>
          </a:ln>
          <a:effectLst>
            <a:softEdge rad="112500"/>
          </a:effec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78060" y="5192059"/>
            <a:ext cx="1665940" cy="166594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43015" y="5579661"/>
            <a:ext cx="1889760" cy="1096369"/>
          </a:xfrm>
          <a:prstGeom prst="rect">
            <a:avLst/>
          </a:prstGeom>
        </p:spPr>
      </p:pic>
    </p:spTree>
    <p:extLst>
      <p:ext uri="{BB962C8B-B14F-4D97-AF65-F5344CB8AC3E}">
        <p14:creationId xmlns:p14="http://schemas.microsoft.com/office/powerpoint/2010/main" val="1971394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3707"/>
            <a:ext cx="9144000" cy="6881677"/>
          </a:xfrm>
          <a:prstGeom prst="rect">
            <a:avLst/>
          </a:prstGeom>
        </p:spPr>
      </p:pic>
      <p:sp>
        <p:nvSpPr>
          <p:cNvPr id="3" name="Subtitle 2"/>
          <p:cNvSpPr>
            <a:spLocks noGrp="1"/>
          </p:cNvSpPr>
          <p:nvPr>
            <p:ph type="subTitle" idx="1"/>
          </p:nvPr>
        </p:nvSpPr>
        <p:spPr>
          <a:xfrm>
            <a:off x="251520" y="116632"/>
            <a:ext cx="8640960" cy="1872207"/>
          </a:xfrm>
        </p:spPr>
        <p:txBody>
          <a:bodyPr>
            <a:normAutofit fontScale="85000" lnSpcReduction="20000"/>
          </a:bodyPr>
          <a:lstStyle/>
          <a:p>
            <a:pPr algn="ctr"/>
            <a:r>
              <a:rPr lang="en-US" sz="2000" b="1" dirty="0">
                <a:latin typeface="Times New Roman" pitchFamily="18" charset="0"/>
                <a:cs typeface="Times New Roman" pitchFamily="18" charset="0"/>
              </a:rPr>
              <a:t>PROBLEM STATEMENT</a:t>
            </a:r>
            <a:endParaRPr lang="en-US" sz="2000" dirty="0"/>
          </a:p>
          <a:p>
            <a:pPr marL="285750" indent="-285750" algn="just">
              <a:buFont typeface="Wingdings" pitchFamily="2" charset="2"/>
              <a:buChar char="Ø"/>
            </a:pPr>
            <a:r>
              <a:rPr lang="en-US" sz="2000" dirty="0">
                <a:latin typeface="Times New Roman" pitchFamily="18" charset="0"/>
                <a:cs typeface="Times New Roman" pitchFamily="18" charset="0"/>
              </a:rPr>
              <a:t>The current competency level among people in most communities to administer first aid is inadequate. </a:t>
            </a:r>
          </a:p>
          <a:p>
            <a:pPr marL="285750" indent="-285750" algn="just">
              <a:buFont typeface="Wingdings" pitchFamily="2" charset="2"/>
              <a:buChar char="Ø"/>
            </a:pPr>
            <a:r>
              <a:rPr lang="en-US" sz="2000" dirty="0">
                <a:latin typeface="Times New Roman" pitchFamily="18" charset="0"/>
                <a:cs typeface="Times New Roman" pitchFamily="18" charset="0"/>
              </a:rPr>
              <a:t>Many lives are at stake and lost due to limited knowledge and luck of understanding on the concept of first aid. Therefore measures need to be taken to cover that gap. This is eminent and paramount to create awareness not only in theory but also practically by imparting those skills into individuals thereby reducing the gap and saving lives.</a:t>
            </a:r>
            <a:r>
              <a:rPr lang="en-US" sz="2000" dirty="0"/>
              <a:t> </a:t>
            </a:r>
          </a:p>
          <a:p>
            <a:pPr algn="just"/>
            <a:endParaRPr lang="en-US" sz="2000" dirty="0">
              <a:latin typeface="Times New Roman" pitchFamily="18" charset="0"/>
              <a:cs typeface="Times New Roman" pitchFamily="18" charset="0"/>
            </a:endParaRPr>
          </a:p>
        </p:txBody>
      </p:sp>
      <p:sp>
        <p:nvSpPr>
          <p:cNvPr id="2" name="Title 1"/>
          <p:cNvSpPr>
            <a:spLocks noGrp="1"/>
          </p:cNvSpPr>
          <p:nvPr>
            <p:ph type="ctrTitle"/>
          </p:nvPr>
        </p:nvSpPr>
        <p:spPr>
          <a:xfrm>
            <a:off x="755576" y="116632"/>
            <a:ext cx="7772400" cy="648071"/>
          </a:xfrm>
        </p:spPr>
        <p:txBody>
          <a:bodyPr/>
          <a:lstStyle/>
          <a:p>
            <a:pPr marL="182880" indent="0" algn="ctr">
              <a:buNone/>
            </a:pP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6" y="5872048"/>
            <a:ext cx="1157828" cy="1033868"/>
          </a:xfrm>
          <a:prstGeom prst="rect">
            <a:avLst/>
          </a:prstGeom>
        </p:spPr>
      </p:pic>
      <p:sp>
        <p:nvSpPr>
          <p:cNvPr id="4" name="Rectangle 3"/>
          <p:cNvSpPr/>
          <p:nvPr/>
        </p:nvSpPr>
        <p:spPr>
          <a:xfrm>
            <a:off x="2593670" y="1844824"/>
            <a:ext cx="3600400" cy="369332"/>
          </a:xfrm>
          <a:prstGeom prst="rect">
            <a:avLst/>
          </a:prstGeom>
        </p:spPr>
        <p:txBody>
          <a:bodyPr wrap="square">
            <a:spAutoFit/>
          </a:bodyPr>
          <a:lstStyle/>
          <a:p>
            <a:pPr algn="ctr"/>
            <a:r>
              <a:rPr lang="en-US" b="1" dirty="0"/>
              <a:t>Training emphasis</a:t>
            </a:r>
          </a:p>
        </p:txBody>
      </p:sp>
      <p:sp>
        <p:nvSpPr>
          <p:cNvPr id="5" name="Rectangle 4"/>
          <p:cNvSpPr/>
          <p:nvPr/>
        </p:nvSpPr>
        <p:spPr>
          <a:xfrm>
            <a:off x="539552" y="2132856"/>
            <a:ext cx="8352928" cy="1477328"/>
          </a:xfrm>
          <a:prstGeom prst="rect">
            <a:avLst/>
          </a:prstGeom>
        </p:spPr>
        <p:txBody>
          <a:bodyPr wrap="square" numCol="2">
            <a:spAutoFit/>
          </a:bodyPr>
          <a:lstStyle/>
          <a:p>
            <a:pPr marL="285750" indent="-285750">
              <a:buFont typeface="Arial" pitchFamily="34" charset="0"/>
              <a:buChar char="•"/>
            </a:pPr>
            <a:r>
              <a:rPr lang="en-US" dirty="0" smtClean="0">
                <a:latin typeface="Times New Roman" pitchFamily="18" charset="0"/>
                <a:cs typeface="Times New Roman" pitchFamily="18" charset="0"/>
              </a:rPr>
              <a:t>CPR(Cardio pulmonary </a:t>
            </a:r>
            <a:r>
              <a:rPr lang="en-US" dirty="0">
                <a:latin typeface="Times New Roman" pitchFamily="18" charset="0"/>
                <a:cs typeface="Times New Roman" pitchFamily="18" charset="0"/>
              </a:rPr>
              <a:t>resuscitation) administration</a:t>
            </a:r>
          </a:p>
          <a:p>
            <a:pPr marL="285750" indent="-285750">
              <a:buFont typeface="Arial" pitchFamily="34" charset="0"/>
              <a:buChar char="•"/>
            </a:pPr>
            <a:r>
              <a:rPr lang="en-US" dirty="0">
                <a:latin typeface="Times New Roman" pitchFamily="18" charset="0"/>
                <a:cs typeface="Times New Roman" pitchFamily="18" charset="0"/>
              </a:rPr>
              <a:t>Fractures –simple and compound</a:t>
            </a:r>
          </a:p>
          <a:p>
            <a:pPr marL="285750" indent="-285750">
              <a:buFont typeface="Arial" pitchFamily="34" charset="0"/>
              <a:buChar char="•"/>
            </a:pPr>
            <a:r>
              <a:rPr lang="en-US" dirty="0">
                <a:latin typeface="Times New Roman" pitchFamily="18" charset="0"/>
                <a:cs typeface="Times New Roman" pitchFamily="18" charset="0"/>
              </a:rPr>
              <a:t>Electrocutions</a:t>
            </a:r>
          </a:p>
          <a:p>
            <a:pPr marL="285750" indent="-285750">
              <a:buFont typeface="Arial" pitchFamily="34" charset="0"/>
              <a:buChar char="•"/>
            </a:pPr>
            <a:r>
              <a:rPr lang="en-US" dirty="0">
                <a:latin typeface="Times New Roman" pitchFamily="18" charset="0"/>
                <a:cs typeface="Times New Roman" pitchFamily="18" charset="0"/>
              </a:rPr>
              <a:t>Chocking</a:t>
            </a:r>
          </a:p>
          <a:p>
            <a:pPr marL="285750" indent="-285750">
              <a:buFont typeface="Arial" pitchFamily="34" charset="0"/>
              <a:buChar char="•"/>
            </a:pPr>
            <a:r>
              <a:rPr lang="en-US" dirty="0">
                <a:latin typeface="Times New Roman" pitchFamily="18" charset="0"/>
                <a:cs typeface="Times New Roman" pitchFamily="18" charset="0"/>
              </a:rPr>
              <a:t>Burns and wounds</a:t>
            </a:r>
          </a:p>
          <a:p>
            <a:pPr marL="285750" indent="-285750">
              <a:buFont typeface="Arial" pitchFamily="34" charset="0"/>
              <a:buChar char="•"/>
            </a:pPr>
            <a:r>
              <a:rPr lang="en-US" dirty="0">
                <a:latin typeface="Times New Roman" pitchFamily="18" charset="0"/>
                <a:cs typeface="Times New Roman" pitchFamily="18" charset="0"/>
              </a:rPr>
              <a:t>Fainting</a:t>
            </a:r>
          </a:p>
          <a:p>
            <a:pPr marL="285750" indent="-285750">
              <a:buFont typeface="Arial" pitchFamily="34" charset="0"/>
              <a:buChar char="•"/>
            </a:pPr>
            <a:r>
              <a:rPr lang="en-US" dirty="0">
                <a:latin typeface="Times New Roman" pitchFamily="18" charset="0"/>
                <a:cs typeface="Times New Roman" pitchFamily="18" charset="0"/>
              </a:rPr>
              <a:t>Bleeding</a:t>
            </a:r>
          </a:p>
          <a:p>
            <a:pPr marL="285750" indent="-285750">
              <a:buFont typeface="Arial" pitchFamily="34" charset="0"/>
              <a:buChar char="•"/>
            </a:pPr>
            <a:r>
              <a:rPr lang="en-US" dirty="0" smtClean="0">
                <a:latin typeface="Times New Roman" pitchFamily="18" charset="0"/>
                <a:cs typeface="Times New Roman" pitchFamily="18" charset="0"/>
              </a:rPr>
              <a:t>Immobilization </a:t>
            </a:r>
            <a:r>
              <a:rPr lang="en-US" dirty="0">
                <a:latin typeface="Times New Roman" pitchFamily="18" charset="0"/>
                <a:cs typeface="Times New Roman" pitchFamily="18" charset="0"/>
              </a:rPr>
              <a:t>of the hurt</a:t>
            </a:r>
          </a:p>
        </p:txBody>
      </p:sp>
      <p:sp>
        <p:nvSpPr>
          <p:cNvPr id="10" name="Rectangle 9"/>
          <p:cNvSpPr/>
          <p:nvPr/>
        </p:nvSpPr>
        <p:spPr>
          <a:xfrm>
            <a:off x="2131968" y="3573016"/>
            <a:ext cx="4797595" cy="369332"/>
          </a:xfrm>
          <a:prstGeom prst="rect">
            <a:avLst/>
          </a:prstGeom>
        </p:spPr>
        <p:txBody>
          <a:bodyPr wrap="none">
            <a:spAutoFit/>
          </a:bodyPr>
          <a:lstStyle/>
          <a:p>
            <a:r>
              <a:rPr lang="en-US" b="1" dirty="0">
                <a:latin typeface="Times New Roman" pitchFamily="18" charset="0"/>
                <a:cs typeface="Times New Roman" pitchFamily="18" charset="0"/>
              </a:rPr>
              <a:t>HOW THE LINK UP TEAM WILL BENEFIT</a:t>
            </a:r>
            <a:endParaRPr lang="en-US" b="1" dirty="0"/>
          </a:p>
        </p:txBody>
      </p:sp>
      <p:sp>
        <p:nvSpPr>
          <p:cNvPr id="11" name="Rectangle 10"/>
          <p:cNvSpPr/>
          <p:nvPr/>
        </p:nvSpPr>
        <p:spPr>
          <a:xfrm>
            <a:off x="251520" y="3933056"/>
            <a:ext cx="8640960" cy="1938992"/>
          </a:xfrm>
          <a:prstGeom prst="rect">
            <a:avLst/>
          </a:prstGeom>
        </p:spPr>
        <p:txBody>
          <a:bodyPr wrap="square">
            <a:spAutoFit/>
          </a:bodyPr>
          <a:lstStyle/>
          <a:p>
            <a:pPr>
              <a:buFont typeface="Wingdings" pitchFamily="2" charset="2"/>
              <a:buChar char="§"/>
            </a:pPr>
            <a:r>
              <a:rPr lang="en-US" sz="1600" dirty="0">
                <a:latin typeface="Times New Roman" pitchFamily="18" charset="0"/>
                <a:cs typeface="Times New Roman" pitchFamily="18" charset="0"/>
              </a:rPr>
              <a:t>Through the </a:t>
            </a:r>
            <a:r>
              <a:rPr lang="en-US" sz="1600" b="1" dirty="0">
                <a:latin typeface="Times New Roman" pitchFamily="18" charset="0"/>
                <a:cs typeface="Times New Roman" pitchFamily="18" charset="0"/>
              </a:rPr>
              <a:t>save mobile</a:t>
            </a:r>
            <a:r>
              <a:rPr lang="en-US" sz="1600" dirty="0">
                <a:latin typeface="Times New Roman" pitchFamily="18" charset="0"/>
                <a:cs typeface="Times New Roman" pitchFamily="18" charset="0"/>
              </a:rPr>
              <a:t> we shall be able to earn through charging  a  fee to every individual who would like to train with us. In addition we shall mobilize primary schools, secondary schools, tertiary institutions</a:t>
            </a:r>
            <a:r>
              <a:rPr lang="en-US" sz="1600" dirty="0" smtClean="0">
                <a:latin typeface="Times New Roman" pitchFamily="18" charset="0"/>
                <a:cs typeface="Times New Roman" pitchFamily="18" charset="0"/>
              </a:rPr>
              <a:t>.</a:t>
            </a:r>
          </a:p>
          <a:p>
            <a:pPr>
              <a:buFont typeface="Wingdings" pitchFamily="2" charset="2"/>
              <a:buChar char="§"/>
            </a:pPr>
            <a:r>
              <a:rPr lang="en-US" sz="1600" dirty="0" smtClean="0">
                <a:latin typeface="Times New Roman" pitchFamily="18" charset="0"/>
                <a:cs typeface="Times New Roman" pitchFamily="18" charset="0"/>
              </a:rPr>
              <a:t>Through </a:t>
            </a:r>
            <a:r>
              <a:rPr lang="en-US" sz="1600" dirty="0">
                <a:latin typeface="Times New Roman" pitchFamily="18" charset="0"/>
                <a:cs typeface="Times New Roman" pitchFamily="18" charset="0"/>
              </a:rPr>
              <a:t>the </a:t>
            </a:r>
            <a:r>
              <a:rPr lang="en-US" sz="1600" b="1" dirty="0" smtClean="0">
                <a:latin typeface="Times New Roman" pitchFamily="18" charset="0"/>
                <a:cs typeface="Times New Roman" pitchFamily="18" charset="0"/>
              </a:rPr>
              <a:t>E-save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we will be able to make money through Ads and a 15% per payment of the bookings made.</a:t>
            </a:r>
          </a:p>
          <a:p>
            <a:pPr>
              <a:buFont typeface="Wingdings" pitchFamily="2" charset="2"/>
              <a:buChar char="§"/>
            </a:pPr>
            <a:r>
              <a:rPr lang="en-US" sz="1600" b="1" dirty="0" smtClean="0">
                <a:latin typeface="Times New Roman" pitchFamily="18" charset="0"/>
                <a:cs typeface="Times New Roman" pitchFamily="18" charset="0"/>
              </a:rPr>
              <a:t>Email </a:t>
            </a:r>
            <a:r>
              <a:rPr lang="en-US" sz="1600" b="1" dirty="0">
                <a:latin typeface="Times New Roman" pitchFamily="18" charset="0"/>
                <a:cs typeface="Times New Roman" pitchFamily="18" charset="0"/>
              </a:rPr>
              <a:t>marketing</a:t>
            </a:r>
            <a:r>
              <a:rPr lang="en-US" sz="1600" dirty="0">
                <a:latin typeface="Times New Roman" pitchFamily="18" charset="0"/>
                <a:cs typeface="Times New Roman" pitchFamily="18" charset="0"/>
              </a:rPr>
              <a:t> has always been and still is a powerful money-making strategy. We shall leverage this method and ask the users of these apps to provide their Emails and later send massages to them</a:t>
            </a:r>
            <a:r>
              <a:rPr lang="en-US" sz="2400" dirty="0">
                <a:latin typeface="Times New Roman" pitchFamily="18" charset="0"/>
                <a:cs typeface="Times New Roman" pitchFamily="18" charset="0"/>
              </a:rPr>
              <a:t>.</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280" y="1650941"/>
            <a:ext cx="2051720" cy="132433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9673" y="5886565"/>
            <a:ext cx="1115616" cy="971435"/>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52400" y="5886565"/>
            <a:ext cx="1359135" cy="1019351"/>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71809" y="5886565"/>
            <a:ext cx="2067577" cy="1163012"/>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3870" y="5886565"/>
            <a:ext cx="2544836" cy="916508"/>
          </a:xfrm>
          <a:prstGeom prst="rect">
            <a:avLst/>
          </a:prstGeom>
        </p:spPr>
      </p:pic>
    </p:spTree>
    <p:extLst>
      <p:ext uri="{BB962C8B-B14F-4D97-AF65-F5344CB8AC3E}">
        <p14:creationId xmlns:p14="http://schemas.microsoft.com/office/powerpoint/2010/main" val="473619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9144000" cy="6881677"/>
          </a:xfrm>
          <a:prstGeom prst="rect">
            <a:avLst/>
          </a:prstGeom>
        </p:spPr>
      </p:pic>
      <p:sp>
        <p:nvSpPr>
          <p:cNvPr id="2" name="Title 1"/>
          <p:cNvSpPr>
            <a:spLocks noGrp="1"/>
          </p:cNvSpPr>
          <p:nvPr>
            <p:ph type="title"/>
          </p:nvPr>
        </p:nvSpPr>
        <p:spPr>
          <a:xfrm>
            <a:off x="1115616" y="0"/>
            <a:ext cx="6512511" cy="1143000"/>
          </a:xfrm>
        </p:spPr>
        <p:txBody>
          <a:bodyPr/>
          <a:lstStyle/>
          <a:p>
            <a:pPr marL="0" indent="0" algn="ctr">
              <a:buNone/>
            </a:pP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p>
        </p:txBody>
      </p:sp>
      <p:sp>
        <p:nvSpPr>
          <p:cNvPr id="3" name="Content Placeholder 2"/>
          <p:cNvSpPr>
            <a:spLocks noGrp="1"/>
          </p:cNvSpPr>
          <p:nvPr>
            <p:ph sz="quarter" idx="13"/>
          </p:nvPr>
        </p:nvSpPr>
        <p:spPr>
          <a:xfrm>
            <a:off x="683568" y="4925765"/>
            <a:ext cx="7776864" cy="1887611"/>
          </a:xfrm>
        </p:spPr>
        <p:txBody>
          <a:bodyPr>
            <a:normAutofit/>
          </a:bodyPr>
          <a:lstStyle/>
          <a:p>
            <a:pPr marL="45720" indent="0" algn="ctr">
              <a:buNone/>
            </a:pPr>
            <a:r>
              <a:rPr lang="en-US" sz="1800" b="1" dirty="0" smtClean="0">
                <a:latin typeface="Times New Roman" pitchFamily="18" charset="0"/>
                <a:cs typeface="Times New Roman" pitchFamily="18" charset="0"/>
              </a:rPr>
              <a:t>PROJECTION </a:t>
            </a:r>
            <a:r>
              <a:rPr lang="en-US" sz="1800" b="1" dirty="0">
                <a:latin typeface="Times New Roman" pitchFamily="18" charset="0"/>
                <a:cs typeface="Times New Roman" pitchFamily="18" charset="0"/>
              </a:rPr>
              <a:t>DURATION</a:t>
            </a:r>
          </a:p>
          <a:p>
            <a:pPr marL="457200" indent="-411163" algn="just">
              <a:buFont typeface="Wingdings" pitchFamily="2" charset="2"/>
              <a:buChar char="v"/>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save mobile training  and activities will start in six weeks’ time after putting together all necessary first aid equipment’s and materials.</a:t>
            </a:r>
          </a:p>
          <a:p>
            <a:pPr marL="457200" indent="-411163" algn="just">
              <a:buFont typeface="Wingdings" pitchFamily="2" charset="2"/>
              <a:buChar char="v"/>
            </a:pPr>
            <a:r>
              <a:rPr lang="en-US" sz="1600" dirty="0">
                <a:latin typeface="Times New Roman" pitchFamily="18" charset="0"/>
                <a:cs typeface="Times New Roman" pitchFamily="18" charset="0"/>
              </a:rPr>
              <a:t>We are </a:t>
            </a:r>
            <a:r>
              <a:rPr lang="en-US" sz="1600" dirty="0" smtClean="0">
                <a:latin typeface="Times New Roman" pitchFamily="18" charset="0"/>
                <a:cs typeface="Times New Roman" pitchFamily="18" charset="0"/>
              </a:rPr>
              <a:t>currently working </a:t>
            </a:r>
            <a:r>
              <a:rPr lang="en-US" sz="1600" dirty="0">
                <a:latin typeface="Times New Roman" pitchFamily="18" charset="0"/>
                <a:cs typeface="Times New Roman" pitchFamily="18" charset="0"/>
              </a:rPr>
              <a:t>on </a:t>
            </a:r>
            <a:r>
              <a:rPr lang="en-US" sz="1600" dirty="0" smtClean="0">
                <a:latin typeface="Times New Roman" pitchFamily="18" charset="0"/>
                <a:cs typeface="Times New Roman" pitchFamily="18" charset="0"/>
              </a:rPr>
              <a:t>the </a:t>
            </a:r>
            <a:r>
              <a:rPr lang="en-US" sz="1600" b="1" dirty="0" smtClean="0">
                <a:latin typeface="Times New Roman" pitchFamily="18" charset="0"/>
                <a:cs typeface="Times New Roman" pitchFamily="18" charset="0"/>
              </a:rPr>
              <a:t>E-save </a:t>
            </a:r>
            <a:r>
              <a:rPr lang="en-US" sz="1600" dirty="0" smtClean="0">
                <a:latin typeface="Times New Roman" pitchFamily="18" charset="0"/>
                <a:cs typeface="Times New Roman" pitchFamily="18" charset="0"/>
              </a:rPr>
              <a:t>web interaction digital booking platform to </a:t>
            </a:r>
            <a:r>
              <a:rPr lang="en-US" sz="1600" dirty="0">
                <a:latin typeface="Times New Roman" pitchFamily="18" charset="0"/>
                <a:cs typeface="Times New Roman" pitchFamily="18" charset="0"/>
              </a:rPr>
              <a:t>cut down the time </a:t>
            </a:r>
            <a:r>
              <a:rPr lang="en-US" sz="1600" dirty="0" smtClean="0">
                <a:latin typeface="Times New Roman" pitchFamily="18" charset="0"/>
                <a:cs typeface="Times New Roman" pitchFamily="18" charset="0"/>
              </a:rPr>
              <a:t>for its </a:t>
            </a:r>
            <a:r>
              <a:rPr lang="en-US" sz="1600" dirty="0">
                <a:latin typeface="Times New Roman" pitchFamily="18" charset="0"/>
                <a:cs typeface="Times New Roman" pitchFamily="18" charset="0"/>
              </a:rPr>
              <a:t>implementation in </a:t>
            </a:r>
            <a:r>
              <a:rPr lang="en-US" sz="1600" dirty="0" smtClean="0">
                <a:latin typeface="Times New Roman" pitchFamily="18" charset="0"/>
                <a:cs typeface="Times New Roman" pitchFamily="18" charset="0"/>
              </a:rPr>
              <a:t>the communities. </a:t>
            </a:r>
            <a:r>
              <a:rPr lang="en-US" sz="1600" dirty="0">
                <a:latin typeface="Times New Roman" pitchFamily="18" charset="0"/>
                <a:cs typeface="Times New Roman" pitchFamily="18" charset="0"/>
              </a:rPr>
              <a:t>We are hoping to have finished this projects in a period of </a:t>
            </a:r>
            <a:r>
              <a:rPr lang="en-US" sz="1600" dirty="0" smtClean="0">
                <a:latin typeface="Times New Roman" pitchFamily="18" charset="0"/>
                <a:cs typeface="Times New Roman" pitchFamily="18" charset="0"/>
              </a:rPr>
              <a:t>4 </a:t>
            </a:r>
            <a:r>
              <a:rPr lang="en-US" sz="1600" dirty="0">
                <a:latin typeface="Times New Roman" pitchFamily="18" charset="0"/>
                <a:cs typeface="Times New Roman" pitchFamily="18" charset="0"/>
              </a:rPr>
              <a:t>months.</a:t>
            </a:r>
          </a:p>
          <a:p>
            <a:endParaRPr lang="en-US" sz="1300" dirty="0" smtClean="0"/>
          </a:p>
          <a:p>
            <a:endParaRPr lang="en-US" sz="1300" dirty="0"/>
          </a:p>
        </p:txBody>
      </p:sp>
      <p:sp>
        <p:nvSpPr>
          <p:cNvPr id="5" name="Rectangle 4"/>
          <p:cNvSpPr/>
          <p:nvPr/>
        </p:nvSpPr>
        <p:spPr>
          <a:xfrm>
            <a:off x="0" y="3105835"/>
            <a:ext cx="9144000" cy="1046440"/>
          </a:xfrm>
          <a:prstGeom prst="rect">
            <a:avLst/>
          </a:prstGeom>
        </p:spPr>
        <p:txBody>
          <a:bodyPr wrap="square">
            <a:spAutoFit/>
          </a:bodyPr>
          <a:lstStyle/>
          <a:p>
            <a:pPr marL="45720" indent="0">
              <a:buNone/>
            </a:pPr>
            <a:r>
              <a:rPr lang="en-US" sz="1200" b="1" dirty="0"/>
              <a:t/>
            </a:r>
            <a:br>
              <a:rPr lang="en-US" sz="1200" b="1" dirty="0"/>
            </a:br>
            <a:endParaRPr lang="en-US" sz="12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dirty="0"/>
          </a:p>
        </p:txBody>
      </p:sp>
      <p:sp>
        <p:nvSpPr>
          <p:cNvPr id="6" name="Rectangle 5"/>
          <p:cNvSpPr/>
          <p:nvPr/>
        </p:nvSpPr>
        <p:spPr>
          <a:xfrm>
            <a:off x="3363977" y="0"/>
            <a:ext cx="2416046" cy="369332"/>
          </a:xfrm>
          <a:prstGeom prst="rect">
            <a:avLst/>
          </a:prstGeom>
        </p:spPr>
        <p:txBody>
          <a:bodyPr wrap="none">
            <a:spAutoFit/>
          </a:bodyPr>
          <a:lstStyle/>
          <a:p>
            <a:r>
              <a:rPr lang="en-US" b="1" dirty="0">
                <a:latin typeface="Times New Roman" pitchFamily="18" charset="0"/>
                <a:cs typeface="Times New Roman" pitchFamily="18" charset="0"/>
              </a:rPr>
              <a:t>REVENUE </a:t>
            </a:r>
            <a:r>
              <a:rPr lang="en-US" b="1" dirty="0" smtClean="0">
                <a:latin typeface="Times New Roman" pitchFamily="18" charset="0"/>
                <a:cs typeface="Times New Roman" pitchFamily="18" charset="0"/>
              </a:rPr>
              <a:t>STREAM</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281230975"/>
              </p:ext>
            </p:extLst>
          </p:nvPr>
        </p:nvGraphicFramePr>
        <p:xfrm>
          <a:off x="539552" y="348506"/>
          <a:ext cx="8064896" cy="4472966"/>
        </p:xfrm>
        <a:graphic>
          <a:graphicData uri="http://schemas.openxmlformats.org/drawingml/2006/table">
            <a:tbl>
              <a:tblPr firstRow="1" firstCol="1" bandRow="1">
                <a:tableStyleId>{5C22544A-7EE6-4342-B048-85BDC9FD1C3A}</a:tableStyleId>
              </a:tblPr>
              <a:tblGrid>
                <a:gridCol w="2121727">
                  <a:extLst>
                    <a:ext uri="{9D8B030D-6E8A-4147-A177-3AD203B41FA5}">
                      <a16:colId xmlns:a16="http://schemas.microsoft.com/office/drawing/2014/main" val="20000"/>
                    </a:ext>
                  </a:extLst>
                </a:gridCol>
                <a:gridCol w="1851786">
                  <a:extLst>
                    <a:ext uri="{9D8B030D-6E8A-4147-A177-3AD203B41FA5}">
                      <a16:colId xmlns:a16="http://schemas.microsoft.com/office/drawing/2014/main" val="20001"/>
                    </a:ext>
                  </a:extLst>
                </a:gridCol>
                <a:gridCol w="1580946">
                  <a:extLst>
                    <a:ext uri="{9D8B030D-6E8A-4147-A177-3AD203B41FA5}">
                      <a16:colId xmlns:a16="http://schemas.microsoft.com/office/drawing/2014/main" val="20002"/>
                    </a:ext>
                  </a:extLst>
                </a:gridCol>
                <a:gridCol w="980078">
                  <a:extLst>
                    <a:ext uri="{9D8B030D-6E8A-4147-A177-3AD203B41FA5}">
                      <a16:colId xmlns:a16="http://schemas.microsoft.com/office/drawing/2014/main" val="20003"/>
                    </a:ext>
                  </a:extLst>
                </a:gridCol>
                <a:gridCol w="1530359">
                  <a:extLst>
                    <a:ext uri="{9D8B030D-6E8A-4147-A177-3AD203B41FA5}">
                      <a16:colId xmlns:a16="http://schemas.microsoft.com/office/drawing/2014/main" val="20004"/>
                    </a:ext>
                  </a:extLst>
                </a:gridCol>
              </a:tblGrid>
              <a:tr h="375536">
                <a:tc>
                  <a:txBody>
                    <a:bodyPr/>
                    <a:lstStyle/>
                    <a:p>
                      <a:pPr>
                        <a:spcAft>
                          <a:spcPts val="0"/>
                        </a:spcAft>
                        <a:tabLst>
                          <a:tab pos="2076450" algn="l"/>
                        </a:tabLst>
                      </a:pPr>
                      <a:r>
                        <a:rPr lang="en-AU" sz="1300" dirty="0" smtClean="0">
                          <a:effectLst/>
                        </a:rPr>
                        <a:t>        CATEGORY</a:t>
                      </a:r>
                    </a:p>
                    <a:p>
                      <a:pPr>
                        <a:spcAft>
                          <a:spcPts val="0"/>
                        </a:spcAft>
                        <a:tabLst>
                          <a:tab pos="2076450" algn="l"/>
                        </a:tabLst>
                      </a:pPr>
                      <a:endParaRPr lang="en-AU" sz="1300" dirty="0" smtClean="0">
                        <a:effectLst/>
                      </a:endParaRPr>
                    </a:p>
                  </a:txBody>
                  <a:tcPr marL="68580" marR="68580" marT="0" marB="0"/>
                </a:tc>
                <a:tc>
                  <a:txBody>
                    <a:bodyPr/>
                    <a:lstStyle/>
                    <a:p>
                      <a:pPr>
                        <a:spcAft>
                          <a:spcPts val="0"/>
                        </a:spcAft>
                        <a:tabLst>
                          <a:tab pos="2076450" algn="l"/>
                        </a:tabLst>
                      </a:pPr>
                      <a:r>
                        <a:rPr lang="en-AU" sz="1300" dirty="0" smtClean="0">
                          <a:effectLst/>
                        </a:rPr>
                        <a:t>          GENTS</a:t>
                      </a:r>
                    </a:p>
                    <a:p>
                      <a:pPr>
                        <a:spcAft>
                          <a:spcPts val="0"/>
                        </a:spcAft>
                        <a:tabLst>
                          <a:tab pos="2076450" algn="l"/>
                        </a:tabLst>
                      </a:pPr>
                      <a:endParaRPr lang="en-AU" sz="1300" dirty="0" smtClean="0">
                        <a:effectLst/>
                      </a:endParaRPr>
                    </a:p>
                  </a:txBody>
                  <a:tcPr marL="68580" marR="68580" marT="0" marB="0"/>
                </a:tc>
                <a:tc>
                  <a:txBody>
                    <a:bodyPr/>
                    <a:lstStyle/>
                    <a:p>
                      <a:pPr>
                        <a:spcAft>
                          <a:spcPts val="0"/>
                        </a:spcAft>
                        <a:tabLst>
                          <a:tab pos="2076450" algn="l"/>
                        </a:tabLst>
                      </a:pPr>
                      <a:r>
                        <a:rPr lang="en-AU" sz="1300" dirty="0" smtClean="0">
                          <a:effectLst/>
                          <a:latin typeface="+mn-lt"/>
                          <a:ea typeface="+mn-ea"/>
                        </a:rPr>
                        <a:t>         LADIES</a:t>
                      </a:r>
                    </a:p>
                    <a:p>
                      <a:pPr>
                        <a:spcAft>
                          <a:spcPts val="0"/>
                        </a:spcAft>
                        <a:tabLst>
                          <a:tab pos="2076450" algn="l"/>
                        </a:tabLst>
                      </a:pPr>
                      <a:endParaRPr lang="en-AU" sz="1300" dirty="0" smtClean="0">
                        <a:effectLst/>
                        <a:latin typeface="+mn-lt"/>
                        <a:ea typeface="+mn-ea"/>
                      </a:endParaRPr>
                    </a:p>
                  </a:txBody>
                  <a:tcPr marL="68580" marR="68580" marT="0" marB="0"/>
                </a:tc>
                <a:tc>
                  <a:txBody>
                    <a:bodyPr/>
                    <a:lstStyle/>
                    <a:p>
                      <a:pPr>
                        <a:spcAft>
                          <a:spcPts val="0"/>
                        </a:spcAft>
                        <a:tabLst>
                          <a:tab pos="2076450" algn="l"/>
                        </a:tabLst>
                      </a:pPr>
                      <a:r>
                        <a:rPr lang="en-AU" sz="1300" dirty="0" smtClean="0">
                          <a:effectLst/>
                        </a:rPr>
                        <a:t>P.W.D </a:t>
                      </a:r>
                    </a:p>
                    <a:p>
                      <a:pPr>
                        <a:spcAft>
                          <a:spcPts val="0"/>
                        </a:spcAft>
                        <a:tabLst>
                          <a:tab pos="2076450" algn="l"/>
                        </a:tabLst>
                      </a:pPr>
                      <a:endParaRPr lang="en-AU" sz="1300" dirty="0" smtClean="0">
                        <a:effectLst/>
                      </a:endParaRPr>
                    </a:p>
                  </a:txBody>
                  <a:tcPr marL="68580" marR="68580" marT="0" marB="0"/>
                </a:tc>
                <a:tc>
                  <a:txBody>
                    <a:bodyPr/>
                    <a:lstStyle/>
                    <a:p>
                      <a:pPr>
                        <a:spcAft>
                          <a:spcPts val="0"/>
                        </a:spcAft>
                        <a:tabLst>
                          <a:tab pos="2076450" algn="l"/>
                        </a:tabLst>
                      </a:pPr>
                      <a:r>
                        <a:rPr lang="en-AU" sz="1300" dirty="0" smtClean="0">
                          <a:effectLst/>
                        </a:rPr>
                        <a:t>ADMINISTRATORS</a:t>
                      </a:r>
                    </a:p>
                    <a:p>
                      <a:pPr>
                        <a:spcAft>
                          <a:spcPts val="0"/>
                        </a:spcAft>
                        <a:tabLst>
                          <a:tab pos="2076450" algn="l"/>
                        </a:tabLst>
                      </a:pPr>
                      <a:endParaRPr lang="en-AU" sz="1300" dirty="0" smtClean="0">
                        <a:effectLst/>
                      </a:endParaRPr>
                    </a:p>
                  </a:txBody>
                  <a:tcPr marL="68580" marR="68580" marT="0" marB="0"/>
                </a:tc>
                <a:extLst>
                  <a:ext uri="{0D108BD9-81ED-4DB2-BD59-A6C34878D82A}">
                    <a16:rowId xmlns:a16="http://schemas.microsoft.com/office/drawing/2014/main" val="10000"/>
                  </a:ext>
                </a:extLst>
              </a:tr>
              <a:tr h="751073">
                <a:tc>
                  <a:txBody>
                    <a:bodyPr/>
                    <a:lstStyle/>
                    <a:p>
                      <a:pPr>
                        <a:spcAft>
                          <a:spcPts val="0"/>
                        </a:spcAft>
                        <a:tabLst>
                          <a:tab pos="2076450" algn="l"/>
                        </a:tabLst>
                      </a:pPr>
                      <a:endParaRPr lang="en-AU" sz="1300" dirty="0" smtClean="0">
                        <a:effectLst/>
                        <a:latin typeface="Arial"/>
                        <a:ea typeface="Times New Roman"/>
                      </a:endParaRPr>
                    </a:p>
                    <a:p>
                      <a:pPr>
                        <a:spcAft>
                          <a:spcPts val="0"/>
                        </a:spcAft>
                        <a:tabLst>
                          <a:tab pos="2076450" algn="l"/>
                        </a:tabLst>
                      </a:pPr>
                      <a:r>
                        <a:rPr lang="en-AU" sz="1300" dirty="0" smtClean="0">
                          <a:effectLst/>
                          <a:latin typeface="Arial"/>
                          <a:ea typeface="Times New Roman"/>
                        </a:rPr>
                        <a:t>Primary Schools</a:t>
                      </a:r>
                    </a:p>
                    <a:p>
                      <a:pPr>
                        <a:spcAft>
                          <a:spcPts val="0"/>
                        </a:spcAft>
                        <a:tabLst>
                          <a:tab pos="2076450" algn="l"/>
                        </a:tabLst>
                      </a:pPr>
                      <a:r>
                        <a:rPr lang="en-AU" sz="1300" dirty="0" smtClean="0">
                          <a:effectLst/>
                          <a:latin typeface="Arial"/>
                          <a:ea typeface="Times New Roman"/>
                        </a:rPr>
                        <a:t>Secondary Schools</a:t>
                      </a:r>
                      <a:endParaRPr lang="en-US" sz="1300" dirty="0" smtClean="0">
                        <a:effectLst/>
                        <a:latin typeface="Arial"/>
                        <a:ea typeface="Times New Roman"/>
                      </a:endParaRPr>
                    </a:p>
                    <a:p>
                      <a:pPr>
                        <a:spcAft>
                          <a:spcPts val="0"/>
                        </a:spcAft>
                        <a:tabLst>
                          <a:tab pos="2076450" algn="l"/>
                        </a:tabLst>
                      </a:pP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latin typeface="Arial"/>
                        <a:ea typeface="Times New Roman"/>
                      </a:endParaRPr>
                    </a:p>
                    <a:p>
                      <a:pPr>
                        <a:spcAft>
                          <a:spcPts val="0"/>
                        </a:spcAft>
                        <a:tabLst>
                          <a:tab pos="2076450" algn="l"/>
                        </a:tabLst>
                      </a:pPr>
                      <a:r>
                        <a:rPr lang="en-AU" sz="1300" dirty="0" smtClean="0">
                          <a:effectLst/>
                          <a:latin typeface="Arial"/>
                          <a:ea typeface="Times New Roman"/>
                        </a:rPr>
                        <a:t>500/=   </a:t>
                      </a:r>
                      <a:endParaRPr lang="en-US" sz="1300" dirty="0" smtClean="0">
                        <a:effectLst/>
                        <a:latin typeface="Arial"/>
                        <a:ea typeface="Times New Roman"/>
                      </a:endParaRPr>
                    </a:p>
                    <a:p>
                      <a:pPr>
                        <a:spcAft>
                          <a:spcPts val="0"/>
                        </a:spcAft>
                        <a:tabLst>
                          <a:tab pos="2076450" algn="l"/>
                        </a:tabLst>
                      </a:pPr>
                      <a:r>
                        <a:rPr lang="en-US" sz="1300" dirty="0" smtClean="0">
                          <a:effectLst/>
                          <a:latin typeface="Arial"/>
                          <a:ea typeface="Times New Roman"/>
                        </a:rPr>
                        <a:t>1000/=</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latin typeface="+mn-lt"/>
                        <a:ea typeface="+mn-ea"/>
                      </a:endParaRPr>
                    </a:p>
                    <a:p>
                      <a:pPr>
                        <a:spcAft>
                          <a:spcPts val="0"/>
                        </a:spcAft>
                        <a:tabLst>
                          <a:tab pos="2076450" algn="l"/>
                        </a:tabLst>
                      </a:pPr>
                      <a:r>
                        <a:rPr lang="en-AU" sz="1300" dirty="0" smtClean="0">
                          <a:effectLst/>
                          <a:latin typeface="+mn-lt"/>
                          <a:ea typeface="+mn-ea"/>
                        </a:rPr>
                        <a:t>500/=        </a:t>
                      </a:r>
                      <a:endParaRPr lang="en-US" sz="1300" dirty="0" smtClean="0">
                        <a:effectLst/>
                        <a:latin typeface="Arial"/>
                        <a:ea typeface="Times New Roman"/>
                      </a:endParaRPr>
                    </a:p>
                    <a:p>
                      <a:pPr>
                        <a:spcAft>
                          <a:spcPts val="0"/>
                        </a:spcAft>
                        <a:tabLst>
                          <a:tab pos="2076450" algn="l"/>
                        </a:tabLst>
                      </a:pPr>
                      <a:r>
                        <a:rPr lang="en-US" sz="1300" dirty="0" smtClean="0">
                          <a:effectLst/>
                          <a:latin typeface="Arial"/>
                          <a:ea typeface="Times New Roman"/>
                        </a:rPr>
                        <a:t>1000/=</a:t>
                      </a:r>
                      <a:endParaRPr lang="en-US" sz="1300" dirty="0">
                        <a:effectLst/>
                        <a:latin typeface="Arial"/>
                        <a:ea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2076450" algn="l"/>
                        </a:tabLst>
                        <a:defRPr/>
                      </a:pPr>
                      <a:endParaRPr lang="en-AU" sz="1300"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tab pos="2076450" algn="l"/>
                        </a:tabLst>
                        <a:defRPr/>
                      </a:pPr>
                      <a:r>
                        <a:rPr lang="en-AU" sz="1300" dirty="0" smtClean="0">
                          <a:effectLst/>
                        </a:rPr>
                        <a:t>FREE</a:t>
                      </a:r>
                      <a:endParaRPr lang="en-US" sz="1300" dirty="0" smtClean="0">
                        <a:effectLst/>
                        <a:latin typeface="Arial"/>
                        <a:ea typeface="Times New Roman"/>
                      </a:endParaRPr>
                    </a:p>
                    <a:p>
                      <a:pPr>
                        <a:spcAft>
                          <a:spcPts val="0"/>
                        </a:spcAft>
                        <a:tabLst>
                          <a:tab pos="2076450" algn="l"/>
                        </a:tabLst>
                      </a:pPr>
                      <a:endParaRPr lang="en-US" sz="1300" dirty="0">
                        <a:effectLst/>
                        <a:latin typeface="Arial"/>
                        <a:ea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2076450" algn="l"/>
                        </a:tabLst>
                        <a:defRPr/>
                      </a:pPr>
                      <a:endParaRPr lang="en-AU" sz="1300"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tab pos="2076450" algn="l"/>
                        </a:tabLst>
                        <a:defRPr/>
                      </a:pPr>
                      <a:endParaRPr lang="en-AU" sz="1300"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tab pos="2076450" algn="l"/>
                        </a:tabLst>
                        <a:defRPr/>
                      </a:pPr>
                      <a:r>
                        <a:rPr lang="en-AU" sz="1300" dirty="0" smtClean="0">
                          <a:effectLst/>
                        </a:rPr>
                        <a:t>10,000/=teachers</a:t>
                      </a:r>
                      <a:endParaRPr lang="en-US" sz="1300" dirty="0" smtClean="0">
                        <a:effectLst/>
                        <a:latin typeface="Arial"/>
                        <a:ea typeface="Times New Roman"/>
                      </a:endParaRPr>
                    </a:p>
                    <a:p>
                      <a:pPr>
                        <a:spcAft>
                          <a:spcPts val="0"/>
                        </a:spcAft>
                        <a:tabLst>
                          <a:tab pos="2076450" algn="l"/>
                        </a:tabLst>
                      </a:pPr>
                      <a:endParaRPr lang="en-US" sz="1300" dirty="0">
                        <a:effectLst/>
                        <a:latin typeface="Arial"/>
                        <a:ea typeface="Times New Roman"/>
                      </a:endParaRPr>
                    </a:p>
                  </a:txBody>
                  <a:tcPr marL="68580" marR="68580" marT="0" marB="0"/>
                </a:tc>
                <a:extLst>
                  <a:ext uri="{0D108BD9-81ED-4DB2-BD59-A6C34878D82A}">
                    <a16:rowId xmlns:a16="http://schemas.microsoft.com/office/drawing/2014/main" val="10001"/>
                  </a:ext>
                </a:extLst>
              </a:tr>
              <a:tr h="563305">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Colleges/</a:t>
                      </a:r>
                    </a:p>
                    <a:p>
                      <a:pPr>
                        <a:spcAft>
                          <a:spcPts val="0"/>
                        </a:spcAft>
                        <a:tabLst>
                          <a:tab pos="2076450" algn="l"/>
                        </a:tabLst>
                      </a:pPr>
                      <a:r>
                        <a:rPr lang="en-AU" sz="1300" dirty="0" smtClean="0">
                          <a:effectLst/>
                          <a:latin typeface="Arial"/>
                          <a:ea typeface="Times New Roman"/>
                        </a:rPr>
                        <a:t>Institutions</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endParaRPr lang="en-US" sz="1300" dirty="0" smtClean="0">
                        <a:effectLst/>
                        <a:latin typeface="Arial"/>
                        <a:ea typeface="Times New Roman"/>
                      </a:endParaRPr>
                    </a:p>
                    <a:p>
                      <a:pPr>
                        <a:spcAft>
                          <a:spcPts val="0"/>
                        </a:spcAft>
                        <a:tabLst>
                          <a:tab pos="2076450" algn="l"/>
                        </a:tabLst>
                      </a:pPr>
                      <a:r>
                        <a:rPr lang="en-US" sz="1300" dirty="0" smtClean="0">
                          <a:effectLst/>
                          <a:latin typeface="Arial"/>
                          <a:ea typeface="Times New Roman"/>
                        </a:rPr>
                        <a:t>3500/=    </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2000</a:t>
                      </a:r>
                      <a:r>
                        <a:rPr lang="en-AU" sz="1300" dirty="0">
                          <a:effectLst/>
                        </a:rPr>
                        <a:t>/= </a:t>
                      </a:r>
                      <a:r>
                        <a:rPr lang="en-AU" sz="1300" baseline="0" dirty="0" smtClean="0">
                          <a:effectLst/>
                        </a:rPr>
                        <a:t>     </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 FREE</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10,000/=</a:t>
                      </a:r>
                      <a:endParaRPr lang="en-US" sz="1300" dirty="0">
                        <a:effectLst/>
                        <a:latin typeface="Arial"/>
                        <a:ea typeface="Times New Roman"/>
                      </a:endParaRPr>
                    </a:p>
                  </a:txBody>
                  <a:tcPr marL="68580" marR="68580" marT="0" marB="0"/>
                </a:tc>
                <a:extLst>
                  <a:ext uri="{0D108BD9-81ED-4DB2-BD59-A6C34878D82A}">
                    <a16:rowId xmlns:a16="http://schemas.microsoft.com/office/drawing/2014/main" val="10002"/>
                  </a:ext>
                </a:extLst>
              </a:tr>
              <a:tr h="467953">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Hotel Chains</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10,000/= </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5,000/=</a:t>
                      </a:r>
                      <a:endParaRPr lang="en-US" sz="1300" dirty="0">
                        <a:effectLst/>
                        <a:latin typeface="Arial"/>
                        <a:ea typeface="Times New Roman"/>
                      </a:endParaRPr>
                    </a:p>
                  </a:txBody>
                  <a:tcPr marL="68580" marR="68580" marT="0" marB="0"/>
                </a:tc>
                <a:tc>
                  <a:txBody>
                    <a:bodyPr/>
                    <a:lstStyle/>
                    <a:p>
                      <a:pPr>
                        <a:spcAft>
                          <a:spcPts val="0"/>
                        </a:spcAft>
                        <a:tabLst>
                          <a:tab pos="2076450" algn="l"/>
                        </a:tabLst>
                      </a:pPr>
                      <a:r>
                        <a:rPr lang="en-AU" sz="1300" dirty="0" smtClean="0">
                          <a:effectLst/>
                        </a:rPr>
                        <a:t> </a:t>
                      </a:r>
                    </a:p>
                    <a:p>
                      <a:pPr>
                        <a:spcAft>
                          <a:spcPts val="0"/>
                        </a:spcAft>
                        <a:tabLst>
                          <a:tab pos="2076450" algn="l"/>
                        </a:tabLst>
                      </a:pPr>
                      <a:r>
                        <a:rPr lang="en-US" sz="1300" dirty="0" smtClean="0">
                          <a:effectLst/>
                          <a:latin typeface="Arial"/>
                          <a:ea typeface="Times New Roman"/>
                        </a:rPr>
                        <a:t>FREE</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15,000/=</a:t>
                      </a:r>
                      <a:endParaRPr lang="en-US" sz="1300" dirty="0">
                        <a:effectLst/>
                        <a:latin typeface="Arial"/>
                        <a:ea typeface="Times New Roman"/>
                      </a:endParaRPr>
                    </a:p>
                  </a:txBody>
                  <a:tcPr marL="68580" marR="68580" marT="0" marB="0"/>
                </a:tc>
                <a:extLst>
                  <a:ext uri="{0D108BD9-81ED-4DB2-BD59-A6C34878D82A}">
                    <a16:rowId xmlns:a16="http://schemas.microsoft.com/office/drawing/2014/main" val="10003"/>
                  </a:ext>
                </a:extLst>
              </a:tr>
              <a:tr h="375536">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Restaurants</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10,000/=</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5,000/=</a:t>
                      </a:r>
                      <a:endParaRPr lang="en-US" sz="1300" dirty="0">
                        <a:effectLst/>
                        <a:latin typeface="Arial"/>
                        <a:ea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tab pos="2076450" algn="l"/>
                        </a:tabLst>
                        <a:defRPr/>
                      </a:pPr>
                      <a:r>
                        <a:rPr lang="en-AU" sz="1300" dirty="0" smtClean="0">
                          <a:effectLst/>
                        </a:rPr>
                        <a:t> </a:t>
                      </a:r>
                      <a:endParaRPr lang="en-US" sz="1300" dirty="0" smtClean="0">
                        <a:effectLst/>
                        <a:latin typeface="Arial"/>
                        <a:ea typeface="Times New Roman"/>
                      </a:endParaRPr>
                    </a:p>
                    <a:p>
                      <a:pPr>
                        <a:spcAft>
                          <a:spcPts val="0"/>
                        </a:spcAft>
                        <a:tabLst>
                          <a:tab pos="2076450" algn="l"/>
                        </a:tabLst>
                      </a:pPr>
                      <a:r>
                        <a:rPr lang="en-US" sz="1300" dirty="0" smtClean="0">
                          <a:effectLst/>
                          <a:latin typeface="Arial"/>
                          <a:ea typeface="Times New Roman"/>
                        </a:rPr>
                        <a:t>FREE</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15,000/=</a:t>
                      </a:r>
                      <a:endParaRPr lang="en-US" sz="1300" dirty="0">
                        <a:effectLst/>
                        <a:latin typeface="Arial"/>
                        <a:ea typeface="Times New Roman"/>
                      </a:endParaRPr>
                    </a:p>
                  </a:txBody>
                  <a:tcPr marL="68580" marR="68580" marT="0" marB="0"/>
                </a:tc>
                <a:extLst>
                  <a:ext uri="{0D108BD9-81ED-4DB2-BD59-A6C34878D82A}">
                    <a16:rowId xmlns:a16="http://schemas.microsoft.com/office/drawing/2014/main" val="10004"/>
                  </a:ext>
                </a:extLst>
              </a:tr>
              <a:tr h="438853">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Local </a:t>
                      </a:r>
                      <a:r>
                        <a:rPr lang="en-AU" sz="1300" dirty="0">
                          <a:effectLst/>
                        </a:rPr>
                        <a:t>authorities</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10,000/=</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5,000/=   </a:t>
                      </a:r>
                      <a:endParaRPr lang="en-US" sz="1300" dirty="0">
                        <a:effectLst/>
                        <a:latin typeface="Arial"/>
                        <a:ea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tab pos="2076450" algn="l"/>
                        </a:tabLst>
                        <a:defRPr/>
                      </a:pPr>
                      <a:r>
                        <a:rPr lang="en-AU" sz="1300" baseline="0" dirty="0" smtClean="0">
                          <a:effectLst/>
                        </a:rPr>
                        <a:t> </a:t>
                      </a:r>
                    </a:p>
                    <a:p>
                      <a:pPr marL="0" marR="0" indent="0" algn="l" defTabSz="914400" rtl="0" eaLnBrk="1" fontAlgn="auto" latinLnBrk="0" hangingPunct="1">
                        <a:lnSpc>
                          <a:spcPct val="100000"/>
                        </a:lnSpc>
                        <a:spcBef>
                          <a:spcPts val="0"/>
                        </a:spcBef>
                        <a:spcAft>
                          <a:spcPts val="0"/>
                        </a:spcAft>
                        <a:buClrTx/>
                        <a:buSzTx/>
                        <a:buFontTx/>
                        <a:buNone/>
                        <a:tabLst>
                          <a:tab pos="2076450" algn="l"/>
                        </a:tabLst>
                        <a:defRPr/>
                      </a:pPr>
                      <a:r>
                        <a:rPr lang="en-US" sz="1300" dirty="0" smtClean="0">
                          <a:effectLst/>
                          <a:latin typeface="Arial"/>
                          <a:ea typeface="Times New Roman"/>
                        </a:rPr>
                        <a:t>FREE</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15,000/=</a:t>
                      </a:r>
                      <a:endParaRPr lang="en-US" sz="1300" dirty="0">
                        <a:effectLst/>
                        <a:latin typeface="Arial"/>
                        <a:ea typeface="Times New Roman"/>
                      </a:endParaRPr>
                    </a:p>
                  </a:txBody>
                  <a:tcPr marL="68580" marR="68580" marT="0" marB="0"/>
                </a:tc>
                <a:extLst>
                  <a:ext uri="{0D108BD9-81ED-4DB2-BD59-A6C34878D82A}">
                    <a16:rowId xmlns:a16="http://schemas.microsoft.com/office/drawing/2014/main" val="10005"/>
                  </a:ext>
                </a:extLst>
              </a:tr>
              <a:tr h="375536">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Entertainment </a:t>
                      </a:r>
                      <a:r>
                        <a:rPr lang="en-AU" sz="1300" dirty="0">
                          <a:effectLst/>
                        </a:rPr>
                        <a:t>chains</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10,000/=</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5,000/=</a:t>
                      </a:r>
                      <a:endParaRPr lang="en-US" sz="1300" dirty="0">
                        <a:effectLst/>
                        <a:latin typeface="Arial"/>
                        <a:ea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tab pos="2076450" algn="l"/>
                        </a:tabLst>
                        <a:defRPr/>
                      </a:pPr>
                      <a:r>
                        <a:rPr lang="en-AU" sz="1300" baseline="0" dirty="0" smtClean="0">
                          <a:effectLst/>
                        </a:rPr>
                        <a:t> </a:t>
                      </a:r>
                      <a:endParaRPr lang="en-US" sz="1300" dirty="0" smtClean="0">
                        <a:effectLst/>
                        <a:latin typeface="Arial"/>
                        <a:ea typeface="Times New Roman"/>
                      </a:endParaRPr>
                    </a:p>
                    <a:p>
                      <a:pPr>
                        <a:spcAft>
                          <a:spcPts val="0"/>
                        </a:spcAft>
                        <a:tabLst>
                          <a:tab pos="2076450" algn="l"/>
                        </a:tabLst>
                      </a:pPr>
                      <a:r>
                        <a:rPr lang="en-US" sz="1300" dirty="0" smtClean="0">
                          <a:effectLst/>
                          <a:latin typeface="Arial"/>
                          <a:ea typeface="Times New Roman"/>
                        </a:rPr>
                        <a:t>FREE</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15,000/=</a:t>
                      </a:r>
                      <a:endParaRPr lang="en-US" sz="1300" dirty="0">
                        <a:effectLst/>
                        <a:latin typeface="Arial"/>
                        <a:ea typeface="Times New Roman"/>
                      </a:endParaRPr>
                    </a:p>
                  </a:txBody>
                  <a:tcPr marL="68580" marR="68580" marT="0" marB="0"/>
                </a:tc>
                <a:extLst>
                  <a:ext uri="{0D108BD9-81ED-4DB2-BD59-A6C34878D82A}">
                    <a16:rowId xmlns:a16="http://schemas.microsoft.com/office/drawing/2014/main" val="10006"/>
                  </a:ext>
                </a:extLst>
              </a:tr>
              <a:tr h="563305">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Corporate </a:t>
                      </a:r>
                      <a:r>
                        <a:rPr lang="en-AU" sz="1300" dirty="0">
                          <a:effectLst/>
                        </a:rPr>
                        <a:t>clients </a:t>
                      </a:r>
                      <a:r>
                        <a:rPr lang="en-AU" sz="1300" dirty="0" smtClean="0">
                          <a:effectLst/>
                        </a:rPr>
                        <a:t>(NGOs)</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25,000/=</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15,000/=</a:t>
                      </a:r>
                      <a:endParaRPr lang="en-US" sz="1300" dirty="0">
                        <a:effectLst/>
                        <a:latin typeface="Arial"/>
                        <a:ea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tab pos="2076450" algn="l"/>
                        </a:tabLst>
                        <a:defRPr/>
                      </a:pPr>
                      <a:r>
                        <a:rPr lang="en-AU" sz="1300" baseline="0" dirty="0" smtClean="0">
                          <a:effectLst/>
                        </a:rPr>
                        <a:t> </a:t>
                      </a:r>
                      <a:r>
                        <a:rPr lang="en-AU" sz="1300" dirty="0" smtClean="0">
                          <a:effectLst/>
                        </a:rPr>
                        <a:t>          </a:t>
                      </a:r>
                      <a:endParaRPr lang="en-US" sz="1300" dirty="0" smtClean="0">
                        <a:effectLst/>
                        <a:latin typeface="Arial"/>
                        <a:ea typeface="Times New Roman"/>
                      </a:endParaRPr>
                    </a:p>
                    <a:p>
                      <a:pPr>
                        <a:spcAft>
                          <a:spcPts val="0"/>
                        </a:spcAft>
                        <a:tabLst>
                          <a:tab pos="2076450" algn="l"/>
                        </a:tabLst>
                      </a:pPr>
                      <a:r>
                        <a:rPr lang="en-US" sz="1300" dirty="0" smtClean="0">
                          <a:effectLst/>
                          <a:latin typeface="Arial"/>
                          <a:ea typeface="Times New Roman"/>
                        </a:rPr>
                        <a:t>FREE</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endParaRPr lang="en-AU" sz="1300" dirty="0" smtClean="0">
                        <a:effectLst/>
                      </a:endParaRPr>
                    </a:p>
                    <a:p>
                      <a:pPr>
                        <a:spcAft>
                          <a:spcPts val="0"/>
                        </a:spcAft>
                        <a:tabLst>
                          <a:tab pos="2076450" algn="l"/>
                        </a:tabLst>
                      </a:pPr>
                      <a:endParaRPr lang="en-US" sz="1300" dirty="0">
                        <a:effectLst/>
                        <a:latin typeface="Arial"/>
                        <a:ea typeface="Times New Roman"/>
                      </a:endParaRPr>
                    </a:p>
                  </a:txBody>
                  <a:tcPr marL="68580" marR="68580" marT="0" marB="0"/>
                </a:tc>
                <a:extLst>
                  <a:ext uri="{0D108BD9-81ED-4DB2-BD59-A6C34878D82A}">
                    <a16:rowId xmlns:a16="http://schemas.microsoft.com/office/drawing/2014/main" val="10007"/>
                  </a:ext>
                </a:extLst>
              </a:tr>
              <a:tr h="375536">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Home </a:t>
                      </a:r>
                      <a:r>
                        <a:rPr lang="en-AU" sz="1300" dirty="0">
                          <a:effectLst/>
                        </a:rPr>
                        <a:t>outreaches</a:t>
                      </a:r>
                      <a:endParaRPr lang="en-US" sz="1300" dirty="0">
                        <a:effectLst/>
                        <a:latin typeface="Arial"/>
                        <a:ea typeface="Times New Roman"/>
                      </a:endParaRPr>
                    </a:p>
                  </a:txBody>
                  <a:tcPr marL="68580" marR="68580" marT="0" marB="0"/>
                </a:tc>
                <a:tc>
                  <a:txBody>
                    <a:bodyPr/>
                    <a:lstStyle/>
                    <a:p>
                      <a:pPr>
                        <a:spcAft>
                          <a:spcPts val="0"/>
                        </a:spcAft>
                        <a:tabLst>
                          <a:tab pos="2076450" algn="l"/>
                        </a:tabLst>
                      </a:pPr>
                      <a:endParaRPr lang="en-AU" sz="1300" dirty="0" smtClean="0">
                        <a:effectLst/>
                      </a:endParaRPr>
                    </a:p>
                    <a:p>
                      <a:pPr>
                        <a:spcAft>
                          <a:spcPts val="0"/>
                        </a:spcAft>
                        <a:tabLst>
                          <a:tab pos="2076450" algn="l"/>
                        </a:tabLst>
                      </a:pPr>
                      <a:r>
                        <a:rPr lang="en-AU" sz="1300" dirty="0" smtClean="0">
                          <a:effectLst/>
                        </a:rPr>
                        <a:t>Negotiable</a:t>
                      </a:r>
                      <a:endParaRPr lang="en-US" sz="1300" dirty="0">
                        <a:effectLst/>
                        <a:latin typeface="Arial"/>
                        <a:ea typeface="Times New Roman"/>
                      </a:endParaRPr>
                    </a:p>
                  </a:txBody>
                  <a:tcPr marL="68580" marR="68580" marT="0" marB="0"/>
                </a:tc>
                <a:tc>
                  <a:txBody>
                    <a:bodyPr/>
                    <a:lstStyle/>
                    <a:p>
                      <a:pPr>
                        <a:spcAft>
                          <a:spcPts val="0"/>
                        </a:spcAft>
                        <a:tabLst>
                          <a:tab pos="2076450" algn="l"/>
                        </a:tabLst>
                      </a:pPr>
                      <a:r>
                        <a:rPr lang="en-AU" sz="1300" dirty="0">
                          <a:effectLst/>
                        </a:rPr>
                        <a:t> </a:t>
                      </a:r>
                      <a:endParaRPr lang="en-AU" sz="1300" dirty="0" smtClean="0">
                        <a:effectLst/>
                      </a:endParaRPr>
                    </a:p>
                    <a:p>
                      <a:pPr>
                        <a:spcAft>
                          <a:spcPts val="0"/>
                        </a:spcAft>
                        <a:tabLst>
                          <a:tab pos="2076450" algn="l"/>
                        </a:tabLst>
                      </a:pPr>
                      <a:endParaRPr lang="en-US" sz="1300" dirty="0">
                        <a:effectLst/>
                        <a:latin typeface="Arial"/>
                        <a:ea typeface="Times New Roman"/>
                      </a:endParaRPr>
                    </a:p>
                  </a:txBody>
                  <a:tcPr marL="68580" marR="68580" marT="0" marB="0"/>
                </a:tc>
                <a:tc>
                  <a:txBody>
                    <a:bodyPr/>
                    <a:lstStyle/>
                    <a:p>
                      <a:pPr>
                        <a:spcAft>
                          <a:spcPts val="0"/>
                        </a:spcAft>
                        <a:tabLst>
                          <a:tab pos="2076450" algn="l"/>
                        </a:tabLst>
                      </a:pPr>
                      <a:r>
                        <a:rPr lang="en-AU" sz="1300" dirty="0">
                          <a:effectLst/>
                        </a:rPr>
                        <a:t> </a:t>
                      </a:r>
                      <a:endParaRPr lang="en-AU" sz="1300" dirty="0" smtClean="0">
                        <a:effectLst/>
                      </a:endParaRPr>
                    </a:p>
                    <a:p>
                      <a:pPr>
                        <a:spcAft>
                          <a:spcPts val="0"/>
                        </a:spcAft>
                        <a:tabLst>
                          <a:tab pos="2076450" algn="l"/>
                        </a:tabLst>
                      </a:pPr>
                      <a:r>
                        <a:rPr lang="en-AU" sz="1300" baseline="0" dirty="0" smtClean="0">
                          <a:effectLst/>
                        </a:rPr>
                        <a:t>FREE</a:t>
                      </a:r>
                      <a:endParaRPr lang="en-US" sz="1300" dirty="0">
                        <a:effectLst/>
                        <a:latin typeface="Arial"/>
                        <a:ea typeface="Times New Roman"/>
                      </a:endParaRPr>
                    </a:p>
                  </a:txBody>
                  <a:tcPr marL="68580" marR="68580" marT="0" marB="0"/>
                </a:tc>
                <a:tc>
                  <a:txBody>
                    <a:bodyPr/>
                    <a:lstStyle/>
                    <a:p>
                      <a:pPr>
                        <a:spcAft>
                          <a:spcPts val="0"/>
                        </a:spcAft>
                        <a:tabLst>
                          <a:tab pos="2076450" algn="l"/>
                        </a:tabLst>
                      </a:pPr>
                      <a:r>
                        <a:rPr lang="en-AU" sz="1300" dirty="0">
                          <a:effectLst/>
                        </a:rPr>
                        <a:t> </a:t>
                      </a:r>
                      <a:endParaRPr lang="en-AU" sz="1300" dirty="0" smtClean="0">
                        <a:effectLst/>
                      </a:endParaRPr>
                    </a:p>
                    <a:p>
                      <a:pPr>
                        <a:spcAft>
                          <a:spcPts val="0"/>
                        </a:spcAft>
                        <a:tabLst>
                          <a:tab pos="2076450" algn="l"/>
                        </a:tabLst>
                      </a:pPr>
                      <a:r>
                        <a:rPr lang="en-AU" sz="1300" dirty="0" smtClean="0">
                          <a:effectLst/>
                          <a:latin typeface="Arial"/>
                          <a:ea typeface="Times New Roman"/>
                        </a:rPr>
                        <a:t>Not &lt; 50,000/=</a:t>
                      </a:r>
                      <a:endParaRPr lang="en-US" sz="1300" dirty="0">
                        <a:effectLst/>
                        <a:latin typeface="Arial"/>
                        <a:ea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8" name="Rectangle 1"/>
          <p:cNvSpPr>
            <a:spLocks noChangeArrowheads="1"/>
          </p:cNvSpPr>
          <p:nvPr/>
        </p:nvSpPr>
        <p:spPr bwMode="auto">
          <a:xfrm>
            <a:off x="1323975" y="16303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07645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41924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9144000" cy="6881677"/>
          </a:xfrm>
          <a:prstGeom prst="rect">
            <a:avLst/>
          </a:prstGeom>
        </p:spPr>
      </p:pic>
      <p:sp>
        <p:nvSpPr>
          <p:cNvPr id="2" name="Title 1"/>
          <p:cNvSpPr>
            <a:spLocks noGrp="1"/>
          </p:cNvSpPr>
          <p:nvPr>
            <p:ph type="title"/>
          </p:nvPr>
        </p:nvSpPr>
        <p:spPr/>
        <p:txBody>
          <a:bodyPr>
            <a:normAutofit fontScale="90000"/>
          </a:bodyPr>
          <a:lstStyle/>
          <a:p>
            <a:r>
              <a:rPr lang="en-US" sz="2700" b="1" dirty="0">
                <a:latin typeface="Times New Roman" pitchFamily="18" charset="0"/>
                <a:cs typeface="Times New Roman" pitchFamily="18" charset="0"/>
              </a:rPr>
              <a:t>PROJECT BUDGET</a:t>
            </a:r>
            <a:r>
              <a:rPr lang="en-US" dirty="0"/>
              <a:t/>
            </a:r>
            <a:br>
              <a:rPr lang="en-US" dirty="0"/>
            </a:b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914710533"/>
              </p:ext>
            </p:extLst>
          </p:nvPr>
        </p:nvGraphicFramePr>
        <p:xfrm>
          <a:off x="755576" y="1340770"/>
          <a:ext cx="7920881" cy="4843992"/>
        </p:xfrm>
        <a:graphic>
          <a:graphicData uri="http://schemas.openxmlformats.org/drawingml/2006/table">
            <a:tbl>
              <a:tblPr firstRow="1" firstCol="1" bandRow="1">
                <a:tableStyleId>{5C22544A-7EE6-4342-B048-85BDC9FD1C3A}</a:tableStyleId>
              </a:tblPr>
              <a:tblGrid>
                <a:gridCol w="2471076">
                  <a:extLst>
                    <a:ext uri="{9D8B030D-6E8A-4147-A177-3AD203B41FA5}">
                      <a16:colId xmlns:a16="http://schemas.microsoft.com/office/drawing/2014/main" val="20000"/>
                    </a:ext>
                  </a:extLst>
                </a:gridCol>
                <a:gridCol w="1816856">
                  <a:extLst>
                    <a:ext uri="{9D8B030D-6E8A-4147-A177-3AD203B41FA5}">
                      <a16:colId xmlns:a16="http://schemas.microsoft.com/office/drawing/2014/main" val="20001"/>
                    </a:ext>
                  </a:extLst>
                </a:gridCol>
                <a:gridCol w="1816856">
                  <a:extLst>
                    <a:ext uri="{9D8B030D-6E8A-4147-A177-3AD203B41FA5}">
                      <a16:colId xmlns:a16="http://schemas.microsoft.com/office/drawing/2014/main" val="20002"/>
                    </a:ext>
                  </a:extLst>
                </a:gridCol>
                <a:gridCol w="1816093">
                  <a:extLst>
                    <a:ext uri="{9D8B030D-6E8A-4147-A177-3AD203B41FA5}">
                      <a16:colId xmlns:a16="http://schemas.microsoft.com/office/drawing/2014/main" val="20003"/>
                    </a:ext>
                  </a:extLst>
                </a:gridCol>
              </a:tblGrid>
              <a:tr h="472052">
                <a:tc>
                  <a:txBody>
                    <a:bodyPr/>
                    <a:lstStyle/>
                    <a:p>
                      <a:pPr algn="ctr">
                        <a:lnSpc>
                          <a:spcPct val="150000"/>
                        </a:lnSpc>
                        <a:spcAft>
                          <a:spcPts val="0"/>
                        </a:spcAft>
                      </a:pPr>
                      <a:r>
                        <a:rPr lang="en-GB" sz="1400" dirty="0">
                          <a:effectLst/>
                          <a:latin typeface="Times New Roman" pitchFamily="18" charset="0"/>
                          <a:cs typeface="Times New Roman" pitchFamily="18" charset="0"/>
                        </a:rPr>
                        <a:t>ITEM</a:t>
                      </a:r>
                      <a:endParaRPr lang="en-US" sz="1200" dirty="0">
                        <a:effectLst/>
                        <a:latin typeface="Times New Roman" pitchFamily="18" charset="0"/>
                        <a:ea typeface="Times New Roman"/>
                        <a:cs typeface="Times New Roman" pitchFamily="18" charset="0"/>
                      </a:endParaRPr>
                    </a:p>
                  </a:txBody>
                  <a:tcPr marL="68580" marR="68580" marT="0" marB="0"/>
                </a:tc>
                <a:tc>
                  <a:txBody>
                    <a:bodyPr/>
                    <a:lstStyle/>
                    <a:p>
                      <a:pPr algn="ctr">
                        <a:lnSpc>
                          <a:spcPct val="150000"/>
                        </a:lnSpc>
                        <a:spcAft>
                          <a:spcPts val="0"/>
                        </a:spcAft>
                      </a:pPr>
                      <a:r>
                        <a:rPr lang="en-GB" sz="1400" dirty="0">
                          <a:effectLst/>
                          <a:latin typeface="Times New Roman" pitchFamily="18" charset="0"/>
                          <a:cs typeface="Times New Roman" pitchFamily="18" charset="0"/>
                        </a:rPr>
                        <a:t>QUANTITY</a:t>
                      </a:r>
                      <a:endParaRPr lang="en-US" sz="1200" dirty="0">
                        <a:effectLst/>
                        <a:latin typeface="Times New Roman" pitchFamily="18" charset="0"/>
                        <a:ea typeface="Times New Roman"/>
                        <a:cs typeface="Times New Roman" pitchFamily="18" charset="0"/>
                      </a:endParaRPr>
                    </a:p>
                  </a:txBody>
                  <a:tcPr marL="68580" marR="68580" marT="0" marB="0"/>
                </a:tc>
                <a:tc>
                  <a:txBody>
                    <a:bodyPr/>
                    <a:lstStyle/>
                    <a:p>
                      <a:pPr algn="ctr">
                        <a:lnSpc>
                          <a:spcPct val="150000"/>
                        </a:lnSpc>
                        <a:spcAft>
                          <a:spcPts val="0"/>
                        </a:spcAft>
                      </a:pPr>
                      <a:r>
                        <a:rPr lang="en-GB" sz="1400" dirty="0">
                          <a:effectLst/>
                          <a:latin typeface="Times New Roman" pitchFamily="18" charset="0"/>
                          <a:cs typeface="Times New Roman" pitchFamily="18" charset="0"/>
                        </a:rPr>
                        <a:t>UNIT COST(UGX)</a:t>
                      </a:r>
                      <a:endParaRPr lang="en-US" sz="1200" dirty="0">
                        <a:effectLst/>
                        <a:latin typeface="Times New Roman" pitchFamily="18" charset="0"/>
                        <a:ea typeface="Times New Roman"/>
                        <a:cs typeface="Times New Roman" pitchFamily="18" charset="0"/>
                      </a:endParaRPr>
                    </a:p>
                  </a:txBody>
                  <a:tcPr marL="68580" marR="68580" marT="0" marB="0"/>
                </a:tc>
                <a:tc>
                  <a:txBody>
                    <a:bodyPr/>
                    <a:lstStyle/>
                    <a:p>
                      <a:pPr algn="ctr">
                        <a:lnSpc>
                          <a:spcPct val="150000"/>
                        </a:lnSpc>
                        <a:spcAft>
                          <a:spcPts val="0"/>
                        </a:spcAft>
                      </a:pPr>
                      <a:r>
                        <a:rPr lang="en-GB" sz="1400" dirty="0">
                          <a:effectLst/>
                          <a:latin typeface="Times New Roman" pitchFamily="18" charset="0"/>
                          <a:cs typeface="Times New Roman" pitchFamily="18" charset="0"/>
                        </a:rPr>
                        <a:t>TOTAL(UGX)</a:t>
                      </a:r>
                      <a:endParaRPr lang="en-US" sz="12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0"/>
                  </a:ext>
                </a:extLst>
              </a:tr>
              <a:tr h="472052">
                <a:tc>
                  <a:txBody>
                    <a:bodyPr/>
                    <a:lstStyle/>
                    <a:p>
                      <a:pPr>
                        <a:lnSpc>
                          <a:spcPct val="150000"/>
                        </a:lnSpc>
                        <a:spcAft>
                          <a:spcPts val="0"/>
                        </a:spcAft>
                      </a:pPr>
                      <a:r>
                        <a:rPr lang="en-GB" sz="1400" dirty="0" smtClean="0">
                          <a:effectLst/>
                          <a:latin typeface="Times New Roman" pitchFamily="18" charset="0"/>
                          <a:cs typeface="Times New Roman" pitchFamily="18" charset="0"/>
                        </a:rPr>
                        <a:t> DEL LAPTOPS</a:t>
                      </a:r>
                      <a:endParaRPr lang="en-US" sz="1200" dirty="0">
                        <a:effectLst/>
                        <a:latin typeface="Times New Roman" pitchFamily="18" charset="0"/>
                        <a:ea typeface="Times New Roman"/>
                        <a:cs typeface="Times New Roman" pitchFamily="18" charset="0"/>
                      </a:endParaRPr>
                    </a:p>
                  </a:txBody>
                  <a:tcPr marL="68580" marR="68580" marT="0" marB="0"/>
                </a:tc>
                <a:tc>
                  <a:txBody>
                    <a:bodyPr/>
                    <a:lstStyle/>
                    <a:p>
                      <a:pPr algn="r">
                        <a:lnSpc>
                          <a:spcPct val="150000"/>
                        </a:lnSpc>
                        <a:spcAft>
                          <a:spcPts val="0"/>
                        </a:spcAft>
                      </a:pPr>
                      <a:r>
                        <a:rPr lang="en-GB" sz="1600" dirty="0" smtClean="0">
                          <a:effectLst/>
                          <a:latin typeface="Times New Roman" pitchFamily="18" charset="0"/>
                          <a:ea typeface="+mn-ea"/>
                          <a:cs typeface="Times New Roman" pitchFamily="18" charset="0"/>
                        </a:rPr>
                        <a:t>2</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gn="r">
                        <a:lnSpc>
                          <a:spcPct val="150000"/>
                        </a:lnSpc>
                        <a:spcAft>
                          <a:spcPts val="0"/>
                        </a:spcAft>
                      </a:pPr>
                      <a:r>
                        <a:rPr lang="en-GB" sz="1600" dirty="0" smtClean="0">
                          <a:effectLst/>
                          <a:latin typeface="Times New Roman" pitchFamily="18" charset="0"/>
                          <a:cs typeface="Times New Roman" pitchFamily="18" charset="0"/>
                        </a:rPr>
                        <a:t>1,500,000</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gn="r">
                        <a:lnSpc>
                          <a:spcPct val="150000"/>
                        </a:lnSpc>
                        <a:spcAft>
                          <a:spcPts val="0"/>
                        </a:spcAft>
                      </a:pPr>
                      <a:r>
                        <a:rPr lang="en-GB" sz="1600" dirty="0" smtClean="0">
                          <a:effectLst/>
                          <a:latin typeface="Times New Roman" pitchFamily="18" charset="0"/>
                          <a:cs typeface="Times New Roman" pitchFamily="18" charset="0"/>
                        </a:rPr>
                        <a:t>3,000,000</a:t>
                      </a:r>
                      <a:endParaRPr lang="en-US" sz="16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1"/>
                  </a:ext>
                </a:extLst>
              </a:tr>
              <a:tr h="472052">
                <a:tc>
                  <a:txBody>
                    <a:bodyPr/>
                    <a:lstStyle/>
                    <a:p>
                      <a:pPr>
                        <a:lnSpc>
                          <a:spcPct val="150000"/>
                        </a:lnSpc>
                        <a:spcAft>
                          <a:spcPts val="0"/>
                        </a:spcAft>
                      </a:pPr>
                      <a:r>
                        <a:rPr lang="en-GB" sz="1400" dirty="0">
                          <a:effectLst/>
                          <a:latin typeface="Times New Roman" pitchFamily="18" charset="0"/>
                          <a:cs typeface="Times New Roman" pitchFamily="18" charset="0"/>
                        </a:rPr>
                        <a:t>WEB HOSTING </a:t>
                      </a:r>
                      <a:endParaRPr lang="en-US" sz="1200" dirty="0">
                        <a:effectLst/>
                        <a:latin typeface="Times New Roman" pitchFamily="18" charset="0"/>
                        <a:ea typeface="Times New Roman"/>
                        <a:cs typeface="Times New Roman" pitchFamily="18" charset="0"/>
                      </a:endParaRPr>
                    </a:p>
                  </a:txBody>
                  <a:tcPr marL="68580" marR="68580" marT="0" marB="0"/>
                </a:tc>
                <a:tc>
                  <a:txBody>
                    <a:bodyPr/>
                    <a:lstStyle/>
                    <a:p>
                      <a:pPr algn="r">
                        <a:lnSpc>
                          <a:spcPct val="150000"/>
                        </a:lnSpc>
                        <a:spcAft>
                          <a:spcPts val="0"/>
                        </a:spcAft>
                      </a:pPr>
                      <a:r>
                        <a:rPr lang="en-US" sz="1600" dirty="0" smtClean="0">
                          <a:effectLst/>
                          <a:latin typeface="Times New Roman" pitchFamily="18" charset="0"/>
                          <a:ea typeface="Times New Roman"/>
                          <a:cs typeface="Times New Roman" pitchFamily="18" charset="0"/>
                        </a:rPr>
                        <a:t>1</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gn="r">
                        <a:lnSpc>
                          <a:spcPct val="150000"/>
                        </a:lnSpc>
                        <a:spcAft>
                          <a:spcPts val="0"/>
                        </a:spcAft>
                      </a:pPr>
                      <a:r>
                        <a:rPr lang="en-GB" sz="1600" dirty="0">
                          <a:effectLst/>
                          <a:latin typeface="Times New Roman" pitchFamily="18" charset="0"/>
                          <a:cs typeface="Times New Roman" pitchFamily="18" charset="0"/>
                        </a:rPr>
                        <a:t>300,000</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gn="r">
                        <a:lnSpc>
                          <a:spcPct val="150000"/>
                        </a:lnSpc>
                        <a:spcAft>
                          <a:spcPts val="0"/>
                        </a:spcAft>
                      </a:pPr>
                      <a:r>
                        <a:rPr lang="en-GB" sz="1600" dirty="0">
                          <a:effectLst/>
                          <a:latin typeface="Times New Roman" pitchFamily="18" charset="0"/>
                          <a:cs typeface="Times New Roman" pitchFamily="18" charset="0"/>
                        </a:rPr>
                        <a:t>3</a:t>
                      </a:r>
                      <a:r>
                        <a:rPr lang="en-GB" sz="1600" dirty="0" smtClean="0">
                          <a:effectLst/>
                          <a:latin typeface="Times New Roman" pitchFamily="18" charset="0"/>
                          <a:cs typeface="Times New Roman" pitchFamily="18" charset="0"/>
                        </a:rPr>
                        <a:t>00,000</a:t>
                      </a:r>
                      <a:endParaRPr lang="en-US" sz="16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2"/>
                  </a:ext>
                </a:extLst>
              </a:tr>
              <a:tr h="472052">
                <a:tc>
                  <a:txBody>
                    <a:bodyPr/>
                    <a:lstStyle/>
                    <a:p>
                      <a:pPr>
                        <a:lnSpc>
                          <a:spcPct val="150000"/>
                        </a:lnSpc>
                        <a:spcAft>
                          <a:spcPts val="0"/>
                        </a:spcAft>
                      </a:pPr>
                      <a:r>
                        <a:rPr lang="en-GB" sz="1400" dirty="0">
                          <a:effectLst/>
                          <a:latin typeface="Times New Roman" pitchFamily="18" charset="0"/>
                          <a:cs typeface="Times New Roman" pitchFamily="18" charset="0"/>
                        </a:rPr>
                        <a:t>BUSINEES REGISTRATION</a:t>
                      </a:r>
                      <a:endParaRPr lang="en-US" sz="1200" dirty="0">
                        <a:effectLst/>
                        <a:latin typeface="Times New Roman" pitchFamily="18" charset="0"/>
                        <a:ea typeface="Times New Roman"/>
                        <a:cs typeface="Times New Roman" pitchFamily="18" charset="0"/>
                      </a:endParaRPr>
                    </a:p>
                  </a:txBody>
                  <a:tcPr marL="68580" marR="68580" marT="0" marB="0"/>
                </a:tc>
                <a:tc>
                  <a:txBody>
                    <a:bodyPr/>
                    <a:lstStyle/>
                    <a:p>
                      <a:pPr algn="r">
                        <a:lnSpc>
                          <a:spcPct val="150000"/>
                        </a:lnSpc>
                        <a:spcAft>
                          <a:spcPts val="0"/>
                        </a:spcAft>
                      </a:pPr>
                      <a:r>
                        <a:rPr lang="en-US" sz="1600" dirty="0" smtClean="0">
                          <a:effectLst/>
                          <a:latin typeface="Times New Roman" pitchFamily="18" charset="0"/>
                          <a:ea typeface="Times New Roman"/>
                          <a:cs typeface="Times New Roman" pitchFamily="18" charset="0"/>
                        </a:rPr>
                        <a:t>2</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gn="r">
                        <a:lnSpc>
                          <a:spcPct val="150000"/>
                        </a:lnSpc>
                        <a:spcAft>
                          <a:spcPts val="0"/>
                        </a:spcAft>
                      </a:pPr>
                      <a:r>
                        <a:rPr lang="en-GB" sz="1600" dirty="0">
                          <a:effectLst/>
                          <a:latin typeface="Times New Roman" pitchFamily="18" charset="0"/>
                          <a:cs typeface="Times New Roman" pitchFamily="18" charset="0"/>
                        </a:rPr>
                        <a:t>400,000</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gn="r">
                        <a:lnSpc>
                          <a:spcPct val="150000"/>
                        </a:lnSpc>
                        <a:spcAft>
                          <a:spcPts val="0"/>
                        </a:spcAft>
                      </a:pPr>
                      <a:r>
                        <a:rPr lang="en-GB" sz="1600" dirty="0" smtClean="0">
                          <a:effectLst/>
                          <a:latin typeface="Times New Roman" pitchFamily="18" charset="0"/>
                          <a:cs typeface="Times New Roman" pitchFamily="18" charset="0"/>
                        </a:rPr>
                        <a:t>800,000</a:t>
                      </a:r>
                      <a:endParaRPr lang="en-US" sz="16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3"/>
                  </a:ext>
                </a:extLst>
              </a:tr>
              <a:tr h="472052">
                <a:tc>
                  <a:txBody>
                    <a:bodyPr/>
                    <a:lstStyle/>
                    <a:p>
                      <a:pPr>
                        <a:lnSpc>
                          <a:spcPct val="150000"/>
                        </a:lnSpc>
                        <a:spcAft>
                          <a:spcPts val="0"/>
                        </a:spcAft>
                      </a:pPr>
                      <a:r>
                        <a:rPr lang="en-GB" sz="1400" dirty="0" smtClean="0">
                          <a:effectLst/>
                          <a:latin typeface="Times New Roman" pitchFamily="18" charset="0"/>
                          <a:cs typeface="Times New Roman" pitchFamily="18" charset="0"/>
                        </a:rPr>
                        <a:t>FIRST</a:t>
                      </a:r>
                      <a:r>
                        <a:rPr lang="en-GB" sz="1400" baseline="0" dirty="0" smtClean="0">
                          <a:effectLst/>
                          <a:latin typeface="Times New Roman" pitchFamily="18" charset="0"/>
                          <a:cs typeface="Times New Roman" pitchFamily="18" charset="0"/>
                        </a:rPr>
                        <a:t> AID </a:t>
                      </a:r>
                      <a:r>
                        <a:rPr lang="en-GB" sz="1400" dirty="0" smtClean="0">
                          <a:effectLst/>
                          <a:latin typeface="Times New Roman" pitchFamily="18" charset="0"/>
                          <a:cs typeface="Times New Roman" pitchFamily="18" charset="0"/>
                        </a:rPr>
                        <a:t>EQUIPMENTS</a:t>
                      </a:r>
                      <a:endParaRPr lang="en-US" sz="1200" dirty="0">
                        <a:effectLst/>
                        <a:latin typeface="Times New Roman" pitchFamily="18" charset="0"/>
                        <a:ea typeface="Times New Roman"/>
                        <a:cs typeface="Times New Roman" pitchFamily="18"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sz="1600" dirty="0" smtClean="0">
                          <a:effectLst/>
                          <a:latin typeface="Times New Roman" pitchFamily="18" charset="0"/>
                          <a:cs typeface="Times New Roman" pitchFamily="18" charset="0"/>
                        </a:rPr>
                        <a:t>Tent</a:t>
                      </a:r>
                      <a:r>
                        <a:rPr lang="en-GB" sz="1600" baseline="0" dirty="0" smtClean="0">
                          <a:effectLst/>
                          <a:latin typeface="Times New Roman" pitchFamily="18" charset="0"/>
                          <a:cs typeface="Times New Roman" pitchFamily="18" charset="0"/>
                        </a:rPr>
                        <a:t>, whiteboard, Tables, Stretcher, First aid box</a:t>
                      </a:r>
                      <a:endParaRPr lang="en-US" sz="1600" dirty="0" smtClean="0">
                        <a:effectLst/>
                        <a:latin typeface="Times New Roman" pitchFamily="18" charset="0"/>
                        <a:ea typeface="Times New Roman"/>
                        <a:cs typeface="Times New Roman" pitchFamily="18" charset="0"/>
                      </a:endParaRPr>
                    </a:p>
                    <a:p>
                      <a:pPr>
                        <a:lnSpc>
                          <a:spcPct val="150000"/>
                        </a:lnSpc>
                        <a:spcAft>
                          <a:spcPts val="0"/>
                        </a:spcAft>
                      </a:pP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nSpc>
                          <a:spcPct val="150000"/>
                        </a:lnSpc>
                        <a:spcAft>
                          <a:spcPts val="0"/>
                        </a:spcAft>
                      </a:pPr>
                      <a:r>
                        <a:rPr lang="en-GB" sz="1600" dirty="0">
                          <a:effectLst/>
                          <a:latin typeface="Times New Roman" pitchFamily="18" charset="0"/>
                          <a:cs typeface="Times New Roman" pitchFamily="18" charset="0"/>
                        </a:rPr>
                        <a:t> </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gn="r">
                        <a:lnSpc>
                          <a:spcPct val="150000"/>
                        </a:lnSpc>
                        <a:spcAft>
                          <a:spcPts val="0"/>
                        </a:spcAft>
                      </a:pPr>
                      <a:r>
                        <a:rPr lang="en-GB" sz="1600" dirty="0" smtClean="0">
                          <a:effectLst/>
                          <a:latin typeface="Times New Roman" pitchFamily="18" charset="0"/>
                          <a:ea typeface="+mn-ea"/>
                          <a:cs typeface="Times New Roman" pitchFamily="18" charset="0"/>
                        </a:rPr>
                        <a:t>3,600,000</a:t>
                      </a:r>
                      <a:endParaRPr lang="en-US" sz="16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4"/>
                  </a:ext>
                </a:extLst>
              </a:tr>
              <a:tr h="472052">
                <a:tc>
                  <a:txBody>
                    <a:bodyPr/>
                    <a:lstStyle/>
                    <a:p>
                      <a:pPr>
                        <a:lnSpc>
                          <a:spcPct val="150000"/>
                        </a:lnSpc>
                        <a:spcAft>
                          <a:spcPts val="0"/>
                        </a:spcAft>
                      </a:pPr>
                      <a:r>
                        <a:rPr lang="en-GB" sz="1400" dirty="0">
                          <a:effectLst/>
                          <a:latin typeface="Times New Roman" pitchFamily="18" charset="0"/>
                          <a:cs typeface="Times New Roman" pitchFamily="18" charset="0"/>
                        </a:rPr>
                        <a:t>MARKETING</a:t>
                      </a:r>
                      <a:endParaRPr lang="en-US" sz="1200" dirty="0">
                        <a:effectLst/>
                        <a:latin typeface="Times New Roman" pitchFamily="18" charset="0"/>
                        <a:ea typeface="Times New Roman"/>
                        <a:cs typeface="Times New Roman" pitchFamily="18" charset="0"/>
                      </a:endParaRPr>
                    </a:p>
                  </a:txBody>
                  <a:tcPr marL="68580" marR="68580" marT="0" marB="0"/>
                </a:tc>
                <a:tc>
                  <a:txBody>
                    <a:bodyPr/>
                    <a:lstStyle/>
                    <a:p>
                      <a:pPr>
                        <a:lnSpc>
                          <a:spcPct val="150000"/>
                        </a:lnSpc>
                        <a:spcAft>
                          <a:spcPts val="0"/>
                        </a:spcAft>
                      </a:pPr>
                      <a:r>
                        <a:rPr lang="en-GB" sz="1600" dirty="0">
                          <a:effectLst/>
                          <a:latin typeface="Times New Roman" pitchFamily="18" charset="0"/>
                          <a:cs typeface="Times New Roman" pitchFamily="18" charset="0"/>
                        </a:rPr>
                        <a:t> </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nSpc>
                          <a:spcPct val="150000"/>
                        </a:lnSpc>
                        <a:spcAft>
                          <a:spcPts val="0"/>
                        </a:spcAft>
                      </a:pPr>
                      <a:r>
                        <a:rPr lang="en-GB" sz="1600" dirty="0">
                          <a:effectLst/>
                          <a:latin typeface="Times New Roman" pitchFamily="18" charset="0"/>
                          <a:cs typeface="Times New Roman" pitchFamily="18" charset="0"/>
                        </a:rPr>
                        <a:t> </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gn="r">
                        <a:lnSpc>
                          <a:spcPct val="150000"/>
                        </a:lnSpc>
                        <a:spcAft>
                          <a:spcPts val="0"/>
                        </a:spcAft>
                      </a:pPr>
                      <a:r>
                        <a:rPr lang="en-GB" sz="1600" dirty="0">
                          <a:effectLst/>
                          <a:latin typeface="Times New Roman" pitchFamily="18" charset="0"/>
                          <a:cs typeface="Times New Roman" pitchFamily="18" charset="0"/>
                        </a:rPr>
                        <a:t>500,000</a:t>
                      </a:r>
                      <a:endParaRPr lang="en-US" sz="16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5"/>
                  </a:ext>
                </a:extLst>
              </a:tr>
              <a:tr h="47205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sz="1200" dirty="0" smtClean="0">
                          <a:effectLst/>
                          <a:latin typeface="Times New Roman" pitchFamily="18" charset="0"/>
                          <a:cs typeface="Times New Roman" pitchFamily="18" charset="0"/>
                        </a:rPr>
                        <a:t>MISCELLANEOUS</a:t>
                      </a:r>
                      <a:endParaRPr lang="en-US" sz="1100" dirty="0" smtClean="0">
                        <a:effectLst/>
                        <a:latin typeface="Times New Roman" pitchFamily="18" charset="0"/>
                        <a:ea typeface="Times New Roman"/>
                        <a:cs typeface="Times New Roman" pitchFamily="18" charset="0"/>
                      </a:endParaRPr>
                    </a:p>
                    <a:p>
                      <a:pPr>
                        <a:lnSpc>
                          <a:spcPct val="150000"/>
                        </a:lnSpc>
                        <a:spcAft>
                          <a:spcPts val="0"/>
                        </a:spcAft>
                      </a:pPr>
                      <a:endParaRPr lang="en-US" sz="1200" dirty="0">
                        <a:effectLst/>
                        <a:latin typeface="Times New Roman" pitchFamily="18" charset="0"/>
                        <a:ea typeface="Times New Roman"/>
                        <a:cs typeface="Times New Roman" pitchFamily="18" charset="0"/>
                      </a:endParaRPr>
                    </a:p>
                  </a:txBody>
                  <a:tcPr marL="68580" marR="68580" marT="0" marB="0"/>
                </a:tc>
                <a:tc>
                  <a:txBody>
                    <a:bodyPr/>
                    <a:lstStyle/>
                    <a:p>
                      <a:pPr>
                        <a:lnSpc>
                          <a:spcPct val="150000"/>
                        </a:lnSpc>
                        <a:spcAft>
                          <a:spcPts val="0"/>
                        </a:spcAft>
                      </a:pP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nSpc>
                          <a:spcPct val="150000"/>
                        </a:lnSpc>
                        <a:spcAft>
                          <a:spcPts val="0"/>
                        </a:spcAft>
                      </a:pPr>
                      <a:r>
                        <a:rPr lang="en-GB" sz="1600" dirty="0">
                          <a:effectLst/>
                          <a:latin typeface="Times New Roman" pitchFamily="18" charset="0"/>
                          <a:cs typeface="Times New Roman" pitchFamily="18" charset="0"/>
                        </a:rPr>
                        <a:t> </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gn="r">
                        <a:lnSpc>
                          <a:spcPct val="150000"/>
                        </a:lnSpc>
                        <a:spcAft>
                          <a:spcPts val="0"/>
                        </a:spcAft>
                      </a:pPr>
                      <a:r>
                        <a:rPr lang="en-GB" sz="1600" dirty="0" smtClean="0">
                          <a:effectLst/>
                          <a:latin typeface="Times New Roman" pitchFamily="18" charset="0"/>
                          <a:cs typeface="Times New Roman" pitchFamily="18" charset="0"/>
                        </a:rPr>
                        <a:t>400,000</a:t>
                      </a:r>
                      <a:endParaRPr lang="en-US" sz="16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6"/>
                  </a:ext>
                </a:extLst>
              </a:tr>
              <a:tr h="472052">
                <a:tc>
                  <a:txBody>
                    <a:bodyPr/>
                    <a:lstStyle/>
                    <a:p>
                      <a:pPr>
                        <a:lnSpc>
                          <a:spcPct val="150000"/>
                        </a:lnSpc>
                        <a:spcAft>
                          <a:spcPts val="0"/>
                        </a:spcAft>
                      </a:pPr>
                      <a:r>
                        <a:rPr lang="en-GB" sz="1400" dirty="0">
                          <a:effectLst/>
                          <a:latin typeface="Times New Roman" pitchFamily="18" charset="0"/>
                          <a:cs typeface="Times New Roman" pitchFamily="18" charset="0"/>
                        </a:rPr>
                        <a:t>TOTAL</a:t>
                      </a:r>
                      <a:endParaRPr lang="en-US" sz="1200" dirty="0">
                        <a:effectLst/>
                        <a:latin typeface="Times New Roman" pitchFamily="18" charset="0"/>
                        <a:ea typeface="Times New Roman"/>
                        <a:cs typeface="Times New Roman" pitchFamily="18" charset="0"/>
                      </a:endParaRPr>
                    </a:p>
                  </a:txBody>
                  <a:tcPr marL="68580" marR="68580" marT="0" marB="0"/>
                </a:tc>
                <a:tc>
                  <a:txBody>
                    <a:bodyPr/>
                    <a:lstStyle/>
                    <a:p>
                      <a:pPr>
                        <a:lnSpc>
                          <a:spcPct val="150000"/>
                        </a:lnSpc>
                        <a:spcAft>
                          <a:spcPts val="0"/>
                        </a:spcAft>
                      </a:pPr>
                      <a:r>
                        <a:rPr lang="en-GB" sz="1600" dirty="0">
                          <a:effectLst/>
                          <a:latin typeface="Times New Roman" pitchFamily="18" charset="0"/>
                          <a:cs typeface="Times New Roman" pitchFamily="18" charset="0"/>
                        </a:rPr>
                        <a:t> </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nSpc>
                          <a:spcPct val="150000"/>
                        </a:lnSpc>
                        <a:spcAft>
                          <a:spcPts val="0"/>
                        </a:spcAft>
                      </a:pPr>
                      <a:r>
                        <a:rPr lang="en-GB" sz="1600" dirty="0">
                          <a:effectLst/>
                          <a:latin typeface="Times New Roman" pitchFamily="18" charset="0"/>
                          <a:cs typeface="Times New Roman" pitchFamily="18" charset="0"/>
                        </a:rPr>
                        <a:t> </a:t>
                      </a:r>
                      <a:endParaRPr lang="en-US" sz="1600" dirty="0">
                        <a:effectLst/>
                        <a:latin typeface="Times New Roman" pitchFamily="18" charset="0"/>
                        <a:ea typeface="Times New Roman"/>
                        <a:cs typeface="Times New Roman" pitchFamily="18" charset="0"/>
                      </a:endParaRPr>
                    </a:p>
                  </a:txBody>
                  <a:tcPr marL="68580" marR="68580" marT="0" marB="0"/>
                </a:tc>
                <a:tc>
                  <a:txBody>
                    <a:bodyPr/>
                    <a:lstStyle/>
                    <a:p>
                      <a:pPr algn="r">
                        <a:lnSpc>
                          <a:spcPct val="150000"/>
                        </a:lnSpc>
                        <a:spcAft>
                          <a:spcPts val="0"/>
                        </a:spcAft>
                      </a:pPr>
                      <a:r>
                        <a:rPr lang="en-GB" sz="1600" dirty="0" smtClean="0">
                          <a:effectLst/>
                          <a:latin typeface="Times New Roman" pitchFamily="18" charset="0"/>
                          <a:cs typeface="Times New Roman" pitchFamily="18" charset="0"/>
                        </a:rPr>
                        <a:t>8,800,000</a:t>
                      </a:r>
                      <a:endParaRPr lang="en-US" sz="16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1277938" y="24907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2286000" y="188640"/>
            <a:ext cx="4572000" cy="830997"/>
          </a:xfrm>
          <a:prstGeom prst="rect">
            <a:avLst/>
          </a:prstGeom>
        </p:spPr>
        <p:txBody>
          <a:bodyPr>
            <a:spAutoFit/>
          </a:bodyPr>
          <a:lstStyle/>
          <a:p>
            <a:pPr algn="ctr"/>
            <a:r>
              <a:rPr lang="en-US" sz="2400" dirty="0">
                <a:latin typeface="Times New Roman" pitchFamily="18" charset="0"/>
                <a:cs typeface="Times New Roman" pitchFamily="18" charset="0"/>
              </a:rPr>
              <a:t> </a:t>
            </a:r>
          </a:p>
          <a:p>
            <a:pPr algn="ctr"/>
            <a:r>
              <a:rPr lang="en-US" sz="2400" b="1" dirty="0">
                <a:latin typeface="Times New Roman" pitchFamily="18" charset="0"/>
                <a:cs typeface="Times New Roman" pitchFamily="18" charset="0"/>
              </a:rPr>
              <a:t>PROJECT BUDGET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18381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1215</TotalTime>
  <Words>552</Words>
  <Application>Microsoft Office PowerPoint</Application>
  <PresentationFormat>On-screen Show (4:3)</PresentationFormat>
  <Paragraphs>182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Georgia</vt:lpstr>
      <vt:lpstr>Times New Roman</vt:lpstr>
      <vt:lpstr>Trebuchet MS</vt:lpstr>
      <vt:lpstr>Wingdings</vt:lpstr>
      <vt:lpstr>Slipstream</vt:lpstr>
      <vt:lpstr>ABOUT LINK UP </vt:lpstr>
      <vt:lpstr> </vt:lpstr>
      <vt:lpstr> </vt:lpstr>
      <vt:lpstr>PROJECT BUDGET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UP PROJECT</dc:title>
  <dc:creator>User</dc:creator>
  <cp:lastModifiedBy>izacwhisper3@gmail.com</cp:lastModifiedBy>
  <cp:revision>111</cp:revision>
  <dcterms:created xsi:type="dcterms:W3CDTF">2019-11-14T06:39:56Z</dcterms:created>
  <dcterms:modified xsi:type="dcterms:W3CDTF">2020-08-29T14:58:01Z</dcterms:modified>
</cp:coreProperties>
</file>