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5"/>
  </p:notesMasterIdLst>
  <p:sldIdLst>
    <p:sldId id="296" r:id="rId2"/>
    <p:sldId id="257" r:id="rId3"/>
    <p:sldId id="297" r:id="rId4"/>
    <p:sldId id="263" r:id="rId5"/>
    <p:sldId id="299" r:id="rId6"/>
    <p:sldId id="275" r:id="rId7"/>
    <p:sldId id="302" r:id="rId8"/>
    <p:sldId id="301" r:id="rId9"/>
    <p:sldId id="283" r:id="rId10"/>
    <p:sldId id="276" r:id="rId11"/>
    <p:sldId id="272" r:id="rId12"/>
    <p:sldId id="289" r:id="rId13"/>
    <p:sldId id="295" r:id="rId14"/>
  </p:sldIdLst>
  <p:sldSz cx="12195175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28B"/>
    <a:srgbClr val="18D2A6"/>
    <a:srgbClr val="0D0D0D"/>
    <a:srgbClr val="22E6B7"/>
    <a:srgbClr val="FFFFFF"/>
    <a:srgbClr val="F2F2F2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6" y="117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18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4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5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3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6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7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2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6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4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12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2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6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7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4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51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2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6401606" y="2198282"/>
            <a:ext cx="5943923" cy="594392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249715" y="-304885"/>
            <a:ext cx="6065375" cy="6065375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537748" y="909905"/>
            <a:ext cx="6034818" cy="6034818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601644" y="-2187624"/>
            <a:ext cx="6085658" cy="6085658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0682592" y="2360803"/>
            <a:ext cx="814094" cy="733997"/>
            <a:chOff x="3720691" y="2824413"/>
            <a:chExt cx="1341120" cy="1209172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28223" y="4926546"/>
            <a:ext cx="1065935" cy="961060"/>
            <a:chOff x="3720691" y="2824413"/>
            <a:chExt cx="1341120" cy="1209172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706526" y="3599460"/>
            <a:ext cx="529026" cy="476976"/>
            <a:chOff x="3720691" y="2824413"/>
            <a:chExt cx="1341120" cy="1209172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94559" y="4953061"/>
            <a:ext cx="814094" cy="733997"/>
            <a:chOff x="3720691" y="2824413"/>
            <a:chExt cx="1341120" cy="1209172"/>
          </a:xfrm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160555" y="979422"/>
            <a:ext cx="360406" cy="324946"/>
            <a:chOff x="3720691" y="2824413"/>
            <a:chExt cx="1341120" cy="1209172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59490" y="909905"/>
            <a:ext cx="360406" cy="324946"/>
            <a:chOff x="3720691" y="2824413"/>
            <a:chExt cx="1341120" cy="1209172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37748" y="4838455"/>
            <a:ext cx="360406" cy="324946"/>
            <a:chOff x="3720691" y="2824413"/>
            <a:chExt cx="1341120" cy="1209172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41403" y="6128242"/>
            <a:ext cx="360406" cy="324946"/>
            <a:chOff x="3720691" y="2824413"/>
            <a:chExt cx="1341120" cy="1209172"/>
          </a:xfrm>
        </p:grpSpPr>
        <p:sp>
          <p:nvSpPr>
            <p:cNvPr id="50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139805" y="5564388"/>
            <a:ext cx="285194" cy="257134"/>
            <a:chOff x="3720691" y="2824413"/>
            <a:chExt cx="1341120" cy="1209172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366941" y="2339187"/>
            <a:ext cx="1846387" cy="1664728"/>
            <a:chOff x="3720691" y="2824413"/>
            <a:chExt cx="1341120" cy="1209172"/>
          </a:xfrm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9" name="Freeform 5"/>
          <p:cNvSpPr>
            <a:spLocks/>
          </p:cNvSpPr>
          <p:nvPr/>
        </p:nvSpPr>
        <p:spPr bwMode="auto">
          <a:xfrm rot="1855731">
            <a:off x="6493375" y="2453182"/>
            <a:ext cx="1593518" cy="143673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TextBox 7"/>
          <p:cNvSpPr>
            <a:spLocks noChangeArrowheads="1"/>
          </p:cNvSpPr>
          <p:nvPr/>
        </p:nvSpPr>
        <p:spPr bwMode="auto">
          <a:xfrm>
            <a:off x="369199" y="5065439"/>
            <a:ext cx="4392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吴政科  </a:t>
            </a:r>
            <a:r>
              <a:rPr lang="en-US" altLang="zh-CN" sz="2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2019.01.11</a:t>
            </a:r>
            <a:endParaRPr lang="zh-CN" altLang="en-US" sz="2000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TextBox 7"/>
          <p:cNvSpPr>
            <a:spLocks noChangeArrowheads="1"/>
          </p:cNvSpPr>
          <p:nvPr/>
        </p:nvSpPr>
        <p:spPr bwMode="auto">
          <a:xfrm>
            <a:off x="336947" y="1589311"/>
            <a:ext cx="49685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电工导论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  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项目展示</a:t>
            </a:r>
          </a:p>
        </p:txBody>
      </p:sp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336947" y="1030806"/>
            <a:ext cx="51119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QianMo</a:t>
            </a:r>
            <a:r>
              <a:rPr lang="en-US" altLang="zh-CN" sz="3200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 </a:t>
            </a:r>
            <a:r>
              <a:rPr lang="zh-CN" altLang="en-US" sz="3200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阡陌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4954475" y="875177"/>
            <a:ext cx="278384" cy="184511"/>
            <a:chOff x="9482595" y="2565731"/>
            <a:chExt cx="278384" cy="184511"/>
          </a:xfrm>
        </p:grpSpPr>
        <p:sp>
          <p:nvSpPr>
            <p:cNvPr id="64" name="椭圆 63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302BC33-409A-4364-8BBE-F8A906481C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59" y="2592745"/>
            <a:ext cx="1081508" cy="10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6" grpId="0" animBg="1"/>
      <p:bldP spid="27" grpId="0" animBg="1"/>
      <p:bldP spid="59" grpId="0" animBg="1"/>
      <p:bldP spid="60" grpId="0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2971" y="188640"/>
            <a:ext cx="670560" cy="604586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70163" y="307422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网页搜索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2171" y="667462"/>
            <a:ext cx="972396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9467" y="459431"/>
            <a:ext cx="258720" cy="233265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3051" y="1022389"/>
            <a:ext cx="9793088" cy="56250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3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2971" y="188640"/>
            <a:ext cx="670560" cy="604586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70163" y="307422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人脸搜索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2171" y="667462"/>
            <a:ext cx="972396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9467" y="459431"/>
            <a:ext cx="258720" cy="233265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5" name="Freeform 6"/>
          <p:cNvSpPr>
            <a:spLocks/>
          </p:cNvSpPr>
          <p:nvPr/>
        </p:nvSpPr>
        <p:spPr bwMode="auto">
          <a:xfrm flipH="1">
            <a:off x="5659553" y="5803176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351"/>
          </a:p>
        </p:txBody>
      </p:sp>
      <p:sp>
        <p:nvSpPr>
          <p:cNvPr id="16" name="Freeform 24"/>
          <p:cNvSpPr/>
          <p:nvPr/>
        </p:nvSpPr>
        <p:spPr>
          <a:xfrm flipH="1">
            <a:off x="5425266" y="5365918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25"/>
          <p:cNvSpPr/>
          <p:nvPr/>
        </p:nvSpPr>
        <p:spPr>
          <a:xfrm flipH="1">
            <a:off x="5802604" y="6035562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5997153" y="4598502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6047953" y="4504839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6032078" y="4563577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6020966" y="5104914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6181303" y="4596914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6230516" y="4500077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6216228" y="4561989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6205116" y="5100152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6341641" y="4600089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Group 123"/>
          <p:cNvGrpSpPr/>
          <p:nvPr/>
        </p:nvGrpSpPr>
        <p:grpSpPr>
          <a:xfrm>
            <a:off x="5106566" y="4517539"/>
            <a:ext cx="817563" cy="620713"/>
            <a:chOff x="7170738" y="4168775"/>
            <a:chExt cx="817563" cy="620713"/>
          </a:xfrm>
          <a:solidFill>
            <a:srgbClr val="0D0D0D">
              <a:alpha val="21176"/>
            </a:srgbClr>
          </a:solidFill>
        </p:grpSpPr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4" name="Freeform 20"/>
          <p:cNvSpPr>
            <a:spLocks noEditPoints="1"/>
          </p:cNvSpPr>
          <p:nvPr/>
        </p:nvSpPr>
        <p:spPr bwMode="auto">
          <a:xfrm>
            <a:off x="4441403" y="2358539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7490991" y="2241064"/>
            <a:ext cx="141288" cy="141288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7541791" y="2345839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3"/>
          <p:cNvSpPr>
            <a:spLocks/>
          </p:cNvSpPr>
          <p:nvPr/>
        </p:nvSpPr>
        <p:spPr bwMode="auto">
          <a:xfrm>
            <a:off x="7346528" y="2345839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24"/>
          <p:cNvSpPr>
            <a:spLocks/>
          </p:cNvSpPr>
          <p:nvPr/>
        </p:nvSpPr>
        <p:spPr bwMode="auto">
          <a:xfrm>
            <a:off x="7554491" y="2190264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25"/>
          <p:cNvSpPr>
            <a:spLocks noEditPoints="1"/>
          </p:cNvSpPr>
          <p:nvPr/>
        </p:nvSpPr>
        <p:spPr bwMode="auto">
          <a:xfrm>
            <a:off x="6417841" y="1848952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26"/>
          <p:cNvSpPr>
            <a:spLocks noEditPoints="1"/>
          </p:cNvSpPr>
          <p:nvPr/>
        </p:nvSpPr>
        <p:spPr bwMode="auto">
          <a:xfrm>
            <a:off x="6224166" y="2041039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27"/>
          <p:cNvSpPr>
            <a:spLocks noEditPoints="1"/>
          </p:cNvSpPr>
          <p:nvPr/>
        </p:nvSpPr>
        <p:spPr bwMode="auto">
          <a:xfrm>
            <a:off x="6270203" y="1902927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28"/>
          <p:cNvSpPr>
            <a:spLocks noEditPoints="1"/>
          </p:cNvSpPr>
          <p:nvPr/>
        </p:nvSpPr>
        <p:spPr bwMode="auto">
          <a:xfrm>
            <a:off x="6270203" y="1902927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484516" y="2106127"/>
            <a:ext cx="93663" cy="93663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0"/>
          <p:cNvSpPr>
            <a:spLocks noEditPoints="1"/>
          </p:cNvSpPr>
          <p:nvPr/>
        </p:nvSpPr>
        <p:spPr bwMode="auto">
          <a:xfrm>
            <a:off x="7203653" y="1675914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 bwMode="auto">
          <a:xfrm>
            <a:off x="7075066" y="1674327"/>
            <a:ext cx="65088" cy="474663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32"/>
          <p:cNvSpPr>
            <a:spLocks noEditPoints="1"/>
          </p:cNvSpPr>
          <p:nvPr/>
        </p:nvSpPr>
        <p:spPr bwMode="auto">
          <a:xfrm>
            <a:off x="4966866" y="4065102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7" name="Group 127"/>
          <p:cNvGrpSpPr/>
          <p:nvPr/>
        </p:nvGrpSpPr>
        <p:grpSpPr>
          <a:xfrm>
            <a:off x="6546428" y="4476264"/>
            <a:ext cx="508001" cy="654050"/>
            <a:chOff x="8610600" y="4127500"/>
            <a:chExt cx="508001" cy="654050"/>
          </a:xfrm>
          <a:solidFill>
            <a:srgbClr val="0D0D0D">
              <a:alpha val="21176"/>
            </a:srgbClr>
          </a:solidFill>
        </p:grpSpPr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6" name="Freeform 41"/>
          <p:cNvSpPr>
            <a:spLocks noEditPoints="1"/>
          </p:cNvSpPr>
          <p:nvPr/>
        </p:nvSpPr>
        <p:spPr bwMode="auto">
          <a:xfrm>
            <a:off x="6967116" y="3815864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7078241" y="4176227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8" name="Freeform 43"/>
          <p:cNvSpPr>
            <a:spLocks/>
          </p:cNvSpPr>
          <p:nvPr/>
        </p:nvSpPr>
        <p:spPr bwMode="auto">
          <a:xfrm>
            <a:off x="7040141" y="4236552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44"/>
          <p:cNvSpPr>
            <a:spLocks/>
          </p:cNvSpPr>
          <p:nvPr/>
        </p:nvSpPr>
        <p:spPr bwMode="auto">
          <a:xfrm>
            <a:off x="5851103" y="1231414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0" name="Freeform 45"/>
          <p:cNvSpPr>
            <a:spLocks noEditPoints="1"/>
          </p:cNvSpPr>
          <p:nvPr/>
        </p:nvSpPr>
        <p:spPr bwMode="auto">
          <a:xfrm>
            <a:off x="5695528" y="3892064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Freeform 46"/>
          <p:cNvSpPr>
            <a:spLocks noEditPoints="1"/>
          </p:cNvSpPr>
          <p:nvPr/>
        </p:nvSpPr>
        <p:spPr bwMode="auto">
          <a:xfrm>
            <a:off x="6824241" y="2839552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47"/>
          <p:cNvSpPr>
            <a:spLocks noEditPoints="1"/>
          </p:cNvSpPr>
          <p:nvPr/>
        </p:nvSpPr>
        <p:spPr bwMode="auto">
          <a:xfrm>
            <a:off x="7444953" y="3118952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48"/>
          <p:cNvSpPr>
            <a:spLocks noEditPoints="1"/>
          </p:cNvSpPr>
          <p:nvPr/>
        </p:nvSpPr>
        <p:spPr bwMode="auto">
          <a:xfrm>
            <a:off x="6209878" y="3207852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49"/>
          <p:cNvSpPr>
            <a:spLocks/>
          </p:cNvSpPr>
          <p:nvPr/>
        </p:nvSpPr>
        <p:spPr bwMode="auto">
          <a:xfrm>
            <a:off x="6316241" y="3392002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5" name="Group 126"/>
          <p:cNvGrpSpPr/>
          <p:nvPr/>
        </p:nvGrpSpPr>
        <p:grpSpPr>
          <a:xfrm>
            <a:off x="6441653" y="3953977"/>
            <a:ext cx="454025" cy="431800"/>
            <a:chOff x="8505825" y="3605213"/>
            <a:chExt cx="454025" cy="431800"/>
          </a:xfrm>
          <a:solidFill>
            <a:srgbClr val="0D0D0D">
              <a:alpha val="21176"/>
            </a:srgbClr>
          </a:solidFill>
        </p:grpSpPr>
        <p:sp>
          <p:nvSpPr>
            <p:cNvPr id="66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9" name="Freeform 52"/>
          <p:cNvSpPr>
            <a:spLocks/>
          </p:cNvSpPr>
          <p:nvPr/>
        </p:nvSpPr>
        <p:spPr bwMode="auto">
          <a:xfrm>
            <a:off x="5041478" y="1383814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53"/>
          <p:cNvSpPr>
            <a:spLocks/>
          </p:cNvSpPr>
          <p:nvPr/>
        </p:nvSpPr>
        <p:spPr bwMode="auto">
          <a:xfrm>
            <a:off x="5557416" y="1353652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54"/>
          <p:cNvSpPr>
            <a:spLocks/>
          </p:cNvSpPr>
          <p:nvPr/>
        </p:nvSpPr>
        <p:spPr bwMode="auto">
          <a:xfrm>
            <a:off x="5130378" y="1529864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55"/>
          <p:cNvSpPr>
            <a:spLocks noEditPoints="1"/>
          </p:cNvSpPr>
          <p:nvPr/>
        </p:nvSpPr>
        <p:spPr bwMode="auto">
          <a:xfrm>
            <a:off x="4711278" y="1825139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14B2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56"/>
          <p:cNvSpPr>
            <a:spLocks noEditPoints="1"/>
          </p:cNvSpPr>
          <p:nvPr/>
        </p:nvSpPr>
        <p:spPr bwMode="auto">
          <a:xfrm>
            <a:off x="4441403" y="2915752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57"/>
          <p:cNvSpPr>
            <a:spLocks noEditPoints="1"/>
          </p:cNvSpPr>
          <p:nvPr/>
        </p:nvSpPr>
        <p:spPr bwMode="auto">
          <a:xfrm>
            <a:off x="6490866" y="1352064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58"/>
          <p:cNvSpPr>
            <a:spLocks noEditPoints="1"/>
          </p:cNvSpPr>
          <p:nvPr/>
        </p:nvSpPr>
        <p:spPr bwMode="auto">
          <a:xfrm>
            <a:off x="4623458" y="3517688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Rectangle 59"/>
          <p:cNvSpPr>
            <a:spLocks noChangeArrowheads="1"/>
          </p:cNvSpPr>
          <p:nvPr/>
        </p:nvSpPr>
        <p:spPr bwMode="auto">
          <a:xfrm>
            <a:off x="6619453" y="3023702"/>
            <a:ext cx="627063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Rectangle 60"/>
          <p:cNvSpPr>
            <a:spLocks noChangeArrowheads="1"/>
          </p:cNvSpPr>
          <p:nvPr/>
        </p:nvSpPr>
        <p:spPr bwMode="auto">
          <a:xfrm>
            <a:off x="6644853" y="2960202"/>
            <a:ext cx="576263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6871866" y="2895114"/>
            <a:ext cx="122238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6894091" y="2661752"/>
            <a:ext cx="77788" cy="25400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6871866" y="2649052"/>
            <a:ext cx="122238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7057603" y="2895114"/>
            <a:ext cx="119063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7078241" y="2661752"/>
            <a:ext cx="76200" cy="25400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7057603" y="2649052"/>
            <a:ext cx="119063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6689303" y="2895114"/>
            <a:ext cx="122238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6709941" y="2661752"/>
            <a:ext cx="79375" cy="25400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689303" y="2649052"/>
            <a:ext cx="122238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6644853" y="2579202"/>
            <a:ext cx="576263" cy="317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6644853" y="2395052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5060528" y="2561739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6825828" y="3134827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5190703" y="2014052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5914603" y="2498239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5346278" y="3234839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5627266" y="2520464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5722516" y="2479189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5389141" y="3815864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7121103" y="2212489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5708228" y="1796564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5555828" y="1709252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5485978" y="1839427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5417716" y="1848952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5333578" y="3007827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7181428" y="3417402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7321128" y="3406289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7229053" y="3471377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6848053" y="2179152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4995441" y="3239602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4982741" y="3230077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5024016" y="3287227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6355928" y="4890602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6090816" y="3311039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6076528" y="3128477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6117803" y="3160227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6106691" y="3357077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6055891" y="1748939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1" name="组合 120"/>
          <p:cNvGrpSpPr/>
          <p:nvPr/>
        </p:nvGrpSpPr>
        <p:grpSpPr>
          <a:xfrm>
            <a:off x="8041803" y="1784031"/>
            <a:ext cx="670560" cy="604586"/>
            <a:chOff x="5424755" y="1340768"/>
            <a:chExt cx="670560" cy="604586"/>
          </a:xfrm>
        </p:grpSpPr>
        <p:grpSp>
          <p:nvGrpSpPr>
            <p:cNvPr id="122" name="组合 121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31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01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8833891" y="1628800"/>
            <a:ext cx="163548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前端图片上传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8833891" y="1951798"/>
            <a:ext cx="2705848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使用开源的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Uppy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 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优雅地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处理图片上传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382024" y="1982302"/>
            <a:ext cx="731787" cy="1587"/>
          </a:xfrm>
          <a:prstGeom prst="line">
            <a:avLst/>
          </a:prstGeom>
          <a:ln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8125518" y="3803971"/>
            <a:ext cx="670560" cy="604586"/>
            <a:chOff x="5424755" y="1340768"/>
            <a:chExt cx="670560" cy="604586"/>
          </a:xfrm>
        </p:grpSpPr>
        <p:grpSp>
          <p:nvGrpSpPr>
            <p:cNvPr id="136" name="组合 135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38" name="组合 137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40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9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7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02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142" name="矩形 141"/>
          <p:cNvSpPr/>
          <p:nvPr/>
        </p:nvSpPr>
        <p:spPr>
          <a:xfrm>
            <a:off x="8917606" y="3648740"/>
            <a:ext cx="169440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后端接收图片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8917606" y="3971738"/>
            <a:ext cx="2705848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保存图片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返回图片内容的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Hash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值</a:t>
            </a:r>
          </a:p>
        </p:txBody>
      </p:sp>
      <p:cxnSp>
        <p:nvCxnSpPr>
          <p:cNvPr id="144" name="直接连接符 143"/>
          <p:cNvCxnSpPr/>
          <p:nvPr/>
        </p:nvCxnSpPr>
        <p:spPr>
          <a:xfrm>
            <a:off x="7465739" y="4003829"/>
            <a:ext cx="731787" cy="0"/>
          </a:xfrm>
          <a:prstGeom prst="line">
            <a:avLst/>
          </a:prstGeom>
          <a:ln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4069656" y="1987253"/>
            <a:ext cx="731787" cy="1587"/>
          </a:xfrm>
          <a:prstGeom prst="line">
            <a:avLst/>
          </a:prstGeom>
          <a:ln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3482811" y="1772816"/>
            <a:ext cx="670560" cy="604586"/>
            <a:chOff x="5424755" y="1340768"/>
            <a:chExt cx="670560" cy="604586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51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0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03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153" name="矩形 152"/>
          <p:cNvSpPr/>
          <p:nvPr/>
        </p:nvSpPr>
        <p:spPr>
          <a:xfrm>
            <a:off x="841003" y="1628800"/>
            <a:ext cx="175370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前端页面跳转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矩形 47"/>
          <p:cNvSpPr>
            <a:spLocks noChangeArrowheads="1"/>
          </p:cNvSpPr>
          <p:nvPr/>
        </p:nvSpPr>
        <p:spPr bwMode="auto">
          <a:xfrm>
            <a:off x="841003" y="1951798"/>
            <a:ext cx="2705848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得到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Hash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值后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跳转前往搜索页面</a:t>
            </a:r>
          </a:p>
        </p:txBody>
      </p:sp>
      <p:cxnSp>
        <p:nvCxnSpPr>
          <p:cNvPr id="155" name="直接连接符 154"/>
          <p:cNvCxnSpPr/>
          <p:nvPr/>
        </p:nvCxnSpPr>
        <p:spPr>
          <a:xfrm>
            <a:off x="4081363" y="4005064"/>
            <a:ext cx="731787" cy="1587"/>
          </a:xfrm>
          <a:prstGeom prst="line">
            <a:avLst/>
          </a:prstGeom>
          <a:ln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/>
          <p:cNvGrpSpPr/>
          <p:nvPr/>
        </p:nvGrpSpPr>
        <p:grpSpPr>
          <a:xfrm>
            <a:off x="3482811" y="3720748"/>
            <a:ext cx="670560" cy="604586"/>
            <a:chOff x="5424755" y="1340768"/>
            <a:chExt cx="670560" cy="604586"/>
          </a:xfrm>
        </p:grpSpPr>
        <p:grpSp>
          <p:nvGrpSpPr>
            <p:cNvPr id="157" name="组合 156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61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0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8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04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841003" y="3576732"/>
            <a:ext cx="161698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后端人脸匹配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矩形 47"/>
          <p:cNvSpPr>
            <a:spLocks noChangeArrowheads="1"/>
          </p:cNvSpPr>
          <p:nvPr/>
        </p:nvSpPr>
        <p:spPr bwMode="auto">
          <a:xfrm>
            <a:off x="841003" y="3899730"/>
            <a:ext cx="2705848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快速计算图片特征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返回匹配内容</a:t>
            </a:r>
          </a:p>
        </p:txBody>
      </p:sp>
      <p:grpSp>
        <p:nvGrpSpPr>
          <p:cNvPr id="165" name="组合 164"/>
          <p:cNvGrpSpPr/>
          <p:nvPr/>
        </p:nvGrpSpPr>
        <p:grpSpPr>
          <a:xfrm>
            <a:off x="7177707" y="1412776"/>
            <a:ext cx="278384" cy="184511"/>
            <a:chOff x="9482595" y="2565731"/>
            <a:chExt cx="278384" cy="184511"/>
          </a:xfrm>
          <a:solidFill>
            <a:srgbClr val="0D0D0D">
              <a:alpha val="21176"/>
            </a:srgbClr>
          </a:solidFill>
        </p:grpSpPr>
        <p:sp>
          <p:nvSpPr>
            <p:cNvPr id="166" name="椭圆 165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16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750"/>
                            </p:stCondLst>
                            <p:childTnLst>
                              <p:par>
                                <p:cTn id="3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250"/>
                            </p:stCondLst>
                            <p:childTnLst>
                              <p:par>
                                <p:cTn id="3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6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9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4150"/>
                            </p:stCondLst>
                            <p:childTnLst>
                              <p:par>
                                <p:cTn id="3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4650"/>
                            </p:stCondLst>
                            <p:childTnLst>
                              <p:par>
                                <p:cTn id="37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3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6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6050"/>
                            </p:stCondLst>
                            <p:childTnLst>
                              <p:par>
                                <p:cTn id="39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0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3"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6950"/>
                            </p:stCondLst>
                            <p:childTnLst>
                              <p:par>
                                <p:cTn id="4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7450"/>
                            </p:stCondLst>
                            <p:childTnLst>
                              <p:par>
                                <p:cTn id="40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0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8350"/>
                            </p:stCondLst>
                            <p:childTnLst>
                              <p:par>
                                <p:cTn id="4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33" grpId="0"/>
      <p:bldP spid="134" grpId="0"/>
      <p:bldP spid="142" grpId="0"/>
      <p:bldP spid="143" grpId="0"/>
      <p:bldP spid="153" grpId="0"/>
      <p:bldP spid="154" grpId="0"/>
      <p:bldP spid="163" grpId="0"/>
      <p:bldP spid="1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2637077"/>
            <a:ext cx="3720434" cy="1620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449515" y="2600316"/>
            <a:ext cx="6552728" cy="1620772"/>
          </a:xfrm>
          <a:prstGeom prst="roundRect">
            <a:avLst/>
          </a:prstGeom>
          <a:solidFill>
            <a:srgbClr val="14B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73651" y="2600316"/>
            <a:ext cx="5544616" cy="1620772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 flipH="1">
            <a:off x="5881563" y="2788464"/>
            <a:ext cx="360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Impact MT Std" pitchFamily="34" charset="0"/>
              </a:rPr>
              <a:t>4</a:t>
            </a:r>
            <a:endParaRPr lang="id-ID" sz="6600" b="1" dirty="0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58" name="文本框 9"/>
          <p:cNvSpPr txBox="1"/>
          <p:nvPr/>
        </p:nvSpPr>
        <p:spPr>
          <a:xfrm>
            <a:off x="6961683" y="2672324"/>
            <a:ext cx="210304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效果展示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7037176" y="3248388"/>
            <a:ext cx="1436675" cy="215444"/>
            <a:chOff x="4369395" y="3284984"/>
            <a:chExt cx="1436675" cy="215444"/>
          </a:xfrm>
        </p:grpSpPr>
        <p:sp>
          <p:nvSpPr>
            <p:cNvPr id="60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现场演示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等腰三角形 62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8477336" y="3248388"/>
            <a:ext cx="1436675" cy="215444"/>
            <a:chOff x="4369395" y="3284984"/>
            <a:chExt cx="1436675" cy="215444"/>
          </a:xfrm>
        </p:grpSpPr>
        <p:sp>
          <p:nvSpPr>
            <p:cNvPr id="65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视频演示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2753554" y="2651020"/>
            <a:ext cx="1846387" cy="1664728"/>
            <a:chOff x="3720691" y="2824413"/>
            <a:chExt cx="1341120" cy="1209172"/>
          </a:xfrm>
        </p:grpSpPr>
        <p:sp>
          <p:nvSpPr>
            <p:cNvPr id="11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0" name="Freeform 5"/>
          <p:cNvSpPr>
            <a:spLocks/>
          </p:cNvSpPr>
          <p:nvPr/>
        </p:nvSpPr>
        <p:spPr bwMode="auto">
          <a:xfrm rot="1855731">
            <a:off x="2879988" y="2765015"/>
            <a:ext cx="1593518" cy="143673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4468898" y="2771587"/>
            <a:ext cx="278384" cy="184511"/>
            <a:chOff x="9482595" y="2565731"/>
            <a:chExt cx="278384" cy="184511"/>
          </a:xfrm>
        </p:grpSpPr>
        <p:sp>
          <p:nvSpPr>
            <p:cNvPr id="122" name="椭圆 1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5" name="KSO_Shape"/>
          <p:cNvSpPr>
            <a:spLocks/>
          </p:cNvSpPr>
          <p:nvPr/>
        </p:nvSpPr>
        <p:spPr bwMode="auto">
          <a:xfrm>
            <a:off x="3290306" y="3076479"/>
            <a:ext cx="772881" cy="741967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14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/>
      <p:bldP spid="58" grpId="0"/>
      <p:bldP spid="120" grpId="0" animBg="1"/>
      <p:bldP spid="1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3092" y="1916003"/>
            <a:ext cx="12218267" cy="3168352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001243" y="2824413"/>
            <a:ext cx="1341120" cy="1209172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3519284" y="3174257"/>
            <a:ext cx="316328" cy="509483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514043" y="3068960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谢谢聆听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4514043" y="2792541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THANKS FOR YOUR LISTINING.</a:t>
            </a:r>
            <a:endParaRPr lang="zh-CN" altLang="en-US" sz="2000" dirty="0">
              <a:solidFill>
                <a:srgbClr val="14B28B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261298" y="2670952"/>
            <a:ext cx="278384" cy="184511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855731">
            <a:off x="3098060" y="2901968"/>
            <a:ext cx="1157449" cy="104357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12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>
            <a:spLocks/>
          </p:cNvSpPr>
          <p:nvPr/>
        </p:nvSpPr>
        <p:spPr bwMode="auto">
          <a:xfrm rot="3564117">
            <a:off x="4942061" y="-1095361"/>
            <a:ext cx="2269341" cy="204607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5496468" y="78900"/>
            <a:ext cx="11771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 录</a:t>
            </a:r>
          </a:p>
        </p:txBody>
      </p:sp>
      <p:sp>
        <p:nvSpPr>
          <p:cNvPr id="79" name="Freeform 5"/>
          <p:cNvSpPr>
            <a:spLocks/>
          </p:cNvSpPr>
          <p:nvPr/>
        </p:nvSpPr>
        <p:spPr bwMode="auto">
          <a:xfrm rot="3564117">
            <a:off x="5044854" y="-1002681"/>
            <a:ext cx="2063754" cy="18607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5521523" y="991761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1200" b="1" dirty="0">
              <a:solidFill>
                <a:srgbClr val="14B28B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869049" y="2690087"/>
            <a:ext cx="1195290" cy="1077690"/>
            <a:chOff x="3720691" y="2824413"/>
            <a:chExt cx="1341120" cy="1209172"/>
          </a:xfrm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4" name="Freeform 5"/>
          <p:cNvSpPr>
            <a:spLocks/>
          </p:cNvSpPr>
          <p:nvPr/>
        </p:nvSpPr>
        <p:spPr bwMode="auto">
          <a:xfrm rot="1855731">
            <a:off x="2950899" y="2763883"/>
            <a:ext cx="1031591" cy="93009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4741953" y="2732112"/>
            <a:ext cx="1148594" cy="1035588"/>
            <a:chOff x="3720691" y="2824413"/>
            <a:chExt cx="1341120" cy="1209172"/>
          </a:xfrm>
        </p:grpSpPr>
        <p:sp>
          <p:nvSpPr>
            <p:cNvPr id="90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Freeform 5"/>
          <p:cNvSpPr>
            <a:spLocks/>
          </p:cNvSpPr>
          <p:nvPr/>
        </p:nvSpPr>
        <p:spPr bwMode="auto">
          <a:xfrm rot="1855731">
            <a:off x="4820605" y="2803025"/>
            <a:ext cx="991290" cy="8937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6627049" y="2732112"/>
            <a:ext cx="1148594" cy="1035588"/>
            <a:chOff x="3720691" y="2824413"/>
            <a:chExt cx="1341120" cy="1209172"/>
          </a:xfrm>
        </p:grpSpPr>
        <p:sp>
          <p:nvSpPr>
            <p:cNvPr id="94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Freeform 5"/>
          <p:cNvSpPr>
            <a:spLocks/>
          </p:cNvSpPr>
          <p:nvPr/>
        </p:nvSpPr>
        <p:spPr bwMode="auto">
          <a:xfrm rot="1855731">
            <a:off x="6705701" y="2803025"/>
            <a:ext cx="991290" cy="8937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8482399" y="2789116"/>
            <a:ext cx="1148594" cy="1035588"/>
            <a:chOff x="3720691" y="2824413"/>
            <a:chExt cx="1341120" cy="1209172"/>
          </a:xfrm>
        </p:grpSpPr>
        <p:sp>
          <p:nvSpPr>
            <p:cNvPr id="9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0" name="Freeform 5"/>
          <p:cNvSpPr>
            <a:spLocks/>
          </p:cNvSpPr>
          <p:nvPr/>
        </p:nvSpPr>
        <p:spPr bwMode="auto">
          <a:xfrm rot="1855731">
            <a:off x="8561051" y="2860029"/>
            <a:ext cx="991290" cy="8937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KSO_Shape"/>
          <p:cNvSpPr>
            <a:spLocks/>
          </p:cNvSpPr>
          <p:nvPr/>
        </p:nvSpPr>
        <p:spPr bwMode="auto">
          <a:xfrm>
            <a:off x="5053216" y="2989502"/>
            <a:ext cx="526068" cy="5208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4" name="KSO_Shape"/>
          <p:cNvSpPr>
            <a:spLocks/>
          </p:cNvSpPr>
          <p:nvPr/>
        </p:nvSpPr>
        <p:spPr bwMode="auto">
          <a:xfrm>
            <a:off x="6945236" y="3032213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5" name="KSO_Shape"/>
          <p:cNvSpPr>
            <a:spLocks/>
          </p:cNvSpPr>
          <p:nvPr/>
        </p:nvSpPr>
        <p:spPr bwMode="auto">
          <a:xfrm>
            <a:off x="8802609" y="3062986"/>
            <a:ext cx="508174" cy="48784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6" name="文本框 9"/>
          <p:cNvSpPr txBox="1"/>
          <p:nvPr/>
        </p:nvSpPr>
        <p:spPr>
          <a:xfrm>
            <a:off x="2858855" y="4015623"/>
            <a:ext cx="1278124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数据获取</a:t>
            </a:r>
          </a:p>
        </p:txBody>
      </p:sp>
      <p:sp>
        <p:nvSpPr>
          <p:cNvPr id="110" name="文本框 9"/>
          <p:cNvSpPr txBox="1"/>
          <p:nvPr/>
        </p:nvSpPr>
        <p:spPr>
          <a:xfrm>
            <a:off x="4555473" y="4015623"/>
            <a:ext cx="161126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</a:p>
        </p:txBody>
      </p:sp>
      <p:sp>
        <p:nvSpPr>
          <p:cNvPr id="112" name="文本框 9"/>
          <p:cNvSpPr txBox="1"/>
          <p:nvPr/>
        </p:nvSpPr>
        <p:spPr>
          <a:xfrm>
            <a:off x="6444435" y="4015623"/>
            <a:ext cx="159736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网站构建</a:t>
            </a:r>
          </a:p>
        </p:txBody>
      </p:sp>
      <p:sp>
        <p:nvSpPr>
          <p:cNvPr id="114" name="文本框 9"/>
          <p:cNvSpPr txBox="1"/>
          <p:nvPr/>
        </p:nvSpPr>
        <p:spPr>
          <a:xfrm>
            <a:off x="8258179" y="4015623"/>
            <a:ext cx="1511816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效果展示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9491611" y="2708920"/>
            <a:ext cx="278384" cy="184511"/>
            <a:chOff x="9482595" y="2565731"/>
            <a:chExt cx="278384" cy="184511"/>
          </a:xfrm>
        </p:grpSpPr>
        <p:sp>
          <p:nvSpPr>
            <p:cNvPr id="117" name="椭圆 11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形 2">
            <a:extLst>
              <a:ext uri="{FF2B5EF4-FFF2-40B4-BE49-F238E27FC236}">
                <a16:creationId xmlns:a16="http://schemas.microsoft.com/office/drawing/2014/main" id="{40CC56A2-B155-469D-938C-89B4C415B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251" y="2893431"/>
            <a:ext cx="741310" cy="7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39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00"/>
                            </p:stCondLst>
                            <p:childTnLst>
                              <p:par>
                                <p:cTn id="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9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4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900"/>
                            </p:stCondLst>
                            <p:childTnLst>
                              <p:par>
                                <p:cTn id="1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28" grpId="0"/>
      <p:bldP spid="79" grpId="0" animBg="1"/>
      <p:bldP spid="80" grpId="0"/>
      <p:bldP spid="84" grpId="0" animBg="1"/>
      <p:bldP spid="92" grpId="0" animBg="1"/>
      <p:bldP spid="96" grpId="0" animBg="1"/>
      <p:bldP spid="100" grpId="0" animBg="1"/>
      <p:bldP spid="103" grpId="0" animBg="1"/>
      <p:bldP spid="104" grpId="0" animBg="1"/>
      <p:bldP spid="105" grpId="0" animBg="1"/>
      <p:bldP spid="106" grpId="0"/>
      <p:bldP spid="110" grpId="0"/>
      <p:bldP spid="112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637077"/>
            <a:ext cx="3720434" cy="1620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5449515" y="2600316"/>
            <a:ext cx="6552728" cy="1620772"/>
          </a:xfrm>
          <a:prstGeom prst="roundRect">
            <a:avLst/>
          </a:prstGeom>
          <a:solidFill>
            <a:srgbClr val="14B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673651" y="2600316"/>
            <a:ext cx="5544616" cy="1620772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5881563" y="2788464"/>
            <a:ext cx="360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b="1" dirty="0">
                <a:solidFill>
                  <a:schemeClr val="bg1"/>
                </a:solidFill>
                <a:latin typeface="Impact MT Std" pitchFamily="34" charset="0"/>
              </a:rPr>
              <a:t>1</a:t>
            </a:r>
          </a:p>
        </p:txBody>
      </p:sp>
      <p:sp>
        <p:nvSpPr>
          <p:cNvPr id="112" name="文本框 9"/>
          <p:cNvSpPr txBox="1"/>
          <p:nvPr/>
        </p:nvSpPr>
        <p:spPr>
          <a:xfrm>
            <a:off x="6961683" y="2672324"/>
            <a:ext cx="210304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数据获取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7037176" y="3248388"/>
            <a:ext cx="1436675" cy="215444"/>
            <a:chOff x="4369395" y="3284984"/>
            <a:chExt cx="1436675" cy="215444"/>
          </a:xfrm>
        </p:grpSpPr>
        <p:sp>
          <p:nvSpPr>
            <p:cNvPr id="12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数据来源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等腰三角形 12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8477336" y="3248388"/>
            <a:ext cx="1436675" cy="215444"/>
            <a:chOff x="4369395" y="3284984"/>
            <a:chExt cx="1436675" cy="215444"/>
          </a:xfrm>
        </p:grpSpPr>
        <p:sp>
          <p:nvSpPr>
            <p:cNvPr id="142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数据规模</a:t>
              </a: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等腰三角形 144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9917496" y="3248388"/>
            <a:ext cx="1436675" cy="215444"/>
            <a:chOff x="4369395" y="3284984"/>
            <a:chExt cx="1436675" cy="215444"/>
          </a:xfrm>
        </p:grpSpPr>
        <p:sp>
          <p:nvSpPr>
            <p:cNvPr id="147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爬虫实现</a:t>
              </a: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等腰三角形 14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1" name="组合 170"/>
          <p:cNvGrpSpPr/>
          <p:nvPr/>
        </p:nvGrpSpPr>
        <p:grpSpPr>
          <a:xfrm>
            <a:off x="2753554" y="2651020"/>
            <a:ext cx="1846387" cy="1664728"/>
            <a:chOff x="3720691" y="2824413"/>
            <a:chExt cx="1341120" cy="1209172"/>
          </a:xfrm>
        </p:grpSpPr>
        <p:sp>
          <p:nvSpPr>
            <p:cNvPr id="172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" name="Freeform 5"/>
          <p:cNvSpPr>
            <a:spLocks/>
          </p:cNvSpPr>
          <p:nvPr/>
        </p:nvSpPr>
        <p:spPr bwMode="auto">
          <a:xfrm rot="1855731">
            <a:off x="2879988" y="2765015"/>
            <a:ext cx="1593518" cy="143673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2" name="组合 181"/>
          <p:cNvGrpSpPr/>
          <p:nvPr/>
        </p:nvGrpSpPr>
        <p:grpSpPr>
          <a:xfrm>
            <a:off x="4468898" y="2771587"/>
            <a:ext cx="278384" cy="184511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形 3">
            <a:extLst>
              <a:ext uri="{FF2B5EF4-FFF2-40B4-BE49-F238E27FC236}">
                <a16:creationId xmlns:a16="http://schemas.microsoft.com/office/drawing/2014/main" id="{BBD26188-CEC4-4370-A6C1-F6E5869AB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5523" y="2966546"/>
            <a:ext cx="1099411" cy="10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8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1" grpId="0" animBg="1"/>
      <p:bldP spid="72" grpId="0" animBg="1"/>
      <p:bldP spid="81" grpId="0"/>
      <p:bldP spid="112" grpId="0"/>
      <p:bldP spid="1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2971" y="188640"/>
            <a:ext cx="670560" cy="604586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70163" y="307422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数据获取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2171" y="667462"/>
            <a:ext cx="972396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9467" y="459431"/>
            <a:ext cx="258720" cy="233265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70" y="1284914"/>
            <a:ext cx="4315778" cy="2478936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42000"/>
                      </a14:imgEffect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tretch>
              <a:fillRect l="-195029" t="-73544" r="-43557" b="-69092"/>
            </a:stretch>
          </a:blipFill>
          <a:effectLst>
            <a:outerShdw blurRad="177800" dist="101600" dir="8100000" algn="tr" rotWithShape="0">
              <a:prstClr val="black">
                <a:alpha val="37000"/>
              </a:prstClr>
            </a:outerShdw>
          </a:effectLst>
          <a:extLst/>
        </p:spPr>
      </p:pic>
      <p:cxnSp>
        <p:nvCxnSpPr>
          <p:cNvPr id="90" name="直接连接符 89"/>
          <p:cNvCxnSpPr/>
          <p:nvPr/>
        </p:nvCxnSpPr>
        <p:spPr>
          <a:xfrm flipH="1">
            <a:off x="6025579" y="3314880"/>
            <a:ext cx="3912439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6025579" y="3763850"/>
            <a:ext cx="3912439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6025580" y="4212820"/>
            <a:ext cx="391243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>
            <a:extLst>
              <a:ext uri="{FF2B5EF4-FFF2-40B4-BE49-F238E27FC236}">
                <a16:creationId xmlns:a16="http://schemas.microsoft.com/office/drawing/2014/main" id="{E7554E1D-7AF1-446B-9B9E-C9AB32CD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70" y="3857301"/>
            <a:ext cx="4315777" cy="2478936"/>
          </a:xfrm>
          <a:prstGeom prst="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42000"/>
                      </a14:imgEffect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tretch>
              <a:fillRect l="-195029" t="-73544" r="-43557" b="-69092"/>
            </a:stretch>
          </a:blipFill>
          <a:effectLst>
            <a:outerShdw blurRad="177800" dist="101600" dir="8100000" algn="tr" rotWithShape="0">
              <a:prstClr val="black">
                <a:alpha val="37000"/>
              </a:prstClr>
            </a:outerShdw>
          </a:effectLst>
          <a:extLst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5E016A-4ABC-49C7-A19B-171DDFC0C401}"/>
              </a:ext>
            </a:extLst>
          </p:cNvPr>
          <p:cNvSpPr txBox="1"/>
          <p:nvPr/>
        </p:nvSpPr>
        <p:spPr>
          <a:xfrm>
            <a:off x="5953571" y="2890341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4B2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数据来源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交大主页 与 新闻网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B5B07C-9E46-438C-BEE9-68559AE3DDF0}"/>
              </a:ext>
            </a:extLst>
          </p:cNvPr>
          <p:cNvSpPr txBox="1"/>
          <p:nvPr/>
        </p:nvSpPr>
        <p:spPr>
          <a:xfrm>
            <a:off x="5953571" y="3815295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4B2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数据规模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约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10k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19B7CB-CD1C-47AF-B72B-4ABA8AFE41B1}"/>
              </a:ext>
            </a:extLst>
          </p:cNvPr>
          <p:cNvSpPr/>
          <p:nvPr/>
        </p:nvSpPr>
        <p:spPr>
          <a:xfrm>
            <a:off x="7105699" y="335281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部分电院相关网页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45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5"/>
          <p:cNvSpPr/>
          <p:nvPr/>
        </p:nvSpPr>
        <p:spPr>
          <a:xfrm rot="14179741">
            <a:off x="5784230" y="3012713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rgbClr val="14B28B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5"/>
          <p:cNvSpPr/>
          <p:nvPr/>
        </p:nvSpPr>
        <p:spPr>
          <a:xfrm rot="19358775">
            <a:off x="6700023" y="3205061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rgbClr val="14B28B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5"/>
          <p:cNvSpPr/>
          <p:nvPr/>
        </p:nvSpPr>
        <p:spPr>
          <a:xfrm rot="18719445">
            <a:off x="4667137" y="2894546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rgbClr val="14B28B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552971" y="188640"/>
            <a:ext cx="670560" cy="604586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70163" y="307422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爬虫实现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2171" y="667462"/>
            <a:ext cx="972396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9467" y="459431"/>
            <a:ext cx="258720" cy="233265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09355" y="2348880"/>
            <a:ext cx="1080120" cy="1080120"/>
            <a:chOff x="1057027" y="2420888"/>
            <a:chExt cx="864096" cy="864096"/>
          </a:xfrm>
        </p:grpSpPr>
        <p:sp>
          <p:nvSpPr>
            <p:cNvPr id="15" name="椭圆 14"/>
            <p:cNvSpPr/>
            <p:nvPr/>
          </p:nvSpPr>
          <p:spPr>
            <a:xfrm>
              <a:off x="1057027" y="2420888"/>
              <a:ext cx="864096" cy="864096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7531" y="2461084"/>
              <a:ext cx="783704" cy="78370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54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Freeform 92"/>
          <p:cNvSpPr>
            <a:spLocks noEditPoints="1"/>
          </p:cNvSpPr>
          <p:nvPr/>
        </p:nvSpPr>
        <p:spPr bwMode="auto">
          <a:xfrm>
            <a:off x="4369395" y="2766812"/>
            <a:ext cx="365887" cy="374156"/>
          </a:xfrm>
          <a:custGeom>
            <a:avLst/>
            <a:gdLst>
              <a:gd name="T0" fmla="*/ 161 w 195"/>
              <a:gd name="T1" fmla="*/ 101 h 200"/>
              <a:gd name="T2" fmla="*/ 152 w 195"/>
              <a:gd name="T3" fmla="*/ 99 h 200"/>
              <a:gd name="T4" fmla="*/ 159 w 195"/>
              <a:gd name="T5" fmla="*/ 87 h 200"/>
              <a:gd name="T6" fmla="*/ 161 w 195"/>
              <a:gd name="T7" fmla="*/ 87 h 200"/>
              <a:gd name="T8" fmla="*/ 184 w 195"/>
              <a:gd name="T9" fmla="*/ 46 h 200"/>
              <a:gd name="T10" fmla="*/ 164 w 195"/>
              <a:gd name="T11" fmla="*/ 23 h 200"/>
              <a:gd name="T12" fmla="*/ 164 w 195"/>
              <a:gd name="T13" fmla="*/ 9 h 200"/>
              <a:gd name="T14" fmla="*/ 195 w 195"/>
              <a:gd name="T15" fmla="*/ 46 h 200"/>
              <a:gd name="T16" fmla="*/ 161 w 195"/>
              <a:gd name="T17" fmla="*/ 101 h 200"/>
              <a:gd name="T18" fmla="*/ 98 w 195"/>
              <a:gd name="T19" fmla="*/ 130 h 200"/>
              <a:gd name="T20" fmla="*/ 36 w 195"/>
              <a:gd name="T21" fmla="*/ 40 h 200"/>
              <a:gd name="T22" fmla="*/ 36 w 195"/>
              <a:gd name="T23" fmla="*/ 0 h 200"/>
              <a:gd name="T24" fmla="*/ 160 w 195"/>
              <a:gd name="T25" fmla="*/ 0 h 200"/>
              <a:gd name="T26" fmla="*/ 160 w 195"/>
              <a:gd name="T27" fmla="*/ 40 h 200"/>
              <a:gd name="T28" fmla="*/ 98 w 195"/>
              <a:gd name="T29" fmla="*/ 130 h 200"/>
              <a:gd name="T30" fmla="*/ 67 w 195"/>
              <a:gd name="T31" fmla="*/ 12 h 200"/>
              <a:gd name="T32" fmla="*/ 52 w 195"/>
              <a:gd name="T33" fmla="*/ 12 h 200"/>
              <a:gd name="T34" fmla="*/ 99 w 195"/>
              <a:gd name="T35" fmla="*/ 119 h 200"/>
              <a:gd name="T36" fmla="*/ 67 w 195"/>
              <a:gd name="T37" fmla="*/ 12 h 200"/>
              <a:gd name="T38" fmla="*/ 34 w 195"/>
              <a:gd name="T39" fmla="*/ 87 h 200"/>
              <a:gd name="T40" fmla="*/ 36 w 195"/>
              <a:gd name="T41" fmla="*/ 87 h 200"/>
              <a:gd name="T42" fmla="*/ 43 w 195"/>
              <a:gd name="T43" fmla="*/ 99 h 200"/>
              <a:gd name="T44" fmla="*/ 34 w 195"/>
              <a:gd name="T45" fmla="*/ 101 h 200"/>
              <a:gd name="T46" fmla="*/ 0 w 195"/>
              <a:gd name="T47" fmla="*/ 46 h 200"/>
              <a:gd name="T48" fmla="*/ 31 w 195"/>
              <a:gd name="T49" fmla="*/ 9 h 200"/>
              <a:gd name="T50" fmla="*/ 31 w 195"/>
              <a:gd name="T51" fmla="*/ 23 h 200"/>
              <a:gd name="T52" fmla="*/ 11 w 195"/>
              <a:gd name="T53" fmla="*/ 46 h 200"/>
              <a:gd name="T54" fmla="*/ 34 w 195"/>
              <a:gd name="T55" fmla="*/ 87 h 200"/>
              <a:gd name="T56" fmla="*/ 87 w 195"/>
              <a:gd name="T57" fmla="*/ 147 h 200"/>
              <a:gd name="T58" fmla="*/ 97 w 195"/>
              <a:gd name="T59" fmla="*/ 136 h 200"/>
              <a:gd name="T60" fmla="*/ 108 w 195"/>
              <a:gd name="T61" fmla="*/ 147 h 200"/>
              <a:gd name="T62" fmla="*/ 97 w 195"/>
              <a:gd name="T63" fmla="*/ 157 h 200"/>
              <a:gd name="T64" fmla="*/ 87 w 195"/>
              <a:gd name="T65" fmla="*/ 147 h 200"/>
              <a:gd name="T66" fmla="*/ 128 w 195"/>
              <a:gd name="T67" fmla="*/ 170 h 200"/>
              <a:gd name="T68" fmla="*/ 118 w 195"/>
              <a:gd name="T69" fmla="*/ 180 h 200"/>
              <a:gd name="T70" fmla="*/ 78 w 195"/>
              <a:gd name="T71" fmla="*/ 180 h 200"/>
              <a:gd name="T72" fmla="*/ 68 w 195"/>
              <a:gd name="T73" fmla="*/ 170 h 200"/>
              <a:gd name="T74" fmla="*/ 78 w 195"/>
              <a:gd name="T75" fmla="*/ 160 h 200"/>
              <a:gd name="T76" fmla="*/ 118 w 195"/>
              <a:gd name="T77" fmla="*/ 160 h 200"/>
              <a:gd name="T78" fmla="*/ 128 w 195"/>
              <a:gd name="T79" fmla="*/ 170 h 200"/>
              <a:gd name="T80" fmla="*/ 58 w 195"/>
              <a:gd name="T81" fmla="*/ 184 h 200"/>
              <a:gd name="T82" fmla="*/ 134 w 195"/>
              <a:gd name="T83" fmla="*/ 184 h 200"/>
              <a:gd name="T84" fmla="*/ 144 w 195"/>
              <a:gd name="T85" fmla="*/ 200 h 200"/>
              <a:gd name="T86" fmla="*/ 48 w 195"/>
              <a:gd name="T87" fmla="*/ 200 h 200"/>
              <a:gd name="T88" fmla="*/ 58 w 195"/>
              <a:gd name="T89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200">
                <a:moveTo>
                  <a:pt x="161" y="101"/>
                </a:moveTo>
                <a:cubicBezTo>
                  <a:pt x="158" y="101"/>
                  <a:pt x="155" y="100"/>
                  <a:pt x="152" y="99"/>
                </a:cubicBezTo>
                <a:cubicBezTo>
                  <a:pt x="155" y="96"/>
                  <a:pt x="157" y="92"/>
                  <a:pt x="159" y="87"/>
                </a:cubicBezTo>
                <a:cubicBezTo>
                  <a:pt x="159" y="87"/>
                  <a:pt x="160" y="87"/>
                  <a:pt x="161" y="87"/>
                </a:cubicBezTo>
                <a:cubicBezTo>
                  <a:pt x="176" y="87"/>
                  <a:pt x="184" y="64"/>
                  <a:pt x="184" y="46"/>
                </a:cubicBezTo>
                <a:cubicBezTo>
                  <a:pt x="184" y="31"/>
                  <a:pt x="175" y="23"/>
                  <a:pt x="164" y="23"/>
                </a:cubicBezTo>
                <a:cubicBezTo>
                  <a:pt x="164" y="18"/>
                  <a:pt x="164" y="13"/>
                  <a:pt x="164" y="9"/>
                </a:cubicBezTo>
                <a:cubicBezTo>
                  <a:pt x="181" y="9"/>
                  <a:pt x="195" y="23"/>
                  <a:pt x="195" y="46"/>
                </a:cubicBezTo>
                <a:cubicBezTo>
                  <a:pt x="195" y="71"/>
                  <a:pt x="182" y="101"/>
                  <a:pt x="161" y="101"/>
                </a:cubicBezTo>
                <a:close/>
                <a:moveTo>
                  <a:pt x="98" y="130"/>
                </a:moveTo>
                <a:cubicBezTo>
                  <a:pt x="65" y="130"/>
                  <a:pt x="36" y="90"/>
                  <a:pt x="36" y="40"/>
                </a:cubicBezTo>
                <a:cubicBezTo>
                  <a:pt x="36" y="37"/>
                  <a:pt x="36" y="3"/>
                  <a:pt x="3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"/>
                  <a:pt x="160" y="37"/>
                  <a:pt x="160" y="40"/>
                </a:cubicBezTo>
                <a:cubicBezTo>
                  <a:pt x="160" y="90"/>
                  <a:pt x="131" y="130"/>
                  <a:pt x="98" y="130"/>
                </a:cubicBezTo>
                <a:close/>
                <a:moveTo>
                  <a:pt x="67" y="12"/>
                </a:moveTo>
                <a:cubicBezTo>
                  <a:pt x="52" y="12"/>
                  <a:pt x="52" y="12"/>
                  <a:pt x="52" y="12"/>
                </a:cubicBezTo>
                <a:cubicBezTo>
                  <a:pt x="52" y="12"/>
                  <a:pt x="50" y="116"/>
                  <a:pt x="99" y="119"/>
                </a:cubicBezTo>
                <a:cubicBezTo>
                  <a:pt x="62" y="92"/>
                  <a:pt x="67" y="12"/>
                  <a:pt x="67" y="12"/>
                </a:cubicBezTo>
                <a:close/>
                <a:moveTo>
                  <a:pt x="34" y="87"/>
                </a:moveTo>
                <a:cubicBezTo>
                  <a:pt x="35" y="87"/>
                  <a:pt x="36" y="87"/>
                  <a:pt x="36" y="87"/>
                </a:cubicBezTo>
                <a:cubicBezTo>
                  <a:pt x="38" y="92"/>
                  <a:pt x="40" y="96"/>
                  <a:pt x="43" y="99"/>
                </a:cubicBezTo>
                <a:cubicBezTo>
                  <a:pt x="40" y="100"/>
                  <a:pt x="37" y="101"/>
                  <a:pt x="34" y="101"/>
                </a:cubicBezTo>
                <a:cubicBezTo>
                  <a:pt x="13" y="101"/>
                  <a:pt x="0" y="71"/>
                  <a:pt x="0" y="46"/>
                </a:cubicBezTo>
                <a:cubicBezTo>
                  <a:pt x="0" y="23"/>
                  <a:pt x="14" y="9"/>
                  <a:pt x="31" y="9"/>
                </a:cubicBezTo>
                <a:cubicBezTo>
                  <a:pt x="31" y="13"/>
                  <a:pt x="31" y="18"/>
                  <a:pt x="31" y="23"/>
                </a:cubicBezTo>
                <a:cubicBezTo>
                  <a:pt x="20" y="23"/>
                  <a:pt x="11" y="31"/>
                  <a:pt x="11" y="46"/>
                </a:cubicBezTo>
                <a:cubicBezTo>
                  <a:pt x="11" y="64"/>
                  <a:pt x="19" y="87"/>
                  <a:pt x="34" y="87"/>
                </a:cubicBezTo>
                <a:close/>
                <a:moveTo>
                  <a:pt x="87" y="147"/>
                </a:moveTo>
                <a:cubicBezTo>
                  <a:pt x="87" y="141"/>
                  <a:pt x="91" y="136"/>
                  <a:pt x="97" y="136"/>
                </a:cubicBezTo>
                <a:cubicBezTo>
                  <a:pt x="103" y="136"/>
                  <a:pt x="108" y="141"/>
                  <a:pt x="108" y="147"/>
                </a:cubicBezTo>
                <a:cubicBezTo>
                  <a:pt x="108" y="153"/>
                  <a:pt x="103" y="157"/>
                  <a:pt x="97" y="157"/>
                </a:cubicBezTo>
                <a:cubicBezTo>
                  <a:pt x="91" y="157"/>
                  <a:pt x="87" y="153"/>
                  <a:pt x="87" y="147"/>
                </a:cubicBezTo>
                <a:close/>
                <a:moveTo>
                  <a:pt x="128" y="170"/>
                </a:moveTo>
                <a:cubicBezTo>
                  <a:pt x="128" y="176"/>
                  <a:pt x="123" y="180"/>
                  <a:pt x="118" y="180"/>
                </a:cubicBezTo>
                <a:cubicBezTo>
                  <a:pt x="78" y="180"/>
                  <a:pt x="78" y="180"/>
                  <a:pt x="78" y="180"/>
                </a:cubicBezTo>
                <a:cubicBezTo>
                  <a:pt x="72" y="180"/>
                  <a:pt x="68" y="176"/>
                  <a:pt x="68" y="170"/>
                </a:cubicBezTo>
                <a:cubicBezTo>
                  <a:pt x="68" y="165"/>
                  <a:pt x="72" y="160"/>
                  <a:pt x="78" y="160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23" y="160"/>
                  <a:pt x="128" y="165"/>
                  <a:pt x="128" y="170"/>
                </a:cubicBezTo>
                <a:close/>
                <a:moveTo>
                  <a:pt x="58" y="184"/>
                </a:moveTo>
                <a:cubicBezTo>
                  <a:pt x="134" y="184"/>
                  <a:pt x="134" y="184"/>
                  <a:pt x="134" y="184"/>
                </a:cubicBezTo>
                <a:cubicBezTo>
                  <a:pt x="143" y="184"/>
                  <a:pt x="144" y="195"/>
                  <a:pt x="144" y="200"/>
                </a:cubicBezTo>
                <a:cubicBezTo>
                  <a:pt x="102" y="200"/>
                  <a:pt x="88" y="200"/>
                  <a:pt x="48" y="200"/>
                </a:cubicBezTo>
                <a:cubicBezTo>
                  <a:pt x="48" y="195"/>
                  <a:pt x="48" y="184"/>
                  <a:pt x="58" y="184"/>
                </a:cubicBez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46936" y="2086044"/>
            <a:ext cx="360040" cy="360040"/>
          </a:xfrm>
          <a:prstGeom prst="ellipse">
            <a:avLst/>
          </a:prstGeom>
          <a:solidFill>
            <a:srgbClr val="14B28B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4"/>
          <p:cNvSpPr txBox="1">
            <a:spLocks/>
          </p:cNvSpPr>
          <p:nvPr/>
        </p:nvSpPr>
        <p:spPr>
          <a:xfrm>
            <a:off x="4321229" y="2096746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</a:p>
        </p:txBody>
      </p:sp>
      <p:sp>
        <p:nvSpPr>
          <p:cNvPr id="22" name="矩形 21"/>
          <p:cNvSpPr/>
          <p:nvPr/>
        </p:nvSpPr>
        <p:spPr>
          <a:xfrm>
            <a:off x="1767859" y="2492896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14B2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工具类</a:t>
            </a: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1767172" y="2887902"/>
            <a:ext cx="230425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将爬虫相关代码打包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方便调用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017467" y="3195933"/>
            <a:ext cx="1080120" cy="1080120"/>
            <a:chOff x="1057027" y="2420888"/>
            <a:chExt cx="864096" cy="864096"/>
          </a:xfrm>
        </p:grpSpPr>
        <p:sp>
          <p:nvSpPr>
            <p:cNvPr id="25" name="椭圆 24"/>
            <p:cNvSpPr/>
            <p:nvPr/>
          </p:nvSpPr>
          <p:spPr>
            <a:xfrm>
              <a:off x="1057027" y="2420888"/>
              <a:ext cx="864096" cy="864096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97531" y="2461084"/>
              <a:ext cx="783704" cy="78370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54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Freeform 61"/>
          <p:cNvSpPr>
            <a:spLocks noEditPoints="1"/>
          </p:cNvSpPr>
          <p:nvPr/>
        </p:nvSpPr>
        <p:spPr bwMode="auto">
          <a:xfrm>
            <a:off x="5424531" y="3532742"/>
            <a:ext cx="359346" cy="347434"/>
          </a:xfrm>
          <a:custGeom>
            <a:avLst/>
            <a:gdLst>
              <a:gd name="T0" fmla="*/ 186 w 200"/>
              <a:gd name="T1" fmla="*/ 114 h 192"/>
              <a:gd name="T2" fmla="*/ 182 w 200"/>
              <a:gd name="T3" fmla="*/ 154 h 192"/>
              <a:gd name="T4" fmla="*/ 149 w 200"/>
              <a:gd name="T5" fmla="*/ 191 h 192"/>
              <a:gd name="T6" fmla="*/ 68 w 200"/>
              <a:gd name="T7" fmla="*/ 172 h 192"/>
              <a:gd name="T8" fmla="*/ 68 w 200"/>
              <a:gd name="T9" fmla="*/ 171 h 192"/>
              <a:gd name="T10" fmla="*/ 68 w 200"/>
              <a:gd name="T11" fmla="*/ 191 h 192"/>
              <a:gd name="T12" fmla="*/ 48 w 200"/>
              <a:gd name="T13" fmla="*/ 191 h 192"/>
              <a:gd name="T14" fmla="*/ 28 w 200"/>
              <a:gd name="T15" fmla="*/ 191 h 192"/>
              <a:gd name="T16" fmla="*/ 20 w 200"/>
              <a:gd name="T17" fmla="*/ 191 h 192"/>
              <a:gd name="T18" fmla="*/ 0 w 200"/>
              <a:gd name="T19" fmla="*/ 171 h 192"/>
              <a:gd name="T20" fmla="*/ 0 w 200"/>
              <a:gd name="T21" fmla="*/ 79 h 192"/>
              <a:gd name="T22" fmla="*/ 20 w 200"/>
              <a:gd name="T23" fmla="*/ 59 h 192"/>
              <a:gd name="T24" fmla="*/ 28 w 200"/>
              <a:gd name="T25" fmla="*/ 59 h 192"/>
              <a:gd name="T26" fmla="*/ 48 w 200"/>
              <a:gd name="T27" fmla="*/ 59 h 192"/>
              <a:gd name="T28" fmla="*/ 68 w 200"/>
              <a:gd name="T29" fmla="*/ 59 h 192"/>
              <a:gd name="T30" fmla="*/ 68 w 200"/>
              <a:gd name="T31" fmla="*/ 79 h 192"/>
              <a:gd name="T32" fmla="*/ 68 w 200"/>
              <a:gd name="T33" fmla="*/ 79 h 192"/>
              <a:gd name="T34" fmla="*/ 125 w 200"/>
              <a:gd name="T35" fmla="*/ 1 h 192"/>
              <a:gd name="T36" fmla="*/ 153 w 200"/>
              <a:gd name="T37" fmla="*/ 67 h 192"/>
              <a:gd name="T38" fmla="*/ 197 w 200"/>
              <a:gd name="T39" fmla="*/ 89 h 192"/>
              <a:gd name="T40" fmla="*/ 186 w 200"/>
              <a:gd name="T41" fmla="*/ 114 h 192"/>
              <a:gd name="T42" fmla="*/ 138 w 200"/>
              <a:gd name="T43" fmla="*/ 78 h 192"/>
              <a:gd name="T44" fmla="*/ 132 w 200"/>
              <a:gd name="T45" fmla="*/ 13 h 192"/>
              <a:gd name="T46" fmla="*/ 68 w 200"/>
              <a:gd name="T47" fmla="*/ 94 h 192"/>
              <a:gd name="T48" fmla="*/ 68 w 200"/>
              <a:gd name="T49" fmla="*/ 101 h 192"/>
              <a:gd name="T50" fmla="*/ 68 w 200"/>
              <a:gd name="T51" fmla="*/ 157 h 192"/>
              <a:gd name="T52" fmla="*/ 148 w 200"/>
              <a:gd name="T53" fmla="*/ 179 h 192"/>
              <a:gd name="T54" fmla="*/ 165 w 200"/>
              <a:gd name="T55" fmla="*/ 150 h 192"/>
              <a:gd name="T56" fmla="*/ 170 w 200"/>
              <a:gd name="T57" fmla="*/ 113 h 192"/>
              <a:gd name="T58" fmla="*/ 182 w 200"/>
              <a:gd name="T59" fmla="*/ 92 h 192"/>
              <a:gd name="T60" fmla="*/ 138 w 200"/>
              <a:gd name="T61" fmla="*/ 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0" h="192">
                <a:moveTo>
                  <a:pt x="186" y="114"/>
                </a:moveTo>
                <a:cubicBezTo>
                  <a:pt x="200" y="118"/>
                  <a:pt x="196" y="152"/>
                  <a:pt x="182" y="154"/>
                </a:cubicBezTo>
                <a:cubicBezTo>
                  <a:pt x="185" y="163"/>
                  <a:pt x="186" y="192"/>
                  <a:pt x="149" y="191"/>
                </a:cubicBezTo>
                <a:cubicBezTo>
                  <a:pt x="105" y="191"/>
                  <a:pt x="97" y="172"/>
                  <a:pt x="68" y="172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48" y="191"/>
                  <a:pt x="48" y="191"/>
                  <a:pt x="48" y="191"/>
                </a:cubicBezTo>
                <a:cubicBezTo>
                  <a:pt x="28" y="191"/>
                  <a:pt x="28" y="191"/>
                  <a:pt x="28" y="191"/>
                </a:cubicBezTo>
                <a:cubicBezTo>
                  <a:pt x="20" y="191"/>
                  <a:pt x="20" y="191"/>
                  <a:pt x="20" y="191"/>
                </a:cubicBezTo>
                <a:cubicBezTo>
                  <a:pt x="9" y="191"/>
                  <a:pt x="0" y="182"/>
                  <a:pt x="0" y="171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8"/>
                  <a:pt x="9" y="59"/>
                  <a:pt x="20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79"/>
                  <a:pt x="68" y="79"/>
                  <a:pt x="68" y="79"/>
                </a:cubicBezTo>
                <a:cubicBezTo>
                  <a:pt x="115" y="60"/>
                  <a:pt x="113" y="2"/>
                  <a:pt x="125" y="1"/>
                </a:cubicBezTo>
                <a:cubicBezTo>
                  <a:pt x="196" y="0"/>
                  <a:pt x="153" y="67"/>
                  <a:pt x="153" y="67"/>
                </a:cubicBezTo>
                <a:cubicBezTo>
                  <a:pt x="153" y="67"/>
                  <a:pt x="193" y="54"/>
                  <a:pt x="197" y="89"/>
                </a:cubicBezTo>
                <a:cubicBezTo>
                  <a:pt x="196" y="99"/>
                  <a:pt x="197" y="105"/>
                  <a:pt x="186" y="114"/>
                </a:cubicBezTo>
                <a:close/>
                <a:moveTo>
                  <a:pt x="138" y="78"/>
                </a:moveTo>
                <a:cubicBezTo>
                  <a:pt x="138" y="78"/>
                  <a:pt x="171" y="12"/>
                  <a:pt x="132" y="13"/>
                </a:cubicBezTo>
                <a:cubicBezTo>
                  <a:pt x="125" y="13"/>
                  <a:pt x="128" y="74"/>
                  <a:pt x="68" y="94"/>
                </a:cubicBezTo>
                <a:cubicBezTo>
                  <a:pt x="68" y="93"/>
                  <a:pt x="68" y="96"/>
                  <a:pt x="68" y="101"/>
                </a:cubicBezTo>
                <a:cubicBezTo>
                  <a:pt x="68" y="157"/>
                  <a:pt x="68" y="157"/>
                  <a:pt x="68" y="157"/>
                </a:cubicBezTo>
                <a:cubicBezTo>
                  <a:pt x="91" y="157"/>
                  <a:pt x="118" y="179"/>
                  <a:pt x="148" y="179"/>
                </a:cubicBezTo>
                <a:cubicBezTo>
                  <a:pt x="173" y="179"/>
                  <a:pt x="170" y="158"/>
                  <a:pt x="165" y="150"/>
                </a:cubicBezTo>
                <a:cubicBezTo>
                  <a:pt x="185" y="144"/>
                  <a:pt x="180" y="116"/>
                  <a:pt x="170" y="113"/>
                </a:cubicBezTo>
                <a:cubicBezTo>
                  <a:pt x="179" y="102"/>
                  <a:pt x="181" y="99"/>
                  <a:pt x="182" y="92"/>
                </a:cubicBezTo>
                <a:cubicBezTo>
                  <a:pt x="179" y="68"/>
                  <a:pt x="138" y="78"/>
                  <a:pt x="138" y="78"/>
                </a:cubicBez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830572" y="3645024"/>
            <a:ext cx="360040" cy="360040"/>
          </a:xfrm>
          <a:prstGeom prst="ellipse">
            <a:avLst/>
          </a:prstGeom>
          <a:solidFill>
            <a:srgbClr val="14B28B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4"/>
          <p:cNvSpPr txBox="1">
            <a:spLocks/>
          </p:cNvSpPr>
          <p:nvPr/>
        </p:nvSpPr>
        <p:spPr>
          <a:xfrm>
            <a:off x="4787693" y="3655726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</a:p>
        </p:txBody>
      </p:sp>
      <p:sp>
        <p:nvSpPr>
          <p:cNvPr id="31" name="矩形 30"/>
          <p:cNvSpPr/>
          <p:nvPr/>
        </p:nvSpPr>
        <p:spPr>
          <a:xfrm>
            <a:off x="3280027" y="4038280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14B2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多线程与连接池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3279340" y="4433286"/>
            <a:ext cx="230425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加快爬取速度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更快的获取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数据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212235" y="2446084"/>
            <a:ext cx="1080120" cy="1080120"/>
            <a:chOff x="1057027" y="2420888"/>
            <a:chExt cx="864096" cy="864096"/>
          </a:xfrm>
        </p:grpSpPr>
        <p:sp>
          <p:nvSpPr>
            <p:cNvPr id="35" name="椭圆 34"/>
            <p:cNvSpPr/>
            <p:nvPr/>
          </p:nvSpPr>
          <p:spPr>
            <a:xfrm>
              <a:off x="1057027" y="2420888"/>
              <a:ext cx="864096" cy="864096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97531" y="2461084"/>
              <a:ext cx="783704" cy="78370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54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Freeform 34"/>
          <p:cNvSpPr>
            <a:spLocks noEditPoints="1"/>
          </p:cNvSpPr>
          <p:nvPr/>
        </p:nvSpPr>
        <p:spPr bwMode="auto">
          <a:xfrm>
            <a:off x="6581163" y="2758494"/>
            <a:ext cx="372014" cy="374081"/>
          </a:xfrm>
          <a:custGeom>
            <a:avLst/>
            <a:gdLst>
              <a:gd name="T0" fmla="*/ 180 w 199"/>
              <a:gd name="T1" fmla="*/ 80 h 199"/>
              <a:gd name="T2" fmla="*/ 118 w 199"/>
              <a:gd name="T3" fmla="*/ 19 h 199"/>
              <a:gd name="T4" fmla="*/ 137 w 199"/>
              <a:gd name="T5" fmla="*/ 0 h 199"/>
              <a:gd name="T6" fmla="*/ 199 w 199"/>
              <a:gd name="T7" fmla="*/ 62 h 199"/>
              <a:gd name="T8" fmla="*/ 180 w 199"/>
              <a:gd name="T9" fmla="*/ 80 h 199"/>
              <a:gd name="T10" fmla="*/ 162 w 199"/>
              <a:gd name="T11" fmla="*/ 98 h 199"/>
              <a:gd name="T12" fmla="*/ 160 w 199"/>
              <a:gd name="T13" fmla="*/ 99 h 199"/>
              <a:gd name="T14" fmla="*/ 149 w 199"/>
              <a:gd name="T15" fmla="*/ 99 h 199"/>
              <a:gd name="T16" fmla="*/ 137 w 199"/>
              <a:gd name="T17" fmla="*/ 99 h 199"/>
              <a:gd name="T18" fmla="*/ 124 w 199"/>
              <a:gd name="T19" fmla="*/ 149 h 199"/>
              <a:gd name="T20" fmla="*/ 25 w 199"/>
              <a:gd name="T21" fmla="*/ 199 h 199"/>
              <a:gd name="T22" fmla="*/ 13 w 199"/>
              <a:gd name="T23" fmla="*/ 199 h 199"/>
              <a:gd name="T24" fmla="*/ 52 w 199"/>
              <a:gd name="T25" fmla="*/ 159 h 199"/>
              <a:gd name="T26" fmla="*/ 62 w 199"/>
              <a:gd name="T27" fmla="*/ 161 h 199"/>
              <a:gd name="T28" fmla="*/ 87 w 199"/>
              <a:gd name="T29" fmla="*/ 137 h 199"/>
              <a:gd name="T30" fmla="*/ 62 w 199"/>
              <a:gd name="T31" fmla="*/ 112 h 199"/>
              <a:gd name="T32" fmla="*/ 37 w 199"/>
              <a:gd name="T33" fmla="*/ 137 h 199"/>
              <a:gd name="T34" fmla="*/ 40 w 199"/>
              <a:gd name="T35" fmla="*/ 147 h 199"/>
              <a:gd name="T36" fmla="*/ 0 w 199"/>
              <a:gd name="T37" fmla="*/ 186 h 199"/>
              <a:gd name="T38" fmla="*/ 0 w 199"/>
              <a:gd name="T39" fmla="*/ 174 h 199"/>
              <a:gd name="T40" fmla="*/ 50 w 199"/>
              <a:gd name="T41" fmla="*/ 75 h 199"/>
              <a:gd name="T42" fmla="*/ 100 w 199"/>
              <a:gd name="T43" fmla="*/ 62 h 199"/>
              <a:gd name="T44" fmla="*/ 100 w 199"/>
              <a:gd name="T45" fmla="*/ 50 h 199"/>
              <a:gd name="T46" fmla="*/ 100 w 199"/>
              <a:gd name="T47" fmla="*/ 38 h 199"/>
              <a:gd name="T48" fmla="*/ 100 w 199"/>
              <a:gd name="T49" fmla="*/ 37 h 199"/>
              <a:gd name="T50" fmla="*/ 106 w 199"/>
              <a:gd name="T51" fmla="*/ 31 h 199"/>
              <a:gd name="T52" fmla="*/ 167 w 199"/>
              <a:gd name="T53" fmla="*/ 93 h 199"/>
              <a:gd name="T54" fmla="*/ 162 w 199"/>
              <a:gd name="T55" fmla="*/ 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9">
                <a:moveTo>
                  <a:pt x="180" y="80"/>
                </a:moveTo>
                <a:cubicBezTo>
                  <a:pt x="118" y="19"/>
                  <a:pt x="118" y="19"/>
                  <a:pt x="118" y="19"/>
                </a:cubicBezTo>
                <a:cubicBezTo>
                  <a:pt x="137" y="0"/>
                  <a:pt x="137" y="0"/>
                  <a:pt x="137" y="0"/>
                </a:cubicBezTo>
                <a:cubicBezTo>
                  <a:pt x="199" y="62"/>
                  <a:pt x="199" y="62"/>
                  <a:pt x="199" y="62"/>
                </a:cubicBezTo>
                <a:lnTo>
                  <a:pt x="180" y="80"/>
                </a:lnTo>
                <a:close/>
                <a:moveTo>
                  <a:pt x="162" y="98"/>
                </a:moveTo>
                <a:cubicBezTo>
                  <a:pt x="161" y="99"/>
                  <a:pt x="161" y="99"/>
                  <a:pt x="160" y="99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37" y="99"/>
                  <a:pt x="137" y="99"/>
                  <a:pt x="137" y="99"/>
                </a:cubicBezTo>
                <a:cubicBezTo>
                  <a:pt x="124" y="149"/>
                  <a:pt x="124" y="149"/>
                  <a:pt x="124" y="149"/>
                </a:cubicBezTo>
                <a:cubicBezTo>
                  <a:pt x="25" y="199"/>
                  <a:pt x="25" y="199"/>
                  <a:pt x="25" y="199"/>
                </a:cubicBezTo>
                <a:cubicBezTo>
                  <a:pt x="13" y="199"/>
                  <a:pt x="13" y="199"/>
                  <a:pt x="13" y="199"/>
                </a:cubicBezTo>
                <a:cubicBezTo>
                  <a:pt x="52" y="159"/>
                  <a:pt x="52" y="159"/>
                  <a:pt x="52" y="159"/>
                </a:cubicBezTo>
                <a:cubicBezTo>
                  <a:pt x="55" y="161"/>
                  <a:pt x="59" y="161"/>
                  <a:pt x="62" y="161"/>
                </a:cubicBezTo>
                <a:cubicBezTo>
                  <a:pt x="76" y="161"/>
                  <a:pt x="87" y="150"/>
                  <a:pt x="87" y="137"/>
                </a:cubicBezTo>
                <a:cubicBezTo>
                  <a:pt x="87" y="123"/>
                  <a:pt x="76" y="112"/>
                  <a:pt x="62" y="112"/>
                </a:cubicBezTo>
                <a:cubicBezTo>
                  <a:pt x="49" y="112"/>
                  <a:pt x="37" y="123"/>
                  <a:pt x="37" y="137"/>
                </a:cubicBezTo>
                <a:cubicBezTo>
                  <a:pt x="37" y="140"/>
                  <a:pt x="38" y="144"/>
                  <a:pt x="40" y="147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74"/>
                  <a:pt x="0" y="174"/>
                  <a:pt x="0" y="174"/>
                </a:cubicBezTo>
                <a:cubicBezTo>
                  <a:pt x="50" y="75"/>
                  <a:pt x="50" y="75"/>
                  <a:pt x="50" y="75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00" y="37"/>
                  <a:pt x="100" y="37"/>
                  <a:pt x="100" y="37"/>
                </a:cubicBezTo>
                <a:cubicBezTo>
                  <a:pt x="106" y="31"/>
                  <a:pt x="106" y="31"/>
                  <a:pt x="106" y="31"/>
                </a:cubicBezTo>
                <a:cubicBezTo>
                  <a:pt x="167" y="93"/>
                  <a:pt x="167" y="93"/>
                  <a:pt x="167" y="93"/>
                </a:cubicBezTo>
                <a:lnTo>
                  <a:pt x="162" y="98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126716" y="2410185"/>
            <a:ext cx="360040" cy="360040"/>
          </a:xfrm>
          <a:prstGeom prst="ellipse">
            <a:avLst/>
          </a:prstGeom>
          <a:solidFill>
            <a:srgbClr val="14B28B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标题 4"/>
          <p:cNvSpPr txBox="1">
            <a:spLocks/>
          </p:cNvSpPr>
          <p:nvPr/>
        </p:nvSpPr>
        <p:spPr>
          <a:xfrm>
            <a:off x="6083837" y="2420887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</a:p>
        </p:txBody>
      </p:sp>
      <p:sp>
        <p:nvSpPr>
          <p:cNvPr id="41" name="矩形 40"/>
          <p:cNvSpPr/>
          <p:nvPr/>
        </p:nvSpPr>
        <p:spPr>
          <a:xfrm>
            <a:off x="7538434" y="1988840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14B2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动态优先级</a:t>
            </a: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537747" y="2383846"/>
            <a:ext cx="230425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确保爬取的网页数据相对均匀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同时对网站友好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970819" y="3594779"/>
            <a:ext cx="1080120" cy="1080120"/>
            <a:chOff x="1057027" y="2420888"/>
            <a:chExt cx="864096" cy="864096"/>
          </a:xfrm>
        </p:grpSpPr>
        <p:sp>
          <p:nvSpPr>
            <p:cNvPr id="45" name="椭圆 44"/>
            <p:cNvSpPr/>
            <p:nvPr/>
          </p:nvSpPr>
          <p:spPr>
            <a:xfrm>
              <a:off x="1057027" y="2420888"/>
              <a:ext cx="864096" cy="864096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97531" y="2461084"/>
              <a:ext cx="783704" cy="783704"/>
            </a:xfrm>
            <a:prstGeom prst="ellipse">
              <a:avLst/>
            </a:pr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54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Freeform 71"/>
          <p:cNvSpPr>
            <a:spLocks noEditPoints="1"/>
          </p:cNvSpPr>
          <p:nvPr/>
        </p:nvSpPr>
        <p:spPr bwMode="auto">
          <a:xfrm>
            <a:off x="7292355" y="3913295"/>
            <a:ext cx="405851" cy="396931"/>
          </a:xfrm>
          <a:custGeom>
            <a:avLst/>
            <a:gdLst>
              <a:gd name="T0" fmla="*/ 160 w 200"/>
              <a:gd name="T1" fmla="*/ 194 h 196"/>
              <a:gd name="T2" fmla="*/ 120 w 200"/>
              <a:gd name="T3" fmla="*/ 154 h 196"/>
              <a:gd name="T4" fmla="*/ 160 w 200"/>
              <a:gd name="T5" fmla="*/ 114 h 196"/>
              <a:gd name="T6" fmla="*/ 200 w 200"/>
              <a:gd name="T7" fmla="*/ 154 h 196"/>
              <a:gd name="T8" fmla="*/ 160 w 200"/>
              <a:gd name="T9" fmla="*/ 194 h 196"/>
              <a:gd name="T10" fmla="*/ 184 w 200"/>
              <a:gd name="T11" fmla="*/ 148 h 196"/>
              <a:gd name="T12" fmla="*/ 168 w 200"/>
              <a:gd name="T13" fmla="*/ 148 h 196"/>
              <a:gd name="T14" fmla="*/ 168 w 200"/>
              <a:gd name="T15" fmla="*/ 132 h 196"/>
              <a:gd name="T16" fmla="*/ 152 w 200"/>
              <a:gd name="T17" fmla="*/ 132 h 196"/>
              <a:gd name="T18" fmla="*/ 152 w 200"/>
              <a:gd name="T19" fmla="*/ 148 h 196"/>
              <a:gd name="T20" fmla="*/ 136 w 200"/>
              <a:gd name="T21" fmla="*/ 148 h 196"/>
              <a:gd name="T22" fmla="*/ 136 w 200"/>
              <a:gd name="T23" fmla="*/ 164 h 196"/>
              <a:gd name="T24" fmla="*/ 152 w 200"/>
              <a:gd name="T25" fmla="*/ 164 h 196"/>
              <a:gd name="T26" fmla="*/ 152 w 200"/>
              <a:gd name="T27" fmla="*/ 180 h 196"/>
              <a:gd name="T28" fmla="*/ 168 w 200"/>
              <a:gd name="T29" fmla="*/ 180 h 196"/>
              <a:gd name="T30" fmla="*/ 168 w 200"/>
              <a:gd name="T31" fmla="*/ 164 h 196"/>
              <a:gd name="T32" fmla="*/ 184 w 200"/>
              <a:gd name="T33" fmla="*/ 164 h 196"/>
              <a:gd name="T34" fmla="*/ 184 w 200"/>
              <a:gd name="T35" fmla="*/ 148 h 196"/>
              <a:gd name="T36" fmla="*/ 80 w 200"/>
              <a:gd name="T37" fmla="*/ 128 h 196"/>
              <a:gd name="T38" fmla="*/ 16 w 200"/>
              <a:gd name="T39" fmla="*/ 64 h 196"/>
              <a:gd name="T40" fmla="*/ 80 w 200"/>
              <a:gd name="T41" fmla="*/ 0 h 196"/>
              <a:gd name="T42" fmla="*/ 144 w 200"/>
              <a:gd name="T43" fmla="*/ 64 h 196"/>
              <a:gd name="T44" fmla="*/ 80 w 200"/>
              <a:gd name="T45" fmla="*/ 128 h 196"/>
              <a:gd name="T46" fmla="*/ 70 w 200"/>
              <a:gd name="T47" fmla="*/ 17 h 196"/>
              <a:gd name="T48" fmla="*/ 31 w 200"/>
              <a:gd name="T49" fmla="*/ 64 h 196"/>
              <a:gd name="T50" fmla="*/ 80 w 200"/>
              <a:gd name="T51" fmla="*/ 113 h 196"/>
              <a:gd name="T52" fmla="*/ 129 w 200"/>
              <a:gd name="T53" fmla="*/ 64 h 196"/>
              <a:gd name="T54" fmla="*/ 70 w 200"/>
              <a:gd name="T55" fmla="*/ 17 h 196"/>
              <a:gd name="T56" fmla="*/ 40 w 200"/>
              <a:gd name="T57" fmla="*/ 132 h 196"/>
              <a:gd name="T58" fmla="*/ 113 w 200"/>
              <a:gd name="T59" fmla="*/ 132 h 196"/>
              <a:gd name="T60" fmla="*/ 108 w 200"/>
              <a:gd name="T61" fmla="*/ 154 h 196"/>
              <a:gd name="T62" fmla="*/ 129 w 200"/>
              <a:gd name="T63" fmla="*/ 196 h 196"/>
              <a:gd name="T64" fmla="*/ 0 w 200"/>
              <a:gd name="T65" fmla="*/ 196 h 196"/>
              <a:gd name="T66" fmla="*/ 20 w 200"/>
              <a:gd name="T67" fmla="*/ 148 h 196"/>
              <a:gd name="T68" fmla="*/ 40 w 200"/>
              <a:gd name="T69" fmla="*/ 13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0" h="196">
                <a:moveTo>
                  <a:pt x="160" y="194"/>
                </a:moveTo>
                <a:cubicBezTo>
                  <a:pt x="138" y="194"/>
                  <a:pt x="120" y="176"/>
                  <a:pt x="120" y="154"/>
                </a:cubicBezTo>
                <a:cubicBezTo>
                  <a:pt x="120" y="132"/>
                  <a:pt x="138" y="114"/>
                  <a:pt x="160" y="114"/>
                </a:cubicBezTo>
                <a:cubicBezTo>
                  <a:pt x="182" y="114"/>
                  <a:pt x="200" y="132"/>
                  <a:pt x="200" y="154"/>
                </a:cubicBezTo>
                <a:cubicBezTo>
                  <a:pt x="200" y="176"/>
                  <a:pt x="182" y="194"/>
                  <a:pt x="160" y="194"/>
                </a:cubicBezTo>
                <a:close/>
                <a:moveTo>
                  <a:pt x="184" y="148"/>
                </a:moveTo>
                <a:cubicBezTo>
                  <a:pt x="168" y="148"/>
                  <a:pt x="168" y="148"/>
                  <a:pt x="168" y="148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2" y="132"/>
                  <a:pt x="152" y="132"/>
                  <a:pt x="152" y="132"/>
                </a:cubicBezTo>
                <a:cubicBezTo>
                  <a:pt x="152" y="148"/>
                  <a:pt x="152" y="148"/>
                  <a:pt x="152" y="148"/>
                </a:cubicBezTo>
                <a:cubicBezTo>
                  <a:pt x="136" y="148"/>
                  <a:pt x="136" y="148"/>
                  <a:pt x="136" y="148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52" y="164"/>
                  <a:pt x="152" y="164"/>
                  <a:pt x="152" y="164"/>
                </a:cubicBezTo>
                <a:cubicBezTo>
                  <a:pt x="152" y="180"/>
                  <a:pt x="152" y="180"/>
                  <a:pt x="152" y="180"/>
                </a:cubicBezTo>
                <a:cubicBezTo>
                  <a:pt x="168" y="180"/>
                  <a:pt x="168" y="180"/>
                  <a:pt x="168" y="180"/>
                </a:cubicBezTo>
                <a:cubicBezTo>
                  <a:pt x="168" y="164"/>
                  <a:pt x="168" y="164"/>
                  <a:pt x="168" y="164"/>
                </a:cubicBezTo>
                <a:cubicBezTo>
                  <a:pt x="184" y="164"/>
                  <a:pt x="184" y="164"/>
                  <a:pt x="184" y="164"/>
                </a:cubicBezTo>
                <a:lnTo>
                  <a:pt x="184" y="148"/>
                </a:lnTo>
                <a:close/>
                <a:moveTo>
                  <a:pt x="80" y="128"/>
                </a:moveTo>
                <a:cubicBezTo>
                  <a:pt x="45" y="128"/>
                  <a:pt x="16" y="99"/>
                  <a:pt x="16" y="64"/>
                </a:cubicBezTo>
                <a:cubicBezTo>
                  <a:pt x="16" y="29"/>
                  <a:pt x="45" y="0"/>
                  <a:pt x="80" y="0"/>
                </a:cubicBezTo>
                <a:cubicBezTo>
                  <a:pt x="116" y="0"/>
                  <a:pt x="144" y="29"/>
                  <a:pt x="144" y="64"/>
                </a:cubicBezTo>
                <a:cubicBezTo>
                  <a:pt x="144" y="99"/>
                  <a:pt x="116" y="128"/>
                  <a:pt x="80" y="128"/>
                </a:cubicBezTo>
                <a:close/>
                <a:moveTo>
                  <a:pt x="70" y="17"/>
                </a:moveTo>
                <a:cubicBezTo>
                  <a:pt x="50" y="24"/>
                  <a:pt x="74" y="49"/>
                  <a:pt x="31" y="64"/>
                </a:cubicBezTo>
                <a:cubicBezTo>
                  <a:pt x="31" y="91"/>
                  <a:pt x="53" y="113"/>
                  <a:pt x="80" y="113"/>
                </a:cubicBezTo>
                <a:cubicBezTo>
                  <a:pt x="107" y="113"/>
                  <a:pt x="129" y="91"/>
                  <a:pt x="129" y="64"/>
                </a:cubicBezTo>
                <a:cubicBezTo>
                  <a:pt x="104" y="43"/>
                  <a:pt x="62" y="53"/>
                  <a:pt x="70" y="17"/>
                </a:cubicBezTo>
                <a:close/>
                <a:moveTo>
                  <a:pt x="40" y="132"/>
                </a:moveTo>
                <a:cubicBezTo>
                  <a:pt x="113" y="132"/>
                  <a:pt x="113" y="132"/>
                  <a:pt x="113" y="132"/>
                </a:cubicBezTo>
                <a:cubicBezTo>
                  <a:pt x="110" y="139"/>
                  <a:pt x="108" y="146"/>
                  <a:pt x="108" y="154"/>
                </a:cubicBezTo>
                <a:cubicBezTo>
                  <a:pt x="108" y="171"/>
                  <a:pt x="117" y="187"/>
                  <a:pt x="129" y="196"/>
                </a:cubicBezTo>
                <a:cubicBezTo>
                  <a:pt x="0" y="196"/>
                  <a:pt x="0" y="196"/>
                  <a:pt x="0" y="19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8"/>
                  <a:pt x="25" y="132"/>
                  <a:pt x="40" y="132"/>
                </a:cubicBez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710892" y="3501008"/>
            <a:ext cx="360040" cy="360040"/>
          </a:xfrm>
          <a:prstGeom prst="ellipse">
            <a:avLst/>
          </a:prstGeom>
          <a:solidFill>
            <a:srgbClr val="14B28B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标题 4"/>
          <p:cNvSpPr txBox="1">
            <a:spLocks/>
          </p:cNvSpPr>
          <p:nvPr/>
        </p:nvSpPr>
        <p:spPr>
          <a:xfrm>
            <a:off x="7668013" y="3511710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4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</a:t>
            </a:r>
          </a:p>
        </p:txBody>
      </p:sp>
      <p:sp>
        <p:nvSpPr>
          <p:cNvPr id="50" name="矩形 49"/>
          <p:cNvSpPr/>
          <p:nvPr/>
        </p:nvSpPr>
        <p:spPr>
          <a:xfrm>
            <a:off x="8320587" y="3534224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14B2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其他细节</a:t>
            </a: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8319900" y="3929230"/>
            <a:ext cx="2304256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比如内容哈希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编码检测等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9697987" y="3460513"/>
            <a:ext cx="278384" cy="184511"/>
            <a:chOff x="9482595" y="2565731"/>
            <a:chExt cx="278384" cy="184511"/>
          </a:xfrm>
        </p:grpSpPr>
        <p:sp>
          <p:nvSpPr>
            <p:cNvPr id="53" name="椭圆 5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283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75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18" grpId="0" animBg="1"/>
      <p:bldP spid="17" grpId="0" animBg="1"/>
      <p:bldP spid="20" grpId="0" animBg="1"/>
      <p:bldP spid="21" grpId="0"/>
      <p:bldP spid="22" grpId="0"/>
      <p:bldP spid="23" grpId="0"/>
      <p:bldP spid="27" grpId="0" animBg="1"/>
      <p:bldP spid="29" grpId="0" animBg="1"/>
      <p:bldP spid="30" grpId="0"/>
      <p:bldP spid="31" grpId="0"/>
      <p:bldP spid="32" grpId="0"/>
      <p:bldP spid="37" grpId="0" animBg="1"/>
      <p:bldP spid="38" grpId="0" animBg="1"/>
      <p:bldP spid="39" grpId="0"/>
      <p:bldP spid="41" grpId="0"/>
      <p:bldP spid="42" grpId="0"/>
      <p:bldP spid="47" grpId="0" animBg="1"/>
      <p:bldP spid="48" grpId="0" animBg="1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2637077"/>
            <a:ext cx="3720434" cy="1620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5449515" y="2600316"/>
            <a:ext cx="6552728" cy="1620772"/>
          </a:xfrm>
          <a:prstGeom prst="roundRect">
            <a:avLst/>
          </a:prstGeom>
          <a:solidFill>
            <a:srgbClr val="14B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673651" y="2600316"/>
            <a:ext cx="5544616" cy="1620772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 flipH="1">
            <a:off x="5881563" y="2788464"/>
            <a:ext cx="360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Impact MT Std" pitchFamily="34" charset="0"/>
              </a:rPr>
              <a:t>2</a:t>
            </a:r>
            <a:endParaRPr lang="id-ID" sz="6600" b="1" dirty="0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69" name="文本框 9"/>
          <p:cNvSpPr txBox="1"/>
          <p:nvPr/>
        </p:nvSpPr>
        <p:spPr>
          <a:xfrm>
            <a:off x="6961683" y="2672324"/>
            <a:ext cx="210304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7037176" y="3248388"/>
            <a:ext cx="1436675" cy="215444"/>
            <a:chOff x="4369395" y="3284984"/>
            <a:chExt cx="1436675" cy="215444"/>
          </a:xfrm>
        </p:grpSpPr>
        <p:sp>
          <p:nvSpPr>
            <p:cNvPr id="7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网页数据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8" name="组合 117"/>
          <p:cNvGrpSpPr/>
          <p:nvPr/>
        </p:nvGrpSpPr>
        <p:grpSpPr>
          <a:xfrm>
            <a:off x="8477336" y="3248388"/>
            <a:ext cx="1436675" cy="215444"/>
            <a:chOff x="4369395" y="3284984"/>
            <a:chExt cx="1436675" cy="215444"/>
          </a:xfrm>
        </p:grpSpPr>
        <p:sp>
          <p:nvSpPr>
            <p:cNvPr id="11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图片数据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等腰三角形 12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2753554" y="2651020"/>
            <a:ext cx="1846387" cy="1664728"/>
            <a:chOff x="3720691" y="2824413"/>
            <a:chExt cx="1341120" cy="1209172"/>
          </a:xfrm>
        </p:grpSpPr>
        <p:sp>
          <p:nvSpPr>
            <p:cNvPr id="16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3" name="Freeform 5"/>
          <p:cNvSpPr>
            <a:spLocks/>
          </p:cNvSpPr>
          <p:nvPr/>
        </p:nvSpPr>
        <p:spPr bwMode="auto">
          <a:xfrm rot="1855731">
            <a:off x="2879988" y="2765015"/>
            <a:ext cx="1593518" cy="143673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468898" y="2771587"/>
            <a:ext cx="278384" cy="184511"/>
            <a:chOff x="9482595" y="2565731"/>
            <a:chExt cx="278384" cy="184511"/>
          </a:xfrm>
        </p:grpSpPr>
        <p:sp>
          <p:nvSpPr>
            <p:cNvPr id="165" name="椭圆 164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8" name="KSO_Shape"/>
          <p:cNvSpPr>
            <a:spLocks/>
          </p:cNvSpPr>
          <p:nvPr/>
        </p:nvSpPr>
        <p:spPr bwMode="auto">
          <a:xfrm>
            <a:off x="3280194" y="3093763"/>
            <a:ext cx="793106" cy="785175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29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/>
      <p:bldP spid="69" grpId="0"/>
      <p:bldP spid="163" grpId="0" animBg="1"/>
      <p:bldP spid="1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52971" y="188640"/>
            <a:ext cx="670560" cy="604586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70163" y="307422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网页数据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2171" y="667462"/>
            <a:ext cx="972396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9467" y="459431"/>
            <a:ext cx="258720" cy="233265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81520" y="1799838"/>
            <a:ext cx="670560" cy="604586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Freeform 126"/>
          <p:cNvSpPr>
            <a:spLocks noChangeAspect="1" noEditPoints="1"/>
          </p:cNvSpPr>
          <p:nvPr/>
        </p:nvSpPr>
        <p:spPr bwMode="auto">
          <a:xfrm>
            <a:off x="2381374" y="1941190"/>
            <a:ext cx="267902" cy="335227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1489075" y="2826094"/>
            <a:ext cx="2148000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清理非</a:t>
            </a:r>
            <a:r>
              <a:rPr lang="en-US" altLang="zh-CN" sz="2000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sp>
        <p:nvSpPr>
          <p:cNvPr id="22" name="文本框 9"/>
          <p:cNvSpPr txBox="1"/>
          <p:nvPr/>
        </p:nvSpPr>
        <p:spPr>
          <a:xfrm>
            <a:off x="1699952" y="3296663"/>
            <a:ext cx="1656184" cy="5643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清理误爬取的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PDF, Word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文档等内容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771960" y="4176102"/>
            <a:ext cx="1368152" cy="166876"/>
            <a:chOff x="1921123" y="5180051"/>
            <a:chExt cx="1368152" cy="166876"/>
          </a:xfrm>
          <a:solidFill>
            <a:srgbClr val="14B28B"/>
          </a:solidFill>
        </p:grpSpPr>
        <p:sp>
          <p:nvSpPr>
            <p:cNvPr id="24" name="矩形 2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62932" y="1799838"/>
            <a:ext cx="670560" cy="604586"/>
            <a:chOff x="5424755" y="1340768"/>
            <a:chExt cx="670560" cy="604586"/>
          </a:xfrm>
        </p:grpSpPr>
        <p:grpSp>
          <p:nvGrpSpPr>
            <p:cNvPr id="27" name="组合 26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29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261"/>
          <p:cNvSpPr>
            <a:spLocks/>
          </p:cNvSpPr>
          <p:nvPr/>
        </p:nvSpPr>
        <p:spPr bwMode="auto">
          <a:xfrm>
            <a:off x="4733799" y="1971461"/>
            <a:ext cx="325875" cy="32587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4051958" y="2818496"/>
            <a:ext cx="197362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清理无意义网页</a:t>
            </a:r>
          </a:p>
        </p:txBody>
      </p:sp>
      <p:sp>
        <p:nvSpPr>
          <p:cNvPr id="33" name="文本框 9"/>
          <p:cNvSpPr txBox="1"/>
          <p:nvPr/>
        </p:nvSpPr>
        <p:spPr>
          <a:xfrm>
            <a:off x="4369395" y="3278763"/>
            <a:ext cx="1656184" cy="30585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比如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404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页面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225380" y="4153242"/>
            <a:ext cx="1368152" cy="166876"/>
            <a:chOff x="1921123" y="5180051"/>
            <a:chExt cx="1368152" cy="166876"/>
          </a:xfrm>
          <a:solidFill>
            <a:srgbClr val="14B28B"/>
          </a:solidFill>
        </p:grpSpPr>
        <p:sp>
          <p:nvSpPr>
            <p:cNvPr id="35" name="矩形 34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11203" y="1799838"/>
            <a:ext cx="670560" cy="604586"/>
            <a:chOff x="5424755" y="1340768"/>
            <a:chExt cx="670560" cy="604586"/>
          </a:xfrm>
        </p:grpSpPr>
        <p:grpSp>
          <p:nvGrpSpPr>
            <p:cNvPr id="38" name="组合 37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>
            <a:grpSpLocks noChangeAspect="1"/>
          </p:cNvGrpSpPr>
          <p:nvPr/>
        </p:nvGrpSpPr>
        <p:grpSpPr>
          <a:xfrm>
            <a:off x="7172159" y="1959625"/>
            <a:ext cx="354291" cy="303915"/>
            <a:chOff x="5084763" y="971548"/>
            <a:chExt cx="323865" cy="277813"/>
          </a:xfrm>
          <a:solidFill>
            <a:srgbClr val="14B28B"/>
          </a:solidFill>
        </p:grpSpPr>
        <p:sp>
          <p:nvSpPr>
            <p:cNvPr id="4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6673651" y="2818496"/>
            <a:ext cx="136815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内容提取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6601643" y="3273803"/>
            <a:ext cx="1656184" cy="5643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提取网页的标题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摘要等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6673651" y="4153242"/>
            <a:ext cx="1368152" cy="166876"/>
            <a:chOff x="1921123" y="5180051"/>
            <a:chExt cx="1368152" cy="166876"/>
          </a:xfrm>
          <a:solidFill>
            <a:srgbClr val="14B28B"/>
          </a:solidFill>
        </p:grpSpPr>
        <p:sp>
          <p:nvSpPr>
            <p:cNvPr id="49" name="矩形 4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298294" y="1799838"/>
            <a:ext cx="670560" cy="604586"/>
            <a:chOff x="5424755" y="1340768"/>
            <a:chExt cx="670560" cy="604586"/>
          </a:xfrm>
        </p:grpSpPr>
        <p:grpSp>
          <p:nvGrpSpPr>
            <p:cNvPr id="52" name="组合 51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54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Freeform 206"/>
          <p:cNvSpPr>
            <a:spLocks noChangeAspect="1" noEditPoints="1"/>
          </p:cNvSpPr>
          <p:nvPr/>
        </p:nvSpPr>
        <p:spPr bwMode="auto">
          <a:xfrm>
            <a:off x="9484085" y="1921385"/>
            <a:ext cx="304622" cy="368224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8534814" y="2811089"/>
            <a:ext cx="222000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err="1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ElasticSearch</a:t>
            </a:r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</a:p>
        </p:txBody>
      </p:sp>
      <p:sp>
        <p:nvSpPr>
          <p:cNvPr id="58" name="文本框 9"/>
          <p:cNvSpPr txBox="1"/>
          <p:nvPr/>
        </p:nvSpPr>
        <p:spPr>
          <a:xfrm>
            <a:off x="8888734" y="3273803"/>
            <a:ext cx="1656184" cy="5643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基于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Lucene,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简单易用同时高效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8960742" y="4153242"/>
            <a:ext cx="1368152" cy="166876"/>
            <a:chOff x="1921123" y="5180051"/>
            <a:chExt cx="1368152" cy="166876"/>
          </a:xfrm>
          <a:solidFill>
            <a:srgbClr val="14B28B"/>
          </a:solidFill>
        </p:grpSpPr>
        <p:sp>
          <p:nvSpPr>
            <p:cNvPr id="60" name="矩形 59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rgbClr val="14B2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834486" y="1660313"/>
            <a:ext cx="278384" cy="184511"/>
            <a:chOff x="9482595" y="2565731"/>
            <a:chExt cx="278384" cy="184511"/>
          </a:xfrm>
        </p:grpSpPr>
        <p:sp>
          <p:nvSpPr>
            <p:cNvPr id="78" name="椭圆 77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28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31" grpId="0" animBg="1"/>
      <p:bldP spid="32" grpId="0"/>
      <p:bldP spid="33" grpId="0"/>
      <p:bldP spid="46" grpId="0"/>
      <p:bldP spid="47" grpId="0"/>
      <p:bldP spid="56" grpId="0" animBg="1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肘形连接符 20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rgbClr val="14B2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52971" y="188640"/>
            <a:ext cx="670560" cy="604586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14B28B"/>
              </a:solidFill>
              <a:prstDash val="sysDash"/>
              <a:miter lim="800000"/>
              <a:headEnd/>
              <a:tailEnd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3" name="文本框 9"/>
          <p:cNvSpPr txBox="1"/>
          <p:nvPr/>
        </p:nvSpPr>
        <p:spPr>
          <a:xfrm>
            <a:off x="1270163" y="307422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图片数据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42171" y="667462"/>
            <a:ext cx="9723968" cy="0"/>
          </a:xfrm>
          <a:prstGeom prst="line">
            <a:avLst/>
          </a:prstGeom>
          <a:ln>
            <a:solidFill>
              <a:srgbClr val="14B28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239467" y="459431"/>
            <a:ext cx="258720" cy="233265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33091" y="2393556"/>
            <a:ext cx="2952328" cy="1843589"/>
            <a:chOff x="1633091" y="2393556"/>
            <a:chExt cx="2952328" cy="1843589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 flipH="1">
              <a:off x="1633091" y="2393556"/>
              <a:ext cx="2952328" cy="1843589"/>
            </a:xfrm>
            <a:custGeom>
              <a:avLst/>
              <a:gdLst>
                <a:gd name="T0" fmla="*/ 262 w 320"/>
                <a:gd name="T1" fmla="*/ 70 h 200"/>
                <a:gd name="T2" fmla="*/ 163 w 320"/>
                <a:gd name="T3" fmla="*/ 0 h 200"/>
                <a:gd name="T4" fmla="*/ 63 w 320"/>
                <a:gd name="T5" fmla="*/ 94 h 200"/>
                <a:gd name="T6" fmla="*/ 54 w 320"/>
                <a:gd name="T7" fmla="*/ 93 h 200"/>
                <a:gd name="T8" fmla="*/ 0 w 320"/>
                <a:gd name="T9" fmla="*/ 146 h 200"/>
                <a:gd name="T10" fmla="*/ 43 w 320"/>
                <a:gd name="T11" fmla="*/ 200 h 200"/>
                <a:gd name="T12" fmla="*/ 251 w 320"/>
                <a:gd name="T13" fmla="*/ 200 h 200"/>
                <a:gd name="T14" fmla="*/ 320 w 320"/>
                <a:gd name="T15" fmla="*/ 134 h 200"/>
                <a:gd name="T16" fmla="*/ 262 w 320"/>
                <a:gd name="T17" fmla="*/ 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75520" tIns="37760" rIns="75520" bIns="377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 flipH="1">
              <a:off x="1709291" y="2441139"/>
              <a:ext cx="2799928" cy="1748422"/>
            </a:xfrm>
            <a:custGeom>
              <a:avLst/>
              <a:gdLst>
                <a:gd name="T0" fmla="*/ 262 w 320"/>
                <a:gd name="T1" fmla="*/ 70 h 200"/>
                <a:gd name="T2" fmla="*/ 163 w 320"/>
                <a:gd name="T3" fmla="*/ 0 h 200"/>
                <a:gd name="T4" fmla="*/ 63 w 320"/>
                <a:gd name="T5" fmla="*/ 94 h 200"/>
                <a:gd name="T6" fmla="*/ 54 w 320"/>
                <a:gd name="T7" fmla="*/ 93 h 200"/>
                <a:gd name="T8" fmla="*/ 0 w 320"/>
                <a:gd name="T9" fmla="*/ 146 h 200"/>
                <a:gd name="T10" fmla="*/ 43 w 320"/>
                <a:gd name="T11" fmla="*/ 200 h 200"/>
                <a:gd name="T12" fmla="*/ 251 w 320"/>
                <a:gd name="T13" fmla="*/ 200 h 200"/>
                <a:gd name="T14" fmla="*/ 320 w 320"/>
                <a:gd name="T15" fmla="*/ 134 h 200"/>
                <a:gd name="T16" fmla="*/ 262 w 320"/>
                <a:gd name="T17" fmla="*/ 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5400000" scaled="0"/>
            </a:gradFill>
            <a:ln>
              <a:noFill/>
            </a:ln>
            <a:effectLst>
              <a:outerShdw blurRad="190500" dist="114300" dir="5400000" algn="t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75520" tIns="37760" rIns="75520" bIns="377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7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3131" y="3752424"/>
            <a:ext cx="212783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提取人脸特征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5619" y="1784031"/>
            <a:ext cx="670560" cy="604586"/>
            <a:chOff x="5424755" y="1340768"/>
            <a:chExt cx="670560" cy="604586"/>
          </a:xfrm>
        </p:grpSpPr>
        <p:grpSp>
          <p:nvGrpSpPr>
            <p:cNvPr id="26" name="组合 25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01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238155" y="1628800"/>
            <a:ext cx="28918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7238155" y="1951798"/>
            <a:ext cx="303589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传统机器学习方法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对可能存在人脸的图片粗筛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05699" y="2795859"/>
            <a:ext cx="670560" cy="604586"/>
            <a:chOff x="5424755" y="1340768"/>
            <a:chExt cx="670560" cy="604586"/>
          </a:xfrm>
        </p:grpSpPr>
        <p:grpSp>
          <p:nvGrpSpPr>
            <p:cNvPr id="35" name="组合 34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39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02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958235" y="26406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MTCNN</a:t>
            </a: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958235" y="2963626"/>
            <a:ext cx="3035896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深度学习方法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更加精确的人脸检测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457627" y="3659955"/>
            <a:ext cx="670560" cy="604586"/>
            <a:chOff x="5424755" y="1340768"/>
            <a:chExt cx="670560" cy="604586"/>
          </a:xfrm>
        </p:grpSpPr>
        <p:grpSp>
          <p:nvGrpSpPr>
            <p:cNvPr id="44" name="组合 43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48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03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310163" y="3504724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 err="1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FaceNet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7310163" y="3827722"/>
            <a:ext cx="3107904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Google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开源的深度学习人脸特征提取模型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,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生成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512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维特征向量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7105699" y="4596059"/>
            <a:ext cx="670560" cy="604586"/>
            <a:chOff x="5424755" y="1340768"/>
            <a:chExt cx="670560" cy="604586"/>
          </a:xfrm>
        </p:grpSpPr>
        <p:grpSp>
          <p:nvGrpSpPr>
            <p:cNvPr id="53" name="组合 52"/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57" name="Freeform 5"/>
                <p:cNvSpPr>
                  <a:spLocks/>
                </p:cNvSpPr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5"/>
                <p:cNvSpPr>
                  <a:spLocks/>
                </p:cNvSpPr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Freeform 5"/>
              <p:cNvSpPr>
                <a:spLocks/>
              </p:cNvSpPr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14B28B"/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" name="TextBox 7"/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14B28B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itchFamily="34" charset="-122"/>
                </a:rPr>
                <a:t>04</a:t>
              </a:r>
              <a:endParaRPr lang="zh-CN" altLang="en-US" sz="2000" b="1" dirty="0">
                <a:solidFill>
                  <a:srgbClr val="14B28B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7958235" y="44408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14B28B"/>
                </a:solidFill>
                <a:latin typeface="微软雅黑" pitchFamily="34" charset="-122"/>
                <a:ea typeface="微软雅黑" pitchFamily="34" charset="-122"/>
              </a:rPr>
              <a:t>数据保存</a:t>
            </a:r>
            <a:endParaRPr lang="en-US" altLang="zh-CN" b="1" dirty="0">
              <a:solidFill>
                <a:srgbClr val="14B28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7958235" y="4763826"/>
            <a:ext cx="3107904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微软雅黑" pitchFamily="34" charset="-122"/>
              </a:rPr>
              <a:t>保存所有人脸的特征向量与对应的人脸信息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649315" y="2308385"/>
            <a:ext cx="278384" cy="184511"/>
            <a:chOff x="9482595" y="2565731"/>
            <a:chExt cx="278384" cy="184511"/>
          </a:xfrm>
        </p:grpSpPr>
        <p:sp>
          <p:nvSpPr>
            <p:cNvPr id="62" name="椭圆 6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786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50"/>
                            </p:stCondLst>
                            <p:childTnLst>
                              <p:par>
                                <p:cTn id="5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50"/>
                            </p:stCondLst>
                            <p:childTnLst>
                              <p:par>
                                <p:cTn id="6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4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950"/>
                            </p:stCondLst>
                            <p:childTnLst>
                              <p:par>
                                <p:cTn id="8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85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2" grpId="0"/>
      <p:bldP spid="33" grpId="0"/>
      <p:bldP spid="41" grpId="0"/>
      <p:bldP spid="42" grpId="0"/>
      <p:bldP spid="50" grpId="0"/>
      <p:bldP spid="51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2637077"/>
            <a:ext cx="3720434" cy="1620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5449515" y="2600316"/>
            <a:ext cx="6552728" cy="1620772"/>
          </a:xfrm>
          <a:prstGeom prst="roundRect">
            <a:avLst/>
          </a:prstGeom>
          <a:solidFill>
            <a:srgbClr val="14B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673651" y="2600316"/>
            <a:ext cx="5544616" cy="1620772"/>
          </a:xfrm>
          <a:prstGeom prst="rect">
            <a:avLst/>
          </a:prstGeom>
          <a:solidFill>
            <a:srgbClr val="18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 flipH="1">
            <a:off x="5881563" y="2788464"/>
            <a:ext cx="360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Impact MT Std" pitchFamily="34" charset="0"/>
              </a:rPr>
              <a:t>3</a:t>
            </a:r>
            <a:endParaRPr lang="id-ID" sz="6600" b="1" dirty="0">
              <a:solidFill>
                <a:schemeClr val="bg1"/>
              </a:solidFill>
              <a:latin typeface="Impact MT Std" pitchFamily="34" charset="0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6961683" y="2672324"/>
            <a:ext cx="210304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网站构建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7037176" y="3248388"/>
            <a:ext cx="1436675" cy="215444"/>
            <a:chOff x="4369395" y="3284984"/>
            <a:chExt cx="1436675" cy="215444"/>
          </a:xfrm>
        </p:grpSpPr>
        <p:sp>
          <p:nvSpPr>
            <p:cNvPr id="5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网页搜索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8477336" y="3248388"/>
            <a:ext cx="1436675" cy="215444"/>
            <a:chOff x="4369395" y="3284984"/>
            <a:chExt cx="1436675" cy="215444"/>
          </a:xfrm>
        </p:grpSpPr>
        <p:sp>
          <p:nvSpPr>
            <p:cNvPr id="65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人脸搜索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14B28B"/>
              </a:solidFill>
              <a:ln>
                <a:solidFill>
                  <a:srgbClr val="14B2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等腰三角形 67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2753554" y="2651020"/>
            <a:ext cx="1846387" cy="1664728"/>
            <a:chOff x="3720691" y="2824413"/>
            <a:chExt cx="1341120" cy="1209172"/>
          </a:xfrm>
        </p:grpSpPr>
        <p:sp>
          <p:nvSpPr>
            <p:cNvPr id="140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Freeform 5"/>
          <p:cNvSpPr>
            <a:spLocks/>
          </p:cNvSpPr>
          <p:nvPr/>
        </p:nvSpPr>
        <p:spPr bwMode="auto">
          <a:xfrm rot="1855731">
            <a:off x="2879988" y="2765015"/>
            <a:ext cx="1593518" cy="143673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14B28B"/>
            </a:solidFill>
            <a:prstDash val="sysDash"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>
            <a:off x="4468898" y="2771587"/>
            <a:ext cx="278384" cy="184511"/>
            <a:chOff x="9482595" y="2565731"/>
            <a:chExt cx="278384" cy="184511"/>
          </a:xfrm>
        </p:grpSpPr>
        <p:sp>
          <p:nvSpPr>
            <p:cNvPr id="144" name="椭圆 143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KSO_Shape"/>
          <p:cNvSpPr>
            <a:spLocks/>
          </p:cNvSpPr>
          <p:nvPr/>
        </p:nvSpPr>
        <p:spPr bwMode="auto">
          <a:xfrm>
            <a:off x="3348134" y="3160002"/>
            <a:ext cx="744600" cy="63290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14B28B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74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/>
      <p:bldP spid="57" grpId="0"/>
      <p:bldP spid="142" grpId="0" animBg="1"/>
      <p:bldP spid="14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自定义</PresentationFormat>
  <Paragraphs>97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方正兰亭黑简体</vt:lpstr>
      <vt:lpstr>Impact MT Std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2019-01-13T03:59:30Z</dcterms:created>
  <dcterms:modified xsi:type="dcterms:W3CDTF">2019-01-13T03:59:45Z</dcterms:modified>
</cp:coreProperties>
</file>