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"/>
  </p:notesMasterIdLst>
  <p:sldIdLst>
    <p:sldId id="263" r:id="rId2"/>
  </p:sldIdLst>
  <p:sldSz cx="43891200" cy="32918400"/>
  <p:notesSz cx="6858000" cy="9144000"/>
  <p:embeddedFontLst>
    <p:embeddedFont>
      <p:font typeface="Domine" panose="020B0604020202020204" charset="0"/>
      <p:regular r:id="rId4"/>
    </p:embeddedFont>
    <p:embeddedFont>
      <p:font typeface="Montserrat Extra Bold" panose="020B0604020202020204" charset="0"/>
      <p:bold r:id="rId5"/>
    </p:embeddedFont>
  </p:embeddedFontLst>
  <p:custDataLst>
    <p:tags r:id="rId6"/>
  </p:custDataLst>
  <p:defaultTextStyle>
    <a:defPPr>
      <a:defRPr lang="en-US"/>
    </a:defPPr>
    <a:lvl1pPr marL="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1pPr>
    <a:lvl2pPr marL="2194039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2pPr>
    <a:lvl3pPr marL="4388077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3pPr>
    <a:lvl4pPr marL="658212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4pPr>
    <a:lvl5pPr marL="877616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5pPr>
    <a:lvl6pPr marL="10970199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6pPr>
    <a:lvl7pPr marL="13164238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7pPr>
    <a:lvl8pPr marL="15358277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8pPr>
    <a:lvl9pPr marL="17552318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  <p15:guide id="3" orient="horz" pos="1036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5" autoAdjust="0"/>
    <p:restoredTop sz="93519" autoAdjust="0"/>
  </p:normalViewPr>
  <p:slideViewPr>
    <p:cSldViewPr snapToGrid="0">
      <p:cViewPr varScale="1">
        <p:scale>
          <a:sx n="26" d="100"/>
          <a:sy n="26" d="100"/>
        </p:scale>
        <p:origin x="1608" y="210"/>
      </p:cViewPr>
      <p:guideLst>
        <p:guide orient="horz" pos="6912"/>
        <p:guide pos="10368"/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94039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88077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8212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77616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970199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164238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358277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552318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676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94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4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assessingslate  Size: 48x36</a:t>
            </a:r>
          </a:p>
        </p:txBody>
      </p:sp>
    </p:spTree>
    <p:extLst>
      <p:ext uri="{BB962C8B-B14F-4D97-AF65-F5344CB8AC3E}">
        <p14:creationId xmlns:p14="http://schemas.microsoft.com/office/powerpoint/2010/main" val="205434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ransition/>
  <p:txStyles>
    <p:titleStyle>
      <a:defPPr>
        <a:defRPr kern="1200"/>
      </a:defPPr>
      <a:lvl1pPr algn="ctr" defTabSz="4389028" rtl="0" eaLnBrk="1" latinLnBrk="0" hangingPunct="1">
        <a:spcBef>
          <a:spcPct val="0"/>
        </a:spcBef>
        <a:buNone/>
        <a:defRPr sz="1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/>
      </a:defPPr>
      <a:lvl1pPr marL="0" indent="0" algn="l" defTabSz="4389028" rtl="0" eaLnBrk="1" latinLnBrk="0" hangingPunct="1">
        <a:spcBef>
          <a:spcPct val="20000"/>
        </a:spcBef>
        <a:buFont typeface="Arial" pitchFamily="34" charset="0"/>
        <a:buNone/>
        <a:defRPr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86" indent="-1371572" algn="l" defTabSz="438902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86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800" indent="-1097257" algn="l" defTabSz="4389028" rtl="0" eaLnBrk="1" latinLnBrk="0" hangingPunct="1">
        <a:spcBef>
          <a:spcPct val="20000"/>
        </a:spcBef>
        <a:buFont typeface="Arial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314" indent="-1097257" algn="l" defTabSz="4389028" rtl="0" eaLnBrk="1" latinLnBrk="0" hangingPunct="1">
        <a:spcBef>
          <a:spcPct val="20000"/>
        </a:spcBef>
        <a:buFont typeface="Arial" pitchFamily="34" charset="0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828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342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857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371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28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57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71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85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99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1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hyperlink" Target="https://www.who.int/news-room/fa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0" y="2"/>
            <a:ext cx="43891200" cy="6252092"/>
          </a:xfrm>
          <a:prstGeom prst="rect">
            <a:avLst/>
          </a:prstGeom>
          <a:solidFill>
            <a:srgbClr val="A0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>
            <a:defPPr>
              <a:defRPr kern="1200"/>
            </a:defPPr>
          </a:lstStyle>
          <a:p>
            <a:pPr algn="ctr"/>
            <a:endParaRPr lang="en-US" dirty="0"/>
          </a:p>
        </p:txBody>
      </p:sp>
      <p:sp>
        <p:nvSpPr>
          <p:cNvPr id="51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1371600" y="644900"/>
            <a:ext cx="41148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5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Differentially Private Integrated Decision Gradients (IDG-DP) for Radar-based Human Activity Recognition</a:t>
            </a:r>
            <a:endParaRPr lang="en-US" sz="8500" b="1" dirty="0">
              <a:solidFill>
                <a:schemeClr val="bg1"/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58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/>
          <p:nvPr/>
        </p:nvSpPr>
        <p:spPr>
          <a:xfrm>
            <a:off x="1371600" y="3630563"/>
            <a:ext cx="41148000" cy="2025170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>
                <a:solidFill>
                  <a:schemeClr val="bg1"/>
                </a:solidFill>
                <a:latin typeface="Domine" panose="02040503040403060204" pitchFamily="18" charset="0"/>
              </a:rPr>
              <a:t>Idris Zakariyya, Linda Tran, Kaushik Bhargav Sivangi, Paul Henderson and Fani Deligianni</a:t>
            </a:r>
          </a:p>
          <a:p>
            <a:pPr algn="ctr"/>
            <a:r>
              <a:rPr lang="en-US" sz="5600" dirty="0">
                <a:solidFill>
                  <a:schemeClr val="bg1"/>
                </a:solidFill>
                <a:latin typeface="Domine" panose="02040503040403060204" pitchFamily="18" charset="0"/>
              </a:rPr>
              <a:t>School of Computing Science, University of Glasgow, G12 8RZ, Glasgow, United Kingdom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33120682" y="29109829"/>
            <a:ext cx="10058400" cy="2651859"/>
          </a:xfrm>
          <a:prstGeom prst="roundRect">
            <a:avLst>
              <a:gd name="adj" fmla="val 3948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24C3B5-C740-463A-8086-222E05D55D53}"/>
              </a:ext>
            </a:extLst>
          </p:cNvPr>
          <p:cNvSpPr txBox="1"/>
          <p:nvPr/>
        </p:nvSpPr>
        <p:spPr>
          <a:xfrm>
            <a:off x="33604838" y="2988951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/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We acknowledge funding from EPSRC(EP\W01212X\1), the Royal Society (RGS\R2\212199) and Academy of Medical Sciences (NGR1\1678).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43F711-D47E-42B5-B443-99A2ED27753E}"/>
              </a:ext>
            </a:extLst>
          </p:cNvPr>
          <p:cNvSpPr txBox="1"/>
          <p:nvPr/>
        </p:nvSpPr>
        <p:spPr>
          <a:xfrm>
            <a:off x="33577882" y="2910982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Acknowledgements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33120682" y="7223148"/>
            <a:ext cx="10058400" cy="12890182"/>
          </a:xfrm>
          <a:prstGeom prst="roundRect">
            <a:avLst>
              <a:gd name="adj" fmla="val 1477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EBE15B-4246-47D5-A572-FC8BC1A36A14}"/>
              </a:ext>
            </a:extLst>
          </p:cNvPr>
          <p:cNvSpPr txBox="1"/>
          <p:nvPr/>
        </p:nvSpPr>
        <p:spPr>
          <a:xfrm>
            <a:off x="33577882" y="8150297"/>
            <a:ext cx="9144000" cy="1209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/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Our study breaks new ground in addressing privacy preservation for radar-based human motion analysis models. %To the best of our knowledge, this study is among the first to address privacy preservation in radar-based human motion analysis models. We introduce a novel IDG-DP method, which exploits the solid theoretical guarantees of Differential Privacy (DP) with a principle way driven by the Integrated Decision Gradients (IDG) of a multi-task model to preserve the utility of the dataset. We assess IDG-DP's robustness against various black-box membership inference attacks (MIA), including label-only attacks. Our findings demonstrate that DP, when applied with carefully selected attributions effectively mitigates MIA. IDG-DP maintain better HAR performance and MIA robustness. IDG-DP’s  accuracy surpasses that of the tested benchmarks, making it an optimal choice for balancing privacy protection and utility in activity recognition. This research provides a solid foundation for developing privacy-preserving techniques in radar-based human motion analysis, paving the way for more secure a HAR applications in healthcare monitoring.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B428E8-E946-4C04-BA2E-DBE7C90A92EC}"/>
              </a:ext>
            </a:extLst>
          </p:cNvPr>
          <p:cNvSpPr txBox="1"/>
          <p:nvPr/>
        </p:nvSpPr>
        <p:spPr>
          <a:xfrm>
            <a:off x="33577882" y="74823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Conclusion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33120682" y="20667328"/>
            <a:ext cx="10058400" cy="7744385"/>
          </a:xfrm>
          <a:prstGeom prst="roundRect">
            <a:avLst>
              <a:gd name="adj" fmla="val 1592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BCCD2C-433F-478B-B18B-A4DAD100C702}"/>
              </a:ext>
            </a:extLst>
          </p:cNvPr>
          <p:cNvSpPr txBox="1"/>
          <p:nvPr/>
        </p:nvSpPr>
        <p:spPr>
          <a:xfrm>
            <a:off x="33577882" y="21506450"/>
            <a:ext cx="91828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514350" indent="-514350" algn="just">
              <a:buAutoNum type="arabicPeriod"/>
            </a:pP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World Health Organisation. Ageing and health. 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https://www.who.int/news-room/fact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sheets/detail/ageing-and-health, 2022. Ac-cessed: 2023-11-02.</a:t>
            </a:r>
          </a:p>
          <a:p>
            <a:pPr marL="514350" indent="-514350" algn="just">
              <a:buAutoNum type="arabicPeriod"/>
            </a:pP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Lazzaro di Biase, Alessandro Di Santo, Maria Letizia Caminiti, Alfredo De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Liso,Syed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Ahmar Shah, Lorenzo Ricci, and Vincenzo Di Lazzaro. Gait analysis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inparkinson’s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disease: An overview of the most accurate markers for diagnosis and symptoms monitoring. sensors, 20(12):3529</a:t>
            </a:r>
          </a:p>
          <a:p>
            <a:pPr marL="514350" indent="-514350" algn="just">
              <a:buAutoNum type="arabicPeriod"/>
            </a:pP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Reza Shokri, Marco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Stronati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Congzheng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Song, and Vitaly Shmatikov. Membership in-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ference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attacks against machine learning models. In 2017 IEEE symposium on security and privacy (SP), pages 3–18. IEEE, 2017.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9F16DD-B1FB-447B-BA78-9201D1B2D897}"/>
              </a:ext>
            </a:extLst>
          </p:cNvPr>
          <p:cNvSpPr txBox="1"/>
          <p:nvPr/>
        </p:nvSpPr>
        <p:spPr>
          <a:xfrm>
            <a:off x="33577882" y="20708893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References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712119" y="7061802"/>
            <a:ext cx="10058400" cy="12890182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/>
          </a:p>
        </p:txBody>
      </p:sp>
      <p:sp>
        <p:nvSpPr>
          <p:cNvPr id="47" name="TextBox 46"/>
          <p:cNvSpPr txBox="1"/>
          <p:nvPr/>
        </p:nvSpPr>
        <p:spPr>
          <a:xfrm>
            <a:off x="1169319" y="74823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Abstract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712119" y="21063857"/>
            <a:ext cx="10058400" cy="11054474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320F11-3F85-4920-92E0-15D89C7AF4D2}"/>
              </a:ext>
            </a:extLst>
          </p:cNvPr>
          <p:cNvSpPr txBox="1"/>
          <p:nvPr/>
        </p:nvSpPr>
        <p:spPr>
          <a:xfrm>
            <a:off x="1130518" y="22469926"/>
            <a:ext cx="9144000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Demographic projections estimate that the global population aged 60 and above will reach 1.4 billion by 2030 [1]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Human motion analysis holds great promise for healthcare monitoring and early disease detection [2].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30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Deep Neural Networks (DNNs) have proven highly effective in Human Activity Recognition (HAR) for patient monitoring.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0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DNNs are vulnerable to privacy attacks, particularly the Membership Inference Attacks (MIA) which can compromise patient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0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Developing a DNN based method to mitigate privacy attacks in radar-based HAR systems presents a significant challenge.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B2E49A-CE7A-4210-AE9F-5037030C938E}"/>
              </a:ext>
            </a:extLst>
          </p:cNvPr>
          <p:cNvSpPr txBox="1"/>
          <p:nvPr/>
        </p:nvSpPr>
        <p:spPr>
          <a:xfrm>
            <a:off x="1169319" y="2144372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Background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FDCEBF-DA7D-4AE0-A6BD-06A1FEAE41E1}"/>
              </a:ext>
            </a:extLst>
          </p:cNvPr>
          <p:cNvSpPr txBox="1"/>
          <p:nvPr/>
        </p:nvSpPr>
        <p:spPr>
          <a:xfrm>
            <a:off x="11540841" y="8129939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By utilizing a transfer-learned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ResNet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models, we develop a novel privacy preservation approach, namely IDG-DP, that builds on both IDG and Pure-DP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IDG leverages that moving across a gradient path from the decision regions would rapidly affect the output logit.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0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Its robustness stems from its strong theoretical guarantees of sensitivity, implementation invariance and completeness.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0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Algorithm 1 describe the detail procedure for the development of the IDG-DP method.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232698-55E6-4C6D-9947-A1F5F1CCE1E0}"/>
              </a:ext>
            </a:extLst>
          </p:cNvPr>
          <p:cNvSpPr txBox="1"/>
          <p:nvPr/>
        </p:nvSpPr>
        <p:spPr>
          <a:xfrm>
            <a:off x="11988340" y="750396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Methodology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22445996" y="6896992"/>
            <a:ext cx="10058400" cy="25055664"/>
          </a:xfrm>
          <a:prstGeom prst="roundRect">
            <a:avLst>
              <a:gd name="adj" fmla="val 1937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C4E645-8814-452E-ABF9-94046EFDF552}"/>
              </a:ext>
            </a:extLst>
          </p:cNvPr>
          <p:cNvSpPr txBox="1"/>
          <p:nvPr/>
        </p:nvSpPr>
        <p:spPr>
          <a:xfrm>
            <a:off x="22768561" y="8150297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/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Table 1 presents HAR performance comparison where IDG-DP demonstrate better HAR performance compared with all tested method. It excel in detecting MIA attacks, showing a stronger robustness in shadow model attacks setting and label only adversarial attacks. These results demonstrates the effectiveness of IDG-DP method in protecting HAR systems against MIA privacy attacks, especially in radar settings where privacy is a great concerns.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81E656-1550-4678-91D6-50348E24F942}"/>
              </a:ext>
            </a:extLst>
          </p:cNvPr>
          <p:cNvSpPr txBox="1"/>
          <p:nvPr/>
        </p:nvSpPr>
        <p:spPr>
          <a:xfrm>
            <a:off x="22768561" y="74823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8B71F7-0688-D787-47B6-58CFD1F6776F}"/>
              </a:ext>
            </a:extLst>
          </p:cNvPr>
          <p:cNvSpPr txBox="1"/>
          <p:nvPr/>
        </p:nvSpPr>
        <p:spPr>
          <a:xfrm>
            <a:off x="1169319" y="8150297"/>
            <a:ext cx="9144000" cy="11772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/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Human motion analysis holds significant promise for healthcare monitoring and early disease detection. Radar-based sensing systems have gained attention for their ability to operate </a:t>
            </a:r>
            <a:r>
              <a:rPr lang="en-GB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contactlessly</a:t>
            </a:r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and integrate with existing Wi-Fi networks, while being less intrusive than </a:t>
            </a:r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/>
                <a:ea typeface="Open Sans" panose="020B0606030504020204" pitchFamily="34" charset="0"/>
                <a:cs typeface="Open Sans" panose="020B0606030504020204" pitchFamily="34" charset="0"/>
              </a:rPr>
              <a:t>camera-based</a:t>
            </a:r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systems. However, recent studies have revealed that radar gait patterns can accurately identify individuals and their gender, raising privacy concerns. This study addresses these issues by exploring privacy vulnerabilities in radar-based Human Activity Recognition (HAR) systems and introducing a novel privacy-preserving method using Differential Privacy (DP) informed by attributions derived from the Integrated Decision Gradient (IDG) algorithm. We examine Black-box Membership Inference Attacks (MIAs) in HAR settings under varying levels of attacker-accessible information. The proposed IDG-DP method was rigorously evaluated through the development of a DNN-based HAR model, with its robustness against MIAs tested. IDG-DP effectively mitigates privacy attacks while maintaining model utility, particularly in defending against label only MIA. 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A09BE40-DEDF-25AC-8D3E-A5840183D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975" y="14819877"/>
            <a:ext cx="9057866" cy="6030167"/>
          </a:xfrm>
          <a:prstGeom prst="rect">
            <a:avLst/>
          </a:prstGeom>
        </p:spPr>
      </p:pic>
      <p:pic>
        <p:nvPicPr>
          <p:cNvPr id="8" name="Picture 7" descr="A diagram of a threat model&#10;&#10;Description automatically generated">
            <a:extLst>
              <a:ext uri="{FF2B5EF4-FFF2-40B4-BE49-F238E27FC236}">
                <a16:creationId xmlns:a16="http://schemas.microsoft.com/office/drawing/2014/main" id="{AD3AFA19-A468-45DD-9F7F-2F8A0E237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805" y="21026135"/>
            <a:ext cx="9057865" cy="25963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D3C3FB-6FF0-C4BD-1DEE-7E8F97F4ABDB}"/>
              </a:ext>
            </a:extLst>
          </p:cNvPr>
          <p:cNvSpPr txBox="1"/>
          <p:nvPr/>
        </p:nvSpPr>
        <p:spPr>
          <a:xfrm>
            <a:off x="10532882" y="2388639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Fig.1 IDG-DP Threat Models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72E00-6C39-BD9A-C199-B8C5D47DF99B}"/>
              </a:ext>
            </a:extLst>
          </p:cNvPr>
          <p:cNvSpPr txBox="1"/>
          <p:nvPr/>
        </p:nvSpPr>
        <p:spPr>
          <a:xfrm>
            <a:off x="10786263" y="24678855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Table 1: Data Distribution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CEC991-14DF-03D1-1AEB-9BE8A0C01790}"/>
              </a:ext>
            </a:extLst>
          </p:cNvPr>
          <p:cNvSpPr txBox="1"/>
          <p:nvPr/>
        </p:nvSpPr>
        <p:spPr>
          <a:xfrm>
            <a:off x="10692917" y="31552039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Fig.2 Radar HAR Activities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21" name="Picture 20" descr="A blue and yellow graph&#10;&#10;Description automatically generated with medium confidence">
            <a:extLst>
              <a:ext uri="{FF2B5EF4-FFF2-40B4-BE49-F238E27FC236}">
                <a16:creationId xmlns:a16="http://schemas.microsoft.com/office/drawing/2014/main" id="{41B148CD-446E-68CD-CC32-BA9CF5DC0B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18" y="29109829"/>
            <a:ext cx="9209757" cy="2222614"/>
          </a:xfrm>
          <a:prstGeom prst="rect">
            <a:avLst/>
          </a:prstGeom>
        </p:spPr>
      </p:pic>
      <p:pic>
        <p:nvPicPr>
          <p:cNvPr id="23" name="Picture 2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BE8A8878-CEB0-B2FF-D7D8-47747922D6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009" y="14735246"/>
            <a:ext cx="8956654" cy="40635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850F808-8085-9BD6-7FB3-45C2C8F8A83D}"/>
              </a:ext>
            </a:extLst>
          </p:cNvPr>
          <p:cNvSpPr txBox="1"/>
          <p:nvPr/>
        </p:nvSpPr>
        <p:spPr>
          <a:xfrm>
            <a:off x="22893459" y="13090963"/>
            <a:ext cx="8894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/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Table 1. Performance evaluation comparison of HAR for the base-line and various multi-task DP based activity models. </a:t>
            </a:r>
            <a:r>
              <a:rPr lang="el-G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ϵ = 1.20</a:t>
            </a:r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6" name="Picture 2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BF2934DA-6A9E-1853-5B19-DD85616E42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009" y="21136385"/>
            <a:ext cx="9019104" cy="386243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75D6672-FA68-B811-90AB-B8EAF5DF8412}"/>
              </a:ext>
            </a:extLst>
          </p:cNvPr>
          <p:cNvSpPr txBox="1"/>
          <p:nvPr/>
        </p:nvSpPr>
        <p:spPr>
          <a:xfrm>
            <a:off x="22831009" y="19054271"/>
            <a:ext cx="8956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/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Performance evaluation comparison for the baseline and various HAR DP based activity models with </a:t>
            </a:r>
            <a:r>
              <a:rPr lang="el-G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ϵ = 1.20</a:t>
            </a:r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against black box MIA using 10 shadow models described in Table 1.   </a:t>
            </a:r>
          </a:p>
        </p:txBody>
      </p:sp>
      <p:pic>
        <p:nvPicPr>
          <p:cNvPr id="29" name="Picture 28" descr="A graph of a test&#10;&#10;Description automatically generated with medium confidence">
            <a:extLst>
              <a:ext uri="{FF2B5EF4-FFF2-40B4-BE49-F238E27FC236}">
                <a16:creationId xmlns:a16="http://schemas.microsoft.com/office/drawing/2014/main" id="{AE5CD437-EAC9-D97F-D33B-5D889EAEC1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0445" y="25345704"/>
            <a:ext cx="9144000" cy="47554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56B7957-1467-5E38-BD6E-21B5EFA794D3}"/>
              </a:ext>
            </a:extLst>
          </p:cNvPr>
          <p:cNvSpPr txBox="1"/>
          <p:nvPr/>
        </p:nvSpPr>
        <p:spPr>
          <a:xfrm>
            <a:off x="22893459" y="30358862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/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Fig.2 HAR DP-based models performance comparison against Label only 25 MIA attacks in Table 1.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2" name="Picture 31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590B6D1-02BD-9FF1-8F99-E1E26156A4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812" y="25345703"/>
            <a:ext cx="9057864" cy="3477110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978A363E-8D94-A209-5E64-689271BFE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19" y="1715839"/>
            <a:ext cx="2841171" cy="188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object 45">
            <a:extLst>
              <a:ext uri="{FF2B5EF4-FFF2-40B4-BE49-F238E27FC236}">
                <a16:creationId xmlns:a16="http://schemas.microsoft.com/office/drawing/2014/main" id="{97A7BB3E-A235-4658-E4D4-30A10C5388AC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2637" y="4023761"/>
            <a:ext cx="2425105" cy="1295254"/>
          </a:xfrm>
          <a:prstGeom prst="rect">
            <a:avLst/>
          </a:prstGeom>
        </p:spPr>
      </p:pic>
      <p:pic>
        <p:nvPicPr>
          <p:cNvPr id="48" name="Picture 4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D7D01E5-8F34-7B76-F8BE-AB2DEA02DF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648" y="2229547"/>
            <a:ext cx="2579915" cy="156714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EAB04EB-3810-A89E-87A6-224CC0771E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595161" y="4023761"/>
            <a:ext cx="2579915" cy="16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233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assessingslate|08-20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Arial"/>
        <a:cs typeface="Arial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4148</TotalTime>
  <Words>880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Montserrat Extra Bold</vt:lpstr>
      <vt:lpstr>Domine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Idris Zakariyya</cp:lastModifiedBy>
  <cp:revision>24</cp:revision>
  <dcterms:modified xsi:type="dcterms:W3CDTF">2024-11-04T15:43:58Z</dcterms:modified>
  <cp:category>science research poster</cp:category>
</cp:coreProperties>
</file>