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06957E-DB00-44CE-A9BB-3D71F73B4D2A}" v="44" dt="2021-02-01T15:34:19.396"/>
    <p1510:client id="{53071A71-13D1-4999-A750-BDE019A1DBC4}" v="751" dt="2021-02-01T15:46:23.559"/>
    <p1510:client id="{781E5F0C-B299-4DDC-A03C-E602E29C278A}" v="223" dt="2021-02-01T15:42:10.9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DF05B0-A407-4BAD-A374-0556CD3BA944}" type="datetimeFigureOut">
              <a:rPr lang="nl-NL" smtClean="0"/>
              <a:t>3-2-2021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DA936-6F15-4359-81A9-ABCBCCB46B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0917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are the most popular data science tools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DA936-6F15-4359-81A9-ABCBCCB46B09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1121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are the characteristics that make these tools popular for data science tasks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DA936-6F15-4359-81A9-ABCBCCB46B09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9015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BE8E92-EA44-4388-BCDA-1FEAB79E2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F2ACDC1-A020-447F-867A-ECD3C4237A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57F59F5-CD7A-4125-BAC2-7C833F0D2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61BB-06E3-4AD5-AE90-4676C70F175C}" type="datetimeFigureOut">
              <a:rPr lang="nl-NL" smtClean="0"/>
              <a:t>3-2-2021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B390439-F7BE-4646-B7E1-918E4FB00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6AB1CD6-946D-4F48-AAC7-75B49C4D9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DE7FD-CA10-4BBF-B72D-3A8D56353D8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2987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451F01-F837-446A-94F5-9C7C142EB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676F8DB-3489-43DF-B3BB-93E6807AD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246C106-0876-4098-A1E5-8667BF7E0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61BB-06E3-4AD5-AE90-4676C70F175C}" type="datetimeFigureOut">
              <a:rPr lang="nl-NL" smtClean="0"/>
              <a:t>3-2-2021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15246B0-57A8-4CE3-AED9-CC31D864D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6460404-8DA8-4C70-A4F3-20A61257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DE7FD-CA10-4BBF-B72D-3A8D56353D8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7864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29384FA-301D-4C73-8F01-07A9B6CC9F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EE9561A-2A9E-4C20-BF4B-4EFC77455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764E64A-379B-439F-98E6-7203F6704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61BB-06E3-4AD5-AE90-4676C70F175C}" type="datetimeFigureOut">
              <a:rPr lang="nl-NL" smtClean="0"/>
              <a:t>3-2-2021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41D6ECA-AE45-4001-8046-658E3B520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4F4D21-3F2B-47AC-B4ED-AF169696E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DE7FD-CA10-4BBF-B72D-3A8D56353D8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3618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8FD1CD-BEFA-41F0-BDE7-5F0EFE753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D444A12-FD63-4C74-9448-D4D4BA9E9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4C3AFC6-5CE1-40CE-8795-F1EA7AD34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61BB-06E3-4AD5-AE90-4676C70F175C}" type="datetimeFigureOut">
              <a:rPr lang="nl-NL" smtClean="0"/>
              <a:t>3-2-2021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73B31E7-0376-4AFF-9CD3-608F3A16E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A6E7B8F-CFEB-4839-AD1D-C7F5D4D99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DE7FD-CA10-4BBF-B72D-3A8D56353D8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8998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052A7F-D2CA-4585-97C1-90E7F4964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8B72D1E-89F9-4FF6-8231-B83763C7A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AD91153-90A0-40B9-A433-C7DB947A2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61BB-06E3-4AD5-AE90-4676C70F175C}" type="datetimeFigureOut">
              <a:rPr lang="nl-NL" smtClean="0"/>
              <a:t>3-2-2021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989A6F7-702D-4C56-8156-80D4AB9C4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B284C62-4CB1-4127-AA7C-068062D45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DE7FD-CA10-4BBF-B72D-3A8D56353D8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602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F21AAD-F810-4F9F-B08E-63B083AC6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30EC818-331B-4237-85C6-24DE919EA7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F12AE07-3FA8-414A-9201-7B03F27A4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811E602-A18E-4E44-8551-634BB6365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61BB-06E3-4AD5-AE90-4676C70F175C}" type="datetimeFigureOut">
              <a:rPr lang="nl-NL" smtClean="0"/>
              <a:t>3-2-2021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53A6D4F-AABD-489E-AE76-FB2CDFA5C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28FBE6A-7956-4D0E-8244-915927DB8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DE7FD-CA10-4BBF-B72D-3A8D56353D8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6275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02B3CD-0494-41BC-82C4-239754B5A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C8C454F-CC5F-446C-9F0E-20B602A26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6EFD5F4-B66C-478C-A47D-76BD20D34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4D01032-3BF3-49A6-99D5-2194357685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130BE28-BE4B-4978-ABD5-C46A3982BE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3ED30E4-5416-411C-ACF2-D9017ABD5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61BB-06E3-4AD5-AE90-4676C70F175C}" type="datetimeFigureOut">
              <a:rPr lang="nl-NL" smtClean="0"/>
              <a:t>3-2-2021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1224F64D-7D7B-4338-AB5A-77D846FE6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E14486D9-9130-4C80-9CA9-E39118627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DE7FD-CA10-4BBF-B72D-3A8D56353D8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4216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0E603D-2C42-49DB-B5AE-CDF61A928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26BBE810-3459-4CB8-A711-D60661337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61BB-06E3-4AD5-AE90-4676C70F175C}" type="datetimeFigureOut">
              <a:rPr lang="nl-NL" smtClean="0"/>
              <a:t>3-2-2021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BE20E47-8279-4127-8405-D8E9501B0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F30E3F1-D19C-45FB-997C-77C36A620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DE7FD-CA10-4BBF-B72D-3A8D56353D8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7360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954276F-17BA-4071-8A1F-D05FBF2B5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61BB-06E3-4AD5-AE90-4676C70F175C}" type="datetimeFigureOut">
              <a:rPr lang="nl-NL" smtClean="0"/>
              <a:t>3-2-2021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516EAA5-A1E8-46FE-AD1D-A93F3D6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32A3F2C-7C24-4F49-B77E-EDF4CF0A7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DE7FD-CA10-4BBF-B72D-3A8D56353D8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8908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20A51A-8388-417B-96F8-75A044E5D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88B91EC-EACF-482B-A3DF-ED5F8566D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FC9989E-0B3D-45A5-A99E-1036307E6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93AEABE-15E2-4D48-9472-02D23C990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61BB-06E3-4AD5-AE90-4676C70F175C}" type="datetimeFigureOut">
              <a:rPr lang="nl-NL" smtClean="0"/>
              <a:t>3-2-2021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324F633-4186-48E4-8EBD-271C7A4BE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2699996-BAE0-4E38-99B5-6091B1B7C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DE7FD-CA10-4BBF-B72D-3A8D56353D8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2121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05E857-3936-4551-B1C1-72E2E2E4C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8BDB58A-1007-417A-8BB8-BF76E235E2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3C3DD82-F9E7-4491-86BC-B7DACC078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1C4B397-B0FF-4A21-97A2-572A6188E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61BB-06E3-4AD5-AE90-4676C70F175C}" type="datetimeFigureOut">
              <a:rPr lang="nl-NL" smtClean="0"/>
              <a:t>3-2-2021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66C72A8-19CF-48FE-A55E-72D10EE3E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5D8907C-D569-46B7-8F9B-2F54F3887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DE7FD-CA10-4BBF-B72D-3A8D56353D8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4257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8A6A36A-1D99-4780-9F57-DDB203CEB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E1B3977-6E99-4478-96C5-F4E89D09C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D89AF75-0590-4851-B3A7-D315FB8941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661BB-06E3-4AD5-AE90-4676C70F175C}" type="datetimeFigureOut">
              <a:rPr lang="nl-NL" smtClean="0"/>
              <a:t>3-2-2021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250D891-346A-465A-8451-BDDAF1811B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D068769-531D-48F0-991F-E897F7FF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DE7FD-CA10-4BBF-B72D-3A8D56353D8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906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893B5C-1F43-4081-868B-7028AA75E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28368" y="4921823"/>
            <a:ext cx="4937937" cy="1147150"/>
          </a:xfrm>
        </p:spPr>
        <p:txBody>
          <a:bodyPr anchor="t">
            <a:normAutofit/>
          </a:bodyPr>
          <a:lstStyle/>
          <a:p>
            <a:pPr algn="l"/>
            <a:r>
              <a:rPr lang="nl-NL" sz="3700" b="1"/>
              <a:t>Data Science Tools</a:t>
            </a:r>
            <a:br>
              <a:rPr lang="nl-NL" sz="3700" b="1"/>
            </a:br>
            <a:endParaRPr lang="nl-NL" sz="3700" b="1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285A01F-B4A6-4C54-8155-96141F805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28370" y="4364331"/>
            <a:ext cx="4937936" cy="508359"/>
          </a:xfrm>
        </p:spPr>
        <p:txBody>
          <a:bodyPr anchor="b">
            <a:normAutofit/>
          </a:bodyPr>
          <a:lstStyle/>
          <a:p>
            <a:pPr algn="l"/>
            <a:r>
              <a:rPr lang="nl-NL" sz="2000" i="1"/>
              <a:t>Meest populaire</a:t>
            </a:r>
          </a:p>
        </p:txBody>
      </p:sp>
      <p:sp>
        <p:nvSpPr>
          <p:cNvPr id="1072" name="Oval 105">
            <a:extLst>
              <a:ext uri="{FF2B5EF4-FFF2-40B4-BE49-F238E27FC236}">
                <a16:creationId xmlns:a16="http://schemas.microsoft.com/office/drawing/2014/main" id="{C20267F5-D4E6-477A-A590-81F2ABD1B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109" y="2382976"/>
            <a:ext cx="1920240" cy="1920240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3" name="Freeform: Shape 107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4" name="Freeform: Shape 109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5" name="Freeform: Shape 111">
            <a:extLst>
              <a:ext uri="{FF2B5EF4-FFF2-40B4-BE49-F238E27FC236}">
                <a16:creationId xmlns:a16="http://schemas.microsoft.com/office/drawing/2014/main" id="{DB6FE6A8-3E05-4C40-9190-B19BFD5244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4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8" name="Picture 4" descr="afbeelding">
            <a:extLst>
              <a:ext uri="{FF2B5EF4-FFF2-40B4-BE49-F238E27FC236}">
                <a16:creationId xmlns:a16="http://schemas.microsoft.com/office/drawing/2014/main" id="{029A48BC-0D80-4871-9590-C824503CD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57535" y="548721"/>
            <a:ext cx="2091710" cy="899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6" name="Freeform: Shape 113">
            <a:extLst>
              <a:ext uri="{FF2B5EF4-FFF2-40B4-BE49-F238E27FC236}">
                <a16:creationId xmlns:a16="http://schemas.microsoft.com/office/drawing/2014/main" id="{38315451-BA4E-4F56-BA8A-9CCCA5A0D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288331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77" name="Freeform: Shape 115">
            <a:extLst>
              <a:ext uri="{FF2B5EF4-FFF2-40B4-BE49-F238E27FC236}">
                <a16:creationId xmlns:a16="http://schemas.microsoft.com/office/drawing/2014/main" id="{5665E03E-3504-4366-BFC7-0CDEDC637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9701" y="2547568"/>
            <a:ext cx="1591056" cy="1591056"/>
          </a:xfrm>
          <a:custGeom>
            <a:avLst/>
            <a:gdLst>
              <a:gd name="connsiteX0" fmla="*/ 795528 w 1591056"/>
              <a:gd name="connsiteY0" fmla="*/ 0 h 1591056"/>
              <a:gd name="connsiteX1" fmla="*/ 1591056 w 1591056"/>
              <a:gd name="connsiteY1" fmla="*/ 795528 h 1591056"/>
              <a:gd name="connsiteX2" fmla="*/ 795528 w 1591056"/>
              <a:gd name="connsiteY2" fmla="*/ 1591056 h 1591056"/>
              <a:gd name="connsiteX3" fmla="*/ 0 w 1591056"/>
              <a:gd name="connsiteY3" fmla="*/ 795528 h 1591056"/>
              <a:gd name="connsiteX4" fmla="*/ 795528 w 1591056"/>
              <a:gd name="connsiteY4" fmla="*/ 0 h 1591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056" h="1591056">
                <a:moveTo>
                  <a:pt x="795528" y="0"/>
                </a:moveTo>
                <a:cubicBezTo>
                  <a:pt x="1234886" y="0"/>
                  <a:pt x="1591056" y="356170"/>
                  <a:pt x="1591056" y="795528"/>
                </a:cubicBezTo>
                <a:cubicBezTo>
                  <a:pt x="1591056" y="1234886"/>
                  <a:pt x="1234886" y="1591056"/>
                  <a:pt x="795528" y="1591056"/>
                </a:cubicBezTo>
                <a:cubicBezTo>
                  <a:pt x="356170" y="1591056"/>
                  <a:pt x="0" y="1234886"/>
                  <a:pt x="0" y="795528"/>
                </a:cubicBezTo>
                <a:cubicBezTo>
                  <a:pt x="0" y="356170"/>
                  <a:pt x="356170" y="0"/>
                  <a:pt x="7955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78" name="Oval 117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9207" y="303879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9" name="Freeform: Shape 119">
            <a:extLst>
              <a:ext uri="{FF2B5EF4-FFF2-40B4-BE49-F238E27FC236}">
                <a16:creationId xmlns:a16="http://schemas.microsoft.com/office/drawing/2014/main" id="{A9A95DA0-8F7C-4AB7-B890-22075705D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93799" y="468471"/>
            <a:ext cx="2852928" cy="2852928"/>
          </a:xfrm>
          <a:custGeom>
            <a:avLst/>
            <a:gdLst>
              <a:gd name="connsiteX0" fmla="*/ 1426464 w 2852928"/>
              <a:gd name="connsiteY0" fmla="*/ 0 h 2852928"/>
              <a:gd name="connsiteX1" fmla="*/ 2852928 w 2852928"/>
              <a:gd name="connsiteY1" fmla="*/ 1426464 h 2852928"/>
              <a:gd name="connsiteX2" fmla="*/ 1426464 w 2852928"/>
              <a:gd name="connsiteY2" fmla="*/ 2852928 h 2852928"/>
              <a:gd name="connsiteX3" fmla="*/ 0 w 2852928"/>
              <a:gd name="connsiteY3" fmla="*/ 1426464 h 2852928"/>
              <a:gd name="connsiteX4" fmla="*/ 1426464 w 2852928"/>
              <a:gd name="connsiteY4" fmla="*/ 0 h 285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20" descr="What does the Python logo stand for? - Quora">
            <a:extLst>
              <a:ext uri="{FF2B5EF4-FFF2-40B4-BE49-F238E27FC236}">
                <a16:creationId xmlns:a16="http://schemas.microsoft.com/office/drawing/2014/main" id="{21CD79CE-F19C-487D-B7F7-C0C4DA03B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30915" y="1043384"/>
            <a:ext cx="1778697" cy="1703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0" name="Freeform: Shape 121">
            <a:extLst>
              <a:ext uri="{FF2B5EF4-FFF2-40B4-BE49-F238E27FC236}">
                <a16:creationId xmlns:a16="http://schemas.microsoft.com/office/drawing/2014/main" id="{6B9D64DB-4D5C-4A91-B45F-F301E3174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2"/>
            <a:ext cx="3439432" cy="3550083"/>
          </a:xfrm>
          <a:custGeom>
            <a:avLst/>
            <a:gdLst>
              <a:gd name="connsiteX0" fmla="*/ 115336 w 3439432"/>
              <a:gd name="connsiteY0" fmla="*/ 0 h 3550083"/>
              <a:gd name="connsiteX1" fmla="*/ 3439432 w 3439432"/>
              <a:gd name="connsiteY1" fmla="*/ 0 h 3550083"/>
              <a:gd name="connsiteX2" fmla="*/ 3439432 w 3439432"/>
              <a:gd name="connsiteY2" fmla="*/ 3462762 h 3550083"/>
              <a:gd name="connsiteX3" fmla="*/ 3318024 w 3439432"/>
              <a:gd name="connsiteY3" fmla="*/ 3493980 h 3550083"/>
              <a:gd name="connsiteX4" fmla="*/ 2761488 w 3439432"/>
              <a:gd name="connsiteY4" fmla="*/ 3550083 h 3550083"/>
              <a:gd name="connsiteX5" fmla="*/ 0 w 3439432"/>
              <a:gd name="connsiteY5" fmla="*/ 788595 h 3550083"/>
              <a:gd name="connsiteX6" fmla="*/ 70713 w 3439432"/>
              <a:gd name="connsiteY6" fmla="*/ 164949 h 355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550083">
                <a:moveTo>
                  <a:pt x="115336" y="0"/>
                </a:moveTo>
                <a:lnTo>
                  <a:pt x="3439432" y="0"/>
                </a:lnTo>
                <a:lnTo>
                  <a:pt x="3439432" y="3462762"/>
                </a:lnTo>
                <a:lnTo>
                  <a:pt x="3318024" y="3493980"/>
                </a:lnTo>
                <a:cubicBezTo>
                  <a:pt x="3138258" y="3530765"/>
                  <a:pt x="2952129" y="3550083"/>
                  <a:pt x="2761488" y="3550083"/>
                </a:cubicBezTo>
                <a:cubicBezTo>
                  <a:pt x="1236360" y="3550083"/>
                  <a:pt x="0" y="2313723"/>
                  <a:pt x="0" y="788595"/>
                </a:cubicBezTo>
                <a:cubicBezTo>
                  <a:pt x="0" y="574124"/>
                  <a:pt x="24450" y="365364"/>
                  <a:pt x="70713" y="164949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1" name="Freeform: Shape 123">
            <a:extLst>
              <a:ext uri="{FF2B5EF4-FFF2-40B4-BE49-F238E27FC236}">
                <a16:creationId xmlns:a16="http://schemas.microsoft.com/office/drawing/2014/main" id="{E2193FF3-0731-4CB1-A0ED-1F3321A42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1"/>
            <a:ext cx="3273238" cy="3383891"/>
          </a:xfrm>
          <a:custGeom>
            <a:avLst/>
            <a:gdLst>
              <a:gd name="connsiteX0" fmla="*/ 122841 w 3273238"/>
              <a:gd name="connsiteY0" fmla="*/ 0 h 3383891"/>
              <a:gd name="connsiteX1" fmla="*/ 3273238 w 3273238"/>
              <a:gd name="connsiteY1" fmla="*/ 0 h 3383891"/>
              <a:gd name="connsiteX2" fmla="*/ 3273238 w 3273238"/>
              <a:gd name="connsiteY2" fmla="*/ 3291335 h 3383891"/>
              <a:gd name="connsiteX3" fmla="*/ 3118338 w 3273238"/>
              <a:gd name="connsiteY3" fmla="*/ 3331164 h 3383891"/>
              <a:gd name="connsiteX4" fmla="*/ 2595295 w 3273238"/>
              <a:gd name="connsiteY4" fmla="*/ 3383891 h 3383891"/>
              <a:gd name="connsiteX5" fmla="*/ 0 w 3273238"/>
              <a:gd name="connsiteY5" fmla="*/ 788596 h 3383891"/>
              <a:gd name="connsiteX6" fmla="*/ 116679 w 3273238"/>
              <a:gd name="connsiteY6" fmla="*/ 16835 h 338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383891">
                <a:moveTo>
                  <a:pt x="122841" y="0"/>
                </a:moveTo>
                <a:lnTo>
                  <a:pt x="3273238" y="0"/>
                </a:lnTo>
                <a:lnTo>
                  <a:pt x="3273238" y="3291335"/>
                </a:lnTo>
                <a:lnTo>
                  <a:pt x="3118338" y="3331164"/>
                </a:lnTo>
                <a:cubicBezTo>
                  <a:pt x="2949390" y="3365736"/>
                  <a:pt x="2774463" y="3383891"/>
                  <a:pt x="2595295" y="3383891"/>
                </a:cubicBezTo>
                <a:cubicBezTo>
                  <a:pt x="1161953" y="3383891"/>
                  <a:pt x="0" y="2221938"/>
                  <a:pt x="0" y="788596"/>
                </a:cubicBezTo>
                <a:cubicBezTo>
                  <a:pt x="0" y="519845"/>
                  <a:pt x="40850" y="260634"/>
                  <a:pt x="116679" y="1683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36" name="Picture 12" descr="Excelvaardigheden – Sportkunde Onderwijs">
            <a:extLst>
              <a:ext uri="{FF2B5EF4-FFF2-40B4-BE49-F238E27FC236}">
                <a16:creationId xmlns:a16="http://schemas.microsoft.com/office/drawing/2014/main" id="{43C8B626-8AED-4D00-A059-EDBB1B77B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95435" y="311876"/>
            <a:ext cx="2063103" cy="206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6" descr="afbeelding">
            <a:extLst>
              <a:ext uri="{FF2B5EF4-FFF2-40B4-BE49-F238E27FC236}">
                <a16:creationId xmlns:a16="http://schemas.microsoft.com/office/drawing/2014/main" id="{2731B667-210A-4C43-B398-1A7C03CD8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2910" y="3516613"/>
            <a:ext cx="2248275" cy="260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fbeelding">
            <a:extLst>
              <a:ext uri="{FF2B5EF4-FFF2-40B4-BE49-F238E27FC236}">
                <a16:creationId xmlns:a16="http://schemas.microsoft.com/office/drawing/2014/main" id="{7B3B5417-046E-4660-B552-2F26A9302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26747" y="3072189"/>
            <a:ext cx="1036965" cy="54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2" name="Freeform: Shape 125">
            <a:extLst>
              <a:ext uri="{FF2B5EF4-FFF2-40B4-BE49-F238E27FC236}">
                <a16:creationId xmlns:a16="http://schemas.microsoft.com/office/drawing/2014/main" id="{CB14CE1B-4BC5-4EF2-BE3D-05E4F580B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99331" y="3907418"/>
            <a:ext cx="2992669" cy="2950582"/>
          </a:xfrm>
          <a:custGeom>
            <a:avLst/>
            <a:gdLst>
              <a:gd name="connsiteX0" fmla="*/ 2052140 w 2992669"/>
              <a:gd name="connsiteY0" fmla="*/ 0 h 2950582"/>
              <a:gd name="connsiteX1" fmla="*/ 2850926 w 2992669"/>
              <a:gd name="connsiteY1" fmla="*/ 161267 h 2950582"/>
              <a:gd name="connsiteX2" fmla="*/ 2992669 w 2992669"/>
              <a:gd name="connsiteY2" fmla="*/ 229549 h 2950582"/>
              <a:gd name="connsiteX3" fmla="*/ 2992669 w 2992669"/>
              <a:gd name="connsiteY3" fmla="*/ 2950582 h 2950582"/>
              <a:gd name="connsiteX4" fmla="*/ 209274 w 2992669"/>
              <a:gd name="connsiteY4" fmla="*/ 2950582 h 2950582"/>
              <a:gd name="connsiteX5" fmla="*/ 161267 w 2992669"/>
              <a:gd name="connsiteY5" fmla="*/ 2850926 h 2950582"/>
              <a:gd name="connsiteX6" fmla="*/ 0 w 2992669"/>
              <a:gd name="connsiteY6" fmla="*/ 2052140 h 2950582"/>
              <a:gd name="connsiteX7" fmla="*/ 2052140 w 2992669"/>
              <a:gd name="connsiteY7" fmla="*/ 0 h 295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2669" h="2950582">
                <a:moveTo>
                  <a:pt x="2052140" y="0"/>
                </a:moveTo>
                <a:cubicBezTo>
                  <a:pt x="2335482" y="0"/>
                  <a:pt x="2605411" y="57424"/>
                  <a:pt x="2850926" y="161267"/>
                </a:cubicBezTo>
                <a:lnTo>
                  <a:pt x="2992669" y="229549"/>
                </a:lnTo>
                <a:lnTo>
                  <a:pt x="2992669" y="2950582"/>
                </a:lnTo>
                <a:lnTo>
                  <a:pt x="209274" y="2950582"/>
                </a:lnTo>
                <a:lnTo>
                  <a:pt x="161267" y="2850926"/>
                </a:lnTo>
                <a:cubicBezTo>
                  <a:pt x="57423" y="2605411"/>
                  <a:pt x="0" y="2335482"/>
                  <a:pt x="0" y="2052140"/>
                </a:cubicBezTo>
                <a:cubicBezTo>
                  <a:pt x="0" y="918774"/>
                  <a:pt x="918774" y="0"/>
                  <a:pt x="205214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3" name="Freeform: Shape 127">
            <a:extLst>
              <a:ext uri="{FF2B5EF4-FFF2-40B4-BE49-F238E27FC236}">
                <a16:creationId xmlns:a16="http://schemas.microsoft.com/office/drawing/2014/main" id="{A1CCC4E2-0E38-41AA-A1C5-DBB034387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3238" y="4071322"/>
            <a:ext cx="2828765" cy="2786678"/>
          </a:xfrm>
          <a:custGeom>
            <a:avLst/>
            <a:gdLst>
              <a:gd name="connsiteX0" fmla="*/ 1888236 w 2828765"/>
              <a:gd name="connsiteY0" fmla="*/ 0 h 2786678"/>
              <a:gd name="connsiteX1" fmla="*/ 2788281 w 2828765"/>
              <a:gd name="connsiteY1" fmla="*/ 227900 h 2786678"/>
              <a:gd name="connsiteX2" fmla="*/ 2828765 w 2828765"/>
              <a:gd name="connsiteY2" fmla="*/ 252495 h 2786678"/>
              <a:gd name="connsiteX3" fmla="*/ 2828765 w 2828765"/>
              <a:gd name="connsiteY3" fmla="*/ 2786678 h 2786678"/>
              <a:gd name="connsiteX4" fmla="*/ 227128 w 2828765"/>
              <a:gd name="connsiteY4" fmla="*/ 2786678 h 2786678"/>
              <a:gd name="connsiteX5" fmla="*/ 148387 w 2828765"/>
              <a:gd name="connsiteY5" fmla="*/ 2623223 h 2786678"/>
              <a:gd name="connsiteX6" fmla="*/ 0 w 2828765"/>
              <a:gd name="connsiteY6" fmla="*/ 1888236 h 2786678"/>
              <a:gd name="connsiteX7" fmla="*/ 1888236 w 2828765"/>
              <a:gd name="connsiteY7" fmla="*/ 0 h 27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28765" h="2786678">
                <a:moveTo>
                  <a:pt x="1888236" y="0"/>
                </a:moveTo>
                <a:cubicBezTo>
                  <a:pt x="2214125" y="0"/>
                  <a:pt x="2520731" y="82558"/>
                  <a:pt x="2788281" y="227900"/>
                </a:cubicBezTo>
                <a:lnTo>
                  <a:pt x="2828765" y="252495"/>
                </a:lnTo>
                <a:lnTo>
                  <a:pt x="2828765" y="2786678"/>
                </a:lnTo>
                <a:lnTo>
                  <a:pt x="227128" y="2786678"/>
                </a:lnTo>
                <a:lnTo>
                  <a:pt x="148387" y="2623223"/>
                </a:lnTo>
                <a:cubicBezTo>
                  <a:pt x="52837" y="2397318"/>
                  <a:pt x="0" y="2148947"/>
                  <a:pt x="0" y="1888236"/>
                </a:cubicBezTo>
                <a:cubicBezTo>
                  <a:pt x="0" y="845392"/>
                  <a:pt x="845392" y="0"/>
                  <a:pt x="188823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32" name="Picture 8" descr="afbeelding">
            <a:extLst>
              <a:ext uri="{FF2B5EF4-FFF2-40B4-BE49-F238E27FC236}">
                <a16:creationId xmlns:a16="http://schemas.microsoft.com/office/drawing/2014/main" id="{99620541-DD13-4AE0-9685-A8857E184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3013" y="5184508"/>
            <a:ext cx="2052346" cy="1069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386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0F7E8-CB4D-4C9D-9CF7-7963B613A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4699" y="1396289"/>
            <a:ext cx="6387102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Populariteit in overzicht</a:t>
            </a:r>
            <a:endParaRPr lang="en-US"/>
          </a:p>
        </p:txBody>
      </p:sp>
      <p:sp>
        <p:nvSpPr>
          <p:cNvPr id="3079" name="Freeform: Shape 137">
            <a:extLst>
              <a:ext uri="{FF2B5EF4-FFF2-40B4-BE49-F238E27FC236}">
                <a16:creationId xmlns:a16="http://schemas.microsoft.com/office/drawing/2014/main" id="{2C6A2225-94AF-4BC4-98F4-77746E7B1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" y="1"/>
            <a:ext cx="4666892" cy="3612937"/>
          </a:xfrm>
          <a:custGeom>
            <a:avLst/>
            <a:gdLst>
              <a:gd name="connsiteX0" fmla="*/ 192227 w 4666892"/>
              <a:gd name="connsiteY0" fmla="*/ 0 h 3612937"/>
              <a:gd name="connsiteX1" fmla="*/ 4666892 w 4666892"/>
              <a:gd name="connsiteY1" fmla="*/ 0 h 3612937"/>
              <a:gd name="connsiteX2" fmla="*/ 4666892 w 4666892"/>
              <a:gd name="connsiteY2" fmla="*/ 2643684 h 3612937"/>
              <a:gd name="connsiteX3" fmla="*/ 4657487 w 4666892"/>
              <a:gd name="connsiteY3" fmla="*/ 2656262 h 3612937"/>
              <a:gd name="connsiteX4" fmla="*/ 2628900 w 4666892"/>
              <a:gd name="connsiteY4" fmla="*/ 3612937 h 3612937"/>
              <a:gd name="connsiteX5" fmla="*/ 0 w 4666892"/>
              <a:gd name="connsiteY5" fmla="*/ 984037 h 3612937"/>
              <a:gd name="connsiteX6" fmla="*/ 118190 w 4666892"/>
              <a:gd name="connsiteY6" fmla="*/ 202283 h 3612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66892" h="3612937">
                <a:moveTo>
                  <a:pt x="192227" y="0"/>
                </a:moveTo>
                <a:lnTo>
                  <a:pt x="4666892" y="0"/>
                </a:lnTo>
                <a:lnTo>
                  <a:pt x="4666892" y="2643684"/>
                </a:lnTo>
                <a:lnTo>
                  <a:pt x="4657487" y="2656262"/>
                </a:lnTo>
                <a:cubicBezTo>
                  <a:pt x="4175308" y="3240527"/>
                  <a:pt x="3445594" y="3612937"/>
                  <a:pt x="2628900" y="3612937"/>
                </a:cubicBezTo>
                <a:cubicBezTo>
                  <a:pt x="1176999" y="3612937"/>
                  <a:pt x="0" y="2435938"/>
                  <a:pt x="0" y="984037"/>
                </a:cubicBezTo>
                <a:cubicBezTo>
                  <a:pt x="0" y="711806"/>
                  <a:pt x="41379" y="449239"/>
                  <a:pt x="118190" y="2022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0" name="Freeform: Shape 139">
            <a:extLst>
              <a:ext uri="{FF2B5EF4-FFF2-40B4-BE49-F238E27FC236}">
                <a16:creationId xmlns:a16="http://schemas.microsoft.com/office/drawing/2014/main" id="{46EA0402-5843-4D53-BF9C-BE7205812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"/>
            <a:ext cx="4502173" cy="3448219"/>
          </a:xfrm>
          <a:custGeom>
            <a:avLst/>
            <a:gdLst>
              <a:gd name="connsiteX0" fmla="*/ 205627 w 4502173"/>
              <a:gd name="connsiteY0" fmla="*/ 0 h 3448219"/>
              <a:gd name="connsiteX1" fmla="*/ 4502173 w 4502173"/>
              <a:gd name="connsiteY1" fmla="*/ 0 h 3448219"/>
              <a:gd name="connsiteX2" fmla="*/ 4502173 w 4502173"/>
              <a:gd name="connsiteY2" fmla="*/ 2368934 h 3448219"/>
              <a:gd name="connsiteX3" fmla="*/ 4365663 w 4502173"/>
              <a:gd name="connsiteY3" fmla="*/ 2551486 h 3448219"/>
              <a:gd name="connsiteX4" fmla="*/ 2464181 w 4502173"/>
              <a:gd name="connsiteY4" fmla="*/ 3448219 h 3448219"/>
              <a:gd name="connsiteX5" fmla="*/ 0 w 4502173"/>
              <a:gd name="connsiteY5" fmla="*/ 984038 h 3448219"/>
              <a:gd name="connsiteX6" fmla="*/ 193648 w 4502173"/>
              <a:gd name="connsiteY6" fmla="*/ 24867 h 3448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448219">
                <a:moveTo>
                  <a:pt x="205627" y="0"/>
                </a:moveTo>
                <a:lnTo>
                  <a:pt x="4502173" y="0"/>
                </a:lnTo>
                <a:lnTo>
                  <a:pt x="4502173" y="2368934"/>
                </a:lnTo>
                <a:lnTo>
                  <a:pt x="4365663" y="2551486"/>
                </a:lnTo>
                <a:cubicBezTo>
                  <a:pt x="3913696" y="3099144"/>
                  <a:pt x="3229704" y="3448219"/>
                  <a:pt x="2464181" y="3448219"/>
                </a:cubicBezTo>
                <a:cubicBezTo>
                  <a:pt x="1103251" y="3448219"/>
                  <a:pt x="0" y="2344968"/>
                  <a:pt x="0" y="984038"/>
                </a:cubicBezTo>
                <a:cubicBezTo>
                  <a:pt x="0" y="643806"/>
                  <a:pt x="68954" y="319678"/>
                  <a:pt x="193648" y="2486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648F5915-2CE1-4F74-88C5-D4366893D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3918051"/>
            <a:ext cx="3587263" cy="2939948"/>
          </a:xfrm>
          <a:custGeom>
            <a:avLst/>
            <a:gdLst>
              <a:gd name="connsiteX0" fmla="*/ 2070613 w 3587263"/>
              <a:gd name="connsiteY0" fmla="*/ 0 h 2939948"/>
              <a:gd name="connsiteX1" fmla="*/ 3534758 w 3587263"/>
              <a:gd name="connsiteY1" fmla="*/ 606469 h 2939948"/>
              <a:gd name="connsiteX2" fmla="*/ 3587263 w 3587263"/>
              <a:gd name="connsiteY2" fmla="*/ 664240 h 2939948"/>
              <a:gd name="connsiteX3" fmla="*/ 3587263 w 3587263"/>
              <a:gd name="connsiteY3" fmla="*/ 2939948 h 2939948"/>
              <a:gd name="connsiteX4" fmla="*/ 193241 w 3587263"/>
              <a:gd name="connsiteY4" fmla="*/ 2939948 h 2939948"/>
              <a:gd name="connsiteX5" fmla="*/ 162719 w 3587263"/>
              <a:gd name="connsiteY5" fmla="*/ 2876589 h 2939948"/>
              <a:gd name="connsiteX6" fmla="*/ 0 w 3587263"/>
              <a:gd name="connsiteY6" fmla="*/ 2070613 h 2939948"/>
              <a:gd name="connsiteX7" fmla="*/ 2070613 w 3587263"/>
              <a:gd name="connsiteY7" fmla="*/ 0 h 2939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7263" h="2939948">
                <a:moveTo>
                  <a:pt x="2070613" y="0"/>
                </a:moveTo>
                <a:cubicBezTo>
                  <a:pt x="2642397" y="0"/>
                  <a:pt x="3160050" y="231761"/>
                  <a:pt x="3534758" y="606469"/>
                </a:cubicBezTo>
                <a:lnTo>
                  <a:pt x="3587263" y="664240"/>
                </a:lnTo>
                <a:lnTo>
                  <a:pt x="3587263" y="2939948"/>
                </a:lnTo>
                <a:lnTo>
                  <a:pt x="193241" y="2939948"/>
                </a:lnTo>
                <a:lnTo>
                  <a:pt x="162719" y="2876589"/>
                </a:lnTo>
                <a:cubicBezTo>
                  <a:pt x="57940" y="2628865"/>
                  <a:pt x="0" y="2356505"/>
                  <a:pt x="0" y="2070613"/>
                </a:cubicBezTo>
                <a:cubicBezTo>
                  <a:pt x="0" y="927045"/>
                  <a:pt x="927045" y="0"/>
                  <a:pt x="2070613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91B43EC4-7D6F-44CA-82DD-103883D23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82142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What does the Python logo stand for? - Quora">
            <a:extLst>
              <a:ext uri="{FF2B5EF4-FFF2-40B4-BE49-F238E27FC236}">
                <a16:creationId xmlns:a16="http://schemas.microsoft.com/office/drawing/2014/main" id="{7370BCAF-2966-40B8-8ACF-3445F292B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4842" y="4546017"/>
            <a:ext cx="2295061" cy="219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D4C1A2C-00FD-4881-A534-34F7D7738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9143" y="2871982"/>
            <a:ext cx="6382657" cy="3181684"/>
          </a:xfrm>
        </p:spPr>
        <p:txBody>
          <a:bodyPr anchor="t">
            <a:normAutofit/>
          </a:bodyPr>
          <a:lstStyle/>
          <a:p>
            <a:r>
              <a:rPr lang="en-US" sz="1800">
                <a:cs typeface="Calibri"/>
              </a:rPr>
              <a:t>Python is al </a:t>
            </a:r>
            <a:r>
              <a:rPr lang="en-US" sz="1800" err="1">
                <a:cs typeface="Calibri"/>
              </a:rPr>
              <a:t>jaren</a:t>
            </a:r>
            <a:r>
              <a:rPr lang="en-US" sz="1800">
                <a:cs typeface="Calibri"/>
              </a:rPr>
              <a:t> lang de </a:t>
            </a:r>
            <a:r>
              <a:rPr lang="en-US" sz="1800" err="1">
                <a:cs typeface="Calibri"/>
              </a:rPr>
              <a:t>nummer</a:t>
            </a:r>
            <a:r>
              <a:rPr lang="en-US" sz="1800">
                <a:cs typeface="Calibri"/>
              </a:rPr>
              <a:t> </a:t>
            </a:r>
            <a:r>
              <a:rPr lang="en-US" sz="1800" err="1">
                <a:cs typeface="Calibri"/>
              </a:rPr>
              <a:t>één</a:t>
            </a:r>
            <a:r>
              <a:rPr lang="en-US" sz="1800">
                <a:cs typeface="Calibri"/>
              </a:rPr>
              <a:t> door </a:t>
            </a:r>
            <a:r>
              <a:rPr lang="en-US" sz="1800" err="1">
                <a:cs typeface="Calibri"/>
              </a:rPr>
              <a:t>grote</a:t>
            </a:r>
            <a:r>
              <a:rPr lang="en-US" sz="1800">
                <a:cs typeface="Calibri"/>
              </a:rPr>
              <a:t> </a:t>
            </a:r>
            <a:r>
              <a:rPr lang="en-US" sz="1800" err="1">
                <a:cs typeface="Calibri"/>
              </a:rPr>
              <a:t>hoeveelheid</a:t>
            </a:r>
            <a:r>
              <a:rPr lang="en-US" sz="1800">
                <a:cs typeface="Calibri"/>
              </a:rPr>
              <a:t> </a:t>
            </a:r>
            <a:r>
              <a:rPr lang="en-US" sz="1800" err="1">
                <a:cs typeface="Calibri"/>
              </a:rPr>
              <a:t>beschikbare</a:t>
            </a:r>
            <a:r>
              <a:rPr lang="en-US" sz="1800">
                <a:cs typeface="Calibri"/>
              </a:rPr>
              <a:t> data science packages</a:t>
            </a:r>
          </a:p>
          <a:p>
            <a:r>
              <a:rPr lang="en-US" sz="1800">
                <a:cs typeface="Calibri"/>
              </a:rPr>
              <a:t>R </a:t>
            </a:r>
            <a:r>
              <a:rPr lang="en-US" sz="1800" err="1">
                <a:cs typeface="Calibri"/>
              </a:rPr>
              <a:t>bestaat</a:t>
            </a:r>
            <a:r>
              <a:rPr lang="en-US" sz="1800">
                <a:cs typeface="Calibri"/>
              </a:rPr>
              <a:t> al </a:t>
            </a:r>
            <a:r>
              <a:rPr lang="en-US" sz="1800" err="1">
                <a:cs typeface="Calibri"/>
              </a:rPr>
              <a:t>sinds</a:t>
            </a:r>
            <a:r>
              <a:rPr lang="en-US" sz="1800">
                <a:cs typeface="Calibri"/>
              </a:rPr>
              <a:t> 1995 en </a:t>
            </a:r>
            <a:r>
              <a:rPr lang="en-US" sz="1800" err="1">
                <a:cs typeface="Calibri"/>
              </a:rPr>
              <a:t>heeft</a:t>
            </a:r>
            <a:r>
              <a:rPr lang="en-US" sz="1800">
                <a:cs typeface="Calibri"/>
              </a:rPr>
              <a:t> tot </a:t>
            </a:r>
            <a:r>
              <a:rPr lang="en-US" sz="1800" err="1">
                <a:cs typeface="Calibri"/>
              </a:rPr>
              <a:t>heden</a:t>
            </a:r>
            <a:r>
              <a:rPr lang="en-US" sz="1800">
                <a:cs typeface="Calibri"/>
              </a:rPr>
              <a:t> </a:t>
            </a:r>
            <a:r>
              <a:rPr lang="en-US" sz="1800" err="1">
                <a:cs typeface="Calibri"/>
              </a:rPr>
              <a:t>nog</a:t>
            </a:r>
            <a:r>
              <a:rPr lang="en-US" sz="1800">
                <a:cs typeface="Calibri"/>
              </a:rPr>
              <a:t> </a:t>
            </a:r>
            <a:r>
              <a:rPr lang="en-US" sz="1800" err="1">
                <a:cs typeface="Calibri"/>
              </a:rPr>
              <a:t>een</a:t>
            </a:r>
            <a:r>
              <a:rPr lang="en-US" sz="1800">
                <a:cs typeface="Calibri"/>
              </a:rPr>
              <a:t> </a:t>
            </a:r>
            <a:r>
              <a:rPr lang="en-US" sz="1800" err="1">
                <a:cs typeface="Calibri"/>
              </a:rPr>
              <a:t>grote</a:t>
            </a:r>
            <a:r>
              <a:rPr lang="en-US" sz="1800">
                <a:cs typeface="Calibri"/>
              </a:rPr>
              <a:t> userbase maar is </a:t>
            </a:r>
            <a:r>
              <a:rPr lang="en-US" sz="1800" err="1">
                <a:cs typeface="Calibri"/>
              </a:rPr>
              <a:t>ondertussen</a:t>
            </a:r>
            <a:r>
              <a:rPr lang="en-US" sz="1800">
                <a:cs typeface="Calibri"/>
              </a:rPr>
              <a:t> </a:t>
            </a:r>
            <a:r>
              <a:rPr lang="en-US" sz="1800" err="1">
                <a:cs typeface="Calibri"/>
              </a:rPr>
              <a:t>wel</a:t>
            </a:r>
            <a:r>
              <a:rPr lang="en-US" sz="1800">
                <a:cs typeface="Calibri"/>
              </a:rPr>
              <a:t> in </a:t>
            </a:r>
            <a:r>
              <a:rPr lang="en-US" sz="1800" err="1">
                <a:cs typeface="Calibri"/>
              </a:rPr>
              <a:t>een</a:t>
            </a:r>
            <a:r>
              <a:rPr lang="en-US" sz="1800">
                <a:cs typeface="Calibri"/>
              </a:rPr>
              <a:t> </a:t>
            </a:r>
            <a:r>
              <a:rPr lang="en-US" sz="1800" err="1">
                <a:cs typeface="Calibri"/>
              </a:rPr>
              <a:t>flinke</a:t>
            </a:r>
            <a:r>
              <a:rPr lang="en-US" sz="1800">
                <a:cs typeface="Calibri"/>
              </a:rPr>
              <a:t> </a:t>
            </a:r>
            <a:r>
              <a:rPr lang="en-US" sz="1800" err="1">
                <a:cs typeface="Calibri"/>
              </a:rPr>
              <a:t>daling</a:t>
            </a:r>
            <a:endParaRPr lang="en-US" sz="1800">
              <a:cs typeface="Calibri"/>
            </a:endParaRPr>
          </a:p>
          <a:p>
            <a:pPr marL="0" indent="0">
              <a:buNone/>
            </a:pPr>
            <a:endParaRPr lang="en-US" sz="1800">
              <a:cs typeface="Calibri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220901A6-A33C-4F3A-8CD9-C8AC6D213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28" y="163406"/>
            <a:ext cx="3139857" cy="260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10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521CA-EE19-4795-B674-D3DBCFF8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/>
              <a:t>Excel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41A5D-2D34-4635-A06E-B981C87C6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 err="1"/>
              <a:t>Makkelijk</a:t>
            </a:r>
            <a:r>
              <a:rPr lang="en-US" sz="1800"/>
              <a:t> data </a:t>
            </a:r>
            <a:r>
              <a:rPr lang="en-US" sz="1800" err="1"/>
              <a:t>inzien</a:t>
            </a:r>
            <a:r>
              <a:rPr lang="en-US" sz="1800"/>
              <a:t> om </a:t>
            </a:r>
            <a:r>
              <a:rPr lang="en-US" sz="1800" err="1"/>
              <a:t>te</a:t>
            </a:r>
            <a:r>
              <a:rPr lang="en-US" sz="1800"/>
              <a:t> </a:t>
            </a:r>
            <a:r>
              <a:rPr lang="en-US" sz="1800" err="1"/>
              <a:t>kunnen</a:t>
            </a:r>
            <a:r>
              <a:rPr lang="en-US" sz="1800"/>
              <a:t> </a:t>
            </a:r>
            <a:r>
              <a:rPr lang="en-US" sz="1800" err="1"/>
              <a:t>analyseren</a:t>
            </a:r>
            <a:r>
              <a:rPr lang="en-US" sz="1800"/>
              <a:t>.</a:t>
            </a:r>
            <a:endParaRPr lang="en-US" sz="1800" err="1"/>
          </a:p>
          <a:p>
            <a:r>
              <a:rPr lang="en-US" sz="1800" err="1"/>
              <a:t>Wordt</a:t>
            </a:r>
            <a:r>
              <a:rPr lang="en-US" sz="1800"/>
              <a:t> </a:t>
            </a:r>
            <a:r>
              <a:rPr lang="en-US" sz="1800" err="1"/>
              <a:t>vaak</a:t>
            </a:r>
            <a:r>
              <a:rPr lang="en-US" sz="1800"/>
              <a:t> </a:t>
            </a:r>
            <a:r>
              <a:rPr lang="en-US" sz="1800" err="1"/>
              <a:t>als</a:t>
            </a:r>
            <a:r>
              <a:rPr lang="en-US" sz="1800"/>
              <a:t> </a:t>
            </a:r>
            <a:r>
              <a:rPr lang="en-US" sz="1800" err="1"/>
              <a:t>een</a:t>
            </a:r>
            <a:r>
              <a:rPr lang="en-US" sz="1800"/>
              <a:t> </a:t>
            </a:r>
            <a:r>
              <a:rPr lang="en-US" sz="1800" err="1"/>
              <a:t>tussen</a:t>
            </a:r>
            <a:r>
              <a:rPr lang="en-US" sz="1800"/>
              <a:t> tool </a:t>
            </a:r>
            <a:r>
              <a:rPr lang="en-US" sz="1800" err="1"/>
              <a:t>gebruikt</a:t>
            </a:r>
            <a:r>
              <a:rPr lang="en-US" sz="1800"/>
              <a:t>.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12" descr="Excelvaardigheden – Sportkunde Onderwijs">
            <a:extLst>
              <a:ext uri="{FF2B5EF4-FFF2-40B4-BE49-F238E27FC236}">
                <a16:creationId xmlns:a16="http://schemas.microsoft.com/office/drawing/2014/main" id="{44EFE98A-2409-49AF-9545-3957CE80A5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" r="2648" b="-2"/>
          <a:stretch/>
        </p:blipFill>
        <p:spPr bwMode="auto"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755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Breedbeeld</PresentationFormat>
  <Slides>3</Slides>
  <Notes>2</Notes>
  <HiddenSlides>0</HiddenSlide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4" baseType="lpstr">
      <vt:lpstr>Kantoorthema</vt:lpstr>
      <vt:lpstr>Data Science Tools </vt:lpstr>
      <vt:lpstr>Populariteit in overzicht</vt:lpstr>
      <vt:lpstr>Excel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Joris Wessels</dc:creator>
  <cp:revision>2</cp:revision>
  <dcterms:created xsi:type="dcterms:W3CDTF">2021-02-01T15:21:53Z</dcterms:created>
  <dcterms:modified xsi:type="dcterms:W3CDTF">2021-02-03T19:05:26Z</dcterms:modified>
</cp:coreProperties>
</file>