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99A3-9CA6-4052-851E-0FA09ADF04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A658-F250-4F5C-A85E-7F915978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09600"/>
            <a:ext cx="5900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29370"/>
              </p:ext>
            </p:extLst>
          </p:nvPr>
        </p:nvGraphicFramePr>
        <p:xfrm>
          <a:off x="2556242" y="1082988"/>
          <a:ext cx="1992312" cy="74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3" imgW="1143000" imgH="431640" progId="Equation.3">
                  <p:embed/>
                </p:oleObj>
              </mc:Choice>
              <mc:Fallback>
                <p:oleObj name="Equation" r:id="rId3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242" y="1082988"/>
                        <a:ext cx="1992312" cy="743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752600"/>
            <a:ext cx="5581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69574"/>
              </p:ext>
            </p:extLst>
          </p:nvPr>
        </p:nvGraphicFramePr>
        <p:xfrm>
          <a:off x="2081213" y="2286000"/>
          <a:ext cx="3328987" cy="75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5" imgW="1854000" imgH="419040" progId="Equation.3">
                  <p:embed/>
                </p:oleObj>
              </mc:Choice>
              <mc:Fallback>
                <p:oleObj name="Equation" r:id="rId5" imgW="18540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286000"/>
                        <a:ext cx="3328987" cy="75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" y="3048000"/>
            <a:ext cx="5931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z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43114"/>
              </p:ext>
            </p:extLst>
          </p:nvPr>
        </p:nvGraphicFramePr>
        <p:xfrm>
          <a:off x="2590800" y="3810000"/>
          <a:ext cx="1981200" cy="84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7" imgW="1079280" imgH="457200" progId="Equation.3">
                  <p:embed/>
                </p:oleObj>
              </mc:Choice>
              <mc:Fallback>
                <p:oleObj name="Equation" r:id="rId7" imgW="1079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1981200" cy="84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81314"/>
              </p:ext>
            </p:extLst>
          </p:nvPr>
        </p:nvGraphicFramePr>
        <p:xfrm>
          <a:off x="2489444" y="4876800"/>
          <a:ext cx="2082556" cy="80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9" imgW="1079280" imgH="419040" progId="Equation.3">
                  <p:embed/>
                </p:oleObj>
              </mc:Choice>
              <mc:Fallback>
                <p:oleObj name="Equation" r:id="rId9" imgW="10792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444" y="4876800"/>
                        <a:ext cx="2082556" cy="807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09600"/>
            <a:ext cx="5635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tọa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Đêcac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95630"/>
              </p:ext>
            </p:extLst>
          </p:nvPr>
        </p:nvGraphicFramePr>
        <p:xfrm>
          <a:off x="2741613" y="1117601"/>
          <a:ext cx="3506787" cy="82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2044440" imgH="482400" progId="Equation.3">
                  <p:embed/>
                </p:oleObj>
              </mc:Choice>
              <mc:Fallback>
                <p:oleObj name="Equation" r:id="rId3" imgW="2044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117601"/>
                        <a:ext cx="3506787" cy="82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1638"/>
              </p:ext>
            </p:extLst>
          </p:nvPr>
        </p:nvGraphicFramePr>
        <p:xfrm>
          <a:off x="3190875" y="2144713"/>
          <a:ext cx="28368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1473120" imgH="419040" progId="Equation.3">
                  <p:embed/>
                </p:oleObj>
              </mc:Choice>
              <mc:Fallback>
                <p:oleObj name="Equation" r:id="rId5" imgW="14731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144713"/>
                        <a:ext cx="28368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3048000"/>
            <a:ext cx="5915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</a:rPr>
              <a:t>đ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04052"/>
              </p:ext>
            </p:extLst>
          </p:nvPr>
        </p:nvGraphicFramePr>
        <p:xfrm>
          <a:off x="2743200" y="3733800"/>
          <a:ext cx="3962400" cy="80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2057400" imgH="419100" progId="Equation.3">
                  <p:embed/>
                </p:oleObj>
              </mc:Choice>
              <mc:Fallback>
                <p:oleObj name="Equation" r:id="rId7" imgW="20574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3962400" cy="806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13486"/>
              </p:ext>
            </p:extLst>
          </p:nvPr>
        </p:nvGraphicFramePr>
        <p:xfrm>
          <a:off x="3125784" y="4800600"/>
          <a:ext cx="2968631" cy="78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9" imgW="1498320" imgH="393480" progId="Equation.3">
                  <p:embed/>
                </p:oleObj>
              </mc:Choice>
              <mc:Fallback>
                <p:oleObj name="Equation" r:id="rId9" imgW="14983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4" y="4800600"/>
                        <a:ext cx="2968631" cy="78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830997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trườnglực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</a:rPr>
              <a:t>đ</a:t>
            </a:r>
            <a:r>
              <a:rPr lang="en-US" sz="2400" dirty="0">
                <a:latin typeface="Times New Roman" pitchFamily="18" charset="0"/>
              </a:rPr>
              <a:t> = E – U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82880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i="1" dirty="0" err="1">
                <a:latin typeface="Times New Roman" pitchFamily="18" charset="0"/>
              </a:rPr>
              <a:t>Phương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trình</a:t>
            </a:r>
            <a:r>
              <a:rPr lang="en-US" sz="2400" b="1" i="1" dirty="0">
                <a:latin typeface="Times New Roman" pitchFamily="18" charset="0"/>
              </a:rPr>
              <a:t> Schrodinger </a:t>
            </a:r>
            <a:r>
              <a:rPr lang="en-US" sz="2400" b="1" i="1" dirty="0" err="1">
                <a:latin typeface="Times New Roman" pitchFamily="18" charset="0"/>
              </a:rPr>
              <a:t>cho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hạt</a:t>
            </a:r>
            <a:r>
              <a:rPr lang="en-US" sz="2400" b="1" i="1" dirty="0">
                <a:latin typeface="Times New Roman" pitchFamily="18" charset="0"/>
              </a:rPr>
              <a:t> ở </a:t>
            </a:r>
            <a:r>
              <a:rPr lang="en-US" sz="2400" b="1" i="1" dirty="0" err="1">
                <a:latin typeface="Times New Roman" pitchFamily="18" charset="0"/>
              </a:rPr>
              <a:t>trạng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thái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dừng</a:t>
            </a:r>
            <a:r>
              <a:rPr lang="en-US" sz="2400" b="1" i="1" dirty="0"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28029"/>
              </p:ext>
            </p:extLst>
          </p:nvPr>
        </p:nvGraphicFramePr>
        <p:xfrm>
          <a:off x="2362200" y="2667000"/>
          <a:ext cx="38957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1917700" imgH="419100" progId="Equation.3">
                  <p:embed/>
                </p:oleObj>
              </mc:Choice>
              <mc:Fallback>
                <p:oleObj name="Equation" r:id="rId3" imgW="1917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3895725" cy="852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85800"/>
            <a:ext cx="6057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II.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Hạt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trong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giếng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thế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một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Times New Roman" pitchFamily="18" charset="0"/>
              </a:rPr>
              <a:t>chiều</a:t>
            </a:r>
            <a:endParaRPr lang="en-US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4746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nằm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giếng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vô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hạn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31243"/>
              </p:ext>
            </p:extLst>
          </p:nvPr>
        </p:nvGraphicFramePr>
        <p:xfrm>
          <a:off x="1114425" y="1752600"/>
          <a:ext cx="3838575" cy="84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2082800" imgH="457200" progId="Equation.3">
                  <p:embed/>
                </p:oleObj>
              </mc:Choice>
              <mc:Fallback>
                <p:oleObj name="Equation" r:id="rId3" imgW="208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752600"/>
                        <a:ext cx="3838575" cy="84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hinh7-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1752600"/>
            <a:ext cx="310229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" y="2743200"/>
            <a:ext cx="5744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</a:rPr>
              <a:t> Schrodinger: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97274"/>
              </p:ext>
            </p:extLst>
          </p:nvPr>
        </p:nvGraphicFramePr>
        <p:xfrm>
          <a:off x="1243013" y="3492500"/>
          <a:ext cx="22653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6" imgW="1143000" imgH="419040" progId="Equation.3">
                  <p:embed/>
                </p:oleObj>
              </mc:Choice>
              <mc:Fallback>
                <p:oleObj name="Equation" r:id="rId6" imgW="11430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492500"/>
                        <a:ext cx="22653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4572000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85881"/>
              </p:ext>
            </p:extLst>
          </p:nvPr>
        </p:nvGraphicFramePr>
        <p:xfrm>
          <a:off x="1255713" y="5168900"/>
          <a:ext cx="12969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8" imgW="660240" imgH="393480" progId="Equation.3">
                  <p:embed/>
                </p:oleObj>
              </mc:Choice>
              <mc:Fallback>
                <p:oleObj name="Equation" r:id="rId8" imgW="6602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168900"/>
                        <a:ext cx="129698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943225" y="5105400"/>
          <a:ext cx="2390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0" imgW="1168400" imgH="419100" progId="Equation.3">
                  <p:embed/>
                </p:oleObj>
              </mc:Choice>
              <mc:Fallback>
                <p:oleObj name="Equation" r:id="rId10" imgW="1168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105400"/>
                        <a:ext cx="2390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85800"/>
            <a:ext cx="5811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43940"/>
              </p:ext>
            </p:extLst>
          </p:nvPr>
        </p:nvGraphicFramePr>
        <p:xfrm>
          <a:off x="2286000" y="1273273"/>
          <a:ext cx="3200400" cy="40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1587240" imgH="203040" progId="Equation.3">
                  <p:embed/>
                </p:oleObj>
              </mc:Choice>
              <mc:Fallback>
                <p:oleObj name="Equation" r:id="rId3" imgW="15872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73273"/>
                        <a:ext cx="3200400" cy="403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1752600"/>
            <a:ext cx="6244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liên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tục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99826"/>
              </p:ext>
            </p:extLst>
          </p:nvPr>
        </p:nvGraphicFramePr>
        <p:xfrm>
          <a:off x="1885156" y="2438400"/>
          <a:ext cx="5449887" cy="113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2933640" imgH="609480" progId="Equation.3">
                  <p:embed/>
                </p:oleObj>
              </mc:Choice>
              <mc:Fallback>
                <p:oleObj name="Equation" r:id="rId5" imgW="293364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156" y="2438400"/>
                        <a:ext cx="5449887" cy="113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25652"/>
              </p:ext>
            </p:extLst>
          </p:nvPr>
        </p:nvGraphicFramePr>
        <p:xfrm>
          <a:off x="2743200" y="4953000"/>
          <a:ext cx="30114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7" imgW="1371600" imgH="393480" progId="Equation.3">
                  <p:embed/>
                </p:oleObj>
              </mc:Choice>
              <mc:Fallback>
                <p:oleObj name="Equation" r:id="rId7" imgW="1371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3011487" cy="855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234345"/>
              </p:ext>
            </p:extLst>
          </p:nvPr>
        </p:nvGraphicFramePr>
        <p:xfrm>
          <a:off x="2141779" y="3733800"/>
          <a:ext cx="37163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9" imgW="1892160" imgH="419040" progId="Equation.3">
                  <p:embed/>
                </p:oleObj>
              </mc:Choice>
              <mc:Fallback>
                <p:oleObj name="Equation" r:id="rId9" imgW="189216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79" y="3733800"/>
                        <a:ext cx="37163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" y="762000"/>
            <a:ext cx="6726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kiện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chuẩn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hóa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03930"/>
              </p:ext>
            </p:extLst>
          </p:nvPr>
        </p:nvGraphicFramePr>
        <p:xfrm>
          <a:off x="1133475" y="1223963"/>
          <a:ext cx="69532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3822480" imgH="482400" progId="Equation.3">
                  <p:embed/>
                </p:oleObj>
              </mc:Choice>
              <mc:Fallback>
                <p:oleObj name="Equation" r:id="rId3" imgW="3822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223963"/>
                        <a:ext cx="69532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7234"/>
              </p:ext>
            </p:extLst>
          </p:nvPr>
        </p:nvGraphicFramePr>
        <p:xfrm>
          <a:off x="2286000" y="2286000"/>
          <a:ext cx="2946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1485720" imgH="444240" progId="Equation.3">
                  <p:embed/>
                </p:oleObj>
              </mc:Choice>
              <mc:Fallback>
                <p:oleObj name="Equation" r:id="rId5" imgW="14857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2946400" cy="88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3429000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i="1" dirty="0" err="1">
                <a:latin typeface="Times New Roman" pitchFamily="18" charset="0"/>
              </a:rPr>
              <a:t>Nhận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xét</a:t>
            </a:r>
            <a:r>
              <a:rPr lang="en-US" sz="2400" b="1" i="1" dirty="0">
                <a:latin typeface="Times New Roman" pitchFamily="18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009292"/>
            <a:ext cx="4406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-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Mỗi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trạng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thái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có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hàm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sóng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892" y="4572000"/>
            <a:ext cx="870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Năng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lượng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của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hạt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trong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giếng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thế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biến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thiên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gián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đoạn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892" y="5257800"/>
            <a:ext cx="5903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-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Mật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độ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xác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suất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tìm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thấy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hạt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trong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giếng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</a:rPr>
              <a:t>thế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41547"/>
              </p:ext>
            </p:extLst>
          </p:nvPr>
        </p:nvGraphicFramePr>
        <p:xfrm>
          <a:off x="2933700" y="5854700"/>
          <a:ext cx="224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1409088" imgH="393529" progId="Equation.3">
                  <p:embed/>
                </p:oleObj>
              </mc:Choice>
              <mc:Fallback>
                <p:oleObj name="Equation" r:id="rId7" imgW="1409088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854700"/>
                        <a:ext cx="2247900" cy="622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6858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Electrôn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Broglie 2.10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88623"/>
              </p:ext>
            </p:extLst>
          </p:nvPr>
        </p:nvGraphicFramePr>
        <p:xfrm>
          <a:off x="2934676" y="3429000"/>
          <a:ext cx="33508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1536480" imgH="419040" progId="Equation.3">
                  <p:embed/>
                </p:oleObj>
              </mc:Choice>
              <mc:Fallback>
                <p:oleObj name="Equation" r:id="rId3" imgW="1536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676" y="3429000"/>
                        <a:ext cx="335084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65283"/>
              </p:ext>
            </p:extLst>
          </p:nvPr>
        </p:nvGraphicFramePr>
        <p:xfrm>
          <a:off x="3352800" y="2209800"/>
          <a:ext cx="209597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5" imgW="901440" imgH="393480" progId="Equation.3">
                  <p:embed/>
                </p:oleObj>
              </mc:Choice>
              <mc:Fallback>
                <p:oleObj name="Equation" r:id="rId5" imgW="9014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209597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09600"/>
            <a:ext cx="899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Hạt electron có vận tốc ban đầu bằng không được gia tốc bởi một hiệu điện thế U= 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51V và 510 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kV. Tìm bước sóng de Broglie của hạt sau khi được gia tốc.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63" y="1625367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 U = 51 V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16344"/>
              </p:ext>
            </p:extLst>
          </p:nvPr>
        </p:nvGraphicFramePr>
        <p:xfrm>
          <a:off x="2667000" y="1981200"/>
          <a:ext cx="263409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485720" imgH="419040" progId="Equation.3">
                  <p:embed/>
                </p:oleObj>
              </mc:Choice>
              <mc:Fallback>
                <p:oleObj name="Equation" r:id="rId3" imgW="14857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981200"/>
                        <a:ext cx="263409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54110"/>
              </p:ext>
            </p:extLst>
          </p:nvPr>
        </p:nvGraphicFramePr>
        <p:xfrm>
          <a:off x="3385794" y="2757026"/>
          <a:ext cx="996950" cy="63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622080" imgH="393480" progId="Equation.3">
                  <p:embed/>
                </p:oleObj>
              </mc:Choice>
              <mc:Fallback>
                <p:oleObj name="Equation" r:id="rId5" imgW="622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5794" y="2757026"/>
                        <a:ext cx="996950" cy="630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544" y="338774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 U = 510 KV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296128"/>
              </p:ext>
            </p:extLst>
          </p:nvPr>
        </p:nvGraphicFramePr>
        <p:xfrm>
          <a:off x="2562225" y="3657600"/>
          <a:ext cx="409575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2311200" imgH="914400" progId="Equation.3">
                  <p:embed/>
                </p:oleObj>
              </mc:Choice>
              <mc:Fallback>
                <p:oleObj name="Equation" r:id="rId7" imgW="2311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657600"/>
                        <a:ext cx="409575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22045"/>
              </p:ext>
            </p:extLst>
          </p:nvPr>
        </p:nvGraphicFramePr>
        <p:xfrm>
          <a:off x="2974975" y="5093222"/>
          <a:ext cx="31940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1993680" imgH="1079280" progId="Equation.3">
                  <p:embed/>
                </p:oleObj>
              </mc:Choice>
              <mc:Fallback>
                <p:oleObj name="Equation" r:id="rId9" imgW="199368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093222"/>
                        <a:ext cx="31940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762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quĩ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 = 0,83 cm.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= 0,025T.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Broglie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α là q = 2e.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096869"/>
            <a:ext cx="883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quỹ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71975"/>
              </p:ext>
            </p:extLst>
          </p:nvPr>
        </p:nvGraphicFramePr>
        <p:xfrm>
          <a:off x="2863273" y="3124200"/>
          <a:ext cx="341745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1879560" imgH="419040" progId="Equation.3">
                  <p:embed/>
                </p:oleObj>
              </mc:Choice>
              <mc:Fallback>
                <p:oleObj name="Equation" r:id="rId3" imgW="1879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3273" y="3124200"/>
                        <a:ext cx="3417454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049524"/>
            <a:ext cx="7543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de Broglie: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44899"/>
              </p:ext>
            </p:extLst>
          </p:nvPr>
        </p:nvGraphicFramePr>
        <p:xfrm>
          <a:off x="3290421" y="4724400"/>
          <a:ext cx="120537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622080" imgH="393480" progId="Equation.3">
                  <p:embed/>
                </p:oleObj>
              </mc:Choice>
              <mc:Fallback>
                <p:oleObj name="Equation" r:id="rId5" imgW="622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421" y="4724400"/>
                        <a:ext cx="1205379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7620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Hạt vi mô có độ bất định về động lượng bằng 1% động lượng của nó. Xác định tỷ số giữa độ bất định về vị trí của hạt và bước sóng de Broglie của hạt.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56271"/>
              </p:ext>
            </p:extLst>
          </p:nvPr>
        </p:nvGraphicFramePr>
        <p:xfrm>
          <a:off x="3729831" y="2057400"/>
          <a:ext cx="1608137" cy="9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749160" imgH="419040" progId="Equation.3">
                  <p:embed/>
                </p:oleObj>
              </mc:Choice>
              <mc:Fallback>
                <p:oleObj name="Equation" r:id="rId3" imgW="749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9831" y="2057400"/>
                        <a:ext cx="1608137" cy="9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74775"/>
              </p:ext>
            </p:extLst>
          </p:nvPr>
        </p:nvGraphicFramePr>
        <p:xfrm>
          <a:off x="3092450" y="3352800"/>
          <a:ext cx="356647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841400" imgH="393480" progId="Equation.3">
                  <p:embed/>
                </p:oleObj>
              </mc:Choice>
              <mc:Fallback>
                <p:oleObj name="Equation" r:id="rId5" imgW="1841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2450" y="3352800"/>
                        <a:ext cx="3566474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685800"/>
            <a:ext cx="6202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I.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Lưỡng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tính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sóng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hạt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vi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hạt</a:t>
            </a:r>
            <a:endParaRPr lang="en-US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7" name="Picture 4" descr="hinh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82" y="1147465"/>
            <a:ext cx="3752917" cy="18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1" y="1219200"/>
            <a:ext cx="651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chùm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ánh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sắc</a:t>
            </a:r>
            <a:r>
              <a:rPr lang="en-US" sz="2400" dirty="0" smtClean="0">
                <a:latin typeface="Times New Roman" pitchFamily="18" charset="0"/>
              </a:rPr>
              <a:t> song </a:t>
            </a:r>
            <a:r>
              <a:rPr lang="en-US" sz="2400" dirty="0" err="1" smtClean="0">
                <a:latin typeface="Times New Roman" pitchFamily="18" charset="0"/>
              </a:rPr>
              <a:t>song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1" y="1680865"/>
            <a:ext cx="610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O: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62249"/>
              </p:ext>
            </p:extLst>
          </p:nvPr>
        </p:nvGraphicFramePr>
        <p:xfrm>
          <a:off x="1714500" y="2286000"/>
          <a:ext cx="22336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1155600" imgH="203040" progId="Equation.3">
                  <p:embed/>
                </p:oleObj>
              </mc:Choice>
              <mc:Fallback>
                <p:oleObj name="Equation" r:id="rId4" imgW="11556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86000"/>
                        <a:ext cx="22336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1" y="2892179"/>
            <a:ext cx="8915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mọi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mặt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qua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M </a:t>
            </a:r>
            <a:r>
              <a:rPr lang="en-US" sz="2400" dirty="0" err="1" smtClean="0">
                <a:latin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mặt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qua O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</a:rPr>
              <a:t> d: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60119"/>
              </p:ext>
            </p:extLst>
          </p:nvPr>
        </p:nvGraphicFramePr>
        <p:xfrm>
          <a:off x="2293938" y="3819525"/>
          <a:ext cx="5276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2971800" imgH="457200" progId="Equation.3">
                  <p:embed/>
                </p:oleObj>
              </mc:Choice>
              <mc:Fallback>
                <p:oleObj name="Equation" r:id="rId6" imgW="2971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819525"/>
                        <a:ext cx="52768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" y="462229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Gọi</a:t>
            </a:r>
            <a:r>
              <a:rPr lang="en-US" sz="2400" dirty="0" smtClean="0">
                <a:latin typeface="Times New Roman" pitchFamily="18" charset="0"/>
              </a:rPr>
              <a:t> n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véc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tơ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vị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, ta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27665"/>
              </p:ext>
            </p:extLst>
          </p:nvPr>
        </p:nvGraphicFramePr>
        <p:xfrm>
          <a:off x="6902019" y="4622290"/>
          <a:ext cx="2036762" cy="45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8" imgW="1028520" imgH="228600" progId="Equation.3">
                  <p:embed/>
                </p:oleObj>
              </mc:Choice>
              <mc:Fallback>
                <p:oleObj name="Equation" r:id="rId8" imgW="10285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019" y="4622290"/>
                        <a:ext cx="2036762" cy="45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52401" y="5181600"/>
            <a:ext cx="878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ánh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sắc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mọi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mặt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qua M: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22817"/>
              </p:ext>
            </p:extLst>
          </p:nvPr>
        </p:nvGraphicFramePr>
        <p:xfrm>
          <a:off x="1447800" y="5638800"/>
          <a:ext cx="58150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0" imgW="3200400" imgH="558720" progId="Equation.3">
                  <p:embed/>
                </p:oleObj>
              </mc:Choice>
              <mc:Fallback>
                <p:oleObj name="Equation" r:id="rId10" imgW="320040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5815013" cy="1023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762000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electron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giếng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bề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a=20cm, a=20Å.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? Cho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 = 6,625. 10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-34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J.s,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oe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9,1.10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-31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47" y="2377674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Biểu thức E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của hạt trong giếng thế năng một chiều có chiều cao vô cùng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51360"/>
              </p:ext>
            </p:extLst>
          </p:nvPr>
        </p:nvGraphicFramePr>
        <p:xfrm>
          <a:off x="4038600" y="3126321"/>
          <a:ext cx="1420813" cy="72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6321"/>
                        <a:ext cx="1420813" cy="724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38862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8903"/>
              </p:ext>
            </p:extLst>
          </p:nvPr>
        </p:nvGraphicFramePr>
        <p:xfrm>
          <a:off x="2819399" y="4800600"/>
          <a:ext cx="442444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2222280" imgH="419040" progId="Equation.3">
                  <p:embed/>
                </p:oleObj>
              </mc:Choice>
              <mc:Fallback>
                <p:oleObj name="Equation" r:id="rId5" imgW="22222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4800600"/>
                        <a:ext cx="442444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88857"/>
              </p:ext>
            </p:extLst>
          </p:nvPr>
        </p:nvGraphicFramePr>
        <p:xfrm>
          <a:off x="1549400" y="1752600"/>
          <a:ext cx="1574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752600"/>
                        <a:ext cx="15748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96314"/>
              </p:ext>
            </p:extLst>
          </p:nvPr>
        </p:nvGraphicFramePr>
        <p:xfrm>
          <a:off x="3902075" y="1752600"/>
          <a:ext cx="33877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1854000" imgH="431640" progId="Equation.3">
                  <p:embed/>
                </p:oleObj>
              </mc:Choice>
              <mc:Fallback>
                <p:oleObj name="Equation" r:id="rId5" imgW="18540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752600"/>
                        <a:ext cx="3387725" cy="779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05429"/>
              </p:ext>
            </p:extLst>
          </p:nvPr>
        </p:nvGraphicFramePr>
        <p:xfrm>
          <a:off x="2438400" y="3962400"/>
          <a:ext cx="3629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7" imgW="1497950" imgH="406224" progId="Equation.3">
                  <p:embed/>
                </p:oleObj>
              </mc:Choice>
              <mc:Fallback>
                <p:oleObj name="Equation" r:id="rId7" imgW="1497950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629025" cy="971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31058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§1. LƯỠNG TÍNH SÓNG HẠT CỦA VI HẠT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6096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II.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Giả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thuyết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De Broglie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về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lưỡng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tính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sóng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hạt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vi 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hạt</a:t>
            </a:r>
            <a:endParaRPr lang="en-US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71266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vi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hạt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tự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do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có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năng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lượng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xác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định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động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lượng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xác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định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thì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tương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ứng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với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sóng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phẳng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đơn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sắc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lang="en-US" sz="24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981200"/>
            <a:ext cx="5509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latin typeface="Times New Roman" pitchFamily="18" charset="0"/>
              </a:rPr>
              <a:t>Năng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lượng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của</a:t>
            </a:r>
            <a:r>
              <a:rPr lang="en-US" sz="2400" i="1" dirty="0" smtClean="0">
                <a:latin typeface="Times New Roman" pitchFamily="18" charset="0"/>
              </a:rPr>
              <a:t> vi </a:t>
            </a:r>
            <a:r>
              <a:rPr lang="en-US" sz="2400" i="1" dirty="0" err="1" smtClean="0">
                <a:latin typeface="Times New Roman" pitchFamily="18" charset="0"/>
              </a:rPr>
              <a:t>hạt</a:t>
            </a:r>
            <a:r>
              <a:rPr lang="en-US" sz="2400" i="1" dirty="0" smtClean="0">
                <a:latin typeface="Times New Roman" pitchFamily="18" charset="0"/>
              </a:rPr>
              <a:t>:</a:t>
            </a:r>
            <a:endParaRPr lang="en-US" sz="2400" i="1" dirty="0"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78338"/>
              </p:ext>
            </p:extLst>
          </p:nvPr>
        </p:nvGraphicFramePr>
        <p:xfrm>
          <a:off x="3473450" y="2590800"/>
          <a:ext cx="1101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545760" imgH="203040" progId="Equation.3">
                  <p:embed/>
                </p:oleObj>
              </mc:Choice>
              <mc:Fallback>
                <p:oleObj name="Equation" r:id="rId3" imgW="545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90800"/>
                        <a:ext cx="1101725" cy="404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3241376"/>
            <a:ext cx="306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latin typeface="Times New Roman" pitchFamily="18" charset="0"/>
              </a:rPr>
              <a:t>Động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lượng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của</a:t>
            </a:r>
            <a:r>
              <a:rPr lang="en-US" sz="2400" i="1" dirty="0" smtClean="0">
                <a:latin typeface="Times New Roman" pitchFamily="18" charset="0"/>
              </a:rPr>
              <a:t> vi </a:t>
            </a:r>
            <a:r>
              <a:rPr lang="en-US" sz="2400" i="1" dirty="0" err="1" smtClean="0">
                <a:latin typeface="Times New Roman" pitchFamily="18" charset="0"/>
              </a:rPr>
              <a:t>hạt</a:t>
            </a:r>
            <a:r>
              <a:rPr lang="en-US" sz="2400" i="1" dirty="0" smtClean="0">
                <a:latin typeface="Times New Roman" pitchFamily="18" charset="0"/>
              </a:rPr>
              <a:t>:</a:t>
            </a:r>
            <a:endParaRPr lang="en-US" sz="2400" i="1" dirty="0"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06587"/>
              </p:ext>
            </p:extLst>
          </p:nvPr>
        </p:nvGraphicFramePr>
        <p:xfrm>
          <a:off x="3513138" y="3886200"/>
          <a:ext cx="111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507960" imgH="393480" progId="Equation.3">
                  <p:embed/>
                </p:oleObj>
              </mc:Choice>
              <mc:Fallback>
                <p:oleObj name="Equation" r:id="rId5" imgW="507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886200"/>
                        <a:ext cx="1117600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4876800"/>
            <a:ext cx="4972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Hàm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sóng</a:t>
            </a:r>
            <a:r>
              <a:rPr lang="en-US" sz="2400" i="1" dirty="0" smtClean="0">
                <a:latin typeface="Times New Roman" pitchFamily="18" charset="0"/>
              </a:rPr>
              <a:t> De Broglie </a:t>
            </a:r>
            <a:r>
              <a:rPr lang="en-US" sz="2400" i="1" dirty="0" err="1" smtClean="0">
                <a:latin typeface="Times New Roman" pitchFamily="18" charset="0"/>
              </a:rPr>
              <a:t>của</a:t>
            </a:r>
            <a:r>
              <a:rPr lang="en-US" sz="2400" i="1" dirty="0" smtClean="0">
                <a:latin typeface="Times New Roman" pitchFamily="18" charset="0"/>
              </a:rPr>
              <a:t> vi </a:t>
            </a:r>
            <a:r>
              <a:rPr lang="en-US" sz="2400" i="1" dirty="0" err="1" smtClean="0">
                <a:latin typeface="Times New Roman" pitchFamily="18" charset="0"/>
              </a:rPr>
              <a:t>hạt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tự</a:t>
            </a:r>
            <a:r>
              <a:rPr lang="en-US" sz="2400" i="1" dirty="0" smtClean="0">
                <a:latin typeface="Times New Roman" pitchFamily="18" charset="0"/>
              </a:rPr>
              <a:t> do: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95478"/>
              </p:ext>
            </p:extLst>
          </p:nvPr>
        </p:nvGraphicFramePr>
        <p:xfrm>
          <a:off x="2590800" y="5588000"/>
          <a:ext cx="3324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497950" imgH="406224" progId="Equation.3">
                  <p:embed/>
                </p:oleObj>
              </mc:Choice>
              <mc:Fallback>
                <p:oleObj name="Equation" r:id="rId7" imgW="1497950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88000"/>
                        <a:ext cx="3324225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§2.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HỆ THỨC BẤT ĐỊNH HEISENBERG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hinh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793750"/>
            <a:ext cx="34480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830997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sự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nhiễu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xạ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chùm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</a:rPr>
              <a:t>khe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hẹp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rộng</a:t>
            </a:r>
            <a:r>
              <a:rPr lang="en-US" sz="2400" dirty="0" smtClean="0">
                <a:latin typeface="Times New Roman" pitchFamily="18" charset="0"/>
              </a:rPr>
              <a:t> b. </a:t>
            </a:r>
            <a:r>
              <a:rPr lang="en-US" sz="2400" dirty="0" err="1" smtClean="0">
                <a:latin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</a:rPr>
              <a:t>khe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hẹp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nhiễu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xạ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nhau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5908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Độ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bất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định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về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tọa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độ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của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vi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hạt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endParaRPr lang="el-GR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124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chiếu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véc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tơ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trục</a:t>
            </a:r>
            <a:r>
              <a:rPr lang="en-US" sz="2400" dirty="0" smtClean="0">
                <a:latin typeface="Times New Roman" pitchFamily="18" charset="0"/>
              </a:rPr>
              <a:t> x: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5552" y="3124200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psin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l-G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20574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Tọa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</a:rPr>
              <a:t>khe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hẹp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9911" y="2077778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smtClean="0">
                <a:latin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≤ x≤ b</a:t>
            </a:r>
            <a:endParaRPr lang="el-G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7338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Độ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bất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định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về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hình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chiếu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động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lượng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của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vi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hạt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theo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trục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 x: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7034" y="3745523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psin</a:t>
            </a: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endParaRPr lang="el-GR" sz="2400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574" y="4242357"/>
            <a:ext cx="8934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cực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</a:rPr>
              <a:t>: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psin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62510"/>
              </p:ext>
            </p:extLst>
          </p:nvPr>
        </p:nvGraphicFramePr>
        <p:xfrm>
          <a:off x="838200" y="4721607"/>
          <a:ext cx="2352675" cy="80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1143000" imgH="393480" progId="Equation.3">
                  <p:embed/>
                </p:oleObj>
              </mc:Choice>
              <mc:Fallback>
                <p:oleObj name="Equation" r:id="rId4" imgW="1143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1607"/>
                        <a:ext cx="2352675" cy="804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26658"/>
              </p:ext>
            </p:extLst>
          </p:nvPr>
        </p:nvGraphicFramePr>
        <p:xfrm>
          <a:off x="3367454" y="4911970"/>
          <a:ext cx="397497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1955520" imgH="228600" progId="Equation.3">
                  <p:embed/>
                </p:oleObj>
              </mc:Choice>
              <mc:Fallback>
                <p:oleObj name="Equation" r:id="rId6" imgW="1955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454" y="4911970"/>
                        <a:ext cx="3974979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6200" y="5426838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166" y="5950803"/>
            <a:ext cx="9001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09600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l-G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 ≈ h</a:t>
            </a:r>
            <a:endParaRPr 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240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Ý nghĩa: nếu năng l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ợng của hệ ở một trạng thái nào đó càng bất định thì thời gian để hệ tồn tại ở trạng thái đó càng ngắn và ng</a:t>
            </a:r>
            <a:r>
              <a:rPr lang="en-US" sz="2400" dirty="0">
                <a:latin typeface="+mj-lt"/>
              </a:rPr>
              <a:t>ư</a:t>
            </a:r>
            <a:r>
              <a:rPr lang="vi-VN" sz="2400" dirty="0" smtClean="0">
                <a:latin typeface="+mj-lt"/>
              </a:rPr>
              <a:t>ợc lại, 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§2.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HỆ THỨC BẤT ĐỊNH HEISENBERG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173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§3.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</a:rPr>
              <a:t>HÀM SÓNG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1" y="685800"/>
            <a:ext cx="5865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</a:rPr>
              <a:t>  do: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43801"/>
              </p:ext>
            </p:extLst>
          </p:nvPr>
        </p:nvGraphicFramePr>
        <p:xfrm>
          <a:off x="2357438" y="1247775"/>
          <a:ext cx="3149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1600200" imgH="431640" progId="Equation.3">
                  <p:embed/>
                </p:oleObj>
              </mc:Choice>
              <mc:Fallback>
                <p:oleObj name="Equation" r:id="rId3" imgW="1600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247775"/>
                        <a:ext cx="3149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51196"/>
              </p:ext>
            </p:extLst>
          </p:nvPr>
        </p:nvGraphicFramePr>
        <p:xfrm>
          <a:off x="1987550" y="2209800"/>
          <a:ext cx="22812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1218960" imgH="279360" progId="Equation.3">
                  <p:embed/>
                </p:oleObj>
              </mc:Choice>
              <mc:Fallback>
                <p:oleObj name="Equation" r:id="rId5" imgW="121896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209800"/>
                        <a:ext cx="22812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1" y="2743200"/>
            <a:ext cx="6781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chùm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phôtôn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xung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quanh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</a:rPr>
              <a:t> M. </a:t>
            </a:r>
            <a:r>
              <a:rPr lang="en-US" sz="2400" dirty="0" err="1" smtClean="0">
                <a:latin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quanh</a:t>
            </a:r>
            <a:r>
              <a:rPr lang="en-US" sz="2400" dirty="0" smtClean="0">
                <a:latin typeface="Times New Roman" pitchFamily="18" charset="0"/>
              </a:rPr>
              <a:t> M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39" y="2239154"/>
            <a:ext cx="2642161" cy="17218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" y="3657600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847000" y="3679595"/>
            <a:ext cx="4286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1" y="415002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6201" y="4533983"/>
            <a:ext cx="899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4994868"/>
            <a:ext cx="90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5456533"/>
            <a:ext cx="899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1" y="6019800"/>
            <a:ext cx="8991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l-GR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54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173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§3.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</a:rPr>
              <a:t>HÀM SÓNG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755" y="609600"/>
            <a:ext cx="6370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19915"/>
              </p:ext>
            </p:extLst>
          </p:nvPr>
        </p:nvGraphicFramePr>
        <p:xfrm>
          <a:off x="3733800" y="1219200"/>
          <a:ext cx="1402984" cy="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736560" imgH="419040" progId="Equation.3">
                  <p:embed/>
                </p:oleObj>
              </mc:Choice>
              <mc:Fallback>
                <p:oleObj name="Equation" r:id="rId3" imgW="7365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402984" cy="770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755" y="2133600"/>
            <a:ext cx="5772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i="1" dirty="0" err="1" smtClean="0">
                <a:latin typeface="Times New Roman" pitchFamily="18" charset="0"/>
              </a:rPr>
              <a:t>Điều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kiện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của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hàm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sóng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595265"/>
            <a:ext cx="5346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hữu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hạn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56930"/>
            <a:ext cx="5281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trị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13666"/>
            <a:ext cx="313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sóng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tục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191000"/>
            <a:ext cx="5219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</a:rPr>
              <a:t>Đạo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bậc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tục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§4.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PHƯƠNG TRÌNH SCHRODINGER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138535"/>
            <a:ext cx="5630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sóng</a:t>
            </a:r>
            <a:r>
              <a:rPr lang="en-US" sz="2400" dirty="0">
                <a:latin typeface="Times New Roman" pitchFamily="18" charset="0"/>
              </a:rPr>
              <a:t> De Broglie: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73715"/>
              </p:ext>
            </p:extLst>
          </p:nvPr>
        </p:nvGraphicFramePr>
        <p:xfrm>
          <a:off x="1289050" y="1539875"/>
          <a:ext cx="5461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3136680" imgH="431640" progId="Equation.3">
                  <p:embed/>
                </p:oleObj>
              </mc:Choice>
              <mc:Fallback>
                <p:oleObj name="Equation" r:id="rId3" imgW="3136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539875"/>
                        <a:ext cx="5461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2357735"/>
            <a:ext cx="6607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phụ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tọa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943"/>
              </p:ext>
            </p:extLst>
          </p:nvPr>
        </p:nvGraphicFramePr>
        <p:xfrm>
          <a:off x="1905000" y="2885181"/>
          <a:ext cx="2374900" cy="77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85181"/>
                        <a:ext cx="2374900" cy="77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48513"/>
              </p:ext>
            </p:extLst>
          </p:nvPr>
        </p:nvGraphicFramePr>
        <p:xfrm>
          <a:off x="1395413" y="3721100"/>
          <a:ext cx="4167187" cy="80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7" imgW="2209680" imgH="431640" progId="Equation.3">
                  <p:embed/>
                </p:oleObj>
              </mc:Choice>
              <mc:Fallback>
                <p:oleObj name="Equation" r:id="rId7" imgW="2209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721100"/>
                        <a:ext cx="4167187" cy="80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05135"/>
            <a:ext cx="5630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I.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Schrodinger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1142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Microsoft Equation 3.0</vt:lpstr>
      <vt:lpstr>CHƯƠNG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8</dc:title>
  <dc:creator>cyber</dc:creator>
  <cp:lastModifiedBy>cyber</cp:lastModifiedBy>
  <cp:revision>23</cp:revision>
  <dcterms:created xsi:type="dcterms:W3CDTF">2020-05-21T08:43:20Z</dcterms:created>
  <dcterms:modified xsi:type="dcterms:W3CDTF">2020-12-03T10:52:00Z</dcterms:modified>
</cp:coreProperties>
</file>