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284F5C-D313-45FC-9E95-C6EAEA91398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238527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84F5C-D313-45FC-9E95-C6EAEA91398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250228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84F5C-D313-45FC-9E95-C6EAEA91398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246933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84F5C-D313-45FC-9E95-C6EAEA91398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240817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84F5C-D313-45FC-9E95-C6EAEA91398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111379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284F5C-D313-45FC-9E95-C6EAEA91398E}"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370940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284F5C-D313-45FC-9E95-C6EAEA91398E}"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4033558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284F5C-D313-45FC-9E95-C6EAEA91398E}"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350728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84F5C-D313-45FC-9E95-C6EAEA91398E}"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229214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84F5C-D313-45FC-9E95-C6EAEA91398E}"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202697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84F5C-D313-45FC-9E95-C6EAEA91398E}"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5D554-6B32-48FD-BD88-D4EB21DE9A30}" type="slidenum">
              <a:rPr lang="en-US" smtClean="0"/>
              <a:t>‹#›</a:t>
            </a:fld>
            <a:endParaRPr lang="en-US"/>
          </a:p>
        </p:txBody>
      </p:sp>
    </p:spTree>
    <p:extLst>
      <p:ext uri="{BB962C8B-B14F-4D97-AF65-F5344CB8AC3E}">
        <p14:creationId xmlns:p14="http://schemas.microsoft.com/office/powerpoint/2010/main" val="3383162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84F5C-D313-45FC-9E95-C6EAEA91398E}" type="datetimeFigureOut">
              <a:rPr lang="en-US" smtClean="0"/>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5D554-6B32-48FD-BD88-D4EB21DE9A30}" type="slidenum">
              <a:rPr lang="en-US" smtClean="0"/>
              <a:t>‹#›</a:t>
            </a:fld>
            <a:endParaRPr lang="en-US"/>
          </a:p>
        </p:txBody>
      </p:sp>
    </p:spTree>
    <p:extLst>
      <p:ext uri="{BB962C8B-B14F-4D97-AF65-F5344CB8AC3E}">
        <p14:creationId xmlns:p14="http://schemas.microsoft.com/office/powerpoint/2010/main" val="1977405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9.bin"/><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11" Type="http://schemas.openxmlformats.org/officeDocument/2006/relationships/image" Target="../media/image17.wmf"/><Relationship Id="rId5" Type="http://schemas.openxmlformats.org/officeDocument/2006/relationships/image" Target="../media/image18.png"/><Relationship Id="rId10" Type="http://schemas.openxmlformats.org/officeDocument/2006/relationships/oleObject" Target="../embeddings/oleObject12.bin"/><Relationship Id="rId4" Type="http://schemas.openxmlformats.org/officeDocument/2006/relationships/image" Target="../media/image14.wmf"/><Relationship Id="rId9"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5.wmf"/><Relationship Id="rId3" Type="http://schemas.openxmlformats.org/officeDocument/2006/relationships/image" Target="../media/image18.png"/><Relationship Id="rId7" Type="http://schemas.openxmlformats.org/officeDocument/2006/relationships/image" Target="../media/image22.w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3.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29.png"/><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26.wmf"/><Relationship Id="rId4" Type="http://schemas.openxmlformats.org/officeDocument/2006/relationships/oleObject" Target="../embeddings/oleObject18.bin"/><Relationship Id="rId9" Type="http://schemas.openxmlformats.org/officeDocument/2006/relationships/image" Target="../media/image28.wmf"/></Relationships>
</file>

<file path=ppt/slides/_rels/slide1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1.wmf"/><Relationship Id="rId5" Type="http://schemas.openxmlformats.org/officeDocument/2006/relationships/oleObject" Target="../embeddings/oleObject22.bin"/><Relationship Id="rId4" Type="http://schemas.openxmlformats.org/officeDocument/2006/relationships/image" Target="../media/image3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37.png"/><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5.wmf"/></Relationships>
</file>

<file path=ppt/slides/_rels/slide1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29.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3.emf"/><Relationship Id="rId5" Type="http://schemas.openxmlformats.org/officeDocument/2006/relationships/oleObject" Target="../embeddings/Microsoft_Word_97_-_2003_Document2.doc"/><Relationship Id="rId4" Type="http://schemas.openxmlformats.org/officeDocument/2006/relationships/image" Target="../media/image42.wmf"/></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34.bin"/><Relationship Id="rId4" Type="http://schemas.openxmlformats.org/officeDocument/2006/relationships/image" Target="../media/image4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9.wmf"/><Relationship Id="rId5" Type="http://schemas.openxmlformats.org/officeDocument/2006/relationships/oleObject" Target="../embeddings/oleObject37.bin"/><Relationship Id="rId4" Type="http://schemas.openxmlformats.org/officeDocument/2006/relationships/image" Target="../media/image48.wmf"/></Relationships>
</file>

<file path=ppt/slides/_rels/slide24.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1.wmf"/><Relationship Id="rId5" Type="http://schemas.openxmlformats.org/officeDocument/2006/relationships/oleObject" Target="../embeddings/oleObject39.bin"/><Relationship Id="rId4" Type="http://schemas.openxmlformats.org/officeDocument/2006/relationships/image" Target="../media/image50.wmf"/></Relationships>
</file>

<file path=ppt/slides/_rels/slide25.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4.wmf"/><Relationship Id="rId5" Type="http://schemas.openxmlformats.org/officeDocument/2006/relationships/oleObject" Target="../embeddings/oleObject42.bin"/><Relationship Id="rId4" Type="http://schemas.openxmlformats.org/officeDocument/2006/relationships/image" Target="../media/image53.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oleObject" Target="../embeddings/oleObject44.bin"/><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7.wmf"/><Relationship Id="rId5" Type="http://schemas.openxmlformats.org/officeDocument/2006/relationships/oleObject" Target="../embeddings/oleObject45.bin"/><Relationship Id="rId4" Type="http://schemas.openxmlformats.org/officeDocument/2006/relationships/image" Target="../media/image56.wmf"/><Relationship Id="rId9" Type="http://schemas.openxmlformats.org/officeDocument/2006/relationships/image" Target="../media/image58.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CHƯƠNG 9</a:t>
            </a:r>
            <a:endParaRPr lang="en-US" dirty="0"/>
          </a:p>
        </p:txBody>
      </p:sp>
    </p:spTree>
    <p:extLst>
      <p:ext uri="{BB962C8B-B14F-4D97-AF65-F5344CB8AC3E}">
        <p14:creationId xmlns:p14="http://schemas.microsoft.com/office/powerpoint/2010/main" val="1430196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§2.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kim</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loại</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kiềm</a:t>
            </a:r>
            <a:endParaRPr lang="en-US" sz="2400" b="1" dirty="0" smtClean="0">
              <a:solidFill>
                <a:srgbClr val="FFFF00"/>
              </a:solidFill>
              <a:latin typeface="Times New Roman" pitchFamily="18" charset="0"/>
            </a:endParaRPr>
          </a:p>
        </p:txBody>
      </p:sp>
      <p:sp>
        <p:nvSpPr>
          <p:cNvPr id="2" name="Rectangle 1"/>
          <p:cNvSpPr/>
          <p:nvPr/>
        </p:nvSpPr>
        <p:spPr>
          <a:xfrm>
            <a:off x="152401" y="609600"/>
            <a:ext cx="6117340" cy="461665"/>
          </a:xfrm>
          <a:prstGeom prst="rect">
            <a:avLst/>
          </a:prstGeom>
        </p:spPr>
        <p:txBody>
          <a:bodyPr wrap="square">
            <a:spAutoFit/>
          </a:bodyPr>
          <a:lstStyle/>
          <a:p>
            <a:r>
              <a:rPr lang="en-US" sz="2400" b="1" i="1" dirty="0" err="1" smtClean="0">
                <a:latin typeface="Times New Roman" pitchFamily="18" charset="0"/>
              </a:rPr>
              <a:t>Kí</a:t>
            </a:r>
            <a:r>
              <a:rPr lang="en-US" sz="2400" b="1" i="1" dirty="0" smtClean="0">
                <a:latin typeface="Times New Roman" pitchFamily="18" charset="0"/>
              </a:rPr>
              <a:t> </a:t>
            </a:r>
            <a:r>
              <a:rPr lang="en-US" sz="2400" b="1" i="1" dirty="0" err="1" smtClean="0">
                <a:latin typeface="Times New Roman" pitchFamily="18" charset="0"/>
              </a:rPr>
              <a:t>hiệu</a:t>
            </a:r>
            <a:r>
              <a:rPr lang="en-US" sz="2400" b="1" i="1" dirty="0" smtClean="0">
                <a:latin typeface="Times New Roman" pitchFamily="18" charset="0"/>
              </a:rPr>
              <a:t> </a:t>
            </a:r>
            <a:r>
              <a:rPr lang="en-US" sz="2400" b="1" i="1" dirty="0" err="1" smtClean="0">
                <a:latin typeface="Times New Roman" pitchFamily="18" charset="0"/>
              </a:rPr>
              <a:t>trạng</a:t>
            </a:r>
            <a:r>
              <a:rPr lang="en-US" sz="2400" b="1" i="1" dirty="0" smtClean="0">
                <a:latin typeface="Times New Roman" pitchFamily="18" charset="0"/>
              </a:rPr>
              <a:t> </a:t>
            </a:r>
            <a:r>
              <a:rPr lang="en-US" sz="2400" b="1" i="1" dirty="0" err="1" smtClean="0">
                <a:latin typeface="Times New Roman" pitchFamily="18" charset="0"/>
              </a:rPr>
              <a:t>thái</a:t>
            </a:r>
            <a:r>
              <a:rPr lang="en-US" sz="2400" b="1" i="1" dirty="0" smtClean="0">
                <a:latin typeface="Times New Roman" pitchFamily="18" charset="0"/>
              </a:rPr>
              <a:t> </a:t>
            </a:r>
            <a:r>
              <a:rPr lang="en-US" sz="2400" b="1" i="1" dirty="0" err="1" smtClean="0">
                <a:latin typeface="Times New Roman" pitchFamily="18" charset="0"/>
              </a:rPr>
              <a:t>năng</a:t>
            </a:r>
            <a:r>
              <a:rPr lang="en-US" sz="2400" b="1" i="1" dirty="0" smtClean="0">
                <a:latin typeface="Times New Roman" pitchFamily="18" charset="0"/>
              </a:rPr>
              <a:t> </a:t>
            </a:r>
            <a:r>
              <a:rPr lang="en-US" sz="2400" b="1" i="1" dirty="0" err="1" smtClean="0">
                <a:latin typeface="Times New Roman" pitchFamily="18" charset="0"/>
              </a:rPr>
              <a:t>lượng</a:t>
            </a:r>
            <a:r>
              <a:rPr lang="en-US" sz="2400" b="1" i="1" dirty="0" smtClean="0">
                <a:latin typeface="Times New Roman" pitchFamily="18" charset="0"/>
              </a:rPr>
              <a:t> </a:t>
            </a:r>
            <a:r>
              <a:rPr lang="en-US" sz="2400" b="1" i="1" dirty="0" err="1" smtClean="0">
                <a:latin typeface="Times New Roman" pitchFamily="18" charset="0"/>
              </a:rPr>
              <a:t>nX</a:t>
            </a:r>
            <a:endParaRPr lang="en-US" sz="2400" dirty="0"/>
          </a:p>
        </p:txBody>
      </p:sp>
      <p:sp>
        <p:nvSpPr>
          <p:cNvPr id="3" name="Rectangle 2"/>
          <p:cNvSpPr/>
          <p:nvPr/>
        </p:nvSpPr>
        <p:spPr>
          <a:xfrm>
            <a:off x="152401" y="1143000"/>
            <a:ext cx="5699757" cy="461665"/>
          </a:xfrm>
          <a:prstGeom prst="rect">
            <a:avLst/>
          </a:prstGeom>
        </p:spPr>
        <p:txBody>
          <a:bodyPr wrap="square">
            <a:spAutoFit/>
          </a:bodyPr>
          <a:lstStyle/>
          <a:p>
            <a:r>
              <a:rPr lang="en-US" sz="2400" dirty="0" smtClean="0">
                <a:latin typeface="Times New Roman" pitchFamily="18" charset="0"/>
                <a:cs typeface="Times New Roman" pitchFamily="18" charset="0"/>
              </a:rPr>
              <a:t>ℓ = 0        1         2          3</a:t>
            </a:r>
          </a:p>
        </p:txBody>
      </p:sp>
      <p:sp>
        <p:nvSpPr>
          <p:cNvPr id="5" name="Rectangle 4"/>
          <p:cNvSpPr/>
          <p:nvPr/>
        </p:nvSpPr>
        <p:spPr>
          <a:xfrm>
            <a:off x="152401" y="1676400"/>
            <a:ext cx="5703476" cy="461665"/>
          </a:xfrm>
          <a:prstGeom prst="rect">
            <a:avLst/>
          </a:prstGeom>
        </p:spPr>
        <p:txBody>
          <a:bodyPr wrap="square">
            <a:spAutoFit/>
          </a:bodyPr>
          <a:lstStyle/>
          <a:p>
            <a:r>
              <a:rPr lang="en-US" sz="2400" dirty="0" smtClean="0">
                <a:latin typeface="Times New Roman" pitchFamily="18" charset="0"/>
                <a:cs typeface="Times New Roman" pitchFamily="18" charset="0"/>
              </a:rPr>
              <a:t>X   S        P         D         F</a:t>
            </a:r>
          </a:p>
        </p:txBody>
      </p:sp>
      <p:graphicFrame>
        <p:nvGraphicFramePr>
          <p:cNvPr id="6" name="Object 5"/>
          <p:cNvGraphicFramePr>
            <a:graphicFrameLocks noChangeAspect="1"/>
          </p:cNvGraphicFramePr>
          <p:nvPr>
            <p:extLst>
              <p:ext uri="{D42A27DB-BD31-4B8C-83A1-F6EECF244321}">
                <p14:modId xmlns:p14="http://schemas.microsoft.com/office/powerpoint/2010/main" val="589751977"/>
              </p:ext>
            </p:extLst>
          </p:nvPr>
        </p:nvGraphicFramePr>
        <p:xfrm>
          <a:off x="13347" y="2514600"/>
          <a:ext cx="9968853" cy="3962400"/>
        </p:xfrm>
        <a:graphic>
          <a:graphicData uri="http://schemas.openxmlformats.org/presentationml/2006/ole">
            <mc:AlternateContent xmlns:mc="http://schemas.openxmlformats.org/markup-compatibility/2006">
              <mc:Choice xmlns:v="urn:schemas-microsoft-com:vml" Requires="v">
                <p:oleObj spid="_x0000_s7187" name="Document" r:id="rId3" imgW="5627074" imgH="2236642" progId="Word.Document.8">
                  <p:embed/>
                </p:oleObj>
              </mc:Choice>
              <mc:Fallback>
                <p:oleObj name="Document" r:id="rId3" imgW="5627074" imgH="223664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47" y="2514600"/>
                        <a:ext cx="9968853" cy="3962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§2.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kim</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loại</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kiềm</a:t>
            </a:r>
            <a:endParaRPr lang="en-US" sz="2400" b="1" dirty="0" smtClean="0">
              <a:solidFill>
                <a:srgbClr val="FFFF00"/>
              </a:solidFill>
              <a:latin typeface="Times New Roman" pitchFamily="18" charset="0"/>
            </a:endParaRPr>
          </a:p>
        </p:txBody>
      </p:sp>
      <p:sp>
        <p:nvSpPr>
          <p:cNvPr id="2" name="Rectangle 1"/>
          <p:cNvSpPr/>
          <p:nvPr/>
        </p:nvSpPr>
        <p:spPr>
          <a:xfrm>
            <a:off x="76200" y="685800"/>
            <a:ext cx="6340215" cy="461665"/>
          </a:xfrm>
          <a:prstGeom prst="rect">
            <a:avLst/>
          </a:prstGeom>
        </p:spPr>
        <p:txBody>
          <a:bodyPr wrap="square">
            <a:spAutoFit/>
          </a:bodyPr>
          <a:lstStyle/>
          <a:p>
            <a:r>
              <a:rPr lang="en-US" sz="2400" b="1" i="1" dirty="0" err="1" smtClean="0">
                <a:latin typeface="Times New Roman" pitchFamily="18" charset="0"/>
              </a:rPr>
              <a:t>Quang</a:t>
            </a:r>
            <a:r>
              <a:rPr lang="en-US" sz="2400" b="1" i="1" dirty="0" smtClean="0">
                <a:latin typeface="Times New Roman" pitchFamily="18" charset="0"/>
              </a:rPr>
              <a:t>  </a:t>
            </a:r>
            <a:r>
              <a:rPr lang="en-US" sz="2400" b="1" i="1" dirty="0" err="1" smtClean="0">
                <a:latin typeface="Times New Roman" pitchFamily="18" charset="0"/>
              </a:rPr>
              <a:t>phổ</a:t>
            </a:r>
            <a:r>
              <a:rPr lang="en-US" sz="2400" b="1" i="1" dirty="0" smtClean="0">
                <a:latin typeface="Times New Roman" pitchFamily="18" charset="0"/>
              </a:rPr>
              <a:t> </a:t>
            </a:r>
            <a:r>
              <a:rPr lang="en-US" sz="2400" b="1" i="1" dirty="0" err="1" smtClean="0">
                <a:latin typeface="Times New Roman" pitchFamily="18" charset="0"/>
              </a:rPr>
              <a:t>nguyên</a:t>
            </a:r>
            <a:r>
              <a:rPr lang="en-US" sz="2400" b="1" i="1" dirty="0" smtClean="0">
                <a:latin typeface="Times New Roman" pitchFamily="18" charset="0"/>
              </a:rPr>
              <a:t> </a:t>
            </a:r>
            <a:r>
              <a:rPr lang="en-US" sz="2400" b="1" i="1" dirty="0" err="1" smtClean="0">
                <a:latin typeface="Times New Roman" pitchFamily="18" charset="0"/>
              </a:rPr>
              <a:t>tử</a:t>
            </a:r>
            <a:r>
              <a:rPr lang="en-US" sz="2400" b="1" i="1" dirty="0" smtClean="0">
                <a:latin typeface="Times New Roman" pitchFamily="18" charset="0"/>
              </a:rPr>
              <a:t> </a:t>
            </a:r>
            <a:r>
              <a:rPr lang="en-US" sz="2400" b="1" i="1" dirty="0" err="1" smtClean="0">
                <a:latin typeface="Times New Roman" pitchFamily="18" charset="0"/>
              </a:rPr>
              <a:t>kim</a:t>
            </a:r>
            <a:r>
              <a:rPr lang="en-US" sz="2400" b="1" i="1" dirty="0" smtClean="0">
                <a:latin typeface="Times New Roman" pitchFamily="18" charset="0"/>
              </a:rPr>
              <a:t> </a:t>
            </a:r>
            <a:r>
              <a:rPr lang="en-US" sz="2400" b="1" i="1" dirty="0" err="1" smtClean="0">
                <a:latin typeface="Times New Roman" pitchFamily="18" charset="0"/>
              </a:rPr>
              <a:t>loại</a:t>
            </a:r>
            <a:r>
              <a:rPr lang="en-US" sz="2400" b="1" i="1" dirty="0" smtClean="0">
                <a:latin typeface="Times New Roman" pitchFamily="18" charset="0"/>
              </a:rPr>
              <a:t> </a:t>
            </a:r>
            <a:r>
              <a:rPr lang="en-US" sz="2400" b="1" i="1" dirty="0" err="1" smtClean="0">
                <a:latin typeface="Times New Roman" pitchFamily="18" charset="0"/>
              </a:rPr>
              <a:t>kiềm</a:t>
            </a:r>
            <a:endParaRPr lang="en-US" sz="2400" b="1" i="1" dirty="0" smtClean="0">
              <a:latin typeface="Times New Roman" pitchFamily="18" charset="0"/>
            </a:endParaRPr>
          </a:p>
        </p:txBody>
      </p:sp>
      <p:sp>
        <p:nvSpPr>
          <p:cNvPr id="3" name="Rectangle 2"/>
          <p:cNvSpPr/>
          <p:nvPr/>
        </p:nvSpPr>
        <p:spPr>
          <a:xfrm>
            <a:off x="152400" y="1147465"/>
            <a:ext cx="5029200" cy="1569660"/>
          </a:xfrm>
          <a:prstGeom prst="rect">
            <a:avLst/>
          </a:prstGeom>
        </p:spPr>
        <p:txBody>
          <a:bodyPr wrap="square">
            <a:spAutoFit/>
          </a:bodyPr>
          <a:lstStyle/>
          <a:p>
            <a:pPr algn="just"/>
            <a:r>
              <a:rPr lang="en-US" sz="2400" dirty="0" err="1" smtClean="0">
                <a:latin typeface="Times New Roman" pitchFamily="18" charset="0"/>
              </a:rPr>
              <a:t>Khi</a:t>
            </a:r>
            <a:r>
              <a:rPr lang="en-US" sz="2400" dirty="0" smtClean="0">
                <a:latin typeface="Times New Roman" pitchFamily="18" charset="0"/>
              </a:rPr>
              <a:t> e </a:t>
            </a:r>
            <a:r>
              <a:rPr lang="en-US" sz="2400" dirty="0" err="1" smtClean="0">
                <a:latin typeface="Times New Roman" pitchFamily="18" charset="0"/>
              </a:rPr>
              <a:t>chuyển</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trạng</a:t>
            </a:r>
            <a:r>
              <a:rPr lang="en-US" sz="2400" dirty="0" smtClean="0">
                <a:latin typeface="Times New Roman" pitchFamily="18" charset="0"/>
              </a:rPr>
              <a:t> </a:t>
            </a:r>
            <a:r>
              <a:rPr lang="en-US" sz="2400" dirty="0" err="1" smtClean="0">
                <a:latin typeface="Times New Roman" pitchFamily="18" charset="0"/>
              </a:rPr>
              <a:t>thái</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mức</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cao</a:t>
            </a:r>
            <a:r>
              <a:rPr lang="en-US" sz="2400" dirty="0" smtClean="0">
                <a:latin typeface="Times New Roman" pitchFamily="18" charset="0"/>
              </a:rPr>
              <a:t> </a:t>
            </a:r>
            <a:r>
              <a:rPr lang="en-US" sz="2400" dirty="0" err="1" smtClean="0">
                <a:latin typeface="Times New Roman" pitchFamily="18" charset="0"/>
              </a:rPr>
              <a:t>xuống</a:t>
            </a:r>
            <a:r>
              <a:rPr lang="en-US" sz="2400" dirty="0" smtClean="0">
                <a:latin typeface="Times New Roman" pitchFamily="18" charset="0"/>
              </a:rPr>
              <a:t> </a:t>
            </a:r>
            <a:r>
              <a:rPr lang="en-US" sz="2400" dirty="0" err="1" smtClean="0">
                <a:latin typeface="Times New Roman" pitchFamily="18" charset="0"/>
              </a:rPr>
              <a:t>trạng</a:t>
            </a:r>
            <a:r>
              <a:rPr lang="en-US" sz="2400" dirty="0" smtClean="0">
                <a:latin typeface="Times New Roman" pitchFamily="18" charset="0"/>
              </a:rPr>
              <a:t> </a:t>
            </a:r>
            <a:r>
              <a:rPr lang="en-US" sz="2400" dirty="0" err="1" smtClean="0">
                <a:latin typeface="Times New Roman" pitchFamily="18" charset="0"/>
              </a:rPr>
              <a:t>thái</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mức</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thấp</a:t>
            </a:r>
            <a:r>
              <a:rPr lang="en-US" sz="2400" dirty="0" smtClean="0">
                <a:latin typeface="Times New Roman" pitchFamily="18" charset="0"/>
              </a:rPr>
              <a:t> </a:t>
            </a:r>
            <a:r>
              <a:rPr lang="en-US" sz="2400" dirty="0" err="1" smtClean="0">
                <a:latin typeface="Times New Roman" pitchFamily="18" charset="0"/>
              </a:rPr>
              <a:t>thì</a:t>
            </a:r>
            <a:r>
              <a:rPr lang="en-US" sz="2400" dirty="0" smtClean="0">
                <a:latin typeface="Times New Roman" pitchFamily="18" charset="0"/>
              </a:rPr>
              <a:t> </a:t>
            </a:r>
            <a:r>
              <a:rPr lang="en-US" sz="2400" dirty="0" err="1" smtClean="0">
                <a:latin typeface="Times New Roman" pitchFamily="18" charset="0"/>
              </a:rPr>
              <a:t>phải</a:t>
            </a:r>
            <a:r>
              <a:rPr lang="en-US" sz="2400" dirty="0" smtClean="0">
                <a:latin typeface="Times New Roman" pitchFamily="18" charset="0"/>
              </a:rPr>
              <a:t> </a:t>
            </a:r>
            <a:r>
              <a:rPr lang="en-US" sz="2400" dirty="0" err="1" smtClean="0">
                <a:latin typeface="Times New Roman" pitchFamily="18" charset="0"/>
              </a:rPr>
              <a:t>tuân</a:t>
            </a:r>
            <a:r>
              <a:rPr lang="en-US" sz="2400" dirty="0" smtClean="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quy</a:t>
            </a:r>
            <a:r>
              <a:rPr lang="en-US" sz="2400" dirty="0" smtClean="0">
                <a:latin typeface="Times New Roman" pitchFamily="18" charset="0"/>
              </a:rPr>
              <a:t> </a:t>
            </a:r>
            <a:r>
              <a:rPr lang="en-US" sz="2400" dirty="0" err="1" smtClean="0">
                <a:latin typeface="Times New Roman" pitchFamily="18" charset="0"/>
              </a:rPr>
              <a:t>tắc</a:t>
            </a:r>
            <a:r>
              <a:rPr lang="en-US" sz="2400" dirty="0" smtClean="0">
                <a:latin typeface="Times New Roman" pitchFamily="18" charset="0"/>
              </a:rPr>
              <a:t> </a:t>
            </a:r>
            <a:r>
              <a:rPr lang="en-US" sz="2400" dirty="0" err="1" smtClean="0">
                <a:latin typeface="Times New Roman" pitchFamily="18" charset="0"/>
              </a:rPr>
              <a:t>lựa</a:t>
            </a:r>
            <a:r>
              <a:rPr lang="en-US" sz="2400" dirty="0" smtClean="0">
                <a:latin typeface="Times New Roman" pitchFamily="18" charset="0"/>
              </a:rPr>
              <a:t> </a:t>
            </a:r>
            <a:r>
              <a:rPr lang="en-US" sz="2400" dirty="0" err="1" smtClean="0">
                <a:latin typeface="Times New Roman" pitchFamily="18" charset="0"/>
              </a:rPr>
              <a:t>chọn</a:t>
            </a:r>
            <a:r>
              <a:rPr lang="en-US" sz="2400" dirty="0" smtClean="0">
                <a:latin typeface="Times New Roman" pitchFamily="18" charset="0"/>
              </a:rPr>
              <a:t>: </a:t>
            </a:r>
            <a:r>
              <a:rPr lang="el-GR" sz="2400" dirty="0" smtClean="0">
                <a:solidFill>
                  <a:srgbClr val="FF0000"/>
                </a:solidFill>
                <a:latin typeface="Times New Roman" pitchFamily="18" charset="0"/>
                <a:cs typeface="Times New Roman" pitchFamily="18" charset="0"/>
              </a:rPr>
              <a:t>Δℓ</a:t>
            </a:r>
            <a:r>
              <a:rPr lang="en-US" sz="2400" dirty="0" smtClean="0">
                <a:solidFill>
                  <a:srgbClr val="FF0000"/>
                </a:solidFill>
                <a:latin typeface="Times New Roman" pitchFamily="18" charset="0"/>
                <a:cs typeface="Times New Roman" pitchFamily="18" charset="0"/>
              </a:rPr>
              <a:t> = ±1</a:t>
            </a:r>
          </a:p>
        </p:txBody>
      </p:sp>
      <p:pic>
        <p:nvPicPr>
          <p:cNvPr id="5" name="Picture 4" descr="hinh mo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0553" y="662354"/>
            <a:ext cx="3131047" cy="4314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5791200" y="5056187"/>
            <a:ext cx="36576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eaLnBrk="1" hangingPunct="1">
              <a:spcBef>
                <a:spcPct val="50000"/>
              </a:spcBef>
            </a:pPr>
            <a:r>
              <a:rPr lang="en-US" dirty="0" err="1">
                <a:latin typeface="Times New Roman" pitchFamily="18" charset="0"/>
              </a:rPr>
              <a:t>Sơ</a:t>
            </a:r>
            <a:r>
              <a:rPr lang="en-US" dirty="0">
                <a:latin typeface="Times New Roman" pitchFamily="18" charset="0"/>
              </a:rPr>
              <a:t> </a:t>
            </a:r>
            <a:r>
              <a:rPr lang="en-US" dirty="0" err="1">
                <a:latin typeface="Times New Roman" pitchFamily="18" charset="0"/>
              </a:rPr>
              <a:t>đồ</a:t>
            </a:r>
            <a:r>
              <a:rPr lang="en-US" dirty="0">
                <a:latin typeface="Times New Roman" pitchFamily="18" charset="0"/>
              </a:rPr>
              <a:t> </a:t>
            </a:r>
            <a:r>
              <a:rPr lang="en-US" dirty="0" err="1">
                <a:latin typeface="Times New Roman" pitchFamily="18" charset="0"/>
              </a:rPr>
              <a:t>quang</a:t>
            </a:r>
            <a:r>
              <a:rPr lang="en-US" dirty="0">
                <a:latin typeface="Times New Roman" pitchFamily="18" charset="0"/>
              </a:rPr>
              <a:t> </a:t>
            </a:r>
            <a:r>
              <a:rPr lang="en-US" dirty="0" err="1">
                <a:latin typeface="Times New Roman" pitchFamily="18" charset="0"/>
              </a:rPr>
              <a:t>phổ</a:t>
            </a:r>
            <a:r>
              <a:rPr lang="en-US" dirty="0">
                <a:latin typeface="Times New Roman" pitchFamily="18" charset="0"/>
              </a:rPr>
              <a:t> </a:t>
            </a:r>
            <a:r>
              <a:rPr lang="en-US" dirty="0" err="1">
                <a:latin typeface="Times New Roman" pitchFamily="18" charset="0"/>
              </a:rPr>
              <a:t>nguyên</a:t>
            </a:r>
            <a:r>
              <a:rPr lang="en-US" dirty="0">
                <a:latin typeface="Times New Roman" pitchFamily="18" charset="0"/>
              </a:rPr>
              <a:t> </a:t>
            </a:r>
            <a:r>
              <a:rPr lang="en-US" dirty="0" err="1">
                <a:latin typeface="Times New Roman" pitchFamily="18" charset="0"/>
              </a:rPr>
              <a:t>tử</a:t>
            </a:r>
            <a:r>
              <a:rPr lang="en-US" dirty="0">
                <a:latin typeface="Times New Roman" pitchFamily="18" charset="0"/>
              </a:rPr>
              <a:t> Li</a:t>
            </a:r>
          </a:p>
          <a:p>
            <a:pPr eaLnBrk="1" hangingPunct="1">
              <a:spcBef>
                <a:spcPct val="50000"/>
              </a:spcBef>
            </a:pPr>
            <a:r>
              <a:rPr lang="en-US" dirty="0" err="1">
                <a:latin typeface="Times New Roman" pitchFamily="18" charset="0"/>
              </a:rPr>
              <a:t>a.dãy</a:t>
            </a:r>
            <a:r>
              <a:rPr lang="en-US" dirty="0">
                <a:latin typeface="Times New Roman" pitchFamily="18" charset="0"/>
              </a:rPr>
              <a:t> </a:t>
            </a:r>
            <a:r>
              <a:rPr lang="en-US" dirty="0" err="1">
                <a:latin typeface="Times New Roman" pitchFamily="18" charset="0"/>
              </a:rPr>
              <a:t>chính</a:t>
            </a:r>
            <a:r>
              <a:rPr lang="en-US" dirty="0">
                <a:latin typeface="Times New Roman" pitchFamily="18" charset="0"/>
              </a:rPr>
              <a:t>           b. </a:t>
            </a:r>
            <a:r>
              <a:rPr lang="en-US" dirty="0" err="1">
                <a:latin typeface="Times New Roman" pitchFamily="18" charset="0"/>
              </a:rPr>
              <a:t>dãy</a:t>
            </a:r>
            <a:r>
              <a:rPr lang="en-US" dirty="0">
                <a:latin typeface="Times New Roman" pitchFamily="18" charset="0"/>
              </a:rPr>
              <a:t> </a:t>
            </a:r>
            <a:r>
              <a:rPr lang="en-US" dirty="0" err="1">
                <a:latin typeface="Times New Roman" pitchFamily="18" charset="0"/>
              </a:rPr>
              <a:t>phụ</a:t>
            </a:r>
            <a:r>
              <a:rPr lang="en-US" dirty="0">
                <a:latin typeface="Times New Roman" pitchFamily="18" charset="0"/>
              </a:rPr>
              <a:t> II</a:t>
            </a:r>
          </a:p>
          <a:p>
            <a:pPr eaLnBrk="1" hangingPunct="1">
              <a:spcBef>
                <a:spcPct val="50000"/>
              </a:spcBef>
            </a:pPr>
            <a:r>
              <a:rPr lang="en-US" dirty="0" err="1">
                <a:latin typeface="Times New Roman" pitchFamily="18" charset="0"/>
              </a:rPr>
              <a:t>c.dãy</a:t>
            </a:r>
            <a:r>
              <a:rPr lang="en-US" dirty="0">
                <a:latin typeface="Times New Roman" pitchFamily="18" charset="0"/>
              </a:rPr>
              <a:t> </a:t>
            </a:r>
            <a:r>
              <a:rPr lang="en-US" dirty="0" err="1">
                <a:latin typeface="Times New Roman" pitchFamily="18" charset="0"/>
              </a:rPr>
              <a:t>phụ</a:t>
            </a:r>
            <a:r>
              <a:rPr lang="en-US" dirty="0">
                <a:latin typeface="Times New Roman" pitchFamily="18" charset="0"/>
              </a:rPr>
              <a:t> I           d. </a:t>
            </a:r>
            <a:r>
              <a:rPr lang="en-US" dirty="0" err="1">
                <a:latin typeface="Times New Roman" pitchFamily="18" charset="0"/>
              </a:rPr>
              <a:t>dãy</a:t>
            </a:r>
            <a:r>
              <a:rPr lang="en-US" dirty="0">
                <a:latin typeface="Times New Roman" pitchFamily="18" charset="0"/>
              </a:rPr>
              <a:t> </a:t>
            </a:r>
            <a:r>
              <a:rPr lang="en-US" dirty="0" err="1">
                <a:latin typeface="Times New Roman" pitchFamily="18" charset="0"/>
              </a:rPr>
              <a:t>cơ</a:t>
            </a:r>
            <a:r>
              <a:rPr lang="en-US" dirty="0">
                <a:latin typeface="Times New Roman" pitchFamily="18" charset="0"/>
              </a:rPr>
              <a:t> </a:t>
            </a:r>
            <a:r>
              <a:rPr lang="en-US" dirty="0" err="1">
                <a:latin typeface="Times New Roman" pitchFamily="18" charset="0"/>
              </a:rPr>
              <a:t>bản</a:t>
            </a:r>
            <a:endParaRPr lang="en-US" dirty="0">
              <a:latin typeface="Times New Roman" pitchFamily="18" charset="0"/>
            </a:endParaRPr>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§3. </a:t>
            </a:r>
            <a:r>
              <a:rPr lang="en-US" sz="2400" b="1" dirty="0" err="1" smtClean="0">
                <a:solidFill>
                  <a:srgbClr val="FFFF00"/>
                </a:solidFill>
                <a:latin typeface="Times New Roman" pitchFamily="18" charset="0"/>
              </a:rPr>
              <a:t>Mô</a:t>
            </a:r>
            <a:r>
              <a:rPr lang="en-US" sz="2400" b="1" dirty="0" smtClean="0">
                <a:solidFill>
                  <a:srgbClr val="FFFF00"/>
                </a:solidFill>
                <a:latin typeface="Times New Roman" pitchFamily="18" charset="0"/>
              </a:rPr>
              <a:t> men </a:t>
            </a:r>
            <a:r>
              <a:rPr lang="en-US" sz="2400" b="1" dirty="0" err="1" smtClean="0">
                <a:solidFill>
                  <a:srgbClr val="FFFF00"/>
                </a:solidFill>
                <a:latin typeface="Times New Roman" pitchFamily="18" charset="0"/>
              </a:rPr>
              <a:t>động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lượng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và</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mômen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từ</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sp>
        <p:nvSpPr>
          <p:cNvPr id="2" name="Rectangle 1"/>
          <p:cNvSpPr/>
          <p:nvPr/>
        </p:nvSpPr>
        <p:spPr>
          <a:xfrm>
            <a:off x="1" y="685800"/>
            <a:ext cx="6156728" cy="461665"/>
          </a:xfrm>
          <a:prstGeom prst="rect">
            <a:avLst/>
          </a:prstGeom>
        </p:spPr>
        <p:txBody>
          <a:bodyPr wrap="square">
            <a:spAutoFit/>
          </a:bodyPr>
          <a:lstStyle/>
          <a:p>
            <a:pPr marL="711200" indent="-711200"/>
            <a:r>
              <a:rPr lang="en-US" sz="2400" b="1" dirty="0">
                <a:solidFill>
                  <a:schemeClr val="hlink"/>
                </a:solidFill>
                <a:latin typeface="Times New Roman" pitchFamily="18" charset="0"/>
              </a:rPr>
              <a:t>I. </a:t>
            </a:r>
            <a:r>
              <a:rPr lang="en-US" sz="2400" b="1" dirty="0" err="1">
                <a:solidFill>
                  <a:schemeClr val="hlink"/>
                </a:solidFill>
                <a:latin typeface="Times New Roman" pitchFamily="18" charset="0"/>
              </a:rPr>
              <a:t>Mômen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động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lượng</a:t>
            </a:r>
            <a:r>
              <a:rPr lang="en-US" sz="2400" b="1" dirty="0">
                <a:solidFill>
                  <a:schemeClr val="hlink"/>
                </a:solidFill>
                <a:latin typeface="Times New Roman" pitchFamily="18" charset="0"/>
              </a:rPr>
              <a:t> </a:t>
            </a:r>
            <a:r>
              <a:rPr lang="en-US" sz="2400" b="1" dirty="0" smtClean="0">
                <a:solidFill>
                  <a:schemeClr val="hlink"/>
                </a:solidFill>
                <a:latin typeface="Times New Roman" pitchFamily="18" charset="0"/>
              </a:rPr>
              <a:t>orbital</a:t>
            </a:r>
            <a:endParaRPr lang="en-US" sz="2400" b="1" dirty="0">
              <a:solidFill>
                <a:schemeClr val="hlink"/>
              </a:solidFill>
              <a:latin typeface="Times New Roman" pitchFamily="18" charset="0"/>
            </a:endParaRPr>
          </a:p>
        </p:txBody>
      </p:sp>
      <p:sp>
        <p:nvSpPr>
          <p:cNvPr id="3" name="Rectangle 2"/>
          <p:cNvSpPr/>
          <p:nvPr/>
        </p:nvSpPr>
        <p:spPr>
          <a:xfrm>
            <a:off x="106565" y="3046968"/>
            <a:ext cx="5943599" cy="830997"/>
          </a:xfrm>
          <a:prstGeom prst="rect">
            <a:avLst/>
          </a:prstGeom>
        </p:spPr>
        <p:txBody>
          <a:bodyPr wrap="square">
            <a:spAutoFit/>
          </a:bodyPr>
          <a:lstStyle/>
          <a:p>
            <a:r>
              <a:rPr lang="en-US" sz="2400" dirty="0">
                <a:latin typeface="Times New Roman" pitchFamily="18" charset="0"/>
              </a:rPr>
              <a:t>Theo </a:t>
            </a:r>
            <a:r>
              <a:rPr lang="en-US" sz="2400" dirty="0" err="1">
                <a:latin typeface="Times New Roman" pitchFamily="18" charset="0"/>
              </a:rPr>
              <a:t>quan</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cơ</a:t>
            </a:r>
            <a:r>
              <a:rPr lang="en-US" sz="2400" dirty="0">
                <a:latin typeface="Times New Roman" pitchFamily="18" charset="0"/>
              </a:rPr>
              <a:t> </a:t>
            </a:r>
            <a:r>
              <a:rPr lang="en-US" sz="2400" dirty="0" err="1">
                <a:latin typeface="Times New Roman" pitchFamily="18" charset="0"/>
              </a:rPr>
              <a:t>học</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smtClean="0">
                <a:latin typeface="Times New Roman" pitchFamily="18" charset="0"/>
              </a:rPr>
              <a:t>thì</a:t>
            </a:r>
            <a:r>
              <a:rPr lang="en-US" sz="2400" dirty="0" smtClean="0">
                <a:latin typeface="Times New Roman" pitchFamily="18" charset="0"/>
              </a:rPr>
              <a:t> </a:t>
            </a:r>
            <a:r>
              <a:rPr lang="en-US" sz="2400" dirty="0" err="1" smtClean="0">
                <a:latin typeface="Times New Roman" pitchFamily="18" charset="0"/>
              </a:rPr>
              <a:t>mômen</a:t>
            </a:r>
            <a:r>
              <a:rPr lang="en-US" sz="2400" dirty="0" smtClean="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orbital </a:t>
            </a:r>
            <a:r>
              <a:rPr lang="en-US" sz="2400" dirty="0" err="1" smtClean="0">
                <a:latin typeface="Times New Roman" pitchFamily="18" charset="0"/>
              </a:rPr>
              <a:t>có</a:t>
            </a:r>
            <a:r>
              <a:rPr lang="en-US" sz="2400" dirty="0" smtClean="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lớn</a:t>
            </a:r>
            <a:r>
              <a:rPr lang="en-US" sz="2400" dirty="0">
                <a:latin typeface="Times New Roman" pitchFamily="18"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426734745"/>
              </p:ext>
            </p:extLst>
          </p:nvPr>
        </p:nvGraphicFramePr>
        <p:xfrm>
          <a:off x="2438400" y="4038600"/>
          <a:ext cx="1905000" cy="509296"/>
        </p:xfrm>
        <a:graphic>
          <a:graphicData uri="http://schemas.openxmlformats.org/presentationml/2006/ole">
            <mc:AlternateContent xmlns:mc="http://schemas.openxmlformats.org/markup-compatibility/2006">
              <mc:Choice xmlns:v="urn:schemas-microsoft-com:vml" Requires="v">
                <p:oleObj spid="_x0000_s8279" name="Equation" r:id="rId3" imgW="965200" imgH="254000" progId="Equation.3">
                  <p:embed/>
                </p:oleObj>
              </mc:Choice>
              <mc:Fallback>
                <p:oleObj name="Equation" r:id="rId3" imgW="9652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038600"/>
                        <a:ext cx="1905000" cy="509296"/>
                      </a:xfrm>
                      <a:prstGeom prst="rect">
                        <a:avLst/>
                      </a:prstGeom>
                      <a:noFill/>
                      <a:ln w="9525">
                        <a:solidFill>
                          <a:schemeClr val="folHlink"/>
                        </a:solidFill>
                        <a:miter lim="800000"/>
                        <a:headEnd/>
                        <a:tailEnd/>
                      </a:ln>
                    </p:spPr>
                  </p:pic>
                </p:oleObj>
              </mc:Fallback>
            </mc:AlternateContent>
          </a:graphicData>
        </a:graphic>
      </p:graphicFrame>
      <p:pic>
        <p:nvPicPr>
          <p:cNvPr id="6" name="Picture 6" descr="hinh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2439" y="1147465"/>
            <a:ext cx="2581275"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6201" y="1165050"/>
            <a:ext cx="5791200" cy="830997"/>
          </a:xfrm>
          <a:prstGeom prst="rect">
            <a:avLst/>
          </a:prstGeom>
        </p:spPr>
        <p:txBody>
          <a:bodyPr wrap="square">
            <a:spAutoFit/>
          </a:bodyPr>
          <a:lstStyle/>
          <a:p>
            <a:r>
              <a:rPr lang="en-US" sz="2400" dirty="0">
                <a:latin typeface="Times New Roman" pitchFamily="18" charset="0"/>
              </a:rPr>
              <a:t>Theo </a:t>
            </a:r>
            <a:r>
              <a:rPr lang="en-US" sz="2400" dirty="0" err="1">
                <a:latin typeface="Times New Roman" pitchFamily="18" charset="0"/>
              </a:rPr>
              <a:t>quan</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cơ</a:t>
            </a:r>
            <a:r>
              <a:rPr lang="en-US" sz="2400" dirty="0">
                <a:latin typeface="Times New Roman" pitchFamily="18" charset="0"/>
              </a:rPr>
              <a:t> </a:t>
            </a:r>
            <a:r>
              <a:rPr lang="en-US" sz="2400" dirty="0" err="1" smtClean="0">
                <a:latin typeface="Times New Roman" pitchFamily="18" charset="0"/>
              </a:rPr>
              <a:t>học</a:t>
            </a:r>
            <a:r>
              <a:rPr lang="en-US" sz="2400" dirty="0" smtClean="0">
                <a:latin typeface="Times New Roman" pitchFamily="18" charset="0"/>
              </a:rPr>
              <a:t> </a:t>
            </a:r>
            <a:r>
              <a:rPr lang="en-US" sz="2400" dirty="0" err="1" smtClean="0">
                <a:latin typeface="Times New Roman" pitchFamily="18" charset="0"/>
              </a:rPr>
              <a:t>cổ</a:t>
            </a:r>
            <a:r>
              <a:rPr lang="en-US" sz="2400" dirty="0" smtClean="0">
                <a:latin typeface="Times New Roman" pitchFamily="18" charset="0"/>
              </a:rPr>
              <a:t> </a:t>
            </a:r>
            <a:r>
              <a:rPr lang="en-US" sz="2400" dirty="0" err="1" smtClean="0">
                <a:latin typeface="Times New Roman" pitchFamily="18" charset="0"/>
              </a:rPr>
              <a:t>điển</a:t>
            </a:r>
            <a:r>
              <a:rPr lang="en-US" sz="2400" dirty="0" smtClean="0">
                <a:latin typeface="Times New Roman" pitchFamily="18" charset="0"/>
              </a:rPr>
              <a:t> </a:t>
            </a:r>
            <a:r>
              <a:rPr lang="en-US" sz="2400" dirty="0" err="1" smtClean="0">
                <a:latin typeface="Times New Roman" pitchFamily="18" charset="0"/>
              </a:rPr>
              <a:t>thì</a:t>
            </a:r>
            <a:r>
              <a:rPr lang="en-US" sz="2400" dirty="0" smtClean="0">
                <a:latin typeface="Times New Roman" pitchFamily="18" charset="0"/>
              </a:rPr>
              <a:t> </a:t>
            </a:r>
            <a:r>
              <a:rPr lang="en-US" sz="2400" dirty="0" err="1">
                <a:latin typeface="Times New Roman" pitchFamily="18" charset="0"/>
              </a:rPr>
              <a:t>mômen</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a:t>
            </a:r>
            <a:endParaRPr lang="en-US" sz="2400" dirty="0">
              <a:latin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4131676129"/>
              </p:ext>
            </p:extLst>
          </p:nvPr>
        </p:nvGraphicFramePr>
        <p:xfrm>
          <a:off x="1106488" y="1995488"/>
          <a:ext cx="1444625" cy="488950"/>
        </p:xfrm>
        <a:graphic>
          <a:graphicData uri="http://schemas.openxmlformats.org/presentationml/2006/ole">
            <mc:AlternateContent xmlns:mc="http://schemas.openxmlformats.org/markup-compatibility/2006">
              <mc:Choice xmlns:v="urn:schemas-microsoft-com:vml" Requires="v">
                <p:oleObj spid="_x0000_s8280" name="Equation" r:id="rId6" imgW="749160" imgH="253800" progId="Equation.3">
                  <p:embed/>
                </p:oleObj>
              </mc:Choice>
              <mc:Fallback>
                <p:oleObj name="Equation" r:id="rId6" imgW="749160" imgH="253800" progId="Equation.3">
                  <p:embed/>
                  <p:pic>
                    <p:nvPicPr>
                      <p:cNvPr id="0" name=""/>
                      <p:cNvPicPr/>
                      <p:nvPr/>
                    </p:nvPicPr>
                    <p:blipFill>
                      <a:blip r:embed="rId7"/>
                      <a:stretch>
                        <a:fillRect/>
                      </a:stretch>
                    </p:blipFill>
                    <p:spPr>
                      <a:xfrm>
                        <a:off x="1106488" y="1995488"/>
                        <a:ext cx="1444625" cy="4889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71318072"/>
              </p:ext>
            </p:extLst>
          </p:nvPr>
        </p:nvGraphicFramePr>
        <p:xfrm>
          <a:off x="523875" y="2530475"/>
          <a:ext cx="3429000" cy="465138"/>
        </p:xfrm>
        <a:graphic>
          <a:graphicData uri="http://schemas.openxmlformats.org/presentationml/2006/ole">
            <mc:AlternateContent xmlns:mc="http://schemas.openxmlformats.org/markup-compatibility/2006">
              <mc:Choice xmlns:v="urn:schemas-microsoft-com:vml" Requires="v">
                <p:oleObj spid="_x0000_s8281" name="Equation" r:id="rId8" imgW="1777680" imgH="241200" progId="Equation.3">
                  <p:embed/>
                </p:oleObj>
              </mc:Choice>
              <mc:Fallback>
                <p:oleObj name="Equation" r:id="rId8" imgW="1777680" imgH="241200" progId="Equation.3">
                  <p:embed/>
                  <p:pic>
                    <p:nvPicPr>
                      <p:cNvPr id="0" name="Object 7"/>
                      <p:cNvPicPr>
                        <a:picLocks noChangeAspect="1" noChangeArrowheads="1"/>
                      </p:cNvPicPr>
                      <p:nvPr/>
                    </p:nvPicPr>
                    <p:blipFill>
                      <a:blip r:embed="rId9"/>
                      <a:srcRect/>
                      <a:stretch>
                        <a:fillRect/>
                      </a:stretch>
                    </p:blipFill>
                    <p:spPr bwMode="auto">
                      <a:xfrm>
                        <a:off x="523875" y="2530475"/>
                        <a:ext cx="34290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112426" y="5253335"/>
            <a:ext cx="8726773" cy="461665"/>
          </a:xfrm>
          <a:prstGeom prst="rect">
            <a:avLst/>
          </a:prstGeom>
        </p:spPr>
        <p:txBody>
          <a:bodyPr wrap="square">
            <a:spAutoFit/>
          </a:bodyPr>
          <a:lstStyle/>
          <a:p>
            <a:pPr marL="711200" indent="-711200"/>
            <a:r>
              <a:rPr lang="en-US" sz="2400" dirty="0" err="1">
                <a:latin typeface="Times New Roman" pitchFamily="18" charset="0"/>
              </a:rPr>
              <a:t>Hình</a:t>
            </a:r>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mômen</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smtClean="0">
                <a:latin typeface="Times New Roman" pitchFamily="18" charset="0"/>
              </a:rPr>
              <a:t>lượng</a:t>
            </a:r>
            <a:r>
              <a:rPr lang="en-US" sz="2400" dirty="0">
                <a:latin typeface="Times New Roman" pitchFamily="18" charset="0"/>
              </a:rPr>
              <a:t> </a:t>
            </a:r>
            <a:r>
              <a:rPr lang="en-US" sz="2400" dirty="0" smtClean="0">
                <a:latin typeface="Times New Roman" pitchFamily="18" charset="0"/>
              </a:rPr>
              <a:t>orbital </a:t>
            </a:r>
            <a:r>
              <a:rPr lang="en-US" sz="2400" dirty="0" err="1">
                <a:latin typeface="Times New Roman" pitchFamily="18" charset="0"/>
              </a:rPr>
              <a:t>lên</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OZ </a:t>
            </a:r>
            <a:r>
              <a:rPr lang="en-US" sz="2400" dirty="0" err="1" smtClean="0">
                <a:latin typeface="Times New Roman" pitchFamily="18" charset="0"/>
              </a:rPr>
              <a:t>bất</a:t>
            </a:r>
            <a:r>
              <a:rPr lang="en-US" sz="2400" dirty="0" smtClean="0">
                <a:latin typeface="Times New Roman" pitchFamily="18" charset="0"/>
              </a:rPr>
              <a:t> </a:t>
            </a:r>
            <a:r>
              <a:rPr lang="en-US" sz="2400" dirty="0" err="1" smtClean="0">
                <a:latin typeface="Times New Roman" pitchFamily="18" charset="0"/>
              </a:rPr>
              <a:t>kỳ</a:t>
            </a:r>
            <a:r>
              <a:rPr lang="en-US" sz="2400" dirty="0">
                <a:latin typeface="Times New Roman" pitchFamily="18" charset="0"/>
              </a:rPr>
              <a:t>:</a:t>
            </a:r>
          </a:p>
        </p:txBody>
      </p:sp>
      <p:graphicFrame>
        <p:nvGraphicFramePr>
          <p:cNvPr id="11" name="Object 10"/>
          <p:cNvGraphicFramePr>
            <a:graphicFrameLocks noChangeAspect="1"/>
          </p:cNvGraphicFramePr>
          <p:nvPr>
            <p:extLst>
              <p:ext uri="{D42A27DB-BD31-4B8C-83A1-F6EECF244321}">
                <p14:modId xmlns:p14="http://schemas.microsoft.com/office/powerpoint/2010/main" val="1757254783"/>
              </p:ext>
            </p:extLst>
          </p:nvPr>
        </p:nvGraphicFramePr>
        <p:xfrm>
          <a:off x="2971801" y="5791200"/>
          <a:ext cx="1295399" cy="488615"/>
        </p:xfrm>
        <a:graphic>
          <a:graphicData uri="http://schemas.openxmlformats.org/presentationml/2006/ole">
            <mc:AlternateContent xmlns:mc="http://schemas.openxmlformats.org/markup-compatibility/2006">
              <mc:Choice xmlns:v="urn:schemas-microsoft-com:vml" Requires="v">
                <p:oleObj spid="_x0000_s8282" name="Equation" r:id="rId10" imgW="583693" imgH="215713" progId="Equation.3">
                  <p:embed/>
                </p:oleObj>
              </mc:Choice>
              <mc:Fallback>
                <p:oleObj name="Equation" r:id="rId10" imgW="583693" imgH="215713"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1" y="5791200"/>
                        <a:ext cx="1295399" cy="488615"/>
                      </a:xfrm>
                      <a:prstGeom prst="rect">
                        <a:avLst/>
                      </a:prstGeom>
                      <a:noFill/>
                      <a:ln w="9525">
                        <a:solidFill>
                          <a:schemeClr val="folHlink"/>
                        </a:solidFill>
                        <a:miter lim="800000"/>
                        <a:headEnd/>
                        <a:tailEnd/>
                      </a:ln>
                    </p:spPr>
                  </p:pic>
                </p:oleObj>
              </mc:Fallback>
            </mc:AlternateContent>
          </a:graphicData>
        </a:graphic>
      </p:graphicFrame>
      <p:sp>
        <p:nvSpPr>
          <p:cNvPr id="12" name="TextBox 11"/>
          <p:cNvSpPr txBox="1"/>
          <p:nvPr/>
        </p:nvSpPr>
        <p:spPr>
          <a:xfrm>
            <a:off x="152400" y="4719935"/>
            <a:ext cx="3276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ℓ= 0, 1, 2, 3,… (n-1)</a:t>
            </a:r>
            <a:endParaRPr lang="en-US" sz="2400" dirty="0">
              <a:latin typeface="Times New Roman" pitchFamily="18" charset="0"/>
              <a:cs typeface="Times New Roman" pitchFamily="18" charset="0"/>
            </a:endParaRPr>
          </a:p>
        </p:txBody>
      </p:sp>
      <p:sp>
        <p:nvSpPr>
          <p:cNvPr id="13" name="TextBox 12"/>
          <p:cNvSpPr txBox="1"/>
          <p:nvPr/>
        </p:nvSpPr>
        <p:spPr>
          <a:xfrm>
            <a:off x="228600" y="6324600"/>
            <a:ext cx="3276600" cy="461665"/>
          </a:xfrm>
          <a:prstGeom prst="rect">
            <a:avLst/>
          </a:prstGeom>
          <a:noFill/>
        </p:spPr>
        <p:txBody>
          <a:bodyPr wrap="square" rtlCol="0">
            <a:spAutoFit/>
          </a:bodyPr>
          <a:lstStyle/>
          <a:p>
            <a:r>
              <a:rPr lang="en-US" sz="2400" dirty="0">
                <a:latin typeface="Times New Roman" pitchFamily="18" charset="0"/>
                <a:cs typeface="Times New Roman" pitchFamily="18" charset="0"/>
              </a:rPr>
              <a:t>m</a:t>
            </a:r>
            <a:r>
              <a:rPr lang="en-US" sz="2400" dirty="0" smtClean="0">
                <a:latin typeface="Times New Roman" pitchFamily="18" charset="0"/>
                <a:cs typeface="Times New Roman" pitchFamily="18" charset="0"/>
              </a:rPr>
              <a:t>= 0, ±1, ±2, ±3,…±ℓ</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a:t>
            </a:r>
          </a:p>
        </p:txBody>
      </p:sp>
      <p:sp>
        <p:nvSpPr>
          <p:cNvPr id="3" name="Rectangle 2"/>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§3. </a:t>
            </a:r>
            <a:r>
              <a:rPr lang="en-US" sz="2400" b="1" dirty="0" err="1" smtClean="0">
                <a:solidFill>
                  <a:srgbClr val="FFFF00"/>
                </a:solidFill>
                <a:latin typeface="Times New Roman" pitchFamily="18" charset="0"/>
              </a:rPr>
              <a:t>Mô</a:t>
            </a:r>
            <a:r>
              <a:rPr lang="en-US" sz="2400" b="1" dirty="0" smtClean="0">
                <a:solidFill>
                  <a:srgbClr val="FFFF00"/>
                </a:solidFill>
                <a:latin typeface="Times New Roman" pitchFamily="18" charset="0"/>
              </a:rPr>
              <a:t> men </a:t>
            </a:r>
            <a:r>
              <a:rPr lang="en-US" sz="2400" b="1" dirty="0" err="1" smtClean="0">
                <a:solidFill>
                  <a:srgbClr val="FFFF00"/>
                </a:solidFill>
                <a:latin typeface="Times New Roman" pitchFamily="18" charset="0"/>
              </a:rPr>
              <a:t>động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lượng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và</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mômen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từ</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62000"/>
            <a:ext cx="2743200" cy="397877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534" y="685800"/>
            <a:ext cx="2695866" cy="3729897"/>
          </a:xfrm>
          <a:prstGeom prst="rect">
            <a:avLst/>
          </a:prstGeom>
        </p:spPr>
      </p:pic>
      <p:sp>
        <p:nvSpPr>
          <p:cNvPr id="7" name="Rectangle 6"/>
          <p:cNvSpPr/>
          <p:nvPr/>
        </p:nvSpPr>
        <p:spPr>
          <a:xfrm>
            <a:off x="404416" y="4231031"/>
            <a:ext cx="4297971" cy="861774"/>
          </a:xfrm>
          <a:prstGeom prst="rect">
            <a:avLst/>
          </a:prstGeom>
        </p:spPr>
        <p:txBody>
          <a:bodyPr wrap="none">
            <a:spAutoFit/>
          </a:bodyPr>
          <a:lstStyle/>
          <a:p>
            <a:pPr algn="ctr">
              <a:spcBef>
                <a:spcPct val="50000"/>
              </a:spcBef>
            </a:pPr>
            <a:r>
              <a:rPr lang="en-US" sz="2000" dirty="0" err="1">
                <a:latin typeface="Times New Roman" pitchFamily="18" charset="0"/>
              </a:rPr>
              <a:t>Sự</a:t>
            </a:r>
            <a:r>
              <a:rPr lang="en-US" sz="2000" dirty="0">
                <a:latin typeface="Times New Roman" pitchFamily="18" charset="0"/>
              </a:rPr>
              <a:t> </a:t>
            </a:r>
            <a:r>
              <a:rPr lang="en-US" sz="2000" dirty="0" err="1">
                <a:latin typeface="Times New Roman" pitchFamily="18" charset="0"/>
              </a:rPr>
              <a:t>lượng</a:t>
            </a:r>
            <a:r>
              <a:rPr lang="en-US" sz="2000" dirty="0">
                <a:latin typeface="Times New Roman" pitchFamily="18" charset="0"/>
              </a:rPr>
              <a:t> </a:t>
            </a:r>
            <a:r>
              <a:rPr lang="en-US" sz="2000" dirty="0" err="1">
                <a:latin typeface="Times New Roman" pitchFamily="18" charset="0"/>
              </a:rPr>
              <a:t>tử</a:t>
            </a:r>
            <a:r>
              <a:rPr lang="en-US" sz="2000" dirty="0">
                <a:latin typeface="Times New Roman" pitchFamily="18" charset="0"/>
              </a:rPr>
              <a:t> </a:t>
            </a:r>
            <a:r>
              <a:rPr lang="en-US" sz="2000" dirty="0" err="1">
                <a:latin typeface="Times New Roman" pitchFamily="18" charset="0"/>
              </a:rPr>
              <a:t>hóa</a:t>
            </a:r>
            <a:r>
              <a:rPr lang="en-US" sz="2000" dirty="0">
                <a:latin typeface="Times New Roman" pitchFamily="18" charset="0"/>
              </a:rPr>
              <a:t> </a:t>
            </a:r>
            <a:r>
              <a:rPr lang="en-US" sz="2000" dirty="0" err="1">
                <a:latin typeface="Times New Roman" pitchFamily="18" charset="0"/>
              </a:rPr>
              <a:t>trong</a:t>
            </a:r>
            <a:r>
              <a:rPr lang="en-US" sz="2000" dirty="0">
                <a:latin typeface="Times New Roman" pitchFamily="18" charset="0"/>
              </a:rPr>
              <a:t> </a:t>
            </a:r>
            <a:r>
              <a:rPr lang="en-US" sz="2000" dirty="0" err="1">
                <a:latin typeface="Times New Roman" pitchFamily="18" charset="0"/>
              </a:rPr>
              <a:t>không</a:t>
            </a:r>
            <a:r>
              <a:rPr lang="en-US" sz="2000" dirty="0">
                <a:latin typeface="Times New Roman" pitchFamily="18" charset="0"/>
              </a:rPr>
              <a:t> </a:t>
            </a:r>
            <a:r>
              <a:rPr lang="en-US" sz="2000" dirty="0" err="1">
                <a:latin typeface="Times New Roman" pitchFamily="18" charset="0"/>
              </a:rPr>
              <a:t>gian</a:t>
            </a:r>
            <a:r>
              <a:rPr lang="en-US" sz="2000" dirty="0">
                <a:latin typeface="Times New Roman" pitchFamily="18" charset="0"/>
              </a:rPr>
              <a:t> </a:t>
            </a:r>
            <a:r>
              <a:rPr lang="en-US" sz="2000" dirty="0" err="1">
                <a:latin typeface="Times New Roman" pitchFamily="18" charset="0"/>
              </a:rPr>
              <a:t>của</a:t>
            </a:r>
            <a:r>
              <a:rPr lang="en-US" sz="2000" dirty="0">
                <a:latin typeface="Times New Roman" pitchFamily="18" charset="0"/>
              </a:rPr>
              <a:t> </a:t>
            </a:r>
            <a:r>
              <a:rPr lang="en-US" sz="2000" dirty="0" smtClean="0">
                <a:latin typeface="Times New Roman" pitchFamily="18" charset="0"/>
              </a:rPr>
              <a:t>L</a:t>
            </a:r>
          </a:p>
          <a:p>
            <a:pPr algn="ctr">
              <a:spcBef>
                <a:spcPct val="50000"/>
              </a:spcBef>
            </a:pPr>
            <a:r>
              <a:rPr lang="en-US" sz="2000" dirty="0" err="1">
                <a:latin typeface="Times New Roman" pitchFamily="18" charset="0"/>
              </a:rPr>
              <a:t>k</a:t>
            </a:r>
            <a:r>
              <a:rPr lang="en-US" sz="2000" dirty="0" err="1" smtClean="0">
                <a:latin typeface="Times New Roman" pitchFamily="18" charset="0"/>
              </a:rPr>
              <a:t>hi</a:t>
            </a:r>
            <a:r>
              <a:rPr lang="en-US" sz="2000" dirty="0" smtClean="0">
                <a:latin typeface="Times New Roman" pitchFamily="18" charset="0"/>
              </a:rPr>
              <a:t> e ở </a:t>
            </a:r>
            <a:r>
              <a:rPr lang="en-US" sz="2000" dirty="0" err="1" smtClean="0">
                <a:latin typeface="Times New Roman" pitchFamily="18" charset="0"/>
              </a:rPr>
              <a:t>trạng</a:t>
            </a:r>
            <a:r>
              <a:rPr lang="en-US" sz="2000" dirty="0" smtClean="0">
                <a:latin typeface="Times New Roman" pitchFamily="18" charset="0"/>
              </a:rPr>
              <a:t> </a:t>
            </a:r>
            <a:r>
              <a:rPr lang="en-US" sz="2000" dirty="0" err="1" smtClean="0">
                <a:latin typeface="Times New Roman" pitchFamily="18" charset="0"/>
              </a:rPr>
              <a:t>thái</a:t>
            </a:r>
            <a:r>
              <a:rPr lang="en-US" sz="2000" dirty="0" smtClean="0">
                <a:latin typeface="Times New Roman" pitchFamily="18" charset="0"/>
              </a:rPr>
              <a:t> p</a:t>
            </a:r>
            <a:endParaRPr lang="en-US" sz="2000" dirty="0">
              <a:latin typeface="Times New Roman" pitchFamily="18" charset="0"/>
            </a:endParaRPr>
          </a:p>
        </p:txBody>
      </p:sp>
      <p:sp>
        <p:nvSpPr>
          <p:cNvPr id="8" name="Rectangle 7"/>
          <p:cNvSpPr/>
          <p:nvPr/>
        </p:nvSpPr>
        <p:spPr>
          <a:xfrm>
            <a:off x="4693629" y="4191000"/>
            <a:ext cx="4297971" cy="861774"/>
          </a:xfrm>
          <a:prstGeom prst="rect">
            <a:avLst/>
          </a:prstGeom>
        </p:spPr>
        <p:txBody>
          <a:bodyPr wrap="none">
            <a:spAutoFit/>
          </a:bodyPr>
          <a:lstStyle/>
          <a:p>
            <a:pPr algn="ctr">
              <a:spcBef>
                <a:spcPct val="50000"/>
              </a:spcBef>
            </a:pPr>
            <a:r>
              <a:rPr lang="en-US" sz="2000" dirty="0" err="1">
                <a:latin typeface="Times New Roman" pitchFamily="18" charset="0"/>
              </a:rPr>
              <a:t>Sự</a:t>
            </a:r>
            <a:r>
              <a:rPr lang="en-US" sz="2000" dirty="0">
                <a:latin typeface="Times New Roman" pitchFamily="18" charset="0"/>
              </a:rPr>
              <a:t> </a:t>
            </a:r>
            <a:r>
              <a:rPr lang="en-US" sz="2000" dirty="0" err="1">
                <a:latin typeface="Times New Roman" pitchFamily="18" charset="0"/>
              </a:rPr>
              <a:t>lượng</a:t>
            </a:r>
            <a:r>
              <a:rPr lang="en-US" sz="2000" dirty="0">
                <a:latin typeface="Times New Roman" pitchFamily="18" charset="0"/>
              </a:rPr>
              <a:t> </a:t>
            </a:r>
            <a:r>
              <a:rPr lang="en-US" sz="2000" dirty="0" err="1">
                <a:latin typeface="Times New Roman" pitchFamily="18" charset="0"/>
              </a:rPr>
              <a:t>tử</a:t>
            </a:r>
            <a:r>
              <a:rPr lang="en-US" sz="2000" dirty="0">
                <a:latin typeface="Times New Roman" pitchFamily="18" charset="0"/>
              </a:rPr>
              <a:t> </a:t>
            </a:r>
            <a:r>
              <a:rPr lang="en-US" sz="2000" dirty="0" err="1">
                <a:latin typeface="Times New Roman" pitchFamily="18" charset="0"/>
              </a:rPr>
              <a:t>hóa</a:t>
            </a:r>
            <a:r>
              <a:rPr lang="en-US" sz="2000" dirty="0">
                <a:latin typeface="Times New Roman" pitchFamily="18" charset="0"/>
              </a:rPr>
              <a:t> </a:t>
            </a:r>
            <a:r>
              <a:rPr lang="en-US" sz="2000" dirty="0" err="1">
                <a:latin typeface="Times New Roman" pitchFamily="18" charset="0"/>
              </a:rPr>
              <a:t>trong</a:t>
            </a:r>
            <a:r>
              <a:rPr lang="en-US" sz="2000" dirty="0">
                <a:latin typeface="Times New Roman" pitchFamily="18" charset="0"/>
              </a:rPr>
              <a:t> </a:t>
            </a:r>
            <a:r>
              <a:rPr lang="en-US" sz="2000" dirty="0" err="1">
                <a:latin typeface="Times New Roman" pitchFamily="18" charset="0"/>
              </a:rPr>
              <a:t>không</a:t>
            </a:r>
            <a:r>
              <a:rPr lang="en-US" sz="2000" dirty="0">
                <a:latin typeface="Times New Roman" pitchFamily="18" charset="0"/>
              </a:rPr>
              <a:t> </a:t>
            </a:r>
            <a:r>
              <a:rPr lang="en-US" sz="2000" dirty="0" err="1">
                <a:latin typeface="Times New Roman" pitchFamily="18" charset="0"/>
              </a:rPr>
              <a:t>gian</a:t>
            </a:r>
            <a:r>
              <a:rPr lang="en-US" sz="2000" dirty="0">
                <a:latin typeface="Times New Roman" pitchFamily="18" charset="0"/>
              </a:rPr>
              <a:t> </a:t>
            </a:r>
            <a:r>
              <a:rPr lang="en-US" sz="2000" dirty="0" err="1">
                <a:latin typeface="Times New Roman" pitchFamily="18" charset="0"/>
              </a:rPr>
              <a:t>của</a:t>
            </a:r>
            <a:r>
              <a:rPr lang="en-US" sz="2000" dirty="0">
                <a:latin typeface="Times New Roman" pitchFamily="18" charset="0"/>
              </a:rPr>
              <a:t> </a:t>
            </a:r>
            <a:r>
              <a:rPr lang="en-US" sz="2000" dirty="0" smtClean="0">
                <a:latin typeface="Times New Roman" pitchFamily="18" charset="0"/>
              </a:rPr>
              <a:t>L</a:t>
            </a:r>
          </a:p>
          <a:p>
            <a:pPr algn="ctr">
              <a:spcBef>
                <a:spcPct val="50000"/>
              </a:spcBef>
            </a:pPr>
            <a:r>
              <a:rPr lang="en-US" sz="2000" dirty="0" err="1">
                <a:latin typeface="Times New Roman" pitchFamily="18" charset="0"/>
              </a:rPr>
              <a:t>k</a:t>
            </a:r>
            <a:r>
              <a:rPr lang="en-US" sz="2000" dirty="0" err="1" smtClean="0">
                <a:latin typeface="Times New Roman" pitchFamily="18" charset="0"/>
              </a:rPr>
              <a:t>hi</a:t>
            </a:r>
            <a:r>
              <a:rPr lang="en-US" sz="2000" dirty="0" smtClean="0">
                <a:latin typeface="Times New Roman" pitchFamily="18" charset="0"/>
              </a:rPr>
              <a:t> e ở </a:t>
            </a:r>
            <a:r>
              <a:rPr lang="en-US" sz="2000" dirty="0" err="1" smtClean="0">
                <a:latin typeface="Times New Roman" pitchFamily="18" charset="0"/>
              </a:rPr>
              <a:t>trạng</a:t>
            </a:r>
            <a:r>
              <a:rPr lang="en-US" sz="2000" dirty="0" smtClean="0">
                <a:latin typeface="Times New Roman" pitchFamily="18" charset="0"/>
              </a:rPr>
              <a:t> </a:t>
            </a:r>
            <a:r>
              <a:rPr lang="en-US" sz="2000" dirty="0" err="1" smtClean="0">
                <a:latin typeface="Times New Roman" pitchFamily="18" charset="0"/>
              </a:rPr>
              <a:t>thái</a:t>
            </a:r>
            <a:r>
              <a:rPr lang="en-US" sz="2000" dirty="0" smtClean="0">
                <a:latin typeface="Times New Roman" pitchFamily="18" charset="0"/>
              </a:rPr>
              <a:t> d</a:t>
            </a:r>
            <a:endParaRPr lang="en-US" sz="2000" dirty="0">
              <a:latin typeface="Times New Roman" pitchFamily="18" charset="0"/>
            </a:endParaRPr>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endParaRPr lang="en-US" sz="2400" b="1" dirty="0" smtClean="0">
              <a:solidFill>
                <a:srgbClr val="FFFF00"/>
              </a:solidFill>
              <a:latin typeface="Times New Roman" pitchFamily="18" charset="0"/>
            </a:endParaRPr>
          </a:p>
        </p:txBody>
      </p:sp>
      <p:sp>
        <p:nvSpPr>
          <p:cNvPr id="3" name="Rectangle 2"/>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§3. </a:t>
            </a:r>
            <a:r>
              <a:rPr lang="en-US" sz="2400" b="1" dirty="0" err="1" smtClean="0">
                <a:solidFill>
                  <a:srgbClr val="FFFF00"/>
                </a:solidFill>
                <a:latin typeface="Times New Roman" pitchFamily="18" charset="0"/>
              </a:rPr>
              <a:t>Mô</a:t>
            </a:r>
            <a:r>
              <a:rPr lang="en-US" sz="2400" b="1" dirty="0" smtClean="0">
                <a:solidFill>
                  <a:srgbClr val="FFFF00"/>
                </a:solidFill>
                <a:latin typeface="Times New Roman" pitchFamily="18" charset="0"/>
              </a:rPr>
              <a:t> men </a:t>
            </a:r>
            <a:r>
              <a:rPr lang="en-US" sz="2400" b="1" dirty="0" err="1" smtClean="0">
                <a:solidFill>
                  <a:srgbClr val="FFFF00"/>
                </a:solidFill>
                <a:latin typeface="Times New Roman" pitchFamily="18" charset="0"/>
              </a:rPr>
              <a:t>động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lượng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và</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mômen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từ</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sp>
        <p:nvSpPr>
          <p:cNvPr id="2" name="Rectangle 1"/>
          <p:cNvSpPr/>
          <p:nvPr/>
        </p:nvSpPr>
        <p:spPr>
          <a:xfrm>
            <a:off x="76200" y="609600"/>
            <a:ext cx="5673366" cy="461665"/>
          </a:xfrm>
          <a:prstGeom prst="rect">
            <a:avLst/>
          </a:prstGeom>
        </p:spPr>
        <p:txBody>
          <a:bodyPr wrap="square">
            <a:spAutoFit/>
          </a:bodyPr>
          <a:lstStyle/>
          <a:p>
            <a:r>
              <a:rPr lang="en-US" sz="2400" b="1" dirty="0">
                <a:solidFill>
                  <a:schemeClr val="hlink"/>
                </a:solidFill>
                <a:latin typeface="Times New Roman" pitchFamily="18" charset="0"/>
              </a:rPr>
              <a:t>II. </a:t>
            </a:r>
            <a:r>
              <a:rPr lang="en-US" sz="2400" b="1" dirty="0" err="1">
                <a:solidFill>
                  <a:schemeClr val="hlink"/>
                </a:solidFill>
                <a:latin typeface="Times New Roman" pitchFamily="18" charset="0"/>
              </a:rPr>
              <a:t>Mômen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từ</a:t>
            </a:r>
            <a:r>
              <a:rPr lang="en-US" sz="2400" b="1" dirty="0">
                <a:solidFill>
                  <a:schemeClr val="hlink"/>
                </a:solidFill>
                <a:latin typeface="Times New Roman" pitchFamily="18" charset="0"/>
              </a:rPr>
              <a:t> </a:t>
            </a:r>
            <a:r>
              <a:rPr lang="en-US" sz="2400" b="1" dirty="0" smtClean="0">
                <a:solidFill>
                  <a:schemeClr val="hlink"/>
                </a:solidFill>
                <a:latin typeface="Times New Roman" pitchFamily="18" charset="0"/>
              </a:rPr>
              <a:t>orbital</a:t>
            </a:r>
            <a:endParaRPr lang="en-US" sz="2400" b="1" dirty="0">
              <a:solidFill>
                <a:schemeClr val="hlink"/>
              </a:solidFill>
              <a:latin typeface="Times New Roman" pitchFamily="18" charset="0"/>
            </a:endParaRPr>
          </a:p>
        </p:txBody>
      </p:sp>
      <p:pic>
        <p:nvPicPr>
          <p:cNvPr id="5" name="Picture 6" descr="hinh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2439" y="840432"/>
            <a:ext cx="2581275"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6201" y="1165050"/>
            <a:ext cx="5791200" cy="830997"/>
          </a:xfrm>
          <a:prstGeom prst="rect">
            <a:avLst/>
          </a:prstGeom>
        </p:spPr>
        <p:txBody>
          <a:bodyPr wrap="square">
            <a:spAutoFit/>
          </a:bodyPr>
          <a:lstStyle/>
          <a:p>
            <a:r>
              <a:rPr lang="en-US" sz="2400" dirty="0">
                <a:latin typeface="Times New Roman" pitchFamily="18" charset="0"/>
              </a:rPr>
              <a:t>Theo </a:t>
            </a:r>
            <a:r>
              <a:rPr lang="en-US" sz="2400" dirty="0" err="1">
                <a:latin typeface="Times New Roman" pitchFamily="18" charset="0"/>
              </a:rPr>
              <a:t>quan</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cơ</a:t>
            </a:r>
            <a:r>
              <a:rPr lang="en-US" sz="2400" dirty="0">
                <a:latin typeface="Times New Roman" pitchFamily="18" charset="0"/>
              </a:rPr>
              <a:t> </a:t>
            </a:r>
            <a:r>
              <a:rPr lang="en-US" sz="2400" dirty="0" err="1" smtClean="0">
                <a:latin typeface="Times New Roman" pitchFamily="18" charset="0"/>
              </a:rPr>
              <a:t>học</a:t>
            </a:r>
            <a:r>
              <a:rPr lang="en-US" sz="2400" dirty="0" smtClean="0">
                <a:latin typeface="Times New Roman" pitchFamily="18" charset="0"/>
              </a:rPr>
              <a:t> </a:t>
            </a:r>
            <a:r>
              <a:rPr lang="en-US" sz="2400" dirty="0" err="1" smtClean="0">
                <a:latin typeface="Times New Roman" pitchFamily="18" charset="0"/>
              </a:rPr>
              <a:t>cổ</a:t>
            </a:r>
            <a:r>
              <a:rPr lang="en-US" sz="2400" dirty="0" smtClean="0">
                <a:latin typeface="Times New Roman" pitchFamily="18" charset="0"/>
              </a:rPr>
              <a:t> </a:t>
            </a:r>
            <a:r>
              <a:rPr lang="en-US" sz="2400" dirty="0" err="1" smtClean="0">
                <a:latin typeface="Times New Roman" pitchFamily="18" charset="0"/>
              </a:rPr>
              <a:t>điển</a:t>
            </a:r>
            <a:r>
              <a:rPr lang="en-US" sz="2400" dirty="0" smtClean="0">
                <a:latin typeface="Times New Roman" pitchFamily="18" charset="0"/>
              </a:rPr>
              <a:t> </a:t>
            </a:r>
            <a:r>
              <a:rPr lang="en-US" sz="2400" dirty="0" err="1" smtClean="0">
                <a:latin typeface="Times New Roman" pitchFamily="18" charset="0"/>
              </a:rPr>
              <a:t>thì</a:t>
            </a:r>
            <a:r>
              <a:rPr lang="en-US" sz="2400" dirty="0" smtClean="0">
                <a:latin typeface="Times New Roman" pitchFamily="18" charset="0"/>
              </a:rPr>
              <a:t> </a:t>
            </a:r>
            <a:r>
              <a:rPr lang="en-US" sz="2400" dirty="0" err="1" smtClean="0">
                <a:latin typeface="Times New Roman" pitchFamily="18" charset="0"/>
              </a:rPr>
              <a:t>khi</a:t>
            </a:r>
            <a:r>
              <a:rPr lang="en-US" sz="2400" dirty="0" smtClean="0">
                <a:latin typeface="Times New Roman" pitchFamily="18" charset="0"/>
              </a:rPr>
              <a:t> e </a:t>
            </a:r>
            <a:r>
              <a:rPr lang="en-US" sz="2400" dirty="0" err="1" smtClean="0">
                <a:latin typeface="Times New Roman" pitchFamily="18" charset="0"/>
              </a:rPr>
              <a:t>chuyển</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quanh</a:t>
            </a:r>
            <a:r>
              <a:rPr lang="en-US" sz="2400" dirty="0" smtClean="0">
                <a:latin typeface="Times New Roman" pitchFamily="18" charset="0"/>
              </a:rPr>
              <a:t> </a:t>
            </a:r>
            <a:r>
              <a:rPr lang="en-US" sz="2400" dirty="0" err="1" smtClean="0">
                <a:latin typeface="Times New Roman" pitchFamily="18" charset="0"/>
              </a:rPr>
              <a:t>hạt</a:t>
            </a:r>
            <a:r>
              <a:rPr lang="en-US" sz="2400" dirty="0" smtClean="0">
                <a:latin typeface="Times New Roman" pitchFamily="18" charset="0"/>
              </a:rPr>
              <a:t> </a:t>
            </a:r>
            <a:r>
              <a:rPr lang="en-US" sz="2400" dirty="0" err="1" smtClean="0">
                <a:latin typeface="Times New Roman" pitchFamily="18" charset="0"/>
              </a:rPr>
              <a:t>nhân</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a:latin typeface="Times New Roman" pitchFamily="18" charset="0"/>
              </a:rPr>
              <a:t>mômen</a:t>
            </a:r>
            <a:r>
              <a:rPr lang="en-US" sz="2400" dirty="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a:t>
            </a:r>
            <a:endParaRPr lang="en-US" sz="2400" dirty="0">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346678715"/>
              </p:ext>
            </p:extLst>
          </p:nvPr>
        </p:nvGraphicFramePr>
        <p:xfrm>
          <a:off x="1412875" y="2006600"/>
          <a:ext cx="831850" cy="465138"/>
        </p:xfrm>
        <a:graphic>
          <a:graphicData uri="http://schemas.openxmlformats.org/presentationml/2006/ole">
            <mc:AlternateContent xmlns:mc="http://schemas.openxmlformats.org/markup-compatibility/2006">
              <mc:Choice xmlns:v="urn:schemas-microsoft-com:vml" Requires="v">
                <p:oleObj spid="_x0000_s9303" name="Equation" r:id="rId4" imgW="431640" imgH="241200" progId="Equation.3">
                  <p:embed/>
                </p:oleObj>
              </mc:Choice>
              <mc:Fallback>
                <p:oleObj name="Equation" r:id="rId4" imgW="431640" imgH="241200" progId="Equation.3">
                  <p:embed/>
                  <p:pic>
                    <p:nvPicPr>
                      <p:cNvPr id="0" name="Object 7"/>
                      <p:cNvPicPr>
                        <a:picLocks noChangeAspect="1" noChangeArrowheads="1"/>
                      </p:cNvPicPr>
                      <p:nvPr/>
                    </p:nvPicPr>
                    <p:blipFill>
                      <a:blip r:embed="rId5"/>
                      <a:srcRect/>
                      <a:stretch>
                        <a:fillRect/>
                      </a:stretch>
                    </p:blipFill>
                    <p:spPr bwMode="auto">
                      <a:xfrm>
                        <a:off x="1412875" y="2006600"/>
                        <a:ext cx="8318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42506404"/>
              </p:ext>
            </p:extLst>
          </p:nvPr>
        </p:nvGraphicFramePr>
        <p:xfrm>
          <a:off x="2417763" y="2063262"/>
          <a:ext cx="2154238" cy="441325"/>
        </p:xfrm>
        <a:graphic>
          <a:graphicData uri="http://schemas.openxmlformats.org/presentationml/2006/ole">
            <mc:AlternateContent xmlns:mc="http://schemas.openxmlformats.org/markup-compatibility/2006">
              <mc:Choice xmlns:v="urn:schemas-microsoft-com:vml" Requires="v">
                <p:oleObj spid="_x0000_s9304" name="Equation" r:id="rId6" imgW="1117440" imgH="228600" progId="Equation.3">
                  <p:embed/>
                </p:oleObj>
              </mc:Choice>
              <mc:Fallback>
                <p:oleObj name="Equation" r:id="rId6" imgW="1117440" imgH="228600" progId="Equation.3">
                  <p:embed/>
                  <p:pic>
                    <p:nvPicPr>
                      <p:cNvPr id="0" name="Object 8"/>
                      <p:cNvPicPr>
                        <a:picLocks noChangeAspect="1" noChangeArrowheads="1"/>
                      </p:cNvPicPr>
                      <p:nvPr/>
                    </p:nvPicPr>
                    <p:blipFill>
                      <a:blip r:embed="rId7"/>
                      <a:srcRect/>
                      <a:stretch>
                        <a:fillRect/>
                      </a:stretch>
                    </p:blipFill>
                    <p:spPr bwMode="auto">
                      <a:xfrm>
                        <a:off x="2417763" y="2063262"/>
                        <a:ext cx="21542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76201" y="2590800"/>
            <a:ext cx="6781799" cy="461665"/>
          </a:xfrm>
          <a:prstGeom prst="rect">
            <a:avLst/>
          </a:prstGeom>
        </p:spPr>
        <p:txBody>
          <a:bodyPr wrap="square">
            <a:spAutoFit/>
          </a:bodyPr>
          <a:lstStyle/>
          <a:p>
            <a:r>
              <a:rPr lang="en-US" sz="2400" dirty="0" err="1">
                <a:latin typeface="Times New Roman" pitchFamily="18" charset="0"/>
              </a:rPr>
              <a:t>tỷ</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smtClean="0">
                <a:latin typeface="Times New Roman" pitchFamily="18" charset="0"/>
              </a:rPr>
              <a:t>mômen</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orbital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mômen</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smtClean="0">
                <a:latin typeface="Times New Roman" pitchFamily="18" charset="0"/>
              </a:rPr>
              <a:t>orbital:</a:t>
            </a:r>
            <a:endParaRPr lang="en-US" sz="2400" dirty="0">
              <a:latin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133982999"/>
              </p:ext>
            </p:extLst>
          </p:nvPr>
        </p:nvGraphicFramePr>
        <p:xfrm>
          <a:off x="1792289" y="3124200"/>
          <a:ext cx="1484312" cy="805564"/>
        </p:xfrm>
        <a:graphic>
          <a:graphicData uri="http://schemas.openxmlformats.org/presentationml/2006/ole">
            <mc:AlternateContent xmlns:mc="http://schemas.openxmlformats.org/markup-compatibility/2006">
              <mc:Choice xmlns:v="urn:schemas-microsoft-com:vml" Requires="v">
                <p:oleObj spid="_x0000_s9305" name="Equation" r:id="rId8" imgW="787320" imgH="431640" progId="Equation.3">
                  <p:embed/>
                </p:oleObj>
              </mc:Choice>
              <mc:Fallback>
                <p:oleObj name="Equation" r:id="rId8" imgW="787320" imgH="431640" progId="Equation.3">
                  <p:embed/>
                  <p:pic>
                    <p:nvPicPr>
                      <p:cNvPr id="0" name="Object 4"/>
                      <p:cNvPicPr>
                        <a:picLocks noChangeAspect="1" noChangeArrowheads="1"/>
                      </p:cNvPicPr>
                      <p:nvPr/>
                    </p:nvPicPr>
                    <p:blipFill>
                      <a:blip r:embed="rId9"/>
                      <a:srcRect/>
                      <a:stretch>
                        <a:fillRect/>
                      </a:stretch>
                    </p:blipFill>
                    <p:spPr bwMode="auto">
                      <a:xfrm>
                        <a:off x="1792289" y="3124200"/>
                        <a:ext cx="1484312" cy="805564"/>
                      </a:xfrm>
                      <a:prstGeom prst="rect">
                        <a:avLst/>
                      </a:prstGeom>
                      <a:noFill/>
                      <a:ln w="9525">
                        <a:solidFill>
                          <a:schemeClr val="folHlink"/>
                        </a:solidFill>
                        <a:miter lim="800000"/>
                        <a:headEnd/>
                        <a:tailEnd/>
                      </a:ln>
                    </p:spPr>
                  </p:pic>
                </p:oleObj>
              </mc:Fallback>
            </mc:AlternateContent>
          </a:graphicData>
        </a:graphic>
      </p:graphicFrame>
      <p:sp>
        <p:nvSpPr>
          <p:cNvPr id="11" name="Rectangle 10"/>
          <p:cNvSpPr/>
          <p:nvPr/>
        </p:nvSpPr>
        <p:spPr>
          <a:xfrm>
            <a:off x="93784" y="4038600"/>
            <a:ext cx="9050215" cy="461665"/>
          </a:xfrm>
          <a:prstGeom prst="rect">
            <a:avLst/>
          </a:prstGeom>
        </p:spPr>
        <p:txBody>
          <a:bodyPr wrap="square">
            <a:spAutoFit/>
          </a:bodyPr>
          <a:lstStyle/>
          <a:p>
            <a:r>
              <a:rPr lang="en-US" sz="2400" dirty="0" err="1">
                <a:latin typeface="Times New Roman" pitchFamily="18" charset="0"/>
              </a:rPr>
              <a:t>Hình</a:t>
            </a:r>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cả</a:t>
            </a:r>
            <a:r>
              <a:rPr lang="en-US" sz="2400" dirty="0">
                <a:latin typeface="Times New Roman" pitchFamily="18" charset="0"/>
              </a:rPr>
              <a:t> </a:t>
            </a:r>
            <a:r>
              <a:rPr lang="en-US" sz="2400" dirty="0" err="1">
                <a:latin typeface="Times New Roman" pitchFamily="18" charset="0"/>
              </a:rPr>
              <a:t>mômen</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smtClean="0">
                <a:latin typeface="Times New Roman" pitchFamily="18" charset="0"/>
              </a:rPr>
              <a:t>orbital </a:t>
            </a:r>
            <a:r>
              <a:rPr lang="en-US" sz="2400" dirty="0" err="1">
                <a:latin typeface="Times New Roman" pitchFamily="18" charset="0"/>
              </a:rPr>
              <a:t>lên</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OZ </a:t>
            </a:r>
            <a:r>
              <a:rPr lang="en-US" sz="2400" dirty="0" err="1">
                <a:latin typeface="Times New Roman" pitchFamily="18" charset="0"/>
              </a:rPr>
              <a:t>bất</a:t>
            </a:r>
            <a:r>
              <a:rPr lang="en-US" sz="2400" dirty="0">
                <a:latin typeface="Times New Roman" pitchFamily="18" charset="0"/>
              </a:rPr>
              <a:t> </a:t>
            </a:r>
            <a:r>
              <a:rPr lang="en-US" sz="2400" dirty="0" err="1">
                <a:latin typeface="Times New Roman" pitchFamily="18" charset="0"/>
              </a:rPr>
              <a:t>kỳ</a:t>
            </a:r>
            <a:r>
              <a:rPr lang="en-US" sz="2400" dirty="0">
                <a:latin typeface="Times New Roman" pitchFamily="18" charset="0"/>
              </a:rPr>
              <a:t>:</a:t>
            </a:r>
          </a:p>
        </p:txBody>
      </p:sp>
      <p:graphicFrame>
        <p:nvGraphicFramePr>
          <p:cNvPr id="12" name="Object 11"/>
          <p:cNvGraphicFramePr>
            <a:graphicFrameLocks noChangeAspect="1"/>
          </p:cNvGraphicFramePr>
          <p:nvPr>
            <p:extLst>
              <p:ext uri="{D42A27DB-BD31-4B8C-83A1-F6EECF244321}">
                <p14:modId xmlns:p14="http://schemas.microsoft.com/office/powerpoint/2010/main" val="3781134958"/>
              </p:ext>
            </p:extLst>
          </p:nvPr>
        </p:nvGraphicFramePr>
        <p:xfrm>
          <a:off x="1447800" y="4648200"/>
          <a:ext cx="5257800" cy="934377"/>
        </p:xfrm>
        <a:graphic>
          <a:graphicData uri="http://schemas.openxmlformats.org/presentationml/2006/ole">
            <mc:AlternateContent xmlns:mc="http://schemas.openxmlformats.org/markup-compatibility/2006">
              <mc:Choice xmlns:v="urn:schemas-microsoft-com:vml" Requires="v">
                <p:oleObj spid="_x0000_s9306" name="Equation" r:id="rId10" imgW="2412720" imgH="431640" progId="Equation.3">
                  <p:embed/>
                </p:oleObj>
              </mc:Choice>
              <mc:Fallback>
                <p:oleObj name="Equation" r:id="rId10" imgW="2412720" imgH="431640" progId="Equation.3">
                  <p:embed/>
                  <p:pic>
                    <p:nvPicPr>
                      <p:cNvPr id="0" name="Object 4"/>
                      <p:cNvPicPr>
                        <a:picLocks noChangeAspect="1" noChangeArrowheads="1"/>
                      </p:cNvPicPr>
                      <p:nvPr/>
                    </p:nvPicPr>
                    <p:blipFill>
                      <a:blip r:embed="rId11"/>
                      <a:srcRect/>
                      <a:stretch>
                        <a:fillRect/>
                      </a:stretch>
                    </p:blipFill>
                    <p:spPr bwMode="auto">
                      <a:xfrm>
                        <a:off x="1447800" y="4648200"/>
                        <a:ext cx="5257800" cy="934377"/>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881073335"/>
              </p:ext>
            </p:extLst>
          </p:nvPr>
        </p:nvGraphicFramePr>
        <p:xfrm>
          <a:off x="1600200" y="5791200"/>
          <a:ext cx="3895725" cy="868924"/>
        </p:xfrm>
        <a:graphic>
          <a:graphicData uri="http://schemas.openxmlformats.org/presentationml/2006/ole">
            <mc:AlternateContent xmlns:mc="http://schemas.openxmlformats.org/markup-compatibility/2006">
              <mc:Choice xmlns:v="urn:schemas-microsoft-com:vml" Requires="v">
                <p:oleObj spid="_x0000_s9307" name="Equation" r:id="rId12" imgW="1955520" imgH="431640" progId="Equation.3">
                  <p:embed/>
                </p:oleObj>
              </mc:Choice>
              <mc:Fallback>
                <p:oleObj name="Equation" r:id="rId12" imgW="1955520" imgH="431640" progId="Equation.3">
                  <p:embed/>
                  <p:pic>
                    <p:nvPicPr>
                      <p:cNvPr id="0" name="Object 8"/>
                      <p:cNvPicPr>
                        <a:picLocks noChangeAspect="1" noChangeArrowheads="1"/>
                      </p:cNvPicPr>
                      <p:nvPr/>
                    </p:nvPicPr>
                    <p:blipFill>
                      <a:blip r:embed="rId13"/>
                      <a:srcRect/>
                      <a:stretch>
                        <a:fillRect/>
                      </a:stretch>
                    </p:blipFill>
                    <p:spPr bwMode="auto">
                      <a:xfrm>
                        <a:off x="1600200" y="5791200"/>
                        <a:ext cx="3895725" cy="86892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endParaRPr lang="en-US" sz="2400" b="1" dirty="0" smtClean="0">
              <a:solidFill>
                <a:srgbClr val="FFFF00"/>
              </a:solidFill>
              <a:latin typeface="Times New Roman" pitchFamily="18" charset="0"/>
            </a:endParaRPr>
          </a:p>
        </p:txBody>
      </p:sp>
      <p:sp>
        <p:nvSpPr>
          <p:cNvPr id="3" name="Rectangle 2"/>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§3. </a:t>
            </a:r>
            <a:r>
              <a:rPr lang="en-US" sz="2400" b="1" dirty="0" err="1" smtClean="0">
                <a:solidFill>
                  <a:srgbClr val="FFFF00"/>
                </a:solidFill>
                <a:latin typeface="Times New Roman" pitchFamily="18" charset="0"/>
              </a:rPr>
              <a:t>Mô</a:t>
            </a:r>
            <a:r>
              <a:rPr lang="en-US" sz="2400" b="1" dirty="0" smtClean="0">
                <a:solidFill>
                  <a:srgbClr val="FFFF00"/>
                </a:solidFill>
                <a:latin typeface="Times New Roman" pitchFamily="18" charset="0"/>
              </a:rPr>
              <a:t> men </a:t>
            </a:r>
            <a:r>
              <a:rPr lang="en-US" sz="2400" b="1" dirty="0" err="1" smtClean="0">
                <a:solidFill>
                  <a:srgbClr val="FFFF00"/>
                </a:solidFill>
                <a:latin typeface="Times New Roman" pitchFamily="18" charset="0"/>
              </a:rPr>
              <a:t>động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lượng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và</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mômen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từ</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sp>
        <p:nvSpPr>
          <p:cNvPr id="2" name="Rectangle 1"/>
          <p:cNvSpPr/>
          <p:nvPr/>
        </p:nvSpPr>
        <p:spPr>
          <a:xfrm>
            <a:off x="76200" y="685800"/>
            <a:ext cx="5798400" cy="461665"/>
          </a:xfrm>
          <a:prstGeom prst="rect">
            <a:avLst/>
          </a:prstGeom>
        </p:spPr>
        <p:txBody>
          <a:bodyPr wrap="square">
            <a:spAutoFit/>
          </a:bodyPr>
          <a:lstStyle/>
          <a:p>
            <a:r>
              <a:rPr lang="en-US" sz="2400" b="1" dirty="0">
                <a:solidFill>
                  <a:schemeClr val="hlink"/>
                </a:solidFill>
                <a:latin typeface="Times New Roman" pitchFamily="18" charset="0"/>
              </a:rPr>
              <a:t>III. </a:t>
            </a:r>
            <a:r>
              <a:rPr lang="en-US" sz="2400" b="1" dirty="0" err="1">
                <a:solidFill>
                  <a:schemeClr val="hlink"/>
                </a:solidFill>
                <a:latin typeface="Times New Roman" pitchFamily="18" charset="0"/>
              </a:rPr>
              <a:t>Hiện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tượng</a:t>
            </a:r>
            <a:r>
              <a:rPr lang="en-US" sz="2400" b="1" dirty="0">
                <a:solidFill>
                  <a:schemeClr val="hlink"/>
                </a:solidFill>
                <a:latin typeface="Times New Roman" pitchFamily="18" charset="0"/>
              </a:rPr>
              <a:t> Zeeman</a:t>
            </a:r>
            <a:r>
              <a:rPr lang="en-US" sz="2400" dirty="0">
                <a:solidFill>
                  <a:schemeClr val="hlink"/>
                </a:solidFill>
                <a:latin typeface="Times New Roman" pitchFamily="18" charset="0"/>
              </a:rPr>
              <a:t>:</a:t>
            </a:r>
          </a:p>
        </p:txBody>
      </p:sp>
      <p:sp>
        <p:nvSpPr>
          <p:cNvPr id="5" name="Rectangle 4"/>
          <p:cNvSpPr/>
          <p:nvPr/>
        </p:nvSpPr>
        <p:spPr>
          <a:xfrm>
            <a:off x="76200" y="1147466"/>
            <a:ext cx="6553200" cy="1200329"/>
          </a:xfrm>
          <a:prstGeom prst="rect">
            <a:avLst/>
          </a:prstGeom>
        </p:spPr>
        <p:txBody>
          <a:bodyPr wrap="square">
            <a:spAutoFit/>
          </a:bodyPr>
          <a:lstStyle/>
          <a:p>
            <a:r>
              <a:rPr lang="en-US" sz="2400" dirty="0" err="1">
                <a:solidFill>
                  <a:srgbClr val="FF0000"/>
                </a:solidFill>
                <a:latin typeface="Times New Roman" pitchFamily="18" charset="0"/>
              </a:rPr>
              <a:t>H</a:t>
            </a:r>
            <a:r>
              <a:rPr lang="en-US" sz="2400" dirty="0" err="1" smtClean="0">
                <a:solidFill>
                  <a:srgbClr val="FF0000"/>
                </a:solidFill>
                <a:latin typeface="Times New Roman" pitchFamily="18" charset="0"/>
              </a:rPr>
              <a:t>iện</a:t>
            </a:r>
            <a:r>
              <a:rPr lang="en-US" sz="2400" dirty="0" smtClean="0">
                <a:solidFill>
                  <a:srgbClr val="FF0000"/>
                </a:solidFill>
                <a:latin typeface="Times New Roman" pitchFamily="18" charset="0"/>
              </a:rPr>
              <a:t> </a:t>
            </a:r>
            <a:r>
              <a:rPr lang="en-US" sz="2400" dirty="0" err="1">
                <a:solidFill>
                  <a:srgbClr val="FF0000"/>
                </a:solidFill>
                <a:latin typeface="Times New Roman" pitchFamily="18" charset="0"/>
              </a:rPr>
              <a:t>tượng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tách</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vạch</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quang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phổ</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khi</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nguyên</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tử</a:t>
            </a:r>
            <a:r>
              <a:rPr lang="en-US" sz="2400" dirty="0">
                <a:solidFill>
                  <a:srgbClr val="FF0000"/>
                </a:solidFill>
                <a:latin typeface="Times New Roman" pitchFamily="18" charset="0"/>
              </a:rPr>
              <a:t> </a:t>
            </a:r>
            <a:r>
              <a:rPr lang="en-US" sz="2400" dirty="0" err="1" smtClean="0">
                <a:solidFill>
                  <a:srgbClr val="FF0000"/>
                </a:solidFill>
                <a:latin typeface="Times New Roman" pitchFamily="18" charset="0"/>
              </a:rPr>
              <a:t>phát</a:t>
            </a:r>
            <a:r>
              <a:rPr lang="en-US" sz="2400" dirty="0" smtClean="0">
                <a:solidFill>
                  <a:srgbClr val="FF0000"/>
                </a:solidFill>
                <a:latin typeface="Times New Roman" pitchFamily="18" charset="0"/>
              </a:rPr>
              <a:t>  </a:t>
            </a:r>
            <a:r>
              <a:rPr lang="en-US" sz="2400" dirty="0" err="1">
                <a:solidFill>
                  <a:srgbClr val="FF0000"/>
                </a:solidFill>
                <a:latin typeface="Times New Roman" pitchFamily="18" charset="0"/>
              </a:rPr>
              <a:t>sáng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đặt</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trong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từ</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trường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được</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gọi</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là</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hiện</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tượng</a:t>
            </a:r>
            <a:r>
              <a:rPr lang="en-US" sz="2400" dirty="0">
                <a:solidFill>
                  <a:srgbClr val="FF0000"/>
                </a:solidFill>
                <a:latin typeface="Times New Roman" pitchFamily="18" charset="0"/>
              </a:rPr>
              <a:t> Zeeman</a:t>
            </a:r>
          </a:p>
        </p:txBody>
      </p:sp>
      <p:pic>
        <p:nvPicPr>
          <p:cNvPr id="6" name="Picture 6" descr="hinh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0" y="703385"/>
            <a:ext cx="23368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6200" y="2362200"/>
            <a:ext cx="5002452" cy="461665"/>
          </a:xfrm>
          <a:prstGeom prst="rect">
            <a:avLst/>
          </a:prstGeom>
        </p:spPr>
        <p:txBody>
          <a:bodyPr wrap="square">
            <a:spAutoFit/>
          </a:bodyPr>
          <a:lstStyle/>
          <a:p>
            <a:r>
              <a:rPr lang="en-US" sz="2400" dirty="0" err="1">
                <a:latin typeface="Times New Roman" pitchFamily="18" charset="0"/>
              </a:rPr>
              <a:t>Giải</a:t>
            </a:r>
            <a:r>
              <a:rPr lang="en-US" sz="2400" dirty="0">
                <a:latin typeface="Times New Roman" pitchFamily="18" charset="0"/>
              </a:rPr>
              <a:t> </a:t>
            </a:r>
            <a:r>
              <a:rPr lang="en-US" sz="2400" dirty="0" err="1">
                <a:latin typeface="Times New Roman" pitchFamily="18" charset="0"/>
              </a:rPr>
              <a:t>thích</a:t>
            </a:r>
            <a:r>
              <a:rPr lang="en-US" sz="2400" dirty="0">
                <a:latin typeface="Times New Roman" pitchFamily="18" charset="0"/>
              </a:rPr>
              <a:t>:</a:t>
            </a:r>
          </a:p>
        </p:txBody>
      </p:sp>
      <p:sp>
        <p:nvSpPr>
          <p:cNvPr id="8" name="Rectangle 7"/>
          <p:cNvSpPr/>
          <p:nvPr/>
        </p:nvSpPr>
        <p:spPr>
          <a:xfrm>
            <a:off x="76200" y="2762071"/>
            <a:ext cx="6781800" cy="1200329"/>
          </a:xfrm>
          <a:prstGeom prst="rect">
            <a:avLst/>
          </a:prstGeom>
        </p:spPr>
        <p:txBody>
          <a:bodyPr wrap="square">
            <a:spAutoFit/>
          </a:bodyPr>
          <a:lstStyle/>
          <a:p>
            <a:r>
              <a:rPr lang="en-US" sz="2400" dirty="0" err="1">
                <a:latin typeface="Times New Roman" pitchFamily="18" charset="0"/>
              </a:rPr>
              <a:t>Khi</a:t>
            </a:r>
            <a:r>
              <a:rPr lang="en-US" sz="2400" dirty="0">
                <a:latin typeface="Times New Roman" pitchFamily="18" charset="0"/>
              </a:rPr>
              <a:t> </a:t>
            </a:r>
            <a:r>
              <a:rPr lang="en-US" sz="2400" dirty="0" err="1" smtClean="0">
                <a:latin typeface="Times New Roman" pitchFamily="18" charset="0"/>
              </a:rPr>
              <a:t>đặt</a:t>
            </a:r>
            <a:r>
              <a:rPr lang="en-US" sz="2400" dirty="0" smtClean="0">
                <a:latin typeface="Times New Roman" pitchFamily="18" charset="0"/>
              </a:rPr>
              <a:t> </a:t>
            </a:r>
            <a:r>
              <a:rPr lang="en-US" sz="2400" dirty="0" err="1" smtClean="0">
                <a:latin typeface="Times New Roman" pitchFamily="18" charset="0"/>
              </a:rPr>
              <a:t>nguyên</a:t>
            </a:r>
            <a:r>
              <a:rPr lang="en-US" sz="2400" dirty="0" smtClean="0">
                <a:latin typeface="Times New Roman" pitchFamily="18" charset="0"/>
              </a:rPr>
              <a:t> </a:t>
            </a:r>
            <a:r>
              <a:rPr lang="en-US" sz="2400" dirty="0" err="1" smtClean="0">
                <a:latin typeface="Times New Roman" pitchFamily="18" charset="0"/>
              </a:rPr>
              <a:t>tử</a:t>
            </a:r>
            <a:r>
              <a:rPr lang="en-US" sz="2400" dirty="0" smtClean="0">
                <a:latin typeface="Times New Roman" pitchFamily="18" charset="0"/>
              </a:rPr>
              <a:t> </a:t>
            </a:r>
            <a:r>
              <a:rPr lang="en-US" sz="2400" dirty="0" err="1" smtClean="0">
                <a:latin typeface="Times New Roman" pitchFamily="18" charset="0"/>
              </a:rPr>
              <a:t>trong</a:t>
            </a:r>
            <a:r>
              <a:rPr lang="en-US" sz="2400" dirty="0" smtClean="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ngoài</a:t>
            </a:r>
            <a:r>
              <a:rPr lang="en-US" sz="2400" dirty="0">
                <a:latin typeface="Times New Roman" pitchFamily="18" charset="0"/>
              </a:rPr>
              <a:t> </a:t>
            </a:r>
            <a:r>
              <a:rPr lang="en-US" sz="2400" dirty="0" smtClean="0">
                <a:latin typeface="Times New Roman" pitchFamily="18" charset="0"/>
              </a:rPr>
              <a:t>do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sự</a:t>
            </a:r>
            <a:r>
              <a:rPr lang="en-US" sz="2400" dirty="0" smtClean="0">
                <a:latin typeface="Times New Roman" pitchFamily="18" charset="0"/>
              </a:rPr>
              <a:t> </a:t>
            </a:r>
            <a:r>
              <a:rPr lang="en-US" sz="2400" dirty="0" err="1" smtClean="0">
                <a:latin typeface="Times New Roman" pitchFamily="18" charset="0"/>
              </a:rPr>
              <a:t>tương</a:t>
            </a:r>
            <a:r>
              <a:rPr lang="en-US" sz="2400" dirty="0" smtClean="0">
                <a:latin typeface="Times New Roman" pitchFamily="18" charset="0"/>
              </a:rPr>
              <a:t> </a:t>
            </a:r>
            <a:r>
              <a:rPr lang="en-US" sz="2400" dirty="0" err="1" smtClean="0">
                <a:latin typeface="Times New Roman" pitchFamily="18" charset="0"/>
              </a:rPr>
              <a:t>tác</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ngoài</a:t>
            </a:r>
            <a:r>
              <a:rPr lang="en-US" sz="2400" dirty="0" smtClean="0">
                <a:latin typeface="Times New Roman" pitchFamily="18" charset="0"/>
              </a:rPr>
              <a:t> </a:t>
            </a:r>
            <a:r>
              <a:rPr lang="en-US" sz="2400" dirty="0" err="1" smtClean="0">
                <a:latin typeface="Times New Roman" pitchFamily="18" charset="0"/>
              </a:rPr>
              <a:t>và</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nguyên</a:t>
            </a:r>
            <a:r>
              <a:rPr lang="en-US" sz="2400" dirty="0" smtClean="0">
                <a:latin typeface="Times New Roman" pitchFamily="18" charset="0"/>
              </a:rPr>
              <a:t> </a:t>
            </a:r>
            <a:r>
              <a:rPr lang="en-US" sz="2400" dirty="0" err="1" smtClean="0">
                <a:latin typeface="Times New Roman" pitchFamily="18" charset="0"/>
              </a:rPr>
              <a:t>tử</a:t>
            </a:r>
            <a:r>
              <a:rPr lang="en-US" sz="2400" dirty="0" smtClean="0">
                <a:latin typeface="Times New Roman" pitchFamily="18" charset="0"/>
              </a:rPr>
              <a:t> </a:t>
            </a:r>
            <a:r>
              <a:rPr lang="en-US" sz="2400" dirty="0" err="1" smtClean="0">
                <a:latin typeface="Times New Roman" pitchFamily="18" charset="0"/>
              </a:rPr>
              <a:t>nên</a:t>
            </a:r>
            <a:r>
              <a:rPr lang="en-US" sz="2400" dirty="0" smtClean="0">
                <a:latin typeface="Times New Roman" pitchFamily="18" charset="0"/>
              </a:rPr>
              <a:t> electron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thêm</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phụ</a:t>
            </a:r>
            <a:r>
              <a:rPr lang="en-US" sz="2400" dirty="0">
                <a:latin typeface="Times New Roman" pitchFamily="18" charset="0"/>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113456396"/>
              </p:ext>
            </p:extLst>
          </p:nvPr>
        </p:nvGraphicFramePr>
        <p:xfrm>
          <a:off x="1524000" y="4053325"/>
          <a:ext cx="1219200" cy="462919"/>
        </p:xfrm>
        <a:graphic>
          <a:graphicData uri="http://schemas.openxmlformats.org/presentationml/2006/ole">
            <mc:AlternateContent xmlns:mc="http://schemas.openxmlformats.org/markup-compatibility/2006">
              <mc:Choice xmlns:v="urn:schemas-microsoft-com:vml" Requires="v">
                <p:oleObj spid="_x0000_s10291" name="Equation" r:id="rId4" imgW="672808" imgH="253890" progId="Equation.3">
                  <p:embed/>
                </p:oleObj>
              </mc:Choice>
              <mc:Fallback>
                <p:oleObj name="Equation" r:id="rId4" imgW="672808" imgH="25389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053325"/>
                        <a:ext cx="1219200" cy="462919"/>
                      </a:xfrm>
                      <a:prstGeom prst="rect">
                        <a:avLst/>
                      </a:prstGeom>
                      <a:noFill/>
                      <a:ln w="9525">
                        <a:solidFill>
                          <a:schemeClr val="folHlink"/>
                        </a:solidFill>
                        <a:miter lim="800000"/>
                        <a:headEnd/>
                        <a:tailEnd/>
                      </a:ln>
                    </p:spPr>
                  </p:pic>
                </p:oleObj>
              </mc:Fallback>
            </mc:AlternateContent>
          </a:graphicData>
        </a:graphic>
      </p:graphicFrame>
      <p:sp>
        <p:nvSpPr>
          <p:cNvPr id="10" name="Rectangle 9"/>
          <p:cNvSpPr/>
          <p:nvPr/>
        </p:nvSpPr>
        <p:spPr>
          <a:xfrm>
            <a:off x="0" y="4648200"/>
            <a:ext cx="8915400" cy="461665"/>
          </a:xfrm>
          <a:prstGeom prst="rect">
            <a:avLst/>
          </a:prstGeom>
        </p:spPr>
        <p:txBody>
          <a:bodyPr wrap="square">
            <a:spAutoFit/>
          </a:bodyPr>
          <a:lstStyle/>
          <a:p>
            <a:r>
              <a:rPr lang="en-US" sz="2400" dirty="0" err="1">
                <a:latin typeface="Times New Roman" pitchFamily="18" charset="0"/>
              </a:rPr>
              <a:t>Chọn</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OZ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ngoài</a:t>
            </a:r>
            <a:r>
              <a:rPr lang="en-US" sz="2400" dirty="0">
                <a:latin typeface="Times New Roman" pitchFamily="18" charset="0"/>
              </a:rPr>
              <a:t>:</a:t>
            </a:r>
          </a:p>
        </p:txBody>
      </p:sp>
      <p:graphicFrame>
        <p:nvGraphicFramePr>
          <p:cNvPr id="11" name="Object 10"/>
          <p:cNvGraphicFramePr>
            <a:graphicFrameLocks noChangeAspect="1"/>
          </p:cNvGraphicFramePr>
          <p:nvPr>
            <p:extLst>
              <p:ext uri="{D42A27DB-BD31-4B8C-83A1-F6EECF244321}">
                <p14:modId xmlns:p14="http://schemas.microsoft.com/office/powerpoint/2010/main" val="1350573320"/>
              </p:ext>
            </p:extLst>
          </p:nvPr>
        </p:nvGraphicFramePr>
        <p:xfrm>
          <a:off x="2185193" y="5157787"/>
          <a:ext cx="2335213" cy="404813"/>
        </p:xfrm>
        <a:graphic>
          <a:graphicData uri="http://schemas.openxmlformats.org/presentationml/2006/ole">
            <mc:AlternateContent xmlns:mc="http://schemas.openxmlformats.org/markup-compatibility/2006">
              <mc:Choice xmlns:v="urn:schemas-microsoft-com:vml" Requires="v">
                <p:oleObj spid="_x0000_s10292" name="Equation" r:id="rId6" imgW="1257120" imgH="215640" progId="Equation.3">
                  <p:embed/>
                </p:oleObj>
              </mc:Choice>
              <mc:Fallback>
                <p:oleObj name="Equation" r:id="rId6" imgW="1257120" imgH="215640" progId="Equation.3">
                  <p:embed/>
                  <p:pic>
                    <p:nvPicPr>
                      <p:cNvPr id="0" name="Object 4"/>
                      <p:cNvPicPr>
                        <a:picLocks noChangeAspect="1" noChangeArrowheads="1"/>
                      </p:cNvPicPr>
                      <p:nvPr/>
                    </p:nvPicPr>
                    <p:blipFill>
                      <a:blip r:embed="rId7"/>
                      <a:srcRect/>
                      <a:stretch>
                        <a:fillRect/>
                      </a:stretch>
                    </p:blipFill>
                    <p:spPr bwMode="auto">
                      <a:xfrm>
                        <a:off x="2185193" y="5157787"/>
                        <a:ext cx="2335213" cy="404813"/>
                      </a:xfrm>
                      <a:prstGeom prst="rect">
                        <a:avLst/>
                      </a:prstGeom>
                      <a:noFill/>
                      <a:ln>
                        <a:noFill/>
                      </a:ln>
                    </p:spPr>
                  </p:pic>
                </p:oleObj>
              </mc:Fallback>
            </mc:AlternateContent>
          </a:graphicData>
        </a:graphic>
      </p:graphicFrame>
      <p:sp>
        <p:nvSpPr>
          <p:cNvPr id="12" name="Rectangle 11"/>
          <p:cNvSpPr/>
          <p:nvPr/>
        </p:nvSpPr>
        <p:spPr>
          <a:xfrm>
            <a:off x="76200" y="5638800"/>
            <a:ext cx="8991600" cy="830997"/>
          </a:xfrm>
          <a:prstGeom prst="rect">
            <a:avLst/>
          </a:prstGeom>
        </p:spPr>
        <p:txBody>
          <a:bodyPr wrap="square">
            <a:spAutoFit/>
          </a:bodyPr>
          <a:lstStyle/>
          <a:p>
            <a:r>
              <a:rPr lang="en-US" sz="2400" dirty="0" err="1">
                <a:latin typeface="Times New Roman" pitchFamily="18" charset="0"/>
              </a:rPr>
              <a:t>Như</a:t>
            </a:r>
            <a:r>
              <a:rPr lang="en-US" sz="2400" dirty="0">
                <a:latin typeface="Times New Roman" pitchFamily="18" charset="0"/>
              </a:rPr>
              <a:t> </a:t>
            </a:r>
            <a:r>
              <a:rPr lang="en-US" sz="2400" dirty="0" err="1">
                <a:latin typeface="Times New Roman" pitchFamily="18" charset="0"/>
              </a:rPr>
              <a:t>vậy</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đặt</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ngoài</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E’ </a:t>
            </a:r>
            <a:r>
              <a:rPr lang="en-US" sz="2400" dirty="0" err="1" smtClean="0">
                <a:latin typeface="Times New Roman" pitchFamily="18" charset="0"/>
              </a:rPr>
              <a:t>của</a:t>
            </a:r>
            <a:r>
              <a:rPr lang="en-US" sz="2400" dirty="0" smtClean="0">
                <a:latin typeface="Times New Roman" pitchFamily="18" charset="0"/>
              </a:rPr>
              <a:t> electron </a:t>
            </a:r>
            <a:r>
              <a:rPr lang="en-US" sz="2400" dirty="0" err="1">
                <a:latin typeface="Times New Roman" pitchFamily="18" charset="0"/>
              </a:rPr>
              <a:t>còn</a:t>
            </a:r>
            <a:r>
              <a:rPr lang="en-US" sz="2400" dirty="0">
                <a:latin typeface="Times New Roman" pitchFamily="18" charset="0"/>
              </a:rPr>
              <a:t> </a:t>
            </a:r>
            <a:r>
              <a:rPr lang="en-US" sz="2400" dirty="0" err="1">
                <a:latin typeface="Times New Roman" pitchFamily="18" charset="0"/>
              </a:rPr>
              <a:t>phụ</a:t>
            </a:r>
            <a:r>
              <a:rPr lang="en-US" sz="2400" dirty="0">
                <a:latin typeface="Times New Roman" pitchFamily="18" charset="0"/>
              </a:rPr>
              <a:t> </a:t>
            </a:r>
            <a:r>
              <a:rPr lang="en-US" sz="2400" dirty="0" err="1">
                <a:latin typeface="Times New Roman" pitchFamily="18" charset="0"/>
              </a:rPr>
              <a:t>thuộc</a:t>
            </a:r>
            <a:r>
              <a:rPr lang="en-US" sz="2400" dirty="0">
                <a:latin typeface="Times New Roman" pitchFamily="18" charset="0"/>
              </a:rPr>
              <a:t> </a:t>
            </a:r>
            <a:r>
              <a:rPr lang="en-US" sz="2400" dirty="0" err="1">
                <a:latin typeface="Times New Roman" pitchFamily="18" charset="0"/>
              </a:rPr>
              <a:t>vào</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m:</a:t>
            </a:r>
          </a:p>
        </p:txBody>
      </p:sp>
      <p:graphicFrame>
        <p:nvGraphicFramePr>
          <p:cNvPr id="13" name="Object 12"/>
          <p:cNvGraphicFramePr>
            <a:graphicFrameLocks noChangeAspect="1"/>
          </p:cNvGraphicFramePr>
          <p:nvPr>
            <p:extLst>
              <p:ext uri="{D42A27DB-BD31-4B8C-83A1-F6EECF244321}">
                <p14:modId xmlns:p14="http://schemas.microsoft.com/office/powerpoint/2010/main" val="2575352252"/>
              </p:ext>
            </p:extLst>
          </p:nvPr>
        </p:nvGraphicFramePr>
        <p:xfrm>
          <a:off x="4198938" y="6096000"/>
          <a:ext cx="1675662" cy="396589"/>
        </p:xfrm>
        <a:graphic>
          <a:graphicData uri="http://schemas.openxmlformats.org/presentationml/2006/ole">
            <mc:AlternateContent xmlns:mc="http://schemas.openxmlformats.org/markup-compatibility/2006">
              <mc:Choice xmlns:v="urn:schemas-microsoft-com:vml" Requires="v">
                <p:oleObj spid="_x0000_s10293" name="Equation" r:id="rId8" imgW="927000" imgH="215640" progId="Equation.3">
                  <p:embed/>
                </p:oleObj>
              </mc:Choice>
              <mc:Fallback>
                <p:oleObj name="Equation" r:id="rId8" imgW="927000" imgH="215640" progId="Equation.3">
                  <p:embed/>
                  <p:pic>
                    <p:nvPicPr>
                      <p:cNvPr id="0" name="Object 6"/>
                      <p:cNvPicPr>
                        <a:picLocks noChangeAspect="1" noChangeArrowheads="1"/>
                      </p:cNvPicPr>
                      <p:nvPr/>
                    </p:nvPicPr>
                    <p:blipFill>
                      <a:blip r:embed="rId9"/>
                      <a:srcRect/>
                      <a:stretch>
                        <a:fillRect/>
                      </a:stretch>
                    </p:blipFill>
                    <p:spPr bwMode="auto">
                      <a:xfrm>
                        <a:off x="4198938" y="6096000"/>
                        <a:ext cx="1675662" cy="39658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endParaRPr lang="en-US" sz="2400" b="1" dirty="0" smtClean="0">
              <a:solidFill>
                <a:srgbClr val="FFFF00"/>
              </a:solidFill>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721959044"/>
              </p:ext>
            </p:extLst>
          </p:nvPr>
        </p:nvGraphicFramePr>
        <p:xfrm>
          <a:off x="3505200" y="914400"/>
          <a:ext cx="1676400" cy="396875"/>
        </p:xfrm>
        <a:graphic>
          <a:graphicData uri="http://schemas.openxmlformats.org/presentationml/2006/ole">
            <mc:AlternateContent xmlns:mc="http://schemas.openxmlformats.org/markup-compatibility/2006">
              <mc:Choice xmlns:v="urn:schemas-microsoft-com:vml" Requires="v">
                <p:oleObj spid="_x0000_s11314" name="Equation" r:id="rId3" imgW="927000" imgH="215640" progId="Equation.3">
                  <p:embed/>
                </p:oleObj>
              </mc:Choice>
              <mc:Fallback>
                <p:oleObj name="Equation" r:id="rId3" imgW="927000" imgH="21564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914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§3. </a:t>
            </a:r>
            <a:r>
              <a:rPr lang="en-US" sz="2400" b="1" dirty="0" err="1" smtClean="0">
                <a:solidFill>
                  <a:srgbClr val="FFFF00"/>
                </a:solidFill>
                <a:latin typeface="Times New Roman" pitchFamily="18" charset="0"/>
              </a:rPr>
              <a:t>Mô</a:t>
            </a:r>
            <a:r>
              <a:rPr lang="en-US" sz="2400" b="1" dirty="0" smtClean="0">
                <a:solidFill>
                  <a:srgbClr val="FFFF00"/>
                </a:solidFill>
                <a:latin typeface="Times New Roman" pitchFamily="18" charset="0"/>
              </a:rPr>
              <a:t> men </a:t>
            </a:r>
            <a:r>
              <a:rPr lang="en-US" sz="2400" b="1" dirty="0" err="1" smtClean="0">
                <a:solidFill>
                  <a:srgbClr val="FFFF00"/>
                </a:solidFill>
                <a:latin typeface="Times New Roman" pitchFamily="18" charset="0"/>
              </a:rPr>
              <a:t>động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lượng</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và</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mômen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từ</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sp>
        <p:nvSpPr>
          <p:cNvPr id="3" name="Rectangle 2"/>
          <p:cNvSpPr/>
          <p:nvPr/>
        </p:nvSpPr>
        <p:spPr>
          <a:xfrm>
            <a:off x="76200" y="1371600"/>
            <a:ext cx="8915400" cy="830997"/>
          </a:xfrm>
          <a:prstGeom prst="rect">
            <a:avLst/>
          </a:prstGeom>
        </p:spPr>
        <p:txBody>
          <a:bodyPr wrap="square">
            <a:spAutoFit/>
          </a:bodyPr>
          <a:lstStyle/>
          <a:p>
            <a:r>
              <a:rPr lang="en-US" sz="2400" dirty="0" err="1">
                <a:latin typeface="Times New Roman" pitchFamily="18" charset="0"/>
              </a:rPr>
              <a:t>Khi</a:t>
            </a:r>
            <a:r>
              <a:rPr lang="en-US" sz="2400" dirty="0">
                <a:latin typeface="Times New Roman" pitchFamily="18" charset="0"/>
              </a:rPr>
              <a:t> </a:t>
            </a:r>
            <a:r>
              <a:rPr lang="en-US" sz="2400" dirty="0" smtClean="0">
                <a:latin typeface="Times New Roman" pitchFamily="18" charset="0"/>
              </a:rPr>
              <a:t>electron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mức</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trạng</a:t>
            </a:r>
            <a:r>
              <a:rPr lang="en-US" sz="2400" dirty="0">
                <a:latin typeface="Times New Roman" pitchFamily="18" charset="0"/>
              </a:rPr>
              <a:t> </a:t>
            </a:r>
            <a:r>
              <a:rPr lang="en-US" sz="2400" dirty="0" err="1">
                <a:latin typeface="Times New Roman" pitchFamily="18" charset="0"/>
              </a:rPr>
              <a:t>thái</a:t>
            </a:r>
            <a:r>
              <a:rPr lang="en-US" sz="2400" dirty="0">
                <a:latin typeface="Times New Roman" pitchFamily="18" charset="0"/>
              </a:rPr>
              <a:t> </a:t>
            </a:r>
            <a:r>
              <a:rPr lang="en-US" sz="2400" dirty="0" err="1">
                <a:latin typeface="Times New Roman" pitchFamily="18" charset="0"/>
              </a:rPr>
              <a:t>ứng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E</a:t>
            </a:r>
            <a:r>
              <a:rPr lang="en-US" sz="2400" baseline="-25000" dirty="0">
                <a:latin typeface="Times New Roman" pitchFamily="18" charset="0"/>
              </a:rPr>
              <a:t>2</a:t>
            </a:r>
            <a:r>
              <a:rPr lang="en-US" sz="2400" dirty="0">
                <a:latin typeface="Times New Roman" pitchFamily="18" charset="0"/>
              </a:rPr>
              <a:t>’ </a:t>
            </a:r>
            <a:r>
              <a:rPr lang="en-US" sz="2400" dirty="0" smtClean="0">
                <a:latin typeface="Times New Roman" pitchFamily="18" charset="0"/>
              </a:rPr>
              <a:t>sang </a:t>
            </a:r>
            <a:r>
              <a:rPr lang="en-US" sz="2400" dirty="0" err="1">
                <a:latin typeface="Times New Roman" pitchFamily="18" charset="0"/>
              </a:rPr>
              <a:t>trạng</a:t>
            </a:r>
            <a:r>
              <a:rPr lang="en-US" sz="2400" dirty="0">
                <a:latin typeface="Times New Roman" pitchFamily="18" charset="0"/>
              </a:rPr>
              <a:t> </a:t>
            </a:r>
            <a:r>
              <a:rPr lang="en-US" sz="2400" dirty="0" err="1">
                <a:latin typeface="Times New Roman" pitchFamily="18" charset="0"/>
              </a:rPr>
              <a:t>thái</a:t>
            </a:r>
            <a:r>
              <a:rPr lang="en-US" sz="2400" dirty="0">
                <a:latin typeface="Times New Roman" pitchFamily="18" charset="0"/>
              </a:rPr>
              <a:t> </a:t>
            </a:r>
            <a:r>
              <a:rPr lang="en-US" sz="2400" dirty="0" err="1">
                <a:latin typeface="Times New Roman" pitchFamily="18" charset="0"/>
              </a:rPr>
              <a:t>ứng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E</a:t>
            </a:r>
            <a:r>
              <a:rPr lang="en-US" sz="2400" baseline="-25000" dirty="0">
                <a:latin typeface="Times New Roman" pitchFamily="18" charset="0"/>
              </a:rPr>
              <a:t>1</a:t>
            </a:r>
            <a:r>
              <a:rPr lang="en-US" sz="2400" dirty="0">
                <a:latin typeface="Times New Roman" pitchFamily="18" charset="0"/>
              </a:rPr>
              <a:t>’thấp </a:t>
            </a:r>
            <a:r>
              <a:rPr lang="en-US" sz="2400" dirty="0" err="1">
                <a:latin typeface="Times New Roman" pitchFamily="18" charset="0"/>
              </a:rPr>
              <a:t>hơn</a:t>
            </a:r>
            <a:r>
              <a:rPr lang="en-US" sz="2400" dirty="0">
                <a:latin typeface="Times New Roman" pitchFamily="18" charset="0"/>
              </a:rPr>
              <a:t> </a:t>
            </a:r>
            <a:r>
              <a:rPr lang="en-US" sz="2400" dirty="0" err="1">
                <a:latin typeface="Times New Roman" pitchFamily="18" charset="0"/>
              </a:rPr>
              <a:t>phát</a:t>
            </a:r>
            <a:r>
              <a:rPr lang="en-US" sz="2400" dirty="0">
                <a:latin typeface="Times New Roman" pitchFamily="18" charset="0"/>
              </a:rPr>
              <a:t> </a:t>
            </a:r>
            <a:r>
              <a:rPr lang="en-US" sz="2400" dirty="0" err="1" smtClean="0">
                <a:latin typeface="Times New Roman" pitchFamily="18" charset="0"/>
              </a:rPr>
              <a:t>ra</a:t>
            </a:r>
            <a:r>
              <a:rPr lang="en-US" sz="2400" dirty="0" smtClean="0">
                <a:latin typeface="Times New Roman" pitchFamily="18" charset="0"/>
              </a:rPr>
              <a:t> </a:t>
            </a:r>
            <a:r>
              <a:rPr lang="en-US" sz="2400" dirty="0" err="1">
                <a:latin typeface="Times New Roman" pitchFamily="18" charset="0"/>
              </a:rPr>
              <a:t>vạch</a:t>
            </a:r>
            <a:r>
              <a:rPr lang="en-US" sz="2400" dirty="0">
                <a:latin typeface="Times New Roman" pitchFamily="18" charset="0"/>
              </a:rPr>
              <a:t> </a:t>
            </a:r>
            <a:r>
              <a:rPr lang="en-US" sz="2400" dirty="0" err="1">
                <a:latin typeface="Times New Roman" pitchFamily="18" charset="0"/>
              </a:rPr>
              <a:t>phổ</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tần</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328887941"/>
              </p:ext>
            </p:extLst>
          </p:nvPr>
        </p:nvGraphicFramePr>
        <p:xfrm>
          <a:off x="2057400" y="2362200"/>
          <a:ext cx="4606925" cy="822502"/>
        </p:xfrm>
        <a:graphic>
          <a:graphicData uri="http://schemas.openxmlformats.org/presentationml/2006/ole">
            <mc:AlternateContent xmlns:mc="http://schemas.openxmlformats.org/markup-compatibility/2006">
              <mc:Choice xmlns:v="urn:schemas-microsoft-com:vml" Requires="v">
                <p:oleObj spid="_x0000_s11315" name="Equation" r:id="rId5" imgW="2361960" imgH="419040" progId="Equation.3">
                  <p:embed/>
                </p:oleObj>
              </mc:Choice>
              <mc:Fallback>
                <p:oleObj name="Equation" r:id="rId5" imgW="2361960" imgH="419040" progId="Equation.3">
                  <p:embed/>
                  <p:pic>
                    <p:nvPicPr>
                      <p:cNvPr id="0" name="Object 8"/>
                      <p:cNvPicPr>
                        <a:picLocks noChangeAspect="1" noChangeArrowheads="1"/>
                      </p:cNvPicPr>
                      <p:nvPr/>
                    </p:nvPicPr>
                    <p:blipFill>
                      <a:blip r:embed="rId6"/>
                      <a:srcRect/>
                      <a:stretch>
                        <a:fillRect/>
                      </a:stretch>
                    </p:blipFill>
                    <p:spPr bwMode="auto">
                      <a:xfrm>
                        <a:off x="2057400" y="2362200"/>
                        <a:ext cx="4606925" cy="822502"/>
                      </a:xfrm>
                      <a:prstGeom prst="rect">
                        <a:avLst/>
                      </a:prstGeom>
                      <a:noFill/>
                      <a:ln w="9525">
                        <a:solidFill>
                          <a:schemeClr val="folHlink"/>
                        </a:solidFill>
                        <a:miter lim="800000"/>
                        <a:headEnd/>
                        <a:tailEnd/>
                      </a:ln>
                    </p:spPr>
                  </p:pic>
                </p:oleObj>
              </mc:Fallback>
            </mc:AlternateContent>
          </a:graphicData>
        </a:graphic>
      </p:graphicFrame>
      <p:sp>
        <p:nvSpPr>
          <p:cNvPr id="7" name="Rectangle 6"/>
          <p:cNvSpPr/>
          <p:nvPr/>
        </p:nvSpPr>
        <p:spPr>
          <a:xfrm>
            <a:off x="76200" y="3244334"/>
            <a:ext cx="6716921" cy="461665"/>
          </a:xfrm>
          <a:prstGeom prst="rect">
            <a:avLst/>
          </a:prstGeom>
        </p:spPr>
        <p:txBody>
          <a:bodyPr wrap="square">
            <a:spAutoFit/>
          </a:bodyPr>
          <a:lstStyle/>
          <a:p>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mức</a:t>
            </a:r>
            <a:r>
              <a:rPr lang="en-US" sz="2400" dirty="0">
                <a:latin typeface="Times New Roman" pitchFamily="18" charset="0"/>
              </a:rPr>
              <a:t> e </a:t>
            </a:r>
            <a:r>
              <a:rPr lang="en-US" sz="2400" dirty="0" err="1">
                <a:latin typeface="Times New Roman" pitchFamily="18" charset="0"/>
              </a:rPr>
              <a:t>tuân</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quy</a:t>
            </a:r>
            <a:r>
              <a:rPr lang="en-US" sz="2400" dirty="0">
                <a:latin typeface="Times New Roman" pitchFamily="18" charset="0"/>
              </a:rPr>
              <a:t> </a:t>
            </a:r>
            <a:r>
              <a:rPr lang="en-US" sz="2400" dirty="0" err="1">
                <a:latin typeface="Times New Roman" pitchFamily="18" charset="0"/>
              </a:rPr>
              <a:t>tắc</a:t>
            </a:r>
            <a:r>
              <a:rPr lang="en-US" sz="2400" dirty="0">
                <a:latin typeface="Times New Roman" pitchFamily="18" charset="0"/>
              </a:rPr>
              <a:t> </a:t>
            </a:r>
            <a:r>
              <a:rPr lang="en-US" sz="2400" dirty="0" err="1">
                <a:latin typeface="Times New Roman" pitchFamily="18" charset="0"/>
              </a:rPr>
              <a:t>lựa</a:t>
            </a:r>
            <a:r>
              <a:rPr lang="en-US" sz="2400" dirty="0">
                <a:latin typeface="Times New Roman" pitchFamily="18" charset="0"/>
              </a:rPr>
              <a:t> </a:t>
            </a:r>
            <a:r>
              <a:rPr lang="en-US" sz="2400" dirty="0" err="1">
                <a:latin typeface="Times New Roman" pitchFamily="18" charset="0"/>
              </a:rPr>
              <a:t>chọn</a:t>
            </a:r>
            <a:r>
              <a:rPr lang="en-US" sz="2400" dirty="0">
                <a:latin typeface="Times New Roman" pitchFamily="18" charset="0"/>
              </a:rPr>
              <a:t>:</a:t>
            </a:r>
          </a:p>
        </p:txBody>
      </p:sp>
      <p:sp>
        <p:nvSpPr>
          <p:cNvPr id="8" name="Rectangle 7"/>
          <p:cNvSpPr/>
          <p:nvPr/>
        </p:nvSpPr>
        <p:spPr>
          <a:xfrm>
            <a:off x="3733800" y="3733800"/>
            <a:ext cx="1269899" cy="461665"/>
          </a:xfrm>
          <a:prstGeom prst="rect">
            <a:avLst/>
          </a:prstGeom>
        </p:spPr>
        <p:txBody>
          <a:bodyPr wrap="none">
            <a:spAutoFit/>
          </a:bodyPr>
          <a:lstStyle/>
          <a:p>
            <a:r>
              <a:rPr lang="el-GR" sz="2400" dirty="0">
                <a:solidFill>
                  <a:srgbClr val="FF0000"/>
                </a:solidFill>
                <a:latin typeface="Times New Roman" pitchFamily="18" charset="0"/>
                <a:cs typeface="Times New Roman" pitchFamily="18" charset="0"/>
              </a:rPr>
              <a:t>Δ</a:t>
            </a:r>
            <a:r>
              <a:rPr lang="en-US" sz="2400" dirty="0">
                <a:solidFill>
                  <a:srgbClr val="FF0000"/>
                </a:solidFill>
                <a:latin typeface="Times New Roman" pitchFamily="18" charset="0"/>
                <a:cs typeface="Times New Roman" pitchFamily="18" charset="0"/>
              </a:rPr>
              <a:t>m = ±1</a:t>
            </a:r>
          </a:p>
        </p:txBody>
      </p:sp>
      <p:sp>
        <p:nvSpPr>
          <p:cNvPr id="9" name="Rectangle 8"/>
          <p:cNvSpPr/>
          <p:nvPr/>
        </p:nvSpPr>
        <p:spPr>
          <a:xfrm>
            <a:off x="121037" y="4306163"/>
            <a:ext cx="5822564" cy="1938992"/>
          </a:xfrm>
          <a:prstGeom prst="rect">
            <a:avLst/>
          </a:prstGeom>
        </p:spPr>
        <p:txBody>
          <a:bodyPr wrap="square">
            <a:spAutoFit/>
          </a:bodyPr>
          <a:lstStyle/>
          <a:p>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vậy</a:t>
            </a:r>
            <a:r>
              <a:rPr lang="en-US" sz="2400" dirty="0">
                <a:latin typeface="Times New Roman" pitchFamily="18" charset="0"/>
                <a:cs typeface="Times New Roman" pitchFamily="18" charset="0"/>
              </a:rPr>
              <a:t>, ta </a:t>
            </a:r>
            <a:r>
              <a:rPr lang="en-US" sz="2400" dirty="0" err="1">
                <a:latin typeface="Times New Roman" pitchFamily="18" charset="0"/>
                <a:cs typeface="Times New Roman" pitchFamily="18" charset="0"/>
              </a:rPr>
              <a:t>thấy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e </a:t>
            </a:r>
            <a:r>
              <a:rPr lang="en-US" sz="2400" dirty="0" err="1">
                <a:latin typeface="Times New Roman" pitchFamily="18" charset="0"/>
                <a:cs typeface="Times New Roman" pitchFamily="18" charset="0"/>
              </a:rPr>
              <a:t>phát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chuyển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thái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E</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sang </a:t>
            </a:r>
            <a:r>
              <a:rPr lang="en-US" sz="2400" dirty="0" err="1">
                <a:latin typeface="Times New Roman" pitchFamily="18" charset="0"/>
                <a:cs typeface="Times New Roman" pitchFamily="18" charset="0"/>
              </a:rPr>
              <a:t>trạng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’có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3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666826845"/>
              </p:ext>
            </p:extLst>
          </p:nvPr>
        </p:nvGraphicFramePr>
        <p:xfrm>
          <a:off x="6248400" y="4495800"/>
          <a:ext cx="2026810" cy="1981200"/>
        </p:xfrm>
        <a:graphic>
          <a:graphicData uri="http://schemas.openxmlformats.org/presentationml/2006/ole">
            <mc:AlternateContent xmlns:mc="http://schemas.openxmlformats.org/markup-compatibility/2006">
              <mc:Choice xmlns:v="urn:schemas-microsoft-com:vml" Requires="v">
                <p:oleObj spid="_x0000_s11316" name="Equation" r:id="rId7" imgW="990360" imgH="965160" progId="Equation.3">
                  <p:embed/>
                </p:oleObj>
              </mc:Choice>
              <mc:Fallback>
                <p:oleObj name="Equation" r:id="rId7" imgW="990360" imgH="965160" progId="Equation.3">
                  <p:embed/>
                  <p:pic>
                    <p:nvPicPr>
                      <p:cNvPr id="0" name="Object 4"/>
                      <p:cNvPicPr>
                        <a:picLocks noChangeAspect="1" noChangeArrowheads="1"/>
                      </p:cNvPicPr>
                      <p:nvPr/>
                    </p:nvPicPr>
                    <p:blipFill>
                      <a:blip r:embed="rId8"/>
                      <a:srcRect/>
                      <a:stretch>
                        <a:fillRect/>
                      </a:stretch>
                    </p:blipFill>
                    <p:spPr bwMode="auto">
                      <a:xfrm>
                        <a:off x="6248400" y="4495800"/>
                        <a:ext cx="2026810" cy="1981200"/>
                      </a:xfrm>
                      <a:prstGeom prst="rect">
                        <a:avLst/>
                      </a:prstGeom>
                      <a:noFill/>
                      <a:ln w="9525">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§4. Spin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sp>
        <p:nvSpPr>
          <p:cNvPr id="2" name="Rectangle 1"/>
          <p:cNvSpPr/>
          <p:nvPr/>
        </p:nvSpPr>
        <p:spPr>
          <a:xfrm>
            <a:off x="0" y="685800"/>
            <a:ext cx="5682240" cy="461665"/>
          </a:xfrm>
          <a:prstGeom prst="rect">
            <a:avLst/>
          </a:prstGeom>
        </p:spPr>
        <p:txBody>
          <a:bodyPr wrap="square">
            <a:spAutoFit/>
          </a:bodyPr>
          <a:lstStyle/>
          <a:p>
            <a:pPr marL="711200" indent="-711200"/>
            <a:r>
              <a:rPr lang="en-US" sz="2400" b="1" dirty="0">
                <a:solidFill>
                  <a:schemeClr val="hlink"/>
                </a:solidFill>
                <a:latin typeface="Times New Roman" pitchFamily="18" charset="0"/>
              </a:rPr>
              <a:t>I. </a:t>
            </a:r>
            <a:r>
              <a:rPr lang="en-US" sz="2400" b="1" dirty="0" err="1">
                <a:solidFill>
                  <a:schemeClr val="hlink"/>
                </a:solidFill>
                <a:latin typeface="Times New Roman" pitchFamily="18" charset="0"/>
              </a:rPr>
              <a:t>Sự</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tồn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tại</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spin</a:t>
            </a:r>
          </a:p>
        </p:txBody>
      </p:sp>
      <p:sp>
        <p:nvSpPr>
          <p:cNvPr id="5" name="Rectangle 4"/>
          <p:cNvSpPr/>
          <p:nvPr/>
        </p:nvSpPr>
        <p:spPr>
          <a:xfrm>
            <a:off x="152401" y="1147465"/>
            <a:ext cx="6435536" cy="461665"/>
          </a:xfrm>
          <a:prstGeom prst="rect">
            <a:avLst/>
          </a:prstGeom>
        </p:spPr>
        <p:txBody>
          <a:bodyPr wrap="square">
            <a:spAutoFit/>
          </a:bodyPr>
          <a:lstStyle/>
          <a:p>
            <a:r>
              <a:rPr lang="en-US" sz="2400" dirty="0">
                <a:latin typeface="Times New Roman" pitchFamily="18" charset="0"/>
              </a:rPr>
              <a:t>1</a:t>
            </a:r>
            <a:r>
              <a:rPr lang="en-US" sz="2400" b="1" i="1" dirty="0">
                <a:latin typeface="Times New Roman" pitchFamily="18" charset="0"/>
              </a:rPr>
              <a:t>. </a:t>
            </a:r>
            <a:r>
              <a:rPr lang="en-US" sz="2400" b="1" i="1" dirty="0" err="1">
                <a:latin typeface="Times New Roman" pitchFamily="18" charset="0"/>
              </a:rPr>
              <a:t>Sự</a:t>
            </a:r>
            <a:r>
              <a:rPr lang="en-US" sz="2400" b="1" i="1" dirty="0">
                <a:latin typeface="Times New Roman" pitchFamily="18" charset="0"/>
              </a:rPr>
              <a:t> </a:t>
            </a:r>
            <a:r>
              <a:rPr lang="en-US" sz="2400" b="1" i="1" dirty="0" err="1">
                <a:latin typeface="Times New Roman" pitchFamily="18" charset="0"/>
              </a:rPr>
              <a:t>tách</a:t>
            </a:r>
            <a:r>
              <a:rPr lang="en-US" sz="2400" b="1" i="1" dirty="0">
                <a:latin typeface="Times New Roman" pitchFamily="18" charset="0"/>
              </a:rPr>
              <a:t> </a:t>
            </a:r>
            <a:r>
              <a:rPr lang="en-US" sz="2400" b="1" i="1" dirty="0" err="1">
                <a:latin typeface="Times New Roman" pitchFamily="18" charset="0"/>
              </a:rPr>
              <a:t>vạch</a:t>
            </a:r>
            <a:r>
              <a:rPr lang="en-US" sz="2400" b="1" i="1" dirty="0">
                <a:latin typeface="Times New Roman" pitchFamily="18" charset="0"/>
              </a:rPr>
              <a:t> </a:t>
            </a:r>
            <a:r>
              <a:rPr lang="en-US" sz="2400" b="1" i="1" dirty="0" err="1">
                <a:latin typeface="Times New Roman" pitchFamily="18" charset="0"/>
              </a:rPr>
              <a:t>nguyên</a:t>
            </a:r>
            <a:r>
              <a:rPr lang="en-US" sz="2400" b="1" i="1" dirty="0">
                <a:latin typeface="Times New Roman" pitchFamily="18" charset="0"/>
              </a:rPr>
              <a:t> </a:t>
            </a:r>
            <a:r>
              <a:rPr lang="en-US" sz="2400" b="1" i="1" dirty="0" err="1">
                <a:latin typeface="Times New Roman" pitchFamily="18" charset="0"/>
              </a:rPr>
              <a:t>từ</a:t>
            </a:r>
            <a:r>
              <a:rPr lang="en-US" sz="2400" b="1" i="1" dirty="0">
                <a:latin typeface="Times New Roman" pitchFamily="18" charset="0"/>
              </a:rPr>
              <a:t> </a:t>
            </a:r>
            <a:r>
              <a:rPr lang="en-US" sz="2400" b="1" i="1" dirty="0" err="1">
                <a:latin typeface="Times New Roman" pitchFamily="18" charset="0"/>
              </a:rPr>
              <a:t>kim</a:t>
            </a:r>
            <a:r>
              <a:rPr lang="en-US" sz="2400" b="1" i="1" dirty="0">
                <a:latin typeface="Times New Roman" pitchFamily="18" charset="0"/>
              </a:rPr>
              <a:t> </a:t>
            </a:r>
            <a:r>
              <a:rPr lang="en-US" sz="2400" b="1" i="1" dirty="0" err="1">
                <a:latin typeface="Times New Roman" pitchFamily="18" charset="0"/>
              </a:rPr>
              <a:t>loại</a:t>
            </a:r>
            <a:r>
              <a:rPr lang="en-US" sz="2400" b="1" i="1" dirty="0">
                <a:latin typeface="Times New Roman" pitchFamily="18" charset="0"/>
              </a:rPr>
              <a:t> </a:t>
            </a:r>
            <a:r>
              <a:rPr lang="en-US" sz="2400" b="1" i="1" dirty="0" err="1">
                <a:latin typeface="Times New Roman" pitchFamily="18" charset="0"/>
              </a:rPr>
              <a:t>kiềm</a:t>
            </a:r>
            <a:endParaRPr lang="en-US" sz="2400" dirty="0"/>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§4. Spin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sp>
        <p:nvSpPr>
          <p:cNvPr id="2" name="Rectangle 1"/>
          <p:cNvSpPr/>
          <p:nvPr/>
        </p:nvSpPr>
        <p:spPr>
          <a:xfrm>
            <a:off x="0" y="609600"/>
            <a:ext cx="6222452" cy="461665"/>
          </a:xfrm>
          <a:prstGeom prst="rect">
            <a:avLst/>
          </a:prstGeom>
        </p:spPr>
        <p:txBody>
          <a:bodyPr wrap="square">
            <a:spAutoFit/>
          </a:bodyPr>
          <a:lstStyle/>
          <a:p>
            <a:r>
              <a:rPr lang="en-US" sz="2400" b="1" i="1" dirty="0">
                <a:latin typeface="Times New Roman" pitchFamily="18" charset="0"/>
              </a:rPr>
              <a:t>2. </a:t>
            </a:r>
            <a:r>
              <a:rPr lang="en-US" sz="2400" b="1" i="1" dirty="0" err="1">
                <a:latin typeface="Times New Roman" pitchFamily="18" charset="0"/>
              </a:rPr>
              <a:t>Thí</a:t>
            </a:r>
            <a:r>
              <a:rPr lang="en-US" sz="2400" b="1" i="1" dirty="0">
                <a:latin typeface="Times New Roman" pitchFamily="18" charset="0"/>
              </a:rPr>
              <a:t> </a:t>
            </a:r>
            <a:r>
              <a:rPr lang="en-US" sz="2400" b="1" i="1" dirty="0" err="1">
                <a:latin typeface="Times New Roman" pitchFamily="18" charset="0"/>
              </a:rPr>
              <a:t>nghiệm</a:t>
            </a:r>
            <a:r>
              <a:rPr lang="en-US" sz="2400" b="1" i="1" dirty="0">
                <a:latin typeface="Times New Roman" pitchFamily="18" charset="0"/>
              </a:rPr>
              <a:t> </a:t>
            </a:r>
            <a:r>
              <a:rPr lang="en-US" sz="2400" b="1" i="1" dirty="0" err="1">
                <a:latin typeface="Times New Roman" pitchFamily="18" charset="0"/>
              </a:rPr>
              <a:t>Einsteins</a:t>
            </a:r>
            <a:r>
              <a:rPr lang="en-US" sz="2400" b="1" i="1" dirty="0">
                <a:latin typeface="Times New Roman" pitchFamily="18" charset="0"/>
              </a:rPr>
              <a:t> </a:t>
            </a:r>
            <a:r>
              <a:rPr lang="en-US" sz="2400" b="1" i="1" dirty="0" err="1">
                <a:latin typeface="Times New Roman" pitchFamily="18" charset="0"/>
              </a:rPr>
              <a:t>và</a:t>
            </a:r>
            <a:r>
              <a:rPr lang="en-US" sz="2400" b="1" i="1" dirty="0">
                <a:latin typeface="Times New Roman" pitchFamily="18" charset="0"/>
              </a:rPr>
              <a:t> Haas</a:t>
            </a:r>
          </a:p>
        </p:txBody>
      </p:sp>
      <p:pic>
        <p:nvPicPr>
          <p:cNvPr id="5" name="Picture 4" descr="hinh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223" y="904081"/>
            <a:ext cx="1706562" cy="333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3725823062"/>
              </p:ext>
            </p:extLst>
          </p:nvPr>
        </p:nvGraphicFramePr>
        <p:xfrm>
          <a:off x="1833563" y="1676400"/>
          <a:ext cx="1709737" cy="847725"/>
        </p:xfrm>
        <a:graphic>
          <a:graphicData uri="http://schemas.openxmlformats.org/presentationml/2006/ole">
            <mc:AlternateContent xmlns:mc="http://schemas.openxmlformats.org/markup-compatibility/2006">
              <mc:Choice xmlns:v="urn:schemas-microsoft-com:vml" Requires="v">
                <p:oleObj spid="_x0000_s12354" name="Equation" r:id="rId4" imgW="710891" imgH="431613" progId="Equation.3">
                  <p:embed/>
                </p:oleObj>
              </mc:Choice>
              <mc:Fallback>
                <p:oleObj name="Equation" r:id="rId4" imgW="710891"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3563" y="1676400"/>
                        <a:ext cx="1709737"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6"/>
          <p:cNvSpPr/>
          <p:nvPr/>
        </p:nvSpPr>
        <p:spPr>
          <a:xfrm>
            <a:off x="228600" y="1071265"/>
            <a:ext cx="5977822" cy="461665"/>
          </a:xfrm>
          <a:prstGeom prst="rect">
            <a:avLst/>
          </a:prstGeom>
        </p:spPr>
        <p:txBody>
          <a:bodyPr wrap="square">
            <a:spAutoFit/>
          </a:bodyPr>
          <a:lstStyle/>
          <a:p>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thí</a:t>
            </a:r>
            <a:r>
              <a:rPr lang="en-US" sz="2400" dirty="0">
                <a:latin typeface="Times New Roman" pitchFamily="18" charset="0"/>
              </a:rPr>
              <a:t> </a:t>
            </a:r>
            <a:r>
              <a:rPr lang="en-US" sz="2400" dirty="0" err="1">
                <a:latin typeface="Times New Roman" pitchFamily="18" charset="0"/>
              </a:rPr>
              <a:t>nghiệm</a:t>
            </a:r>
            <a:r>
              <a:rPr lang="en-US" sz="2400" dirty="0">
                <a:latin typeface="Times New Roman" pitchFamily="18" charset="0"/>
              </a:rPr>
              <a:t> </a:t>
            </a:r>
            <a:r>
              <a:rPr lang="en-US" sz="2400" dirty="0" err="1">
                <a:latin typeface="Times New Roman" pitchFamily="18" charset="0"/>
              </a:rPr>
              <a:t>này</a:t>
            </a:r>
            <a:r>
              <a:rPr lang="en-US" sz="2400" dirty="0">
                <a:latin typeface="Times New Roman" pitchFamily="18" charset="0"/>
              </a:rPr>
              <a:t> </a:t>
            </a:r>
            <a:r>
              <a:rPr lang="en-US" sz="2400" dirty="0" err="1">
                <a:latin typeface="Times New Roman" pitchFamily="18" charset="0"/>
              </a:rPr>
              <a:t>đo</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a:latin typeface="Times New Roman" pitchFamily="18" charset="0"/>
              </a:rPr>
              <a:t>tỷ</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a:t>
            </a:r>
          </a:p>
        </p:txBody>
      </p:sp>
      <p:sp>
        <p:nvSpPr>
          <p:cNvPr id="8" name="Rectangle 7"/>
          <p:cNvSpPr/>
          <p:nvPr/>
        </p:nvSpPr>
        <p:spPr>
          <a:xfrm>
            <a:off x="152400" y="2521803"/>
            <a:ext cx="6629400" cy="830997"/>
          </a:xfrm>
          <a:prstGeom prst="rect">
            <a:avLst/>
          </a:prstGeom>
        </p:spPr>
        <p:txBody>
          <a:bodyPr wrap="square">
            <a:spAutoFit/>
          </a:bodyPr>
          <a:lstStyle/>
          <a:p>
            <a:r>
              <a:rPr lang="en-US" sz="2400" dirty="0" err="1">
                <a:latin typeface="Times New Roman" pitchFamily="18" charset="0"/>
              </a:rPr>
              <a:t>Vậy</a:t>
            </a:r>
            <a:r>
              <a:rPr lang="en-US" sz="2400" dirty="0">
                <a:latin typeface="Times New Roman" pitchFamily="18" charset="0"/>
              </a:rPr>
              <a:t> </a:t>
            </a:r>
            <a:r>
              <a:rPr lang="en-US" sz="2400" dirty="0" err="1">
                <a:latin typeface="Times New Roman" pitchFamily="18" charset="0"/>
              </a:rPr>
              <a:t>cơ</a:t>
            </a:r>
            <a:r>
              <a:rPr lang="en-US" sz="2400" dirty="0">
                <a:latin typeface="Times New Roman" pitchFamily="18" charset="0"/>
              </a:rPr>
              <a:t> </a:t>
            </a:r>
            <a:r>
              <a:rPr lang="en-US" sz="2400" dirty="0" err="1">
                <a:latin typeface="Times New Roman" pitchFamily="18" charset="0"/>
              </a:rPr>
              <a:t>học</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đã</a:t>
            </a:r>
            <a:r>
              <a:rPr lang="en-US" sz="2400" dirty="0">
                <a:latin typeface="Times New Roman" pitchFamily="18" charset="0"/>
              </a:rPr>
              <a:t> </a:t>
            </a:r>
            <a:r>
              <a:rPr lang="en-US" sz="2400" dirty="0" err="1">
                <a:latin typeface="Times New Roman" pitchFamily="18" charset="0"/>
              </a:rPr>
              <a:t>chứng</a:t>
            </a:r>
            <a:r>
              <a:rPr lang="en-US" sz="2400" dirty="0">
                <a:latin typeface="Times New Roman" pitchFamily="18" charset="0"/>
              </a:rPr>
              <a:t> minh </a:t>
            </a:r>
            <a:r>
              <a:rPr lang="en-US" sz="2400" dirty="0" err="1">
                <a:latin typeface="Times New Roman" pitchFamily="18" charset="0"/>
              </a:rPr>
              <a:t>rằng</a:t>
            </a:r>
            <a:r>
              <a:rPr lang="en-US" sz="2400" dirty="0">
                <a:latin typeface="Times New Roman" pitchFamily="18" charset="0"/>
              </a:rPr>
              <a:t>, </a:t>
            </a:r>
            <a:r>
              <a:rPr lang="en-US" sz="2400" dirty="0" err="1">
                <a:latin typeface="Times New Roman" pitchFamily="18" charset="0"/>
              </a:rPr>
              <a:t>mômen</a:t>
            </a:r>
            <a:r>
              <a:rPr lang="en-US" sz="2400" dirty="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riêng</a:t>
            </a:r>
            <a:r>
              <a:rPr lang="en-US" sz="2400" dirty="0" smtClean="0">
                <a:latin typeface="Times New Roman" pitchFamily="18" charset="0"/>
              </a:rPr>
              <a:t> </a:t>
            </a:r>
            <a:r>
              <a:rPr lang="en-US" sz="2400" dirty="0">
                <a:latin typeface="Times New Roman" pitchFamily="18" charset="0"/>
              </a:rPr>
              <a:t>hay Spin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giá</a:t>
            </a:r>
            <a:r>
              <a:rPr lang="en-US" sz="2400" dirty="0">
                <a:latin typeface="Times New Roman" pitchFamily="18" charset="0"/>
              </a:rPr>
              <a:t> </a:t>
            </a:r>
            <a:r>
              <a:rPr lang="en-US" sz="2400" dirty="0" err="1">
                <a:latin typeface="Times New Roman" pitchFamily="18" charset="0"/>
              </a:rPr>
              <a:t>trị</a:t>
            </a:r>
            <a:r>
              <a:rPr lang="en-US" sz="2400" dirty="0">
                <a:latin typeface="Times New Roman" pitchFamily="18" charset="0"/>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129126509"/>
              </p:ext>
            </p:extLst>
          </p:nvPr>
        </p:nvGraphicFramePr>
        <p:xfrm>
          <a:off x="2151582" y="3505200"/>
          <a:ext cx="1919287" cy="526890"/>
        </p:xfrm>
        <a:graphic>
          <a:graphicData uri="http://schemas.openxmlformats.org/presentationml/2006/ole">
            <mc:AlternateContent xmlns:mc="http://schemas.openxmlformats.org/markup-compatibility/2006">
              <mc:Choice xmlns:v="urn:schemas-microsoft-com:vml" Requires="v">
                <p:oleObj spid="_x0000_s12355" name="Equation" r:id="rId6" imgW="939600" imgH="253800" progId="Equation.3">
                  <p:embed/>
                </p:oleObj>
              </mc:Choice>
              <mc:Fallback>
                <p:oleObj name="Equation" r:id="rId6" imgW="939600" imgH="253800" progId="Equation.3">
                  <p:embed/>
                  <p:pic>
                    <p:nvPicPr>
                      <p:cNvPr id="0" name="Object 4"/>
                      <p:cNvPicPr>
                        <a:picLocks noChangeAspect="1" noChangeArrowheads="1"/>
                      </p:cNvPicPr>
                      <p:nvPr/>
                    </p:nvPicPr>
                    <p:blipFill>
                      <a:blip r:embed="rId7"/>
                      <a:srcRect/>
                      <a:stretch>
                        <a:fillRect/>
                      </a:stretch>
                    </p:blipFill>
                    <p:spPr bwMode="auto">
                      <a:xfrm>
                        <a:off x="2151582" y="3505200"/>
                        <a:ext cx="1919287" cy="526890"/>
                      </a:xfrm>
                      <a:prstGeom prst="rect">
                        <a:avLst/>
                      </a:prstGeom>
                      <a:noFill/>
                      <a:ln w="9525">
                        <a:solidFill>
                          <a:schemeClr val="folHlink"/>
                        </a:solidFill>
                        <a:miter lim="800000"/>
                        <a:headEnd/>
                        <a:tailEnd/>
                      </a:ln>
                    </p:spPr>
                  </p:pic>
                </p:oleObj>
              </mc:Fallback>
            </mc:AlternateContent>
          </a:graphicData>
        </a:graphic>
      </p:graphicFrame>
      <p:sp>
        <p:nvSpPr>
          <p:cNvPr id="10" name="Rectangle 9"/>
          <p:cNvSpPr/>
          <p:nvPr/>
        </p:nvSpPr>
        <p:spPr>
          <a:xfrm>
            <a:off x="162983" y="4236244"/>
            <a:ext cx="5960286" cy="461665"/>
          </a:xfrm>
          <a:prstGeom prst="rect">
            <a:avLst/>
          </a:prstGeom>
        </p:spPr>
        <p:txBody>
          <a:bodyPr wrap="none">
            <a:spAutoFit/>
          </a:bodyPr>
          <a:lstStyle/>
          <a:p>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s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smtClean="0">
                <a:latin typeface="Times New Roman" pitchFamily="18" charset="0"/>
              </a:rPr>
              <a:t>spin, </a:t>
            </a:r>
            <a:r>
              <a:rPr lang="en-US" sz="2400" dirty="0" err="1" smtClean="0">
                <a:latin typeface="Times New Roman" pitchFamily="18" charset="0"/>
              </a:rPr>
              <a:t>đối</a:t>
            </a:r>
            <a:r>
              <a:rPr lang="en-US" sz="2400" dirty="0" smtClean="0">
                <a:latin typeface="Times New Roman" pitchFamily="18" charset="0"/>
              </a:rPr>
              <a:t> </a:t>
            </a:r>
            <a:r>
              <a:rPr lang="en-US" sz="2400" dirty="0" err="1" smtClean="0">
                <a:latin typeface="Times New Roman" pitchFamily="18" charset="0"/>
              </a:rPr>
              <a:t>với</a:t>
            </a:r>
            <a:r>
              <a:rPr lang="en-US" sz="2400" dirty="0" smtClean="0">
                <a:latin typeface="Times New Roman" pitchFamily="18" charset="0"/>
              </a:rPr>
              <a:t> electron:</a:t>
            </a:r>
            <a:endParaRPr lang="en-US" sz="2400" dirty="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203975504"/>
              </p:ext>
            </p:extLst>
          </p:nvPr>
        </p:nvGraphicFramePr>
        <p:xfrm>
          <a:off x="6088100" y="4079631"/>
          <a:ext cx="817562" cy="838200"/>
        </p:xfrm>
        <a:graphic>
          <a:graphicData uri="http://schemas.openxmlformats.org/presentationml/2006/ole">
            <mc:AlternateContent xmlns:mc="http://schemas.openxmlformats.org/markup-compatibility/2006">
              <mc:Choice xmlns:v="urn:schemas-microsoft-com:vml" Requires="v">
                <p:oleObj spid="_x0000_s12356" name="Equation" r:id="rId8" imgW="380835" imgH="393529" progId="Equation.3">
                  <p:embed/>
                </p:oleObj>
              </mc:Choice>
              <mc:Fallback>
                <p:oleObj name="Equation" r:id="rId8" imgW="380835" imgH="393529"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8100" y="4079631"/>
                        <a:ext cx="817562" cy="8382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152400" y="5105400"/>
            <a:ext cx="5051383" cy="461665"/>
          </a:xfrm>
          <a:prstGeom prst="rect">
            <a:avLst/>
          </a:prstGeom>
        </p:spPr>
        <p:txBody>
          <a:bodyPr wrap="none">
            <a:spAutoFit/>
          </a:bodyPr>
          <a:lstStyle/>
          <a:p>
            <a:r>
              <a:rPr lang="en-US" sz="2400" dirty="0" err="1">
                <a:latin typeface="Times New Roman" pitchFamily="18" charset="0"/>
              </a:rPr>
              <a:t>Hình</a:t>
            </a:r>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spin </a:t>
            </a:r>
            <a:r>
              <a:rPr lang="en-US" sz="2400" dirty="0" err="1">
                <a:latin typeface="Times New Roman" pitchFamily="18" charset="0"/>
              </a:rPr>
              <a:t>lên</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OZ </a:t>
            </a:r>
            <a:r>
              <a:rPr lang="en-US" sz="2400" dirty="0" err="1">
                <a:latin typeface="Times New Roman" pitchFamily="18" charset="0"/>
              </a:rPr>
              <a:t>bất</a:t>
            </a:r>
            <a:r>
              <a:rPr lang="en-US" sz="2400" dirty="0">
                <a:latin typeface="Times New Roman" pitchFamily="18" charset="0"/>
              </a:rPr>
              <a:t> </a:t>
            </a:r>
            <a:r>
              <a:rPr lang="en-US" sz="2400" dirty="0" err="1">
                <a:latin typeface="Times New Roman" pitchFamily="18" charset="0"/>
              </a:rPr>
              <a:t>kỳ</a:t>
            </a:r>
            <a:r>
              <a:rPr lang="en-US" sz="2400" dirty="0">
                <a:latin typeface="Times New Roman" pitchFamily="18" charset="0"/>
              </a:rPr>
              <a:t>:</a:t>
            </a:r>
          </a:p>
        </p:txBody>
      </p:sp>
      <p:graphicFrame>
        <p:nvGraphicFramePr>
          <p:cNvPr id="13" name="Object 12"/>
          <p:cNvGraphicFramePr>
            <a:graphicFrameLocks noChangeAspect="1"/>
          </p:cNvGraphicFramePr>
          <p:nvPr>
            <p:extLst>
              <p:ext uri="{D42A27DB-BD31-4B8C-83A1-F6EECF244321}">
                <p14:modId xmlns:p14="http://schemas.microsoft.com/office/powerpoint/2010/main" val="3738828809"/>
              </p:ext>
            </p:extLst>
          </p:nvPr>
        </p:nvGraphicFramePr>
        <p:xfrm>
          <a:off x="3178295" y="5795665"/>
          <a:ext cx="2141538" cy="887413"/>
        </p:xfrm>
        <a:graphic>
          <a:graphicData uri="http://schemas.openxmlformats.org/presentationml/2006/ole">
            <mc:AlternateContent xmlns:mc="http://schemas.openxmlformats.org/markup-compatibility/2006">
              <mc:Choice xmlns:v="urn:schemas-microsoft-com:vml" Requires="v">
                <p:oleObj spid="_x0000_s12357" name="Equation" r:id="rId10" imgW="939600" imgH="393480" progId="Equation.3">
                  <p:embed/>
                </p:oleObj>
              </mc:Choice>
              <mc:Fallback>
                <p:oleObj name="Equation" r:id="rId10" imgW="939600" imgH="393480" progId="Equation.3">
                  <p:embed/>
                  <p:pic>
                    <p:nvPicPr>
                      <p:cNvPr id="0" name="Object 8"/>
                      <p:cNvPicPr>
                        <a:picLocks noChangeAspect="1" noChangeArrowheads="1"/>
                      </p:cNvPicPr>
                      <p:nvPr/>
                    </p:nvPicPr>
                    <p:blipFill>
                      <a:blip r:embed="rId11"/>
                      <a:srcRect/>
                      <a:stretch>
                        <a:fillRect/>
                      </a:stretch>
                    </p:blipFill>
                    <p:spPr bwMode="auto">
                      <a:xfrm>
                        <a:off x="3178295" y="5795665"/>
                        <a:ext cx="2141538" cy="887413"/>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§3. Spin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a:p>
            <a:pPr marL="711200" indent="-711200" algn="ctr"/>
            <a:endParaRPr lang="en-US" sz="2400" b="1" dirty="0" smtClean="0">
              <a:solidFill>
                <a:srgbClr val="FFFF00"/>
              </a:solidFill>
              <a:latin typeface="Times New Roman" pitchFamily="18" charset="0"/>
            </a:endParaRPr>
          </a:p>
        </p:txBody>
      </p:sp>
      <p:sp>
        <p:nvSpPr>
          <p:cNvPr id="2" name="Rectangle 1"/>
          <p:cNvSpPr/>
          <p:nvPr/>
        </p:nvSpPr>
        <p:spPr>
          <a:xfrm>
            <a:off x="76200" y="685800"/>
            <a:ext cx="6663163" cy="461665"/>
          </a:xfrm>
          <a:prstGeom prst="rect">
            <a:avLst/>
          </a:prstGeom>
        </p:spPr>
        <p:txBody>
          <a:bodyPr wrap="square">
            <a:spAutoFit/>
          </a:bodyPr>
          <a:lstStyle/>
          <a:p>
            <a:r>
              <a:rPr lang="en-US" sz="2400" dirty="0" err="1" smtClean="0">
                <a:latin typeface="Times New Roman" pitchFamily="18" charset="0"/>
              </a:rPr>
              <a:t>Mômen</a:t>
            </a:r>
            <a:r>
              <a:rPr lang="en-US" sz="2400" dirty="0" smtClean="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smtClean="0">
                <a:latin typeface="Times New Roman" pitchFamily="18" charset="0"/>
              </a:rPr>
              <a:t>riêng</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elctron</a:t>
            </a:r>
            <a:r>
              <a:rPr lang="en-US" sz="2400" dirty="0" smtClean="0">
                <a:latin typeface="Times New Roman" pitchFamily="18" charset="0"/>
              </a:rPr>
              <a:t>:</a:t>
            </a:r>
            <a:endParaRPr lang="en-US" sz="2400" dirty="0">
              <a:latin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679949068"/>
              </p:ext>
            </p:extLst>
          </p:nvPr>
        </p:nvGraphicFramePr>
        <p:xfrm>
          <a:off x="3200400" y="1147465"/>
          <a:ext cx="1593850" cy="896541"/>
        </p:xfrm>
        <a:graphic>
          <a:graphicData uri="http://schemas.openxmlformats.org/presentationml/2006/ole">
            <mc:AlternateContent xmlns:mc="http://schemas.openxmlformats.org/markup-compatibility/2006">
              <mc:Choice xmlns:v="urn:schemas-microsoft-com:vml" Requires="v">
                <p:oleObj spid="_x0000_s13378" name="Equation" r:id="rId3" imgW="761760" imgH="431640" progId="Equation.3">
                  <p:embed/>
                </p:oleObj>
              </mc:Choice>
              <mc:Fallback>
                <p:oleObj name="Equation" r:id="rId3" imgW="761760" imgH="431640" progId="Equation.3">
                  <p:embed/>
                  <p:pic>
                    <p:nvPicPr>
                      <p:cNvPr id="0" name="Object 4"/>
                      <p:cNvPicPr>
                        <a:picLocks noChangeAspect="1" noChangeArrowheads="1"/>
                      </p:cNvPicPr>
                      <p:nvPr/>
                    </p:nvPicPr>
                    <p:blipFill>
                      <a:blip r:embed="rId4"/>
                      <a:srcRect/>
                      <a:stretch>
                        <a:fillRect/>
                      </a:stretch>
                    </p:blipFill>
                    <p:spPr bwMode="auto">
                      <a:xfrm>
                        <a:off x="3200400" y="1147465"/>
                        <a:ext cx="1593850" cy="896541"/>
                      </a:xfrm>
                      <a:prstGeom prst="rect">
                        <a:avLst/>
                      </a:prstGeom>
                      <a:noFill/>
                      <a:ln w="9525">
                        <a:solidFill>
                          <a:schemeClr val="folHlink"/>
                        </a:solidFill>
                        <a:miter lim="800000"/>
                        <a:headEnd/>
                        <a:tailEnd/>
                      </a:ln>
                    </p:spPr>
                  </p:pic>
                </p:oleObj>
              </mc:Fallback>
            </mc:AlternateContent>
          </a:graphicData>
        </a:graphic>
      </p:graphicFrame>
      <p:sp>
        <p:nvSpPr>
          <p:cNvPr id="6" name="Rectangle 5"/>
          <p:cNvSpPr/>
          <p:nvPr/>
        </p:nvSpPr>
        <p:spPr>
          <a:xfrm>
            <a:off x="76200" y="2133600"/>
            <a:ext cx="8534400" cy="461665"/>
          </a:xfrm>
          <a:prstGeom prst="rect">
            <a:avLst/>
          </a:prstGeom>
        </p:spPr>
        <p:txBody>
          <a:bodyPr wrap="square">
            <a:spAutoFit/>
          </a:bodyPr>
          <a:lstStyle/>
          <a:p>
            <a:r>
              <a:rPr lang="en-US" sz="2400" b="1" dirty="0">
                <a:solidFill>
                  <a:schemeClr val="hlink"/>
                </a:solidFill>
                <a:latin typeface="Times New Roman" pitchFamily="18" charset="0"/>
              </a:rPr>
              <a:t>II. </a:t>
            </a:r>
            <a:r>
              <a:rPr lang="en-US" sz="2400" b="1" dirty="0" err="1">
                <a:solidFill>
                  <a:schemeClr val="hlink"/>
                </a:solidFill>
                <a:latin typeface="Times New Roman" pitchFamily="18" charset="0"/>
              </a:rPr>
              <a:t>Trạng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thái</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và</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năng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lượng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electron </a:t>
            </a:r>
            <a:r>
              <a:rPr lang="en-US" sz="2400" b="1" dirty="0" err="1">
                <a:solidFill>
                  <a:schemeClr val="hlink"/>
                </a:solidFill>
                <a:latin typeface="Times New Roman" pitchFamily="18" charset="0"/>
              </a:rPr>
              <a:t>trong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nguyên</a:t>
            </a:r>
            <a:r>
              <a:rPr lang="en-US" sz="2400" b="1" dirty="0">
                <a:solidFill>
                  <a:schemeClr val="hlink"/>
                </a:solidFill>
                <a:latin typeface="Times New Roman" pitchFamily="18" charset="0"/>
              </a:rPr>
              <a:t> </a:t>
            </a:r>
            <a:r>
              <a:rPr lang="en-US" sz="2400" b="1" dirty="0" err="1" smtClean="0">
                <a:solidFill>
                  <a:schemeClr val="hlink"/>
                </a:solidFill>
                <a:latin typeface="Times New Roman" pitchFamily="18" charset="0"/>
              </a:rPr>
              <a:t>tử</a:t>
            </a:r>
            <a:r>
              <a:rPr lang="en-US" sz="2400" b="1" dirty="0">
                <a:solidFill>
                  <a:schemeClr val="hlink"/>
                </a:solidFill>
                <a:latin typeface="Times New Roman" pitchFamily="18" charset="0"/>
              </a:rPr>
              <a:t>:</a:t>
            </a:r>
          </a:p>
        </p:txBody>
      </p:sp>
      <p:sp>
        <p:nvSpPr>
          <p:cNvPr id="7" name="Rectangle 6"/>
          <p:cNvSpPr/>
          <p:nvPr/>
        </p:nvSpPr>
        <p:spPr>
          <a:xfrm>
            <a:off x="228601" y="2595265"/>
            <a:ext cx="5940952" cy="461665"/>
          </a:xfrm>
          <a:prstGeom prst="rect">
            <a:avLst/>
          </a:prstGeom>
        </p:spPr>
        <p:txBody>
          <a:bodyPr wrap="square">
            <a:spAutoFit/>
          </a:bodyPr>
          <a:lstStyle/>
          <a:p>
            <a:r>
              <a:rPr lang="en-US" sz="2400" dirty="0" err="1">
                <a:latin typeface="Times New Roman" pitchFamily="18" charset="0"/>
              </a:rPr>
              <a:t>Mômen</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toàn</a:t>
            </a:r>
            <a:r>
              <a:rPr lang="en-US" sz="2400" dirty="0">
                <a:latin typeface="Times New Roman" pitchFamily="18" charset="0"/>
              </a:rPr>
              <a:t> </a:t>
            </a:r>
            <a:r>
              <a:rPr lang="en-US" sz="2400" dirty="0" err="1">
                <a:latin typeface="Times New Roman" pitchFamily="18" charset="0"/>
              </a:rPr>
              <a:t>phần</a:t>
            </a:r>
            <a:r>
              <a:rPr lang="en-US" sz="2400" dirty="0">
                <a:latin typeface="Times New Roman" pitchFamily="18" charset="0"/>
              </a:rPr>
              <a:t> </a:t>
            </a:r>
            <a:r>
              <a:rPr lang="en-US" sz="2400" dirty="0" smtClean="0">
                <a:latin typeface="Times New Roman" pitchFamily="18" charset="0"/>
              </a:rPr>
              <a:t>:</a:t>
            </a:r>
            <a:endParaRPr lang="en-US" sz="2400" dirty="0">
              <a:latin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911061371"/>
              </p:ext>
            </p:extLst>
          </p:nvPr>
        </p:nvGraphicFramePr>
        <p:xfrm>
          <a:off x="2962275" y="3200400"/>
          <a:ext cx="1268413" cy="468313"/>
        </p:xfrm>
        <a:graphic>
          <a:graphicData uri="http://schemas.openxmlformats.org/presentationml/2006/ole">
            <mc:AlternateContent xmlns:mc="http://schemas.openxmlformats.org/markup-compatibility/2006">
              <mc:Choice xmlns:v="urn:schemas-microsoft-com:vml" Requires="v">
                <p:oleObj spid="_x0000_s13379" name="Equation" r:id="rId5" imgW="622080" imgH="228600" progId="Equation.3">
                  <p:embed/>
                </p:oleObj>
              </mc:Choice>
              <mc:Fallback>
                <p:oleObj name="Equation" r:id="rId5" imgW="622080" imgH="228600" progId="Equation.3">
                  <p:embed/>
                  <p:pic>
                    <p:nvPicPr>
                      <p:cNvPr id="0" name="Object 4"/>
                      <p:cNvPicPr>
                        <a:picLocks noChangeAspect="1" noChangeArrowheads="1"/>
                      </p:cNvPicPr>
                      <p:nvPr/>
                    </p:nvPicPr>
                    <p:blipFill>
                      <a:blip r:embed="rId6"/>
                      <a:srcRect/>
                      <a:stretch>
                        <a:fillRect/>
                      </a:stretch>
                    </p:blipFill>
                    <p:spPr bwMode="auto">
                      <a:xfrm>
                        <a:off x="2962275" y="3200400"/>
                        <a:ext cx="1268413" cy="468313"/>
                      </a:xfrm>
                      <a:prstGeom prst="rect">
                        <a:avLst/>
                      </a:prstGeom>
                      <a:noFill/>
                      <a:ln w="9525">
                        <a:solidFill>
                          <a:schemeClr val="folHlink"/>
                        </a:solidFill>
                        <a:miter lim="800000"/>
                        <a:headEnd/>
                        <a:tailEnd/>
                      </a:ln>
                    </p:spPr>
                  </p:pic>
                </p:oleObj>
              </mc:Fallback>
            </mc:AlternateContent>
          </a:graphicData>
        </a:graphic>
      </p:graphicFrame>
      <p:sp>
        <p:nvSpPr>
          <p:cNvPr id="9" name="Rectangle 8"/>
          <p:cNvSpPr/>
          <p:nvPr/>
        </p:nvSpPr>
        <p:spPr>
          <a:xfrm>
            <a:off x="304800" y="3886200"/>
            <a:ext cx="8686800" cy="461665"/>
          </a:xfrm>
          <a:prstGeom prst="rect">
            <a:avLst/>
          </a:prstGeom>
        </p:spPr>
        <p:txBody>
          <a:bodyPr wrap="square">
            <a:spAutoFit/>
          </a:bodyPr>
          <a:lstStyle/>
          <a:p>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lớn</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smtClean="0">
                <a:latin typeface="Times New Roman" pitchFamily="18" charset="0"/>
              </a:rPr>
              <a:t>mômen</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toàn</a:t>
            </a:r>
            <a:r>
              <a:rPr lang="en-US" sz="2400" dirty="0" smtClean="0">
                <a:latin typeface="Times New Roman" pitchFamily="18" charset="0"/>
              </a:rPr>
              <a:t> </a:t>
            </a:r>
            <a:r>
              <a:rPr lang="en-US" sz="2400" dirty="0" err="1" smtClean="0">
                <a:latin typeface="Times New Roman" pitchFamily="18" charset="0"/>
              </a:rPr>
              <a:t>phần</a:t>
            </a:r>
            <a:r>
              <a:rPr lang="en-US" sz="2400" dirty="0" smtClean="0">
                <a:latin typeface="Times New Roman" pitchFamily="18" charset="0"/>
              </a:rPr>
              <a:t>:</a:t>
            </a:r>
            <a:endParaRPr lang="en-US" sz="2400" dirty="0">
              <a:latin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4224183472"/>
              </p:ext>
            </p:extLst>
          </p:nvPr>
        </p:nvGraphicFramePr>
        <p:xfrm>
          <a:off x="2589579" y="4495800"/>
          <a:ext cx="2035175" cy="563080"/>
        </p:xfrm>
        <a:graphic>
          <a:graphicData uri="http://schemas.openxmlformats.org/presentationml/2006/ole">
            <mc:AlternateContent xmlns:mc="http://schemas.openxmlformats.org/markup-compatibility/2006">
              <mc:Choice xmlns:v="urn:schemas-microsoft-com:vml" Requires="v">
                <p:oleObj spid="_x0000_s13380" name="Equation" r:id="rId7" imgW="927000" imgH="253800" progId="Equation.3">
                  <p:embed/>
                </p:oleObj>
              </mc:Choice>
              <mc:Fallback>
                <p:oleObj name="Equation" r:id="rId7" imgW="927000" imgH="253800" progId="Equation.3">
                  <p:embed/>
                  <p:pic>
                    <p:nvPicPr>
                      <p:cNvPr id="0" name="Object 6"/>
                      <p:cNvPicPr>
                        <a:picLocks noChangeAspect="1" noChangeArrowheads="1"/>
                      </p:cNvPicPr>
                      <p:nvPr/>
                    </p:nvPicPr>
                    <p:blipFill>
                      <a:blip r:embed="rId8"/>
                      <a:srcRect/>
                      <a:stretch>
                        <a:fillRect/>
                      </a:stretch>
                    </p:blipFill>
                    <p:spPr bwMode="auto">
                      <a:xfrm>
                        <a:off x="2589579" y="4495800"/>
                        <a:ext cx="2035175" cy="563080"/>
                      </a:xfrm>
                      <a:prstGeom prst="rect">
                        <a:avLst/>
                      </a:prstGeom>
                      <a:noFill/>
                      <a:ln w="9525">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28957294"/>
              </p:ext>
            </p:extLst>
          </p:nvPr>
        </p:nvGraphicFramePr>
        <p:xfrm>
          <a:off x="2362200" y="5334000"/>
          <a:ext cx="2743200" cy="963612"/>
        </p:xfrm>
        <a:graphic>
          <a:graphicData uri="http://schemas.openxmlformats.org/presentationml/2006/ole">
            <mc:AlternateContent xmlns:mc="http://schemas.openxmlformats.org/markup-compatibility/2006">
              <mc:Choice xmlns:v="urn:schemas-microsoft-com:vml" Requires="v">
                <p:oleObj spid="_x0000_s13381" name="Equation" r:id="rId9" imgW="1218960" imgH="431640" progId="Equation.3">
                  <p:embed/>
                </p:oleObj>
              </mc:Choice>
              <mc:Fallback>
                <p:oleObj name="Equation" r:id="rId9" imgW="1218960" imgH="431640" progId="Equation.3">
                  <p:embed/>
                  <p:pic>
                    <p:nvPicPr>
                      <p:cNvPr id="0" name="Object 8"/>
                      <p:cNvPicPr>
                        <a:picLocks noChangeAspect="1" noChangeArrowheads="1"/>
                      </p:cNvPicPr>
                      <p:nvPr/>
                    </p:nvPicPr>
                    <p:blipFill>
                      <a:blip r:embed="rId10"/>
                      <a:srcRect/>
                      <a:stretch>
                        <a:fillRect/>
                      </a:stretch>
                    </p:blipFill>
                    <p:spPr bwMode="auto">
                      <a:xfrm>
                        <a:off x="2362200" y="5334000"/>
                        <a:ext cx="2743200" cy="963612"/>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hiđro</a:t>
            </a:r>
            <a:endParaRPr lang="en-US" sz="2400" b="1" dirty="0" smtClean="0">
              <a:solidFill>
                <a:srgbClr val="FFFF00"/>
              </a:solidFill>
              <a:latin typeface="Times New Roman" pitchFamily="18" charset="0"/>
            </a:endParaRPr>
          </a:p>
        </p:txBody>
      </p:sp>
      <p:sp>
        <p:nvSpPr>
          <p:cNvPr id="5" name="Rectangle 4"/>
          <p:cNvSpPr/>
          <p:nvPr/>
        </p:nvSpPr>
        <p:spPr>
          <a:xfrm>
            <a:off x="152400" y="838200"/>
            <a:ext cx="8839200" cy="461665"/>
          </a:xfrm>
          <a:prstGeom prst="rect">
            <a:avLst/>
          </a:prstGeom>
        </p:spPr>
        <p:txBody>
          <a:bodyPr wrap="square">
            <a:spAutoFit/>
          </a:bodyPr>
          <a:lstStyle/>
          <a:p>
            <a:pPr marL="711200" indent="-711200"/>
            <a:r>
              <a:rPr lang="en-US" sz="2400" dirty="0" err="1" smtClean="0">
                <a:latin typeface="Times New Roman" pitchFamily="18" charset="0"/>
              </a:rPr>
              <a:t>Nguyên</a:t>
            </a:r>
            <a:r>
              <a:rPr lang="en-US" sz="2400" dirty="0" smtClean="0">
                <a:latin typeface="Times New Roman" pitchFamily="18" charset="0"/>
              </a:rPr>
              <a:t> </a:t>
            </a:r>
            <a:r>
              <a:rPr lang="en-US" sz="2400" dirty="0" err="1" smtClean="0">
                <a:latin typeface="Times New Roman" pitchFamily="18" charset="0"/>
              </a:rPr>
              <a:t>tử</a:t>
            </a:r>
            <a:r>
              <a:rPr lang="en-US" sz="2400" dirty="0" smtClean="0">
                <a:latin typeface="Times New Roman" pitchFamily="18" charset="0"/>
              </a:rPr>
              <a:t> H </a:t>
            </a:r>
            <a:r>
              <a:rPr lang="en-US" sz="2400" dirty="0" err="1" smtClean="0">
                <a:latin typeface="Times New Roman" pitchFamily="18" charset="0"/>
              </a:rPr>
              <a:t>gồm</a:t>
            </a:r>
            <a:r>
              <a:rPr lang="en-US" sz="2400" dirty="0" smtClean="0">
                <a:latin typeface="Times New Roman" pitchFamily="18" charset="0"/>
              </a:rPr>
              <a:t> </a:t>
            </a:r>
            <a:r>
              <a:rPr lang="en-US" sz="2400" dirty="0" err="1" smtClean="0">
                <a:latin typeface="Times New Roman" pitchFamily="18" charset="0"/>
              </a:rPr>
              <a:t>hạt</a:t>
            </a:r>
            <a:r>
              <a:rPr lang="en-US" sz="2400" dirty="0" smtClean="0">
                <a:latin typeface="Times New Roman" pitchFamily="18" charset="0"/>
              </a:rPr>
              <a:t> </a:t>
            </a:r>
            <a:r>
              <a:rPr lang="en-US" sz="2400" dirty="0" err="1" smtClean="0">
                <a:latin typeface="Times New Roman" pitchFamily="18" charset="0"/>
              </a:rPr>
              <a:t>nhân</a:t>
            </a:r>
            <a:r>
              <a:rPr lang="en-US" sz="2400" dirty="0" smtClean="0">
                <a:latin typeface="Times New Roman" pitchFamily="18" charset="0"/>
              </a:rPr>
              <a:t> </a:t>
            </a:r>
            <a:r>
              <a:rPr lang="en-US" sz="2400" dirty="0" err="1" smtClean="0">
                <a:latin typeface="Times New Roman" pitchFamily="18" charset="0"/>
              </a:rPr>
              <a:t>mang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+e </a:t>
            </a:r>
            <a:r>
              <a:rPr lang="en-US" sz="2400" dirty="0" err="1" smtClean="0">
                <a:latin typeface="Times New Roman" pitchFamily="18" charset="0"/>
              </a:rPr>
              <a:t>và</a:t>
            </a:r>
            <a:r>
              <a:rPr lang="en-US" sz="2400" dirty="0" smtClean="0">
                <a:latin typeface="Times New Roman" pitchFamily="18" charset="0"/>
              </a:rPr>
              <a:t> </a:t>
            </a:r>
            <a:r>
              <a:rPr lang="en-US" sz="2400" dirty="0" err="1" smtClean="0">
                <a:latin typeface="Times New Roman" pitchFamily="18" charset="0"/>
              </a:rPr>
              <a:t>một</a:t>
            </a:r>
            <a:r>
              <a:rPr lang="en-US" sz="2400" dirty="0" smtClean="0">
                <a:latin typeface="Times New Roman" pitchFamily="18" charset="0"/>
              </a:rPr>
              <a:t> e quay </a:t>
            </a:r>
            <a:r>
              <a:rPr lang="en-US" sz="2400" dirty="0" err="1" smtClean="0">
                <a:latin typeface="Times New Roman" pitchFamily="18" charset="0"/>
              </a:rPr>
              <a:t>xung</a:t>
            </a:r>
            <a:r>
              <a:rPr lang="en-US" sz="2400" dirty="0" smtClean="0">
                <a:latin typeface="Times New Roman" pitchFamily="18" charset="0"/>
              </a:rPr>
              <a:t> </a:t>
            </a:r>
            <a:r>
              <a:rPr lang="en-US" sz="2400" dirty="0" err="1" smtClean="0">
                <a:latin typeface="Times New Roman" pitchFamily="18" charset="0"/>
              </a:rPr>
              <a:t>quanh</a:t>
            </a:r>
            <a:r>
              <a:rPr lang="en-US" sz="2400" dirty="0" smtClean="0">
                <a:latin typeface="Times New Roman" pitchFamily="18" charset="0"/>
              </a:rPr>
              <a:t>.</a:t>
            </a:r>
          </a:p>
        </p:txBody>
      </p:sp>
      <p:sp>
        <p:nvSpPr>
          <p:cNvPr id="6" name="Rectangle 5"/>
          <p:cNvSpPr/>
          <p:nvPr/>
        </p:nvSpPr>
        <p:spPr>
          <a:xfrm>
            <a:off x="228600" y="1447800"/>
            <a:ext cx="6348115" cy="461665"/>
          </a:xfrm>
          <a:prstGeom prst="rect">
            <a:avLst/>
          </a:prstGeom>
        </p:spPr>
        <p:txBody>
          <a:bodyPr wrap="square">
            <a:spAutoFit/>
          </a:bodyPr>
          <a:lstStyle/>
          <a:p>
            <a:pPr marL="711200" indent="-711200"/>
            <a:r>
              <a:rPr lang="en-US" sz="2400" dirty="0" err="1" smtClean="0">
                <a:latin typeface="Times New Roman" pitchFamily="18" charset="0"/>
              </a:rPr>
              <a:t>Thế</a:t>
            </a:r>
            <a:r>
              <a:rPr lang="en-US" sz="2400" dirty="0" smtClean="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smtClean="0">
                <a:latin typeface="Times New Roman" pitchFamily="18" charset="0"/>
              </a:rPr>
              <a:t>tương</a:t>
            </a:r>
            <a:r>
              <a:rPr lang="en-US" sz="2400" dirty="0" smtClean="0">
                <a:latin typeface="Times New Roman" pitchFamily="18" charset="0"/>
              </a:rPr>
              <a:t> </a:t>
            </a:r>
            <a:r>
              <a:rPr lang="en-US" sz="2400" dirty="0" err="1" smtClean="0">
                <a:latin typeface="Times New Roman" pitchFamily="18" charset="0"/>
              </a:rPr>
              <a:t>tác</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hạt</a:t>
            </a:r>
            <a:r>
              <a:rPr lang="en-US" sz="2400" dirty="0" smtClean="0">
                <a:latin typeface="Times New Roman" pitchFamily="18" charset="0"/>
              </a:rPr>
              <a:t> </a:t>
            </a:r>
            <a:r>
              <a:rPr lang="en-US" sz="2400" dirty="0" err="1" smtClean="0">
                <a:latin typeface="Times New Roman" pitchFamily="18" charset="0"/>
              </a:rPr>
              <a:t>nhân</a:t>
            </a:r>
            <a:r>
              <a:rPr lang="en-US" sz="2400" dirty="0" smtClean="0">
                <a:latin typeface="Times New Roman" pitchFamily="18" charset="0"/>
              </a:rPr>
              <a:t> </a:t>
            </a:r>
            <a:r>
              <a:rPr lang="en-US" sz="2400" dirty="0" err="1" smtClean="0">
                <a:latin typeface="Times New Roman" pitchFamily="18" charset="0"/>
              </a:rPr>
              <a:t>với</a:t>
            </a:r>
            <a:r>
              <a:rPr lang="en-US" sz="2400" dirty="0" smtClean="0">
                <a:latin typeface="Times New Roman" pitchFamily="18" charset="0"/>
              </a:rPr>
              <a:t> e </a:t>
            </a:r>
            <a:r>
              <a:rPr lang="en-US" sz="2400" dirty="0" err="1" smtClean="0">
                <a:latin typeface="Times New Roman" pitchFamily="18" charset="0"/>
              </a:rPr>
              <a:t>là</a:t>
            </a:r>
            <a:r>
              <a:rPr lang="en-US" sz="2400" dirty="0" smtClean="0">
                <a:latin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178332682"/>
              </p:ext>
            </p:extLst>
          </p:nvPr>
        </p:nvGraphicFramePr>
        <p:xfrm>
          <a:off x="3276600" y="2133600"/>
          <a:ext cx="1600200" cy="937997"/>
        </p:xfrm>
        <a:graphic>
          <a:graphicData uri="http://schemas.openxmlformats.org/presentationml/2006/ole">
            <mc:AlternateContent xmlns:mc="http://schemas.openxmlformats.org/markup-compatibility/2006">
              <mc:Choice xmlns:v="urn:schemas-microsoft-com:vml" Requires="v">
                <p:oleObj spid="_x0000_s1062" name="Equation" r:id="rId3" imgW="825500" imgH="482600" progId="Equation.3">
                  <p:embed/>
                </p:oleObj>
              </mc:Choice>
              <mc:Fallback>
                <p:oleObj name="Equation" r:id="rId3" imgW="8255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133600"/>
                        <a:ext cx="1600200" cy="937997"/>
                      </a:xfrm>
                      <a:prstGeom prst="rect">
                        <a:avLst/>
                      </a:prstGeom>
                      <a:noFill/>
                      <a:ln>
                        <a:noFill/>
                      </a:ln>
                    </p:spPr>
                  </p:pic>
                </p:oleObj>
              </mc:Fallback>
            </mc:AlternateContent>
          </a:graphicData>
        </a:graphic>
      </p:graphicFrame>
      <p:sp>
        <p:nvSpPr>
          <p:cNvPr id="8" name="Rectangle 7"/>
          <p:cNvSpPr/>
          <p:nvPr/>
        </p:nvSpPr>
        <p:spPr>
          <a:xfrm>
            <a:off x="228600" y="3244334"/>
            <a:ext cx="5668442" cy="461665"/>
          </a:xfrm>
          <a:prstGeom prst="rect">
            <a:avLst/>
          </a:prstGeom>
        </p:spPr>
        <p:txBody>
          <a:bodyPr wrap="square">
            <a:spAutoFit/>
          </a:bodyPr>
          <a:lstStyle/>
          <a:p>
            <a:pPr marL="711200" indent="-711200"/>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trình</a:t>
            </a:r>
            <a:r>
              <a:rPr lang="en-US" sz="2400" dirty="0" smtClean="0">
                <a:latin typeface="Times New Roman" pitchFamily="18" charset="0"/>
              </a:rPr>
              <a:t> Schrodinger:</a:t>
            </a:r>
          </a:p>
        </p:txBody>
      </p:sp>
      <p:graphicFrame>
        <p:nvGraphicFramePr>
          <p:cNvPr id="9" name="Object 8"/>
          <p:cNvGraphicFramePr>
            <a:graphicFrameLocks noChangeAspect="1"/>
          </p:cNvGraphicFramePr>
          <p:nvPr>
            <p:extLst>
              <p:ext uri="{D42A27DB-BD31-4B8C-83A1-F6EECF244321}">
                <p14:modId xmlns:p14="http://schemas.microsoft.com/office/powerpoint/2010/main" val="794747926"/>
              </p:ext>
            </p:extLst>
          </p:nvPr>
        </p:nvGraphicFramePr>
        <p:xfrm>
          <a:off x="2632165" y="3962400"/>
          <a:ext cx="3276600" cy="989000"/>
        </p:xfrm>
        <a:graphic>
          <a:graphicData uri="http://schemas.openxmlformats.org/presentationml/2006/ole">
            <mc:AlternateContent xmlns:mc="http://schemas.openxmlformats.org/markup-compatibility/2006">
              <mc:Choice xmlns:v="urn:schemas-microsoft-com:vml" Requires="v">
                <p:oleObj spid="_x0000_s1063" name="Equation" r:id="rId5" imgW="1803400" imgH="533400" progId="Equation.3">
                  <p:embed/>
                </p:oleObj>
              </mc:Choice>
              <mc:Fallback>
                <p:oleObj name="Equation" r:id="rId5" imgW="1803400" imgH="533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2165" y="3962400"/>
                        <a:ext cx="3276600" cy="989000"/>
                      </a:xfrm>
                      <a:prstGeom prst="rect">
                        <a:avLst/>
                      </a:prstGeom>
                      <a:noFill/>
                      <a:ln>
                        <a:noFill/>
                      </a:ln>
                    </p:spPr>
                  </p:pic>
                </p:oleObj>
              </mc:Fallback>
            </mc:AlternateContent>
          </a:graphicData>
        </a:graphic>
      </p:graphicFrame>
      <p:pic>
        <p:nvPicPr>
          <p:cNvPr id="10" name="Picture 4" descr="hinh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4625" y="1886228"/>
            <a:ext cx="2466975"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356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§4. Spin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p:txBody>
      </p:sp>
      <p:sp>
        <p:nvSpPr>
          <p:cNvPr id="2" name="Rectangle 1"/>
          <p:cNvSpPr/>
          <p:nvPr/>
        </p:nvSpPr>
        <p:spPr>
          <a:xfrm>
            <a:off x="0" y="609600"/>
            <a:ext cx="9144000" cy="1569660"/>
          </a:xfrm>
          <a:prstGeom prst="rect">
            <a:avLst/>
          </a:prstGeom>
        </p:spPr>
        <p:txBody>
          <a:bodyPr wrap="square">
            <a:spAutoFit/>
          </a:bodyPr>
          <a:lstStyle/>
          <a:p>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e </a:t>
            </a:r>
            <a:r>
              <a:rPr lang="en-US" sz="2400" i="1" dirty="0" err="1">
                <a:solidFill>
                  <a:srgbClr val="FF0000"/>
                </a:solidFill>
                <a:latin typeface="Times New Roman" pitchFamily="18" charset="0"/>
              </a:rPr>
              <a:t>chuyển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quanh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hạt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mômen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quỹ</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đạo</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mômen</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spin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e </a:t>
            </a:r>
            <a:r>
              <a:rPr lang="en-US" sz="2400" i="1" dirty="0" err="1">
                <a:solidFill>
                  <a:srgbClr val="FF0000"/>
                </a:solidFill>
                <a:latin typeface="Times New Roman" pitchFamily="18" charset="0"/>
              </a:rPr>
              <a:t>tương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mômen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a:solidFill>
                  <a:srgbClr val="FF0000"/>
                </a:solidFill>
                <a:latin typeface="Times New Roman" pitchFamily="18" charset="0"/>
              </a:rPr>
              <a:t>orbital</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tương</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tác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này</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tương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tác</a:t>
            </a:r>
            <a:r>
              <a:rPr lang="en-US" sz="2400" i="1" dirty="0">
                <a:solidFill>
                  <a:srgbClr val="FF0000"/>
                </a:solidFill>
                <a:latin typeface="Times New Roman" pitchFamily="18" charset="0"/>
              </a:rPr>
              <a:t> spin – </a:t>
            </a:r>
            <a:r>
              <a:rPr lang="en-US" sz="2400" i="1" dirty="0" err="1">
                <a:solidFill>
                  <a:srgbClr val="FF0000"/>
                </a:solidFill>
                <a:latin typeface="Times New Roman" pitchFamily="18" charset="0"/>
              </a:rPr>
              <a:t>quỹ</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đạo</a:t>
            </a:r>
            <a:r>
              <a:rPr lang="en-US" sz="2400" i="1" dirty="0">
                <a:solidFill>
                  <a:srgbClr val="FF0000"/>
                </a:solidFill>
                <a:latin typeface="Times New Roman" pitchFamily="18" charset="0"/>
              </a:rPr>
              <a:t> , do </a:t>
            </a:r>
            <a:r>
              <a:rPr lang="en-US" sz="2400" i="1" dirty="0" err="1">
                <a:solidFill>
                  <a:srgbClr val="FF0000"/>
                </a:solidFill>
                <a:latin typeface="Times New Roman" pitchFamily="18" charset="0"/>
              </a:rPr>
              <a:t>đó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thêm</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năng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phụ</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bố</a:t>
            </a:r>
            <a:r>
              <a:rPr lang="en-US" sz="2400" i="1" dirty="0">
                <a:solidFill>
                  <a:srgbClr val="FF0000"/>
                </a:solidFill>
                <a:latin typeface="Times New Roman" pitchFamily="18" charset="0"/>
              </a:rPr>
              <a:t> sung </a:t>
            </a:r>
            <a:r>
              <a:rPr lang="en-US" sz="2400" i="1" dirty="0" err="1">
                <a:solidFill>
                  <a:srgbClr val="FF0000"/>
                </a:solidFill>
                <a:latin typeface="Times New Roman" pitchFamily="18" charset="0"/>
              </a:rPr>
              <a:t>vào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biểu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năng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a:solidFill>
                  <a:srgbClr val="FF0000"/>
                </a:solidFill>
                <a:latin typeface="Times New Roman" pitchFamily="18" charset="0"/>
              </a:rPr>
              <a:t>e. </a:t>
            </a:r>
            <a:r>
              <a:rPr lang="en-US" sz="2400" i="1" dirty="0" err="1">
                <a:solidFill>
                  <a:srgbClr val="FF0000"/>
                </a:solidFill>
                <a:latin typeface="Times New Roman" pitchFamily="18" charset="0"/>
              </a:rPr>
              <a:t>Năng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e </a:t>
            </a:r>
            <a:r>
              <a:rPr lang="en-US" sz="2400" i="1" dirty="0" err="1">
                <a:solidFill>
                  <a:srgbClr val="FF0000"/>
                </a:solidFill>
                <a:latin typeface="Times New Roman" pitchFamily="18" charset="0"/>
              </a:rPr>
              <a:t>phụ</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thuộc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vào</a:t>
            </a:r>
            <a:r>
              <a:rPr lang="en-US" sz="2400" i="1" dirty="0">
                <a:solidFill>
                  <a:srgbClr val="FF0000"/>
                </a:solidFill>
                <a:latin typeface="Times New Roman" pitchFamily="18" charset="0"/>
              </a:rPr>
              <a:t> 3 </a:t>
            </a:r>
            <a:r>
              <a:rPr lang="en-US" sz="2400" i="1" dirty="0" err="1">
                <a:solidFill>
                  <a:srgbClr val="FF0000"/>
                </a:solidFill>
                <a:latin typeface="Times New Roman" pitchFamily="18" charset="0"/>
              </a:rPr>
              <a:t>số</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tử</a:t>
            </a:r>
            <a:r>
              <a:rPr lang="en-US" sz="2400" i="1" dirty="0">
                <a:solidFill>
                  <a:srgbClr val="FF0000"/>
                </a:solidFill>
                <a:latin typeface="Times New Roman" pitchFamily="18" charset="0"/>
              </a:rPr>
              <a:t> n,</a:t>
            </a:r>
            <a:r>
              <a:rPr lang="en-US" sz="2400" i="1" dirty="0">
                <a:solidFill>
                  <a:srgbClr val="FF0000"/>
                </a:solidFill>
                <a:latin typeface="Times New Roman" pitchFamily="18" charset="0"/>
                <a:cs typeface="Times New Roman" pitchFamily="18" charset="0"/>
              </a:rPr>
              <a:t>ℓ, </a:t>
            </a:r>
            <a:r>
              <a:rPr lang="en-US" sz="2400" i="1" dirty="0" smtClean="0">
                <a:solidFill>
                  <a:srgbClr val="FF0000"/>
                </a:solidFill>
                <a:latin typeface="Times New Roman" pitchFamily="18" charset="0"/>
                <a:cs typeface="Times New Roman" pitchFamily="18" charset="0"/>
              </a:rPr>
              <a:t>j</a:t>
            </a:r>
            <a:endParaRPr lang="en-US" sz="2400" i="1" dirty="0">
              <a:solidFill>
                <a:srgbClr val="FF0000"/>
              </a:solidFill>
              <a:latin typeface="Times New Roman" pitchFamily="18" charset="0"/>
            </a:endParaRPr>
          </a:p>
        </p:txBody>
      </p:sp>
      <p:sp>
        <p:nvSpPr>
          <p:cNvPr id="3" name="Rectangle 2"/>
          <p:cNvSpPr/>
          <p:nvPr/>
        </p:nvSpPr>
        <p:spPr>
          <a:xfrm>
            <a:off x="76200" y="2209800"/>
            <a:ext cx="6025053" cy="461665"/>
          </a:xfrm>
          <a:prstGeom prst="rect">
            <a:avLst/>
          </a:prstGeom>
        </p:spPr>
        <p:txBody>
          <a:bodyPr wrap="square">
            <a:spAutoFit/>
          </a:bodyPr>
          <a:lstStyle/>
          <a:p>
            <a:r>
              <a:rPr lang="en-US" sz="2400" dirty="0" err="1">
                <a:latin typeface="Times New Roman" pitchFamily="18" charset="0"/>
              </a:rPr>
              <a:t>Kí</a:t>
            </a:r>
            <a:r>
              <a:rPr lang="en-US" sz="2400" dirty="0">
                <a:latin typeface="Times New Roman" pitchFamily="18" charset="0"/>
              </a:rPr>
              <a:t> </a:t>
            </a:r>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trạng</a:t>
            </a:r>
            <a:r>
              <a:rPr lang="en-US" sz="2400" dirty="0">
                <a:latin typeface="Times New Roman" pitchFamily="18" charset="0"/>
              </a:rPr>
              <a:t> </a:t>
            </a:r>
            <a:r>
              <a:rPr lang="en-US" sz="2400" dirty="0" err="1">
                <a:latin typeface="Times New Roman" pitchFamily="18" charset="0"/>
              </a:rPr>
              <a:t>thái</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e:</a:t>
            </a:r>
          </a:p>
        </p:txBody>
      </p:sp>
      <p:graphicFrame>
        <p:nvGraphicFramePr>
          <p:cNvPr id="5" name="Object 4"/>
          <p:cNvGraphicFramePr>
            <a:graphicFrameLocks noChangeAspect="1"/>
          </p:cNvGraphicFramePr>
          <p:nvPr>
            <p:extLst>
              <p:ext uri="{D42A27DB-BD31-4B8C-83A1-F6EECF244321}">
                <p14:modId xmlns:p14="http://schemas.microsoft.com/office/powerpoint/2010/main" val="1713503244"/>
              </p:ext>
            </p:extLst>
          </p:nvPr>
        </p:nvGraphicFramePr>
        <p:xfrm>
          <a:off x="4648200" y="2209800"/>
          <a:ext cx="685800" cy="500063"/>
        </p:xfrm>
        <a:graphic>
          <a:graphicData uri="http://schemas.openxmlformats.org/presentationml/2006/ole">
            <mc:AlternateContent xmlns:mc="http://schemas.openxmlformats.org/markup-compatibility/2006">
              <mc:Choice xmlns:v="urn:schemas-microsoft-com:vml" Requires="v">
                <p:oleObj spid="_x0000_s14368" name="Equation" r:id="rId3" imgW="355320" imgH="253800" progId="Equation.3">
                  <p:embed/>
                </p:oleObj>
              </mc:Choice>
              <mc:Fallback>
                <p:oleObj name="Equation" r:id="rId3" imgW="355320" imgH="253800" progId="Equation.3">
                  <p:embed/>
                  <p:pic>
                    <p:nvPicPr>
                      <p:cNvPr id="0" name="Object 4"/>
                      <p:cNvPicPr>
                        <a:picLocks noChangeAspect="1" noChangeArrowheads="1"/>
                      </p:cNvPicPr>
                      <p:nvPr/>
                    </p:nvPicPr>
                    <p:blipFill>
                      <a:blip r:embed="rId4"/>
                      <a:srcRect/>
                      <a:stretch>
                        <a:fillRect/>
                      </a:stretch>
                    </p:blipFill>
                    <p:spPr bwMode="auto">
                      <a:xfrm>
                        <a:off x="4648200" y="2209800"/>
                        <a:ext cx="685800" cy="500063"/>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11039214"/>
              </p:ext>
            </p:extLst>
          </p:nvPr>
        </p:nvGraphicFramePr>
        <p:xfrm>
          <a:off x="304800" y="2743200"/>
          <a:ext cx="8686800" cy="4283075"/>
        </p:xfrm>
        <a:graphic>
          <a:graphicData uri="http://schemas.openxmlformats.org/presentationml/2006/ole">
            <mc:AlternateContent xmlns:mc="http://schemas.openxmlformats.org/markup-compatibility/2006">
              <mc:Choice xmlns:v="urn:schemas-microsoft-com:vml" Requires="v">
                <p:oleObj spid="_x0000_s14369" name="Document" r:id="rId5" imgW="5663417" imgH="2791476" progId="Word.Document.8">
                  <p:embed/>
                </p:oleObj>
              </mc:Choice>
              <mc:Fallback>
                <p:oleObj name="Document" r:id="rId5" imgW="5663417" imgH="2791476" progId="Word.Document.8">
                  <p:embed/>
                  <p:pic>
                    <p:nvPicPr>
                      <p:cNvPr id="0" name="Object 7"/>
                      <p:cNvPicPr>
                        <a:picLocks noChangeAspect="1" noChangeArrowheads="1"/>
                      </p:cNvPicPr>
                      <p:nvPr/>
                    </p:nvPicPr>
                    <p:blipFill>
                      <a:blip r:embed="rId6"/>
                      <a:srcRect/>
                      <a:stretch>
                        <a:fillRect/>
                      </a:stretch>
                    </p:blipFill>
                    <p:spPr bwMode="auto">
                      <a:xfrm>
                        <a:off x="304800" y="2743200"/>
                        <a:ext cx="8686800" cy="428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Spin </a:t>
            </a:r>
            <a:r>
              <a:rPr lang="en-US" sz="2400" b="1" dirty="0" err="1" smtClean="0">
                <a:solidFill>
                  <a:srgbClr val="FFFF00"/>
                </a:solidFill>
                <a:latin typeface="Times New Roman" pitchFamily="18" charset="0"/>
              </a:rPr>
              <a:t>của</a:t>
            </a:r>
            <a:r>
              <a:rPr lang="en-US" sz="2400" b="1" dirty="0" smtClean="0">
                <a:solidFill>
                  <a:srgbClr val="FFFF00"/>
                </a:solidFill>
                <a:latin typeface="Times New Roman" pitchFamily="18" charset="0"/>
              </a:rPr>
              <a:t> electron</a:t>
            </a:r>
          </a:p>
        </p:txBody>
      </p:sp>
      <p:sp>
        <p:nvSpPr>
          <p:cNvPr id="2" name="Rectangle 1"/>
          <p:cNvSpPr/>
          <p:nvPr/>
        </p:nvSpPr>
        <p:spPr>
          <a:xfrm>
            <a:off x="76200" y="609600"/>
            <a:ext cx="6143046" cy="461665"/>
          </a:xfrm>
          <a:prstGeom prst="rect">
            <a:avLst/>
          </a:prstGeom>
        </p:spPr>
        <p:txBody>
          <a:bodyPr wrap="square">
            <a:spAutoFit/>
          </a:bodyPr>
          <a:lstStyle/>
          <a:p>
            <a:r>
              <a:rPr lang="en-US" sz="2400" b="1" dirty="0">
                <a:solidFill>
                  <a:schemeClr val="hlink"/>
                </a:solidFill>
                <a:latin typeface="Times New Roman" pitchFamily="18" charset="0"/>
              </a:rPr>
              <a:t>III. </a:t>
            </a:r>
            <a:r>
              <a:rPr lang="en-US" sz="2400" b="1" dirty="0" err="1">
                <a:solidFill>
                  <a:schemeClr val="hlink"/>
                </a:solidFill>
                <a:latin typeface="Times New Roman" pitchFamily="18" charset="0"/>
              </a:rPr>
              <a:t>Cấu</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tạo</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bội</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quang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phổ</a:t>
            </a:r>
            <a:r>
              <a:rPr lang="en-US" sz="2400" b="1" dirty="0">
                <a:solidFill>
                  <a:schemeClr val="hlink"/>
                </a:solidFill>
                <a:latin typeface="Times New Roman" pitchFamily="18" charset="0"/>
              </a:rPr>
              <a:t>:</a:t>
            </a:r>
          </a:p>
        </p:txBody>
      </p:sp>
      <p:sp>
        <p:nvSpPr>
          <p:cNvPr id="3" name="Rectangle 2"/>
          <p:cNvSpPr/>
          <p:nvPr/>
        </p:nvSpPr>
        <p:spPr>
          <a:xfrm>
            <a:off x="76200" y="1071265"/>
            <a:ext cx="8915400" cy="830997"/>
          </a:xfrm>
          <a:prstGeom prst="rect">
            <a:avLst/>
          </a:prstGeom>
        </p:spPr>
        <p:txBody>
          <a:bodyPr wrap="square">
            <a:spAutoFit/>
          </a:bodyPr>
          <a:lstStyle/>
          <a:p>
            <a:r>
              <a:rPr lang="en-US" sz="2400" dirty="0" err="1">
                <a:latin typeface="Times New Roman" pitchFamily="18" charset="0"/>
              </a:rPr>
              <a:t>Khi</a:t>
            </a:r>
            <a:r>
              <a:rPr lang="en-US" sz="2400" dirty="0">
                <a:latin typeface="Times New Roman" pitchFamily="18" charset="0"/>
              </a:rPr>
              <a:t> </a:t>
            </a:r>
            <a:r>
              <a:rPr lang="en-US" sz="2400" dirty="0" err="1" smtClean="0">
                <a:latin typeface="Times New Roman" pitchFamily="18" charset="0"/>
              </a:rPr>
              <a:t>elecron</a:t>
            </a:r>
            <a:r>
              <a:rPr lang="en-US" sz="2400" dirty="0" smtClean="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mức</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cao</a:t>
            </a:r>
            <a:r>
              <a:rPr lang="en-US" sz="2400" dirty="0">
                <a:latin typeface="Times New Roman" pitchFamily="18" charset="0"/>
              </a:rPr>
              <a:t> sang </a:t>
            </a:r>
            <a:r>
              <a:rPr lang="en-US" sz="2400" dirty="0" err="1">
                <a:latin typeface="Times New Roman" pitchFamily="18" charset="0"/>
              </a:rPr>
              <a:t>mức</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a:latin typeface="Times New Roman" pitchFamily="18" charset="0"/>
              </a:rPr>
              <a:t>thấp</a:t>
            </a:r>
            <a:r>
              <a:rPr lang="en-US" sz="2400" dirty="0">
                <a:latin typeface="Times New Roman" pitchFamily="18" charset="0"/>
              </a:rPr>
              <a:t> </a:t>
            </a:r>
            <a:r>
              <a:rPr lang="en-US" sz="2400" dirty="0" err="1">
                <a:latin typeface="Times New Roman" pitchFamily="18" charset="0"/>
              </a:rPr>
              <a:t>hơn</a:t>
            </a:r>
            <a:r>
              <a:rPr lang="en-US" sz="2400" dirty="0">
                <a:latin typeface="Times New Roman" pitchFamily="18" charset="0"/>
              </a:rPr>
              <a:t> </a:t>
            </a:r>
            <a:r>
              <a:rPr lang="en-US" sz="2400" dirty="0" err="1">
                <a:latin typeface="Times New Roman" pitchFamily="18" charset="0"/>
              </a:rPr>
              <a:t>còn</a:t>
            </a:r>
            <a:r>
              <a:rPr lang="en-US" sz="2400" dirty="0">
                <a:latin typeface="Times New Roman" pitchFamily="18" charset="0"/>
              </a:rPr>
              <a:t> </a:t>
            </a:r>
            <a:r>
              <a:rPr lang="en-US" sz="2400" dirty="0" err="1">
                <a:latin typeface="Times New Roman" pitchFamily="18" charset="0"/>
              </a:rPr>
              <a:t>phải</a:t>
            </a:r>
            <a:r>
              <a:rPr lang="en-US" sz="2400" dirty="0">
                <a:latin typeface="Times New Roman" pitchFamily="18" charset="0"/>
              </a:rPr>
              <a:t> </a:t>
            </a:r>
            <a:r>
              <a:rPr lang="en-US" sz="2400" dirty="0" err="1">
                <a:latin typeface="Times New Roman" pitchFamily="18" charset="0"/>
              </a:rPr>
              <a:t>tuân</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quy</a:t>
            </a:r>
            <a:r>
              <a:rPr lang="en-US" sz="2400" dirty="0">
                <a:latin typeface="Times New Roman" pitchFamily="18" charset="0"/>
              </a:rPr>
              <a:t> </a:t>
            </a:r>
            <a:r>
              <a:rPr lang="en-US" sz="2400" dirty="0" err="1">
                <a:latin typeface="Times New Roman" pitchFamily="18" charset="0"/>
              </a:rPr>
              <a:t>tắc</a:t>
            </a:r>
            <a:r>
              <a:rPr lang="en-US" sz="2400" dirty="0">
                <a:latin typeface="Times New Roman" pitchFamily="18" charset="0"/>
              </a:rPr>
              <a:t> </a:t>
            </a:r>
            <a:r>
              <a:rPr lang="en-US" sz="2400" dirty="0" err="1">
                <a:latin typeface="Times New Roman" pitchFamily="18" charset="0"/>
              </a:rPr>
              <a:t>lựa</a:t>
            </a:r>
            <a:r>
              <a:rPr lang="en-US" sz="2400" dirty="0">
                <a:latin typeface="Times New Roman" pitchFamily="18" charset="0"/>
              </a:rPr>
              <a:t> </a:t>
            </a:r>
            <a:r>
              <a:rPr lang="en-US" sz="2400" dirty="0" err="1">
                <a:latin typeface="Times New Roman" pitchFamily="18" charset="0"/>
              </a:rPr>
              <a:t>chọn</a:t>
            </a:r>
            <a:r>
              <a:rPr lang="en-US" sz="2400" dirty="0">
                <a:latin typeface="Times New Roman" pitchFamily="18" charset="0"/>
              </a:rPr>
              <a:t>:</a:t>
            </a:r>
          </a:p>
        </p:txBody>
      </p:sp>
      <p:sp>
        <p:nvSpPr>
          <p:cNvPr id="5" name="Rectangle 4"/>
          <p:cNvSpPr/>
          <p:nvPr/>
        </p:nvSpPr>
        <p:spPr>
          <a:xfrm>
            <a:off x="3505200" y="2057400"/>
            <a:ext cx="1500732" cy="461665"/>
          </a:xfrm>
          <a:prstGeom prst="rect">
            <a:avLst/>
          </a:prstGeom>
        </p:spPr>
        <p:txBody>
          <a:bodyPr wrap="none">
            <a:spAutoFit/>
          </a:bodyPr>
          <a:lstStyle/>
          <a:p>
            <a:r>
              <a:rPr lang="el-GR" sz="2400" dirty="0">
                <a:solidFill>
                  <a:srgbClr val="FF0000"/>
                </a:solidFill>
                <a:latin typeface="Times New Roman" pitchFamily="18" charset="0"/>
                <a:cs typeface="Times New Roman" pitchFamily="18" charset="0"/>
              </a:rPr>
              <a:t>Δ</a:t>
            </a:r>
            <a:r>
              <a:rPr lang="en-US" sz="2400" dirty="0">
                <a:solidFill>
                  <a:srgbClr val="FF0000"/>
                </a:solidFill>
                <a:latin typeface="Times New Roman" pitchFamily="18" charset="0"/>
                <a:cs typeface="Times New Roman" pitchFamily="18" charset="0"/>
              </a:rPr>
              <a:t>j = 0,  ±1</a:t>
            </a:r>
          </a:p>
        </p:txBody>
      </p:sp>
      <p:pic>
        <p:nvPicPr>
          <p:cNvPr id="6" name="Picture 4" descr="hinh 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480594"/>
            <a:ext cx="5943600" cy="213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err="1" smtClean="0">
                <a:solidFill>
                  <a:srgbClr val="FFFF00"/>
                </a:solidFill>
                <a:latin typeface="Times New Roman" pitchFamily="18" charset="0"/>
              </a:rPr>
              <a:t>Ví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dụ</a:t>
            </a:r>
            <a:endParaRPr lang="en-US" sz="2400" b="1" dirty="0" smtClean="0">
              <a:solidFill>
                <a:srgbClr val="FFFF00"/>
              </a:solidFill>
              <a:latin typeface="Times New Roman" pitchFamily="18" charset="0"/>
            </a:endParaRPr>
          </a:p>
        </p:txBody>
      </p:sp>
      <p:sp>
        <p:nvSpPr>
          <p:cNvPr id="2" name="Rectangle 1"/>
          <p:cNvSpPr/>
          <p:nvPr/>
        </p:nvSpPr>
        <p:spPr>
          <a:xfrm>
            <a:off x="76200" y="762000"/>
            <a:ext cx="8915400" cy="769441"/>
          </a:xfrm>
          <a:prstGeom prst="rect">
            <a:avLst/>
          </a:prstGeom>
        </p:spPr>
        <p:txBody>
          <a:bodyPr wrap="square">
            <a:spAutoFit/>
          </a:bodyPr>
          <a:lstStyle/>
          <a:p>
            <a:r>
              <a:rPr lang="pt-BR" sz="2200" dirty="0">
                <a:latin typeface="Times New Roman" pitchFamily="18" charset="0"/>
                <a:cs typeface="Times New Roman" pitchFamily="18" charset="0"/>
              </a:rPr>
              <a:t>Tính năng lượng kích thích (ra eV) cần dùng để khi kích thích các nguyên tử hiđrô thì quang phổ của nó chỉ có ba vạch. Tìm bước sóng của ba vạch đó. </a:t>
            </a:r>
            <a:endParaRPr lang="en-US" sz="2200" dirty="0">
              <a:latin typeface="Times New Roman" pitchFamily="18" charset="0"/>
              <a:cs typeface="Times New Roman" pitchFamily="18" charset="0"/>
            </a:endParaRPr>
          </a:p>
        </p:txBody>
      </p:sp>
      <p:sp>
        <p:nvSpPr>
          <p:cNvPr id="3" name="TextBox 2"/>
          <p:cNvSpPr txBox="1"/>
          <p:nvPr/>
        </p:nvSpPr>
        <p:spPr>
          <a:xfrm>
            <a:off x="80375" y="1984920"/>
            <a:ext cx="8915400" cy="769441"/>
          </a:xfrm>
          <a:prstGeom prst="rect">
            <a:avLst/>
          </a:prstGeom>
          <a:noFill/>
        </p:spPr>
        <p:txBody>
          <a:bodyPr wrap="square" rtlCol="0">
            <a:spAutoFit/>
          </a:bodyPr>
          <a:lstStyle/>
          <a:p>
            <a:r>
              <a:rPr lang="en-US" sz="2200" dirty="0" err="1" smtClean="0"/>
              <a:t>Để</a:t>
            </a:r>
            <a:r>
              <a:rPr lang="en-US" sz="2200" dirty="0" smtClean="0"/>
              <a:t> electron </a:t>
            </a:r>
            <a:r>
              <a:rPr lang="en-US" sz="2200" dirty="0" err="1" smtClean="0"/>
              <a:t>phát</a:t>
            </a:r>
            <a:r>
              <a:rPr lang="en-US" sz="2200" dirty="0" smtClean="0"/>
              <a:t> </a:t>
            </a:r>
            <a:r>
              <a:rPr lang="en-US" sz="2200" dirty="0" err="1" smtClean="0"/>
              <a:t>ra</a:t>
            </a:r>
            <a:r>
              <a:rPr lang="en-US" sz="2200" dirty="0" smtClean="0"/>
              <a:t> 3 </a:t>
            </a:r>
            <a:r>
              <a:rPr lang="en-US" sz="2200" dirty="0" err="1" smtClean="0"/>
              <a:t>vạch</a:t>
            </a:r>
            <a:r>
              <a:rPr lang="en-US" sz="2200" dirty="0" smtClean="0"/>
              <a:t> </a:t>
            </a:r>
            <a:r>
              <a:rPr lang="en-US" sz="2200" dirty="0" err="1" smtClean="0"/>
              <a:t>phổ</a:t>
            </a:r>
            <a:r>
              <a:rPr lang="en-US" sz="2200" dirty="0" smtClean="0"/>
              <a:t> </a:t>
            </a:r>
            <a:r>
              <a:rPr lang="en-US" sz="2200" dirty="0" err="1" smtClean="0"/>
              <a:t>thì</a:t>
            </a:r>
            <a:r>
              <a:rPr lang="en-US" sz="2200" dirty="0" smtClean="0"/>
              <a:t> </a:t>
            </a:r>
            <a:r>
              <a:rPr lang="en-US" sz="2200" dirty="0" err="1" smtClean="0"/>
              <a:t>phải</a:t>
            </a:r>
            <a:r>
              <a:rPr lang="en-US" sz="2200" dirty="0" smtClean="0"/>
              <a:t> </a:t>
            </a:r>
            <a:r>
              <a:rPr lang="en-US" sz="2200" dirty="0" err="1" smtClean="0"/>
              <a:t>cung</a:t>
            </a:r>
            <a:r>
              <a:rPr lang="en-US" sz="2200" dirty="0" smtClean="0"/>
              <a:t> </a:t>
            </a:r>
            <a:r>
              <a:rPr lang="en-US" sz="2200" dirty="0" err="1" smtClean="0"/>
              <a:t>cấp</a:t>
            </a:r>
            <a:r>
              <a:rPr lang="en-US" sz="2200" dirty="0" smtClean="0"/>
              <a:t> </a:t>
            </a:r>
            <a:r>
              <a:rPr lang="en-US" sz="2200" dirty="0" err="1" smtClean="0"/>
              <a:t>cho</a:t>
            </a:r>
            <a:r>
              <a:rPr lang="en-US" sz="2200" dirty="0" smtClean="0"/>
              <a:t> electron </a:t>
            </a:r>
            <a:r>
              <a:rPr lang="en-US" sz="2200" dirty="0" err="1" smtClean="0"/>
              <a:t>năng</a:t>
            </a:r>
            <a:r>
              <a:rPr lang="en-US" sz="2200" dirty="0" smtClean="0"/>
              <a:t> </a:t>
            </a:r>
            <a:r>
              <a:rPr lang="en-US" sz="2200" dirty="0" err="1" smtClean="0"/>
              <a:t>lượng</a:t>
            </a:r>
            <a:r>
              <a:rPr lang="en-US" sz="2200" dirty="0" smtClean="0"/>
              <a:t> </a:t>
            </a:r>
            <a:r>
              <a:rPr lang="en-US" sz="2200" dirty="0" err="1" smtClean="0"/>
              <a:t>để</a:t>
            </a:r>
            <a:r>
              <a:rPr lang="en-US" sz="2200" dirty="0" smtClean="0"/>
              <a:t> e </a:t>
            </a:r>
            <a:r>
              <a:rPr lang="en-US" sz="2200" dirty="0" err="1" smtClean="0"/>
              <a:t>chuyển</a:t>
            </a:r>
            <a:r>
              <a:rPr lang="en-US" sz="2200" dirty="0" smtClean="0"/>
              <a:t> </a:t>
            </a:r>
            <a:r>
              <a:rPr lang="en-US" sz="2200" dirty="0" err="1" smtClean="0"/>
              <a:t>từ</a:t>
            </a:r>
            <a:r>
              <a:rPr lang="en-US" sz="2200" dirty="0" smtClean="0"/>
              <a:t> </a:t>
            </a:r>
            <a:r>
              <a:rPr lang="en-US" sz="2200" dirty="0" err="1" smtClean="0"/>
              <a:t>mức</a:t>
            </a:r>
            <a:r>
              <a:rPr lang="en-US" sz="2200" dirty="0" smtClean="0"/>
              <a:t> </a:t>
            </a:r>
            <a:r>
              <a:rPr lang="en-US" sz="2200" dirty="0" err="1" smtClean="0"/>
              <a:t>năng</a:t>
            </a:r>
            <a:r>
              <a:rPr lang="en-US" sz="2200" dirty="0" smtClean="0"/>
              <a:t> </a:t>
            </a:r>
            <a:r>
              <a:rPr lang="en-US" sz="2200" dirty="0" err="1" smtClean="0"/>
              <a:t>lượng</a:t>
            </a:r>
            <a:r>
              <a:rPr lang="en-US" sz="2200" dirty="0" smtClean="0"/>
              <a:t> E</a:t>
            </a:r>
            <a:r>
              <a:rPr lang="en-US" sz="2200" baseline="-25000" dirty="0" smtClean="0"/>
              <a:t>1</a:t>
            </a:r>
            <a:r>
              <a:rPr lang="en-US" sz="2200" dirty="0" smtClean="0"/>
              <a:t> </a:t>
            </a:r>
            <a:r>
              <a:rPr lang="en-US" sz="2200" dirty="0" err="1" smtClean="0"/>
              <a:t>lên</a:t>
            </a:r>
            <a:r>
              <a:rPr lang="en-US" sz="2200" dirty="0" smtClean="0"/>
              <a:t> E</a:t>
            </a:r>
            <a:r>
              <a:rPr lang="en-US" sz="2200" baseline="-25000" dirty="0" smtClean="0"/>
              <a:t>3</a:t>
            </a:r>
            <a:endParaRPr lang="en-US" sz="2200" baseline="-25000" dirty="0"/>
          </a:p>
        </p:txBody>
      </p:sp>
      <p:sp>
        <p:nvSpPr>
          <p:cNvPr id="5" name="TextBox 4"/>
          <p:cNvSpPr txBox="1"/>
          <p:nvPr/>
        </p:nvSpPr>
        <p:spPr>
          <a:xfrm>
            <a:off x="76200" y="2869287"/>
            <a:ext cx="8610600" cy="430887"/>
          </a:xfrm>
          <a:prstGeom prst="rect">
            <a:avLst/>
          </a:prstGeom>
          <a:noFill/>
        </p:spPr>
        <p:txBody>
          <a:bodyPr wrap="square" rtlCol="0">
            <a:spAutoFit/>
          </a:bodyPr>
          <a:lstStyle/>
          <a:p>
            <a:r>
              <a:rPr lang="en-US" sz="2200" dirty="0" err="1" smtClean="0"/>
              <a:t>Bước</a:t>
            </a:r>
            <a:r>
              <a:rPr lang="en-US" sz="2200" dirty="0" smtClean="0"/>
              <a:t> </a:t>
            </a:r>
            <a:r>
              <a:rPr lang="en-US" sz="2200" dirty="0" err="1" smtClean="0"/>
              <a:t>sóng</a:t>
            </a:r>
            <a:r>
              <a:rPr lang="en-US" sz="2200" dirty="0" smtClean="0"/>
              <a:t> </a:t>
            </a:r>
            <a:r>
              <a:rPr lang="en-US" sz="2200" dirty="0" err="1" smtClean="0"/>
              <a:t>của</a:t>
            </a:r>
            <a:r>
              <a:rPr lang="en-US" sz="2200" dirty="0" smtClean="0"/>
              <a:t> 3 </a:t>
            </a:r>
            <a:r>
              <a:rPr lang="en-US" sz="2200" dirty="0" err="1" smtClean="0"/>
              <a:t>vạch</a:t>
            </a:r>
            <a:r>
              <a:rPr lang="en-US" sz="2200" dirty="0" smtClean="0"/>
              <a:t> </a:t>
            </a:r>
            <a:r>
              <a:rPr lang="en-US" sz="2200" dirty="0" err="1" smtClean="0"/>
              <a:t>đó</a:t>
            </a:r>
            <a:r>
              <a:rPr lang="en-US" sz="2200" dirty="0" smtClean="0"/>
              <a:t> </a:t>
            </a:r>
            <a:r>
              <a:rPr lang="en-US" sz="2200" dirty="0" err="1" smtClean="0"/>
              <a:t>là</a:t>
            </a:r>
            <a:r>
              <a:rPr lang="en-US" sz="2200" dirty="0" smtClean="0"/>
              <a:t>:</a:t>
            </a:r>
            <a:endParaRPr lang="en-US" sz="2200" dirty="0"/>
          </a:p>
        </p:txBody>
      </p:sp>
      <p:graphicFrame>
        <p:nvGraphicFramePr>
          <p:cNvPr id="6" name="Object 5"/>
          <p:cNvGraphicFramePr>
            <a:graphicFrameLocks noChangeAspect="1"/>
          </p:cNvGraphicFramePr>
          <p:nvPr>
            <p:extLst>
              <p:ext uri="{D42A27DB-BD31-4B8C-83A1-F6EECF244321}">
                <p14:modId xmlns:p14="http://schemas.microsoft.com/office/powerpoint/2010/main" val="290079017"/>
              </p:ext>
            </p:extLst>
          </p:nvPr>
        </p:nvGraphicFramePr>
        <p:xfrm>
          <a:off x="2362200" y="3505200"/>
          <a:ext cx="3746500" cy="749300"/>
        </p:xfrm>
        <a:graphic>
          <a:graphicData uri="http://schemas.openxmlformats.org/presentationml/2006/ole">
            <mc:AlternateContent xmlns:mc="http://schemas.openxmlformats.org/markup-compatibility/2006">
              <mc:Choice xmlns:v="urn:schemas-microsoft-com:vml" Requires="v">
                <p:oleObj spid="_x0000_s15402" name="Equation" r:id="rId3" imgW="2158920" imgH="431640" progId="Equation.3">
                  <p:embed/>
                </p:oleObj>
              </mc:Choice>
              <mc:Fallback>
                <p:oleObj name="Equation" r:id="rId3" imgW="2158920" imgH="431640" progId="Equation.3">
                  <p:embed/>
                  <p:pic>
                    <p:nvPicPr>
                      <p:cNvPr id="0" name=""/>
                      <p:cNvPicPr/>
                      <p:nvPr/>
                    </p:nvPicPr>
                    <p:blipFill>
                      <a:blip r:embed="rId4"/>
                      <a:stretch>
                        <a:fillRect/>
                      </a:stretch>
                    </p:blipFill>
                    <p:spPr>
                      <a:xfrm>
                        <a:off x="2362200" y="3505200"/>
                        <a:ext cx="3746500" cy="7493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96415298"/>
              </p:ext>
            </p:extLst>
          </p:nvPr>
        </p:nvGraphicFramePr>
        <p:xfrm>
          <a:off x="2362200" y="4419600"/>
          <a:ext cx="4104137" cy="825500"/>
        </p:xfrm>
        <a:graphic>
          <a:graphicData uri="http://schemas.openxmlformats.org/presentationml/2006/ole">
            <mc:AlternateContent xmlns:mc="http://schemas.openxmlformats.org/markup-compatibility/2006">
              <mc:Choice xmlns:v="urn:schemas-microsoft-com:vml" Requires="v">
                <p:oleObj spid="_x0000_s15403" name="Equation" r:id="rId5" imgW="2145960" imgH="431640" progId="Equation.3">
                  <p:embed/>
                </p:oleObj>
              </mc:Choice>
              <mc:Fallback>
                <p:oleObj name="Equation" r:id="rId5" imgW="2145960" imgH="431640" progId="Equation.3">
                  <p:embed/>
                  <p:pic>
                    <p:nvPicPr>
                      <p:cNvPr id="0" name="Object 5"/>
                      <p:cNvPicPr>
                        <a:picLocks noChangeAspect="1" noChangeArrowheads="1"/>
                      </p:cNvPicPr>
                      <p:nvPr/>
                    </p:nvPicPr>
                    <p:blipFill>
                      <a:blip r:embed="rId6"/>
                      <a:srcRect/>
                      <a:stretch>
                        <a:fillRect/>
                      </a:stretch>
                    </p:blipFill>
                    <p:spPr bwMode="auto">
                      <a:xfrm>
                        <a:off x="2362200" y="4419600"/>
                        <a:ext cx="4104137" cy="825500"/>
                      </a:xfrm>
                      <a:prstGeom prst="rect">
                        <a:avLst/>
                      </a:prstGeom>
                      <a:noFill/>
                      <a:ln>
                        <a:noFill/>
                      </a:ln>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28509401"/>
              </p:ext>
            </p:extLst>
          </p:nvPr>
        </p:nvGraphicFramePr>
        <p:xfrm>
          <a:off x="2286000" y="5486400"/>
          <a:ext cx="4152810" cy="825500"/>
        </p:xfrm>
        <a:graphic>
          <a:graphicData uri="http://schemas.openxmlformats.org/presentationml/2006/ole">
            <mc:AlternateContent xmlns:mc="http://schemas.openxmlformats.org/markup-compatibility/2006">
              <mc:Choice xmlns:v="urn:schemas-microsoft-com:vml" Requires="v">
                <p:oleObj spid="_x0000_s15404" name="Equation" r:id="rId7" imgW="2171520" imgH="431640" progId="Equation.3">
                  <p:embed/>
                </p:oleObj>
              </mc:Choice>
              <mc:Fallback>
                <p:oleObj name="Equation" r:id="rId7" imgW="2171520" imgH="431640" progId="Equation.3">
                  <p:embed/>
                  <p:pic>
                    <p:nvPicPr>
                      <p:cNvPr id="0" name="Object 5"/>
                      <p:cNvPicPr>
                        <a:picLocks noChangeAspect="1" noChangeArrowheads="1"/>
                      </p:cNvPicPr>
                      <p:nvPr/>
                    </p:nvPicPr>
                    <p:blipFill>
                      <a:blip r:embed="rId8"/>
                      <a:srcRect/>
                      <a:stretch>
                        <a:fillRect/>
                      </a:stretch>
                    </p:blipFill>
                    <p:spPr bwMode="auto">
                      <a:xfrm>
                        <a:off x="2286000" y="5486400"/>
                        <a:ext cx="4152810" cy="8255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err="1" smtClean="0">
                <a:solidFill>
                  <a:srgbClr val="FFFF00"/>
                </a:solidFill>
                <a:latin typeface="Times New Roman" pitchFamily="18" charset="0"/>
              </a:rPr>
              <a:t>Ví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dụ</a:t>
            </a:r>
            <a:endParaRPr lang="en-US" sz="2400" b="1" dirty="0" smtClean="0">
              <a:solidFill>
                <a:srgbClr val="FFFF00"/>
              </a:solidFill>
              <a:latin typeface="Times New Roman" pitchFamily="18" charset="0"/>
            </a:endParaRPr>
          </a:p>
        </p:txBody>
      </p:sp>
      <p:sp>
        <p:nvSpPr>
          <p:cNvPr id="2" name="Rectangle 1"/>
          <p:cNvSpPr/>
          <p:nvPr/>
        </p:nvSpPr>
        <p:spPr>
          <a:xfrm>
            <a:off x="152400" y="762001"/>
            <a:ext cx="8839200" cy="769441"/>
          </a:xfrm>
          <a:prstGeom prst="rect">
            <a:avLst/>
          </a:prstGeom>
        </p:spPr>
        <p:txBody>
          <a:bodyPr wrap="square">
            <a:spAutoFit/>
          </a:bodyPr>
          <a:lstStyle/>
          <a:p>
            <a:r>
              <a:rPr lang="pt-BR" sz="2200" dirty="0">
                <a:latin typeface="Times New Roman" pitchFamily="18" charset="0"/>
                <a:cs typeface="Times New Roman" pitchFamily="18" charset="0"/>
              </a:rPr>
              <a:t>Xác định bước sóng lớn nhất và nhỏ nhất trong dãy Paschen trong quang phổ hiđrô. </a:t>
            </a:r>
            <a:endParaRPr lang="en-US" sz="2200" dirty="0">
              <a:latin typeface="Times New Roman" pitchFamily="18" charset="0"/>
              <a:cs typeface="Times New Roman" pitchFamily="18" charset="0"/>
            </a:endParaRPr>
          </a:p>
        </p:txBody>
      </p:sp>
      <p:sp>
        <p:nvSpPr>
          <p:cNvPr id="3" name="TextBox 2"/>
          <p:cNvSpPr txBox="1"/>
          <p:nvPr/>
        </p:nvSpPr>
        <p:spPr>
          <a:xfrm>
            <a:off x="181628" y="1605233"/>
            <a:ext cx="8839200" cy="430887"/>
          </a:xfrm>
          <a:prstGeom prst="rect">
            <a:avLst/>
          </a:prstGeom>
          <a:noFill/>
        </p:spPr>
        <p:txBody>
          <a:bodyPr wrap="square" rtlCol="0">
            <a:spAutoFit/>
          </a:bodyPr>
          <a:lstStyle/>
          <a:p>
            <a:r>
              <a:rPr lang="en-US" sz="2200" dirty="0" err="1" smtClean="0"/>
              <a:t>Bước</a:t>
            </a:r>
            <a:r>
              <a:rPr lang="en-US" sz="2200" dirty="0" smtClean="0"/>
              <a:t> </a:t>
            </a:r>
            <a:r>
              <a:rPr lang="en-US" sz="2200" dirty="0" err="1" smtClean="0"/>
              <a:t>sóng</a:t>
            </a:r>
            <a:r>
              <a:rPr lang="en-US" sz="2200" dirty="0" smtClean="0"/>
              <a:t> </a:t>
            </a:r>
            <a:r>
              <a:rPr lang="en-US" sz="2200" dirty="0" err="1" smtClean="0"/>
              <a:t>lớn</a:t>
            </a:r>
            <a:r>
              <a:rPr lang="en-US" sz="2200" dirty="0" smtClean="0"/>
              <a:t> </a:t>
            </a:r>
            <a:r>
              <a:rPr lang="en-US" sz="2200" dirty="0" err="1" smtClean="0"/>
              <a:t>nhất</a:t>
            </a:r>
            <a:r>
              <a:rPr lang="en-US" sz="2200" dirty="0" smtClean="0"/>
              <a:t> </a:t>
            </a:r>
            <a:r>
              <a:rPr lang="en-US" sz="2200" dirty="0" err="1" smtClean="0"/>
              <a:t>trong</a:t>
            </a:r>
            <a:r>
              <a:rPr lang="en-US" sz="2200" dirty="0" smtClean="0"/>
              <a:t> </a:t>
            </a:r>
            <a:r>
              <a:rPr lang="en-US" sz="2200" dirty="0" err="1" smtClean="0"/>
              <a:t>dãy</a:t>
            </a:r>
            <a:r>
              <a:rPr lang="en-US" sz="2200" dirty="0" smtClean="0"/>
              <a:t> </a:t>
            </a:r>
            <a:r>
              <a:rPr lang="en-US" sz="2200" dirty="0" err="1" smtClean="0"/>
              <a:t>Paschen</a:t>
            </a:r>
            <a:endParaRPr lang="en-US" sz="2200" dirty="0"/>
          </a:p>
        </p:txBody>
      </p:sp>
      <p:graphicFrame>
        <p:nvGraphicFramePr>
          <p:cNvPr id="5" name="Object 4"/>
          <p:cNvGraphicFramePr>
            <a:graphicFrameLocks noChangeAspect="1"/>
          </p:cNvGraphicFramePr>
          <p:nvPr>
            <p:extLst>
              <p:ext uri="{D42A27DB-BD31-4B8C-83A1-F6EECF244321}">
                <p14:modId xmlns:p14="http://schemas.microsoft.com/office/powerpoint/2010/main" val="1154690561"/>
              </p:ext>
            </p:extLst>
          </p:nvPr>
        </p:nvGraphicFramePr>
        <p:xfrm>
          <a:off x="1828800" y="2286000"/>
          <a:ext cx="4868862" cy="1046162"/>
        </p:xfrm>
        <a:graphic>
          <a:graphicData uri="http://schemas.openxmlformats.org/presentationml/2006/ole">
            <mc:AlternateContent xmlns:mc="http://schemas.openxmlformats.org/markup-compatibility/2006">
              <mc:Choice xmlns:v="urn:schemas-microsoft-com:vml" Requires="v">
                <p:oleObj spid="_x0000_s16411" name="Equation" r:id="rId3" imgW="3124080" imgH="622080" progId="Equation.3">
                  <p:embed/>
                </p:oleObj>
              </mc:Choice>
              <mc:Fallback>
                <p:oleObj name="Equation" r:id="rId3" imgW="3124080" imgH="622080" progId="Equation.3">
                  <p:embed/>
                  <p:pic>
                    <p:nvPicPr>
                      <p:cNvPr id="0" name="Object 5"/>
                      <p:cNvPicPr>
                        <a:picLocks noChangeAspect="1" noChangeArrowheads="1"/>
                      </p:cNvPicPr>
                      <p:nvPr/>
                    </p:nvPicPr>
                    <p:blipFill>
                      <a:blip r:embed="rId4"/>
                      <a:srcRect/>
                      <a:stretch>
                        <a:fillRect/>
                      </a:stretch>
                    </p:blipFill>
                    <p:spPr bwMode="auto">
                      <a:xfrm>
                        <a:off x="1828800" y="2286000"/>
                        <a:ext cx="4868862" cy="1046162"/>
                      </a:xfrm>
                      <a:prstGeom prst="rect">
                        <a:avLst/>
                      </a:prstGeom>
                      <a:noFill/>
                      <a:ln>
                        <a:noFill/>
                      </a:ln>
                    </p:spPr>
                  </p:pic>
                </p:oleObj>
              </mc:Fallback>
            </mc:AlternateContent>
          </a:graphicData>
        </a:graphic>
      </p:graphicFrame>
      <p:sp>
        <p:nvSpPr>
          <p:cNvPr id="6" name="TextBox 5"/>
          <p:cNvSpPr txBox="1"/>
          <p:nvPr/>
        </p:nvSpPr>
        <p:spPr>
          <a:xfrm>
            <a:off x="204592" y="3429000"/>
            <a:ext cx="8839200" cy="430887"/>
          </a:xfrm>
          <a:prstGeom prst="rect">
            <a:avLst/>
          </a:prstGeom>
          <a:noFill/>
        </p:spPr>
        <p:txBody>
          <a:bodyPr wrap="square" rtlCol="0">
            <a:spAutoFit/>
          </a:bodyPr>
          <a:lstStyle/>
          <a:p>
            <a:r>
              <a:rPr lang="en-US" sz="2200" dirty="0" err="1" smtClean="0"/>
              <a:t>Bước</a:t>
            </a:r>
            <a:r>
              <a:rPr lang="en-US" sz="2200" dirty="0" smtClean="0"/>
              <a:t> </a:t>
            </a:r>
            <a:r>
              <a:rPr lang="en-US" sz="2200" dirty="0" err="1" smtClean="0"/>
              <a:t>sóng</a:t>
            </a:r>
            <a:r>
              <a:rPr lang="en-US" sz="2200" dirty="0" smtClean="0"/>
              <a:t> </a:t>
            </a:r>
            <a:r>
              <a:rPr lang="en-US" sz="2200" dirty="0" err="1" smtClean="0"/>
              <a:t>nhỏ</a:t>
            </a:r>
            <a:r>
              <a:rPr lang="en-US" sz="2200" dirty="0" smtClean="0"/>
              <a:t> </a:t>
            </a:r>
            <a:r>
              <a:rPr lang="en-US" sz="2200" dirty="0" err="1" smtClean="0"/>
              <a:t>nhất</a:t>
            </a:r>
            <a:r>
              <a:rPr lang="en-US" sz="2200" dirty="0" smtClean="0"/>
              <a:t> </a:t>
            </a:r>
            <a:r>
              <a:rPr lang="en-US" sz="2200" dirty="0" err="1" smtClean="0"/>
              <a:t>trong</a:t>
            </a:r>
            <a:r>
              <a:rPr lang="en-US" sz="2200" dirty="0" smtClean="0"/>
              <a:t> </a:t>
            </a:r>
            <a:r>
              <a:rPr lang="en-US" sz="2200" dirty="0" err="1" smtClean="0"/>
              <a:t>dãy</a:t>
            </a:r>
            <a:r>
              <a:rPr lang="en-US" sz="2200" dirty="0" smtClean="0"/>
              <a:t> </a:t>
            </a:r>
            <a:r>
              <a:rPr lang="en-US" sz="2200" dirty="0" err="1" smtClean="0"/>
              <a:t>Paschen</a:t>
            </a:r>
            <a:endParaRPr lang="en-US" sz="2200" dirty="0"/>
          </a:p>
        </p:txBody>
      </p:sp>
      <p:graphicFrame>
        <p:nvGraphicFramePr>
          <p:cNvPr id="7" name="Object 6"/>
          <p:cNvGraphicFramePr>
            <a:graphicFrameLocks noChangeAspect="1"/>
          </p:cNvGraphicFramePr>
          <p:nvPr>
            <p:extLst>
              <p:ext uri="{D42A27DB-BD31-4B8C-83A1-F6EECF244321}">
                <p14:modId xmlns:p14="http://schemas.microsoft.com/office/powerpoint/2010/main" val="268423311"/>
              </p:ext>
            </p:extLst>
          </p:nvPr>
        </p:nvGraphicFramePr>
        <p:xfrm>
          <a:off x="2600325" y="4114800"/>
          <a:ext cx="4095750" cy="981075"/>
        </p:xfrm>
        <a:graphic>
          <a:graphicData uri="http://schemas.openxmlformats.org/presentationml/2006/ole">
            <mc:AlternateContent xmlns:mc="http://schemas.openxmlformats.org/markup-compatibility/2006">
              <mc:Choice xmlns:v="urn:schemas-microsoft-com:vml" Requires="v">
                <p:oleObj spid="_x0000_s16412" name="Equation" r:id="rId5" imgW="2628720" imgH="583920" progId="Equation.3">
                  <p:embed/>
                </p:oleObj>
              </mc:Choice>
              <mc:Fallback>
                <p:oleObj name="Equation" r:id="rId5" imgW="2628720" imgH="583920" progId="Equation.3">
                  <p:embed/>
                  <p:pic>
                    <p:nvPicPr>
                      <p:cNvPr id="0" name="Object 4"/>
                      <p:cNvPicPr>
                        <a:picLocks noChangeAspect="1" noChangeArrowheads="1"/>
                      </p:cNvPicPr>
                      <p:nvPr/>
                    </p:nvPicPr>
                    <p:blipFill>
                      <a:blip r:embed="rId6"/>
                      <a:srcRect/>
                      <a:stretch>
                        <a:fillRect/>
                      </a:stretch>
                    </p:blipFill>
                    <p:spPr bwMode="auto">
                      <a:xfrm>
                        <a:off x="2600325" y="4114800"/>
                        <a:ext cx="40957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err="1" smtClean="0">
                <a:solidFill>
                  <a:srgbClr val="FFFF00"/>
                </a:solidFill>
                <a:latin typeface="Times New Roman" pitchFamily="18" charset="0"/>
              </a:rPr>
              <a:t>Ví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dụ</a:t>
            </a:r>
            <a:endParaRPr lang="en-US" sz="2400" b="1" dirty="0" smtClean="0">
              <a:solidFill>
                <a:srgbClr val="FFFF00"/>
              </a:solidFill>
              <a:latin typeface="Times New Roman" pitchFamily="18" charset="0"/>
            </a:endParaRPr>
          </a:p>
        </p:txBody>
      </p:sp>
      <p:sp>
        <p:nvSpPr>
          <p:cNvPr id="2" name="Rectangle 1"/>
          <p:cNvSpPr/>
          <p:nvPr/>
        </p:nvSpPr>
        <p:spPr>
          <a:xfrm>
            <a:off x="76200" y="685800"/>
            <a:ext cx="8991600" cy="769441"/>
          </a:xfrm>
          <a:prstGeom prst="rect">
            <a:avLst/>
          </a:prstGeom>
        </p:spPr>
        <p:txBody>
          <a:bodyPr wrap="square">
            <a:spAutoFit/>
          </a:bodyPr>
          <a:lstStyle/>
          <a:p>
            <a:r>
              <a:rPr lang="pt-BR" sz="2200" dirty="0">
                <a:latin typeface="Times New Roman" pitchFamily="18" charset="0"/>
                <a:cs typeface="Times New Roman" pitchFamily="18" charset="0"/>
              </a:rPr>
              <a:t>Tính độ lớn và giá trị hình chiếu của mômen động lượng orbital của electrôn trong nguyên tử ở trạng thái f.</a:t>
            </a:r>
            <a:endParaRPr lang="en-US" sz="2200" dirty="0">
              <a:latin typeface="Times New Roman" pitchFamily="18" charset="0"/>
              <a:cs typeface="Times New Roman" pitchFamily="18" charset="0"/>
            </a:endParaRPr>
          </a:p>
        </p:txBody>
      </p:sp>
      <p:sp>
        <p:nvSpPr>
          <p:cNvPr id="3" name="TextBox 2"/>
          <p:cNvSpPr txBox="1"/>
          <p:nvPr/>
        </p:nvSpPr>
        <p:spPr>
          <a:xfrm>
            <a:off x="228600" y="1708666"/>
            <a:ext cx="8382000" cy="430887"/>
          </a:xfrm>
          <a:prstGeom prst="rect">
            <a:avLst/>
          </a:prstGeom>
          <a:noFill/>
        </p:spPr>
        <p:txBody>
          <a:bodyPr wrap="square" rtlCol="0">
            <a:spAutoFit/>
          </a:bodyPr>
          <a:lstStyle/>
          <a:p>
            <a:r>
              <a:rPr lang="en-US" sz="2200" dirty="0" err="1" smtClean="0"/>
              <a:t>Độ</a:t>
            </a:r>
            <a:r>
              <a:rPr lang="en-US" sz="2200" dirty="0" smtClean="0"/>
              <a:t> </a:t>
            </a:r>
            <a:r>
              <a:rPr lang="en-US" sz="2200" dirty="0" err="1" smtClean="0"/>
              <a:t>lớn</a:t>
            </a:r>
            <a:r>
              <a:rPr lang="en-US" sz="2200" dirty="0" smtClean="0"/>
              <a:t> </a:t>
            </a:r>
            <a:r>
              <a:rPr lang="en-US" sz="2200" dirty="0" err="1" smtClean="0"/>
              <a:t>của</a:t>
            </a:r>
            <a:r>
              <a:rPr lang="en-US" sz="2200" dirty="0" smtClean="0"/>
              <a:t> </a:t>
            </a:r>
            <a:r>
              <a:rPr lang="en-US" sz="2200" dirty="0" err="1" smtClean="0"/>
              <a:t>momen</a:t>
            </a:r>
            <a:r>
              <a:rPr lang="en-US" sz="2200" dirty="0" smtClean="0"/>
              <a:t> </a:t>
            </a:r>
            <a:r>
              <a:rPr lang="en-US" sz="2200" dirty="0" err="1" smtClean="0"/>
              <a:t>động</a:t>
            </a:r>
            <a:r>
              <a:rPr lang="en-US" sz="2200" dirty="0" smtClean="0"/>
              <a:t> </a:t>
            </a:r>
            <a:r>
              <a:rPr lang="en-US" sz="2200" dirty="0" err="1" smtClean="0"/>
              <a:t>lượng</a:t>
            </a:r>
            <a:r>
              <a:rPr lang="en-US" sz="2200" dirty="0" smtClean="0"/>
              <a:t> orbital </a:t>
            </a:r>
            <a:r>
              <a:rPr lang="en-US" sz="2200" dirty="0" err="1" smtClean="0"/>
              <a:t>của</a:t>
            </a:r>
            <a:r>
              <a:rPr lang="en-US" sz="2200" dirty="0" smtClean="0"/>
              <a:t> electron ở </a:t>
            </a:r>
            <a:r>
              <a:rPr lang="en-US" sz="2200" dirty="0" err="1" smtClean="0"/>
              <a:t>trạng</a:t>
            </a:r>
            <a:r>
              <a:rPr lang="en-US" sz="2200" dirty="0" smtClean="0"/>
              <a:t> </a:t>
            </a:r>
            <a:r>
              <a:rPr lang="en-US" sz="2200" dirty="0" err="1" smtClean="0"/>
              <a:t>thái</a:t>
            </a:r>
            <a:r>
              <a:rPr lang="en-US" sz="2200" dirty="0" smtClean="0"/>
              <a:t> f: </a:t>
            </a:r>
            <a:endParaRPr lang="en-US" sz="2200" dirty="0"/>
          </a:p>
        </p:txBody>
      </p:sp>
      <p:graphicFrame>
        <p:nvGraphicFramePr>
          <p:cNvPr id="5" name="Object 4"/>
          <p:cNvGraphicFramePr>
            <a:graphicFrameLocks noChangeAspect="1"/>
          </p:cNvGraphicFramePr>
          <p:nvPr>
            <p:extLst>
              <p:ext uri="{D42A27DB-BD31-4B8C-83A1-F6EECF244321}">
                <p14:modId xmlns:p14="http://schemas.microsoft.com/office/powerpoint/2010/main" val="3617088327"/>
              </p:ext>
            </p:extLst>
          </p:nvPr>
        </p:nvGraphicFramePr>
        <p:xfrm>
          <a:off x="2971800" y="2209800"/>
          <a:ext cx="2584450" cy="469236"/>
        </p:xfrm>
        <a:graphic>
          <a:graphicData uri="http://schemas.openxmlformats.org/presentationml/2006/ole">
            <mc:AlternateContent xmlns:mc="http://schemas.openxmlformats.org/markup-compatibility/2006">
              <mc:Choice xmlns:v="urn:schemas-microsoft-com:vml" Requires="v">
                <p:oleObj spid="_x0000_s17449" name="Equation" r:id="rId3" imgW="1422360" imgH="253800" progId="Equation.3">
                  <p:embed/>
                </p:oleObj>
              </mc:Choice>
              <mc:Fallback>
                <p:oleObj name="Equation" r:id="rId3" imgW="1422360" imgH="253800" progId="Equation.3">
                  <p:embed/>
                  <p:pic>
                    <p:nvPicPr>
                      <p:cNvPr id="0" name="Object 4"/>
                      <p:cNvPicPr>
                        <a:picLocks noChangeAspect="1" noChangeArrowheads="1"/>
                      </p:cNvPicPr>
                      <p:nvPr/>
                    </p:nvPicPr>
                    <p:blipFill>
                      <a:blip r:embed="rId4"/>
                      <a:srcRect/>
                      <a:stretch>
                        <a:fillRect/>
                      </a:stretch>
                    </p:blipFill>
                    <p:spPr bwMode="auto">
                      <a:xfrm>
                        <a:off x="2971800" y="2209800"/>
                        <a:ext cx="2584450" cy="469236"/>
                      </a:xfrm>
                      <a:prstGeom prst="rect">
                        <a:avLst/>
                      </a:prstGeom>
                      <a:noFill/>
                      <a:ln w="9525">
                        <a:noFill/>
                        <a:miter lim="800000"/>
                        <a:headEnd/>
                        <a:tailEnd/>
                      </a:ln>
                    </p:spPr>
                  </p:pic>
                </p:oleObj>
              </mc:Fallback>
            </mc:AlternateContent>
          </a:graphicData>
        </a:graphic>
      </p:graphicFrame>
      <p:sp>
        <p:nvSpPr>
          <p:cNvPr id="6" name="TextBox 5"/>
          <p:cNvSpPr txBox="1"/>
          <p:nvPr/>
        </p:nvSpPr>
        <p:spPr>
          <a:xfrm>
            <a:off x="228600" y="2819400"/>
            <a:ext cx="8458200" cy="769441"/>
          </a:xfrm>
          <a:prstGeom prst="rect">
            <a:avLst/>
          </a:prstGeom>
          <a:noFill/>
        </p:spPr>
        <p:txBody>
          <a:bodyPr wrap="square" rtlCol="0">
            <a:spAutoFit/>
          </a:bodyPr>
          <a:lstStyle/>
          <a:p>
            <a:r>
              <a:rPr lang="en-US" sz="2200" dirty="0" err="1" smtClean="0"/>
              <a:t>Hình</a:t>
            </a:r>
            <a:r>
              <a:rPr lang="en-US" sz="2200" dirty="0" smtClean="0"/>
              <a:t> </a:t>
            </a:r>
            <a:r>
              <a:rPr lang="en-US" sz="2200" dirty="0" err="1" smtClean="0"/>
              <a:t>chiếu</a:t>
            </a:r>
            <a:r>
              <a:rPr lang="en-US" sz="2200" dirty="0" smtClean="0"/>
              <a:t> </a:t>
            </a:r>
            <a:r>
              <a:rPr lang="en-US" sz="2200" dirty="0" err="1"/>
              <a:t>của</a:t>
            </a:r>
            <a:r>
              <a:rPr lang="en-US" sz="2200" dirty="0"/>
              <a:t> </a:t>
            </a:r>
            <a:r>
              <a:rPr lang="en-US" sz="2200" dirty="0" err="1"/>
              <a:t>momen</a:t>
            </a:r>
            <a:r>
              <a:rPr lang="en-US" sz="2200" dirty="0"/>
              <a:t> </a:t>
            </a:r>
            <a:r>
              <a:rPr lang="en-US" sz="2200" dirty="0" err="1"/>
              <a:t>động</a:t>
            </a:r>
            <a:r>
              <a:rPr lang="en-US" sz="2200" dirty="0"/>
              <a:t> </a:t>
            </a:r>
            <a:r>
              <a:rPr lang="en-US" sz="2200" dirty="0" err="1"/>
              <a:t>lượng</a:t>
            </a:r>
            <a:r>
              <a:rPr lang="en-US" sz="2200" dirty="0"/>
              <a:t> orbital </a:t>
            </a:r>
            <a:r>
              <a:rPr lang="en-US" sz="2200" dirty="0" err="1"/>
              <a:t>của</a:t>
            </a:r>
            <a:r>
              <a:rPr lang="en-US" sz="2200" dirty="0"/>
              <a:t> electron ở </a:t>
            </a:r>
            <a:r>
              <a:rPr lang="en-US" sz="2200" dirty="0" err="1"/>
              <a:t>trạng</a:t>
            </a:r>
            <a:r>
              <a:rPr lang="en-US" sz="2200" dirty="0"/>
              <a:t> </a:t>
            </a:r>
            <a:r>
              <a:rPr lang="en-US" sz="2200" dirty="0" err="1"/>
              <a:t>thái</a:t>
            </a:r>
            <a:r>
              <a:rPr lang="en-US" sz="2200" dirty="0"/>
              <a:t> f: </a:t>
            </a:r>
          </a:p>
          <a:p>
            <a:endParaRPr lang="en-US" sz="2200" dirty="0"/>
          </a:p>
        </p:txBody>
      </p:sp>
      <p:graphicFrame>
        <p:nvGraphicFramePr>
          <p:cNvPr id="7" name="Object 6"/>
          <p:cNvGraphicFramePr>
            <a:graphicFrameLocks noChangeAspect="1"/>
          </p:cNvGraphicFramePr>
          <p:nvPr>
            <p:extLst>
              <p:ext uri="{D42A27DB-BD31-4B8C-83A1-F6EECF244321}">
                <p14:modId xmlns:p14="http://schemas.microsoft.com/office/powerpoint/2010/main" val="1480850331"/>
              </p:ext>
            </p:extLst>
          </p:nvPr>
        </p:nvGraphicFramePr>
        <p:xfrm>
          <a:off x="3246437" y="4038600"/>
          <a:ext cx="2544763" cy="412953"/>
        </p:xfrm>
        <a:graphic>
          <a:graphicData uri="http://schemas.openxmlformats.org/presentationml/2006/ole">
            <mc:AlternateContent xmlns:mc="http://schemas.openxmlformats.org/markup-compatibility/2006">
              <mc:Choice xmlns:v="urn:schemas-microsoft-com:vml" Requires="v">
                <p:oleObj spid="_x0000_s17450" name="Equation" r:id="rId5" imgW="1358640" imgH="215640" progId="Equation.3">
                  <p:embed/>
                </p:oleObj>
              </mc:Choice>
              <mc:Fallback>
                <p:oleObj name="Equation" r:id="rId5" imgW="1358640" imgH="215640" progId="Equation.3">
                  <p:embed/>
                  <p:pic>
                    <p:nvPicPr>
                      <p:cNvPr id="0" name="Object 10"/>
                      <p:cNvPicPr>
                        <a:picLocks noChangeAspect="1" noChangeArrowheads="1"/>
                      </p:cNvPicPr>
                      <p:nvPr/>
                    </p:nvPicPr>
                    <p:blipFill>
                      <a:blip r:embed="rId6"/>
                      <a:srcRect/>
                      <a:stretch>
                        <a:fillRect/>
                      </a:stretch>
                    </p:blipFill>
                    <p:spPr bwMode="auto">
                      <a:xfrm>
                        <a:off x="3246437" y="4038600"/>
                        <a:ext cx="2544763" cy="412953"/>
                      </a:xfrm>
                      <a:prstGeom prst="rect">
                        <a:avLst/>
                      </a:prstGeom>
                      <a:noFill/>
                      <a:ln w="9525">
                        <a:no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7003914"/>
              </p:ext>
            </p:extLst>
          </p:nvPr>
        </p:nvGraphicFramePr>
        <p:xfrm>
          <a:off x="3021013" y="3429000"/>
          <a:ext cx="2998787" cy="430213"/>
        </p:xfrm>
        <a:graphic>
          <a:graphicData uri="http://schemas.openxmlformats.org/presentationml/2006/ole">
            <mc:AlternateContent xmlns:mc="http://schemas.openxmlformats.org/markup-compatibility/2006">
              <mc:Choice xmlns:v="urn:schemas-microsoft-com:vml" Requires="v">
                <p:oleObj spid="_x0000_s17451" name="Equation" r:id="rId7" imgW="1536480" imgH="215640" progId="Equation.3">
                  <p:embed/>
                </p:oleObj>
              </mc:Choice>
              <mc:Fallback>
                <p:oleObj name="Equation" r:id="rId7" imgW="1536480" imgH="215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013" y="3429000"/>
                        <a:ext cx="29987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err="1" smtClean="0">
                <a:solidFill>
                  <a:srgbClr val="FFFF00"/>
                </a:solidFill>
                <a:latin typeface="Times New Roman" pitchFamily="18" charset="0"/>
              </a:rPr>
              <a:t>Ví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dụ</a:t>
            </a:r>
            <a:endParaRPr lang="en-US" sz="2400" b="1" dirty="0" smtClean="0">
              <a:solidFill>
                <a:srgbClr val="FFFF00"/>
              </a:solidFill>
              <a:latin typeface="Times New Roman" pitchFamily="18" charset="0"/>
            </a:endParaRPr>
          </a:p>
        </p:txBody>
      </p:sp>
      <p:sp>
        <p:nvSpPr>
          <p:cNvPr id="6" name="TextBox 5"/>
          <p:cNvSpPr txBox="1"/>
          <p:nvPr/>
        </p:nvSpPr>
        <p:spPr>
          <a:xfrm>
            <a:off x="0" y="685800"/>
            <a:ext cx="8991600" cy="1046440"/>
          </a:xfrm>
          <a:prstGeom prst="rect">
            <a:avLst/>
          </a:prstGeom>
          <a:noFill/>
        </p:spPr>
        <p:txBody>
          <a:bodyPr wrap="square" rtlCol="0">
            <a:spAutoFit/>
          </a:bodyPr>
          <a:lstStyle/>
          <a:p>
            <a:r>
              <a:rPr lang="pt-BR" sz="2200" dirty="0">
                <a:latin typeface="Times New Roman" pitchFamily="18" charset="0"/>
                <a:cs typeface="Times New Roman" pitchFamily="18" charset="0"/>
              </a:rPr>
              <a:t>Nguyên tử Na chuyển từ trạng thái năng lượng 4S → 3S. Tìm bước sóng của các bức xạ phát ra. Cho các số bổ chính Rydberg đối với Na là</a:t>
            </a:r>
            <a:r>
              <a:rPr lang="en-US" sz="2200" dirty="0">
                <a:latin typeface="Times New Roman" pitchFamily="18" charset="0"/>
                <a:cs typeface="Times New Roman" pitchFamily="18" charset="0"/>
              </a:rPr>
              <a:t> </a:t>
            </a:r>
          </a:p>
          <a:p>
            <a:endParaRPr lang="en-US" dirty="0"/>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60896162"/>
              </p:ext>
            </p:extLst>
          </p:nvPr>
        </p:nvGraphicFramePr>
        <p:xfrm>
          <a:off x="28184" y="1489238"/>
          <a:ext cx="2410216" cy="436751"/>
        </p:xfrm>
        <a:graphic>
          <a:graphicData uri="http://schemas.openxmlformats.org/presentationml/2006/ole">
            <mc:AlternateContent xmlns:mc="http://schemas.openxmlformats.org/markup-compatibility/2006">
              <mc:Choice xmlns:v="urn:schemas-microsoft-com:vml" Requires="v">
                <p:oleObj spid="_x0000_s18473" name="Equation" r:id="rId3" imgW="1422400" imgH="254000" progId="Equation.3">
                  <p:embed/>
                </p:oleObj>
              </mc:Choice>
              <mc:Fallback>
                <p:oleObj name="Equation" r:id="rId3" imgW="14224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84" y="1489238"/>
                        <a:ext cx="2410216" cy="436751"/>
                      </a:xfrm>
                      <a:prstGeom prst="rect">
                        <a:avLst/>
                      </a:prstGeom>
                      <a:noFill/>
                    </p:spPr>
                  </p:pic>
                </p:oleObj>
              </mc:Fallback>
            </mc:AlternateContent>
          </a:graphicData>
        </a:graphic>
      </p:graphicFrame>
      <p:sp>
        <p:nvSpPr>
          <p:cNvPr id="9" name="TextBox 8"/>
          <p:cNvSpPr txBox="1"/>
          <p:nvPr/>
        </p:nvSpPr>
        <p:spPr>
          <a:xfrm>
            <a:off x="136742" y="2514600"/>
            <a:ext cx="8610600" cy="769441"/>
          </a:xfrm>
          <a:prstGeom prst="rect">
            <a:avLst/>
          </a:prstGeom>
          <a:noFill/>
        </p:spPr>
        <p:txBody>
          <a:bodyPr wrap="square" rtlCol="0">
            <a:spAutoFit/>
          </a:bodyPr>
          <a:lstStyle/>
          <a:p>
            <a:r>
              <a:rPr lang="en-US" sz="2200" dirty="0" smtClean="0"/>
              <a:t>Electron </a:t>
            </a:r>
            <a:r>
              <a:rPr lang="en-US" sz="2200" dirty="0" err="1" smtClean="0"/>
              <a:t>hóa</a:t>
            </a:r>
            <a:r>
              <a:rPr lang="en-US" sz="2200" dirty="0" smtClean="0"/>
              <a:t> </a:t>
            </a:r>
            <a:r>
              <a:rPr lang="en-US" sz="2200" dirty="0" err="1" smtClean="0"/>
              <a:t>trị</a:t>
            </a:r>
            <a:r>
              <a:rPr lang="en-US" sz="2200" dirty="0" smtClean="0"/>
              <a:t> </a:t>
            </a:r>
            <a:r>
              <a:rPr lang="en-US" sz="2200" dirty="0" err="1" smtClean="0"/>
              <a:t>trong</a:t>
            </a:r>
            <a:r>
              <a:rPr lang="en-US" sz="2200" dirty="0" smtClean="0"/>
              <a:t> </a:t>
            </a:r>
            <a:r>
              <a:rPr lang="en-US" sz="2200" dirty="0" err="1" smtClean="0"/>
              <a:t>nguyên</a:t>
            </a:r>
            <a:r>
              <a:rPr lang="en-US" sz="2200" dirty="0" smtClean="0"/>
              <a:t> </a:t>
            </a:r>
            <a:r>
              <a:rPr lang="en-US" sz="2200" dirty="0" err="1" smtClean="0"/>
              <a:t>tử</a:t>
            </a:r>
            <a:r>
              <a:rPr lang="en-US" sz="2200" dirty="0" smtClean="0"/>
              <a:t> Na </a:t>
            </a:r>
            <a:r>
              <a:rPr lang="en-US" sz="2200" dirty="0" err="1" smtClean="0"/>
              <a:t>chuyển</a:t>
            </a:r>
            <a:r>
              <a:rPr lang="en-US" sz="2200" dirty="0" smtClean="0"/>
              <a:t> </a:t>
            </a:r>
            <a:r>
              <a:rPr lang="en-US" sz="2200" dirty="0" err="1" smtClean="0"/>
              <a:t>từ</a:t>
            </a:r>
            <a:r>
              <a:rPr lang="en-US" sz="2200" dirty="0" smtClean="0"/>
              <a:t> </a:t>
            </a:r>
            <a:r>
              <a:rPr lang="en-US" sz="2200" dirty="0" err="1" smtClean="0"/>
              <a:t>mức</a:t>
            </a:r>
            <a:r>
              <a:rPr lang="en-US" sz="2200" dirty="0" smtClean="0"/>
              <a:t> 4S </a:t>
            </a:r>
            <a:r>
              <a:rPr lang="en-US" sz="2200" dirty="0" err="1" smtClean="0"/>
              <a:t>về</a:t>
            </a:r>
            <a:r>
              <a:rPr lang="en-US" sz="2200" dirty="0" smtClean="0"/>
              <a:t> 3P, </a:t>
            </a:r>
            <a:r>
              <a:rPr lang="en-US" sz="2200" dirty="0" err="1" smtClean="0"/>
              <a:t>sau</a:t>
            </a:r>
            <a:r>
              <a:rPr lang="en-US" sz="2200" dirty="0" smtClean="0"/>
              <a:t> </a:t>
            </a:r>
            <a:r>
              <a:rPr lang="en-US" sz="2200" dirty="0" err="1" smtClean="0"/>
              <a:t>đó</a:t>
            </a:r>
            <a:r>
              <a:rPr lang="en-US" sz="2200" dirty="0" smtClean="0"/>
              <a:t> 3P </a:t>
            </a:r>
            <a:r>
              <a:rPr lang="en-US" sz="2200" dirty="0" err="1" smtClean="0"/>
              <a:t>về</a:t>
            </a:r>
            <a:r>
              <a:rPr lang="en-US" sz="2200" dirty="0" smtClean="0"/>
              <a:t> 3S </a:t>
            </a:r>
            <a:r>
              <a:rPr lang="en-US" sz="2200" dirty="0" err="1" smtClean="0"/>
              <a:t>phát</a:t>
            </a:r>
            <a:r>
              <a:rPr lang="en-US" sz="2200" dirty="0" smtClean="0"/>
              <a:t> </a:t>
            </a:r>
            <a:r>
              <a:rPr lang="en-US" sz="2200" dirty="0" err="1" smtClean="0"/>
              <a:t>ra</a:t>
            </a:r>
            <a:r>
              <a:rPr lang="en-US" sz="2200" dirty="0" smtClean="0"/>
              <a:t> 2 </a:t>
            </a:r>
            <a:r>
              <a:rPr lang="en-US" sz="2200" dirty="0" err="1" smtClean="0"/>
              <a:t>vạch</a:t>
            </a:r>
            <a:r>
              <a:rPr lang="en-US" sz="2200" dirty="0" smtClean="0"/>
              <a:t> </a:t>
            </a:r>
            <a:r>
              <a:rPr lang="en-US" sz="2200" dirty="0" err="1" smtClean="0"/>
              <a:t>quang</a:t>
            </a:r>
            <a:r>
              <a:rPr lang="en-US" sz="2200" dirty="0" smtClean="0"/>
              <a:t> </a:t>
            </a:r>
            <a:r>
              <a:rPr lang="en-US" sz="2200" dirty="0" err="1" smtClean="0"/>
              <a:t>phổ</a:t>
            </a:r>
            <a:r>
              <a:rPr lang="en-US" sz="2200" dirty="0" smtClean="0"/>
              <a:t> </a:t>
            </a:r>
            <a:endParaRPr lang="en-US" sz="2200" dirty="0"/>
          </a:p>
        </p:txBody>
      </p:sp>
      <p:graphicFrame>
        <p:nvGraphicFramePr>
          <p:cNvPr id="10" name="Object 9"/>
          <p:cNvGraphicFramePr>
            <a:graphicFrameLocks noChangeAspect="1"/>
          </p:cNvGraphicFramePr>
          <p:nvPr>
            <p:extLst>
              <p:ext uri="{D42A27DB-BD31-4B8C-83A1-F6EECF244321}">
                <p14:modId xmlns:p14="http://schemas.microsoft.com/office/powerpoint/2010/main" val="1852311766"/>
              </p:ext>
            </p:extLst>
          </p:nvPr>
        </p:nvGraphicFramePr>
        <p:xfrm>
          <a:off x="1826418" y="3581400"/>
          <a:ext cx="5491163" cy="831850"/>
        </p:xfrm>
        <a:graphic>
          <a:graphicData uri="http://schemas.openxmlformats.org/presentationml/2006/ole">
            <mc:AlternateContent xmlns:mc="http://schemas.openxmlformats.org/markup-compatibility/2006">
              <mc:Choice xmlns:v="urn:schemas-microsoft-com:vml" Requires="v">
                <p:oleObj spid="_x0000_s18474" name="Equation" r:id="rId5" imgW="2933640" imgH="444240" progId="Equation.3">
                  <p:embed/>
                </p:oleObj>
              </mc:Choice>
              <mc:Fallback>
                <p:oleObj name="Equation" r:id="rId5" imgW="2933640" imgH="444240" progId="Equation.3">
                  <p:embed/>
                  <p:pic>
                    <p:nvPicPr>
                      <p:cNvPr id="0" name=""/>
                      <p:cNvPicPr/>
                      <p:nvPr/>
                    </p:nvPicPr>
                    <p:blipFill>
                      <a:blip r:embed="rId6"/>
                      <a:stretch>
                        <a:fillRect/>
                      </a:stretch>
                    </p:blipFill>
                    <p:spPr>
                      <a:xfrm>
                        <a:off x="1826418" y="3581400"/>
                        <a:ext cx="5491163" cy="8318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820460"/>
              </p:ext>
            </p:extLst>
          </p:nvPr>
        </p:nvGraphicFramePr>
        <p:xfrm>
          <a:off x="1905000" y="4800600"/>
          <a:ext cx="5489575" cy="831850"/>
        </p:xfrm>
        <a:graphic>
          <a:graphicData uri="http://schemas.openxmlformats.org/presentationml/2006/ole">
            <mc:AlternateContent xmlns:mc="http://schemas.openxmlformats.org/markup-compatibility/2006">
              <mc:Choice xmlns:v="urn:schemas-microsoft-com:vml" Requires="v">
                <p:oleObj spid="_x0000_s18475" name="Equation" r:id="rId7" imgW="2933640" imgH="444240" progId="Equation.3">
                  <p:embed/>
                </p:oleObj>
              </mc:Choice>
              <mc:Fallback>
                <p:oleObj name="Equation" r:id="rId7" imgW="2933640" imgH="444240" progId="Equation.3">
                  <p:embed/>
                  <p:pic>
                    <p:nvPicPr>
                      <p:cNvPr id="0" name="Object 9"/>
                      <p:cNvPicPr>
                        <a:picLocks noChangeAspect="1" noChangeArrowheads="1"/>
                      </p:cNvPicPr>
                      <p:nvPr/>
                    </p:nvPicPr>
                    <p:blipFill>
                      <a:blip r:embed="rId8"/>
                      <a:srcRect/>
                      <a:stretch>
                        <a:fillRect/>
                      </a:stretch>
                    </p:blipFill>
                    <p:spPr bwMode="auto">
                      <a:xfrm>
                        <a:off x="1905000" y="4800600"/>
                        <a:ext cx="54895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err="1" smtClean="0">
                <a:solidFill>
                  <a:srgbClr val="FFFF00"/>
                </a:solidFill>
                <a:latin typeface="Times New Roman" pitchFamily="18" charset="0"/>
              </a:rPr>
              <a:t>Ví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dụ</a:t>
            </a:r>
            <a:endParaRPr lang="en-US" sz="2400" b="1" dirty="0" smtClean="0">
              <a:solidFill>
                <a:srgbClr val="FFFF00"/>
              </a:solidFill>
              <a:latin typeface="Times New Roman" pitchFamily="18" charset="0"/>
            </a:endParaRPr>
          </a:p>
        </p:txBody>
      </p:sp>
      <p:sp>
        <p:nvSpPr>
          <p:cNvPr id="6" name="TextBox 5"/>
          <p:cNvSpPr txBox="1"/>
          <p:nvPr/>
        </p:nvSpPr>
        <p:spPr>
          <a:xfrm>
            <a:off x="76200" y="685800"/>
            <a:ext cx="9067800" cy="1107996"/>
          </a:xfrm>
          <a:prstGeom prst="rect">
            <a:avLst/>
          </a:prstGeom>
          <a:noFill/>
        </p:spPr>
        <p:txBody>
          <a:bodyPr wrap="square" rtlCol="0">
            <a:spAutoFit/>
          </a:bodyPr>
          <a:lstStyle/>
          <a:p>
            <a:r>
              <a:rPr lang="pt-BR" sz="2200" dirty="0"/>
              <a:t>Gọi α là góc giữa phương từ trường ngoài và mômen động lượng   của electron trong nguyên tử. Tính góc α nhỏ nhất, cho biết electron trong nguyên tử ở trạng thái d. </a:t>
            </a:r>
            <a:endParaRPr lang="en-US" sz="2200" dirty="0"/>
          </a:p>
        </p:txBody>
      </p:sp>
      <p:sp>
        <p:nvSpPr>
          <p:cNvPr id="7" name="TextBox 6"/>
          <p:cNvSpPr txBox="1"/>
          <p:nvPr/>
        </p:nvSpPr>
        <p:spPr>
          <a:xfrm>
            <a:off x="228600" y="1778913"/>
            <a:ext cx="8382000" cy="430887"/>
          </a:xfrm>
          <a:prstGeom prst="rect">
            <a:avLst/>
          </a:prstGeom>
          <a:noFill/>
        </p:spPr>
        <p:txBody>
          <a:bodyPr wrap="square" rtlCol="0">
            <a:spAutoFit/>
          </a:bodyPr>
          <a:lstStyle/>
          <a:p>
            <a:r>
              <a:rPr lang="en-US" sz="2200" dirty="0" err="1" smtClean="0"/>
              <a:t>Độ</a:t>
            </a:r>
            <a:r>
              <a:rPr lang="en-US" sz="2200" dirty="0" smtClean="0"/>
              <a:t> </a:t>
            </a:r>
            <a:r>
              <a:rPr lang="en-US" sz="2200" dirty="0" err="1" smtClean="0"/>
              <a:t>lớn</a:t>
            </a:r>
            <a:r>
              <a:rPr lang="en-US" sz="2200" dirty="0" smtClean="0"/>
              <a:t> </a:t>
            </a:r>
            <a:r>
              <a:rPr lang="en-US" sz="2200" dirty="0" err="1" smtClean="0"/>
              <a:t>của</a:t>
            </a:r>
            <a:r>
              <a:rPr lang="en-US" sz="2200" dirty="0" smtClean="0"/>
              <a:t> </a:t>
            </a:r>
            <a:r>
              <a:rPr lang="en-US" sz="2200" dirty="0" err="1" smtClean="0"/>
              <a:t>momen</a:t>
            </a:r>
            <a:r>
              <a:rPr lang="en-US" sz="2200" dirty="0" smtClean="0"/>
              <a:t> </a:t>
            </a:r>
            <a:r>
              <a:rPr lang="en-US" sz="2200" dirty="0" err="1" smtClean="0"/>
              <a:t>động</a:t>
            </a:r>
            <a:r>
              <a:rPr lang="en-US" sz="2200" dirty="0" smtClean="0"/>
              <a:t> </a:t>
            </a:r>
            <a:r>
              <a:rPr lang="en-US" sz="2200" dirty="0" err="1" smtClean="0"/>
              <a:t>lượng</a:t>
            </a:r>
            <a:r>
              <a:rPr lang="en-US" sz="2200" dirty="0" smtClean="0"/>
              <a:t> orbital </a:t>
            </a:r>
            <a:r>
              <a:rPr lang="en-US" sz="2200" dirty="0" err="1" smtClean="0"/>
              <a:t>của</a:t>
            </a:r>
            <a:r>
              <a:rPr lang="en-US" sz="2200" dirty="0" smtClean="0"/>
              <a:t> electron ở </a:t>
            </a:r>
            <a:r>
              <a:rPr lang="en-US" sz="2200" dirty="0" err="1" smtClean="0"/>
              <a:t>trạng</a:t>
            </a:r>
            <a:r>
              <a:rPr lang="en-US" sz="2200" dirty="0" smtClean="0"/>
              <a:t> </a:t>
            </a:r>
            <a:r>
              <a:rPr lang="en-US" sz="2200" dirty="0" err="1" smtClean="0"/>
              <a:t>thái</a:t>
            </a:r>
            <a:r>
              <a:rPr lang="en-US" sz="2200" dirty="0" smtClean="0"/>
              <a:t> d: </a:t>
            </a:r>
            <a:endParaRPr lang="en-US" sz="2200" dirty="0"/>
          </a:p>
        </p:txBody>
      </p:sp>
      <p:graphicFrame>
        <p:nvGraphicFramePr>
          <p:cNvPr id="8" name="Object 7"/>
          <p:cNvGraphicFramePr>
            <a:graphicFrameLocks noChangeAspect="1"/>
          </p:cNvGraphicFramePr>
          <p:nvPr>
            <p:extLst>
              <p:ext uri="{D42A27DB-BD31-4B8C-83A1-F6EECF244321}">
                <p14:modId xmlns:p14="http://schemas.microsoft.com/office/powerpoint/2010/main" val="2111083273"/>
              </p:ext>
            </p:extLst>
          </p:nvPr>
        </p:nvGraphicFramePr>
        <p:xfrm>
          <a:off x="3028950" y="2273300"/>
          <a:ext cx="2470150" cy="469900"/>
        </p:xfrm>
        <a:graphic>
          <a:graphicData uri="http://schemas.openxmlformats.org/presentationml/2006/ole">
            <mc:AlternateContent xmlns:mc="http://schemas.openxmlformats.org/markup-compatibility/2006">
              <mc:Choice xmlns:v="urn:schemas-microsoft-com:vml" Requires="v">
                <p:oleObj spid="_x0000_s19489" name="Equation" r:id="rId3" imgW="1358640" imgH="253800" progId="Equation.3">
                  <p:embed/>
                </p:oleObj>
              </mc:Choice>
              <mc:Fallback>
                <p:oleObj name="Equation" r:id="rId3" imgW="1358640" imgH="253800" progId="Equation.3">
                  <p:embed/>
                  <p:pic>
                    <p:nvPicPr>
                      <p:cNvPr id="0" name="Object 4"/>
                      <p:cNvPicPr>
                        <a:picLocks noChangeAspect="1" noChangeArrowheads="1"/>
                      </p:cNvPicPr>
                      <p:nvPr/>
                    </p:nvPicPr>
                    <p:blipFill>
                      <a:blip r:embed="rId4"/>
                      <a:srcRect/>
                      <a:stretch>
                        <a:fillRect/>
                      </a:stretch>
                    </p:blipFill>
                    <p:spPr bwMode="auto">
                      <a:xfrm>
                        <a:off x="3028950" y="2273300"/>
                        <a:ext cx="24701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228600" y="2740515"/>
            <a:ext cx="8686800" cy="707886"/>
          </a:xfrm>
          <a:prstGeom prst="rect">
            <a:avLst/>
          </a:prstGeom>
          <a:noFill/>
        </p:spPr>
        <p:txBody>
          <a:bodyPr wrap="square" rtlCol="0">
            <a:spAutoFit/>
          </a:bodyPr>
          <a:lstStyle/>
          <a:p>
            <a:r>
              <a:rPr lang="en-US" sz="2200" dirty="0" err="1" smtClean="0"/>
              <a:t>Hình</a:t>
            </a:r>
            <a:r>
              <a:rPr lang="en-US" sz="2200" dirty="0" smtClean="0"/>
              <a:t> </a:t>
            </a:r>
            <a:r>
              <a:rPr lang="en-US" sz="2200" dirty="0" err="1" smtClean="0"/>
              <a:t>chiếu</a:t>
            </a:r>
            <a:r>
              <a:rPr lang="en-US" sz="2200" dirty="0" smtClean="0"/>
              <a:t> </a:t>
            </a:r>
            <a:r>
              <a:rPr lang="en-US" sz="2200" dirty="0" err="1"/>
              <a:t>của</a:t>
            </a:r>
            <a:r>
              <a:rPr lang="en-US" sz="2200" dirty="0"/>
              <a:t> </a:t>
            </a:r>
            <a:r>
              <a:rPr lang="en-US" sz="2200" dirty="0" err="1"/>
              <a:t>momen</a:t>
            </a:r>
            <a:r>
              <a:rPr lang="en-US" sz="2200" dirty="0"/>
              <a:t> </a:t>
            </a:r>
            <a:r>
              <a:rPr lang="en-US" sz="2200" dirty="0" err="1"/>
              <a:t>động</a:t>
            </a:r>
            <a:r>
              <a:rPr lang="en-US" sz="2200" dirty="0"/>
              <a:t> </a:t>
            </a:r>
            <a:r>
              <a:rPr lang="en-US" sz="2200" dirty="0" err="1"/>
              <a:t>lượng</a:t>
            </a:r>
            <a:r>
              <a:rPr lang="en-US" sz="2200" dirty="0"/>
              <a:t> orbital </a:t>
            </a:r>
            <a:r>
              <a:rPr lang="en-US" sz="2200" dirty="0" err="1"/>
              <a:t>của</a:t>
            </a:r>
            <a:r>
              <a:rPr lang="en-US" sz="2200" dirty="0"/>
              <a:t> electron ở </a:t>
            </a:r>
            <a:r>
              <a:rPr lang="en-US" sz="2200" dirty="0" err="1"/>
              <a:t>trạng</a:t>
            </a:r>
            <a:r>
              <a:rPr lang="en-US" sz="2200" dirty="0"/>
              <a:t> </a:t>
            </a:r>
            <a:r>
              <a:rPr lang="en-US" sz="2200" dirty="0" err="1"/>
              <a:t>thái</a:t>
            </a:r>
            <a:r>
              <a:rPr lang="en-US" sz="2200" dirty="0"/>
              <a:t> </a:t>
            </a:r>
            <a:r>
              <a:rPr lang="en-US" sz="2200" dirty="0" smtClean="0"/>
              <a:t>d: </a:t>
            </a:r>
            <a:endParaRPr lang="en-US" sz="2200" dirty="0"/>
          </a:p>
          <a:p>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2223565165"/>
              </p:ext>
            </p:extLst>
          </p:nvPr>
        </p:nvGraphicFramePr>
        <p:xfrm>
          <a:off x="3130550" y="3733800"/>
          <a:ext cx="2044700" cy="412750"/>
        </p:xfrm>
        <a:graphic>
          <a:graphicData uri="http://schemas.openxmlformats.org/presentationml/2006/ole">
            <mc:AlternateContent xmlns:mc="http://schemas.openxmlformats.org/markup-compatibility/2006">
              <mc:Choice xmlns:v="urn:schemas-microsoft-com:vml" Requires="v">
                <p:oleObj spid="_x0000_s19490" name="Equation" r:id="rId5" imgW="1091880" imgH="215640" progId="Equation.3">
                  <p:embed/>
                </p:oleObj>
              </mc:Choice>
              <mc:Fallback>
                <p:oleObj name="Equation" r:id="rId5" imgW="1091880" imgH="215640" progId="Equation.3">
                  <p:embed/>
                  <p:pic>
                    <p:nvPicPr>
                      <p:cNvPr id="0" name="Object 6"/>
                      <p:cNvPicPr>
                        <a:picLocks noChangeAspect="1" noChangeArrowheads="1"/>
                      </p:cNvPicPr>
                      <p:nvPr/>
                    </p:nvPicPr>
                    <p:blipFill>
                      <a:blip r:embed="rId6"/>
                      <a:srcRect/>
                      <a:stretch>
                        <a:fillRect/>
                      </a:stretch>
                    </p:blipFill>
                    <p:spPr bwMode="auto">
                      <a:xfrm>
                        <a:off x="3130550" y="3733800"/>
                        <a:ext cx="20447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8134" y="3063680"/>
            <a:ext cx="2695866" cy="3729897"/>
          </a:xfrm>
          <a:prstGeom prst="rect">
            <a:avLst/>
          </a:prstGeom>
        </p:spPr>
      </p:pic>
      <p:sp>
        <p:nvSpPr>
          <p:cNvPr id="14" name="Freeform 13"/>
          <p:cNvSpPr/>
          <p:nvPr/>
        </p:nvSpPr>
        <p:spPr>
          <a:xfrm>
            <a:off x="7115908" y="4558415"/>
            <a:ext cx="140677" cy="45719"/>
          </a:xfrm>
          <a:custGeom>
            <a:avLst/>
            <a:gdLst>
              <a:gd name="connsiteX0" fmla="*/ 0 w 140677"/>
              <a:gd name="connsiteY0" fmla="*/ 37030 h 37030"/>
              <a:gd name="connsiteX1" fmla="*/ 140677 w 140677"/>
              <a:gd name="connsiteY1" fmla="*/ 1861 h 37030"/>
            </a:gdLst>
            <a:ahLst/>
            <a:cxnLst>
              <a:cxn ang="0">
                <a:pos x="connsiteX0" y="connsiteY0"/>
              </a:cxn>
              <a:cxn ang="0">
                <a:pos x="connsiteX1" y="connsiteY1"/>
              </a:cxn>
            </a:cxnLst>
            <a:rect l="l" t="t" r="r" b="b"/>
            <a:pathLst>
              <a:path w="140677" h="37030">
                <a:moveTo>
                  <a:pt x="0" y="37030"/>
                </a:moveTo>
                <a:cubicBezTo>
                  <a:pt x="82071" y="-12213"/>
                  <a:pt x="35830" y="1861"/>
                  <a:pt x="140677" y="1861"/>
                </a:cubicBez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033846" y="4284729"/>
            <a:ext cx="685800" cy="369332"/>
          </a:xfrm>
          <a:prstGeom prst="rect">
            <a:avLst/>
          </a:prstGeom>
          <a:noFill/>
        </p:spPr>
        <p:txBody>
          <a:bodyPr wrap="square" rtlCol="0">
            <a:spAutoFit/>
          </a:bodyPr>
          <a:lstStyle/>
          <a:p>
            <a:r>
              <a:rPr lang="el-GR" dirty="0" smtClean="0"/>
              <a:t>α</a:t>
            </a:r>
            <a:endParaRPr lang="en-US" baseline="-25000" dirty="0"/>
          </a:p>
        </p:txBody>
      </p:sp>
      <p:graphicFrame>
        <p:nvGraphicFramePr>
          <p:cNvPr id="16" name="Object 15"/>
          <p:cNvGraphicFramePr>
            <a:graphicFrameLocks noChangeAspect="1"/>
          </p:cNvGraphicFramePr>
          <p:nvPr>
            <p:extLst>
              <p:ext uri="{D42A27DB-BD31-4B8C-83A1-F6EECF244321}">
                <p14:modId xmlns:p14="http://schemas.microsoft.com/office/powerpoint/2010/main" val="2281276045"/>
              </p:ext>
            </p:extLst>
          </p:nvPr>
        </p:nvGraphicFramePr>
        <p:xfrm>
          <a:off x="3314699" y="4313956"/>
          <a:ext cx="1676401" cy="790303"/>
        </p:xfrm>
        <a:graphic>
          <a:graphicData uri="http://schemas.openxmlformats.org/presentationml/2006/ole">
            <mc:AlternateContent xmlns:mc="http://schemas.openxmlformats.org/markup-compatibility/2006">
              <mc:Choice xmlns:v="urn:schemas-microsoft-com:vml" Requires="v">
                <p:oleObj spid="_x0000_s19491" name="Equation" r:id="rId8" imgW="888840" imgH="419040" progId="Equation.3">
                  <p:embed/>
                </p:oleObj>
              </mc:Choice>
              <mc:Fallback>
                <p:oleObj name="Equation" r:id="rId8" imgW="888840" imgH="419040" progId="Equation.3">
                  <p:embed/>
                  <p:pic>
                    <p:nvPicPr>
                      <p:cNvPr id="0" name=""/>
                      <p:cNvPicPr/>
                      <p:nvPr/>
                    </p:nvPicPr>
                    <p:blipFill>
                      <a:blip r:embed="rId9"/>
                      <a:stretch>
                        <a:fillRect/>
                      </a:stretch>
                    </p:blipFill>
                    <p:spPr>
                      <a:xfrm>
                        <a:off x="3314699" y="4313956"/>
                        <a:ext cx="1676401" cy="790303"/>
                      </a:xfrm>
                      <a:prstGeom prst="rect">
                        <a:avLst/>
                      </a:prstGeom>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hiđro</a:t>
            </a:r>
            <a:endParaRPr lang="en-US" sz="2400" b="1" dirty="0" smtClean="0">
              <a:solidFill>
                <a:srgbClr val="FFFF00"/>
              </a:solidFill>
              <a:latin typeface="Times New Roman" pitchFamily="18" charset="0"/>
            </a:endParaRPr>
          </a:p>
        </p:txBody>
      </p:sp>
      <p:pic>
        <p:nvPicPr>
          <p:cNvPr id="3" name="Picture 4" descr="hinh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4419" y="3886200"/>
            <a:ext cx="2466975"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685800"/>
            <a:ext cx="5897042" cy="461665"/>
          </a:xfrm>
          <a:prstGeom prst="rect">
            <a:avLst/>
          </a:prstGeom>
        </p:spPr>
        <p:txBody>
          <a:bodyPr wrap="square">
            <a:spAutoFit/>
          </a:bodyPr>
          <a:lstStyle/>
          <a:p>
            <a:r>
              <a:rPr lang="en-US" sz="2400" dirty="0" err="1" smtClean="0">
                <a:latin typeface="Times New Roman" pitchFamily="18" charset="0"/>
              </a:rPr>
              <a:t>Toán</a:t>
            </a:r>
            <a:r>
              <a:rPr lang="en-US" sz="2400" dirty="0" smtClean="0">
                <a:latin typeface="Times New Roman" pitchFamily="18" charset="0"/>
              </a:rPr>
              <a:t> </a:t>
            </a:r>
            <a:r>
              <a:rPr lang="en-US" sz="2400" dirty="0" err="1" smtClean="0">
                <a:latin typeface="Times New Roman" pitchFamily="18" charset="0"/>
              </a:rPr>
              <a:t>tử</a:t>
            </a:r>
            <a:r>
              <a:rPr lang="en-US" sz="2400" dirty="0" smtClean="0">
                <a:latin typeface="Times New Roman" pitchFamily="18" charset="0"/>
              </a:rPr>
              <a:t> Laplace </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hệ</a:t>
            </a:r>
            <a:r>
              <a:rPr lang="en-US" sz="2400" dirty="0" smtClean="0">
                <a:latin typeface="Times New Roman" pitchFamily="18" charset="0"/>
              </a:rPr>
              <a:t> </a:t>
            </a:r>
            <a:r>
              <a:rPr lang="en-US" sz="2400" dirty="0" err="1" smtClean="0">
                <a:latin typeface="Times New Roman" pitchFamily="18" charset="0"/>
              </a:rPr>
              <a:t>tọa</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cầu</a:t>
            </a:r>
            <a:r>
              <a:rPr lang="en-US" sz="2400" dirty="0" smtClean="0">
                <a:latin typeface="Times New Roman" pitchFamily="18"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292132935"/>
              </p:ext>
            </p:extLst>
          </p:nvPr>
        </p:nvGraphicFramePr>
        <p:xfrm>
          <a:off x="381001" y="1343462"/>
          <a:ext cx="7086599" cy="942538"/>
        </p:xfrm>
        <a:graphic>
          <a:graphicData uri="http://schemas.openxmlformats.org/presentationml/2006/ole">
            <mc:AlternateContent xmlns:mc="http://schemas.openxmlformats.org/markup-compatibility/2006">
              <mc:Choice xmlns:v="urn:schemas-microsoft-com:vml" Requires="v">
                <p:oleObj spid="_x0000_s2086" name="Equation" r:id="rId4" imgW="3797300" imgH="508000" progId="Equation.3">
                  <p:embed/>
                </p:oleObj>
              </mc:Choice>
              <mc:Fallback>
                <p:oleObj name="Equation" r:id="rId4" imgW="3797300" imgH="508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1" y="1343462"/>
                        <a:ext cx="7086599" cy="942538"/>
                      </a:xfrm>
                      <a:prstGeom prst="rect">
                        <a:avLst/>
                      </a:prstGeom>
                      <a:noFill/>
                      <a:ln>
                        <a:noFill/>
                      </a:ln>
                    </p:spPr>
                  </p:pic>
                </p:oleObj>
              </mc:Fallback>
            </mc:AlternateContent>
          </a:graphicData>
        </a:graphic>
      </p:graphicFrame>
      <p:sp>
        <p:nvSpPr>
          <p:cNvPr id="6" name="Rectangle 5"/>
          <p:cNvSpPr/>
          <p:nvPr/>
        </p:nvSpPr>
        <p:spPr>
          <a:xfrm>
            <a:off x="76200" y="2357735"/>
            <a:ext cx="5788782" cy="461665"/>
          </a:xfrm>
          <a:prstGeom prst="rect">
            <a:avLst/>
          </a:prstGeom>
        </p:spPr>
        <p:txBody>
          <a:bodyPr wrap="square">
            <a:spAutoFit/>
          </a:bodyPr>
          <a:lstStyle/>
          <a:p>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trình</a:t>
            </a:r>
            <a:r>
              <a:rPr lang="en-US" sz="2400" dirty="0" smtClean="0">
                <a:latin typeface="Times New Roman" pitchFamily="18" charset="0"/>
              </a:rPr>
              <a:t> </a:t>
            </a:r>
            <a:r>
              <a:rPr lang="en-US" sz="2400" dirty="0" err="1" smtClean="0">
                <a:latin typeface="Times New Roman" pitchFamily="18" charset="0"/>
              </a:rPr>
              <a:t>Schrodinder</a:t>
            </a:r>
            <a:r>
              <a:rPr lang="en-US" sz="2400" dirty="0" smtClean="0">
                <a:latin typeface="Times New Roman" pitchFamily="18" charset="0"/>
              </a:rPr>
              <a:t>:</a:t>
            </a:r>
            <a:endParaRPr lang="en-US" sz="2400" dirty="0"/>
          </a:p>
        </p:txBody>
      </p:sp>
      <p:graphicFrame>
        <p:nvGraphicFramePr>
          <p:cNvPr id="7" name="Object 6"/>
          <p:cNvGraphicFramePr>
            <a:graphicFrameLocks noChangeAspect="1"/>
          </p:cNvGraphicFramePr>
          <p:nvPr>
            <p:extLst>
              <p:ext uri="{D42A27DB-BD31-4B8C-83A1-F6EECF244321}">
                <p14:modId xmlns:p14="http://schemas.microsoft.com/office/powerpoint/2010/main" val="2674630078"/>
              </p:ext>
            </p:extLst>
          </p:nvPr>
        </p:nvGraphicFramePr>
        <p:xfrm>
          <a:off x="76200" y="2911475"/>
          <a:ext cx="8839200" cy="974725"/>
        </p:xfrm>
        <a:graphic>
          <a:graphicData uri="http://schemas.openxmlformats.org/presentationml/2006/ole">
            <mc:AlternateContent xmlns:mc="http://schemas.openxmlformats.org/markup-compatibility/2006">
              <mc:Choice xmlns:v="urn:schemas-microsoft-com:vml" Requires="v">
                <p:oleObj spid="_x0000_s2087" name="Equation" r:id="rId6" imgW="4749800" imgH="520700" progId="Equation.3">
                  <p:embed/>
                </p:oleObj>
              </mc:Choice>
              <mc:Fallback>
                <p:oleObj name="Equation" r:id="rId6" imgW="4749800" imgH="5207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2911475"/>
                        <a:ext cx="88392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hiđro</a:t>
            </a:r>
            <a:endParaRPr lang="en-US" sz="2400" b="1" dirty="0" smtClean="0">
              <a:solidFill>
                <a:srgbClr val="FFFF00"/>
              </a:solidFill>
              <a:latin typeface="Times New Roman" pitchFamily="18" charset="0"/>
            </a:endParaRPr>
          </a:p>
        </p:txBody>
      </p:sp>
      <p:sp>
        <p:nvSpPr>
          <p:cNvPr id="3" name="Rectangle 2"/>
          <p:cNvSpPr/>
          <p:nvPr/>
        </p:nvSpPr>
        <p:spPr>
          <a:xfrm>
            <a:off x="0" y="685800"/>
            <a:ext cx="8915399" cy="461665"/>
          </a:xfrm>
          <a:prstGeom prst="rect">
            <a:avLst/>
          </a:prstGeom>
        </p:spPr>
        <p:txBody>
          <a:bodyPr wrap="square">
            <a:spAutoFit/>
          </a:bodyPr>
          <a:lstStyle/>
          <a:p>
            <a:r>
              <a:rPr lang="en-US" sz="2400" b="1" i="1" dirty="0" err="1" smtClean="0">
                <a:latin typeface="Times New Roman" pitchFamily="18" charset="0"/>
              </a:rPr>
              <a:t>Biểu</a:t>
            </a:r>
            <a:r>
              <a:rPr lang="en-US" sz="2400" b="1" i="1" dirty="0" smtClean="0">
                <a:latin typeface="Times New Roman" pitchFamily="18" charset="0"/>
              </a:rPr>
              <a:t> </a:t>
            </a:r>
            <a:r>
              <a:rPr lang="en-US" sz="2400" b="1" i="1" dirty="0" err="1" smtClean="0">
                <a:latin typeface="Times New Roman" pitchFamily="18" charset="0"/>
              </a:rPr>
              <a:t>thức</a:t>
            </a:r>
            <a:r>
              <a:rPr lang="en-US" sz="2400" b="1" i="1" dirty="0" smtClean="0">
                <a:latin typeface="Times New Roman" pitchFamily="18" charset="0"/>
              </a:rPr>
              <a:t> </a:t>
            </a:r>
            <a:r>
              <a:rPr lang="en-US" sz="2400" b="1" i="1" dirty="0" err="1" smtClean="0">
                <a:latin typeface="Times New Roman" pitchFamily="18" charset="0"/>
              </a:rPr>
              <a:t>năng</a:t>
            </a:r>
            <a:r>
              <a:rPr lang="en-US" sz="2400" b="1" i="1" dirty="0" smtClean="0">
                <a:latin typeface="Times New Roman" pitchFamily="18" charset="0"/>
              </a:rPr>
              <a:t> </a:t>
            </a:r>
            <a:r>
              <a:rPr lang="en-US" sz="2400" b="1" i="1" dirty="0" err="1" smtClean="0">
                <a:latin typeface="Times New Roman" pitchFamily="18" charset="0"/>
              </a:rPr>
              <a:t>lượng</a:t>
            </a:r>
            <a:r>
              <a:rPr lang="en-US" sz="2400" b="1" i="1" dirty="0" smtClean="0">
                <a:latin typeface="Times New Roman" pitchFamily="18" charset="0"/>
              </a:rPr>
              <a:t> </a:t>
            </a:r>
            <a:r>
              <a:rPr lang="en-US" sz="2400" b="1" i="1" dirty="0" err="1" smtClean="0">
                <a:latin typeface="Times New Roman" pitchFamily="18" charset="0"/>
              </a:rPr>
              <a:t>của</a:t>
            </a:r>
            <a:r>
              <a:rPr lang="en-US" sz="2400" b="1" i="1" dirty="0" smtClean="0">
                <a:latin typeface="Times New Roman" pitchFamily="18" charset="0"/>
              </a:rPr>
              <a:t> electron </a:t>
            </a:r>
            <a:r>
              <a:rPr lang="en-US" sz="2400" b="1" i="1" dirty="0" err="1" smtClean="0">
                <a:latin typeface="Times New Roman" pitchFamily="18" charset="0"/>
              </a:rPr>
              <a:t>trong</a:t>
            </a:r>
            <a:r>
              <a:rPr lang="en-US" sz="2400" b="1" i="1" dirty="0" smtClean="0">
                <a:latin typeface="Times New Roman" pitchFamily="18" charset="0"/>
              </a:rPr>
              <a:t> </a:t>
            </a:r>
            <a:r>
              <a:rPr lang="en-US" sz="2400" b="1" i="1" dirty="0" err="1" smtClean="0">
                <a:latin typeface="Times New Roman" pitchFamily="18" charset="0"/>
              </a:rPr>
              <a:t>nguyên</a:t>
            </a:r>
            <a:r>
              <a:rPr lang="en-US" sz="2400" b="1" i="1" dirty="0" smtClean="0">
                <a:latin typeface="Times New Roman" pitchFamily="18" charset="0"/>
              </a:rPr>
              <a:t> </a:t>
            </a:r>
            <a:r>
              <a:rPr lang="en-US" sz="2400" b="1" i="1" dirty="0" err="1" smtClean="0">
                <a:latin typeface="Times New Roman" pitchFamily="18" charset="0"/>
              </a:rPr>
              <a:t>tử</a:t>
            </a:r>
            <a:r>
              <a:rPr lang="en-US" sz="2400" b="1" i="1" dirty="0" smtClean="0">
                <a:latin typeface="Times New Roman" pitchFamily="18" charset="0"/>
              </a:rPr>
              <a:t> H</a:t>
            </a:r>
            <a:endParaRPr lang="en-US" sz="2400" dirty="0"/>
          </a:p>
        </p:txBody>
      </p:sp>
      <p:graphicFrame>
        <p:nvGraphicFramePr>
          <p:cNvPr id="2" name="Object 1"/>
          <p:cNvGraphicFramePr>
            <a:graphicFrameLocks noChangeAspect="1"/>
          </p:cNvGraphicFramePr>
          <p:nvPr>
            <p:extLst>
              <p:ext uri="{D42A27DB-BD31-4B8C-83A1-F6EECF244321}">
                <p14:modId xmlns:p14="http://schemas.microsoft.com/office/powerpoint/2010/main" val="950842571"/>
              </p:ext>
            </p:extLst>
          </p:nvPr>
        </p:nvGraphicFramePr>
        <p:xfrm>
          <a:off x="3071813" y="1265238"/>
          <a:ext cx="1398587" cy="812800"/>
        </p:xfrm>
        <a:graphic>
          <a:graphicData uri="http://schemas.openxmlformats.org/presentationml/2006/ole">
            <mc:AlternateContent xmlns:mc="http://schemas.openxmlformats.org/markup-compatibility/2006">
              <mc:Choice xmlns:v="urn:schemas-microsoft-com:vml" Requires="v">
                <p:oleObj spid="_x0000_s3092" name="Equation" r:id="rId3" imgW="672840" imgH="393480" progId="Equation.3">
                  <p:embed/>
                </p:oleObj>
              </mc:Choice>
              <mc:Fallback>
                <p:oleObj name="Equation" r:id="rId3" imgW="672840" imgH="393480" progId="Equation.3">
                  <p:embed/>
                  <p:pic>
                    <p:nvPicPr>
                      <p:cNvPr id="0" name="Object 4"/>
                      <p:cNvPicPr>
                        <a:picLocks noChangeAspect="1" noChangeArrowheads="1"/>
                      </p:cNvPicPr>
                      <p:nvPr/>
                    </p:nvPicPr>
                    <p:blipFill>
                      <a:blip r:embed="rId4"/>
                      <a:srcRect/>
                      <a:stretch>
                        <a:fillRect/>
                      </a:stretch>
                    </p:blipFill>
                    <p:spPr bwMode="auto">
                      <a:xfrm>
                        <a:off x="3071813" y="1265238"/>
                        <a:ext cx="1398587" cy="812800"/>
                      </a:xfrm>
                      <a:prstGeom prst="rect">
                        <a:avLst/>
                      </a:prstGeom>
                      <a:noFill/>
                      <a:ln w="9525">
                        <a:solidFill>
                          <a:schemeClr val="folHlink"/>
                        </a:solidFill>
                        <a:miter lim="800000"/>
                        <a:headEnd/>
                        <a:tailEnd/>
                      </a:ln>
                    </p:spPr>
                  </p:pic>
                </p:oleObj>
              </mc:Fallback>
            </mc:AlternateContent>
          </a:graphicData>
        </a:graphic>
      </p:graphicFrame>
      <p:sp>
        <p:nvSpPr>
          <p:cNvPr id="5" name="Rectangle 4"/>
          <p:cNvSpPr/>
          <p:nvPr/>
        </p:nvSpPr>
        <p:spPr>
          <a:xfrm>
            <a:off x="76200" y="2286000"/>
            <a:ext cx="6371185" cy="461665"/>
          </a:xfrm>
          <a:prstGeom prst="rect">
            <a:avLst/>
          </a:prstGeom>
        </p:spPr>
        <p:txBody>
          <a:bodyPr wrap="square">
            <a:spAutoFit/>
          </a:bodyPr>
          <a:lstStyle/>
          <a:p>
            <a:r>
              <a:rPr lang="en-US" sz="2400" dirty="0" smtClean="0">
                <a:latin typeface="Times New Roman" pitchFamily="18" charset="0"/>
              </a:rPr>
              <a:t>R </a:t>
            </a:r>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hằng</a:t>
            </a:r>
            <a:r>
              <a:rPr lang="en-US" sz="2400" dirty="0" smtClean="0">
                <a:latin typeface="Times New Roman" pitchFamily="18" charset="0"/>
              </a:rPr>
              <a:t> </a:t>
            </a:r>
            <a:r>
              <a:rPr lang="en-US" sz="2400" dirty="0" err="1" smtClean="0">
                <a:latin typeface="Times New Roman" pitchFamily="18" charset="0"/>
              </a:rPr>
              <a:t>số</a:t>
            </a:r>
            <a:r>
              <a:rPr lang="en-US" sz="2400" dirty="0" smtClean="0">
                <a:latin typeface="Times New Roman" pitchFamily="18" charset="0"/>
              </a:rPr>
              <a:t> Rydberg, R = 3,27.10</a:t>
            </a:r>
            <a:r>
              <a:rPr lang="en-US" sz="2400" baseline="30000" dirty="0" smtClean="0">
                <a:latin typeface="Times New Roman" pitchFamily="18" charset="0"/>
              </a:rPr>
              <a:t>15</a:t>
            </a:r>
            <a:r>
              <a:rPr lang="en-US" sz="2400" dirty="0" smtClean="0">
                <a:latin typeface="Times New Roman" pitchFamily="18" charset="0"/>
              </a:rPr>
              <a:t>s</a:t>
            </a:r>
            <a:r>
              <a:rPr lang="en-US" sz="2400" baseline="30000" dirty="0" smtClean="0">
                <a:latin typeface="Times New Roman" pitchFamily="18" charset="0"/>
              </a:rPr>
              <a:t>-1</a:t>
            </a:r>
          </a:p>
        </p:txBody>
      </p:sp>
      <p:sp>
        <p:nvSpPr>
          <p:cNvPr id="6" name="Rectangle 5"/>
          <p:cNvSpPr/>
          <p:nvPr/>
        </p:nvSpPr>
        <p:spPr>
          <a:xfrm>
            <a:off x="76200" y="2747665"/>
            <a:ext cx="5732677" cy="461665"/>
          </a:xfrm>
          <a:prstGeom prst="rect">
            <a:avLst/>
          </a:prstGeom>
        </p:spPr>
        <p:txBody>
          <a:bodyPr wrap="square">
            <a:spAutoFit/>
          </a:bodyPr>
          <a:lstStyle/>
          <a:p>
            <a:r>
              <a:rPr lang="en-US" sz="2400" b="1" i="1" dirty="0" err="1" smtClean="0">
                <a:latin typeface="Times New Roman" pitchFamily="18" charset="0"/>
              </a:rPr>
              <a:t>Hàm</a:t>
            </a:r>
            <a:r>
              <a:rPr lang="en-US" sz="2400" b="1" i="1" dirty="0" smtClean="0">
                <a:latin typeface="Times New Roman" pitchFamily="18" charset="0"/>
              </a:rPr>
              <a:t> </a:t>
            </a:r>
            <a:r>
              <a:rPr lang="en-US" sz="2400" b="1" i="1" dirty="0" err="1" smtClean="0">
                <a:latin typeface="Times New Roman" pitchFamily="18" charset="0"/>
              </a:rPr>
              <a:t>sóng</a:t>
            </a:r>
            <a:r>
              <a:rPr lang="en-US" sz="2400" b="1" i="1" dirty="0" smtClean="0">
                <a:latin typeface="Times New Roman" pitchFamily="18" charset="0"/>
              </a:rPr>
              <a:t> </a:t>
            </a:r>
            <a:r>
              <a:rPr lang="en-US" sz="2400" b="1" i="1" dirty="0" err="1" smtClean="0">
                <a:latin typeface="Times New Roman" pitchFamily="18" charset="0"/>
              </a:rPr>
              <a:t>của</a:t>
            </a:r>
            <a:r>
              <a:rPr lang="en-US" sz="2400" b="1" i="1" dirty="0" smtClean="0">
                <a:latin typeface="Times New Roman" pitchFamily="18" charset="0"/>
              </a:rPr>
              <a:t> electron </a:t>
            </a:r>
            <a:r>
              <a:rPr lang="en-US" sz="2400" b="1" i="1" dirty="0" err="1" smtClean="0">
                <a:latin typeface="Times New Roman" pitchFamily="18" charset="0"/>
              </a:rPr>
              <a:t>trong</a:t>
            </a:r>
            <a:r>
              <a:rPr lang="en-US" sz="2400" b="1" i="1" dirty="0" smtClean="0">
                <a:latin typeface="Times New Roman" pitchFamily="18" charset="0"/>
              </a:rPr>
              <a:t> </a:t>
            </a:r>
            <a:r>
              <a:rPr lang="en-US" sz="2400" b="1" i="1" dirty="0" err="1" smtClean="0">
                <a:latin typeface="Times New Roman" pitchFamily="18" charset="0"/>
              </a:rPr>
              <a:t>nguyên</a:t>
            </a:r>
            <a:r>
              <a:rPr lang="en-US" sz="2400" b="1" i="1" dirty="0" smtClean="0">
                <a:latin typeface="Times New Roman" pitchFamily="18" charset="0"/>
              </a:rPr>
              <a:t> </a:t>
            </a:r>
            <a:r>
              <a:rPr lang="en-US" sz="2400" b="1" i="1" dirty="0" err="1" smtClean="0">
                <a:latin typeface="Times New Roman" pitchFamily="18" charset="0"/>
              </a:rPr>
              <a:t>tử</a:t>
            </a:r>
            <a:r>
              <a:rPr lang="en-US" sz="2400" b="1" i="1" dirty="0" smtClean="0">
                <a:latin typeface="Times New Roman" pitchFamily="18" charset="0"/>
              </a:rPr>
              <a:t> H:</a:t>
            </a:r>
          </a:p>
        </p:txBody>
      </p:sp>
      <p:sp>
        <p:nvSpPr>
          <p:cNvPr id="7" name="Rectangle 6"/>
          <p:cNvSpPr/>
          <p:nvPr/>
        </p:nvSpPr>
        <p:spPr>
          <a:xfrm>
            <a:off x="2057400" y="3244334"/>
            <a:ext cx="1507144" cy="461665"/>
          </a:xfrm>
          <a:prstGeom prst="rect">
            <a:avLst/>
          </a:prstGeom>
        </p:spPr>
        <p:txBody>
          <a:bodyPr wrap="none">
            <a:spAutoFit/>
          </a:bodyPr>
          <a:lstStyle/>
          <a:p>
            <a:r>
              <a:rPr lang="el-GR" sz="2400" dirty="0" smtClean="0">
                <a:latin typeface="Times New Roman" pitchFamily="18" charset="0"/>
                <a:cs typeface="Times New Roman" pitchFamily="18" charset="0"/>
              </a:rPr>
              <a:t>Ψ</a:t>
            </a:r>
            <a:r>
              <a:rPr lang="en-US" sz="2400" dirty="0" smtClean="0">
                <a:latin typeface="Times New Roman" pitchFamily="18" charset="0"/>
                <a:cs typeface="Times New Roman" pitchFamily="18" charset="0"/>
              </a:rPr>
              <a:t> = </a:t>
            </a:r>
            <a:r>
              <a:rPr lang="el-GR" sz="2400" dirty="0" smtClean="0">
                <a:latin typeface="Times New Roman" pitchFamily="18" charset="0"/>
                <a:cs typeface="Times New Roman" pitchFamily="18" charset="0"/>
              </a:rPr>
              <a:t>Ψ</a:t>
            </a:r>
            <a:r>
              <a:rPr lang="en-US" sz="2400" baseline="-25000" dirty="0" smtClean="0">
                <a:latin typeface="Times New Roman" pitchFamily="18" charset="0"/>
                <a:cs typeface="Times New Roman" pitchFamily="18" charset="0"/>
              </a:rPr>
              <a:t>n,ℓ,m</a:t>
            </a:r>
            <a:r>
              <a:rPr lang="en-US" sz="2400" dirty="0" smtClean="0">
                <a:latin typeface="Times New Roman" pitchFamily="18" charset="0"/>
                <a:cs typeface="Times New Roman" pitchFamily="18" charset="0"/>
              </a:rPr>
              <a:t> </a:t>
            </a:r>
            <a:endParaRPr lang="en-US" sz="2400" dirty="0"/>
          </a:p>
        </p:txBody>
      </p:sp>
      <p:sp>
        <p:nvSpPr>
          <p:cNvPr id="8" name="Rectangle 7"/>
          <p:cNvSpPr/>
          <p:nvPr/>
        </p:nvSpPr>
        <p:spPr>
          <a:xfrm>
            <a:off x="381000" y="3886199"/>
            <a:ext cx="4762842" cy="461665"/>
          </a:xfrm>
          <a:prstGeom prst="rect">
            <a:avLst/>
          </a:prstGeom>
        </p:spPr>
        <p:txBody>
          <a:bodyPr wrap="none">
            <a:spAutoFit/>
          </a:bodyPr>
          <a:lstStyle/>
          <a:p>
            <a:r>
              <a:rPr lang="en-US" sz="2400" dirty="0" smtClean="0">
                <a:solidFill>
                  <a:srgbClr val="FF0000"/>
                </a:solidFill>
                <a:latin typeface="Times New Roman" pitchFamily="18" charset="0"/>
              </a:rPr>
              <a:t>n = 1, 2, 3, 4,…. </a:t>
            </a:r>
            <a:r>
              <a:rPr lang="en-US" sz="2400" i="1" dirty="0" err="1" smtClean="0">
                <a:solidFill>
                  <a:srgbClr val="FF0000"/>
                </a:solidFill>
                <a:latin typeface="Times New Roman" pitchFamily="18" charset="0"/>
              </a:rPr>
              <a:t>là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số</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tử</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chính</a:t>
            </a:r>
            <a:endParaRPr lang="en-US" sz="2400" dirty="0">
              <a:solidFill>
                <a:srgbClr val="FF0000"/>
              </a:solidFill>
            </a:endParaRPr>
          </a:p>
        </p:txBody>
      </p:sp>
      <p:sp>
        <p:nvSpPr>
          <p:cNvPr id="9" name="Rectangle 8"/>
          <p:cNvSpPr/>
          <p:nvPr/>
        </p:nvSpPr>
        <p:spPr>
          <a:xfrm>
            <a:off x="311217" y="4495800"/>
            <a:ext cx="8222123" cy="461665"/>
          </a:xfrm>
          <a:prstGeom prst="rect">
            <a:avLst/>
          </a:prstGeom>
        </p:spPr>
        <p:txBody>
          <a:bodyPr wrap="none">
            <a:spAutoFit/>
          </a:bodyPr>
          <a:lstStyle/>
          <a:p>
            <a:r>
              <a:rPr lang="en-US" sz="2400" dirty="0" smtClean="0">
                <a:solidFill>
                  <a:srgbClr val="FF0000"/>
                </a:solidFill>
                <a:latin typeface="Times New Roman" pitchFamily="18" charset="0"/>
                <a:cs typeface="Times New Roman" pitchFamily="18" charset="0"/>
              </a:rPr>
              <a:t>ℓ = 0, 1, 2, 3, …n-1   </a:t>
            </a:r>
            <a:r>
              <a:rPr lang="en-US" sz="2400" i="1" dirty="0" err="1" smtClean="0">
                <a:solidFill>
                  <a:srgbClr val="FF0000"/>
                </a:solidFill>
                <a:latin typeface="Times New Roman" pitchFamily="18" charset="0"/>
                <a:cs typeface="Times New Roman" pitchFamily="18" charset="0"/>
              </a:rPr>
              <a:t>là</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số</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lượng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tử</a:t>
            </a:r>
            <a:r>
              <a:rPr lang="en-US" sz="2400" i="1" dirty="0" smtClean="0">
                <a:solidFill>
                  <a:srgbClr val="FF0000"/>
                </a:solidFill>
                <a:latin typeface="Times New Roman" pitchFamily="18" charset="0"/>
                <a:cs typeface="Times New Roman" pitchFamily="18" charset="0"/>
              </a:rPr>
              <a:t> orbital( </a:t>
            </a:r>
            <a:r>
              <a:rPr lang="en-US" sz="2400" i="1" dirty="0" err="1" smtClean="0">
                <a:solidFill>
                  <a:srgbClr val="FF0000"/>
                </a:solidFill>
                <a:latin typeface="Times New Roman" pitchFamily="18" charset="0"/>
                <a:cs typeface="Times New Roman" pitchFamily="18" charset="0"/>
              </a:rPr>
              <a:t>số</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lượng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tử</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quỹ</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đạo</a:t>
            </a:r>
            <a:r>
              <a:rPr lang="en-US" sz="2400" i="1" dirty="0" smtClean="0">
                <a:solidFill>
                  <a:srgbClr val="FF0000"/>
                </a:solidFill>
                <a:latin typeface="Times New Roman" pitchFamily="18" charset="0"/>
                <a:cs typeface="Times New Roman" pitchFamily="18" charset="0"/>
              </a:rPr>
              <a:t>)</a:t>
            </a:r>
            <a:endParaRPr lang="en-US" sz="2400" dirty="0">
              <a:solidFill>
                <a:srgbClr val="FF0000"/>
              </a:solidFill>
            </a:endParaRPr>
          </a:p>
        </p:txBody>
      </p:sp>
      <p:sp>
        <p:nvSpPr>
          <p:cNvPr id="10" name="Rectangle 9"/>
          <p:cNvSpPr/>
          <p:nvPr/>
        </p:nvSpPr>
        <p:spPr>
          <a:xfrm>
            <a:off x="322940" y="5029200"/>
            <a:ext cx="4916731" cy="461665"/>
          </a:xfrm>
          <a:prstGeom prst="rect">
            <a:avLst/>
          </a:prstGeom>
        </p:spPr>
        <p:txBody>
          <a:bodyPr wrap="none">
            <a:spAutoFit/>
          </a:bodyPr>
          <a:lstStyle/>
          <a:p>
            <a:r>
              <a:rPr lang="en-US" sz="2400" dirty="0" smtClean="0">
                <a:solidFill>
                  <a:srgbClr val="FF0000"/>
                </a:solidFill>
                <a:latin typeface="Times New Roman" pitchFamily="18" charset="0"/>
                <a:cs typeface="Times New Roman" pitchFamily="18" charset="0"/>
              </a:rPr>
              <a:t>m = 0, ±1, ±2, …..±ℓ </a:t>
            </a:r>
            <a:r>
              <a:rPr lang="en-US" sz="2400" i="1" dirty="0" err="1" smtClean="0">
                <a:solidFill>
                  <a:srgbClr val="FF0000"/>
                </a:solidFill>
                <a:latin typeface="Times New Roman" pitchFamily="18" charset="0"/>
                <a:cs typeface="Times New Roman" pitchFamily="18" charset="0"/>
              </a:rPr>
              <a:t>là</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số</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lượng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tử</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từ</a:t>
            </a:r>
            <a:endParaRPr lang="en-US" sz="2400" i="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hiđro</a:t>
            </a:r>
            <a:endParaRPr lang="en-US" sz="2400" b="1" dirty="0" smtClean="0">
              <a:solidFill>
                <a:srgbClr val="FFFF00"/>
              </a:solidFill>
              <a:latin typeface="Times New Roman" pitchFamily="18" charset="0"/>
            </a:endParaRPr>
          </a:p>
        </p:txBody>
      </p:sp>
      <p:sp>
        <p:nvSpPr>
          <p:cNvPr id="3" name="Rectangle 2"/>
          <p:cNvSpPr/>
          <p:nvPr/>
        </p:nvSpPr>
        <p:spPr>
          <a:xfrm>
            <a:off x="76200" y="685800"/>
            <a:ext cx="5229334" cy="461665"/>
          </a:xfrm>
          <a:prstGeom prst="rect">
            <a:avLst/>
          </a:prstGeom>
        </p:spPr>
        <p:txBody>
          <a:bodyPr wrap="square">
            <a:spAutoFit/>
          </a:bodyPr>
          <a:lstStyle/>
          <a:p>
            <a:pPr marL="533400" indent="-533400"/>
            <a:r>
              <a:rPr lang="en-US" sz="2400" b="1" i="1" dirty="0" err="1" smtClean="0">
                <a:latin typeface="Times New Roman" pitchFamily="18" charset="0"/>
              </a:rPr>
              <a:t>Các</a:t>
            </a:r>
            <a:r>
              <a:rPr lang="en-US" sz="2400" b="1" i="1" dirty="0" smtClean="0">
                <a:latin typeface="Times New Roman" pitchFamily="18" charset="0"/>
              </a:rPr>
              <a:t> </a:t>
            </a:r>
            <a:r>
              <a:rPr lang="en-US" sz="2400" b="1" i="1" dirty="0" err="1" smtClean="0">
                <a:latin typeface="Times New Roman" pitchFamily="18" charset="0"/>
              </a:rPr>
              <a:t>kết</a:t>
            </a:r>
            <a:r>
              <a:rPr lang="en-US" sz="2400" b="1" i="1" dirty="0" smtClean="0">
                <a:latin typeface="Times New Roman" pitchFamily="18" charset="0"/>
              </a:rPr>
              <a:t> </a:t>
            </a:r>
            <a:r>
              <a:rPr lang="en-US" sz="2400" b="1" i="1" dirty="0" err="1" smtClean="0">
                <a:latin typeface="Times New Roman" pitchFamily="18" charset="0"/>
              </a:rPr>
              <a:t>luận</a:t>
            </a:r>
            <a:r>
              <a:rPr lang="en-US" sz="2400" b="1" i="1" dirty="0" smtClean="0">
                <a:latin typeface="Times New Roman" pitchFamily="18" charset="0"/>
              </a:rPr>
              <a:t>:</a:t>
            </a:r>
          </a:p>
        </p:txBody>
      </p:sp>
      <p:sp>
        <p:nvSpPr>
          <p:cNvPr id="5" name="Rectangle 4"/>
          <p:cNvSpPr/>
          <p:nvPr/>
        </p:nvSpPr>
        <p:spPr>
          <a:xfrm>
            <a:off x="152400" y="1147466"/>
            <a:ext cx="8839200" cy="461665"/>
          </a:xfrm>
          <a:prstGeom prst="rect">
            <a:avLst/>
          </a:prstGeom>
        </p:spPr>
        <p:txBody>
          <a:bodyPr wrap="square">
            <a:spAutoFit/>
          </a:bodyPr>
          <a:lstStyle/>
          <a:p>
            <a:pPr marL="533400" indent="-533400"/>
            <a:r>
              <a:rPr lang="en-US" sz="2400" i="1" dirty="0" smtClean="0">
                <a:solidFill>
                  <a:srgbClr val="FF0000"/>
                </a:solidFill>
                <a:latin typeface="Times New Roman" pitchFamily="18" charset="0"/>
              </a:rPr>
              <a:t>1.Năng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e </a:t>
            </a:r>
            <a:r>
              <a:rPr lang="en-US" sz="2400" i="1" dirty="0" err="1" smtClean="0">
                <a:solidFill>
                  <a:srgbClr val="FF0000"/>
                </a:solidFill>
                <a:latin typeface="Times New Roman" pitchFamily="18" charset="0"/>
              </a:rPr>
              <a:t>trong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nguyên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tử</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hiđro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biến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thiên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gián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đoạn</a:t>
            </a:r>
            <a:r>
              <a:rPr lang="en-US" sz="2400" i="1" dirty="0" smtClean="0">
                <a:solidFill>
                  <a:srgbClr val="FF0000"/>
                </a:solidFill>
                <a:latin typeface="Times New Roman" pitchFamily="18" charset="0"/>
              </a:rPr>
              <a:t>.</a:t>
            </a:r>
          </a:p>
        </p:txBody>
      </p:sp>
      <p:sp>
        <p:nvSpPr>
          <p:cNvPr id="6" name="Rectangle 5"/>
          <p:cNvSpPr/>
          <p:nvPr/>
        </p:nvSpPr>
        <p:spPr>
          <a:xfrm>
            <a:off x="76200" y="1676400"/>
            <a:ext cx="8763000" cy="461665"/>
          </a:xfrm>
          <a:prstGeom prst="rect">
            <a:avLst/>
          </a:prstGeom>
        </p:spPr>
        <p:txBody>
          <a:bodyPr wrap="square">
            <a:spAutoFit/>
          </a:bodyPr>
          <a:lstStyle/>
          <a:p>
            <a:r>
              <a:rPr lang="en-US" sz="2400" i="1" dirty="0" smtClean="0">
                <a:solidFill>
                  <a:srgbClr val="FF0000"/>
                </a:solidFill>
                <a:latin typeface="Times New Roman" pitchFamily="18" charset="0"/>
              </a:rPr>
              <a:t>2.Năng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iôn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hóa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nguyên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tử</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hiđro</a:t>
            </a:r>
            <a:r>
              <a:rPr lang="en-US" sz="2400" i="1" dirty="0" smtClean="0">
                <a:solidFill>
                  <a:srgbClr val="FF0000"/>
                </a:solidFill>
                <a:latin typeface="Times New Roman" pitchFamily="18" charset="0"/>
                <a:cs typeface="Times New Roman" pitchFamily="18" charset="0"/>
              </a:rPr>
              <a:t>:</a:t>
            </a:r>
            <a:r>
              <a:rPr lang="en-US" sz="2400" i="1" baseline="30000" dirty="0" smtClean="0">
                <a:solidFill>
                  <a:srgbClr val="FF0000"/>
                </a:solidFill>
                <a:latin typeface="Times New Roman" pitchFamily="18" charset="0"/>
                <a:cs typeface="Times New Roman" pitchFamily="18" charset="0"/>
              </a:rPr>
              <a:t>  </a:t>
            </a:r>
            <a:r>
              <a:rPr lang="en-US" sz="2400" i="1" dirty="0" smtClean="0">
                <a:solidFill>
                  <a:srgbClr val="FF0000"/>
                </a:solidFill>
                <a:latin typeface="Times New Roman" pitchFamily="18" charset="0"/>
                <a:cs typeface="Times New Roman" pitchFamily="18" charset="0"/>
              </a:rPr>
              <a:t>E =  E </a:t>
            </a:r>
            <a:r>
              <a:rPr lang="en-US" sz="2400" i="1" baseline="-25000" dirty="0" smtClean="0">
                <a:solidFill>
                  <a:srgbClr val="FF0000"/>
                </a:solidFill>
                <a:latin typeface="Times New Roman" pitchFamily="18" charset="0"/>
                <a:cs typeface="Times New Roman" pitchFamily="18" charset="0"/>
              </a:rPr>
              <a:t>∞ </a:t>
            </a:r>
            <a:r>
              <a:rPr lang="en-US" sz="2400" i="1" dirty="0">
                <a:solidFill>
                  <a:srgbClr val="FF0000"/>
                </a:solidFill>
                <a:latin typeface="Times New Roman" pitchFamily="18" charset="0"/>
                <a:cs typeface="Times New Roman" pitchFamily="18" charset="0"/>
              </a:rPr>
              <a:t>- E</a:t>
            </a:r>
            <a:r>
              <a:rPr lang="en-US" sz="2400" i="1" baseline="-25000" dirty="0">
                <a:solidFill>
                  <a:srgbClr val="FF0000"/>
                </a:solidFill>
                <a:latin typeface="Times New Roman" pitchFamily="18" charset="0"/>
                <a:cs typeface="Times New Roman" pitchFamily="18" charset="0"/>
              </a:rPr>
              <a:t>1 </a:t>
            </a:r>
            <a:r>
              <a:rPr lang="en-US" sz="2400" i="1" dirty="0" smtClean="0">
                <a:solidFill>
                  <a:srgbClr val="FF0000"/>
                </a:solidFill>
                <a:latin typeface="Times New Roman" pitchFamily="18" charset="0"/>
                <a:cs typeface="Times New Roman" pitchFamily="18" charset="0"/>
              </a:rPr>
              <a:t>= Rh = 13,5eV</a:t>
            </a:r>
          </a:p>
        </p:txBody>
      </p:sp>
      <p:sp>
        <p:nvSpPr>
          <p:cNvPr id="7" name="Rectangle 6"/>
          <p:cNvSpPr/>
          <p:nvPr/>
        </p:nvSpPr>
        <p:spPr>
          <a:xfrm>
            <a:off x="76200" y="2286000"/>
            <a:ext cx="8839200" cy="1200329"/>
          </a:xfrm>
          <a:prstGeom prst="rect">
            <a:avLst/>
          </a:prstGeom>
        </p:spPr>
        <p:txBody>
          <a:bodyPr wrap="square">
            <a:spAutoFit/>
          </a:bodyPr>
          <a:lstStyle/>
          <a:p>
            <a:pPr marL="533400" indent="-533400"/>
            <a:r>
              <a:rPr lang="en-US" i="1" dirty="0" smtClean="0">
                <a:solidFill>
                  <a:srgbClr val="FF0000"/>
                </a:solidFill>
                <a:latin typeface="Times New Roman" pitchFamily="18" charset="0"/>
                <a:cs typeface="Times New Roman" pitchFamily="18" charset="0"/>
              </a:rPr>
              <a:t>3</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Giải</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thích</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cấu</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tạo</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vạch</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của</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quang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phổ</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nguyên</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tử</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hiđro</a:t>
            </a:r>
            <a:r>
              <a:rPr lang="en-US" sz="2400" i="1" dirty="0" smtClean="0">
                <a:solidFill>
                  <a:srgbClr val="FF0000"/>
                </a:solidFill>
                <a:latin typeface="Times New Roman" pitchFamily="18" charset="0"/>
                <a:cs typeface="Times New Roman" pitchFamily="18" charset="0"/>
              </a:rPr>
              <a:t>:</a:t>
            </a:r>
          </a:p>
          <a:p>
            <a:r>
              <a:rPr lang="en-US" sz="2400" i="1" dirty="0" err="1" smtClean="0">
                <a:solidFill>
                  <a:srgbClr val="0070C0"/>
                </a:solidFill>
                <a:latin typeface="Times New Roman" pitchFamily="18" charset="0"/>
                <a:cs typeface="Times New Roman" pitchFamily="18" charset="0"/>
              </a:rPr>
              <a:t>Khi</a:t>
            </a:r>
            <a:r>
              <a:rPr lang="en-US" sz="2400" i="1" dirty="0" smtClean="0">
                <a:solidFill>
                  <a:srgbClr val="0070C0"/>
                </a:solidFill>
                <a:latin typeface="Times New Roman" pitchFamily="18" charset="0"/>
                <a:cs typeface="Times New Roman" pitchFamily="18" charset="0"/>
              </a:rPr>
              <a:t> e </a:t>
            </a:r>
            <a:r>
              <a:rPr lang="en-US" sz="2400" i="1" dirty="0" err="1" smtClean="0">
                <a:solidFill>
                  <a:srgbClr val="0070C0"/>
                </a:solidFill>
                <a:latin typeface="Times New Roman" pitchFamily="18" charset="0"/>
                <a:cs typeface="Times New Roman" pitchFamily="18" charset="0"/>
              </a:rPr>
              <a:t>chuyển</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từ</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mức</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năng</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lượng</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cao</a:t>
            </a:r>
            <a:r>
              <a:rPr lang="en-US" sz="2400" i="1" dirty="0" smtClean="0">
                <a:solidFill>
                  <a:srgbClr val="0070C0"/>
                </a:solidFill>
                <a:latin typeface="Times New Roman" pitchFamily="18" charset="0"/>
                <a:cs typeface="Times New Roman" pitchFamily="18" charset="0"/>
              </a:rPr>
              <a:t> E</a:t>
            </a:r>
            <a:r>
              <a:rPr lang="en-US" sz="2400" i="1" baseline="-25000" dirty="0" smtClean="0">
                <a:solidFill>
                  <a:srgbClr val="0070C0"/>
                </a:solidFill>
                <a:latin typeface="Times New Roman" pitchFamily="18" charset="0"/>
                <a:cs typeface="Times New Roman" pitchFamily="18" charset="0"/>
              </a:rPr>
              <a:t>n</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xuống</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mức</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năng</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lượng</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thấp</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hơn</a:t>
            </a:r>
            <a:r>
              <a:rPr lang="en-US" sz="2400" i="1" dirty="0" smtClean="0">
                <a:solidFill>
                  <a:srgbClr val="0070C0"/>
                </a:solidFill>
                <a:latin typeface="Times New Roman" pitchFamily="18" charset="0"/>
                <a:cs typeface="Times New Roman" pitchFamily="18" charset="0"/>
              </a:rPr>
              <a:t> E</a:t>
            </a:r>
            <a:r>
              <a:rPr lang="en-US" sz="2400" i="1" baseline="-25000" dirty="0" smtClean="0">
                <a:solidFill>
                  <a:srgbClr val="0070C0"/>
                </a:solidFill>
                <a:latin typeface="Times New Roman" pitchFamily="18" charset="0"/>
                <a:cs typeface="Times New Roman" pitchFamily="18" charset="0"/>
              </a:rPr>
              <a:t>n’</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thì</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phát</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ra</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một</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phôtôn</a:t>
            </a:r>
            <a:r>
              <a:rPr lang="en-US" sz="2400" i="1" dirty="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có</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năng</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lượng</a:t>
            </a:r>
            <a:r>
              <a:rPr lang="en-US" sz="2400" i="1" dirty="0" smtClean="0">
                <a:solidFill>
                  <a:srgbClr val="0070C0"/>
                </a:solidFill>
                <a:latin typeface="Times New Roman" pitchFamily="18" charset="0"/>
                <a:cs typeface="Times New Roman" pitchFamily="18" charset="0"/>
              </a:rPr>
              <a:t>:</a:t>
            </a:r>
            <a:endParaRPr lang="el-GR" sz="2400" i="1" dirty="0" smtClean="0">
              <a:solidFill>
                <a:srgbClr val="0070C0"/>
              </a:solidFill>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525506921"/>
              </p:ext>
            </p:extLst>
          </p:nvPr>
        </p:nvGraphicFramePr>
        <p:xfrm>
          <a:off x="1143000" y="3810000"/>
          <a:ext cx="6081712" cy="850900"/>
        </p:xfrm>
        <a:graphic>
          <a:graphicData uri="http://schemas.openxmlformats.org/presentationml/2006/ole">
            <mc:AlternateContent xmlns:mc="http://schemas.openxmlformats.org/markup-compatibility/2006">
              <mc:Choice xmlns:v="urn:schemas-microsoft-com:vml" Requires="v">
                <p:oleObj spid="_x0000_s4118" name="Equation" r:id="rId3" imgW="3098520" imgH="431640" progId="Equation.3">
                  <p:embed/>
                </p:oleObj>
              </mc:Choice>
              <mc:Fallback>
                <p:oleObj name="Equation" r:id="rId3" imgW="3098520" imgH="431640" progId="Equation.3">
                  <p:embed/>
                  <p:pic>
                    <p:nvPicPr>
                      <p:cNvPr id="0" name="Object 4"/>
                      <p:cNvPicPr>
                        <a:picLocks noChangeAspect="1" noChangeArrowheads="1"/>
                      </p:cNvPicPr>
                      <p:nvPr/>
                    </p:nvPicPr>
                    <p:blipFill>
                      <a:blip r:embed="rId4"/>
                      <a:srcRect/>
                      <a:stretch>
                        <a:fillRect/>
                      </a:stretch>
                    </p:blipFill>
                    <p:spPr bwMode="auto">
                      <a:xfrm>
                        <a:off x="1143000" y="3810000"/>
                        <a:ext cx="6081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152400" y="4800600"/>
            <a:ext cx="8686800" cy="461665"/>
          </a:xfrm>
          <a:prstGeom prst="rect">
            <a:avLst/>
          </a:prstGeom>
        </p:spPr>
        <p:txBody>
          <a:bodyPr wrap="square">
            <a:spAutoFit/>
          </a:bodyPr>
          <a:lstStyle/>
          <a:p>
            <a:r>
              <a:rPr lang="en-US" sz="2400" dirty="0" err="1" smtClean="0">
                <a:latin typeface="Times New Roman" pitchFamily="18" charset="0"/>
              </a:rPr>
              <a:t>Dãy</a:t>
            </a:r>
            <a:r>
              <a:rPr lang="en-US" sz="2400" dirty="0" smtClean="0">
                <a:latin typeface="Times New Roman" pitchFamily="18" charset="0"/>
              </a:rPr>
              <a:t> Lyman: </a:t>
            </a:r>
            <a:r>
              <a:rPr lang="en-US" sz="2400" dirty="0" err="1" smtClean="0">
                <a:latin typeface="Times New Roman" pitchFamily="18" charset="0"/>
              </a:rPr>
              <a:t>khi</a:t>
            </a:r>
            <a:r>
              <a:rPr lang="en-US" sz="2400" dirty="0" smtClean="0">
                <a:latin typeface="Times New Roman" pitchFamily="18" charset="0"/>
              </a:rPr>
              <a:t> n’ = 1, n = 2,3,4,…</a:t>
            </a:r>
          </a:p>
        </p:txBody>
      </p:sp>
      <p:sp>
        <p:nvSpPr>
          <p:cNvPr id="10" name="Rectangle 9"/>
          <p:cNvSpPr/>
          <p:nvPr/>
        </p:nvSpPr>
        <p:spPr>
          <a:xfrm>
            <a:off x="152400" y="5486400"/>
            <a:ext cx="8534400" cy="461665"/>
          </a:xfrm>
          <a:prstGeom prst="rect">
            <a:avLst/>
          </a:prstGeom>
        </p:spPr>
        <p:txBody>
          <a:bodyPr wrap="square">
            <a:spAutoFit/>
          </a:bodyPr>
          <a:lstStyle/>
          <a:p>
            <a:r>
              <a:rPr lang="en-US" sz="2400" dirty="0" err="1" smtClean="0">
                <a:latin typeface="Times New Roman" pitchFamily="18" charset="0"/>
              </a:rPr>
              <a:t>Dãy</a:t>
            </a:r>
            <a:r>
              <a:rPr lang="en-US" sz="2400" dirty="0" smtClean="0">
                <a:latin typeface="Times New Roman" pitchFamily="18" charset="0"/>
              </a:rPr>
              <a:t> </a:t>
            </a:r>
            <a:r>
              <a:rPr lang="en-US" sz="2400" dirty="0" err="1" smtClean="0">
                <a:latin typeface="Times New Roman" pitchFamily="18" charset="0"/>
              </a:rPr>
              <a:t>Balme</a:t>
            </a:r>
            <a:r>
              <a:rPr lang="en-US" sz="2400" dirty="0" smtClean="0">
                <a:latin typeface="Times New Roman" pitchFamily="18" charset="0"/>
              </a:rPr>
              <a:t>: </a:t>
            </a:r>
            <a:r>
              <a:rPr lang="en-US" sz="2400" dirty="0" err="1" smtClean="0">
                <a:latin typeface="Times New Roman" pitchFamily="18" charset="0"/>
              </a:rPr>
              <a:t>khi</a:t>
            </a:r>
            <a:r>
              <a:rPr lang="en-US" sz="2400" dirty="0" smtClean="0">
                <a:latin typeface="Times New Roman" pitchFamily="18" charset="0"/>
              </a:rPr>
              <a:t> n’ = 2, n =3,4,5,6,…</a:t>
            </a:r>
          </a:p>
        </p:txBody>
      </p:sp>
      <p:sp>
        <p:nvSpPr>
          <p:cNvPr id="11" name="Rectangle 10"/>
          <p:cNvSpPr/>
          <p:nvPr/>
        </p:nvSpPr>
        <p:spPr>
          <a:xfrm>
            <a:off x="152400" y="6172200"/>
            <a:ext cx="8839200" cy="461665"/>
          </a:xfrm>
          <a:prstGeom prst="rect">
            <a:avLst/>
          </a:prstGeom>
        </p:spPr>
        <p:txBody>
          <a:bodyPr wrap="square">
            <a:spAutoFit/>
          </a:bodyPr>
          <a:lstStyle/>
          <a:p>
            <a:r>
              <a:rPr lang="en-US" sz="2400" dirty="0" err="1" smtClean="0">
                <a:latin typeface="Times New Roman" pitchFamily="18" charset="0"/>
              </a:rPr>
              <a:t>Dãy</a:t>
            </a:r>
            <a:r>
              <a:rPr lang="en-US" sz="2400" dirty="0" smtClean="0">
                <a:latin typeface="Times New Roman" pitchFamily="18" charset="0"/>
              </a:rPr>
              <a:t> </a:t>
            </a:r>
            <a:r>
              <a:rPr lang="en-US" sz="2400" dirty="0" err="1" smtClean="0">
                <a:latin typeface="Times New Roman" pitchFamily="18" charset="0"/>
              </a:rPr>
              <a:t>Paschen</a:t>
            </a:r>
            <a:r>
              <a:rPr lang="en-US" sz="2400" dirty="0" smtClean="0">
                <a:latin typeface="Times New Roman" pitchFamily="18" charset="0"/>
              </a:rPr>
              <a:t>: </a:t>
            </a:r>
            <a:r>
              <a:rPr lang="en-US" sz="2400" dirty="0" err="1" smtClean="0">
                <a:latin typeface="Times New Roman" pitchFamily="18" charset="0"/>
              </a:rPr>
              <a:t>khi</a:t>
            </a:r>
            <a:r>
              <a:rPr lang="en-US" sz="2400" dirty="0" smtClean="0">
                <a:latin typeface="Times New Roman" pitchFamily="18" charset="0"/>
              </a:rPr>
              <a:t> n’ = 3, n =4,5,6,…</a:t>
            </a:r>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hiđro</a:t>
            </a:r>
            <a:endParaRPr lang="en-US" sz="2400" b="1" dirty="0" smtClean="0">
              <a:solidFill>
                <a:srgbClr val="FFFF00"/>
              </a:solidFill>
              <a:latin typeface="Times New Roman" pitchFamily="18" charset="0"/>
            </a:endParaRPr>
          </a:p>
        </p:txBody>
      </p:sp>
      <p:pic>
        <p:nvPicPr>
          <p:cNvPr id="3" name="Picture 4" descr="hinh8-2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111919" y="532091"/>
            <a:ext cx="3973635" cy="5424485"/>
          </a:xfrm>
          <a:prstGeom prst="rect">
            <a:avLst/>
          </a:prstGeom>
          <a:noFill/>
        </p:spPr>
      </p:pic>
      <p:sp>
        <p:nvSpPr>
          <p:cNvPr id="2" name="TextBox 1"/>
          <p:cNvSpPr txBox="1"/>
          <p:nvPr/>
        </p:nvSpPr>
        <p:spPr>
          <a:xfrm>
            <a:off x="3505200" y="6019800"/>
            <a:ext cx="15240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Dãy</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L</a:t>
            </a:r>
            <a:r>
              <a:rPr lang="en-US" sz="2200" dirty="0" smtClean="0">
                <a:latin typeface="Times New Roman" pitchFamily="18" charset="0"/>
                <a:cs typeface="Times New Roman" pitchFamily="18" charset="0"/>
              </a:rPr>
              <a:t>yman</a:t>
            </a:r>
            <a:endParaRPr lang="en-US" sz="2200" dirty="0">
              <a:latin typeface="Times New Roman" pitchFamily="18" charset="0"/>
              <a:cs typeface="Times New Roman" pitchFamily="18" charset="0"/>
            </a:endParaRPr>
          </a:p>
        </p:txBody>
      </p:sp>
      <p:sp>
        <p:nvSpPr>
          <p:cNvPr id="5" name="TextBox 4"/>
          <p:cNvSpPr txBox="1"/>
          <p:nvPr/>
        </p:nvSpPr>
        <p:spPr>
          <a:xfrm>
            <a:off x="4419600" y="3962400"/>
            <a:ext cx="15240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Dãy</a:t>
            </a:r>
            <a:r>
              <a:rPr lang="en-US" sz="2200" dirty="0" smtClean="0">
                <a:latin typeface="Times New Roman" pitchFamily="18" charset="0"/>
                <a:cs typeface="Times New Roman" pitchFamily="18" charset="0"/>
              </a:rPr>
              <a:t> </a:t>
            </a:r>
            <a:r>
              <a:rPr lang="en-US" sz="2000" dirty="0" err="1">
                <a:latin typeface="Times New Roman" pitchFamily="18" charset="0"/>
              </a:rPr>
              <a:t>Balme</a:t>
            </a:r>
            <a:endParaRPr lang="en-US" sz="2200" dirty="0">
              <a:latin typeface="Times New Roman" pitchFamily="18" charset="0"/>
              <a:cs typeface="Times New Roman" pitchFamily="18" charset="0"/>
            </a:endParaRPr>
          </a:p>
        </p:txBody>
      </p:sp>
      <p:sp>
        <p:nvSpPr>
          <p:cNvPr id="6" name="Rectangle 5"/>
          <p:cNvSpPr/>
          <p:nvPr/>
        </p:nvSpPr>
        <p:spPr>
          <a:xfrm>
            <a:off x="5257800" y="2971800"/>
            <a:ext cx="1648208" cy="430887"/>
          </a:xfrm>
          <a:prstGeom prst="rect">
            <a:avLst/>
          </a:prstGeom>
        </p:spPr>
        <p:txBody>
          <a:bodyPr wrap="none">
            <a:spAutoFit/>
          </a:bodyPr>
          <a:lstStyle/>
          <a:p>
            <a:r>
              <a:rPr lang="en-US" sz="2200" dirty="0" err="1">
                <a:latin typeface="Times New Roman" pitchFamily="18" charset="0"/>
              </a:rPr>
              <a:t>Dãy</a:t>
            </a:r>
            <a:r>
              <a:rPr lang="en-US" sz="2200" dirty="0">
                <a:latin typeface="Times New Roman" pitchFamily="18" charset="0"/>
              </a:rPr>
              <a:t> </a:t>
            </a:r>
            <a:r>
              <a:rPr lang="en-US" sz="2200" dirty="0" err="1">
                <a:latin typeface="Times New Roman" pitchFamily="18" charset="0"/>
              </a:rPr>
              <a:t>Paschen</a:t>
            </a:r>
            <a:endParaRPr lang="en-US" sz="2200" dirty="0"/>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§1.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hiđro</a:t>
            </a:r>
            <a:endParaRPr lang="en-US" sz="2400" b="1" dirty="0" smtClean="0">
              <a:solidFill>
                <a:srgbClr val="FFFF00"/>
              </a:solidFill>
              <a:latin typeface="Times New Roman" pitchFamily="18" charset="0"/>
            </a:endParaRPr>
          </a:p>
        </p:txBody>
      </p:sp>
      <p:sp>
        <p:nvSpPr>
          <p:cNvPr id="2" name="Rectangle 1"/>
          <p:cNvSpPr/>
          <p:nvPr/>
        </p:nvSpPr>
        <p:spPr>
          <a:xfrm>
            <a:off x="76200" y="762000"/>
            <a:ext cx="8915400" cy="830997"/>
          </a:xfrm>
          <a:prstGeom prst="rect">
            <a:avLst/>
          </a:prstGeom>
        </p:spPr>
        <p:txBody>
          <a:bodyPr wrap="square">
            <a:spAutoFit/>
          </a:bodyPr>
          <a:lstStyle/>
          <a:p>
            <a:r>
              <a:rPr lang="en-US" sz="2400" i="1" dirty="0" smtClean="0">
                <a:solidFill>
                  <a:srgbClr val="FF0000"/>
                </a:solidFill>
                <a:latin typeface="Times New Roman" pitchFamily="18" charset="0"/>
              </a:rPr>
              <a:t>4. </a:t>
            </a:r>
            <a:r>
              <a:rPr lang="en-US" sz="2400" i="1" dirty="0" err="1" smtClean="0">
                <a:solidFill>
                  <a:srgbClr val="FF0000"/>
                </a:solidFill>
                <a:latin typeface="Times New Roman" pitchFamily="18" charset="0"/>
              </a:rPr>
              <a:t>Trạng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thái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tử</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e</a:t>
            </a:r>
            <a:r>
              <a:rPr lang="en-US" sz="2400" i="1" dirty="0" smtClean="0">
                <a:solidFill>
                  <a:schemeClr val="tx2"/>
                </a:solidFill>
                <a:latin typeface="Times New Roman" pitchFamily="18" charset="0"/>
              </a:rPr>
              <a:t>:</a:t>
            </a:r>
            <a:r>
              <a:rPr lang="en-US" sz="2400" dirty="0" smtClean="0">
                <a:latin typeface="Times New Roman" pitchFamily="18" charset="0"/>
              </a:rPr>
              <a:t> </a:t>
            </a:r>
            <a:r>
              <a:rPr lang="en-US" sz="2400" dirty="0" err="1" smtClean="0">
                <a:latin typeface="Times New Roman" pitchFamily="18" charset="0"/>
              </a:rPr>
              <a:t>Vì</a:t>
            </a:r>
            <a:r>
              <a:rPr lang="en-US" sz="2400" dirty="0" smtClean="0">
                <a:latin typeface="Times New Roman" pitchFamily="18" charset="0"/>
              </a:rPr>
              <a:t> </a:t>
            </a:r>
            <a:r>
              <a:rPr lang="en-US" sz="2400" dirty="0" err="1" smtClean="0">
                <a:latin typeface="Times New Roman" pitchFamily="18" charset="0"/>
              </a:rPr>
              <a:t>hàm</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phụ</a:t>
            </a:r>
            <a:r>
              <a:rPr lang="en-US" sz="2400" dirty="0" smtClean="0">
                <a:latin typeface="Times New Roman" pitchFamily="18" charset="0"/>
              </a:rPr>
              <a:t> </a:t>
            </a:r>
            <a:r>
              <a:rPr lang="en-US" sz="2400" dirty="0" err="1" smtClean="0">
                <a:latin typeface="Times New Roman" pitchFamily="18" charset="0"/>
              </a:rPr>
              <a:t>thuộc</a:t>
            </a:r>
            <a:r>
              <a:rPr lang="en-US" sz="2400" dirty="0" smtClean="0">
                <a:latin typeface="Times New Roman" pitchFamily="18" charset="0"/>
              </a:rPr>
              <a:t> </a:t>
            </a:r>
            <a:r>
              <a:rPr lang="en-US" sz="2400" dirty="0" err="1" smtClean="0">
                <a:latin typeface="Times New Roman" pitchFamily="18" charset="0"/>
              </a:rPr>
              <a:t>vào</a:t>
            </a:r>
            <a:r>
              <a:rPr lang="en-US" sz="2400" dirty="0" smtClean="0">
                <a:latin typeface="Times New Roman" pitchFamily="18" charset="0"/>
              </a:rPr>
              <a:t> 3 </a:t>
            </a:r>
            <a:r>
              <a:rPr lang="en-US" sz="2400" dirty="0" err="1" smtClean="0">
                <a:latin typeface="Times New Roman" pitchFamily="18" charset="0"/>
              </a:rPr>
              <a:t>số</a:t>
            </a:r>
            <a:r>
              <a:rPr lang="en-US" sz="2400" dirty="0" smtClean="0">
                <a:latin typeface="Times New Roman" pitchFamily="18" charset="0"/>
              </a:rPr>
              <a:t> </a:t>
            </a:r>
            <a:r>
              <a:rPr lang="en-US" sz="2400" dirty="0" err="1" smtClean="0">
                <a:latin typeface="Times New Roman" pitchFamily="18" charset="0"/>
              </a:rPr>
              <a:t>lượng</a:t>
            </a:r>
            <a:r>
              <a:rPr lang="en-US" sz="2400" dirty="0" smtClean="0">
                <a:latin typeface="Times New Roman" pitchFamily="18" charset="0"/>
              </a:rPr>
              <a:t> </a:t>
            </a:r>
            <a:r>
              <a:rPr lang="en-US" sz="2400" dirty="0" err="1" smtClean="0">
                <a:latin typeface="Times New Roman" pitchFamily="18" charset="0"/>
              </a:rPr>
              <a:t>tử</a:t>
            </a:r>
            <a:r>
              <a:rPr lang="en-US" sz="2400" dirty="0" smtClean="0">
                <a:latin typeface="Times New Roman" pitchFamily="18" charset="0"/>
              </a:rPr>
              <a:t> n, </a:t>
            </a:r>
            <a:r>
              <a:rPr lang="en-US" sz="2400" dirty="0" smtClean="0">
                <a:latin typeface="Times New Roman" pitchFamily="18" charset="0"/>
                <a:cs typeface="Times New Roman" pitchFamily="18" charset="0"/>
              </a:rPr>
              <a:t>ℓ, m </a:t>
            </a:r>
            <a:r>
              <a:rPr lang="en-US" sz="2400" dirty="0" err="1" smtClean="0">
                <a:latin typeface="Times New Roman" pitchFamily="18" charset="0"/>
                <a:cs typeface="Times New Roman" pitchFamily="18" charset="0"/>
              </a:rPr>
              <a:t>nên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mỗi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n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tử</a:t>
            </a:r>
            <a:r>
              <a:rPr lang="en-US" sz="2400" dirty="0" smtClean="0">
                <a:latin typeface="Times New Roman" pitchFamily="18" charset="0"/>
                <a:cs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2098586125"/>
              </p:ext>
            </p:extLst>
          </p:nvPr>
        </p:nvGraphicFramePr>
        <p:xfrm>
          <a:off x="2409825" y="1981200"/>
          <a:ext cx="4248150" cy="919044"/>
        </p:xfrm>
        <a:graphic>
          <a:graphicData uri="http://schemas.openxmlformats.org/presentationml/2006/ole">
            <mc:AlternateContent xmlns:mc="http://schemas.openxmlformats.org/markup-compatibility/2006">
              <mc:Choice xmlns:v="urn:schemas-microsoft-com:vml" Requires="v">
                <p:oleObj spid="_x0000_s5140" name="Equation" r:id="rId3" imgW="2095500" imgH="457200" progId="Equation.3">
                  <p:embed/>
                </p:oleObj>
              </mc:Choice>
              <mc:Fallback>
                <p:oleObj name="Equation" r:id="rId3" imgW="20955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5" y="1981200"/>
                        <a:ext cx="4248150" cy="919044"/>
                      </a:xfrm>
                      <a:prstGeom prst="rect">
                        <a:avLst/>
                      </a:prstGeom>
                      <a:noFill/>
                      <a:ln w="9525">
                        <a:solidFill>
                          <a:schemeClr val="folHlink"/>
                        </a:solidFill>
                        <a:miter lim="800000"/>
                        <a:headEnd/>
                        <a:tailEnd/>
                      </a:ln>
                    </p:spPr>
                  </p:pic>
                </p:oleObj>
              </mc:Fallback>
            </mc:AlternateContent>
          </a:graphicData>
        </a:graphic>
      </p:graphicFrame>
      <p:sp>
        <p:nvSpPr>
          <p:cNvPr id="5" name="Rectangle 4"/>
          <p:cNvSpPr/>
          <p:nvPr/>
        </p:nvSpPr>
        <p:spPr>
          <a:xfrm>
            <a:off x="152400" y="2967334"/>
            <a:ext cx="8839200" cy="830997"/>
          </a:xfrm>
          <a:prstGeom prst="rect">
            <a:avLst/>
          </a:prstGeom>
        </p:spPr>
        <p:txBody>
          <a:bodyPr wrap="square">
            <a:spAutoFit/>
          </a:bodyPr>
          <a:lstStyle/>
          <a:p>
            <a:r>
              <a:rPr lang="en-US" sz="2400" b="1" i="1" dirty="0" err="1" smtClean="0">
                <a:latin typeface="Times New Roman" pitchFamily="18" charset="0"/>
                <a:cs typeface="Times New Roman" pitchFamily="18" charset="0"/>
              </a:rPr>
              <a:t>Như</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vậy</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ứng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với</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mức</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năng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lượng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có</a:t>
            </a:r>
            <a:r>
              <a:rPr lang="en-US" sz="2400" b="1" i="1" dirty="0" smtClean="0">
                <a:latin typeface="Times New Roman" pitchFamily="18" charset="0"/>
                <a:cs typeface="Times New Roman" pitchFamily="18" charset="0"/>
              </a:rPr>
              <a:t> n</a:t>
            </a:r>
            <a:r>
              <a:rPr lang="en-US" sz="2400" b="1" i="1" baseline="30000" dirty="0" smtClean="0">
                <a:latin typeface="Times New Roman" pitchFamily="18" charset="0"/>
                <a:cs typeface="Times New Roman" pitchFamily="18" charset="0"/>
              </a:rPr>
              <a:t>2</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trạng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thái</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lượng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tử</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khác</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nhau</a:t>
            </a:r>
            <a:r>
              <a:rPr lang="en-US" sz="2400" b="1" i="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§2.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kim</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loại</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kiềm</a:t>
            </a:r>
            <a:endParaRPr lang="en-US" sz="2400" b="1" dirty="0" smtClean="0">
              <a:solidFill>
                <a:srgbClr val="FFFF00"/>
              </a:solidFill>
              <a:latin typeface="Times New Roman" pitchFamily="18" charset="0"/>
            </a:endParaRPr>
          </a:p>
        </p:txBody>
      </p:sp>
      <p:pic>
        <p:nvPicPr>
          <p:cNvPr id="3" name="Picture 5" descr="hinh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6283691"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870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1200" indent="-711200" algn="ctr"/>
            <a:r>
              <a:rPr lang="en-US" sz="2400" b="1" dirty="0" smtClean="0">
                <a:solidFill>
                  <a:srgbClr val="FFFF00"/>
                </a:solidFill>
                <a:latin typeface="Times New Roman" pitchFamily="18" charset="0"/>
              </a:rPr>
              <a:t>§2. </a:t>
            </a:r>
            <a:r>
              <a:rPr lang="en-US" sz="2400" b="1" dirty="0" err="1" smtClean="0">
                <a:solidFill>
                  <a:srgbClr val="FFFF00"/>
                </a:solidFill>
                <a:latin typeface="Times New Roman" pitchFamily="18" charset="0"/>
              </a:rPr>
              <a:t>Nguyên</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tử</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kim</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loại</a:t>
            </a:r>
            <a:r>
              <a:rPr lang="en-US" sz="2400" b="1" dirty="0" smtClean="0">
                <a:solidFill>
                  <a:srgbClr val="FFFF00"/>
                </a:solidFill>
                <a:latin typeface="Times New Roman" pitchFamily="18" charset="0"/>
              </a:rPr>
              <a:t> </a:t>
            </a:r>
            <a:r>
              <a:rPr lang="en-US" sz="2400" b="1" dirty="0" err="1" smtClean="0">
                <a:solidFill>
                  <a:srgbClr val="FFFF00"/>
                </a:solidFill>
                <a:latin typeface="Times New Roman" pitchFamily="18" charset="0"/>
              </a:rPr>
              <a:t>kiềm</a:t>
            </a:r>
            <a:endParaRPr lang="en-US" sz="2400" b="1" dirty="0" smtClean="0">
              <a:solidFill>
                <a:srgbClr val="FFFF00"/>
              </a:solidFill>
              <a:latin typeface="Times New Roman" pitchFamily="18" charset="0"/>
            </a:endParaRPr>
          </a:p>
        </p:txBody>
      </p:sp>
      <p:sp>
        <p:nvSpPr>
          <p:cNvPr id="2" name="Rectangle 1"/>
          <p:cNvSpPr/>
          <p:nvPr/>
        </p:nvSpPr>
        <p:spPr>
          <a:xfrm>
            <a:off x="228600" y="838201"/>
            <a:ext cx="6629400" cy="461665"/>
          </a:xfrm>
          <a:prstGeom prst="rect">
            <a:avLst/>
          </a:prstGeom>
        </p:spPr>
        <p:txBody>
          <a:bodyPr wrap="square">
            <a:spAutoFit/>
          </a:bodyPr>
          <a:lstStyle/>
          <a:p>
            <a:r>
              <a:rPr lang="en-US" sz="2400" b="1" i="1" dirty="0" err="1" smtClean="0">
                <a:solidFill>
                  <a:schemeClr val="tx2"/>
                </a:solidFill>
                <a:latin typeface="Times New Roman" pitchFamily="18" charset="0"/>
              </a:rPr>
              <a:t>Năng</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lượng</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của</a:t>
            </a:r>
            <a:r>
              <a:rPr lang="en-US" sz="2400" b="1" i="1" dirty="0" smtClean="0">
                <a:solidFill>
                  <a:schemeClr val="tx2"/>
                </a:solidFill>
                <a:latin typeface="Times New Roman" pitchFamily="18" charset="0"/>
              </a:rPr>
              <a:t> e </a:t>
            </a:r>
            <a:r>
              <a:rPr lang="en-US" sz="2400" b="1" i="1" dirty="0" err="1" smtClean="0">
                <a:solidFill>
                  <a:schemeClr val="tx2"/>
                </a:solidFill>
                <a:latin typeface="Times New Roman" pitchFamily="18" charset="0"/>
              </a:rPr>
              <a:t>hóa</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trị</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đối</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với</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kim</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loại</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kiềm</a:t>
            </a:r>
            <a:r>
              <a:rPr lang="en-US" sz="2400" b="1" i="1" dirty="0" smtClean="0">
                <a:solidFill>
                  <a:schemeClr val="tx2"/>
                </a:solidFill>
                <a:latin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671289147"/>
              </p:ext>
            </p:extLst>
          </p:nvPr>
        </p:nvGraphicFramePr>
        <p:xfrm>
          <a:off x="3122613" y="1344613"/>
          <a:ext cx="2287587" cy="952500"/>
        </p:xfrm>
        <a:graphic>
          <a:graphicData uri="http://schemas.openxmlformats.org/presentationml/2006/ole">
            <mc:AlternateContent xmlns:mc="http://schemas.openxmlformats.org/markup-compatibility/2006">
              <mc:Choice xmlns:v="urn:schemas-microsoft-com:vml" Requires="v">
                <p:oleObj spid="_x0000_s6163" name="Equation" r:id="rId3" imgW="1066680" imgH="444240" progId="Equation.3">
                  <p:embed/>
                </p:oleObj>
              </mc:Choice>
              <mc:Fallback>
                <p:oleObj name="Equation" r:id="rId3" imgW="1066680" imgH="444240" progId="Equation.3">
                  <p:embed/>
                  <p:pic>
                    <p:nvPicPr>
                      <p:cNvPr id="0" name="Object 81"/>
                      <p:cNvPicPr>
                        <a:picLocks noChangeAspect="1" noChangeArrowheads="1"/>
                      </p:cNvPicPr>
                      <p:nvPr/>
                    </p:nvPicPr>
                    <p:blipFill>
                      <a:blip r:embed="rId4"/>
                      <a:srcRect/>
                      <a:stretch>
                        <a:fillRect/>
                      </a:stretch>
                    </p:blipFill>
                    <p:spPr bwMode="auto">
                      <a:xfrm>
                        <a:off x="3122613" y="1344613"/>
                        <a:ext cx="2287587" cy="952500"/>
                      </a:xfrm>
                      <a:prstGeom prst="rect">
                        <a:avLst/>
                      </a:prstGeom>
                      <a:noFill/>
                      <a:ln w="9525">
                        <a:solidFill>
                          <a:schemeClr val="folHlink"/>
                        </a:solidFill>
                        <a:miter lim="800000"/>
                        <a:headEnd/>
                        <a:tailEnd/>
                      </a:ln>
                    </p:spPr>
                  </p:pic>
                </p:oleObj>
              </mc:Fallback>
            </mc:AlternateContent>
          </a:graphicData>
        </a:graphic>
      </p:graphicFrame>
      <p:sp>
        <p:nvSpPr>
          <p:cNvPr id="5" name="Rectangle 4"/>
          <p:cNvSpPr/>
          <p:nvPr/>
        </p:nvSpPr>
        <p:spPr>
          <a:xfrm>
            <a:off x="304800" y="2433935"/>
            <a:ext cx="9144000" cy="461665"/>
          </a:xfrm>
          <a:prstGeom prst="rect">
            <a:avLst/>
          </a:prstGeom>
        </p:spPr>
        <p:txBody>
          <a:bodyPr wrap="square">
            <a:spAutoFit/>
          </a:bodyPr>
          <a:lstStyle/>
          <a:p>
            <a:r>
              <a:rPr lang="el-GR" sz="2400" dirty="0" smtClean="0">
                <a:latin typeface="Times New Roman" pitchFamily="18" charset="0"/>
                <a:cs typeface="Times New Roman" pitchFamily="18" charset="0"/>
              </a:rPr>
              <a:t>Δ</a:t>
            </a:r>
            <a:r>
              <a:rPr lang="el-GR" sz="2400" baseline="-25000" dirty="0" smtClean="0">
                <a:latin typeface="Times New Roman" pitchFamily="18" charset="0"/>
                <a:cs typeface="Times New Roman" pitchFamily="18" charset="0"/>
              </a:rPr>
              <a:t>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bổ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Rydberg</a:t>
            </a:r>
            <a:endParaRPr lang="el-GR" sz="2400" dirty="0" smtClean="0">
              <a:latin typeface="Times New Roman" pitchFamily="18" charset="0"/>
              <a:cs typeface="Times New Roman" pitchFamily="18" charset="0"/>
            </a:endParaRPr>
          </a:p>
        </p:txBody>
      </p:sp>
      <p:sp>
        <p:nvSpPr>
          <p:cNvPr id="6" name="Rectangle 5"/>
          <p:cNvSpPr/>
          <p:nvPr/>
        </p:nvSpPr>
        <p:spPr>
          <a:xfrm>
            <a:off x="152400" y="3048000"/>
            <a:ext cx="8686800" cy="461665"/>
          </a:xfrm>
          <a:prstGeom prst="rect">
            <a:avLst/>
          </a:prstGeom>
        </p:spPr>
        <p:txBody>
          <a:bodyPr wrap="square">
            <a:spAutoFit/>
          </a:bodyPr>
          <a:lstStyle/>
          <a:p>
            <a:r>
              <a:rPr lang="en-US" sz="2400" dirty="0" err="1" smtClean="0">
                <a:latin typeface="Times New Roman" pitchFamily="18" charset="0"/>
              </a:rPr>
              <a:t>Bảng</a:t>
            </a:r>
            <a:r>
              <a:rPr lang="en-US" sz="2400" dirty="0" smtClean="0">
                <a:latin typeface="Times New Roman" pitchFamily="18" charset="0"/>
              </a:rPr>
              <a:t> </a:t>
            </a:r>
            <a:r>
              <a:rPr lang="en-US" sz="2400" dirty="0" err="1" smtClean="0">
                <a:latin typeface="Times New Roman" pitchFamily="18" charset="0"/>
              </a:rPr>
              <a:t>sau</a:t>
            </a:r>
            <a:r>
              <a:rPr lang="en-US" sz="2400" dirty="0" smtClean="0">
                <a:latin typeface="Times New Roman" pitchFamily="18" charset="0"/>
              </a:rPr>
              <a:t> </a:t>
            </a:r>
            <a:r>
              <a:rPr lang="en-US" sz="2400" dirty="0" err="1" smtClean="0">
                <a:latin typeface="Times New Roman" pitchFamily="18" charset="0"/>
              </a:rPr>
              <a:t>cho</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giá</a:t>
            </a:r>
            <a:r>
              <a:rPr lang="en-US" sz="2400" dirty="0" smtClean="0">
                <a:latin typeface="Times New Roman" pitchFamily="18" charset="0"/>
              </a:rPr>
              <a:t> </a:t>
            </a:r>
            <a:r>
              <a:rPr lang="en-US" sz="2400" dirty="0" err="1" smtClean="0">
                <a:latin typeface="Times New Roman" pitchFamily="18" charset="0"/>
              </a:rPr>
              <a:t>trị</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số</a:t>
            </a:r>
            <a:r>
              <a:rPr lang="en-US" sz="2400" dirty="0" smtClean="0">
                <a:latin typeface="Times New Roman" pitchFamily="18" charset="0"/>
              </a:rPr>
              <a:t> </a:t>
            </a:r>
            <a:r>
              <a:rPr lang="en-US" sz="2400" dirty="0" err="1" smtClean="0">
                <a:latin typeface="Times New Roman" pitchFamily="18" charset="0"/>
                <a:cs typeface="Times New Roman" pitchFamily="18" charset="0"/>
              </a:rPr>
              <a:t>bổ</a:t>
            </a:r>
            <a:r>
              <a:rPr lang="en-US" sz="2400" dirty="0" smtClean="0">
                <a:latin typeface="Times New Roman" pitchFamily="18" charset="0"/>
                <a:cs typeface="Times New Roman" pitchFamily="18" charset="0"/>
              </a:rPr>
              <a:t> </a:t>
            </a:r>
            <a:r>
              <a:rPr lang="en-US" sz="2400" dirty="0" err="1" smtClean="0">
                <a:latin typeface="Times New Roman" pitchFamily="18" charset="0"/>
              </a:rPr>
              <a:t>chính</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một</a:t>
            </a:r>
            <a:r>
              <a:rPr lang="en-US" sz="2400" dirty="0" smtClean="0">
                <a:latin typeface="Times New Roman" pitchFamily="18" charset="0"/>
              </a:rPr>
              <a:t> </a:t>
            </a:r>
            <a:r>
              <a:rPr lang="en-US" sz="2400" dirty="0" err="1" smtClean="0">
                <a:latin typeface="Times New Roman" pitchFamily="18" charset="0"/>
              </a:rPr>
              <a:t>số</a:t>
            </a:r>
            <a:r>
              <a:rPr lang="en-US" sz="2400" dirty="0" smtClean="0">
                <a:latin typeface="Times New Roman" pitchFamily="18" charset="0"/>
              </a:rPr>
              <a:t> </a:t>
            </a:r>
            <a:r>
              <a:rPr lang="en-US" sz="2400" dirty="0" err="1" smtClean="0">
                <a:latin typeface="Times New Roman" pitchFamily="18" charset="0"/>
              </a:rPr>
              <a:t>kim</a:t>
            </a:r>
            <a:r>
              <a:rPr lang="en-US" sz="2400" dirty="0" smtClean="0">
                <a:latin typeface="Times New Roman" pitchFamily="18" charset="0"/>
              </a:rPr>
              <a:t> </a:t>
            </a:r>
            <a:r>
              <a:rPr lang="en-US" sz="2400" dirty="0" err="1" smtClean="0">
                <a:latin typeface="Times New Roman" pitchFamily="18" charset="0"/>
              </a:rPr>
              <a:t>loại</a:t>
            </a:r>
            <a:r>
              <a:rPr lang="en-US" sz="2400" dirty="0" smtClean="0">
                <a:latin typeface="Times New Roman" pitchFamily="18" charset="0"/>
              </a:rPr>
              <a:t> </a:t>
            </a:r>
            <a:r>
              <a:rPr lang="en-US" sz="2400" dirty="0" err="1" smtClean="0">
                <a:latin typeface="Times New Roman" pitchFamily="18" charset="0"/>
              </a:rPr>
              <a:t>kiềm</a:t>
            </a:r>
            <a:r>
              <a:rPr lang="en-US" sz="2400" dirty="0" smtClean="0">
                <a:latin typeface="Times New Roman" pitchFamily="18" charset="0"/>
              </a:rPr>
              <a:t>:</a:t>
            </a:r>
          </a:p>
        </p:txBody>
      </p:sp>
      <p:graphicFrame>
        <p:nvGraphicFramePr>
          <p:cNvPr id="7" name="Group 95"/>
          <p:cNvGraphicFramePr>
            <a:graphicFrameLocks noGrp="1"/>
          </p:cNvGraphicFramePr>
          <p:nvPr>
            <p:extLst>
              <p:ext uri="{D42A27DB-BD31-4B8C-83A1-F6EECF244321}">
                <p14:modId xmlns:p14="http://schemas.microsoft.com/office/powerpoint/2010/main" val="1676144525"/>
              </p:ext>
            </p:extLst>
          </p:nvPr>
        </p:nvGraphicFramePr>
        <p:xfrm>
          <a:off x="1371600" y="3810000"/>
          <a:ext cx="6934200" cy="2743200"/>
        </p:xfrm>
        <a:graphic>
          <a:graphicData uri="http://schemas.openxmlformats.org/drawingml/2006/table">
            <a:tbl>
              <a:tblPr/>
              <a:tblGrid>
                <a:gridCol w="1047750"/>
                <a:gridCol w="1162050"/>
                <a:gridCol w="1143000"/>
                <a:gridCol w="1295400"/>
                <a:gridCol w="1143000"/>
                <a:gridCol w="1143000"/>
              </a:tblGrid>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Z</a:t>
                      </a:r>
                      <a:endParaRPr kumimoji="0" lang="en-US" sz="24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Nguyên tố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vi-VN"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Δ</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p</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Δ</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Δ</a:t>
                      </a:r>
                      <a:r>
                        <a:rPr kumimoji="0" lang="en-US" sz="2400" b="0" i="0" u="none" strike="noStrike" cap="none" normalizeH="0" baseline="-30000" smtClean="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33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55</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Li</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K</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Rb</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Cs</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-0,412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-1,373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-2,230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-3,195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-4,131</a:t>
                      </a:r>
                      <a:endParaRPr kumimoji="0" lang="en-US" sz="24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-0,041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-0,883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-1,776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-2,711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-3,649</a:t>
                      </a:r>
                      <a:endParaRPr kumimoji="0" lang="en-US" sz="24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-0,002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-0.010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-0,146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-1,233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-2,448</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-0,001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-0,007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-0,012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-0,022</a:t>
                      </a:r>
                      <a:endParaRPr kumimoji="0" lang="en-US" sz="24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1187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1482</Words>
  <Application>Microsoft Office PowerPoint</Application>
  <PresentationFormat>On-screen Show (4:3)</PresentationFormat>
  <Paragraphs>153</Paragraphs>
  <Slides>26</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26</vt:i4>
      </vt:variant>
    </vt:vector>
  </HeadingPairs>
  <TitlesOfParts>
    <vt:vector size="30" baseType="lpstr">
      <vt:lpstr>Office Theme</vt:lpstr>
      <vt:lpstr>Equation</vt:lpstr>
      <vt:lpstr>Microsoft Equation 3.0</vt:lpstr>
      <vt:lpstr>Document</vt:lpstr>
      <vt:lpstr>CHƯƠNG 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9</dc:title>
  <dc:creator>cyber</dc:creator>
  <cp:lastModifiedBy>cyber</cp:lastModifiedBy>
  <cp:revision>25</cp:revision>
  <dcterms:created xsi:type="dcterms:W3CDTF">2020-05-27T09:41:35Z</dcterms:created>
  <dcterms:modified xsi:type="dcterms:W3CDTF">2020-12-09T00:31:42Z</dcterms:modified>
</cp:coreProperties>
</file>