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8" r:id="rId4"/>
    <p:sldId id="259" r:id="rId5"/>
    <p:sldId id="260" r:id="rId6"/>
    <p:sldId id="261" r:id="rId7"/>
    <p:sldId id="262" r:id="rId8"/>
    <p:sldId id="263" r:id="rId9"/>
    <p:sldId id="264" r:id="rId10"/>
    <p:sldId id="265" r:id="rId11"/>
    <p:sldId id="284" r:id="rId12"/>
    <p:sldId id="279" r:id="rId13"/>
    <p:sldId id="266" r:id="rId14"/>
    <p:sldId id="278" r:id="rId15"/>
    <p:sldId id="267" r:id="rId16"/>
    <p:sldId id="268" r:id="rId17"/>
    <p:sldId id="269" r:id="rId18"/>
    <p:sldId id="270" r:id="rId19"/>
    <p:sldId id="271" r:id="rId20"/>
    <p:sldId id="272" r:id="rId21"/>
    <p:sldId id="273" r:id="rId22"/>
    <p:sldId id="274" r:id="rId23"/>
    <p:sldId id="275"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786"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38.wmf"/><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36.wmf"/><Relationship Id="rId4"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1D09E9-6BD5-41F5-9FEE-A4CC89766D89}"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4191514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1D09E9-6BD5-41F5-9FEE-A4CC89766D89}"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2335561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1D09E9-6BD5-41F5-9FEE-A4CC89766D89}"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1307636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1D09E9-6BD5-41F5-9FEE-A4CC89766D89}"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187786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1D09E9-6BD5-41F5-9FEE-A4CC89766D89}"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36048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1D09E9-6BD5-41F5-9FEE-A4CC89766D89}"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350154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1D09E9-6BD5-41F5-9FEE-A4CC89766D89}" type="datetimeFigureOut">
              <a:rPr lang="en-US" smtClean="0"/>
              <a:t>10/14/2020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101304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1D09E9-6BD5-41F5-9FEE-A4CC89766D89}" type="datetimeFigureOut">
              <a:rPr lang="en-US" smtClean="0"/>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2252153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D09E9-6BD5-41F5-9FEE-A4CC89766D89}" type="datetimeFigureOut">
              <a:rPr lang="en-US" smtClean="0"/>
              <a:t>10/14/2020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233927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1D09E9-6BD5-41F5-9FEE-A4CC89766D89}"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265846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1D09E9-6BD5-41F5-9FEE-A4CC89766D89}"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90B43-BF8C-4D7D-8CB1-EEA48C833629}" type="slidenum">
              <a:rPr lang="en-US" smtClean="0"/>
              <a:t>‹#›</a:t>
            </a:fld>
            <a:endParaRPr lang="en-US"/>
          </a:p>
        </p:txBody>
      </p:sp>
    </p:spTree>
    <p:extLst>
      <p:ext uri="{BB962C8B-B14F-4D97-AF65-F5344CB8AC3E}">
        <p14:creationId xmlns:p14="http://schemas.microsoft.com/office/powerpoint/2010/main" val="153882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1D09E9-6BD5-41F5-9FEE-A4CC89766D89}" type="datetimeFigureOut">
              <a:rPr lang="en-US" smtClean="0"/>
              <a:t>10/14/2020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90B43-BF8C-4D7D-8CB1-EEA48C833629}" type="slidenum">
              <a:rPr lang="en-US" smtClean="0"/>
              <a:t>‹#›</a:t>
            </a:fld>
            <a:endParaRPr lang="en-US"/>
          </a:p>
        </p:txBody>
      </p:sp>
    </p:spTree>
    <p:extLst>
      <p:ext uri="{BB962C8B-B14F-4D97-AF65-F5344CB8AC3E}">
        <p14:creationId xmlns:p14="http://schemas.microsoft.com/office/powerpoint/2010/main" val="602424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image" Target="../media/image26.png"/><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7.bin"/><Relationship Id="rId14" Type="http://schemas.openxmlformats.org/officeDocument/2006/relationships/image" Target="../media/image25.wmf"/></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0.png"/><Relationship Id="rId4" Type="http://schemas.openxmlformats.org/officeDocument/2006/relationships/image" Target="../media/image2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2.png"/><Relationship Id="rId4" Type="http://schemas.openxmlformats.org/officeDocument/2006/relationships/image" Target="../media/image3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4.png"/><Relationship Id="rId4" Type="http://schemas.openxmlformats.org/officeDocument/2006/relationships/image" Target="../media/image33.wmf"/></Relationships>
</file>

<file path=ppt/slides/_rels/slide17.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image" Target="../media/image40.png"/><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6.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26.bin"/></Relationships>
</file>

<file path=ppt/slides/_rels/slide18.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8.wmf"/><Relationship Id="rId5" Type="http://schemas.openxmlformats.org/officeDocument/2006/relationships/oleObject" Target="../embeddings/oleObject29.bin"/><Relationship Id="rId4" Type="http://schemas.openxmlformats.org/officeDocument/2006/relationships/image" Target="../media/image41.wmf"/><Relationship Id="rId9" Type="http://schemas.openxmlformats.org/officeDocument/2006/relationships/image" Target="../media/image43.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oleObject" Target="../embeddings/oleObject31.bin"/><Relationship Id="rId7"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4.wmf"/><Relationship Id="rId11" Type="http://schemas.openxmlformats.org/officeDocument/2006/relationships/image" Target="../media/image46.wmf"/><Relationship Id="rId5" Type="http://schemas.openxmlformats.org/officeDocument/2006/relationships/oleObject" Target="../embeddings/oleObject32.bin"/><Relationship Id="rId10" Type="http://schemas.openxmlformats.org/officeDocument/2006/relationships/oleObject" Target="../embeddings/oleObject34.bin"/><Relationship Id="rId4" Type="http://schemas.openxmlformats.org/officeDocument/2006/relationships/image" Target="../media/image36.wmf"/><Relationship Id="rId9" Type="http://schemas.openxmlformats.org/officeDocument/2006/relationships/image" Target="../media/image45.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6.bin"/><Relationship Id="rId5" Type="http://schemas.openxmlformats.org/officeDocument/2006/relationships/image" Target="../media/image48.wmf"/><Relationship Id="rId4" Type="http://schemas.openxmlformats.org/officeDocument/2006/relationships/oleObject" Target="../embeddings/oleObject35.bin"/></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8.bin"/><Relationship Id="rId5" Type="http://schemas.openxmlformats.org/officeDocument/2006/relationships/image" Target="../media/image51.wmf"/><Relationship Id="rId4" Type="http://schemas.openxmlformats.org/officeDocument/2006/relationships/oleObject" Target="../embeddings/oleObject37.bin"/></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4.wmf"/><Relationship Id="rId5" Type="http://schemas.openxmlformats.org/officeDocument/2006/relationships/oleObject" Target="../embeddings/oleObject39.bin"/><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image" Target="../media/image62.png"/><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8.w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43.bin"/></Relationships>
</file>

<file path=ppt/slides/_rels/slide24.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4.wmf"/><Relationship Id="rId5" Type="http://schemas.openxmlformats.org/officeDocument/2006/relationships/oleObject" Target="../embeddings/oleObject46.bin"/><Relationship Id="rId4" Type="http://schemas.openxmlformats.org/officeDocument/2006/relationships/image" Target="../media/image63.wmf"/></Relationships>
</file>

<file path=ppt/slides/_rels/slide25.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7.wmf"/><Relationship Id="rId5" Type="http://schemas.openxmlformats.org/officeDocument/2006/relationships/oleObject" Target="../embeddings/oleObject49.bin"/><Relationship Id="rId4" Type="http://schemas.openxmlformats.org/officeDocument/2006/relationships/image" Target="../media/image66.wmf"/><Relationship Id="rId9" Type="http://schemas.openxmlformats.org/officeDocument/2006/relationships/image" Target="../media/image43.png"/></Relationships>
</file>

<file path=ppt/slides/_rels/slide26.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0.wmf"/><Relationship Id="rId5" Type="http://schemas.openxmlformats.org/officeDocument/2006/relationships/oleObject" Target="../embeddings/oleObject52.bin"/><Relationship Id="rId4" Type="http://schemas.openxmlformats.org/officeDocument/2006/relationships/image" Target="../media/image69.wmf"/><Relationship Id="rId9" Type="http://schemas.openxmlformats.org/officeDocument/2006/relationships/image" Target="../media/image72.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55.png"/><Relationship Id="rId4" Type="http://schemas.openxmlformats.org/officeDocument/2006/relationships/image" Target="../media/image54.w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9.png"/><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image" Target="../media/image16.png"/><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9.bin"/><Relationship Id="rId14" Type="http://schemas.openxmlformats.org/officeDocument/2006/relationships/image" Target="../media/image1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13.bin"/><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Chương</a:t>
            </a:r>
            <a:r>
              <a:rPr lang="en-US" dirty="0" smtClean="0"/>
              <a:t> 2</a:t>
            </a:r>
            <a:endParaRPr lang="en-US" dirty="0"/>
          </a:p>
        </p:txBody>
      </p:sp>
    </p:spTree>
    <p:extLst>
      <p:ext uri="{BB962C8B-B14F-4D97-AF65-F5344CB8AC3E}">
        <p14:creationId xmlns:p14="http://schemas.microsoft.com/office/powerpoint/2010/main" val="3755901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
        <p:nvSpPr>
          <p:cNvPr id="7" name="Rectangle 6"/>
          <p:cNvSpPr/>
          <p:nvPr/>
        </p:nvSpPr>
        <p:spPr>
          <a:xfrm>
            <a:off x="76200" y="609600"/>
            <a:ext cx="5937060" cy="461665"/>
          </a:xfrm>
          <a:prstGeom prst="rect">
            <a:avLst/>
          </a:prstGeom>
        </p:spPr>
        <p:txBody>
          <a:bodyPr wrap="square">
            <a:spAutoFit/>
          </a:bodyPr>
          <a:lstStyle/>
          <a:p>
            <a:r>
              <a:rPr lang="en-US" sz="2400" b="1" dirty="0" smtClean="0">
                <a:solidFill>
                  <a:srgbClr val="0070C0"/>
                </a:solidFill>
                <a:latin typeface="Times New Roman" pitchFamily="18" charset="0"/>
              </a:rPr>
              <a:t>b. </a:t>
            </a:r>
            <a:r>
              <a:rPr lang="en-US" sz="2400" b="1" dirty="0" err="1">
                <a:solidFill>
                  <a:srgbClr val="0070C0"/>
                </a:solidFill>
                <a:latin typeface="Times New Roman" pitchFamily="18" charset="0"/>
              </a:rPr>
              <a:t>V</a:t>
            </a:r>
            <a:r>
              <a:rPr lang="en-US" sz="2400" b="1" dirty="0" err="1" smtClean="0">
                <a:solidFill>
                  <a:srgbClr val="0070C0"/>
                </a:solidFill>
                <a:latin typeface="Times New Roman" pitchFamily="18" charset="0"/>
              </a:rPr>
              <a:t>ị</a:t>
            </a:r>
            <a:r>
              <a:rPr lang="en-US" sz="2400" b="1" dirty="0" smtClean="0">
                <a:solidFill>
                  <a:srgbClr val="0070C0"/>
                </a:solidFill>
                <a:latin typeface="Times New Roman" pitchFamily="18" charset="0"/>
              </a:rPr>
              <a:t> </a:t>
            </a:r>
            <a:r>
              <a:rPr lang="en-US" sz="2400" b="1" dirty="0" err="1" smtClean="0">
                <a:solidFill>
                  <a:srgbClr val="0070C0"/>
                </a:solidFill>
                <a:latin typeface="Times New Roman" pitchFamily="18" charset="0"/>
              </a:rPr>
              <a:t>trí</a:t>
            </a:r>
            <a:r>
              <a:rPr lang="en-US" sz="2400" b="1" dirty="0" smtClean="0">
                <a:solidFill>
                  <a:srgbClr val="0070C0"/>
                </a:solidFill>
                <a:latin typeface="Times New Roman" pitchFamily="18" charset="0"/>
              </a:rPr>
              <a:t> </a:t>
            </a:r>
            <a:r>
              <a:rPr lang="en-US" sz="2400" b="1" dirty="0" err="1" smtClean="0">
                <a:solidFill>
                  <a:srgbClr val="0070C0"/>
                </a:solidFill>
                <a:latin typeface="Times New Roman" pitchFamily="18" charset="0"/>
              </a:rPr>
              <a:t>vân</a:t>
            </a:r>
            <a:r>
              <a:rPr lang="en-US" sz="2400" b="1" dirty="0" smtClean="0">
                <a:solidFill>
                  <a:srgbClr val="0070C0"/>
                </a:solidFill>
                <a:latin typeface="Times New Roman" pitchFamily="18" charset="0"/>
              </a:rPr>
              <a:t> </a:t>
            </a:r>
            <a:r>
              <a:rPr lang="en-US" sz="2400" b="1" dirty="0" err="1" smtClean="0">
                <a:solidFill>
                  <a:srgbClr val="0070C0"/>
                </a:solidFill>
                <a:latin typeface="Times New Roman" pitchFamily="18" charset="0"/>
              </a:rPr>
              <a:t>giao</a:t>
            </a:r>
            <a:r>
              <a:rPr lang="en-US" sz="2400" b="1" dirty="0" smtClean="0">
                <a:solidFill>
                  <a:srgbClr val="0070C0"/>
                </a:solidFill>
                <a:latin typeface="Times New Roman" pitchFamily="18" charset="0"/>
              </a:rPr>
              <a:t> </a:t>
            </a:r>
            <a:r>
              <a:rPr lang="en-US" sz="2400" b="1" dirty="0" err="1" smtClean="0">
                <a:solidFill>
                  <a:srgbClr val="0070C0"/>
                </a:solidFill>
                <a:latin typeface="Times New Roman" pitchFamily="18" charset="0"/>
              </a:rPr>
              <a:t>thoa</a:t>
            </a:r>
            <a:r>
              <a:rPr lang="en-US" sz="2400" b="1" dirty="0" smtClean="0">
                <a:solidFill>
                  <a:srgbClr val="0070C0"/>
                </a:solidFill>
                <a:latin typeface="Times New Roman" pitchFamily="18" charset="0"/>
              </a:rPr>
              <a:t>.</a:t>
            </a:r>
            <a:endParaRPr lang="en-US" sz="2400" b="1" dirty="0">
              <a:solidFill>
                <a:srgbClr val="0070C0"/>
              </a:solidFill>
              <a:latin typeface="Times New Roman" pitchFamily="18" charset="0"/>
            </a:endParaRPr>
          </a:p>
        </p:txBody>
      </p:sp>
      <p:sp>
        <p:nvSpPr>
          <p:cNvPr id="2" name="Rectangle 1"/>
          <p:cNvSpPr/>
          <p:nvPr/>
        </p:nvSpPr>
        <p:spPr>
          <a:xfrm>
            <a:off x="152400" y="1066800"/>
            <a:ext cx="6705600" cy="461665"/>
          </a:xfrm>
          <a:prstGeom prst="rect">
            <a:avLst/>
          </a:prstGeom>
        </p:spPr>
        <p:txBody>
          <a:bodyPr wrap="square">
            <a:spAutoFit/>
          </a:bodyPr>
          <a:lstStyle/>
          <a:p>
            <a:r>
              <a:rPr lang="en-US" sz="2400" dirty="0" err="1">
                <a:latin typeface="Times New Roman" pitchFamily="18" charset="0"/>
              </a:rPr>
              <a:t>Xét</a:t>
            </a:r>
            <a:r>
              <a:rPr lang="en-US" sz="2400" dirty="0">
                <a:latin typeface="Times New Roman" pitchFamily="18" charset="0"/>
              </a:rPr>
              <a:t> </a:t>
            </a:r>
            <a:r>
              <a:rPr lang="en-US" sz="2400" dirty="0" err="1">
                <a:latin typeface="Times New Roman" pitchFamily="18" charset="0"/>
              </a:rPr>
              <a:t>hệ</a:t>
            </a:r>
            <a:r>
              <a:rPr lang="en-US" sz="2400" dirty="0">
                <a:latin typeface="Times New Roman" pitchFamily="18" charset="0"/>
              </a:rPr>
              <a:t> </a:t>
            </a:r>
            <a:r>
              <a:rPr lang="en-US" sz="2400" dirty="0" err="1">
                <a:latin typeface="Times New Roman" pitchFamily="18" charset="0"/>
              </a:rPr>
              <a:t>thống</a:t>
            </a:r>
            <a:r>
              <a:rPr lang="en-US" sz="2400" dirty="0">
                <a:latin typeface="Times New Roman" pitchFamily="18" charset="0"/>
              </a:rPr>
              <a:t> </a:t>
            </a:r>
            <a:r>
              <a:rPr lang="en-US" sz="2400" dirty="0" err="1">
                <a:latin typeface="Times New Roman" pitchFamily="18" charset="0"/>
              </a:rPr>
              <a:t>đặt</a:t>
            </a:r>
            <a:r>
              <a:rPr lang="en-US" sz="2400" dirty="0">
                <a:latin typeface="Times New Roman" pitchFamily="18" charset="0"/>
              </a:rPr>
              <a:t> </a:t>
            </a:r>
            <a:r>
              <a:rPr lang="en-US" sz="2400" dirty="0" err="1">
                <a:solidFill>
                  <a:srgbClr val="FF0000"/>
                </a:solidFill>
                <a:latin typeface="Times New Roman" pitchFamily="18" charset="0"/>
              </a:rPr>
              <a:t>trong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không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khí</a:t>
            </a:r>
            <a:r>
              <a:rPr lang="en-US" sz="2400" dirty="0" smtClean="0">
                <a:solidFill>
                  <a:srgbClr val="FF0000"/>
                </a:solidFill>
                <a:latin typeface="Times New Roman" pitchFamily="18" charset="0"/>
              </a:rPr>
              <a:t>:</a:t>
            </a:r>
            <a:endParaRPr lang="en-US" sz="2400" dirty="0">
              <a:solidFill>
                <a:srgbClr val="FF0000"/>
              </a:solidFill>
            </a:endParaRPr>
          </a:p>
        </p:txBody>
      </p:sp>
      <p:sp>
        <p:nvSpPr>
          <p:cNvPr id="3" name="Rectangle 2"/>
          <p:cNvSpPr/>
          <p:nvPr/>
        </p:nvSpPr>
        <p:spPr>
          <a:xfrm>
            <a:off x="269088" y="1524000"/>
            <a:ext cx="5141112" cy="461665"/>
          </a:xfrm>
          <a:prstGeom prst="rect">
            <a:avLst/>
          </a:prstGeom>
        </p:spPr>
        <p:txBody>
          <a:bodyPr wrap="square">
            <a:spAutoFit/>
          </a:bodyPr>
          <a:lstStyle/>
          <a:p>
            <a:r>
              <a:rPr lang="en-US" sz="2400" dirty="0">
                <a:latin typeface="Times New Roman" pitchFamily="18" charset="0"/>
              </a:rPr>
              <a:t>L</a:t>
            </a:r>
            <a:r>
              <a:rPr lang="en-US" sz="2400" baseline="-25000" dirty="0">
                <a:latin typeface="Times New Roman" pitchFamily="18" charset="0"/>
              </a:rPr>
              <a:t>2</a:t>
            </a:r>
            <a:r>
              <a:rPr lang="en-US" sz="2400" dirty="0">
                <a:latin typeface="Times New Roman" pitchFamily="18" charset="0"/>
              </a:rPr>
              <a:t> - L</a:t>
            </a:r>
            <a:r>
              <a:rPr lang="en-US" sz="2400" baseline="-25000" dirty="0">
                <a:latin typeface="Times New Roman" pitchFamily="18" charset="0"/>
              </a:rPr>
              <a:t>1</a:t>
            </a:r>
            <a:r>
              <a:rPr lang="en-US" sz="2400" dirty="0">
                <a:latin typeface="Times New Roman" pitchFamily="18" charset="0"/>
              </a:rPr>
              <a:t>= r</a:t>
            </a:r>
            <a:r>
              <a:rPr lang="en-US" sz="2400" baseline="-25000" dirty="0">
                <a:latin typeface="Times New Roman" pitchFamily="18" charset="0"/>
              </a:rPr>
              <a:t>2</a:t>
            </a:r>
            <a:r>
              <a:rPr lang="en-US" sz="2400" dirty="0">
                <a:latin typeface="Times New Roman" pitchFamily="18" charset="0"/>
              </a:rPr>
              <a:t>- r</a:t>
            </a:r>
            <a:r>
              <a:rPr lang="en-US" sz="2400" baseline="-25000" dirty="0">
                <a:latin typeface="Times New Roman" pitchFamily="18" charset="0"/>
              </a:rPr>
              <a:t>1</a:t>
            </a:r>
          </a:p>
        </p:txBody>
      </p:sp>
      <p:graphicFrame>
        <p:nvGraphicFramePr>
          <p:cNvPr id="8" name="Object 7"/>
          <p:cNvGraphicFramePr>
            <a:graphicFrameLocks noChangeAspect="1"/>
          </p:cNvGraphicFramePr>
          <p:nvPr>
            <p:extLst>
              <p:ext uri="{D42A27DB-BD31-4B8C-83A1-F6EECF244321}">
                <p14:modId xmlns:p14="http://schemas.microsoft.com/office/powerpoint/2010/main" val="3442794615"/>
              </p:ext>
            </p:extLst>
          </p:nvPr>
        </p:nvGraphicFramePr>
        <p:xfrm>
          <a:off x="239713" y="1981200"/>
          <a:ext cx="3113087" cy="741363"/>
        </p:xfrm>
        <a:graphic>
          <a:graphicData uri="http://schemas.openxmlformats.org/presentationml/2006/ole">
            <mc:AlternateContent xmlns:mc="http://schemas.openxmlformats.org/markup-compatibility/2006">
              <mc:Choice xmlns:v="urn:schemas-microsoft-com:vml" Requires="v">
                <p:oleObj spid="_x0000_s5437" name="Equation" r:id="rId3" imgW="1638000" imgH="393480" progId="Equation.3">
                  <p:embed/>
                </p:oleObj>
              </mc:Choice>
              <mc:Fallback>
                <p:oleObj name="Equation" r:id="rId3" imgW="1638000" imgH="393480" progId="Equation.3">
                  <p:embed/>
                  <p:pic>
                    <p:nvPicPr>
                      <p:cNvPr id="0" name="Object 5"/>
                      <p:cNvPicPr>
                        <a:picLocks noChangeAspect="1" noChangeArrowheads="1"/>
                      </p:cNvPicPr>
                      <p:nvPr/>
                    </p:nvPicPr>
                    <p:blipFill>
                      <a:blip r:embed="rId4"/>
                      <a:srcRect/>
                      <a:stretch>
                        <a:fillRect/>
                      </a:stretch>
                    </p:blipFill>
                    <p:spPr bwMode="auto">
                      <a:xfrm>
                        <a:off x="239713" y="1981200"/>
                        <a:ext cx="3113087"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269089" y="2667000"/>
            <a:ext cx="5116596" cy="461665"/>
          </a:xfrm>
          <a:prstGeom prst="rect">
            <a:avLst/>
          </a:prstGeom>
        </p:spPr>
        <p:txBody>
          <a:bodyPr wrap="square">
            <a:spAutoFit/>
          </a:bodyPr>
          <a:lstStyle/>
          <a:p>
            <a:r>
              <a:rPr lang="en-US" sz="2400" i="1" dirty="0" err="1">
                <a:solidFill>
                  <a:srgbClr val="FF0000"/>
                </a:solidFill>
                <a:latin typeface="Times New Roman" pitchFamily="18" charset="0"/>
              </a:rPr>
              <a:t>Vị</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trí</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a:t>
            </a:r>
          </a:p>
        </p:txBody>
      </p:sp>
      <p:graphicFrame>
        <p:nvGraphicFramePr>
          <p:cNvPr id="10" name="Object 9"/>
          <p:cNvGraphicFramePr>
            <a:graphicFrameLocks noChangeAspect="1"/>
          </p:cNvGraphicFramePr>
          <p:nvPr>
            <p:extLst>
              <p:ext uri="{D42A27DB-BD31-4B8C-83A1-F6EECF244321}">
                <p14:modId xmlns:p14="http://schemas.microsoft.com/office/powerpoint/2010/main" val="921888946"/>
              </p:ext>
            </p:extLst>
          </p:nvPr>
        </p:nvGraphicFramePr>
        <p:xfrm>
          <a:off x="392113" y="3135313"/>
          <a:ext cx="1881187" cy="685800"/>
        </p:xfrm>
        <a:graphic>
          <a:graphicData uri="http://schemas.openxmlformats.org/presentationml/2006/ole">
            <mc:AlternateContent xmlns:mc="http://schemas.openxmlformats.org/markup-compatibility/2006">
              <mc:Choice xmlns:v="urn:schemas-microsoft-com:vml" Requires="v">
                <p:oleObj spid="_x0000_s5438" name="Equation" r:id="rId5" imgW="1091880" imgH="393480" progId="Equation.3">
                  <p:embed/>
                </p:oleObj>
              </mc:Choice>
              <mc:Fallback>
                <p:oleObj name="Equation" r:id="rId5" imgW="1091880" imgH="393480" progId="Equation.3">
                  <p:embed/>
                  <p:pic>
                    <p:nvPicPr>
                      <p:cNvPr id="0" name="Object 8"/>
                      <p:cNvPicPr>
                        <a:picLocks noChangeAspect="1" noChangeArrowheads="1"/>
                      </p:cNvPicPr>
                      <p:nvPr/>
                    </p:nvPicPr>
                    <p:blipFill>
                      <a:blip r:embed="rId6"/>
                      <a:srcRect/>
                      <a:stretch>
                        <a:fillRect/>
                      </a:stretch>
                    </p:blipFill>
                    <p:spPr bwMode="auto">
                      <a:xfrm>
                        <a:off x="392113" y="3135313"/>
                        <a:ext cx="18811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496879026"/>
              </p:ext>
            </p:extLst>
          </p:nvPr>
        </p:nvGraphicFramePr>
        <p:xfrm>
          <a:off x="2514600" y="3201988"/>
          <a:ext cx="3806825" cy="684212"/>
        </p:xfrm>
        <a:graphic>
          <a:graphicData uri="http://schemas.openxmlformats.org/presentationml/2006/ole">
            <mc:AlternateContent xmlns:mc="http://schemas.openxmlformats.org/markup-compatibility/2006">
              <mc:Choice xmlns:v="urn:schemas-microsoft-com:vml" Requires="v">
                <p:oleObj spid="_x0000_s5439" name="Equation" r:id="rId7" imgW="2184120" imgH="393480" progId="Equation.3">
                  <p:embed/>
                </p:oleObj>
              </mc:Choice>
              <mc:Fallback>
                <p:oleObj name="Equation" r:id="rId7" imgW="2184120" imgH="393480" progId="Equation.3">
                  <p:embed/>
                  <p:pic>
                    <p:nvPicPr>
                      <p:cNvPr id="0" name="Object 10"/>
                      <p:cNvPicPr>
                        <a:picLocks noChangeAspect="1" noChangeArrowheads="1"/>
                      </p:cNvPicPr>
                      <p:nvPr/>
                    </p:nvPicPr>
                    <p:blipFill>
                      <a:blip r:embed="rId8"/>
                      <a:srcRect/>
                      <a:stretch>
                        <a:fillRect/>
                      </a:stretch>
                    </p:blipFill>
                    <p:spPr bwMode="auto">
                      <a:xfrm>
                        <a:off x="2514600" y="3201988"/>
                        <a:ext cx="3806825" cy="684212"/>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228600" y="3881735"/>
            <a:ext cx="5116596" cy="461665"/>
          </a:xfrm>
          <a:prstGeom prst="rect">
            <a:avLst/>
          </a:prstGeom>
        </p:spPr>
        <p:txBody>
          <a:bodyPr wrap="square">
            <a:spAutoFit/>
          </a:bodyPr>
          <a:lstStyle/>
          <a:p>
            <a:r>
              <a:rPr lang="en-US" sz="2400" i="1" dirty="0" err="1">
                <a:solidFill>
                  <a:srgbClr val="FF0000"/>
                </a:solidFill>
                <a:latin typeface="Times New Roman" pitchFamily="18" charset="0"/>
              </a:rPr>
              <a:t>Vị</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trí</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vân</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tối</a:t>
            </a:r>
            <a:r>
              <a:rPr lang="en-US" sz="2400" i="1" dirty="0" smtClean="0">
                <a:solidFill>
                  <a:srgbClr val="FF0000"/>
                </a:solidFill>
                <a:latin typeface="Times New Roman" pitchFamily="18" charset="0"/>
              </a:rPr>
              <a:t>:</a:t>
            </a:r>
            <a:endParaRPr lang="en-US" sz="2400" i="1" dirty="0">
              <a:solidFill>
                <a:srgbClr val="FF0000"/>
              </a:solidFill>
              <a:latin typeface="Times New Roman" pitchFamily="18"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877358810"/>
              </p:ext>
            </p:extLst>
          </p:nvPr>
        </p:nvGraphicFramePr>
        <p:xfrm>
          <a:off x="263525" y="4343400"/>
          <a:ext cx="2632075" cy="719137"/>
        </p:xfrm>
        <a:graphic>
          <a:graphicData uri="http://schemas.openxmlformats.org/presentationml/2006/ole">
            <mc:AlternateContent xmlns:mc="http://schemas.openxmlformats.org/markup-compatibility/2006">
              <mc:Choice xmlns:v="urn:schemas-microsoft-com:vml" Requires="v">
                <p:oleObj spid="_x0000_s5440" name="Equation" r:id="rId9" imgW="1447560" imgH="393480" progId="Equation.3">
                  <p:embed/>
                </p:oleObj>
              </mc:Choice>
              <mc:Fallback>
                <p:oleObj name="Equation" r:id="rId9" imgW="1447560" imgH="393480" progId="Equation.3">
                  <p:embed/>
                  <p:pic>
                    <p:nvPicPr>
                      <p:cNvPr id="0" name="Object 13"/>
                      <p:cNvPicPr>
                        <a:picLocks noChangeAspect="1" noChangeArrowheads="1"/>
                      </p:cNvPicPr>
                      <p:nvPr/>
                    </p:nvPicPr>
                    <p:blipFill>
                      <a:blip r:embed="rId10"/>
                      <a:srcRect/>
                      <a:stretch>
                        <a:fillRect/>
                      </a:stretch>
                    </p:blipFill>
                    <p:spPr bwMode="auto">
                      <a:xfrm>
                        <a:off x="263525" y="4343400"/>
                        <a:ext cx="26320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582286860"/>
              </p:ext>
            </p:extLst>
          </p:nvPr>
        </p:nvGraphicFramePr>
        <p:xfrm>
          <a:off x="3036643" y="4400551"/>
          <a:ext cx="4167188" cy="661988"/>
        </p:xfrm>
        <a:graphic>
          <a:graphicData uri="http://schemas.openxmlformats.org/presentationml/2006/ole">
            <mc:AlternateContent xmlns:mc="http://schemas.openxmlformats.org/markup-compatibility/2006">
              <mc:Choice xmlns:v="urn:schemas-microsoft-com:vml" Requires="v">
                <p:oleObj spid="_x0000_s5441" name="Equation" r:id="rId11" imgW="2514600" imgH="393480" progId="Equation.3">
                  <p:embed/>
                </p:oleObj>
              </mc:Choice>
              <mc:Fallback>
                <p:oleObj name="Equation" r:id="rId11" imgW="2514600" imgH="393480" progId="Equation.3">
                  <p:embed/>
                  <p:pic>
                    <p:nvPicPr>
                      <p:cNvPr id="0" name="Object 15"/>
                      <p:cNvPicPr>
                        <a:picLocks noChangeAspect="1" noChangeArrowheads="1"/>
                      </p:cNvPicPr>
                      <p:nvPr/>
                    </p:nvPicPr>
                    <p:blipFill>
                      <a:blip r:embed="rId12"/>
                      <a:srcRect/>
                      <a:stretch>
                        <a:fillRect/>
                      </a:stretch>
                    </p:blipFill>
                    <p:spPr bwMode="auto">
                      <a:xfrm>
                        <a:off x="3036643" y="4400551"/>
                        <a:ext cx="4167188" cy="66198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228600" y="5181600"/>
            <a:ext cx="5116596" cy="461665"/>
          </a:xfrm>
          <a:prstGeom prst="rect">
            <a:avLst/>
          </a:prstGeom>
        </p:spPr>
        <p:txBody>
          <a:bodyPr wrap="square">
            <a:spAutoFit/>
          </a:bodyPr>
          <a:lstStyle/>
          <a:p>
            <a:r>
              <a:rPr lang="en-US" sz="2400" i="1" dirty="0" err="1" smtClean="0">
                <a:solidFill>
                  <a:srgbClr val="FF0000"/>
                </a:solidFill>
                <a:latin typeface="Times New Roman" pitchFamily="18" charset="0"/>
              </a:rPr>
              <a:t>Khoảng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vân</a:t>
            </a:r>
            <a:r>
              <a:rPr lang="en-US" sz="2400" i="1" dirty="0" smtClean="0">
                <a:solidFill>
                  <a:srgbClr val="FF0000"/>
                </a:solidFill>
                <a:latin typeface="Times New Roman" pitchFamily="18" charset="0"/>
              </a:rPr>
              <a:t>:</a:t>
            </a:r>
            <a:endParaRPr lang="en-US" sz="2400" i="1" dirty="0">
              <a:solidFill>
                <a:srgbClr val="FF0000"/>
              </a:solidFill>
              <a:latin typeface="Times New Roman" pitchFamily="18" charset="0"/>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1707235487"/>
              </p:ext>
            </p:extLst>
          </p:nvPr>
        </p:nvGraphicFramePr>
        <p:xfrm>
          <a:off x="1625600" y="5772150"/>
          <a:ext cx="4927600" cy="781050"/>
        </p:xfrm>
        <a:graphic>
          <a:graphicData uri="http://schemas.openxmlformats.org/presentationml/2006/ole">
            <mc:AlternateContent xmlns:mc="http://schemas.openxmlformats.org/markup-compatibility/2006">
              <mc:Choice xmlns:v="urn:schemas-microsoft-com:vml" Requires="v">
                <p:oleObj spid="_x0000_s5442" name="Equation" r:id="rId13" imgW="2463480" imgH="393480" progId="Equation.3">
                  <p:embed/>
                </p:oleObj>
              </mc:Choice>
              <mc:Fallback>
                <p:oleObj name="Equation" r:id="rId13" imgW="2463480" imgH="393480" progId="Equation.3">
                  <p:embed/>
                  <p:pic>
                    <p:nvPicPr>
                      <p:cNvPr id="0" name="Object 24"/>
                      <p:cNvPicPr>
                        <a:picLocks noChangeAspect="1" noChangeArrowheads="1"/>
                      </p:cNvPicPr>
                      <p:nvPr/>
                    </p:nvPicPr>
                    <p:blipFill>
                      <a:blip r:embed="rId14"/>
                      <a:srcRect/>
                      <a:stretch>
                        <a:fillRect/>
                      </a:stretch>
                    </p:blipFill>
                    <p:spPr bwMode="auto">
                      <a:xfrm>
                        <a:off x="1625600" y="5772150"/>
                        <a:ext cx="4927600" cy="781050"/>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 name="Picture 1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33900" y="609599"/>
            <a:ext cx="4457700" cy="2589203"/>
          </a:xfrm>
          <a:prstGeom prst="rect">
            <a:avLst/>
          </a:prstGeom>
        </p:spPr>
      </p:pic>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12"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0" descr="hinh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818" y="1066800"/>
            <a:ext cx="5811982" cy="4262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61035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
        <p:nvSpPr>
          <p:cNvPr id="6" name="TextBox 5"/>
          <p:cNvSpPr txBox="1"/>
          <p:nvPr/>
        </p:nvSpPr>
        <p:spPr>
          <a:xfrm>
            <a:off x="76200" y="762000"/>
            <a:ext cx="8915400" cy="461665"/>
          </a:xfrm>
          <a:prstGeom prst="rect">
            <a:avLst/>
          </a:prstGeom>
          <a:noFill/>
        </p:spPr>
        <p:txBody>
          <a:bodyPr wrap="square" rtlCol="0">
            <a:spAutoFit/>
          </a:bodyPr>
          <a:lstStyle/>
          <a:p>
            <a:r>
              <a:rPr lang="en-US" sz="2400" dirty="0" err="1" smtClean="0">
                <a:solidFill>
                  <a:srgbClr val="FF0000"/>
                </a:solidFill>
                <a:latin typeface="Times New Roman" pitchFamily="18" charset="0"/>
                <a:cs typeface="Times New Roman" pitchFamily="18" charset="0"/>
              </a:rPr>
              <a:t>Giao</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thoa</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gây</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bởi</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ánh</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sáng</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trắng</a:t>
            </a:r>
            <a:endParaRPr lang="en-US" sz="2400" dirty="0">
              <a:solidFill>
                <a:srgbClr val="FF0000"/>
              </a:solidFill>
              <a:latin typeface="Times New Roman" pitchFamily="18" charset="0"/>
              <a:cs typeface="Times New Roman" pitchFamily="18" charset="0"/>
            </a:endParaRPr>
          </a:p>
        </p:txBody>
      </p:sp>
      <p:sp>
        <p:nvSpPr>
          <p:cNvPr id="7" name="Rectangle 6"/>
          <p:cNvSpPr/>
          <p:nvPr/>
        </p:nvSpPr>
        <p:spPr>
          <a:xfrm>
            <a:off x="76201" y="1148477"/>
            <a:ext cx="9067799" cy="830997"/>
          </a:xfrm>
          <a:prstGeom prst="rect">
            <a:avLst/>
          </a:prstGeom>
        </p:spPr>
        <p:txBody>
          <a:bodyPr wrap="square">
            <a:spAutoFit/>
          </a:bodyPr>
          <a:lstStyle/>
          <a:p>
            <a:pPr algn="just"/>
            <a:r>
              <a:rPr lang="en-US" sz="2400" dirty="0" smtClean="0">
                <a:latin typeface="+mj-lt"/>
              </a:rPr>
              <a:t>- </a:t>
            </a:r>
            <a:r>
              <a:rPr lang="vi-VN" sz="2400" dirty="0" smtClean="0">
                <a:latin typeface="+mj-lt"/>
              </a:rPr>
              <a:t>Vân </a:t>
            </a:r>
            <a:r>
              <a:rPr lang="vi-VN" sz="2400" dirty="0">
                <a:latin typeface="+mj-lt"/>
              </a:rPr>
              <a:t>trung tâm có màu trắng. </a:t>
            </a:r>
            <a:r>
              <a:rPr lang="en-US" sz="2400" dirty="0" err="1" smtClean="0">
                <a:latin typeface="+mj-lt"/>
              </a:rPr>
              <a:t>Vì</a:t>
            </a:r>
            <a:r>
              <a:rPr lang="vi-VN" sz="2400" dirty="0" smtClean="0">
                <a:latin typeface="+mj-lt"/>
              </a:rPr>
              <a:t> </a:t>
            </a:r>
            <a:r>
              <a:rPr lang="vi-VN" sz="2400" dirty="0">
                <a:latin typeface="+mj-lt"/>
              </a:rPr>
              <a:t>với k = 0 thì </a:t>
            </a:r>
            <a:r>
              <a:rPr lang="en-US" sz="2400" dirty="0" smtClean="0">
                <a:latin typeface="+mj-lt"/>
              </a:rPr>
              <a:t>y</a:t>
            </a:r>
            <a:r>
              <a:rPr lang="vi-VN" sz="2400" baseline="-25000" dirty="0" smtClean="0">
                <a:latin typeface="+mj-lt"/>
              </a:rPr>
              <a:t>s</a:t>
            </a:r>
            <a:r>
              <a:rPr lang="vi-VN" sz="2400" dirty="0" smtClean="0">
                <a:latin typeface="+mj-lt"/>
              </a:rPr>
              <a:t> </a:t>
            </a:r>
            <a:r>
              <a:rPr lang="vi-VN" sz="2400" dirty="0">
                <a:latin typeface="+mj-lt"/>
              </a:rPr>
              <a:t>= 0 với mọi giá trị của </a:t>
            </a:r>
            <a:r>
              <a:rPr lang="el-GR" sz="2400" dirty="0" smtClean="0">
                <a:latin typeface="+mj-lt"/>
              </a:rPr>
              <a:t>λ</a:t>
            </a:r>
            <a:r>
              <a:rPr lang="vi-VN" sz="2400" dirty="0" smtClean="0">
                <a:latin typeface="+mj-lt"/>
              </a:rPr>
              <a:t>. </a:t>
            </a:r>
            <a:endParaRPr lang="en-US" sz="2400" dirty="0">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1" y="4468091"/>
            <a:ext cx="8951090" cy="2209800"/>
          </a:xfrm>
          <a:prstGeom prst="rect">
            <a:avLst/>
          </a:prstGeom>
        </p:spPr>
      </p:pic>
      <p:sp>
        <p:nvSpPr>
          <p:cNvPr id="8" name="Rectangle 7"/>
          <p:cNvSpPr/>
          <p:nvPr/>
        </p:nvSpPr>
        <p:spPr>
          <a:xfrm>
            <a:off x="76200" y="1958876"/>
            <a:ext cx="9067799" cy="1569660"/>
          </a:xfrm>
          <a:prstGeom prst="rect">
            <a:avLst/>
          </a:prstGeom>
        </p:spPr>
        <p:txBody>
          <a:bodyPr wrap="square">
            <a:spAutoFit/>
          </a:bodyPr>
          <a:lstStyle/>
          <a:p>
            <a:pPr algn="just"/>
            <a:r>
              <a:rPr lang="vi-VN" sz="2400" dirty="0" smtClean="0">
                <a:latin typeface="+mj-lt"/>
              </a:rPr>
              <a:t>- </a:t>
            </a:r>
            <a:r>
              <a:rPr lang="vi-VN" sz="2400" dirty="0">
                <a:latin typeface="+mj-lt"/>
              </a:rPr>
              <a:t>Hai bên vân trung tâm có các dải quang phổ liên tục, viền tím ở trong, đỏ ở </a:t>
            </a:r>
            <a:r>
              <a:rPr lang="vi-VN" sz="2400" dirty="0" smtClean="0">
                <a:latin typeface="+mj-lt"/>
              </a:rPr>
              <a:t>ngoài. </a:t>
            </a:r>
            <a:r>
              <a:rPr lang="vi-VN" sz="2400" dirty="0">
                <a:latin typeface="+mj-lt"/>
              </a:rPr>
              <a:t>Các màu đơn sắc khác sẽ cho các vân sáng ở khoảng giữa hai vân này. Kết quả ta quan sát được dải quang phổ liên tục, viền tím ở trong, đỏ ở ngoài.</a:t>
            </a:r>
            <a:endParaRPr lang="en-US" sz="2400" dirty="0">
              <a:latin typeface="+mj-lt"/>
            </a:endParaRPr>
          </a:p>
        </p:txBody>
      </p:sp>
    </p:spTree>
    <p:extLst>
      <p:ext uri="{BB962C8B-B14F-4D97-AF65-F5344CB8AC3E}">
        <p14:creationId xmlns:p14="http://schemas.microsoft.com/office/powerpoint/2010/main" val="153927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5719853" cy="461665"/>
          </a:xfrm>
          <a:prstGeom prst="rect">
            <a:avLst/>
          </a:prstGeom>
        </p:spPr>
        <p:txBody>
          <a:bodyPr wrap="square">
            <a:spAutoFit/>
          </a:bodyPr>
          <a:lstStyle/>
          <a:p>
            <a:pPr marL="812800" indent="-812800"/>
            <a:r>
              <a:rPr lang="en-US" sz="2400" b="1" dirty="0" err="1">
                <a:solidFill>
                  <a:schemeClr val="hlink"/>
                </a:solidFill>
                <a:latin typeface="Times New Roman" pitchFamily="18" charset="0"/>
              </a:rPr>
              <a:t>I.Giao</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thoa</a:t>
            </a:r>
            <a:r>
              <a:rPr lang="en-US" sz="2400" b="1" dirty="0">
                <a:solidFill>
                  <a:schemeClr val="hlink"/>
                </a:solidFill>
                <a:latin typeface="Times New Roman" pitchFamily="18" charset="0"/>
              </a:rPr>
              <a:t> do </a:t>
            </a:r>
            <a:r>
              <a:rPr lang="en-US" sz="2400" b="1" dirty="0" err="1">
                <a:solidFill>
                  <a:schemeClr val="hlink"/>
                </a:solidFill>
                <a:latin typeface="Times New Roman" pitchFamily="18" charset="0"/>
              </a:rPr>
              <a:t>phản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xạ</a:t>
            </a:r>
            <a:endParaRPr lang="en-US" sz="2400" b="1" dirty="0">
              <a:solidFill>
                <a:schemeClr val="hlink"/>
              </a:solidFill>
              <a:latin typeface="Times New Roman" pitchFamily="18" charset="0"/>
            </a:endParaRPr>
          </a:p>
        </p:txBody>
      </p:sp>
      <p:sp>
        <p:nvSpPr>
          <p:cNvPr id="3" name="Rectangle 2"/>
          <p:cNvSpPr/>
          <p:nvPr/>
        </p:nvSpPr>
        <p:spPr>
          <a:xfrm>
            <a:off x="152401" y="1071265"/>
            <a:ext cx="5383966" cy="461665"/>
          </a:xfrm>
          <a:prstGeom prst="rect">
            <a:avLst/>
          </a:prstGeom>
        </p:spPr>
        <p:txBody>
          <a:bodyPr wrap="square">
            <a:spAutoFit/>
          </a:bodyPr>
          <a:lstStyle/>
          <a:p>
            <a:pPr marL="812800" indent="-812800"/>
            <a:r>
              <a:rPr lang="en-US" sz="2400" dirty="0" err="1">
                <a:latin typeface="Times New Roman" pitchFamily="18" charset="0"/>
              </a:rPr>
              <a:t>Thí</a:t>
            </a:r>
            <a:r>
              <a:rPr lang="en-US" sz="2400" dirty="0">
                <a:latin typeface="Times New Roman" pitchFamily="18" charset="0"/>
              </a:rPr>
              <a:t> </a:t>
            </a:r>
            <a:r>
              <a:rPr lang="en-US" sz="2400" dirty="0" err="1">
                <a:latin typeface="Times New Roman" pitchFamily="18" charset="0"/>
              </a:rPr>
              <a:t>nghiệm</a:t>
            </a:r>
            <a:r>
              <a:rPr lang="en-US" sz="2400" dirty="0">
                <a:latin typeface="Times New Roman" pitchFamily="18" charset="0"/>
              </a:rPr>
              <a:t> Lloyd:</a:t>
            </a:r>
          </a:p>
        </p:txBody>
      </p:sp>
      <p:sp>
        <p:nvSpPr>
          <p:cNvPr id="7" name="Rectangle 6"/>
          <p:cNvSpPr/>
          <p:nvPr/>
        </p:nvSpPr>
        <p:spPr>
          <a:xfrm>
            <a:off x="152401" y="4514671"/>
            <a:ext cx="8839199" cy="1200329"/>
          </a:xfrm>
          <a:prstGeom prst="rect">
            <a:avLst/>
          </a:prstGeom>
        </p:spPr>
        <p:txBody>
          <a:bodyPr wrap="square">
            <a:spAutoFit/>
          </a:bodyPr>
          <a:lstStyle/>
          <a:p>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phản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trên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môi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trường</a:t>
            </a:r>
            <a:r>
              <a:rPr lang="en-US" sz="2400" i="1" dirty="0">
                <a:solidFill>
                  <a:srgbClr val="FF0000"/>
                </a:solidFill>
                <a:latin typeface="Times New Roman" pitchFamily="18" charset="0"/>
              </a:rPr>
              <a:t> </a:t>
            </a:r>
            <a:r>
              <a:rPr lang="en-US" sz="2400" i="1" dirty="0" err="1">
                <a:latin typeface="Times New Roman" pitchFamily="18" charset="0"/>
              </a:rPr>
              <a:t>chiết</a:t>
            </a:r>
            <a:r>
              <a:rPr lang="en-US" sz="2400" i="1" dirty="0">
                <a:latin typeface="Times New Roman" pitchFamily="18" charset="0"/>
              </a:rPr>
              <a:t> </a:t>
            </a:r>
            <a:r>
              <a:rPr lang="en-US" sz="2400" i="1" dirty="0" err="1">
                <a:latin typeface="Times New Roman" pitchFamily="18" charset="0"/>
              </a:rPr>
              <a:t>quang</a:t>
            </a:r>
            <a:r>
              <a:rPr lang="en-US" sz="2400" i="1" dirty="0">
                <a:latin typeface="Times New Roman" pitchFamily="18" charset="0"/>
              </a:rPr>
              <a:t> </a:t>
            </a:r>
            <a:r>
              <a:rPr lang="en-US" sz="2400" i="1" dirty="0" err="1">
                <a:latin typeface="Times New Roman" pitchFamily="18" charset="0"/>
              </a:rPr>
              <a:t>hơn</a:t>
            </a:r>
            <a:r>
              <a:rPr lang="en-US" sz="2400" i="1" dirty="0">
                <a:latin typeface="Times New Roman" pitchFamily="18" charset="0"/>
              </a:rPr>
              <a:t> </a:t>
            </a:r>
            <a:r>
              <a:rPr lang="en-US" sz="2400" i="1" dirty="0" err="1">
                <a:latin typeface="Times New Roman" pitchFamily="18" charset="0"/>
              </a:rPr>
              <a:t>môi</a:t>
            </a:r>
            <a:r>
              <a:rPr lang="en-US" sz="2400" i="1" dirty="0">
                <a:latin typeface="Times New Roman" pitchFamily="18" charset="0"/>
              </a:rPr>
              <a:t> </a:t>
            </a:r>
            <a:r>
              <a:rPr lang="en-US" sz="2400" i="1" dirty="0" err="1" smtClean="0">
                <a:latin typeface="Times New Roman" pitchFamily="18" charset="0"/>
              </a:rPr>
              <a:t>trường</a:t>
            </a:r>
            <a:r>
              <a:rPr lang="en-US" sz="2400" i="1" dirty="0" smtClean="0">
                <a:latin typeface="Times New Roman" pitchFamily="18" charset="0"/>
              </a:rPr>
              <a:t> </a:t>
            </a:r>
            <a:r>
              <a:rPr lang="en-US" sz="2400" i="1" dirty="0" err="1" smtClean="0">
                <a:latin typeface="Times New Roman" pitchFamily="18" charset="0"/>
              </a:rPr>
              <a:t>chứa</a:t>
            </a:r>
            <a:r>
              <a:rPr lang="en-US" sz="2400" i="1" dirty="0" smtClean="0">
                <a:latin typeface="Times New Roman" pitchFamily="18" charset="0"/>
              </a:rPr>
              <a:t> </a:t>
            </a:r>
            <a:r>
              <a:rPr lang="en-US" sz="2400" i="1" dirty="0" err="1">
                <a:latin typeface="Times New Roman" pitchFamily="18" charset="0"/>
              </a:rPr>
              <a:t>tia</a:t>
            </a:r>
            <a:r>
              <a:rPr lang="en-US" sz="2400" i="1" dirty="0">
                <a:latin typeface="Times New Roman" pitchFamily="18" charset="0"/>
              </a:rPr>
              <a:t> </a:t>
            </a:r>
            <a:r>
              <a:rPr lang="en-US" sz="2400" i="1" dirty="0" err="1" smtClean="0">
                <a:latin typeface="Times New Roman" pitchFamily="18" charset="0"/>
              </a:rPr>
              <a:t>tới</a:t>
            </a:r>
            <a:r>
              <a:rPr lang="en-US" sz="2400" i="1" dirty="0" smtClean="0">
                <a:latin typeface="Times New Roman" pitchFamily="18" charset="0"/>
              </a:rPr>
              <a:t>, </a:t>
            </a:r>
            <a:r>
              <a:rPr lang="en-US" sz="2400" i="1" dirty="0" err="1" smtClean="0">
                <a:solidFill>
                  <a:srgbClr val="FF0000"/>
                </a:solidFill>
                <a:latin typeface="Times New Roman" pitchFamily="18" charset="0"/>
              </a:rPr>
              <a:t>pha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dao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tia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phản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tăng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thêm</a:t>
            </a:r>
            <a:r>
              <a:rPr lang="en-US" sz="2400" i="1" dirty="0" smtClean="0">
                <a:solidFill>
                  <a:srgbClr val="FF0000"/>
                </a:solidFill>
                <a:latin typeface="Times New Roman" pitchFamily="18" charset="0"/>
              </a:rPr>
              <a:t> </a:t>
            </a:r>
            <a:r>
              <a:rPr lang="el-GR" sz="2400" i="1" dirty="0" smtClean="0">
                <a:solidFill>
                  <a:srgbClr val="FF0000"/>
                </a:solidFill>
                <a:latin typeface="Times New Roman" pitchFamily="18" charset="0"/>
              </a:rPr>
              <a:t>π</a:t>
            </a:r>
            <a:r>
              <a:rPr lang="en-US" sz="2400" i="1" dirty="0" smtClean="0">
                <a:solidFill>
                  <a:srgbClr val="FF0000"/>
                </a:solidFill>
                <a:latin typeface="Times New Roman" pitchFamily="18" charset="0"/>
              </a:rPr>
              <a:t>, hay </a:t>
            </a:r>
            <a:r>
              <a:rPr lang="en-US" sz="2400" i="1" dirty="0" err="1">
                <a:solidFill>
                  <a:srgbClr val="FF0000"/>
                </a:solidFill>
                <a:latin typeface="Times New Roman" pitchFamily="18" charset="0"/>
              </a:rPr>
              <a:t>quang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lộ</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tia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phản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dài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thêm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đoạn</a:t>
            </a:r>
            <a:r>
              <a:rPr lang="en-US" sz="2400" i="1" dirty="0" smtClean="0">
                <a:solidFill>
                  <a:srgbClr val="FF0000"/>
                </a:solidFill>
                <a:latin typeface="Times New Roman" pitchFamily="18" charset="0"/>
              </a:rPr>
              <a:t> </a:t>
            </a:r>
            <a:r>
              <a:rPr lang="el-GR" sz="2400" i="1" dirty="0">
                <a:solidFill>
                  <a:srgbClr val="FF0000"/>
                </a:solidFill>
                <a:latin typeface="Times New Roman" pitchFamily="18" charset="0"/>
                <a:cs typeface="Times New Roman" pitchFamily="18" charset="0"/>
              </a:rPr>
              <a:t>λ</a:t>
            </a:r>
            <a:r>
              <a:rPr lang="en-US" sz="2400" i="1" dirty="0">
                <a:solidFill>
                  <a:srgbClr val="FF0000"/>
                </a:solidFill>
                <a:latin typeface="Times New Roman" pitchFamily="18" charset="0"/>
                <a:cs typeface="Times New Roman" pitchFamily="18" charset="0"/>
              </a:rPr>
              <a:t>/2</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666" y="1373832"/>
            <a:ext cx="5958867" cy="3274368"/>
          </a:xfrm>
          <a:prstGeom prst="rect">
            <a:avLst/>
          </a:prstGeom>
        </p:spPr>
      </p:pic>
      <p:cxnSp>
        <p:nvCxnSpPr>
          <p:cNvPr id="9" name="Straight Arrow Connector 8"/>
          <p:cNvCxnSpPr/>
          <p:nvPr/>
        </p:nvCxnSpPr>
        <p:spPr>
          <a:xfrm>
            <a:off x="4533900" y="2209800"/>
            <a:ext cx="495300"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685801"/>
            <a:ext cx="6781800" cy="461665"/>
          </a:xfrm>
          <a:prstGeom prst="rect">
            <a:avLst/>
          </a:prstGeom>
        </p:spPr>
        <p:txBody>
          <a:bodyPr wrap="square">
            <a:spAutoFit/>
          </a:bodyPr>
          <a:lstStyle/>
          <a:p>
            <a:pPr marL="812800" indent="-812800"/>
            <a:r>
              <a:rPr lang="en-US" sz="2400" b="1" dirty="0" smtClean="0">
                <a:solidFill>
                  <a:schemeClr val="hlink"/>
                </a:solidFill>
                <a:latin typeface="Times New Roman" pitchFamily="18" charset="0"/>
                <a:cs typeface="Times New Roman" pitchFamily="18" charset="0"/>
              </a:rPr>
              <a:t>II</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Giao</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thoa</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gây</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bởi</a:t>
            </a:r>
            <a:r>
              <a:rPr lang="en-US" sz="2400" b="1" dirty="0">
                <a:solidFill>
                  <a:schemeClr val="hlink"/>
                </a:solidFill>
                <a:latin typeface="Times New Roman" pitchFamily="18" charset="0"/>
                <a:cs typeface="Times New Roman" pitchFamily="18" charset="0"/>
              </a:rPr>
              <a:t> </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bản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mỏng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có</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cùng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độ</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dày</a:t>
            </a:r>
            <a:endParaRPr lang="en-US" sz="2400" b="1" dirty="0">
              <a:solidFill>
                <a:schemeClr val="hlink"/>
              </a:solidFill>
              <a:latin typeface="Times New Roman" pitchFamily="18" charset="0"/>
            </a:endParaRPr>
          </a:p>
        </p:txBody>
      </p:sp>
      <p:sp>
        <p:nvSpPr>
          <p:cNvPr id="6" name="Rectangle 5"/>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228600" y="1143000"/>
            <a:ext cx="5410200" cy="830997"/>
          </a:xfrm>
          <a:prstGeom prst="rect">
            <a:avLst/>
          </a:prstGeom>
        </p:spPr>
        <p:txBody>
          <a:bodyPr wrap="square">
            <a:spAutoFit/>
          </a:bodyPr>
          <a:lstStyle/>
          <a:p>
            <a:r>
              <a:rPr lang="en-US" sz="2400" dirty="0" err="1">
                <a:latin typeface="Times" pitchFamily="18" charset="0"/>
              </a:rPr>
              <a:t>H</a:t>
            </a:r>
            <a:r>
              <a:rPr lang="en-US" sz="2400" dirty="0" err="1" smtClean="0">
                <a:latin typeface="Times" pitchFamily="18" charset="0"/>
              </a:rPr>
              <a:t>iệu</a:t>
            </a:r>
            <a:r>
              <a:rPr lang="en-US" sz="2400" dirty="0" smtClean="0">
                <a:latin typeface="Times" pitchFamily="18" charset="0"/>
              </a:rPr>
              <a:t> </a:t>
            </a:r>
            <a:r>
              <a:rPr lang="en-US" sz="2400" dirty="0" err="1">
                <a:latin typeface="Times" pitchFamily="18" charset="0"/>
              </a:rPr>
              <a:t>quang</a:t>
            </a:r>
            <a:r>
              <a:rPr lang="en-US" sz="2400" dirty="0">
                <a:latin typeface="Times" pitchFamily="18" charset="0"/>
              </a:rPr>
              <a:t> </a:t>
            </a:r>
            <a:r>
              <a:rPr lang="en-US" sz="2400" dirty="0" err="1" smtClean="0">
                <a:latin typeface="Times" pitchFamily="18" charset="0"/>
              </a:rPr>
              <a:t>lộ</a:t>
            </a:r>
            <a:r>
              <a:rPr lang="en-US" sz="2400" dirty="0" smtClean="0">
                <a:latin typeface="Times" pitchFamily="18" charset="0"/>
              </a:rPr>
              <a:t> </a:t>
            </a:r>
            <a:r>
              <a:rPr lang="en-US" sz="2400" dirty="0" err="1" smtClean="0">
                <a:latin typeface="Times" pitchFamily="18" charset="0"/>
              </a:rPr>
              <a:t>của</a:t>
            </a:r>
            <a:r>
              <a:rPr lang="en-US" sz="2400" dirty="0" smtClean="0">
                <a:latin typeface="Times" pitchFamily="18" charset="0"/>
              </a:rPr>
              <a:t> </a:t>
            </a:r>
            <a:r>
              <a:rPr lang="en-US" sz="2400" dirty="0" err="1">
                <a:latin typeface="Times" pitchFamily="18" charset="0"/>
              </a:rPr>
              <a:t>hai</a:t>
            </a:r>
            <a:r>
              <a:rPr lang="en-US" sz="2400" dirty="0">
                <a:latin typeface="Times" pitchFamily="18" charset="0"/>
              </a:rPr>
              <a:t> </a:t>
            </a:r>
            <a:r>
              <a:rPr lang="en-US" sz="2400" dirty="0" err="1">
                <a:latin typeface="Times" pitchFamily="18" charset="0"/>
              </a:rPr>
              <a:t>chùm</a:t>
            </a:r>
            <a:r>
              <a:rPr lang="en-US" sz="2400" dirty="0">
                <a:latin typeface="Times" pitchFamily="18" charset="0"/>
              </a:rPr>
              <a:t> </a:t>
            </a:r>
            <a:r>
              <a:rPr lang="en-US" sz="2400" dirty="0" err="1" smtClean="0">
                <a:latin typeface="Times" pitchFamily="18" charset="0"/>
              </a:rPr>
              <a:t>tia</a:t>
            </a:r>
            <a:r>
              <a:rPr lang="en-US" sz="2400" dirty="0" smtClean="0">
                <a:latin typeface="Times" pitchFamily="18" charset="0"/>
              </a:rPr>
              <a:t> ABR</a:t>
            </a:r>
            <a:r>
              <a:rPr lang="en-US" sz="2400" baseline="-25000" dirty="0" smtClean="0">
                <a:latin typeface="Times" pitchFamily="18" charset="0"/>
              </a:rPr>
              <a:t>2</a:t>
            </a:r>
            <a:r>
              <a:rPr lang="en-US" sz="2400" dirty="0" smtClean="0">
                <a:latin typeface="Times" pitchFamily="18" charset="0"/>
              </a:rPr>
              <a:t> </a:t>
            </a:r>
            <a:r>
              <a:rPr lang="en-US" sz="2400" dirty="0" err="1" smtClean="0">
                <a:latin typeface="Times" pitchFamily="18" charset="0"/>
              </a:rPr>
              <a:t>và</a:t>
            </a:r>
            <a:r>
              <a:rPr lang="en-US" sz="2400" dirty="0" smtClean="0">
                <a:latin typeface="Times" pitchFamily="18" charset="0"/>
              </a:rPr>
              <a:t> AR</a:t>
            </a:r>
            <a:r>
              <a:rPr lang="en-US" sz="2400" baseline="-25000" dirty="0" smtClean="0">
                <a:latin typeface="Times" pitchFamily="18" charset="0"/>
              </a:rPr>
              <a:t>1</a:t>
            </a:r>
            <a:r>
              <a:rPr lang="en-US" sz="2400" dirty="0" smtClean="0">
                <a:latin typeface="Times" pitchFamily="18" charset="0"/>
              </a:rPr>
              <a:t>:  </a:t>
            </a:r>
            <a:endParaRPr lang="en-US" sz="2400" dirty="0">
              <a:latin typeface="Times" pitchFamily="18" charset="0"/>
            </a:endParaRPr>
          </a:p>
        </p:txBody>
      </p:sp>
      <p:sp>
        <p:nvSpPr>
          <p:cNvPr id="3" name="Rectangle 2"/>
          <p:cNvSpPr/>
          <p:nvPr/>
        </p:nvSpPr>
        <p:spPr>
          <a:xfrm>
            <a:off x="533400" y="2205335"/>
            <a:ext cx="5287327" cy="461665"/>
          </a:xfrm>
          <a:prstGeom prst="rect">
            <a:avLst/>
          </a:prstGeom>
        </p:spPr>
        <p:txBody>
          <a:bodyPr wrap="square">
            <a:spAutoFit/>
          </a:bodyPr>
          <a:lstStyle/>
          <a:p>
            <a:r>
              <a:rPr lang="fr-FR" sz="2400" dirty="0">
                <a:latin typeface="Times" pitchFamily="18" charset="0"/>
              </a:rPr>
              <a:t>Δ</a:t>
            </a:r>
            <a:r>
              <a:rPr lang="en-US" sz="2400" dirty="0">
                <a:latin typeface="Times" pitchFamily="18" charset="0"/>
              </a:rPr>
              <a:t>L=L</a:t>
            </a:r>
            <a:r>
              <a:rPr lang="en-US" sz="2400" baseline="-25000" dirty="0">
                <a:latin typeface="Times" pitchFamily="18" charset="0"/>
              </a:rPr>
              <a:t>1</a:t>
            </a:r>
            <a:r>
              <a:rPr lang="en-US" sz="2400" dirty="0">
                <a:latin typeface="Times" pitchFamily="18" charset="0"/>
              </a:rPr>
              <a:t>-L</a:t>
            </a:r>
            <a:r>
              <a:rPr lang="en-US" sz="2400" baseline="-25000" dirty="0">
                <a:latin typeface="Times" pitchFamily="18" charset="0"/>
              </a:rPr>
              <a:t>2</a:t>
            </a:r>
            <a:r>
              <a:rPr lang="en-US" sz="2400" dirty="0">
                <a:latin typeface="Times" pitchFamily="18" charset="0"/>
              </a:rPr>
              <a:t> = </a:t>
            </a:r>
            <a:r>
              <a:rPr lang="en-US" sz="2400" dirty="0" smtClean="0">
                <a:latin typeface="Times" pitchFamily="18" charset="0"/>
              </a:rPr>
              <a:t>(ABM) </a:t>
            </a:r>
            <a:r>
              <a:rPr lang="en-US" sz="2400" dirty="0">
                <a:latin typeface="Times" pitchFamily="18" charset="0"/>
              </a:rPr>
              <a:t>– </a:t>
            </a:r>
            <a:r>
              <a:rPr lang="en-US" sz="2400" dirty="0" smtClean="0">
                <a:latin typeface="Times" pitchFamily="18" charset="0"/>
              </a:rPr>
              <a:t>(AH)</a:t>
            </a:r>
            <a:r>
              <a:rPr lang="en-US" sz="2400" dirty="0">
                <a:latin typeface="Times" pitchFamily="18" charset="0"/>
              </a:rPr>
              <a:t>	</a:t>
            </a: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606465181"/>
              </p:ext>
            </p:extLst>
          </p:nvPr>
        </p:nvGraphicFramePr>
        <p:xfrm>
          <a:off x="401638" y="3124200"/>
          <a:ext cx="4064000" cy="766763"/>
        </p:xfrm>
        <a:graphic>
          <a:graphicData uri="http://schemas.openxmlformats.org/presentationml/2006/ole">
            <mc:AlternateContent xmlns:mc="http://schemas.openxmlformats.org/markup-compatibility/2006">
              <mc:Choice xmlns:v="urn:schemas-microsoft-com:vml" Requires="v">
                <p:oleObj spid="_x0000_s19493" name="Equation" r:id="rId3" imgW="2070000" imgH="393480" progId="Equation.3">
                  <p:embed/>
                </p:oleObj>
              </mc:Choice>
              <mc:Fallback>
                <p:oleObj name="Equation" r:id="rId3" imgW="2070000" imgH="393480" progId="Equation.3">
                  <p:embed/>
                  <p:pic>
                    <p:nvPicPr>
                      <p:cNvPr id="0" name="Object 3"/>
                      <p:cNvPicPr>
                        <a:picLocks noChangeAspect="1" noChangeArrowheads="1"/>
                      </p:cNvPicPr>
                      <p:nvPr/>
                    </p:nvPicPr>
                    <p:blipFill>
                      <a:blip r:embed="rId4"/>
                      <a:srcRect/>
                      <a:stretch>
                        <a:fillRect/>
                      </a:stretch>
                    </p:blipFill>
                    <p:spPr bwMode="auto">
                      <a:xfrm>
                        <a:off x="401638" y="3124200"/>
                        <a:ext cx="4064000" cy="766763"/>
                      </a:xfrm>
                      <a:prstGeom prst="rect">
                        <a:avLst/>
                      </a:prstGeom>
                      <a:noFill/>
                    </p:spPr>
                  </p:pic>
                </p:oleObj>
              </mc:Fallback>
            </mc:AlternateContent>
          </a:graphicData>
        </a:graphic>
      </p:graphicFrame>
      <p:sp>
        <p:nvSpPr>
          <p:cNvPr id="10" name="Rectangle 9"/>
          <p:cNvSpPr/>
          <p:nvPr/>
        </p:nvSpPr>
        <p:spPr>
          <a:xfrm>
            <a:off x="228600" y="4450140"/>
            <a:ext cx="8763000" cy="1569660"/>
          </a:xfrm>
          <a:prstGeom prst="rect">
            <a:avLst/>
          </a:prstGeom>
        </p:spPr>
        <p:txBody>
          <a:bodyPr wrap="square">
            <a:spAutoFit/>
          </a:bodyPr>
          <a:lstStyle/>
          <a:p>
            <a:pPr algn="just"/>
            <a:r>
              <a:rPr lang="fr-FR" sz="2400" dirty="0">
                <a:latin typeface="Times" pitchFamily="18" charset="0"/>
              </a:rPr>
              <a:t>Do </a:t>
            </a:r>
            <a:r>
              <a:rPr lang="fr-FR" sz="2400" dirty="0" err="1">
                <a:latin typeface="Times" pitchFamily="18" charset="0"/>
              </a:rPr>
              <a:t>bản</a:t>
            </a:r>
            <a:r>
              <a:rPr lang="fr-FR" sz="2400" dirty="0">
                <a:latin typeface="Times" pitchFamily="18" charset="0"/>
              </a:rPr>
              <a:t> </a:t>
            </a:r>
            <a:r>
              <a:rPr lang="fr-FR" sz="2400" dirty="0" err="1">
                <a:latin typeface="Times" pitchFamily="18" charset="0"/>
              </a:rPr>
              <a:t>được</a:t>
            </a:r>
            <a:r>
              <a:rPr lang="fr-FR" sz="2400" dirty="0">
                <a:latin typeface="Times" pitchFamily="18" charset="0"/>
              </a:rPr>
              <a:t> </a:t>
            </a:r>
            <a:r>
              <a:rPr lang="fr-FR" sz="2400" dirty="0" err="1">
                <a:latin typeface="Times" pitchFamily="18" charset="0"/>
              </a:rPr>
              <a:t>chiếu</a:t>
            </a:r>
            <a:r>
              <a:rPr lang="fr-FR" sz="2400" dirty="0">
                <a:latin typeface="Times" pitchFamily="18" charset="0"/>
              </a:rPr>
              <a:t> </a:t>
            </a:r>
            <a:r>
              <a:rPr lang="fr-FR" sz="2400" dirty="0" err="1">
                <a:latin typeface="Times" pitchFamily="18" charset="0"/>
              </a:rPr>
              <a:t>bằng</a:t>
            </a:r>
            <a:r>
              <a:rPr lang="fr-FR" sz="2400" dirty="0">
                <a:latin typeface="Times" pitchFamily="18" charset="0"/>
              </a:rPr>
              <a:t> </a:t>
            </a:r>
            <a:r>
              <a:rPr lang="fr-FR" sz="2400" dirty="0" err="1">
                <a:latin typeface="Times" pitchFamily="18" charset="0"/>
              </a:rPr>
              <a:t>nguồn</a:t>
            </a:r>
            <a:r>
              <a:rPr lang="fr-FR" sz="2400" dirty="0">
                <a:latin typeface="Times" pitchFamily="18" charset="0"/>
              </a:rPr>
              <a:t> </a:t>
            </a:r>
            <a:r>
              <a:rPr lang="fr-FR" sz="2400" dirty="0" err="1">
                <a:latin typeface="Times" pitchFamily="18" charset="0"/>
              </a:rPr>
              <a:t>sáng</a:t>
            </a:r>
            <a:r>
              <a:rPr lang="fr-FR" sz="2400" dirty="0">
                <a:latin typeface="Times" pitchFamily="18" charset="0"/>
              </a:rPr>
              <a:t> </a:t>
            </a:r>
            <a:r>
              <a:rPr lang="fr-FR" sz="2400" dirty="0" err="1">
                <a:latin typeface="Times" pitchFamily="18" charset="0"/>
              </a:rPr>
              <a:t>rộng</a:t>
            </a:r>
            <a:r>
              <a:rPr lang="fr-FR" sz="2400" dirty="0">
                <a:latin typeface="Times" pitchFamily="18" charset="0"/>
              </a:rPr>
              <a:t>, </a:t>
            </a:r>
            <a:r>
              <a:rPr lang="fr-FR" sz="2400" dirty="0" err="1">
                <a:latin typeface="Times" pitchFamily="18" charset="0"/>
              </a:rPr>
              <a:t>cho</a:t>
            </a:r>
            <a:r>
              <a:rPr lang="fr-FR" sz="2400" dirty="0">
                <a:latin typeface="Times" pitchFamily="18" charset="0"/>
              </a:rPr>
              <a:t> </a:t>
            </a:r>
            <a:r>
              <a:rPr lang="fr-FR" sz="2400" dirty="0" err="1">
                <a:latin typeface="Times" pitchFamily="18" charset="0"/>
              </a:rPr>
              <a:t>nên</a:t>
            </a:r>
            <a:r>
              <a:rPr lang="fr-FR" sz="2400" dirty="0">
                <a:latin typeface="Times" pitchFamily="18" charset="0"/>
              </a:rPr>
              <a:t> </a:t>
            </a:r>
            <a:r>
              <a:rPr lang="fr-FR" sz="2400" dirty="0" err="1">
                <a:latin typeface="Times" pitchFamily="18" charset="0"/>
              </a:rPr>
              <a:t>có</a:t>
            </a:r>
            <a:r>
              <a:rPr lang="fr-FR" sz="2400" dirty="0">
                <a:latin typeface="Times" pitchFamily="18" charset="0"/>
              </a:rPr>
              <a:t> </a:t>
            </a:r>
            <a:r>
              <a:rPr lang="fr-FR" sz="2400" dirty="0" err="1">
                <a:latin typeface="Times" pitchFamily="18" charset="0"/>
              </a:rPr>
              <a:t>nhiều</a:t>
            </a:r>
            <a:r>
              <a:rPr lang="fr-FR" sz="2400" dirty="0">
                <a:latin typeface="Times" pitchFamily="18" charset="0"/>
              </a:rPr>
              <a:t> </a:t>
            </a:r>
            <a:r>
              <a:rPr lang="fr-FR" sz="2400" dirty="0" err="1">
                <a:latin typeface="Times" pitchFamily="18" charset="0"/>
              </a:rPr>
              <a:t>chùm</a:t>
            </a:r>
            <a:r>
              <a:rPr lang="fr-FR" sz="2400" dirty="0">
                <a:latin typeface="Times" pitchFamily="18" charset="0"/>
              </a:rPr>
              <a:t> </a:t>
            </a:r>
            <a:r>
              <a:rPr lang="fr-FR" sz="2400" dirty="0" err="1">
                <a:latin typeface="Times" pitchFamily="18" charset="0"/>
              </a:rPr>
              <a:t>sáng</a:t>
            </a:r>
            <a:r>
              <a:rPr lang="fr-FR" sz="2400" dirty="0">
                <a:latin typeface="Times" pitchFamily="18" charset="0"/>
              </a:rPr>
              <a:t> </a:t>
            </a:r>
            <a:r>
              <a:rPr lang="fr-FR" sz="2400" dirty="0" err="1">
                <a:latin typeface="Times" pitchFamily="18" charset="0"/>
              </a:rPr>
              <a:t>rọi</a:t>
            </a:r>
            <a:r>
              <a:rPr lang="fr-FR" sz="2400" dirty="0">
                <a:latin typeface="Times" pitchFamily="18" charset="0"/>
              </a:rPr>
              <a:t> </a:t>
            </a:r>
            <a:r>
              <a:rPr lang="fr-FR" sz="2400" dirty="0" err="1">
                <a:latin typeface="Times" pitchFamily="18" charset="0"/>
              </a:rPr>
              <a:t>lên</a:t>
            </a:r>
            <a:r>
              <a:rPr lang="fr-FR" sz="2400" dirty="0">
                <a:latin typeface="Times" pitchFamily="18" charset="0"/>
              </a:rPr>
              <a:t> </a:t>
            </a:r>
            <a:r>
              <a:rPr lang="fr-FR" sz="2400" dirty="0" err="1">
                <a:latin typeface="Times" pitchFamily="18" charset="0"/>
              </a:rPr>
              <a:t>bản</a:t>
            </a:r>
            <a:r>
              <a:rPr lang="fr-FR" sz="2400" dirty="0">
                <a:latin typeface="Times" pitchFamily="18" charset="0"/>
              </a:rPr>
              <a:t> </a:t>
            </a:r>
            <a:r>
              <a:rPr lang="fr-FR" sz="2400" dirty="0" err="1">
                <a:latin typeface="Times" pitchFamily="18" charset="0"/>
              </a:rPr>
              <a:t>dưới</a:t>
            </a:r>
            <a:r>
              <a:rPr lang="fr-FR" sz="2400" dirty="0">
                <a:latin typeface="Times" pitchFamily="18" charset="0"/>
              </a:rPr>
              <a:t> </a:t>
            </a:r>
            <a:r>
              <a:rPr lang="fr-FR" sz="2400" dirty="0" err="1" smtClean="0">
                <a:latin typeface="Times" pitchFamily="18" charset="0"/>
              </a:rPr>
              <a:t>cùng</a:t>
            </a:r>
            <a:r>
              <a:rPr lang="fr-FR" sz="2400" dirty="0" smtClean="0">
                <a:latin typeface="Times" pitchFamily="18" charset="0"/>
              </a:rPr>
              <a:t> </a:t>
            </a:r>
            <a:r>
              <a:rPr lang="fr-FR" sz="2400" dirty="0" err="1">
                <a:latin typeface="Times" pitchFamily="18" charset="0"/>
              </a:rPr>
              <a:t>góc</a:t>
            </a:r>
            <a:r>
              <a:rPr lang="fr-FR" sz="2400" dirty="0">
                <a:latin typeface="Times" pitchFamily="18" charset="0"/>
              </a:rPr>
              <a:t> </a:t>
            </a:r>
            <a:r>
              <a:rPr lang="fr-FR" sz="2400" dirty="0" err="1">
                <a:latin typeface="Times" pitchFamily="18" charset="0"/>
              </a:rPr>
              <a:t>tới</a:t>
            </a:r>
            <a:r>
              <a:rPr lang="fr-FR" sz="2400" dirty="0">
                <a:latin typeface="Times" pitchFamily="18" charset="0"/>
              </a:rPr>
              <a:t> </a:t>
            </a:r>
            <a:r>
              <a:rPr lang="fr-FR" sz="2400" i="1" dirty="0" smtClean="0">
                <a:latin typeface="Times" pitchFamily="18" charset="0"/>
              </a:rPr>
              <a:t>i</a:t>
            </a:r>
            <a:r>
              <a:rPr lang="fr-FR" sz="2400" dirty="0" smtClean="0">
                <a:latin typeface="Times" pitchFamily="18" charset="0"/>
              </a:rPr>
              <a:t> </a:t>
            </a:r>
            <a:r>
              <a:rPr lang="fr-FR" sz="2400" dirty="0" err="1">
                <a:latin typeface="Times" pitchFamily="18" charset="0"/>
              </a:rPr>
              <a:t>Xét</a:t>
            </a:r>
            <a:r>
              <a:rPr lang="fr-FR" sz="2400" dirty="0">
                <a:latin typeface="Times" pitchFamily="18" charset="0"/>
              </a:rPr>
              <a:t> </a:t>
            </a:r>
            <a:r>
              <a:rPr lang="fr-FR" sz="2400" dirty="0" err="1">
                <a:latin typeface="Times" pitchFamily="18" charset="0"/>
              </a:rPr>
              <a:t>chùm</a:t>
            </a:r>
            <a:r>
              <a:rPr lang="fr-FR" sz="2400" dirty="0">
                <a:latin typeface="Times" pitchFamily="18" charset="0"/>
              </a:rPr>
              <a:t> </a:t>
            </a:r>
            <a:r>
              <a:rPr lang="fr-FR" sz="2400" dirty="0" err="1">
                <a:latin typeface="Times" pitchFamily="18" charset="0"/>
              </a:rPr>
              <a:t>sáng</a:t>
            </a:r>
            <a:r>
              <a:rPr lang="fr-FR" sz="2400" dirty="0">
                <a:latin typeface="Times" pitchFamily="18" charset="0"/>
              </a:rPr>
              <a:t> </a:t>
            </a:r>
            <a:r>
              <a:rPr lang="fr-FR" sz="2400" dirty="0" err="1">
                <a:latin typeface="Times" pitchFamily="18" charset="0"/>
              </a:rPr>
              <a:t>có</a:t>
            </a:r>
            <a:r>
              <a:rPr lang="fr-FR" sz="2400" dirty="0">
                <a:latin typeface="Times" pitchFamily="18" charset="0"/>
              </a:rPr>
              <a:t> </a:t>
            </a:r>
            <a:r>
              <a:rPr lang="fr-FR" sz="2400" dirty="0" err="1">
                <a:latin typeface="Times" pitchFamily="18" charset="0"/>
              </a:rPr>
              <a:t>cùng</a:t>
            </a:r>
            <a:r>
              <a:rPr lang="fr-FR" sz="2400" dirty="0">
                <a:latin typeface="Times" pitchFamily="18" charset="0"/>
              </a:rPr>
              <a:t> </a:t>
            </a:r>
            <a:r>
              <a:rPr lang="fr-FR" sz="2400" dirty="0" err="1">
                <a:latin typeface="Times" pitchFamily="18" charset="0"/>
              </a:rPr>
              <a:t>góc</a:t>
            </a:r>
            <a:r>
              <a:rPr lang="fr-FR" sz="2400" dirty="0">
                <a:latin typeface="Times" pitchFamily="18" charset="0"/>
              </a:rPr>
              <a:t> </a:t>
            </a:r>
            <a:r>
              <a:rPr lang="fr-FR" sz="2400" dirty="0" err="1" smtClean="0">
                <a:latin typeface="Times" pitchFamily="18" charset="0"/>
              </a:rPr>
              <a:t>tới</a:t>
            </a:r>
            <a:r>
              <a:rPr lang="fr-FR" sz="2400" dirty="0">
                <a:latin typeface="Times" pitchFamily="18" charset="0"/>
              </a:rPr>
              <a:t> </a:t>
            </a:r>
            <a:r>
              <a:rPr lang="fr-FR" sz="2400" i="1" dirty="0" smtClean="0">
                <a:latin typeface="Times" pitchFamily="18" charset="0"/>
              </a:rPr>
              <a:t>i</a:t>
            </a:r>
            <a:r>
              <a:rPr lang="fr-FR" sz="2400" dirty="0" smtClean="0">
                <a:latin typeface="Times" pitchFamily="18" charset="0"/>
              </a:rPr>
              <a:t> </a:t>
            </a:r>
            <a:r>
              <a:rPr lang="fr-FR" sz="2400" dirty="0" err="1" smtClean="0">
                <a:latin typeface="Times" pitchFamily="18" charset="0"/>
              </a:rPr>
              <a:t>sẽ</a:t>
            </a:r>
            <a:r>
              <a:rPr lang="fr-FR" sz="2400" dirty="0" smtClean="0">
                <a:latin typeface="Times" pitchFamily="18" charset="0"/>
              </a:rPr>
              <a:t> </a:t>
            </a:r>
            <a:r>
              <a:rPr lang="fr-FR" sz="2400" dirty="0" err="1">
                <a:latin typeface="Times" pitchFamily="18" charset="0"/>
              </a:rPr>
              <a:t>hội</a:t>
            </a:r>
            <a:r>
              <a:rPr lang="fr-FR" sz="2400" dirty="0">
                <a:latin typeface="Times" pitchFamily="18" charset="0"/>
              </a:rPr>
              <a:t> </a:t>
            </a:r>
            <a:r>
              <a:rPr lang="fr-FR" sz="2400" dirty="0" err="1">
                <a:latin typeface="Times" pitchFamily="18" charset="0"/>
              </a:rPr>
              <a:t>tụ</a:t>
            </a:r>
            <a:r>
              <a:rPr lang="fr-FR" sz="2400" dirty="0">
                <a:latin typeface="Times" pitchFamily="18" charset="0"/>
              </a:rPr>
              <a:t> </a:t>
            </a:r>
            <a:r>
              <a:rPr lang="fr-FR" sz="2400" dirty="0" err="1">
                <a:latin typeface="Times" pitchFamily="18" charset="0"/>
              </a:rPr>
              <a:t>tại</a:t>
            </a:r>
            <a:r>
              <a:rPr lang="fr-FR" sz="2400" dirty="0">
                <a:latin typeface="Times" pitchFamily="18" charset="0"/>
              </a:rPr>
              <a:t> </a:t>
            </a:r>
            <a:r>
              <a:rPr lang="fr-FR" sz="2400" dirty="0" err="1">
                <a:latin typeface="Times" pitchFamily="18" charset="0"/>
              </a:rPr>
              <a:t>một</a:t>
            </a:r>
            <a:r>
              <a:rPr lang="fr-FR" sz="2400" dirty="0">
                <a:latin typeface="Times" pitchFamily="18" charset="0"/>
              </a:rPr>
              <a:t> </a:t>
            </a:r>
            <a:r>
              <a:rPr lang="fr-FR" sz="2400" dirty="0" err="1">
                <a:latin typeface="Times" pitchFamily="18" charset="0"/>
              </a:rPr>
              <a:t>điểm</a:t>
            </a:r>
            <a:r>
              <a:rPr lang="fr-FR" sz="2400" dirty="0">
                <a:latin typeface="Times" pitchFamily="18" charset="0"/>
              </a:rPr>
              <a:t> </a:t>
            </a:r>
            <a:r>
              <a:rPr lang="fr-FR" sz="2400" dirty="0" err="1">
                <a:latin typeface="Times" pitchFamily="18" charset="0"/>
              </a:rPr>
              <a:t>nằm</a:t>
            </a:r>
            <a:r>
              <a:rPr lang="fr-FR" sz="2400" dirty="0">
                <a:latin typeface="Times" pitchFamily="18" charset="0"/>
              </a:rPr>
              <a:t> </a:t>
            </a:r>
            <a:r>
              <a:rPr lang="fr-FR" sz="2400" dirty="0" err="1">
                <a:latin typeface="Times" pitchFamily="18" charset="0"/>
              </a:rPr>
              <a:t>trên</a:t>
            </a:r>
            <a:r>
              <a:rPr lang="fr-FR" sz="2400" dirty="0">
                <a:latin typeface="Times" pitchFamily="18" charset="0"/>
              </a:rPr>
              <a:t> </a:t>
            </a:r>
            <a:r>
              <a:rPr lang="fr-FR" sz="2400" dirty="0" err="1">
                <a:latin typeface="Times" pitchFamily="18" charset="0"/>
              </a:rPr>
              <a:t>đường</a:t>
            </a:r>
            <a:r>
              <a:rPr lang="fr-FR" sz="2400" dirty="0">
                <a:latin typeface="Times" pitchFamily="18" charset="0"/>
              </a:rPr>
              <a:t> </a:t>
            </a:r>
            <a:r>
              <a:rPr lang="fr-FR" sz="2400" dirty="0" err="1">
                <a:latin typeface="Times" pitchFamily="18" charset="0"/>
              </a:rPr>
              <a:t>tròn</a:t>
            </a:r>
            <a:r>
              <a:rPr lang="fr-FR" sz="2400" dirty="0">
                <a:latin typeface="Times" pitchFamily="18" charset="0"/>
              </a:rPr>
              <a:t> </a:t>
            </a:r>
            <a:r>
              <a:rPr lang="fr-FR" sz="2400" dirty="0" err="1">
                <a:latin typeface="Times" pitchFamily="18" charset="0"/>
              </a:rPr>
              <a:t>có</a:t>
            </a:r>
            <a:r>
              <a:rPr lang="fr-FR" sz="2400" dirty="0">
                <a:latin typeface="Times" pitchFamily="18" charset="0"/>
              </a:rPr>
              <a:t> </a:t>
            </a:r>
            <a:r>
              <a:rPr lang="fr-FR" sz="2400" dirty="0" err="1">
                <a:latin typeface="Times" pitchFamily="18" charset="0"/>
              </a:rPr>
              <a:t>tâm</a:t>
            </a:r>
            <a:r>
              <a:rPr lang="fr-FR" sz="2400" dirty="0">
                <a:latin typeface="Times" pitchFamily="18" charset="0"/>
              </a:rPr>
              <a:t> </a:t>
            </a:r>
            <a:r>
              <a:rPr lang="fr-FR" sz="2400" dirty="0" err="1">
                <a:latin typeface="Times" pitchFamily="18" charset="0"/>
              </a:rPr>
              <a:t>tại</a:t>
            </a:r>
            <a:r>
              <a:rPr lang="fr-FR" sz="2400" dirty="0">
                <a:latin typeface="Times" pitchFamily="18" charset="0"/>
              </a:rPr>
              <a:t> </a:t>
            </a:r>
            <a:r>
              <a:rPr lang="fr-FR" sz="2400" dirty="0" smtClean="0">
                <a:latin typeface="Times" pitchFamily="18" charset="0"/>
              </a:rPr>
              <a:t>F </a:t>
            </a:r>
            <a:r>
              <a:rPr lang="fr-FR" sz="2400" dirty="0" err="1" smtClean="0">
                <a:latin typeface="Times" pitchFamily="18" charset="0"/>
              </a:rPr>
              <a:t>của</a:t>
            </a:r>
            <a:r>
              <a:rPr lang="fr-FR" sz="2400" dirty="0" smtClean="0">
                <a:latin typeface="Times" pitchFamily="18" charset="0"/>
              </a:rPr>
              <a:t> </a:t>
            </a:r>
            <a:r>
              <a:rPr lang="fr-FR" sz="2400" dirty="0" err="1" smtClean="0">
                <a:latin typeface="Times" pitchFamily="18" charset="0"/>
              </a:rPr>
              <a:t>thấu</a:t>
            </a:r>
            <a:r>
              <a:rPr lang="fr-FR" sz="2400" dirty="0" smtClean="0">
                <a:latin typeface="Times" pitchFamily="18" charset="0"/>
              </a:rPr>
              <a:t> </a:t>
            </a:r>
            <a:r>
              <a:rPr lang="fr-FR" sz="2400" dirty="0" err="1" smtClean="0">
                <a:latin typeface="Times" pitchFamily="18" charset="0"/>
              </a:rPr>
              <a:t>kính</a:t>
            </a:r>
            <a:r>
              <a:rPr lang="fr-FR" sz="2400" dirty="0" smtClean="0">
                <a:latin typeface="Times" pitchFamily="18" charset="0"/>
              </a:rPr>
              <a:t> </a:t>
            </a:r>
            <a:r>
              <a:rPr lang="fr-FR" sz="2400" dirty="0" err="1" smtClean="0">
                <a:latin typeface="Times" pitchFamily="18" charset="0"/>
              </a:rPr>
              <a:t>hội</a:t>
            </a:r>
            <a:r>
              <a:rPr lang="fr-FR" sz="2400" dirty="0" smtClean="0">
                <a:latin typeface="Times" pitchFamily="18" charset="0"/>
              </a:rPr>
              <a:t> </a:t>
            </a:r>
            <a:r>
              <a:rPr lang="fr-FR" sz="2400" dirty="0" err="1" smtClean="0">
                <a:latin typeface="Times" pitchFamily="18" charset="0"/>
              </a:rPr>
              <a:t>tụ</a:t>
            </a:r>
            <a:r>
              <a:rPr lang="fr-FR" sz="2400" dirty="0" smtClean="0">
                <a:latin typeface="Times" pitchFamily="18" charset="0"/>
              </a:rPr>
              <a:t>. </a:t>
            </a:r>
            <a:endParaRPr lang="en-US" sz="2400" dirty="0">
              <a:latin typeface="Times" pitchFamily="18"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3468" y="1249314"/>
            <a:ext cx="3810532" cy="3048426"/>
          </a:xfrm>
          <a:prstGeom prst="rect">
            <a:avLst/>
          </a:prstGeom>
        </p:spPr>
      </p:pic>
    </p:spTree>
    <p:extLst>
      <p:ext uri="{BB962C8B-B14F-4D97-AF65-F5344CB8AC3E}">
        <p14:creationId xmlns:p14="http://schemas.microsoft.com/office/powerpoint/2010/main" val="223084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1"/>
            <a:ext cx="8763000" cy="461665"/>
          </a:xfrm>
          <a:prstGeom prst="rect">
            <a:avLst/>
          </a:prstGeom>
        </p:spPr>
        <p:txBody>
          <a:bodyPr wrap="square">
            <a:spAutoFit/>
          </a:bodyPr>
          <a:lstStyle/>
          <a:p>
            <a:pPr marL="812800" indent="-812800"/>
            <a:r>
              <a:rPr lang="en-US" sz="2400" b="1" dirty="0" smtClean="0">
                <a:solidFill>
                  <a:schemeClr val="hlink"/>
                </a:solidFill>
                <a:latin typeface="Times New Roman" pitchFamily="18" charset="0"/>
                <a:cs typeface="Times New Roman" pitchFamily="18" charset="0"/>
              </a:rPr>
              <a:t>III</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Giao</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thoa</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gây</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bởi</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bản</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mỏng</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có</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độ</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dày</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thay</a:t>
            </a:r>
            <a:r>
              <a:rPr lang="en-US" sz="2400" b="1" dirty="0">
                <a:solidFill>
                  <a:schemeClr val="hlink"/>
                </a:solidFill>
                <a:latin typeface="Times New Roman" pitchFamily="18" charset="0"/>
                <a:cs typeface="Times New Roman" pitchFamily="18" charset="0"/>
              </a:rPr>
              <a:t> </a:t>
            </a:r>
            <a:r>
              <a:rPr lang="en-US" sz="2400" b="1" dirty="0" err="1">
                <a:solidFill>
                  <a:schemeClr val="hlink"/>
                </a:solidFill>
                <a:latin typeface="Times New Roman" pitchFamily="18" charset="0"/>
                <a:cs typeface="Times New Roman" pitchFamily="18" charset="0"/>
              </a:rPr>
              <a:t>đổi</a:t>
            </a:r>
            <a:endParaRPr lang="en-US" sz="2400" b="1" dirty="0">
              <a:solidFill>
                <a:schemeClr val="hlink"/>
              </a:solidFill>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316331984"/>
              </p:ext>
            </p:extLst>
          </p:nvPr>
        </p:nvGraphicFramePr>
        <p:xfrm>
          <a:off x="685800" y="3124200"/>
          <a:ext cx="3648075" cy="784225"/>
        </p:xfrm>
        <a:graphic>
          <a:graphicData uri="http://schemas.openxmlformats.org/presentationml/2006/ole">
            <mc:AlternateContent xmlns:mc="http://schemas.openxmlformats.org/markup-compatibility/2006">
              <mc:Choice xmlns:v="urn:schemas-microsoft-com:vml" Requires="v">
                <p:oleObj spid="_x0000_s6190" name="Equation" r:id="rId3" imgW="1815312" imgH="393529" progId="Equation.3">
                  <p:embed/>
                </p:oleObj>
              </mc:Choice>
              <mc:Fallback>
                <p:oleObj name="Equation" r:id="rId3" imgW="1815312"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124200"/>
                        <a:ext cx="364807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228600" y="1143000"/>
            <a:ext cx="4305300" cy="830997"/>
          </a:xfrm>
          <a:prstGeom prst="rect">
            <a:avLst/>
          </a:prstGeom>
        </p:spPr>
        <p:txBody>
          <a:bodyPr wrap="square">
            <a:spAutoFit/>
          </a:bodyPr>
          <a:lstStyle/>
          <a:p>
            <a:r>
              <a:rPr lang="en-US" sz="2400" dirty="0" err="1">
                <a:latin typeface="Times" pitchFamily="18" charset="0"/>
              </a:rPr>
              <a:t>H</a:t>
            </a:r>
            <a:r>
              <a:rPr lang="en-US" sz="2400" dirty="0" err="1" smtClean="0">
                <a:latin typeface="Times" pitchFamily="18" charset="0"/>
              </a:rPr>
              <a:t>iệu</a:t>
            </a:r>
            <a:r>
              <a:rPr lang="en-US" sz="2400" dirty="0" smtClean="0">
                <a:latin typeface="Times" pitchFamily="18" charset="0"/>
              </a:rPr>
              <a:t> </a:t>
            </a:r>
            <a:r>
              <a:rPr lang="en-US" sz="2400" dirty="0" err="1">
                <a:latin typeface="Times" pitchFamily="18" charset="0"/>
              </a:rPr>
              <a:t>quang</a:t>
            </a:r>
            <a:r>
              <a:rPr lang="en-US" sz="2400" dirty="0">
                <a:latin typeface="Times" pitchFamily="18" charset="0"/>
              </a:rPr>
              <a:t> </a:t>
            </a:r>
            <a:r>
              <a:rPr lang="en-US" sz="2400" dirty="0" err="1" smtClean="0">
                <a:latin typeface="Times" pitchFamily="18" charset="0"/>
              </a:rPr>
              <a:t>lộ</a:t>
            </a:r>
            <a:r>
              <a:rPr lang="en-US" sz="2400" dirty="0" smtClean="0">
                <a:latin typeface="Times" pitchFamily="18" charset="0"/>
              </a:rPr>
              <a:t> </a:t>
            </a:r>
            <a:r>
              <a:rPr lang="en-US" sz="2400" dirty="0" err="1" smtClean="0">
                <a:latin typeface="Times" pitchFamily="18" charset="0"/>
              </a:rPr>
              <a:t>của</a:t>
            </a:r>
            <a:r>
              <a:rPr lang="en-US" sz="2400" dirty="0" smtClean="0">
                <a:latin typeface="Times" pitchFamily="18" charset="0"/>
              </a:rPr>
              <a:t> </a:t>
            </a:r>
            <a:r>
              <a:rPr lang="en-US" sz="2400" dirty="0" err="1">
                <a:latin typeface="Times" pitchFamily="18" charset="0"/>
              </a:rPr>
              <a:t>hai</a:t>
            </a:r>
            <a:r>
              <a:rPr lang="en-US" sz="2400" dirty="0">
                <a:latin typeface="Times" pitchFamily="18" charset="0"/>
              </a:rPr>
              <a:t> </a:t>
            </a:r>
            <a:r>
              <a:rPr lang="en-US" sz="2400" dirty="0" err="1">
                <a:latin typeface="Times" pitchFamily="18" charset="0"/>
              </a:rPr>
              <a:t>chùm</a:t>
            </a:r>
            <a:r>
              <a:rPr lang="en-US" sz="2400" dirty="0">
                <a:latin typeface="Times" pitchFamily="18" charset="0"/>
              </a:rPr>
              <a:t> </a:t>
            </a:r>
            <a:r>
              <a:rPr lang="en-US" sz="2400" dirty="0" err="1" smtClean="0">
                <a:latin typeface="Times" pitchFamily="18" charset="0"/>
              </a:rPr>
              <a:t>tia</a:t>
            </a:r>
            <a:r>
              <a:rPr lang="en-US" sz="2400" dirty="0" smtClean="0">
                <a:latin typeface="Times" pitchFamily="18" charset="0"/>
              </a:rPr>
              <a:t> SABC </a:t>
            </a:r>
            <a:r>
              <a:rPr lang="en-US" sz="2400" dirty="0" err="1" smtClean="0">
                <a:latin typeface="Times" pitchFamily="18" charset="0"/>
              </a:rPr>
              <a:t>và</a:t>
            </a:r>
            <a:r>
              <a:rPr lang="en-US" sz="2400" dirty="0" smtClean="0">
                <a:latin typeface="Times" pitchFamily="18" charset="0"/>
              </a:rPr>
              <a:t> SC:  </a:t>
            </a:r>
            <a:endParaRPr lang="en-US" sz="2400" dirty="0">
              <a:latin typeface="Times" pitchFamily="18" charset="0"/>
            </a:endParaRPr>
          </a:p>
        </p:txBody>
      </p:sp>
      <p:sp>
        <p:nvSpPr>
          <p:cNvPr id="8" name="Rectangle 7"/>
          <p:cNvSpPr/>
          <p:nvPr/>
        </p:nvSpPr>
        <p:spPr>
          <a:xfrm>
            <a:off x="457200" y="2129135"/>
            <a:ext cx="5287327" cy="461665"/>
          </a:xfrm>
          <a:prstGeom prst="rect">
            <a:avLst/>
          </a:prstGeom>
        </p:spPr>
        <p:txBody>
          <a:bodyPr wrap="square">
            <a:spAutoFit/>
          </a:bodyPr>
          <a:lstStyle/>
          <a:p>
            <a:r>
              <a:rPr lang="fr-FR" sz="2400" dirty="0">
                <a:latin typeface="Times" pitchFamily="18" charset="0"/>
              </a:rPr>
              <a:t>Δ</a:t>
            </a:r>
            <a:r>
              <a:rPr lang="en-US" sz="2400" dirty="0">
                <a:latin typeface="Times" pitchFamily="18" charset="0"/>
              </a:rPr>
              <a:t>L=L</a:t>
            </a:r>
            <a:r>
              <a:rPr lang="en-US" sz="2400" baseline="-25000" dirty="0">
                <a:latin typeface="Times" pitchFamily="18" charset="0"/>
              </a:rPr>
              <a:t>1</a:t>
            </a:r>
            <a:r>
              <a:rPr lang="en-US" sz="2400" dirty="0">
                <a:latin typeface="Times" pitchFamily="18" charset="0"/>
              </a:rPr>
              <a:t>-L</a:t>
            </a:r>
            <a:r>
              <a:rPr lang="en-US" sz="2400" baseline="-25000" dirty="0">
                <a:latin typeface="Times" pitchFamily="18" charset="0"/>
              </a:rPr>
              <a:t>2</a:t>
            </a:r>
            <a:r>
              <a:rPr lang="en-US" sz="2400" dirty="0">
                <a:latin typeface="Times" pitchFamily="18" charset="0"/>
              </a:rPr>
              <a:t> = </a:t>
            </a:r>
            <a:r>
              <a:rPr lang="en-US" sz="2400" dirty="0" smtClean="0">
                <a:latin typeface="Times" pitchFamily="18" charset="0"/>
              </a:rPr>
              <a:t>(ABC) – (HC)</a:t>
            </a:r>
            <a:endParaRPr lang="en-US" sz="2400" dirty="0">
              <a:latin typeface="Times" pitchFamily="18" charset="0"/>
            </a:endParaRPr>
          </a:p>
        </p:txBody>
      </p:sp>
      <p:sp>
        <p:nvSpPr>
          <p:cNvPr id="9" name="Rectangle 8"/>
          <p:cNvSpPr/>
          <p:nvPr/>
        </p:nvSpPr>
        <p:spPr>
          <a:xfrm>
            <a:off x="207818" y="4538008"/>
            <a:ext cx="8631382" cy="1938992"/>
          </a:xfrm>
          <a:prstGeom prst="rect">
            <a:avLst/>
          </a:prstGeom>
        </p:spPr>
        <p:txBody>
          <a:bodyPr wrap="square">
            <a:spAutoFit/>
          </a:bodyPr>
          <a:lstStyle/>
          <a:p>
            <a:pPr algn="just"/>
            <a:r>
              <a:rPr lang="fr-FR" dirty="0"/>
              <a:t> </a:t>
            </a:r>
            <a:r>
              <a:rPr lang="en-US" sz="2400" dirty="0" err="1">
                <a:latin typeface="Times" pitchFamily="18" charset="0"/>
              </a:rPr>
              <a:t>Vì</a:t>
            </a:r>
            <a:r>
              <a:rPr lang="en-US" sz="2400" dirty="0">
                <a:latin typeface="Times" pitchFamily="18" charset="0"/>
              </a:rPr>
              <a:t> </a:t>
            </a:r>
            <a:r>
              <a:rPr lang="en-US" sz="2400" dirty="0" err="1">
                <a:latin typeface="Times" pitchFamily="18" charset="0"/>
              </a:rPr>
              <a:t>rằng</a:t>
            </a:r>
            <a:r>
              <a:rPr lang="en-US" sz="2400" dirty="0">
                <a:latin typeface="Times" pitchFamily="18" charset="0"/>
              </a:rPr>
              <a:t> con </a:t>
            </a:r>
            <a:r>
              <a:rPr lang="en-US" sz="2400" dirty="0" err="1">
                <a:latin typeface="Times" pitchFamily="18" charset="0"/>
              </a:rPr>
              <a:t>ngươi</a:t>
            </a:r>
            <a:r>
              <a:rPr lang="en-US" sz="2400" dirty="0">
                <a:latin typeface="Times" pitchFamily="18" charset="0"/>
              </a:rPr>
              <a:t> </a:t>
            </a:r>
            <a:r>
              <a:rPr lang="en-US" sz="2400" dirty="0" err="1">
                <a:latin typeface="Times" pitchFamily="18" charset="0"/>
              </a:rPr>
              <a:t>của</a:t>
            </a:r>
            <a:r>
              <a:rPr lang="en-US" sz="2400" dirty="0">
                <a:latin typeface="Times" pitchFamily="18" charset="0"/>
              </a:rPr>
              <a:t> </a:t>
            </a:r>
            <a:r>
              <a:rPr lang="en-US" sz="2400" dirty="0" err="1">
                <a:latin typeface="Times" pitchFamily="18" charset="0"/>
              </a:rPr>
              <a:t>mắt</a:t>
            </a:r>
            <a:r>
              <a:rPr lang="en-US" sz="2400" dirty="0">
                <a:latin typeface="Times" pitchFamily="18" charset="0"/>
              </a:rPr>
              <a:t> </a:t>
            </a:r>
            <a:r>
              <a:rPr lang="en-US" sz="2400" dirty="0" err="1">
                <a:latin typeface="Times" pitchFamily="18" charset="0"/>
              </a:rPr>
              <a:t>nhỏ</a:t>
            </a:r>
            <a:r>
              <a:rPr lang="en-US" sz="2400" dirty="0">
                <a:latin typeface="Times" pitchFamily="18" charset="0"/>
              </a:rPr>
              <a:t> </a:t>
            </a:r>
            <a:r>
              <a:rPr lang="en-US" sz="2400" dirty="0" err="1">
                <a:latin typeface="Times" pitchFamily="18" charset="0"/>
              </a:rPr>
              <a:t>cho</a:t>
            </a:r>
            <a:r>
              <a:rPr lang="en-US" sz="2400" dirty="0">
                <a:latin typeface="Times" pitchFamily="18" charset="0"/>
              </a:rPr>
              <a:t> </a:t>
            </a:r>
            <a:r>
              <a:rPr lang="en-US" sz="2400" dirty="0" err="1">
                <a:latin typeface="Times" pitchFamily="18" charset="0"/>
              </a:rPr>
              <a:t>nên</a:t>
            </a:r>
            <a:r>
              <a:rPr lang="en-US" sz="2400" dirty="0">
                <a:latin typeface="Times" pitchFamily="18" charset="0"/>
              </a:rPr>
              <a:t> </a:t>
            </a:r>
            <a:r>
              <a:rPr lang="en-US" sz="2400" dirty="0" err="1">
                <a:latin typeface="Times" pitchFamily="18" charset="0"/>
              </a:rPr>
              <a:t>mắt</a:t>
            </a:r>
            <a:r>
              <a:rPr lang="en-US" sz="2400" dirty="0">
                <a:latin typeface="Times" pitchFamily="18" charset="0"/>
              </a:rPr>
              <a:t> </a:t>
            </a:r>
            <a:r>
              <a:rPr lang="en-US" sz="2400" dirty="0" err="1">
                <a:latin typeface="Times" pitchFamily="18" charset="0"/>
              </a:rPr>
              <a:t>chỉ</a:t>
            </a:r>
            <a:r>
              <a:rPr lang="en-US" sz="2400" dirty="0">
                <a:latin typeface="Times" pitchFamily="18" charset="0"/>
              </a:rPr>
              <a:t> </a:t>
            </a:r>
            <a:r>
              <a:rPr lang="en-US" sz="2400" dirty="0" err="1">
                <a:latin typeface="Times" pitchFamily="18" charset="0"/>
              </a:rPr>
              <a:t>nhìn</a:t>
            </a:r>
            <a:r>
              <a:rPr lang="en-US" sz="2400" dirty="0">
                <a:latin typeface="Times" pitchFamily="18" charset="0"/>
              </a:rPr>
              <a:t> </a:t>
            </a:r>
            <a:r>
              <a:rPr lang="en-US" sz="2400" dirty="0" err="1">
                <a:latin typeface="Times" pitchFamily="18" charset="0"/>
              </a:rPr>
              <a:t>được</a:t>
            </a:r>
            <a:r>
              <a:rPr lang="en-US" sz="2400" dirty="0">
                <a:latin typeface="Times" pitchFamily="18" charset="0"/>
              </a:rPr>
              <a:t> </a:t>
            </a:r>
            <a:r>
              <a:rPr lang="en-US" sz="2400" dirty="0" err="1">
                <a:latin typeface="Times" pitchFamily="18" charset="0"/>
              </a:rPr>
              <a:t>những</a:t>
            </a:r>
            <a:r>
              <a:rPr lang="en-US" sz="2400" dirty="0">
                <a:latin typeface="Times" pitchFamily="18" charset="0"/>
              </a:rPr>
              <a:t> </a:t>
            </a:r>
            <a:r>
              <a:rPr lang="en-US" sz="2400" dirty="0" err="1">
                <a:latin typeface="Times" pitchFamily="18" charset="0"/>
              </a:rPr>
              <a:t>tia</a:t>
            </a:r>
            <a:r>
              <a:rPr lang="en-US" sz="2400" dirty="0">
                <a:latin typeface="Times" pitchFamily="18" charset="0"/>
              </a:rPr>
              <a:t> </a:t>
            </a:r>
            <a:r>
              <a:rPr lang="en-US" sz="2400" dirty="0" err="1">
                <a:latin typeface="Times" pitchFamily="18" charset="0"/>
              </a:rPr>
              <a:t>nghiêng</a:t>
            </a:r>
            <a:r>
              <a:rPr lang="en-US" sz="2400" dirty="0">
                <a:latin typeface="Times" pitchFamily="18" charset="0"/>
              </a:rPr>
              <a:t> </a:t>
            </a:r>
            <a:r>
              <a:rPr lang="en-US" sz="2400" dirty="0" err="1">
                <a:latin typeface="Times" pitchFamily="18" charset="0"/>
              </a:rPr>
              <a:t>ít</a:t>
            </a:r>
            <a:r>
              <a:rPr lang="en-US" sz="2400" dirty="0">
                <a:latin typeface="Times" pitchFamily="18" charset="0"/>
              </a:rPr>
              <a:t> </a:t>
            </a:r>
            <a:r>
              <a:rPr lang="en-US" sz="2400" dirty="0" err="1">
                <a:latin typeface="Times" pitchFamily="18" charset="0"/>
              </a:rPr>
              <a:t>đối</a:t>
            </a:r>
            <a:r>
              <a:rPr lang="en-US" sz="2400" dirty="0">
                <a:latin typeface="Times" pitchFamily="18" charset="0"/>
              </a:rPr>
              <a:t> </a:t>
            </a:r>
            <a:r>
              <a:rPr lang="en-US" sz="2400" dirty="0" err="1">
                <a:latin typeface="Times" pitchFamily="18" charset="0"/>
              </a:rPr>
              <a:t>với</a:t>
            </a:r>
            <a:r>
              <a:rPr lang="en-US" sz="2400" dirty="0">
                <a:latin typeface="Times" pitchFamily="18" charset="0"/>
              </a:rPr>
              <a:t> </a:t>
            </a:r>
            <a:r>
              <a:rPr lang="en-US" sz="2400" dirty="0" err="1">
                <a:latin typeface="Times" pitchFamily="18" charset="0"/>
              </a:rPr>
              <a:t>nhau</a:t>
            </a:r>
            <a:r>
              <a:rPr lang="en-US" sz="2400" dirty="0">
                <a:latin typeface="Times" pitchFamily="18" charset="0"/>
              </a:rPr>
              <a:t>. Do </a:t>
            </a:r>
            <a:r>
              <a:rPr lang="en-US" sz="2400" dirty="0" err="1" smtClean="0">
                <a:latin typeface="Times" pitchFamily="18" charset="0"/>
              </a:rPr>
              <a:t>đó</a:t>
            </a:r>
            <a:r>
              <a:rPr lang="en-US" sz="2400" dirty="0">
                <a:latin typeface="Times" pitchFamily="18" charset="0"/>
              </a:rPr>
              <a:t> </a:t>
            </a:r>
            <a:r>
              <a:rPr lang="en-US" sz="2400" i="1" dirty="0" smtClean="0">
                <a:latin typeface="Times" pitchFamily="18" charset="0"/>
              </a:rPr>
              <a:t>i</a:t>
            </a:r>
            <a:r>
              <a:rPr lang="en-US" sz="2400" dirty="0" smtClean="0">
                <a:latin typeface="Times" pitchFamily="18" charset="0"/>
              </a:rPr>
              <a:t> </a:t>
            </a:r>
            <a:r>
              <a:rPr lang="en-US" sz="2400" dirty="0" err="1" smtClean="0">
                <a:latin typeface="Times" pitchFamily="18" charset="0"/>
              </a:rPr>
              <a:t>coi</a:t>
            </a:r>
            <a:r>
              <a:rPr lang="en-US" sz="2400" dirty="0" smtClean="0">
                <a:latin typeface="Times" pitchFamily="18" charset="0"/>
              </a:rPr>
              <a:t> </a:t>
            </a:r>
            <a:r>
              <a:rPr lang="en-US" sz="2400" dirty="0" err="1">
                <a:latin typeface="Times" pitchFamily="18" charset="0"/>
              </a:rPr>
              <a:t>như</a:t>
            </a:r>
            <a:r>
              <a:rPr lang="en-US" sz="2400" dirty="0">
                <a:latin typeface="Times" pitchFamily="18" charset="0"/>
              </a:rPr>
              <a:t> </a:t>
            </a:r>
            <a:r>
              <a:rPr lang="en-US" sz="2400" dirty="0" err="1">
                <a:latin typeface="Times" pitchFamily="18" charset="0"/>
              </a:rPr>
              <a:t>không</a:t>
            </a:r>
            <a:r>
              <a:rPr lang="en-US" sz="2400" dirty="0">
                <a:latin typeface="Times" pitchFamily="18" charset="0"/>
              </a:rPr>
              <a:t> </a:t>
            </a:r>
            <a:r>
              <a:rPr lang="en-US" sz="2400" dirty="0" err="1">
                <a:latin typeface="Times" pitchFamily="18" charset="0"/>
              </a:rPr>
              <a:t>đổi</a:t>
            </a:r>
            <a:r>
              <a:rPr lang="en-US" sz="2400" dirty="0">
                <a:latin typeface="Times" pitchFamily="18" charset="0"/>
              </a:rPr>
              <a:t> </a:t>
            </a:r>
            <a:r>
              <a:rPr lang="en-US" sz="2400" dirty="0" err="1">
                <a:latin typeface="Times" pitchFamily="18" charset="0"/>
              </a:rPr>
              <a:t>và</a:t>
            </a:r>
            <a:r>
              <a:rPr lang="en-US" sz="2400" dirty="0">
                <a:latin typeface="Times" pitchFamily="18" charset="0"/>
              </a:rPr>
              <a:t> </a:t>
            </a:r>
            <a:r>
              <a:rPr lang="en-US" sz="2400" dirty="0" err="1">
                <a:latin typeface="Times" pitchFamily="18" charset="0"/>
              </a:rPr>
              <a:t>hiệu</a:t>
            </a:r>
            <a:r>
              <a:rPr lang="en-US" sz="2400" dirty="0">
                <a:latin typeface="Times" pitchFamily="18" charset="0"/>
              </a:rPr>
              <a:t> </a:t>
            </a:r>
            <a:r>
              <a:rPr lang="en-US" sz="2400" dirty="0" err="1">
                <a:latin typeface="Times" pitchFamily="18" charset="0"/>
              </a:rPr>
              <a:t>quang</a:t>
            </a:r>
            <a:r>
              <a:rPr lang="en-US" sz="2400" dirty="0">
                <a:latin typeface="Times" pitchFamily="18" charset="0"/>
              </a:rPr>
              <a:t> </a:t>
            </a:r>
            <a:r>
              <a:rPr lang="en-US" sz="2400" dirty="0" err="1">
                <a:latin typeface="Times" pitchFamily="18" charset="0"/>
              </a:rPr>
              <a:t>lộ</a:t>
            </a:r>
            <a:r>
              <a:rPr lang="en-US" sz="2400" dirty="0">
                <a:latin typeface="Times" pitchFamily="18" charset="0"/>
              </a:rPr>
              <a:t> </a:t>
            </a:r>
            <a:r>
              <a:rPr lang="en-US" sz="2400" dirty="0" err="1">
                <a:latin typeface="Times" pitchFamily="18" charset="0"/>
              </a:rPr>
              <a:t>chỉ</a:t>
            </a:r>
            <a:r>
              <a:rPr lang="en-US" sz="2400" dirty="0">
                <a:latin typeface="Times" pitchFamily="18" charset="0"/>
              </a:rPr>
              <a:t> </a:t>
            </a:r>
            <a:r>
              <a:rPr lang="en-US" sz="2400" dirty="0" err="1">
                <a:latin typeface="Times" pitchFamily="18" charset="0"/>
              </a:rPr>
              <a:t>phụ</a:t>
            </a:r>
            <a:r>
              <a:rPr lang="en-US" sz="2400" dirty="0">
                <a:latin typeface="Times" pitchFamily="18" charset="0"/>
              </a:rPr>
              <a:t> </a:t>
            </a:r>
            <a:r>
              <a:rPr lang="en-US" sz="2400" dirty="0" err="1">
                <a:latin typeface="Times" pitchFamily="18" charset="0"/>
              </a:rPr>
              <a:t>thuộc</a:t>
            </a:r>
            <a:r>
              <a:rPr lang="en-US" sz="2400" dirty="0">
                <a:latin typeface="Times" pitchFamily="18" charset="0"/>
              </a:rPr>
              <a:t> </a:t>
            </a:r>
            <a:r>
              <a:rPr lang="en-US" sz="2400" dirty="0" err="1">
                <a:latin typeface="Times" pitchFamily="18" charset="0"/>
              </a:rPr>
              <a:t>vào</a:t>
            </a:r>
            <a:r>
              <a:rPr lang="en-US" sz="2400" dirty="0">
                <a:latin typeface="Times" pitchFamily="18" charset="0"/>
              </a:rPr>
              <a:t> </a:t>
            </a:r>
            <a:r>
              <a:rPr lang="en-US" sz="2400" dirty="0" err="1">
                <a:latin typeface="Times" pitchFamily="18" charset="0"/>
              </a:rPr>
              <a:t>bề</a:t>
            </a:r>
            <a:r>
              <a:rPr lang="en-US" sz="2400" dirty="0">
                <a:latin typeface="Times" pitchFamily="18" charset="0"/>
              </a:rPr>
              <a:t> </a:t>
            </a:r>
            <a:r>
              <a:rPr lang="en-US" sz="2400" dirty="0" err="1">
                <a:latin typeface="Times" pitchFamily="18" charset="0"/>
              </a:rPr>
              <a:t>dày</a:t>
            </a:r>
            <a:r>
              <a:rPr lang="en-US" sz="2400" dirty="0">
                <a:latin typeface="Times" pitchFamily="18" charset="0"/>
              </a:rPr>
              <a:t> d </a:t>
            </a:r>
            <a:r>
              <a:rPr lang="en-US" sz="2400" dirty="0" err="1">
                <a:latin typeface="Times" pitchFamily="18" charset="0"/>
              </a:rPr>
              <a:t>của</a:t>
            </a:r>
            <a:r>
              <a:rPr lang="en-US" sz="2400" dirty="0">
                <a:latin typeface="Times" pitchFamily="18" charset="0"/>
              </a:rPr>
              <a:t> </a:t>
            </a:r>
            <a:r>
              <a:rPr lang="en-US" sz="2400" dirty="0" err="1">
                <a:latin typeface="Times" pitchFamily="18" charset="0"/>
              </a:rPr>
              <a:t>bản</a:t>
            </a:r>
            <a:r>
              <a:rPr lang="en-US" sz="2400" dirty="0">
                <a:latin typeface="Times" pitchFamily="18" charset="0"/>
              </a:rPr>
              <a:t>. </a:t>
            </a:r>
            <a:r>
              <a:rPr lang="en-US" sz="2400" dirty="0" err="1">
                <a:latin typeface="Times" pitchFamily="18" charset="0"/>
              </a:rPr>
              <a:t>Với</a:t>
            </a:r>
            <a:r>
              <a:rPr lang="en-US" sz="2400" dirty="0">
                <a:latin typeface="Times" pitchFamily="18" charset="0"/>
              </a:rPr>
              <a:t> </a:t>
            </a:r>
            <a:r>
              <a:rPr lang="en-US" sz="2400" dirty="0" err="1">
                <a:latin typeface="Times" pitchFamily="18" charset="0"/>
              </a:rPr>
              <a:t>những</a:t>
            </a:r>
            <a:r>
              <a:rPr lang="en-US" sz="2400" dirty="0">
                <a:latin typeface="Times" pitchFamily="18" charset="0"/>
              </a:rPr>
              <a:t> </a:t>
            </a:r>
            <a:r>
              <a:rPr lang="en-US" sz="2400" dirty="0" err="1">
                <a:latin typeface="Times" pitchFamily="18" charset="0"/>
              </a:rPr>
              <a:t>điểm</a:t>
            </a:r>
            <a:r>
              <a:rPr lang="en-US" sz="2400" dirty="0">
                <a:latin typeface="Times" pitchFamily="18" charset="0"/>
              </a:rPr>
              <a:t> </a:t>
            </a:r>
            <a:r>
              <a:rPr lang="en-US" sz="2400" dirty="0" err="1">
                <a:latin typeface="Times" pitchFamily="18" charset="0"/>
              </a:rPr>
              <a:t>cùng</a:t>
            </a:r>
            <a:r>
              <a:rPr lang="en-US" sz="2400" dirty="0">
                <a:latin typeface="Times" pitchFamily="18" charset="0"/>
              </a:rPr>
              <a:t> </a:t>
            </a:r>
            <a:r>
              <a:rPr lang="en-US" sz="2400" dirty="0" err="1">
                <a:latin typeface="Times" pitchFamily="18" charset="0"/>
              </a:rPr>
              <a:t>bề</a:t>
            </a:r>
            <a:r>
              <a:rPr lang="en-US" sz="2400" dirty="0">
                <a:latin typeface="Times" pitchFamily="18" charset="0"/>
              </a:rPr>
              <a:t> </a:t>
            </a:r>
            <a:r>
              <a:rPr lang="en-US" sz="2400" dirty="0" err="1">
                <a:latin typeface="Times" pitchFamily="18" charset="0"/>
              </a:rPr>
              <a:t>dày</a:t>
            </a:r>
            <a:r>
              <a:rPr lang="en-US" sz="2400" dirty="0">
                <a:latin typeface="Times" pitchFamily="18" charset="0"/>
              </a:rPr>
              <a:t> d </a:t>
            </a:r>
            <a:r>
              <a:rPr lang="en-US" sz="2400" dirty="0" err="1">
                <a:latin typeface="Times" pitchFamily="18" charset="0"/>
              </a:rPr>
              <a:t>thì</a:t>
            </a:r>
            <a:r>
              <a:rPr lang="en-US" sz="2400" dirty="0">
                <a:latin typeface="Times" pitchFamily="18" charset="0"/>
              </a:rPr>
              <a:t> </a:t>
            </a:r>
            <a:r>
              <a:rPr lang="en-US" sz="2400" dirty="0" err="1">
                <a:latin typeface="Times" pitchFamily="18" charset="0"/>
              </a:rPr>
              <a:t>hiệu</a:t>
            </a:r>
            <a:r>
              <a:rPr lang="en-US" sz="2400" dirty="0">
                <a:latin typeface="Times" pitchFamily="18" charset="0"/>
              </a:rPr>
              <a:t> </a:t>
            </a:r>
            <a:r>
              <a:rPr lang="en-US" sz="2400" dirty="0" err="1">
                <a:latin typeface="Times" pitchFamily="18" charset="0"/>
              </a:rPr>
              <a:t>quang</a:t>
            </a:r>
            <a:r>
              <a:rPr lang="en-US" sz="2400" dirty="0">
                <a:latin typeface="Times" pitchFamily="18" charset="0"/>
              </a:rPr>
              <a:t> </a:t>
            </a:r>
            <a:r>
              <a:rPr lang="en-US" sz="2400" dirty="0" err="1">
                <a:latin typeface="Times" pitchFamily="18" charset="0"/>
              </a:rPr>
              <a:t>lộ</a:t>
            </a:r>
            <a:r>
              <a:rPr lang="en-US" sz="2400" dirty="0">
                <a:latin typeface="Times" pitchFamily="18" charset="0"/>
              </a:rPr>
              <a:t> </a:t>
            </a:r>
            <a:r>
              <a:rPr lang="en-US" sz="2400" dirty="0" err="1">
                <a:latin typeface="Times" pitchFamily="18" charset="0"/>
              </a:rPr>
              <a:t>là</a:t>
            </a:r>
            <a:r>
              <a:rPr lang="en-US" sz="2400" dirty="0">
                <a:latin typeface="Times" pitchFamily="18" charset="0"/>
              </a:rPr>
              <a:t> </a:t>
            </a:r>
            <a:r>
              <a:rPr lang="en-US" sz="2400" dirty="0" err="1">
                <a:latin typeface="Times" pitchFamily="18" charset="0"/>
              </a:rPr>
              <a:t>như</a:t>
            </a:r>
            <a:r>
              <a:rPr lang="en-US" sz="2400" dirty="0">
                <a:latin typeface="Times" pitchFamily="18" charset="0"/>
              </a:rPr>
              <a:t> </a:t>
            </a:r>
            <a:r>
              <a:rPr lang="en-US" sz="2400" dirty="0" err="1">
                <a:latin typeface="Times" pitchFamily="18" charset="0"/>
              </a:rPr>
              <a:t>nhau</a:t>
            </a:r>
            <a:r>
              <a:rPr lang="en-US" sz="2400" dirty="0">
                <a:latin typeface="Times" pitchFamily="18" charset="0"/>
              </a:rPr>
              <a:t> </a:t>
            </a:r>
            <a:r>
              <a:rPr lang="en-US" sz="2400" dirty="0" err="1">
                <a:latin typeface="Times" pitchFamily="18" charset="0"/>
              </a:rPr>
              <a:t>và</a:t>
            </a:r>
            <a:r>
              <a:rPr lang="en-US" sz="2400" dirty="0">
                <a:latin typeface="Times" pitchFamily="18" charset="0"/>
              </a:rPr>
              <a:t> </a:t>
            </a:r>
            <a:r>
              <a:rPr lang="en-US" sz="2400" dirty="0" err="1">
                <a:latin typeface="Times" pitchFamily="18" charset="0"/>
              </a:rPr>
              <a:t>tại</a:t>
            </a:r>
            <a:r>
              <a:rPr lang="en-US" sz="2400" dirty="0">
                <a:latin typeface="Times" pitchFamily="18" charset="0"/>
              </a:rPr>
              <a:t> </a:t>
            </a:r>
            <a:r>
              <a:rPr lang="en-US" sz="2400" dirty="0" err="1">
                <a:latin typeface="Times" pitchFamily="18" charset="0"/>
              </a:rPr>
              <a:t>các</a:t>
            </a:r>
            <a:r>
              <a:rPr lang="en-US" sz="2400" dirty="0">
                <a:latin typeface="Times" pitchFamily="18" charset="0"/>
              </a:rPr>
              <a:t> </a:t>
            </a:r>
            <a:r>
              <a:rPr lang="en-US" sz="2400" dirty="0" err="1">
                <a:latin typeface="Times" pitchFamily="18" charset="0"/>
              </a:rPr>
              <a:t>điểm</a:t>
            </a:r>
            <a:r>
              <a:rPr lang="en-US" sz="2400" dirty="0">
                <a:latin typeface="Times" pitchFamily="18" charset="0"/>
              </a:rPr>
              <a:t> </a:t>
            </a:r>
            <a:r>
              <a:rPr lang="en-US" sz="2400" dirty="0" err="1">
                <a:latin typeface="Times" pitchFamily="18" charset="0"/>
              </a:rPr>
              <a:t>đó</a:t>
            </a:r>
            <a:r>
              <a:rPr lang="en-US" sz="2400" dirty="0">
                <a:latin typeface="Times" pitchFamily="18" charset="0"/>
              </a:rPr>
              <a:t> </a:t>
            </a:r>
            <a:r>
              <a:rPr lang="en-US" sz="2400" dirty="0" err="1">
                <a:latin typeface="Times" pitchFamily="18" charset="0"/>
              </a:rPr>
              <a:t>có</a:t>
            </a:r>
            <a:r>
              <a:rPr lang="en-US" sz="2400" dirty="0">
                <a:latin typeface="Times" pitchFamily="18" charset="0"/>
              </a:rPr>
              <a:t> </a:t>
            </a:r>
            <a:r>
              <a:rPr lang="en-US" sz="2400" dirty="0" err="1">
                <a:latin typeface="Times" pitchFamily="18" charset="0"/>
              </a:rPr>
              <a:t>cường</a:t>
            </a:r>
            <a:r>
              <a:rPr lang="en-US" sz="2400" dirty="0">
                <a:latin typeface="Times" pitchFamily="18" charset="0"/>
              </a:rPr>
              <a:t> </a:t>
            </a:r>
            <a:r>
              <a:rPr lang="en-US" sz="2400" dirty="0" err="1">
                <a:latin typeface="Times" pitchFamily="18" charset="0"/>
              </a:rPr>
              <a:t>độ</a:t>
            </a:r>
            <a:r>
              <a:rPr lang="en-US" sz="2400" dirty="0">
                <a:latin typeface="Times" pitchFamily="18" charset="0"/>
              </a:rPr>
              <a:t> </a:t>
            </a:r>
            <a:r>
              <a:rPr lang="en-US" sz="2400" dirty="0" err="1">
                <a:latin typeface="Times" pitchFamily="18" charset="0"/>
              </a:rPr>
              <a:t>sáng</a:t>
            </a:r>
            <a:r>
              <a:rPr lang="en-US" sz="2400" dirty="0">
                <a:latin typeface="Times" pitchFamily="18" charset="0"/>
              </a:rPr>
              <a:t> </a:t>
            </a:r>
            <a:r>
              <a:rPr lang="en-US" sz="2400" dirty="0" err="1">
                <a:latin typeface="Times" pitchFamily="18" charset="0"/>
              </a:rPr>
              <a:t>giống</a:t>
            </a:r>
            <a:r>
              <a:rPr lang="en-US" sz="2400" dirty="0">
                <a:latin typeface="Times" pitchFamily="18" charset="0"/>
              </a:rPr>
              <a:t> </a:t>
            </a:r>
            <a:r>
              <a:rPr lang="en-US" sz="2400" dirty="0" err="1">
                <a:latin typeface="Times" pitchFamily="18" charset="0"/>
              </a:rPr>
              <a:t>nhau</a:t>
            </a:r>
            <a:r>
              <a:rPr lang="en-US" sz="2400" dirty="0">
                <a:latin typeface="Times" pitchFamily="18" charset="0"/>
              </a:rPr>
              <a:t>.</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7636" y="1066800"/>
            <a:ext cx="4220164" cy="3534269"/>
          </a:xfrm>
          <a:prstGeom prst="rect">
            <a:avLst/>
          </a:prstGeom>
        </p:spPr>
      </p:pic>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6260513" cy="830997"/>
          </a:xfrm>
          <a:prstGeom prst="rect">
            <a:avLst/>
          </a:prstGeom>
        </p:spPr>
        <p:txBody>
          <a:bodyPr wrap="square">
            <a:spAutoFit/>
          </a:bodyPr>
          <a:lstStyle/>
          <a:p>
            <a:r>
              <a:rPr lang="en-US" sz="2400" b="1" dirty="0">
                <a:solidFill>
                  <a:schemeClr val="hlink"/>
                </a:solidFill>
                <a:latin typeface="Times New Roman" pitchFamily="18" charset="0"/>
              </a:rPr>
              <a:t>1</a:t>
            </a:r>
            <a:r>
              <a:rPr lang="en-US" sz="2400" b="1" dirty="0" smtClean="0">
                <a:solidFill>
                  <a:schemeClr val="hlink"/>
                </a:solidFill>
                <a:latin typeface="Times New Roman" pitchFamily="18" charset="0"/>
              </a:rPr>
              <a:t>.Giao </a:t>
            </a:r>
            <a:r>
              <a:rPr lang="en-US" sz="2400" b="1" dirty="0" err="1">
                <a:solidFill>
                  <a:schemeClr val="hlink"/>
                </a:solidFill>
                <a:latin typeface="Times New Roman" pitchFamily="18" charset="0"/>
              </a:rPr>
              <a:t>thoa</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gây</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bởi</a:t>
            </a:r>
            <a:r>
              <a:rPr lang="en-US" sz="2400" b="1" dirty="0">
                <a:solidFill>
                  <a:schemeClr val="hlink"/>
                </a:solidFill>
                <a:latin typeface="Times New Roman" pitchFamily="18" charset="0"/>
              </a:rPr>
              <a:t> </a:t>
            </a:r>
            <a:endParaRPr lang="en-US" sz="2400" b="1" dirty="0" smtClean="0">
              <a:solidFill>
                <a:schemeClr val="hlink"/>
              </a:solidFill>
              <a:latin typeface="Times New Roman" pitchFamily="18" charset="0"/>
            </a:endParaRPr>
          </a:p>
          <a:p>
            <a:endParaRPr lang="en-US" sz="2400" b="1" dirty="0">
              <a:solidFill>
                <a:schemeClr val="hlink"/>
              </a:solidFill>
              <a:latin typeface="Times New Roman" pitchFamily="18" charset="0"/>
            </a:endParaRPr>
          </a:p>
        </p:txBody>
      </p:sp>
      <p:sp>
        <p:nvSpPr>
          <p:cNvPr id="3" name="Rectangle 2"/>
          <p:cNvSpPr/>
          <p:nvPr/>
        </p:nvSpPr>
        <p:spPr>
          <a:xfrm>
            <a:off x="152400" y="1071266"/>
            <a:ext cx="5791200" cy="1200329"/>
          </a:xfrm>
          <a:prstGeom prst="rect">
            <a:avLst/>
          </a:prstGeom>
        </p:spPr>
        <p:txBody>
          <a:bodyPr wrap="square">
            <a:spAutoFit/>
          </a:bodyPr>
          <a:lstStyle/>
          <a:p>
            <a:r>
              <a:rPr lang="en-US" sz="2400" dirty="0" err="1">
                <a:latin typeface="Times New Roman" pitchFamily="18" charset="0"/>
              </a:rPr>
              <a:t>Đó</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lớp</a:t>
            </a:r>
            <a:r>
              <a:rPr lang="en-US" sz="2400" dirty="0">
                <a:latin typeface="Times New Roman" pitchFamily="18" charset="0"/>
              </a:rPr>
              <a:t> </a:t>
            </a:r>
            <a:r>
              <a:rPr lang="en-US" sz="2400" dirty="0" err="1">
                <a:latin typeface="Times New Roman" pitchFamily="18" charset="0"/>
              </a:rPr>
              <a:t>không</a:t>
            </a:r>
            <a:r>
              <a:rPr lang="en-US" sz="2400" dirty="0">
                <a:latin typeface="Times New Roman" pitchFamily="18" charset="0"/>
              </a:rPr>
              <a:t> </a:t>
            </a:r>
            <a:r>
              <a:rPr lang="en-US" sz="2400" dirty="0" err="1">
                <a:latin typeface="Times New Roman" pitchFamily="18" charset="0"/>
              </a:rPr>
              <a:t>khí</a:t>
            </a:r>
            <a:r>
              <a:rPr lang="en-US" sz="2400" dirty="0">
                <a:latin typeface="Times New Roman" pitchFamily="18" charset="0"/>
              </a:rPr>
              <a:t> </a:t>
            </a:r>
            <a:r>
              <a:rPr lang="en-US" sz="2400" dirty="0" err="1">
                <a:latin typeface="Times New Roman" pitchFamily="18" charset="0"/>
              </a:rPr>
              <a:t>hình</a:t>
            </a:r>
            <a:r>
              <a:rPr lang="en-US" sz="2400" dirty="0">
                <a:latin typeface="Times New Roman" pitchFamily="18" charset="0"/>
              </a:rPr>
              <a:t> </a:t>
            </a:r>
            <a:r>
              <a:rPr lang="en-US" sz="2400" dirty="0" err="1">
                <a:latin typeface="Times New Roman" pitchFamily="18" charset="0"/>
              </a:rPr>
              <a:t>nêm</a:t>
            </a:r>
            <a:r>
              <a:rPr lang="en-US" sz="2400" dirty="0">
                <a:latin typeface="Times New Roman" pitchFamily="18" charset="0"/>
              </a:rPr>
              <a:t> </a:t>
            </a:r>
            <a:r>
              <a:rPr lang="en-US" sz="2400" dirty="0" err="1">
                <a:latin typeface="Times New Roman" pitchFamily="18" charset="0"/>
              </a:rPr>
              <a:t>giới</a:t>
            </a:r>
            <a:r>
              <a:rPr lang="en-US" sz="2400" dirty="0">
                <a:latin typeface="Times New Roman" pitchFamily="18" charset="0"/>
              </a:rPr>
              <a:t> </a:t>
            </a:r>
            <a:r>
              <a:rPr lang="en-US" sz="2400" dirty="0" err="1">
                <a:latin typeface="Times New Roman" pitchFamily="18" charset="0"/>
              </a:rPr>
              <a:t>hạn</a:t>
            </a:r>
            <a:r>
              <a:rPr lang="en-US" sz="2400" dirty="0">
                <a:latin typeface="Times New Roman" pitchFamily="18" charset="0"/>
              </a:rPr>
              <a:t> </a:t>
            </a:r>
            <a:r>
              <a:rPr lang="en-US" sz="2400" dirty="0" err="1">
                <a:latin typeface="Times New Roman" pitchFamily="18" charset="0"/>
              </a:rPr>
              <a:t>giữa</a:t>
            </a:r>
            <a:r>
              <a:rPr lang="en-US" sz="2400" dirty="0">
                <a:latin typeface="Times New Roman" pitchFamily="18" charset="0"/>
              </a:rPr>
              <a:t> </a:t>
            </a:r>
            <a:r>
              <a:rPr lang="en-US" sz="2400" dirty="0" err="1">
                <a:latin typeface="Times New Roman" pitchFamily="18" charset="0"/>
              </a:rPr>
              <a:t>hai</a:t>
            </a:r>
            <a:r>
              <a:rPr lang="en-US" sz="2400" dirty="0">
                <a:latin typeface="Times New Roman" pitchFamily="18" charset="0"/>
              </a:rPr>
              <a:t> </a:t>
            </a:r>
            <a:r>
              <a:rPr lang="en-US" sz="2400" dirty="0" err="1">
                <a:latin typeface="Times New Roman" pitchFamily="18" charset="0"/>
              </a:rPr>
              <a:t>bản</a:t>
            </a:r>
            <a:r>
              <a:rPr lang="en-US" sz="2400" dirty="0">
                <a:latin typeface="Times New Roman" pitchFamily="18" charset="0"/>
              </a:rPr>
              <a:t> </a:t>
            </a:r>
            <a:r>
              <a:rPr lang="en-US" sz="2400" dirty="0" err="1">
                <a:latin typeface="Times New Roman" pitchFamily="18" charset="0"/>
              </a:rPr>
              <a:t>thủy</a:t>
            </a:r>
            <a:r>
              <a:rPr lang="en-US" sz="2400" dirty="0">
                <a:latin typeface="Times New Roman" pitchFamily="18" charset="0"/>
              </a:rPr>
              <a:t> </a:t>
            </a:r>
            <a:r>
              <a:rPr lang="en-US" sz="2400" dirty="0" err="1" smtClean="0">
                <a:latin typeface="Times New Roman" pitchFamily="18" charset="0"/>
              </a:rPr>
              <a:t>tinh</a:t>
            </a:r>
            <a:r>
              <a:rPr lang="en-US" sz="2400" dirty="0" smtClean="0">
                <a:latin typeface="Times New Roman" pitchFamily="18" charset="0"/>
              </a:rPr>
              <a:t> </a:t>
            </a:r>
            <a:r>
              <a:rPr lang="en-US" sz="2400" dirty="0" err="1">
                <a:latin typeface="Times New Roman" pitchFamily="18" charset="0"/>
              </a:rPr>
              <a:t>phẳng</a:t>
            </a:r>
            <a:r>
              <a:rPr lang="en-US" sz="2400" dirty="0">
                <a:latin typeface="Times New Roman" pitchFamily="18" charset="0"/>
              </a:rPr>
              <a:t> </a:t>
            </a:r>
            <a:r>
              <a:rPr lang="en-US" sz="2400" dirty="0" err="1">
                <a:latin typeface="Times New Roman" pitchFamily="18" charset="0"/>
              </a:rPr>
              <a:t>đặt</a:t>
            </a:r>
            <a:r>
              <a:rPr lang="en-US" sz="2400" dirty="0">
                <a:latin typeface="Times New Roman" pitchFamily="18" charset="0"/>
              </a:rPr>
              <a:t> </a:t>
            </a:r>
            <a:r>
              <a:rPr lang="en-US" sz="2400" dirty="0" err="1">
                <a:latin typeface="Times New Roman" pitchFamily="18" charset="0"/>
              </a:rPr>
              <a:t>nghiêng</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nhau</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l-GR" sz="2400" dirty="0">
                <a:latin typeface="Times New Roman" pitchFamily="18" charset="0"/>
                <a:cs typeface="Times New Roman" pitchFamily="18" charset="0"/>
              </a:rPr>
              <a:t>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nhỏ</a:t>
            </a:r>
            <a:endParaRPr lang="en-US" sz="2400" dirty="0">
              <a:latin typeface="Times New Roman" pitchFamily="18" charset="0"/>
              <a:cs typeface="Times New Roman" pitchFamily="18" charset="0"/>
            </a:endParaRPr>
          </a:p>
        </p:txBody>
      </p:sp>
      <p:sp>
        <p:nvSpPr>
          <p:cNvPr id="7" name="Rectangle 6"/>
          <p:cNvSpPr/>
          <p:nvPr/>
        </p:nvSpPr>
        <p:spPr>
          <a:xfrm>
            <a:off x="152400" y="2271595"/>
            <a:ext cx="6705600" cy="1200329"/>
          </a:xfrm>
          <a:prstGeom prst="rect">
            <a:avLst/>
          </a:prstGeom>
        </p:spPr>
        <p:txBody>
          <a:bodyPr wrap="square">
            <a:spAutoFit/>
          </a:bodyPr>
          <a:lstStyle/>
          <a:p>
            <a:r>
              <a:rPr lang="en-US" sz="2400" dirty="0" err="1">
                <a:latin typeface="Times New Roman" pitchFamily="18" charset="0"/>
                <a:cs typeface="Times New Roman" pitchFamily="18" charset="0"/>
              </a:rPr>
              <a:t>Chiếu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chùm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ánh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sắc</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song </a:t>
            </a:r>
            <a:r>
              <a:rPr lang="en-US" sz="2400" dirty="0" err="1">
                <a:latin typeface="Times New Roman" pitchFamily="18" charset="0"/>
                <a:cs typeface="Times New Roman" pitchFamily="18" charset="0"/>
              </a:rPr>
              <a:t>song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vuông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góc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dưới</a:t>
            </a:r>
            <a:r>
              <a:rPr lang="en-US" sz="2400"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nêm</a:t>
            </a:r>
            <a:r>
              <a:rPr lang="en-US" sz="2400" dirty="0">
                <a:latin typeface="Times New Roman" pitchFamily="18" charset="0"/>
                <a:cs typeface="Times New Roman" pitchFamily="18" charset="0"/>
              </a:rPr>
              <a:t>.</a:t>
            </a:r>
          </a:p>
        </p:txBody>
      </p:sp>
      <p:sp>
        <p:nvSpPr>
          <p:cNvPr id="8" name="Rectangle 7"/>
          <p:cNvSpPr/>
          <p:nvPr/>
        </p:nvSpPr>
        <p:spPr>
          <a:xfrm>
            <a:off x="76200" y="3581400"/>
            <a:ext cx="5257800" cy="1569660"/>
          </a:xfrm>
          <a:prstGeom prst="rect">
            <a:avLst/>
          </a:prstGeom>
        </p:spPr>
        <p:txBody>
          <a:bodyPr wrap="square">
            <a:spAutoFit/>
          </a:bodyPr>
          <a:lstStyle/>
          <a:p>
            <a:r>
              <a:rPr lang="en-US" sz="2400" dirty="0" err="1">
                <a:latin typeface="Times New Roman" pitchFamily="18" charset="0"/>
                <a:cs typeface="Times New Roman" pitchFamily="18" charset="0"/>
              </a:rPr>
              <a:t>Tại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điểm</a:t>
            </a:r>
            <a:r>
              <a:rPr lang="en-US" sz="2400" dirty="0">
                <a:latin typeface="Times New Roman" pitchFamily="18" charset="0"/>
                <a:cs typeface="Times New Roman" pitchFamily="18" charset="0"/>
              </a:rPr>
              <a:t> M ở </a:t>
            </a:r>
            <a:r>
              <a:rPr lang="en-US" sz="2400" dirty="0" err="1">
                <a:latin typeface="Times New Roman" pitchFamily="18" charset="0"/>
                <a:cs typeface="Times New Roman" pitchFamily="18" charset="0"/>
              </a:rPr>
              <a:t>mặt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lớp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thấy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thoa</a:t>
            </a:r>
            <a:r>
              <a:rPr lang="en-US" sz="2400" dirty="0" smtClean="0">
                <a:latin typeface="Times New Roman" pitchFamily="18" charset="0"/>
                <a:cs typeface="Times New Roman" pitchFamily="18" charset="0"/>
              </a:rPr>
              <a:t> do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phản</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ở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trên</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dưới</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bản</a:t>
            </a:r>
            <a:r>
              <a:rPr lang="en-US" sz="2400" dirty="0">
                <a:latin typeface="Times New Roman" pitchFamily="18" charset="0"/>
              </a:rPr>
              <a:t> </a:t>
            </a:r>
            <a:r>
              <a:rPr lang="en-US" sz="2400" dirty="0" err="1" smtClean="0">
                <a:latin typeface="Times New Roman" pitchFamily="18" charset="0"/>
              </a:rPr>
              <a:t>mỏng</a:t>
            </a:r>
            <a:r>
              <a:rPr lang="en-US" sz="2400" dirty="0" smtClean="0">
                <a:latin typeface="Times New Roman" pitchFamily="18" charset="0"/>
              </a:rPr>
              <a:t> </a:t>
            </a:r>
            <a:r>
              <a:rPr lang="en-US" sz="2400" dirty="0" err="1" smtClean="0">
                <a:latin typeface="Times New Roman" pitchFamily="18" charset="0"/>
              </a:rPr>
              <a:t>không</a:t>
            </a:r>
            <a:r>
              <a:rPr lang="en-US" sz="2400" dirty="0" smtClean="0">
                <a:latin typeface="Times New Roman" pitchFamily="18" charset="0"/>
              </a:rPr>
              <a:t> </a:t>
            </a:r>
            <a:r>
              <a:rPr lang="en-US" sz="2400" dirty="0" err="1" smtClean="0">
                <a:latin typeface="Times New Roman" pitchFamily="18" charset="0"/>
              </a:rPr>
              <a:t>khí</a:t>
            </a:r>
            <a:r>
              <a:rPr lang="en-US" sz="2400" dirty="0" smtClean="0">
                <a:latin typeface="Times New Roman" pitchFamily="18" charset="0"/>
              </a:rPr>
              <a:t> </a:t>
            </a:r>
            <a:r>
              <a:rPr lang="en-US" sz="2400" dirty="0" err="1" smtClean="0">
                <a:latin typeface="Times New Roman" pitchFamily="18" charset="0"/>
              </a:rPr>
              <a:t>giao</a:t>
            </a:r>
            <a:r>
              <a:rPr lang="en-US" sz="2400" dirty="0" smtClean="0">
                <a:latin typeface="Times New Roman" pitchFamily="18" charset="0"/>
              </a:rPr>
              <a:t> </a:t>
            </a:r>
            <a:r>
              <a:rPr lang="en-US" sz="2400" dirty="0" err="1" smtClean="0">
                <a:latin typeface="Times New Roman" pitchFamily="18" charset="0"/>
              </a:rPr>
              <a:t>thoa</a:t>
            </a:r>
            <a:r>
              <a:rPr lang="en-US" sz="2400" dirty="0" smtClean="0">
                <a:latin typeface="Times New Roman" pitchFamily="18" charset="0"/>
              </a:rPr>
              <a:t> </a:t>
            </a:r>
            <a:r>
              <a:rPr lang="en-US" sz="2400" dirty="0" err="1" smtClean="0">
                <a:latin typeface="Times New Roman" pitchFamily="18" charset="0"/>
              </a:rPr>
              <a:t>với</a:t>
            </a:r>
            <a:r>
              <a:rPr lang="en-US" sz="2400" dirty="0" smtClean="0">
                <a:latin typeface="Times New Roman" pitchFamily="18" charset="0"/>
              </a:rPr>
              <a:t> </a:t>
            </a:r>
            <a:r>
              <a:rPr lang="en-US" sz="2400" dirty="0" err="1" smtClean="0">
                <a:latin typeface="Times New Roman" pitchFamily="18" charset="0"/>
              </a:rPr>
              <a:t>nhau</a:t>
            </a:r>
            <a:r>
              <a:rPr lang="en-US" sz="2400" dirty="0" smtClean="0">
                <a:latin typeface="Times New Roman" pitchFamily="18" charset="0"/>
              </a:rPr>
              <a:t>.</a:t>
            </a:r>
            <a:endParaRPr lang="en-US" sz="2400" dirty="0" smtClean="0">
              <a:latin typeface="Times New Roman" pitchFamily="18" charset="0"/>
              <a:cs typeface="Times New Roman" pitchFamily="18" charset="0"/>
            </a:endParaRPr>
          </a:p>
        </p:txBody>
      </p:sp>
      <p:sp>
        <p:nvSpPr>
          <p:cNvPr id="9" name="Rectangle 8"/>
          <p:cNvSpPr/>
          <p:nvPr/>
        </p:nvSpPr>
        <p:spPr>
          <a:xfrm>
            <a:off x="0" y="5177135"/>
            <a:ext cx="9248045" cy="461665"/>
          </a:xfrm>
          <a:prstGeom prst="rect">
            <a:avLst/>
          </a:prstGeom>
        </p:spPr>
        <p:txBody>
          <a:bodyPr wrap="none">
            <a:spAutoFit/>
          </a:bodyPr>
          <a:lstStyle/>
          <a:p>
            <a:r>
              <a:rPr lang="en-US" sz="2400" dirty="0" err="1">
                <a:latin typeface="Times New Roman" pitchFamily="18" charset="0"/>
                <a:cs typeface="Times New Roman" pitchFamily="18" charset="0"/>
              </a:rPr>
              <a: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hai</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mặt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mặt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dưới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lớp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khí</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157263130"/>
              </p:ext>
            </p:extLst>
          </p:nvPr>
        </p:nvGraphicFramePr>
        <p:xfrm>
          <a:off x="2943225" y="5722937"/>
          <a:ext cx="2008188" cy="754063"/>
        </p:xfrm>
        <a:graphic>
          <a:graphicData uri="http://schemas.openxmlformats.org/presentationml/2006/ole">
            <mc:AlternateContent xmlns:mc="http://schemas.openxmlformats.org/markup-compatibility/2006">
              <mc:Choice xmlns:v="urn:schemas-microsoft-com:vml" Requires="v">
                <p:oleObj spid="_x0000_s7220" name="Equation" r:id="rId3" imgW="1041120" imgH="393480" progId="Equation.3">
                  <p:embed/>
                </p:oleObj>
              </mc:Choice>
              <mc:Fallback>
                <p:oleObj name="Equation" r:id="rId3" imgW="1041120" imgH="393480" progId="Equation.3">
                  <p:embed/>
                  <p:pic>
                    <p:nvPicPr>
                      <p:cNvPr id="0" name="Object 5"/>
                      <p:cNvPicPr>
                        <a:picLocks noChangeAspect="1" noChangeArrowheads="1"/>
                      </p:cNvPicPr>
                      <p:nvPr/>
                    </p:nvPicPr>
                    <p:blipFill>
                      <a:blip r:embed="rId4"/>
                      <a:srcRect/>
                      <a:stretch>
                        <a:fillRect/>
                      </a:stretch>
                    </p:blipFill>
                    <p:spPr bwMode="auto">
                      <a:xfrm>
                        <a:off x="2943225" y="5722937"/>
                        <a:ext cx="2008188"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9751" y="1905000"/>
            <a:ext cx="3927109" cy="2461230"/>
          </a:xfrm>
          <a:prstGeom prst="rect">
            <a:avLst/>
          </a:prstGeom>
        </p:spPr>
      </p:pic>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3" name="Rectangle 2"/>
          <p:cNvSpPr/>
          <p:nvPr/>
        </p:nvSpPr>
        <p:spPr>
          <a:xfrm>
            <a:off x="76201" y="1748135"/>
            <a:ext cx="6579062" cy="461665"/>
          </a:xfrm>
          <a:prstGeom prst="rect">
            <a:avLst/>
          </a:prstGeom>
        </p:spPr>
        <p:txBody>
          <a:bodyPr wrap="square">
            <a:spAutoFit/>
          </a:bodyPr>
          <a:lstStyle/>
          <a:p>
            <a:r>
              <a:rPr lang="en-US" sz="2400" dirty="0" err="1">
                <a:latin typeface="Times New Roman" pitchFamily="18" charset="0"/>
              </a:rPr>
              <a:t>Bề</a:t>
            </a:r>
            <a:r>
              <a:rPr lang="en-US" sz="2400" dirty="0">
                <a:latin typeface="Times New Roman" pitchFamily="18" charset="0"/>
              </a:rPr>
              <a:t> </a:t>
            </a:r>
            <a:r>
              <a:rPr lang="en-US" sz="2400" dirty="0" err="1">
                <a:latin typeface="Times New Roman" pitchFamily="18" charset="0"/>
              </a:rPr>
              <a:t>dày</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lớp</a:t>
            </a:r>
            <a:r>
              <a:rPr lang="en-US" sz="2400" dirty="0">
                <a:latin typeface="Times New Roman" pitchFamily="18" charset="0"/>
              </a:rPr>
              <a:t> </a:t>
            </a:r>
            <a:r>
              <a:rPr lang="en-US" sz="2400" dirty="0" err="1">
                <a:latin typeface="Times New Roman" pitchFamily="18" charset="0"/>
              </a:rPr>
              <a:t>không</a:t>
            </a:r>
            <a:r>
              <a:rPr lang="en-US" sz="2400" dirty="0">
                <a:latin typeface="Times New Roman" pitchFamily="18" charset="0"/>
              </a:rPr>
              <a:t> </a:t>
            </a:r>
            <a:r>
              <a:rPr lang="en-US" sz="2400" dirty="0" err="1">
                <a:latin typeface="Times New Roman" pitchFamily="18" charset="0"/>
              </a:rPr>
              <a:t>khí</a:t>
            </a:r>
            <a:r>
              <a:rPr lang="en-US" sz="2400" dirty="0">
                <a:latin typeface="Times New Roman" pitchFamily="18" charset="0"/>
              </a:rPr>
              <a:t> </a:t>
            </a:r>
            <a:r>
              <a:rPr lang="en-US" sz="2400" dirty="0" err="1">
                <a:latin typeface="Times New Roman" pitchFamily="18" charset="0"/>
              </a:rPr>
              <a:t>tại</a:t>
            </a:r>
            <a:r>
              <a:rPr lang="en-US" sz="2400" dirty="0">
                <a:latin typeface="Times New Roman" pitchFamily="18" charset="0"/>
              </a:rPr>
              <a:t> </a:t>
            </a:r>
            <a:r>
              <a:rPr lang="en-US" sz="2400" dirty="0" err="1">
                <a:latin typeface="Times New Roman" pitchFamily="18" charset="0"/>
              </a:rPr>
              <a:t>đó</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vân</a:t>
            </a:r>
            <a:r>
              <a:rPr lang="en-US" sz="2400" dirty="0">
                <a:latin typeface="Times New Roman" pitchFamily="18" charset="0"/>
              </a:rPr>
              <a:t> </a:t>
            </a:r>
            <a:r>
              <a:rPr lang="en-US" sz="2400" dirty="0" err="1">
                <a:latin typeface="Times New Roman" pitchFamily="18" charset="0"/>
              </a:rPr>
              <a:t>tối</a:t>
            </a:r>
            <a:r>
              <a:rPr lang="en-US" sz="2400" dirty="0">
                <a:latin typeface="Times New Roman" pitchFamily="18" charset="0"/>
              </a:rPr>
              <a:t>:</a:t>
            </a:r>
          </a:p>
        </p:txBody>
      </p:sp>
      <p:graphicFrame>
        <p:nvGraphicFramePr>
          <p:cNvPr id="6" name="Object 5"/>
          <p:cNvGraphicFramePr>
            <a:graphicFrameLocks noChangeAspect="1"/>
          </p:cNvGraphicFramePr>
          <p:nvPr>
            <p:extLst>
              <p:ext uri="{D42A27DB-BD31-4B8C-83A1-F6EECF244321}">
                <p14:modId xmlns:p14="http://schemas.microsoft.com/office/powerpoint/2010/main" val="2883148732"/>
              </p:ext>
            </p:extLst>
          </p:nvPr>
        </p:nvGraphicFramePr>
        <p:xfrm>
          <a:off x="1308100" y="2212975"/>
          <a:ext cx="3022600" cy="758825"/>
        </p:xfrm>
        <a:graphic>
          <a:graphicData uri="http://schemas.openxmlformats.org/presentationml/2006/ole">
            <mc:AlternateContent xmlns:mc="http://schemas.openxmlformats.org/markup-compatibility/2006">
              <mc:Choice xmlns:v="urn:schemas-microsoft-com:vml" Requires="v">
                <p:oleObj spid="_x0000_s8428" name="Equation" r:id="rId3" imgW="1511280" imgH="393480" progId="Equation.3">
                  <p:embed/>
                </p:oleObj>
              </mc:Choice>
              <mc:Fallback>
                <p:oleObj name="Equation" r:id="rId3" imgW="1511280" imgH="393480" progId="Equation.3">
                  <p:embed/>
                  <p:pic>
                    <p:nvPicPr>
                      <p:cNvPr id="0" name="Object 4"/>
                      <p:cNvPicPr>
                        <a:picLocks noChangeAspect="1" noChangeArrowheads="1"/>
                      </p:cNvPicPr>
                      <p:nvPr/>
                    </p:nvPicPr>
                    <p:blipFill>
                      <a:blip r:embed="rId4"/>
                      <a:srcRect/>
                      <a:stretch>
                        <a:fillRect/>
                      </a:stretch>
                    </p:blipFill>
                    <p:spPr bwMode="auto">
                      <a:xfrm>
                        <a:off x="1308100" y="2212975"/>
                        <a:ext cx="30226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76201" y="2891135"/>
            <a:ext cx="6753788" cy="461665"/>
          </a:xfrm>
          <a:prstGeom prst="rect">
            <a:avLst/>
          </a:prstGeom>
        </p:spPr>
        <p:txBody>
          <a:bodyPr wrap="square">
            <a:spAutoFit/>
          </a:bodyPr>
          <a:lstStyle/>
          <a:p>
            <a:r>
              <a:rPr lang="en-US" sz="2400" dirty="0" err="1">
                <a:latin typeface="Times New Roman" pitchFamily="18" charset="0"/>
              </a:rPr>
              <a:t>Điều</a:t>
            </a:r>
            <a:r>
              <a:rPr lang="en-US" sz="2400" dirty="0">
                <a:latin typeface="Times New Roman" pitchFamily="18" charset="0"/>
              </a:rPr>
              <a:t> </a:t>
            </a:r>
            <a:r>
              <a:rPr lang="en-US" sz="2400" dirty="0" err="1">
                <a:latin typeface="Times New Roman" pitchFamily="18" charset="0"/>
              </a:rPr>
              <a:t>kiện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đại</a:t>
            </a:r>
            <a:r>
              <a:rPr lang="en-US" sz="2400" dirty="0">
                <a:latin typeface="Times New Roman" pitchFamily="18" charset="0"/>
              </a:rPr>
              <a:t> </a:t>
            </a:r>
            <a:r>
              <a:rPr lang="en-US" sz="2400" dirty="0" err="1">
                <a:latin typeface="Times New Roman" pitchFamily="18" charset="0"/>
              </a:rPr>
              <a:t>giao</a:t>
            </a:r>
            <a:r>
              <a:rPr lang="en-US" sz="2400" dirty="0">
                <a:latin typeface="Times New Roman" pitchFamily="18" charset="0"/>
              </a:rPr>
              <a:t> </a:t>
            </a:r>
            <a:r>
              <a:rPr lang="en-US" sz="2400" dirty="0" err="1">
                <a:latin typeface="Times New Roman" pitchFamily="18" charset="0"/>
              </a:rPr>
              <a:t>thoa</a:t>
            </a:r>
            <a:r>
              <a:rPr lang="en-US" sz="2400" dirty="0">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2464768937"/>
              </p:ext>
            </p:extLst>
          </p:nvPr>
        </p:nvGraphicFramePr>
        <p:xfrm>
          <a:off x="1177925" y="3396448"/>
          <a:ext cx="2860675" cy="708025"/>
        </p:xfrm>
        <a:graphic>
          <a:graphicData uri="http://schemas.openxmlformats.org/presentationml/2006/ole">
            <mc:AlternateContent xmlns:mc="http://schemas.openxmlformats.org/markup-compatibility/2006">
              <mc:Choice xmlns:v="urn:schemas-microsoft-com:vml" Requires="v">
                <p:oleObj spid="_x0000_s8429" name="Equation" r:id="rId5" imgW="1574800" imgH="393700" progId="Equation.3">
                  <p:embed/>
                </p:oleObj>
              </mc:Choice>
              <mc:Fallback>
                <p:oleObj name="Equation" r:id="rId5" imgW="1574800" imgH="3937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7925" y="3396448"/>
                        <a:ext cx="2860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76200" y="4038600"/>
            <a:ext cx="6516431" cy="461665"/>
          </a:xfrm>
          <a:prstGeom prst="rect">
            <a:avLst/>
          </a:prstGeom>
        </p:spPr>
        <p:txBody>
          <a:bodyPr wrap="square">
            <a:spAutoFit/>
          </a:bodyPr>
          <a:lstStyle/>
          <a:p>
            <a:r>
              <a:rPr lang="en-US" sz="2400" dirty="0" err="1">
                <a:latin typeface="Times New Roman" pitchFamily="18" charset="0"/>
              </a:rPr>
              <a:t>Bề</a:t>
            </a:r>
            <a:r>
              <a:rPr lang="en-US" sz="2400" dirty="0">
                <a:latin typeface="Times New Roman" pitchFamily="18" charset="0"/>
              </a:rPr>
              <a:t> </a:t>
            </a:r>
            <a:r>
              <a:rPr lang="en-US" sz="2400" dirty="0" err="1">
                <a:latin typeface="Times New Roman" pitchFamily="18" charset="0"/>
              </a:rPr>
              <a:t>dày</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lớp</a:t>
            </a:r>
            <a:r>
              <a:rPr lang="en-US" sz="2400" dirty="0">
                <a:latin typeface="Times New Roman" pitchFamily="18" charset="0"/>
              </a:rPr>
              <a:t> </a:t>
            </a:r>
            <a:r>
              <a:rPr lang="en-US" sz="2400" dirty="0" err="1">
                <a:latin typeface="Times New Roman" pitchFamily="18" charset="0"/>
              </a:rPr>
              <a:t>không</a:t>
            </a:r>
            <a:r>
              <a:rPr lang="en-US" sz="2400" dirty="0">
                <a:latin typeface="Times New Roman" pitchFamily="18" charset="0"/>
              </a:rPr>
              <a:t> </a:t>
            </a:r>
            <a:r>
              <a:rPr lang="en-US" sz="2400" dirty="0" err="1">
                <a:latin typeface="Times New Roman" pitchFamily="18" charset="0"/>
              </a:rPr>
              <a:t>khí</a:t>
            </a:r>
            <a:r>
              <a:rPr lang="en-US" sz="2400" dirty="0">
                <a:latin typeface="Times New Roman" pitchFamily="18" charset="0"/>
              </a:rPr>
              <a:t> </a:t>
            </a:r>
            <a:r>
              <a:rPr lang="en-US" sz="2400" dirty="0" err="1">
                <a:latin typeface="Times New Roman" pitchFamily="18" charset="0"/>
              </a:rPr>
              <a:t>tại</a:t>
            </a:r>
            <a:r>
              <a:rPr lang="en-US" sz="2400" dirty="0">
                <a:latin typeface="Times New Roman" pitchFamily="18" charset="0"/>
              </a:rPr>
              <a:t> </a:t>
            </a:r>
            <a:r>
              <a:rPr lang="en-US" sz="2400" dirty="0" err="1">
                <a:latin typeface="Times New Roman" pitchFamily="18" charset="0"/>
              </a:rPr>
              <a:t>đó</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vân</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a:t>
            </a:r>
          </a:p>
        </p:txBody>
      </p:sp>
      <p:graphicFrame>
        <p:nvGraphicFramePr>
          <p:cNvPr id="10" name="Object 9"/>
          <p:cNvGraphicFramePr>
            <a:graphicFrameLocks noChangeAspect="1"/>
          </p:cNvGraphicFramePr>
          <p:nvPr>
            <p:extLst>
              <p:ext uri="{D42A27DB-BD31-4B8C-83A1-F6EECF244321}">
                <p14:modId xmlns:p14="http://schemas.microsoft.com/office/powerpoint/2010/main" val="356019084"/>
              </p:ext>
            </p:extLst>
          </p:nvPr>
        </p:nvGraphicFramePr>
        <p:xfrm>
          <a:off x="1050925" y="4500563"/>
          <a:ext cx="3365500" cy="687387"/>
        </p:xfrm>
        <a:graphic>
          <a:graphicData uri="http://schemas.openxmlformats.org/presentationml/2006/ole">
            <mc:AlternateContent xmlns:mc="http://schemas.openxmlformats.org/markup-compatibility/2006">
              <mc:Choice xmlns:v="urn:schemas-microsoft-com:vml" Requires="v">
                <p:oleObj spid="_x0000_s8430" name="Equation" r:id="rId7" imgW="1917360" imgH="393480" progId="Equation.3">
                  <p:embed/>
                </p:oleObj>
              </mc:Choice>
              <mc:Fallback>
                <p:oleObj name="Equation" r:id="rId7" imgW="1917360" imgH="393480" progId="Equation.3">
                  <p:embed/>
                  <p:pic>
                    <p:nvPicPr>
                      <p:cNvPr id="0" name="Object 9"/>
                      <p:cNvPicPr>
                        <a:picLocks noChangeAspect="1" noChangeArrowheads="1"/>
                      </p:cNvPicPr>
                      <p:nvPr/>
                    </p:nvPicPr>
                    <p:blipFill>
                      <a:blip r:embed="rId8"/>
                      <a:srcRect/>
                      <a:stretch>
                        <a:fillRect/>
                      </a:stretch>
                    </p:blipFill>
                    <p:spPr bwMode="auto">
                      <a:xfrm>
                        <a:off x="1050925" y="4500563"/>
                        <a:ext cx="3365500"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250186044"/>
              </p:ext>
            </p:extLst>
          </p:nvPr>
        </p:nvGraphicFramePr>
        <p:xfrm>
          <a:off x="1627419" y="1071265"/>
          <a:ext cx="3173181" cy="688247"/>
        </p:xfrm>
        <a:graphic>
          <a:graphicData uri="http://schemas.openxmlformats.org/presentationml/2006/ole">
            <mc:AlternateContent xmlns:mc="http://schemas.openxmlformats.org/markup-compatibility/2006">
              <mc:Choice xmlns:v="urn:schemas-microsoft-com:vml" Requires="v">
                <p:oleObj spid="_x0000_s8431" name="Equation" r:id="rId9" imgW="1803400" imgH="393700" progId="Equation.3">
                  <p:embed/>
                </p:oleObj>
              </mc:Choice>
              <mc:Fallback>
                <p:oleObj name="Equation" r:id="rId9" imgW="1803400" imgH="3937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7419" y="1071265"/>
                        <a:ext cx="3173181" cy="688247"/>
                      </a:xfrm>
                      <a:prstGeom prst="rect">
                        <a:avLst/>
                      </a:prstGeom>
                      <a:noFill/>
                      <a:ln>
                        <a:noFill/>
                      </a:ln>
                    </p:spPr>
                  </p:pic>
                </p:oleObj>
              </mc:Fallback>
            </mc:AlternateContent>
          </a:graphicData>
        </a:graphic>
      </p:graphicFrame>
      <p:sp>
        <p:nvSpPr>
          <p:cNvPr id="12" name="Rectangle 11"/>
          <p:cNvSpPr/>
          <p:nvPr/>
        </p:nvSpPr>
        <p:spPr>
          <a:xfrm>
            <a:off x="76200" y="609600"/>
            <a:ext cx="6753788" cy="461665"/>
          </a:xfrm>
          <a:prstGeom prst="rect">
            <a:avLst/>
          </a:prstGeom>
        </p:spPr>
        <p:txBody>
          <a:bodyPr wrap="square">
            <a:spAutoFit/>
          </a:bodyPr>
          <a:lstStyle/>
          <a:p>
            <a:r>
              <a:rPr lang="en-US" sz="2400" dirty="0" err="1">
                <a:latin typeface="Times New Roman" pitchFamily="18" charset="0"/>
              </a:rPr>
              <a:t>Điều</a:t>
            </a:r>
            <a:r>
              <a:rPr lang="en-US" sz="2400" dirty="0">
                <a:latin typeface="Times New Roman" pitchFamily="18" charset="0"/>
              </a:rPr>
              <a:t> </a:t>
            </a:r>
            <a:r>
              <a:rPr lang="en-US" sz="2400" dirty="0" err="1">
                <a:latin typeface="Times New Roman" pitchFamily="18" charset="0"/>
              </a:rPr>
              <a:t>kiện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smtClean="0">
                <a:latin typeface="Times New Roman" pitchFamily="18" charset="0"/>
              </a:rPr>
              <a:t>tiểu</a:t>
            </a:r>
            <a:r>
              <a:rPr lang="en-US" sz="2400" dirty="0" smtClean="0">
                <a:latin typeface="Times New Roman" pitchFamily="18" charset="0"/>
              </a:rPr>
              <a:t> </a:t>
            </a:r>
            <a:r>
              <a:rPr lang="en-US" sz="2400" dirty="0" err="1">
                <a:latin typeface="Times New Roman" pitchFamily="18" charset="0"/>
              </a:rPr>
              <a:t>giao</a:t>
            </a:r>
            <a:r>
              <a:rPr lang="en-US" sz="2400" dirty="0">
                <a:latin typeface="Times New Roman" pitchFamily="18" charset="0"/>
              </a:rPr>
              <a:t> </a:t>
            </a:r>
            <a:r>
              <a:rPr lang="en-US" sz="2400" dirty="0" err="1">
                <a:latin typeface="Times New Roman" pitchFamily="18" charset="0"/>
              </a:rPr>
              <a:t>thoa</a:t>
            </a:r>
            <a:r>
              <a:rPr lang="en-US" sz="2400" dirty="0">
                <a:latin typeface="Times New Roman" pitchFamily="18" charset="0"/>
              </a:rPr>
              <a:t>:</a:t>
            </a:r>
          </a:p>
        </p:txBody>
      </p:sp>
      <p:sp>
        <p:nvSpPr>
          <p:cNvPr id="13" name="Rectangle 12"/>
          <p:cNvSpPr/>
          <p:nvPr/>
        </p:nvSpPr>
        <p:spPr>
          <a:xfrm>
            <a:off x="76200" y="5177135"/>
            <a:ext cx="6753788" cy="461665"/>
          </a:xfrm>
          <a:prstGeom prst="rect">
            <a:avLst/>
          </a:prstGeom>
        </p:spPr>
        <p:txBody>
          <a:bodyPr wrap="square">
            <a:spAutoFit/>
          </a:bodyPr>
          <a:lstStyle/>
          <a:p>
            <a:r>
              <a:rPr lang="en-US" sz="2400" dirty="0" err="1" smtClean="0">
                <a:latin typeface="Times New Roman" pitchFamily="18" charset="0"/>
              </a:rPr>
              <a:t>Khoảng</a:t>
            </a:r>
            <a:r>
              <a:rPr lang="en-US" sz="2400" dirty="0" smtClean="0">
                <a:latin typeface="Times New Roman" pitchFamily="18" charset="0"/>
              </a:rPr>
              <a:t> </a:t>
            </a:r>
            <a:r>
              <a:rPr lang="en-US" sz="2400" dirty="0" err="1" smtClean="0">
                <a:latin typeface="Times New Roman" pitchFamily="18" charset="0"/>
              </a:rPr>
              <a:t>vân</a:t>
            </a:r>
            <a:r>
              <a:rPr lang="en-US" sz="2400" dirty="0" smtClean="0">
                <a:latin typeface="Times New Roman" pitchFamily="18" charset="0"/>
              </a:rPr>
              <a:t> </a:t>
            </a:r>
            <a:r>
              <a:rPr lang="en-US" sz="2400" dirty="0" err="1">
                <a:latin typeface="Times New Roman" pitchFamily="18" charset="0"/>
              </a:rPr>
              <a:t>giao</a:t>
            </a:r>
            <a:r>
              <a:rPr lang="en-US" sz="2400" dirty="0">
                <a:latin typeface="Times New Roman" pitchFamily="18" charset="0"/>
              </a:rPr>
              <a:t> </a:t>
            </a:r>
            <a:r>
              <a:rPr lang="en-US" sz="2400" dirty="0" err="1">
                <a:latin typeface="Times New Roman" pitchFamily="18" charset="0"/>
              </a:rPr>
              <a:t>thoa</a:t>
            </a:r>
            <a:r>
              <a:rPr lang="en-US" sz="2400" dirty="0">
                <a:latin typeface="Times New Roman" pitchFamily="18" charset="0"/>
              </a:rPr>
              <a:t>:</a:t>
            </a:r>
          </a:p>
        </p:txBody>
      </p:sp>
      <p:graphicFrame>
        <p:nvGraphicFramePr>
          <p:cNvPr id="14" name="Object 13"/>
          <p:cNvGraphicFramePr>
            <a:graphicFrameLocks noChangeAspect="1"/>
          </p:cNvGraphicFramePr>
          <p:nvPr>
            <p:extLst>
              <p:ext uri="{D42A27DB-BD31-4B8C-83A1-F6EECF244321}">
                <p14:modId xmlns:p14="http://schemas.microsoft.com/office/powerpoint/2010/main" val="1712412054"/>
              </p:ext>
            </p:extLst>
          </p:nvPr>
        </p:nvGraphicFramePr>
        <p:xfrm>
          <a:off x="71438" y="5795963"/>
          <a:ext cx="4589462" cy="687387"/>
        </p:xfrm>
        <a:graphic>
          <a:graphicData uri="http://schemas.openxmlformats.org/presentationml/2006/ole">
            <mc:AlternateContent xmlns:mc="http://schemas.openxmlformats.org/markup-compatibility/2006">
              <mc:Choice xmlns:v="urn:schemas-microsoft-com:vml" Requires="v">
                <p:oleObj spid="_x0000_s8432" name="Equation" r:id="rId11" imgW="2616120" imgH="393480" progId="Equation.3">
                  <p:embed/>
                </p:oleObj>
              </mc:Choice>
              <mc:Fallback>
                <p:oleObj name="Equation" r:id="rId11" imgW="2616120" imgH="393480" progId="Equation.3">
                  <p:embed/>
                  <p:pic>
                    <p:nvPicPr>
                      <p:cNvPr id="0" name="Object 9"/>
                      <p:cNvPicPr>
                        <a:picLocks noChangeAspect="1" noChangeArrowheads="1"/>
                      </p:cNvPicPr>
                      <p:nvPr/>
                    </p:nvPicPr>
                    <p:blipFill>
                      <a:blip r:embed="rId12"/>
                      <a:srcRect/>
                      <a:stretch>
                        <a:fillRect/>
                      </a:stretch>
                    </p:blipFill>
                    <p:spPr bwMode="auto">
                      <a:xfrm>
                        <a:off x="71438" y="5795963"/>
                        <a:ext cx="4589462"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9" name="Picture 2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181600" y="4421977"/>
            <a:ext cx="3696216" cy="2295846"/>
          </a:xfrm>
          <a:prstGeom prst="rect">
            <a:avLst/>
          </a:prstGeom>
        </p:spPr>
      </p:pic>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1" y="609600"/>
            <a:ext cx="5440930" cy="461665"/>
          </a:xfrm>
          <a:prstGeom prst="rect">
            <a:avLst/>
          </a:prstGeom>
        </p:spPr>
        <p:txBody>
          <a:bodyPr wrap="square">
            <a:spAutoFit/>
          </a:bodyPr>
          <a:lstStyle/>
          <a:p>
            <a:r>
              <a:rPr lang="en-US" sz="2400" b="1" dirty="0" smtClean="0">
                <a:solidFill>
                  <a:schemeClr val="hlink"/>
                </a:solidFill>
                <a:latin typeface="Times New Roman" pitchFamily="18" charset="0"/>
              </a:rPr>
              <a:t>2. </a:t>
            </a:r>
            <a:r>
              <a:rPr lang="en-US" sz="2400" b="1" dirty="0" err="1" smtClean="0">
                <a:solidFill>
                  <a:schemeClr val="hlink"/>
                </a:solidFill>
                <a:latin typeface="Times New Roman" pitchFamily="18" charset="0"/>
              </a:rPr>
              <a:t>Vân</a:t>
            </a:r>
            <a:r>
              <a:rPr lang="en-US" sz="2400" b="1" dirty="0" smtClean="0">
                <a:solidFill>
                  <a:schemeClr val="hlink"/>
                </a:solidFill>
                <a:latin typeface="Times New Roman" pitchFamily="18" charset="0"/>
              </a:rPr>
              <a:t> </a:t>
            </a:r>
            <a:r>
              <a:rPr lang="en-US" sz="2400" b="1" dirty="0" err="1">
                <a:solidFill>
                  <a:schemeClr val="hlink"/>
                </a:solidFill>
                <a:latin typeface="Times New Roman" pitchFamily="18" charset="0"/>
              </a:rPr>
              <a:t>tròn</a:t>
            </a:r>
            <a:r>
              <a:rPr lang="en-US" sz="2400" b="1" dirty="0">
                <a:solidFill>
                  <a:schemeClr val="hlink"/>
                </a:solidFill>
                <a:latin typeface="Times New Roman" pitchFamily="18" charset="0"/>
              </a:rPr>
              <a:t> Newton</a:t>
            </a:r>
            <a:endParaRPr lang="en-US" sz="2400" dirty="0"/>
          </a:p>
        </p:txBody>
      </p:sp>
      <p:sp>
        <p:nvSpPr>
          <p:cNvPr id="3" name="Rectangle 2"/>
          <p:cNvSpPr/>
          <p:nvPr/>
        </p:nvSpPr>
        <p:spPr>
          <a:xfrm>
            <a:off x="76200" y="990600"/>
            <a:ext cx="8763000" cy="461665"/>
          </a:xfrm>
          <a:prstGeom prst="rect">
            <a:avLst/>
          </a:prstGeom>
        </p:spPr>
        <p:txBody>
          <a:bodyPr wrap="square">
            <a:spAutoFit/>
          </a:bodyPr>
          <a:lstStyle/>
          <a:p>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thấu</a:t>
            </a:r>
            <a:r>
              <a:rPr lang="en-US" sz="2400" dirty="0">
                <a:latin typeface="Times New Roman" pitchFamily="18" charset="0"/>
              </a:rPr>
              <a:t> </a:t>
            </a:r>
            <a:r>
              <a:rPr lang="en-US" sz="2400" dirty="0" err="1">
                <a:latin typeface="Times New Roman" pitchFamily="18" charset="0"/>
              </a:rPr>
              <a:t>kính</a:t>
            </a:r>
            <a:r>
              <a:rPr lang="en-US" sz="2400" dirty="0">
                <a:latin typeface="Times New Roman" pitchFamily="18" charset="0"/>
              </a:rPr>
              <a:t> </a:t>
            </a:r>
            <a:r>
              <a:rPr lang="en-US" sz="2400" dirty="0" err="1">
                <a:latin typeface="Times New Roman" pitchFamily="18" charset="0"/>
              </a:rPr>
              <a:t>phẳng</a:t>
            </a:r>
            <a:r>
              <a:rPr lang="en-US" sz="2400" dirty="0">
                <a:latin typeface="Times New Roman" pitchFamily="18" charset="0"/>
              </a:rPr>
              <a:t> – </a:t>
            </a:r>
            <a:r>
              <a:rPr lang="en-US" sz="2400" dirty="0" err="1">
                <a:latin typeface="Times New Roman" pitchFamily="18" charset="0"/>
              </a:rPr>
              <a:t>lồi</a:t>
            </a:r>
            <a:r>
              <a:rPr lang="en-US" sz="2400" dirty="0">
                <a:latin typeface="Times New Roman" pitchFamily="18" charset="0"/>
              </a:rPr>
              <a:t> </a:t>
            </a:r>
            <a:r>
              <a:rPr lang="en-US" sz="2400" dirty="0" err="1">
                <a:latin typeface="Times New Roman" pitchFamily="18" charset="0"/>
              </a:rPr>
              <a:t>đặt</a:t>
            </a:r>
            <a:r>
              <a:rPr lang="en-US" sz="2400" dirty="0">
                <a:latin typeface="Times New Roman" pitchFamily="18" charset="0"/>
              </a:rPr>
              <a:t> </a:t>
            </a:r>
            <a:r>
              <a:rPr lang="en-US" sz="2400" dirty="0" err="1">
                <a:latin typeface="Times New Roman" pitchFamily="18" charset="0"/>
              </a:rPr>
              <a:t>tiếp</a:t>
            </a:r>
            <a:r>
              <a:rPr lang="en-US" sz="2400" dirty="0">
                <a:latin typeface="Times New Roman" pitchFamily="18" charset="0"/>
              </a:rPr>
              <a:t> </a:t>
            </a:r>
            <a:r>
              <a:rPr lang="en-US" sz="2400" dirty="0" err="1" smtClean="0">
                <a:latin typeface="Times New Roman" pitchFamily="18" charset="0"/>
              </a:rPr>
              <a:t>xúc</a:t>
            </a:r>
            <a:r>
              <a:rPr lang="en-US" sz="2400" dirty="0" smtClean="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tấm</a:t>
            </a:r>
            <a:r>
              <a:rPr lang="en-US" sz="2400" dirty="0">
                <a:latin typeface="Times New Roman" pitchFamily="18" charset="0"/>
              </a:rPr>
              <a:t> </a:t>
            </a:r>
            <a:r>
              <a:rPr lang="en-US" sz="2400" dirty="0" err="1">
                <a:latin typeface="Times New Roman" pitchFamily="18" charset="0"/>
              </a:rPr>
              <a:t>thủy</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phẳng</a:t>
            </a:r>
            <a:endParaRPr lang="en-US" sz="2400" dirty="0">
              <a:latin typeface="Times New Roman" pitchFamily="18" charset="0"/>
            </a:endParaRPr>
          </a:p>
        </p:txBody>
      </p:sp>
      <p:sp>
        <p:nvSpPr>
          <p:cNvPr id="13" name="Rectangle 12"/>
          <p:cNvSpPr/>
          <p:nvPr/>
        </p:nvSpPr>
        <p:spPr>
          <a:xfrm>
            <a:off x="76202" y="1452265"/>
            <a:ext cx="5440930" cy="2308324"/>
          </a:xfrm>
          <a:prstGeom prst="rect">
            <a:avLst/>
          </a:prstGeom>
        </p:spPr>
        <p:txBody>
          <a:bodyPr wrap="square">
            <a:spAutoFit/>
          </a:bodyPr>
          <a:lstStyle/>
          <a:p>
            <a:pPr algn="just"/>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đơn</a:t>
            </a:r>
            <a:r>
              <a:rPr lang="en-US" sz="2400" dirty="0">
                <a:latin typeface="Times New Roman" pitchFamily="18" charset="0"/>
              </a:rPr>
              <a:t> </a:t>
            </a:r>
            <a:r>
              <a:rPr lang="en-US" sz="2400" dirty="0" err="1">
                <a:latin typeface="Times New Roman" pitchFamily="18" charset="0"/>
              </a:rPr>
              <a:t>sắc</a:t>
            </a:r>
            <a:r>
              <a:rPr lang="en-US" sz="2400" dirty="0">
                <a:latin typeface="Times New Roman" pitchFamily="18" charset="0"/>
              </a:rPr>
              <a:t> song </a:t>
            </a:r>
            <a:r>
              <a:rPr lang="en-US" sz="2400" dirty="0" err="1">
                <a:latin typeface="Times New Roman" pitchFamily="18" charset="0"/>
              </a:rPr>
              <a:t>song</a:t>
            </a:r>
            <a:r>
              <a:rPr lang="en-US" sz="2400" dirty="0">
                <a:latin typeface="Times New Roman" pitchFamily="18" charset="0"/>
              </a:rPr>
              <a:t> </a:t>
            </a:r>
            <a:r>
              <a:rPr lang="en-US" sz="2400" dirty="0" err="1">
                <a:latin typeface="Times New Roman" pitchFamily="18" charset="0"/>
              </a:rPr>
              <a:t>vuông</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smtClean="0">
                <a:latin typeface="Times New Roman" pitchFamily="18" charset="0"/>
              </a:rPr>
              <a:t>bản</a:t>
            </a:r>
            <a:r>
              <a:rPr lang="en-US" sz="2400" dirty="0" smtClean="0">
                <a:latin typeface="Times New Roman" pitchFamily="18" charset="0"/>
              </a:rPr>
              <a:t> </a:t>
            </a:r>
            <a:r>
              <a:rPr lang="en-US" sz="2400" dirty="0" err="1">
                <a:latin typeface="Times New Roman" pitchFamily="18" charset="0"/>
              </a:rPr>
              <a:t>thủy</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smtClean="0">
                <a:latin typeface="Times New Roman" pitchFamily="18" charset="0"/>
              </a:rPr>
              <a:t>tại</a:t>
            </a:r>
            <a:r>
              <a:rPr lang="en-US" sz="2400" dirty="0" smtClean="0">
                <a:latin typeface="Times New Roman" pitchFamily="18" charset="0"/>
              </a:rPr>
              <a:t> </a:t>
            </a:r>
            <a:r>
              <a:rPr lang="en-US" sz="2400" dirty="0" err="1" smtClean="0">
                <a:latin typeface="Times New Roman" pitchFamily="18" charset="0"/>
              </a:rPr>
              <a:t>mọi</a:t>
            </a:r>
            <a:r>
              <a:rPr lang="en-US" sz="2400" dirty="0" smtClean="0">
                <a:latin typeface="Times New Roman" pitchFamily="18" charset="0"/>
              </a:rPr>
              <a:t> </a:t>
            </a:r>
            <a:r>
              <a:rPr lang="en-US" sz="2400" dirty="0" err="1" smtClean="0">
                <a:latin typeface="Times New Roman" pitchFamily="18" charset="0"/>
              </a:rPr>
              <a:t>điểm</a:t>
            </a:r>
            <a:r>
              <a:rPr lang="en-US" sz="2400" dirty="0" smtClean="0">
                <a:latin typeface="Times New Roman" pitchFamily="18" charset="0"/>
              </a:rPr>
              <a:t> </a:t>
            </a:r>
            <a:r>
              <a:rPr lang="en-US" sz="2400" dirty="0" err="1" smtClean="0">
                <a:latin typeface="Times New Roman" pitchFamily="18" charset="0"/>
              </a:rPr>
              <a:t>mặt</a:t>
            </a:r>
            <a:r>
              <a:rPr lang="en-US" sz="2400" dirty="0" smtClean="0">
                <a:latin typeface="Times New Roman" pitchFamily="18" charset="0"/>
              </a:rPr>
              <a:t> </a:t>
            </a:r>
            <a:r>
              <a:rPr lang="en-US" sz="2400" dirty="0" err="1" smtClean="0">
                <a:latin typeface="Times New Roman" pitchFamily="18" charset="0"/>
              </a:rPr>
              <a:t>trên</a:t>
            </a:r>
            <a:r>
              <a:rPr lang="en-US" sz="2400" dirty="0" smtClean="0">
                <a:latin typeface="Times New Roman" pitchFamily="18" charset="0"/>
              </a:rPr>
              <a:t> </a:t>
            </a:r>
            <a:r>
              <a:rPr lang="en-US" sz="2400" dirty="0" err="1" smtClean="0">
                <a:latin typeface="Times New Roman" pitchFamily="18" charset="0"/>
              </a:rPr>
              <a:t>lớp</a:t>
            </a:r>
            <a:r>
              <a:rPr lang="en-US" sz="2400" dirty="0" smtClean="0">
                <a:latin typeface="Times New Roman" pitchFamily="18" charset="0"/>
              </a:rPr>
              <a:t> </a:t>
            </a:r>
            <a:r>
              <a:rPr lang="en-US" sz="2400" dirty="0" err="1" smtClean="0">
                <a:latin typeface="Times New Roman" pitchFamily="18" charset="0"/>
              </a:rPr>
              <a:t>không</a:t>
            </a:r>
            <a:r>
              <a:rPr lang="en-US" sz="2400" dirty="0" smtClean="0">
                <a:latin typeface="Times New Roman" pitchFamily="18" charset="0"/>
              </a:rPr>
              <a:t> </a:t>
            </a:r>
            <a:r>
              <a:rPr lang="en-US" sz="2400" dirty="0" err="1" smtClean="0">
                <a:latin typeface="Times New Roman" pitchFamily="18" charset="0"/>
              </a:rPr>
              <a:t>khí</a:t>
            </a:r>
            <a:r>
              <a:rPr lang="en-US" sz="2400" dirty="0" smtClean="0">
                <a:latin typeface="Times New Roman" pitchFamily="18" charset="0"/>
              </a:rPr>
              <a:t> </a:t>
            </a:r>
            <a:r>
              <a:rPr lang="en-US" sz="2400" dirty="0" err="1" smtClean="0">
                <a:latin typeface="Times New Roman" pitchFamily="18" charset="0"/>
              </a:rPr>
              <a:t>quan</a:t>
            </a:r>
            <a:r>
              <a:rPr lang="en-US" sz="2400" dirty="0" smtClean="0">
                <a:latin typeface="Times New Roman" pitchFamily="18" charset="0"/>
              </a:rPr>
              <a:t> </a:t>
            </a:r>
            <a:r>
              <a:rPr lang="en-US" sz="2400" dirty="0" err="1" smtClean="0">
                <a:latin typeface="Times New Roman" pitchFamily="18" charset="0"/>
              </a:rPr>
              <a:t>sát</a:t>
            </a:r>
            <a:r>
              <a:rPr lang="en-US" sz="2400" dirty="0" smtClean="0">
                <a:latin typeface="Times New Roman" pitchFamily="18" charset="0"/>
              </a:rPr>
              <a:t> </a:t>
            </a:r>
            <a:r>
              <a:rPr lang="en-US" sz="2400" dirty="0" err="1" smtClean="0">
                <a:latin typeface="Times New Roman" pitchFamily="18" charset="0"/>
              </a:rPr>
              <a:t>thấy</a:t>
            </a:r>
            <a:r>
              <a:rPr lang="en-US" sz="2400" dirty="0" smtClean="0">
                <a:latin typeface="Times New Roman" pitchFamily="18" charset="0"/>
              </a:rPr>
              <a:t> </a:t>
            </a:r>
            <a:r>
              <a:rPr lang="en-US" sz="2400" dirty="0" err="1" smtClean="0">
                <a:latin typeface="Times New Roman" pitchFamily="18" charset="0"/>
              </a:rPr>
              <a:t>giao</a:t>
            </a:r>
            <a:r>
              <a:rPr lang="en-US" sz="2400" dirty="0" smtClean="0">
                <a:latin typeface="Times New Roman" pitchFamily="18" charset="0"/>
              </a:rPr>
              <a:t> </a:t>
            </a:r>
            <a:r>
              <a:rPr lang="en-US" sz="2400" dirty="0" err="1" smtClean="0">
                <a:latin typeface="Times New Roman" pitchFamily="18" charset="0"/>
              </a:rPr>
              <a:t>thoa</a:t>
            </a:r>
            <a:r>
              <a:rPr lang="en-US" sz="2400" dirty="0" smtClean="0">
                <a:latin typeface="Times New Roman" pitchFamily="18" charset="0"/>
              </a:rPr>
              <a:t> do </a:t>
            </a:r>
            <a:r>
              <a:rPr lang="en-US" sz="2400" dirty="0" err="1" smtClean="0">
                <a:latin typeface="Times New Roman" pitchFamily="18" charset="0"/>
              </a:rPr>
              <a:t>các</a:t>
            </a:r>
            <a:r>
              <a:rPr lang="en-US" sz="2400" dirty="0" smtClean="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phản</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ở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trên</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dưới</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smtClean="0">
                <a:latin typeface="Times New Roman" pitchFamily="18" charset="0"/>
              </a:rPr>
              <a:t>bản</a:t>
            </a:r>
            <a:r>
              <a:rPr lang="en-US" sz="2400" dirty="0" smtClean="0">
                <a:latin typeface="Times New Roman" pitchFamily="18" charset="0"/>
              </a:rPr>
              <a:t> </a:t>
            </a:r>
            <a:r>
              <a:rPr lang="en-US" sz="2400" dirty="0" err="1">
                <a:latin typeface="Times New Roman" pitchFamily="18" charset="0"/>
              </a:rPr>
              <a:t>mỏng</a:t>
            </a:r>
            <a:r>
              <a:rPr lang="en-US" sz="2400" dirty="0">
                <a:latin typeface="Times New Roman" pitchFamily="18" charset="0"/>
              </a:rPr>
              <a:t> </a:t>
            </a:r>
            <a:r>
              <a:rPr lang="en-US" sz="2400" dirty="0" err="1" smtClean="0">
                <a:latin typeface="Times New Roman" pitchFamily="18" charset="0"/>
              </a:rPr>
              <a:t>không</a:t>
            </a:r>
            <a:r>
              <a:rPr lang="en-US" sz="2400" dirty="0" smtClean="0">
                <a:latin typeface="Times New Roman" pitchFamily="18" charset="0"/>
              </a:rPr>
              <a:t> </a:t>
            </a:r>
            <a:r>
              <a:rPr lang="en-US" sz="2400" dirty="0" err="1" smtClean="0">
                <a:latin typeface="Times New Roman" pitchFamily="18" charset="0"/>
              </a:rPr>
              <a:t>khí</a:t>
            </a:r>
            <a:r>
              <a:rPr lang="en-US" sz="2400" dirty="0" smtClean="0">
                <a:latin typeface="Times New Roman" pitchFamily="18" charset="0"/>
              </a:rPr>
              <a:t> </a:t>
            </a:r>
            <a:r>
              <a:rPr lang="en-US" sz="2400" dirty="0" err="1" smtClean="0">
                <a:latin typeface="Times New Roman" pitchFamily="18" charset="0"/>
              </a:rPr>
              <a:t>giao</a:t>
            </a:r>
            <a:r>
              <a:rPr lang="en-US" sz="2400" dirty="0" smtClean="0">
                <a:latin typeface="Times New Roman" pitchFamily="18" charset="0"/>
              </a:rPr>
              <a:t> </a:t>
            </a:r>
            <a:r>
              <a:rPr lang="en-US" sz="2400" dirty="0" err="1">
                <a:latin typeface="Times New Roman" pitchFamily="18" charset="0"/>
              </a:rPr>
              <a:t>thoa</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nhau</a:t>
            </a:r>
            <a:r>
              <a:rPr lang="en-US" sz="2400" dirty="0">
                <a:latin typeface="Times New Roman" pitchFamily="18" charset="0"/>
              </a:rPr>
              <a:t>.</a:t>
            </a:r>
          </a:p>
        </p:txBody>
      </p:sp>
      <p:sp>
        <p:nvSpPr>
          <p:cNvPr id="14" name="Rectangle 13"/>
          <p:cNvSpPr/>
          <p:nvPr/>
        </p:nvSpPr>
        <p:spPr>
          <a:xfrm>
            <a:off x="76202" y="3805535"/>
            <a:ext cx="3350597" cy="461665"/>
          </a:xfrm>
          <a:prstGeom prst="rect">
            <a:avLst/>
          </a:prstGeom>
        </p:spPr>
        <p:txBody>
          <a:bodyPr wrap="none">
            <a:spAutoFit/>
          </a:bodyPr>
          <a:lstStyle/>
          <a:p>
            <a:r>
              <a:rPr lang="en-US" sz="2400" dirty="0" err="1">
                <a:latin typeface="Times New Roman" pitchFamily="18" charset="0"/>
                <a:cs typeface="Times New Roman" pitchFamily="18" charset="0"/>
              </a:rPr>
              <a: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tia</a:t>
            </a:r>
            <a:r>
              <a:rPr lang="en-US" sz="2400" dirty="0">
                <a:latin typeface="Times New Roman" pitchFamily="18" charset="0"/>
                <a:cs typeface="Times New Roman" pitchFamily="18" charset="0"/>
              </a:rPr>
              <a:t>:</a:t>
            </a:r>
          </a:p>
        </p:txBody>
      </p:sp>
      <p:graphicFrame>
        <p:nvGraphicFramePr>
          <p:cNvPr id="15" name="Object 14"/>
          <p:cNvGraphicFramePr>
            <a:graphicFrameLocks noChangeAspect="1"/>
          </p:cNvGraphicFramePr>
          <p:nvPr>
            <p:extLst>
              <p:ext uri="{D42A27DB-BD31-4B8C-83A1-F6EECF244321}">
                <p14:modId xmlns:p14="http://schemas.microsoft.com/office/powerpoint/2010/main" val="2107659760"/>
              </p:ext>
            </p:extLst>
          </p:nvPr>
        </p:nvGraphicFramePr>
        <p:xfrm>
          <a:off x="3390530" y="3682652"/>
          <a:ext cx="2008188" cy="754063"/>
        </p:xfrm>
        <a:graphic>
          <a:graphicData uri="http://schemas.openxmlformats.org/presentationml/2006/ole">
            <mc:AlternateContent xmlns:mc="http://schemas.openxmlformats.org/markup-compatibility/2006">
              <mc:Choice xmlns:v="urn:schemas-microsoft-com:vml" Requires="v">
                <p:oleObj spid="_x0000_s9351" name="Equation" r:id="rId3" imgW="1041120" imgH="393480" progId="Equation.3">
                  <p:embed/>
                </p:oleObj>
              </mc:Choice>
              <mc:Fallback>
                <p:oleObj name="Equation" r:id="rId3" imgW="1041120" imgH="39348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0530" y="3682652"/>
                        <a:ext cx="2008188"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5"/>
          <p:cNvSpPr/>
          <p:nvPr/>
        </p:nvSpPr>
        <p:spPr>
          <a:xfrm>
            <a:off x="76200" y="4415135"/>
            <a:ext cx="6753788" cy="461665"/>
          </a:xfrm>
          <a:prstGeom prst="rect">
            <a:avLst/>
          </a:prstGeom>
        </p:spPr>
        <p:txBody>
          <a:bodyPr wrap="square">
            <a:spAutoFit/>
          </a:bodyPr>
          <a:lstStyle/>
          <a:p>
            <a:r>
              <a:rPr lang="en-US" sz="2400" dirty="0" err="1">
                <a:latin typeface="Times New Roman" pitchFamily="18" charset="0"/>
              </a:rPr>
              <a:t>Điều</a:t>
            </a:r>
            <a:r>
              <a:rPr lang="en-US" sz="2400" dirty="0">
                <a:latin typeface="Times New Roman" pitchFamily="18" charset="0"/>
              </a:rPr>
              <a:t> </a:t>
            </a:r>
            <a:r>
              <a:rPr lang="en-US" sz="2400" dirty="0" err="1">
                <a:latin typeface="Times New Roman" pitchFamily="18" charset="0"/>
              </a:rPr>
              <a:t>kiện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smtClean="0">
                <a:latin typeface="Times New Roman" pitchFamily="18" charset="0"/>
              </a:rPr>
              <a:t>tiểu</a:t>
            </a:r>
            <a:r>
              <a:rPr lang="en-US" sz="2400" dirty="0" smtClean="0">
                <a:latin typeface="Times New Roman" pitchFamily="18" charset="0"/>
              </a:rPr>
              <a:t> </a:t>
            </a:r>
            <a:r>
              <a:rPr lang="en-US" sz="2400" dirty="0" err="1">
                <a:latin typeface="Times New Roman" pitchFamily="18" charset="0"/>
              </a:rPr>
              <a:t>giao</a:t>
            </a:r>
            <a:r>
              <a:rPr lang="en-US" sz="2400" dirty="0">
                <a:latin typeface="Times New Roman" pitchFamily="18" charset="0"/>
              </a:rPr>
              <a:t> </a:t>
            </a:r>
            <a:r>
              <a:rPr lang="en-US" sz="2400" dirty="0" err="1">
                <a:latin typeface="Times New Roman" pitchFamily="18" charset="0"/>
              </a:rPr>
              <a:t>thoa</a:t>
            </a:r>
            <a:r>
              <a:rPr lang="en-US" sz="2400" dirty="0">
                <a:latin typeface="Times New Roman" pitchFamily="18" charset="0"/>
              </a:rPr>
              <a:t>:</a:t>
            </a:r>
          </a:p>
        </p:txBody>
      </p:sp>
      <p:graphicFrame>
        <p:nvGraphicFramePr>
          <p:cNvPr id="17" name="Object 16"/>
          <p:cNvGraphicFramePr>
            <a:graphicFrameLocks noChangeAspect="1"/>
          </p:cNvGraphicFramePr>
          <p:nvPr>
            <p:extLst>
              <p:ext uri="{D42A27DB-BD31-4B8C-83A1-F6EECF244321}">
                <p14:modId xmlns:p14="http://schemas.microsoft.com/office/powerpoint/2010/main" val="3892439843"/>
              </p:ext>
            </p:extLst>
          </p:nvPr>
        </p:nvGraphicFramePr>
        <p:xfrm>
          <a:off x="990600" y="4951413"/>
          <a:ext cx="3173412" cy="687387"/>
        </p:xfrm>
        <a:graphic>
          <a:graphicData uri="http://schemas.openxmlformats.org/presentationml/2006/ole">
            <mc:AlternateContent xmlns:mc="http://schemas.openxmlformats.org/markup-compatibility/2006">
              <mc:Choice xmlns:v="urn:schemas-microsoft-com:vml" Requires="v">
                <p:oleObj spid="_x0000_s9352" name="Equation" r:id="rId5" imgW="1803400" imgH="393700" progId="Equation.3">
                  <p:embed/>
                </p:oleObj>
              </mc:Choice>
              <mc:Fallback>
                <p:oleObj name="Equation" r:id="rId5" imgW="1803400" imgH="3937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951413"/>
                        <a:ext cx="3173412"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Rectangle 17"/>
          <p:cNvSpPr/>
          <p:nvPr/>
        </p:nvSpPr>
        <p:spPr>
          <a:xfrm>
            <a:off x="76201" y="5634335"/>
            <a:ext cx="6579062" cy="461665"/>
          </a:xfrm>
          <a:prstGeom prst="rect">
            <a:avLst/>
          </a:prstGeom>
        </p:spPr>
        <p:txBody>
          <a:bodyPr wrap="square">
            <a:spAutoFit/>
          </a:bodyPr>
          <a:lstStyle/>
          <a:p>
            <a:r>
              <a:rPr lang="en-US" sz="2400" dirty="0" err="1">
                <a:latin typeface="Times New Roman" pitchFamily="18" charset="0"/>
              </a:rPr>
              <a:t>Bề</a:t>
            </a:r>
            <a:r>
              <a:rPr lang="en-US" sz="2400" dirty="0">
                <a:latin typeface="Times New Roman" pitchFamily="18" charset="0"/>
              </a:rPr>
              <a:t> </a:t>
            </a:r>
            <a:r>
              <a:rPr lang="en-US" sz="2400" dirty="0" err="1">
                <a:latin typeface="Times New Roman" pitchFamily="18" charset="0"/>
              </a:rPr>
              <a:t>dày</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lớp</a:t>
            </a:r>
            <a:r>
              <a:rPr lang="en-US" sz="2400" dirty="0">
                <a:latin typeface="Times New Roman" pitchFamily="18" charset="0"/>
              </a:rPr>
              <a:t> </a:t>
            </a:r>
            <a:r>
              <a:rPr lang="en-US" sz="2400" dirty="0" err="1">
                <a:latin typeface="Times New Roman" pitchFamily="18" charset="0"/>
              </a:rPr>
              <a:t>không</a:t>
            </a:r>
            <a:r>
              <a:rPr lang="en-US" sz="2400" dirty="0">
                <a:latin typeface="Times New Roman" pitchFamily="18" charset="0"/>
              </a:rPr>
              <a:t> </a:t>
            </a:r>
            <a:r>
              <a:rPr lang="en-US" sz="2400" dirty="0" err="1">
                <a:latin typeface="Times New Roman" pitchFamily="18" charset="0"/>
              </a:rPr>
              <a:t>khí</a:t>
            </a:r>
            <a:r>
              <a:rPr lang="en-US" sz="2400" dirty="0">
                <a:latin typeface="Times New Roman" pitchFamily="18" charset="0"/>
              </a:rPr>
              <a:t> </a:t>
            </a:r>
            <a:r>
              <a:rPr lang="en-US" sz="2400" dirty="0" err="1">
                <a:latin typeface="Times New Roman" pitchFamily="18" charset="0"/>
              </a:rPr>
              <a:t>tại</a:t>
            </a:r>
            <a:r>
              <a:rPr lang="en-US" sz="2400" dirty="0">
                <a:latin typeface="Times New Roman" pitchFamily="18" charset="0"/>
              </a:rPr>
              <a:t> </a:t>
            </a:r>
            <a:r>
              <a:rPr lang="en-US" sz="2400" dirty="0" err="1">
                <a:latin typeface="Times New Roman" pitchFamily="18" charset="0"/>
              </a:rPr>
              <a:t>đó</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vân</a:t>
            </a:r>
            <a:r>
              <a:rPr lang="en-US" sz="2400" dirty="0">
                <a:latin typeface="Times New Roman" pitchFamily="18" charset="0"/>
              </a:rPr>
              <a:t> </a:t>
            </a:r>
            <a:r>
              <a:rPr lang="en-US" sz="2400" dirty="0" err="1">
                <a:latin typeface="Times New Roman" pitchFamily="18" charset="0"/>
              </a:rPr>
              <a:t>tối</a:t>
            </a:r>
            <a:r>
              <a:rPr lang="en-US" sz="2400" dirty="0">
                <a:latin typeface="Times New Roman" pitchFamily="18" charset="0"/>
              </a:rPr>
              <a:t>:</a:t>
            </a:r>
          </a:p>
        </p:txBody>
      </p:sp>
      <p:graphicFrame>
        <p:nvGraphicFramePr>
          <p:cNvPr id="19" name="Object 18"/>
          <p:cNvGraphicFramePr>
            <a:graphicFrameLocks noChangeAspect="1"/>
          </p:cNvGraphicFramePr>
          <p:nvPr>
            <p:extLst>
              <p:ext uri="{D42A27DB-BD31-4B8C-83A1-F6EECF244321}">
                <p14:modId xmlns:p14="http://schemas.microsoft.com/office/powerpoint/2010/main" val="2406056371"/>
              </p:ext>
            </p:extLst>
          </p:nvPr>
        </p:nvGraphicFramePr>
        <p:xfrm>
          <a:off x="1346200" y="6022975"/>
          <a:ext cx="2946400" cy="758825"/>
        </p:xfrm>
        <a:graphic>
          <a:graphicData uri="http://schemas.openxmlformats.org/presentationml/2006/ole">
            <mc:AlternateContent xmlns:mc="http://schemas.openxmlformats.org/markup-compatibility/2006">
              <mc:Choice xmlns:v="urn:schemas-microsoft-com:vml" Requires="v">
                <p:oleObj spid="_x0000_s9353" name="Equation" r:id="rId7" imgW="1473120" imgH="393480" progId="Equation.3">
                  <p:embed/>
                </p:oleObj>
              </mc:Choice>
              <mc:Fallback>
                <p:oleObj name="Equation" r:id="rId7" imgW="1473120" imgH="393480" progId="Equation.3">
                  <p:embed/>
                  <p:pic>
                    <p:nvPicPr>
                      <p:cNvPr id="0" name="Object 5"/>
                      <p:cNvPicPr>
                        <a:picLocks noChangeAspect="1" noChangeArrowheads="1"/>
                      </p:cNvPicPr>
                      <p:nvPr/>
                    </p:nvPicPr>
                    <p:blipFill>
                      <a:blip r:embed="rId8"/>
                      <a:srcRect/>
                      <a:stretch>
                        <a:fillRect/>
                      </a:stretch>
                    </p:blipFill>
                    <p:spPr bwMode="auto">
                      <a:xfrm>
                        <a:off x="1346200" y="6022975"/>
                        <a:ext cx="2946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7661" y="2214084"/>
            <a:ext cx="3600953" cy="2591162"/>
          </a:xfrm>
          <a:prstGeom prst="rect">
            <a:avLst/>
          </a:prstGeom>
        </p:spPr>
      </p:pic>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P spid="16"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6" name="Rectangle 5"/>
          <p:cNvSpPr/>
          <p:nvPr/>
        </p:nvSpPr>
        <p:spPr>
          <a:xfrm>
            <a:off x="76201" y="685800"/>
            <a:ext cx="6753788" cy="461665"/>
          </a:xfrm>
          <a:prstGeom prst="rect">
            <a:avLst/>
          </a:prstGeom>
        </p:spPr>
        <p:txBody>
          <a:bodyPr wrap="square">
            <a:spAutoFit/>
          </a:bodyPr>
          <a:lstStyle/>
          <a:p>
            <a:r>
              <a:rPr lang="en-US" sz="2400" dirty="0" err="1">
                <a:latin typeface="Times New Roman" pitchFamily="18" charset="0"/>
              </a:rPr>
              <a:t>Điều</a:t>
            </a:r>
            <a:r>
              <a:rPr lang="en-US" sz="2400" dirty="0">
                <a:latin typeface="Times New Roman" pitchFamily="18" charset="0"/>
              </a:rPr>
              <a:t> </a:t>
            </a:r>
            <a:r>
              <a:rPr lang="en-US" sz="2400" dirty="0" err="1">
                <a:latin typeface="Times New Roman" pitchFamily="18" charset="0"/>
              </a:rPr>
              <a:t>kiện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đại</a:t>
            </a:r>
            <a:r>
              <a:rPr lang="en-US" sz="2400" dirty="0">
                <a:latin typeface="Times New Roman" pitchFamily="18" charset="0"/>
              </a:rPr>
              <a:t> </a:t>
            </a:r>
            <a:r>
              <a:rPr lang="en-US" sz="2400" dirty="0" err="1">
                <a:latin typeface="Times New Roman" pitchFamily="18" charset="0"/>
              </a:rPr>
              <a:t>giao</a:t>
            </a:r>
            <a:r>
              <a:rPr lang="en-US" sz="2400" dirty="0">
                <a:latin typeface="Times New Roman" pitchFamily="18" charset="0"/>
              </a:rPr>
              <a:t> </a:t>
            </a:r>
            <a:r>
              <a:rPr lang="en-US" sz="2400" dirty="0" err="1">
                <a:latin typeface="Times New Roman" pitchFamily="18" charset="0"/>
              </a:rPr>
              <a:t>thoa</a:t>
            </a:r>
            <a:r>
              <a:rPr lang="en-US" sz="2400" dirty="0">
                <a:latin typeface="Times New Roman" pitchFamily="18" charset="0"/>
              </a:rPr>
              <a:t>:</a:t>
            </a:r>
          </a:p>
        </p:txBody>
      </p:sp>
      <p:graphicFrame>
        <p:nvGraphicFramePr>
          <p:cNvPr id="2" name="Object 1"/>
          <p:cNvGraphicFramePr>
            <a:graphicFrameLocks noChangeAspect="1"/>
          </p:cNvGraphicFramePr>
          <p:nvPr>
            <p:extLst>
              <p:ext uri="{D42A27DB-BD31-4B8C-83A1-F6EECF244321}">
                <p14:modId xmlns:p14="http://schemas.microsoft.com/office/powerpoint/2010/main" val="345357940"/>
              </p:ext>
            </p:extLst>
          </p:nvPr>
        </p:nvGraphicFramePr>
        <p:xfrm>
          <a:off x="1177925" y="1143000"/>
          <a:ext cx="2860675" cy="708025"/>
        </p:xfrm>
        <a:graphic>
          <a:graphicData uri="http://schemas.openxmlformats.org/presentationml/2006/ole">
            <mc:AlternateContent xmlns:mc="http://schemas.openxmlformats.org/markup-compatibility/2006">
              <mc:Choice xmlns:v="urn:schemas-microsoft-com:vml" Requires="v">
                <p:oleObj spid="_x0000_s10447" name="Equation" r:id="rId3" imgW="1574800" imgH="393700" progId="Equation.3">
                  <p:embed/>
                </p:oleObj>
              </mc:Choice>
              <mc:Fallback>
                <p:oleObj name="Equation" r:id="rId3" imgW="1574800" imgH="3937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925" y="1143000"/>
                        <a:ext cx="2860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76200" y="1981200"/>
            <a:ext cx="6516431" cy="461665"/>
          </a:xfrm>
          <a:prstGeom prst="rect">
            <a:avLst/>
          </a:prstGeom>
        </p:spPr>
        <p:txBody>
          <a:bodyPr wrap="square">
            <a:spAutoFit/>
          </a:bodyPr>
          <a:lstStyle/>
          <a:p>
            <a:r>
              <a:rPr lang="en-US" sz="2400" dirty="0" err="1">
                <a:latin typeface="Times New Roman" pitchFamily="18" charset="0"/>
              </a:rPr>
              <a:t>Bề</a:t>
            </a:r>
            <a:r>
              <a:rPr lang="en-US" sz="2400" dirty="0">
                <a:latin typeface="Times New Roman" pitchFamily="18" charset="0"/>
              </a:rPr>
              <a:t> </a:t>
            </a:r>
            <a:r>
              <a:rPr lang="en-US" sz="2400" dirty="0" err="1">
                <a:latin typeface="Times New Roman" pitchFamily="18" charset="0"/>
              </a:rPr>
              <a:t>dày</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lớp</a:t>
            </a:r>
            <a:r>
              <a:rPr lang="en-US" sz="2400" dirty="0">
                <a:latin typeface="Times New Roman" pitchFamily="18" charset="0"/>
              </a:rPr>
              <a:t> </a:t>
            </a:r>
            <a:r>
              <a:rPr lang="en-US" sz="2400" dirty="0" err="1">
                <a:latin typeface="Times New Roman" pitchFamily="18" charset="0"/>
              </a:rPr>
              <a:t>không</a:t>
            </a:r>
            <a:r>
              <a:rPr lang="en-US" sz="2400" dirty="0">
                <a:latin typeface="Times New Roman" pitchFamily="18" charset="0"/>
              </a:rPr>
              <a:t> </a:t>
            </a:r>
            <a:r>
              <a:rPr lang="en-US" sz="2400" dirty="0" err="1">
                <a:latin typeface="Times New Roman" pitchFamily="18" charset="0"/>
              </a:rPr>
              <a:t>khí</a:t>
            </a:r>
            <a:r>
              <a:rPr lang="en-US" sz="2400" dirty="0">
                <a:latin typeface="Times New Roman" pitchFamily="18" charset="0"/>
              </a:rPr>
              <a:t> </a:t>
            </a:r>
            <a:r>
              <a:rPr lang="en-US" sz="2400" dirty="0" err="1">
                <a:latin typeface="Times New Roman" pitchFamily="18" charset="0"/>
              </a:rPr>
              <a:t>tại</a:t>
            </a:r>
            <a:r>
              <a:rPr lang="en-US" sz="2400" dirty="0">
                <a:latin typeface="Times New Roman" pitchFamily="18" charset="0"/>
              </a:rPr>
              <a:t> </a:t>
            </a:r>
            <a:r>
              <a:rPr lang="en-US" sz="2400" dirty="0" err="1">
                <a:latin typeface="Times New Roman" pitchFamily="18" charset="0"/>
              </a:rPr>
              <a:t>đó</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vân</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2712005881"/>
              </p:ext>
            </p:extLst>
          </p:nvPr>
        </p:nvGraphicFramePr>
        <p:xfrm>
          <a:off x="1150938" y="2438400"/>
          <a:ext cx="3163887" cy="687388"/>
        </p:xfrm>
        <a:graphic>
          <a:graphicData uri="http://schemas.openxmlformats.org/presentationml/2006/ole">
            <mc:AlternateContent xmlns:mc="http://schemas.openxmlformats.org/markup-compatibility/2006">
              <mc:Choice xmlns:v="urn:schemas-microsoft-com:vml" Requires="v">
                <p:oleObj spid="_x0000_s10448" name="Equation" r:id="rId5" imgW="1803240" imgH="393480" progId="Equation.3">
                  <p:embed/>
                </p:oleObj>
              </mc:Choice>
              <mc:Fallback>
                <p:oleObj name="Equation" r:id="rId5" imgW="1803240" imgH="393480" progId="Equation.3">
                  <p:embed/>
                  <p:pic>
                    <p:nvPicPr>
                      <p:cNvPr id="0" name="Object 9"/>
                      <p:cNvPicPr>
                        <a:picLocks noChangeAspect="1" noChangeArrowheads="1"/>
                      </p:cNvPicPr>
                      <p:nvPr/>
                    </p:nvPicPr>
                    <p:blipFill>
                      <a:blip r:embed="rId6"/>
                      <a:srcRect/>
                      <a:stretch>
                        <a:fillRect/>
                      </a:stretch>
                    </p:blipFill>
                    <p:spPr bwMode="auto">
                      <a:xfrm>
                        <a:off x="1150938" y="2438400"/>
                        <a:ext cx="3163887"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6054" y="1135742"/>
            <a:ext cx="3360715" cy="4940252"/>
          </a:xfrm>
          <a:prstGeom prst="rect">
            <a:avLst/>
          </a:prstGeom>
        </p:spPr>
      </p:pic>
      <p:sp>
        <p:nvSpPr>
          <p:cNvPr id="9" name="Rectangle 8"/>
          <p:cNvSpPr/>
          <p:nvPr/>
        </p:nvSpPr>
        <p:spPr>
          <a:xfrm>
            <a:off x="28012" y="3071446"/>
            <a:ext cx="6753788" cy="461665"/>
          </a:xfrm>
          <a:prstGeom prst="rect">
            <a:avLst/>
          </a:prstGeom>
        </p:spPr>
        <p:txBody>
          <a:bodyPr wrap="square">
            <a:spAutoFit/>
          </a:bodyPr>
          <a:lstStyle/>
          <a:p>
            <a:r>
              <a:rPr lang="en-US" sz="2400" dirty="0" err="1" smtClean="0">
                <a:latin typeface="Times New Roman" pitchFamily="18" charset="0"/>
              </a:rPr>
              <a:t>Bán</a:t>
            </a:r>
            <a:r>
              <a:rPr lang="en-US" sz="2400" dirty="0" smtClean="0">
                <a:latin typeface="Times New Roman" pitchFamily="18" charset="0"/>
              </a:rPr>
              <a:t> </a:t>
            </a:r>
            <a:r>
              <a:rPr lang="en-US" sz="2400" dirty="0" err="1" smtClean="0">
                <a:latin typeface="Times New Roman" pitchFamily="18" charset="0"/>
              </a:rPr>
              <a:t>kính</a:t>
            </a:r>
            <a:r>
              <a:rPr lang="en-US" sz="2400" dirty="0" smtClean="0">
                <a:latin typeface="Times New Roman" pitchFamily="18" charset="0"/>
              </a:rPr>
              <a:t> </a:t>
            </a:r>
            <a:r>
              <a:rPr lang="en-US" sz="2400" dirty="0" err="1" smtClean="0">
                <a:latin typeface="Times New Roman" pitchFamily="18" charset="0"/>
              </a:rPr>
              <a:t>vân</a:t>
            </a:r>
            <a:r>
              <a:rPr lang="en-US" sz="2400" dirty="0" smtClean="0">
                <a:latin typeface="Times New Roman" pitchFamily="18" charset="0"/>
              </a:rPr>
              <a:t> </a:t>
            </a:r>
            <a:r>
              <a:rPr lang="en-US" sz="2400" dirty="0" err="1">
                <a:latin typeface="Times New Roman" pitchFamily="18" charset="0"/>
              </a:rPr>
              <a:t>giao</a:t>
            </a:r>
            <a:r>
              <a:rPr lang="en-US" sz="2400" dirty="0">
                <a:latin typeface="Times New Roman" pitchFamily="18" charset="0"/>
              </a:rPr>
              <a:t> </a:t>
            </a:r>
            <a:r>
              <a:rPr lang="en-US" sz="2400" dirty="0" err="1">
                <a:latin typeface="Times New Roman" pitchFamily="18" charset="0"/>
              </a:rPr>
              <a:t>thoa</a:t>
            </a:r>
            <a:r>
              <a:rPr lang="en-US" sz="2400" dirty="0">
                <a:latin typeface="Times New Roman" pitchFamily="18" charset="0"/>
              </a:rPr>
              <a:t>:</a:t>
            </a:r>
          </a:p>
        </p:txBody>
      </p:sp>
      <p:graphicFrame>
        <p:nvGraphicFramePr>
          <p:cNvPr id="10" name="Object 9"/>
          <p:cNvGraphicFramePr>
            <a:graphicFrameLocks noChangeAspect="1"/>
          </p:cNvGraphicFramePr>
          <p:nvPr>
            <p:extLst>
              <p:ext uri="{D42A27DB-BD31-4B8C-83A1-F6EECF244321}">
                <p14:modId xmlns:p14="http://schemas.microsoft.com/office/powerpoint/2010/main" val="4107407061"/>
              </p:ext>
            </p:extLst>
          </p:nvPr>
        </p:nvGraphicFramePr>
        <p:xfrm>
          <a:off x="204787" y="3625850"/>
          <a:ext cx="5815013" cy="442913"/>
        </p:xfrm>
        <a:graphic>
          <a:graphicData uri="http://schemas.openxmlformats.org/presentationml/2006/ole">
            <mc:AlternateContent xmlns:mc="http://schemas.openxmlformats.org/markup-compatibility/2006">
              <mc:Choice xmlns:v="urn:schemas-microsoft-com:vml" Requires="v">
                <p:oleObj spid="_x0000_s10449" name="Equation" r:id="rId8" imgW="3314520" imgH="253800" progId="Equation.3">
                  <p:embed/>
                </p:oleObj>
              </mc:Choice>
              <mc:Fallback>
                <p:oleObj name="Equation" r:id="rId8" imgW="3314520" imgH="253800" progId="Equation.3">
                  <p:embed/>
                  <p:pic>
                    <p:nvPicPr>
                      <p:cNvPr id="0" name="Object 2"/>
                      <p:cNvPicPr>
                        <a:picLocks noChangeAspect="1" noChangeArrowheads="1"/>
                      </p:cNvPicPr>
                      <p:nvPr/>
                    </p:nvPicPr>
                    <p:blipFill>
                      <a:blip r:embed="rId9"/>
                      <a:srcRect/>
                      <a:stretch>
                        <a:fillRect/>
                      </a:stretch>
                    </p:blipFill>
                    <p:spPr bwMode="auto">
                      <a:xfrm>
                        <a:off x="204787" y="3625850"/>
                        <a:ext cx="58150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0"/>
          <p:cNvSpPr/>
          <p:nvPr/>
        </p:nvSpPr>
        <p:spPr>
          <a:xfrm>
            <a:off x="76200" y="4110335"/>
            <a:ext cx="6753788" cy="461665"/>
          </a:xfrm>
          <a:prstGeom prst="rect">
            <a:avLst/>
          </a:prstGeom>
        </p:spPr>
        <p:txBody>
          <a:bodyPr wrap="square">
            <a:spAutoFit/>
          </a:bodyPr>
          <a:lstStyle/>
          <a:p>
            <a:r>
              <a:rPr lang="en-US" sz="2400" dirty="0" err="1" smtClean="0">
                <a:latin typeface="Times New Roman" pitchFamily="18" charset="0"/>
              </a:rPr>
              <a:t>Bán</a:t>
            </a:r>
            <a:r>
              <a:rPr lang="en-US" sz="2400" dirty="0" smtClean="0">
                <a:latin typeface="Times New Roman" pitchFamily="18" charset="0"/>
              </a:rPr>
              <a:t> </a:t>
            </a:r>
            <a:r>
              <a:rPr lang="en-US" sz="2400" dirty="0" err="1" smtClean="0">
                <a:latin typeface="Times New Roman" pitchFamily="18" charset="0"/>
              </a:rPr>
              <a:t>kính</a:t>
            </a:r>
            <a:r>
              <a:rPr lang="en-US" sz="2400" dirty="0" smtClean="0">
                <a:latin typeface="Times New Roman" pitchFamily="18" charset="0"/>
              </a:rPr>
              <a:t> </a:t>
            </a:r>
            <a:r>
              <a:rPr lang="en-US" sz="2400" dirty="0" err="1" smtClean="0">
                <a:latin typeface="Times New Roman" pitchFamily="18" charset="0"/>
              </a:rPr>
              <a:t>vân</a:t>
            </a:r>
            <a:r>
              <a:rPr lang="en-US" sz="2400" dirty="0" smtClean="0">
                <a:latin typeface="Times New Roman" pitchFamily="18" charset="0"/>
              </a:rPr>
              <a:t> </a:t>
            </a:r>
            <a:r>
              <a:rPr lang="en-US" sz="2400" dirty="0" err="1" smtClean="0">
                <a:latin typeface="Times New Roman" pitchFamily="18" charset="0"/>
              </a:rPr>
              <a:t>tối</a:t>
            </a:r>
            <a:r>
              <a:rPr lang="en-US" sz="2400" dirty="0" smtClean="0">
                <a:latin typeface="Times New Roman" pitchFamily="18" charset="0"/>
              </a:rPr>
              <a:t> </a:t>
            </a:r>
            <a:r>
              <a:rPr lang="en-US" sz="2400" dirty="0" err="1" smtClean="0">
                <a:latin typeface="Times New Roman" pitchFamily="18" charset="0"/>
              </a:rPr>
              <a:t>giao</a:t>
            </a:r>
            <a:r>
              <a:rPr lang="en-US" sz="2400" dirty="0" smtClean="0">
                <a:latin typeface="Times New Roman" pitchFamily="18" charset="0"/>
              </a:rPr>
              <a:t> </a:t>
            </a:r>
            <a:r>
              <a:rPr lang="en-US" sz="2400" dirty="0" err="1">
                <a:latin typeface="Times New Roman" pitchFamily="18" charset="0"/>
              </a:rPr>
              <a:t>thoa</a:t>
            </a:r>
            <a:r>
              <a:rPr lang="en-US" sz="2400" dirty="0">
                <a:latin typeface="Times New Roman" pitchFamily="18" charset="0"/>
              </a:rPr>
              <a:t>:</a:t>
            </a:r>
          </a:p>
        </p:txBody>
      </p:sp>
      <p:graphicFrame>
        <p:nvGraphicFramePr>
          <p:cNvPr id="14" name="Object 13"/>
          <p:cNvGraphicFramePr>
            <a:graphicFrameLocks noChangeAspect="1"/>
          </p:cNvGraphicFramePr>
          <p:nvPr>
            <p:extLst>
              <p:ext uri="{D42A27DB-BD31-4B8C-83A1-F6EECF244321}">
                <p14:modId xmlns:p14="http://schemas.microsoft.com/office/powerpoint/2010/main" val="877307882"/>
              </p:ext>
            </p:extLst>
          </p:nvPr>
        </p:nvGraphicFramePr>
        <p:xfrm>
          <a:off x="1143000" y="4724400"/>
          <a:ext cx="3876675" cy="420687"/>
        </p:xfrm>
        <a:graphic>
          <a:graphicData uri="http://schemas.openxmlformats.org/presentationml/2006/ole">
            <mc:AlternateContent xmlns:mc="http://schemas.openxmlformats.org/markup-compatibility/2006">
              <mc:Choice xmlns:v="urn:schemas-microsoft-com:vml" Requires="v">
                <p:oleObj spid="_x0000_s10450" name="Equation" r:id="rId10" imgW="2209680" imgH="241200" progId="Equation.3">
                  <p:embed/>
                </p:oleObj>
              </mc:Choice>
              <mc:Fallback>
                <p:oleObj name="Equation" r:id="rId10" imgW="2209680" imgH="2412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4724400"/>
                        <a:ext cx="387667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
        <p:nvSpPr>
          <p:cNvPr id="2" name="TextBox 1"/>
          <p:cNvSpPr txBox="1"/>
          <p:nvPr/>
        </p:nvSpPr>
        <p:spPr>
          <a:xfrm>
            <a:off x="76200" y="609600"/>
            <a:ext cx="8915400" cy="461665"/>
          </a:xfrm>
          <a:prstGeom prst="rect">
            <a:avLst/>
          </a:prstGeom>
          <a:noFill/>
        </p:spPr>
        <p:txBody>
          <a:bodyPr wrap="square" rtlCol="0">
            <a:spAutoFit/>
          </a:bodyPr>
          <a:lstStyle/>
          <a:p>
            <a:r>
              <a:rPr lang="en-US" sz="2400" b="1" dirty="0" smtClean="0">
                <a:solidFill>
                  <a:srgbClr val="FF0000"/>
                </a:solidFill>
                <a:latin typeface="Times New Roman" pitchFamily="18" charset="0"/>
                <a:cs typeface="Times New Roman" pitchFamily="18" charset="0"/>
              </a:rPr>
              <a:t>I. </a:t>
            </a:r>
            <a:r>
              <a:rPr lang="en-US" sz="2400" b="1" dirty="0" err="1" smtClean="0">
                <a:solidFill>
                  <a:srgbClr val="FF0000"/>
                </a:solidFill>
                <a:latin typeface="Times New Roman" pitchFamily="18" charset="0"/>
                <a:cs typeface="Times New Roman" pitchFamily="18" charset="0"/>
              </a:rPr>
              <a:t>Cơ</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sở</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của</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quang</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học</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tia</a:t>
            </a:r>
            <a:endParaRPr lang="en-US" sz="2400" b="1" dirty="0">
              <a:solidFill>
                <a:srgbClr val="FF0000"/>
              </a:solidFill>
              <a:latin typeface="Times New Roman" pitchFamily="18" charset="0"/>
              <a:cs typeface="Times New Roman" pitchFamily="18" charset="0"/>
            </a:endParaRPr>
          </a:p>
        </p:txBody>
      </p:sp>
      <p:sp>
        <p:nvSpPr>
          <p:cNvPr id="6" name="Rectangle 5"/>
          <p:cNvSpPr/>
          <p:nvPr/>
        </p:nvSpPr>
        <p:spPr>
          <a:xfrm>
            <a:off x="152400" y="1066800"/>
            <a:ext cx="8686800" cy="830997"/>
          </a:xfrm>
          <a:prstGeom prst="rect">
            <a:avLst/>
          </a:prstGeom>
        </p:spPr>
        <p:txBody>
          <a:bodyPr wrap="square">
            <a:spAutoFit/>
          </a:bodyPr>
          <a:lstStyle/>
          <a:p>
            <a:r>
              <a:rPr lang="en-US" sz="2400" b="1" i="1" dirty="0" smtClean="0">
                <a:latin typeface="Times New Roman" pitchFamily="18" charset="0"/>
              </a:rPr>
              <a:t>1.Định </a:t>
            </a:r>
            <a:r>
              <a:rPr lang="en-US" sz="2400" b="1" i="1" dirty="0" err="1" smtClean="0">
                <a:latin typeface="Times New Roman" pitchFamily="18" charset="0"/>
              </a:rPr>
              <a:t>luật</a:t>
            </a:r>
            <a:r>
              <a:rPr lang="en-US" sz="2400" b="1" i="1" dirty="0" smtClean="0">
                <a:latin typeface="Times New Roman" pitchFamily="18" charset="0"/>
              </a:rPr>
              <a:t> </a:t>
            </a:r>
            <a:r>
              <a:rPr lang="en-US" sz="2400" b="1" i="1" dirty="0" err="1" smtClean="0">
                <a:latin typeface="Times New Roman" pitchFamily="18" charset="0"/>
              </a:rPr>
              <a:t>truyền</a:t>
            </a:r>
            <a:r>
              <a:rPr lang="en-US" sz="2400" b="1" i="1" dirty="0" smtClean="0">
                <a:latin typeface="Times New Roman" pitchFamily="18" charset="0"/>
              </a:rPr>
              <a:t> </a:t>
            </a:r>
            <a:r>
              <a:rPr lang="en-US" sz="2400" b="1" i="1" dirty="0" err="1" smtClean="0">
                <a:latin typeface="Times New Roman" pitchFamily="18" charset="0"/>
              </a:rPr>
              <a:t>thẳng</a:t>
            </a:r>
            <a:r>
              <a:rPr lang="en-US" sz="2400" b="1" i="1" dirty="0" smtClean="0">
                <a:latin typeface="Times New Roman" pitchFamily="18" charset="0"/>
              </a:rPr>
              <a:t> </a:t>
            </a:r>
            <a:r>
              <a:rPr lang="en-US" sz="2400" b="1" i="1" dirty="0" err="1" smtClean="0">
                <a:latin typeface="Times New Roman" pitchFamily="18" charset="0"/>
              </a:rPr>
              <a:t>ánh</a:t>
            </a:r>
            <a:r>
              <a:rPr lang="en-US" sz="2400" b="1" i="1" dirty="0" smtClean="0">
                <a:latin typeface="Times New Roman" pitchFamily="18" charset="0"/>
              </a:rPr>
              <a:t> </a:t>
            </a:r>
            <a:r>
              <a:rPr lang="en-US" sz="2400" b="1" i="1" dirty="0" err="1" smtClean="0">
                <a:latin typeface="Times New Roman" pitchFamily="18" charset="0"/>
              </a:rPr>
              <a:t>sáng:</a:t>
            </a:r>
            <a:r>
              <a:rPr lang="en-US" sz="2400" dirty="0" err="1" smtClean="0">
                <a:latin typeface="Times New Roman" pitchFamily="18" charset="0"/>
              </a:rPr>
              <a:t>trong</a:t>
            </a:r>
            <a:r>
              <a:rPr lang="en-US" sz="2400" dirty="0" smtClean="0">
                <a:latin typeface="Times New Roman" pitchFamily="18" charset="0"/>
              </a:rPr>
              <a:t> </a:t>
            </a:r>
            <a:r>
              <a:rPr lang="en-US" sz="2400" dirty="0" err="1" smtClean="0">
                <a:latin typeface="Times New Roman" pitchFamily="18" charset="0"/>
              </a:rPr>
              <a:t>môi</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smtClean="0">
                <a:latin typeface="Times New Roman" pitchFamily="18" charset="0"/>
              </a:rPr>
              <a:t>trong</a:t>
            </a:r>
            <a:r>
              <a:rPr lang="en-US" sz="2400" dirty="0" smtClean="0">
                <a:latin typeface="Times New Roman" pitchFamily="18" charset="0"/>
              </a:rPr>
              <a:t> </a:t>
            </a:r>
            <a:r>
              <a:rPr lang="en-US" sz="2400" dirty="0" err="1" smtClean="0">
                <a:latin typeface="Times New Roman" pitchFamily="18" charset="0"/>
              </a:rPr>
              <a:t>suốt</a:t>
            </a:r>
            <a:r>
              <a:rPr lang="en-US" sz="2400" dirty="0" smtClean="0">
                <a:latin typeface="Times New Roman" pitchFamily="18" charset="0"/>
              </a:rPr>
              <a:t>, </a:t>
            </a:r>
            <a:r>
              <a:rPr lang="en-US" sz="2400" dirty="0" err="1" smtClean="0">
                <a:latin typeface="Times New Roman" pitchFamily="18" charset="0"/>
              </a:rPr>
              <a:t>đồng</a:t>
            </a:r>
            <a:r>
              <a:rPr lang="en-US" sz="2400" dirty="0" smtClean="0">
                <a:latin typeface="Times New Roman" pitchFamily="18" charset="0"/>
              </a:rPr>
              <a:t> </a:t>
            </a:r>
            <a:r>
              <a:rPr lang="en-US" sz="2400" dirty="0" err="1" smtClean="0">
                <a:latin typeface="Times New Roman" pitchFamily="18" charset="0"/>
              </a:rPr>
              <a:t>tính</a:t>
            </a:r>
            <a:r>
              <a:rPr lang="en-US" sz="2400" dirty="0" smtClean="0">
                <a:latin typeface="Times New Roman" pitchFamily="18" charset="0"/>
              </a:rPr>
              <a:t> </a:t>
            </a:r>
            <a:r>
              <a:rPr lang="en-US" sz="2400" dirty="0" err="1" smtClean="0">
                <a:latin typeface="Times New Roman" pitchFamily="18" charset="0"/>
              </a:rPr>
              <a:t>và</a:t>
            </a:r>
            <a:r>
              <a:rPr lang="en-US" sz="2400" dirty="0" smtClean="0">
                <a:latin typeface="Times New Roman" pitchFamily="18" charset="0"/>
              </a:rPr>
              <a:t> </a:t>
            </a:r>
            <a:r>
              <a:rPr lang="en-US" sz="2400" dirty="0" err="1" smtClean="0">
                <a:latin typeface="Times New Roman" pitchFamily="18" charset="0"/>
              </a:rPr>
              <a:t>đẳng</a:t>
            </a:r>
            <a:r>
              <a:rPr lang="en-US" sz="2400" dirty="0" smtClean="0">
                <a:latin typeface="Times New Roman" pitchFamily="18" charset="0"/>
              </a:rPr>
              <a:t> </a:t>
            </a:r>
            <a:r>
              <a:rPr lang="en-US" sz="2400" dirty="0" err="1" smtClean="0">
                <a:latin typeface="Times New Roman" pitchFamily="18" charset="0"/>
              </a:rPr>
              <a:t>hướng</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truyền</a:t>
            </a:r>
            <a:r>
              <a:rPr lang="en-US" sz="2400" dirty="0" smtClean="0">
                <a:latin typeface="Times New Roman" pitchFamily="18" charset="0"/>
              </a:rPr>
              <a:t> </a:t>
            </a:r>
            <a:r>
              <a:rPr lang="en-US" sz="2400" dirty="0" err="1" smtClean="0">
                <a:latin typeface="Times New Roman" pitchFamily="18" charset="0"/>
              </a:rPr>
              <a:t>theo</a:t>
            </a:r>
            <a:r>
              <a:rPr lang="en-US" sz="2400" dirty="0" smtClean="0">
                <a:latin typeface="Times New Roman" pitchFamily="18" charset="0"/>
              </a:rPr>
              <a:t>  </a:t>
            </a:r>
            <a:r>
              <a:rPr lang="en-US" sz="2400" dirty="0" err="1" smtClean="0">
                <a:latin typeface="Times New Roman" pitchFamily="18" charset="0"/>
              </a:rPr>
              <a:t>đường</a:t>
            </a:r>
            <a:r>
              <a:rPr lang="en-US" sz="2400" dirty="0" smtClean="0">
                <a:latin typeface="Times New Roman" pitchFamily="18" charset="0"/>
              </a:rPr>
              <a:t> </a:t>
            </a:r>
            <a:r>
              <a:rPr lang="en-US" sz="2400" dirty="0" err="1" smtClean="0">
                <a:latin typeface="Times New Roman" pitchFamily="18" charset="0"/>
              </a:rPr>
              <a:t>thẳng</a:t>
            </a:r>
            <a:endParaRPr lang="en-US" sz="2400" dirty="0"/>
          </a:p>
        </p:txBody>
      </p:sp>
      <p:sp>
        <p:nvSpPr>
          <p:cNvPr id="7" name="Rectangle 6"/>
          <p:cNvSpPr/>
          <p:nvPr/>
        </p:nvSpPr>
        <p:spPr>
          <a:xfrm>
            <a:off x="128954" y="1905000"/>
            <a:ext cx="5818265" cy="461665"/>
          </a:xfrm>
          <a:prstGeom prst="rect">
            <a:avLst/>
          </a:prstGeom>
        </p:spPr>
        <p:txBody>
          <a:bodyPr wrap="square">
            <a:spAutoFit/>
          </a:bodyPr>
          <a:lstStyle/>
          <a:p>
            <a:pPr marL="812800" indent="-812800"/>
            <a:r>
              <a:rPr lang="en-US" sz="2400" b="1" i="1" dirty="0" smtClean="0">
                <a:latin typeface="Times New Roman" pitchFamily="18" charset="0"/>
              </a:rPr>
              <a:t>2.  </a:t>
            </a:r>
            <a:r>
              <a:rPr lang="en-US" sz="2400" b="1" i="1" dirty="0" err="1" smtClean="0">
                <a:latin typeface="Times New Roman" pitchFamily="18" charset="0"/>
              </a:rPr>
              <a:t>Định</a:t>
            </a:r>
            <a:r>
              <a:rPr lang="en-US" sz="2400" b="1" i="1" dirty="0" smtClean="0">
                <a:latin typeface="Times New Roman" pitchFamily="18" charset="0"/>
              </a:rPr>
              <a:t> </a:t>
            </a:r>
            <a:r>
              <a:rPr lang="en-US" sz="2400" b="1" i="1" dirty="0" err="1" smtClean="0">
                <a:latin typeface="Times New Roman" pitchFamily="18" charset="0"/>
              </a:rPr>
              <a:t>luật</a:t>
            </a:r>
            <a:r>
              <a:rPr lang="en-US" sz="2400" b="1" i="1" dirty="0" smtClean="0">
                <a:latin typeface="Times New Roman" pitchFamily="18" charset="0"/>
              </a:rPr>
              <a:t> </a:t>
            </a:r>
            <a:r>
              <a:rPr lang="en-US" sz="2400" b="1" i="1" dirty="0" err="1" smtClean="0">
                <a:latin typeface="Times New Roman" pitchFamily="18" charset="0"/>
              </a:rPr>
              <a:t>phản</a:t>
            </a:r>
            <a:r>
              <a:rPr lang="en-US" sz="2400" b="1" i="1" dirty="0" smtClean="0">
                <a:latin typeface="Times New Roman" pitchFamily="18" charset="0"/>
              </a:rPr>
              <a:t> </a:t>
            </a:r>
            <a:r>
              <a:rPr lang="en-US" sz="2400" b="1" i="1" dirty="0" err="1" smtClean="0">
                <a:latin typeface="Times New Roman" pitchFamily="18" charset="0"/>
              </a:rPr>
              <a:t>xạ</a:t>
            </a:r>
            <a:r>
              <a:rPr lang="en-US" sz="2400" b="1" i="1" dirty="0" smtClean="0">
                <a:latin typeface="Times New Roman" pitchFamily="18" charset="0"/>
              </a:rPr>
              <a:t> </a:t>
            </a:r>
            <a:r>
              <a:rPr lang="en-US" sz="2400" b="1" i="1" dirty="0" err="1" smtClean="0">
                <a:latin typeface="Times New Roman" pitchFamily="18" charset="0"/>
              </a:rPr>
              <a:t>ánh</a:t>
            </a:r>
            <a:r>
              <a:rPr lang="en-US" sz="2400" b="1" i="1" dirty="0" smtClean="0">
                <a:latin typeface="Times New Roman" pitchFamily="18" charset="0"/>
              </a:rPr>
              <a:t> </a:t>
            </a:r>
            <a:r>
              <a:rPr lang="en-US" sz="2400" b="1" i="1" dirty="0" err="1" smtClean="0">
                <a:latin typeface="Times New Roman" pitchFamily="18" charset="0"/>
              </a:rPr>
              <a:t>sáng</a:t>
            </a:r>
            <a:r>
              <a:rPr lang="en-US" sz="2400" b="1" i="1" dirty="0" smtClean="0">
                <a:latin typeface="Times New Roman" pitchFamily="18" charset="0"/>
              </a:rPr>
              <a:t>: </a:t>
            </a:r>
            <a:r>
              <a:rPr lang="en-US" sz="2400" dirty="0" smtClean="0">
                <a:latin typeface="Times New Roman" pitchFamily="18" charset="0"/>
              </a:rPr>
              <a:t>i = i’</a:t>
            </a:r>
          </a:p>
        </p:txBody>
      </p:sp>
      <p:sp>
        <p:nvSpPr>
          <p:cNvPr id="23" name="Rectangle 22"/>
          <p:cNvSpPr/>
          <p:nvPr/>
        </p:nvSpPr>
        <p:spPr>
          <a:xfrm>
            <a:off x="76200" y="2438400"/>
            <a:ext cx="5818265" cy="461665"/>
          </a:xfrm>
          <a:prstGeom prst="rect">
            <a:avLst/>
          </a:prstGeom>
        </p:spPr>
        <p:txBody>
          <a:bodyPr wrap="square">
            <a:spAutoFit/>
          </a:bodyPr>
          <a:lstStyle/>
          <a:p>
            <a:pPr marL="812800" indent="-812800"/>
            <a:r>
              <a:rPr lang="en-US" sz="2400" b="1" i="1" dirty="0">
                <a:latin typeface="Times New Roman" pitchFamily="18" charset="0"/>
              </a:rPr>
              <a:t>3</a:t>
            </a:r>
            <a:r>
              <a:rPr lang="en-US" sz="2400" b="1" i="1" dirty="0" smtClean="0">
                <a:latin typeface="Times New Roman" pitchFamily="18" charset="0"/>
              </a:rPr>
              <a:t>.  </a:t>
            </a:r>
            <a:r>
              <a:rPr lang="en-US" sz="2400" b="1" i="1" dirty="0" err="1" smtClean="0">
                <a:latin typeface="Times New Roman" pitchFamily="18" charset="0"/>
              </a:rPr>
              <a:t>Định</a:t>
            </a:r>
            <a:r>
              <a:rPr lang="en-US" sz="2400" b="1" i="1" dirty="0" smtClean="0">
                <a:latin typeface="Times New Roman" pitchFamily="18" charset="0"/>
              </a:rPr>
              <a:t> </a:t>
            </a:r>
            <a:r>
              <a:rPr lang="en-US" sz="2400" b="1" i="1" dirty="0" err="1" smtClean="0">
                <a:latin typeface="Times New Roman" pitchFamily="18" charset="0"/>
              </a:rPr>
              <a:t>luật</a:t>
            </a:r>
            <a:r>
              <a:rPr lang="en-US" sz="2400" b="1" i="1" dirty="0" smtClean="0">
                <a:latin typeface="Times New Roman" pitchFamily="18" charset="0"/>
              </a:rPr>
              <a:t> </a:t>
            </a:r>
            <a:r>
              <a:rPr lang="en-US" sz="2400" b="1" i="1" dirty="0" err="1" smtClean="0">
                <a:latin typeface="Times New Roman" pitchFamily="18" charset="0"/>
              </a:rPr>
              <a:t>khúc</a:t>
            </a:r>
            <a:r>
              <a:rPr lang="en-US" sz="2400" b="1" i="1" dirty="0" smtClean="0">
                <a:latin typeface="Times New Roman" pitchFamily="18" charset="0"/>
              </a:rPr>
              <a:t> </a:t>
            </a:r>
            <a:r>
              <a:rPr lang="en-US" sz="2400" b="1" i="1" dirty="0" err="1" smtClean="0">
                <a:latin typeface="Times New Roman" pitchFamily="18" charset="0"/>
              </a:rPr>
              <a:t>xạ</a:t>
            </a:r>
            <a:r>
              <a:rPr lang="en-US" sz="2400" b="1" i="1" dirty="0" smtClean="0">
                <a:latin typeface="Times New Roman" pitchFamily="18" charset="0"/>
              </a:rPr>
              <a:t> </a:t>
            </a:r>
            <a:r>
              <a:rPr lang="en-US" sz="2400" b="1" i="1" dirty="0" err="1" smtClean="0">
                <a:latin typeface="Times New Roman" pitchFamily="18" charset="0"/>
              </a:rPr>
              <a:t>ánh</a:t>
            </a:r>
            <a:r>
              <a:rPr lang="en-US" sz="2400" b="1" i="1" dirty="0" smtClean="0">
                <a:latin typeface="Times New Roman" pitchFamily="18" charset="0"/>
              </a:rPr>
              <a:t> </a:t>
            </a:r>
            <a:r>
              <a:rPr lang="en-US" sz="2400" b="1" i="1" dirty="0" err="1" smtClean="0">
                <a:latin typeface="Times New Roman" pitchFamily="18" charset="0"/>
              </a:rPr>
              <a:t>sáng</a:t>
            </a:r>
            <a:r>
              <a:rPr lang="en-US" sz="2400" b="1" i="1" dirty="0" smtClean="0">
                <a:latin typeface="Times New Roman" pitchFamily="18" charset="0"/>
              </a:rPr>
              <a:t>: </a:t>
            </a:r>
          </a:p>
        </p:txBody>
      </p:sp>
      <p:sp>
        <p:nvSpPr>
          <p:cNvPr id="24" name="Rectangle 23"/>
          <p:cNvSpPr/>
          <p:nvPr/>
        </p:nvSpPr>
        <p:spPr>
          <a:xfrm>
            <a:off x="1981200" y="2971800"/>
            <a:ext cx="2064989" cy="461665"/>
          </a:xfrm>
          <a:prstGeom prst="rect">
            <a:avLst/>
          </a:prstGeom>
        </p:spPr>
        <p:txBody>
          <a:bodyPr wrap="none">
            <a:spAutoFit/>
          </a:bodyPr>
          <a:lstStyle/>
          <a:p>
            <a:pPr marL="812800" indent="-812800"/>
            <a:r>
              <a:rPr lang="en-US" sz="2400" dirty="0" err="1">
                <a:latin typeface="Times New Roman" pitchFamily="18" charset="0"/>
              </a:rPr>
              <a:t>n</a:t>
            </a:r>
            <a:r>
              <a:rPr lang="en-US" sz="2400" baseline="-25000" dirty="0" err="1" smtClean="0">
                <a:latin typeface="Times New Roman" pitchFamily="18" charset="0"/>
              </a:rPr>
              <a:t>t</a:t>
            </a:r>
            <a:r>
              <a:rPr lang="en-US" sz="2400" dirty="0" err="1" smtClean="0">
                <a:latin typeface="Times New Roman" pitchFamily="18" charset="0"/>
              </a:rPr>
              <a:t>sini</a:t>
            </a:r>
            <a:r>
              <a:rPr lang="en-US" sz="2400" dirty="0" smtClean="0">
                <a:latin typeface="Times New Roman" pitchFamily="18" charset="0"/>
              </a:rPr>
              <a:t> = </a:t>
            </a:r>
            <a:r>
              <a:rPr lang="en-US" sz="2400" dirty="0" err="1" smtClean="0">
                <a:latin typeface="Times New Roman" pitchFamily="18" charset="0"/>
              </a:rPr>
              <a:t>n</a:t>
            </a:r>
            <a:r>
              <a:rPr lang="en-US" sz="2400" baseline="-25000" dirty="0" err="1" smtClean="0">
                <a:latin typeface="Times New Roman" pitchFamily="18" charset="0"/>
              </a:rPr>
              <a:t>kx</a:t>
            </a:r>
            <a:r>
              <a:rPr lang="en-US" sz="2400" dirty="0" smtClean="0">
                <a:latin typeface="Times New Roman" pitchFamily="18" charset="0"/>
              </a:rPr>
              <a:t> </a:t>
            </a:r>
            <a:r>
              <a:rPr lang="en-US" sz="2400" dirty="0" err="1" smtClean="0">
                <a:latin typeface="Times New Roman" pitchFamily="18" charset="0"/>
              </a:rPr>
              <a:t>sinr</a:t>
            </a:r>
            <a:endParaRPr lang="en-US" sz="2400" dirty="0" smtClean="0">
              <a:latin typeface="Times New Roman" pitchFamily="18" charset="0"/>
            </a:endParaRPr>
          </a:p>
        </p:txBody>
      </p:sp>
      <p:sp>
        <p:nvSpPr>
          <p:cNvPr id="25" name="Rectangle 24"/>
          <p:cNvSpPr/>
          <p:nvPr/>
        </p:nvSpPr>
        <p:spPr>
          <a:xfrm>
            <a:off x="304800" y="3352800"/>
            <a:ext cx="3905236" cy="461665"/>
          </a:xfrm>
          <a:prstGeom prst="rect">
            <a:avLst/>
          </a:prstGeom>
        </p:spPr>
        <p:txBody>
          <a:bodyPr wrap="none">
            <a:spAutoFit/>
          </a:bodyPr>
          <a:lstStyle/>
          <a:p>
            <a:pPr marL="812800" indent="-812800"/>
            <a:r>
              <a:rPr lang="en-US" sz="2400" dirty="0" err="1" smtClean="0">
                <a:latin typeface="Times New Roman" pitchFamily="18" charset="0"/>
              </a:rPr>
              <a:t>Hiện</a:t>
            </a:r>
            <a:r>
              <a:rPr lang="en-US" sz="2400" dirty="0" smtClean="0">
                <a:latin typeface="Times New Roman" pitchFamily="18" charset="0"/>
              </a:rPr>
              <a:t> </a:t>
            </a:r>
            <a:r>
              <a:rPr lang="en-US" sz="2400" dirty="0" err="1" smtClean="0">
                <a:latin typeface="Times New Roman" pitchFamily="18" charset="0"/>
              </a:rPr>
              <a:t>tượng</a:t>
            </a:r>
            <a:r>
              <a:rPr lang="en-US" sz="2400" dirty="0" smtClean="0">
                <a:latin typeface="Times New Roman" pitchFamily="18" charset="0"/>
              </a:rPr>
              <a:t> </a:t>
            </a:r>
            <a:r>
              <a:rPr lang="en-US" sz="2400" dirty="0" err="1" smtClean="0">
                <a:latin typeface="Times New Roman" pitchFamily="18" charset="0"/>
              </a:rPr>
              <a:t>phản</a:t>
            </a:r>
            <a:r>
              <a:rPr lang="en-US" sz="2400" dirty="0" smtClean="0">
                <a:latin typeface="Times New Roman" pitchFamily="18" charset="0"/>
              </a:rPr>
              <a:t> </a:t>
            </a:r>
            <a:r>
              <a:rPr lang="en-US" sz="2400" dirty="0" err="1" smtClean="0">
                <a:latin typeface="Times New Roman" pitchFamily="18" charset="0"/>
              </a:rPr>
              <a:t>xạ</a:t>
            </a:r>
            <a:r>
              <a:rPr lang="en-US" sz="2400" dirty="0" smtClean="0">
                <a:latin typeface="Times New Roman" pitchFamily="18" charset="0"/>
              </a:rPr>
              <a:t> </a:t>
            </a:r>
            <a:r>
              <a:rPr lang="en-US" sz="2400" dirty="0" err="1" smtClean="0">
                <a:latin typeface="Times New Roman" pitchFamily="18" charset="0"/>
              </a:rPr>
              <a:t>toàn</a:t>
            </a:r>
            <a:r>
              <a:rPr lang="en-US" sz="2400" dirty="0" smtClean="0">
                <a:latin typeface="Times New Roman" pitchFamily="18" charset="0"/>
              </a:rPr>
              <a:t> </a:t>
            </a:r>
            <a:r>
              <a:rPr lang="en-US" sz="2400" dirty="0" err="1" smtClean="0">
                <a:latin typeface="Times New Roman" pitchFamily="18" charset="0"/>
              </a:rPr>
              <a:t>phần</a:t>
            </a:r>
            <a:endParaRPr lang="en-US" sz="2400" dirty="0" smtClean="0">
              <a:latin typeface="Times New Roman" pitchFamily="18" charset="0"/>
            </a:endParaRPr>
          </a:p>
        </p:txBody>
      </p:sp>
      <p:sp>
        <p:nvSpPr>
          <p:cNvPr id="26" name="Rectangle 25"/>
          <p:cNvSpPr/>
          <p:nvPr/>
        </p:nvSpPr>
        <p:spPr>
          <a:xfrm>
            <a:off x="1524000" y="3810000"/>
            <a:ext cx="2836033" cy="461665"/>
          </a:xfrm>
          <a:prstGeom prst="rect">
            <a:avLst/>
          </a:prstGeom>
        </p:spPr>
        <p:txBody>
          <a:bodyPr wrap="none">
            <a:spAutoFit/>
          </a:bodyPr>
          <a:lstStyle/>
          <a:p>
            <a:pPr marL="812800" indent="-812800"/>
            <a:r>
              <a:rPr lang="en-US" sz="2400" dirty="0" err="1" smtClean="0">
                <a:latin typeface="Times New Roman" pitchFamily="18" charset="0"/>
              </a:rPr>
              <a:t>n</a:t>
            </a:r>
            <a:r>
              <a:rPr lang="en-US" sz="2400" baseline="-25000" dirty="0" err="1">
                <a:latin typeface="Times New Roman" pitchFamily="18" charset="0"/>
              </a:rPr>
              <a:t>t</a:t>
            </a:r>
            <a:r>
              <a:rPr lang="en-US" sz="2400" dirty="0" smtClean="0">
                <a:latin typeface="Times New Roman" pitchFamily="18" charset="0"/>
              </a:rPr>
              <a:t>&gt; </a:t>
            </a:r>
            <a:r>
              <a:rPr lang="en-US" sz="2400" dirty="0" err="1" smtClean="0">
                <a:latin typeface="Times New Roman" pitchFamily="18" charset="0"/>
              </a:rPr>
              <a:t>n</a:t>
            </a:r>
            <a:r>
              <a:rPr lang="en-US" sz="2400" baseline="-25000" dirty="0" err="1" smtClean="0">
                <a:latin typeface="Times New Roman" pitchFamily="18" charset="0"/>
              </a:rPr>
              <a:t>kx</a:t>
            </a:r>
            <a:r>
              <a:rPr lang="en-US" sz="2400" dirty="0" smtClean="0">
                <a:latin typeface="Times New Roman" pitchFamily="18" charset="0"/>
              </a:rPr>
              <a:t>, </a:t>
            </a:r>
            <a:r>
              <a:rPr lang="en-US" sz="2400" dirty="0" err="1" smtClean="0">
                <a:latin typeface="Times New Roman" pitchFamily="18" charset="0"/>
              </a:rPr>
              <a:t>sini</a:t>
            </a:r>
            <a:r>
              <a:rPr lang="en-US" sz="2400" baseline="-25000" dirty="0" err="1" smtClean="0">
                <a:latin typeface="Times New Roman" pitchFamily="18" charset="0"/>
              </a:rPr>
              <a:t>gh</a:t>
            </a:r>
            <a:r>
              <a:rPr lang="en-US" sz="2400" dirty="0" smtClean="0">
                <a:latin typeface="Times New Roman" pitchFamily="18" charset="0"/>
              </a:rPr>
              <a:t> = </a:t>
            </a:r>
            <a:r>
              <a:rPr lang="en-US" sz="2400" dirty="0" err="1" smtClean="0">
                <a:latin typeface="Times New Roman" pitchFamily="18" charset="0"/>
              </a:rPr>
              <a:t>n</a:t>
            </a:r>
            <a:r>
              <a:rPr lang="en-US" sz="2400" baseline="-25000" dirty="0" err="1" smtClean="0">
                <a:latin typeface="Times New Roman" pitchFamily="18" charset="0"/>
              </a:rPr>
              <a:t>kx</a:t>
            </a:r>
            <a:r>
              <a:rPr lang="en-US" sz="2400" dirty="0" smtClean="0">
                <a:latin typeface="Times New Roman" pitchFamily="18" charset="0"/>
              </a:rPr>
              <a:t>/</a:t>
            </a:r>
            <a:r>
              <a:rPr lang="en-US" sz="2400" dirty="0" err="1" smtClean="0">
                <a:latin typeface="Times New Roman" pitchFamily="18" charset="0"/>
              </a:rPr>
              <a:t>n</a:t>
            </a:r>
            <a:r>
              <a:rPr lang="en-US" sz="2400" baseline="-25000" dirty="0" err="1">
                <a:latin typeface="Times New Roman" pitchFamily="18" charset="0"/>
              </a:rPr>
              <a:t>t</a:t>
            </a:r>
            <a:endParaRPr lang="en-US" sz="2400" baseline="-25000" dirty="0" smtClean="0">
              <a:latin typeface="Times New Roman" pitchFamily="18" charset="0"/>
            </a:endParaRPr>
          </a:p>
        </p:txBody>
      </p:sp>
      <p:sp>
        <p:nvSpPr>
          <p:cNvPr id="27" name="Rectangle 26"/>
          <p:cNvSpPr/>
          <p:nvPr/>
        </p:nvSpPr>
        <p:spPr>
          <a:xfrm>
            <a:off x="333569" y="4345633"/>
            <a:ext cx="4543231" cy="461665"/>
          </a:xfrm>
          <a:prstGeom prst="rect">
            <a:avLst/>
          </a:prstGeom>
        </p:spPr>
        <p:txBody>
          <a:bodyPr wrap="none">
            <a:spAutoFit/>
          </a:bodyPr>
          <a:lstStyle/>
          <a:p>
            <a:pPr marL="812800" indent="-812800"/>
            <a:r>
              <a:rPr lang="en-US" sz="2400" dirty="0" err="1" smtClean="0">
                <a:latin typeface="Times New Roman" pitchFamily="18" charset="0"/>
              </a:rPr>
              <a:t>Chiết</a:t>
            </a:r>
            <a:r>
              <a:rPr lang="en-US" sz="2400" dirty="0" smtClean="0">
                <a:latin typeface="Times New Roman" pitchFamily="18" charset="0"/>
              </a:rPr>
              <a:t> </a:t>
            </a:r>
            <a:r>
              <a:rPr lang="en-US" sz="2400" dirty="0" err="1" smtClean="0">
                <a:latin typeface="Times New Roman" pitchFamily="18" charset="0"/>
              </a:rPr>
              <a:t>suất</a:t>
            </a:r>
            <a:r>
              <a:rPr lang="en-US" sz="2400" dirty="0" smtClean="0">
                <a:latin typeface="Times New Roman" pitchFamily="18" charset="0"/>
              </a:rPr>
              <a:t> </a:t>
            </a:r>
            <a:r>
              <a:rPr lang="en-US" sz="2400" dirty="0" err="1" smtClean="0">
                <a:latin typeface="Times New Roman" pitchFamily="18" charset="0"/>
              </a:rPr>
              <a:t>tuyệt</a:t>
            </a:r>
            <a:r>
              <a:rPr lang="en-US" sz="2400" dirty="0" smtClean="0">
                <a:latin typeface="Times New Roman" pitchFamily="18" charset="0"/>
              </a:rPr>
              <a:t> </a:t>
            </a:r>
            <a:r>
              <a:rPr lang="en-US" sz="2400" dirty="0" err="1" smtClean="0">
                <a:latin typeface="Times New Roman" pitchFamily="18" charset="0"/>
              </a:rPr>
              <a:t>đối</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môi</a:t>
            </a:r>
            <a:r>
              <a:rPr lang="en-US" sz="2400" dirty="0" smtClean="0">
                <a:latin typeface="Times New Roman" pitchFamily="18" charset="0"/>
              </a:rPr>
              <a:t> </a:t>
            </a:r>
            <a:r>
              <a:rPr lang="en-US" sz="2400" dirty="0" err="1" smtClean="0">
                <a:latin typeface="Times New Roman" pitchFamily="18" charset="0"/>
              </a:rPr>
              <a:t>trường</a:t>
            </a:r>
            <a:endParaRPr lang="en-US" sz="2400" dirty="0" smtClean="0">
              <a:latin typeface="Times New Roman" pitchFamily="18" charset="0"/>
            </a:endParaRPr>
          </a:p>
        </p:txBody>
      </p:sp>
      <p:sp>
        <p:nvSpPr>
          <p:cNvPr id="28" name="Rectangle 27"/>
          <p:cNvSpPr/>
          <p:nvPr/>
        </p:nvSpPr>
        <p:spPr>
          <a:xfrm>
            <a:off x="2034395" y="4920734"/>
            <a:ext cx="1040670" cy="461665"/>
          </a:xfrm>
          <a:prstGeom prst="rect">
            <a:avLst/>
          </a:prstGeom>
        </p:spPr>
        <p:txBody>
          <a:bodyPr wrap="none">
            <a:spAutoFit/>
          </a:bodyPr>
          <a:lstStyle/>
          <a:p>
            <a:pPr marL="812800" indent="-812800"/>
            <a:r>
              <a:rPr lang="en-US" sz="2400" dirty="0" smtClean="0">
                <a:latin typeface="Times New Roman" pitchFamily="18" charset="0"/>
              </a:rPr>
              <a:t>n = c/v</a:t>
            </a:r>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0059" y="2610237"/>
            <a:ext cx="4185151" cy="2647563"/>
          </a:xfrm>
          <a:prstGeom prst="rect">
            <a:avLst/>
          </a:prstGeom>
        </p:spPr>
      </p:pic>
    </p:spTree>
    <p:extLst>
      <p:ext uri="{BB962C8B-B14F-4D97-AF65-F5344CB8AC3E}">
        <p14:creationId xmlns:p14="http://schemas.microsoft.com/office/powerpoint/2010/main" val="420717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ppt_x"/>
                                          </p:val>
                                        </p:tav>
                                        <p:tav tm="100000">
                                          <p:val>
                                            <p:strVal val="#ppt_x"/>
                                          </p:val>
                                        </p:tav>
                                      </p:tavLst>
                                    </p:anim>
                                    <p:anim calcmode="lin" valueType="num">
                                      <p:cBhvr additive="base">
                                        <p:cTn id="3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ppt_x"/>
                                          </p:val>
                                        </p:tav>
                                        <p:tav tm="100000">
                                          <p:val>
                                            <p:strVal val="#ppt_x"/>
                                          </p:val>
                                        </p:tav>
                                      </p:tavLst>
                                    </p:anim>
                                    <p:anim calcmode="lin" valueType="num">
                                      <p:cBhvr additive="base">
                                        <p:cTn id="4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fill="hold"/>
                                        <p:tgtEl>
                                          <p:spTgt spid="28"/>
                                        </p:tgtEl>
                                        <p:attrNameLst>
                                          <p:attrName>ppt_x</p:attrName>
                                        </p:attrNameLst>
                                      </p:cBhvr>
                                      <p:tavLst>
                                        <p:tav tm="0">
                                          <p:val>
                                            <p:strVal val="#ppt_x"/>
                                          </p:val>
                                        </p:tav>
                                        <p:tav tm="100000">
                                          <p:val>
                                            <p:strVal val="#ppt_x"/>
                                          </p:val>
                                        </p:tav>
                                      </p:tavLst>
                                    </p:anim>
                                    <p:anim calcmode="lin" valueType="num">
                                      <p:cBhvr additive="base">
                                        <p:cTn id="5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3" grpId="0"/>
      <p:bldP spid="24" grpId="0"/>
      <p:bldP spid="25" grpId="0"/>
      <p:bldP spid="26" grpId="0"/>
      <p:bldP spid="27"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6794666" cy="461665"/>
          </a:xfrm>
          <a:prstGeom prst="rect">
            <a:avLst/>
          </a:prstGeom>
        </p:spPr>
        <p:txBody>
          <a:bodyPr wrap="square">
            <a:spAutoFit/>
          </a:bodyPr>
          <a:lstStyle/>
          <a:p>
            <a:pPr marL="812800" indent="-812800"/>
            <a:r>
              <a:rPr lang="en-US" sz="2400" b="1" dirty="0" smtClean="0">
                <a:solidFill>
                  <a:schemeClr val="tx2"/>
                </a:solidFill>
                <a:latin typeface="Times New Roman" pitchFamily="18" charset="0"/>
              </a:rPr>
              <a:t>IV. </a:t>
            </a:r>
            <a:r>
              <a:rPr lang="en-US" sz="2400" b="1" dirty="0" err="1" smtClean="0">
                <a:solidFill>
                  <a:schemeClr val="tx2"/>
                </a:solidFill>
                <a:latin typeface="Times New Roman" pitchFamily="18" charset="0"/>
              </a:rPr>
              <a:t>Ứng</a:t>
            </a:r>
            <a:r>
              <a:rPr lang="en-US" sz="2400" b="1" dirty="0" smtClean="0">
                <a:solidFill>
                  <a:schemeClr val="tx2"/>
                </a:solidFill>
                <a:latin typeface="Times New Roman" pitchFamily="18" charset="0"/>
              </a:rPr>
              <a:t> </a:t>
            </a:r>
            <a:r>
              <a:rPr lang="en-US" sz="2400" b="1" dirty="0" err="1">
                <a:solidFill>
                  <a:schemeClr val="tx2"/>
                </a:solidFill>
                <a:latin typeface="Times New Roman" pitchFamily="18" charset="0"/>
              </a:rPr>
              <a:t>dụng</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của</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hiện</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tượng</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giao</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thao</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ánh</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sáng</a:t>
            </a:r>
            <a:endParaRPr lang="en-US" sz="2400" b="1" dirty="0">
              <a:solidFill>
                <a:schemeClr val="tx2"/>
              </a:solidFill>
              <a:latin typeface="Times New Roman" pitchFamily="18" charset="0"/>
            </a:endParaRPr>
          </a:p>
        </p:txBody>
      </p:sp>
      <p:sp>
        <p:nvSpPr>
          <p:cNvPr id="3" name="Rectangle 2"/>
          <p:cNvSpPr/>
          <p:nvPr/>
        </p:nvSpPr>
        <p:spPr>
          <a:xfrm>
            <a:off x="152400" y="1071265"/>
            <a:ext cx="4687502" cy="461665"/>
          </a:xfrm>
          <a:prstGeom prst="rect">
            <a:avLst/>
          </a:prstGeom>
        </p:spPr>
        <p:txBody>
          <a:bodyPr wrap="none">
            <a:spAutoFit/>
          </a:bodyPr>
          <a:lstStyle/>
          <a:p>
            <a:pPr marL="812800" indent="-812800"/>
            <a:r>
              <a:rPr lang="en-US" sz="2400" b="1" dirty="0">
                <a:solidFill>
                  <a:srgbClr val="FF0000"/>
                </a:solidFill>
                <a:latin typeface="Times New Roman" pitchFamily="18" charset="0"/>
              </a:rPr>
              <a:t>1</a:t>
            </a:r>
            <a:r>
              <a:rPr lang="en-US" sz="2400" b="1" dirty="0" smtClean="0">
                <a:solidFill>
                  <a:srgbClr val="FF0000"/>
                </a:solidFill>
                <a:latin typeface="Times New Roman" pitchFamily="18" charset="0"/>
              </a:rPr>
              <a:t>. </a:t>
            </a:r>
            <a:r>
              <a:rPr lang="en-US" sz="2400" b="1" dirty="0" err="1">
                <a:solidFill>
                  <a:srgbClr val="FF0000"/>
                </a:solidFill>
                <a:latin typeface="Times New Roman" pitchFamily="18" charset="0"/>
              </a:rPr>
              <a:t>Khử</a:t>
            </a:r>
            <a:r>
              <a:rPr lang="en-US" sz="2400" b="1" dirty="0">
                <a:solidFill>
                  <a:srgbClr val="FF0000"/>
                </a:solidFill>
                <a:latin typeface="Times New Roman" pitchFamily="18" charset="0"/>
              </a:rPr>
              <a:t> </a:t>
            </a:r>
            <a:r>
              <a:rPr lang="en-US" sz="2400" b="1" dirty="0" err="1">
                <a:solidFill>
                  <a:srgbClr val="FF0000"/>
                </a:solidFill>
                <a:latin typeface="Times New Roman" pitchFamily="18" charset="0"/>
              </a:rPr>
              <a:t>phản</a:t>
            </a:r>
            <a:r>
              <a:rPr lang="en-US" sz="2400" b="1" dirty="0">
                <a:solidFill>
                  <a:srgbClr val="FF0000"/>
                </a:solidFill>
                <a:latin typeface="Times New Roman" pitchFamily="18" charset="0"/>
              </a:rPr>
              <a:t> </a:t>
            </a:r>
            <a:r>
              <a:rPr lang="en-US" sz="2400" b="1" dirty="0" err="1">
                <a:solidFill>
                  <a:srgbClr val="FF0000"/>
                </a:solidFill>
                <a:latin typeface="Times New Roman" pitchFamily="18" charset="0"/>
              </a:rPr>
              <a:t>xạ</a:t>
            </a:r>
            <a:r>
              <a:rPr lang="en-US" sz="2400" b="1" dirty="0">
                <a:solidFill>
                  <a:srgbClr val="FF0000"/>
                </a:solidFill>
                <a:latin typeface="Times New Roman" pitchFamily="18" charset="0"/>
              </a:rPr>
              <a:t> </a:t>
            </a:r>
            <a:r>
              <a:rPr lang="en-US" sz="2400" b="1" dirty="0" err="1">
                <a:solidFill>
                  <a:srgbClr val="FF0000"/>
                </a:solidFill>
                <a:latin typeface="Times New Roman" pitchFamily="18" charset="0"/>
              </a:rPr>
              <a:t>trên</a:t>
            </a:r>
            <a:r>
              <a:rPr lang="en-US" sz="2400" b="1" dirty="0">
                <a:solidFill>
                  <a:srgbClr val="FF0000"/>
                </a:solidFill>
                <a:latin typeface="Times New Roman" pitchFamily="18" charset="0"/>
              </a:rPr>
              <a:t> </a:t>
            </a:r>
            <a:r>
              <a:rPr lang="en-US" sz="2400" b="1" dirty="0" err="1">
                <a:solidFill>
                  <a:srgbClr val="FF0000"/>
                </a:solidFill>
                <a:latin typeface="Times New Roman" pitchFamily="18" charset="0"/>
              </a:rPr>
              <a:t>các</a:t>
            </a:r>
            <a:r>
              <a:rPr lang="en-US" sz="2400" b="1" dirty="0">
                <a:solidFill>
                  <a:srgbClr val="FF0000"/>
                </a:solidFill>
                <a:latin typeface="Times New Roman" pitchFamily="18" charset="0"/>
              </a:rPr>
              <a:t> </a:t>
            </a:r>
            <a:r>
              <a:rPr lang="en-US" sz="2400" b="1" dirty="0" err="1">
                <a:solidFill>
                  <a:srgbClr val="FF0000"/>
                </a:solidFill>
                <a:latin typeface="Times New Roman" pitchFamily="18" charset="0"/>
              </a:rPr>
              <a:t>mặt</a:t>
            </a:r>
            <a:r>
              <a:rPr lang="en-US" sz="2400" b="1" dirty="0">
                <a:solidFill>
                  <a:srgbClr val="FF0000"/>
                </a:solidFill>
                <a:latin typeface="Times New Roman" pitchFamily="18" charset="0"/>
              </a:rPr>
              <a:t> </a:t>
            </a:r>
            <a:r>
              <a:rPr lang="en-US" sz="2400" b="1" dirty="0" err="1">
                <a:solidFill>
                  <a:srgbClr val="FF0000"/>
                </a:solidFill>
                <a:latin typeface="Times New Roman" pitchFamily="18" charset="0"/>
              </a:rPr>
              <a:t>kính</a:t>
            </a:r>
            <a:r>
              <a:rPr lang="en-US" sz="2400" dirty="0">
                <a:solidFill>
                  <a:srgbClr val="FF0000"/>
                </a:solidFill>
                <a:latin typeface="Times New Roman" pitchFamily="18" charset="0"/>
              </a:rPr>
              <a:t> </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614" y="1313820"/>
            <a:ext cx="2933621" cy="3029580"/>
          </a:xfrm>
          <a:prstGeom prst="rect">
            <a:avLst/>
          </a:prstGeom>
        </p:spPr>
      </p:pic>
      <p:sp>
        <p:nvSpPr>
          <p:cNvPr id="16" name="Rectangle 15"/>
          <p:cNvSpPr/>
          <p:nvPr/>
        </p:nvSpPr>
        <p:spPr>
          <a:xfrm>
            <a:off x="152400" y="1532930"/>
            <a:ext cx="5105400" cy="1200329"/>
          </a:xfrm>
          <a:prstGeom prst="rect">
            <a:avLst/>
          </a:prstGeom>
        </p:spPr>
        <p:txBody>
          <a:bodyPr wrap="square">
            <a:spAutoFit/>
          </a:bodyPr>
          <a:lstStyle/>
          <a:p>
            <a:pPr algn="just"/>
            <a:r>
              <a:rPr lang="en-US" sz="2400" dirty="0" err="1">
                <a:latin typeface="Times New Roman" pitchFamily="18" charset="0"/>
              </a:rPr>
              <a:t>Phủ</a:t>
            </a:r>
            <a:r>
              <a:rPr lang="en-US" sz="2400" dirty="0">
                <a:latin typeface="Times New Roman" pitchFamily="18" charset="0"/>
              </a:rPr>
              <a:t> </a:t>
            </a:r>
            <a:r>
              <a:rPr lang="en-US" sz="2400" dirty="0" err="1">
                <a:latin typeface="Times New Roman" pitchFamily="18" charset="0"/>
              </a:rPr>
              <a:t>lên</a:t>
            </a:r>
            <a:r>
              <a:rPr lang="en-US" sz="2400" dirty="0">
                <a:latin typeface="Times New Roman" pitchFamily="18" charset="0"/>
              </a:rPr>
              <a:t> </a:t>
            </a:r>
            <a:r>
              <a:rPr lang="en-US" sz="2400" dirty="0" err="1">
                <a:latin typeface="Times New Roman" pitchFamily="18" charset="0"/>
              </a:rPr>
              <a:t>tấm</a:t>
            </a:r>
            <a:r>
              <a:rPr lang="en-US" sz="2400" dirty="0">
                <a:latin typeface="Times New Roman" pitchFamily="18" charset="0"/>
              </a:rPr>
              <a:t> </a:t>
            </a:r>
            <a:r>
              <a:rPr lang="en-US" sz="2400" dirty="0" err="1">
                <a:latin typeface="Times New Roman" pitchFamily="18" charset="0"/>
              </a:rPr>
              <a:t>thủy</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màng</a:t>
            </a:r>
            <a:r>
              <a:rPr lang="en-US" sz="2400" dirty="0">
                <a:latin typeface="Times New Roman" pitchFamily="18" charset="0"/>
              </a:rPr>
              <a:t> </a:t>
            </a:r>
            <a:r>
              <a:rPr lang="en-US" sz="2400" dirty="0" err="1">
                <a:latin typeface="Times New Roman" pitchFamily="18" charset="0"/>
              </a:rPr>
              <a:t>mỏng</a:t>
            </a:r>
            <a:r>
              <a:rPr lang="en-US" sz="2400" dirty="0">
                <a:latin typeface="Times New Roman" pitchFamily="18" charset="0"/>
              </a:rPr>
              <a:t> </a:t>
            </a:r>
          </a:p>
          <a:p>
            <a:pPr algn="just"/>
            <a:r>
              <a:rPr lang="en-US" sz="2400" dirty="0" err="1">
                <a:latin typeface="Times New Roman" pitchFamily="18" charset="0"/>
              </a:rPr>
              <a:t>trong</a:t>
            </a:r>
            <a:r>
              <a:rPr lang="en-US" sz="2400" dirty="0">
                <a:latin typeface="Times New Roman" pitchFamily="18" charset="0"/>
              </a:rPr>
              <a:t> </a:t>
            </a:r>
            <a:r>
              <a:rPr lang="en-US" sz="2400" dirty="0" err="1">
                <a:latin typeface="Times New Roman" pitchFamily="18" charset="0"/>
              </a:rPr>
              <a:t>suốt</a:t>
            </a:r>
            <a:r>
              <a:rPr lang="en-US" sz="2400" dirty="0">
                <a:latin typeface="Times New Roman" pitchFamily="18" charset="0"/>
              </a:rPr>
              <a:t> </a:t>
            </a:r>
            <a:r>
              <a:rPr lang="en-US" sz="2400" dirty="0" err="1">
                <a:latin typeface="Times New Roman" pitchFamily="18" charset="0"/>
              </a:rPr>
              <a:t>bề</a:t>
            </a:r>
            <a:r>
              <a:rPr lang="en-US" sz="2400" dirty="0">
                <a:latin typeface="Times New Roman" pitchFamily="18" charset="0"/>
              </a:rPr>
              <a:t> </a:t>
            </a:r>
            <a:r>
              <a:rPr lang="en-US" sz="2400" dirty="0" err="1" smtClean="0">
                <a:latin typeface="Times New Roman" pitchFamily="18" charset="0"/>
              </a:rPr>
              <a:t>dày</a:t>
            </a:r>
            <a:r>
              <a:rPr lang="en-US" sz="2400" dirty="0" smtClean="0">
                <a:latin typeface="Times New Roman" pitchFamily="18" charset="0"/>
              </a:rPr>
              <a:t> d</a:t>
            </a:r>
            <a:r>
              <a:rPr lang="en-US" sz="2400" dirty="0">
                <a:latin typeface="Times New Roman" pitchFamily="18" charset="0"/>
              </a:rPr>
              <a:t>, </a:t>
            </a:r>
            <a:r>
              <a:rPr lang="en-US" sz="2400" dirty="0" err="1">
                <a:latin typeface="Times New Roman" pitchFamily="18" charset="0"/>
              </a:rPr>
              <a:t>chiết</a:t>
            </a:r>
            <a:r>
              <a:rPr lang="en-US" sz="2400" dirty="0">
                <a:latin typeface="Times New Roman" pitchFamily="18" charset="0"/>
              </a:rPr>
              <a:t> </a:t>
            </a:r>
            <a:r>
              <a:rPr lang="en-US" sz="2400" dirty="0" err="1">
                <a:latin typeface="Times New Roman" pitchFamily="18" charset="0"/>
              </a:rPr>
              <a:t>suất</a:t>
            </a:r>
            <a:r>
              <a:rPr lang="en-US" sz="2400" dirty="0">
                <a:latin typeface="Times New Roman" pitchFamily="18" charset="0"/>
              </a:rPr>
              <a:t> n </a:t>
            </a:r>
            <a:r>
              <a:rPr lang="en-US" sz="2400" dirty="0" err="1">
                <a:latin typeface="Times New Roman" pitchFamily="18" charset="0"/>
              </a:rPr>
              <a:t>sao</a:t>
            </a:r>
            <a:r>
              <a:rPr lang="en-US" sz="2400" dirty="0">
                <a:latin typeface="Times New Roman" pitchFamily="18" charset="0"/>
              </a:rPr>
              <a:t> </a:t>
            </a:r>
          </a:p>
          <a:p>
            <a:pPr algn="just"/>
            <a:r>
              <a:rPr lang="en-US" sz="2400" dirty="0" err="1">
                <a:latin typeface="Times New Roman" pitchFamily="18" charset="0"/>
              </a:rPr>
              <a:t>cho</a:t>
            </a:r>
            <a:r>
              <a:rPr lang="en-US" sz="2400" dirty="0">
                <a:latin typeface="Times New Roman" pitchFamily="18" charset="0"/>
              </a:rPr>
              <a:t> </a:t>
            </a:r>
            <a:r>
              <a:rPr lang="en-US" sz="2400" dirty="0" err="1">
                <a:latin typeface="Times New Roman" pitchFamily="18" charset="0"/>
              </a:rPr>
              <a:t>n</a:t>
            </a:r>
            <a:r>
              <a:rPr lang="en-US" sz="2400" baseline="-25000" dirty="0" err="1">
                <a:latin typeface="Times New Roman" pitchFamily="18" charset="0"/>
              </a:rPr>
              <a:t>kk</a:t>
            </a:r>
            <a:r>
              <a:rPr lang="en-US" sz="2400" dirty="0">
                <a:latin typeface="Times New Roman" pitchFamily="18" charset="0"/>
              </a:rPr>
              <a:t>&lt; n &lt;</a:t>
            </a:r>
            <a:r>
              <a:rPr lang="en-US" sz="2400" dirty="0" err="1">
                <a:latin typeface="Times New Roman" pitchFamily="18" charset="0"/>
              </a:rPr>
              <a:t>n</a:t>
            </a:r>
            <a:r>
              <a:rPr lang="en-US" sz="2400" baseline="-25000" dirty="0" err="1">
                <a:latin typeface="Times New Roman" pitchFamily="18" charset="0"/>
              </a:rPr>
              <a:t>tt</a:t>
            </a:r>
            <a:endParaRPr lang="en-US" sz="2400" baseline="-25000" dirty="0">
              <a:latin typeface="Times New Roman" pitchFamily="18" charset="0"/>
            </a:endParaRPr>
          </a:p>
        </p:txBody>
      </p:sp>
      <p:sp>
        <p:nvSpPr>
          <p:cNvPr id="17" name="Rectangle 16"/>
          <p:cNvSpPr/>
          <p:nvPr/>
        </p:nvSpPr>
        <p:spPr>
          <a:xfrm>
            <a:off x="152400" y="2738735"/>
            <a:ext cx="5791200" cy="1200329"/>
          </a:xfrm>
          <a:prstGeom prst="rect">
            <a:avLst/>
          </a:prstGeom>
        </p:spPr>
        <p:txBody>
          <a:bodyPr wrap="square">
            <a:spAutoFit/>
          </a:bodyPr>
          <a:lstStyle/>
          <a:p>
            <a:r>
              <a:rPr lang="en-US" sz="2400" dirty="0" err="1" smtClean="0">
                <a:latin typeface="Times New Roman" pitchFamily="18" charset="0"/>
              </a:rPr>
              <a:t>Tại</a:t>
            </a:r>
            <a:r>
              <a:rPr lang="en-US" sz="2400" dirty="0" smtClean="0">
                <a:latin typeface="Times New Roman" pitchFamily="18" charset="0"/>
              </a:rPr>
              <a:t> </a:t>
            </a:r>
            <a:r>
              <a:rPr lang="en-US" sz="2400" dirty="0" err="1" smtClean="0">
                <a:latin typeface="Times New Roman" pitchFamily="18" charset="0"/>
              </a:rPr>
              <a:t>mọi</a:t>
            </a:r>
            <a:r>
              <a:rPr lang="en-US" sz="2400" dirty="0" smtClean="0">
                <a:latin typeface="Times New Roman" pitchFamily="18" charset="0"/>
              </a:rPr>
              <a:t> </a:t>
            </a:r>
            <a:r>
              <a:rPr lang="en-US" sz="2400" dirty="0" err="1" smtClean="0">
                <a:latin typeface="Times New Roman" pitchFamily="18" charset="0"/>
              </a:rPr>
              <a:t>điểm</a:t>
            </a:r>
            <a:r>
              <a:rPr lang="en-US" sz="2400" dirty="0" smtClean="0">
                <a:latin typeface="Times New Roman" pitchFamily="18" charset="0"/>
              </a:rPr>
              <a:t> ở </a:t>
            </a:r>
            <a:r>
              <a:rPr lang="en-US" sz="2400" dirty="0" err="1" smtClean="0">
                <a:latin typeface="Times New Roman" pitchFamily="18" charset="0"/>
              </a:rPr>
              <a:t>trên</a:t>
            </a:r>
            <a:r>
              <a:rPr lang="en-US" sz="2400" dirty="0" smtClean="0">
                <a:latin typeface="Times New Roman" pitchFamily="18" charset="0"/>
              </a:rPr>
              <a:t> </a:t>
            </a:r>
            <a:r>
              <a:rPr lang="en-US" sz="2400" dirty="0" err="1" smtClean="0">
                <a:latin typeface="Times New Roman" pitchFamily="18" charset="0"/>
              </a:rPr>
              <a:t>màng</a:t>
            </a:r>
            <a:r>
              <a:rPr lang="en-US" sz="2400" dirty="0" smtClean="0">
                <a:latin typeface="Times New Roman" pitchFamily="18" charset="0"/>
              </a:rPr>
              <a:t> </a:t>
            </a:r>
            <a:r>
              <a:rPr lang="en-US" sz="2400" dirty="0" err="1" smtClean="0">
                <a:latin typeface="Times New Roman" pitchFamily="18" charset="0"/>
              </a:rPr>
              <a:t>mỏng</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sự</a:t>
            </a:r>
            <a:r>
              <a:rPr lang="en-US" sz="2400" dirty="0" smtClean="0">
                <a:latin typeface="Times New Roman" pitchFamily="18" charset="0"/>
              </a:rPr>
              <a:t> </a:t>
            </a:r>
            <a:r>
              <a:rPr lang="en-US" sz="2400" dirty="0" err="1" smtClean="0">
                <a:latin typeface="Times New Roman" pitchFamily="18" charset="0"/>
              </a:rPr>
              <a:t>giao</a:t>
            </a:r>
            <a:r>
              <a:rPr lang="en-US" sz="2400" dirty="0" smtClean="0">
                <a:latin typeface="Times New Roman" pitchFamily="18" charset="0"/>
              </a:rPr>
              <a:t> </a:t>
            </a:r>
            <a:r>
              <a:rPr lang="en-US" sz="2400" dirty="0" err="1" smtClean="0">
                <a:latin typeface="Times New Roman" pitchFamily="18" charset="0"/>
              </a:rPr>
              <a:t>thoa</a:t>
            </a:r>
            <a:r>
              <a:rPr lang="en-US" sz="2400" dirty="0" smtClean="0">
                <a:latin typeface="Times New Roman" pitchFamily="18" charset="0"/>
              </a:rPr>
              <a:t> do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sự</a:t>
            </a:r>
            <a:r>
              <a:rPr lang="en-US" sz="2400" dirty="0" smtClean="0">
                <a:latin typeface="Times New Roman" pitchFamily="18" charset="0"/>
              </a:rPr>
              <a:t> </a:t>
            </a:r>
            <a:r>
              <a:rPr lang="en-US" sz="2400" dirty="0" err="1" smtClean="0">
                <a:latin typeface="Times New Roman" pitchFamily="18" charset="0"/>
              </a:rPr>
              <a:t>gặp</a:t>
            </a:r>
            <a:r>
              <a:rPr lang="en-US" sz="2400" dirty="0" smtClean="0">
                <a:latin typeface="Times New Roman" pitchFamily="18" charset="0"/>
              </a:rPr>
              <a:t> </a:t>
            </a:r>
            <a:r>
              <a:rPr lang="en-US" sz="2400" dirty="0" err="1" smtClean="0">
                <a:latin typeface="Times New Roman" pitchFamily="18" charset="0"/>
              </a:rPr>
              <a:t>nhau</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2 </a:t>
            </a:r>
            <a:r>
              <a:rPr lang="en-US" sz="2400" dirty="0" err="1" smtClean="0">
                <a:latin typeface="Times New Roman" pitchFamily="18" charset="0"/>
              </a:rPr>
              <a:t>tia</a:t>
            </a:r>
            <a:r>
              <a:rPr lang="en-US" sz="2400" dirty="0" smtClean="0">
                <a:latin typeface="Times New Roman" pitchFamily="18" charset="0"/>
              </a:rPr>
              <a:t> </a:t>
            </a:r>
            <a:r>
              <a:rPr lang="en-US" sz="2400" dirty="0" err="1" smtClean="0">
                <a:latin typeface="Times New Roman" pitchFamily="18" charset="0"/>
              </a:rPr>
              <a:t>phản</a:t>
            </a:r>
            <a:r>
              <a:rPr lang="en-US" sz="2400" dirty="0" smtClean="0">
                <a:latin typeface="Times New Roman" pitchFamily="18" charset="0"/>
              </a:rPr>
              <a:t> </a:t>
            </a:r>
            <a:r>
              <a:rPr lang="en-US" sz="2400" dirty="0" err="1" smtClean="0">
                <a:latin typeface="Times New Roman" pitchFamily="18" charset="0"/>
              </a:rPr>
              <a:t>xạ</a:t>
            </a:r>
            <a:r>
              <a:rPr lang="en-US" sz="2400" dirty="0" smtClean="0">
                <a:latin typeface="Times New Roman" pitchFamily="18" charset="0"/>
              </a:rPr>
              <a:t> ở </a:t>
            </a:r>
            <a:r>
              <a:rPr lang="en-US" sz="2400" dirty="0" err="1" smtClean="0">
                <a:latin typeface="Times New Roman" pitchFamily="18" charset="0"/>
              </a:rPr>
              <a:t>mặt</a:t>
            </a:r>
            <a:r>
              <a:rPr lang="en-US" sz="2400" dirty="0" smtClean="0">
                <a:latin typeface="Times New Roman" pitchFamily="18" charset="0"/>
              </a:rPr>
              <a:t> </a:t>
            </a:r>
            <a:r>
              <a:rPr lang="en-US" sz="2400" dirty="0" err="1" smtClean="0">
                <a:latin typeface="Times New Roman" pitchFamily="18" charset="0"/>
              </a:rPr>
              <a:t>trên</a:t>
            </a:r>
            <a:r>
              <a:rPr lang="en-US" sz="2400" dirty="0" smtClean="0">
                <a:latin typeface="Times New Roman" pitchFamily="18" charset="0"/>
              </a:rPr>
              <a:t> </a:t>
            </a:r>
            <a:r>
              <a:rPr lang="en-US" sz="2400" dirty="0" err="1" smtClean="0">
                <a:latin typeface="Times New Roman" pitchFamily="18" charset="0"/>
              </a:rPr>
              <a:t>và</a:t>
            </a:r>
            <a:r>
              <a:rPr lang="en-US" sz="2400" dirty="0" smtClean="0">
                <a:latin typeface="Times New Roman" pitchFamily="18" charset="0"/>
              </a:rPr>
              <a:t> </a:t>
            </a:r>
            <a:r>
              <a:rPr lang="en-US" sz="2400" dirty="0" err="1" smtClean="0">
                <a:latin typeface="Times New Roman" pitchFamily="18" charset="0"/>
              </a:rPr>
              <a:t>mặt</a:t>
            </a:r>
            <a:r>
              <a:rPr lang="en-US" sz="2400" dirty="0" smtClean="0">
                <a:latin typeface="Times New Roman" pitchFamily="18" charset="0"/>
              </a:rPr>
              <a:t> </a:t>
            </a:r>
            <a:r>
              <a:rPr lang="en-US" sz="2400" dirty="0" err="1" smtClean="0">
                <a:latin typeface="Times New Roman" pitchFamily="18" charset="0"/>
              </a:rPr>
              <a:t>dưới</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màng</a:t>
            </a:r>
            <a:r>
              <a:rPr lang="en-US" sz="2400" dirty="0" smtClean="0">
                <a:latin typeface="Times New Roman" pitchFamily="18" charset="0"/>
              </a:rPr>
              <a:t> </a:t>
            </a:r>
            <a:r>
              <a:rPr lang="en-US" sz="2400" dirty="0" err="1" smtClean="0">
                <a:latin typeface="Times New Roman" pitchFamily="18" charset="0"/>
              </a:rPr>
              <a:t>mỏng</a:t>
            </a:r>
            <a:r>
              <a:rPr lang="en-US" sz="2400" dirty="0" smtClean="0">
                <a:latin typeface="Times New Roman" pitchFamily="18" charset="0"/>
              </a:rPr>
              <a:t>. </a:t>
            </a:r>
            <a:endParaRPr lang="en-US" sz="2400" dirty="0">
              <a:latin typeface="Times New Roman" pitchFamily="18" charset="0"/>
            </a:endParaRPr>
          </a:p>
        </p:txBody>
      </p:sp>
      <p:sp>
        <p:nvSpPr>
          <p:cNvPr id="18" name="Rectangle 17"/>
          <p:cNvSpPr/>
          <p:nvPr/>
        </p:nvSpPr>
        <p:spPr>
          <a:xfrm>
            <a:off x="152400" y="3957935"/>
            <a:ext cx="4392549" cy="461665"/>
          </a:xfrm>
          <a:prstGeom prst="rect">
            <a:avLst/>
          </a:prstGeom>
        </p:spPr>
        <p:txBody>
          <a:bodyPr wrap="none">
            <a:spAutoFit/>
          </a:bodyPr>
          <a:lstStyle/>
          <a:p>
            <a:pPr marL="812800" indent="-812800"/>
            <a:r>
              <a:rPr lang="en-US" sz="2400" dirty="0" err="1">
                <a:latin typeface="Times New Roman" pitchFamily="18" charset="0"/>
              </a:rPr>
              <a:t>Hiệu</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lộ</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hai</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phản</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a:t>
            </a:r>
          </a:p>
        </p:txBody>
      </p:sp>
      <p:graphicFrame>
        <p:nvGraphicFramePr>
          <p:cNvPr id="19" name="Object 18"/>
          <p:cNvGraphicFramePr>
            <a:graphicFrameLocks noChangeAspect="1"/>
          </p:cNvGraphicFramePr>
          <p:nvPr>
            <p:extLst>
              <p:ext uri="{D42A27DB-BD31-4B8C-83A1-F6EECF244321}">
                <p14:modId xmlns:p14="http://schemas.microsoft.com/office/powerpoint/2010/main" val="3921327267"/>
              </p:ext>
            </p:extLst>
          </p:nvPr>
        </p:nvGraphicFramePr>
        <p:xfrm>
          <a:off x="571500" y="4437185"/>
          <a:ext cx="7924800" cy="772969"/>
        </p:xfrm>
        <a:graphic>
          <a:graphicData uri="http://schemas.openxmlformats.org/presentationml/2006/ole">
            <mc:AlternateContent xmlns:mc="http://schemas.openxmlformats.org/markup-compatibility/2006">
              <mc:Choice xmlns:v="urn:schemas-microsoft-com:vml" Requires="v">
                <p:oleObj spid="_x0000_s11352" name="Equation" r:id="rId4" imgW="4101840" imgH="393480" progId="Equation.3">
                  <p:embed/>
                </p:oleObj>
              </mc:Choice>
              <mc:Fallback>
                <p:oleObj name="Equation" r:id="rId4" imgW="4101840" imgH="393480" progId="Equation.3">
                  <p:embed/>
                  <p:pic>
                    <p:nvPicPr>
                      <p:cNvPr id="0" name="Object 5"/>
                      <p:cNvPicPr>
                        <a:picLocks noChangeAspect="1" noChangeArrowheads="1"/>
                      </p:cNvPicPr>
                      <p:nvPr/>
                    </p:nvPicPr>
                    <p:blipFill>
                      <a:blip r:embed="rId5"/>
                      <a:srcRect/>
                      <a:stretch>
                        <a:fillRect/>
                      </a:stretch>
                    </p:blipFill>
                    <p:spPr bwMode="auto">
                      <a:xfrm>
                        <a:off x="571500" y="4437185"/>
                        <a:ext cx="7924800" cy="772969"/>
                      </a:xfrm>
                      <a:prstGeom prst="rect">
                        <a:avLst/>
                      </a:prstGeom>
                      <a:noFill/>
                      <a:ln>
                        <a:noFill/>
                      </a:ln>
                    </p:spPr>
                  </p:pic>
                </p:oleObj>
              </mc:Fallback>
            </mc:AlternateContent>
          </a:graphicData>
        </a:graphic>
      </p:graphicFrame>
      <p:sp>
        <p:nvSpPr>
          <p:cNvPr id="20" name="Rectangle 19"/>
          <p:cNvSpPr/>
          <p:nvPr/>
        </p:nvSpPr>
        <p:spPr>
          <a:xfrm>
            <a:off x="325890" y="5257800"/>
            <a:ext cx="4113627" cy="461665"/>
          </a:xfrm>
          <a:prstGeom prst="rect">
            <a:avLst/>
          </a:prstGeom>
        </p:spPr>
        <p:txBody>
          <a:bodyPr wrap="none">
            <a:spAutoFit/>
          </a:bodyPr>
          <a:lstStyle/>
          <a:p>
            <a:pPr marL="812800" indent="-812800"/>
            <a:r>
              <a:rPr lang="en-US" sz="2400" dirty="0" err="1">
                <a:latin typeface="Times New Roman" pitchFamily="18" charset="0"/>
              </a:rPr>
              <a:t>Độ</a:t>
            </a:r>
            <a:r>
              <a:rPr lang="en-US" sz="2400" dirty="0">
                <a:latin typeface="Times New Roman" pitchFamily="18" charset="0"/>
              </a:rPr>
              <a:t> </a:t>
            </a:r>
            <a:r>
              <a:rPr lang="en-US" sz="2400" dirty="0" err="1">
                <a:latin typeface="Times New Roman" pitchFamily="18" charset="0"/>
              </a:rPr>
              <a:t>dày</a:t>
            </a:r>
            <a:r>
              <a:rPr lang="en-US" sz="2400" dirty="0">
                <a:latin typeface="Times New Roman" pitchFamily="18" charset="0"/>
              </a:rPr>
              <a:t> </a:t>
            </a:r>
            <a:r>
              <a:rPr lang="en-US" sz="2400" dirty="0" err="1">
                <a:latin typeface="Times New Roman" pitchFamily="18" charset="0"/>
              </a:rPr>
              <a:t>nhỏ</a:t>
            </a:r>
            <a:r>
              <a:rPr lang="en-US" sz="2400" dirty="0">
                <a:latin typeface="Times New Roman" pitchFamily="18" charset="0"/>
              </a:rPr>
              <a:t> </a:t>
            </a:r>
            <a:r>
              <a:rPr lang="en-US" sz="2400" dirty="0" err="1">
                <a:latin typeface="Times New Roman" pitchFamily="18" charset="0"/>
              </a:rPr>
              <a:t>nhất</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bản</a:t>
            </a:r>
            <a:r>
              <a:rPr lang="en-US" sz="2400" dirty="0">
                <a:latin typeface="Times New Roman" pitchFamily="18" charset="0"/>
              </a:rPr>
              <a:t> </a:t>
            </a:r>
            <a:r>
              <a:rPr lang="en-US" sz="2400" dirty="0" err="1">
                <a:latin typeface="Times New Roman" pitchFamily="18" charset="0"/>
              </a:rPr>
              <a:t>mỏng</a:t>
            </a:r>
            <a:r>
              <a:rPr lang="en-US" sz="2400" dirty="0">
                <a:latin typeface="Times New Roman" pitchFamily="18" charset="0"/>
              </a:rPr>
              <a:t>:</a:t>
            </a:r>
          </a:p>
        </p:txBody>
      </p:sp>
      <p:graphicFrame>
        <p:nvGraphicFramePr>
          <p:cNvPr id="21" name="Object 20"/>
          <p:cNvGraphicFramePr>
            <a:graphicFrameLocks noChangeAspect="1"/>
          </p:cNvGraphicFramePr>
          <p:nvPr>
            <p:extLst>
              <p:ext uri="{D42A27DB-BD31-4B8C-83A1-F6EECF244321}">
                <p14:modId xmlns:p14="http://schemas.microsoft.com/office/powerpoint/2010/main" val="3811504015"/>
              </p:ext>
            </p:extLst>
          </p:nvPr>
        </p:nvGraphicFramePr>
        <p:xfrm>
          <a:off x="3179606" y="5867400"/>
          <a:ext cx="1381125" cy="776288"/>
        </p:xfrm>
        <a:graphic>
          <a:graphicData uri="http://schemas.openxmlformats.org/presentationml/2006/ole">
            <mc:AlternateContent xmlns:mc="http://schemas.openxmlformats.org/markup-compatibility/2006">
              <mc:Choice xmlns:v="urn:schemas-microsoft-com:vml" Requires="v">
                <p:oleObj spid="_x0000_s11353" name="Equation" r:id="rId6" imgW="698197" imgH="393529" progId="Equation.3">
                  <p:embed/>
                </p:oleObj>
              </mc:Choice>
              <mc:Fallback>
                <p:oleObj name="Equation" r:id="rId6" imgW="698197" imgH="393529"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9606" y="5867400"/>
                        <a:ext cx="138112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 name="Straight Arrow Connector 6"/>
          <p:cNvCxnSpPr/>
          <p:nvPr/>
        </p:nvCxnSpPr>
        <p:spPr>
          <a:xfrm>
            <a:off x="6933496" y="1651348"/>
            <a:ext cx="0" cy="3048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671148" y="1637778"/>
            <a:ext cx="0" cy="3048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6069307" cy="461665"/>
          </a:xfrm>
          <a:prstGeom prst="rect">
            <a:avLst/>
          </a:prstGeom>
        </p:spPr>
        <p:txBody>
          <a:bodyPr wrap="square">
            <a:spAutoFit/>
          </a:bodyPr>
          <a:lstStyle/>
          <a:p>
            <a:r>
              <a:rPr lang="en-US" sz="2400" b="1" dirty="0" smtClean="0">
                <a:solidFill>
                  <a:schemeClr val="hlink"/>
                </a:solidFill>
                <a:latin typeface="Times New Roman" pitchFamily="18" charset="0"/>
              </a:rPr>
              <a:t>2. </a:t>
            </a:r>
            <a:r>
              <a:rPr lang="en-US" sz="2400" b="1" dirty="0" err="1" smtClean="0">
                <a:solidFill>
                  <a:schemeClr val="hlink"/>
                </a:solidFill>
                <a:latin typeface="Times New Roman" pitchFamily="18" charset="0"/>
              </a:rPr>
              <a:t>Giao</a:t>
            </a:r>
            <a:r>
              <a:rPr lang="en-US" sz="2400" b="1" dirty="0" smtClean="0">
                <a:solidFill>
                  <a:schemeClr val="hlink"/>
                </a:solidFill>
                <a:latin typeface="Times New Roman" pitchFamily="18" charset="0"/>
              </a:rPr>
              <a:t> </a:t>
            </a:r>
            <a:r>
              <a:rPr lang="en-US" sz="2400" b="1" dirty="0" err="1">
                <a:solidFill>
                  <a:schemeClr val="hlink"/>
                </a:solidFill>
                <a:latin typeface="Times New Roman" pitchFamily="18" charset="0"/>
              </a:rPr>
              <a:t>thoa</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kế</a:t>
            </a:r>
            <a:r>
              <a:rPr lang="en-US" sz="2400" b="1" dirty="0">
                <a:solidFill>
                  <a:schemeClr val="hlink"/>
                </a:solidFill>
                <a:latin typeface="Times New Roman" pitchFamily="18" charset="0"/>
              </a:rPr>
              <a:t> Rayleigh (</a:t>
            </a:r>
            <a:r>
              <a:rPr lang="en-US" sz="2400" b="1" dirty="0" err="1">
                <a:solidFill>
                  <a:schemeClr val="hlink"/>
                </a:solidFill>
                <a:latin typeface="Times New Roman" pitchFamily="18" charset="0"/>
              </a:rPr>
              <a:t>Rêlây</a:t>
            </a:r>
            <a:r>
              <a:rPr lang="en-US" sz="2400" b="1" dirty="0">
                <a:solidFill>
                  <a:schemeClr val="hlink"/>
                </a:solidFill>
                <a:latin typeface="Times New Roman" pitchFamily="18" charset="0"/>
              </a:rPr>
              <a:t>)</a:t>
            </a:r>
          </a:p>
        </p:txBody>
      </p:sp>
      <p:sp>
        <p:nvSpPr>
          <p:cNvPr id="3" name="Rectangle 2"/>
          <p:cNvSpPr/>
          <p:nvPr/>
        </p:nvSpPr>
        <p:spPr>
          <a:xfrm>
            <a:off x="76200" y="1071266"/>
            <a:ext cx="8915400" cy="1569660"/>
          </a:xfrm>
          <a:prstGeom prst="rect">
            <a:avLst/>
          </a:prstGeom>
        </p:spPr>
        <p:txBody>
          <a:bodyPr wrap="square">
            <a:spAutoFit/>
          </a:bodyPr>
          <a:lstStyle/>
          <a:p>
            <a:pPr algn="just"/>
            <a:r>
              <a:rPr lang="vi-VN" sz="2400" dirty="0">
                <a:latin typeface="+mj-lt"/>
              </a:rPr>
              <a:t>Ánh sáng đơn sắc từ nguồn S sau khi qua thấu kính hội tụ L</a:t>
            </a:r>
            <a:r>
              <a:rPr lang="vi-VN" sz="2400" baseline="-25000" dirty="0">
                <a:latin typeface="+mj-lt"/>
              </a:rPr>
              <a:t>1</a:t>
            </a:r>
            <a:r>
              <a:rPr lang="vi-VN" sz="2400" dirty="0">
                <a:latin typeface="+mj-lt"/>
              </a:rPr>
              <a:t> và hai khe S</a:t>
            </a:r>
            <a:r>
              <a:rPr lang="vi-VN" sz="2400" baseline="-25000" dirty="0">
                <a:latin typeface="+mj-lt"/>
              </a:rPr>
              <a:t>1</a:t>
            </a:r>
            <a:r>
              <a:rPr lang="vi-VN" sz="2400" dirty="0">
                <a:latin typeface="+mj-lt"/>
              </a:rPr>
              <a:t>, S</a:t>
            </a:r>
            <a:r>
              <a:rPr lang="vi-VN" sz="2400" baseline="-25000" dirty="0">
                <a:latin typeface="+mj-lt"/>
              </a:rPr>
              <a:t>2</a:t>
            </a:r>
            <a:r>
              <a:rPr lang="vi-VN" sz="2400" dirty="0">
                <a:latin typeface="+mj-lt"/>
              </a:rPr>
              <a:t> bị tách thành hai chùm tia song song. Hai chùm đó sẽ giao thoa với nhau trên mặt phẳng tiêu của thấu kính hội tụ L</a:t>
            </a:r>
            <a:r>
              <a:rPr lang="vi-VN" sz="2400" baseline="-25000" dirty="0">
                <a:latin typeface="+mj-lt"/>
              </a:rPr>
              <a:t>2</a:t>
            </a:r>
            <a:r>
              <a:rPr lang="vi-VN" sz="2400" dirty="0">
                <a:latin typeface="+mj-lt"/>
              </a:rPr>
              <a:t>. </a:t>
            </a:r>
            <a:r>
              <a:rPr lang="vi-VN" sz="2400" dirty="0" smtClean="0">
                <a:latin typeface="+mj-lt"/>
              </a:rPr>
              <a:t>Nhờ thị kính L ta có thể quan sát đ</a:t>
            </a:r>
            <a:r>
              <a:rPr lang="en-US" sz="2400" dirty="0">
                <a:latin typeface="+mj-lt"/>
              </a:rPr>
              <a:t>ư</a:t>
            </a:r>
            <a:r>
              <a:rPr lang="vi-VN" sz="2400" dirty="0" smtClean="0">
                <a:latin typeface="+mj-lt"/>
              </a:rPr>
              <a:t>ợc hệ thống vân giao thoa đó. </a:t>
            </a:r>
            <a:endParaRPr lang="en-US" sz="2400" dirty="0">
              <a:latin typeface="+mj-lt"/>
            </a:endParaRPr>
          </a:p>
        </p:txBody>
      </p:sp>
      <p:pic>
        <p:nvPicPr>
          <p:cNvPr id="8" name="Picture 4" descr="hinh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087" y="2635065"/>
            <a:ext cx="4515190" cy="178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76200" y="2590800"/>
            <a:ext cx="4457700" cy="1569660"/>
          </a:xfrm>
          <a:prstGeom prst="rect">
            <a:avLst/>
          </a:prstGeom>
        </p:spPr>
        <p:txBody>
          <a:bodyPr wrap="square">
            <a:spAutoFit/>
          </a:bodyPr>
          <a:lstStyle/>
          <a:p>
            <a:pPr algn="just"/>
            <a:r>
              <a:rPr lang="vi-VN" sz="2400" dirty="0">
                <a:latin typeface="+mj-lt"/>
              </a:rPr>
              <a:t>Trên </a:t>
            </a:r>
            <a:r>
              <a:rPr lang="vi-VN" sz="2400" dirty="0" smtClean="0">
                <a:latin typeface="+mj-lt"/>
              </a:rPr>
              <a:t>đ</a:t>
            </a:r>
            <a:r>
              <a:rPr lang="en-US" sz="2400" dirty="0">
                <a:latin typeface="+mj-lt"/>
              </a:rPr>
              <a:t>ư</a:t>
            </a:r>
            <a:r>
              <a:rPr lang="vi-VN" sz="2400" dirty="0" smtClean="0">
                <a:latin typeface="+mj-lt"/>
              </a:rPr>
              <a:t>ờng </a:t>
            </a:r>
            <a:r>
              <a:rPr lang="vi-VN" sz="2400" dirty="0">
                <a:latin typeface="+mj-lt"/>
              </a:rPr>
              <a:t>đi của hai chùm tia ban đầu ta đặt hai ống chiều dài d đựng cùng một chất lỏng chiết suất n</a:t>
            </a:r>
            <a:r>
              <a:rPr lang="vi-VN" sz="2400" baseline="-25000" dirty="0">
                <a:latin typeface="+mj-lt"/>
              </a:rPr>
              <a:t>o</a:t>
            </a:r>
            <a:r>
              <a:rPr lang="vi-VN" sz="2400" dirty="0">
                <a:latin typeface="+mj-lt"/>
              </a:rPr>
              <a:t> đã biết</a:t>
            </a:r>
            <a:r>
              <a:rPr lang="vi-VN" sz="2400" dirty="0" smtClean="0">
                <a:latin typeface="+mj-lt"/>
              </a:rPr>
              <a:t>. </a:t>
            </a:r>
            <a:endParaRPr lang="en-US" sz="2400" dirty="0">
              <a:latin typeface="+mj-lt"/>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994472393"/>
              </p:ext>
            </p:extLst>
          </p:nvPr>
        </p:nvGraphicFramePr>
        <p:xfrm>
          <a:off x="2741613" y="5537200"/>
          <a:ext cx="2684462" cy="411163"/>
        </p:xfrm>
        <a:graphic>
          <a:graphicData uri="http://schemas.openxmlformats.org/presentationml/2006/ole">
            <mc:AlternateContent xmlns:mc="http://schemas.openxmlformats.org/markup-compatibility/2006">
              <mc:Choice xmlns:v="urn:schemas-microsoft-com:vml" Requires="v">
                <p:oleObj spid="_x0000_s12377" name="Equation" r:id="rId4" imgW="1498320" imgH="228600" progId="Equation.3">
                  <p:embed/>
                </p:oleObj>
              </mc:Choice>
              <mc:Fallback>
                <p:oleObj name="Equation" r:id="rId4" imgW="1498320" imgH="228600" progId="Equation.3">
                  <p:embed/>
                  <p:pic>
                    <p:nvPicPr>
                      <p:cNvPr id="0" name="Object 5"/>
                      <p:cNvPicPr>
                        <a:picLocks noChangeAspect="1" noChangeArrowheads="1"/>
                      </p:cNvPicPr>
                      <p:nvPr/>
                    </p:nvPicPr>
                    <p:blipFill>
                      <a:blip r:embed="rId5"/>
                      <a:srcRect/>
                      <a:stretch>
                        <a:fillRect/>
                      </a:stretch>
                    </p:blipFill>
                    <p:spPr bwMode="auto">
                      <a:xfrm>
                        <a:off x="2741613" y="5537200"/>
                        <a:ext cx="2684462" cy="411163"/>
                      </a:xfrm>
                      <a:prstGeom prst="rect">
                        <a:avLst/>
                      </a:prstGeom>
                      <a:noFill/>
                      <a:ln>
                        <a:noFill/>
                      </a:ln>
                    </p:spPr>
                  </p:pic>
                </p:oleObj>
              </mc:Fallback>
            </mc:AlternateContent>
          </a:graphicData>
        </a:graphic>
      </p:graphicFrame>
      <p:sp>
        <p:nvSpPr>
          <p:cNvPr id="11" name="TextBox 10"/>
          <p:cNvSpPr txBox="1"/>
          <p:nvPr/>
        </p:nvSpPr>
        <p:spPr>
          <a:xfrm>
            <a:off x="11723" y="4343400"/>
            <a:ext cx="9120554" cy="1200329"/>
          </a:xfrm>
          <a:prstGeom prst="rect">
            <a:avLst/>
          </a:prstGeom>
          <a:noFill/>
        </p:spPr>
        <p:txBody>
          <a:bodyPr wrap="square" rtlCol="0">
            <a:spAutoFit/>
          </a:bodyPr>
          <a:lstStyle/>
          <a:p>
            <a:r>
              <a:rPr lang="vi-VN" sz="2400" dirty="0">
                <a:latin typeface="+mj-lt"/>
              </a:rPr>
              <a:t>Sau đó thay chất lỏng trong một ống bằng chất lỏng cần nghiên cứu. Vì chiết suất của chất lỏng đựng trong hai ống bây giờ khác nhau nên hiệu quang lộ của hai chùm tia bị thay đổi một l</a:t>
            </a:r>
            <a:r>
              <a:rPr lang="en-US" sz="2400" dirty="0">
                <a:latin typeface="+mj-lt"/>
              </a:rPr>
              <a:t>ư</a:t>
            </a:r>
            <a:r>
              <a:rPr lang="vi-VN" sz="2400" dirty="0">
                <a:latin typeface="+mj-lt"/>
              </a:rPr>
              <a:t>ợng</a:t>
            </a:r>
            <a:endParaRPr lang="en-US" sz="2400" dirty="0">
              <a:latin typeface="+mj-lt"/>
            </a:endParaRPr>
          </a:p>
        </p:txBody>
      </p:sp>
      <p:sp>
        <p:nvSpPr>
          <p:cNvPr id="12" name="Rectangle 11"/>
          <p:cNvSpPr/>
          <p:nvPr/>
        </p:nvSpPr>
        <p:spPr>
          <a:xfrm>
            <a:off x="76200" y="5943600"/>
            <a:ext cx="3472425" cy="461665"/>
          </a:xfrm>
          <a:prstGeom prst="rect">
            <a:avLst/>
          </a:prstGeom>
        </p:spPr>
        <p:txBody>
          <a:bodyPr wrap="none">
            <a:spAutoFit/>
          </a:bodyPr>
          <a:lstStyle/>
          <a:p>
            <a:r>
              <a:rPr lang="en-US" sz="2400" dirty="0" err="1">
                <a:latin typeface="Times New Roman" pitchFamily="18" charset="0"/>
              </a:rPr>
              <a:t>Hệ</a:t>
            </a:r>
            <a:r>
              <a:rPr lang="en-US" sz="2400" dirty="0">
                <a:latin typeface="Times New Roman" pitchFamily="18" charset="0"/>
              </a:rPr>
              <a:t> </a:t>
            </a:r>
            <a:r>
              <a:rPr lang="en-US" sz="2400" dirty="0" err="1">
                <a:latin typeface="Times New Roman" pitchFamily="18" charset="0"/>
              </a:rPr>
              <a:t>vân</a:t>
            </a:r>
            <a:r>
              <a:rPr lang="en-US" sz="2400" dirty="0">
                <a:latin typeface="Times New Roman" pitchFamily="18" charset="0"/>
              </a:rPr>
              <a:t> </a:t>
            </a:r>
            <a:r>
              <a:rPr lang="en-US" sz="2400" dirty="0" err="1">
                <a:latin typeface="Times New Roman" pitchFamily="18" charset="0"/>
              </a:rPr>
              <a:t>dịch</a:t>
            </a:r>
            <a:r>
              <a:rPr lang="en-US" sz="2400" dirty="0">
                <a:latin typeface="Times New Roman" pitchFamily="18" charset="0"/>
              </a:rPr>
              <a:t> </a:t>
            </a:r>
            <a:r>
              <a:rPr lang="en-US" sz="2400" dirty="0" err="1">
                <a:latin typeface="Times New Roman" pitchFamily="18" charset="0"/>
              </a:rPr>
              <a:t>chuyển</a:t>
            </a:r>
            <a:r>
              <a:rPr lang="en-US" sz="2400" dirty="0">
                <a:latin typeface="Times New Roman" pitchFamily="18" charset="0"/>
              </a:rPr>
              <a:t> m </a:t>
            </a:r>
            <a:r>
              <a:rPr lang="en-US" sz="2400" dirty="0" err="1">
                <a:latin typeface="Times New Roman" pitchFamily="18" charset="0"/>
              </a:rPr>
              <a:t>vân</a:t>
            </a:r>
            <a:endParaRPr lang="en-US" sz="2400" dirty="0">
              <a:latin typeface="Times New Roman" pitchFamily="18"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3347402679"/>
              </p:ext>
            </p:extLst>
          </p:nvPr>
        </p:nvGraphicFramePr>
        <p:xfrm>
          <a:off x="3810000" y="6021033"/>
          <a:ext cx="4376175" cy="768463"/>
        </p:xfrm>
        <a:graphic>
          <a:graphicData uri="http://schemas.openxmlformats.org/presentationml/2006/ole">
            <mc:AlternateContent xmlns:mc="http://schemas.openxmlformats.org/markup-compatibility/2006">
              <mc:Choice xmlns:v="urn:schemas-microsoft-com:vml" Requires="v">
                <p:oleObj spid="_x0000_s12378" name="Equation" r:id="rId6" imgW="2234880" imgH="393480" progId="Equation.3">
                  <p:embed/>
                </p:oleObj>
              </mc:Choice>
              <mc:Fallback>
                <p:oleObj name="Equation" r:id="rId6" imgW="2234880" imgH="393480" progId="Equation.3">
                  <p:embed/>
                  <p:pic>
                    <p:nvPicPr>
                      <p:cNvPr id="0" name="Object 8"/>
                      <p:cNvPicPr>
                        <a:picLocks noChangeAspect="1" noChangeArrowheads="1"/>
                      </p:cNvPicPr>
                      <p:nvPr/>
                    </p:nvPicPr>
                    <p:blipFill>
                      <a:blip r:embed="rId7"/>
                      <a:srcRect/>
                      <a:stretch>
                        <a:fillRect/>
                      </a:stretch>
                    </p:blipFill>
                    <p:spPr bwMode="auto">
                      <a:xfrm>
                        <a:off x="3810000" y="6021033"/>
                        <a:ext cx="4376175" cy="76846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GIAO THOA GÂY BỞI BẢN MỎNG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1" y="609600"/>
            <a:ext cx="6450822" cy="461665"/>
          </a:xfrm>
          <a:prstGeom prst="rect">
            <a:avLst/>
          </a:prstGeom>
        </p:spPr>
        <p:txBody>
          <a:bodyPr wrap="square">
            <a:spAutoFit/>
          </a:bodyPr>
          <a:lstStyle/>
          <a:p>
            <a:r>
              <a:rPr lang="en-US" sz="2400" b="1" dirty="0" smtClean="0">
                <a:solidFill>
                  <a:schemeClr val="hlink"/>
                </a:solidFill>
                <a:latin typeface="Times New Roman" pitchFamily="18" charset="0"/>
              </a:rPr>
              <a:t>3. </a:t>
            </a:r>
            <a:r>
              <a:rPr lang="en-US" sz="2400" b="1" dirty="0" err="1" smtClean="0">
                <a:solidFill>
                  <a:schemeClr val="hlink"/>
                </a:solidFill>
                <a:latin typeface="Times New Roman" pitchFamily="18" charset="0"/>
              </a:rPr>
              <a:t>Giao</a:t>
            </a:r>
            <a:r>
              <a:rPr lang="en-US" sz="2400" b="1" dirty="0" smtClean="0">
                <a:solidFill>
                  <a:schemeClr val="hlink"/>
                </a:solidFill>
                <a:latin typeface="Times New Roman" pitchFamily="18" charset="0"/>
              </a:rPr>
              <a:t> </a:t>
            </a:r>
            <a:r>
              <a:rPr lang="en-US" sz="2400" b="1" dirty="0" err="1">
                <a:solidFill>
                  <a:schemeClr val="hlink"/>
                </a:solidFill>
                <a:latin typeface="Times New Roman" pitchFamily="18" charset="0"/>
              </a:rPr>
              <a:t>thoa</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kế</a:t>
            </a:r>
            <a:r>
              <a:rPr lang="en-US" sz="2400" b="1" dirty="0">
                <a:solidFill>
                  <a:schemeClr val="hlink"/>
                </a:solidFill>
                <a:latin typeface="Times New Roman" pitchFamily="18" charset="0"/>
              </a:rPr>
              <a:t> Michelson ( </a:t>
            </a:r>
            <a:r>
              <a:rPr lang="en-US" sz="2400" b="1" dirty="0" err="1">
                <a:solidFill>
                  <a:schemeClr val="hlink"/>
                </a:solidFill>
                <a:latin typeface="Times New Roman" pitchFamily="18" charset="0"/>
              </a:rPr>
              <a:t>Maikenxơn</a:t>
            </a:r>
            <a:r>
              <a:rPr lang="en-US" sz="2400" b="1" dirty="0">
                <a:solidFill>
                  <a:schemeClr val="hlink"/>
                </a:solidFill>
                <a:latin typeface="Times New Roman" pitchFamily="18" charset="0"/>
              </a:rPr>
              <a:t>)</a:t>
            </a:r>
          </a:p>
        </p:txBody>
      </p:sp>
      <p:sp>
        <p:nvSpPr>
          <p:cNvPr id="7" name="Rectangle 6"/>
          <p:cNvSpPr/>
          <p:nvPr/>
        </p:nvSpPr>
        <p:spPr>
          <a:xfrm>
            <a:off x="76200" y="3581400"/>
            <a:ext cx="8915400" cy="1938992"/>
          </a:xfrm>
          <a:prstGeom prst="rect">
            <a:avLst/>
          </a:prstGeom>
        </p:spPr>
        <p:txBody>
          <a:bodyPr wrap="square">
            <a:spAutoFit/>
          </a:bodyPr>
          <a:lstStyle/>
          <a:p>
            <a:pPr algn="just"/>
            <a:r>
              <a:rPr lang="vi-VN" sz="2400" dirty="0">
                <a:latin typeface="+mj-lt"/>
              </a:rPr>
              <a:t>Ánh sáng từ nguồn S chiếu tới bản bán mạ P </a:t>
            </a:r>
            <a:r>
              <a:rPr lang="en-US" sz="2400" dirty="0" err="1" smtClean="0">
                <a:latin typeface="+mj-lt"/>
              </a:rPr>
              <a:t>dư</a:t>
            </a:r>
            <a:r>
              <a:rPr lang="vi-VN" sz="2400" dirty="0" smtClean="0">
                <a:latin typeface="+mj-lt"/>
              </a:rPr>
              <a:t>ới </a:t>
            </a:r>
            <a:r>
              <a:rPr lang="vi-VN" sz="2400" dirty="0">
                <a:latin typeface="+mj-lt"/>
              </a:rPr>
              <a:t>góc 45</a:t>
            </a:r>
            <a:r>
              <a:rPr lang="vi-VN" sz="2400" baseline="30000" dirty="0">
                <a:latin typeface="+mj-lt"/>
              </a:rPr>
              <a:t>o</a:t>
            </a:r>
            <a:r>
              <a:rPr lang="vi-VN" sz="2400" dirty="0">
                <a:latin typeface="+mj-lt"/>
              </a:rPr>
              <a:t>. Tại đây ánh sáng bị tách thành hai tia: tia phản xạ truyền đến </a:t>
            </a:r>
            <a:r>
              <a:rPr lang="vi-VN" sz="2400" dirty="0" smtClean="0">
                <a:latin typeface="+mj-lt"/>
              </a:rPr>
              <a:t>g</a:t>
            </a:r>
            <a:r>
              <a:rPr lang="en-US" sz="2400" dirty="0">
                <a:latin typeface="+mj-lt"/>
              </a:rPr>
              <a:t>ư</a:t>
            </a:r>
            <a:r>
              <a:rPr lang="vi-VN" sz="2400" dirty="0" smtClean="0">
                <a:latin typeface="+mj-lt"/>
              </a:rPr>
              <a:t>ơng </a:t>
            </a:r>
            <a:r>
              <a:rPr lang="vi-VN" sz="2400" dirty="0">
                <a:latin typeface="+mj-lt"/>
              </a:rPr>
              <a:t>G</a:t>
            </a:r>
            <a:r>
              <a:rPr lang="vi-VN" sz="2400" baseline="-25000" dirty="0">
                <a:latin typeface="+mj-lt"/>
              </a:rPr>
              <a:t>1</a:t>
            </a:r>
            <a:r>
              <a:rPr lang="vi-VN" sz="2400" dirty="0">
                <a:latin typeface="+mj-lt"/>
              </a:rPr>
              <a:t> và tia khúc xạ truyền đến </a:t>
            </a:r>
            <a:r>
              <a:rPr lang="vi-VN" sz="2400" dirty="0" smtClean="0">
                <a:latin typeface="+mj-lt"/>
              </a:rPr>
              <a:t>g</a:t>
            </a:r>
            <a:r>
              <a:rPr lang="en-US" sz="2400" dirty="0">
                <a:latin typeface="+mj-lt"/>
              </a:rPr>
              <a:t>ư</a:t>
            </a:r>
            <a:r>
              <a:rPr lang="vi-VN" sz="2400" dirty="0" smtClean="0">
                <a:latin typeface="+mj-lt"/>
              </a:rPr>
              <a:t>ơng </a:t>
            </a:r>
            <a:r>
              <a:rPr lang="vi-VN" sz="2400" dirty="0">
                <a:latin typeface="+mj-lt"/>
              </a:rPr>
              <a:t>G</a:t>
            </a:r>
            <a:r>
              <a:rPr lang="vi-VN" sz="2400" baseline="-25000" dirty="0">
                <a:latin typeface="+mj-lt"/>
              </a:rPr>
              <a:t>2</a:t>
            </a:r>
            <a:r>
              <a:rPr lang="vi-VN" sz="2400" dirty="0">
                <a:latin typeface="+mj-lt"/>
              </a:rPr>
              <a:t>. Sau khi phản xạ trên hai </a:t>
            </a:r>
            <a:r>
              <a:rPr lang="vi-VN" sz="2400" dirty="0" smtClean="0">
                <a:latin typeface="+mj-lt"/>
              </a:rPr>
              <a:t>g</a:t>
            </a:r>
            <a:r>
              <a:rPr lang="en-US" sz="2400" dirty="0">
                <a:latin typeface="+mj-lt"/>
              </a:rPr>
              <a:t>ư</a:t>
            </a:r>
            <a:r>
              <a:rPr lang="vi-VN" sz="2400" dirty="0" smtClean="0">
                <a:latin typeface="+mj-lt"/>
              </a:rPr>
              <a:t>ơng </a:t>
            </a:r>
            <a:r>
              <a:rPr lang="vi-VN" sz="2400" dirty="0">
                <a:latin typeface="+mj-lt"/>
              </a:rPr>
              <a:t>G</a:t>
            </a:r>
            <a:r>
              <a:rPr lang="vi-VN" sz="2400" baseline="-25000" dirty="0">
                <a:latin typeface="+mj-lt"/>
              </a:rPr>
              <a:t>1</a:t>
            </a:r>
            <a:r>
              <a:rPr lang="vi-VN" sz="2400" dirty="0">
                <a:latin typeface="+mj-lt"/>
              </a:rPr>
              <a:t> và G</a:t>
            </a:r>
            <a:r>
              <a:rPr lang="vi-VN" sz="2400" baseline="-25000" dirty="0">
                <a:latin typeface="+mj-lt"/>
              </a:rPr>
              <a:t>2</a:t>
            </a:r>
            <a:r>
              <a:rPr lang="vi-VN" sz="2400" dirty="0">
                <a:latin typeface="+mj-lt"/>
              </a:rPr>
              <a:t> các tia sáng truyền </a:t>
            </a:r>
            <a:r>
              <a:rPr lang="vi-VN" sz="2400" dirty="0" smtClean="0">
                <a:latin typeface="+mj-lt"/>
              </a:rPr>
              <a:t>ng</a:t>
            </a:r>
            <a:r>
              <a:rPr lang="en-US" sz="2400" dirty="0">
                <a:latin typeface="+mj-lt"/>
              </a:rPr>
              <a:t>ư</a:t>
            </a:r>
            <a:r>
              <a:rPr lang="vi-VN" sz="2400" dirty="0" smtClean="0">
                <a:latin typeface="+mj-lt"/>
              </a:rPr>
              <a:t>ợc </a:t>
            </a:r>
            <a:r>
              <a:rPr lang="vi-VN" sz="2400" dirty="0">
                <a:latin typeface="+mj-lt"/>
              </a:rPr>
              <a:t>trở lại, đi qua bản P và tới giao thoa với nhau ở </a:t>
            </a:r>
            <a:r>
              <a:rPr lang="en-US" sz="2400" dirty="0" err="1" smtClean="0">
                <a:latin typeface="+mj-lt"/>
              </a:rPr>
              <a:t>màn</a:t>
            </a:r>
            <a:r>
              <a:rPr lang="vi-VN" sz="2400" dirty="0" smtClean="0">
                <a:latin typeface="+mj-lt"/>
              </a:rPr>
              <a:t> </a:t>
            </a:r>
            <a:r>
              <a:rPr lang="vi-VN" sz="2400" dirty="0">
                <a:latin typeface="+mj-lt"/>
              </a:rPr>
              <a:t>quan sát</a:t>
            </a:r>
            <a:endParaRPr lang="en-US" sz="2400" dirty="0">
              <a:latin typeface="+mj-lt"/>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066800" y="1088850"/>
            <a:ext cx="2733675" cy="2522220"/>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4419600" y="1071265"/>
            <a:ext cx="2999740" cy="2524125"/>
          </a:xfrm>
          <a:prstGeom prst="rect">
            <a:avLst/>
          </a:prstGeom>
        </p:spPr>
      </p:pic>
      <p:sp>
        <p:nvSpPr>
          <p:cNvPr id="10" name="Rectangle 9"/>
          <p:cNvSpPr/>
          <p:nvPr/>
        </p:nvSpPr>
        <p:spPr>
          <a:xfrm>
            <a:off x="76200" y="5486400"/>
            <a:ext cx="9067800" cy="830997"/>
          </a:xfrm>
          <a:prstGeom prst="rect">
            <a:avLst/>
          </a:prstGeom>
        </p:spPr>
        <p:txBody>
          <a:bodyPr wrap="square">
            <a:spAutoFit/>
          </a:bodyPr>
          <a:lstStyle/>
          <a:p>
            <a:r>
              <a:rPr lang="en-US" sz="2400" dirty="0" err="1">
                <a:latin typeface="Times New Roman" pitchFamily="18" charset="0"/>
              </a:rPr>
              <a:t>Dịch</a:t>
            </a:r>
            <a:r>
              <a:rPr lang="en-US" sz="2400" dirty="0">
                <a:latin typeface="Times New Roman" pitchFamily="18" charset="0"/>
              </a:rPr>
              <a:t> </a:t>
            </a:r>
            <a:r>
              <a:rPr lang="en-US" sz="2400" dirty="0" err="1">
                <a:latin typeface="Times New Roman" pitchFamily="18" charset="0"/>
              </a:rPr>
              <a:t>chuyển</a:t>
            </a:r>
            <a:r>
              <a:rPr lang="en-US" sz="2400" dirty="0">
                <a:latin typeface="Times New Roman" pitchFamily="18" charset="0"/>
              </a:rPr>
              <a:t> </a:t>
            </a:r>
            <a:r>
              <a:rPr lang="en-US" sz="2400" dirty="0" err="1">
                <a:latin typeface="Times New Roman" pitchFamily="18" charset="0"/>
              </a:rPr>
              <a:t>gương</a:t>
            </a:r>
            <a:r>
              <a:rPr lang="en-US" sz="2400" dirty="0">
                <a:latin typeface="Times New Roman" pitchFamily="18" charset="0"/>
              </a:rPr>
              <a:t> G</a:t>
            </a:r>
            <a:r>
              <a:rPr lang="en-US" sz="2400" baseline="-25000" dirty="0">
                <a:latin typeface="Times New Roman" pitchFamily="18" charset="0"/>
              </a:rPr>
              <a:t>2 </a:t>
            </a:r>
            <a:r>
              <a:rPr lang="en-US" sz="2400" dirty="0">
                <a:latin typeface="Times New Roman" pitchFamily="18" charset="0"/>
              </a:rPr>
              <a:t>song </a:t>
            </a:r>
            <a:r>
              <a:rPr lang="en-US" sz="2400" dirty="0" err="1">
                <a:latin typeface="Times New Roman" pitchFamily="18" charset="0"/>
              </a:rPr>
              <a:t>song</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chính</a:t>
            </a:r>
            <a:r>
              <a:rPr lang="en-US" sz="2400" dirty="0">
                <a:latin typeface="Times New Roman" pitchFamily="18" charset="0"/>
              </a:rPr>
              <a:t> </a:t>
            </a:r>
            <a:r>
              <a:rPr lang="en-US" sz="2400" dirty="0" err="1">
                <a:latin typeface="Times New Roman" pitchFamily="18" charset="0"/>
              </a:rPr>
              <a:t>nó</a:t>
            </a:r>
            <a:r>
              <a:rPr lang="en-US" sz="2400" dirty="0">
                <a:latin typeface="Times New Roman" pitchFamily="18" charset="0"/>
              </a:rPr>
              <a:t> </a:t>
            </a:r>
            <a:r>
              <a:rPr lang="en-US" sz="2400" dirty="0" err="1">
                <a:latin typeface="Times New Roman" pitchFamily="18" charset="0"/>
              </a:rPr>
              <a:t>dọc</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smtClean="0">
                <a:latin typeface="Times New Roman" pitchFamily="18" charset="0"/>
              </a:rPr>
              <a:t>tia</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đoạn</a:t>
            </a:r>
            <a:r>
              <a:rPr lang="en-US" sz="2400" dirty="0">
                <a:latin typeface="Times New Roman" pitchFamily="18" charset="0"/>
              </a:rPr>
              <a:t> </a:t>
            </a:r>
            <a:r>
              <a:rPr lang="en-US" sz="2400" dirty="0">
                <a:latin typeface="Times New Roman" pitchFamily="18" charset="0"/>
                <a:cs typeface="Times New Roman" pitchFamily="18" charset="0"/>
              </a:rPr>
              <a:t>ℓ,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dịch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chuyển</a:t>
            </a:r>
            <a:r>
              <a:rPr lang="en-US" sz="2400" dirty="0">
                <a:latin typeface="Times New Roman" pitchFamily="18" charset="0"/>
                <a:cs typeface="Times New Roman" pitchFamily="18" charset="0"/>
              </a:rPr>
              <a:t> m </a:t>
            </a:r>
            <a:r>
              <a:rPr lang="en-US" sz="2400" dirty="0" err="1">
                <a:latin typeface="Times New Roman" pitchFamily="18" charset="0"/>
                <a:cs typeface="Times New Roman" pitchFamily="18" charset="0"/>
              </a:rPr>
              <a:t>vân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thì</a:t>
            </a:r>
            <a:r>
              <a:rPr lang="en-US" sz="2400" dirty="0">
                <a:latin typeface="Times New Roman" pitchFamily="18" charset="0"/>
                <a:cs typeface="Times New Roman" pitchFamily="18" charset="0"/>
              </a:rPr>
              <a:t>:</a:t>
            </a:r>
          </a:p>
        </p:txBody>
      </p:sp>
      <p:sp>
        <p:nvSpPr>
          <p:cNvPr id="11" name="Rectangle 10"/>
          <p:cNvSpPr/>
          <p:nvPr/>
        </p:nvSpPr>
        <p:spPr>
          <a:xfrm>
            <a:off x="1696384" y="6326162"/>
            <a:ext cx="1901290" cy="461665"/>
          </a:xfrm>
          <a:prstGeom prst="rect">
            <a:avLst/>
          </a:prstGeom>
        </p:spPr>
        <p:txBody>
          <a:bodyPr wrap="none">
            <a:spAutoFit/>
          </a:bodyPr>
          <a:lstStyle/>
          <a:p>
            <a:r>
              <a:rPr lang="el-GR" sz="2400" dirty="0">
                <a:latin typeface="Times New Roman" pitchFamily="18" charset="0"/>
                <a:cs typeface="Times New Roman" pitchFamily="18" charset="0"/>
              </a:rPr>
              <a:t>Δ</a:t>
            </a:r>
            <a:r>
              <a:rPr lang="en-US" sz="2400" dirty="0">
                <a:latin typeface="Times New Roman" pitchFamily="18" charset="0"/>
                <a:cs typeface="Times New Roman" pitchFamily="18" charset="0"/>
              </a:rPr>
              <a:t>L = 2ℓ = m</a:t>
            </a:r>
            <a:r>
              <a:rPr lang="el-GR" sz="2400" dirty="0">
                <a:latin typeface="Times New Roman" pitchFamily="18" charset="0"/>
                <a:cs typeface="Times New Roman" pitchFamily="18" charset="0"/>
              </a:rPr>
              <a:t>λ</a:t>
            </a:r>
            <a:endParaRPr lang="en-US" sz="2400" dirty="0">
              <a:latin typeface="Times New Roman" pitchFamily="18" charset="0"/>
              <a:cs typeface="Times New Roman"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1750014943"/>
              </p:ext>
            </p:extLst>
          </p:nvPr>
        </p:nvGraphicFramePr>
        <p:xfrm>
          <a:off x="3810000" y="6096000"/>
          <a:ext cx="1524000" cy="833783"/>
        </p:xfrm>
        <a:graphic>
          <a:graphicData uri="http://schemas.openxmlformats.org/presentationml/2006/ole">
            <mc:AlternateContent xmlns:mc="http://schemas.openxmlformats.org/markup-compatibility/2006">
              <mc:Choice xmlns:v="urn:schemas-microsoft-com:vml" Requires="v">
                <p:oleObj spid="_x0000_s13356" name="Equation" r:id="rId5" imgW="710891" imgH="393529" progId="Equation.3">
                  <p:embed/>
                </p:oleObj>
              </mc:Choice>
              <mc:Fallback>
                <p:oleObj name="Equation" r:id="rId5" imgW="710891"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6096000"/>
                        <a:ext cx="1524000" cy="83378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VÍ DỤ</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85800"/>
            <a:ext cx="9067800" cy="1631216"/>
          </a:xfrm>
          <a:prstGeom prst="rect">
            <a:avLst/>
          </a:prstGeom>
        </p:spPr>
        <p:txBody>
          <a:bodyPr wrap="square">
            <a:spAutoFit/>
          </a:bodyPr>
          <a:lstStyle/>
          <a:p>
            <a:r>
              <a:rPr lang="de-DE" sz="2000" dirty="0">
                <a:latin typeface="Times New Roman" pitchFamily="18" charset="0"/>
                <a:cs typeface="Times New Roman" pitchFamily="18" charset="0"/>
              </a:rPr>
              <a:t>Hai khe Young cách nhau </a:t>
            </a:r>
            <a:r>
              <a:rPr lang="de-DE" sz="2000" i="1" dirty="0">
                <a:latin typeface="Times New Roman" pitchFamily="18" charset="0"/>
                <a:cs typeface="Times New Roman" pitchFamily="18" charset="0"/>
              </a:rPr>
              <a:t>l</a:t>
            </a:r>
            <a:r>
              <a:rPr lang="de-DE" sz="2000" dirty="0">
                <a:latin typeface="Times New Roman" pitchFamily="18" charset="0"/>
                <a:cs typeface="Times New Roman" pitchFamily="18" charset="0"/>
              </a:rPr>
              <a:t> = 2mm, được chiếu bằng ánh sáng đơn sắc có bước sóng </a:t>
            </a:r>
            <a:r>
              <a:rPr lang="nl-NL" sz="2000" dirty="0">
                <a:latin typeface="Times New Roman" pitchFamily="18" charset="0"/>
                <a:cs typeface="Times New Roman" pitchFamily="18" charset="0"/>
                <a:sym typeface="Symbol"/>
              </a:rPr>
              <a:t></a:t>
            </a:r>
            <a:r>
              <a:rPr lang="fr-FR" sz="2000" dirty="0">
                <a:latin typeface="Times New Roman" pitchFamily="18" charset="0"/>
                <a:cs typeface="Times New Roman" pitchFamily="18" charset="0"/>
              </a:rPr>
              <a:t> = 0,6</a:t>
            </a:r>
            <a:r>
              <a:rPr lang="nl-NL" sz="2000" dirty="0">
                <a:latin typeface="Times New Roman" pitchFamily="18" charset="0"/>
                <a:cs typeface="Times New Roman" pitchFamily="18" charset="0"/>
                <a:sym typeface="Symbol"/>
              </a:rPr>
              <a:t></a:t>
            </a:r>
            <a:r>
              <a:rPr lang="fr-FR" sz="2000" dirty="0">
                <a:latin typeface="Times New Roman" pitchFamily="18" charset="0"/>
                <a:cs typeface="Times New Roman" pitchFamily="18" charset="0"/>
              </a:rPr>
              <a:t>m. </a:t>
            </a:r>
            <a:r>
              <a:rPr lang="fr-FR" sz="2000" dirty="0" err="1">
                <a:latin typeface="Times New Roman" pitchFamily="18" charset="0"/>
                <a:cs typeface="Times New Roman" pitchFamily="18" charset="0"/>
              </a:rPr>
              <a:t>Màn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quan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sát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được</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đặt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cách</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mặt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phẳng</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chứa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hai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khe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một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đoạn</a:t>
            </a:r>
            <a:r>
              <a:rPr lang="fr-FR" sz="2000" dirty="0">
                <a:latin typeface="Times New Roman" pitchFamily="18" charset="0"/>
                <a:cs typeface="Times New Roman" pitchFamily="18" charset="0"/>
              </a:rPr>
              <a:t>  D = 1m.</a:t>
            </a:r>
            <a:endParaRPr lang="en-US" sz="2000" dirty="0">
              <a:latin typeface="Times New Roman" pitchFamily="18" charset="0"/>
              <a:cs typeface="Times New Roman" pitchFamily="18" charset="0"/>
            </a:endParaRPr>
          </a:p>
          <a:p>
            <a:r>
              <a:rPr lang="de-DE" sz="2000" dirty="0">
                <a:latin typeface="Times New Roman" pitchFamily="18" charset="0"/>
                <a:cs typeface="Times New Roman" pitchFamily="18" charset="0"/>
              </a:rPr>
              <a:t>a. Tìm vị trí vân sáng thứ tư và vân tối thứ năm.</a:t>
            </a:r>
            <a:endParaRPr lang="en-US" sz="2000" dirty="0">
              <a:latin typeface="Times New Roman" pitchFamily="18" charset="0"/>
              <a:cs typeface="Times New Roman" pitchFamily="18" charset="0"/>
            </a:endParaRPr>
          </a:p>
          <a:p>
            <a:r>
              <a:rPr lang="de-DE" sz="2000" dirty="0">
                <a:latin typeface="Times New Roman" pitchFamily="18" charset="0"/>
                <a:cs typeface="Times New Roman" pitchFamily="18" charset="0"/>
              </a:rPr>
              <a:t>b. Đặt trước một trong hai khe một bản mỏng song song, trong suốt, chiết suất n = 1,5; hệ vân giao thoa trên màn quan sát dịch một khoảng 2mm. Tìm bề dày của bản mỏng.</a:t>
            </a:r>
            <a:endParaRPr lang="en-US" sz="2000" dirty="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66466861"/>
              </p:ext>
            </p:extLst>
          </p:nvPr>
        </p:nvGraphicFramePr>
        <p:xfrm>
          <a:off x="460375" y="2286000"/>
          <a:ext cx="4491038" cy="684213"/>
        </p:xfrm>
        <a:graphic>
          <a:graphicData uri="http://schemas.openxmlformats.org/presentationml/2006/ole">
            <mc:AlternateContent xmlns:mc="http://schemas.openxmlformats.org/markup-compatibility/2006">
              <mc:Choice xmlns:v="urn:schemas-microsoft-com:vml" Requires="v">
                <p:oleObj spid="_x0000_s14529" name="Equation" r:id="rId3" imgW="2577960" imgH="393480" progId="Equation.3">
                  <p:embed/>
                </p:oleObj>
              </mc:Choice>
              <mc:Fallback>
                <p:oleObj name="Equation" r:id="rId3" imgW="2577960" imgH="393480" progId="Equation.3">
                  <p:embed/>
                  <p:pic>
                    <p:nvPicPr>
                      <p:cNvPr id="0" name="Object 10"/>
                      <p:cNvPicPr>
                        <a:picLocks noChangeAspect="1" noChangeArrowheads="1"/>
                      </p:cNvPicPr>
                      <p:nvPr/>
                    </p:nvPicPr>
                    <p:blipFill>
                      <a:blip r:embed="rId4"/>
                      <a:srcRect/>
                      <a:stretch>
                        <a:fillRect/>
                      </a:stretch>
                    </p:blipFill>
                    <p:spPr bwMode="auto">
                      <a:xfrm>
                        <a:off x="460375" y="2286000"/>
                        <a:ext cx="4491038" cy="684213"/>
                      </a:xfrm>
                      <a:prstGeom prst="rect">
                        <a:avLst/>
                      </a:prstGeom>
                      <a:noFill/>
                      <a:ln w="9525">
                        <a:no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84597804"/>
              </p:ext>
            </p:extLst>
          </p:nvPr>
        </p:nvGraphicFramePr>
        <p:xfrm>
          <a:off x="533400" y="2971800"/>
          <a:ext cx="4862512" cy="661988"/>
        </p:xfrm>
        <a:graphic>
          <a:graphicData uri="http://schemas.openxmlformats.org/presentationml/2006/ole">
            <mc:AlternateContent xmlns:mc="http://schemas.openxmlformats.org/markup-compatibility/2006">
              <mc:Choice xmlns:v="urn:schemas-microsoft-com:vml" Requires="v">
                <p:oleObj spid="_x0000_s14530" name="Equation" r:id="rId5" imgW="2933640" imgH="393480" progId="Equation.3">
                  <p:embed/>
                </p:oleObj>
              </mc:Choice>
              <mc:Fallback>
                <p:oleObj name="Equation" r:id="rId5" imgW="2933640" imgH="393480" progId="Equation.3">
                  <p:embed/>
                  <p:pic>
                    <p:nvPicPr>
                      <p:cNvPr id="0" name="Object 13"/>
                      <p:cNvPicPr>
                        <a:picLocks noChangeAspect="1" noChangeArrowheads="1"/>
                      </p:cNvPicPr>
                      <p:nvPr/>
                    </p:nvPicPr>
                    <p:blipFill>
                      <a:blip r:embed="rId6"/>
                      <a:srcRect/>
                      <a:stretch>
                        <a:fillRect/>
                      </a:stretch>
                    </p:blipFill>
                    <p:spPr bwMode="auto">
                      <a:xfrm>
                        <a:off x="533400" y="2971800"/>
                        <a:ext cx="4862512" cy="661988"/>
                      </a:xfrm>
                      <a:prstGeom prst="rect">
                        <a:avLst/>
                      </a:prstGeom>
                      <a:noFill/>
                      <a:ln w="9525">
                        <a:noFill/>
                        <a:miter lim="800000"/>
                        <a:headEnd/>
                        <a:tailEnd/>
                      </a:ln>
                    </p:spPr>
                  </p:pic>
                </p:oleObj>
              </mc:Fallback>
            </mc:AlternateContent>
          </a:graphicData>
        </a:graphic>
      </p:graphicFrame>
      <p:sp>
        <p:nvSpPr>
          <p:cNvPr id="11" name="Rectangle 10"/>
          <p:cNvSpPr/>
          <p:nvPr/>
        </p:nvSpPr>
        <p:spPr>
          <a:xfrm>
            <a:off x="257365" y="3657600"/>
            <a:ext cx="5141112" cy="461665"/>
          </a:xfrm>
          <a:prstGeom prst="rect">
            <a:avLst/>
          </a:prstGeom>
        </p:spPr>
        <p:txBody>
          <a:bodyPr wrap="square">
            <a:spAutoFit/>
          </a:bodyPr>
          <a:lstStyle/>
          <a:p>
            <a:r>
              <a:rPr lang="en-US" sz="2400" i="1" dirty="0">
                <a:latin typeface="Times New Roman" pitchFamily="18" charset="0"/>
              </a:rPr>
              <a:t>L</a:t>
            </a:r>
            <a:r>
              <a:rPr lang="en-US" sz="2400" i="1" baseline="-25000" dirty="0">
                <a:latin typeface="Times New Roman" pitchFamily="18" charset="0"/>
              </a:rPr>
              <a:t>2</a:t>
            </a:r>
            <a:r>
              <a:rPr lang="en-US" sz="2400" i="1" dirty="0">
                <a:latin typeface="Times New Roman" pitchFamily="18" charset="0"/>
              </a:rPr>
              <a:t> - L</a:t>
            </a:r>
            <a:r>
              <a:rPr lang="en-US" sz="2400" i="1" baseline="-25000" dirty="0">
                <a:latin typeface="Times New Roman" pitchFamily="18" charset="0"/>
              </a:rPr>
              <a:t>1</a:t>
            </a:r>
            <a:r>
              <a:rPr lang="en-US" sz="2400" i="1" dirty="0">
                <a:latin typeface="Times New Roman" pitchFamily="18" charset="0"/>
              </a:rPr>
              <a:t>= r</a:t>
            </a:r>
            <a:r>
              <a:rPr lang="en-US" sz="2400" i="1" baseline="-25000" dirty="0">
                <a:latin typeface="Times New Roman" pitchFamily="18" charset="0"/>
              </a:rPr>
              <a:t>2</a:t>
            </a:r>
            <a:r>
              <a:rPr lang="en-US" sz="2400" i="1" dirty="0">
                <a:latin typeface="Times New Roman" pitchFamily="18" charset="0"/>
              </a:rPr>
              <a:t>- </a:t>
            </a:r>
            <a:r>
              <a:rPr lang="en-US" sz="2400" i="1" dirty="0" smtClean="0">
                <a:latin typeface="Times New Roman" pitchFamily="18" charset="0"/>
              </a:rPr>
              <a:t>r</a:t>
            </a:r>
            <a:r>
              <a:rPr lang="en-US" sz="2400" i="1" baseline="-25000" dirty="0" smtClean="0">
                <a:latin typeface="Times New Roman" pitchFamily="18" charset="0"/>
              </a:rPr>
              <a:t>1</a:t>
            </a:r>
            <a:r>
              <a:rPr lang="en-US" sz="2400" i="1" dirty="0" smtClean="0">
                <a:latin typeface="Times New Roman" pitchFamily="18" charset="0"/>
              </a:rPr>
              <a:t>+(n-1)e</a:t>
            </a:r>
            <a:endParaRPr lang="en-US" sz="2400" i="1" baseline="-25000" dirty="0">
              <a:latin typeface="Times New Roman"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2772451523"/>
              </p:ext>
            </p:extLst>
          </p:nvPr>
        </p:nvGraphicFramePr>
        <p:xfrm>
          <a:off x="228600" y="4191000"/>
          <a:ext cx="4098925" cy="741363"/>
        </p:xfrm>
        <a:graphic>
          <a:graphicData uri="http://schemas.openxmlformats.org/presentationml/2006/ole">
            <mc:AlternateContent xmlns:mc="http://schemas.openxmlformats.org/markup-compatibility/2006">
              <mc:Choice xmlns:v="urn:schemas-microsoft-com:vml" Requires="v">
                <p:oleObj spid="_x0000_s14531" name="Equation" r:id="rId7" imgW="2158920" imgH="393480" progId="Equation.3">
                  <p:embed/>
                </p:oleObj>
              </mc:Choice>
              <mc:Fallback>
                <p:oleObj name="Equation" r:id="rId7" imgW="2158920" imgH="393480" progId="Equation.3">
                  <p:embed/>
                  <p:pic>
                    <p:nvPicPr>
                      <p:cNvPr id="0" name="Object 7"/>
                      <p:cNvPicPr>
                        <a:picLocks noChangeAspect="1" noChangeArrowheads="1"/>
                      </p:cNvPicPr>
                      <p:nvPr/>
                    </p:nvPicPr>
                    <p:blipFill>
                      <a:blip r:embed="rId8"/>
                      <a:srcRect/>
                      <a:stretch>
                        <a:fillRect/>
                      </a:stretch>
                    </p:blipFill>
                    <p:spPr bwMode="auto">
                      <a:xfrm>
                        <a:off x="228600" y="4191000"/>
                        <a:ext cx="409892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p:nvPr/>
        </p:nvSpPr>
        <p:spPr>
          <a:xfrm>
            <a:off x="152400" y="5105400"/>
            <a:ext cx="2257235" cy="369332"/>
          </a:xfrm>
          <a:prstGeom prst="rect">
            <a:avLst/>
          </a:prstGeom>
          <a:noFill/>
        </p:spPr>
        <p:txBody>
          <a:bodyPr wrap="square" rtlCol="0">
            <a:spAutoFit/>
          </a:bodyPr>
          <a:lstStyle/>
          <a:p>
            <a:r>
              <a:rPr lang="en-US" dirty="0" err="1" smtClean="0"/>
              <a:t>Vị</a:t>
            </a:r>
            <a:r>
              <a:rPr lang="en-US" dirty="0" smtClean="0"/>
              <a:t> </a:t>
            </a:r>
            <a:r>
              <a:rPr lang="en-US" dirty="0" err="1" smtClean="0"/>
              <a:t>trí</a:t>
            </a:r>
            <a:r>
              <a:rPr lang="en-US" dirty="0" smtClean="0"/>
              <a:t> </a:t>
            </a:r>
            <a:r>
              <a:rPr lang="en-US" dirty="0" err="1" smtClean="0"/>
              <a:t>vân</a:t>
            </a:r>
            <a:r>
              <a:rPr lang="en-US" dirty="0" smtClean="0"/>
              <a:t> </a:t>
            </a:r>
            <a:r>
              <a:rPr lang="en-US" dirty="0" err="1" smtClean="0"/>
              <a:t>sáng</a:t>
            </a:r>
            <a:r>
              <a:rPr lang="en-US" dirty="0" smtClean="0"/>
              <a:t> </a:t>
            </a:r>
            <a:r>
              <a:rPr lang="en-US" dirty="0" err="1" smtClean="0"/>
              <a:t>bậc</a:t>
            </a:r>
            <a:r>
              <a:rPr lang="en-US" dirty="0" smtClean="0"/>
              <a:t> k: </a:t>
            </a:r>
            <a:endParaRPr lang="en-US" dirty="0"/>
          </a:p>
        </p:txBody>
      </p:sp>
      <p:graphicFrame>
        <p:nvGraphicFramePr>
          <p:cNvPr id="14" name="Object 13"/>
          <p:cNvGraphicFramePr>
            <a:graphicFrameLocks noChangeAspect="1"/>
          </p:cNvGraphicFramePr>
          <p:nvPr>
            <p:extLst>
              <p:ext uri="{D42A27DB-BD31-4B8C-83A1-F6EECF244321}">
                <p14:modId xmlns:p14="http://schemas.microsoft.com/office/powerpoint/2010/main" val="3389100710"/>
              </p:ext>
            </p:extLst>
          </p:nvPr>
        </p:nvGraphicFramePr>
        <p:xfrm>
          <a:off x="2286000" y="4961914"/>
          <a:ext cx="5930900" cy="741363"/>
        </p:xfrm>
        <a:graphic>
          <a:graphicData uri="http://schemas.openxmlformats.org/presentationml/2006/ole">
            <mc:AlternateContent xmlns:mc="http://schemas.openxmlformats.org/markup-compatibility/2006">
              <mc:Choice xmlns:v="urn:schemas-microsoft-com:vml" Requires="v">
                <p:oleObj spid="_x0000_s14532" name="Equation" r:id="rId9" imgW="3124080" imgH="393480" progId="Equation.3">
                  <p:embed/>
                </p:oleObj>
              </mc:Choice>
              <mc:Fallback>
                <p:oleObj name="Equation" r:id="rId9" imgW="3124080" imgH="393480" progId="Equation.3">
                  <p:embed/>
                  <p:pic>
                    <p:nvPicPr>
                      <p:cNvPr id="0" name="Object 11"/>
                      <p:cNvPicPr>
                        <a:picLocks noChangeAspect="1" noChangeArrowheads="1"/>
                      </p:cNvPicPr>
                      <p:nvPr/>
                    </p:nvPicPr>
                    <p:blipFill>
                      <a:blip r:embed="rId10"/>
                      <a:srcRect/>
                      <a:stretch>
                        <a:fillRect/>
                      </a:stretch>
                    </p:blipFill>
                    <p:spPr bwMode="auto">
                      <a:xfrm>
                        <a:off x="2286000" y="4961914"/>
                        <a:ext cx="59309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p:cNvSpPr txBox="1"/>
          <p:nvPr/>
        </p:nvSpPr>
        <p:spPr>
          <a:xfrm>
            <a:off x="152400" y="5955268"/>
            <a:ext cx="2819400" cy="369332"/>
          </a:xfrm>
          <a:prstGeom prst="rect">
            <a:avLst/>
          </a:prstGeom>
          <a:noFill/>
        </p:spPr>
        <p:txBody>
          <a:bodyPr wrap="square" rtlCol="0">
            <a:spAutoFit/>
          </a:bodyPr>
          <a:lstStyle/>
          <a:p>
            <a:r>
              <a:rPr lang="en-US" dirty="0" err="1" smtClean="0"/>
              <a:t>Độ</a:t>
            </a:r>
            <a:r>
              <a:rPr lang="en-US" dirty="0" smtClean="0"/>
              <a:t> </a:t>
            </a:r>
            <a:r>
              <a:rPr lang="en-US" dirty="0" err="1" smtClean="0"/>
              <a:t>dịch</a:t>
            </a:r>
            <a:r>
              <a:rPr lang="en-US" dirty="0" smtClean="0"/>
              <a:t> </a:t>
            </a:r>
            <a:r>
              <a:rPr lang="en-US" dirty="0" err="1" smtClean="0"/>
              <a:t>chuyển</a:t>
            </a:r>
            <a:r>
              <a:rPr lang="en-US" dirty="0" smtClean="0"/>
              <a:t> </a:t>
            </a:r>
            <a:r>
              <a:rPr lang="en-US" dirty="0" err="1" smtClean="0"/>
              <a:t>của</a:t>
            </a:r>
            <a:r>
              <a:rPr lang="en-US" dirty="0" smtClean="0"/>
              <a:t> </a:t>
            </a:r>
            <a:r>
              <a:rPr lang="en-US" dirty="0" err="1" smtClean="0"/>
              <a:t>hệ</a:t>
            </a:r>
            <a:r>
              <a:rPr lang="en-US" dirty="0" smtClean="0"/>
              <a:t> </a:t>
            </a:r>
            <a:r>
              <a:rPr lang="en-US" dirty="0" err="1" smtClean="0"/>
              <a:t>vân</a:t>
            </a:r>
            <a:r>
              <a:rPr lang="en-US" dirty="0" smtClean="0"/>
              <a:t>: </a:t>
            </a:r>
            <a:endParaRPr lang="en-US" dirty="0"/>
          </a:p>
        </p:txBody>
      </p:sp>
      <p:graphicFrame>
        <p:nvGraphicFramePr>
          <p:cNvPr id="16" name="Object 15"/>
          <p:cNvGraphicFramePr>
            <a:graphicFrameLocks noChangeAspect="1"/>
          </p:cNvGraphicFramePr>
          <p:nvPr>
            <p:extLst>
              <p:ext uri="{D42A27DB-BD31-4B8C-83A1-F6EECF244321}">
                <p14:modId xmlns:p14="http://schemas.microsoft.com/office/powerpoint/2010/main" val="3650443008"/>
              </p:ext>
            </p:extLst>
          </p:nvPr>
        </p:nvGraphicFramePr>
        <p:xfrm>
          <a:off x="2971800" y="5914237"/>
          <a:ext cx="1758950" cy="741363"/>
        </p:xfrm>
        <a:graphic>
          <a:graphicData uri="http://schemas.openxmlformats.org/presentationml/2006/ole">
            <mc:AlternateContent xmlns:mc="http://schemas.openxmlformats.org/markup-compatibility/2006">
              <mc:Choice xmlns:v="urn:schemas-microsoft-com:vml" Requires="v">
                <p:oleObj spid="_x0000_s14533" name="Equation" r:id="rId11" imgW="927000" imgH="393480" progId="Equation.3">
                  <p:embed/>
                </p:oleObj>
              </mc:Choice>
              <mc:Fallback>
                <p:oleObj name="Equation" r:id="rId11" imgW="927000" imgH="393480" progId="Equation.3">
                  <p:embed/>
                  <p:pic>
                    <p:nvPicPr>
                      <p:cNvPr id="0" name="Object 13"/>
                      <p:cNvPicPr>
                        <a:picLocks noChangeAspect="1" noChangeArrowheads="1"/>
                      </p:cNvPicPr>
                      <p:nvPr/>
                    </p:nvPicPr>
                    <p:blipFill>
                      <a:blip r:embed="rId12"/>
                      <a:srcRect/>
                      <a:stretch>
                        <a:fillRect/>
                      </a:stretch>
                    </p:blipFill>
                    <p:spPr bwMode="auto">
                      <a:xfrm>
                        <a:off x="2971800" y="5914237"/>
                        <a:ext cx="175895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3637" y="2382210"/>
            <a:ext cx="4200364" cy="2570790"/>
          </a:xfrm>
          <a:prstGeom prst="rect">
            <a:avLst/>
          </a:prstGeom>
        </p:spPr>
      </p:pic>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323439"/>
          </a:xfrm>
          <a:prstGeom prst="rect">
            <a:avLst/>
          </a:prstGeom>
        </p:spPr>
        <p:txBody>
          <a:bodyPr wrap="square">
            <a:spAutoFit/>
          </a:bodyPr>
          <a:lstStyle/>
          <a:p>
            <a:r>
              <a:rPr lang="nl-NL" sz="2000" dirty="0">
                <a:latin typeface="Times New Roman" pitchFamily="18" charset="0"/>
                <a:cs typeface="Times New Roman" pitchFamily="18" charset="0"/>
              </a:rPr>
              <a:t>Một chùm sáng trắng được rọi vuông góc với bản thuỷ tinh mỏng hai mặt song song, bề dày d = 0,4 </a:t>
            </a:r>
            <a:r>
              <a:rPr lang="en-US" sz="2000" dirty="0">
                <a:latin typeface="Times New Roman" pitchFamily="18" charset="0"/>
                <a:cs typeface="Times New Roman" pitchFamily="18" charset="0"/>
              </a:rPr>
              <a:t>μ</a:t>
            </a:r>
            <a:r>
              <a:rPr lang="nl-NL" sz="2000" dirty="0">
                <a:latin typeface="Times New Roman" pitchFamily="18" charset="0"/>
                <a:cs typeface="Times New Roman" pitchFamily="18" charset="0"/>
              </a:rPr>
              <a:t>m, chiết suất n = 1,5. Hỏi trong phạm vi quang phổ thấy được của chùm ánh sáng trắng (bước sóng từ 0,4 đến 0,7 </a:t>
            </a:r>
            <a:r>
              <a:rPr lang="en-US" sz="2000" dirty="0">
                <a:latin typeface="Times New Roman" pitchFamily="18" charset="0"/>
                <a:cs typeface="Times New Roman" pitchFamily="18" charset="0"/>
              </a:rPr>
              <a:t>μ</a:t>
            </a:r>
            <a:r>
              <a:rPr lang="nl-NL" sz="2000" dirty="0">
                <a:latin typeface="Times New Roman" pitchFamily="18" charset="0"/>
                <a:cs typeface="Times New Roman" pitchFamily="18" charset="0"/>
              </a:rPr>
              <a:t>m), những chùm tia sáng phản chiếu có bước sóng nào sẽ được tăng cường?</a:t>
            </a:r>
            <a:endParaRPr lang="en-US" sz="2000" dirty="0">
              <a:latin typeface="Times New Roman" pitchFamily="18" charset="0"/>
              <a:cs typeface="Times New Roman" pitchFamily="18" charset="0"/>
            </a:endParaRPr>
          </a:p>
        </p:txBody>
      </p:sp>
      <p:sp>
        <p:nvSpPr>
          <p:cNvPr id="5" name="Rectangle 4"/>
          <p:cNvSpPr/>
          <p:nvPr/>
        </p:nvSpPr>
        <p:spPr>
          <a:xfrm>
            <a:off x="6172200" y="2057400"/>
            <a:ext cx="25146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 name="Straight Connector 6"/>
          <p:cNvCxnSpPr/>
          <p:nvPr/>
        </p:nvCxnSpPr>
        <p:spPr>
          <a:xfrm>
            <a:off x="7391400" y="1200329"/>
            <a:ext cx="0" cy="8570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391400" y="2057400"/>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391400" y="1371600"/>
            <a:ext cx="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391400" y="18288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391400" y="2286000"/>
            <a:ext cx="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391400" y="26670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391400" y="16002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010400" y="1699846"/>
            <a:ext cx="609600" cy="381000"/>
          </a:xfrm>
          <a:prstGeom prst="rect">
            <a:avLst/>
          </a:prstGeom>
          <a:noFill/>
        </p:spPr>
        <p:txBody>
          <a:bodyPr wrap="square" rtlCol="0">
            <a:spAutoFit/>
          </a:bodyPr>
          <a:lstStyle/>
          <a:p>
            <a:r>
              <a:rPr lang="en-US" dirty="0" smtClean="0"/>
              <a:t>M</a:t>
            </a:r>
            <a:endParaRPr lang="en-US" dirty="0"/>
          </a:p>
        </p:txBody>
      </p:sp>
      <p:cxnSp>
        <p:nvCxnSpPr>
          <p:cNvPr id="21" name="Straight Arrow Connector 20"/>
          <p:cNvCxnSpPr/>
          <p:nvPr/>
        </p:nvCxnSpPr>
        <p:spPr>
          <a:xfrm>
            <a:off x="5943600" y="2080846"/>
            <a:ext cx="0" cy="89095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38800" y="2286000"/>
            <a:ext cx="609600" cy="381000"/>
          </a:xfrm>
          <a:prstGeom prst="rect">
            <a:avLst/>
          </a:prstGeom>
          <a:noFill/>
        </p:spPr>
        <p:txBody>
          <a:bodyPr wrap="square" rtlCol="0">
            <a:spAutoFit/>
          </a:bodyPr>
          <a:lstStyle/>
          <a:p>
            <a:r>
              <a:rPr lang="en-US" dirty="0"/>
              <a:t>d</a:t>
            </a:r>
          </a:p>
        </p:txBody>
      </p:sp>
      <p:sp>
        <p:nvSpPr>
          <p:cNvPr id="23" name="TextBox 22"/>
          <p:cNvSpPr txBox="1"/>
          <p:nvPr/>
        </p:nvSpPr>
        <p:spPr>
          <a:xfrm>
            <a:off x="152400" y="1371600"/>
            <a:ext cx="4876800" cy="923330"/>
          </a:xfrm>
          <a:prstGeom prst="rect">
            <a:avLst/>
          </a:prstGeom>
          <a:noFill/>
        </p:spPr>
        <p:txBody>
          <a:bodyPr wrap="square" rtlCol="0">
            <a:spAutoFit/>
          </a:bodyPr>
          <a:lstStyle/>
          <a:p>
            <a:r>
              <a:rPr lang="en-US" dirty="0" err="1" smtClean="0"/>
              <a:t>Tại</a:t>
            </a:r>
            <a:r>
              <a:rPr lang="en-US" dirty="0" smtClean="0"/>
              <a:t> </a:t>
            </a:r>
            <a:r>
              <a:rPr lang="en-US" dirty="0" err="1" smtClean="0"/>
              <a:t>mọi</a:t>
            </a:r>
            <a:r>
              <a:rPr lang="en-US" dirty="0" smtClean="0"/>
              <a:t> </a:t>
            </a:r>
            <a:r>
              <a:rPr lang="en-US" dirty="0" err="1" smtClean="0"/>
              <a:t>điểm</a:t>
            </a:r>
            <a:r>
              <a:rPr lang="en-US" dirty="0" smtClean="0"/>
              <a:t> </a:t>
            </a:r>
            <a:r>
              <a:rPr lang="en-US" dirty="0" err="1" smtClean="0"/>
              <a:t>trên</a:t>
            </a:r>
            <a:r>
              <a:rPr lang="en-US" dirty="0" smtClean="0"/>
              <a:t> </a:t>
            </a:r>
            <a:r>
              <a:rPr lang="en-US" dirty="0" err="1" smtClean="0"/>
              <a:t>bề</a:t>
            </a:r>
            <a:r>
              <a:rPr lang="en-US" dirty="0" smtClean="0"/>
              <a:t> </a:t>
            </a:r>
            <a:r>
              <a:rPr lang="en-US" dirty="0" err="1" smtClean="0"/>
              <a:t>mặt</a:t>
            </a:r>
            <a:r>
              <a:rPr lang="en-US" dirty="0" smtClean="0"/>
              <a:t> </a:t>
            </a:r>
            <a:r>
              <a:rPr lang="en-US" dirty="0" err="1" smtClean="0"/>
              <a:t>bản</a:t>
            </a:r>
            <a:r>
              <a:rPr lang="en-US" dirty="0" smtClean="0"/>
              <a:t> </a:t>
            </a:r>
            <a:r>
              <a:rPr lang="en-US" dirty="0" err="1" smtClean="0"/>
              <a:t>mỏng</a:t>
            </a:r>
            <a:r>
              <a:rPr lang="en-US" dirty="0" smtClean="0"/>
              <a:t> </a:t>
            </a:r>
            <a:r>
              <a:rPr lang="en-US" dirty="0" err="1" smtClean="0"/>
              <a:t>có</a:t>
            </a:r>
            <a:r>
              <a:rPr lang="en-US" dirty="0" smtClean="0"/>
              <a:t> </a:t>
            </a:r>
            <a:r>
              <a:rPr lang="en-US" dirty="0" err="1" smtClean="0"/>
              <a:t>sự</a:t>
            </a:r>
            <a:r>
              <a:rPr lang="en-US" dirty="0" smtClean="0"/>
              <a:t> </a:t>
            </a:r>
            <a:r>
              <a:rPr lang="en-US" dirty="0" err="1" smtClean="0"/>
              <a:t>giao</a:t>
            </a:r>
            <a:r>
              <a:rPr lang="en-US" dirty="0" smtClean="0"/>
              <a:t> </a:t>
            </a:r>
            <a:r>
              <a:rPr lang="en-US" dirty="0" err="1" smtClean="0"/>
              <a:t>thoa</a:t>
            </a:r>
            <a:r>
              <a:rPr lang="en-US" dirty="0" smtClean="0"/>
              <a:t>, do </a:t>
            </a:r>
            <a:r>
              <a:rPr lang="en-US" dirty="0" err="1" smtClean="0"/>
              <a:t>sự</a:t>
            </a:r>
            <a:r>
              <a:rPr lang="en-US" dirty="0" smtClean="0"/>
              <a:t> </a:t>
            </a:r>
            <a:r>
              <a:rPr lang="en-US" dirty="0" err="1" smtClean="0"/>
              <a:t>gặp</a:t>
            </a:r>
            <a:r>
              <a:rPr lang="en-US" dirty="0" smtClean="0"/>
              <a:t> </a:t>
            </a:r>
            <a:r>
              <a:rPr lang="en-US" dirty="0" err="1" smtClean="0"/>
              <a:t>nhau</a:t>
            </a:r>
            <a:r>
              <a:rPr lang="en-US" dirty="0" smtClean="0"/>
              <a:t> </a:t>
            </a:r>
            <a:r>
              <a:rPr lang="en-US" dirty="0" err="1" smtClean="0"/>
              <a:t>của</a:t>
            </a:r>
            <a:r>
              <a:rPr lang="en-US" dirty="0" smtClean="0"/>
              <a:t> 2 </a:t>
            </a:r>
            <a:r>
              <a:rPr lang="en-US" dirty="0" err="1" smtClean="0"/>
              <a:t>tia</a:t>
            </a:r>
            <a:r>
              <a:rPr lang="en-US" dirty="0" smtClean="0"/>
              <a:t> </a:t>
            </a:r>
            <a:r>
              <a:rPr lang="en-US" dirty="0" err="1" smtClean="0"/>
              <a:t>phản</a:t>
            </a:r>
            <a:r>
              <a:rPr lang="en-US" dirty="0" smtClean="0"/>
              <a:t> </a:t>
            </a:r>
            <a:r>
              <a:rPr lang="en-US" dirty="0" err="1" smtClean="0"/>
              <a:t>xạ</a:t>
            </a:r>
            <a:r>
              <a:rPr lang="en-US" dirty="0" smtClean="0"/>
              <a:t> ở </a:t>
            </a:r>
            <a:r>
              <a:rPr lang="en-US" dirty="0" err="1" smtClean="0"/>
              <a:t>mặt</a:t>
            </a:r>
            <a:r>
              <a:rPr lang="en-US" dirty="0" smtClean="0"/>
              <a:t> </a:t>
            </a:r>
            <a:r>
              <a:rPr lang="en-US" dirty="0" err="1" smtClean="0"/>
              <a:t>trên</a:t>
            </a:r>
            <a:r>
              <a:rPr lang="en-US" dirty="0" smtClean="0"/>
              <a:t> </a:t>
            </a:r>
            <a:r>
              <a:rPr lang="en-US" dirty="0" err="1" smtClean="0"/>
              <a:t>và</a:t>
            </a:r>
            <a:r>
              <a:rPr lang="en-US" dirty="0" smtClean="0"/>
              <a:t> </a:t>
            </a:r>
            <a:r>
              <a:rPr lang="en-US" dirty="0" err="1" smtClean="0"/>
              <a:t>mặt</a:t>
            </a:r>
            <a:r>
              <a:rPr lang="en-US" dirty="0" smtClean="0"/>
              <a:t> </a:t>
            </a:r>
            <a:r>
              <a:rPr lang="en-US" dirty="0" err="1" smtClean="0"/>
              <a:t>dưới</a:t>
            </a:r>
            <a:r>
              <a:rPr lang="en-US" dirty="0" smtClean="0"/>
              <a:t> </a:t>
            </a:r>
            <a:r>
              <a:rPr lang="en-US" dirty="0" err="1" smtClean="0"/>
              <a:t>của</a:t>
            </a:r>
            <a:r>
              <a:rPr lang="en-US" dirty="0" smtClean="0"/>
              <a:t> </a:t>
            </a:r>
            <a:r>
              <a:rPr lang="en-US" dirty="0" err="1" smtClean="0"/>
              <a:t>bản</a:t>
            </a:r>
            <a:r>
              <a:rPr lang="en-US" dirty="0" smtClean="0"/>
              <a:t> </a:t>
            </a:r>
            <a:r>
              <a:rPr lang="en-US" dirty="0" err="1" smtClean="0"/>
              <a:t>mỏng</a:t>
            </a:r>
            <a:endParaRPr lang="en-US" dirty="0"/>
          </a:p>
        </p:txBody>
      </p:sp>
      <p:graphicFrame>
        <p:nvGraphicFramePr>
          <p:cNvPr id="24" name="Object 23"/>
          <p:cNvGraphicFramePr>
            <a:graphicFrameLocks noChangeAspect="1"/>
          </p:cNvGraphicFramePr>
          <p:nvPr>
            <p:extLst>
              <p:ext uri="{D42A27DB-BD31-4B8C-83A1-F6EECF244321}">
                <p14:modId xmlns:p14="http://schemas.microsoft.com/office/powerpoint/2010/main" val="237236304"/>
              </p:ext>
            </p:extLst>
          </p:nvPr>
        </p:nvGraphicFramePr>
        <p:xfrm>
          <a:off x="1600200" y="2819400"/>
          <a:ext cx="1601839" cy="730250"/>
        </p:xfrm>
        <a:graphic>
          <a:graphicData uri="http://schemas.openxmlformats.org/presentationml/2006/ole">
            <mc:AlternateContent xmlns:mc="http://schemas.openxmlformats.org/markup-compatibility/2006">
              <mc:Choice xmlns:v="urn:schemas-microsoft-com:vml" Requires="v">
                <p:oleObj spid="_x0000_s15475" name="Equation" r:id="rId3" imgW="863280" imgH="393480" progId="Equation.3">
                  <p:embed/>
                </p:oleObj>
              </mc:Choice>
              <mc:Fallback>
                <p:oleObj name="Equation" r:id="rId3" imgW="863280" imgH="393480" progId="Equation.3">
                  <p:embed/>
                  <p:pic>
                    <p:nvPicPr>
                      <p:cNvPr id="0" name=""/>
                      <p:cNvPicPr/>
                      <p:nvPr/>
                    </p:nvPicPr>
                    <p:blipFill>
                      <a:blip r:embed="rId4"/>
                      <a:stretch>
                        <a:fillRect/>
                      </a:stretch>
                    </p:blipFill>
                    <p:spPr>
                      <a:xfrm>
                        <a:off x="1600200" y="2819400"/>
                        <a:ext cx="1601839" cy="730250"/>
                      </a:xfrm>
                      <a:prstGeom prst="rect">
                        <a:avLst/>
                      </a:prstGeom>
                    </p:spPr>
                  </p:pic>
                </p:oleObj>
              </mc:Fallback>
            </mc:AlternateContent>
          </a:graphicData>
        </a:graphic>
      </p:graphicFrame>
      <p:sp>
        <p:nvSpPr>
          <p:cNvPr id="25" name="TextBox 24"/>
          <p:cNvSpPr txBox="1"/>
          <p:nvPr/>
        </p:nvSpPr>
        <p:spPr>
          <a:xfrm>
            <a:off x="304800" y="2362200"/>
            <a:ext cx="3810000" cy="369332"/>
          </a:xfrm>
          <a:prstGeom prst="rect">
            <a:avLst/>
          </a:prstGeom>
          <a:noFill/>
        </p:spPr>
        <p:txBody>
          <a:bodyPr wrap="square" rtlCol="0">
            <a:spAutoFit/>
          </a:bodyPr>
          <a:lstStyle/>
          <a:p>
            <a:r>
              <a:rPr lang="en-US" dirty="0" err="1" smtClean="0"/>
              <a:t>Hiệu</a:t>
            </a:r>
            <a:r>
              <a:rPr lang="en-US" dirty="0" smtClean="0"/>
              <a:t> </a:t>
            </a:r>
            <a:r>
              <a:rPr lang="en-US" dirty="0" err="1" smtClean="0"/>
              <a:t>quang</a:t>
            </a:r>
            <a:r>
              <a:rPr lang="en-US" dirty="0" smtClean="0"/>
              <a:t> </a:t>
            </a:r>
            <a:r>
              <a:rPr lang="en-US" dirty="0" err="1" smtClean="0"/>
              <a:t>lộ</a:t>
            </a:r>
            <a:r>
              <a:rPr lang="en-US" dirty="0" smtClean="0"/>
              <a:t> </a:t>
            </a:r>
            <a:r>
              <a:rPr lang="en-US" dirty="0" err="1" smtClean="0"/>
              <a:t>của</a:t>
            </a:r>
            <a:r>
              <a:rPr lang="en-US" dirty="0" smtClean="0"/>
              <a:t> 2 </a:t>
            </a:r>
            <a:r>
              <a:rPr lang="en-US" dirty="0" err="1" smtClean="0"/>
              <a:t>tia</a:t>
            </a:r>
            <a:r>
              <a:rPr lang="en-US" dirty="0" smtClean="0"/>
              <a:t>:</a:t>
            </a:r>
            <a:endParaRPr lang="en-US" dirty="0"/>
          </a:p>
        </p:txBody>
      </p:sp>
      <p:sp>
        <p:nvSpPr>
          <p:cNvPr id="26" name="TextBox 25"/>
          <p:cNvSpPr txBox="1"/>
          <p:nvPr/>
        </p:nvSpPr>
        <p:spPr>
          <a:xfrm>
            <a:off x="304800" y="3669268"/>
            <a:ext cx="2819400" cy="369332"/>
          </a:xfrm>
          <a:prstGeom prst="rect">
            <a:avLst/>
          </a:prstGeom>
          <a:noFill/>
        </p:spPr>
        <p:txBody>
          <a:bodyPr wrap="square" rtlCol="0">
            <a:spAutoFit/>
          </a:bodyPr>
          <a:lstStyle/>
          <a:p>
            <a:r>
              <a:rPr lang="en-US" dirty="0" err="1" smtClean="0"/>
              <a:t>Điều</a:t>
            </a:r>
            <a:r>
              <a:rPr lang="en-US" dirty="0" smtClean="0"/>
              <a:t> </a:t>
            </a:r>
            <a:r>
              <a:rPr lang="en-US" dirty="0" err="1" smtClean="0"/>
              <a:t>kiện</a:t>
            </a:r>
            <a:r>
              <a:rPr lang="en-US" dirty="0" smtClean="0"/>
              <a:t> </a:t>
            </a:r>
            <a:r>
              <a:rPr lang="en-US" dirty="0" err="1" smtClean="0"/>
              <a:t>cực</a:t>
            </a:r>
            <a:r>
              <a:rPr lang="en-US" dirty="0" smtClean="0"/>
              <a:t> </a:t>
            </a:r>
            <a:r>
              <a:rPr lang="en-US" dirty="0" err="1" smtClean="0"/>
              <a:t>đại</a:t>
            </a:r>
            <a:r>
              <a:rPr lang="en-US" dirty="0" smtClean="0"/>
              <a:t> </a:t>
            </a:r>
            <a:r>
              <a:rPr lang="en-US" dirty="0" err="1" smtClean="0"/>
              <a:t>giao</a:t>
            </a:r>
            <a:r>
              <a:rPr lang="en-US" dirty="0" smtClean="0"/>
              <a:t> </a:t>
            </a:r>
            <a:r>
              <a:rPr lang="en-US" dirty="0" err="1" smtClean="0"/>
              <a:t>thoa</a:t>
            </a:r>
            <a:endParaRPr lang="en-US" dirty="0"/>
          </a:p>
        </p:txBody>
      </p:sp>
      <p:graphicFrame>
        <p:nvGraphicFramePr>
          <p:cNvPr id="27" name="Object 26"/>
          <p:cNvGraphicFramePr>
            <a:graphicFrameLocks noChangeAspect="1"/>
          </p:cNvGraphicFramePr>
          <p:nvPr>
            <p:extLst>
              <p:ext uri="{D42A27DB-BD31-4B8C-83A1-F6EECF244321}">
                <p14:modId xmlns:p14="http://schemas.microsoft.com/office/powerpoint/2010/main" val="3445443399"/>
              </p:ext>
            </p:extLst>
          </p:nvPr>
        </p:nvGraphicFramePr>
        <p:xfrm>
          <a:off x="838200" y="4191000"/>
          <a:ext cx="3938588" cy="1154112"/>
        </p:xfrm>
        <a:graphic>
          <a:graphicData uri="http://schemas.openxmlformats.org/presentationml/2006/ole">
            <mc:AlternateContent xmlns:mc="http://schemas.openxmlformats.org/markup-compatibility/2006">
              <mc:Choice xmlns:v="urn:schemas-microsoft-com:vml" Requires="v">
                <p:oleObj spid="_x0000_s15476" name="Equation" r:id="rId5" imgW="2120760" imgH="622080" progId="Equation.3">
                  <p:embed/>
                </p:oleObj>
              </mc:Choice>
              <mc:Fallback>
                <p:oleObj name="Equation" r:id="rId5" imgW="2120760" imgH="622080" progId="Equation.3">
                  <p:embed/>
                  <p:pic>
                    <p:nvPicPr>
                      <p:cNvPr id="0" name="Object 23"/>
                      <p:cNvPicPr>
                        <a:picLocks noChangeAspect="1" noChangeArrowheads="1"/>
                      </p:cNvPicPr>
                      <p:nvPr/>
                    </p:nvPicPr>
                    <p:blipFill>
                      <a:blip r:embed="rId6"/>
                      <a:srcRect/>
                      <a:stretch>
                        <a:fillRect/>
                      </a:stretch>
                    </p:blipFill>
                    <p:spPr bwMode="auto">
                      <a:xfrm>
                        <a:off x="838200" y="4191000"/>
                        <a:ext cx="3938588"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1863753749"/>
              </p:ext>
            </p:extLst>
          </p:nvPr>
        </p:nvGraphicFramePr>
        <p:xfrm>
          <a:off x="1600200" y="5486401"/>
          <a:ext cx="3095628" cy="381000"/>
        </p:xfrm>
        <a:graphic>
          <a:graphicData uri="http://schemas.openxmlformats.org/presentationml/2006/ole">
            <mc:AlternateContent xmlns:mc="http://schemas.openxmlformats.org/markup-compatibility/2006">
              <mc:Choice xmlns:v="urn:schemas-microsoft-com:vml" Requires="v">
                <p:oleObj spid="_x0000_s15477" name="Equation" r:id="rId7" imgW="1650960" imgH="203040" progId="Equation.3">
                  <p:embed/>
                </p:oleObj>
              </mc:Choice>
              <mc:Fallback>
                <p:oleObj name="Equation" r:id="rId7" imgW="1650960" imgH="203040" progId="Equation.3">
                  <p:embed/>
                  <p:pic>
                    <p:nvPicPr>
                      <p:cNvPr id="0" name=""/>
                      <p:cNvPicPr/>
                      <p:nvPr/>
                    </p:nvPicPr>
                    <p:blipFill>
                      <a:blip r:embed="rId8"/>
                      <a:stretch>
                        <a:fillRect/>
                      </a:stretch>
                    </p:blipFill>
                    <p:spPr>
                      <a:xfrm>
                        <a:off x="1600200" y="5486401"/>
                        <a:ext cx="3095628" cy="381000"/>
                      </a:xfrm>
                      <a:prstGeom prst="rect">
                        <a:avLst/>
                      </a:prstGeom>
                    </p:spPr>
                  </p:pic>
                </p:oleObj>
              </mc:Fallback>
            </mc:AlternateContent>
          </a:graphicData>
        </a:graphic>
      </p:graphicFrame>
    </p:spTree>
    <p:extLst>
      <p:ext uri="{BB962C8B-B14F-4D97-AF65-F5344CB8AC3E}">
        <p14:creationId xmlns:p14="http://schemas.microsoft.com/office/powerpoint/2010/main" val="91103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477328"/>
          </a:xfrm>
          <a:prstGeom prst="rect">
            <a:avLst/>
          </a:prstGeom>
        </p:spPr>
        <p:txBody>
          <a:bodyPr wrap="square">
            <a:spAutoFit/>
          </a:bodyPr>
          <a:lstStyle/>
          <a:p>
            <a:r>
              <a:rPr lang="pt-BR" dirty="0"/>
              <a:t>Mặt cầu của một thấu kính một mặt phẳng, một mặt lồi được đặt tiếp xúc với một bản thủy tinh phẳng. Chiết suất của thấu kính và của bản thủy tinh lần lượt bằng n</a:t>
            </a:r>
            <a:r>
              <a:rPr lang="pt-BR" baseline="-25000" dirty="0"/>
              <a:t>1</a:t>
            </a:r>
            <a:r>
              <a:rPr lang="pt-BR" dirty="0"/>
              <a:t> = 1,5 và n</a:t>
            </a:r>
            <a:r>
              <a:rPr lang="pt-BR" baseline="-25000" dirty="0"/>
              <a:t>2</a:t>
            </a:r>
            <a:r>
              <a:rPr lang="pt-BR" dirty="0"/>
              <a:t> = 1,7.  Bán kính cong của mặt cầu của thấu kính là  R = 100 cm, khoảng không gian giữa thấu kính và bản phẳng chứa đầy một chất có chiết suất n = 1,63. Xác định bán kính của vân tối Newton thứ 5 nếu quan sát vân giao thoa bằng ánh sáng phản xạ. Cho bước sóng của ánh sáng </a:t>
            </a:r>
            <a:r>
              <a:rPr lang="en-US" dirty="0"/>
              <a:t>λ</a:t>
            </a:r>
            <a:r>
              <a:rPr lang="pt-BR" dirty="0"/>
              <a:t>= 0,5 </a:t>
            </a:r>
            <a:r>
              <a:rPr lang="en-US" dirty="0"/>
              <a:t>μ</a:t>
            </a:r>
            <a:r>
              <a:rPr lang="pt-BR" dirty="0"/>
              <a:t>m.</a:t>
            </a:r>
            <a:endParaRPr lang="en-US" dirty="0"/>
          </a:p>
        </p:txBody>
      </p:sp>
      <p:cxnSp>
        <p:nvCxnSpPr>
          <p:cNvPr id="14" name="Straight Connector 13"/>
          <p:cNvCxnSpPr/>
          <p:nvPr/>
        </p:nvCxnSpPr>
        <p:spPr>
          <a:xfrm>
            <a:off x="8153400" y="3537466"/>
            <a:ext cx="76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6202" y="1676400"/>
            <a:ext cx="3350597" cy="461665"/>
          </a:xfrm>
          <a:prstGeom prst="rect">
            <a:avLst/>
          </a:prstGeom>
        </p:spPr>
        <p:txBody>
          <a:bodyPr wrap="none">
            <a:spAutoFit/>
          </a:bodyPr>
          <a:lstStyle/>
          <a:p>
            <a:r>
              <a:rPr lang="en-US" sz="2400" dirty="0" err="1">
                <a:latin typeface="Times New Roman" pitchFamily="18" charset="0"/>
                <a:cs typeface="Times New Roman" pitchFamily="18" charset="0"/>
              </a:rPr>
              <a: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tia</a:t>
            </a:r>
            <a:r>
              <a:rPr lang="en-US" sz="2400" dirty="0">
                <a:latin typeface="Times New Roman" pitchFamily="18" charset="0"/>
                <a:cs typeface="Times New Roman" pitchFamily="18" charset="0"/>
              </a:rPr>
              <a:t>:</a:t>
            </a:r>
          </a:p>
        </p:txBody>
      </p:sp>
      <p:graphicFrame>
        <p:nvGraphicFramePr>
          <p:cNvPr id="22" name="Object 21"/>
          <p:cNvGraphicFramePr>
            <a:graphicFrameLocks noChangeAspect="1"/>
          </p:cNvGraphicFramePr>
          <p:nvPr>
            <p:extLst>
              <p:ext uri="{D42A27DB-BD31-4B8C-83A1-F6EECF244321}">
                <p14:modId xmlns:p14="http://schemas.microsoft.com/office/powerpoint/2010/main" val="2598568469"/>
              </p:ext>
            </p:extLst>
          </p:nvPr>
        </p:nvGraphicFramePr>
        <p:xfrm>
          <a:off x="533400" y="2261672"/>
          <a:ext cx="3379788" cy="754062"/>
        </p:xfrm>
        <a:graphic>
          <a:graphicData uri="http://schemas.openxmlformats.org/presentationml/2006/ole">
            <mc:AlternateContent xmlns:mc="http://schemas.openxmlformats.org/markup-compatibility/2006">
              <mc:Choice xmlns:v="urn:schemas-microsoft-com:vml" Requires="v">
                <p:oleObj spid="_x0000_s16494" name="Equation" r:id="rId3" imgW="1752480" imgH="393480" progId="Equation.3">
                  <p:embed/>
                </p:oleObj>
              </mc:Choice>
              <mc:Fallback>
                <p:oleObj name="Equation" r:id="rId3" imgW="1752480" imgH="393480" progId="Equation.3">
                  <p:embed/>
                  <p:pic>
                    <p:nvPicPr>
                      <p:cNvPr id="0" name="Object 14"/>
                      <p:cNvPicPr>
                        <a:picLocks noChangeAspect="1" noChangeArrowheads="1"/>
                      </p:cNvPicPr>
                      <p:nvPr/>
                    </p:nvPicPr>
                    <p:blipFill>
                      <a:blip r:embed="rId4"/>
                      <a:srcRect/>
                      <a:stretch>
                        <a:fillRect/>
                      </a:stretch>
                    </p:blipFill>
                    <p:spPr bwMode="auto">
                      <a:xfrm>
                        <a:off x="533400" y="2261672"/>
                        <a:ext cx="3379788"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22"/>
          <p:cNvSpPr/>
          <p:nvPr/>
        </p:nvSpPr>
        <p:spPr>
          <a:xfrm>
            <a:off x="76200" y="3200400"/>
            <a:ext cx="6753788" cy="461665"/>
          </a:xfrm>
          <a:prstGeom prst="rect">
            <a:avLst/>
          </a:prstGeom>
        </p:spPr>
        <p:txBody>
          <a:bodyPr wrap="square">
            <a:spAutoFit/>
          </a:bodyPr>
          <a:lstStyle/>
          <a:p>
            <a:r>
              <a:rPr lang="en-US" sz="2400" dirty="0" err="1">
                <a:latin typeface="Times New Roman" pitchFamily="18" charset="0"/>
              </a:rPr>
              <a:t>Điều</a:t>
            </a:r>
            <a:r>
              <a:rPr lang="en-US" sz="2400" dirty="0">
                <a:latin typeface="Times New Roman" pitchFamily="18" charset="0"/>
              </a:rPr>
              <a:t> </a:t>
            </a:r>
            <a:r>
              <a:rPr lang="en-US" sz="2400" dirty="0" err="1">
                <a:latin typeface="Times New Roman" pitchFamily="18" charset="0"/>
              </a:rPr>
              <a:t>kiện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smtClean="0">
                <a:latin typeface="Times New Roman" pitchFamily="18" charset="0"/>
              </a:rPr>
              <a:t>tiểu</a:t>
            </a:r>
            <a:r>
              <a:rPr lang="en-US" sz="2400" dirty="0" smtClean="0">
                <a:latin typeface="Times New Roman" pitchFamily="18" charset="0"/>
              </a:rPr>
              <a:t> </a:t>
            </a:r>
            <a:r>
              <a:rPr lang="en-US" sz="2400" dirty="0" err="1">
                <a:latin typeface="Times New Roman" pitchFamily="18" charset="0"/>
              </a:rPr>
              <a:t>giao</a:t>
            </a:r>
            <a:r>
              <a:rPr lang="en-US" sz="2400" dirty="0">
                <a:latin typeface="Times New Roman" pitchFamily="18" charset="0"/>
              </a:rPr>
              <a:t> </a:t>
            </a:r>
            <a:r>
              <a:rPr lang="en-US" sz="2400" dirty="0" err="1">
                <a:latin typeface="Times New Roman" pitchFamily="18" charset="0"/>
              </a:rPr>
              <a:t>thoa</a:t>
            </a:r>
            <a:r>
              <a:rPr lang="en-US" sz="2400" dirty="0">
                <a:latin typeface="Times New Roman" pitchFamily="18" charset="0"/>
              </a:rPr>
              <a:t>:</a:t>
            </a:r>
          </a:p>
        </p:txBody>
      </p:sp>
      <p:graphicFrame>
        <p:nvGraphicFramePr>
          <p:cNvPr id="24" name="Object 23"/>
          <p:cNvGraphicFramePr>
            <a:graphicFrameLocks noChangeAspect="1"/>
          </p:cNvGraphicFramePr>
          <p:nvPr>
            <p:extLst>
              <p:ext uri="{D42A27DB-BD31-4B8C-83A1-F6EECF244321}">
                <p14:modId xmlns:p14="http://schemas.microsoft.com/office/powerpoint/2010/main" val="1991798999"/>
              </p:ext>
            </p:extLst>
          </p:nvPr>
        </p:nvGraphicFramePr>
        <p:xfrm>
          <a:off x="304800" y="3810000"/>
          <a:ext cx="4648200" cy="687388"/>
        </p:xfrm>
        <a:graphic>
          <a:graphicData uri="http://schemas.openxmlformats.org/presentationml/2006/ole">
            <mc:AlternateContent xmlns:mc="http://schemas.openxmlformats.org/markup-compatibility/2006">
              <mc:Choice xmlns:v="urn:schemas-microsoft-com:vml" Requires="v">
                <p:oleObj spid="_x0000_s16495" name="Equation" r:id="rId5" imgW="2641320" imgH="393480" progId="Equation.3">
                  <p:embed/>
                </p:oleObj>
              </mc:Choice>
              <mc:Fallback>
                <p:oleObj name="Equation" r:id="rId5" imgW="2641320" imgH="393480" progId="Equation.3">
                  <p:embed/>
                  <p:pic>
                    <p:nvPicPr>
                      <p:cNvPr id="0" name="Object 16"/>
                      <p:cNvPicPr>
                        <a:picLocks noChangeAspect="1" noChangeArrowheads="1"/>
                      </p:cNvPicPr>
                      <p:nvPr/>
                    </p:nvPicPr>
                    <p:blipFill>
                      <a:blip r:embed="rId6"/>
                      <a:srcRect/>
                      <a:stretch>
                        <a:fillRect/>
                      </a:stretch>
                    </p:blipFill>
                    <p:spPr bwMode="auto">
                      <a:xfrm>
                        <a:off x="304800" y="3810000"/>
                        <a:ext cx="464820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Rectangle 24"/>
          <p:cNvSpPr/>
          <p:nvPr/>
        </p:nvSpPr>
        <p:spPr>
          <a:xfrm>
            <a:off x="76200" y="4567535"/>
            <a:ext cx="6753788" cy="461665"/>
          </a:xfrm>
          <a:prstGeom prst="rect">
            <a:avLst/>
          </a:prstGeom>
        </p:spPr>
        <p:txBody>
          <a:bodyPr wrap="square">
            <a:spAutoFit/>
          </a:bodyPr>
          <a:lstStyle/>
          <a:p>
            <a:r>
              <a:rPr lang="en-US" sz="2400" dirty="0" err="1" smtClean="0">
                <a:latin typeface="Times New Roman" pitchFamily="18" charset="0"/>
              </a:rPr>
              <a:t>Bán</a:t>
            </a:r>
            <a:r>
              <a:rPr lang="en-US" sz="2400" dirty="0" smtClean="0">
                <a:latin typeface="Times New Roman" pitchFamily="18" charset="0"/>
              </a:rPr>
              <a:t> </a:t>
            </a:r>
            <a:r>
              <a:rPr lang="en-US" sz="2400" dirty="0" err="1" smtClean="0">
                <a:latin typeface="Times New Roman" pitchFamily="18" charset="0"/>
              </a:rPr>
              <a:t>kính</a:t>
            </a:r>
            <a:r>
              <a:rPr lang="en-US" sz="2400" dirty="0" smtClean="0">
                <a:latin typeface="Times New Roman" pitchFamily="18" charset="0"/>
              </a:rPr>
              <a:t> </a:t>
            </a:r>
            <a:r>
              <a:rPr lang="en-US" sz="2400" dirty="0" err="1" smtClean="0">
                <a:latin typeface="Times New Roman" pitchFamily="18" charset="0"/>
              </a:rPr>
              <a:t>vân</a:t>
            </a:r>
            <a:r>
              <a:rPr lang="en-US" sz="2400" dirty="0" smtClean="0">
                <a:latin typeface="Times New Roman" pitchFamily="18" charset="0"/>
              </a:rPr>
              <a:t> </a:t>
            </a:r>
            <a:r>
              <a:rPr lang="en-US" sz="2400" dirty="0" err="1" smtClean="0">
                <a:latin typeface="Times New Roman" pitchFamily="18" charset="0"/>
              </a:rPr>
              <a:t>tối</a:t>
            </a:r>
            <a:r>
              <a:rPr lang="en-US" sz="2400" dirty="0" smtClean="0">
                <a:latin typeface="Times New Roman" pitchFamily="18" charset="0"/>
              </a:rPr>
              <a:t> </a:t>
            </a:r>
            <a:r>
              <a:rPr lang="en-US" sz="2400" dirty="0" err="1" smtClean="0">
                <a:latin typeface="Times New Roman" pitchFamily="18" charset="0"/>
              </a:rPr>
              <a:t>giao</a:t>
            </a:r>
            <a:r>
              <a:rPr lang="en-US" sz="2400" dirty="0" smtClean="0">
                <a:latin typeface="Times New Roman" pitchFamily="18" charset="0"/>
              </a:rPr>
              <a:t> </a:t>
            </a:r>
            <a:r>
              <a:rPr lang="en-US" sz="2400" dirty="0" err="1">
                <a:latin typeface="Times New Roman" pitchFamily="18" charset="0"/>
              </a:rPr>
              <a:t>thoa</a:t>
            </a:r>
            <a:r>
              <a:rPr lang="en-US" sz="2400" dirty="0">
                <a:latin typeface="Times New Roman" pitchFamily="18" charset="0"/>
              </a:rPr>
              <a:t>:</a:t>
            </a:r>
          </a:p>
        </p:txBody>
      </p:sp>
      <p:graphicFrame>
        <p:nvGraphicFramePr>
          <p:cNvPr id="26" name="Object 25"/>
          <p:cNvGraphicFramePr>
            <a:graphicFrameLocks noChangeAspect="1"/>
          </p:cNvGraphicFramePr>
          <p:nvPr>
            <p:extLst>
              <p:ext uri="{D42A27DB-BD31-4B8C-83A1-F6EECF244321}">
                <p14:modId xmlns:p14="http://schemas.microsoft.com/office/powerpoint/2010/main" val="3398245191"/>
              </p:ext>
            </p:extLst>
          </p:nvPr>
        </p:nvGraphicFramePr>
        <p:xfrm>
          <a:off x="2046288" y="5257800"/>
          <a:ext cx="1916112" cy="420688"/>
        </p:xfrm>
        <a:graphic>
          <a:graphicData uri="http://schemas.openxmlformats.org/presentationml/2006/ole">
            <mc:AlternateContent xmlns:mc="http://schemas.openxmlformats.org/markup-compatibility/2006">
              <mc:Choice xmlns:v="urn:schemas-microsoft-com:vml" Requires="v">
                <p:oleObj spid="_x0000_s16496" name="Equation" r:id="rId7" imgW="1091880" imgH="241200" progId="Equation.3">
                  <p:embed/>
                </p:oleObj>
              </mc:Choice>
              <mc:Fallback>
                <p:oleObj name="Equation" r:id="rId7" imgW="1091880" imgH="241200" progId="Equation.3">
                  <p:embed/>
                  <p:pic>
                    <p:nvPicPr>
                      <p:cNvPr id="0" name="Object 13"/>
                      <p:cNvPicPr>
                        <a:picLocks noChangeAspect="1" noChangeArrowheads="1"/>
                      </p:cNvPicPr>
                      <p:nvPr/>
                    </p:nvPicPr>
                    <p:blipFill>
                      <a:blip r:embed="rId8"/>
                      <a:srcRect/>
                      <a:stretch>
                        <a:fillRect/>
                      </a:stretch>
                    </p:blipFill>
                    <p:spPr bwMode="auto">
                      <a:xfrm>
                        <a:off x="2046288" y="5257800"/>
                        <a:ext cx="1916112"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95170" y="1679532"/>
            <a:ext cx="3600953" cy="2591162"/>
          </a:xfrm>
          <a:prstGeom prst="rect">
            <a:avLst/>
          </a:prstGeom>
        </p:spPr>
      </p:pic>
      <p:sp>
        <p:nvSpPr>
          <p:cNvPr id="4" name="TextBox 3"/>
          <p:cNvSpPr txBox="1"/>
          <p:nvPr/>
        </p:nvSpPr>
        <p:spPr>
          <a:xfrm>
            <a:off x="8153400" y="2983468"/>
            <a:ext cx="838200" cy="369332"/>
          </a:xfrm>
          <a:prstGeom prst="rect">
            <a:avLst/>
          </a:prstGeom>
          <a:noFill/>
        </p:spPr>
        <p:txBody>
          <a:bodyPr wrap="square" rtlCol="0">
            <a:spAutoFit/>
          </a:bodyPr>
          <a:lstStyle/>
          <a:p>
            <a:r>
              <a:rPr lang="en-US" dirty="0"/>
              <a:t>n</a:t>
            </a:r>
            <a:r>
              <a:rPr lang="en-US" baseline="-25000" dirty="0" smtClean="0"/>
              <a:t>1</a:t>
            </a:r>
            <a:r>
              <a:rPr lang="en-US" dirty="0" smtClean="0"/>
              <a:t>=1,5</a:t>
            </a:r>
            <a:endParaRPr lang="en-US" dirty="0"/>
          </a:p>
        </p:txBody>
      </p:sp>
      <p:cxnSp>
        <p:nvCxnSpPr>
          <p:cNvPr id="6" name="Straight Connector 5"/>
          <p:cNvCxnSpPr/>
          <p:nvPr/>
        </p:nvCxnSpPr>
        <p:spPr>
          <a:xfrm flipV="1">
            <a:off x="8001000" y="3352800"/>
            <a:ext cx="304800"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153400" y="3886200"/>
            <a:ext cx="3048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305800" y="4050268"/>
            <a:ext cx="838200" cy="369332"/>
          </a:xfrm>
          <a:prstGeom prst="rect">
            <a:avLst/>
          </a:prstGeom>
          <a:noFill/>
        </p:spPr>
        <p:txBody>
          <a:bodyPr wrap="square" rtlCol="0">
            <a:spAutoFit/>
          </a:bodyPr>
          <a:lstStyle/>
          <a:p>
            <a:r>
              <a:rPr lang="en-US" dirty="0" smtClean="0"/>
              <a:t>n</a:t>
            </a:r>
            <a:r>
              <a:rPr lang="en-US" baseline="-25000" dirty="0" smtClean="0"/>
              <a:t>2</a:t>
            </a:r>
            <a:r>
              <a:rPr lang="en-US" dirty="0" smtClean="0"/>
              <a:t>=1,7</a:t>
            </a:r>
            <a:endParaRPr lang="en-US" dirty="0"/>
          </a:p>
        </p:txBody>
      </p:sp>
      <p:sp>
        <p:nvSpPr>
          <p:cNvPr id="28" name="TextBox 27"/>
          <p:cNvSpPr txBox="1"/>
          <p:nvPr/>
        </p:nvSpPr>
        <p:spPr>
          <a:xfrm>
            <a:off x="8217074" y="3453194"/>
            <a:ext cx="838200" cy="369332"/>
          </a:xfrm>
          <a:prstGeom prst="rect">
            <a:avLst/>
          </a:prstGeom>
          <a:noFill/>
        </p:spPr>
        <p:txBody>
          <a:bodyPr wrap="square" rtlCol="0">
            <a:spAutoFit/>
          </a:bodyPr>
          <a:lstStyle/>
          <a:p>
            <a:r>
              <a:rPr lang="en-US" dirty="0" smtClean="0"/>
              <a:t>n=1,63</a:t>
            </a:r>
            <a:endParaRPr lang="en-US" dirty="0"/>
          </a:p>
        </p:txBody>
      </p:sp>
    </p:spTree>
    <p:extLst>
      <p:ext uri="{BB962C8B-B14F-4D97-AF65-F5344CB8AC3E}">
        <p14:creationId xmlns:p14="http://schemas.microsoft.com/office/powerpoint/2010/main" val="389407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067800" cy="1200329"/>
          </a:xfrm>
          <a:prstGeom prst="rect">
            <a:avLst/>
          </a:prstGeom>
        </p:spPr>
        <p:txBody>
          <a:bodyPr wrap="square">
            <a:spAutoFit/>
          </a:bodyPr>
          <a:lstStyle/>
          <a:p>
            <a:r>
              <a:rPr lang="pt-BR" dirty="0"/>
              <a:t>Cho một màng mỏng xà phòng có chiết suất n =1,33. Vì nước xà phòng dồn xuống dưới nên màng có dạng hình nêm. Quan sát vân giao thoa của ánh sáng phản chiếu màu xanh có bước sóng là 546 nm người ta thấy khoảng cách giữa 7 vân tối liên tiếp bằng 2cm. Xác định góc nghiêng của nêm xà phòng. Biết hướng quan sát vuông góc với mặt nêm.</a:t>
            </a:r>
            <a:endParaRPr lang="en-US" dirty="0"/>
          </a:p>
        </p:txBody>
      </p:sp>
      <p:sp>
        <p:nvSpPr>
          <p:cNvPr id="6" name="Rectangle 5"/>
          <p:cNvSpPr/>
          <p:nvPr/>
        </p:nvSpPr>
        <p:spPr>
          <a:xfrm>
            <a:off x="76200" y="1295400"/>
            <a:ext cx="6172200" cy="830997"/>
          </a:xfrm>
          <a:prstGeom prst="rect">
            <a:avLst/>
          </a:prstGeom>
        </p:spPr>
        <p:txBody>
          <a:bodyPr wrap="square">
            <a:spAutoFit/>
          </a:bodyPr>
          <a:lstStyle/>
          <a:p>
            <a:r>
              <a:rPr lang="en-US" sz="2400" dirty="0" err="1">
                <a:latin typeface="Times New Roman" pitchFamily="18" charset="0"/>
                <a:cs typeface="Times New Roman" pitchFamily="18" charset="0"/>
              </a:rPr>
              <a: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hai</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mặt</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mặt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dưới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nêm</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952403284"/>
              </p:ext>
            </p:extLst>
          </p:nvPr>
        </p:nvGraphicFramePr>
        <p:xfrm>
          <a:off x="1143000" y="2133600"/>
          <a:ext cx="2130425" cy="754063"/>
        </p:xfrm>
        <a:graphic>
          <a:graphicData uri="http://schemas.openxmlformats.org/presentationml/2006/ole">
            <mc:AlternateContent xmlns:mc="http://schemas.openxmlformats.org/markup-compatibility/2006">
              <mc:Choice xmlns:v="urn:schemas-microsoft-com:vml" Requires="v">
                <p:oleObj spid="_x0000_s17518" name="Equation" r:id="rId3" imgW="1104840" imgH="393480" progId="Equation.3">
                  <p:embed/>
                </p:oleObj>
              </mc:Choice>
              <mc:Fallback>
                <p:oleObj name="Equation" r:id="rId3" imgW="1104840" imgH="393480" progId="Equation.3">
                  <p:embed/>
                  <p:pic>
                    <p:nvPicPr>
                      <p:cNvPr id="0" name="Object 9"/>
                      <p:cNvPicPr>
                        <a:picLocks noChangeAspect="1" noChangeArrowheads="1"/>
                      </p:cNvPicPr>
                      <p:nvPr/>
                    </p:nvPicPr>
                    <p:blipFill>
                      <a:blip r:embed="rId4"/>
                      <a:srcRect/>
                      <a:stretch>
                        <a:fillRect/>
                      </a:stretch>
                    </p:blipFill>
                    <p:spPr bwMode="auto">
                      <a:xfrm>
                        <a:off x="1143000" y="2133600"/>
                        <a:ext cx="213042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p:nvPr/>
        </p:nvSpPr>
        <p:spPr>
          <a:xfrm>
            <a:off x="152400" y="3036507"/>
            <a:ext cx="6753788" cy="461665"/>
          </a:xfrm>
          <a:prstGeom prst="rect">
            <a:avLst/>
          </a:prstGeom>
        </p:spPr>
        <p:txBody>
          <a:bodyPr wrap="square">
            <a:spAutoFit/>
          </a:bodyPr>
          <a:lstStyle/>
          <a:p>
            <a:r>
              <a:rPr lang="en-US" sz="2400" dirty="0" err="1">
                <a:latin typeface="Times New Roman" pitchFamily="18" charset="0"/>
              </a:rPr>
              <a:t>Điều</a:t>
            </a:r>
            <a:r>
              <a:rPr lang="en-US" sz="2400" dirty="0">
                <a:latin typeface="Times New Roman" pitchFamily="18" charset="0"/>
              </a:rPr>
              <a:t> </a:t>
            </a:r>
            <a:r>
              <a:rPr lang="en-US" sz="2400" dirty="0" err="1">
                <a:latin typeface="Times New Roman" pitchFamily="18" charset="0"/>
              </a:rPr>
              <a:t>kiện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smtClean="0">
                <a:latin typeface="Times New Roman" pitchFamily="18" charset="0"/>
              </a:rPr>
              <a:t>tiểu</a:t>
            </a:r>
            <a:r>
              <a:rPr lang="en-US" sz="2400" dirty="0" smtClean="0">
                <a:latin typeface="Times New Roman" pitchFamily="18" charset="0"/>
              </a:rPr>
              <a:t> </a:t>
            </a:r>
            <a:r>
              <a:rPr lang="en-US" sz="2400" dirty="0" err="1">
                <a:latin typeface="Times New Roman" pitchFamily="18" charset="0"/>
              </a:rPr>
              <a:t>giao</a:t>
            </a:r>
            <a:r>
              <a:rPr lang="en-US" sz="2400" dirty="0">
                <a:latin typeface="Times New Roman" pitchFamily="18" charset="0"/>
              </a:rPr>
              <a:t> </a:t>
            </a:r>
            <a:r>
              <a:rPr lang="en-US" sz="2400" dirty="0" err="1">
                <a:latin typeface="Times New Roman" pitchFamily="18" charset="0"/>
              </a:rPr>
              <a:t>thoa</a:t>
            </a:r>
            <a:r>
              <a:rPr lang="en-US" sz="2400" dirty="0">
                <a:latin typeface="Times New Roman" pitchFamily="18" charset="0"/>
              </a:rPr>
              <a:t>:</a:t>
            </a:r>
          </a:p>
        </p:txBody>
      </p:sp>
      <p:graphicFrame>
        <p:nvGraphicFramePr>
          <p:cNvPr id="9" name="Object 8"/>
          <p:cNvGraphicFramePr>
            <a:graphicFrameLocks noChangeAspect="1"/>
          </p:cNvGraphicFramePr>
          <p:nvPr>
            <p:extLst>
              <p:ext uri="{D42A27DB-BD31-4B8C-83A1-F6EECF244321}">
                <p14:modId xmlns:p14="http://schemas.microsoft.com/office/powerpoint/2010/main" val="3664373919"/>
              </p:ext>
            </p:extLst>
          </p:nvPr>
        </p:nvGraphicFramePr>
        <p:xfrm>
          <a:off x="449263" y="3581400"/>
          <a:ext cx="4960937" cy="687388"/>
        </p:xfrm>
        <a:graphic>
          <a:graphicData uri="http://schemas.openxmlformats.org/presentationml/2006/ole">
            <mc:AlternateContent xmlns:mc="http://schemas.openxmlformats.org/markup-compatibility/2006">
              <mc:Choice xmlns:v="urn:schemas-microsoft-com:vml" Requires="v">
                <p:oleObj spid="_x0000_s17519" name="Equation" r:id="rId5" imgW="2819160" imgH="393480" progId="Equation.3">
                  <p:embed/>
                </p:oleObj>
              </mc:Choice>
              <mc:Fallback>
                <p:oleObj name="Equation" r:id="rId5" imgW="2819160" imgH="393480" progId="Equation.3">
                  <p:embed/>
                  <p:pic>
                    <p:nvPicPr>
                      <p:cNvPr id="0" name="Object 10"/>
                      <p:cNvPicPr>
                        <a:picLocks noChangeAspect="1" noChangeArrowheads="1"/>
                      </p:cNvPicPr>
                      <p:nvPr/>
                    </p:nvPicPr>
                    <p:blipFill>
                      <a:blip r:embed="rId6"/>
                      <a:srcRect/>
                      <a:stretch>
                        <a:fillRect/>
                      </a:stretch>
                    </p:blipFill>
                    <p:spPr bwMode="auto">
                      <a:xfrm>
                        <a:off x="449263" y="3581400"/>
                        <a:ext cx="4960937" cy="687388"/>
                      </a:xfrm>
                      <a:prstGeom prst="rect">
                        <a:avLst/>
                      </a:prstGeom>
                      <a:noFill/>
                      <a:ln>
                        <a:noFill/>
                      </a:ln>
                      <a:extLst/>
                    </p:spPr>
                  </p:pic>
                </p:oleObj>
              </mc:Fallback>
            </mc:AlternateContent>
          </a:graphicData>
        </a:graphic>
      </p:graphicFrame>
      <p:sp>
        <p:nvSpPr>
          <p:cNvPr id="10" name="Rectangle 9"/>
          <p:cNvSpPr/>
          <p:nvPr/>
        </p:nvSpPr>
        <p:spPr>
          <a:xfrm>
            <a:off x="76200" y="4419600"/>
            <a:ext cx="6753788" cy="461665"/>
          </a:xfrm>
          <a:prstGeom prst="rect">
            <a:avLst/>
          </a:prstGeom>
        </p:spPr>
        <p:txBody>
          <a:bodyPr wrap="square">
            <a:spAutoFit/>
          </a:bodyPr>
          <a:lstStyle/>
          <a:p>
            <a:r>
              <a:rPr lang="en-US" sz="2400" dirty="0" err="1" smtClean="0">
                <a:latin typeface="Times New Roman" pitchFamily="18" charset="0"/>
              </a:rPr>
              <a:t>Góc</a:t>
            </a:r>
            <a:r>
              <a:rPr lang="en-US" sz="2400" dirty="0" smtClean="0">
                <a:latin typeface="Times New Roman" pitchFamily="18" charset="0"/>
              </a:rPr>
              <a:t> </a:t>
            </a:r>
            <a:r>
              <a:rPr lang="en-US" sz="2400" dirty="0" err="1" smtClean="0">
                <a:latin typeface="Times New Roman" pitchFamily="18" charset="0"/>
              </a:rPr>
              <a:t>nghiêng</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nêm</a:t>
            </a:r>
            <a:r>
              <a:rPr lang="en-US" sz="2400" dirty="0" smtClean="0">
                <a:latin typeface="Times New Roman" pitchFamily="18" charset="0"/>
              </a:rPr>
              <a:t>:</a:t>
            </a:r>
            <a:endParaRPr lang="en-US" sz="2400" dirty="0">
              <a:latin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939688379"/>
              </p:ext>
            </p:extLst>
          </p:nvPr>
        </p:nvGraphicFramePr>
        <p:xfrm>
          <a:off x="1789113" y="5029200"/>
          <a:ext cx="3043070" cy="838200"/>
        </p:xfrm>
        <a:graphic>
          <a:graphicData uri="http://schemas.openxmlformats.org/presentationml/2006/ole">
            <mc:AlternateContent xmlns:mc="http://schemas.openxmlformats.org/markup-compatibility/2006">
              <mc:Choice xmlns:v="urn:schemas-microsoft-com:vml" Requires="v">
                <p:oleObj spid="_x0000_s17520" name="Equation" r:id="rId7" imgW="1422360" imgH="393480" progId="Equation.3">
                  <p:embed/>
                </p:oleObj>
              </mc:Choice>
              <mc:Fallback>
                <p:oleObj name="Equation" r:id="rId7" imgW="1422360" imgH="393480" progId="Equation.3">
                  <p:embed/>
                  <p:pic>
                    <p:nvPicPr>
                      <p:cNvPr id="0" name="Object 13"/>
                      <p:cNvPicPr>
                        <a:picLocks noChangeAspect="1" noChangeArrowheads="1"/>
                      </p:cNvPicPr>
                      <p:nvPr/>
                    </p:nvPicPr>
                    <p:blipFill>
                      <a:blip r:embed="rId8"/>
                      <a:srcRect/>
                      <a:stretch>
                        <a:fillRect/>
                      </a:stretch>
                    </p:blipFill>
                    <p:spPr bwMode="auto">
                      <a:xfrm>
                        <a:off x="1789113" y="5029200"/>
                        <a:ext cx="3043070" cy="838200"/>
                      </a:xfrm>
                      <a:prstGeom prst="rect">
                        <a:avLst/>
                      </a:prstGeom>
                      <a:noFill/>
                      <a:ln>
                        <a:noFill/>
                      </a:ln>
                      <a:extLst/>
                    </p:spPr>
                  </p:pic>
                </p:oleObj>
              </mc:Fallback>
            </mc:AlternateContent>
          </a:graphicData>
        </a:graphic>
      </p:graphicFrame>
      <p:sp>
        <p:nvSpPr>
          <p:cNvPr id="13" name="TextBox 12"/>
          <p:cNvSpPr txBox="1"/>
          <p:nvPr/>
        </p:nvSpPr>
        <p:spPr>
          <a:xfrm>
            <a:off x="6741083" y="3067284"/>
            <a:ext cx="548886" cy="400110"/>
          </a:xfrm>
          <a:prstGeom prst="rect">
            <a:avLst/>
          </a:prstGeom>
          <a:noFill/>
        </p:spPr>
        <p:txBody>
          <a:bodyPr wrap="square" rtlCol="0">
            <a:spAutoFit/>
          </a:bodyPr>
          <a:lstStyle/>
          <a:p>
            <a:r>
              <a:rPr lang="en-US" sz="2000" dirty="0" err="1" smtClean="0"/>
              <a:t>d</a:t>
            </a:r>
            <a:r>
              <a:rPr lang="en-US" sz="2000" baseline="-25000" dirty="0" err="1" smtClean="0"/>
              <a:t>k</a:t>
            </a:r>
            <a:endParaRPr lang="en-US" sz="2000" baseline="-25000" dirty="0"/>
          </a:p>
        </p:txBody>
      </p:sp>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51954" y="1200329"/>
            <a:ext cx="3692046" cy="2758324"/>
          </a:xfrm>
          <a:prstGeom prst="rect">
            <a:avLst/>
          </a:prstGeom>
        </p:spPr>
      </p:pic>
      <p:sp>
        <p:nvSpPr>
          <p:cNvPr id="19" name="TextBox 18"/>
          <p:cNvSpPr txBox="1"/>
          <p:nvPr/>
        </p:nvSpPr>
        <p:spPr>
          <a:xfrm>
            <a:off x="6705600" y="2921913"/>
            <a:ext cx="561412" cy="430887"/>
          </a:xfrm>
          <a:prstGeom prst="rect">
            <a:avLst/>
          </a:prstGeom>
          <a:noFill/>
        </p:spPr>
        <p:txBody>
          <a:bodyPr wrap="square" rtlCol="0">
            <a:spAutoFit/>
          </a:bodyPr>
          <a:lstStyle/>
          <a:p>
            <a:r>
              <a:rPr lang="en-US" sz="2200" dirty="0" err="1" smtClean="0"/>
              <a:t>d</a:t>
            </a:r>
            <a:r>
              <a:rPr lang="en-US" sz="2200" baseline="-25000" dirty="0" err="1" smtClean="0"/>
              <a:t>k</a:t>
            </a:r>
            <a:endParaRPr lang="en-US" sz="2200" baseline="-25000" dirty="0"/>
          </a:p>
        </p:txBody>
      </p:sp>
      <p:sp>
        <p:nvSpPr>
          <p:cNvPr id="22" name="TextBox 21"/>
          <p:cNvSpPr txBox="1"/>
          <p:nvPr/>
        </p:nvSpPr>
        <p:spPr>
          <a:xfrm>
            <a:off x="7772400" y="2895600"/>
            <a:ext cx="790012" cy="430887"/>
          </a:xfrm>
          <a:prstGeom prst="rect">
            <a:avLst/>
          </a:prstGeom>
          <a:noFill/>
        </p:spPr>
        <p:txBody>
          <a:bodyPr wrap="square" rtlCol="0">
            <a:spAutoFit/>
          </a:bodyPr>
          <a:lstStyle/>
          <a:p>
            <a:r>
              <a:rPr lang="en-US" sz="2200" dirty="0"/>
              <a:t>d</a:t>
            </a:r>
            <a:r>
              <a:rPr lang="en-US" sz="2200" baseline="-25000" dirty="0" smtClean="0"/>
              <a:t>k+1</a:t>
            </a:r>
            <a:endParaRPr lang="en-US" sz="2200" baseline="-25000" dirty="0"/>
          </a:p>
        </p:txBody>
      </p:sp>
    </p:spTree>
    <p:extLst>
      <p:ext uri="{BB962C8B-B14F-4D97-AF65-F5344CB8AC3E}">
        <p14:creationId xmlns:p14="http://schemas.microsoft.com/office/powerpoint/2010/main" val="389407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1477328"/>
          </a:xfrm>
          <a:prstGeom prst="rect">
            <a:avLst/>
          </a:prstGeom>
        </p:spPr>
        <p:txBody>
          <a:bodyPr wrap="square">
            <a:spAutoFit/>
          </a:bodyPr>
          <a:lstStyle/>
          <a:p>
            <a:r>
              <a:rPr lang="fr-FR" dirty="0" err="1"/>
              <a:t>Người</a:t>
            </a:r>
            <a:r>
              <a:rPr lang="fr-FR" dirty="0"/>
              <a:t> ta </a:t>
            </a:r>
            <a:r>
              <a:rPr lang="fr-FR" dirty="0" err="1"/>
              <a:t>dùng</a:t>
            </a:r>
            <a:r>
              <a:rPr lang="fr-FR" dirty="0"/>
              <a:t> </a:t>
            </a:r>
            <a:r>
              <a:rPr lang="fr-FR" dirty="0" err="1"/>
              <a:t>giao</a:t>
            </a:r>
            <a:r>
              <a:rPr lang="fr-FR" dirty="0"/>
              <a:t> </a:t>
            </a:r>
            <a:r>
              <a:rPr lang="fr-FR" dirty="0" err="1"/>
              <a:t>thoa</a:t>
            </a:r>
            <a:r>
              <a:rPr lang="fr-FR" dirty="0"/>
              <a:t> </a:t>
            </a:r>
            <a:r>
              <a:rPr lang="fr-FR" dirty="0" err="1"/>
              <a:t>kế</a:t>
            </a:r>
            <a:r>
              <a:rPr lang="fr-FR" dirty="0"/>
              <a:t> Michelson </a:t>
            </a:r>
            <a:r>
              <a:rPr lang="fr-FR" dirty="0" err="1"/>
              <a:t>để</a:t>
            </a:r>
            <a:r>
              <a:rPr lang="fr-FR" dirty="0"/>
              <a:t> </a:t>
            </a:r>
            <a:r>
              <a:rPr lang="fr-FR" dirty="0" err="1"/>
              <a:t>đo</a:t>
            </a:r>
            <a:r>
              <a:rPr lang="fr-FR" dirty="0"/>
              <a:t> </a:t>
            </a:r>
            <a:r>
              <a:rPr lang="fr-FR" dirty="0" err="1"/>
              <a:t>độ</a:t>
            </a:r>
            <a:r>
              <a:rPr lang="fr-FR" dirty="0"/>
              <a:t> </a:t>
            </a:r>
            <a:r>
              <a:rPr lang="fr-FR" dirty="0" err="1"/>
              <a:t>dãn</a:t>
            </a:r>
            <a:r>
              <a:rPr lang="fr-FR" dirty="0"/>
              <a:t> </a:t>
            </a:r>
            <a:r>
              <a:rPr lang="fr-FR" dirty="0" err="1"/>
              <a:t>nở</a:t>
            </a:r>
            <a:r>
              <a:rPr lang="fr-FR" dirty="0"/>
              <a:t> </a:t>
            </a:r>
            <a:r>
              <a:rPr lang="fr-FR" dirty="0" err="1"/>
              <a:t>dài</a:t>
            </a:r>
            <a:r>
              <a:rPr lang="fr-FR" dirty="0"/>
              <a:t> </a:t>
            </a:r>
            <a:r>
              <a:rPr lang="fr-FR" dirty="0" err="1"/>
              <a:t>của</a:t>
            </a:r>
            <a:r>
              <a:rPr lang="fr-FR" dirty="0"/>
              <a:t> </a:t>
            </a:r>
            <a:r>
              <a:rPr lang="fr-FR" dirty="0" err="1"/>
              <a:t>một</a:t>
            </a:r>
            <a:r>
              <a:rPr lang="fr-FR" dirty="0"/>
              <a:t> </a:t>
            </a:r>
            <a:r>
              <a:rPr lang="fr-FR" dirty="0" err="1"/>
              <a:t>vật</a:t>
            </a:r>
            <a:r>
              <a:rPr lang="fr-FR" dirty="0"/>
              <a:t>. </a:t>
            </a:r>
            <a:r>
              <a:rPr lang="fr-FR" dirty="0" err="1"/>
              <a:t>Ánh</a:t>
            </a:r>
            <a:r>
              <a:rPr lang="fr-FR" dirty="0"/>
              <a:t> </a:t>
            </a:r>
            <a:r>
              <a:rPr lang="fr-FR" dirty="0" err="1"/>
              <a:t>sáng</a:t>
            </a:r>
            <a:r>
              <a:rPr lang="fr-FR" dirty="0"/>
              <a:t> </a:t>
            </a:r>
            <a:r>
              <a:rPr lang="fr-FR" dirty="0" err="1"/>
              <a:t>đơn</a:t>
            </a:r>
            <a:r>
              <a:rPr lang="fr-FR" dirty="0"/>
              <a:t> </a:t>
            </a:r>
            <a:r>
              <a:rPr lang="fr-FR" dirty="0" err="1"/>
              <a:t>sắc</a:t>
            </a:r>
            <a:r>
              <a:rPr lang="fr-FR" dirty="0"/>
              <a:t> </a:t>
            </a:r>
            <a:r>
              <a:rPr lang="fr-FR" dirty="0" err="1"/>
              <a:t>dùng</a:t>
            </a:r>
            <a:r>
              <a:rPr lang="fr-FR" dirty="0"/>
              <a:t> </a:t>
            </a:r>
            <a:r>
              <a:rPr lang="fr-FR" dirty="0" err="1"/>
              <a:t>trong</a:t>
            </a:r>
            <a:r>
              <a:rPr lang="fr-FR" dirty="0"/>
              <a:t> </a:t>
            </a:r>
            <a:r>
              <a:rPr lang="fr-FR" dirty="0" err="1"/>
              <a:t>thí</a:t>
            </a:r>
            <a:r>
              <a:rPr lang="fr-FR" dirty="0"/>
              <a:t> </a:t>
            </a:r>
            <a:r>
              <a:rPr lang="fr-FR" dirty="0" err="1"/>
              <a:t>nghiệm</a:t>
            </a:r>
            <a:r>
              <a:rPr lang="fr-FR" dirty="0"/>
              <a:t> </a:t>
            </a:r>
            <a:r>
              <a:rPr lang="fr-FR" dirty="0" err="1"/>
              <a:t>có</a:t>
            </a:r>
            <a:r>
              <a:rPr lang="fr-FR" dirty="0"/>
              <a:t> </a:t>
            </a:r>
            <a:r>
              <a:rPr lang="fr-FR" dirty="0" err="1"/>
              <a:t>bước</a:t>
            </a:r>
            <a:r>
              <a:rPr lang="fr-FR" dirty="0"/>
              <a:t> </a:t>
            </a:r>
            <a:r>
              <a:rPr lang="fr-FR" dirty="0" err="1"/>
              <a:t>sóng</a:t>
            </a:r>
            <a:r>
              <a:rPr lang="fr-FR" dirty="0"/>
              <a:t> </a:t>
            </a:r>
            <a:r>
              <a:rPr lang="en-US" dirty="0"/>
              <a:t>λ</a:t>
            </a:r>
            <a:r>
              <a:rPr lang="fr-FR" dirty="0"/>
              <a:t> = 0,6.10</a:t>
            </a:r>
            <a:r>
              <a:rPr lang="fr-FR" baseline="30000" dirty="0"/>
              <a:t>-6</a:t>
            </a:r>
            <a:r>
              <a:rPr lang="fr-FR" dirty="0"/>
              <a:t>m. Khi </a:t>
            </a:r>
            <a:r>
              <a:rPr lang="fr-FR" dirty="0" err="1"/>
              <a:t>dịch</a:t>
            </a:r>
            <a:r>
              <a:rPr lang="fr-FR" dirty="0"/>
              <a:t> </a:t>
            </a:r>
            <a:r>
              <a:rPr lang="fr-FR" dirty="0" err="1"/>
              <a:t>chuyển</a:t>
            </a:r>
            <a:r>
              <a:rPr lang="fr-FR" dirty="0"/>
              <a:t> </a:t>
            </a:r>
            <a:r>
              <a:rPr lang="fr-FR" dirty="0" err="1"/>
              <a:t>gương</a:t>
            </a:r>
            <a:r>
              <a:rPr lang="fr-FR" dirty="0"/>
              <a:t> di </a:t>
            </a:r>
            <a:r>
              <a:rPr lang="fr-FR" dirty="0" err="1"/>
              <a:t>động</a:t>
            </a:r>
            <a:r>
              <a:rPr lang="fr-FR" dirty="0"/>
              <a:t> </a:t>
            </a:r>
            <a:r>
              <a:rPr lang="fr-FR" dirty="0" err="1"/>
              <a:t>từ</a:t>
            </a:r>
            <a:r>
              <a:rPr lang="fr-FR" dirty="0"/>
              <a:t> </a:t>
            </a:r>
            <a:r>
              <a:rPr lang="fr-FR" dirty="0" err="1"/>
              <a:t>vị</a:t>
            </a:r>
            <a:r>
              <a:rPr lang="fr-FR" dirty="0"/>
              <a:t> </a:t>
            </a:r>
            <a:r>
              <a:rPr lang="fr-FR" dirty="0" err="1"/>
              <a:t>trí</a:t>
            </a:r>
            <a:r>
              <a:rPr lang="fr-FR" dirty="0"/>
              <a:t> ban </a:t>
            </a:r>
            <a:r>
              <a:rPr lang="fr-FR" dirty="0" err="1"/>
              <a:t>đầu</a:t>
            </a:r>
            <a:r>
              <a:rPr lang="fr-FR" dirty="0"/>
              <a:t> (</a:t>
            </a:r>
            <a:r>
              <a:rPr lang="fr-FR" dirty="0" err="1"/>
              <a:t>ứng</a:t>
            </a:r>
            <a:r>
              <a:rPr lang="fr-FR" dirty="0"/>
              <a:t> </a:t>
            </a:r>
            <a:r>
              <a:rPr lang="fr-FR" dirty="0" err="1"/>
              <a:t>với</a:t>
            </a:r>
            <a:r>
              <a:rPr lang="fr-FR" dirty="0"/>
              <a:t> </a:t>
            </a:r>
            <a:r>
              <a:rPr lang="fr-FR" dirty="0" err="1"/>
              <a:t>lúc</a:t>
            </a:r>
            <a:r>
              <a:rPr lang="fr-FR" dirty="0"/>
              <a:t> </a:t>
            </a:r>
            <a:r>
              <a:rPr lang="fr-FR" dirty="0" err="1"/>
              <a:t>vật</a:t>
            </a:r>
            <a:r>
              <a:rPr lang="fr-FR" dirty="0"/>
              <a:t> </a:t>
            </a:r>
            <a:r>
              <a:rPr lang="fr-FR" dirty="0" err="1"/>
              <a:t>chưa</a:t>
            </a:r>
            <a:r>
              <a:rPr lang="fr-FR" dirty="0"/>
              <a:t> </a:t>
            </a:r>
            <a:r>
              <a:rPr lang="fr-FR" dirty="0" err="1"/>
              <a:t>bị</a:t>
            </a:r>
            <a:r>
              <a:rPr lang="fr-FR" dirty="0"/>
              <a:t> nung </a:t>
            </a:r>
            <a:r>
              <a:rPr lang="fr-FR" dirty="0" err="1"/>
              <a:t>nóng</a:t>
            </a:r>
            <a:r>
              <a:rPr lang="fr-FR" dirty="0"/>
              <a:t>) </a:t>
            </a:r>
            <a:r>
              <a:rPr lang="fr-FR" dirty="0" err="1"/>
              <a:t>đến</a:t>
            </a:r>
            <a:r>
              <a:rPr lang="fr-FR" dirty="0"/>
              <a:t> </a:t>
            </a:r>
            <a:r>
              <a:rPr lang="fr-FR" dirty="0" err="1"/>
              <a:t>vị</a:t>
            </a:r>
            <a:r>
              <a:rPr lang="fr-FR" dirty="0"/>
              <a:t> </a:t>
            </a:r>
            <a:r>
              <a:rPr lang="fr-FR" dirty="0" err="1"/>
              <a:t>trí</a:t>
            </a:r>
            <a:r>
              <a:rPr lang="fr-FR" dirty="0"/>
              <a:t> </a:t>
            </a:r>
            <a:r>
              <a:rPr lang="fr-FR" dirty="0" err="1"/>
              <a:t>cuối</a:t>
            </a:r>
            <a:r>
              <a:rPr lang="fr-FR" dirty="0"/>
              <a:t> (</a:t>
            </a:r>
            <a:r>
              <a:rPr lang="fr-FR" dirty="0" err="1"/>
              <a:t>ứng</a:t>
            </a:r>
            <a:r>
              <a:rPr lang="fr-FR" dirty="0"/>
              <a:t> </a:t>
            </a:r>
            <a:r>
              <a:rPr lang="fr-FR" dirty="0" err="1"/>
              <a:t>với</a:t>
            </a:r>
            <a:r>
              <a:rPr lang="fr-FR" dirty="0"/>
              <a:t> </a:t>
            </a:r>
            <a:r>
              <a:rPr lang="fr-FR" dirty="0" err="1"/>
              <a:t>lúc</a:t>
            </a:r>
            <a:r>
              <a:rPr lang="fr-FR" dirty="0"/>
              <a:t> </a:t>
            </a:r>
            <a:r>
              <a:rPr lang="fr-FR" dirty="0" err="1"/>
              <a:t>sau</a:t>
            </a:r>
            <a:r>
              <a:rPr lang="fr-FR" dirty="0"/>
              <a:t> khi </a:t>
            </a:r>
            <a:r>
              <a:rPr lang="fr-FR" dirty="0" err="1"/>
              <a:t>vật</a:t>
            </a:r>
            <a:r>
              <a:rPr lang="fr-FR" dirty="0"/>
              <a:t> </a:t>
            </a:r>
            <a:r>
              <a:rPr lang="fr-FR" dirty="0" err="1"/>
              <a:t>đã</a:t>
            </a:r>
            <a:r>
              <a:rPr lang="fr-FR" dirty="0"/>
              <a:t> </a:t>
            </a:r>
            <a:r>
              <a:rPr lang="fr-FR" dirty="0" err="1"/>
              <a:t>bị</a:t>
            </a:r>
            <a:r>
              <a:rPr lang="fr-FR" dirty="0"/>
              <a:t> nung </a:t>
            </a:r>
            <a:r>
              <a:rPr lang="fr-FR" dirty="0" err="1"/>
              <a:t>nóng</a:t>
            </a:r>
            <a:r>
              <a:rPr lang="fr-FR" dirty="0"/>
              <a:t>), </a:t>
            </a:r>
            <a:r>
              <a:rPr lang="fr-FR" dirty="0" err="1"/>
              <a:t>quan</a:t>
            </a:r>
            <a:r>
              <a:rPr lang="fr-FR" dirty="0"/>
              <a:t> </a:t>
            </a:r>
            <a:r>
              <a:rPr lang="fr-FR" dirty="0" err="1"/>
              <a:t>sát</a:t>
            </a:r>
            <a:r>
              <a:rPr lang="fr-FR" dirty="0"/>
              <a:t> </a:t>
            </a:r>
            <a:r>
              <a:rPr lang="fr-FR" dirty="0" err="1"/>
              <a:t>thấy</a:t>
            </a:r>
            <a:r>
              <a:rPr lang="fr-FR" dirty="0"/>
              <a:t> </a:t>
            </a:r>
            <a:r>
              <a:rPr lang="fr-FR" dirty="0" err="1"/>
              <a:t>có</a:t>
            </a:r>
            <a:r>
              <a:rPr lang="fr-FR" dirty="0"/>
              <a:t> 5 </a:t>
            </a:r>
            <a:r>
              <a:rPr lang="fr-FR" dirty="0" err="1"/>
              <a:t>vạch</a:t>
            </a:r>
            <a:r>
              <a:rPr lang="fr-FR" dirty="0"/>
              <a:t> </a:t>
            </a:r>
            <a:r>
              <a:rPr lang="fr-FR" dirty="0" err="1"/>
              <a:t>dịch</a:t>
            </a:r>
            <a:r>
              <a:rPr lang="fr-FR" dirty="0"/>
              <a:t> </a:t>
            </a:r>
            <a:r>
              <a:rPr lang="fr-FR" dirty="0" err="1"/>
              <a:t>chuyển</a:t>
            </a:r>
            <a:r>
              <a:rPr lang="fr-FR" dirty="0"/>
              <a:t> </a:t>
            </a:r>
            <a:r>
              <a:rPr lang="fr-FR" dirty="0" err="1"/>
              <a:t>trong</a:t>
            </a:r>
            <a:r>
              <a:rPr lang="fr-FR" dirty="0"/>
              <a:t> </a:t>
            </a:r>
            <a:r>
              <a:rPr lang="fr-FR" dirty="0" err="1"/>
              <a:t>kính</a:t>
            </a:r>
            <a:r>
              <a:rPr lang="fr-FR" dirty="0"/>
              <a:t> </a:t>
            </a:r>
            <a:r>
              <a:rPr lang="fr-FR" dirty="0" err="1"/>
              <a:t>quan</a:t>
            </a:r>
            <a:r>
              <a:rPr lang="fr-FR" dirty="0"/>
              <a:t> </a:t>
            </a:r>
            <a:r>
              <a:rPr lang="fr-FR" dirty="0" err="1"/>
              <a:t>sát</a:t>
            </a:r>
            <a:r>
              <a:rPr lang="fr-FR" dirty="0"/>
              <a:t>. </a:t>
            </a:r>
            <a:r>
              <a:rPr lang="fr-FR" dirty="0" err="1"/>
              <a:t>Hỏi</a:t>
            </a:r>
            <a:r>
              <a:rPr lang="fr-FR" dirty="0"/>
              <a:t> </a:t>
            </a:r>
            <a:r>
              <a:rPr lang="fr-FR" dirty="0" err="1"/>
              <a:t>sau</a:t>
            </a:r>
            <a:r>
              <a:rPr lang="fr-FR" dirty="0"/>
              <a:t> khi </a:t>
            </a:r>
            <a:r>
              <a:rPr lang="fr-FR" dirty="0" err="1"/>
              <a:t>dãn</a:t>
            </a:r>
            <a:r>
              <a:rPr lang="fr-FR" dirty="0"/>
              <a:t> </a:t>
            </a:r>
            <a:r>
              <a:rPr lang="fr-FR" dirty="0" err="1"/>
              <a:t>nở</a:t>
            </a:r>
            <a:r>
              <a:rPr lang="fr-FR" dirty="0"/>
              <a:t> </a:t>
            </a:r>
            <a:r>
              <a:rPr lang="fr-FR" dirty="0" err="1"/>
              <a:t>vật</a:t>
            </a:r>
            <a:r>
              <a:rPr lang="fr-FR" dirty="0"/>
              <a:t> </a:t>
            </a:r>
            <a:r>
              <a:rPr lang="fr-FR" dirty="0" err="1"/>
              <a:t>đã</a:t>
            </a:r>
            <a:r>
              <a:rPr lang="fr-FR" dirty="0"/>
              <a:t> </a:t>
            </a:r>
            <a:r>
              <a:rPr lang="fr-FR" dirty="0" err="1"/>
              <a:t>dài</a:t>
            </a:r>
            <a:r>
              <a:rPr lang="fr-FR" dirty="0"/>
              <a:t> </a:t>
            </a:r>
            <a:r>
              <a:rPr lang="fr-FR" dirty="0" err="1"/>
              <a:t>thêm</a:t>
            </a:r>
            <a:r>
              <a:rPr lang="fr-FR" dirty="0"/>
              <a:t> </a:t>
            </a:r>
            <a:r>
              <a:rPr lang="fr-FR" dirty="0" err="1"/>
              <a:t>bao</a:t>
            </a:r>
            <a:r>
              <a:rPr lang="fr-FR" dirty="0"/>
              <a:t> </a:t>
            </a:r>
            <a:r>
              <a:rPr lang="fr-FR" dirty="0" err="1"/>
              <a:t>nhiêu</a:t>
            </a:r>
            <a:r>
              <a:rPr lang="fr-FR" dirty="0"/>
              <a:t>?</a:t>
            </a:r>
            <a:endParaRPr lang="en-US" dirty="0"/>
          </a:p>
        </p:txBody>
      </p:sp>
      <p:sp>
        <p:nvSpPr>
          <p:cNvPr id="3" name="Rectangle 2"/>
          <p:cNvSpPr/>
          <p:nvPr/>
        </p:nvSpPr>
        <p:spPr>
          <a:xfrm>
            <a:off x="76200" y="5029200"/>
            <a:ext cx="9067800" cy="830997"/>
          </a:xfrm>
          <a:prstGeom prst="rect">
            <a:avLst/>
          </a:prstGeom>
        </p:spPr>
        <p:txBody>
          <a:bodyPr wrap="square">
            <a:spAutoFit/>
          </a:bodyPr>
          <a:lstStyle/>
          <a:p>
            <a:r>
              <a:rPr lang="en-US" sz="2400" dirty="0" err="1">
                <a:latin typeface="Times New Roman" pitchFamily="18" charset="0"/>
              </a:rPr>
              <a:t>Dịch</a:t>
            </a:r>
            <a:r>
              <a:rPr lang="en-US" sz="2400" dirty="0">
                <a:latin typeface="Times New Roman" pitchFamily="18" charset="0"/>
              </a:rPr>
              <a:t> </a:t>
            </a:r>
            <a:r>
              <a:rPr lang="en-US" sz="2400" dirty="0" err="1">
                <a:latin typeface="Times New Roman" pitchFamily="18" charset="0"/>
              </a:rPr>
              <a:t>chuyển</a:t>
            </a:r>
            <a:r>
              <a:rPr lang="en-US" sz="2400" dirty="0">
                <a:latin typeface="Times New Roman" pitchFamily="18" charset="0"/>
              </a:rPr>
              <a:t> </a:t>
            </a:r>
            <a:r>
              <a:rPr lang="en-US" sz="2400" dirty="0" err="1">
                <a:latin typeface="Times New Roman" pitchFamily="18" charset="0"/>
              </a:rPr>
              <a:t>gương</a:t>
            </a:r>
            <a:r>
              <a:rPr lang="en-US" sz="2400" dirty="0">
                <a:latin typeface="Times New Roman" pitchFamily="18" charset="0"/>
              </a:rPr>
              <a:t> G</a:t>
            </a:r>
            <a:r>
              <a:rPr lang="en-US" sz="2400" baseline="-25000" dirty="0">
                <a:latin typeface="Times New Roman" pitchFamily="18" charset="0"/>
              </a:rPr>
              <a:t>2 </a:t>
            </a:r>
            <a:r>
              <a:rPr lang="en-US" sz="2400" dirty="0">
                <a:latin typeface="Times New Roman" pitchFamily="18" charset="0"/>
              </a:rPr>
              <a:t>song </a:t>
            </a:r>
            <a:r>
              <a:rPr lang="en-US" sz="2400" dirty="0" err="1">
                <a:latin typeface="Times New Roman" pitchFamily="18" charset="0"/>
              </a:rPr>
              <a:t>song</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chính</a:t>
            </a:r>
            <a:r>
              <a:rPr lang="en-US" sz="2400" dirty="0">
                <a:latin typeface="Times New Roman" pitchFamily="18" charset="0"/>
              </a:rPr>
              <a:t> </a:t>
            </a:r>
            <a:r>
              <a:rPr lang="en-US" sz="2400" dirty="0" err="1">
                <a:latin typeface="Times New Roman" pitchFamily="18" charset="0"/>
              </a:rPr>
              <a:t>nó</a:t>
            </a:r>
            <a:r>
              <a:rPr lang="en-US" sz="2400" dirty="0">
                <a:latin typeface="Times New Roman" pitchFamily="18" charset="0"/>
              </a:rPr>
              <a:t> </a:t>
            </a:r>
            <a:r>
              <a:rPr lang="en-US" sz="2400" dirty="0" err="1">
                <a:latin typeface="Times New Roman" pitchFamily="18" charset="0"/>
              </a:rPr>
              <a:t>dọc</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smtClean="0">
                <a:latin typeface="Times New Roman" pitchFamily="18" charset="0"/>
              </a:rPr>
              <a:t>tia</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đoạn</a:t>
            </a:r>
            <a:r>
              <a:rPr lang="en-US" sz="2400" dirty="0">
                <a:latin typeface="Times New Roman" pitchFamily="18" charset="0"/>
              </a:rPr>
              <a:t> </a:t>
            </a:r>
            <a:r>
              <a:rPr lang="en-US" sz="2400" dirty="0" smtClean="0">
                <a:latin typeface="Times New Roman" pitchFamily="18" charset="0"/>
                <a:cs typeface="Times New Roman" pitchFamily="18" charset="0"/>
              </a:rPr>
              <a:t>ℓ (</a:t>
            </a:r>
            <a:r>
              <a:rPr lang="en-US" sz="2400" dirty="0" err="1" smtClean="0">
                <a:latin typeface="Times New Roman" pitchFamily="18" charset="0"/>
                <a:cs typeface="Times New Roman" pitchFamily="18" charset="0"/>
              </a:rPr>
              <a:t>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nở</a:t>
            </a:r>
            <a:r>
              <a:rPr lang="en-US" sz="2400" dirty="0" smtClean="0">
                <a:latin typeface="Times New Roman" pitchFamily="18" charset="0"/>
                <a:cs typeface="Times New Roman" pitchFamily="18" charset="0"/>
              </a:rPr>
              <a:t>) ,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dịch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chuyển</a:t>
            </a:r>
            <a:r>
              <a:rPr lang="en-US" sz="2400" dirty="0">
                <a:latin typeface="Times New Roman" pitchFamily="18" charset="0"/>
                <a:cs typeface="Times New Roman" pitchFamily="18" charset="0"/>
              </a:rPr>
              <a:t> m </a:t>
            </a:r>
            <a:r>
              <a:rPr lang="en-US" sz="2400" dirty="0" err="1">
                <a:latin typeface="Times New Roman" pitchFamily="18" charset="0"/>
                <a:cs typeface="Times New Roman" pitchFamily="18" charset="0"/>
              </a:rPr>
              <a:t>vân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thì</a:t>
            </a:r>
            <a:r>
              <a:rPr lang="en-US" sz="2400" dirty="0">
                <a:latin typeface="Times New Roman" pitchFamily="18" charset="0"/>
                <a:cs typeface="Times New Roman" pitchFamily="18" charset="0"/>
              </a:rPr>
              <a:t>:</a:t>
            </a:r>
          </a:p>
        </p:txBody>
      </p:sp>
      <p:sp>
        <p:nvSpPr>
          <p:cNvPr id="4" name="Rectangle 3"/>
          <p:cNvSpPr/>
          <p:nvPr/>
        </p:nvSpPr>
        <p:spPr>
          <a:xfrm>
            <a:off x="1696384" y="6019800"/>
            <a:ext cx="1901290" cy="461665"/>
          </a:xfrm>
          <a:prstGeom prst="rect">
            <a:avLst/>
          </a:prstGeom>
        </p:spPr>
        <p:txBody>
          <a:bodyPr wrap="none">
            <a:spAutoFit/>
          </a:bodyPr>
          <a:lstStyle/>
          <a:p>
            <a:r>
              <a:rPr lang="el-GR" sz="2400" dirty="0">
                <a:latin typeface="Times New Roman" pitchFamily="18" charset="0"/>
                <a:cs typeface="Times New Roman" pitchFamily="18" charset="0"/>
              </a:rPr>
              <a:t>Δ</a:t>
            </a:r>
            <a:r>
              <a:rPr lang="en-US" sz="2400" dirty="0">
                <a:latin typeface="Times New Roman" pitchFamily="18" charset="0"/>
                <a:cs typeface="Times New Roman" pitchFamily="18" charset="0"/>
              </a:rPr>
              <a:t>L = 2ℓ = m</a:t>
            </a:r>
            <a:r>
              <a:rPr lang="el-GR" sz="2400" dirty="0">
                <a:latin typeface="Times New Roman" pitchFamily="18" charset="0"/>
                <a:cs typeface="Times New Roman" pitchFamily="18" charset="0"/>
              </a:rPr>
              <a:t>λ</a:t>
            </a:r>
            <a:endParaRPr lang="en-US" sz="240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643597569"/>
              </p:ext>
            </p:extLst>
          </p:nvPr>
        </p:nvGraphicFramePr>
        <p:xfrm>
          <a:off x="3810000" y="5867400"/>
          <a:ext cx="1524000" cy="833438"/>
        </p:xfrm>
        <a:graphic>
          <a:graphicData uri="http://schemas.openxmlformats.org/presentationml/2006/ole">
            <mc:AlternateContent xmlns:mc="http://schemas.openxmlformats.org/markup-compatibility/2006">
              <mc:Choice xmlns:v="urn:schemas-microsoft-com:vml" Requires="v">
                <p:oleObj spid="_x0000_s18469" name="Equation" r:id="rId3" imgW="710891" imgH="393529" progId="Equation.3">
                  <p:embed/>
                </p:oleObj>
              </mc:Choice>
              <mc:Fallback>
                <p:oleObj name="Equation" r:id="rId3" imgW="710891" imgH="393529"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5867400"/>
                        <a:ext cx="152400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5"/>
          <p:cNvPicPr/>
          <p:nvPr/>
        </p:nvPicPr>
        <p:blipFill>
          <a:blip r:embed="rId5">
            <a:extLst>
              <a:ext uri="{28A0092B-C50C-407E-A947-70E740481C1C}">
                <a14:useLocalDpi xmlns:a14="http://schemas.microsoft.com/office/drawing/2010/main" val="0"/>
              </a:ext>
            </a:extLst>
          </a:blip>
          <a:stretch>
            <a:fillRect/>
          </a:stretch>
        </p:blipFill>
        <p:spPr>
          <a:xfrm>
            <a:off x="5029200" y="1676400"/>
            <a:ext cx="3267075" cy="3048000"/>
          </a:xfrm>
          <a:prstGeom prst="rect">
            <a:avLst/>
          </a:prstGeom>
        </p:spPr>
      </p:pic>
      <p:sp>
        <p:nvSpPr>
          <p:cNvPr id="7" name="Rectangle 6"/>
          <p:cNvSpPr/>
          <p:nvPr/>
        </p:nvSpPr>
        <p:spPr>
          <a:xfrm>
            <a:off x="0" y="4495800"/>
            <a:ext cx="9067800" cy="461665"/>
          </a:xfrm>
          <a:prstGeom prst="rect">
            <a:avLst/>
          </a:prstGeom>
        </p:spPr>
        <p:txBody>
          <a:bodyPr wrap="square">
            <a:spAutoFit/>
          </a:bodyPr>
          <a:lstStyle/>
          <a:p>
            <a:r>
              <a:rPr lang="en-US" sz="2400" dirty="0" err="1" smtClean="0">
                <a:latin typeface="Times New Roman" pitchFamily="18" charset="0"/>
              </a:rPr>
              <a:t>Gọi</a:t>
            </a:r>
            <a:r>
              <a:rPr lang="en-US" sz="2400" dirty="0" smtClean="0">
                <a:latin typeface="Times New Roman" pitchFamily="18" charset="0"/>
              </a:rPr>
              <a:t> </a:t>
            </a:r>
            <a:r>
              <a:rPr lang="en-US" sz="2400" dirty="0" err="1" smtClean="0">
                <a:latin typeface="Times New Roman" pitchFamily="18" charset="0"/>
              </a:rPr>
              <a:t>chiều</a:t>
            </a:r>
            <a:r>
              <a:rPr lang="en-US" sz="2400" dirty="0" smtClean="0">
                <a:latin typeface="Times New Roman" pitchFamily="18" charset="0"/>
              </a:rPr>
              <a:t> </a:t>
            </a:r>
            <a:r>
              <a:rPr lang="en-US" sz="2400" dirty="0" err="1" smtClean="0">
                <a:latin typeface="Times New Roman" pitchFamily="18" charset="0"/>
              </a:rPr>
              <a:t>dài</a:t>
            </a:r>
            <a:r>
              <a:rPr lang="en-US" sz="2400" dirty="0" smtClean="0">
                <a:latin typeface="Times New Roman" pitchFamily="18" charset="0"/>
              </a:rPr>
              <a:t> </a:t>
            </a:r>
            <a:r>
              <a:rPr lang="en-US" sz="2400" dirty="0" err="1" smtClean="0">
                <a:latin typeface="Times New Roman" pitchFamily="18" charset="0"/>
              </a:rPr>
              <a:t>khi</a:t>
            </a:r>
            <a:r>
              <a:rPr lang="en-US" sz="2400" dirty="0" smtClean="0">
                <a:latin typeface="Times New Roman" pitchFamily="18" charset="0"/>
              </a:rPr>
              <a:t> </a:t>
            </a:r>
            <a:r>
              <a:rPr lang="en-US" sz="2400" dirty="0" err="1" smtClean="0">
                <a:latin typeface="Times New Roman" pitchFamily="18" charset="0"/>
              </a:rPr>
              <a:t>dãn</a:t>
            </a:r>
            <a:r>
              <a:rPr lang="en-US" sz="2400" dirty="0" smtClean="0">
                <a:latin typeface="Times New Roman" pitchFamily="18" charset="0"/>
              </a:rPr>
              <a:t> </a:t>
            </a:r>
            <a:r>
              <a:rPr lang="en-US" sz="2400" dirty="0" err="1" smtClean="0">
                <a:latin typeface="Times New Roman" pitchFamily="18" charset="0"/>
              </a:rPr>
              <a:t>nở</a:t>
            </a:r>
            <a:r>
              <a:rPr lang="en-US" sz="2400" dirty="0" smtClean="0">
                <a:latin typeface="Times New Roman" pitchFamily="18" charset="0"/>
              </a:rPr>
              <a:t> </a:t>
            </a:r>
            <a:r>
              <a:rPr lang="en-US" sz="2400" dirty="0" err="1" smtClean="0">
                <a:latin typeface="Times New Roman" pitchFamily="18" charset="0"/>
              </a:rPr>
              <a:t>là</a:t>
            </a:r>
            <a:r>
              <a:rPr lang="en-US" sz="2400" dirty="0" smtClean="0">
                <a:latin typeface="Times New Roman" pitchFamily="18" charset="0"/>
              </a:rPr>
              <a:t> </a:t>
            </a:r>
            <a:r>
              <a:rPr lang="en-US" sz="2400" dirty="0" smtClean="0">
                <a:latin typeface="Times New Roman" pitchFamily="18" charset="0"/>
                <a:cs typeface="Times New Roman" pitchFamily="18" charset="0"/>
              </a:rPr>
              <a:t>ℓ</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9407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152400" y="609600"/>
            <a:ext cx="5938605" cy="461665"/>
          </a:xfrm>
          <a:prstGeom prst="rect">
            <a:avLst/>
          </a:prstGeom>
        </p:spPr>
        <p:txBody>
          <a:bodyPr wrap="square">
            <a:spAutoFit/>
          </a:bodyPr>
          <a:lstStyle/>
          <a:p>
            <a:pPr marL="609600" indent="-609600"/>
            <a:r>
              <a:rPr lang="en-US" sz="2400" b="1" dirty="0" smtClean="0">
                <a:solidFill>
                  <a:srgbClr val="FF0000"/>
                </a:solidFill>
                <a:latin typeface="Times New Roman" pitchFamily="18" charset="0"/>
              </a:rPr>
              <a:t>II. </a:t>
            </a:r>
            <a:r>
              <a:rPr lang="en-US" sz="2400" b="1" dirty="0" err="1" smtClean="0">
                <a:solidFill>
                  <a:srgbClr val="FF0000"/>
                </a:solidFill>
                <a:latin typeface="Times New Roman" pitchFamily="18" charset="0"/>
              </a:rPr>
              <a:t>Cơ</a:t>
            </a:r>
            <a:r>
              <a:rPr lang="en-US" sz="2400" b="1" dirty="0" smtClean="0">
                <a:solidFill>
                  <a:srgbClr val="FF0000"/>
                </a:solidFill>
                <a:latin typeface="Times New Roman" pitchFamily="18" charset="0"/>
              </a:rPr>
              <a:t> </a:t>
            </a:r>
            <a:r>
              <a:rPr lang="en-US" sz="2400" b="1" dirty="0" err="1" smtClean="0">
                <a:solidFill>
                  <a:srgbClr val="FF0000"/>
                </a:solidFill>
                <a:latin typeface="Times New Roman" pitchFamily="18" charset="0"/>
              </a:rPr>
              <a:t>sở</a:t>
            </a:r>
            <a:r>
              <a:rPr lang="en-US" sz="2400" b="1" dirty="0" smtClean="0">
                <a:solidFill>
                  <a:srgbClr val="FF0000"/>
                </a:solidFill>
                <a:latin typeface="Times New Roman" pitchFamily="18" charset="0"/>
              </a:rPr>
              <a:t> </a:t>
            </a:r>
            <a:r>
              <a:rPr lang="en-US" sz="2400" b="1" dirty="0" err="1" smtClean="0">
                <a:solidFill>
                  <a:srgbClr val="FF0000"/>
                </a:solidFill>
                <a:latin typeface="Times New Roman" pitchFamily="18" charset="0"/>
              </a:rPr>
              <a:t>của</a:t>
            </a:r>
            <a:r>
              <a:rPr lang="en-US" sz="2400" b="1" dirty="0" smtClean="0">
                <a:solidFill>
                  <a:srgbClr val="FF0000"/>
                </a:solidFill>
                <a:latin typeface="Times New Roman" pitchFamily="18" charset="0"/>
              </a:rPr>
              <a:t> </a:t>
            </a:r>
            <a:r>
              <a:rPr lang="en-US" sz="2400" b="1" dirty="0" err="1" smtClean="0">
                <a:solidFill>
                  <a:srgbClr val="FF0000"/>
                </a:solidFill>
                <a:latin typeface="Times New Roman" pitchFamily="18" charset="0"/>
              </a:rPr>
              <a:t>quang</a:t>
            </a:r>
            <a:r>
              <a:rPr lang="en-US" sz="2400" b="1" dirty="0" smtClean="0">
                <a:solidFill>
                  <a:srgbClr val="FF0000"/>
                </a:solidFill>
                <a:latin typeface="Times New Roman" pitchFamily="18" charset="0"/>
              </a:rPr>
              <a:t> </a:t>
            </a:r>
            <a:r>
              <a:rPr lang="en-US" sz="2400" b="1" dirty="0" err="1" smtClean="0">
                <a:solidFill>
                  <a:srgbClr val="FF0000"/>
                </a:solidFill>
                <a:latin typeface="Times New Roman" pitchFamily="18" charset="0"/>
              </a:rPr>
              <a:t>học</a:t>
            </a:r>
            <a:r>
              <a:rPr lang="en-US" sz="2400" b="1" dirty="0" smtClean="0">
                <a:solidFill>
                  <a:srgbClr val="FF0000"/>
                </a:solidFill>
                <a:latin typeface="Times New Roman" pitchFamily="18" charset="0"/>
              </a:rPr>
              <a:t> </a:t>
            </a:r>
            <a:r>
              <a:rPr lang="en-US" sz="2400" b="1" dirty="0" err="1" smtClean="0">
                <a:solidFill>
                  <a:srgbClr val="FF0000"/>
                </a:solidFill>
                <a:latin typeface="Times New Roman" pitchFamily="18" charset="0"/>
              </a:rPr>
              <a:t>sóng</a:t>
            </a:r>
            <a:endParaRPr lang="en-US" sz="2400" b="1" dirty="0" smtClean="0">
              <a:solidFill>
                <a:srgbClr val="FF0000"/>
              </a:solidFill>
              <a:latin typeface="Times New Roman" pitchFamily="18" charset="0"/>
            </a:endParaRPr>
          </a:p>
        </p:txBody>
      </p:sp>
      <p:sp>
        <p:nvSpPr>
          <p:cNvPr id="3" name="Rectangle 2"/>
          <p:cNvSpPr/>
          <p:nvPr/>
        </p:nvSpPr>
        <p:spPr>
          <a:xfrm>
            <a:off x="152400" y="1078468"/>
            <a:ext cx="6304719" cy="461665"/>
          </a:xfrm>
          <a:prstGeom prst="rect">
            <a:avLst/>
          </a:prstGeom>
        </p:spPr>
        <p:txBody>
          <a:bodyPr wrap="square">
            <a:spAutoFit/>
          </a:bodyPr>
          <a:lstStyle/>
          <a:p>
            <a:pPr marL="609600" indent="-609600"/>
            <a:r>
              <a:rPr lang="en-US" sz="2400" b="1" i="1" dirty="0" smtClean="0">
                <a:latin typeface="Times New Roman" pitchFamily="18" charset="0"/>
              </a:rPr>
              <a:t>1. </a:t>
            </a:r>
            <a:r>
              <a:rPr lang="en-US" sz="2400" b="1" i="1" dirty="0" err="1" smtClean="0">
                <a:latin typeface="Times New Roman" pitchFamily="18" charset="0"/>
              </a:rPr>
              <a:t>Thuyết</a:t>
            </a:r>
            <a:r>
              <a:rPr lang="en-US" sz="2400" b="1" i="1" dirty="0" smtClean="0">
                <a:latin typeface="Times New Roman" pitchFamily="18" charset="0"/>
              </a:rPr>
              <a:t> </a:t>
            </a:r>
            <a:r>
              <a:rPr lang="en-US" sz="2400" b="1" i="1" dirty="0" err="1" smtClean="0">
                <a:latin typeface="Times New Roman" pitchFamily="18" charset="0"/>
              </a:rPr>
              <a:t>điện</a:t>
            </a:r>
            <a:r>
              <a:rPr lang="en-US" sz="2400" b="1" i="1" dirty="0" smtClean="0">
                <a:latin typeface="Times New Roman" pitchFamily="18" charset="0"/>
              </a:rPr>
              <a:t> </a:t>
            </a:r>
            <a:r>
              <a:rPr lang="en-US" sz="2400" b="1" i="1" dirty="0" err="1" smtClean="0">
                <a:latin typeface="Times New Roman" pitchFamily="18" charset="0"/>
              </a:rPr>
              <a:t>từ</a:t>
            </a:r>
            <a:r>
              <a:rPr lang="en-US" sz="2400" b="1" i="1" dirty="0" smtClean="0">
                <a:latin typeface="Times New Roman" pitchFamily="18" charset="0"/>
              </a:rPr>
              <a:t> </a:t>
            </a:r>
            <a:r>
              <a:rPr lang="en-US" sz="2400" b="1" i="1" dirty="0" err="1" smtClean="0">
                <a:latin typeface="Times New Roman" pitchFamily="18" charset="0"/>
              </a:rPr>
              <a:t>về</a:t>
            </a:r>
            <a:r>
              <a:rPr lang="en-US" sz="2400" b="1" i="1" dirty="0" smtClean="0">
                <a:latin typeface="Times New Roman" pitchFamily="18" charset="0"/>
              </a:rPr>
              <a:t> </a:t>
            </a:r>
            <a:r>
              <a:rPr lang="en-US" sz="2400" b="1" i="1" dirty="0" err="1" smtClean="0">
                <a:latin typeface="Times New Roman" pitchFamily="18" charset="0"/>
              </a:rPr>
              <a:t>ánh</a:t>
            </a:r>
            <a:r>
              <a:rPr lang="en-US" sz="2400" b="1" i="1" dirty="0" smtClean="0">
                <a:latin typeface="Times New Roman" pitchFamily="18" charset="0"/>
              </a:rPr>
              <a:t> </a:t>
            </a:r>
            <a:r>
              <a:rPr lang="en-US" sz="2400" b="1" i="1" dirty="0" err="1" smtClean="0">
                <a:latin typeface="Times New Roman" pitchFamily="18" charset="0"/>
              </a:rPr>
              <a:t>sáng</a:t>
            </a:r>
            <a:r>
              <a:rPr lang="en-US" sz="2400" b="1" i="1" dirty="0" smtClean="0">
                <a:latin typeface="Times New Roman" pitchFamily="18" charset="0"/>
              </a:rPr>
              <a:t> </a:t>
            </a:r>
            <a:r>
              <a:rPr lang="en-US" sz="2400" b="1" i="1" dirty="0" err="1" smtClean="0">
                <a:latin typeface="Times New Roman" pitchFamily="18" charset="0"/>
              </a:rPr>
              <a:t>của</a:t>
            </a:r>
            <a:r>
              <a:rPr lang="en-US" sz="2400" b="1" i="1" dirty="0" smtClean="0">
                <a:latin typeface="Times New Roman" pitchFamily="18" charset="0"/>
              </a:rPr>
              <a:t> </a:t>
            </a:r>
            <a:r>
              <a:rPr lang="en-US" sz="2400" b="1" i="1" dirty="0" err="1" smtClean="0">
                <a:latin typeface="Times New Roman" pitchFamily="18" charset="0"/>
              </a:rPr>
              <a:t>Maxwwell</a:t>
            </a:r>
            <a:endParaRPr lang="en-US" sz="2400" b="1" i="1" dirty="0" smtClean="0">
              <a:latin typeface="Times New Roman" pitchFamily="18" charset="0"/>
            </a:endParaRPr>
          </a:p>
        </p:txBody>
      </p:sp>
      <p:sp>
        <p:nvSpPr>
          <p:cNvPr id="6" name="Rectangle 5"/>
          <p:cNvSpPr/>
          <p:nvPr/>
        </p:nvSpPr>
        <p:spPr>
          <a:xfrm>
            <a:off x="228600" y="1524000"/>
            <a:ext cx="5240215" cy="830997"/>
          </a:xfrm>
          <a:prstGeom prst="rect">
            <a:avLst/>
          </a:prstGeom>
        </p:spPr>
        <p:txBody>
          <a:bodyPr wrap="square">
            <a:spAutoFit/>
          </a:bodyPr>
          <a:lstStyle/>
          <a:p>
            <a:r>
              <a:rPr lang="en-US" sz="2400" dirty="0" smtClean="0">
                <a:latin typeface="Times New Roman" pitchFamily="18" charset="0"/>
              </a:rPr>
              <a:t>- </a:t>
            </a:r>
            <a:r>
              <a:rPr lang="en-US" sz="2400" dirty="0" err="1">
                <a:latin typeface="Times New Roman" pitchFamily="18" charset="0"/>
              </a:rPr>
              <a:t>Á</a:t>
            </a:r>
            <a:r>
              <a:rPr lang="en-US" sz="2400" dirty="0" err="1" smtClean="0">
                <a:latin typeface="Times New Roman" pitchFamily="18" charset="0"/>
              </a:rPr>
              <a:t>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là</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từ</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là</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ngang</a:t>
            </a:r>
            <a:endParaRPr lang="en-US" sz="2400" dirty="0" smtClean="0">
              <a:latin typeface="Times New Roman" pitchFamily="18" charset="0"/>
            </a:endParaRPr>
          </a:p>
        </p:txBody>
      </p:sp>
      <p:pic>
        <p:nvPicPr>
          <p:cNvPr id="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68815" y="1447800"/>
            <a:ext cx="3009093" cy="1854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28600" y="2354998"/>
            <a:ext cx="5240215" cy="1569660"/>
          </a:xfrm>
          <a:prstGeom prst="rect">
            <a:avLst/>
          </a:prstGeom>
        </p:spPr>
        <p:txBody>
          <a:bodyPr wrap="square">
            <a:spAutoFit/>
          </a:bodyPr>
          <a:lstStyle/>
          <a:p>
            <a:r>
              <a:rPr lang="en-US" sz="2400" dirty="0" smtClean="0">
                <a:latin typeface="Times New Roman" pitchFamily="18" charset="0"/>
              </a:rPr>
              <a:t>- </a:t>
            </a:r>
            <a:r>
              <a:rPr lang="en-US" sz="2400" dirty="0" err="1" smtClean="0">
                <a:latin typeface="Times New Roman" pitchFamily="18" charset="0"/>
              </a:rPr>
              <a:t>Khi</a:t>
            </a:r>
            <a:r>
              <a:rPr lang="en-US" sz="2400" dirty="0" smtClean="0">
                <a:latin typeface="Times New Roman" pitchFamily="18" charset="0"/>
              </a:rPr>
              <a:t> </a:t>
            </a:r>
            <a:r>
              <a:rPr lang="en-US" sz="2400" dirty="0" err="1" smtClean="0">
                <a:latin typeface="Times New Roman" pitchFamily="18" charset="0"/>
              </a:rPr>
              <a:t>truyền</a:t>
            </a:r>
            <a:r>
              <a:rPr lang="en-US" sz="2400" dirty="0" smtClean="0">
                <a:latin typeface="Times New Roman" pitchFamily="18" charset="0"/>
              </a:rPr>
              <a:t> </a:t>
            </a:r>
            <a:r>
              <a:rPr lang="en-US" sz="2400" dirty="0" err="1" smtClean="0">
                <a:latin typeface="Times New Roman" pitchFamily="18" charset="0"/>
              </a:rPr>
              <a:t>đến</a:t>
            </a:r>
            <a:r>
              <a:rPr lang="en-US" sz="2400" dirty="0" smtClean="0">
                <a:latin typeface="Times New Roman" pitchFamily="18" charset="0"/>
              </a:rPr>
              <a:t> </a:t>
            </a:r>
            <a:r>
              <a:rPr lang="en-US" sz="2400" dirty="0" err="1" smtClean="0">
                <a:latin typeface="Times New Roman" pitchFamily="18" charset="0"/>
              </a:rPr>
              <a:t>mắt</a:t>
            </a:r>
            <a:r>
              <a:rPr lang="en-US" sz="2400" dirty="0" smtClean="0">
                <a:latin typeface="Times New Roman" pitchFamily="18" charset="0"/>
              </a:rPr>
              <a:t>, </a:t>
            </a:r>
            <a:r>
              <a:rPr lang="en-US" sz="2400" dirty="0" err="1" smtClean="0">
                <a:latin typeface="Times New Roman" pitchFamily="18" charset="0"/>
              </a:rPr>
              <a:t>véc</a:t>
            </a:r>
            <a:r>
              <a:rPr lang="en-US" sz="2400" dirty="0" smtClean="0">
                <a:latin typeface="Times New Roman" pitchFamily="18" charset="0"/>
              </a:rPr>
              <a:t> </a:t>
            </a:r>
            <a:r>
              <a:rPr lang="en-US" sz="2400" dirty="0" err="1" smtClean="0">
                <a:latin typeface="Times New Roman" pitchFamily="18" charset="0"/>
              </a:rPr>
              <a:t>tơ</a:t>
            </a:r>
            <a:r>
              <a:rPr lang="en-US" sz="2400" dirty="0" smtClean="0">
                <a:latin typeface="Times New Roman" pitchFamily="18" charset="0"/>
              </a:rPr>
              <a:t> </a:t>
            </a:r>
            <a:r>
              <a:rPr lang="en-US" sz="2400" dirty="0" err="1" smtClean="0">
                <a:latin typeface="Times New Roman" pitchFamily="18" charset="0"/>
              </a:rPr>
              <a:t>cường</a:t>
            </a:r>
            <a:r>
              <a:rPr lang="en-US" sz="2400" dirty="0" smtClean="0">
                <a:latin typeface="Times New Roman" pitchFamily="18" charset="0"/>
              </a:rPr>
              <a:t> </a:t>
            </a:r>
            <a:r>
              <a:rPr lang="en-US" sz="2400" dirty="0" err="1" smtClean="0">
                <a:latin typeface="Times New Roman" pitchFamily="18" charset="0"/>
              </a:rPr>
              <a:t>độ</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tường</a:t>
            </a:r>
            <a:r>
              <a:rPr lang="en-US" sz="2400" dirty="0" smtClean="0">
                <a:latin typeface="Times New Roman" pitchFamily="18" charset="0"/>
              </a:rPr>
              <a:t> </a:t>
            </a:r>
            <a:r>
              <a:rPr lang="en-US" sz="2400" dirty="0" err="1" smtClean="0">
                <a:latin typeface="Times New Roman" pitchFamily="18" charset="0"/>
              </a:rPr>
              <a:t>tác</a:t>
            </a:r>
            <a:r>
              <a:rPr lang="en-US" sz="2400" dirty="0" smtClean="0">
                <a:latin typeface="Times New Roman" pitchFamily="18" charset="0"/>
              </a:rPr>
              <a:t> </a:t>
            </a:r>
            <a:r>
              <a:rPr lang="en-US" sz="2400" dirty="0" err="1" smtClean="0">
                <a:latin typeface="Times New Roman" pitchFamily="18" charset="0"/>
              </a:rPr>
              <a:t>dụng</a:t>
            </a:r>
            <a:r>
              <a:rPr lang="en-US" sz="2400" dirty="0" smtClean="0">
                <a:latin typeface="Times New Roman" pitchFamily="18" charset="0"/>
              </a:rPr>
              <a:t> </a:t>
            </a:r>
            <a:r>
              <a:rPr lang="en-US" sz="2400" dirty="0" err="1" smtClean="0">
                <a:latin typeface="Times New Roman" pitchFamily="18" charset="0"/>
              </a:rPr>
              <a:t>lên</a:t>
            </a:r>
            <a:r>
              <a:rPr lang="en-US" sz="2400" dirty="0" smtClean="0">
                <a:latin typeface="Times New Roman" pitchFamily="18" charset="0"/>
              </a:rPr>
              <a:t> </a:t>
            </a:r>
            <a:r>
              <a:rPr lang="en-US" sz="2400" dirty="0" err="1" smtClean="0">
                <a:latin typeface="Times New Roman" pitchFamily="18" charset="0"/>
              </a:rPr>
              <a:t>võng</a:t>
            </a:r>
            <a:r>
              <a:rPr lang="en-US" sz="2400" dirty="0" smtClean="0">
                <a:latin typeface="Times New Roman" pitchFamily="18" charset="0"/>
              </a:rPr>
              <a:t> </a:t>
            </a:r>
            <a:r>
              <a:rPr lang="en-US" sz="2400" dirty="0" err="1" smtClean="0">
                <a:latin typeface="Times New Roman" pitchFamily="18" charset="0"/>
              </a:rPr>
              <a:t>mạc</a:t>
            </a:r>
            <a:r>
              <a:rPr lang="en-US" sz="2400" dirty="0" smtClean="0">
                <a:latin typeface="Times New Roman" pitchFamily="18" charset="0"/>
              </a:rPr>
              <a:t> </a:t>
            </a:r>
            <a:r>
              <a:rPr lang="en-US" sz="2400" dirty="0" err="1" smtClean="0">
                <a:latin typeface="Times New Roman" pitchFamily="18" charset="0"/>
              </a:rPr>
              <a:t>gây</a:t>
            </a:r>
            <a:r>
              <a:rPr lang="en-US" sz="2400" dirty="0" smtClean="0">
                <a:latin typeface="Times New Roman" pitchFamily="18" charset="0"/>
              </a:rPr>
              <a:t> </a:t>
            </a:r>
            <a:r>
              <a:rPr lang="en-US" sz="2400" dirty="0" err="1" smtClean="0">
                <a:latin typeface="Times New Roman" pitchFamily="18" charset="0"/>
              </a:rPr>
              <a:t>ra</a:t>
            </a:r>
            <a:r>
              <a:rPr lang="en-US" sz="2400" dirty="0" smtClean="0">
                <a:latin typeface="Times New Roman" pitchFamily="18" charset="0"/>
              </a:rPr>
              <a:t> </a:t>
            </a:r>
            <a:r>
              <a:rPr lang="en-US" sz="2400" dirty="0" err="1" smtClean="0">
                <a:latin typeface="Times New Roman" pitchFamily="18" charset="0"/>
              </a:rPr>
              <a:t>cảm</a:t>
            </a:r>
            <a:r>
              <a:rPr lang="en-US" sz="2400" dirty="0" smtClean="0">
                <a:latin typeface="Times New Roman" pitchFamily="18" charset="0"/>
              </a:rPr>
              <a:t> </a:t>
            </a:r>
            <a:r>
              <a:rPr lang="en-US" sz="2400" dirty="0" err="1" smtClean="0">
                <a:latin typeface="Times New Roman" pitchFamily="18" charset="0"/>
              </a:rPr>
              <a:t>giác</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do </a:t>
            </a:r>
            <a:r>
              <a:rPr lang="en-US" sz="2400" dirty="0" err="1" smtClean="0">
                <a:latin typeface="Times New Roman" pitchFamily="18" charset="0"/>
              </a:rPr>
              <a:t>đó</a:t>
            </a:r>
            <a:r>
              <a:rPr lang="en-US" sz="2400" dirty="0" smtClean="0">
                <a:latin typeface="Times New Roman" pitchFamily="18" charset="0"/>
              </a:rPr>
              <a:t> </a:t>
            </a:r>
            <a:r>
              <a:rPr lang="en-US" sz="2400" dirty="0" err="1" smtClean="0">
                <a:latin typeface="Times New Roman" pitchFamily="18" charset="0"/>
              </a:rPr>
              <a:t>véc</a:t>
            </a:r>
            <a:r>
              <a:rPr lang="en-US" sz="2400" dirty="0" smtClean="0">
                <a:latin typeface="Times New Roman" pitchFamily="18" charset="0"/>
              </a:rPr>
              <a:t> </a:t>
            </a:r>
            <a:r>
              <a:rPr lang="en-US" sz="2400" dirty="0" err="1" smtClean="0">
                <a:latin typeface="Times New Roman" pitchFamily="18" charset="0"/>
              </a:rPr>
              <a:t>tơ</a:t>
            </a:r>
            <a:r>
              <a:rPr lang="en-US" sz="2400" dirty="0" smtClean="0">
                <a:latin typeface="Times New Roman" pitchFamily="18" charset="0"/>
              </a:rPr>
              <a:t> </a:t>
            </a:r>
            <a:r>
              <a:rPr lang="en-US" sz="2400" dirty="0" err="1" smtClean="0">
                <a:latin typeface="Times New Roman" pitchFamily="18" charset="0"/>
              </a:rPr>
              <a:t>cường</a:t>
            </a:r>
            <a:r>
              <a:rPr lang="en-US" sz="2400" dirty="0" smtClean="0">
                <a:latin typeface="Times New Roman" pitchFamily="18" charset="0"/>
              </a:rPr>
              <a:t> </a:t>
            </a:r>
            <a:r>
              <a:rPr lang="en-US" sz="2400" dirty="0" err="1" smtClean="0">
                <a:latin typeface="Times New Roman" pitchFamily="18" charset="0"/>
              </a:rPr>
              <a:t>độ</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smtClean="0">
                <a:latin typeface="Times New Roman" pitchFamily="18" charset="0"/>
              </a:rPr>
              <a:t>là</a:t>
            </a:r>
            <a:r>
              <a:rPr lang="en-US" sz="2400" dirty="0" smtClean="0">
                <a:latin typeface="Times New Roman" pitchFamily="18" charset="0"/>
              </a:rPr>
              <a:t> </a:t>
            </a:r>
            <a:r>
              <a:rPr lang="en-US" sz="2400" dirty="0" err="1" smtClean="0">
                <a:latin typeface="Times New Roman" pitchFamily="18" charset="0"/>
              </a:rPr>
              <a:t>véc</a:t>
            </a:r>
            <a:r>
              <a:rPr lang="en-US" sz="2400" dirty="0" smtClean="0">
                <a:latin typeface="Times New Roman" pitchFamily="18" charset="0"/>
              </a:rPr>
              <a:t> </a:t>
            </a:r>
            <a:r>
              <a:rPr lang="en-US" sz="2400" dirty="0" err="1" smtClean="0">
                <a:latin typeface="Times New Roman" pitchFamily="18" charset="0"/>
              </a:rPr>
              <a:t>tơ</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a:t>
            </a:r>
          </a:p>
        </p:txBody>
      </p:sp>
      <p:sp>
        <p:nvSpPr>
          <p:cNvPr id="9" name="Rectangle 8"/>
          <p:cNvSpPr/>
          <p:nvPr/>
        </p:nvSpPr>
        <p:spPr>
          <a:xfrm>
            <a:off x="152400" y="3907073"/>
            <a:ext cx="5316415" cy="830997"/>
          </a:xfrm>
          <a:prstGeom prst="rect">
            <a:avLst/>
          </a:prstGeom>
        </p:spPr>
        <p:txBody>
          <a:bodyPr wrap="square">
            <a:spAutoFit/>
          </a:bodyPr>
          <a:lstStyle/>
          <a:p>
            <a:pPr algn="just"/>
            <a:r>
              <a:rPr lang="en-US" sz="2400" dirty="0" smtClean="0">
                <a:latin typeface="Times New Roman" pitchFamily="18" charset="0"/>
              </a:rPr>
              <a:t>- </a:t>
            </a:r>
            <a:r>
              <a:rPr lang="en-US" sz="2400" dirty="0" err="1" smtClean="0">
                <a:latin typeface="Times New Roman" pitchFamily="18" charset="0"/>
              </a:rPr>
              <a:t>Tập</a:t>
            </a:r>
            <a:r>
              <a:rPr lang="en-US" sz="2400" dirty="0" smtClean="0">
                <a:latin typeface="Times New Roman" pitchFamily="18" charset="0"/>
              </a:rPr>
              <a:t> </a:t>
            </a:r>
            <a:r>
              <a:rPr lang="en-US" sz="2400" dirty="0" err="1" smtClean="0">
                <a:latin typeface="Times New Roman" pitchFamily="18" charset="0"/>
              </a:rPr>
              <a:t>hợp</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bước</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0,38</a:t>
            </a:r>
            <a:r>
              <a:rPr lang="en-US" sz="2400" dirty="0" smtClean="0">
                <a:latin typeface="Times New Roman" pitchFamily="18" charset="0"/>
                <a:cs typeface="Times New Roman" pitchFamily="18" charset="0"/>
              </a:rPr>
              <a:t>µm </a:t>
            </a:r>
            <a:r>
              <a:rPr lang="en-US" sz="2400" dirty="0" err="1" smtClean="0">
                <a:latin typeface="Times New Roman" pitchFamily="18" charset="0"/>
                <a:cs typeface="Times New Roman" pitchFamily="18" charset="0"/>
              </a:rPr>
              <a:t>đến</a:t>
            </a:r>
            <a:r>
              <a:rPr lang="en-US" sz="2400" dirty="0" smtClean="0">
                <a:latin typeface="Times New Roman" pitchFamily="18" charset="0"/>
                <a:cs typeface="Times New Roman" pitchFamily="18" charset="0"/>
              </a:rPr>
              <a:t> 0,75µm </a:t>
            </a:r>
            <a:r>
              <a:rPr lang="en-US" sz="2400" dirty="0" err="1" smtClean="0">
                <a:latin typeface="Times New Roman" pitchFamily="18" charset="0"/>
                <a:cs typeface="Times New Roman" pitchFamily="18" charset="0"/>
              </a:rPr>
              <a:t>tạo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trắng</a:t>
            </a:r>
            <a:endParaRPr lang="en-US" sz="2400" dirty="0" smtClean="0">
              <a:latin typeface="Times New Roman" pitchFamily="18" charset="0"/>
              <a:cs typeface="Times New Roman"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3548902"/>
            <a:ext cx="2839108" cy="3232898"/>
          </a:xfrm>
          <a:prstGeom prst="rect">
            <a:avLst/>
          </a:prstGeom>
        </p:spPr>
      </p:pic>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152400" y="685800"/>
            <a:ext cx="8839200" cy="830997"/>
          </a:xfrm>
          <a:prstGeom prst="rect">
            <a:avLst/>
          </a:prstGeom>
        </p:spPr>
        <p:txBody>
          <a:bodyPr wrap="square">
            <a:spAutoFit/>
          </a:bodyPr>
          <a:lstStyle/>
          <a:p>
            <a:pPr algn="just"/>
            <a:r>
              <a:rPr lang="en-US" sz="2400" b="1" i="1" dirty="0" smtClean="0">
                <a:latin typeface="Times New Roman" pitchFamily="18" charset="0"/>
                <a:cs typeface="Times New Roman" pitchFamily="18" charset="0"/>
              </a:rPr>
              <a:t>2. </a:t>
            </a:r>
            <a:r>
              <a:rPr lang="en-US" sz="2400" b="1" i="1" dirty="0" err="1" smtClean="0">
                <a:latin typeface="Times New Roman" pitchFamily="18" charset="0"/>
                <a:cs typeface="Times New Roman" pitchFamily="18" charset="0"/>
              </a:rPr>
              <a:t>Quang</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lộ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Xét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điểm</a:t>
            </a:r>
            <a:r>
              <a:rPr lang="en-US" sz="2400" dirty="0" smtClean="0">
                <a:latin typeface="Times New Roman" pitchFamily="18" charset="0"/>
                <a:cs typeface="Times New Roman" pitchFamily="18" charset="0"/>
              </a:rPr>
              <a:t> A, B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nhau</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môi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trường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suất</a:t>
            </a:r>
            <a:r>
              <a:rPr lang="en-US" sz="2400" dirty="0" smtClean="0">
                <a:latin typeface="Times New Roman" pitchFamily="18" charset="0"/>
                <a:cs typeface="Times New Roman" pitchFamily="18" charset="0"/>
              </a:rPr>
              <a:t> n</a:t>
            </a:r>
          </a:p>
        </p:txBody>
      </p:sp>
      <p:sp>
        <p:nvSpPr>
          <p:cNvPr id="3" name="TextBox 2"/>
          <p:cNvSpPr txBox="1"/>
          <p:nvPr/>
        </p:nvSpPr>
        <p:spPr>
          <a:xfrm>
            <a:off x="152400" y="1516797"/>
            <a:ext cx="8839200" cy="1200329"/>
          </a:xfrm>
          <a:prstGeom prst="rect">
            <a:avLst/>
          </a:prstGeom>
          <a:noFill/>
        </p:spPr>
        <p:txBody>
          <a:bodyPr wrap="square" rtlCol="0">
            <a:spAutoFit/>
          </a:bodyPr>
          <a:lstStyle/>
          <a:p>
            <a:pPr algn="just"/>
            <a:r>
              <a:rPr lang="vi-VN" sz="2400" dirty="0" smtClean="0">
                <a:solidFill>
                  <a:srgbClr val="FF0000"/>
                </a:solidFill>
                <a:latin typeface="+mj-lt"/>
              </a:rPr>
              <a:t>Định nghĩa</a:t>
            </a:r>
            <a:r>
              <a:rPr lang="vi-VN" sz="2400" dirty="0" smtClean="0">
                <a:latin typeface="+mj-lt"/>
              </a:rPr>
              <a:t>: Quang lộ giữa hai điểm A, B là đoạn đường ánh sáng truyền được trong chân không với cùng khoảng thời gian t cần thiết để sóng ánh sáng đi được đoạn đường </a:t>
            </a:r>
            <a:r>
              <a:rPr lang="en-US" sz="2400" dirty="0" smtClean="0">
                <a:latin typeface="+mj-lt"/>
              </a:rPr>
              <a:t>r</a:t>
            </a:r>
            <a:r>
              <a:rPr lang="vi-VN" sz="2400" dirty="0" smtClean="0">
                <a:latin typeface="+mj-lt"/>
              </a:rPr>
              <a:t> trong môi trường chiết suất n. </a:t>
            </a:r>
            <a:endParaRPr lang="en-US" sz="2400" dirty="0">
              <a:latin typeface="+mj-lt"/>
            </a:endParaRPr>
          </a:p>
        </p:txBody>
      </p:sp>
      <p:sp>
        <p:nvSpPr>
          <p:cNvPr id="6" name="Rectangle 5"/>
          <p:cNvSpPr/>
          <p:nvPr/>
        </p:nvSpPr>
        <p:spPr>
          <a:xfrm>
            <a:off x="3886200" y="2717126"/>
            <a:ext cx="1063179" cy="461665"/>
          </a:xfrm>
          <a:prstGeom prst="rect">
            <a:avLst/>
          </a:prstGeom>
        </p:spPr>
        <p:txBody>
          <a:bodyPr wrap="square">
            <a:spAutoFit/>
          </a:bodyPr>
          <a:lstStyle/>
          <a:p>
            <a:pPr marL="609600" indent="-609600"/>
            <a:r>
              <a:rPr lang="en-US" sz="2400" dirty="0" smtClean="0">
                <a:solidFill>
                  <a:schemeClr val="tx2"/>
                </a:solidFill>
                <a:latin typeface="Times New Roman" pitchFamily="18" charset="0"/>
                <a:cs typeface="Times New Roman" pitchFamily="18" charset="0"/>
              </a:rPr>
              <a:t>L = nr</a:t>
            </a:r>
          </a:p>
        </p:txBody>
      </p:sp>
      <p:sp>
        <p:nvSpPr>
          <p:cNvPr id="7" name="Rectangle 6"/>
          <p:cNvSpPr/>
          <p:nvPr/>
        </p:nvSpPr>
        <p:spPr>
          <a:xfrm>
            <a:off x="164122" y="3109849"/>
            <a:ext cx="8827477" cy="830997"/>
          </a:xfrm>
          <a:prstGeom prst="rect">
            <a:avLst/>
          </a:prstGeom>
        </p:spPr>
        <p:txBody>
          <a:bodyPr wrap="square">
            <a:spAutoFit/>
          </a:bodyPr>
          <a:lstStyle/>
          <a:p>
            <a:pPr algn="just"/>
            <a:r>
              <a:rPr lang="en-US" sz="2400" dirty="0" err="1" smtClean="0">
                <a:latin typeface="Times New Roman" pitchFamily="18" charset="0"/>
                <a:cs typeface="Times New Roman" pitchFamily="18" charset="0"/>
              </a:rPr>
              <a:t>Nếu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truyền</a:t>
            </a:r>
            <a:r>
              <a:rPr lang="en-US" sz="2400" dirty="0" smtClean="0">
                <a:latin typeface="Times New Roman" pitchFamily="18" charset="0"/>
                <a:cs typeface="Times New Roman" pitchFamily="18" charset="0"/>
              </a:rPr>
              <a:t> qua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môi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trường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suất</a:t>
            </a:r>
            <a:r>
              <a:rPr lang="en-US" sz="2400" dirty="0" smtClean="0">
                <a:latin typeface="Times New Roman" pitchFamily="18" charset="0"/>
                <a:cs typeface="Times New Roman" pitchFamily="18" charset="0"/>
              </a:rPr>
              <a:t> n</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lộ</a:t>
            </a:r>
            <a:r>
              <a:rPr lang="en-US" sz="2400" dirty="0" smtClean="0">
                <a:latin typeface="Times New Roman" pitchFamily="18" charset="0"/>
                <a:cs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3880749359"/>
              </p:ext>
            </p:extLst>
          </p:nvPr>
        </p:nvGraphicFramePr>
        <p:xfrm>
          <a:off x="3730625" y="3657600"/>
          <a:ext cx="1371600" cy="698500"/>
        </p:xfrm>
        <a:graphic>
          <a:graphicData uri="http://schemas.openxmlformats.org/presentationml/2006/ole">
            <mc:AlternateContent xmlns:mc="http://schemas.openxmlformats.org/markup-compatibility/2006">
              <mc:Choice xmlns:v="urn:schemas-microsoft-com:vml" Requires="v">
                <p:oleObj spid="_x0000_s1076" name="Equation" r:id="rId3" imgW="672840" imgH="342720" progId="Equation.3">
                  <p:embed/>
                </p:oleObj>
              </mc:Choice>
              <mc:Fallback>
                <p:oleObj name="Equation" r:id="rId3" imgW="672840" imgH="342720" progId="Equation.3">
                  <p:embed/>
                  <p:pic>
                    <p:nvPicPr>
                      <p:cNvPr id="0" name="Object 4"/>
                      <p:cNvPicPr>
                        <a:picLocks noChangeAspect="1" noChangeArrowheads="1"/>
                      </p:cNvPicPr>
                      <p:nvPr/>
                    </p:nvPicPr>
                    <p:blipFill>
                      <a:blip r:embed="rId4"/>
                      <a:srcRect/>
                      <a:stretch>
                        <a:fillRect/>
                      </a:stretch>
                    </p:blipFill>
                    <p:spPr bwMode="auto">
                      <a:xfrm>
                        <a:off x="3730625" y="3657600"/>
                        <a:ext cx="1371600" cy="6985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5729471" cy="461665"/>
          </a:xfrm>
          <a:prstGeom prst="rect">
            <a:avLst/>
          </a:prstGeom>
        </p:spPr>
        <p:txBody>
          <a:bodyPr wrap="square">
            <a:spAutoFit/>
          </a:bodyPr>
          <a:lstStyle/>
          <a:p>
            <a:r>
              <a:rPr lang="en-US" sz="2400" b="1" i="1" dirty="0" smtClean="0">
                <a:latin typeface="Times New Roman" pitchFamily="18" charset="0"/>
              </a:rPr>
              <a:t>3. </a:t>
            </a:r>
            <a:r>
              <a:rPr lang="en-US" sz="2400" b="1" i="1" dirty="0" err="1" smtClean="0">
                <a:latin typeface="Times New Roman" pitchFamily="18" charset="0"/>
              </a:rPr>
              <a:t>Hàm</a:t>
            </a:r>
            <a:r>
              <a:rPr lang="en-US" sz="2400" b="1" i="1" dirty="0" smtClean="0">
                <a:latin typeface="Times New Roman" pitchFamily="18" charset="0"/>
              </a:rPr>
              <a:t> </a:t>
            </a:r>
            <a:r>
              <a:rPr lang="en-US" sz="2400" b="1" i="1" dirty="0" err="1" smtClean="0">
                <a:latin typeface="Times New Roman" pitchFamily="18" charset="0"/>
              </a:rPr>
              <a:t>sóng</a:t>
            </a:r>
            <a:r>
              <a:rPr lang="en-US" sz="2400" b="1" i="1" dirty="0" smtClean="0">
                <a:latin typeface="Times New Roman" pitchFamily="18" charset="0"/>
              </a:rPr>
              <a:t> </a:t>
            </a:r>
            <a:r>
              <a:rPr lang="en-US" sz="2400" b="1" i="1" dirty="0" err="1" smtClean="0">
                <a:latin typeface="Times New Roman" pitchFamily="18" charset="0"/>
              </a:rPr>
              <a:t>ánh</a:t>
            </a:r>
            <a:r>
              <a:rPr lang="en-US" sz="2400" b="1" i="1" dirty="0" smtClean="0">
                <a:latin typeface="Times New Roman" pitchFamily="18" charset="0"/>
              </a:rPr>
              <a:t> </a:t>
            </a:r>
            <a:r>
              <a:rPr lang="en-US" sz="2400" b="1" i="1" dirty="0" err="1" smtClean="0">
                <a:latin typeface="Times New Roman" pitchFamily="18" charset="0"/>
              </a:rPr>
              <a:t>sáng</a:t>
            </a:r>
            <a:r>
              <a:rPr lang="en-US" sz="2400" b="1" i="1" dirty="0" smtClean="0">
                <a:latin typeface="Times New Roman" pitchFamily="18" charset="0"/>
              </a:rPr>
              <a:t>:</a:t>
            </a:r>
            <a:r>
              <a:rPr lang="en-US" sz="2400" dirty="0" smtClean="0">
                <a:latin typeface="Times New Roman" pitchFamily="18" charset="0"/>
              </a:rPr>
              <a:t> </a:t>
            </a:r>
            <a:endParaRPr lang="en-US" sz="2400" dirty="0"/>
          </a:p>
        </p:txBody>
      </p:sp>
      <p:sp>
        <p:nvSpPr>
          <p:cNvPr id="3" name="Rectangle 2"/>
          <p:cNvSpPr/>
          <p:nvPr/>
        </p:nvSpPr>
        <p:spPr>
          <a:xfrm>
            <a:off x="152400" y="990600"/>
            <a:ext cx="8763000" cy="830997"/>
          </a:xfrm>
          <a:prstGeom prst="rect">
            <a:avLst/>
          </a:prstGeom>
        </p:spPr>
        <p:txBody>
          <a:bodyPr wrap="square">
            <a:spAutoFit/>
          </a:bodyPr>
          <a:lstStyle/>
          <a:p>
            <a:pPr algn="just"/>
            <a:r>
              <a:rPr lang="en-US" sz="2400" dirty="0" err="1" smtClean="0">
                <a:latin typeface="Times New Roman" pitchFamily="18" charset="0"/>
              </a:rPr>
              <a:t>Xét</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phẳng</a:t>
            </a:r>
            <a:r>
              <a:rPr lang="en-US" sz="2400" dirty="0" smtClean="0">
                <a:latin typeface="Times New Roman" pitchFamily="18" charset="0"/>
              </a:rPr>
              <a:t> </a:t>
            </a:r>
            <a:r>
              <a:rPr lang="en-US" sz="2400" dirty="0" err="1" smtClean="0">
                <a:latin typeface="Times New Roman" pitchFamily="18" charset="0"/>
              </a:rPr>
              <a:t>đơn</a:t>
            </a:r>
            <a:r>
              <a:rPr lang="en-US" sz="2400" dirty="0" smtClean="0">
                <a:latin typeface="Times New Roman" pitchFamily="18" charset="0"/>
              </a:rPr>
              <a:t> </a:t>
            </a:r>
            <a:r>
              <a:rPr lang="en-US" sz="2400" dirty="0" err="1" smtClean="0">
                <a:latin typeface="Times New Roman" pitchFamily="18" charset="0"/>
              </a:rPr>
              <a:t>sắc</a:t>
            </a:r>
            <a:r>
              <a:rPr lang="en-US" sz="2400" dirty="0" smtClean="0">
                <a:latin typeface="Times New Roman" pitchFamily="18" charset="0"/>
              </a:rPr>
              <a:t>, </a:t>
            </a:r>
            <a:r>
              <a:rPr lang="en-US" sz="2400" dirty="0" err="1" smtClean="0">
                <a:latin typeface="Times New Roman" pitchFamily="18" charset="0"/>
              </a:rPr>
              <a:t>truyền</a:t>
            </a:r>
            <a:r>
              <a:rPr lang="en-US" sz="2400" dirty="0" smtClean="0">
                <a:latin typeface="Times New Roman" pitchFamily="18" charset="0"/>
              </a:rPr>
              <a:t> </a:t>
            </a:r>
            <a:r>
              <a:rPr lang="en-US" sz="2400" dirty="0" err="1" smtClean="0">
                <a:latin typeface="Times New Roman" pitchFamily="18" charset="0"/>
              </a:rPr>
              <a:t>đi</a:t>
            </a:r>
            <a:r>
              <a:rPr lang="en-US" sz="2400" dirty="0">
                <a:latin typeface="Times New Roman" pitchFamily="18" charset="0"/>
              </a:rPr>
              <a:t> </a:t>
            </a:r>
            <a:r>
              <a:rPr lang="en-US" sz="2400" dirty="0" err="1" smtClean="0">
                <a:latin typeface="Times New Roman" pitchFamily="18" charset="0"/>
              </a:rPr>
              <a:t>với</a:t>
            </a:r>
            <a:r>
              <a:rPr lang="en-US" sz="2400" dirty="0" smtClean="0">
                <a:latin typeface="Times New Roman" pitchFamily="18" charset="0"/>
              </a:rPr>
              <a:t> </a:t>
            </a:r>
            <a:r>
              <a:rPr lang="en-US" sz="2400" dirty="0" err="1" smtClean="0">
                <a:latin typeface="Times New Roman" pitchFamily="18" charset="0"/>
              </a:rPr>
              <a:t>vận</a:t>
            </a:r>
            <a:r>
              <a:rPr lang="en-US" sz="2400" dirty="0" smtClean="0">
                <a:latin typeface="Times New Roman" pitchFamily="18" charset="0"/>
              </a:rPr>
              <a:t> </a:t>
            </a:r>
            <a:r>
              <a:rPr lang="en-US" sz="2400" dirty="0" err="1" smtClean="0">
                <a:latin typeface="Times New Roman" pitchFamily="18" charset="0"/>
              </a:rPr>
              <a:t>tốc</a:t>
            </a:r>
            <a:r>
              <a:rPr lang="en-US" sz="2400" dirty="0" smtClean="0">
                <a:latin typeface="Times New Roman" pitchFamily="18" charset="0"/>
              </a:rPr>
              <a:t> </a:t>
            </a:r>
            <a:r>
              <a:rPr lang="en-US" sz="2400" i="1" dirty="0" smtClean="0">
                <a:latin typeface="Times New Roman" pitchFamily="18" charset="0"/>
              </a:rPr>
              <a:t>v</a:t>
            </a:r>
            <a:r>
              <a:rPr lang="en-US" sz="2400" dirty="0" smtClean="0">
                <a:latin typeface="Times New Roman" pitchFamily="18" charset="0"/>
              </a:rPr>
              <a:t> </a:t>
            </a:r>
            <a:r>
              <a:rPr lang="en-US" sz="2400" dirty="0" err="1" smtClean="0">
                <a:latin typeface="Times New Roman" pitchFamily="18" charset="0"/>
              </a:rPr>
              <a:t>trong</a:t>
            </a:r>
            <a:r>
              <a:rPr lang="en-US" sz="2400" dirty="0" smtClean="0">
                <a:latin typeface="Times New Roman" pitchFamily="18" charset="0"/>
              </a:rPr>
              <a:t> </a:t>
            </a:r>
            <a:r>
              <a:rPr lang="en-US" sz="2400" dirty="0" err="1" smtClean="0">
                <a:latin typeface="Times New Roman" pitchFamily="18" charset="0"/>
              </a:rPr>
              <a:t>môi</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smtClean="0">
                <a:latin typeface="Times New Roman" pitchFamily="18" charset="0"/>
              </a:rPr>
              <a:t>chiết</a:t>
            </a:r>
            <a:r>
              <a:rPr lang="en-US" sz="2400" dirty="0" smtClean="0">
                <a:latin typeface="Times New Roman" pitchFamily="18" charset="0"/>
              </a:rPr>
              <a:t> </a:t>
            </a:r>
            <a:r>
              <a:rPr lang="en-US" sz="2400" dirty="0" err="1" smtClean="0">
                <a:latin typeface="Times New Roman" pitchFamily="18" charset="0"/>
              </a:rPr>
              <a:t>suất</a:t>
            </a:r>
            <a:r>
              <a:rPr lang="en-US" sz="2400" dirty="0" smtClean="0">
                <a:latin typeface="Times New Roman" pitchFamily="18" charset="0"/>
              </a:rPr>
              <a:t> n.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256" y="1483412"/>
            <a:ext cx="3250701" cy="1183588"/>
          </a:xfrm>
          <a:prstGeom prst="rect">
            <a:avLst/>
          </a:prstGeom>
        </p:spPr>
      </p:pic>
      <p:sp>
        <p:nvSpPr>
          <p:cNvPr id="7" name="Rectangle 6"/>
          <p:cNvSpPr/>
          <p:nvPr/>
        </p:nvSpPr>
        <p:spPr>
          <a:xfrm>
            <a:off x="152400" y="1752600"/>
            <a:ext cx="6352924" cy="461665"/>
          </a:xfrm>
          <a:prstGeom prst="rect">
            <a:avLst/>
          </a:prstGeom>
        </p:spPr>
        <p:txBody>
          <a:bodyPr wrap="square">
            <a:spAutoFit/>
          </a:bodyPr>
          <a:lstStyle/>
          <a:p>
            <a:r>
              <a:rPr lang="en-US" sz="2400" dirty="0" err="1" smtClean="0">
                <a:latin typeface="Times New Roman" pitchFamily="18" charset="0"/>
              </a:rPr>
              <a:t>Gỉa</a:t>
            </a:r>
            <a:r>
              <a:rPr lang="en-US" sz="2400" dirty="0" smtClean="0">
                <a:latin typeface="Times New Roman" pitchFamily="18" charset="0"/>
              </a:rPr>
              <a:t> </a:t>
            </a:r>
            <a:r>
              <a:rPr lang="en-US" sz="2400" dirty="0" err="1" smtClean="0">
                <a:latin typeface="Times New Roman" pitchFamily="18" charset="0"/>
              </a:rPr>
              <a:t>sử</a:t>
            </a:r>
            <a:r>
              <a:rPr lang="en-US" sz="2400" dirty="0" smtClean="0">
                <a:latin typeface="Times New Roman" pitchFamily="18" charset="0"/>
              </a:rPr>
              <a:t> </a:t>
            </a:r>
            <a:r>
              <a:rPr lang="en-US" sz="2400" dirty="0" err="1" smtClean="0">
                <a:latin typeface="Times New Roman" pitchFamily="18" charset="0"/>
              </a:rPr>
              <a:t>tại</a:t>
            </a:r>
            <a:r>
              <a:rPr lang="en-US" sz="2400" dirty="0" smtClean="0">
                <a:latin typeface="Times New Roman" pitchFamily="18" charset="0"/>
              </a:rPr>
              <a:t> O </a:t>
            </a:r>
            <a:r>
              <a:rPr lang="en-US" sz="2400" dirty="0" err="1" smtClean="0">
                <a:latin typeface="Times New Roman" pitchFamily="18" charset="0"/>
              </a:rPr>
              <a:t>phương</a:t>
            </a:r>
            <a:r>
              <a:rPr lang="en-US" sz="2400" dirty="0" smtClean="0">
                <a:latin typeface="Times New Roman" pitchFamily="18" charset="0"/>
              </a:rPr>
              <a:t> </a:t>
            </a:r>
            <a:r>
              <a:rPr lang="en-US" sz="2400" dirty="0" err="1" smtClean="0">
                <a:latin typeface="Times New Roman" pitchFamily="18" charset="0"/>
              </a:rPr>
              <a:t>trình</a:t>
            </a:r>
            <a:r>
              <a:rPr lang="en-US" sz="2400" dirty="0" smtClean="0">
                <a:latin typeface="Times New Roman" pitchFamily="18" charset="0"/>
              </a:rPr>
              <a:t> </a:t>
            </a:r>
            <a:r>
              <a:rPr lang="en-US" sz="2400" dirty="0" err="1" smtClean="0">
                <a:latin typeface="Times New Roman" pitchFamily="18" charset="0"/>
              </a:rPr>
              <a:t>dao</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196966680"/>
              </p:ext>
            </p:extLst>
          </p:nvPr>
        </p:nvGraphicFramePr>
        <p:xfrm>
          <a:off x="2531452" y="2214265"/>
          <a:ext cx="1990725" cy="398462"/>
        </p:xfrm>
        <a:graphic>
          <a:graphicData uri="http://schemas.openxmlformats.org/presentationml/2006/ole">
            <mc:AlternateContent xmlns:mc="http://schemas.openxmlformats.org/markup-compatibility/2006">
              <mc:Choice xmlns:v="urn:schemas-microsoft-com:vml" Requires="v">
                <p:oleObj spid="_x0000_s2250" name="Equation" r:id="rId4" imgW="1002865" imgH="203112" progId="Equation.3">
                  <p:embed/>
                </p:oleObj>
              </mc:Choice>
              <mc:Fallback>
                <p:oleObj name="Equation" r:id="rId4" imgW="1002865" imgH="20311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1452" y="2214265"/>
                        <a:ext cx="19907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152400" y="2514601"/>
            <a:ext cx="8763000" cy="461665"/>
          </a:xfrm>
          <a:prstGeom prst="rect">
            <a:avLst/>
          </a:prstGeom>
        </p:spPr>
        <p:txBody>
          <a:bodyPr wrap="square">
            <a:spAutoFit/>
          </a:bodyPr>
          <a:lstStyle/>
          <a:p>
            <a:r>
              <a:rPr lang="en-US" sz="2400" dirty="0" err="1" smtClean="0">
                <a:latin typeface="Times New Roman" pitchFamily="18" charset="0"/>
              </a:rPr>
              <a:t>Tại</a:t>
            </a:r>
            <a:r>
              <a:rPr lang="en-US" sz="2400" dirty="0" smtClean="0">
                <a:latin typeface="Times New Roman" pitchFamily="18" charset="0"/>
              </a:rPr>
              <a:t> M </a:t>
            </a:r>
            <a:r>
              <a:rPr lang="en-US" sz="2400" dirty="0" err="1" smtClean="0">
                <a:latin typeface="Times New Roman" pitchFamily="18" charset="0"/>
              </a:rPr>
              <a:t>cách</a:t>
            </a:r>
            <a:r>
              <a:rPr lang="en-US" sz="2400" dirty="0" smtClean="0">
                <a:latin typeface="Times New Roman" pitchFamily="18" charset="0"/>
              </a:rPr>
              <a:t> O </a:t>
            </a:r>
            <a:r>
              <a:rPr lang="en-US" sz="2400" dirty="0" err="1" smtClean="0">
                <a:latin typeface="Times New Roman" pitchFamily="18" charset="0"/>
              </a:rPr>
              <a:t>một</a:t>
            </a:r>
            <a:r>
              <a:rPr lang="en-US" sz="2400" dirty="0" smtClean="0">
                <a:latin typeface="Times New Roman" pitchFamily="18" charset="0"/>
              </a:rPr>
              <a:t> </a:t>
            </a:r>
            <a:r>
              <a:rPr lang="en-US" sz="2400" dirty="0" err="1" smtClean="0">
                <a:latin typeface="Times New Roman" pitchFamily="18" charset="0"/>
              </a:rPr>
              <a:t>khoảng</a:t>
            </a:r>
            <a:r>
              <a:rPr lang="en-US" sz="2400" dirty="0" smtClean="0">
                <a:latin typeface="Times New Roman" pitchFamily="18" charset="0"/>
              </a:rPr>
              <a:t> </a:t>
            </a:r>
            <a:r>
              <a:rPr lang="en-US" sz="2400" i="1" dirty="0" smtClean="0">
                <a:latin typeface="Times New Roman" pitchFamily="18" charset="0"/>
              </a:rPr>
              <a:t>r </a:t>
            </a:r>
            <a:r>
              <a:rPr lang="en-US" sz="2400" dirty="0" err="1" smtClean="0">
                <a:latin typeface="Times New Roman" pitchFamily="18" charset="0"/>
              </a:rPr>
              <a:t>phương</a:t>
            </a:r>
            <a:r>
              <a:rPr lang="en-US" sz="2400" dirty="0" smtClean="0">
                <a:latin typeface="Times New Roman" pitchFamily="18" charset="0"/>
              </a:rPr>
              <a:t> </a:t>
            </a:r>
            <a:r>
              <a:rPr lang="en-US" sz="2400" dirty="0" err="1" smtClean="0">
                <a:latin typeface="Times New Roman" pitchFamily="18" charset="0"/>
              </a:rPr>
              <a:t>trình</a:t>
            </a:r>
            <a:r>
              <a:rPr lang="en-US" sz="2400" dirty="0" smtClean="0">
                <a:latin typeface="Times New Roman" pitchFamily="18" charset="0"/>
              </a:rPr>
              <a:t>  </a:t>
            </a:r>
            <a:r>
              <a:rPr lang="en-US" sz="2400" dirty="0" err="1" smtClean="0">
                <a:latin typeface="Times New Roman" pitchFamily="18" charset="0"/>
              </a:rPr>
              <a:t>dao</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a:t>
            </a:r>
          </a:p>
        </p:txBody>
      </p:sp>
      <p:graphicFrame>
        <p:nvGraphicFramePr>
          <p:cNvPr id="10" name="Object 9"/>
          <p:cNvGraphicFramePr>
            <a:graphicFrameLocks noChangeAspect="1"/>
          </p:cNvGraphicFramePr>
          <p:nvPr>
            <p:extLst>
              <p:ext uri="{D42A27DB-BD31-4B8C-83A1-F6EECF244321}">
                <p14:modId xmlns:p14="http://schemas.microsoft.com/office/powerpoint/2010/main" val="3952670389"/>
              </p:ext>
            </p:extLst>
          </p:nvPr>
        </p:nvGraphicFramePr>
        <p:xfrm>
          <a:off x="1544638" y="2981325"/>
          <a:ext cx="5649912" cy="960438"/>
        </p:xfrm>
        <a:graphic>
          <a:graphicData uri="http://schemas.openxmlformats.org/presentationml/2006/ole">
            <mc:AlternateContent xmlns:mc="http://schemas.openxmlformats.org/markup-compatibility/2006">
              <mc:Choice xmlns:v="urn:schemas-microsoft-com:vml" Requires="v">
                <p:oleObj spid="_x0000_s2251" name="Equation" r:id="rId6" imgW="2679480" imgH="457200" progId="Equation.3">
                  <p:embed/>
                </p:oleObj>
              </mc:Choice>
              <mc:Fallback>
                <p:oleObj name="Equation" r:id="rId6" imgW="2679480" imgH="457200" progId="Equation.3">
                  <p:embed/>
                  <p:pic>
                    <p:nvPicPr>
                      <p:cNvPr id="0" name="Object 7"/>
                      <p:cNvPicPr>
                        <a:picLocks noChangeAspect="1" noChangeArrowheads="1"/>
                      </p:cNvPicPr>
                      <p:nvPr/>
                    </p:nvPicPr>
                    <p:blipFill>
                      <a:blip r:embed="rId7"/>
                      <a:srcRect/>
                      <a:stretch>
                        <a:fillRect/>
                      </a:stretch>
                    </p:blipFill>
                    <p:spPr bwMode="auto">
                      <a:xfrm>
                        <a:off x="1544638" y="2981325"/>
                        <a:ext cx="5649912"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729319563"/>
              </p:ext>
            </p:extLst>
          </p:nvPr>
        </p:nvGraphicFramePr>
        <p:xfrm>
          <a:off x="1066800" y="3900487"/>
          <a:ext cx="6291263" cy="823913"/>
        </p:xfrm>
        <a:graphic>
          <a:graphicData uri="http://schemas.openxmlformats.org/presentationml/2006/ole">
            <mc:AlternateContent xmlns:mc="http://schemas.openxmlformats.org/markup-compatibility/2006">
              <mc:Choice xmlns:v="urn:schemas-microsoft-com:vml" Requires="v">
                <p:oleObj spid="_x0000_s2252" name="Equation" r:id="rId8" imgW="2984400" imgH="393480" progId="Equation.3">
                  <p:embed/>
                </p:oleObj>
              </mc:Choice>
              <mc:Fallback>
                <p:oleObj name="Equation" r:id="rId8" imgW="2984400" imgH="393480" progId="Equation.3">
                  <p:embed/>
                  <p:pic>
                    <p:nvPicPr>
                      <p:cNvPr id="0" name="Object 7"/>
                      <p:cNvPicPr>
                        <a:picLocks noChangeAspect="1" noChangeArrowheads="1"/>
                      </p:cNvPicPr>
                      <p:nvPr/>
                    </p:nvPicPr>
                    <p:blipFill>
                      <a:blip r:embed="rId9"/>
                      <a:srcRect/>
                      <a:stretch>
                        <a:fillRect/>
                      </a:stretch>
                    </p:blipFill>
                    <p:spPr bwMode="auto">
                      <a:xfrm>
                        <a:off x="1066800" y="3900487"/>
                        <a:ext cx="629126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538042101"/>
              </p:ext>
            </p:extLst>
          </p:nvPr>
        </p:nvGraphicFramePr>
        <p:xfrm>
          <a:off x="2514600" y="4724400"/>
          <a:ext cx="3586162" cy="823913"/>
        </p:xfrm>
        <a:graphic>
          <a:graphicData uri="http://schemas.openxmlformats.org/presentationml/2006/ole">
            <mc:AlternateContent xmlns:mc="http://schemas.openxmlformats.org/markup-compatibility/2006">
              <mc:Choice xmlns:v="urn:schemas-microsoft-com:vml" Requires="v">
                <p:oleObj spid="_x0000_s2253" name="Equation" r:id="rId10" imgW="1701720" imgH="393480" progId="Equation.3">
                  <p:embed/>
                </p:oleObj>
              </mc:Choice>
              <mc:Fallback>
                <p:oleObj name="Equation" r:id="rId10" imgW="1701720" imgH="393480" progId="Equation.3">
                  <p:embed/>
                  <p:pic>
                    <p:nvPicPr>
                      <p:cNvPr id="0" name="Object 10"/>
                      <p:cNvPicPr>
                        <a:picLocks noChangeAspect="1" noChangeArrowheads="1"/>
                      </p:cNvPicPr>
                      <p:nvPr/>
                    </p:nvPicPr>
                    <p:blipFill>
                      <a:blip r:embed="rId11"/>
                      <a:srcRect/>
                      <a:stretch>
                        <a:fillRect/>
                      </a:stretch>
                    </p:blipFill>
                    <p:spPr bwMode="auto">
                      <a:xfrm>
                        <a:off x="2514600" y="4724400"/>
                        <a:ext cx="3586162"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0"/>
            <a:ext cx="5491425" cy="461665"/>
          </a:xfrm>
          <a:prstGeom prst="rect">
            <a:avLst/>
          </a:prstGeom>
        </p:spPr>
        <p:txBody>
          <a:bodyPr wrap="square">
            <a:spAutoFit/>
          </a:bodyPr>
          <a:lstStyle/>
          <a:p>
            <a:r>
              <a:rPr lang="en-US" sz="2400" b="1" i="1" dirty="0" smtClean="0">
                <a:latin typeface="Times New Roman" pitchFamily="18" charset="0"/>
              </a:rPr>
              <a:t>4. </a:t>
            </a:r>
            <a:r>
              <a:rPr lang="en-US" sz="2400" b="1" i="1" dirty="0" err="1" smtClean="0">
                <a:latin typeface="Times New Roman" pitchFamily="18" charset="0"/>
              </a:rPr>
              <a:t>Cường</a:t>
            </a:r>
            <a:r>
              <a:rPr lang="en-US" sz="2400" b="1" i="1" dirty="0" smtClean="0">
                <a:latin typeface="Times New Roman" pitchFamily="18" charset="0"/>
              </a:rPr>
              <a:t> </a:t>
            </a:r>
            <a:r>
              <a:rPr lang="en-US" sz="2400" b="1" i="1" dirty="0" err="1" smtClean="0">
                <a:latin typeface="Times New Roman" pitchFamily="18" charset="0"/>
              </a:rPr>
              <a:t>độ</a:t>
            </a:r>
            <a:r>
              <a:rPr lang="en-US" sz="2400" b="1" i="1" dirty="0" smtClean="0">
                <a:latin typeface="Times New Roman" pitchFamily="18" charset="0"/>
              </a:rPr>
              <a:t> </a:t>
            </a:r>
            <a:r>
              <a:rPr lang="en-US" sz="2400" b="1" i="1" dirty="0" err="1" smtClean="0">
                <a:latin typeface="Times New Roman" pitchFamily="18" charset="0"/>
              </a:rPr>
              <a:t>sáng</a:t>
            </a:r>
            <a:r>
              <a:rPr lang="en-US" sz="2400" dirty="0" smtClean="0">
                <a:latin typeface="Times New Roman" pitchFamily="18" charset="0"/>
              </a:rPr>
              <a:t>: </a:t>
            </a:r>
            <a:endParaRPr lang="en-US" sz="2400" dirty="0"/>
          </a:p>
        </p:txBody>
      </p:sp>
      <p:sp>
        <p:nvSpPr>
          <p:cNvPr id="3" name="Rectangle 2"/>
          <p:cNvSpPr/>
          <p:nvPr/>
        </p:nvSpPr>
        <p:spPr>
          <a:xfrm>
            <a:off x="152400" y="1066800"/>
            <a:ext cx="8763000" cy="1569660"/>
          </a:xfrm>
          <a:prstGeom prst="rect">
            <a:avLst/>
          </a:prstGeom>
        </p:spPr>
        <p:txBody>
          <a:bodyPr wrap="square">
            <a:spAutoFit/>
          </a:bodyPr>
          <a:lstStyle/>
          <a:p>
            <a:pPr algn="just"/>
            <a:r>
              <a:rPr lang="vi-VN" sz="2400" dirty="0" smtClean="0">
                <a:solidFill>
                  <a:srgbClr val="FF0000"/>
                </a:solidFill>
                <a:latin typeface="+mj-lt"/>
              </a:rPr>
              <a:t>Định nghĩa</a:t>
            </a:r>
            <a:r>
              <a:rPr lang="vi-VN" sz="2400" dirty="0" smtClean="0">
                <a:latin typeface="+mj-lt"/>
              </a:rPr>
              <a:t>: Cường độ sáng tại một điểm là đại lượng có trị số bằng năng lượng trung bình của sóng ánh sáng truyền qua một đơn vị diện tích đặt vuông góc với phương truyền sáng trong một đơn vị thời gian. </a:t>
            </a:r>
            <a:endParaRPr lang="en-US" sz="2400" dirty="0">
              <a:latin typeface="+mj-lt"/>
            </a:endParaRPr>
          </a:p>
        </p:txBody>
      </p:sp>
      <p:sp>
        <p:nvSpPr>
          <p:cNvPr id="6" name="Rectangle 5"/>
          <p:cNvSpPr/>
          <p:nvPr/>
        </p:nvSpPr>
        <p:spPr>
          <a:xfrm>
            <a:off x="3062751" y="2438400"/>
            <a:ext cx="2347449" cy="461665"/>
          </a:xfrm>
          <a:prstGeom prst="rect">
            <a:avLst/>
          </a:prstGeom>
        </p:spPr>
        <p:txBody>
          <a:bodyPr wrap="square">
            <a:spAutoFit/>
          </a:bodyPr>
          <a:lstStyle/>
          <a:p>
            <a:r>
              <a:rPr lang="en-US" sz="2400" dirty="0" smtClean="0">
                <a:solidFill>
                  <a:srgbClr val="FF0000"/>
                </a:solidFill>
                <a:latin typeface="Times New Roman" pitchFamily="18" charset="0"/>
              </a:rPr>
              <a:t>I  = A</a:t>
            </a:r>
            <a:r>
              <a:rPr lang="en-US" sz="2400" baseline="30000" dirty="0" smtClean="0">
                <a:solidFill>
                  <a:srgbClr val="FF0000"/>
                </a:solidFill>
                <a:latin typeface="Times New Roman" pitchFamily="18" charset="0"/>
              </a:rPr>
              <a:t>2</a:t>
            </a:r>
          </a:p>
        </p:txBody>
      </p:sp>
      <p:sp>
        <p:nvSpPr>
          <p:cNvPr id="7" name="Rectangle 6"/>
          <p:cNvSpPr/>
          <p:nvPr/>
        </p:nvSpPr>
        <p:spPr>
          <a:xfrm>
            <a:off x="76200" y="2814935"/>
            <a:ext cx="6163026" cy="461665"/>
          </a:xfrm>
          <a:prstGeom prst="rect">
            <a:avLst/>
          </a:prstGeom>
        </p:spPr>
        <p:txBody>
          <a:bodyPr wrap="square">
            <a:spAutoFit/>
          </a:bodyPr>
          <a:lstStyle/>
          <a:p>
            <a:r>
              <a:rPr lang="en-US" sz="2400" b="1" i="1" dirty="0" smtClean="0">
                <a:latin typeface="Times New Roman" pitchFamily="18" charset="0"/>
              </a:rPr>
              <a:t>5. </a:t>
            </a:r>
            <a:r>
              <a:rPr lang="en-US" sz="2400" b="1" i="1" dirty="0" err="1" smtClean="0">
                <a:latin typeface="Times New Roman" pitchFamily="18" charset="0"/>
              </a:rPr>
              <a:t>Nguyên</a:t>
            </a:r>
            <a:r>
              <a:rPr lang="en-US" sz="2400" b="1" i="1" dirty="0" smtClean="0">
                <a:latin typeface="Times New Roman" pitchFamily="18" charset="0"/>
              </a:rPr>
              <a:t> </a:t>
            </a:r>
            <a:r>
              <a:rPr lang="en-US" sz="2400" b="1" i="1" dirty="0" err="1" smtClean="0">
                <a:latin typeface="Times New Roman" pitchFamily="18" charset="0"/>
              </a:rPr>
              <a:t>lý</a:t>
            </a:r>
            <a:r>
              <a:rPr lang="en-US" sz="2400" b="1" i="1" dirty="0" smtClean="0">
                <a:latin typeface="Times New Roman" pitchFamily="18" charset="0"/>
              </a:rPr>
              <a:t> </a:t>
            </a:r>
            <a:r>
              <a:rPr lang="en-US" sz="2400" b="1" i="1" dirty="0" err="1" smtClean="0">
                <a:latin typeface="Times New Roman" pitchFamily="18" charset="0"/>
              </a:rPr>
              <a:t>chồng</a:t>
            </a:r>
            <a:r>
              <a:rPr lang="en-US" sz="2400" b="1" i="1" dirty="0" smtClean="0">
                <a:latin typeface="Times New Roman" pitchFamily="18" charset="0"/>
              </a:rPr>
              <a:t> </a:t>
            </a:r>
            <a:r>
              <a:rPr lang="en-US" sz="2400" b="1" i="1" dirty="0" err="1" smtClean="0">
                <a:latin typeface="Times New Roman" pitchFamily="18" charset="0"/>
              </a:rPr>
              <a:t>chất</a:t>
            </a:r>
            <a:r>
              <a:rPr lang="en-US" sz="2400" b="1" i="1" dirty="0" smtClean="0">
                <a:latin typeface="Times New Roman" pitchFamily="18" charset="0"/>
              </a:rPr>
              <a:t> </a:t>
            </a:r>
            <a:r>
              <a:rPr lang="en-US" sz="2400" b="1" i="1" dirty="0" err="1" smtClean="0">
                <a:latin typeface="Times New Roman" pitchFamily="18" charset="0"/>
              </a:rPr>
              <a:t>sóng</a:t>
            </a:r>
            <a:r>
              <a:rPr lang="en-US" sz="2400" b="1" i="1" dirty="0" smtClean="0">
                <a:latin typeface="Times New Roman" pitchFamily="18" charset="0"/>
              </a:rPr>
              <a:t>:</a:t>
            </a:r>
            <a:r>
              <a:rPr lang="en-US" sz="2400" dirty="0" smtClean="0">
                <a:latin typeface="Times New Roman" pitchFamily="18" charset="0"/>
              </a:rPr>
              <a:t> </a:t>
            </a:r>
            <a:endParaRPr lang="en-US" sz="2400" dirty="0"/>
          </a:p>
        </p:txBody>
      </p:sp>
      <p:sp>
        <p:nvSpPr>
          <p:cNvPr id="8" name="Rectangle 7"/>
          <p:cNvSpPr/>
          <p:nvPr/>
        </p:nvSpPr>
        <p:spPr>
          <a:xfrm>
            <a:off x="76200" y="3170872"/>
            <a:ext cx="8915400" cy="1200329"/>
          </a:xfrm>
          <a:prstGeom prst="rect">
            <a:avLst/>
          </a:prstGeom>
        </p:spPr>
        <p:txBody>
          <a:bodyPr wrap="square">
            <a:spAutoFit/>
          </a:bodyPr>
          <a:lstStyle/>
          <a:p>
            <a:pPr algn="just"/>
            <a:r>
              <a:rPr lang="en-US" sz="2400" dirty="0" err="1" smtClean="0">
                <a:latin typeface="Times New Roman" pitchFamily="18" charset="0"/>
              </a:rPr>
              <a:t>Khi</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2 hay </a:t>
            </a:r>
            <a:r>
              <a:rPr lang="en-US" sz="2400" dirty="0" err="1" smtClean="0">
                <a:latin typeface="Times New Roman" pitchFamily="18" charset="0"/>
              </a:rPr>
              <a:t>nhiều</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gặp</a:t>
            </a:r>
            <a:r>
              <a:rPr lang="en-US" sz="2400" dirty="0" smtClean="0">
                <a:latin typeface="Times New Roman" pitchFamily="18" charset="0"/>
              </a:rPr>
              <a:t> </a:t>
            </a:r>
            <a:r>
              <a:rPr lang="en-US" sz="2400" dirty="0" err="1" smtClean="0">
                <a:latin typeface="Times New Roman" pitchFamily="18" charset="0"/>
              </a:rPr>
              <a:t>nhau</a:t>
            </a:r>
            <a:r>
              <a:rPr lang="en-US" sz="2400" dirty="0" smtClean="0">
                <a:latin typeface="Times New Roman" pitchFamily="18" charset="0"/>
              </a:rPr>
              <a:t> </a:t>
            </a:r>
            <a:r>
              <a:rPr lang="en-US" sz="2400" dirty="0" err="1" smtClean="0">
                <a:latin typeface="Times New Roman" pitchFamily="18" charset="0"/>
              </a:rPr>
              <a:t>thì</a:t>
            </a:r>
            <a:r>
              <a:rPr lang="en-US" sz="2400" dirty="0" smtClean="0">
                <a:latin typeface="Times New Roman" pitchFamily="18" charset="0"/>
              </a:rPr>
              <a:t> </a:t>
            </a:r>
            <a:r>
              <a:rPr lang="en-US" sz="2400" dirty="0" err="1" smtClean="0">
                <a:latin typeface="Times New Roman" pitchFamily="18" charset="0"/>
              </a:rPr>
              <a:t>từng</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riêng</a:t>
            </a:r>
            <a:r>
              <a:rPr lang="en-US" sz="2400" dirty="0" smtClean="0">
                <a:latin typeface="Times New Roman" pitchFamily="18" charset="0"/>
              </a:rPr>
              <a:t> </a:t>
            </a:r>
            <a:r>
              <a:rPr lang="en-US" sz="2400" dirty="0" err="1" smtClean="0">
                <a:latin typeface="Times New Roman" pitchFamily="18" charset="0"/>
              </a:rPr>
              <a:t>biệt</a:t>
            </a:r>
            <a:r>
              <a:rPr lang="en-US" sz="2400" dirty="0" smtClean="0">
                <a:latin typeface="Times New Roman" pitchFamily="18" charset="0"/>
              </a:rPr>
              <a:t> </a:t>
            </a:r>
            <a:r>
              <a:rPr lang="en-US" sz="2400" dirty="0" err="1" smtClean="0">
                <a:latin typeface="Times New Roman" pitchFamily="18" charset="0"/>
              </a:rPr>
              <a:t>không</a:t>
            </a:r>
            <a:r>
              <a:rPr lang="en-US" sz="2400" dirty="0" smtClean="0">
                <a:latin typeface="Times New Roman" pitchFamily="18" charset="0"/>
              </a:rPr>
              <a:t> </a:t>
            </a:r>
            <a:r>
              <a:rPr lang="en-US" sz="2400" dirty="0" err="1" smtClean="0">
                <a:latin typeface="Times New Roman" pitchFamily="18" charset="0"/>
              </a:rPr>
              <a:t>bị</a:t>
            </a:r>
            <a:r>
              <a:rPr lang="en-US" sz="2400" dirty="0" smtClean="0">
                <a:latin typeface="Times New Roman" pitchFamily="18" charset="0"/>
              </a:rPr>
              <a:t> </a:t>
            </a:r>
            <a:r>
              <a:rPr lang="en-US" sz="2400" dirty="0" err="1" smtClean="0">
                <a:latin typeface="Times New Roman" pitchFamily="18" charset="0"/>
              </a:rPr>
              <a:t>các</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khác</a:t>
            </a:r>
            <a:r>
              <a:rPr lang="en-US" sz="2400" dirty="0" smtClean="0">
                <a:latin typeface="Times New Roman" pitchFamily="18" charset="0"/>
              </a:rPr>
              <a:t> </a:t>
            </a:r>
            <a:r>
              <a:rPr lang="en-US" sz="2400" dirty="0" err="1" smtClean="0">
                <a:latin typeface="Times New Roman" pitchFamily="18" charset="0"/>
              </a:rPr>
              <a:t>làm</a:t>
            </a:r>
            <a:r>
              <a:rPr lang="en-US" sz="2400" dirty="0" smtClean="0">
                <a:latin typeface="Times New Roman" pitchFamily="18" charset="0"/>
              </a:rPr>
              <a:t> </a:t>
            </a:r>
            <a:r>
              <a:rPr lang="en-US" sz="2400" dirty="0" err="1" smtClean="0">
                <a:latin typeface="Times New Roman" pitchFamily="18" charset="0"/>
              </a:rPr>
              <a:t>nhiễu</a:t>
            </a:r>
            <a:r>
              <a:rPr lang="en-US" sz="2400" dirty="0" smtClean="0">
                <a:latin typeface="Times New Roman" pitchFamily="18" charset="0"/>
              </a:rPr>
              <a:t> </a:t>
            </a:r>
            <a:r>
              <a:rPr lang="en-US" sz="2400" dirty="0" err="1" smtClean="0">
                <a:latin typeface="Times New Roman" pitchFamily="18" charset="0"/>
              </a:rPr>
              <a:t>loạn</a:t>
            </a:r>
            <a:r>
              <a:rPr lang="en-US" sz="2400" dirty="0" smtClean="0">
                <a:latin typeface="Times New Roman" pitchFamily="18" charset="0"/>
              </a:rPr>
              <a:t>. </a:t>
            </a:r>
            <a:r>
              <a:rPr lang="en-US" sz="2400" dirty="0" err="1">
                <a:latin typeface="Times New Roman" pitchFamily="18" charset="0"/>
              </a:rPr>
              <a:t>T</a:t>
            </a:r>
            <a:r>
              <a:rPr lang="en-US" sz="2400" dirty="0" err="1" smtClean="0">
                <a:latin typeface="Times New Roman" pitchFamily="18" charset="0"/>
              </a:rPr>
              <a:t>ại</a:t>
            </a:r>
            <a:r>
              <a:rPr lang="en-US" sz="2400" dirty="0" smtClean="0">
                <a:latin typeface="Times New Roman" pitchFamily="18" charset="0"/>
              </a:rPr>
              <a:t> </a:t>
            </a:r>
            <a:r>
              <a:rPr lang="en-US" sz="2400" dirty="0" err="1" smtClean="0">
                <a:latin typeface="Times New Roman" pitchFamily="18" charset="0"/>
              </a:rPr>
              <a:t>chỗ</a:t>
            </a:r>
            <a:r>
              <a:rPr lang="en-US" sz="2400" dirty="0" smtClean="0">
                <a:latin typeface="Times New Roman" pitchFamily="18" charset="0"/>
              </a:rPr>
              <a:t> </a:t>
            </a:r>
            <a:r>
              <a:rPr lang="en-US" sz="2400" dirty="0" err="1" smtClean="0">
                <a:latin typeface="Times New Roman" pitchFamily="18" charset="0"/>
              </a:rPr>
              <a:t>gặp</a:t>
            </a:r>
            <a:r>
              <a:rPr lang="en-US" sz="2400" dirty="0" smtClean="0">
                <a:latin typeface="Times New Roman" pitchFamily="18" charset="0"/>
              </a:rPr>
              <a:t> </a:t>
            </a:r>
            <a:r>
              <a:rPr lang="en-US" sz="2400" dirty="0" err="1" smtClean="0">
                <a:latin typeface="Times New Roman" pitchFamily="18" charset="0"/>
              </a:rPr>
              <a:t>nhau</a:t>
            </a:r>
            <a:r>
              <a:rPr lang="en-US" sz="2400" dirty="0" smtClean="0">
                <a:latin typeface="Times New Roman" pitchFamily="18" charset="0"/>
              </a:rPr>
              <a:t> </a:t>
            </a:r>
            <a:r>
              <a:rPr lang="en-US" sz="2400" dirty="0" err="1" smtClean="0">
                <a:latin typeface="Times New Roman" pitchFamily="18" charset="0"/>
              </a:rPr>
              <a:t>dao</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bằng</a:t>
            </a:r>
            <a:r>
              <a:rPr lang="en-US" sz="2400" dirty="0" smtClean="0">
                <a:latin typeface="Times New Roman" pitchFamily="18" charset="0"/>
              </a:rPr>
              <a:t> </a:t>
            </a:r>
            <a:r>
              <a:rPr lang="en-US" sz="2400" dirty="0" err="1" smtClean="0">
                <a:latin typeface="Times New Roman" pitchFamily="18" charset="0"/>
              </a:rPr>
              <a:t>tổng</a:t>
            </a:r>
            <a:r>
              <a:rPr lang="en-US" sz="2400" dirty="0" smtClean="0">
                <a:latin typeface="Times New Roman" pitchFamily="18" charset="0"/>
              </a:rPr>
              <a:t> </a:t>
            </a:r>
            <a:r>
              <a:rPr lang="en-US" sz="2400" dirty="0" err="1" smtClean="0">
                <a:latin typeface="Times New Roman" pitchFamily="18" charset="0"/>
              </a:rPr>
              <a:t>các</a:t>
            </a:r>
            <a:r>
              <a:rPr lang="en-US" sz="2400" dirty="0" smtClean="0">
                <a:latin typeface="Times New Roman" pitchFamily="18" charset="0"/>
              </a:rPr>
              <a:t> </a:t>
            </a:r>
            <a:r>
              <a:rPr lang="en-US" sz="2400" dirty="0" err="1" smtClean="0">
                <a:latin typeface="Times New Roman" pitchFamily="18" charset="0"/>
              </a:rPr>
              <a:t>dao</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thành</a:t>
            </a:r>
            <a:r>
              <a:rPr lang="en-US" sz="2400" dirty="0" smtClean="0">
                <a:latin typeface="Times New Roman" pitchFamily="18" charset="0"/>
              </a:rPr>
              <a:t> </a:t>
            </a:r>
            <a:r>
              <a:rPr lang="en-US" sz="2400" dirty="0" err="1" smtClean="0">
                <a:latin typeface="Times New Roman" pitchFamily="18" charset="0"/>
              </a:rPr>
              <a:t>phần</a:t>
            </a:r>
            <a:r>
              <a:rPr lang="en-US" sz="2400" dirty="0" smtClean="0">
                <a:latin typeface="Times New Roman" pitchFamily="18" charset="0"/>
              </a:rPr>
              <a:t>.</a:t>
            </a:r>
          </a:p>
        </p:txBody>
      </p:sp>
      <p:sp>
        <p:nvSpPr>
          <p:cNvPr id="9" name="Rectangle 8"/>
          <p:cNvSpPr/>
          <p:nvPr/>
        </p:nvSpPr>
        <p:spPr>
          <a:xfrm>
            <a:off x="152400" y="4495800"/>
            <a:ext cx="4322017" cy="461665"/>
          </a:xfrm>
          <a:prstGeom prst="rect">
            <a:avLst/>
          </a:prstGeom>
        </p:spPr>
        <p:txBody>
          <a:bodyPr wrap="none">
            <a:spAutoFit/>
          </a:bodyPr>
          <a:lstStyle/>
          <a:p>
            <a:r>
              <a:rPr lang="en-US" sz="2400" b="1" i="1" dirty="0" smtClean="0">
                <a:latin typeface="Times New Roman" pitchFamily="18" charset="0"/>
              </a:rPr>
              <a:t>6. </a:t>
            </a:r>
            <a:r>
              <a:rPr lang="en-US" sz="2400" b="1" i="1" dirty="0" err="1" smtClean="0">
                <a:latin typeface="Times New Roman" pitchFamily="18" charset="0"/>
              </a:rPr>
              <a:t>Nguyên</a:t>
            </a:r>
            <a:r>
              <a:rPr lang="en-US" sz="2400" b="1" i="1" dirty="0" smtClean="0">
                <a:latin typeface="Times New Roman" pitchFamily="18" charset="0"/>
              </a:rPr>
              <a:t> </a:t>
            </a:r>
            <a:r>
              <a:rPr lang="en-US" sz="2400" b="1" i="1" dirty="0" err="1" smtClean="0">
                <a:latin typeface="Times New Roman" pitchFamily="18" charset="0"/>
              </a:rPr>
              <a:t>lý</a:t>
            </a:r>
            <a:r>
              <a:rPr lang="en-US" sz="2400" b="1" i="1" dirty="0" smtClean="0">
                <a:latin typeface="Times New Roman" pitchFamily="18" charset="0"/>
              </a:rPr>
              <a:t> </a:t>
            </a:r>
            <a:r>
              <a:rPr lang="en-US" sz="2400" b="1" i="1" dirty="0">
                <a:latin typeface="Times New Roman" pitchFamily="18" charset="0"/>
              </a:rPr>
              <a:t>Huygens-  Fresnel:</a:t>
            </a:r>
            <a:endParaRPr lang="en-US" sz="2400" dirty="0"/>
          </a:p>
        </p:txBody>
      </p:sp>
      <p:sp>
        <p:nvSpPr>
          <p:cNvPr id="10" name="Rectangle 9"/>
          <p:cNvSpPr/>
          <p:nvPr/>
        </p:nvSpPr>
        <p:spPr>
          <a:xfrm>
            <a:off x="76200" y="4953000"/>
            <a:ext cx="8839200" cy="830997"/>
          </a:xfrm>
          <a:prstGeom prst="rect">
            <a:avLst/>
          </a:prstGeom>
        </p:spPr>
        <p:txBody>
          <a:bodyPr wrap="square">
            <a:spAutoFit/>
          </a:bodyPr>
          <a:lstStyle/>
          <a:p>
            <a:r>
              <a:rPr lang="en-US" sz="2400" dirty="0" smtClean="0">
                <a:latin typeface="Times New Roman" pitchFamily="18" charset="0"/>
              </a:rPr>
              <a:t>- </a:t>
            </a:r>
            <a:r>
              <a:rPr lang="en-US" sz="2400" dirty="0" err="1" smtClean="0">
                <a:latin typeface="Times New Roman" pitchFamily="18" charset="0"/>
              </a:rPr>
              <a:t>Mỗi</a:t>
            </a:r>
            <a:r>
              <a:rPr lang="en-US" sz="2400" dirty="0" smtClean="0">
                <a:latin typeface="Times New Roman" pitchFamily="18" charset="0"/>
              </a:rPr>
              <a:t> </a:t>
            </a:r>
            <a:r>
              <a:rPr lang="en-US" sz="2400" dirty="0" err="1" smtClean="0">
                <a:latin typeface="Times New Roman" pitchFamily="18" charset="0"/>
              </a:rPr>
              <a:t>điểm</a:t>
            </a:r>
            <a:r>
              <a:rPr lang="en-US" sz="2400" dirty="0" smtClean="0">
                <a:latin typeface="Times New Roman" pitchFamily="18" charset="0"/>
              </a:rPr>
              <a:t> </a:t>
            </a:r>
            <a:r>
              <a:rPr lang="en-US" sz="2400" dirty="0" err="1" smtClean="0">
                <a:latin typeface="Times New Roman" pitchFamily="18" charset="0"/>
              </a:rPr>
              <a:t>trong</a:t>
            </a:r>
            <a:r>
              <a:rPr lang="en-US" sz="2400" dirty="0" smtClean="0">
                <a:latin typeface="Times New Roman" pitchFamily="18" charset="0"/>
              </a:rPr>
              <a:t> </a:t>
            </a:r>
            <a:r>
              <a:rPr lang="en-US" sz="2400" dirty="0" err="1" smtClean="0">
                <a:latin typeface="Times New Roman" pitchFamily="18" charset="0"/>
              </a:rPr>
              <a:t>không</a:t>
            </a:r>
            <a:r>
              <a:rPr lang="en-US" sz="2400" dirty="0" smtClean="0">
                <a:latin typeface="Times New Roman" pitchFamily="18" charset="0"/>
              </a:rPr>
              <a:t> </a:t>
            </a:r>
            <a:r>
              <a:rPr lang="en-US" sz="2400" dirty="0" err="1" smtClean="0">
                <a:latin typeface="Times New Roman" pitchFamily="18" charset="0"/>
              </a:rPr>
              <a:t>gian</a:t>
            </a:r>
            <a:r>
              <a:rPr lang="en-US" sz="2400" dirty="0" smtClean="0">
                <a:latin typeface="Times New Roman" pitchFamily="18" charset="0"/>
              </a:rPr>
              <a:t> </a:t>
            </a:r>
            <a:r>
              <a:rPr lang="en-US" sz="2400" dirty="0" err="1" smtClean="0">
                <a:latin typeface="Times New Roman" pitchFamily="18" charset="0"/>
              </a:rPr>
              <a:t>nhận</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từ</a:t>
            </a:r>
            <a:r>
              <a:rPr lang="en-US" sz="2400" dirty="0" smtClean="0">
                <a:latin typeface="Times New Roman" pitchFamily="18" charset="0"/>
              </a:rPr>
              <a:t> </a:t>
            </a:r>
            <a:r>
              <a:rPr lang="en-US" sz="2400" dirty="0" err="1" smtClean="0">
                <a:latin typeface="Times New Roman" pitchFamily="18" charset="0"/>
              </a:rPr>
              <a:t>nguồn</a:t>
            </a:r>
            <a:r>
              <a:rPr lang="en-US" sz="2400" dirty="0" smtClean="0">
                <a:latin typeface="Times New Roman" pitchFamily="18" charset="0"/>
              </a:rPr>
              <a:t> </a:t>
            </a:r>
            <a:r>
              <a:rPr lang="en-US" sz="2400" dirty="0" err="1" smtClean="0">
                <a:latin typeface="Times New Roman" pitchFamily="18" charset="0"/>
              </a:rPr>
              <a:t>thực</a:t>
            </a:r>
            <a:r>
              <a:rPr lang="en-US" sz="2400" dirty="0" smtClean="0">
                <a:latin typeface="Times New Roman" pitchFamily="18" charset="0"/>
              </a:rPr>
              <a:t> </a:t>
            </a:r>
            <a:r>
              <a:rPr lang="en-US" sz="2400" dirty="0" err="1" smtClean="0">
                <a:latin typeface="Times New Roman" pitchFamily="18" charset="0"/>
              </a:rPr>
              <a:t>truyền</a:t>
            </a:r>
            <a:r>
              <a:rPr lang="en-US" sz="2400" dirty="0" smtClean="0">
                <a:latin typeface="Times New Roman" pitchFamily="18" charset="0"/>
              </a:rPr>
              <a:t> </a:t>
            </a:r>
            <a:r>
              <a:rPr lang="en-US" sz="2400" dirty="0" err="1" smtClean="0">
                <a:latin typeface="Times New Roman" pitchFamily="18" charset="0"/>
              </a:rPr>
              <a:t>đến</a:t>
            </a:r>
            <a:r>
              <a:rPr lang="en-US" sz="2400" dirty="0" smtClean="0">
                <a:latin typeface="Times New Roman" pitchFamily="18" charset="0"/>
              </a:rPr>
              <a:t> </a:t>
            </a:r>
            <a:r>
              <a:rPr lang="en-US" sz="2400" dirty="0" err="1" smtClean="0">
                <a:latin typeface="Times New Roman" pitchFamily="18" charset="0"/>
              </a:rPr>
              <a:t>đều</a:t>
            </a:r>
            <a:r>
              <a:rPr lang="en-US" sz="2400" dirty="0" smtClean="0">
                <a:latin typeface="Times New Roman" pitchFamily="18" charset="0"/>
              </a:rPr>
              <a:t> </a:t>
            </a:r>
            <a:r>
              <a:rPr lang="en-US" sz="2400" dirty="0" err="1" smtClean="0">
                <a:latin typeface="Times New Roman" pitchFamily="18" charset="0"/>
              </a:rPr>
              <a:t>trở</a:t>
            </a:r>
            <a:r>
              <a:rPr lang="en-US" sz="2400" dirty="0" smtClean="0">
                <a:latin typeface="Times New Roman" pitchFamily="18" charset="0"/>
              </a:rPr>
              <a:t> </a:t>
            </a:r>
            <a:r>
              <a:rPr lang="en-US" sz="2400" dirty="0" err="1" smtClean="0">
                <a:latin typeface="Times New Roman" pitchFamily="18" charset="0"/>
              </a:rPr>
              <a:t>thành</a:t>
            </a:r>
            <a:r>
              <a:rPr lang="en-US" sz="2400" dirty="0" smtClean="0">
                <a:latin typeface="Times New Roman" pitchFamily="18" charset="0"/>
              </a:rPr>
              <a:t> </a:t>
            </a:r>
            <a:r>
              <a:rPr lang="en-US" sz="2400" dirty="0" err="1" smtClean="0">
                <a:latin typeface="Times New Roman" pitchFamily="18" charset="0"/>
              </a:rPr>
              <a:t>nguồn</a:t>
            </a:r>
            <a:r>
              <a:rPr lang="en-US" sz="2400" dirty="0" smtClean="0">
                <a:latin typeface="Times New Roman" pitchFamily="18" charset="0"/>
              </a:rPr>
              <a:t> </a:t>
            </a:r>
            <a:r>
              <a:rPr lang="en-US" sz="2400" dirty="0" err="1" smtClean="0">
                <a:latin typeface="Times New Roman" pitchFamily="18" charset="0"/>
              </a:rPr>
              <a:t>phát</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thứ</a:t>
            </a:r>
            <a:r>
              <a:rPr lang="en-US" sz="2400" dirty="0" smtClean="0">
                <a:latin typeface="Times New Roman" pitchFamily="18" charset="0"/>
              </a:rPr>
              <a:t> </a:t>
            </a:r>
            <a:r>
              <a:rPr lang="en-US" sz="2400" dirty="0" err="1" smtClean="0">
                <a:latin typeface="Times New Roman" pitchFamily="18" charset="0"/>
              </a:rPr>
              <a:t>cấp</a:t>
            </a:r>
            <a:r>
              <a:rPr lang="en-US" sz="2400" dirty="0" smtClean="0">
                <a:latin typeface="Times New Roman" pitchFamily="18" charset="0"/>
              </a:rPr>
              <a:t> </a:t>
            </a:r>
            <a:r>
              <a:rPr lang="en-US" sz="2400" dirty="0" err="1" smtClean="0">
                <a:latin typeface="Times New Roman" pitchFamily="18" charset="0"/>
              </a:rPr>
              <a:t>phát</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về</a:t>
            </a:r>
            <a:r>
              <a:rPr lang="en-US" sz="2400" dirty="0" smtClean="0">
                <a:latin typeface="Times New Roman" pitchFamily="18" charset="0"/>
              </a:rPr>
              <a:t> </a:t>
            </a:r>
            <a:r>
              <a:rPr lang="en-US" sz="2400" dirty="0" err="1" smtClean="0">
                <a:latin typeface="Times New Roman" pitchFamily="18" charset="0"/>
              </a:rPr>
              <a:t>phía</a:t>
            </a:r>
            <a:r>
              <a:rPr lang="en-US" sz="2400" dirty="0" smtClean="0">
                <a:latin typeface="Times New Roman" pitchFamily="18" charset="0"/>
              </a:rPr>
              <a:t> </a:t>
            </a:r>
            <a:r>
              <a:rPr lang="en-US" sz="2400" dirty="0" err="1" smtClean="0">
                <a:latin typeface="Times New Roman" pitchFamily="18" charset="0"/>
              </a:rPr>
              <a:t>trước</a:t>
            </a:r>
            <a:r>
              <a:rPr lang="en-US" sz="2400" dirty="0" smtClean="0">
                <a:latin typeface="Times New Roman" pitchFamily="18" charset="0"/>
              </a:rPr>
              <a:t> </a:t>
            </a:r>
            <a:r>
              <a:rPr lang="en-US" sz="2400" dirty="0" err="1" smtClean="0">
                <a:latin typeface="Times New Roman" pitchFamily="18" charset="0"/>
              </a:rPr>
              <a:t>nó</a:t>
            </a:r>
            <a:r>
              <a:rPr lang="en-US" sz="2400" dirty="0" smtClean="0">
                <a:latin typeface="Times New Roman" pitchFamily="18" charset="0"/>
              </a:rPr>
              <a:t>.</a:t>
            </a:r>
          </a:p>
        </p:txBody>
      </p:sp>
      <p:sp>
        <p:nvSpPr>
          <p:cNvPr id="11" name="Rectangle 10"/>
          <p:cNvSpPr/>
          <p:nvPr/>
        </p:nvSpPr>
        <p:spPr>
          <a:xfrm>
            <a:off x="86505" y="5867400"/>
            <a:ext cx="8905095" cy="830997"/>
          </a:xfrm>
          <a:prstGeom prst="rect">
            <a:avLst/>
          </a:prstGeom>
        </p:spPr>
        <p:txBody>
          <a:bodyPr wrap="square">
            <a:spAutoFit/>
          </a:bodyPr>
          <a:lstStyle/>
          <a:p>
            <a:r>
              <a:rPr lang="vi-VN" sz="2400" dirty="0">
                <a:latin typeface="+mj-lt"/>
              </a:rPr>
              <a:t>- Biên độ và pha của nguồn thứ cấp là biên độ và pha do nguồn thực gây ra tại vị trí của nguồn thứ cấp</a:t>
            </a:r>
            <a:endParaRPr lang="en-US" sz="2400" dirty="0">
              <a:latin typeface="+mj-lt"/>
            </a:endParaRPr>
          </a:p>
        </p:txBody>
      </p:sp>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
        <p:nvSpPr>
          <p:cNvPr id="2" name="TextBox 1"/>
          <p:cNvSpPr txBox="1"/>
          <p:nvPr/>
        </p:nvSpPr>
        <p:spPr>
          <a:xfrm>
            <a:off x="76200" y="685800"/>
            <a:ext cx="8915400" cy="461665"/>
          </a:xfrm>
          <a:prstGeom prst="rect">
            <a:avLst/>
          </a:prstGeom>
          <a:noFill/>
        </p:spPr>
        <p:txBody>
          <a:bodyPr wrap="square" rtlCol="0">
            <a:spAutoFit/>
          </a:bodyPr>
          <a:lstStyle/>
          <a:p>
            <a:r>
              <a:rPr lang="en-US" sz="2400" b="1" dirty="0" smtClean="0">
                <a:solidFill>
                  <a:srgbClr val="FF0000"/>
                </a:solidFill>
                <a:latin typeface="Times New Roman" pitchFamily="18" charset="0"/>
                <a:cs typeface="Times New Roman" pitchFamily="18" charset="0"/>
              </a:rPr>
              <a:t>III. </a:t>
            </a:r>
            <a:r>
              <a:rPr lang="en-US" sz="2400" b="1" dirty="0" err="1" smtClean="0">
                <a:solidFill>
                  <a:srgbClr val="FF0000"/>
                </a:solidFill>
                <a:latin typeface="Times New Roman" pitchFamily="18" charset="0"/>
                <a:cs typeface="Times New Roman" pitchFamily="18" charset="0"/>
              </a:rPr>
              <a:t>Giao</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thoa</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ánh</a:t>
            </a:r>
            <a:r>
              <a:rPr lang="en-US" sz="2400" b="1" dirty="0" smtClean="0">
                <a:solidFill>
                  <a:srgbClr val="FF0000"/>
                </a:solidFill>
                <a:latin typeface="Times New Roman" pitchFamily="18" charset="0"/>
                <a:cs typeface="Times New Roman" pitchFamily="18" charset="0"/>
              </a:rPr>
              <a:t> </a:t>
            </a:r>
            <a:r>
              <a:rPr lang="en-US" sz="2400" b="1" dirty="0" err="1" smtClean="0">
                <a:solidFill>
                  <a:srgbClr val="FF0000"/>
                </a:solidFill>
                <a:latin typeface="Times New Roman" pitchFamily="18" charset="0"/>
                <a:cs typeface="Times New Roman" pitchFamily="18" charset="0"/>
              </a:rPr>
              <a:t>sáng</a:t>
            </a:r>
            <a:endParaRPr lang="en-US" sz="2400" b="1" dirty="0">
              <a:solidFill>
                <a:srgbClr val="FF0000"/>
              </a:solidFill>
              <a:latin typeface="Times New Roman" pitchFamily="18" charset="0"/>
              <a:cs typeface="Times New Roman" pitchFamily="18" charset="0"/>
            </a:endParaRPr>
          </a:p>
        </p:txBody>
      </p:sp>
      <p:sp>
        <p:nvSpPr>
          <p:cNvPr id="3" name="Rectangle 2"/>
          <p:cNvSpPr/>
          <p:nvPr/>
        </p:nvSpPr>
        <p:spPr>
          <a:xfrm>
            <a:off x="152400" y="1147465"/>
            <a:ext cx="5133898" cy="461665"/>
          </a:xfrm>
          <a:prstGeom prst="rect">
            <a:avLst/>
          </a:prstGeom>
        </p:spPr>
        <p:txBody>
          <a:bodyPr wrap="square">
            <a:spAutoFit/>
          </a:bodyPr>
          <a:lstStyle/>
          <a:p>
            <a:r>
              <a:rPr lang="en-US" sz="2400" b="1" dirty="0">
                <a:solidFill>
                  <a:schemeClr val="hlink"/>
                </a:solidFill>
                <a:latin typeface="Times New Roman" pitchFamily="18" charset="0"/>
              </a:rPr>
              <a:t>1</a:t>
            </a:r>
            <a:r>
              <a:rPr lang="en-US" sz="2400" b="1" dirty="0" smtClean="0">
                <a:solidFill>
                  <a:schemeClr val="hlink"/>
                </a:solidFill>
                <a:latin typeface="Times New Roman" pitchFamily="18" charset="0"/>
              </a:rPr>
              <a:t>.Định </a:t>
            </a:r>
            <a:r>
              <a:rPr lang="en-US" sz="2400" b="1" dirty="0" err="1" smtClean="0">
                <a:solidFill>
                  <a:schemeClr val="hlink"/>
                </a:solidFill>
                <a:latin typeface="Times New Roman" pitchFamily="18" charset="0"/>
              </a:rPr>
              <a:t>nghĩa</a:t>
            </a:r>
            <a:r>
              <a:rPr lang="en-US" sz="2400" b="1" dirty="0" smtClean="0">
                <a:solidFill>
                  <a:schemeClr val="hlink"/>
                </a:solidFill>
                <a:latin typeface="Times New Roman" pitchFamily="18" charset="0"/>
              </a:rPr>
              <a:t>:</a:t>
            </a:r>
            <a:endParaRPr lang="en-US" sz="2400" dirty="0"/>
          </a:p>
        </p:txBody>
      </p:sp>
      <p:sp>
        <p:nvSpPr>
          <p:cNvPr id="6" name="Rectangle 5"/>
          <p:cNvSpPr/>
          <p:nvPr/>
        </p:nvSpPr>
        <p:spPr>
          <a:xfrm>
            <a:off x="76200" y="1609130"/>
            <a:ext cx="8915400" cy="830997"/>
          </a:xfrm>
          <a:prstGeom prst="rect">
            <a:avLst/>
          </a:prstGeom>
        </p:spPr>
        <p:txBody>
          <a:bodyPr wrap="square">
            <a:spAutoFit/>
          </a:bodyPr>
          <a:lstStyle/>
          <a:p>
            <a:pPr algn="just"/>
            <a:r>
              <a:rPr lang="en-US" sz="2400" dirty="0" err="1" smtClean="0">
                <a:latin typeface="Times New Roman" pitchFamily="18" charset="0"/>
              </a:rPr>
              <a:t>Là</a:t>
            </a:r>
            <a:r>
              <a:rPr lang="en-US" sz="2400" dirty="0" smtClean="0">
                <a:latin typeface="Times New Roman" pitchFamily="18" charset="0"/>
              </a:rPr>
              <a:t> </a:t>
            </a:r>
            <a:r>
              <a:rPr lang="en-US" sz="2400" dirty="0" err="1" smtClean="0">
                <a:latin typeface="Times New Roman" pitchFamily="18" charset="0"/>
              </a:rPr>
              <a:t>hiện</a:t>
            </a:r>
            <a:r>
              <a:rPr lang="en-US" sz="2400" dirty="0" smtClean="0">
                <a:latin typeface="Times New Roman" pitchFamily="18" charset="0"/>
              </a:rPr>
              <a:t> </a:t>
            </a:r>
            <a:r>
              <a:rPr lang="en-US" sz="2400" dirty="0" err="1" smtClean="0">
                <a:latin typeface="Times New Roman" pitchFamily="18" charset="0"/>
              </a:rPr>
              <a:t>tượng</a:t>
            </a:r>
            <a:r>
              <a:rPr lang="en-US" sz="2400" dirty="0" smtClean="0">
                <a:latin typeface="Times New Roman" pitchFamily="18" charset="0"/>
              </a:rPr>
              <a:t> </a:t>
            </a:r>
            <a:r>
              <a:rPr lang="en-US" sz="2400" dirty="0" err="1" smtClean="0">
                <a:latin typeface="Times New Roman" pitchFamily="18" charset="0"/>
              </a:rPr>
              <a:t>gặp</a:t>
            </a:r>
            <a:r>
              <a:rPr lang="en-US" sz="2400" dirty="0" smtClean="0">
                <a:latin typeface="Times New Roman" pitchFamily="18" charset="0"/>
              </a:rPr>
              <a:t> </a:t>
            </a:r>
            <a:r>
              <a:rPr lang="en-US" sz="2400" dirty="0" err="1" smtClean="0">
                <a:latin typeface="Times New Roman" pitchFamily="18" charset="0"/>
              </a:rPr>
              <a:t>nhau</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2 hay </a:t>
            </a:r>
            <a:r>
              <a:rPr lang="en-US" sz="2400" dirty="0" err="1" smtClean="0">
                <a:latin typeface="Times New Roman" pitchFamily="18" charset="0"/>
              </a:rPr>
              <a:t>nhiều</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kết</a:t>
            </a:r>
            <a:r>
              <a:rPr lang="en-US" sz="2400" dirty="0" smtClean="0">
                <a:latin typeface="Times New Roman" pitchFamily="18" charset="0"/>
              </a:rPr>
              <a:t> </a:t>
            </a:r>
            <a:r>
              <a:rPr lang="en-US" sz="2400" dirty="0" err="1" smtClean="0">
                <a:latin typeface="Times New Roman" pitchFamily="18" charset="0"/>
              </a:rPr>
              <a:t>hợp</a:t>
            </a:r>
            <a:r>
              <a:rPr lang="en-US" sz="2400" dirty="0" smtClean="0">
                <a:latin typeface="Times New Roman" pitchFamily="18" charset="0"/>
              </a:rPr>
              <a:t>, </a:t>
            </a:r>
            <a:r>
              <a:rPr lang="en-US" sz="2400" dirty="0" err="1" smtClean="0">
                <a:latin typeface="Times New Roman" pitchFamily="18" charset="0"/>
              </a:rPr>
              <a:t>kết</a:t>
            </a:r>
            <a:r>
              <a:rPr lang="en-US" sz="2400" dirty="0" smtClean="0">
                <a:latin typeface="Times New Roman" pitchFamily="18" charset="0"/>
              </a:rPr>
              <a:t> </a:t>
            </a:r>
            <a:r>
              <a:rPr lang="en-US" sz="2400" dirty="0" err="1" smtClean="0">
                <a:latin typeface="Times New Roman" pitchFamily="18" charset="0"/>
              </a:rPr>
              <a:t>quả</a:t>
            </a:r>
            <a:r>
              <a:rPr lang="en-US" sz="2400" dirty="0" smtClean="0">
                <a:latin typeface="Times New Roman" pitchFamily="18" charset="0"/>
              </a:rPr>
              <a:t> </a:t>
            </a:r>
            <a:r>
              <a:rPr lang="en-US" sz="2400" dirty="0" err="1" smtClean="0">
                <a:latin typeface="Times New Roman" pitchFamily="18" charset="0"/>
              </a:rPr>
              <a:t>trong</a:t>
            </a:r>
            <a:r>
              <a:rPr lang="en-US" sz="2400" dirty="0" smtClean="0">
                <a:latin typeface="Times New Roman" pitchFamily="18" charset="0"/>
              </a:rPr>
              <a:t> </a:t>
            </a:r>
            <a:r>
              <a:rPr lang="en-US" sz="2400" dirty="0" err="1" smtClean="0">
                <a:latin typeface="Times New Roman" pitchFamily="18" charset="0"/>
              </a:rPr>
              <a:t>miền</a:t>
            </a:r>
            <a:r>
              <a:rPr lang="en-US" sz="2400" dirty="0" smtClean="0">
                <a:latin typeface="Times New Roman" pitchFamily="18" charset="0"/>
              </a:rPr>
              <a:t> </a:t>
            </a:r>
            <a:r>
              <a:rPr lang="en-US" sz="2400" dirty="0" err="1" smtClean="0">
                <a:latin typeface="Times New Roman" pitchFamily="18" charset="0"/>
              </a:rPr>
              <a:t>giao</a:t>
            </a:r>
            <a:r>
              <a:rPr lang="en-US" sz="2400" dirty="0" smtClean="0">
                <a:latin typeface="Times New Roman" pitchFamily="18" charset="0"/>
              </a:rPr>
              <a:t> </a:t>
            </a:r>
            <a:r>
              <a:rPr lang="en-US" sz="2400" dirty="0" err="1" smtClean="0">
                <a:latin typeface="Times New Roman" pitchFamily="18" charset="0"/>
              </a:rPr>
              <a:t>thoa</a:t>
            </a:r>
            <a:r>
              <a:rPr lang="en-US" sz="2400" dirty="0" smtClean="0">
                <a:latin typeface="Times New Roman" pitchFamily="18" charset="0"/>
              </a:rPr>
              <a:t> </a:t>
            </a:r>
            <a:r>
              <a:rPr lang="en-US" sz="2400" dirty="0" err="1" smtClean="0">
                <a:latin typeface="Times New Roman" pitchFamily="18" charset="0"/>
              </a:rPr>
              <a:t>xuất</a:t>
            </a:r>
            <a:r>
              <a:rPr lang="en-US" sz="2400" dirty="0" smtClean="0">
                <a:latin typeface="Times New Roman" pitchFamily="18" charset="0"/>
              </a:rPr>
              <a:t> </a:t>
            </a:r>
            <a:r>
              <a:rPr lang="en-US" sz="2400" dirty="0" err="1" smtClean="0">
                <a:latin typeface="Times New Roman" pitchFamily="18" charset="0"/>
              </a:rPr>
              <a:t>hiện</a:t>
            </a:r>
            <a:r>
              <a:rPr lang="en-US" sz="2400" dirty="0" smtClean="0">
                <a:latin typeface="Times New Roman" pitchFamily="18" charset="0"/>
              </a:rPr>
              <a:t> </a:t>
            </a:r>
            <a:r>
              <a:rPr lang="en-US" sz="2400" dirty="0" err="1" smtClean="0">
                <a:latin typeface="Times New Roman" pitchFamily="18" charset="0"/>
              </a:rPr>
              <a:t>các</a:t>
            </a:r>
            <a:r>
              <a:rPr lang="en-US" sz="2400" dirty="0" smtClean="0">
                <a:latin typeface="Times New Roman" pitchFamily="18" charset="0"/>
              </a:rPr>
              <a:t> </a:t>
            </a:r>
            <a:r>
              <a:rPr lang="en-US" sz="2400" dirty="0" err="1" smtClean="0">
                <a:latin typeface="Times New Roman" pitchFamily="18" charset="0"/>
              </a:rPr>
              <a:t>vân</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và</a:t>
            </a:r>
            <a:r>
              <a:rPr lang="en-US" sz="2400" dirty="0" smtClean="0">
                <a:latin typeface="Times New Roman" pitchFamily="18" charset="0"/>
              </a:rPr>
              <a:t> </a:t>
            </a:r>
            <a:r>
              <a:rPr lang="en-US" sz="2400" dirty="0" err="1" smtClean="0">
                <a:latin typeface="Times New Roman" pitchFamily="18" charset="0"/>
              </a:rPr>
              <a:t>tối</a:t>
            </a:r>
            <a:r>
              <a:rPr lang="en-US" sz="2400" dirty="0" smtClean="0">
                <a:latin typeface="Times New Roman" pitchFamily="18" charset="0"/>
              </a:rPr>
              <a:t> </a:t>
            </a:r>
            <a:r>
              <a:rPr lang="en-US" sz="2400" dirty="0" err="1" smtClean="0">
                <a:latin typeface="Times New Roman" pitchFamily="18" charset="0"/>
              </a:rPr>
              <a:t>xen</a:t>
            </a:r>
            <a:r>
              <a:rPr lang="en-US" sz="2400" dirty="0" smtClean="0">
                <a:latin typeface="Times New Roman" pitchFamily="18" charset="0"/>
              </a:rPr>
              <a:t> </a:t>
            </a:r>
            <a:r>
              <a:rPr lang="en-US" sz="2400" dirty="0" err="1" smtClean="0">
                <a:latin typeface="Times New Roman" pitchFamily="18" charset="0"/>
              </a:rPr>
              <a:t>kẽ</a:t>
            </a:r>
            <a:r>
              <a:rPr lang="en-US" sz="2400" dirty="0" smtClean="0">
                <a:latin typeface="Times New Roman" pitchFamily="18" charset="0"/>
              </a:rPr>
              <a:t> </a:t>
            </a:r>
            <a:r>
              <a:rPr lang="en-US" sz="2400" dirty="0" err="1" smtClean="0">
                <a:latin typeface="Times New Roman" pitchFamily="18" charset="0"/>
              </a:rPr>
              <a:t>nhau</a:t>
            </a:r>
            <a:r>
              <a:rPr lang="en-US" sz="2400" dirty="0" smtClean="0">
                <a:latin typeface="Times New Roman" pitchFamily="18" charset="0"/>
              </a:rPr>
              <a:t>.</a:t>
            </a:r>
          </a:p>
        </p:txBody>
      </p:sp>
      <p:sp>
        <p:nvSpPr>
          <p:cNvPr id="7" name="TextBox 6"/>
          <p:cNvSpPr txBox="1"/>
          <p:nvPr/>
        </p:nvSpPr>
        <p:spPr>
          <a:xfrm>
            <a:off x="76200" y="2521803"/>
            <a:ext cx="8839200" cy="830997"/>
          </a:xfrm>
          <a:prstGeom prst="rect">
            <a:avLst/>
          </a:prstGeom>
          <a:noFill/>
        </p:spPr>
        <p:txBody>
          <a:bodyPr wrap="square" rtlCol="0">
            <a:spAutoFit/>
          </a:bodyPr>
          <a:lstStyle/>
          <a:p>
            <a:r>
              <a:rPr lang="en-US" sz="2400" dirty="0">
                <a:latin typeface="Times New Roman" pitchFamily="18" charset="0"/>
                <a:cs typeface="Times New Roman" pitchFamily="18" charset="0"/>
              </a:rPr>
              <a:t>S</a:t>
            </a:r>
            <a:r>
              <a:rPr lang="vi-VN" sz="2400" dirty="0" smtClean="0">
                <a:latin typeface="Times New Roman" pitchFamily="18" charset="0"/>
                <a:cs typeface="Times New Roman" pitchFamily="18" charset="0"/>
              </a:rPr>
              <a:t>óng ánh sáng kết hợp là những sóng có hiệu pha không thay đổi theo thời gian</a:t>
            </a:r>
            <a:r>
              <a:rPr lang="en-US" dirty="0" smtClean="0"/>
              <a:t>.</a:t>
            </a:r>
            <a:endParaRPr lang="en-US" dirty="0"/>
          </a:p>
        </p:txBody>
      </p:sp>
      <p:sp>
        <p:nvSpPr>
          <p:cNvPr id="8" name="TextBox 7"/>
          <p:cNvSpPr txBox="1"/>
          <p:nvPr/>
        </p:nvSpPr>
        <p:spPr>
          <a:xfrm>
            <a:off x="76200" y="3360003"/>
            <a:ext cx="8763000" cy="830997"/>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Nguyên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tắc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sóng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ánh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sóng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duy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sóng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riêng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biệt</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533400"/>
            <a:ext cx="6731348" cy="461665"/>
          </a:xfrm>
          <a:prstGeom prst="rect">
            <a:avLst/>
          </a:prstGeom>
        </p:spPr>
        <p:txBody>
          <a:bodyPr wrap="square">
            <a:spAutoFit/>
          </a:bodyPr>
          <a:lstStyle/>
          <a:p>
            <a:pPr marL="812800" indent="-812800"/>
            <a:r>
              <a:rPr lang="en-US" sz="2400" b="1" dirty="0">
                <a:solidFill>
                  <a:schemeClr val="hlink"/>
                </a:solidFill>
                <a:latin typeface="Times New Roman" pitchFamily="18" charset="0"/>
              </a:rPr>
              <a:t>2</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Khảo</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sát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hiện</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tượng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giao</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thao</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sánh</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sáng</a:t>
            </a:r>
            <a:endParaRPr lang="en-US" sz="2400" b="1" dirty="0" smtClean="0">
              <a:solidFill>
                <a:schemeClr val="hlink"/>
              </a:solidFill>
              <a:latin typeface="Times New Roman" pitchFamily="18" charset="0"/>
            </a:endParaRPr>
          </a:p>
        </p:txBody>
      </p:sp>
      <p:sp>
        <p:nvSpPr>
          <p:cNvPr id="3" name="Rectangle 2"/>
          <p:cNvSpPr/>
          <p:nvPr/>
        </p:nvSpPr>
        <p:spPr>
          <a:xfrm>
            <a:off x="152401" y="914400"/>
            <a:ext cx="6352180" cy="461665"/>
          </a:xfrm>
          <a:prstGeom prst="rect">
            <a:avLst/>
          </a:prstGeom>
        </p:spPr>
        <p:txBody>
          <a:bodyPr wrap="square">
            <a:spAutoFit/>
          </a:bodyPr>
          <a:lstStyle/>
          <a:p>
            <a:pPr marL="812800" indent="-812800"/>
            <a:r>
              <a:rPr lang="en-US" sz="2400" b="1" i="1" dirty="0" err="1" smtClean="0">
                <a:latin typeface="Times New Roman" pitchFamily="18" charset="0"/>
              </a:rPr>
              <a:t>a.Điều</a:t>
            </a:r>
            <a:r>
              <a:rPr lang="en-US" sz="2400" b="1" i="1" dirty="0" smtClean="0">
                <a:latin typeface="Times New Roman" pitchFamily="18" charset="0"/>
              </a:rPr>
              <a:t> </a:t>
            </a:r>
            <a:r>
              <a:rPr lang="en-US" sz="2400" b="1" i="1" dirty="0" err="1" smtClean="0">
                <a:latin typeface="Times New Roman" pitchFamily="18" charset="0"/>
              </a:rPr>
              <a:t>kiện</a:t>
            </a:r>
            <a:r>
              <a:rPr lang="en-US" sz="2400" b="1" i="1" dirty="0" smtClean="0">
                <a:latin typeface="Times New Roman" pitchFamily="18" charset="0"/>
              </a:rPr>
              <a:t> </a:t>
            </a:r>
            <a:r>
              <a:rPr lang="en-US" sz="2400" b="1" i="1" dirty="0" err="1" smtClean="0">
                <a:latin typeface="Times New Roman" pitchFamily="18" charset="0"/>
              </a:rPr>
              <a:t>cực</a:t>
            </a:r>
            <a:r>
              <a:rPr lang="en-US" sz="2400" b="1" i="1" dirty="0" smtClean="0">
                <a:latin typeface="Times New Roman" pitchFamily="18" charset="0"/>
              </a:rPr>
              <a:t> </a:t>
            </a:r>
            <a:r>
              <a:rPr lang="en-US" sz="2400" b="1" i="1" dirty="0" err="1" smtClean="0">
                <a:latin typeface="Times New Roman" pitchFamily="18" charset="0"/>
              </a:rPr>
              <a:t>đại</a:t>
            </a:r>
            <a:r>
              <a:rPr lang="en-US" sz="2400" b="1" i="1" dirty="0" smtClean="0">
                <a:latin typeface="Times New Roman" pitchFamily="18" charset="0"/>
              </a:rPr>
              <a:t>, </a:t>
            </a:r>
            <a:r>
              <a:rPr lang="en-US" sz="2400" b="1" i="1" dirty="0" err="1" smtClean="0">
                <a:latin typeface="Times New Roman" pitchFamily="18" charset="0"/>
              </a:rPr>
              <a:t>cực</a:t>
            </a:r>
            <a:r>
              <a:rPr lang="en-US" sz="2400" b="1" i="1" dirty="0" smtClean="0">
                <a:latin typeface="Times New Roman" pitchFamily="18" charset="0"/>
              </a:rPr>
              <a:t> </a:t>
            </a:r>
            <a:r>
              <a:rPr lang="en-US" sz="2400" b="1" i="1" dirty="0" err="1" smtClean="0">
                <a:latin typeface="Times New Roman" pitchFamily="18" charset="0"/>
              </a:rPr>
              <a:t>tiểu</a:t>
            </a:r>
            <a:r>
              <a:rPr lang="en-US" sz="2400" b="1" i="1" dirty="0" smtClean="0">
                <a:latin typeface="Times New Roman" pitchFamily="18" charset="0"/>
              </a:rPr>
              <a:t> </a:t>
            </a:r>
            <a:r>
              <a:rPr lang="en-US" sz="2400" b="1" i="1" dirty="0" err="1" smtClean="0">
                <a:latin typeface="Times New Roman" pitchFamily="18" charset="0"/>
              </a:rPr>
              <a:t>giao</a:t>
            </a:r>
            <a:r>
              <a:rPr lang="en-US" sz="2400" b="1" i="1" dirty="0" smtClean="0">
                <a:latin typeface="Times New Roman" pitchFamily="18" charset="0"/>
              </a:rPr>
              <a:t> </a:t>
            </a:r>
            <a:r>
              <a:rPr lang="en-US" sz="2400" b="1" i="1" dirty="0" err="1" smtClean="0">
                <a:latin typeface="Times New Roman" pitchFamily="18" charset="0"/>
              </a:rPr>
              <a:t>thoa</a:t>
            </a:r>
            <a:endParaRPr lang="en-US" sz="2400" b="1" i="1" dirty="0" smtClean="0">
              <a:latin typeface="Times New Roman" pitchFamily="18" charset="0"/>
            </a:endParaRPr>
          </a:p>
        </p:txBody>
      </p:sp>
      <p:sp>
        <p:nvSpPr>
          <p:cNvPr id="6" name="Rectangle 5"/>
          <p:cNvSpPr/>
          <p:nvPr/>
        </p:nvSpPr>
        <p:spPr>
          <a:xfrm>
            <a:off x="152401" y="1295400"/>
            <a:ext cx="8839199" cy="830997"/>
          </a:xfrm>
          <a:prstGeom prst="rect">
            <a:avLst/>
          </a:prstGeom>
        </p:spPr>
        <p:txBody>
          <a:bodyPr wrap="square">
            <a:spAutoFit/>
          </a:bodyPr>
          <a:lstStyle/>
          <a:p>
            <a:pPr algn="just"/>
            <a:r>
              <a:rPr lang="en-US" sz="2400" dirty="0" err="1" smtClean="0">
                <a:latin typeface="Times New Roman" pitchFamily="18" charset="0"/>
              </a:rPr>
              <a:t>Xét</a:t>
            </a:r>
            <a:r>
              <a:rPr lang="en-US" sz="2400" dirty="0" smtClean="0">
                <a:latin typeface="Times New Roman" pitchFamily="18" charset="0"/>
              </a:rPr>
              <a:t> </a:t>
            </a:r>
            <a:r>
              <a:rPr lang="en-US" sz="2400" dirty="0" err="1" smtClean="0">
                <a:latin typeface="Times New Roman" pitchFamily="18" charset="0"/>
              </a:rPr>
              <a:t>hai</a:t>
            </a:r>
            <a:r>
              <a:rPr lang="en-US" sz="2400" dirty="0" smtClean="0">
                <a:latin typeface="Times New Roman" pitchFamily="18" charset="0"/>
              </a:rPr>
              <a:t> </a:t>
            </a:r>
            <a:r>
              <a:rPr lang="en-US" sz="2400" dirty="0" err="1" smtClean="0">
                <a:latin typeface="Times New Roman" pitchFamily="18" charset="0"/>
              </a:rPr>
              <a:t>nguồn</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kết</a:t>
            </a:r>
            <a:r>
              <a:rPr lang="en-US" sz="2400" dirty="0" smtClean="0">
                <a:latin typeface="Times New Roman" pitchFamily="18" charset="0"/>
              </a:rPr>
              <a:t> </a:t>
            </a:r>
            <a:r>
              <a:rPr lang="en-US" sz="2400" dirty="0" err="1" smtClean="0">
                <a:latin typeface="Times New Roman" pitchFamily="18" charset="0"/>
              </a:rPr>
              <a:t>hợp</a:t>
            </a:r>
            <a:r>
              <a:rPr lang="en-US" sz="2400" dirty="0" smtClean="0">
                <a:latin typeface="Times New Roman" pitchFamily="18" charset="0"/>
              </a:rPr>
              <a:t> </a:t>
            </a:r>
            <a:r>
              <a:rPr lang="en-US" sz="2400" dirty="0" err="1" smtClean="0">
                <a:latin typeface="Times New Roman" pitchFamily="18" charset="0"/>
              </a:rPr>
              <a:t>phát</a:t>
            </a:r>
            <a:r>
              <a:rPr lang="en-US" sz="2400" dirty="0" smtClean="0">
                <a:latin typeface="Times New Roman" pitchFamily="18" charset="0"/>
              </a:rPr>
              <a:t> </a:t>
            </a:r>
            <a:r>
              <a:rPr lang="en-US" sz="2400" dirty="0" err="1" smtClean="0">
                <a:latin typeface="Times New Roman" pitchFamily="18" charset="0"/>
              </a:rPr>
              <a:t>ra</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đơn</a:t>
            </a:r>
            <a:r>
              <a:rPr lang="en-US" sz="2400" dirty="0" smtClean="0">
                <a:latin typeface="Times New Roman" pitchFamily="18" charset="0"/>
              </a:rPr>
              <a:t> </a:t>
            </a:r>
            <a:r>
              <a:rPr lang="en-US" sz="2400" dirty="0" err="1" smtClean="0">
                <a:latin typeface="Times New Roman" pitchFamily="18" charset="0"/>
              </a:rPr>
              <a:t>sắc</a:t>
            </a:r>
            <a:r>
              <a:rPr lang="en-US" sz="2400" dirty="0" smtClean="0">
                <a:latin typeface="Times New Roman" pitchFamily="18" charset="0"/>
              </a:rPr>
              <a:t> </a:t>
            </a:r>
            <a:r>
              <a:rPr lang="en-US" sz="2400" dirty="0" err="1" smtClean="0">
                <a:latin typeface="Times New Roman" pitchFamily="18" charset="0"/>
              </a:rPr>
              <a:t>bước</a:t>
            </a:r>
            <a:r>
              <a:rPr lang="en-US" sz="2400" dirty="0" smtClean="0">
                <a:latin typeface="Times New Roman" pitchFamily="18" charset="0"/>
              </a:rPr>
              <a:t> </a:t>
            </a:r>
            <a:r>
              <a:rPr lang="en-US" sz="2400" dirty="0" err="1" smtClean="0">
                <a:latin typeface="Times New Roman" pitchFamily="18" charset="0"/>
              </a:rPr>
              <a:t>sóng</a:t>
            </a:r>
            <a:r>
              <a:rPr lang="en-US" sz="2400" dirty="0" smtClean="0">
                <a:latin typeface="Times New Roman" pitchFamily="18" charset="0"/>
              </a:rPr>
              <a:t> </a:t>
            </a:r>
            <a:r>
              <a:rPr lang="el-GR" sz="2400" dirty="0" smtClean="0">
                <a:latin typeface="Times New Roman" pitchFamily="18" charset="0"/>
                <a:cs typeface="Times New Roman" pitchFamily="18" charset="0"/>
              </a:rPr>
              <a:t>λ</a:t>
            </a:r>
            <a:r>
              <a:rPr lang="en-US" sz="2400" dirty="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
        <p:nvSpPr>
          <p:cNvPr id="7" name="Rectangle 6"/>
          <p:cNvSpPr/>
          <p:nvPr/>
        </p:nvSpPr>
        <p:spPr>
          <a:xfrm>
            <a:off x="152402" y="2891135"/>
            <a:ext cx="6119744" cy="461665"/>
          </a:xfrm>
          <a:prstGeom prst="rect">
            <a:avLst/>
          </a:prstGeom>
        </p:spPr>
        <p:txBody>
          <a:bodyPr wrap="square">
            <a:spAutoFit/>
          </a:bodyPr>
          <a:lstStyle/>
          <a:p>
            <a:pPr marL="812800" indent="-812800"/>
            <a:r>
              <a:rPr lang="en-US" sz="2400" dirty="0" err="1">
                <a:latin typeface="Times New Roman" pitchFamily="18" charset="0"/>
                <a:cs typeface="Times New Roman" pitchFamily="18" charset="0"/>
              </a:rPr>
              <a:t>Phương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dao</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tại</a:t>
            </a:r>
            <a:r>
              <a:rPr lang="en-US" sz="2400" dirty="0">
                <a:latin typeface="Times New Roman" pitchFamily="18" charset="0"/>
                <a:cs typeface="Times New Roman" pitchFamily="18" charset="0"/>
              </a:rPr>
              <a:t> S</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S</a:t>
            </a:r>
            <a:r>
              <a:rPr lang="en-US" sz="2400" baseline="-25000" dirty="0">
                <a:latin typeface="Times New Roman" pitchFamily="18" charset="0"/>
                <a:cs typeface="Times New Roman" pitchFamily="18" charset="0"/>
              </a:rPr>
              <a:t>2</a:t>
            </a:r>
          </a:p>
        </p:txBody>
      </p:sp>
      <p:graphicFrame>
        <p:nvGraphicFramePr>
          <p:cNvPr id="8" name="Object 7"/>
          <p:cNvGraphicFramePr>
            <a:graphicFrameLocks noChangeAspect="1"/>
          </p:cNvGraphicFramePr>
          <p:nvPr>
            <p:extLst>
              <p:ext uri="{D42A27DB-BD31-4B8C-83A1-F6EECF244321}">
                <p14:modId xmlns:p14="http://schemas.microsoft.com/office/powerpoint/2010/main" val="1666434094"/>
              </p:ext>
            </p:extLst>
          </p:nvPr>
        </p:nvGraphicFramePr>
        <p:xfrm>
          <a:off x="533400" y="3394681"/>
          <a:ext cx="2133600" cy="415319"/>
        </p:xfrm>
        <a:graphic>
          <a:graphicData uri="http://schemas.openxmlformats.org/presentationml/2006/ole">
            <mc:AlternateContent xmlns:mc="http://schemas.openxmlformats.org/markup-compatibility/2006">
              <mc:Choice xmlns:v="urn:schemas-microsoft-com:vml" Requires="v">
                <p:oleObj spid="_x0000_s3350" name="Equation" r:id="rId3" imgW="1104421" imgH="215806" progId="Equation.3">
                  <p:embed/>
                </p:oleObj>
              </mc:Choice>
              <mc:Fallback>
                <p:oleObj name="Equation" r:id="rId3" imgW="1104421"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394681"/>
                        <a:ext cx="2133600" cy="415319"/>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49495007"/>
              </p:ext>
            </p:extLst>
          </p:nvPr>
        </p:nvGraphicFramePr>
        <p:xfrm>
          <a:off x="2641600" y="3373437"/>
          <a:ext cx="2311400" cy="436563"/>
        </p:xfrm>
        <a:graphic>
          <a:graphicData uri="http://schemas.openxmlformats.org/presentationml/2006/ole">
            <mc:AlternateContent xmlns:mc="http://schemas.openxmlformats.org/markup-compatibility/2006">
              <mc:Choice xmlns:v="urn:schemas-microsoft-com:vml" Requires="v">
                <p:oleObj spid="_x0000_s3351" name="Equation" r:id="rId5" imgW="1155600" imgH="215640" progId="Equation.3">
                  <p:embed/>
                </p:oleObj>
              </mc:Choice>
              <mc:Fallback>
                <p:oleObj name="Equation" r:id="rId5" imgW="1155600" imgH="215640" progId="Equation.3">
                  <p:embed/>
                  <p:pic>
                    <p:nvPicPr>
                      <p:cNvPr id="0" name="Object 6"/>
                      <p:cNvPicPr>
                        <a:picLocks noChangeAspect="1" noChangeArrowheads="1"/>
                      </p:cNvPicPr>
                      <p:nvPr/>
                    </p:nvPicPr>
                    <p:blipFill>
                      <a:blip r:embed="rId6"/>
                      <a:srcRect/>
                      <a:stretch>
                        <a:fillRect/>
                      </a:stretch>
                    </p:blipFill>
                    <p:spPr bwMode="auto">
                      <a:xfrm>
                        <a:off x="2641600" y="3373437"/>
                        <a:ext cx="2311400" cy="436563"/>
                      </a:xfrm>
                      <a:prstGeom prst="rect">
                        <a:avLst/>
                      </a:prstGeom>
                      <a:noFill/>
                      <a:ln>
                        <a:noFill/>
                      </a:ln>
                    </p:spPr>
                  </p:pic>
                </p:oleObj>
              </mc:Fallback>
            </mc:AlternateContent>
          </a:graphicData>
        </a:graphic>
      </p:graphicFrame>
      <p:sp>
        <p:nvSpPr>
          <p:cNvPr id="10" name="Rectangle 9"/>
          <p:cNvSpPr/>
          <p:nvPr/>
        </p:nvSpPr>
        <p:spPr>
          <a:xfrm>
            <a:off x="152402" y="3805535"/>
            <a:ext cx="6209511" cy="461665"/>
          </a:xfrm>
          <a:prstGeom prst="rect">
            <a:avLst/>
          </a:prstGeom>
        </p:spPr>
        <p:txBody>
          <a:bodyPr wrap="square">
            <a:spAutoFit/>
          </a:bodyPr>
          <a:lstStyle/>
          <a:p>
            <a:r>
              <a:rPr lang="en-US" sz="2400" dirty="0" err="1">
                <a:latin typeface="Times New Roman" pitchFamily="18" charset="0"/>
              </a:rPr>
              <a:t>Tại</a:t>
            </a:r>
            <a:r>
              <a:rPr lang="en-US" sz="2400" dirty="0">
                <a:latin typeface="Times New Roman" pitchFamily="18" charset="0"/>
              </a:rPr>
              <a:t> M </a:t>
            </a:r>
            <a:r>
              <a:rPr lang="en-US" sz="2400" dirty="0" err="1">
                <a:latin typeface="Times New Roman" pitchFamily="18" charset="0"/>
              </a:rPr>
              <a:t>nhận</a:t>
            </a:r>
            <a:r>
              <a:rPr lang="en-US" sz="2400" dirty="0">
                <a:latin typeface="Times New Roman" pitchFamily="18" charset="0"/>
              </a:rPr>
              <a:t> </a:t>
            </a:r>
            <a:r>
              <a:rPr lang="en-US" sz="2400" dirty="0" err="1">
                <a:latin typeface="Times New Roman" pitchFamily="18" charset="0"/>
              </a:rPr>
              <a:t>được</a:t>
            </a:r>
            <a:r>
              <a:rPr lang="en-US" sz="2400" dirty="0">
                <a:latin typeface="Times New Roman" pitchFamily="18" charset="0"/>
              </a:rPr>
              <a:t> </a:t>
            </a:r>
            <a:r>
              <a:rPr lang="en-US" sz="2400" dirty="0" err="1">
                <a:latin typeface="Times New Roman" pitchFamily="18" charset="0"/>
              </a:rPr>
              <a:t>hai</a:t>
            </a:r>
            <a:r>
              <a:rPr lang="en-US" sz="2400" dirty="0">
                <a:latin typeface="Times New Roman" pitchFamily="18" charset="0"/>
              </a:rPr>
              <a:t> </a:t>
            </a:r>
            <a:r>
              <a:rPr lang="en-US" sz="2400" dirty="0" err="1">
                <a:latin typeface="Times New Roman" pitchFamily="18" charset="0"/>
              </a:rPr>
              <a:t>dao</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a:t>
            </a:r>
          </a:p>
        </p:txBody>
      </p:sp>
      <p:graphicFrame>
        <p:nvGraphicFramePr>
          <p:cNvPr id="11" name="Object 10"/>
          <p:cNvGraphicFramePr>
            <a:graphicFrameLocks noChangeAspect="1"/>
          </p:cNvGraphicFramePr>
          <p:nvPr>
            <p:extLst>
              <p:ext uri="{D42A27DB-BD31-4B8C-83A1-F6EECF244321}">
                <p14:modId xmlns:p14="http://schemas.microsoft.com/office/powerpoint/2010/main" val="2456246915"/>
              </p:ext>
            </p:extLst>
          </p:nvPr>
        </p:nvGraphicFramePr>
        <p:xfrm>
          <a:off x="242888" y="4327525"/>
          <a:ext cx="2508250" cy="701675"/>
        </p:xfrm>
        <a:graphic>
          <a:graphicData uri="http://schemas.openxmlformats.org/presentationml/2006/ole">
            <mc:AlternateContent xmlns:mc="http://schemas.openxmlformats.org/markup-compatibility/2006">
              <mc:Choice xmlns:v="urn:schemas-microsoft-com:vml" Requires="v">
                <p:oleObj spid="_x0000_s3352" name="Equation" r:id="rId7" imgW="1396800" imgH="393480" progId="Equation.3">
                  <p:embed/>
                </p:oleObj>
              </mc:Choice>
              <mc:Fallback>
                <p:oleObj name="Equation" r:id="rId7" imgW="1396800" imgH="393480" progId="Equation.3">
                  <p:embed/>
                  <p:pic>
                    <p:nvPicPr>
                      <p:cNvPr id="0" name="Object 4"/>
                      <p:cNvPicPr>
                        <a:picLocks noChangeAspect="1" noChangeArrowheads="1"/>
                      </p:cNvPicPr>
                      <p:nvPr/>
                    </p:nvPicPr>
                    <p:blipFill>
                      <a:blip r:embed="rId8"/>
                      <a:srcRect/>
                      <a:stretch>
                        <a:fillRect/>
                      </a:stretch>
                    </p:blipFill>
                    <p:spPr bwMode="auto">
                      <a:xfrm>
                        <a:off x="242888" y="4327525"/>
                        <a:ext cx="2508250" cy="701675"/>
                      </a:xfrm>
                      <a:prstGeom prst="rect">
                        <a:avLst/>
                      </a:prstGeom>
                      <a:noFill/>
                      <a:ln>
                        <a:no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75076497"/>
              </p:ext>
            </p:extLst>
          </p:nvPr>
        </p:nvGraphicFramePr>
        <p:xfrm>
          <a:off x="2801572" y="4324350"/>
          <a:ext cx="2749550" cy="704850"/>
        </p:xfrm>
        <a:graphic>
          <a:graphicData uri="http://schemas.openxmlformats.org/presentationml/2006/ole">
            <mc:AlternateContent xmlns:mc="http://schemas.openxmlformats.org/markup-compatibility/2006">
              <mc:Choice xmlns:v="urn:schemas-microsoft-com:vml" Requires="v">
                <p:oleObj spid="_x0000_s3353" name="Equation" r:id="rId9" imgW="1523880" imgH="393480" progId="Equation.3">
                  <p:embed/>
                </p:oleObj>
              </mc:Choice>
              <mc:Fallback>
                <p:oleObj name="Equation" r:id="rId9" imgW="1523880" imgH="393480" progId="Equation.3">
                  <p:embed/>
                  <p:pic>
                    <p:nvPicPr>
                      <p:cNvPr id="0" name="Object 6"/>
                      <p:cNvPicPr>
                        <a:picLocks noChangeAspect="1" noChangeArrowheads="1"/>
                      </p:cNvPicPr>
                      <p:nvPr/>
                    </p:nvPicPr>
                    <p:blipFill>
                      <a:blip r:embed="rId10"/>
                      <a:srcRect/>
                      <a:stretch>
                        <a:fillRect/>
                      </a:stretch>
                    </p:blipFill>
                    <p:spPr bwMode="auto">
                      <a:xfrm>
                        <a:off x="2801572" y="4324350"/>
                        <a:ext cx="27495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3"/>
          <p:cNvSpPr/>
          <p:nvPr/>
        </p:nvSpPr>
        <p:spPr>
          <a:xfrm>
            <a:off x="152400" y="5024735"/>
            <a:ext cx="6209511" cy="461665"/>
          </a:xfrm>
          <a:prstGeom prst="rect">
            <a:avLst/>
          </a:prstGeom>
        </p:spPr>
        <p:txBody>
          <a:bodyPr wrap="square">
            <a:spAutoFit/>
          </a:bodyPr>
          <a:lstStyle/>
          <a:p>
            <a:r>
              <a:rPr lang="en-US" sz="2400" dirty="0" err="1" smtClean="0">
                <a:latin typeface="Times New Roman" pitchFamily="18" charset="0"/>
              </a:rPr>
              <a:t>Phương</a:t>
            </a:r>
            <a:r>
              <a:rPr lang="en-US" sz="2400" dirty="0" smtClean="0">
                <a:latin typeface="Times New Roman" pitchFamily="18" charset="0"/>
              </a:rPr>
              <a:t> </a:t>
            </a:r>
            <a:r>
              <a:rPr lang="en-US" sz="2400" dirty="0" err="1" smtClean="0">
                <a:latin typeface="Times New Roman" pitchFamily="18" charset="0"/>
              </a:rPr>
              <a:t>trình</a:t>
            </a:r>
            <a:r>
              <a:rPr lang="en-US" sz="2400" dirty="0" smtClean="0">
                <a:latin typeface="Times New Roman" pitchFamily="18" charset="0"/>
              </a:rPr>
              <a:t> </a:t>
            </a:r>
            <a:r>
              <a:rPr lang="en-US" sz="2400" dirty="0" err="1" smtClean="0">
                <a:latin typeface="Times New Roman" pitchFamily="18" charset="0"/>
              </a:rPr>
              <a:t>dao</a:t>
            </a:r>
            <a:r>
              <a:rPr lang="en-US" sz="2400" dirty="0" smtClean="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tổng</a:t>
            </a:r>
            <a:r>
              <a:rPr lang="en-US" sz="2400" dirty="0" smtClean="0">
                <a:latin typeface="Times New Roman" pitchFamily="18" charset="0"/>
              </a:rPr>
              <a:t> </a:t>
            </a:r>
            <a:r>
              <a:rPr lang="en-US" sz="2400" dirty="0" err="1" smtClean="0">
                <a:latin typeface="Times New Roman" pitchFamily="18" charset="0"/>
              </a:rPr>
              <a:t>hợp</a:t>
            </a:r>
            <a:r>
              <a:rPr lang="en-US" sz="2400" dirty="0" smtClean="0">
                <a:latin typeface="Times New Roman" pitchFamily="18" charset="0"/>
              </a:rPr>
              <a:t> </a:t>
            </a:r>
            <a:r>
              <a:rPr lang="en-US" sz="2400" dirty="0" err="1" smtClean="0">
                <a:latin typeface="Times New Roman" pitchFamily="18" charset="0"/>
              </a:rPr>
              <a:t>tại</a:t>
            </a:r>
            <a:r>
              <a:rPr lang="en-US" sz="2400" dirty="0" smtClean="0">
                <a:latin typeface="Times New Roman" pitchFamily="18" charset="0"/>
              </a:rPr>
              <a:t> M:</a:t>
            </a:r>
            <a:endParaRPr lang="en-US" sz="2400" dirty="0">
              <a:latin typeface="Times New Roman" pitchFamily="18"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291224481"/>
              </p:ext>
            </p:extLst>
          </p:nvPr>
        </p:nvGraphicFramePr>
        <p:xfrm>
          <a:off x="228600" y="5545138"/>
          <a:ext cx="3209925" cy="398462"/>
        </p:xfrm>
        <a:graphic>
          <a:graphicData uri="http://schemas.openxmlformats.org/presentationml/2006/ole">
            <mc:AlternateContent xmlns:mc="http://schemas.openxmlformats.org/markup-compatibility/2006">
              <mc:Choice xmlns:v="urn:schemas-microsoft-com:vml" Requires="v">
                <p:oleObj spid="_x0000_s3354" name="Equation" r:id="rId11" imgW="1764534" imgH="215806" progId="Equation.3">
                  <p:embed/>
                </p:oleObj>
              </mc:Choice>
              <mc:Fallback>
                <p:oleObj name="Equation" r:id="rId11" imgW="1764534" imgH="215806"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 y="5545138"/>
                        <a:ext cx="32099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347656790"/>
              </p:ext>
            </p:extLst>
          </p:nvPr>
        </p:nvGraphicFramePr>
        <p:xfrm>
          <a:off x="3547452" y="5464175"/>
          <a:ext cx="4594225" cy="479425"/>
        </p:xfrm>
        <a:graphic>
          <a:graphicData uri="http://schemas.openxmlformats.org/presentationml/2006/ole">
            <mc:AlternateContent xmlns:mc="http://schemas.openxmlformats.org/markup-compatibility/2006">
              <mc:Choice xmlns:v="urn:schemas-microsoft-com:vml" Requires="v">
                <p:oleObj spid="_x0000_s3355" name="Equation" r:id="rId13" imgW="2679480" imgH="279360" progId="Equation.3">
                  <p:embed/>
                </p:oleObj>
              </mc:Choice>
              <mc:Fallback>
                <p:oleObj name="Equation" r:id="rId13" imgW="2679480" imgH="279360" progId="Equation.3">
                  <p:embed/>
                  <p:pic>
                    <p:nvPicPr>
                      <p:cNvPr id="0" name="Object 11"/>
                      <p:cNvPicPr>
                        <a:picLocks noChangeAspect="1" noChangeArrowheads="1"/>
                      </p:cNvPicPr>
                      <p:nvPr/>
                    </p:nvPicPr>
                    <p:blipFill>
                      <a:blip r:embed="rId14"/>
                      <a:srcRect/>
                      <a:stretch>
                        <a:fillRect/>
                      </a:stretch>
                    </p:blipFill>
                    <p:spPr bwMode="auto">
                      <a:xfrm>
                        <a:off x="3547452" y="5464175"/>
                        <a:ext cx="4594225" cy="479425"/>
                      </a:xfrm>
                      <a:prstGeom prst="rect">
                        <a:avLst/>
                      </a:prstGeom>
                      <a:noFill/>
                      <a:ln w="9525">
                        <a:noFill/>
                        <a:miter lim="800000"/>
                        <a:headEnd/>
                        <a:tailEnd/>
                      </a:ln>
                    </p:spPr>
                  </p:pic>
                </p:oleObj>
              </mc:Fallback>
            </mc:AlternateContent>
          </a:graphicData>
        </a:graphic>
      </p:graphicFrame>
      <p:sp>
        <p:nvSpPr>
          <p:cNvPr id="16" name="TextBox 15"/>
          <p:cNvSpPr txBox="1"/>
          <p:nvPr/>
        </p:nvSpPr>
        <p:spPr>
          <a:xfrm>
            <a:off x="0" y="2057400"/>
            <a:ext cx="9144000" cy="830997"/>
          </a:xfrm>
          <a:prstGeom prst="rect">
            <a:avLst/>
          </a:prstGeom>
          <a:noFill/>
        </p:spPr>
        <p:txBody>
          <a:bodyPr wrap="square" rtlCol="0">
            <a:spAutoFit/>
          </a:bodyPr>
          <a:lstStyle/>
          <a:p>
            <a:r>
              <a:rPr lang="en-US" sz="2400" dirty="0" err="1">
                <a:latin typeface="Times New Roman" pitchFamily="18" charset="0"/>
                <a:cs typeface="Times New Roman" pitchFamily="18" charset="0"/>
              </a:rPr>
              <a:t>điều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kiện</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l &lt;&lt; D, </a:t>
            </a:r>
            <a:r>
              <a:rPr lang="en-US" sz="2400" dirty="0">
                <a:latin typeface="Times New Roman" pitchFamily="18" charset="0"/>
                <a:cs typeface="Times New Roman" pitchFamily="18" charset="0"/>
              </a:rPr>
              <a:t>do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do 2 </a:t>
            </a:r>
            <a:r>
              <a:rPr lang="en-US" sz="2400" dirty="0" err="1">
                <a:latin typeface="Times New Roman" pitchFamily="18" charset="0"/>
                <a:cs typeface="Times New Roman" pitchFamily="18" charset="0"/>
              </a:rPr>
              <a:t>nguồn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gửi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tới</a:t>
            </a:r>
            <a:r>
              <a:rPr lang="en-US" sz="2400" dirty="0">
                <a:latin typeface="Times New Roman" pitchFamily="18" charset="0"/>
                <a:cs typeface="Times New Roman" pitchFamily="18" charset="0"/>
              </a:rPr>
              <a:t> M </a:t>
            </a:r>
            <a:r>
              <a:rPr lang="en-US" sz="2400" dirty="0" err="1">
                <a:latin typeface="Times New Roman" pitchFamily="18" charset="0"/>
                <a:cs typeface="Times New Roman" pitchFamily="18" charset="0"/>
              </a:rPr>
              <a:t>coi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sóng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phẳng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cùng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phương</a:t>
            </a:r>
            <a:r>
              <a:rPr lang="en-US" sz="2400" dirty="0" smtClean="0">
                <a:latin typeface="Times New Roman" pitchFamily="18" charset="0"/>
                <a:cs typeface="Times New Roman" pitchFamily="18" charset="0"/>
              </a:rPr>
              <a:t>.</a:t>
            </a:r>
            <a:endParaRPr lang="en-US" dirty="0"/>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365704" y="2472897"/>
            <a:ext cx="3630972" cy="2551837"/>
          </a:xfrm>
          <a:prstGeom prst="rect">
            <a:avLst/>
          </a:prstGeom>
        </p:spPr>
      </p:pic>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ppt_x"/>
                                          </p:val>
                                        </p:tav>
                                        <p:tav tm="100000">
                                          <p:val>
                                            <p:strVal val="#ppt_x"/>
                                          </p:val>
                                        </p:tav>
                                      </p:tavLst>
                                    </p:anim>
                                    <p:anim calcmode="lin" valueType="num">
                                      <p:cBhvr additive="base">
                                        <p:cTn id="6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10" grpId="0"/>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891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0"/>
            <a:ext cx="89154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GIAO THOA ÁNH SÁNG</a:t>
            </a:r>
            <a:endParaRPr lang="en-US" sz="2400" dirty="0">
              <a:solidFill>
                <a:srgbClr val="FFFF00"/>
              </a:solidFill>
              <a:latin typeface="Times New Roman" pitchFamily="18" charset="0"/>
              <a:cs typeface="Times New Roman" pitchFamily="18" charset="0"/>
            </a:endParaRPr>
          </a:p>
        </p:txBody>
      </p:sp>
      <p:sp>
        <p:nvSpPr>
          <p:cNvPr id="3" name="Rectangle 2"/>
          <p:cNvSpPr/>
          <p:nvPr/>
        </p:nvSpPr>
        <p:spPr>
          <a:xfrm>
            <a:off x="76200" y="685800"/>
            <a:ext cx="5835212" cy="461665"/>
          </a:xfrm>
          <a:prstGeom prst="rect">
            <a:avLst/>
          </a:prstGeom>
        </p:spPr>
        <p:txBody>
          <a:bodyPr wrap="square">
            <a:spAutoFit/>
          </a:bodyPr>
          <a:lstStyle/>
          <a:p>
            <a:r>
              <a:rPr lang="en-US" sz="2400" i="1" dirty="0" err="1">
                <a:solidFill>
                  <a:srgbClr val="FF0000"/>
                </a:solidFill>
                <a:latin typeface="Times New Roman" pitchFamily="18" charset="0"/>
              </a:rPr>
              <a:t>Điều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đại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giao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thoa</a:t>
            </a:r>
            <a:r>
              <a:rPr lang="en-US" sz="2400" i="1" dirty="0">
                <a:solidFill>
                  <a:srgbClr val="FF0000"/>
                </a:solidFill>
                <a:latin typeface="Times New Roman" pitchFamily="18" charset="0"/>
              </a:rPr>
              <a:t>:</a:t>
            </a:r>
          </a:p>
        </p:txBody>
      </p:sp>
      <p:graphicFrame>
        <p:nvGraphicFramePr>
          <p:cNvPr id="6" name="Object 5"/>
          <p:cNvGraphicFramePr>
            <a:graphicFrameLocks noChangeAspect="1"/>
          </p:cNvGraphicFramePr>
          <p:nvPr>
            <p:extLst>
              <p:ext uri="{D42A27DB-BD31-4B8C-83A1-F6EECF244321}">
                <p14:modId xmlns:p14="http://schemas.microsoft.com/office/powerpoint/2010/main" val="1253350521"/>
              </p:ext>
            </p:extLst>
          </p:nvPr>
        </p:nvGraphicFramePr>
        <p:xfrm>
          <a:off x="381000" y="1147465"/>
          <a:ext cx="5788025" cy="714375"/>
        </p:xfrm>
        <a:graphic>
          <a:graphicData uri="http://schemas.openxmlformats.org/presentationml/2006/ole">
            <mc:AlternateContent xmlns:mc="http://schemas.openxmlformats.org/markup-compatibility/2006">
              <mc:Choice xmlns:v="urn:schemas-microsoft-com:vml" Requires="v">
                <p:oleObj spid="_x0000_s4190" name="Equation" r:id="rId3" imgW="3251160" imgH="393480" progId="Equation.3">
                  <p:embed/>
                </p:oleObj>
              </mc:Choice>
              <mc:Fallback>
                <p:oleObj name="Equation" r:id="rId3" imgW="3251160" imgH="393480" progId="Equation.3">
                  <p:embed/>
                  <p:pic>
                    <p:nvPicPr>
                      <p:cNvPr id="0" name="Object 8"/>
                      <p:cNvPicPr>
                        <a:picLocks noChangeAspect="1" noChangeArrowheads="1"/>
                      </p:cNvPicPr>
                      <p:nvPr/>
                    </p:nvPicPr>
                    <p:blipFill>
                      <a:blip r:embed="rId4"/>
                      <a:srcRect/>
                      <a:stretch>
                        <a:fillRect/>
                      </a:stretch>
                    </p:blipFill>
                    <p:spPr bwMode="auto">
                      <a:xfrm>
                        <a:off x="381000" y="1147465"/>
                        <a:ext cx="5788025" cy="71437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76200" y="1805354"/>
            <a:ext cx="5937060" cy="461665"/>
          </a:xfrm>
          <a:prstGeom prst="rect">
            <a:avLst/>
          </a:prstGeom>
        </p:spPr>
        <p:txBody>
          <a:bodyPr wrap="square">
            <a:spAutoFit/>
          </a:bodyPr>
          <a:lstStyle/>
          <a:p>
            <a:r>
              <a:rPr lang="en-US" sz="2400" i="1" dirty="0" err="1">
                <a:solidFill>
                  <a:srgbClr val="FF0000"/>
                </a:solidFill>
                <a:latin typeface="Times New Roman" pitchFamily="18" charset="0"/>
              </a:rPr>
              <a:t>Điều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tiểu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giao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thoa</a:t>
            </a:r>
            <a:r>
              <a:rPr lang="en-US" sz="2400" i="1" dirty="0">
                <a:solidFill>
                  <a:srgbClr val="FF0000"/>
                </a:solidFill>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2630362078"/>
              </p:ext>
            </p:extLst>
          </p:nvPr>
        </p:nvGraphicFramePr>
        <p:xfrm>
          <a:off x="333375" y="2330798"/>
          <a:ext cx="7439025" cy="692150"/>
        </p:xfrm>
        <a:graphic>
          <a:graphicData uri="http://schemas.openxmlformats.org/presentationml/2006/ole">
            <mc:AlternateContent xmlns:mc="http://schemas.openxmlformats.org/markup-compatibility/2006">
              <mc:Choice xmlns:v="urn:schemas-microsoft-com:vml" Requires="v">
                <p:oleObj spid="_x0000_s4191" name="Equation" r:id="rId5" imgW="4241520" imgH="393480" progId="Equation.3">
                  <p:embed/>
                </p:oleObj>
              </mc:Choice>
              <mc:Fallback>
                <p:oleObj name="Equation" r:id="rId5" imgW="4241520" imgH="393480" progId="Equation.3">
                  <p:embed/>
                  <p:pic>
                    <p:nvPicPr>
                      <p:cNvPr id="0" name="Object 14"/>
                      <p:cNvPicPr>
                        <a:picLocks noChangeAspect="1" noChangeArrowheads="1"/>
                      </p:cNvPicPr>
                      <p:nvPr/>
                    </p:nvPicPr>
                    <p:blipFill>
                      <a:blip r:embed="rId6"/>
                      <a:srcRect/>
                      <a:stretch>
                        <a:fillRect/>
                      </a:stretch>
                    </p:blipFill>
                    <p:spPr bwMode="auto">
                      <a:xfrm>
                        <a:off x="333375" y="2330798"/>
                        <a:ext cx="7439025" cy="692150"/>
                      </a:xfrm>
                      <a:prstGeom prst="rect">
                        <a:avLst/>
                      </a:prstGeom>
                      <a:noFill/>
                      <a:ln w="9525">
                        <a:solidFill>
                          <a:schemeClr val="folHlink"/>
                        </a:solidFill>
                        <a:miter lim="800000"/>
                        <a:headEnd/>
                        <a:tailEnd/>
                      </a:ln>
                    </p:spPr>
                  </p:pic>
                </p:oleObj>
              </mc:Fallback>
            </mc:AlternateContent>
          </a:graphicData>
        </a:graphic>
      </p:graphicFrame>
      <p:pic>
        <p:nvPicPr>
          <p:cNvPr id="9" name="Picture 20" descr="hinh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3048000"/>
            <a:ext cx="4572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983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1497</TotalTime>
  <Words>2453</Words>
  <Application>Microsoft Office PowerPoint</Application>
  <PresentationFormat>On-screen Show (4:3)</PresentationFormat>
  <Paragraphs>157</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Equation</vt:lpstr>
      <vt:lpstr>Chương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dc:title>
  <dc:creator>cyber</dc:creator>
  <cp:lastModifiedBy>cyber</cp:lastModifiedBy>
  <cp:revision>65</cp:revision>
  <dcterms:created xsi:type="dcterms:W3CDTF">2020-05-15T22:42:01Z</dcterms:created>
  <dcterms:modified xsi:type="dcterms:W3CDTF">2020-10-14T12:19:45Z</dcterms:modified>
</cp:coreProperties>
</file>