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84" r:id="rId4"/>
    <p:sldId id="259" r:id="rId5"/>
    <p:sldId id="260" r:id="rId6"/>
    <p:sldId id="261" r:id="rId7"/>
    <p:sldId id="282" r:id="rId8"/>
    <p:sldId id="262" r:id="rId9"/>
    <p:sldId id="263" r:id="rId10"/>
    <p:sldId id="264" r:id="rId11"/>
    <p:sldId id="265" r:id="rId12"/>
    <p:sldId id="266" r:id="rId13"/>
    <p:sldId id="267" r:id="rId14"/>
    <p:sldId id="268" r:id="rId15"/>
    <p:sldId id="287" r:id="rId16"/>
    <p:sldId id="269" r:id="rId17"/>
    <p:sldId id="270" r:id="rId18"/>
    <p:sldId id="271" r:id="rId19"/>
    <p:sldId id="272" r:id="rId20"/>
    <p:sldId id="273" r:id="rId21"/>
    <p:sldId id="274" r:id="rId22"/>
    <p:sldId id="275" r:id="rId23"/>
    <p:sldId id="283" r:id="rId24"/>
    <p:sldId id="288" r:id="rId25"/>
    <p:sldId id="285" r:id="rId26"/>
    <p:sldId id="286" r:id="rId27"/>
    <p:sldId id="276" r:id="rId28"/>
    <p:sldId id="277" r:id="rId29"/>
    <p:sldId id="278" r:id="rId30"/>
    <p:sldId id="279" r:id="rId31"/>
    <p:sldId id="280" r:id="rId32"/>
    <p:sldId id="28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53" autoAdjust="0"/>
    <p:restoredTop sz="86462" autoAdjust="0"/>
  </p:normalViewPr>
  <p:slideViewPr>
    <p:cSldViewPr>
      <p:cViewPr>
        <p:scale>
          <a:sx n="100" d="100"/>
          <a:sy n="100" d="100"/>
        </p:scale>
        <p:origin x="-750" y="33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B8E94D-BB01-4B7E-B310-3F25E8F3582E}" type="datetimeFigureOut">
              <a:rPr lang="en-US" smtClean="0"/>
              <a:t>11/5/2020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DA03EA-EAE8-4F15-AABC-97CF85D0BACA}" type="slidenum">
              <a:rPr lang="en-US" smtClean="0"/>
              <a:t>‹#›</a:t>
            </a:fld>
            <a:endParaRPr lang="en-US"/>
          </a:p>
        </p:txBody>
      </p:sp>
    </p:spTree>
    <p:extLst>
      <p:ext uri="{BB962C8B-B14F-4D97-AF65-F5344CB8AC3E}">
        <p14:creationId xmlns:p14="http://schemas.microsoft.com/office/powerpoint/2010/main" val="195866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DA03EA-EAE8-4F15-AABC-97CF85D0BACA}" type="slidenum">
              <a:rPr lang="en-US" smtClean="0"/>
              <a:t>3</a:t>
            </a:fld>
            <a:endParaRPr lang="en-US"/>
          </a:p>
        </p:txBody>
      </p:sp>
    </p:spTree>
    <p:extLst>
      <p:ext uri="{BB962C8B-B14F-4D97-AF65-F5344CB8AC3E}">
        <p14:creationId xmlns:p14="http://schemas.microsoft.com/office/powerpoint/2010/main" val="343581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BC4430-5E37-4879-8F9F-031759071E74}"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C583E-F1BE-46A8-9032-ABFBBF7AAA84}" type="slidenum">
              <a:rPr lang="en-US" smtClean="0"/>
              <a:t>‹#›</a:t>
            </a:fld>
            <a:endParaRPr lang="en-US"/>
          </a:p>
        </p:txBody>
      </p:sp>
    </p:spTree>
    <p:extLst>
      <p:ext uri="{BB962C8B-B14F-4D97-AF65-F5344CB8AC3E}">
        <p14:creationId xmlns:p14="http://schemas.microsoft.com/office/powerpoint/2010/main" val="76304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BC4430-5E37-4879-8F9F-031759071E74}"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C583E-F1BE-46A8-9032-ABFBBF7AAA84}" type="slidenum">
              <a:rPr lang="en-US" smtClean="0"/>
              <a:t>‹#›</a:t>
            </a:fld>
            <a:endParaRPr lang="en-US"/>
          </a:p>
        </p:txBody>
      </p:sp>
    </p:spTree>
    <p:extLst>
      <p:ext uri="{BB962C8B-B14F-4D97-AF65-F5344CB8AC3E}">
        <p14:creationId xmlns:p14="http://schemas.microsoft.com/office/powerpoint/2010/main" val="1552005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BC4430-5E37-4879-8F9F-031759071E74}"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C583E-F1BE-46A8-9032-ABFBBF7AAA84}" type="slidenum">
              <a:rPr lang="en-US" smtClean="0"/>
              <a:t>‹#›</a:t>
            </a:fld>
            <a:endParaRPr lang="en-US"/>
          </a:p>
        </p:txBody>
      </p:sp>
    </p:spTree>
    <p:extLst>
      <p:ext uri="{BB962C8B-B14F-4D97-AF65-F5344CB8AC3E}">
        <p14:creationId xmlns:p14="http://schemas.microsoft.com/office/powerpoint/2010/main" val="44351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BC4430-5E37-4879-8F9F-031759071E74}"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C583E-F1BE-46A8-9032-ABFBBF7AAA84}" type="slidenum">
              <a:rPr lang="en-US" smtClean="0"/>
              <a:t>‹#›</a:t>
            </a:fld>
            <a:endParaRPr lang="en-US"/>
          </a:p>
        </p:txBody>
      </p:sp>
    </p:spTree>
    <p:extLst>
      <p:ext uri="{BB962C8B-B14F-4D97-AF65-F5344CB8AC3E}">
        <p14:creationId xmlns:p14="http://schemas.microsoft.com/office/powerpoint/2010/main" val="1006864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BC4430-5E37-4879-8F9F-031759071E74}"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C583E-F1BE-46A8-9032-ABFBBF7AAA84}" type="slidenum">
              <a:rPr lang="en-US" smtClean="0"/>
              <a:t>‹#›</a:t>
            </a:fld>
            <a:endParaRPr lang="en-US"/>
          </a:p>
        </p:txBody>
      </p:sp>
    </p:spTree>
    <p:extLst>
      <p:ext uri="{BB962C8B-B14F-4D97-AF65-F5344CB8AC3E}">
        <p14:creationId xmlns:p14="http://schemas.microsoft.com/office/powerpoint/2010/main" val="290792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BC4430-5E37-4879-8F9F-031759071E74}"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C583E-F1BE-46A8-9032-ABFBBF7AAA84}" type="slidenum">
              <a:rPr lang="en-US" smtClean="0"/>
              <a:t>‹#›</a:t>
            </a:fld>
            <a:endParaRPr lang="en-US"/>
          </a:p>
        </p:txBody>
      </p:sp>
    </p:spTree>
    <p:extLst>
      <p:ext uri="{BB962C8B-B14F-4D97-AF65-F5344CB8AC3E}">
        <p14:creationId xmlns:p14="http://schemas.microsoft.com/office/powerpoint/2010/main" val="738723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BC4430-5E37-4879-8F9F-031759071E74}" type="datetimeFigureOut">
              <a:rPr lang="en-US" smtClean="0"/>
              <a:t>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AC583E-F1BE-46A8-9032-ABFBBF7AAA84}" type="slidenum">
              <a:rPr lang="en-US" smtClean="0"/>
              <a:t>‹#›</a:t>
            </a:fld>
            <a:endParaRPr lang="en-US"/>
          </a:p>
        </p:txBody>
      </p:sp>
    </p:spTree>
    <p:extLst>
      <p:ext uri="{BB962C8B-B14F-4D97-AF65-F5344CB8AC3E}">
        <p14:creationId xmlns:p14="http://schemas.microsoft.com/office/powerpoint/2010/main" val="621483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BC4430-5E37-4879-8F9F-031759071E74}" type="datetimeFigureOut">
              <a:rPr lang="en-US" smtClean="0"/>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AC583E-F1BE-46A8-9032-ABFBBF7AAA84}" type="slidenum">
              <a:rPr lang="en-US" smtClean="0"/>
              <a:t>‹#›</a:t>
            </a:fld>
            <a:endParaRPr lang="en-US"/>
          </a:p>
        </p:txBody>
      </p:sp>
    </p:spTree>
    <p:extLst>
      <p:ext uri="{BB962C8B-B14F-4D97-AF65-F5344CB8AC3E}">
        <p14:creationId xmlns:p14="http://schemas.microsoft.com/office/powerpoint/2010/main" val="3177176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C4430-5E37-4879-8F9F-031759071E74}" type="datetimeFigureOut">
              <a:rPr lang="en-US" smtClean="0"/>
              <a:t>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AC583E-F1BE-46A8-9032-ABFBBF7AAA84}" type="slidenum">
              <a:rPr lang="en-US" smtClean="0"/>
              <a:t>‹#›</a:t>
            </a:fld>
            <a:endParaRPr lang="en-US"/>
          </a:p>
        </p:txBody>
      </p:sp>
    </p:spTree>
    <p:extLst>
      <p:ext uri="{BB962C8B-B14F-4D97-AF65-F5344CB8AC3E}">
        <p14:creationId xmlns:p14="http://schemas.microsoft.com/office/powerpoint/2010/main" val="1042784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C4430-5E37-4879-8F9F-031759071E74}"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C583E-F1BE-46A8-9032-ABFBBF7AAA84}" type="slidenum">
              <a:rPr lang="en-US" smtClean="0"/>
              <a:t>‹#›</a:t>
            </a:fld>
            <a:endParaRPr lang="en-US"/>
          </a:p>
        </p:txBody>
      </p:sp>
    </p:spTree>
    <p:extLst>
      <p:ext uri="{BB962C8B-B14F-4D97-AF65-F5344CB8AC3E}">
        <p14:creationId xmlns:p14="http://schemas.microsoft.com/office/powerpoint/2010/main" val="3200077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C4430-5E37-4879-8F9F-031759071E74}"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C583E-F1BE-46A8-9032-ABFBBF7AAA84}" type="slidenum">
              <a:rPr lang="en-US" smtClean="0"/>
              <a:t>‹#›</a:t>
            </a:fld>
            <a:endParaRPr lang="en-US"/>
          </a:p>
        </p:txBody>
      </p:sp>
    </p:spTree>
    <p:extLst>
      <p:ext uri="{BB962C8B-B14F-4D97-AF65-F5344CB8AC3E}">
        <p14:creationId xmlns:p14="http://schemas.microsoft.com/office/powerpoint/2010/main" val="17313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C4430-5E37-4879-8F9F-031759071E74}" type="datetimeFigureOut">
              <a:rPr lang="en-US" smtClean="0"/>
              <a:t>11/5/2020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AC583E-F1BE-46A8-9032-ABFBBF7AAA84}" type="slidenum">
              <a:rPr lang="en-US" smtClean="0"/>
              <a:t>‹#›</a:t>
            </a:fld>
            <a:endParaRPr lang="en-US"/>
          </a:p>
        </p:txBody>
      </p:sp>
    </p:spTree>
    <p:extLst>
      <p:ext uri="{BB962C8B-B14F-4D97-AF65-F5344CB8AC3E}">
        <p14:creationId xmlns:p14="http://schemas.microsoft.com/office/powerpoint/2010/main" val="3854882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4.wmf"/><Relationship Id="rId5" Type="http://schemas.openxmlformats.org/officeDocument/2006/relationships/oleObject" Target="../embeddings/oleObject8.bin"/><Relationship Id="rId4" Type="http://schemas.openxmlformats.org/officeDocument/2006/relationships/image" Target="../media/image23.wmf"/></Relationships>
</file>

<file path=ppt/slides/_rels/slide17.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6.wmf"/><Relationship Id="rId5" Type="http://schemas.openxmlformats.org/officeDocument/2006/relationships/oleObject" Target="../embeddings/oleObject10.bin"/><Relationship Id="rId4" Type="http://schemas.openxmlformats.org/officeDocument/2006/relationships/image" Target="../media/image25.wmf"/><Relationship Id="rId9"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oleObject" Target="../embeddings/oleObject12.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0.wmf"/><Relationship Id="rId5" Type="http://schemas.openxmlformats.org/officeDocument/2006/relationships/oleObject" Target="../embeddings/oleObject13.bin"/><Relationship Id="rId4" Type="http://schemas.openxmlformats.org/officeDocument/2006/relationships/image" Target="../media/image29.wmf"/><Relationship Id="rId9" Type="http://schemas.openxmlformats.org/officeDocument/2006/relationships/image" Target="../media/image31.wmf"/></Relationships>
</file>

<file path=ppt/slides/_rels/slide19.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4.wmf"/><Relationship Id="rId5" Type="http://schemas.openxmlformats.org/officeDocument/2006/relationships/oleObject" Target="../embeddings/oleObject16.bin"/><Relationship Id="rId4" Type="http://schemas.openxmlformats.org/officeDocument/2006/relationships/image" Target="../media/image33.wmf"/><Relationship Id="rId9"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7.wmf"/><Relationship Id="rId4" Type="http://schemas.openxmlformats.org/officeDocument/2006/relationships/oleObject" Target="../embeddings/oleObject18.bin"/></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9.wmf"/><Relationship Id="rId4" Type="http://schemas.openxmlformats.org/officeDocument/2006/relationships/oleObject" Target="../embeddings/oleObject19.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7.wmf"/><Relationship Id="rId5" Type="http://schemas.openxmlformats.org/officeDocument/2006/relationships/oleObject" Target="../embeddings/oleObject21.bin"/><Relationship Id="rId4" Type="http://schemas.openxmlformats.org/officeDocument/2006/relationships/image" Target="../media/image46.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9.wmf"/><Relationship Id="rId5" Type="http://schemas.openxmlformats.org/officeDocument/2006/relationships/oleObject" Target="../embeddings/oleObject23.bin"/><Relationship Id="rId4" Type="http://schemas.openxmlformats.org/officeDocument/2006/relationships/image" Target="../media/image48.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1.wmf"/><Relationship Id="rId5" Type="http://schemas.openxmlformats.org/officeDocument/2006/relationships/oleObject" Target="../embeddings/oleObject25.bin"/><Relationship Id="rId4" Type="http://schemas.openxmlformats.org/officeDocument/2006/relationships/image" Target="../media/image50.w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3.wmf"/><Relationship Id="rId5" Type="http://schemas.openxmlformats.org/officeDocument/2006/relationships/oleObject" Target="../embeddings/oleObject27.bin"/><Relationship Id="rId4" Type="http://schemas.openxmlformats.org/officeDocument/2006/relationships/image" Target="../media/image52.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5.wmf"/><Relationship Id="rId5" Type="http://schemas.openxmlformats.org/officeDocument/2006/relationships/oleObject" Target="../embeddings/oleObject29.bin"/><Relationship Id="rId4" Type="http://schemas.openxmlformats.org/officeDocument/2006/relationships/image" Target="../media/image54.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image" Target="../media/image6.png"/><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image" Target="../media/image7.wmf"/><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Chương</a:t>
            </a:r>
            <a:r>
              <a:rPr lang="en-US" dirty="0" smtClean="0"/>
              <a:t> 5</a:t>
            </a:r>
            <a:endParaRPr lang="en-US" dirty="0"/>
          </a:p>
        </p:txBody>
      </p:sp>
    </p:spTree>
    <p:extLst>
      <p:ext uri="{BB962C8B-B14F-4D97-AF65-F5344CB8AC3E}">
        <p14:creationId xmlns:p14="http://schemas.microsoft.com/office/powerpoint/2010/main" val="2740051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0" y="609601"/>
            <a:ext cx="6858000" cy="461665"/>
          </a:xfrm>
          <a:prstGeom prst="rect">
            <a:avLst/>
          </a:prstGeom>
        </p:spPr>
        <p:txBody>
          <a:bodyPr wrap="square">
            <a:spAutoFit/>
          </a:bodyPr>
          <a:lstStyle/>
          <a:p>
            <a:r>
              <a:rPr lang="en-US" sz="2400" b="1" dirty="0">
                <a:solidFill>
                  <a:schemeClr val="hlink"/>
                </a:solidFill>
                <a:latin typeface="Times New Roman" pitchFamily="18" charset="0"/>
              </a:rPr>
              <a:t>II. </a:t>
            </a:r>
            <a:r>
              <a:rPr lang="en-US" sz="2400" b="1" dirty="0" err="1">
                <a:solidFill>
                  <a:schemeClr val="hlink"/>
                </a:solidFill>
                <a:latin typeface="Times New Roman" pitchFamily="18" charset="0"/>
              </a:rPr>
              <a:t>Mặt</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sóng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trong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môi</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trường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tinh</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thể</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đơn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trục</a:t>
            </a:r>
            <a:endParaRPr lang="en-US" sz="2400" b="1" dirty="0">
              <a:solidFill>
                <a:schemeClr val="hlink"/>
              </a:solidFill>
              <a:latin typeface="Times New Roman" pitchFamily="18" charset="0"/>
            </a:endParaRPr>
          </a:p>
        </p:txBody>
      </p:sp>
      <p:sp>
        <p:nvSpPr>
          <p:cNvPr id="3" name="Rectangle 2"/>
          <p:cNvSpPr/>
          <p:nvPr/>
        </p:nvSpPr>
        <p:spPr>
          <a:xfrm>
            <a:off x="152400" y="1071266"/>
            <a:ext cx="8915400" cy="424732"/>
          </a:xfrm>
          <a:prstGeom prst="rect">
            <a:avLst/>
          </a:prstGeom>
        </p:spPr>
        <p:txBody>
          <a:bodyPr wrap="square">
            <a:spAutoFit/>
          </a:bodyPr>
          <a:lstStyle/>
          <a:p>
            <a:pPr>
              <a:lnSpc>
                <a:spcPct val="90000"/>
              </a:lnSpc>
            </a:pPr>
            <a:r>
              <a:rPr lang="en-US" sz="2400" dirty="0" err="1">
                <a:latin typeface="Times New Roman" pitchFamily="18" charset="0"/>
              </a:rPr>
              <a:t>Chiếu</a:t>
            </a:r>
            <a:r>
              <a:rPr lang="en-US" sz="2400" dirty="0">
                <a:latin typeface="Times New Roman" pitchFamily="18" charset="0"/>
              </a:rPr>
              <a:t> </a:t>
            </a:r>
            <a:r>
              <a:rPr lang="en-US" sz="2400" dirty="0" err="1">
                <a:latin typeface="Times New Roman" pitchFamily="18" charset="0"/>
              </a:rPr>
              <a:t>chùm</a:t>
            </a:r>
            <a:r>
              <a:rPr lang="en-US" sz="2400" dirty="0">
                <a:latin typeface="Times New Roman" pitchFamily="18" charset="0"/>
              </a:rPr>
              <a:t> </a:t>
            </a:r>
            <a:r>
              <a:rPr lang="en-US" sz="2400" dirty="0" err="1">
                <a:latin typeface="Times New Roman" pitchFamily="18" charset="0"/>
              </a:rPr>
              <a:t>ánh</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đơn</a:t>
            </a:r>
            <a:r>
              <a:rPr lang="en-US" sz="2400" dirty="0">
                <a:latin typeface="Times New Roman" pitchFamily="18" charset="0"/>
              </a:rPr>
              <a:t> </a:t>
            </a:r>
            <a:r>
              <a:rPr lang="en-US" sz="2400" dirty="0" err="1">
                <a:latin typeface="Times New Roman" pitchFamily="18" charset="0"/>
              </a:rPr>
              <a:t>sắc</a:t>
            </a:r>
            <a:r>
              <a:rPr lang="en-US" sz="2400" dirty="0">
                <a:latin typeface="Times New Roman" pitchFamily="18" charset="0"/>
              </a:rPr>
              <a:t>, song </a:t>
            </a:r>
            <a:r>
              <a:rPr lang="en-US" sz="2400" dirty="0" err="1">
                <a:latin typeface="Times New Roman" pitchFamily="18" charset="0"/>
              </a:rPr>
              <a:t>song</a:t>
            </a:r>
            <a:r>
              <a:rPr lang="en-US" sz="2400" dirty="0">
                <a:latin typeface="Times New Roman" pitchFamily="18" charset="0"/>
              </a:rPr>
              <a:t> </a:t>
            </a:r>
            <a:r>
              <a:rPr lang="en-US" sz="2400" dirty="0" err="1">
                <a:latin typeface="Times New Roman" pitchFamily="18" charset="0"/>
              </a:rPr>
              <a:t>vuông</a:t>
            </a:r>
            <a:r>
              <a:rPr lang="en-US" sz="2400" dirty="0">
                <a:latin typeface="Times New Roman" pitchFamily="18" charset="0"/>
              </a:rPr>
              <a:t> </a:t>
            </a:r>
            <a:r>
              <a:rPr lang="en-US" sz="2400" dirty="0" err="1">
                <a:latin typeface="Times New Roman" pitchFamily="18" charset="0"/>
              </a:rPr>
              <a:t>góc</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smtClean="0">
                <a:latin typeface="Times New Roman" pitchFamily="18" charset="0"/>
              </a:rPr>
              <a:t>mặt</a:t>
            </a:r>
            <a:r>
              <a:rPr lang="en-US" sz="2400" dirty="0" smtClean="0">
                <a:latin typeface="Times New Roman" pitchFamily="18" charset="0"/>
              </a:rPr>
              <a:t> </a:t>
            </a:r>
            <a:r>
              <a:rPr lang="en-US" sz="2400" dirty="0" err="1" smtClean="0">
                <a:latin typeface="Times New Roman" pitchFamily="18" charset="0"/>
              </a:rPr>
              <a:t>tinh</a:t>
            </a:r>
            <a:r>
              <a:rPr lang="en-US" sz="2400" dirty="0" smtClean="0">
                <a:latin typeface="Times New Roman" pitchFamily="18" charset="0"/>
              </a:rPr>
              <a:t> </a:t>
            </a:r>
            <a:r>
              <a:rPr lang="en-US" sz="2400" dirty="0" err="1">
                <a:latin typeface="Times New Roman" pitchFamily="18" charset="0"/>
              </a:rPr>
              <a:t>thể</a:t>
            </a:r>
            <a:endParaRPr lang="en-US" sz="2400" dirty="0">
              <a:latin typeface="Times New Roman" pitchFamily="18" charset="0"/>
            </a:endParaRPr>
          </a:p>
        </p:txBody>
      </p:sp>
      <p:sp>
        <p:nvSpPr>
          <p:cNvPr id="8" name="Rectangle 7"/>
          <p:cNvSpPr/>
          <p:nvPr/>
        </p:nvSpPr>
        <p:spPr>
          <a:xfrm>
            <a:off x="152400" y="1495998"/>
            <a:ext cx="8839200" cy="424732"/>
          </a:xfrm>
          <a:prstGeom prst="rect">
            <a:avLst/>
          </a:prstGeom>
        </p:spPr>
        <p:txBody>
          <a:bodyPr wrap="square">
            <a:spAutoFit/>
          </a:bodyPr>
          <a:lstStyle/>
          <a:p>
            <a:pPr>
              <a:lnSpc>
                <a:spcPct val="90000"/>
              </a:lnSpc>
            </a:pPr>
            <a:r>
              <a:rPr lang="en-US" sz="2400" i="1" dirty="0" err="1">
                <a:latin typeface="Times New Roman" pitchFamily="18" charset="0"/>
              </a:rPr>
              <a:t>Trường</a:t>
            </a:r>
            <a:r>
              <a:rPr lang="en-US" sz="2400" i="1" dirty="0">
                <a:latin typeface="Times New Roman" pitchFamily="18" charset="0"/>
              </a:rPr>
              <a:t> </a:t>
            </a:r>
            <a:r>
              <a:rPr lang="en-US" sz="2400" i="1" dirty="0" err="1">
                <a:latin typeface="Times New Roman" pitchFamily="18" charset="0"/>
              </a:rPr>
              <a:t>hợp</a:t>
            </a:r>
            <a:r>
              <a:rPr lang="en-US" sz="2400" i="1" dirty="0">
                <a:latin typeface="Times New Roman" pitchFamily="18" charset="0"/>
              </a:rPr>
              <a:t> 1</a:t>
            </a:r>
            <a:r>
              <a:rPr lang="en-US" sz="2400" dirty="0">
                <a:latin typeface="Times New Roman" pitchFamily="18" charset="0"/>
              </a:rPr>
              <a:t>: </a:t>
            </a:r>
            <a:r>
              <a:rPr lang="en-US" sz="2400" dirty="0" err="1">
                <a:latin typeface="Times New Roman" pitchFamily="18" charset="0"/>
              </a:rPr>
              <a:t>quang</a:t>
            </a:r>
            <a:r>
              <a:rPr lang="en-US" sz="2400" dirty="0">
                <a:latin typeface="Times New Roman" pitchFamily="18" charset="0"/>
              </a:rPr>
              <a:t> </a:t>
            </a:r>
            <a:r>
              <a:rPr lang="en-US" sz="2400" dirty="0" err="1">
                <a:latin typeface="Times New Roman" pitchFamily="18" charset="0"/>
              </a:rPr>
              <a:t>trục</a:t>
            </a:r>
            <a:r>
              <a:rPr lang="en-US" sz="2400" dirty="0">
                <a:latin typeface="Times New Roman" pitchFamily="18" charset="0"/>
              </a:rPr>
              <a:t> </a:t>
            </a:r>
            <a:r>
              <a:rPr lang="en-US" sz="2400" dirty="0" err="1">
                <a:latin typeface="Times New Roman" pitchFamily="18" charset="0"/>
              </a:rPr>
              <a:t>nghiêng</a:t>
            </a:r>
            <a:r>
              <a:rPr lang="en-US" sz="2400" dirty="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góc</a:t>
            </a:r>
            <a:r>
              <a:rPr lang="en-US" sz="2400" dirty="0">
                <a:latin typeface="Times New Roman" pitchFamily="18" charset="0"/>
              </a:rPr>
              <a:t> </a:t>
            </a:r>
            <a:r>
              <a:rPr lang="en-US" sz="2400" dirty="0" err="1">
                <a:latin typeface="Times New Roman" pitchFamily="18" charset="0"/>
              </a:rPr>
              <a:t>nào</a:t>
            </a:r>
            <a:r>
              <a:rPr lang="en-US" sz="2400" dirty="0">
                <a:latin typeface="Times New Roman" pitchFamily="18" charset="0"/>
              </a:rPr>
              <a:t> </a:t>
            </a:r>
            <a:r>
              <a:rPr lang="en-US" sz="2400" dirty="0" err="1">
                <a:latin typeface="Times New Roman" pitchFamily="18" charset="0"/>
              </a:rPr>
              <a:t>đó</a:t>
            </a:r>
            <a:r>
              <a:rPr lang="en-US" sz="2400" dirty="0">
                <a:latin typeface="Times New Roman" pitchFamily="18" charset="0"/>
              </a:rPr>
              <a:t> so </a:t>
            </a:r>
            <a:r>
              <a:rPr lang="en-US" sz="2400" dirty="0" err="1" smtClean="0">
                <a:latin typeface="Times New Roman" pitchFamily="18" charset="0"/>
              </a:rPr>
              <a:t>với</a:t>
            </a:r>
            <a:r>
              <a:rPr lang="en-US" sz="2400" dirty="0" smtClean="0">
                <a:latin typeface="Times New Roman" pitchFamily="18" charset="0"/>
              </a:rPr>
              <a:t>  </a:t>
            </a:r>
            <a:r>
              <a:rPr lang="en-US" sz="2400" dirty="0" err="1">
                <a:latin typeface="Times New Roman" pitchFamily="18" charset="0"/>
              </a:rPr>
              <a:t>mặt</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thể</a:t>
            </a:r>
            <a:endParaRPr lang="en-US" sz="2400" dirty="0">
              <a:latin typeface="Times New Roman" pitchFamily="18" charset="0"/>
            </a:endParaRPr>
          </a:p>
        </p:txBody>
      </p:sp>
      <p:pic>
        <p:nvPicPr>
          <p:cNvPr id="9" name="Picture 4" descr="phan cuc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75438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4583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762000"/>
            <a:ext cx="9067800" cy="830997"/>
          </a:xfrm>
          <a:prstGeom prst="rect">
            <a:avLst/>
          </a:prstGeom>
        </p:spPr>
        <p:txBody>
          <a:bodyPr wrap="square">
            <a:spAutoFit/>
          </a:bodyPr>
          <a:lstStyle/>
          <a:p>
            <a:r>
              <a:rPr lang="en-US" sz="2400" i="1" dirty="0" err="1">
                <a:latin typeface="Times New Roman" pitchFamily="18" charset="0"/>
              </a:rPr>
              <a:t>Trường</a:t>
            </a:r>
            <a:r>
              <a:rPr lang="en-US" sz="2400" i="1" dirty="0">
                <a:latin typeface="Times New Roman" pitchFamily="18" charset="0"/>
              </a:rPr>
              <a:t> </a:t>
            </a:r>
            <a:r>
              <a:rPr lang="en-US" sz="2400" i="1" dirty="0" err="1">
                <a:latin typeface="Times New Roman" pitchFamily="18" charset="0"/>
              </a:rPr>
              <a:t>hợp</a:t>
            </a:r>
            <a:r>
              <a:rPr lang="en-US" sz="2400" i="1" dirty="0">
                <a:latin typeface="Times New Roman" pitchFamily="18" charset="0"/>
              </a:rPr>
              <a:t> 2:</a:t>
            </a:r>
            <a:r>
              <a:rPr lang="en-US" sz="2400" dirty="0">
                <a:latin typeface="Times New Roman" pitchFamily="18" charset="0"/>
              </a:rPr>
              <a:t> </a:t>
            </a:r>
            <a:r>
              <a:rPr lang="en-US" sz="2400" dirty="0" err="1">
                <a:latin typeface="Times New Roman" pitchFamily="18" charset="0"/>
              </a:rPr>
              <a:t>Chùm</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và</a:t>
            </a:r>
            <a:r>
              <a:rPr lang="en-US" sz="2400" dirty="0">
                <a:latin typeface="Times New Roman" pitchFamily="18" charset="0"/>
              </a:rPr>
              <a:t> </a:t>
            </a:r>
            <a:r>
              <a:rPr lang="en-US" sz="2400" dirty="0" err="1">
                <a:latin typeface="Times New Roman" pitchFamily="18" charset="0"/>
              </a:rPr>
              <a:t>quang</a:t>
            </a:r>
            <a:r>
              <a:rPr lang="en-US" sz="2400" dirty="0">
                <a:latin typeface="Times New Roman" pitchFamily="18" charset="0"/>
              </a:rPr>
              <a:t> </a:t>
            </a:r>
            <a:r>
              <a:rPr lang="en-US" sz="2400" dirty="0" err="1">
                <a:latin typeface="Times New Roman" pitchFamily="18" charset="0"/>
              </a:rPr>
              <a:t>trục</a:t>
            </a:r>
            <a:r>
              <a:rPr lang="en-US" sz="2400" dirty="0">
                <a:latin typeface="Times New Roman" pitchFamily="18" charset="0"/>
              </a:rPr>
              <a:t> </a:t>
            </a:r>
            <a:r>
              <a:rPr lang="en-US" sz="2400" dirty="0" err="1">
                <a:latin typeface="Times New Roman" pitchFamily="18" charset="0"/>
              </a:rPr>
              <a:t>đều</a:t>
            </a:r>
            <a:r>
              <a:rPr lang="en-US" sz="2400" dirty="0">
                <a:latin typeface="Times New Roman" pitchFamily="18" charset="0"/>
              </a:rPr>
              <a:t> </a:t>
            </a:r>
            <a:r>
              <a:rPr lang="en-US" sz="2400" dirty="0" err="1">
                <a:latin typeface="Times New Roman" pitchFamily="18" charset="0"/>
              </a:rPr>
              <a:t>vuông</a:t>
            </a:r>
            <a:r>
              <a:rPr lang="en-US" sz="2400" dirty="0">
                <a:latin typeface="Times New Roman" pitchFamily="18" charset="0"/>
              </a:rPr>
              <a:t> </a:t>
            </a:r>
            <a:r>
              <a:rPr lang="en-US" sz="2400" dirty="0" err="1" smtClean="0">
                <a:latin typeface="Times New Roman" pitchFamily="18" charset="0"/>
              </a:rPr>
              <a:t>góc</a:t>
            </a:r>
            <a:r>
              <a:rPr lang="en-US" sz="2400" dirty="0" smtClean="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mặt</a:t>
            </a:r>
            <a:r>
              <a:rPr lang="en-US" sz="2400" dirty="0">
                <a:latin typeface="Times New Roman" pitchFamily="18" charset="0"/>
              </a:rPr>
              <a:t> AB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 </a:t>
            </a:r>
          </a:p>
        </p:txBody>
      </p:sp>
      <p:pic>
        <p:nvPicPr>
          <p:cNvPr id="7" name="Picture 4" descr="phân cục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52600"/>
            <a:ext cx="6091237"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28600" y="5791200"/>
            <a:ext cx="4403770" cy="461665"/>
          </a:xfrm>
          <a:prstGeom prst="rect">
            <a:avLst/>
          </a:prstGeom>
        </p:spPr>
        <p:txBody>
          <a:bodyPr wrap="none">
            <a:spAutoFit/>
          </a:bodyPr>
          <a:lstStyle/>
          <a:p>
            <a:r>
              <a:rPr lang="en-US" sz="2400" i="1" dirty="0" err="1" smtClean="0">
                <a:solidFill>
                  <a:srgbClr val="FF0000"/>
                </a:solidFill>
                <a:latin typeface="Times New Roman" pitchFamily="18" charset="0"/>
              </a:rPr>
              <a:t>tia</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sáng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không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bị</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tách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thành</a:t>
            </a:r>
            <a:r>
              <a:rPr lang="en-US" sz="2400" i="1" dirty="0" smtClean="0">
                <a:solidFill>
                  <a:srgbClr val="FF0000"/>
                </a:solidFill>
                <a:latin typeface="Times New Roman" pitchFamily="18" charset="0"/>
              </a:rPr>
              <a:t> 2 </a:t>
            </a:r>
            <a:r>
              <a:rPr lang="en-US" sz="2400" i="1" dirty="0" err="1" smtClean="0">
                <a:solidFill>
                  <a:srgbClr val="FF0000"/>
                </a:solidFill>
                <a:latin typeface="Times New Roman" pitchFamily="18" charset="0"/>
              </a:rPr>
              <a:t>tia</a:t>
            </a:r>
            <a:r>
              <a:rPr lang="en-US" sz="2400" i="1" dirty="0" smtClean="0">
                <a:solidFill>
                  <a:srgbClr val="FF0000"/>
                </a:solidFill>
                <a:latin typeface="Times New Roman" pitchFamily="18" charset="0"/>
              </a:rPr>
              <a:t>.</a:t>
            </a:r>
            <a:endParaRPr lang="en-US" sz="2400" i="1" dirty="0">
              <a:solidFill>
                <a:srgbClr val="FF0000"/>
              </a:solidFill>
              <a:latin typeface="Times New Roman" pitchFamily="18" charset="0"/>
            </a:endParaRPr>
          </a:p>
        </p:txBody>
      </p:sp>
    </p:spTree>
    <p:extLst>
      <p:ext uri="{BB962C8B-B14F-4D97-AF65-F5344CB8AC3E}">
        <p14:creationId xmlns:p14="http://schemas.microsoft.com/office/powerpoint/2010/main" val="3554583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0" y="609600"/>
            <a:ext cx="9144000" cy="830997"/>
          </a:xfrm>
          <a:prstGeom prst="rect">
            <a:avLst/>
          </a:prstGeom>
        </p:spPr>
        <p:txBody>
          <a:bodyPr wrap="square">
            <a:spAutoFit/>
          </a:bodyPr>
          <a:lstStyle/>
          <a:p>
            <a:r>
              <a:rPr lang="en-US" sz="2400" i="1" dirty="0" err="1">
                <a:latin typeface="Times New Roman" pitchFamily="18" charset="0"/>
              </a:rPr>
              <a:t>Trường</a:t>
            </a:r>
            <a:r>
              <a:rPr lang="en-US" sz="2400" i="1" dirty="0">
                <a:latin typeface="Times New Roman" pitchFamily="18" charset="0"/>
              </a:rPr>
              <a:t> </a:t>
            </a:r>
            <a:r>
              <a:rPr lang="en-US" sz="2400" i="1" dirty="0" err="1">
                <a:latin typeface="Times New Roman" pitchFamily="18" charset="0"/>
              </a:rPr>
              <a:t>hợp</a:t>
            </a:r>
            <a:r>
              <a:rPr lang="en-US" sz="2400" i="1" dirty="0">
                <a:latin typeface="Times New Roman" pitchFamily="18" charset="0"/>
              </a:rPr>
              <a:t> 3</a:t>
            </a:r>
            <a:r>
              <a:rPr lang="en-US" sz="2400" dirty="0">
                <a:latin typeface="Times New Roman" pitchFamily="18" charset="0"/>
              </a:rPr>
              <a:t>: </a:t>
            </a:r>
            <a:r>
              <a:rPr lang="en-US" sz="2400" dirty="0" err="1">
                <a:latin typeface="Times New Roman" pitchFamily="18" charset="0"/>
              </a:rPr>
              <a:t>Chùm</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vuông</a:t>
            </a:r>
            <a:r>
              <a:rPr lang="en-US" sz="2400" dirty="0">
                <a:latin typeface="Times New Roman" pitchFamily="18" charset="0"/>
              </a:rPr>
              <a:t> </a:t>
            </a:r>
            <a:r>
              <a:rPr lang="en-US" sz="2400" dirty="0" err="1">
                <a:latin typeface="Times New Roman" pitchFamily="18" charset="0"/>
              </a:rPr>
              <a:t>góc</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mặt</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 </a:t>
            </a:r>
            <a:r>
              <a:rPr lang="en-US" sz="2400" dirty="0" err="1" smtClean="0">
                <a:latin typeface="Times New Roman" pitchFamily="18" charset="0"/>
              </a:rPr>
              <a:t>còn</a:t>
            </a:r>
            <a:r>
              <a:rPr lang="en-US" sz="2400" dirty="0" smtClean="0">
                <a:latin typeface="Times New Roman" pitchFamily="18" charset="0"/>
              </a:rPr>
              <a:t>  </a:t>
            </a:r>
            <a:r>
              <a:rPr lang="en-US" sz="2400" dirty="0" err="1">
                <a:latin typeface="Times New Roman" pitchFamily="18" charset="0"/>
              </a:rPr>
              <a:t>quang</a:t>
            </a:r>
            <a:r>
              <a:rPr lang="en-US" sz="2400" dirty="0">
                <a:latin typeface="Times New Roman" pitchFamily="18" charset="0"/>
              </a:rPr>
              <a:t> </a:t>
            </a:r>
            <a:r>
              <a:rPr lang="en-US" sz="2400" dirty="0" err="1">
                <a:latin typeface="Times New Roman" pitchFamily="18" charset="0"/>
              </a:rPr>
              <a:t>trục</a:t>
            </a:r>
            <a:r>
              <a:rPr lang="en-US" sz="2400" dirty="0">
                <a:latin typeface="Times New Roman" pitchFamily="18" charset="0"/>
              </a:rPr>
              <a:t> song </a:t>
            </a:r>
            <a:r>
              <a:rPr lang="en-US" sz="2400" dirty="0" err="1">
                <a:latin typeface="Times New Roman" pitchFamily="18" charset="0"/>
              </a:rPr>
              <a:t>song</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mặt</a:t>
            </a:r>
            <a:r>
              <a:rPr lang="en-US" sz="2400" dirty="0">
                <a:latin typeface="Times New Roman" pitchFamily="18" charset="0"/>
              </a:rPr>
              <a:t> </a:t>
            </a:r>
            <a:r>
              <a:rPr lang="en-US" sz="2400" dirty="0" err="1">
                <a:latin typeface="Times New Roman" pitchFamily="18" charset="0"/>
              </a:rPr>
              <a:t>đó</a:t>
            </a:r>
            <a:r>
              <a:rPr lang="en-US" sz="2400" dirty="0">
                <a:latin typeface="Times New Roman" pitchFamily="18" charset="0"/>
              </a:rPr>
              <a:t>.</a:t>
            </a:r>
          </a:p>
        </p:txBody>
      </p:sp>
      <p:pic>
        <p:nvPicPr>
          <p:cNvPr id="7" name="Picture 4" descr="phan cuc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24000"/>
            <a:ext cx="5934075" cy="357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52400" y="5265003"/>
            <a:ext cx="8763000" cy="830997"/>
          </a:xfrm>
          <a:prstGeom prst="rect">
            <a:avLst/>
          </a:prstGeom>
        </p:spPr>
        <p:txBody>
          <a:bodyPr wrap="square">
            <a:spAutoFit/>
          </a:bodyPr>
          <a:lstStyle/>
          <a:p>
            <a:r>
              <a:rPr lang="en-US" sz="2400" i="1" dirty="0">
                <a:solidFill>
                  <a:srgbClr val="FF0000"/>
                </a:solidFill>
                <a:latin typeface="Times New Roman" pitchFamily="18" charset="0"/>
              </a:rPr>
              <a:t>Tia </a:t>
            </a:r>
            <a:r>
              <a:rPr lang="en-US" sz="2400" i="1" dirty="0" err="1">
                <a:solidFill>
                  <a:srgbClr val="FF0000"/>
                </a:solidFill>
                <a:latin typeface="Times New Roman" pitchFamily="18" charset="0"/>
              </a:rPr>
              <a:t>thường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và</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tia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bất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thường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truyền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theo</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một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hướng</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nhưng</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với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vận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tốc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khác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nhau</a:t>
            </a:r>
            <a:r>
              <a:rPr lang="en-US" sz="2400" i="1" dirty="0">
                <a:solidFill>
                  <a:srgbClr val="FF0000"/>
                </a:solidFill>
                <a:latin typeface="Times New Roman" pitchFamily="18" charset="0"/>
              </a:rPr>
              <a:t>.</a:t>
            </a:r>
          </a:p>
        </p:txBody>
      </p:sp>
    </p:spTree>
    <p:extLst>
      <p:ext uri="{BB962C8B-B14F-4D97-AF65-F5344CB8AC3E}">
        <p14:creationId xmlns:p14="http://schemas.microsoft.com/office/powerpoint/2010/main" val="3554583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0" y="609600"/>
            <a:ext cx="5586059" cy="461665"/>
          </a:xfrm>
          <a:prstGeom prst="rect">
            <a:avLst/>
          </a:prstGeom>
        </p:spPr>
        <p:txBody>
          <a:bodyPr wrap="square">
            <a:spAutoFit/>
          </a:bodyPr>
          <a:lstStyle/>
          <a:p>
            <a:pPr marL="609600" indent="-609600"/>
            <a:r>
              <a:rPr lang="en-US" sz="2400" b="1" dirty="0">
                <a:solidFill>
                  <a:schemeClr val="hlink"/>
                </a:solidFill>
                <a:latin typeface="Times New Roman" pitchFamily="18" charset="0"/>
              </a:rPr>
              <a:t>III. </a:t>
            </a:r>
            <a:r>
              <a:rPr lang="en-US" sz="2400" b="1" dirty="0" err="1">
                <a:solidFill>
                  <a:schemeClr val="hlink"/>
                </a:solidFill>
                <a:latin typeface="Times New Roman" pitchFamily="18" charset="0"/>
              </a:rPr>
              <a:t>Kính</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phân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cực</a:t>
            </a:r>
            <a:endParaRPr lang="en-US" sz="2400" b="1" dirty="0">
              <a:solidFill>
                <a:schemeClr val="hlink"/>
              </a:solidFill>
              <a:latin typeface="Times New Roman" pitchFamily="18" charset="0"/>
            </a:endParaRPr>
          </a:p>
        </p:txBody>
      </p:sp>
      <p:sp>
        <p:nvSpPr>
          <p:cNvPr id="3" name="Rectangle 2"/>
          <p:cNvSpPr/>
          <p:nvPr/>
        </p:nvSpPr>
        <p:spPr>
          <a:xfrm>
            <a:off x="152400" y="1143001"/>
            <a:ext cx="8915400" cy="1569660"/>
          </a:xfrm>
          <a:prstGeom prst="rect">
            <a:avLst/>
          </a:prstGeom>
        </p:spPr>
        <p:txBody>
          <a:bodyPr wrap="square">
            <a:spAutoFit/>
          </a:bodyPr>
          <a:lstStyle/>
          <a:p>
            <a:pPr algn="just"/>
            <a:r>
              <a:rPr lang="en-US" sz="2400" b="1" i="1" dirty="0">
                <a:latin typeface="Times New Roman" pitchFamily="18" charset="0"/>
              </a:rPr>
              <a:t>1. </a:t>
            </a:r>
            <a:r>
              <a:rPr lang="en-US" sz="2400" b="1" i="1" dirty="0" err="1">
                <a:latin typeface="Times New Roman" pitchFamily="18" charset="0"/>
              </a:rPr>
              <a:t>Bản</a:t>
            </a:r>
            <a:r>
              <a:rPr lang="en-US" sz="2400" b="1" i="1" dirty="0">
                <a:latin typeface="Times New Roman" pitchFamily="18" charset="0"/>
              </a:rPr>
              <a:t> </a:t>
            </a:r>
            <a:r>
              <a:rPr lang="en-US" sz="2400" b="1" i="1" dirty="0" err="1" smtClean="0">
                <a:latin typeface="Times New Roman" pitchFamily="18" charset="0"/>
              </a:rPr>
              <a:t>pôlarôit</a:t>
            </a:r>
            <a:r>
              <a:rPr lang="en-US" sz="2400" b="1" i="1" dirty="0" smtClean="0">
                <a:latin typeface="Times New Roman" pitchFamily="18" charset="0"/>
              </a:rPr>
              <a:t> </a:t>
            </a:r>
            <a:r>
              <a:rPr lang="en-US" sz="2400" dirty="0" err="1" smtClean="0">
                <a:latin typeface="Times New Roman" pitchFamily="18" charset="0"/>
              </a:rPr>
              <a:t>Đó</a:t>
            </a:r>
            <a:r>
              <a:rPr lang="en-US" sz="2400" dirty="0" smtClean="0">
                <a:latin typeface="Times New Roman" pitchFamily="18" charset="0"/>
              </a:rPr>
              <a:t> </a:t>
            </a:r>
            <a:r>
              <a:rPr lang="en-US" sz="2400" dirty="0" err="1">
                <a:latin typeface="Times New Roman" pitchFamily="18" charset="0"/>
              </a:rPr>
              <a:t>là</a:t>
            </a:r>
            <a:r>
              <a:rPr lang="en-US" sz="2400" dirty="0">
                <a:latin typeface="Times New Roman" pitchFamily="18" charset="0"/>
              </a:rPr>
              <a:t> </a:t>
            </a:r>
            <a:r>
              <a:rPr lang="en-US" sz="2400" dirty="0" err="1">
                <a:latin typeface="Times New Roman" pitchFamily="18" charset="0"/>
              </a:rPr>
              <a:t>kính</a:t>
            </a:r>
            <a:r>
              <a:rPr lang="en-US" sz="2400" dirty="0">
                <a:latin typeface="Times New Roman" pitchFamily="18" charset="0"/>
              </a:rPr>
              <a:t> </a:t>
            </a:r>
            <a:r>
              <a:rPr lang="en-US" sz="2400" dirty="0" err="1">
                <a:latin typeface="Times New Roman" pitchFamily="18" charset="0"/>
              </a:rPr>
              <a:t>phân</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a:latin typeface="Times New Roman" pitchFamily="18" charset="0"/>
              </a:rPr>
              <a:t>làm</a:t>
            </a:r>
            <a:r>
              <a:rPr lang="en-US" sz="2400" dirty="0">
                <a:latin typeface="Times New Roman" pitchFamily="18" charset="0"/>
              </a:rPr>
              <a:t> </a:t>
            </a:r>
            <a:r>
              <a:rPr lang="en-US" sz="2400" dirty="0" err="1">
                <a:latin typeface="Times New Roman" pitchFamily="18" charset="0"/>
              </a:rPr>
              <a:t>bằng</a:t>
            </a:r>
            <a:r>
              <a:rPr lang="en-US" sz="2400" dirty="0">
                <a:latin typeface="Times New Roman" pitchFamily="18" charset="0"/>
              </a:rPr>
              <a:t> </a:t>
            </a:r>
            <a:r>
              <a:rPr lang="en-US" sz="2400" dirty="0" err="1">
                <a:latin typeface="Times New Roman" pitchFamily="18" charset="0"/>
              </a:rPr>
              <a:t>xenluylôit</a:t>
            </a:r>
            <a:r>
              <a:rPr lang="en-US" sz="2400" dirty="0">
                <a:latin typeface="Times New Roman" pitchFamily="18" charset="0"/>
              </a:rPr>
              <a:t> </a:t>
            </a:r>
            <a:r>
              <a:rPr lang="en-US" sz="2400" dirty="0" err="1" smtClean="0">
                <a:latin typeface="Times New Roman" pitchFamily="18" charset="0"/>
              </a:rPr>
              <a:t>trên</a:t>
            </a:r>
            <a:r>
              <a:rPr lang="en-US" sz="2400" dirty="0" smtClean="0">
                <a:latin typeface="Times New Roman" pitchFamily="18" charset="0"/>
              </a:rPr>
              <a:t>  </a:t>
            </a:r>
            <a:r>
              <a:rPr lang="en-US" sz="2400" dirty="0" err="1">
                <a:latin typeface="Times New Roman" pitchFamily="18" charset="0"/>
              </a:rPr>
              <a:t>phủ</a:t>
            </a:r>
            <a:r>
              <a:rPr lang="en-US" sz="2400" dirty="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lớp</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 </a:t>
            </a:r>
            <a:r>
              <a:rPr lang="en-US" sz="2400" dirty="0" err="1">
                <a:latin typeface="Times New Roman" pitchFamily="18" charset="0"/>
              </a:rPr>
              <a:t>định</a:t>
            </a:r>
            <a:r>
              <a:rPr lang="en-US" sz="2400" dirty="0">
                <a:latin typeface="Times New Roman" pitchFamily="18" charset="0"/>
              </a:rPr>
              <a:t> </a:t>
            </a:r>
            <a:r>
              <a:rPr lang="en-US" sz="2400" dirty="0" err="1">
                <a:latin typeface="Times New Roman" pitchFamily="18" charset="0"/>
              </a:rPr>
              <a:t>hướng</a:t>
            </a:r>
            <a:r>
              <a:rPr lang="en-US" sz="2400" dirty="0">
                <a:latin typeface="Times New Roman" pitchFamily="18" charset="0"/>
              </a:rPr>
              <a:t> </a:t>
            </a:r>
            <a:r>
              <a:rPr lang="en-US" sz="2400" dirty="0" err="1">
                <a:latin typeface="Times New Roman" pitchFamily="18" charset="0"/>
              </a:rPr>
              <a:t>sunfat</a:t>
            </a:r>
            <a:r>
              <a:rPr lang="en-US" sz="2400" dirty="0">
                <a:latin typeface="Times New Roman" pitchFamily="18" charset="0"/>
              </a:rPr>
              <a:t>- </a:t>
            </a:r>
            <a:r>
              <a:rPr lang="en-US" sz="2400" dirty="0" err="1">
                <a:latin typeface="Times New Roman" pitchFamily="18" charset="0"/>
              </a:rPr>
              <a:t>iôt</a:t>
            </a:r>
            <a:r>
              <a:rPr lang="en-US" sz="2400" dirty="0">
                <a:latin typeface="Times New Roman" pitchFamily="18" charset="0"/>
              </a:rPr>
              <a:t> – </a:t>
            </a:r>
            <a:r>
              <a:rPr lang="en-US" sz="2400" dirty="0" err="1">
                <a:latin typeface="Times New Roman" pitchFamily="18" charset="0"/>
              </a:rPr>
              <a:t>kinin</a:t>
            </a:r>
            <a:r>
              <a:rPr lang="en-US" sz="2400" dirty="0">
                <a:latin typeface="Times New Roman" pitchFamily="18" charset="0"/>
              </a:rPr>
              <a:t>, </a:t>
            </a:r>
            <a:r>
              <a:rPr lang="en-US" sz="2400" dirty="0" err="1">
                <a:latin typeface="Times New Roman" pitchFamily="18" charset="0"/>
              </a:rPr>
              <a:t>bản</a:t>
            </a:r>
            <a:r>
              <a:rPr lang="en-US" sz="2400" dirty="0">
                <a:latin typeface="Times New Roman" pitchFamily="18" charset="0"/>
              </a:rPr>
              <a:t> </a:t>
            </a:r>
            <a:r>
              <a:rPr lang="en-US" sz="2400" dirty="0" err="1" smtClean="0">
                <a:latin typeface="Times New Roman" pitchFamily="18" charset="0"/>
              </a:rPr>
              <a:t>này</a:t>
            </a:r>
            <a:r>
              <a:rPr lang="en-US" sz="2400" dirty="0" smtClean="0">
                <a:latin typeface="Times New Roman" pitchFamily="18" charset="0"/>
              </a:rPr>
              <a:t> </a:t>
            </a:r>
            <a:r>
              <a:rPr lang="en-US" sz="2400" dirty="0" err="1" smtClean="0">
                <a:latin typeface="Times New Roman" pitchFamily="18" charset="0"/>
              </a:rPr>
              <a:t>chỉ</a:t>
            </a:r>
            <a:r>
              <a:rPr lang="en-US" sz="2400" dirty="0" smtClean="0">
                <a:latin typeface="Times New Roman" pitchFamily="18" charset="0"/>
              </a:rPr>
              <a:t> </a:t>
            </a:r>
            <a:r>
              <a:rPr lang="en-US" sz="2400" dirty="0" err="1">
                <a:latin typeface="Times New Roman" pitchFamily="18" charset="0"/>
              </a:rPr>
              <a:t>dày</a:t>
            </a:r>
            <a:r>
              <a:rPr lang="en-US" sz="2400" dirty="0">
                <a:latin typeface="Times New Roman" pitchFamily="18" charset="0"/>
              </a:rPr>
              <a:t> 0,1mm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 </a:t>
            </a:r>
            <a:r>
              <a:rPr lang="en-US" sz="2400" dirty="0" err="1">
                <a:latin typeface="Times New Roman" pitchFamily="18" charset="0"/>
              </a:rPr>
              <a:t>hấp</a:t>
            </a:r>
            <a:r>
              <a:rPr lang="en-US" sz="2400" dirty="0">
                <a:latin typeface="Times New Roman" pitchFamily="18" charset="0"/>
              </a:rPr>
              <a:t> </a:t>
            </a:r>
            <a:r>
              <a:rPr lang="en-US" sz="2400" dirty="0" err="1">
                <a:latin typeface="Times New Roman" pitchFamily="18" charset="0"/>
              </a:rPr>
              <a:t>thụ</a:t>
            </a:r>
            <a:r>
              <a:rPr lang="en-US" sz="2400" dirty="0">
                <a:latin typeface="Times New Roman" pitchFamily="18" charset="0"/>
              </a:rPr>
              <a:t> </a:t>
            </a:r>
            <a:r>
              <a:rPr lang="en-US" sz="2400" dirty="0" err="1">
                <a:latin typeface="Times New Roman" pitchFamily="18" charset="0"/>
              </a:rPr>
              <a:t>hoàn</a:t>
            </a:r>
            <a:r>
              <a:rPr lang="en-US" sz="2400" dirty="0">
                <a:latin typeface="Times New Roman" pitchFamily="18" charset="0"/>
              </a:rPr>
              <a:t> </a:t>
            </a:r>
            <a:r>
              <a:rPr lang="en-US" sz="2400" dirty="0" err="1">
                <a:latin typeface="Times New Roman" pitchFamily="18" charset="0"/>
              </a:rPr>
              <a:t>toàn</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thường</a:t>
            </a:r>
            <a:r>
              <a:rPr lang="en-US" sz="2400" dirty="0">
                <a:latin typeface="Times New Roman" pitchFamily="18" charset="0"/>
              </a:rPr>
              <a:t> </a:t>
            </a:r>
            <a:r>
              <a:rPr lang="en-US" sz="2400" dirty="0" err="1">
                <a:latin typeface="Times New Roman" pitchFamily="18" charset="0"/>
              </a:rPr>
              <a:t>và</a:t>
            </a:r>
            <a:r>
              <a:rPr lang="en-US" sz="2400" dirty="0">
                <a:latin typeface="Times New Roman" pitchFamily="18" charset="0"/>
              </a:rPr>
              <a:t> </a:t>
            </a:r>
            <a:r>
              <a:rPr lang="en-US" sz="2400" dirty="0" err="1">
                <a:latin typeface="Times New Roman" pitchFamily="18" charset="0"/>
              </a:rPr>
              <a:t>tạo</a:t>
            </a:r>
            <a:r>
              <a:rPr lang="en-US" sz="2400" dirty="0">
                <a:latin typeface="Times New Roman" pitchFamily="18" charset="0"/>
              </a:rPr>
              <a:t> </a:t>
            </a:r>
            <a:r>
              <a:rPr lang="en-US" sz="2400" dirty="0" err="1" smtClean="0">
                <a:latin typeface="Times New Roman" pitchFamily="18" charset="0"/>
              </a:rPr>
              <a:t>thành</a:t>
            </a:r>
            <a:r>
              <a:rPr lang="en-US" sz="2400" dirty="0" smtClean="0">
                <a:latin typeface="Times New Roman" pitchFamily="18" charset="0"/>
              </a:rPr>
              <a:t> </a:t>
            </a:r>
            <a:r>
              <a:rPr lang="en-US" sz="2400" dirty="0" err="1">
                <a:latin typeface="Times New Roman" pitchFamily="18" charset="0"/>
              </a:rPr>
              <a:t>ánh</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phâncực</a:t>
            </a:r>
            <a:r>
              <a:rPr lang="en-US" sz="2400" dirty="0">
                <a:latin typeface="Times New Roman" pitchFamily="18" charset="0"/>
              </a:rPr>
              <a:t> </a:t>
            </a:r>
            <a:r>
              <a:rPr lang="en-US" sz="2400" dirty="0" err="1">
                <a:latin typeface="Times New Roman" pitchFamily="18" charset="0"/>
              </a:rPr>
              <a:t>toàn</a:t>
            </a:r>
            <a:r>
              <a:rPr lang="en-US" sz="2400" dirty="0">
                <a:latin typeface="Times New Roman" pitchFamily="18" charset="0"/>
              </a:rPr>
              <a:t> </a:t>
            </a:r>
            <a:r>
              <a:rPr lang="en-US" sz="2400" dirty="0" err="1">
                <a:latin typeface="Times New Roman" pitchFamily="18" charset="0"/>
              </a:rPr>
              <a:t>phần</a:t>
            </a:r>
            <a:r>
              <a:rPr lang="en-US" sz="2400" dirty="0">
                <a:latin typeface="Times New Roman" pitchFamily="18" charset="0"/>
              </a:rPr>
              <a:t> </a:t>
            </a:r>
            <a:r>
              <a:rPr lang="en-US" sz="2400" dirty="0" err="1">
                <a:latin typeface="Times New Roman" pitchFamily="18" charset="0"/>
              </a:rPr>
              <a:t>sau</a:t>
            </a:r>
            <a:r>
              <a:rPr lang="en-US" sz="2400" dirty="0">
                <a:latin typeface="Times New Roman" pitchFamily="18" charset="0"/>
              </a:rPr>
              <a:t> </a:t>
            </a:r>
            <a:r>
              <a:rPr lang="en-US" sz="2400" dirty="0" err="1">
                <a:latin typeface="Times New Roman" pitchFamily="18" charset="0"/>
              </a:rPr>
              <a:t>khi</a:t>
            </a:r>
            <a:r>
              <a:rPr lang="en-US" sz="2400" dirty="0">
                <a:latin typeface="Times New Roman" pitchFamily="18" charset="0"/>
              </a:rPr>
              <a:t> </a:t>
            </a:r>
            <a:r>
              <a:rPr lang="en-US" sz="2400" dirty="0" err="1">
                <a:latin typeface="Times New Roman" pitchFamily="18" charset="0"/>
              </a:rPr>
              <a:t>đi</a:t>
            </a:r>
            <a:r>
              <a:rPr lang="en-US" sz="2400" dirty="0">
                <a:latin typeface="Times New Roman" pitchFamily="18" charset="0"/>
              </a:rPr>
              <a:t> qua </a:t>
            </a:r>
            <a:r>
              <a:rPr lang="en-US" sz="2400" dirty="0" err="1">
                <a:latin typeface="Times New Roman" pitchFamily="18" charset="0"/>
              </a:rPr>
              <a:t>bản</a:t>
            </a:r>
            <a:r>
              <a:rPr lang="en-US" sz="2400" dirty="0">
                <a:latin typeface="Times New Roman" pitchFamily="18" charset="0"/>
              </a:rPr>
              <a:t> </a:t>
            </a:r>
            <a:r>
              <a:rPr lang="en-US" sz="2400" dirty="0" err="1">
                <a:latin typeface="Times New Roman" pitchFamily="18" charset="0"/>
              </a:rPr>
              <a:t>đó</a:t>
            </a:r>
            <a:r>
              <a:rPr lang="en-US" sz="2400" dirty="0">
                <a:latin typeface="Times New Roman" pitchFamily="18" charset="0"/>
              </a:rPr>
              <a:t> </a:t>
            </a:r>
            <a:r>
              <a:rPr lang="en-US" sz="2400" dirty="0" err="1" smtClean="0">
                <a:latin typeface="Times New Roman" pitchFamily="18" charset="0"/>
              </a:rPr>
              <a:t>là</a:t>
            </a:r>
            <a:r>
              <a:rPr lang="en-US" sz="2400" dirty="0" smtClean="0">
                <a:latin typeface="Times New Roman" pitchFamily="18" charset="0"/>
              </a:rPr>
              <a:t> </a:t>
            </a:r>
            <a:r>
              <a:rPr lang="en-US" sz="2400" dirty="0" err="1" smtClean="0">
                <a:latin typeface="Times New Roman" pitchFamily="18" charset="0"/>
              </a:rPr>
              <a:t>tia</a:t>
            </a:r>
            <a:r>
              <a:rPr lang="en-US" sz="2400" dirty="0" smtClean="0">
                <a:latin typeface="Times New Roman" pitchFamily="18" charset="0"/>
              </a:rPr>
              <a:t> </a:t>
            </a:r>
            <a:r>
              <a:rPr lang="en-US" sz="2400" dirty="0" err="1">
                <a:latin typeface="Times New Roman" pitchFamily="18" charset="0"/>
              </a:rPr>
              <a:t>bất</a:t>
            </a:r>
            <a:r>
              <a:rPr lang="en-US" sz="2400" dirty="0">
                <a:latin typeface="Times New Roman" pitchFamily="18" charset="0"/>
              </a:rPr>
              <a:t> </a:t>
            </a:r>
            <a:r>
              <a:rPr lang="en-US" sz="2400" dirty="0" err="1">
                <a:latin typeface="Times New Roman" pitchFamily="18" charset="0"/>
              </a:rPr>
              <a:t>thường</a:t>
            </a:r>
            <a:endParaRPr lang="en-US" sz="2400" dirty="0">
              <a:latin typeface="Times New Roman" pitchFamily="18" charset="0"/>
            </a:endParaRPr>
          </a:p>
        </p:txBody>
      </p:sp>
      <p:sp>
        <p:nvSpPr>
          <p:cNvPr id="5" name="Rectangle 4"/>
          <p:cNvSpPr/>
          <p:nvPr/>
        </p:nvSpPr>
        <p:spPr>
          <a:xfrm>
            <a:off x="152400" y="2690336"/>
            <a:ext cx="8915400" cy="1200329"/>
          </a:xfrm>
          <a:prstGeom prst="rect">
            <a:avLst/>
          </a:prstGeom>
        </p:spPr>
        <p:txBody>
          <a:bodyPr wrap="square">
            <a:spAutoFit/>
          </a:bodyPr>
          <a:lstStyle/>
          <a:p>
            <a:r>
              <a:rPr lang="en-US" sz="2400" b="1" i="1" dirty="0">
                <a:latin typeface="Times New Roman" pitchFamily="18" charset="0"/>
              </a:rPr>
              <a:t>2. </a:t>
            </a:r>
            <a:r>
              <a:rPr lang="en-US" sz="2400" b="1" i="1" dirty="0" err="1">
                <a:latin typeface="Times New Roman" pitchFamily="18" charset="0"/>
              </a:rPr>
              <a:t>Lăng</a:t>
            </a:r>
            <a:r>
              <a:rPr lang="en-US" sz="2400" b="1" i="1" dirty="0">
                <a:latin typeface="Times New Roman" pitchFamily="18" charset="0"/>
              </a:rPr>
              <a:t> </a:t>
            </a:r>
            <a:r>
              <a:rPr lang="en-US" sz="2400" b="1" i="1" dirty="0" err="1">
                <a:latin typeface="Times New Roman" pitchFamily="18" charset="0"/>
              </a:rPr>
              <a:t>kính</a:t>
            </a:r>
            <a:r>
              <a:rPr lang="en-US" sz="2400" b="1" i="1" dirty="0">
                <a:latin typeface="Times New Roman" pitchFamily="18" charset="0"/>
              </a:rPr>
              <a:t> </a:t>
            </a:r>
            <a:r>
              <a:rPr lang="en-US" sz="2400" b="1" i="1" dirty="0" err="1">
                <a:latin typeface="Times New Roman" pitchFamily="18" charset="0"/>
              </a:rPr>
              <a:t>nicol</a:t>
            </a:r>
            <a:r>
              <a:rPr lang="en-US" sz="2400" b="1" i="1" dirty="0">
                <a:latin typeface="Times New Roman" pitchFamily="18" charset="0"/>
              </a:rPr>
              <a:t>:</a:t>
            </a:r>
            <a:r>
              <a:rPr lang="en-US" sz="2400" dirty="0">
                <a:latin typeface="Times New Roman" pitchFamily="18" charset="0"/>
              </a:rPr>
              <a:t> </a:t>
            </a:r>
            <a:r>
              <a:rPr lang="en-US" sz="2400" dirty="0" err="1">
                <a:latin typeface="Times New Roman" pitchFamily="18" charset="0"/>
              </a:rPr>
              <a:t>là</a:t>
            </a:r>
            <a:r>
              <a:rPr lang="en-US" sz="2400" dirty="0">
                <a:latin typeface="Times New Roman" pitchFamily="18" charset="0"/>
              </a:rPr>
              <a:t> </a:t>
            </a:r>
            <a:r>
              <a:rPr lang="en-US" sz="2400" dirty="0" err="1">
                <a:latin typeface="Times New Roman" pitchFamily="18" charset="0"/>
              </a:rPr>
              <a:t>khối</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 </a:t>
            </a:r>
            <a:r>
              <a:rPr lang="en-US" sz="2400" dirty="0" err="1">
                <a:latin typeface="Times New Roman" pitchFamily="18" charset="0"/>
              </a:rPr>
              <a:t>băng</a:t>
            </a:r>
            <a:r>
              <a:rPr lang="en-US" sz="2400" dirty="0">
                <a:latin typeface="Times New Roman" pitchFamily="18" charset="0"/>
              </a:rPr>
              <a:t> </a:t>
            </a:r>
            <a:r>
              <a:rPr lang="en-US" sz="2400" dirty="0" err="1">
                <a:latin typeface="Times New Roman" pitchFamily="18" charset="0"/>
              </a:rPr>
              <a:t>lan</a:t>
            </a:r>
            <a:r>
              <a:rPr lang="en-US" sz="2400" dirty="0">
                <a:latin typeface="Times New Roman" pitchFamily="18" charset="0"/>
              </a:rPr>
              <a:t> </a:t>
            </a:r>
            <a:r>
              <a:rPr lang="en-US" sz="2400" dirty="0" err="1">
                <a:latin typeface="Times New Roman" pitchFamily="18" charset="0"/>
              </a:rPr>
              <a:t>được</a:t>
            </a:r>
            <a:r>
              <a:rPr lang="en-US" sz="2400" dirty="0">
                <a:latin typeface="Times New Roman" pitchFamily="18" charset="0"/>
              </a:rPr>
              <a:t> </a:t>
            </a:r>
            <a:r>
              <a:rPr lang="en-US" sz="2400" dirty="0" err="1">
                <a:latin typeface="Times New Roman" pitchFamily="18" charset="0"/>
              </a:rPr>
              <a:t>cắt</a:t>
            </a:r>
            <a:r>
              <a:rPr lang="en-US" sz="2400" dirty="0">
                <a:latin typeface="Times New Roman" pitchFamily="18" charset="0"/>
              </a:rPr>
              <a:t> </a:t>
            </a:r>
            <a:r>
              <a:rPr lang="en-US" sz="2400" dirty="0" err="1" smtClean="0">
                <a:latin typeface="Times New Roman" pitchFamily="18" charset="0"/>
              </a:rPr>
              <a:t>theo</a:t>
            </a:r>
            <a:r>
              <a:rPr lang="en-US" sz="2400" dirty="0" smtClean="0">
                <a:latin typeface="Times New Roman" pitchFamily="18" charset="0"/>
              </a:rPr>
              <a:t> </a:t>
            </a:r>
            <a:r>
              <a:rPr lang="en-US" sz="2400" dirty="0" err="1" smtClean="0">
                <a:latin typeface="Times New Roman" pitchFamily="18" charset="0"/>
              </a:rPr>
              <a:t>mặt</a:t>
            </a:r>
            <a:r>
              <a:rPr lang="en-US" sz="2400" dirty="0" smtClean="0">
                <a:latin typeface="Times New Roman" pitchFamily="18" charset="0"/>
              </a:rPr>
              <a:t> </a:t>
            </a:r>
            <a:r>
              <a:rPr lang="en-US" sz="2400" dirty="0" err="1">
                <a:latin typeface="Times New Roman" pitchFamily="18" charset="0"/>
              </a:rPr>
              <a:t>chéo</a:t>
            </a:r>
            <a:r>
              <a:rPr lang="en-US" sz="2400" dirty="0">
                <a:latin typeface="Times New Roman" pitchFamily="18" charset="0"/>
              </a:rPr>
              <a:t> </a:t>
            </a:r>
            <a:r>
              <a:rPr lang="en-US" sz="2400" dirty="0" err="1">
                <a:latin typeface="Times New Roman" pitchFamily="18" charset="0"/>
              </a:rPr>
              <a:t>thành</a:t>
            </a:r>
            <a:r>
              <a:rPr lang="en-US" sz="2400" dirty="0">
                <a:latin typeface="Times New Roman" pitchFamily="18" charset="0"/>
              </a:rPr>
              <a:t> </a:t>
            </a:r>
            <a:r>
              <a:rPr lang="en-US" sz="2400" dirty="0" err="1">
                <a:latin typeface="Times New Roman" pitchFamily="18" charset="0"/>
              </a:rPr>
              <a:t>hai</a:t>
            </a:r>
            <a:r>
              <a:rPr lang="en-US" sz="2400" dirty="0">
                <a:latin typeface="Times New Roman" pitchFamily="18" charset="0"/>
              </a:rPr>
              <a:t> </a:t>
            </a:r>
            <a:r>
              <a:rPr lang="en-US" sz="2400" dirty="0" err="1">
                <a:latin typeface="Times New Roman" pitchFamily="18" charset="0"/>
              </a:rPr>
              <a:t>nửa</a:t>
            </a:r>
            <a:r>
              <a:rPr lang="en-US" sz="2400" dirty="0">
                <a:latin typeface="Times New Roman" pitchFamily="18" charset="0"/>
              </a:rPr>
              <a:t> </a:t>
            </a:r>
            <a:r>
              <a:rPr lang="en-US" sz="2400" dirty="0" err="1">
                <a:latin typeface="Times New Roman" pitchFamily="18" charset="0"/>
              </a:rPr>
              <a:t>và</a:t>
            </a:r>
            <a:r>
              <a:rPr lang="en-US" sz="2400" dirty="0">
                <a:latin typeface="Times New Roman" pitchFamily="18" charset="0"/>
              </a:rPr>
              <a:t> </a:t>
            </a:r>
            <a:r>
              <a:rPr lang="en-US" sz="2400" dirty="0" err="1">
                <a:latin typeface="Times New Roman" pitchFamily="18" charset="0"/>
              </a:rPr>
              <a:t>dán</a:t>
            </a:r>
            <a:r>
              <a:rPr lang="en-US" sz="2400" dirty="0">
                <a:latin typeface="Times New Roman" pitchFamily="18" charset="0"/>
              </a:rPr>
              <a:t> </a:t>
            </a:r>
            <a:r>
              <a:rPr lang="en-US" sz="2400" dirty="0" err="1">
                <a:latin typeface="Times New Roman" pitchFamily="18" charset="0"/>
              </a:rPr>
              <a:t>lại</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nhau</a:t>
            </a:r>
            <a:r>
              <a:rPr lang="en-US" sz="2400" dirty="0">
                <a:latin typeface="Times New Roman" pitchFamily="18" charset="0"/>
              </a:rPr>
              <a:t> </a:t>
            </a:r>
            <a:r>
              <a:rPr lang="en-US" sz="2400" dirty="0" err="1">
                <a:latin typeface="Times New Roman" pitchFamily="18" charset="0"/>
              </a:rPr>
              <a:t>bằng</a:t>
            </a:r>
            <a:r>
              <a:rPr lang="en-US" sz="2400" dirty="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smtClean="0">
                <a:latin typeface="Times New Roman" pitchFamily="18" charset="0"/>
              </a:rPr>
              <a:t>lớp</a:t>
            </a:r>
            <a:r>
              <a:rPr lang="en-US" sz="2400" dirty="0" smtClean="0">
                <a:latin typeface="Times New Roman" pitchFamily="18" charset="0"/>
              </a:rPr>
              <a:t>  </a:t>
            </a:r>
            <a:r>
              <a:rPr lang="en-US" sz="2400" dirty="0" err="1">
                <a:latin typeface="Times New Roman" pitchFamily="18" charset="0"/>
              </a:rPr>
              <a:t>nhựa</a:t>
            </a:r>
            <a:r>
              <a:rPr lang="en-US" sz="2400" dirty="0">
                <a:latin typeface="Times New Roman" pitchFamily="18" charset="0"/>
              </a:rPr>
              <a:t> </a:t>
            </a:r>
            <a:r>
              <a:rPr lang="en-US" sz="2400" dirty="0" err="1">
                <a:latin typeface="Times New Roman" pitchFamily="18" charset="0"/>
              </a:rPr>
              <a:t>canađa</a:t>
            </a:r>
            <a:r>
              <a:rPr lang="en-US" sz="2400" dirty="0">
                <a:latin typeface="Times New Roman" pitchFamily="18" charset="0"/>
              </a:rPr>
              <a:t> </a:t>
            </a:r>
            <a:r>
              <a:rPr lang="en-US" sz="2400" dirty="0" err="1">
                <a:latin typeface="Times New Roman" pitchFamily="18" charset="0"/>
              </a:rPr>
              <a:t>trong</a:t>
            </a:r>
            <a:r>
              <a:rPr lang="en-US" sz="2400" dirty="0">
                <a:latin typeface="Times New Roman" pitchFamily="18" charset="0"/>
              </a:rPr>
              <a:t> </a:t>
            </a:r>
            <a:r>
              <a:rPr lang="en-US" sz="2400" dirty="0" err="1">
                <a:latin typeface="Times New Roman" pitchFamily="18" charset="0"/>
              </a:rPr>
              <a:t>suốt</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chiết</a:t>
            </a:r>
            <a:r>
              <a:rPr lang="en-US" sz="2400" dirty="0">
                <a:latin typeface="Times New Roman" pitchFamily="18" charset="0"/>
              </a:rPr>
              <a:t> </a:t>
            </a:r>
            <a:r>
              <a:rPr lang="en-US" sz="2400" dirty="0" err="1">
                <a:latin typeface="Times New Roman" pitchFamily="18" charset="0"/>
              </a:rPr>
              <a:t>suất</a:t>
            </a:r>
            <a:r>
              <a:rPr lang="en-US" sz="2400" dirty="0">
                <a:latin typeface="Times New Roman" pitchFamily="18" charset="0"/>
              </a:rPr>
              <a:t> n = 1,55</a:t>
            </a:r>
          </a:p>
        </p:txBody>
      </p:sp>
      <p:pic>
        <p:nvPicPr>
          <p:cNvPr id="7" name="Picture 4" descr="hinh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191000"/>
            <a:ext cx="4829175" cy="198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45837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0" y="609600"/>
            <a:ext cx="5500651" cy="461665"/>
          </a:xfrm>
          <a:prstGeom prst="rect">
            <a:avLst/>
          </a:prstGeom>
        </p:spPr>
        <p:txBody>
          <a:bodyPr wrap="square">
            <a:spAutoFit/>
          </a:bodyPr>
          <a:lstStyle/>
          <a:p>
            <a:r>
              <a:rPr lang="en-US" sz="2400" b="1" dirty="0">
                <a:solidFill>
                  <a:schemeClr val="hlink"/>
                </a:solidFill>
                <a:latin typeface="Times New Roman" pitchFamily="18" charset="0"/>
              </a:rPr>
              <a:t>IV. </a:t>
            </a:r>
            <a:r>
              <a:rPr lang="en-US" sz="2400" b="1" dirty="0" err="1">
                <a:solidFill>
                  <a:schemeClr val="hlink"/>
                </a:solidFill>
                <a:latin typeface="Times New Roman" pitchFamily="18" charset="0"/>
              </a:rPr>
              <a:t>Phân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cực</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elip</a:t>
            </a:r>
            <a:endParaRPr lang="en-US" sz="2400" b="1" dirty="0">
              <a:solidFill>
                <a:schemeClr val="hlink"/>
              </a:solidFill>
              <a:latin typeface="Times New Roman" pitchFamily="18" charset="0"/>
            </a:endParaRPr>
          </a:p>
        </p:txBody>
      </p:sp>
      <p:sp>
        <p:nvSpPr>
          <p:cNvPr id="3" name="Rectangle 2"/>
          <p:cNvSpPr/>
          <p:nvPr/>
        </p:nvSpPr>
        <p:spPr>
          <a:xfrm>
            <a:off x="152400" y="1071265"/>
            <a:ext cx="8839200" cy="1200329"/>
          </a:xfrm>
          <a:prstGeom prst="rect">
            <a:avLst/>
          </a:prstGeom>
        </p:spPr>
        <p:txBody>
          <a:bodyPr wrap="square">
            <a:spAutoFit/>
          </a:bodyPr>
          <a:lstStyle/>
          <a:p>
            <a:pPr algn="just"/>
            <a:r>
              <a:rPr lang="en-US" sz="2400" i="1" dirty="0" err="1" smtClean="0">
                <a:solidFill>
                  <a:srgbClr val="0070C0"/>
                </a:solidFill>
                <a:latin typeface="Times New Roman" pitchFamily="18" charset="0"/>
              </a:rPr>
              <a:t>Định</a:t>
            </a:r>
            <a:r>
              <a:rPr lang="en-US" sz="2400" i="1" dirty="0" smtClean="0">
                <a:solidFill>
                  <a:srgbClr val="0070C0"/>
                </a:solidFill>
                <a:latin typeface="Times New Roman" pitchFamily="18" charset="0"/>
              </a:rPr>
              <a:t> </a:t>
            </a:r>
            <a:r>
              <a:rPr lang="en-US" sz="2400" i="1" dirty="0" err="1" smtClean="0">
                <a:solidFill>
                  <a:srgbClr val="0070C0"/>
                </a:solidFill>
                <a:latin typeface="Times New Roman" pitchFamily="18" charset="0"/>
              </a:rPr>
              <a:t>nghĩa</a:t>
            </a:r>
            <a:r>
              <a:rPr lang="en-US" sz="2400" i="1" dirty="0" smtClean="0">
                <a:solidFill>
                  <a:schemeClr val="tx2"/>
                </a:solidFill>
                <a:latin typeface="Times New Roman" pitchFamily="18" charset="0"/>
              </a:rPr>
              <a:t>: </a:t>
            </a:r>
            <a:r>
              <a:rPr lang="en-US" sz="2400" i="1" dirty="0" err="1" smtClean="0">
                <a:solidFill>
                  <a:srgbClr val="FF0000"/>
                </a:solidFill>
                <a:latin typeface="Times New Roman" pitchFamily="18" charset="0"/>
              </a:rPr>
              <a:t>Ánh</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sáng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có</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đầu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mút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véc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tơ</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cường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độ</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điện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trường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chuyển</a:t>
            </a:r>
            <a:endParaRPr lang="en-US" sz="2400" i="1" dirty="0">
              <a:solidFill>
                <a:srgbClr val="FF0000"/>
              </a:solidFill>
              <a:latin typeface="Times New Roman" pitchFamily="18" charset="0"/>
            </a:endParaRPr>
          </a:p>
          <a:p>
            <a:pPr algn="just"/>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động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trên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một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elip</a:t>
            </a:r>
            <a:r>
              <a:rPr lang="en-US" sz="2400" i="1" dirty="0">
                <a:solidFill>
                  <a:srgbClr val="FF0000"/>
                </a:solidFill>
                <a:latin typeface="Times New Roman" pitchFamily="18" charset="0"/>
              </a:rPr>
              <a:t> (hay </a:t>
            </a:r>
            <a:r>
              <a:rPr lang="en-US" sz="2400" i="1" dirty="0" err="1">
                <a:solidFill>
                  <a:srgbClr val="FF0000"/>
                </a:solidFill>
                <a:latin typeface="Times New Roman" pitchFamily="18" charset="0"/>
              </a:rPr>
              <a:t>đường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tròn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được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gọi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là</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phân</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cực</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elip</a:t>
            </a:r>
            <a:r>
              <a:rPr lang="en-US" sz="2400" i="1" dirty="0">
                <a:solidFill>
                  <a:srgbClr val="FF0000"/>
                </a:solidFill>
                <a:latin typeface="Times New Roman" pitchFamily="18" charset="0"/>
              </a:rPr>
              <a:t> (hay </a:t>
            </a:r>
            <a:r>
              <a:rPr lang="en-US" sz="2400" i="1" dirty="0" err="1">
                <a:solidFill>
                  <a:srgbClr val="FF0000"/>
                </a:solidFill>
                <a:latin typeface="Times New Roman" pitchFamily="18" charset="0"/>
              </a:rPr>
              <a:t>phân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tròn</a:t>
            </a:r>
            <a:r>
              <a:rPr lang="en-US" sz="2400" i="1" dirty="0">
                <a:solidFill>
                  <a:srgbClr val="FF0000"/>
                </a:solidFill>
                <a:latin typeface="Times New Roman" pitchFamily="18" charset="0"/>
              </a:rPr>
              <a: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62" y="2514600"/>
            <a:ext cx="8474476" cy="3276600"/>
          </a:xfrm>
          <a:prstGeom prst="rect">
            <a:avLst/>
          </a:prstGeom>
        </p:spPr>
      </p:pic>
      <p:cxnSp>
        <p:nvCxnSpPr>
          <p:cNvPr id="11" name="Straight Connector 10"/>
          <p:cNvCxnSpPr/>
          <p:nvPr/>
        </p:nvCxnSpPr>
        <p:spPr>
          <a:xfrm flipH="1">
            <a:off x="990600" y="5029200"/>
            <a:ext cx="1524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2399" y="6172200"/>
            <a:ext cx="2597925" cy="369332"/>
          </a:xfrm>
          <a:prstGeom prst="rect">
            <a:avLst/>
          </a:prstGeom>
          <a:noFill/>
        </p:spPr>
        <p:txBody>
          <a:bodyPr wrap="square" rtlCol="0">
            <a:spAutoFit/>
          </a:bodyPr>
          <a:lstStyle/>
          <a:p>
            <a:r>
              <a:rPr lang="en-US" dirty="0" err="1" smtClean="0"/>
              <a:t>Ánh</a:t>
            </a:r>
            <a:r>
              <a:rPr lang="en-US" dirty="0" smtClean="0"/>
              <a:t> </a:t>
            </a:r>
            <a:r>
              <a:rPr lang="en-US" dirty="0" err="1" smtClean="0"/>
              <a:t>sáng</a:t>
            </a:r>
            <a:r>
              <a:rPr lang="en-US" dirty="0" smtClean="0"/>
              <a:t> </a:t>
            </a:r>
            <a:r>
              <a:rPr lang="en-US" dirty="0" err="1" smtClean="0"/>
              <a:t>phân</a:t>
            </a:r>
            <a:r>
              <a:rPr lang="en-US" dirty="0" smtClean="0"/>
              <a:t> </a:t>
            </a:r>
            <a:r>
              <a:rPr lang="en-US" dirty="0" err="1" smtClean="0"/>
              <a:t>cực</a:t>
            </a:r>
            <a:r>
              <a:rPr lang="en-US" dirty="0" smtClean="0"/>
              <a:t> </a:t>
            </a:r>
            <a:r>
              <a:rPr lang="en-US" dirty="0" err="1" smtClean="0"/>
              <a:t>thẳng</a:t>
            </a:r>
            <a:endParaRPr lang="en-US" dirty="0"/>
          </a:p>
        </p:txBody>
      </p:sp>
      <p:sp>
        <p:nvSpPr>
          <p:cNvPr id="13" name="TextBox 12"/>
          <p:cNvSpPr txBox="1"/>
          <p:nvPr/>
        </p:nvSpPr>
        <p:spPr>
          <a:xfrm>
            <a:off x="3040875" y="6183868"/>
            <a:ext cx="2597925" cy="369332"/>
          </a:xfrm>
          <a:prstGeom prst="rect">
            <a:avLst/>
          </a:prstGeom>
          <a:noFill/>
        </p:spPr>
        <p:txBody>
          <a:bodyPr wrap="square" rtlCol="0">
            <a:spAutoFit/>
          </a:bodyPr>
          <a:lstStyle/>
          <a:p>
            <a:r>
              <a:rPr lang="en-US" dirty="0" err="1" smtClean="0"/>
              <a:t>Ánh</a:t>
            </a:r>
            <a:r>
              <a:rPr lang="en-US" dirty="0" smtClean="0"/>
              <a:t> </a:t>
            </a:r>
            <a:r>
              <a:rPr lang="en-US" dirty="0" err="1" smtClean="0"/>
              <a:t>sáng</a:t>
            </a:r>
            <a:r>
              <a:rPr lang="en-US" dirty="0" smtClean="0"/>
              <a:t> </a:t>
            </a:r>
            <a:r>
              <a:rPr lang="en-US" dirty="0" err="1" smtClean="0"/>
              <a:t>phân</a:t>
            </a:r>
            <a:r>
              <a:rPr lang="en-US" dirty="0" smtClean="0"/>
              <a:t> </a:t>
            </a:r>
            <a:r>
              <a:rPr lang="en-US" dirty="0" err="1" smtClean="0"/>
              <a:t>cực</a:t>
            </a:r>
            <a:r>
              <a:rPr lang="en-US" dirty="0" smtClean="0"/>
              <a:t> </a:t>
            </a:r>
            <a:r>
              <a:rPr lang="en-US" dirty="0" err="1" smtClean="0"/>
              <a:t>tròn</a:t>
            </a:r>
            <a:endParaRPr lang="en-US" dirty="0"/>
          </a:p>
        </p:txBody>
      </p:sp>
      <p:cxnSp>
        <p:nvCxnSpPr>
          <p:cNvPr id="14" name="Straight Connector 13"/>
          <p:cNvCxnSpPr/>
          <p:nvPr/>
        </p:nvCxnSpPr>
        <p:spPr>
          <a:xfrm flipH="1">
            <a:off x="3886200" y="5105400"/>
            <a:ext cx="1524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705600" y="4953000"/>
            <a:ext cx="1524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936475" y="6172200"/>
            <a:ext cx="2597925" cy="369332"/>
          </a:xfrm>
          <a:prstGeom prst="rect">
            <a:avLst/>
          </a:prstGeom>
          <a:noFill/>
        </p:spPr>
        <p:txBody>
          <a:bodyPr wrap="square" rtlCol="0">
            <a:spAutoFit/>
          </a:bodyPr>
          <a:lstStyle/>
          <a:p>
            <a:r>
              <a:rPr lang="en-US" dirty="0" err="1" smtClean="0"/>
              <a:t>Ánh</a:t>
            </a:r>
            <a:r>
              <a:rPr lang="en-US" dirty="0" smtClean="0"/>
              <a:t> </a:t>
            </a:r>
            <a:r>
              <a:rPr lang="en-US" dirty="0" err="1" smtClean="0"/>
              <a:t>sáng</a:t>
            </a:r>
            <a:r>
              <a:rPr lang="en-US" dirty="0" smtClean="0"/>
              <a:t> </a:t>
            </a:r>
            <a:r>
              <a:rPr lang="en-US" dirty="0" err="1" smtClean="0"/>
              <a:t>phân</a:t>
            </a:r>
            <a:r>
              <a:rPr lang="en-US" dirty="0" smtClean="0"/>
              <a:t> </a:t>
            </a:r>
            <a:r>
              <a:rPr lang="en-US" dirty="0" err="1" smtClean="0"/>
              <a:t>cực</a:t>
            </a:r>
            <a:r>
              <a:rPr lang="en-US" dirty="0" smtClean="0"/>
              <a:t> </a:t>
            </a:r>
            <a:r>
              <a:rPr lang="en-US" dirty="0" err="1" smtClean="0"/>
              <a:t>elip</a:t>
            </a:r>
            <a:endParaRPr lang="en-US" dirty="0"/>
          </a:p>
        </p:txBody>
      </p:sp>
    </p:spTree>
    <p:extLst>
      <p:ext uri="{BB962C8B-B14F-4D97-AF65-F5344CB8AC3E}">
        <p14:creationId xmlns:p14="http://schemas.microsoft.com/office/powerpoint/2010/main" val="355458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8" name="Rectangle 7"/>
          <p:cNvSpPr/>
          <p:nvPr/>
        </p:nvSpPr>
        <p:spPr>
          <a:xfrm>
            <a:off x="228600" y="5029200"/>
            <a:ext cx="8686800" cy="1569660"/>
          </a:xfrm>
          <a:prstGeom prst="rect">
            <a:avLst/>
          </a:prstGeom>
        </p:spPr>
        <p:txBody>
          <a:bodyPr wrap="square">
            <a:spAutoFit/>
          </a:bodyPr>
          <a:lstStyle/>
          <a:p>
            <a:pPr algn="just"/>
            <a:r>
              <a:rPr lang="en-US" sz="2400" dirty="0" err="1">
                <a:latin typeface="Times New Roman" pitchFamily="18" charset="0"/>
              </a:rPr>
              <a:t>Chiếu</a:t>
            </a:r>
            <a:r>
              <a:rPr lang="en-US" sz="2400" dirty="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phân</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a:latin typeface="Times New Roman" pitchFamily="18" charset="0"/>
              </a:rPr>
              <a:t>thẳng</a:t>
            </a:r>
            <a:r>
              <a:rPr lang="en-US" sz="2400" dirty="0">
                <a:latin typeface="Times New Roman" pitchFamily="18" charset="0"/>
              </a:rPr>
              <a:t> </a:t>
            </a:r>
            <a:r>
              <a:rPr lang="en-US" sz="2400" dirty="0" err="1">
                <a:latin typeface="Times New Roman" pitchFamily="18" charset="0"/>
              </a:rPr>
              <a:t>vuông</a:t>
            </a:r>
            <a:r>
              <a:rPr lang="en-US" sz="2400" dirty="0">
                <a:latin typeface="Times New Roman" pitchFamily="18" charset="0"/>
              </a:rPr>
              <a:t> </a:t>
            </a:r>
            <a:r>
              <a:rPr lang="en-US" sz="2400" dirty="0" err="1">
                <a:latin typeface="Times New Roman" pitchFamily="18" charset="0"/>
              </a:rPr>
              <a:t>góc</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mặt</a:t>
            </a:r>
            <a:r>
              <a:rPr lang="en-US" sz="2400" dirty="0">
                <a:latin typeface="Times New Roman" pitchFamily="18" charset="0"/>
              </a:rPr>
              <a:t> </a:t>
            </a:r>
            <a:r>
              <a:rPr lang="en-US" sz="2400" dirty="0" err="1" smtClean="0">
                <a:latin typeface="Times New Roman" pitchFamily="18" charset="0"/>
              </a:rPr>
              <a:t>trước</a:t>
            </a:r>
            <a:r>
              <a:rPr lang="en-US" sz="2400" dirty="0" smtClean="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bản</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 </a:t>
            </a:r>
            <a:r>
              <a:rPr lang="en-US" sz="2400" dirty="0" err="1">
                <a:latin typeface="Times New Roman" pitchFamily="18" charset="0"/>
              </a:rPr>
              <a:t>lưỡng</a:t>
            </a:r>
            <a:r>
              <a:rPr lang="en-US" sz="2400" dirty="0">
                <a:latin typeface="Times New Roman" pitchFamily="18" charset="0"/>
              </a:rPr>
              <a:t> </a:t>
            </a:r>
            <a:r>
              <a:rPr lang="en-US" sz="2400" dirty="0" err="1">
                <a:latin typeface="Times New Roman" pitchFamily="18" charset="0"/>
              </a:rPr>
              <a:t>chiết</a:t>
            </a:r>
            <a:r>
              <a:rPr lang="en-US" sz="2400" dirty="0">
                <a:latin typeface="Times New Roman" pitchFamily="18" charset="0"/>
              </a:rPr>
              <a:t> </a:t>
            </a:r>
            <a:r>
              <a:rPr lang="en-US" sz="2400" dirty="0" err="1">
                <a:latin typeface="Times New Roman" pitchFamily="18" charset="0"/>
              </a:rPr>
              <a:t>độ</a:t>
            </a:r>
            <a:r>
              <a:rPr lang="en-US" sz="2400" dirty="0">
                <a:latin typeface="Times New Roman" pitchFamily="18" charset="0"/>
              </a:rPr>
              <a:t> </a:t>
            </a:r>
            <a:r>
              <a:rPr lang="en-US" sz="2400" dirty="0" err="1">
                <a:latin typeface="Times New Roman" pitchFamily="18" charset="0"/>
              </a:rPr>
              <a:t>dày</a:t>
            </a:r>
            <a:r>
              <a:rPr lang="en-US" sz="2400" dirty="0">
                <a:latin typeface="Times New Roman" pitchFamily="18" charset="0"/>
              </a:rPr>
              <a:t> d, </a:t>
            </a:r>
            <a:r>
              <a:rPr lang="en-US" sz="2400" dirty="0" err="1">
                <a:latin typeface="Times New Roman" pitchFamily="18" charset="0"/>
              </a:rPr>
              <a:t>quang</a:t>
            </a:r>
            <a:r>
              <a:rPr lang="en-US" sz="2400" dirty="0">
                <a:latin typeface="Times New Roman" pitchFamily="18" charset="0"/>
              </a:rPr>
              <a:t> </a:t>
            </a:r>
            <a:r>
              <a:rPr lang="en-US" sz="2400" dirty="0" err="1">
                <a:latin typeface="Times New Roman" pitchFamily="18" charset="0"/>
              </a:rPr>
              <a:t>trục</a:t>
            </a:r>
            <a:r>
              <a:rPr lang="en-US" sz="2400" dirty="0">
                <a:latin typeface="Times New Roman" pitchFamily="18" charset="0"/>
              </a:rPr>
              <a:t> </a:t>
            </a:r>
            <a:r>
              <a:rPr lang="el-GR" sz="2400" dirty="0">
                <a:latin typeface="Times New Roman" pitchFamily="18" charset="0"/>
                <a:cs typeface="Times New Roman" pitchFamily="18" charset="0"/>
              </a:rPr>
              <a:t>Δ</a:t>
            </a:r>
            <a:r>
              <a:rPr lang="en-US" sz="2400" dirty="0">
                <a:latin typeface="Times New Roman" pitchFamily="18" charset="0"/>
              </a:rPr>
              <a:t> </a:t>
            </a:r>
            <a:r>
              <a:rPr lang="en-US" sz="2400" dirty="0" err="1">
                <a:latin typeface="Times New Roman" pitchFamily="18" charset="0"/>
              </a:rPr>
              <a:t>sao</a:t>
            </a:r>
            <a:r>
              <a:rPr lang="en-US" sz="2400" dirty="0">
                <a:latin typeface="Times New Roman" pitchFamily="18" charset="0"/>
              </a:rPr>
              <a:t> </a:t>
            </a:r>
            <a:r>
              <a:rPr lang="en-US" sz="2400" dirty="0" err="1" smtClean="0">
                <a:latin typeface="Times New Roman" pitchFamily="18" charset="0"/>
              </a:rPr>
              <a:t>cho</a:t>
            </a:r>
            <a:r>
              <a:rPr lang="en-US" sz="2400" dirty="0" smtClean="0">
                <a:latin typeface="Times New Roman" pitchFamily="18" charset="0"/>
              </a:rPr>
              <a:t>  </a:t>
            </a:r>
            <a:r>
              <a:rPr lang="en-US" sz="2400" dirty="0" err="1">
                <a:latin typeface="Times New Roman" pitchFamily="18" charset="0"/>
              </a:rPr>
              <a:t>véc</a:t>
            </a:r>
            <a:r>
              <a:rPr lang="en-US" sz="2400" dirty="0">
                <a:latin typeface="Times New Roman" pitchFamily="18" charset="0"/>
              </a:rPr>
              <a:t> </a:t>
            </a:r>
            <a:r>
              <a:rPr lang="en-US" sz="2400" dirty="0" err="1">
                <a:latin typeface="Times New Roman" pitchFamily="18" charset="0"/>
              </a:rPr>
              <a:t>tơ</a:t>
            </a:r>
            <a:r>
              <a:rPr lang="en-US" sz="2400" dirty="0">
                <a:latin typeface="Times New Roman" pitchFamily="18" charset="0"/>
              </a:rPr>
              <a:t> E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hợp</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quang</a:t>
            </a:r>
            <a:r>
              <a:rPr lang="en-US" sz="2400" dirty="0">
                <a:latin typeface="Times New Roman" pitchFamily="18" charset="0"/>
              </a:rPr>
              <a:t> </a:t>
            </a:r>
            <a:r>
              <a:rPr lang="en-US" sz="2400" dirty="0" err="1">
                <a:latin typeface="Times New Roman" pitchFamily="18" charset="0"/>
              </a:rPr>
              <a:t>trục</a:t>
            </a:r>
            <a:r>
              <a:rPr lang="en-US" sz="2400" dirty="0">
                <a:latin typeface="Times New Roman" pitchFamily="18" charset="0"/>
              </a:rPr>
              <a:t> </a:t>
            </a:r>
            <a:r>
              <a:rPr lang="el-GR" sz="2400" dirty="0">
                <a:latin typeface="Times New Roman" pitchFamily="18" charset="0"/>
                <a:cs typeface="Times New Roman" pitchFamily="18" charset="0"/>
              </a:rPr>
              <a:t>Δ</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góc</a:t>
            </a:r>
            <a:r>
              <a:rPr lang="en-US" sz="2400" dirty="0">
                <a:latin typeface="Times New Roman" pitchFamily="18" charset="0"/>
                <a:cs typeface="Times New Roman" pitchFamily="18" charset="0"/>
              </a:rPr>
              <a:t> </a:t>
            </a:r>
            <a:r>
              <a:rPr lang="el-GR" sz="2400" dirty="0">
                <a:latin typeface="Times New Roman" pitchFamily="18" charset="0"/>
                <a:cs typeface="Times New Roman" pitchFamily="18" charset="0"/>
              </a:rPr>
              <a:t>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thành</a:t>
            </a:r>
            <a:r>
              <a:rPr lang="en-US" sz="2400" dirty="0">
                <a:latin typeface="Times New Roman" pitchFamily="18" charset="0"/>
                <a:cs typeface="Times New Roman" pitchFamily="18" charset="0"/>
              </a:rPr>
              <a:t> 2 </a:t>
            </a:r>
            <a:r>
              <a:rPr lang="en-US" sz="2400" dirty="0" err="1">
                <a:latin typeface="Times New Roman" pitchFamily="18" charset="0"/>
                <a:cs typeface="Times New Roman" pitchFamily="18" charset="0"/>
              </a:rPr>
              <a:t>tia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thường</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o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bất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thường</a:t>
            </a:r>
            <a:r>
              <a:rPr lang="en-US" sz="2400" dirty="0">
                <a:latin typeface="Times New Roman" pitchFamily="18" charset="0"/>
                <a:cs typeface="Times New Roman" pitchFamily="18" charset="0"/>
              </a:rPr>
              <a:t> e</a:t>
            </a:r>
            <a:endParaRPr lang="el-GR" sz="2400" dirty="0">
              <a:latin typeface="Times New Roman" pitchFamily="18" charset="0"/>
              <a:cs typeface="Times New Roman" pitchFamily="18" charset="0"/>
            </a:endParaRPr>
          </a:p>
        </p:txBody>
      </p:sp>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838200"/>
            <a:ext cx="6180194" cy="4113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72762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09600"/>
            <a:ext cx="6781800" cy="461665"/>
          </a:xfrm>
          <a:prstGeom prst="rect">
            <a:avLst/>
          </a:prstGeom>
        </p:spPr>
        <p:txBody>
          <a:bodyPr wrap="square">
            <a:spAutoFit/>
          </a:bodyPr>
          <a:lstStyle/>
          <a:p>
            <a:r>
              <a:rPr lang="en-US" sz="2400" dirty="0" err="1">
                <a:latin typeface="Times New Roman" pitchFamily="18" charset="0"/>
              </a:rPr>
              <a:t>Hiệu</a:t>
            </a:r>
            <a:r>
              <a:rPr lang="en-US" sz="2400" dirty="0">
                <a:latin typeface="Times New Roman" pitchFamily="18" charset="0"/>
              </a:rPr>
              <a:t> </a:t>
            </a:r>
            <a:r>
              <a:rPr lang="en-US" sz="2400" dirty="0" err="1">
                <a:latin typeface="Times New Roman" pitchFamily="18" charset="0"/>
              </a:rPr>
              <a:t>quang</a:t>
            </a:r>
            <a:r>
              <a:rPr lang="en-US" sz="2400" dirty="0">
                <a:latin typeface="Times New Roman" pitchFamily="18" charset="0"/>
              </a:rPr>
              <a:t> </a:t>
            </a:r>
            <a:r>
              <a:rPr lang="en-US" sz="2400" dirty="0" err="1">
                <a:latin typeface="Times New Roman" pitchFamily="18" charset="0"/>
              </a:rPr>
              <a:t>lộ</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2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khi</a:t>
            </a:r>
            <a:r>
              <a:rPr lang="en-US" sz="2400" dirty="0">
                <a:latin typeface="Times New Roman" pitchFamily="18" charset="0"/>
              </a:rPr>
              <a:t> </a:t>
            </a:r>
            <a:r>
              <a:rPr lang="en-US" sz="2400" dirty="0" err="1">
                <a:latin typeface="Times New Roman" pitchFamily="18" charset="0"/>
              </a:rPr>
              <a:t>truyền</a:t>
            </a:r>
            <a:r>
              <a:rPr lang="en-US" sz="2400" dirty="0">
                <a:latin typeface="Times New Roman" pitchFamily="18" charset="0"/>
              </a:rPr>
              <a:t> qua </a:t>
            </a:r>
            <a:r>
              <a:rPr lang="en-US" sz="2400" dirty="0" err="1">
                <a:latin typeface="Times New Roman" pitchFamily="18" charset="0"/>
              </a:rPr>
              <a:t>bản</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smtClean="0">
                <a:latin typeface="Times New Roman" pitchFamily="18" charset="0"/>
              </a:rPr>
              <a:t>thể</a:t>
            </a:r>
            <a:endParaRPr lang="en-US" sz="2400" dirty="0">
              <a:latin typeface="Times New Roman" pitchFamily="18" charset="0"/>
            </a:endParaRPr>
          </a:p>
        </p:txBody>
      </p:sp>
      <p:sp>
        <p:nvSpPr>
          <p:cNvPr id="3" name="Rectangle 2"/>
          <p:cNvSpPr/>
          <p:nvPr/>
        </p:nvSpPr>
        <p:spPr>
          <a:xfrm>
            <a:off x="3124200" y="1071264"/>
            <a:ext cx="3200400" cy="461665"/>
          </a:xfrm>
          <a:prstGeom prst="rect">
            <a:avLst/>
          </a:prstGeom>
        </p:spPr>
        <p:txBody>
          <a:bodyPr wrap="square">
            <a:spAutoFit/>
          </a:bodyPr>
          <a:lstStyle/>
          <a:p>
            <a:r>
              <a:rPr lang="en-US" sz="2400" dirty="0">
                <a:latin typeface="Times New Roman" pitchFamily="18" charset="0"/>
              </a:rPr>
              <a:t>L</a:t>
            </a:r>
            <a:r>
              <a:rPr lang="en-US" sz="2400" baseline="-25000" dirty="0">
                <a:latin typeface="Times New Roman" pitchFamily="18" charset="0"/>
              </a:rPr>
              <a:t>o</a:t>
            </a:r>
            <a:r>
              <a:rPr lang="en-US" sz="2400" dirty="0">
                <a:latin typeface="Times New Roman" pitchFamily="18" charset="0"/>
              </a:rPr>
              <a:t> – L</a:t>
            </a:r>
            <a:r>
              <a:rPr lang="en-US" sz="2400" baseline="-25000" dirty="0">
                <a:latin typeface="Times New Roman" pitchFamily="18" charset="0"/>
              </a:rPr>
              <a:t>e </a:t>
            </a:r>
            <a:r>
              <a:rPr lang="en-US" sz="2400" dirty="0">
                <a:latin typeface="Times New Roman" pitchFamily="18" charset="0"/>
              </a:rPr>
              <a:t>= (n</a:t>
            </a:r>
            <a:r>
              <a:rPr lang="en-US" sz="2400" baseline="-25000" dirty="0">
                <a:latin typeface="Times New Roman" pitchFamily="18" charset="0"/>
              </a:rPr>
              <a:t>o</a:t>
            </a:r>
            <a:r>
              <a:rPr lang="en-US" sz="2400" dirty="0">
                <a:latin typeface="Times New Roman" pitchFamily="18" charset="0"/>
              </a:rPr>
              <a:t> – n</a:t>
            </a:r>
            <a:r>
              <a:rPr lang="en-US" sz="2400" baseline="-25000" dirty="0">
                <a:latin typeface="Times New Roman" pitchFamily="18" charset="0"/>
              </a:rPr>
              <a:t>e</a:t>
            </a:r>
            <a:r>
              <a:rPr lang="en-US" sz="2400" dirty="0">
                <a:latin typeface="Times New Roman" pitchFamily="18" charset="0"/>
              </a:rPr>
              <a:t>)d</a:t>
            </a:r>
          </a:p>
        </p:txBody>
      </p:sp>
      <p:sp>
        <p:nvSpPr>
          <p:cNvPr id="5" name="Rectangle 4"/>
          <p:cNvSpPr/>
          <p:nvPr/>
        </p:nvSpPr>
        <p:spPr>
          <a:xfrm>
            <a:off x="76201" y="1532929"/>
            <a:ext cx="5460166" cy="461665"/>
          </a:xfrm>
          <a:prstGeom prst="rect">
            <a:avLst/>
          </a:prstGeom>
        </p:spPr>
        <p:txBody>
          <a:bodyPr wrap="square">
            <a:spAutoFit/>
          </a:bodyPr>
          <a:lstStyle/>
          <a:p>
            <a:r>
              <a:rPr lang="en-US" sz="2400" dirty="0" err="1">
                <a:latin typeface="Times New Roman" pitchFamily="18" charset="0"/>
              </a:rPr>
              <a:t>Hiệu</a:t>
            </a:r>
            <a:r>
              <a:rPr lang="en-US" sz="2400" dirty="0">
                <a:latin typeface="Times New Roman" pitchFamily="18" charset="0"/>
              </a:rPr>
              <a:t> </a:t>
            </a:r>
            <a:r>
              <a:rPr lang="en-US" sz="2400" dirty="0" err="1">
                <a:latin typeface="Times New Roman" pitchFamily="18" charset="0"/>
              </a:rPr>
              <a:t>pha</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2 </a:t>
            </a:r>
            <a:r>
              <a:rPr lang="en-US" sz="2400" dirty="0" err="1">
                <a:latin typeface="Times New Roman" pitchFamily="18" charset="0"/>
              </a:rPr>
              <a:t>tia</a:t>
            </a:r>
            <a:r>
              <a:rPr lang="en-US" sz="2400" dirty="0">
                <a:latin typeface="Times New Roman" pitchFamily="18" charset="0"/>
              </a:rPr>
              <a:t>:</a:t>
            </a:r>
          </a:p>
        </p:txBody>
      </p:sp>
      <p:sp>
        <p:nvSpPr>
          <p:cNvPr id="7" name="Rectangle 6"/>
          <p:cNvSpPr/>
          <p:nvPr/>
        </p:nvSpPr>
        <p:spPr>
          <a:xfrm>
            <a:off x="0" y="2971800"/>
            <a:ext cx="8991600" cy="1200329"/>
          </a:xfrm>
          <a:prstGeom prst="rect">
            <a:avLst/>
          </a:prstGeom>
        </p:spPr>
        <p:txBody>
          <a:bodyPr wrap="square">
            <a:spAutoFit/>
          </a:bodyPr>
          <a:lstStyle/>
          <a:p>
            <a:pPr algn="just"/>
            <a:r>
              <a:rPr lang="vi-VN" sz="2400" dirty="0">
                <a:latin typeface="+mj-lt"/>
              </a:rPr>
              <a:t>Các vectơ sáng </a:t>
            </a:r>
            <a:r>
              <a:rPr lang="vi-VN" sz="2400" dirty="0" smtClean="0">
                <a:latin typeface="+mj-lt"/>
              </a:rPr>
              <a:t>E</a:t>
            </a:r>
            <a:r>
              <a:rPr lang="en-US" sz="2400" baseline="-25000" dirty="0" smtClean="0">
                <a:latin typeface="+mj-lt"/>
              </a:rPr>
              <a:t>o</a:t>
            </a:r>
            <a:r>
              <a:rPr lang="vi-VN" sz="2400" dirty="0" smtClean="0">
                <a:latin typeface="+mj-lt"/>
              </a:rPr>
              <a:t> </a:t>
            </a:r>
            <a:r>
              <a:rPr lang="vi-VN" sz="2400" dirty="0">
                <a:latin typeface="+mj-lt"/>
              </a:rPr>
              <a:t>và </a:t>
            </a:r>
            <a:r>
              <a:rPr lang="vi-VN" sz="2400" dirty="0" smtClean="0">
                <a:latin typeface="+mj-lt"/>
              </a:rPr>
              <a:t> E</a:t>
            </a:r>
            <a:r>
              <a:rPr lang="en-US" sz="2400" baseline="-25000" dirty="0" smtClean="0">
                <a:latin typeface="+mj-lt"/>
              </a:rPr>
              <a:t>e</a:t>
            </a:r>
            <a:r>
              <a:rPr lang="vi-VN" sz="2400" dirty="0" smtClean="0">
                <a:latin typeface="+mj-lt"/>
              </a:rPr>
              <a:t> </a:t>
            </a:r>
            <a:r>
              <a:rPr lang="vi-VN" sz="2400" dirty="0">
                <a:latin typeface="+mj-lt"/>
              </a:rPr>
              <a:t>dao động theo hai </a:t>
            </a:r>
            <a:r>
              <a:rPr lang="vi-VN" sz="2400" dirty="0" smtClean="0">
                <a:latin typeface="+mj-lt"/>
              </a:rPr>
              <a:t>ph</a:t>
            </a:r>
            <a:r>
              <a:rPr lang="en-US" sz="2400" dirty="0">
                <a:latin typeface="+mj-lt"/>
              </a:rPr>
              <a:t>ư</a:t>
            </a:r>
            <a:r>
              <a:rPr lang="vi-VN" sz="2400" dirty="0" smtClean="0">
                <a:latin typeface="+mj-lt"/>
              </a:rPr>
              <a:t>ơng </a:t>
            </a:r>
            <a:r>
              <a:rPr lang="vi-VN" sz="2400" dirty="0">
                <a:latin typeface="+mj-lt"/>
              </a:rPr>
              <a:t>vuông góc với nhau, do đó đầu mút vectơ sáng tổng hợp sẽ chuyển động trên một </a:t>
            </a:r>
            <a:r>
              <a:rPr lang="vi-VN" sz="2400" dirty="0" smtClean="0">
                <a:latin typeface="+mj-lt"/>
              </a:rPr>
              <a:t>đ</a:t>
            </a:r>
            <a:r>
              <a:rPr lang="en-US" sz="2400" dirty="0">
                <a:latin typeface="+mj-lt"/>
              </a:rPr>
              <a:t>ư</a:t>
            </a:r>
            <a:r>
              <a:rPr lang="vi-VN" sz="2400" dirty="0" smtClean="0">
                <a:latin typeface="+mj-lt"/>
              </a:rPr>
              <a:t>ờng </a:t>
            </a:r>
            <a:r>
              <a:rPr lang="vi-VN" sz="2400" dirty="0">
                <a:latin typeface="+mj-lt"/>
              </a:rPr>
              <a:t>elip xác định bởi </a:t>
            </a:r>
            <a:r>
              <a:rPr lang="vi-VN" sz="2400" dirty="0" smtClean="0">
                <a:latin typeface="+mj-lt"/>
              </a:rPr>
              <a:t>ph</a:t>
            </a:r>
            <a:r>
              <a:rPr lang="en-US" sz="2400" dirty="0">
                <a:latin typeface="+mj-lt"/>
              </a:rPr>
              <a:t>ư</a:t>
            </a:r>
            <a:r>
              <a:rPr lang="vi-VN" sz="2400" dirty="0" smtClean="0">
                <a:latin typeface="+mj-lt"/>
              </a:rPr>
              <a:t>ơng </a:t>
            </a:r>
            <a:r>
              <a:rPr lang="vi-VN" sz="2400" dirty="0">
                <a:latin typeface="+mj-lt"/>
              </a:rPr>
              <a:t>trình</a:t>
            </a:r>
            <a:r>
              <a:rPr lang="vi-VN" dirty="0"/>
              <a:t>: </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4147530361"/>
              </p:ext>
            </p:extLst>
          </p:nvPr>
        </p:nvGraphicFramePr>
        <p:xfrm>
          <a:off x="2185987" y="1994594"/>
          <a:ext cx="4314825" cy="773113"/>
        </p:xfrm>
        <a:graphic>
          <a:graphicData uri="http://schemas.openxmlformats.org/presentationml/2006/ole">
            <mc:AlternateContent xmlns:mc="http://schemas.openxmlformats.org/markup-compatibility/2006">
              <mc:Choice xmlns:v="urn:schemas-microsoft-com:vml" Requires="v">
                <p:oleObj spid="_x0000_s4155" name="Equation" r:id="rId3" imgW="2184400" imgH="393700" progId="Equation.3">
                  <p:embed/>
                </p:oleObj>
              </mc:Choice>
              <mc:Fallback>
                <p:oleObj name="Equation" r:id="rId3" imgW="2184400" imgH="393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5987" y="1994594"/>
                        <a:ext cx="4314825"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59221579"/>
              </p:ext>
            </p:extLst>
          </p:nvPr>
        </p:nvGraphicFramePr>
        <p:xfrm>
          <a:off x="2081213" y="4359275"/>
          <a:ext cx="4446587" cy="974725"/>
        </p:xfrm>
        <a:graphic>
          <a:graphicData uri="http://schemas.openxmlformats.org/presentationml/2006/ole">
            <mc:AlternateContent xmlns:mc="http://schemas.openxmlformats.org/markup-compatibility/2006">
              <mc:Choice xmlns:v="urn:schemas-microsoft-com:vml" Requires="v">
                <p:oleObj spid="_x0000_s4156" name="Equation" r:id="rId5" imgW="2070000" imgH="457200" progId="Equation.3">
                  <p:embed/>
                </p:oleObj>
              </mc:Choice>
              <mc:Fallback>
                <p:oleObj name="Equation" r:id="rId5" imgW="2070000" imgH="457200" progId="Equation.3">
                  <p:embed/>
                  <p:pic>
                    <p:nvPicPr>
                      <p:cNvPr id="0" name="Object 10"/>
                      <p:cNvPicPr>
                        <a:picLocks noChangeAspect="1" noChangeArrowheads="1"/>
                      </p:cNvPicPr>
                      <p:nvPr/>
                    </p:nvPicPr>
                    <p:blipFill>
                      <a:blip r:embed="rId6"/>
                      <a:srcRect/>
                      <a:stretch>
                        <a:fillRect/>
                      </a:stretch>
                    </p:blipFill>
                    <p:spPr bwMode="auto">
                      <a:xfrm>
                        <a:off x="2081213" y="4359275"/>
                        <a:ext cx="4446587" cy="974725"/>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5458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0" y="609600"/>
            <a:ext cx="6858000" cy="461665"/>
          </a:xfrm>
          <a:prstGeom prst="rect">
            <a:avLst/>
          </a:prstGeom>
        </p:spPr>
        <p:txBody>
          <a:bodyPr wrap="square">
            <a:spAutoFit/>
          </a:bodyPr>
          <a:lstStyle/>
          <a:p>
            <a:pPr marL="609600" indent="-609600"/>
            <a:r>
              <a:rPr lang="en-US" sz="2400" dirty="0">
                <a:latin typeface="Times New Roman" pitchFamily="18" charset="0"/>
              </a:rPr>
              <a:t>1.Bản ¼ </a:t>
            </a:r>
            <a:r>
              <a:rPr lang="en-US" sz="2400" dirty="0" err="1">
                <a:latin typeface="Times New Roman" pitchFamily="18" charset="0"/>
              </a:rPr>
              <a:t>bước</a:t>
            </a:r>
            <a:r>
              <a:rPr lang="en-US" sz="2400" dirty="0">
                <a:latin typeface="Times New Roman" pitchFamily="18" charset="0"/>
              </a:rPr>
              <a:t> </a:t>
            </a:r>
            <a:r>
              <a:rPr lang="en-US" sz="2400" dirty="0" err="1">
                <a:latin typeface="Times New Roman" pitchFamily="18" charset="0"/>
              </a:rPr>
              <a:t>sóng</a:t>
            </a:r>
            <a:r>
              <a:rPr lang="en-US" sz="2400" dirty="0">
                <a:latin typeface="Times New Roman" pitchFamily="18" charset="0"/>
              </a:rPr>
              <a:t>: </a:t>
            </a:r>
            <a:r>
              <a:rPr lang="en-US" sz="2400" dirty="0" err="1">
                <a:latin typeface="Times New Roman" pitchFamily="18" charset="0"/>
              </a:rPr>
              <a:t>Bản</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độ</a:t>
            </a:r>
            <a:r>
              <a:rPr lang="en-US" sz="2400" dirty="0">
                <a:latin typeface="Times New Roman" pitchFamily="18" charset="0"/>
              </a:rPr>
              <a:t> </a:t>
            </a:r>
            <a:r>
              <a:rPr lang="en-US" sz="2400" dirty="0" err="1">
                <a:latin typeface="Times New Roman" pitchFamily="18" charset="0"/>
              </a:rPr>
              <a:t>dày</a:t>
            </a:r>
            <a:r>
              <a:rPr lang="en-US" sz="2400" dirty="0">
                <a:latin typeface="Times New Roman" pitchFamily="18" charset="0"/>
              </a:rPr>
              <a:t> d </a:t>
            </a:r>
            <a:r>
              <a:rPr lang="en-US" sz="2400" dirty="0" err="1">
                <a:latin typeface="Times New Roman" pitchFamily="18" charset="0"/>
              </a:rPr>
              <a:t>sao</a:t>
            </a:r>
            <a:r>
              <a:rPr lang="en-US" sz="2400" dirty="0">
                <a:latin typeface="Times New Roman" pitchFamily="18" charset="0"/>
              </a:rPr>
              <a:t> </a:t>
            </a:r>
            <a:r>
              <a:rPr lang="en-US" sz="2400" dirty="0" err="1">
                <a:latin typeface="Times New Roman" pitchFamily="18" charset="0"/>
              </a:rPr>
              <a:t>cho</a:t>
            </a:r>
            <a:r>
              <a:rPr lang="en-US" sz="2400" dirty="0">
                <a:latin typeface="Times New Roman" pitchFamily="18" charset="0"/>
              </a:rPr>
              <a:t>:</a:t>
            </a:r>
          </a:p>
        </p:txBody>
      </p:sp>
      <p:graphicFrame>
        <p:nvGraphicFramePr>
          <p:cNvPr id="3" name="Object 2"/>
          <p:cNvGraphicFramePr>
            <a:graphicFrameLocks noChangeAspect="1"/>
          </p:cNvGraphicFramePr>
          <p:nvPr>
            <p:extLst>
              <p:ext uri="{D42A27DB-BD31-4B8C-83A1-F6EECF244321}">
                <p14:modId xmlns:p14="http://schemas.microsoft.com/office/powerpoint/2010/main" val="843184819"/>
              </p:ext>
            </p:extLst>
          </p:nvPr>
        </p:nvGraphicFramePr>
        <p:xfrm>
          <a:off x="2438400" y="1143000"/>
          <a:ext cx="3476625" cy="787400"/>
        </p:xfrm>
        <a:graphic>
          <a:graphicData uri="http://schemas.openxmlformats.org/presentationml/2006/ole">
            <mc:AlternateContent xmlns:mc="http://schemas.openxmlformats.org/markup-compatibility/2006">
              <mc:Choice xmlns:v="urn:schemas-microsoft-com:vml" Requires="v">
                <p:oleObj spid="_x0000_s5210" name="Equation" r:id="rId3" imgW="1726451" imgH="393529" progId="Equation.3">
                  <p:embed/>
                </p:oleObj>
              </mc:Choice>
              <mc:Fallback>
                <p:oleObj name="Equation" r:id="rId3" imgW="1726451"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143000"/>
                        <a:ext cx="34766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p:cNvSpPr/>
          <p:nvPr/>
        </p:nvSpPr>
        <p:spPr>
          <a:xfrm>
            <a:off x="228601" y="1752600"/>
            <a:ext cx="5307766" cy="461665"/>
          </a:xfrm>
          <a:prstGeom prst="rect">
            <a:avLst/>
          </a:prstGeom>
        </p:spPr>
        <p:txBody>
          <a:bodyPr wrap="square">
            <a:spAutoFit/>
          </a:bodyPr>
          <a:lstStyle/>
          <a:p>
            <a:pPr marL="609600" indent="-609600"/>
            <a:r>
              <a:rPr lang="en-US" sz="2400" dirty="0" err="1">
                <a:latin typeface="Times New Roman" pitchFamily="18" charset="0"/>
              </a:rPr>
              <a:t>Hiệu</a:t>
            </a:r>
            <a:r>
              <a:rPr lang="en-US" sz="2400" dirty="0">
                <a:latin typeface="Times New Roman" pitchFamily="18" charset="0"/>
              </a:rPr>
              <a:t> </a:t>
            </a:r>
            <a:r>
              <a:rPr lang="en-US" sz="2400" dirty="0" err="1">
                <a:latin typeface="Times New Roman" pitchFamily="18" charset="0"/>
              </a:rPr>
              <a:t>pha</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2 </a:t>
            </a:r>
            <a:r>
              <a:rPr lang="en-US" sz="2400" dirty="0" err="1">
                <a:latin typeface="Times New Roman" pitchFamily="18" charset="0"/>
              </a:rPr>
              <a:t>tia</a:t>
            </a:r>
            <a:r>
              <a:rPr lang="en-US" sz="2400" dirty="0">
                <a:latin typeface="Times New Roman" pitchFamily="18" charset="0"/>
              </a:rPr>
              <a:t>:</a:t>
            </a:r>
          </a:p>
        </p:txBody>
      </p:sp>
      <p:graphicFrame>
        <p:nvGraphicFramePr>
          <p:cNvPr id="7" name="Object 6"/>
          <p:cNvGraphicFramePr>
            <a:graphicFrameLocks noChangeAspect="1"/>
          </p:cNvGraphicFramePr>
          <p:nvPr>
            <p:extLst>
              <p:ext uri="{D42A27DB-BD31-4B8C-83A1-F6EECF244321}">
                <p14:modId xmlns:p14="http://schemas.microsoft.com/office/powerpoint/2010/main" val="3101957664"/>
              </p:ext>
            </p:extLst>
          </p:nvPr>
        </p:nvGraphicFramePr>
        <p:xfrm>
          <a:off x="2435225" y="2362200"/>
          <a:ext cx="3463925" cy="693738"/>
        </p:xfrm>
        <a:graphic>
          <a:graphicData uri="http://schemas.openxmlformats.org/presentationml/2006/ole">
            <mc:AlternateContent xmlns:mc="http://schemas.openxmlformats.org/markup-compatibility/2006">
              <mc:Choice xmlns:v="urn:schemas-microsoft-com:vml" Requires="v">
                <p:oleObj spid="_x0000_s5211" name="Equation" r:id="rId5" imgW="1942920" imgH="393480" progId="Equation.3">
                  <p:embed/>
                </p:oleObj>
              </mc:Choice>
              <mc:Fallback>
                <p:oleObj name="Equation" r:id="rId5" imgW="1942920" imgH="393480" progId="Equation.3">
                  <p:embed/>
                  <p:pic>
                    <p:nvPicPr>
                      <p:cNvPr id="0" name="Object 7"/>
                      <p:cNvPicPr>
                        <a:picLocks noChangeAspect="1" noChangeArrowheads="1"/>
                      </p:cNvPicPr>
                      <p:nvPr/>
                    </p:nvPicPr>
                    <p:blipFill>
                      <a:blip r:embed="rId6"/>
                      <a:srcRect/>
                      <a:stretch>
                        <a:fillRect/>
                      </a:stretch>
                    </p:blipFill>
                    <p:spPr bwMode="auto">
                      <a:xfrm>
                        <a:off x="2435225" y="2362200"/>
                        <a:ext cx="3463925"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p:cNvSpPr/>
          <p:nvPr/>
        </p:nvSpPr>
        <p:spPr>
          <a:xfrm>
            <a:off x="152400" y="3119735"/>
            <a:ext cx="5043368" cy="461665"/>
          </a:xfrm>
          <a:prstGeom prst="rect">
            <a:avLst/>
          </a:prstGeom>
        </p:spPr>
        <p:txBody>
          <a:bodyPr wrap="none">
            <a:spAutoFit/>
          </a:bodyPr>
          <a:lstStyle/>
          <a:p>
            <a:pPr marL="609600" indent="-609600"/>
            <a:r>
              <a:rPr lang="en-US" sz="2400" dirty="0" err="1">
                <a:latin typeface="Times New Roman" pitchFamily="18" charset="0"/>
              </a:rPr>
              <a:t>Phương</a:t>
            </a:r>
            <a:r>
              <a:rPr lang="en-US" sz="2400" dirty="0">
                <a:latin typeface="Times New Roman" pitchFamily="18" charset="0"/>
              </a:rPr>
              <a:t> </a:t>
            </a:r>
            <a:r>
              <a:rPr lang="en-US" sz="2400" dirty="0" err="1">
                <a:latin typeface="Times New Roman" pitchFamily="18" charset="0"/>
              </a:rPr>
              <a:t>trình</a:t>
            </a:r>
            <a:r>
              <a:rPr lang="en-US" sz="2400" dirty="0">
                <a:latin typeface="Times New Roman" pitchFamily="18" charset="0"/>
              </a:rPr>
              <a:t> </a:t>
            </a:r>
            <a:r>
              <a:rPr lang="en-US" sz="2400" dirty="0" err="1">
                <a:latin typeface="Times New Roman" pitchFamily="18" charset="0"/>
              </a:rPr>
              <a:t>dao</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tổng</a:t>
            </a:r>
            <a:r>
              <a:rPr lang="en-US" sz="2400" dirty="0">
                <a:latin typeface="Times New Roman" pitchFamily="18" charset="0"/>
              </a:rPr>
              <a:t> </a:t>
            </a:r>
            <a:r>
              <a:rPr lang="en-US" sz="2400" dirty="0" err="1">
                <a:latin typeface="Times New Roman" pitchFamily="18" charset="0"/>
              </a:rPr>
              <a:t>hợp</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E:</a:t>
            </a:r>
          </a:p>
        </p:txBody>
      </p:sp>
      <p:graphicFrame>
        <p:nvGraphicFramePr>
          <p:cNvPr id="9" name="Object 8"/>
          <p:cNvGraphicFramePr>
            <a:graphicFrameLocks noChangeAspect="1"/>
          </p:cNvGraphicFramePr>
          <p:nvPr>
            <p:extLst>
              <p:ext uri="{D42A27DB-BD31-4B8C-83A1-F6EECF244321}">
                <p14:modId xmlns:p14="http://schemas.microsoft.com/office/powerpoint/2010/main" val="1230427556"/>
              </p:ext>
            </p:extLst>
          </p:nvPr>
        </p:nvGraphicFramePr>
        <p:xfrm>
          <a:off x="3327400" y="3670300"/>
          <a:ext cx="1574800" cy="908050"/>
        </p:xfrm>
        <a:graphic>
          <a:graphicData uri="http://schemas.openxmlformats.org/presentationml/2006/ole">
            <mc:AlternateContent xmlns:mc="http://schemas.openxmlformats.org/markup-compatibility/2006">
              <mc:Choice xmlns:v="urn:schemas-microsoft-com:vml" Requires="v">
                <p:oleObj spid="_x0000_s5212" name="Equation" r:id="rId7" imgW="787320" imgH="457200" progId="Equation.3">
                  <p:embed/>
                </p:oleObj>
              </mc:Choice>
              <mc:Fallback>
                <p:oleObj name="Equation" r:id="rId7" imgW="787320" imgH="457200" progId="Equation.3">
                  <p:embed/>
                  <p:pic>
                    <p:nvPicPr>
                      <p:cNvPr id="0" name="Object 10"/>
                      <p:cNvPicPr>
                        <a:picLocks noChangeAspect="1" noChangeArrowheads="1"/>
                      </p:cNvPicPr>
                      <p:nvPr/>
                    </p:nvPicPr>
                    <p:blipFill>
                      <a:blip r:embed="rId8"/>
                      <a:srcRect/>
                      <a:stretch>
                        <a:fillRect/>
                      </a:stretch>
                    </p:blipFill>
                    <p:spPr bwMode="auto">
                      <a:xfrm>
                        <a:off x="3327400" y="3670300"/>
                        <a:ext cx="15748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36470" y="3581400"/>
            <a:ext cx="2707263" cy="1833265"/>
          </a:xfrm>
          <a:prstGeom prst="rect">
            <a:avLst/>
          </a:prstGeom>
        </p:spPr>
      </p:pic>
      <p:sp>
        <p:nvSpPr>
          <p:cNvPr id="14" name="Rectangle 13"/>
          <p:cNvSpPr/>
          <p:nvPr/>
        </p:nvSpPr>
        <p:spPr>
          <a:xfrm>
            <a:off x="176011" y="4800600"/>
            <a:ext cx="3490058" cy="461665"/>
          </a:xfrm>
          <a:prstGeom prst="rect">
            <a:avLst/>
          </a:prstGeom>
        </p:spPr>
        <p:txBody>
          <a:bodyPr wrap="none">
            <a:spAutoFit/>
          </a:bodyPr>
          <a:lstStyle/>
          <a:p>
            <a:pPr marL="609600" indent="-609600"/>
            <a:r>
              <a:rPr lang="en-US" sz="2400" dirty="0" err="1">
                <a:latin typeface="Times New Roman" pitchFamily="18" charset="0"/>
              </a:rPr>
              <a:t>Đặc</a:t>
            </a:r>
            <a:r>
              <a:rPr lang="en-US" sz="2400" dirty="0">
                <a:latin typeface="Times New Roman" pitchFamily="18" charset="0"/>
              </a:rPr>
              <a:t> </a:t>
            </a:r>
            <a:r>
              <a:rPr lang="en-US" sz="2400" dirty="0" err="1">
                <a:latin typeface="Times New Roman" pitchFamily="18" charset="0"/>
              </a:rPr>
              <a:t>biệt</a:t>
            </a:r>
            <a:r>
              <a:rPr lang="en-US" sz="2400" dirty="0">
                <a:latin typeface="Times New Roman" pitchFamily="18" charset="0"/>
              </a:rPr>
              <a:t> </a:t>
            </a:r>
            <a:r>
              <a:rPr lang="el-GR" sz="2400" dirty="0">
                <a:latin typeface="Times New Roman" pitchFamily="18" charset="0"/>
                <a:cs typeface="Times New Roman" pitchFamily="18" charset="0"/>
              </a:rPr>
              <a:t>α</a:t>
            </a:r>
            <a:r>
              <a:rPr lang="en-US" sz="2400" dirty="0">
                <a:latin typeface="Times New Roman" pitchFamily="18" charset="0"/>
                <a:cs typeface="Times New Roman" pitchFamily="18" charset="0"/>
              </a:rPr>
              <a:t> = 45</a:t>
            </a:r>
            <a:r>
              <a:rPr lang="en-US" sz="2400" baseline="30000" dirty="0">
                <a:latin typeface="Times New Roman" pitchFamily="18" charset="0"/>
                <a:cs typeface="Times New Roman" pitchFamily="18" charset="0"/>
              </a:rPr>
              <a:t>0</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thì</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a:t>
            </a:r>
            <a:r>
              <a:rPr lang="en-US" sz="2400" baseline="-25000" dirty="0" err="1">
                <a:latin typeface="Times New Roman" pitchFamily="18" charset="0"/>
                <a:cs typeface="Times New Roman" pitchFamily="18" charset="0"/>
              </a:rPr>
              <a:t>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a:t>
            </a:r>
            <a:r>
              <a:rPr lang="en-US" sz="2400" baseline="-25000" dirty="0" err="1">
                <a:latin typeface="Times New Roman" pitchFamily="18" charset="0"/>
                <a:cs typeface="Times New Roman" pitchFamily="18" charset="0"/>
              </a:rPr>
              <a:t>e</a:t>
            </a:r>
            <a:endParaRPr lang="el-GR" sz="2400" baseline="-25000" dirty="0">
              <a:latin typeface="Times New Roman" pitchFamily="18" charset="0"/>
              <a:cs typeface="Times New Roman" pitchFamily="18" charset="0"/>
            </a:endParaRPr>
          </a:p>
        </p:txBody>
      </p:sp>
      <p:sp>
        <p:nvSpPr>
          <p:cNvPr id="15" name="Rectangle 14"/>
          <p:cNvSpPr/>
          <p:nvPr/>
        </p:nvSpPr>
        <p:spPr>
          <a:xfrm>
            <a:off x="152400" y="5638800"/>
            <a:ext cx="8839200" cy="830997"/>
          </a:xfrm>
          <a:prstGeom prst="rect">
            <a:avLst/>
          </a:prstGeom>
        </p:spPr>
        <p:txBody>
          <a:bodyPr wrap="square">
            <a:spAutoFit/>
          </a:bodyPr>
          <a:lstStyle/>
          <a:p>
            <a:r>
              <a:rPr lang="en-US" sz="2400" i="1" dirty="0" err="1">
                <a:solidFill>
                  <a:srgbClr val="FF0000"/>
                </a:solidFill>
                <a:latin typeface="Times New Roman" pitchFamily="18" charset="0"/>
              </a:rPr>
              <a:t>Ánh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sáng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phân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thẳng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sau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khi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đi</a:t>
            </a:r>
            <a:r>
              <a:rPr lang="en-US" sz="2400" i="1" dirty="0">
                <a:solidFill>
                  <a:srgbClr val="FF0000"/>
                </a:solidFill>
                <a:latin typeface="Times New Roman" pitchFamily="18" charset="0"/>
              </a:rPr>
              <a:t> qua </a:t>
            </a:r>
            <a:r>
              <a:rPr lang="en-US" sz="2400" i="1" dirty="0" err="1">
                <a:solidFill>
                  <a:srgbClr val="FF0000"/>
                </a:solidFill>
                <a:latin typeface="Times New Roman" pitchFamily="18" charset="0"/>
              </a:rPr>
              <a:t>bản</a:t>
            </a:r>
            <a:r>
              <a:rPr lang="en-US" sz="2400" i="1" dirty="0">
                <a:solidFill>
                  <a:srgbClr val="FF0000"/>
                </a:solidFill>
                <a:latin typeface="Times New Roman" pitchFamily="18" charset="0"/>
              </a:rPr>
              <a:t> ¼ </a:t>
            </a:r>
            <a:r>
              <a:rPr lang="en-US" sz="2400" i="1" dirty="0" err="1">
                <a:solidFill>
                  <a:srgbClr val="FF0000"/>
                </a:solidFill>
                <a:latin typeface="Times New Roman" pitchFamily="18" charset="0"/>
              </a:rPr>
              <a:t>bước</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sóng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trở</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thành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phân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elip</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chính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tắc</a:t>
            </a:r>
            <a:r>
              <a:rPr lang="en-US" sz="2400" i="1" dirty="0" smtClean="0">
                <a:solidFill>
                  <a:srgbClr val="FF0000"/>
                </a:solidFill>
                <a:latin typeface="Times New Roman" pitchFamily="18" charset="0"/>
              </a:rPr>
              <a:t> hay </a:t>
            </a:r>
            <a:r>
              <a:rPr lang="en-US" sz="2400" i="1" dirty="0" err="1">
                <a:solidFill>
                  <a:srgbClr val="FF0000"/>
                </a:solidFill>
                <a:latin typeface="Times New Roman" pitchFamily="18" charset="0"/>
              </a:rPr>
              <a:t>phân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tròn</a:t>
            </a:r>
            <a:endParaRPr lang="en-US" sz="2400" i="1" dirty="0">
              <a:solidFill>
                <a:srgbClr val="FF0000"/>
              </a:solidFill>
              <a:latin typeface="Times New Roman" pitchFamily="18" charset="0"/>
            </a:endParaRPr>
          </a:p>
        </p:txBody>
      </p:sp>
    </p:spTree>
    <p:extLst>
      <p:ext uri="{BB962C8B-B14F-4D97-AF65-F5344CB8AC3E}">
        <p14:creationId xmlns:p14="http://schemas.microsoft.com/office/powerpoint/2010/main" val="355458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85800"/>
            <a:ext cx="6781800" cy="461665"/>
          </a:xfrm>
          <a:prstGeom prst="rect">
            <a:avLst/>
          </a:prstGeom>
        </p:spPr>
        <p:txBody>
          <a:bodyPr wrap="square">
            <a:spAutoFit/>
          </a:bodyPr>
          <a:lstStyle/>
          <a:p>
            <a:r>
              <a:rPr lang="en-US" sz="2400" b="1" i="1" dirty="0">
                <a:latin typeface="Times New Roman" pitchFamily="18" charset="0"/>
              </a:rPr>
              <a:t>2. </a:t>
            </a:r>
            <a:r>
              <a:rPr lang="en-US" sz="2400" b="1" i="1" dirty="0" err="1">
                <a:latin typeface="Times New Roman" pitchFamily="18" charset="0"/>
              </a:rPr>
              <a:t>Bản</a:t>
            </a:r>
            <a:r>
              <a:rPr lang="en-US" sz="2400" b="1" i="1" dirty="0">
                <a:latin typeface="Times New Roman" pitchFamily="18" charset="0"/>
              </a:rPr>
              <a:t> ½ </a:t>
            </a:r>
            <a:r>
              <a:rPr lang="en-US" sz="2400" b="1" i="1" dirty="0" err="1">
                <a:latin typeface="Times New Roman" pitchFamily="18" charset="0"/>
              </a:rPr>
              <a:t>bước</a:t>
            </a:r>
            <a:r>
              <a:rPr lang="en-US" sz="2400" b="1" i="1" dirty="0">
                <a:latin typeface="Times New Roman" pitchFamily="18" charset="0"/>
              </a:rPr>
              <a:t> </a:t>
            </a:r>
            <a:r>
              <a:rPr lang="en-US" sz="2400" b="1" i="1" dirty="0" err="1">
                <a:latin typeface="Times New Roman" pitchFamily="18" charset="0"/>
              </a:rPr>
              <a:t>sóng</a:t>
            </a:r>
            <a:r>
              <a:rPr lang="en-US" sz="2400" dirty="0">
                <a:latin typeface="Times New Roman" pitchFamily="18" charset="0"/>
              </a:rPr>
              <a:t>: </a:t>
            </a:r>
            <a:r>
              <a:rPr lang="en-US" sz="2400" dirty="0" err="1">
                <a:latin typeface="Times New Roman" pitchFamily="18" charset="0"/>
              </a:rPr>
              <a:t>Bản</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độ</a:t>
            </a:r>
            <a:r>
              <a:rPr lang="en-US" sz="2400" dirty="0">
                <a:latin typeface="Times New Roman" pitchFamily="18" charset="0"/>
              </a:rPr>
              <a:t> d </a:t>
            </a:r>
            <a:r>
              <a:rPr lang="en-US" sz="2400" dirty="0" err="1">
                <a:latin typeface="Times New Roman" pitchFamily="18" charset="0"/>
              </a:rPr>
              <a:t>sao</a:t>
            </a:r>
            <a:r>
              <a:rPr lang="en-US" sz="2400" dirty="0">
                <a:latin typeface="Times New Roman" pitchFamily="18" charset="0"/>
              </a:rPr>
              <a:t> </a:t>
            </a:r>
            <a:r>
              <a:rPr lang="en-US" sz="2400" dirty="0" err="1">
                <a:latin typeface="Times New Roman" pitchFamily="18" charset="0"/>
              </a:rPr>
              <a:t>cho</a:t>
            </a:r>
            <a:r>
              <a:rPr lang="en-US" sz="2400" dirty="0">
                <a:latin typeface="Times New Roman" pitchFamily="18" charset="0"/>
              </a:rPr>
              <a:t>:</a:t>
            </a:r>
          </a:p>
        </p:txBody>
      </p:sp>
      <p:graphicFrame>
        <p:nvGraphicFramePr>
          <p:cNvPr id="3" name="Object 2"/>
          <p:cNvGraphicFramePr>
            <a:graphicFrameLocks noChangeAspect="1"/>
          </p:cNvGraphicFramePr>
          <p:nvPr>
            <p:extLst>
              <p:ext uri="{D42A27DB-BD31-4B8C-83A1-F6EECF244321}">
                <p14:modId xmlns:p14="http://schemas.microsoft.com/office/powerpoint/2010/main" val="3080408977"/>
              </p:ext>
            </p:extLst>
          </p:nvPr>
        </p:nvGraphicFramePr>
        <p:xfrm>
          <a:off x="2085975" y="1252537"/>
          <a:ext cx="3552825" cy="804863"/>
        </p:xfrm>
        <a:graphic>
          <a:graphicData uri="http://schemas.openxmlformats.org/presentationml/2006/ole">
            <mc:AlternateContent xmlns:mc="http://schemas.openxmlformats.org/markup-compatibility/2006">
              <mc:Choice xmlns:v="urn:schemas-microsoft-com:vml" Requires="v">
                <p:oleObj spid="_x0000_s6234" name="Equation" r:id="rId3" imgW="1726451" imgH="393529" progId="Equation.3">
                  <p:embed/>
                </p:oleObj>
              </mc:Choice>
              <mc:Fallback>
                <p:oleObj name="Equation" r:id="rId3" imgW="1726451"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5975" y="1252537"/>
                        <a:ext cx="3552825"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76201" y="1976735"/>
            <a:ext cx="5460166" cy="461665"/>
          </a:xfrm>
          <a:prstGeom prst="rect">
            <a:avLst/>
          </a:prstGeom>
        </p:spPr>
        <p:txBody>
          <a:bodyPr wrap="square">
            <a:spAutoFit/>
          </a:bodyPr>
          <a:lstStyle/>
          <a:p>
            <a:r>
              <a:rPr lang="en-US" sz="2400" dirty="0" err="1">
                <a:latin typeface="Times New Roman" pitchFamily="18" charset="0"/>
              </a:rPr>
              <a:t>Hiệu</a:t>
            </a:r>
            <a:r>
              <a:rPr lang="en-US" sz="2400" dirty="0">
                <a:latin typeface="Times New Roman" pitchFamily="18" charset="0"/>
              </a:rPr>
              <a:t> </a:t>
            </a:r>
            <a:r>
              <a:rPr lang="en-US" sz="2400" dirty="0" err="1">
                <a:latin typeface="Times New Roman" pitchFamily="18" charset="0"/>
              </a:rPr>
              <a:t>pha</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2 </a:t>
            </a:r>
            <a:r>
              <a:rPr lang="en-US" sz="2400" dirty="0" err="1">
                <a:latin typeface="Times New Roman" pitchFamily="18" charset="0"/>
              </a:rPr>
              <a:t>tia</a:t>
            </a:r>
            <a:r>
              <a:rPr lang="en-US" sz="2400" dirty="0">
                <a:latin typeface="Times New Roman" pitchFamily="18" charset="0"/>
              </a:rPr>
              <a:t>:</a:t>
            </a:r>
          </a:p>
        </p:txBody>
      </p:sp>
      <p:graphicFrame>
        <p:nvGraphicFramePr>
          <p:cNvPr id="8" name="Object 7"/>
          <p:cNvGraphicFramePr>
            <a:graphicFrameLocks noChangeAspect="1"/>
          </p:cNvGraphicFramePr>
          <p:nvPr>
            <p:extLst>
              <p:ext uri="{D42A27DB-BD31-4B8C-83A1-F6EECF244321}">
                <p14:modId xmlns:p14="http://schemas.microsoft.com/office/powerpoint/2010/main" val="2690402610"/>
              </p:ext>
            </p:extLst>
          </p:nvPr>
        </p:nvGraphicFramePr>
        <p:xfrm>
          <a:off x="2470150" y="2506663"/>
          <a:ext cx="3395663" cy="693737"/>
        </p:xfrm>
        <a:graphic>
          <a:graphicData uri="http://schemas.openxmlformats.org/presentationml/2006/ole">
            <mc:AlternateContent xmlns:mc="http://schemas.openxmlformats.org/markup-compatibility/2006">
              <mc:Choice xmlns:v="urn:schemas-microsoft-com:vml" Requires="v">
                <p:oleObj spid="_x0000_s6235" name="Equation" r:id="rId5" imgW="1904760" imgH="393480" progId="Equation.3">
                  <p:embed/>
                </p:oleObj>
              </mc:Choice>
              <mc:Fallback>
                <p:oleObj name="Equation" r:id="rId5" imgW="1904760" imgH="393480" progId="Equation.3">
                  <p:embed/>
                  <p:pic>
                    <p:nvPicPr>
                      <p:cNvPr id="0" name="Object 6"/>
                      <p:cNvPicPr>
                        <a:picLocks noChangeAspect="1" noChangeArrowheads="1"/>
                      </p:cNvPicPr>
                      <p:nvPr/>
                    </p:nvPicPr>
                    <p:blipFill>
                      <a:blip r:embed="rId6"/>
                      <a:srcRect/>
                      <a:stretch>
                        <a:fillRect/>
                      </a:stretch>
                    </p:blipFill>
                    <p:spPr bwMode="auto">
                      <a:xfrm>
                        <a:off x="2470150" y="2506663"/>
                        <a:ext cx="3395663"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 name="Picture 13" descr="hinh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3124200"/>
            <a:ext cx="3103562"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152400" y="3272135"/>
            <a:ext cx="5043368" cy="461665"/>
          </a:xfrm>
          <a:prstGeom prst="rect">
            <a:avLst/>
          </a:prstGeom>
        </p:spPr>
        <p:txBody>
          <a:bodyPr wrap="none">
            <a:spAutoFit/>
          </a:bodyPr>
          <a:lstStyle/>
          <a:p>
            <a:pPr marL="609600" indent="-609600"/>
            <a:r>
              <a:rPr lang="en-US" sz="2400" dirty="0" err="1">
                <a:latin typeface="Times New Roman" pitchFamily="18" charset="0"/>
              </a:rPr>
              <a:t>Phương</a:t>
            </a:r>
            <a:r>
              <a:rPr lang="en-US" sz="2400" dirty="0">
                <a:latin typeface="Times New Roman" pitchFamily="18" charset="0"/>
              </a:rPr>
              <a:t> </a:t>
            </a:r>
            <a:r>
              <a:rPr lang="en-US" sz="2400" dirty="0" err="1">
                <a:latin typeface="Times New Roman" pitchFamily="18" charset="0"/>
              </a:rPr>
              <a:t>trình</a:t>
            </a:r>
            <a:r>
              <a:rPr lang="en-US" sz="2400" dirty="0">
                <a:latin typeface="Times New Roman" pitchFamily="18" charset="0"/>
              </a:rPr>
              <a:t> </a:t>
            </a:r>
            <a:r>
              <a:rPr lang="en-US" sz="2400" dirty="0" err="1">
                <a:latin typeface="Times New Roman" pitchFamily="18" charset="0"/>
              </a:rPr>
              <a:t>dao</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tổng</a:t>
            </a:r>
            <a:r>
              <a:rPr lang="en-US" sz="2400" dirty="0">
                <a:latin typeface="Times New Roman" pitchFamily="18" charset="0"/>
              </a:rPr>
              <a:t> </a:t>
            </a:r>
            <a:r>
              <a:rPr lang="en-US" sz="2400" dirty="0" err="1">
                <a:latin typeface="Times New Roman" pitchFamily="18" charset="0"/>
              </a:rPr>
              <a:t>hợp</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E:</a:t>
            </a:r>
          </a:p>
        </p:txBody>
      </p:sp>
      <p:graphicFrame>
        <p:nvGraphicFramePr>
          <p:cNvPr id="11" name="Object 10"/>
          <p:cNvGraphicFramePr>
            <a:graphicFrameLocks noChangeAspect="1"/>
          </p:cNvGraphicFramePr>
          <p:nvPr>
            <p:extLst>
              <p:ext uri="{D42A27DB-BD31-4B8C-83A1-F6EECF244321}">
                <p14:modId xmlns:p14="http://schemas.microsoft.com/office/powerpoint/2010/main" val="1555817967"/>
              </p:ext>
            </p:extLst>
          </p:nvPr>
        </p:nvGraphicFramePr>
        <p:xfrm>
          <a:off x="2122488" y="3886200"/>
          <a:ext cx="1584325" cy="877888"/>
        </p:xfrm>
        <a:graphic>
          <a:graphicData uri="http://schemas.openxmlformats.org/presentationml/2006/ole">
            <mc:AlternateContent xmlns:mc="http://schemas.openxmlformats.org/markup-compatibility/2006">
              <mc:Choice xmlns:v="urn:schemas-microsoft-com:vml" Requires="v">
                <p:oleObj spid="_x0000_s6236" name="Equation" r:id="rId8" imgW="774360" imgH="431640" progId="Equation.3">
                  <p:embed/>
                </p:oleObj>
              </mc:Choice>
              <mc:Fallback>
                <p:oleObj name="Equation" r:id="rId8" imgW="774360" imgH="431640" progId="Equation.3">
                  <p:embed/>
                  <p:pic>
                    <p:nvPicPr>
                      <p:cNvPr id="0" name="Object 10"/>
                      <p:cNvPicPr>
                        <a:picLocks noChangeAspect="1" noChangeArrowheads="1"/>
                      </p:cNvPicPr>
                      <p:nvPr/>
                    </p:nvPicPr>
                    <p:blipFill>
                      <a:blip r:embed="rId9"/>
                      <a:srcRect/>
                      <a:stretch>
                        <a:fillRect/>
                      </a:stretch>
                    </p:blipFill>
                    <p:spPr bwMode="auto">
                      <a:xfrm>
                        <a:off x="2122488" y="3886200"/>
                        <a:ext cx="1584325"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11"/>
          <p:cNvSpPr/>
          <p:nvPr/>
        </p:nvSpPr>
        <p:spPr>
          <a:xfrm>
            <a:off x="154546" y="5646003"/>
            <a:ext cx="8740216" cy="830997"/>
          </a:xfrm>
          <a:prstGeom prst="rect">
            <a:avLst/>
          </a:prstGeom>
        </p:spPr>
        <p:txBody>
          <a:bodyPr wrap="square">
            <a:spAutoFit/>
          </a:bodyPr>
          <a:lstStyle/>
          <a:p>
            <a:r>
              <a:rPr lang="en-US" sz="2400" i="1" dirty="0" err="1">
                <a:solidFill>
                  <a:srgbClr val="FF0000"/>
                </a:solidFill>
                <a:latin typeface="Times New Roman" pitchFamily="18" charset="0"/>
              </a:rPr>
              <a:t>Ánh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sáng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phân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thẳng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sau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khi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đi</a:t>
            </a:r>
            <a:r>
              <a:rPr lang="en-US" sz="2400" i="1" dirty="0">
                <a:solidFill>
                  <a:srgbClr val="FF0000"/>
                </a:solidFill>
                <a:latin typeface="Times New Roman" pitchFamily="18" charset="0"/>
              </a:rPr>
              <a:t> qua </a:t>
            </a:r>
            <a:r>
              <a:rPr lang="en-US" sz="2400" i="1" dirty="0" err="1">
                <a:solidFill>
                  <a:srgbClr val="FF0000"/>
                </a:solidFill>
                <a:latin typeface="Times New Roman" pitchFamily="18" charset="0"/>
              </a:rPr>
              <a:t>bản</a:t>
            </a:r>
            <a:r>
              <a:rPr lang="en-US" sz="2400" i="1" dirty="0">
                <a:solidFill>
                  <a:srgbClr val="FF0000"/>
                </a:solidFill>
                <a:latin typeface="Times New Roman" pitchFamily="18" charset="0"/>
              </a:rPr>
              <a:t> ½ </a:t>
            </a:r>
            <a:r>
              <a:rPr lang="en-US" sz="2400" i="1" dirty="0" err="1">
                <a:solidFill>
                  <a:srgbClr val="FF0000"/>
                </a:solidFill>
                <a:latin typeface="Times New Roman" pitchFamily="18" charset="0"/>
              </a:rPr>
              <a:t>bước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sóng</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vẫn</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là</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ánh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sáng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phân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thẳng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nhưng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mặt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phẳng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phân</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cực</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đã</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bị</a:t>
            </a:r>
            <a:r>
              <a:rPr lang="en-US" sz="2400" i="1" dirty="0">
                <a:solidFill>
                  <a:srgbClr val="FF0000"/>
                </a:solidFill>
                <a:latin typeface="Times New Roman" pitchFamily="18" charset="0"/>
              </a:rPr>
              <a:t> quay </a:t>
            </a:r>
            <a:r>
              <a:rPr lang="en-US" sz="2400" i="1" dirty="0" err="1">
                <a:solidFill>
                  <a:srgbClr val="FF0000"/>
                </a:solidFill>
                <a:latin typeface="Times New Roman" pitchFamily="18" charset="0"/>
              </a:rPr>
              <a:t>đi</a:t>
            </a:r>
            <a:r>
              <a:rPr lang="en-US" sz="2400" i="1" dirty="0">
                <a:solidFill>
                  <a:srgbClr val="FF0000"/>
                </a:solidFill>
                <a:latin typeface="Times New Roman" pitchFamily="18" charset="0"/>
              </a:rPr>
              <a:t>.</a:t>
            </a:r>
          </a:p>
        </p:txBody>
      </p:sp>
    </p:spTree>
    <p:extLst>
      <p:ext uri="{BB962C8B-B14F-4D97-AF65-F5344CB8AC3E}">
        <p14:creationId xmlns:p14="http://schemas.microsoft.com/office/powerpoint/2010/main" val="355458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5" name="Rectangle 4"/>
          <p:cNvSpPr/>
          <p:nvPr/>
        </p:nvSpPr>
        <p:spPr>
          <a:xfrm>
            <a:off x="76200" y="685800"/>
            <a:ext cx="6781800" cy="461665"/>
          </a:xfrm>
          <a:prstGeom prst="rect">
            <a:avLst/>
          </a:prstGeom>
        </p:spPr>
        <p:txBody>
          <a:bodyPr wrap="square">
            <a:spAutoFit/>
          </a:bodyPr>
          <a:lstStyle/>
          <a:p>
            <a:r>
              <a:rPr lang="en-US" sz="2400" b="1" i="1" dirty="0" smtClean="0">
                <a:latin typeface="Times New Roman" pitchFamily="18" charset="0"/>
              </a:rPr>
              <a:t>3. </a:t>
            </a:r>
            <a:r>
              <a:rPr lang="en-US" sz="2400" b="1" i="1" dirty="0" err="1" smtClean="0">
                <a:latin typeface="Times New Roman" pitchFamily="18" charset="0"/>
              </a:rPr>
              <a:t>Bản</a:t>
            </a:r>
            <a:r>
              <a:rPr lang="en-US" sz="2400" b="1" i="1" dirty="0" smtClean="0">
                <a:latin typeface="Times New Roman" pitchFamily="18" charset="0"/>
              </a:rPr>
              <a:t> </a:t>
            </a:r>
            <a:r>
              <a:rPr lang="en-US" sz="2400" b="1" i="1" dirty="0" err="1" smtClean="0">
                <a:latin typeface="Times New Roman" pitchFamily="18" charset="0"/>
              </a:rPr>
              <a:t>một</a:t>
            </a:r>
            <a:r>
              <a:rPr lang="en-US" sz="2400" b="1" i="1" dirty="0" smtClean="0">
                <a:latin typeface="Times New Roman" pitchFamily="18" charset="0"/>
              </a:rPr>
              <a:t> </a:t>
            </a:r>
            <a:r>
              <a:rPr lang="en-US" sz="2400" b="1" i="1" dirty="0" err="1">
                <a:latin typeface="Times New Roman" pitchFamily="18" charset="0"/>
              </a:rPr>
              <a:t>bước</a:t>
            </a:r>
            <a:r>
              <a:rPr lang="en-US" sz="2400" b="1" i="1" dirty="0">
                <a:latin typeface="Times New Roman" pitchFamily="18" charset="0"/>
              </a:rPr>
              <a:t> </a:t>
            </a:r>
            <a:r>
              <a:rPr lang="en-US" sz="2400" b="1" i="1" dirty="0" err="1">
                <a:latin typeface="Times New Roman" pitchFamily="18" charset="0"/>
              </a:rPr>
              <a:t>sóng</a:t>
            </a:r>
            <a:r>
              <a:rPr lang="en-US" sz="2400" dirty="0">
                <a:latin typeface="Times New Roman" pitchFamily="18" charset="0"/>
              </a:rPr>
              <a:t>: </a:t>
            </a:r>
            <a:r>
              <a:rPr lang="en-US" sz="2400" dirty="0" err="1">
                <a:latin typeface="Times New Roman" pitchFamily="18" charset="0"/>
              </a:rPr>
              <a:t>Bản</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độ</a:t>
            </a:r>
            <a:r>
              <a:rPr lang="en-US" sz="2400" dirty="0">
                <a:latin typeface="Times New Roman" pitchFamily="18" charset="0"/>
              </a:rPr>
              <a:t> d </a:t>
            </a:r>
            <a:r>
              <a:rPr lang="en-US" sz="2400" dirty="0" err="1">
                <a:latin typeface="Times New Roman" pitchFamily="18" charset="0"/>
              </a:rPr>
              <a:t>sao</a:t>
            </a:r>
            <a:r>
              <a:rPr lang="en-US" sz="2400" dirty="0">
                <a:latin typeface="Times New Roman" pitchFamily="18" charset="0"/>
              </a:rPr>
              <a:t> </a:t>
            </a:r>
            <a:r>
              <a:rPr lang="en-US" sz="2400" dirty="0" err="1">
                <a:latin typeface="Times New Roman" pitchFamily="18" charset="0"/>
              </a:rPr>
              <a:t>cho</a:t>
            </a:r>
            <a:r>
              <a:rPr lang="en-US" sz="2400" dirty="0">
                <a:latin typeface="Times New Roman" pitchFamily="18" charset="0"/>
              </a:rPr>
              <a:t>:</a:t>
            </a:r>
          </a:p>
        </p:txBody>
      </p:sp>
      <p:graphicFrame>
        <p:nvGraphicFramePr>
          <p:cNvPr id="3" name="Object 2"/>
          <p:cNvGraphicFramePr>
            <a:graphicFrameLocks noChangeAspect="1"/>
          </p:cNvGraphicFramePr>
          <p:nvPr>
            <p:extLst>
              <p:ext uri="{D42A27DB-BD31-4B8C-83A1-F6EECF244321}">
                <p14:modId xmlns:p14="http://schemas.microsoft.com/office/powerpoint/2010/main" val="908975871"/>
              </p:ext>
            </p:extLst>
          </p:nvPr>
        </p:nvGraphicFramePr>
        <p:xfrm>
          <a:off x="2568575" y="1371600"/>
          <a:ext cx="2586038" cy="468312"/>
        </p:xfrm>
        <a:graphic>
          <a:graphicData uri="http://schemas.openxmlformats.org/presentationml/2006/ole">
            <mc:AlternateContent xmlns:mc="http://schemas.openxmlformats.org/markup-compatibility/2006">
              <mc:Choice xmlns:v="urn:schemas-microsoft-com:vml" Requires="v">
                <p:oleObj spid="_x0000_s7258" name="Equation" r:id="rId3" imgW="1257120" imgH="228600" progId="Equation.3">
                  <p:embed/>
                </p:oleObj>
              </mc:Choice>
              <mc:Fallback>
                <p:oleObj name="Equation" r:id="rId3" imgW="1257120" imgH="228600" progId="Equation.3">
                  <p:embed/>
                  <p:pic>
                    <p:nvPicPr>
                      <p:cNvPr id="0" name="Object 2"/>
                      <p:cNvPicPr>
                        <a:picLocks noChangeAspect="1" noChangeArrowheads="1"/>
                      </p:cNvPicPr>
                      <p:nvPr/>
                    </p:nvPicPr>
                    <p:blipFill>
                      <a:blip r:embed="rId4"/>
                      <a:srcRect/>
                      <a:stretch>
                        <a:fillRect/>
                      </a:stretch>
                    </p:blipFill>
                    <p:spPr bwMode="auto">
                      <a:xfrm>
                        <a:off x="2568575" y="1371600"/>
                        <a:ext cx="258603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76201" y="1905000"/>
            <a:ext cx="5460166" cy="461665"/>
          </a:xfrm>
          <a:prstGeom prst="rect">
            <a:avLst/>
          </a:prstGeom>
        </p:spPr>
        <p:txBody>
          <a:bodyPr wrap="square">
            <a:spAutoFit/>
          </a:bodyPr>
          <a:lstStyle/>
          <a:p>
            <a:r>
              <a:rPr lang="en-US" sz="2400" dirty="0" err="1">
                <a:latin typeface="Times New Roman" pitchFamily="18" charset="0"/>
              </a:rPr>
              <a:t>Hiệu</a:t>
            </a:r>
            <a:r>
              <a:rPr lang="en-US" sz="2400" dirty="0">
                <a:latin typeface="Times New Roman" pitchFamily="18" charset="0"/>
              </a:rPr>
              <a:t> </a:t>
            </a:r>
            <a:r>
              <a:rPr lang="en-US" sz="2400" dirty="0" err="1">
                <a:latin typeface="Times New Roman" pitchFamily="18" charset="0"/>
              </a:rPr>
              <a:t>pha</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2 </a:t>
            </a:r>
            <a:r>
              <a:rPr lang="en-US" sz="2400" dirty="0" err="1">
                <a:latin typeface="Times New Roman" pitchFamily="18" charset="0"/>
              </a:rPr>
              <a:t>tia</a:t>
            </a:r>
            <a:r>
              <a:rPr lang="en-US" sz="2400" dirty="0">
                <a:latin typeface="Times New Roman" pitchFamily="18" charset="0"/>
              </a:rPr>
              <a:t>:</a:t>
            </a:r>
          </a:p>
        </p:txBody>
      </p:sp>
      <p:graphicFrame>
        <p:nvGraphicFramePr>
          <p:cNvPr id="8" name="Object 7"/>
          <p:cNvGraphicFramePr>
            <a:graphicFrameLocks noChangeAspect="1"/>
          </p:cNvGraphicFramePr>
          <p:nvPr>
            <p:extLst>
              <p:ext uri="{D42A27DB-BD31-4B8C-83A1-F6EECF244321}">
                <p14:modId xmlns:p14="http://schemas.microsoft.com/office/powerpoint/2010/main" val="823274326"/>
              </p:ext>
            </p:extLst>
          </p:nvPr>
        </p:nvGraphicFramePr>
        <p:xfrm>
          <a:off x="2728913" y="2438400"/>
          <a:ext cx="2874962" cy="693738"/>
        </p:xfrm>
        <a:graphic>
          <a:graphicData uri="http://schemas.openxmlformats.org/presentationml/2006/ole">
            <mc:AlternateContent xmlns:mc="http://schemas.openxmlformats.org/markup-compatibility/2006">
              <mc:Choice xmlns:v="urn:schemas-microsoft-com:vml" Requires="v">
                <p:oleObj spid="_x0000_s7259" name="Equation" r:id="rId5" imgW="1612800" imgH="393480" progId="Equation.3">
                  <p:embed/>
                </p:oleObj>
              </mc:Choice>
              <mc:Fallback>
                <p:oleObj name="Equation" r:id="rId5" imgW="1612800" imgH="393480" progId="Equation.3">
                  <p:embed/>
                  <p:pic>
                    <p:nvPicPr>
                      <p:cNvPr id="0" name="Object 7"/>
                      <p:cNvPicPr>
                        <a:picLocks noChangeAspect="1" noChangeArrowheads="1"/>
                      </p:cNvPicPr>
                      <p:nvPr/>
                    </p:nvPicPr>
                    <p:blipFill>
                      <a:blip r:embed="rId6"/>
                      <a:srcRect/>
                      <a:stretch>
                        <a:fillRect/>
                      </a:stretch>
                    </p:blipFill>
                    <p:spPr bwMode="auto">
                      <a:xfrm>
                        <a:off x="2728913" y="2438400"/>
                        <a:ext cx="2874962"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p:cNvSpPr/>
          <p:nvPr/>
        </p:nvSpPr>
        <p:spPr>
          <a:xfrm>
            <a:off x="152400" y="3272135"/>
            <a:ext cx="5043368" cy="461665"/>
          </a:xfrm>
          <a:prstGeom prst="rect">
            <a:avLst/>
          </a:prstGeom>
        </p:spPr>
        <p:txBody>
          <a:bodyPr wrap="none">
            <a:spAutoFit/>
          </a:bodyPr>
          <a:lstStyle/>
          <a:p>
            <a:pPr marL="609600" indent="-609600"/>
            <a:r>
              <a:rPr lang="en-US" sz="2400" dirty="0" err="1">
                <a:latin typeface="Times New Roman" pitchFamily="18" charset="0"/>
              </a:rPr>
              <a:t>Phương</a:t>
            </a:r>
            <a:r>
              <a:rPr lang="en-US" sz="2400" dirty="0">
                <a:latin typeface="Times New Roman" pitchFamily="18" charset="0"/>
              </a:rPr>
              <a:t> </a:t>
            </a:r>
            <a:r>
              <a:rPr lang="en-US" sz="2400" dirty="0" err="1">
                <a:latin typeface="Times New Roman" pitchFamily="18" charset="0"/>
              </a:rPr>
              <a:t>trình</a:t>
            </a:r>
            <a:r>
              <a:rPr lang="en-US" sz="2400" dirty="0">
                <a:latin typeface="Times New Roman" pitchFamily="18" charset="0"/>
              </a:rPr>
              <a:t> </a:t>
            </a:r>
            <a:r>
              <a:rPr lang="en-US" sz="2400" dirty="0" err="1">
                <a:latin typeface="Times New Roman" pitchFamily="18" charset="0"/>
              </a:rPr>
              <a:t>dao</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tổng</a:t>
            </a:r>
            <a:r>
              <a:rPr lang="en-US" sz="2400" dirty="0">
                <a:latin typeface="Times New Roman" pitchFamily="18" charset="0"/>
              </a:rPr>
              <a:t> </a:t>
            </a:r>
            <a:r>
              <a:rPr lang="en-US" sz="2400" dirty="0" err="1">
                <a:latin typeface="Times New Roman" pitchFamily="18" charset="0"/>
              </a:rPr>
              <a:t>hợp</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E:</a:t>
            </a:r>
          </a:p>
        </p:txBody>
      </p:sp>
      <p:graphicFrame>
        <p:nvGraphicFramePr>
          <p:cNvPr id="10" name="Object 9"/>
          <p:cNvGraphicFramePr>
            <a:graphicFrameLocks noChangeAspect="1"/>
          </p:cNvGraphicFramePr>
          <p:nvPr>
            <p:extLst>
              <p:ext uri="{D42A27DB-BD31-4B8C-83A1-F6EECF244321}">
                <p14:modId xmlns:p14="http://schemas.microsoft.com/office/powerpoint/2010/main" val="4150294421"/>
              </p:ext>
            </p:extLst>
          </p:nvPr>
        </p:nvGraphicFramePr>
        <p:xfrm>
          <a:off x="2122488" y="3886200"/>
          <a:ext cx="1584325" cy="877888"/>
        </p:xfrm>
        <a:graphic>
          <a:graphicData uri="http://schemas.openxmlformats.org/presentationml/2006/ole">
            <mc:AlternateContent xmlns:mc="http://schemas.openxmlformats.org/markup-compatibility/2006">
              <mc:Choice xmlns:v="urn:schemas-microsoft-com:vml" Requires="v">
                <p:oleObj spid="_x0000_s7260" name="Equation" r:id="rId7" imgW="774360" imgH="431640" progId="Equation.3">
                  <p:embed/>
                </p:oleObj>
              </mc:Choice>
              <mc:Fallback>
                <p:oleObj name="Equation" r:id="rId7" imgW="774360" imgH="431640" progId="Equation.3">
                  <p:embed/>
                  <p:pic>
                    <p:nvPicPr>
                      <p:cNvPr id="0" name="Object 10"/>
                      <p:cNvPicPr>
                        <a:picLocks noChangeAspect="1" noChangeArrowheads="1"/>
                      </p:cNvPicPr>
                      <p:nvPr/>
                    </p:nvPicPr>
                    <p:blipFill>
                      <a:blip r:embed="rId8"/>
                      <a:srcRect/>
                      <a:stretch>
                        <a:fillRect/>
                      </a:stretch>
                    </p:blipFill>
                    <p:spPr bwMode="auto">
                      <a:xfrm>
                        <a:off x="2122488" y="3886200"/>
                        <a:ext cx="1584325"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 name="Picture 14" descr="hinh 4"/>
          <p:cNvPicPr>
            <a:picLocks noChangeAspect="1" noChangeArrowheads="1"/>
          </p:cNvPicPr>
          <p:nvPr/>
        </p:nvPicPr>
        <p:blipFill>
          <a:blip r:embed="rId9">
            <a:lum bright="-6000"/>
            <a:extLst>
              <a:ext uri="{28A0092B-C50C-407E-A947-70E740481C1C}">
                <a14:useLocalDpi xmlns:a14="http://schemas.microsoft.com/office/drawing/2010/main" val="0"/>
              </a:ext>
            </a:extLst>
          </a:blip>
          <a:srcRect/>
          <a:stretch>
            <a:fillRect/>
          </a:stretch>
        </p:blipFill>
        <p:spPr bwMode="auto">
          <a:xfrm>
            <a:off x="5613892" y="3048000"/>
            <a:ext cx="31845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152400" y="5486400"/>
            <a:ext cx="8755916" cy="830997"/>
          </a:xfrm>
          <a:prstGeom prst="rect">
            <a:avLst/>
          </a:prstGeom>
        </p:spPr>
        <p:txBody>
          <a:bodyPr wrap="square">
            <a:spAutoFit/>
          </a:bodyPr>
          <a:lstStyle/>
          <a:p>
            <a:pPr algn="just"/>
            <a:r>
              <a:rPr lang="en-US" sz="2400" i="1" dirty="0" err="1">
                <a:solidFill>
                  <a:srgbClr val="FF0000"/>
                </a:solidFill>
                <a:latin typeface="Times New Roman" pitchFamily="18" charset="0"/>
              </a:rPr>
              <a:t>Ánh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sáng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phân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thẳng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sau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khi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đi</a:t>
            </a:r>
            <a:r>
              <a:rPr lang="en-US" sz="2400" i="1" dirty="0">
                <a:solidFill>
                  <a:srgbClr val="FF0000"/>
                </a:solidFill>
                <a:latin typeface="Times New Roman" pitchFamily="18" charset="0"/>
              </a:rPr>
              <a:t> qua </a:t>
            </a:r>
            <a:r>
              <a:rPr lang="en-US" sz="2400" i="1" dirty="0" err="1">
                <a:solidFill>
                  <a:srgbClr val="FF0000"/>
                </a:solidFill>
                <a:latin typeface="Times New Roman" pitchFamily="18" charset="0"/>
              </a:rPr>
              <a:t>bản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một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bước</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sóng</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vẫn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là</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ánh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sáng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phân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thẳng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như</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cũ</a:t>
            </a:r>
            <a:r>
              <a:rPr lang="en-US" sz="2400" i="1" dirty="0">
                <a:solidFill>
                  <a:srgbClr val="FF0000"/>
                </a:solidFill>
                <a:latin typeface="Times New Roman" pitchFamily="18" charset="0"/>
              </a:rPr>
              <a:t>.</a:t>
            </a:r>
          </a:p>
        </p:txBody>
      </p:sp>
    </p:spTree>
    <p:extLst>
      <p:ext uri="{BB962C8B-B14F-4D97-AF65-F5344CB8AC3E}">
        <p14:creationId xmlns:p14="http://schemas.microsoft.com/office/powerpoint/2010/main" val="355458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0000"/>
                </a:solidFill>
                <a:latin typeface="Times New Roman" pitchFamily="18" charset="0"/>
                <a:cs typeface="Times New Roman" pitchFamily="18" charset="0"/>
              </a:rPr>
              <a:t>§ 1. ÁNH SÁNG PHÂN CỰC</a:t>
            </a:r>
            <a:endParaRPr lang="en-US" sz="2400" dirty="0">
              <a:solidFill>
                <a:srgbClr val="FF0000"/>
              </a:solidFill>
              <a:latin typeface="Times New Roman" pitchFamily="18" charset="0"/>
              <a:cs typeface="Times New Roman" pitchFamily="18" charset="0"/>
            </a:endParaRPr>
          </a:p>
        </p:txBody>
      </p:sp>
      <p:sp>
        <p:nvSpPr>
          <p:cNvPr id="6" name="Rectangle 5"/>
          <p:cNvSpPr/>
          <p:nvPr/>
        </p:nvSpPr>
        <p:spPr>
          <a:xfrm>
            <a:off x="76201" y="609600"/>
            <a:ext cx="6547002" cy="461665"/>
          </a:xfrm>
          <a:prstGeom prst="rect">
            <a:avLst/>
          </a:prstGeom>
        </p:spPr>
        <p:txBody>
          <a:bodyPr wrap="square">
            <a:spAutoFit/>
          </a:bodyPr>
          <a:lstStyle/>
          <a:p>
            <a:pPr marL="812800" indent="-812800"/>
            <a:r>
              <a:rPr lang="en-US" sz="2400" b="1" dirty="0" smtClean="0">
                <a:solidFill>
                  <a:schemeClr val="hlink"/>
                </a:solidFill>
                <a:latin typeface="Times New Roman" pitchFamily="18" charset="0"/>
              </a:rPr>
              <a:t>I. </a:t>
            </a:r>
            <a:r>
              <a:rPr lang="en-US" sz="2400" b="1" dirty="0" err="1" smtClean="0">
                <a:solidFill>
                  <a:schemeClr val="hlink"/>
                </a:solidFill>
                <a:latin typeface="Times New Roman" pitchFamily="18" charset="0"/>
              </a:rPr>
              <a:t>ánh</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sáng</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tự</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nhiên</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ánh</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sáng</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phân</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cực</a:t>
            </a:r>
            <a:endParaRPr lang="en-US" sz="2400" b="1" dirty="0" smtClean="0">
              <a:solidFill>
                <a:schemeClr val="hlink"/>
              </a:solidFill>
              <a:latin typeface="Times New Roman" pitchFamily="18" charset="0"/>
            </a:endParaRPr>
          </a:p>
        </p:txBody>
      </p:sp>
      <p:grpSp>
        <p:nvGrpSpPr>
          <p:cNvPr id="7" name="Group 4"/>
          <p:cNvGrpSpPr>
            <a:grpSpLocks/>
          </p:cNvGrpSpPr>
          <p:nvPr/>
        </p:nvGrpSpPr>
        <p:grpSpPr bwMode="auto">
          <a:xfrm>
            <a:off x="1571625" y="1143000"/>
            <a:ext cx="5591175" cy="2667000"/>
            <a:chOff x="2376" y="9655"/>
            <a:chExt cx="7667" cy="2822"/>
          </a:xfrm>
        </p:grpSpPr>
        <p:sp>
          <p:nvSpPr>
            <p:cNvPr id="8" name="Oval 5"/>
            <p:cNvSpPr>
              <a:spLocks noChangeArrowheads="1"/>
            </p:cNvSpPr>
            <p:nvPr/>
          </p:nvSpPr>
          <p:spPr bwMode="auto">
            <a:xfrm>
              <a:off x="3277" y="10777"/>
              <a:ext cx="561" cy="935"/>
            </a:xfrm>
            <a:prstGeom prst="ellipse">
              <a:avLst/>
            </a:prstGeom>
            <a:solidFill>
              <a:srgbClr val="FFFFFF"/>
            </a:solidFill>
            <a:ln w="3175">
              <a:solidFill>
                <a:srgbClr val="000000"/>
              </a:solidFill>
              <a:prstDash val="dash"/>
              <a:round/>
              <a:headEnd/>
              <a:tailEnd/>
            </a:ln>
          </p:spPr>
          <p:txBody>
            <a:bodyPr/>
            <a:lstStyle/>
            <a:p>
              <a:endParaRPr lang="vi-VN"/>
            </a:p>
          </p:txBody>
        </p:sp>
        <p:sp>
          <p:nvSpPr>
            <p:cNvPr id="9" name="Line 6"/>
            <p:cNvSpPr>
              <a:spLocks noChangeShapeType="1"/>
            </p:cNvSpPr>
            <p:nvPr/>
          </p:nvSpPr>
          <p:spPr bwMode="auto">
            <a:xfrm>
              <a:off x="3566" y="10777"/>
              <a:ext cx="0" cy="935"/>
            </a:xfrm>
            <a:prstGeom prst="line">
              <a:avLst/>
            </a:prstGeom>
            <a:noFill/>
            <a:ln w="9525">
              <a:solidFill>
                <a:srgbClr val="00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10" name="Line 7"/>
            <p:cNvSpPr>
              <a:spLocks noChangeShapeType="1"/>
            </p:cNvSpPr>
            <p:nvPr/>
          </p:nvSpPr>
          <p:spPr bwMode="auto">
            <a:xfrm rot="1200000">
              <a:off x="3566" y="10827"/>
              <a:ext cx="1" cy="864"/>
            </a:xfrm>
            <a:prstGeom prst="line">
              <a:avLst/>
            </a:prstGeom>
            <a:noFill/>
            <a:ln w="9525">
              <a:solidFill>
                <a:srgbClr val="00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11" name="Line 8"/>
            <p:cNvSpPr>
              <a:spLocks noChangeShapeType="1"/>
            </p:cNvSpPr>
            <p:nvPr/>
          </p:nvSpPr>
          <p:spPr bwMode="auto">
            <a:xfrm rot="3000000">
              <a:off x="3564" y="10934"/>
              <a:ext cx="1" cy="648"/>
            </a:xfrm>
            <a:prstGeom prst="line">
              <a:avLst/>
            </a:prstGeom>
            <a:noFill/>
            <a:ln w="9525">
              <a:solidFill>
                <a:srgbClr val="00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12" name="Line 9"/>
            <p:cNvSpPr>
              <a:spLocks noChangeShapeType="1"/>
            </p:cNvSpPr>
            <p:nvPr/>
          </p:nvSpPr>
          <p:spPr bwMode="auto">
            <a:xfrm rot="18600000" flipH="1">
              <a:off x="3547" y="10929"/>
              <a:ext cx="1" cy="648"/>
            </a:xfrm>
            <a:prstGeom prst="line">
              <a:avLst/>
            </a:prstGeom>
            <a:noFill/>
            <a:ln w="9525">
              <a:solidFill>
                <a:srgbClr val="00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13" name="Line 10"/>
            <p:cNvSpPr>
              <a:spLocks noChangeShapeType="1"/>
            </p:cNvSpPr>
            <p:nvPr/>
          </p:nvSpPr>
          <p:spPr bwMode="auto">
            <a:xfrm rot="20400000" flipH="1">
              <a:off x="3554" y="10812"/>
              <a:ext cx="1" cy="864"/>
            </a:xfrm>
            <a:prstGeom prst="line">
              <a:avLst/>
            </a:prstGeom>
            <a:noFill/>
            <a:ln w="9525">
              <a:solidFill>
                <a:srgbClr val="00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14" name="Line 11"/>
            <p:cNvSpPr>
              <a:spLocks noChangeShapeType="1"/>
            </p:cNvSpPr>
            <p:nvPr/>
          </p:nvSpPr>
          <p:spPr bwMode="auto">
            <a:xfrm>
              <a:off x="2529" y="11270"/>
              <a:ext cx="211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Oval 12"/>
            <p:cNvSpPr>
              <a:spLocks noChangeArrowheads="1"/>
            </p:cNvSpPr>
            <p:nvPr/>
          </p:nvSpPr>
          <p:spPr bwMode="auto">
            <a:xfrm>
              <a:off x="6396" y="10777"/>
              <a:ext cx="561" cy="935"/>
            </a:xfrm>
            <a:prstGeom prst="ellipse">
              <a:avLst/>
            </a:prstGeom>
            <a:solidFill>
              <a:srgbClr val="FFFFFF"/>
            </a:solidFill>
            <a:ln w="3175">
              <a:solidFill>
                <a:srgbClr val="000000"/>
              </a:solidFill>
              <a:prstDash val="dash"/>
              <a:round/>
              <a:headEnd/>
              <a:tailEnd/>
            </a:ln>
          </p:spPr>
          <p:txBody>
            <a:bodyPr/>
            <a:lstStyle/>
            <a:p>
              <a:endParaRPr lang="vi-VN"/>
            </a:p>
          </p:txBody>
        </p:sp>
        <p:sp>
          <p:nvSpPr>
            <p:cNvPr id="16" name="Line 13"/>
            <p:cNvSpPr>
              <a:spLocks noChangeShapeType="1"/>
            </p:cNvSpPr>
            <p:nvPr/>
          </p:nvSpPr>
          <p:spPr bwMode="auto">
            <a:xfrm>
              <a:off x="6685" y="10777"/>
              <a:ext cx="0" cy="935"/>
            </a:xfrm>
            <a:prstGeom prst="line">
              <a:avLst/>
            </a:prstGeom>
            <a:noFill/>
            <a:ln w="9525">
              <a:solidFill>
                <a:srgbClr val="00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17" name="Line 14"/>
            <p:cNvSpPr>
              <a:spLocks noChangeShapeType="1"/>
            </p:cNvSpPr>
            <p:nvPr/>
          </p:nvSpPr>
          <p:spPr bwMode="auto">
            <a:xfrm rot="1200000">
              <a:off x="6691" y="10827"/>
              <a:ext cx="1" cy="864"/>
            </a:xfrm>
            <a:prstGeom prst="line">
              <a:avLst/>
            </a:prstGeom>
            <a:noFill/>
            <a:ln w="9525">
              <a:solidFill>
                <a:srgbClr val="00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18" name="Line 15"/>
            <p:cNvSpPr>
              <a:spLocks noChangeShapeType="1"/>
            </p:cNvSpPr>
            <p:nvPr/>
          </p:nvSpPr>
          <p:spPr bwMode="auto">
            <a:xfrm rot="3000000">
              <a:off x="6683" y="10934"/>
              <a:ext cx="1" cy="648"/>
            </a:xfrm>
            <a:prstGeom prst="line">
              <a:avLst/>
            </a:prstGeom>
            <a:noFill/>
            <a:ln w="9525">
              <a:solidFill>
                <a:srgbClr val="00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19" name="Line 16"/>
            <p:cNvSpPr>
              <a:spLocks noChangeShapeType="1"/>
            </p:cNvSpPr>
            <p:nvPr/>
          </p:nvSpPr>
          <p:spPr bwMode="auto">
            <a:xfrm rot="18600000" flipH="1">
              <a:off x="6666" y="10929"/>
              <a:ext cx="1" cy="648"/>
            </a:xfrm>
            <a:prstGeom prst="line">
              <a:avLst/>
            </a:prstGeom>
            <a:noFill/>
            <a:ln w="9525">
              <a:solidFill>
                <a:srgbClr val="00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20" name="Line 17"/>
            <p:cNvSpPr>
              <a:spLocks noChangeShapeType="1"/>
            </p:cNvSpPr>
            <p:nvPr/>
          </p:nvSpPr>
          <p:spPr bwMode="auto">
            <a:xfrm rot="20400000" flipH="1">
              <a:off x="6673" y="10812"/>
              <a:ext cx="1" cy="864"/>
            </a:xfrm>
            <a:prstGeom prst="line">
              <a:avLst/>
            </a:prstGeom>
            <a:noFill/>
            <a:ln w="9525">
              <a:solidFill>
                <a:srgbClr val="00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21" name="Line 18"/>
            <p:cNvSpPr>
              <a:spLocks noChangeShapeType="1"/>
            </p:cNvSpPr>
            <p:nvPr/>
          </p:nvSpPr>
          <p:spPr bwMode="auto">
            <a:xfrm>
              <a:off x="5699" y="11270"/>
              <a:ext cx="221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AutoShape 19"/>
            <p:cNvSpPr>
              <a:spLocks noChangeArrowheads="1"/>
            </p:cNvSpPr>
            <p:nvPr/>
          </p:nvSpPr>
          <p:spPr bwMode="auto">
            <a:xfrm rot="-5400000">
              <a:off x="6796" y="10794"/>
              <a:ext cx="2057" cy="935"/>
            </a:xfrm>
            <a:prstGeom prst="parallelogram">
              <a:avLst>
                <a:gd name="adj" fmla="val 550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23" name="Line 20"/>
            <p:cNvSpPr>
              <a:spLocks noChangeShapeType="1"/>
            </p:cNvSpPr>
            <p:nvPr/>
          </p:nvSpPr>
          <p:spPr bwMode="auto">
            <a:xfrm flipV="1">
              <a:off x="7357" y="10097"/>
              <a:ext cx="302"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1"/>
            <p:cNvSpPr>
              <a:spLocks noChangeShapeType="1"/>
            </p:cNvSpPr>
            <p:nvPr/>
          </p:nvSpPr>
          <p:spPr bwMode="auto">
            <a:xfrm rot="-180000">
              <a:off x="7679" y="10080"/>
              <a:ext cx="893" cy="53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2"/>
            <p:cNvSpPr>
              <a:spLocks noChangeShapeType="1"/>
            </p:cNvSpPr>
            <p:nvPr/>
          </p:nvSpPr>
          <p:spPr bwMode="auto">
            <a:xfrm flipV="1">
              <a:off x="8279" y="10599"/>
              <a:ext cx="302"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3"/>
            <p:cNvSpPr>
              <a:spLocks noChangeShapeType="1"/>
            </p:cNvSpPr>
            <p:nvPr/>
          </p:nvSpPr>
          <p:spPr bwMode="auto">
            <a:xfrm flipV="1">
              <a:off x="8292" y="12146"/>
              <a:ext cx="302"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24"/>
            <p:cNvSpPr>
              <a:spLocks noChangeShapeType="1"/>
            </p:cNvSpPr>
            <p:nvPr/>
          </p:nvSpPr>
          <p:spPr bwMode="auto">
            <a:xfrm>
              <a:off x="8581" y="10590"/>
              <a:ext cx="0" cy="15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5"/>
            <p:cNvSpPr>
              <a:spLocks noChangeShapeType="1"/>
            </p:cNvSpPr>
            <p:nvPr/>
          </p:nvSpPr>
          <p:spPr bwMode="auto">
            <a:xfrm>
              <a:off x="8513" y="10624"/>
              <a:ext cx="0" cy="157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6"/>
            <p:cNvSpPr>
              <a:spLocks noChangeShapeType="1"/>
            </p:cNvSpPr>
            <p:nvPr/>
          </p:nvSpPr>
          <p:spPr bwMode="auto">
            <a:xfrm>
              <a:off x="8462" y="10641"/>
              <a:ext cx="0" cy="157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27"/>
            <p:cNvSpPr>
              <a:spLocks noChangeShapeType="1"/>
            </p:cNvSpPr>
            <p:nvPr/>
          </p:nvSpPr>
          <p:spPr bwMode="auto">
            <a:xfrm>
              <a:off x="8411" y="10675"/>
              <a:ext cx="0" cy="157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28"/>
            <p:cNvSpPr>
              <a:spLocks noChangeShapeType="1"/>
            </p:cNvSpPr>
            <p:nvPr/>
          </p:nvSpPr>
          <p:spPr bwMode="auto">
            <a:xfrm>
              <a:off x="8377" y="10692"/>
              <a:ext cx="0" cy="157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29"/>
            <p:cNvSpPr>
              <a:spLocks noChangeShapeType="1"/>
            </p:cNvSpPr>
            <p:nvPr/>
          </p:nvSpPr>
          <p:spPr bwMode="auto">
            <a:xfrm>
              <a:off x="8343" y="10694"/>
              <a:ext cx="0" cy="157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30"/>
            <p:cNvSpPr>
              <a:spLocks noChangeShapeType="1"/>
            </p:cNvSpPr>
            <p:nvPr/>
          </p:nvSpPr>
          <p:spPr bwMode="auto">
            <a:xfrm>
              <a:off x="8309" y="10711"/>
              <a:ext cx="0" cy="157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31"/>
            <p:cNvSpPr>
              <a:spLocks noChangeShapeType="1"/>
            </p:cNvSpPr>
            <p:nvPr/>
          </p:nvSpPr>
          <p:spPr bwMode="auto">
            <a:xfrm>
              <a:off x="7663" y="10097"/>
              <a:ext cx="0" cy="1570"/>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32"/>
            <p:cNvSpPr>
              <a:spLocks noChangeShapeType="1"/>
            </p:cNvSpPr>
            <p:nvPr/>
          </p:nvSpPr>
          <p:spPr bwMode="auto">
            <a:xfrm flipV="1">
              <a:off x="7357" y="11619"/>
              <a:ext cx="302" cy="144"/>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33"/>
            <p:cNvSpPr>
              <a:spLocks noChangeShapeType="1"/>
            </p:cNvSpPr>
            <p:nvPr/>
          </p:nvSpPr>
          <p:spPr bwMode="auto">
            <a:xfrm rot="-180000">
              <a:off x="7680" y="11621"/>
              <a:ext cx="893" cy="533"/>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34"/>
            <p:cNvSpPr>
              <a:spLocks noChangeShapeType="1"/>
            </p:cNvSpPr>
            <p:nvPr/>
          </p:nvSpPr>
          <p:spPr bwMode="auto">
            <a:xfrm>
              <a:off x="7952" y="11270"/>
              <a:ext cx="619" cy="0"/>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35"/>
            <p:cNvSpPr>
              <a:spLocks noChangeShapeType="1"/>
            </p:cNvSpPr>
            <p:nvPr/>
          </p:nvSpPr>
          <p:spPr bwMode="auto">
            <a:xfrm>
              <a:off x="8581" y="11270"/>
              <a:ext cx="74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 name="Line 36"/>
            <p:cNvSpPr>
              <a:spLocks noChangeShapeType="1"/>
            </p:cNvSpPr>
            <p:nvPr/>
          </p:nvSpPr>
          <p:spPr bwMode="auto">
            <a:xfrm>
              <a:off x="7969" y="10388"/>
              <a:ext cx="0" cy="1570"/>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37"/>
            <p:cNvSpPr>
              <a:spLocks noChangeShapeType="1"/>
            </p:cNvSpPr>
            <p:nvPr/>
          </p:nvSpPr>
          <p:spPr bwMode="auto">
            <a:xfrm flipV="1">
              <a:off x="7969" y="10080"/>
              <a:ext cx="0" cy="3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38"/>
            <p:cNvSpPr>
              <a:spLocks noChangeShapeType="1"/>
            </p:cNvSpPr>
            <p:nvPr/>
          </p:nvSpPr>
          <p:spPr bwMode="auto">
            <a:xfrm flipV="1">
              <a:off x="7969" y="12103"/>
              <a:ext cx="0" cy="3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Text Box 39"/>
            <p:cNvSpPr txBox="1">
              <a:spLocks noChangeArrowheads="1"/>
            </p:cNvSpPr>
            <p:nvPr/>
          </p:nvSpPr>
          <p:spPr bwMode="auto">
            <a:xfrm>
              <a:off x="2376" y="10403"/>
              <a:ext cx="9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sz="1200">
                  <a:latin typeface="Arial" charset="0"/>
                </a:rPr>
                <a:t>(a)</a:t>
              </a:r>
              <a:endParaRPr lang="en-US">
                <a:latin typeface="Arial" charset="0"/>
              </a:endParaRPr>
            </a:p>
          </p:txBody>
        </p:sp>
        <p:sp>
          <p:nvSpPr>
            <p:cNvPr id="43" name="Text Box 40"/>
            <p:cNvSpPr txBox="1">
              <a:spLocks noChangeArrowheads="1"/>
            </p:cNvSpPr>
            <p:nvPr/>
          </p:nvSpPr>
          <p:spPr bwMode="auto">
            <a:xfrm>
              <a:off x="3889" y="10828"/>
              <a:ext cx="149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sz="1200" i="1">
                  <a:latin typeface="Arial" charset="0"/>
                </a:rPr>
                <a:t>Tia sáng</a:t>
              </a:r>
              <a:endParaRPr lang="en-US">
                <a:latin typeface="Arial" charset="0"/>
              </a:endParaRPr>
            </a:p>
          </p:txBody>
        </p:sp>
        <p:sp>
          <p:nvSpPr>
            <p:cNvPr id="44" name="Text Box 41"/>
            <p:cNvSpPr txBox="1">
              <a:spLocks noChangeArrowheads="1"/>
            </p:cNvSpPr>
            <p:nvPr/>
          </p:nvSpPr>
          <p:spPr bwMode="auto">
            <a:xfrm>
              <a:off x="3362" y="10369"/>
              <a:ext cx="748"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sz="1200" i="1">
                  <a:latin typeface="Arial" charset="0"/>
                </a:rPr>
                <a:t>E</a:t>
              </a:r>
              <a:endParaRPr lang="en-US">
                <a:latin typeface="Arial" charset="0"/>
              </a:endParaRPr>
            </a:p>
          </p:txBody>
        </p:sp>
        <p:sp>
          <p:nvSpPr>
            <p:cNvPr id="45" name="Text Box 42"/>
            <p:cNvSpPr txBox="1">
              <a:spLocks noChangeArrowheads="1"/>
            </p:cNvSpPr>
            <p:nvPr/>
          </p:nvSpPr>
          <p:spPr bwMode="auto">
            <a:xfrm>
              <a:off x="6473" y="10369"/>
              <a:ext cx="74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sz="1200" i="1">
                  <a:latin typeface="Arial" charset="0"/>
                </a:rPr>
                <a:t>E</a:t>
              </a:r>
              <a:endParaRPr lang="en-US">
                <a:latin typeface="Arial" charset="0"/>
              </a:endParaRPr>
            </a:p>
          </p:txBody>
        </p:sp>
        <p:sp>
          <p:nvSpPr>
            <p:cNvPr id="46" name="Text Box 43"/>
            <p:cNvSpPr txBox="1">
              <a:spLocks noChangeArrowheads="1"/>
            </p:cNvSpPr>
            <p:nvPr/>
          </p:nvSpPr>
          <p:spPr bwMode="auto">
            <a:xfrm>
              <a:off x="7765" y="9655"/>
              <a:ext cx="748"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sz="1200" i="1">
                  <a:latin typeface="Arial" charset="0"/>
                  <a:sym typeface="Symbol" pitchFamily="18" charset="2"/>
                </a:rPr>
                <a:t></a:t>
              </a:r>
              <a:r>
                <a:rPr lang="en-US" sz="1200" i="1" baseline="-25000">
                  <a:latin typeface="Arial" charset="0"/>
                </a:rPr>
                <a:t>1</a:t>
              </a:r>
              <a:endParaRPr lang="en-US">
                <a:latin typeface="Arial" charset="0"/>
              </a:endParaRPr>
            </a:p>
          </p:txBody>
        </p:sp>
        <p:sp>
          <p:nvSpPr>
            <p:cNvPr id="47" name="Text Box 44"/>
            <p:cNvSpPr txBox="1">
              <a:spLocks noChangeArrowheads="1"/>
            </p:cNvSpPr>
            <p:nvPr/>
          </p:nvSpPr>
          <p:spPr bwMode="auto">
            <a:xfrm>
              <a:off x="8547" y="11287"/>
              <a:ext cx="149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sz="1200">
                  <a:latin typeface="Arial" charset="0"/>
                </a:rPr>
                <a:t>Tia sáng</a:t>
              </a:r>
              <a:endParaRPr lang="en-US">
                <a:latin typeface="Arial" charset="0"/>
              </a:endParaRPr>
            </a:p>
          </p:txBody>
        </p:sp>
        <p:sp>
          <p:nvSpPr>
            <p:cNvPr id="48" name="Text Box 45"/>
            <p:cNvSpPr txBox="1">
              <a:spLocks noChangeArrowheads="1"/>
            </p:cNvSpPr>
            <p:nvPr/>
          </p:nvSpPr>
          <p:spPr bwMode="auto">
            <a:xfrm>
              <a:off x="5504" y="10369"/>
              <a:ext cx="748"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sz="1200">
                  <a:latin typeface="Arial" charset="0"/>
                </a:rPr>
                <a:t>(b)</a:t>
              </a:r>
              <a:endParaRPr lang="en-US">
                <a:latin typeface="Arial" charset="0"/>
              </a:endParaRPr>
            </a:p>
          </p:txBody>
        </p:sp>
        <p:sp>
          <p:nvSpPr>
            <p:cNvPr id="49" name="Line 46"/>
            <p:cNvSpPr>
              <a:spLocks noChangeShapeType="1"/>
            </p:cNvSpPr>
            <p:nvPr/>
          </p:nvSpPr>
          <p:spPr bwMode="auto">
            <a:xfrm>
              <a:off x="3500" y="10403"/>
              <a:ext cx="245"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50" name="Line 47"/>
            <p:cNvSpPr>
              <a:spLocks noChangeShapeType="1"/>
            </p:cNvSpPr>
            <p:nvPr/>
          </p:nvSpPr>
          <p:spPr bwMode="auto">
            <a:xfrm>
              <a:off x="6619" y="10422"/>
              <a:ext cx="245"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grpSp>
          <p:nvGrpSpPr>
            <p:cNvPr id="51" name="Group 48"/>
            <p:cNvGrpSpPr>
              <a:grpSpLocks/>
            </p:cNvGrpSpPr>
            <p:nvPr/>
          </p:nvGrpSpPr>
          <p:grpSpPr bwMode="auto">
            <a:xfrm>
              <a:off x="8649" y="10505"/>
              <a:ext cx="748" cy="748"/>
              <a:chOff x="8947" y="10905"/>
              <a:chExt cx="748" cy="748"/>
            </a:xfrm>
          </p:grpSpPr>
          <p:sp>
            <p:nvSpPr>
              <p:cNvPr id="52" name="Line 49"/>
              <p:cNvSpPr>
                <a:spLocks noChangeShapeType="1"/>
              </p:cNvSpPr>
              <p:nvPr/>
            </p:nvSpPr>
            <p:spPr bwMode="auto">
              <a:xfrm>
                <a:off x="9134" y="11279"/>
                <a:ext cx="0" cy="374"/>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3" name="Text Box 50"/>
              <p:cNvSpPr txBox="1">
                <a:spLocks noChangeArrowheads="1"/>
              </p:cNvSpPr>
              <p:nvPr/>
            </p:nvSpPr>
            <p:spPr bwMode="auto">
              <a:xfrm>
                <a:off x="8947" y="10905"/>
                <a:ext cx="748"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sz="1200" i="1">
                    <a:latin typeface="Arial" charset="0"/>
                  </a:rPr>
                  <a:t>E</a:t>
                </a:r>
                <a:r>
                  <a:rPr lang="en-US" sz="1200" i="1" baseline="-25000">
                    <a:latin typeface="Arial" charset="0"/>
                  </a:rPr>
                  <a:t>1</a:t>
                </a:r>
                <a:endParaRPr lang="en-US">
                  <a:latin typeface="Arial" charset="0"/>
                </a:endParaRPr>
              </a:p>
            </p:txBody>
          </p:sp>
          <p:sp>
            <p:nvSpPr>
              <p:cNvPr id="54" name="Line 51"/>
              <p:cNvSpPr>
                <a:spLocks noChangeShapeType="1"/>
              </p:cNvSpPr>
              <p:nvPr/>
            </p:nvSpPr>
            <p:spPr bwMode="auto">
              <a:xfrm>
                <a:off x="9110" y="10977"/>
                <a:ext cx="245"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grpSp>
      </p:grpSp>
      <p:sp>
        <p:nvSpPr>
          <p:cNvPr id="55" name="Rectangle 54"/>
          <p:cNvSpPr/>
          <p:nvPr/>
        </p:nvSpPr>
        <p:spPr>
          <a:xfrm>
            <a:off x="121031" y="3634048"/>
            <a:ext cx="8915400" cy="830997"/>
          </a:xfrm>
          <a:prstGeom prst="rect">
            <a:avLst/>
          </a:prstGeom>
        </p:spPr>
        <p:txBody>
          <a:bodyPr wrap="square">
            <a:spAutoFit/>
          </a:bodyPr>
          <a:lstStyle/>
          <a:p>
            <a:pPr algn="just"/>
            <a:r>
              <a:rPr lang="en-US" sz="2400" dirty="0" smtClean="0">
                <a:solidFill>
                  <a:srgbClr val="FF0000"/>
                </a:solidFill>
                <a:latin typeface="Times New Roman" pitchFamily="18" charset="0"/>
              </a:rPr>
              <a:t>- </a:t>
            </a:r>
            <a:r>
              <a:rPr lang="en-US" sz="2400" i="1" dirty="0" err="1" smtClean="0">
                <a:solidFill>
                  <a:srgbClr val="FF0000"/>
                </a:solidFill>
                <a:latin typeface="Times New Roman" pitchFamily="18" charset="0"/>
              </a:rPr>
              <a:t>Ánh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sáng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tự</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nhiên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là</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ánh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sáng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có</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véc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tơ</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cường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độ</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điện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trường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dao</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động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đều</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đặn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theo</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mọi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phương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vuông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góc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với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tia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sáng</a:t>
            </a:r>
            <a:endParaRPr lang="en-US" sz="2400" i="1" dirty="0" smtClean="0">
              <a:solidFill>
                <a:srgbClr val="FF0000"/>
              </a:solidFill>
              <a:latin typeface="Times New Roman" pitchFamily="18" charset="0"/>
            </a:endParaRPr>
          </a:p>
        </p:txBody>
      </p:sp>
      <p:sp>
        <p:nvSpPr>
          <p:cNvPr id="56" name="Rectangle 55"/>
          <p:cNvSpPr/>
          <p:nvPr/>
        </p:nvSpPr>
        <p:spPr>
          <a:xfrm>
            <a:off x="152400" y="5638800"/>
            <a:ext cx="8915400" cy="1200329"/>
          </a:xfrm>
          <a:prstGeom prst="rect">
            <a:avLst/>
          </a:prstGeom>
        </p:spPr>
        <p:txBody>
          <a:bodyPr wrap="square">
            <a:spAutoFit/>
          </a:bodyPr>
          <a:lstStyle/>
          <a:p>
            <a:pPr algn="just"/>
            <a:r>
              <a:rPr lang="en-US" sz="2400" dirty="0" smtClean="0">
                <a:solidFill>
                  <a:srgbClr val="FF0000"/>
                </a:solidFill>
                <a:latin typeface="Times New Roman" pitchFamily="18" charset="0"/>
              </a:rPr>
              <a:t>- </a:t>
            </a:r>
            <a:r>
              <a:rPr lang="en-US" sz="2400" i="1" dirty="0" err="1" smtClean="0">
                <a:solidFill>
                  <a:srgbClr val="FF0000"/>
                </a:solidFill>
                <a:latin typeface="Times New Roman" pitchFamily="18" charset="0"/>
              </a:rPr>
              <a:t>Ánh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sáng</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phân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cực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toàn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phần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phân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cực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thẳng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là</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ánh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sáng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có</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véc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tơ</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cường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độ</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điện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trường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dao</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động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theo</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một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phương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vuông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góc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với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tia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sáng</a:t>
            </a:r>
            <a:endParaRPr lang="en-US" sz="2400" i="1" dirty="0" smtClean="0">
              <a:solidFill>
                <a:srgbClr val="FF0000"/>
              </a:solidFill>
              <a:latin typeface="Times New Roman" pitchFamily="18" charset="0"/>
            </a:endParaRPr>
          </a:p>
        </p:txBody>
      </p:sp>
      <p:sp>
        <p:nvSpPr>
          <p:cNvPr id="57" name="Rectangle 56"/>
          <p:cNvSpPr/>
          <p:nvPr/>
        </p:nvSpPr>
        <p:spPr>
          <a:xfrm>
            <a:off x="76200" y="4426803"/>
            <a:ext cx="8915400" cy="1200329"/>
          </a:xfrm>
          <a:prstGeom prst="rect">
            <a:avLst/>
          </a:prstGeom>
        </p:spPr>
        <p:txBody>
          <a:bodyPr wrap="square">
            <a:spAutoFit/>
          </a:bodyPr>
          <a:lstStyle/>
          <a:p>
            <a:pPr algn="just"/>
            <a:r>
              <a:rPr lang="en-US" sz="2400" dirty="0" smtClean="0">
                <a:solidFill>
                  <a:srgbClr val="FF0000"/>
                </a:solidFill>
                <a:latin typeface="Times New Roman" pitchFamily="18" charset="0"/>
              </a:rPr>
              <a:t>- </a:t>
            </a:r>
            <a:r>
              <a:rPr lang="en-US" sz="2400" i="1" dirty="0" err="1" smtClean="0">
                <a:solidFill>
                  <a:srgbClr val="FF0000"/>
                </a:solidFill>
                <a:latin typeface="Times New Roman" pitchFamily="18" charset="0"/>
              </a:rPr>
              <a:t>Ánh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sáng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phân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cực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một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phần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là</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ánh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sáng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có</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véc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tơ</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cường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độ</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điện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trường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dao</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động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theo</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mọi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phương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vuông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góc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với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tia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sáng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phương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dao</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động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mạnh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phương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dao</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động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yếu</a:t>
            </a:r>
            <a:r>
              <a:rPr lang="en-US" sz="2400" i="1" dirty="0" smtClean="0">
                <a:solidFill>
                  <a:srgbClr val="FF0000"/>
                </a:solidFill>
                <a:latin typeface="Times New Roman" pitchFamily="18" charset="0"/>
              </a:rPr>
              <a:t>.</a:t>
            </a:r>
          </a:p>
        </p:txBody>
      </p:sp>
    </p:spTree>
    <p:extLst>
      <p:ext uri="{BB962C8B-B14F-4D97-AF65-F5344CB8AC3E}">
        <p14:creationId xmlns:p14="http://schemas.microsoft.com/office/powerpoint/2010/main" val="283531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anim calcmode="lin" valueType="num">
                                      <p:cBhvr additive="base">
                                        <p:cTn id="13" dur="500" fill="hold"/>
                                        <p:tgtEl>
                                          <p:spTgt spid="57"/>
                                        </p:tgtEl>
                                        <p:attrNameLst>
                                          <p:attrName>ppt_x</p:attrName>
                                        </p:attrNameLst>
                                      </p:cBhvr>
                                      <p:tavLst>
                                        <p:tav tm="0">
                                          <p:val>
                                            <p:strVal val="#ppt_x"/>
                                          </p:val>
                                        </p:tav>
                                        <p:tav tm="100000">
                                          <p:val>
                                            <p:strVal val="#ppt_x"/>
                                          </p:val>
                                        </p:tav>
                                      </p:tavLst>
                                    </p:anim>
                                    <p:anim calcmode="lin" valueType="num">
                                      <p:cBhvr additive="base">
                                        <p:cTn id="1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fill="hold"/>
                                        <p:tgtEl>
                                          <p:spTgt spid="56"/>
                                        </p:tgtEl>
                                        <p:attrNameLst>
                                          <p:attrName>ppt_x</p:attrName>
                                        </p:attrNameLst>
                                      </p:cBhvr>
                                      <p:tavLst>
                                        <p:tav tm="0">
                                          <p:val>
                                            <p:strVal val="#ppt_x"/>
                                          </p:val>
                                        </p:tav>
                                        <p:tav tm="100000">
                                          <p:val>
                                            <p:strVal val="#ppt_x"/>
                                          </p:val>
                                        </p:tav>
                                      </p:tavLst>
                                    </p:anim>
                                    <p:anim calcmode="lin" valueType="num">
                                      <p:cBhvr additive="base">
                                        <p:cTn id="2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1" y="609600"/>
            <a:ext cx="5850106" cy="461665"/>
          </a:xfrm>
          <a:prstGeom prst="rect">
            <a:avLst/>
          </a:prstGeom>
        </p:spPr>
        <p:txBody>
          <a:bodyPr wrap="square">
            <a:spAutoFit/>
          </a:bodyPr>
          <a:lstStyle/>
          <a:p>
            <a:pPr marL="609600" indent="-609600"/>
            <a:r>
              <a:rPr lang="en-US" sz="2400" b="1" dirty="0">
                <a:solidFill>
                  <a:schemeClr val="hlink"/>
                </a:solidFill>
                <a:latin typeface="Times New Roman" pitchFamily="18" charset="0"/>
              </a:rPr>
              <a:t>V. </a:t>
            </a:r>
            <a:r>
              <a:rPr lang="en-US" sz="2400" b="1" dirty="0" err="1">
                <a:solidFill>
                  <a:schemeClr val="hlink"/>
                </a:solidFill>
                <a:latin typeface="Times New Roman" pitchFamily="18" charset="0"/>
              </a:rPr>
              <a:t>Lưỡng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chiết</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nhân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tạo</a:t>
            </a:r>
            <a:endParaRPr lang="en-US" sz="2400" b="1" dirty="0">
              <a:solidFill>
                <a:schemeClr val="hlink"/>
              </a:solidFill>
              <a:latin typeface="Times New Roman" pitchFamily="18" charset="0"/>
            </a:endParaRPr>
          </a:p>
        </p:txBody>
      </p:sp>
      <p:sp>
        <p:nvSpPr>
          <p:cNvPr id="3" name="Rectangle 2"/>
          <p:cNvSpPr/>
          <p:nvPr/>
        </p:nvSpPr>
        <p:spPr>
          <a:xfrm>
            <a:off x="152400" y="1071265"/>
            <a:ext cx="8915400" cy="1938992"/>
          </a:xfrm>
          <a:prstGeom prst="rect">
            <a:avLst/>
          </a:prstGeom>
        </p:spPr>
        <p:txBody>
          <a:bodyPr wrap="square">
            <a:spAutoFit/>
          </a:bodyPr>
          <a:lstStyle/>
          <a:p>
            <a:pPr algn="just"/>
            <a:r>
              <a:rPr lang="en-US" dirty="0" smtClean="0">
                <a:latin typeface="Times New Roman" pitchFamily="18" charset="0"/>
              </a:rPr>
              <a:t> </a:t>
            </a:r>
            <a:r>
              <a:rPr lang="en-US" sz="2400" dirty="0" err="1">
                <a:latin typeface="Times New Roman" pitchFamily="18" charset="0"/>
              </a:rPr>
              <a:t>Bình</a:t>
            </a:r>
            <a:r>
              <a:rPr lang="en-US" sz="2400" dirty="0">
                <a:latin typeface="Times New Roman" pitchFamily="18" charset="0"/>
              </a:rPr>
              <a:t> </a:t>
            </a:r>
            <a:r>
              <a:rPr lang="en-US" sz="2400" dirty="0" err="1">
                <a:latin typeface="Times New Roman" pitchFamily="18" charset="0"/>
              </a:rPr>
              <a:t>thường</a:t>
            </a:r>
            <a:r>
              <a:rPr lang="en-US" sz="2400" dirty="0">
                <a:latin typeface="Times New Roman" pitchFamily="18" charset="0"/>
              </a:rPr>
              <a:t> </a:t>
            </a:r>
            <a:r>
              <a:rPr lang="en-US" sz="2400" dirty="0" err="1">
                <a:latin typeface="Times New Roman" pitchFamily="18" charset="0"/>
              </a:rPr>
              <a:t>các</a:t>
            </a:r>
            <a:r>
              <a:rPr lang="en-US" sz="2400" dirty="0">
                <a:latin typeface="Times New Roman" pitchFamily="18" charset="0"/>
              </a:rPr>
              <a:t> </a:t>
            </a:r>
            <a:r>
              <a:rPr lang="en-US" sz="2400" dirty="0" err="1">
                <a:latin typeface="Times New Roman" pitchFamily="18" charset="0"/>
              </a:rPr>
              <a:t>chất</a:t>
            </a:r>
            <a:r>
              <a:rPr lang="en-US" sz="2400" dirty="0">
                <a:latin typeface="Times New Roman" pitchFamily="18" charset="0"/>
              </a:rPr>
              <a:t> </a:t>
            </a:r>
            <a:r>
              <a:rPr lang="en-US" sz="2400" dirty="0" err="1">
                <a:latin typeface="Times New Roman" pitchFamily="18" charset="0"/>
              </a:rPr>
              <a:t>vô</a:t>
            </a:r>
            <a:r>
              <a:rPr lang="en-US" sz="2400" dirty="0">
                <a:latin typeface="Times New Roman" pitchFamily="18" charset="0"/>
              </a:rPr>
              <a:t> </a:t>
            </a:r>
            <a:r>
              <a:rPr lang="en-US" sz="2400" dirty="0" err="1" smtClean="0">
                <a:latin typeface="Times New Roman" pitchFamily="18" charset="0"/>
              </a:rPr>
              <a:t>định</a:t>
            </a:r>
            <a:r>
              <a:rPr lang="en-US" sz="2400" dirty="0" smtClean="0">
                <a:latin typeface="Times New Roman" pitchFamily="18" charset="0"/>
              </a:rPr>
              <a:t>  </a:t>
            </a:r>
            <a:r>
              <a:rPr lang="en-US" sz="2400" dirty="0" err="1">
                <a:latin typeface="Times New Roman" pitchFamily="18" charset="0"/>
              </a:rPr>
              <a:t>hình</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tính</a:t>
            </a:r>
            <a:r>
              <a:rPr lang="en-US" sz="2400" dirty="0">
                <a:latin typeface="Times New Roman" pitchFamily="18" charset="0"/>
              </a:rPr>
              <a:t> </a:t>
            </a:r>
            <a:r>
              <a:rPr lang="en-US" sz="2400" dirty="0" err="1">
                <a:latin typeface="Times New Roman" pitchFamily="18" charset="0"/>
              </a:rPr>
              <a:t>đẳng</a:t>
            </a:r>
            <a:r>
              <a:rPr lang="en-US" sz="2400" dirty="0">
                <a:latin typeface="Times New Roman" pitchFamily="18" charset="0"/>
              </a:rPr>
              <a:t> </a:t>
            </a:r>
            <a:r>
              <a:rPr lang="en-US" sz="2400" dirty="0" err="1">
                <a:latin typeface="Times New Roman" pitchFamily="18" charset="0"/>
              </a:rPr>
              <a:t>hướng</a:t>
            </a:r>
            <a:r>
              <a:rPr lang="en-US" sz="2400" dirty="0">
                <a:latin typeface="Times New Roman" pitchFamily="18" charset="0"/>
              </a:rPr>
              <a:t>, </a:t>
            </a:r>
            <a:r>
              <a:rPr lang="en-US" sz="2400" dirty="0" err="1">
                <a:latin typeface="Times New Roman" pitchFamily="18" charset="0"/>
              </a:rPr>
              <a:t>tuy</a:t>
            </a:r>
            <a:r>
              <a:rPr lang="en-US" sz="2400" dirty="0">
                <a:latin typeface="Times New Roman" pitchFamily="18" charset="0"/>
              </a:rPr>
              <a:t> </a:t>
            </a:r>
            <a:r>
              <a:rPr lang="en-US" sz="2400" dirty="0" err="1">
                <a:latin typeface="Times New Roman" pitchFamily="18" charset="0"/>
              </a:rPr>
              <a:t>nhiên</a:t>
            </a:r>
            <a:r>
              <a:rPr lang="en-US" sz="2400" dirty="0">
                <a:latin typeface="Times New Roman" pitchFamily="18" charset="0"/>
              </a:rPr>
              <a:t> </a:t>
            </a:r>
            <a:r>
              <a:rPr lang="en-US" sz="2400" dirty="0" err="1">
                <a:latin typeface="Times New Roman" pitchFamily="18" charset="0"/>
              </a:rPr>
              <a:t>khi</a:t>
            </a:r>
            <a:r>
              <a:rPr lang="en-US" sz="2400" dirty="0">
                <a:latin typeface="Times New Roman" pitchFamily="18" charset="0"/>
              </a:rPr>
              <a:t> </a:t>
            </a:r>
            <a:r>
              <a:rPr lang="en-US" sz="2400" dirty="0" err="1">
                <a:latin typeface="Times New Roman" pitchFamily="18" charset="0"/>
              </a:rPr>
              <a:t>bị</a:t>
            </a:r>
            <a:r>
              <a:rPr lang="en-US" sz="2400" dirty="0">
                <a:latin typeface="Times New Roman" pitchFamily="18" charset="0"/>
              </a:rPr>
              <a:t> </a:t>
            </a:r>
            <a:r>
              <a:rPr lang="en-US" sz="2400" dirty="0" err="1">
                <a:latin typeface="Times New Roman" pitchFamily="18" charset="0"/>
              </a:rPr>
              <a:t>biến</a:t>
            </a:r>
            <a:r>
              <a:rPr lang="en-US" sz="2400" dirty="0">
                <a:latin typeface="Times New Roman" pitchFamily="18" charset="0"/>
              </a:rPr>
              <a:t> </a:t>
            </a:r>
            <a:r>
              <a:rPr lang="en-US" sz="2400" dirty="0" err="1">
                <a:latin typeface="Times New Roman" pitchFamily="18" charset="0"/>
              </a:rPr>
              <a:t>dạng</a:t>
            </a:r>
            <a:r>
              <a:rPr lang="en-US" sz="2400" dirty="0">
                <a:latin typeface="Times New Roman" pitchFamily="18" charset="0"/>
              </a:rPr>
              <a:t> (</a:t>
            </a:r>
            <a:r>
              <a:rPr lang="en-US" sz="2400" dirty="0" err="1" smtClean="0">
                <a:latin typeface="Times New Roman" pitchFamily="18" charset="0"/>
              </a:rPr>
              <a:t>nén</a:t>
            </a:r>
            <a:r>
              <a:rPr lang="en-US" sz="2400" dirty="0" smtClean="0">
                <a:latin typeface="Times New Roman" pitchFamily="18" charset="0"/>
              </a:rPr>
              <a:t> </a:t>
            </a:r>
            <a:r>
              <a:rPr lang="en-US" sz="2400" dirty="0" err="1" smtClean="0">
                <a:latin typeface="Times New Roman" pitchFamily="18" charset="0"/>
              </a:rPr>
              <a:t>hoạc</a:t>
            </a:r>
            <a:r>
              <a:rPr lang="en-US" sz="2400" dirty="0" smtClean="0">
                <a:latin typeface="Times New Roman" pitchFamily="18" charset="0"/>
              </a:rPr>
              <a:t> </a:t>
            </a:r>
            <a:r>
              <a:rPr lang="en-US" sz="2400" dirty="0" err="1">
                <a:latin typeface="Times New Roman" pitchFamily="18" charset="0"/>
              </a:rPr>
              <a:t>kéo</a:t>
            </a:r>
            <a:r>
              <a:rPr lang="en-US" sz="2400" dirty="0">
                <a:latin typeface="Times New Roman" pitchFamily="18" charset="0"/>
              </a:rPr>
              <a:t> </a:t>
            </a:r>
            <a:r>
              <a:rPr lang="en-US" sz="2400" dirty="0" err="1">
                <a:latin typeface="Times New Roman" pitchFamily="18" charset="0"/>
              </a:rPr>
              <a:t>dãn</a:t>
            </a:r>
            <a:r>
              <a:rPr lang="en-US" sz="2400" dirty="0">
                <a:latin typeface="Times New Roman" pitchFamily="18" charset="0"/>
              </a:rPr>
              <a:t> </a:t>
            </a:r>
            <a:r>
              <a:rPr lang="en-US" sz="2400" dirty="0" err="1">
                <a:latin typeface="Times New Roman" pitchFamily="18" charset="0"/>
              </a:rPr>
              <a:t>theo</a:t>
            </a:r>
            <a:r>
              <a:rPr lang="en-US" sz="2400" dirty="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phương</a:t>
            </a:r>
            <a:r>
              <a:rPr lang="en-US" sz="2400" dirty="0">
                <a:latin typeface="Times New Roman" pitchFamily="18" charset="0"/>
              </a:rPr>
              <a:t> </a:t>
            </a:r>
            <a:r>
              <a:rPr lang="en-US" sz="2400" dirty="0" err="1">
                <a:latin typeface="Times New Roman" pitchFamily="18" charset="0"/>
              </a:rPr>
              <a:t>nào</a:t>
            </a:r>
            <a:r>
              <a:rPr lang="en-US" sz="2400" dirty="0">
                <a:latin typeface="Times New Roman" pitchFamily="18" charset="0"/>
              </a:rPr>
              <a:t> </a:t>
            </a:r>
            <a:r>
              <a:rPr lang="en-US" sz="2400" dirty="0" err="1" smtClean="0">
                <a:latin typeface="Times New Roman" pitchFamily="18" charset="0"/>
              </a:rPr>
              <a:t>đó</a:t>
            </a:r>
            <a:r>
              <a:rPr lang="en-US" sz="2400" dirty="0" smtClean="0">
                <a:latin typeface="Times New Roman" pitchFamily="18" charset="0"/>
              </a:rPr>
              <a:t>) </a:t>
            </a:r>
            <a:r>
              <a:rPr lang="en-US" sz="2400" dirty="0" err="1" smtClean="0">
                <a:latin typeface="Times New Roman" pitchFamily="18" charset="0"/>
              </a:rPr>
              <a:t>chúng</a:t>
            </a:r>
            <a:r>
              <a:rPr lang="en-US" sz="2400" dirty="0" smtClean="0">
                <a:latin typeface="Times New Roman" pitchFamily="18" charset="0"/>
              </a:rPr>
              <a:t> </a:t>
            </a:r>
            <a:r>
              <a:rPr lang="en-US" sz="2400" dirty="0" err="1">
                <a:latin typeface="Times New Roman" pitchFamily="18" charset="0"/>
              </a:rPr>
              <a:t>trở</a:t>
            </a:r>
            <a:r>
              <a:rPr lang="en-US" sz="2400" dirty="0">
                <a:latin typeface="Times New Roman" pitchFamily="18" charset="0"/>
              </a:rPr>
              <a:t> </a:t>
            </a:r>
            <a:r>
              <a:rPr lang="en-US" sz="2400" dirty="0" err="1">
                <a:latin typeface="Times New Roman" pitchFamily="18" charset="0"/>
              </a:rPr>
              <a:t>nên</a:t>
            </a:r>
            <a:r>
              <a:rPr lang="en-US" sz="2400" dirty="0">
                <a:latin typeface="Times New Roman" pitchFamily="18" charset="0"/>
              </a:rPr>
              <a:t> </a:t>
            </a:r>
            <a:r>
              <a:rPr lang="en-US" sz="2400" dirty="0" err="1">
                <a:latin typeface="Times New Roman" pitchFamily="18" charset="0"/>
              </a:rPr>
              <a:t>bất</a:t>
            </a:r>
            <a:r>
              <a:rPr lang="en-US" sz="2400" dirty="0">
                <a:latin typeface="Times New Roman" pitchFamily="18" charset="0"/>
              </a:rPr>
              <a:t> </a:t>
            </a:r>
            <a:r>
              <a:rPr lang="en-US" sz="2400" dirty="0" err="1" smtClean="0">
                <a:latin typeface="Times New Roman" pitchFamily="18" charset="0"/>
              </a:rPr>
              <a:t>đẳng</a:t>
            </a:r>
            <a:r>
              <a:rPr lang="en-US" sz="2400" dirty="0" smtClean="0">
                <a:latin typeface="Times New Roman" pitchFamily="18" charset="0"/>
              </a:rPr>
              <a:t> </a:t>
            </a:r>
            <a:r>
              <a:rPr lang="en-US" sz="2400" dirty="0" err="1">
                <a:latin typeface="Times New Roman" pitchFamily="18" charset="0"/>
              </a:rPr>
              <a:t>hướng</a:t>
            </a:r>
            <a:r>
              <a:rPr lang="en-US" sz="2400" dirty="0">
                <a:latin typeface="Times New Roman" pitchFamily="18" charset="0"/>
              </a:rPr>
              <a:t>, </a:t>
            </a:r>
            <a:r>
              <a:rPr lang="en-US" sz="2400" dirty="0" err="1">
                <a:latin typeface="Times New Roman" pitchFamily="18" charset="0"/>
              </a:rPr>
              <a:t>phương</a:t>
            </a:r>
            <a:r>
              <a:rPr lang="en-US" sz="2400" dirty="0">
                <a:latin typeface="Times New Roman" pitchFamily="18" charset="0"/>
              </a:rPr>
              <a:t> </a:t>
            </a:r>
            <a:r>
              <a:rPr lang="en-US" sz="2400" dirty="0" err="1">
                <a:latin typeface="Times New Roman" pitchFamily="18" charset="0"/>
              </a:rPr>
              <a:t>nén</a:t>
            </a:r>
            <a:r>
              <a:rPr lang="en-US" sz="2400" dirty="0">
                <a:latin typeface="Times New Roman" pitchFamily="18" charset="0"/>
              </a:rPr>
              <a:t> </a:t>
            </a:r>
            <a:r>
              <a:rPr lang="en-US" sz="2400" dirty="0" err="1">
                <a:latin typeface="Times New Roman" pitchFamily="18" charset="0"/>
              </a:rPr>
              <a:t>hoặc</a:t>
            </a:r>
            <a:r>
              <a:rPr lang="en-US" sz="2400" dirty="0">
                <a:latin typeface="Times New Roman" pitchFamily="18" charset="0"/>
              </a:rPr>
              <a:t> </a:t>
            </a:r>
            <a:r>
              <a:rPr lang="en-US" sz="2400" dirty="0" err="1">
                <a:latin typeface="Times New Roman" pitchFamily="18" charset="0"/>
              </a:rPr>
              <a:t>kéo</a:t>
            </a:r>
            <a:r>
              <a:rPr lang="en-US" sz="2400" dirty="0">
                <a:latin typeface="Times New Roman" pitchFamily="18" charset="0"/>
              </a:rPr>
              <a:t> </a:t>
            </a:r>
            <a:r>
              <a:rPr lang="en-US" sz="2400" dirty="0" err="1">
                <a:latin typeface="Times New Roman" pitchFamily="18" charset="0"/>
              </a:rPr>
              <a:t>dãn</a:t>
            </a:r>
            <a:r>
              <a:rPr lang="en-US" sz="2400" dirty="0">
                <a:latin typeface="Times New Roman" pitchFamily="18" charset="0"/>
              </a:rPr>
              <a:t> </a:t>
            </a:r>
            <a:r>
              <a:rPr lang="en-US" sz="2400" dirty="0" err="1">
                <a:latin typeface="Times New Roman" pitchFamily="18" charset="0"/>
              </a:rPr>
              <a:t>trở</a:t>
            </a:r>
            <a:r>
              <a:rPr lang="en-US" sz="2400" dirty="0">
                <a:latin typeface="Times New Roman" pitchFamily="18" charset="0"/>
              </a:rPr>
              <a:t> </a:t>
            </a:r>
            <a:r>
              <a:rPr lang="en-US" sz="2400" dirty="0" err="1">
                <a:latin typeface="Times New Roman" pitchFamily="18" charset="0"/>
              </a:rPr>
              <a:t>thành</a:t>
            </a:r>
            <a:r>
              <a:rPr lang="en-US" sz="2400" dirty="0">
                <a:latin typeface="Times New Roman" pitchFamily="18" charset="0"/>
              </a:rPr>
              <a:t> </a:t>
            </a:r>
            <a:r>
              <a:rPr lang="en-US" sz="2400" dirty="0" err="1">
                <a:latin typeface="Times New Roman" pitchFamily="18" charset="0"/>
              </a:rPr>
              <a:t>quang</a:t>
            </a:r>
            <a:r>
              <a:rPr lang="en-US" sz="2400" dirty="0">
                <a:latin typeface="Times New Roman" pitchFamily="18" charset="0"/>
              </a:rPr>
              <a:t> </a:t>
            </a:r>
            <a:r>
              <a:rPr lang="en-US" sz="2400" dirty="0" err="1" smtClean="0">
                <a:latin typeface="Times New Roman" pitchFamily="18" charset="0"/>
              </a:rPr>
              <a:t>trục</a:t>
            </a:r>
            <a:r>
              <a:rPr lang="en-US" sz="2400" dirty="0" smtClean="0">
                <a:latin typeface="Times New Roman" pitchFamily="18" charset="0"/>
              </a:rPr>
              <a:t> n</a:t>
            </a:r>
            <a:r>
              <a:rPr lang="en-US" sz="2400" baseline="-25000" dirty="0" smtClean="0">
                <a:latin typeface="Times New Roman" pitchFamily="18" charset="0"/>
              </a:rPr>
              <a:t>o </a:t>
            </a:r>
            <a:r>
              <a:rPr lang="en-US" sz="2400" dirty="0">
                <a:latin typeface="Times New Roman" pitchFamily="18" charset="0"/>
              </a:rPr>
              <a:t>– n</a:t>
            </a:r>
            <a:r>
              <a:rPr lang="en-US" sz="2400" baseline="-25000" dirty="0">
                <a:latin typeface="Times New Roman" pitchFamily="18" charset="0"/>
              </a:rPr>
              <a:t>e</a:t>
            </a:r>
            <a:r>
              <a:rPr lang="en-US" sz="2400" dirty="0">
                <a:latin typeface="Times New Roman" pitchFamily="18" charset="0"/>
              </a:rPr>
              <a:t> = </a:t>
            </a:r>
            <a:r>
              <a:rPr lang="en-US" sz="2400" dirty="0" err="1" smtClean="0">
                <a:latin typeface="Times New Roman" pitchFamily="18" charset="0"/>
              </a:rPr>
              <a:t>Cp</a:t>
            </a:r>
            <a:r>
              <a:rPr lang="en-US" sz="2400" dirty="0" smtClean="0">
                <a:latin typeface="Times New Roman" pitchFamily="18" charset="0"/>
              </a:rPr>
              <a:t>; C </a:t>
            </a:r>
            <a:r>
              <a:rPr lang="en-US" sz="2400" dirty="0" err="1">
                <a:latin typeface="Times New Roman" pitchFamily="18" charset="0"/>
              </a:rPr>
              <a:t>là</a:t>
            </a:r>
            <a:r>
              <a:rPr lang="en-US" sz="2400" dirty="0">
                <a:latin typeface="Times New Roman" pitchFamily="18" charset="0"/>
              </a:rPr>
              <a:t> </a:t>
            </a:r>
            <a:r>
              <a:rPr lang="en-US" sz="2400" dirty="0" err="1">
                <a:latin typeface="Times New Roman" pitchFamily="18" charset="0"/>
              </a:rPr>
              <a:t>hệ</a:t>
            </a:r>
            <a:r>
              <a:rPr lang="en-US" sz="2400" dirty="0">
                <a:latin typeface="Times New Roman" pitchFamily="18" charset="0"/>
              </a:rPr>
              <a:t> </a:t>
            </a:r>
            <a:r>
              <a:rPr lang="en-US" sz="2400" dirty="0" err="1">
                <a:latin typeface="Times New Roman" pitchFamily="18" charset="0"/>
              </a:rPr>
              <a:t>số</a:t>
            </a:r>
            <a:r>
              <a:rPr lang="en-US" sz="2400" dirty="0">
                <a:latin typeface="Times New Roman" pitchFamily="18" charset="0"/>
              </a:rPr>
              <a:t> </a:t>
            </a:r>
            <a:r>
              <a:rPr lang="en-US" sz="2400" dirty="0" err="1">
                <a:latin typeface="Times New Roman" pitchFamily="18" charset="0"/>
              </a:rPr>
              <a:t>tỷ</a:t>
            </a:r>
            <a:r>
              <a:rPr lang="en-US" sz="2400" dirty="0">
                <a:latin typeface="Times New Roman" pitchFamily="18" charset="0"/>
              </a:rPr>
              <a:t> </a:t>
            </a:r>
            <a:r>
              <a:rPr lang="en-US" sz="2400" dirty="0" err="1">
                <a:latin typeface="Times New Roman" pitchFamily="18" charset="0"/>
              </a:rPr>
              <a:t>lệ</a:t>
            </a:r>
            <a:r>
              <a:rPr lang="en-US" sz="2400" dirty="0">
                <a:latin typeface="Times New Roman" pitchFamily="18" charset="0"/>
              </a:rPr>
              <a:t> </a:t>
            </a:r>
            <a:r>
              <a:rPr lang="en-US" sz="2400" dirty="0" err="1">
                <a:latin typeface="Times New Roman" pitchFamily="18" charset="0"/>
              </a:rPr>
              <a:t>phụ</a:t>
            </a:r>
            <a:r>
              <a:rPr lang="en-US" sz="2400" dirty="0">
                <a:latin typeface="Times New Roman" pitchFamily="18" charset="0"/>
              </a:rPr>
              <a:t> </a:t>
            </a:r>
            <a:r>
              <a:rPr lang="en-US" sz="2400" dirty="0" err="1">
                <a:latin typeface="Times New Roman" pitchFamily="18" charset="0"/>
              </a:rPr>
              <a:t>thuộc</a:t>
            </a:r>
            <a:r>
              <a:rPr lang="en-US" sz="2400" dirty="0">
                <a:latin typeface="Times New Roman" pitchFamily="18" charset="0"/>
              </a:rPr>
              <a:t> </a:t>
            </a:r>
            <a:r>
              <a:rPr lang="en-US" sz="2400" dirty="0" err="1" smtClean="0">
                <a:latin typeface="Times New Roman" pitchFamily="18" charset="0"/>
              </a:rPr>
              <a:t>vào</a:t>
            </a:r>
            <a:r>
              <a:rPr lang="en-US" sz="2400" dirty="0" smtClean="0">
                <a:latin typeface="Times New Roman" pitchFamily="18" charset="0"/>
              </a:rPr>
              <a:t> </a:t>
            </a:r>
            <a:r>
              <a:rPr lang="en-US" sz="2400" dirty="0" err="1" smtClean="0">
                <a:latin typeface="Times New Roman" pitchFamily="18" charset="0"/>
              </a:rPr>
              <a:t>bản</a:t>
            </a:r>
            <a:r>
              <a:rPr lang="en-US" sz="2400" dirty="0" smtClean="0">
                <a:latin typeface="Times New Roman" pitchFamily="18" charset="0"/>
              </a:rPr>
              <a:t> </a:t>
            </a:r>
            <a:r>
              <a:rPr lang="en-US" sz="2400" dirty="0" err="1">
                <a:latin typeface="Times New Roman" pitchFamily="18" charset="0"/>
              </a:rPr>
              <a:t>chất</a:t>
            </a:r>
            <a:r>
              <a:rPr lang="en-US" sz="2400" dirty="0">
                <a:latin typeface="Times New Roman" pitchFamily="18" charset="0"/>
              </a:rPr>
              <a:t> </a:t>
            </a:r>
            <a:r>
              <a:rPr lang="en-US" sz="2400" dirty="0" err="1">
                <a:latin typeface="Times New Roman" pitchFamily="18" charset="0"/>
              </a:rPr>
              <a:t>vật</a:t>
            </a:r>
            <a:r>
              <a:rPr lang="en-US" sz="2400" dirty="0">
                <a:latin typeface="Times New Roman" pitchFamily="18" charset="0"/>
              </a:rPr>
              <a:t>, p </a:t>
            </a:r>
            <a:r>
              <a:rPr lang="en-US" sz="2400" dirty="0" err="1">
                <a:latin typeface="Times New Roman" pitchFamily="18" charset="0"/>
              </a:rPr>
              <a:t>là</a:t>
            </a:r>
            <a:r>
              <a:rPr lang="en-US" sz="2400" dirty="0">
                <a:latin typeface="Times New Roman" pitchFamily="18" charset="0"/>
              </a:rPr>
              <a:t> </a:t>
            </a:r>
            <a:r>
              <a:rPr lang="en-US" sz="2400" dirty="0" err="1">
                <a:latin typeface="Times New Roman" pitchFamily="18" charset="0"/>
              </a:rPr>
              <a:t>áp</a:t>
            </a:r>
            <a:r>
              <a:rPr lang="en-US" sz="2400" dirty="0">
                <a:latin typeface="Times New Roman" pitchFamily="18" charset="0"/>
              </a:rPr>
              <a:t> </a:t>
            </a:r>
            <a:r>
              <a:rPr lang="en-US" sz="2400" dirty="0" err="1">
                <a:latin typeface="Times New Roman" pitchFamily="18" charset="0"/>
              </a:rPr>
              <a:t>suất</a:t>
            </a:r>
            <a:r>
              <a:rPr lang="en-US" sz="2400" dirty="0">
                <a:latin typeface="Times New Roman" pitchFamily="18" charset="0"/>
              </a:rPr>
              <a:t> </a:t>
            </a:r>
            <a:r>
              <a:rPr lang="en-US" sz="2400" dirty="0" err="1">
                <a:latin typeface="Times New Roman" pitchFamily="18" charset="0"/>
              </a:rPr>
              <a:t>tác</a:t>
            </a:r>
            <a:r>
              <a:rPr lang="en-US" sz="2400" dirty="0">
                <a:latin typeface="Times New Roman" pitchFamily="18" charset="0"/>
              </a:rPr>
              <a:t> </a:t>
            </a:r>
            <a:r>
              <a:rPr lang="en-US" sz="2400" dirty="0" err="1" smtClean="0">
                <a:latin typeface="Times New Roman" pitchFamily="18" charset="0"/>
              </a:rPr>
              <a:t>dụng</a:t>
            </a:r>
            <a:r>
              <a:rPr lang="en-US" sz="2400" dirty="0" smtClean="0">
                <a:latin typeface="Times New Roman" pitchFamily="18" charset="0"/>
              </a:rPr>
              <a:t> </a:t>
            </a:r>
            <a:r>
              <a:rPr lang="en-US" sz="2400" dirty="0" err="1">
                <a:latin typeface="Times New Roman" pitchFamily="18" charset="0"/>
              </a:rPr>
              <a:t>lên</a:t>
            </a:r>
            <a:r>
              <a:rPr lang="en-US" sz="2400" dirty="0">
                <a:latin typeface="Times New Roman" pitchFamily="18" charset="0"/>
              </a:rPr>
              <a:t> </a:t>
            </a:r>
            <a:r>
              <a:rPr lang="en-US" sz="2400" dirty="0" err="1">
                <a:latin typeface="Times New Roman" pitchFamily="18" charset="0"/>
              </a:rPr>
              <a:t>vật</a:t>
            </a:r>
            <a:endParaRPr lang="en-US" sz="2400" dirty="0"/>
          </a:p>
        </p:txBody>
      </p:sp>
      <p:pic>
        <p:nvPicPr>
          <p:cNvPr id="7" name="Picture 4" descr="phan cu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228975"/>
            <a:ext cx="4343400" cy="307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52401" y="3010257"/>
            <a:ext cx="5383966" cy="461665"/>
          </a:xfrm>
          <a:prstGeom prst="rect">
            <a:avLst/>
          </a:prstGeom>
        </p:spPr>
        <p:txBody>
          <a:bodyPr wrap="square">
            <a:spAutoFit/>
          </a:bodyPr>
          <a:lstStyle/>
          <a:p>
            <a:pPr marL="609600" indent="-609600"/>
            <a:r>
              <a:rPr lang="en-US" sz="2400" dirty="0" err="1">
                <a:latin typeface="Times New Roman" pitchFamily="18" charset="0"/>
              </a:rPr>
              <a:t>Hiệu</a:t>
            </a:r>
            <a:r>
              <a:rPr lang="en-US" sz="2400" dirty="0">
                <a:latin typeface="Times New Roman" pitchFamily="18" charset="0"/>
              </a:rPr>
              <a:t> </a:t>
            </a:r>
            <a:r>
              <a:rPr lang="en-US" sz="2400" dirty="0" err="1">
                <a:latin typeface="Times New Roman" pitchFamily="18" charset="0"/>
              </a:rPr>
              <a:t>pha</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2 </a:t>
            </a:r>
            <a:r>
              <a:rPr lang="en-US" sz="2400" dirty="0" err="1">
                <a:latin typeface="Times New Roman" pitchFamily="18" charset="0"/>
              </a:rPr>
              <a:t>tia</a:t>
            </a:r>
            <a:r>
              <a:rPr lang="en-US" sz="2400" dirty="0">
                <a:latin typeface="Times New Roman" pitchFamily="18" charset="0"/>
              </a:rPr>
              <a:t>:</a:t>
            </a:r>
          </a:p>
        </p:txBody>
      </p:sp>
      <p:graphicFrame>
        <p:nvGraphicFramePr>
          <p:cNvPr id="8" name="Object 7"/>
          <p:cNvGraphicFramePr>
            <a:graphicFrameLocks noChangeAspect="1"/>
          </p:cNvGraphicFramePr>
          <p:nvPr>
            <p:extLst>
              <p:ext uri="{D42A27DB-BD31-4B8C-83A1-F6EECF244321}">
                <p14:modId xmlns:p14="http://schemas.microsoft.com/office/powerpoint/2010/main" val="4063483596"/>
              </p:ext>
            </p:extLst>
          </p:nvPr>
        </p:nvGraphicFramePr>
        <p:xfrm>
          <a:off x="119130" y="4495800"/>
          <a:ext cx="4038600" cy="869950"/>
        </p:xfrm>
        <a:graphic>
          <a:graphicData uri="http://schemas.openxmlformats.org/presentationml/2006/ole">
            <mc:AlternateContent xmlns:mc="http://schemas.openxmlformats.org/markup-compatibility/2006">
              <mc:Choice xmlns:v="urn:schemas-microsoft-com:vml" Requires="v">
                <p:oleObj spid="_x0000_s8221" name="Equation" r:id="rId4" imgW="1828800" imgH="393700" progId="Equation.3">
                  <p:embed/>
                </p:oleObj>
              </mc:Choice>
              <mc:Fallback>
                <p:oleObj name="Equation" r:id="rId4" imgW="1828800" imgH="3937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130" y="4495800"/>
                        <a:ext cx="4038600"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545837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09600"/>
            <a:ext cx="8915400" cy="1200329"/>
          </a:xfrm>
          <a:prstGeom prst="rect">
            <a:avLst/>
          </a:prstGeom>
        </p:spPr>
        <p:txBody>
          <a:bodyPr wrap="square">
            <a:spAutoFit/>
          </a:bodyPr>
          <a:lstStyle/>
          <a:p>
            <a:pPr algn="just"/>
            <a:r>
              <a:rPr lang="en-US" sz="2400" b="1" i="1" dirty="0">
                <a:latin typeface="Times New Roman" pitchFamily="18" charset="0"/>
              </a:rPr>
              <a:t>2. </a:t>
            </a:r>
            <a:r>
              <a:rPr lang="en-US" sz="2400" b="1" i="1" dirty="0" err="1">
                <a:latin typeface="Times New Roman" pitchFamily="18" charset="0"/>
              </a:rPr>
              <a:t>Lưỡng</a:t>
            </a:r>
            <a:r>
              <a:rPr lang="en-US" sz="2400" b="1" i="1" dirty="0">
                <a:latin typeface="Times New Roman" pitchFamily="18" charset="0"/>
              </a:rPr>
              <a:t> </a:t>
            </a:r>
            <a:r>
              <a:rPr lang="en-US" sz="2400" b="1" i="1" dirty="0" err="1">
                <a:latin typeface="Times New Roman" pitchFamily="18" charset="0"/>
              </a:rPr>
              <a:t>chiết</a:t>
            </a:r>
            <a:r>
              <a:rPr lang="en-US" sz="2400" b="1" i="1" dirty="0">
                <a:latin typeface="Times New Roman" pitchFamily="18" charset="0"/>
              </a:rPr>
              <a:t> do </a:t>
            </a:r>
            <a:r>
              <a:rPr lang="en-US" sz="2400" b="1" i="1" dirty="0" err="1">
                <a:latin typeface="Times New Roman" pitchFamily="18" charset="0"/>
              </a:rPr>
              <a:t>điện</a:t>
            </a:r>
            <a:r>
              <a:rPr lang="en-US" sz="2400" b="1" i="1" dirty="0">
                <a:latin typeface="Times New Roman" pitchFamily="18" charset="0"/>
              </a:rPr>
              <a:t> </a:t>
            </a:r>
            <a:r>
              <a:rPr lang="en-US" sz="2400" b="1" i="1" dirty="0" err="1">
                <a:latin typeface="Times New Roman" pitchFamily="18" charset="0"/>
              </a:rPr>
              <a:t>trường</a:t>
            </a:r>
            <a:r>
              <a:rPr lang="en-US" sz="2400" dirty="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số</a:t>
            </a:r>
            <a:r>
              <a:rPr lang="en-US" sz="2400" dirty="0">
                <a:latin typeface="Times New Roman" pitchFamily="18" charset="0"/>
              </a:rPr>
              <a:t> </a:t>
            </a:r>
            <a:r>
              <a:rPr lang="en-US" sz="2400" dirty="0" err="1">
                <a:latin typeface="Times New Roman" pitchFamily="18" charset="0"/>
              </a:rPr>
              <a:t>chất</a:t>
            </a:r>
            <a:r>
              <a:rPr lang="en-US" sz="2400" dirty="0">
                <a:latin typeface="Times New Roman" pitchFamily="18" charset="0"/>
              </a:rPr>
              <a:t> </a:t>
            </a:r>
            <a:r>
              <a:rPr lang="en-US" sz="2400" dirty="0" err="1">
                <a:latin typeface="Times New Roman" pitchFamily="18" charset="0"/>
              </a:rPr>
              <a:t>lỏng</a:t>
            </a:r>
            <a:r>
              <a:rPr lang="en-US" sz="2400" dirty="0">
                <a:latin typeface="Times New Roman" pitchFamily="18" charset="0"/>
              </a:rPr>
              <a:t> </a:t>
            </a:r>
            <a:r>
              <a:rPr lang="en-US" sz="2400" dirty="0" err="1">
                <a:latin typeface="Times New Roman" pitchFamily="18" charset="0"/>
              </a:rPr>
              <a:t>như</a:t>
            </a:r>
            <a:r>
              <a:rPr lang="en-US" sz="2400" dirty="0">
                <a:latin typeface="Times New Roman" pitchFamily="18" charset="0"/>
              </a:rPr>
              <a:t> </a:t>
            </a:r>
            <a:r>
              <a:rPr lang="en-US" sz="2400" dirty="0" err="1" smtClean="0">
                <a:latin typeface="Times New Roman" pitchFamily="18" charset="0"/>
              </a:rPr>
              <a:t>sunfat</a:t>
            </a:r>
            <a:r>
              <a:rPr lang="en-US" sz="2400" dirty="0" smtClean="0">
                <a:latin typeface="Times New Roman" pitchFamily="18" charset="0"/>
              </a:rPr>
              <a:t>  </a:t>
            </a:r>
            <a:r>
              <a:rPr lang="en-US" sz="2400" dirty="0" err="1">
                <a:latin typeface="Times New Roman" pitchFamily="18" charset="0"/>
              </a:rPr>
              <a:t>cacbon</a:t>
            </a:r>
            <a:r>
              <a:rPr lang="en-US" sz="2400" dirty="0">
                <a:latin typeface="Times New Roman" pitchFamily="18" charset="0"/>
              </a:rPr>
              <a:t>, </a:t>
            </a:r>
            <a:r>
              <a:rPr lang="en-US" sz="2400" dirty="0" err="1">
                <a:latin typeface="Times New Roman" pitchFamily="18" charset="0"/>
              </a:rPr>
              <a:t>benzôn</a:t>
            </a:r>
            <a:r>
              <a:rPr lang="en-US" sz="2400" dirty="0">
                <a:latin typeface="Times New Roman" pitchFamily="18" charset="0"/>
              </a:rPr>
              <a:t>,… </a:t>
            </a:r>
            <a:r>
              <a:rPr lang="en-US" sz="2400" dirty="0" err="1">
                <a:latin typeface="Times New Roman" pitchFamily="18" charset="0"/>
              </a:rPr>
              <a:t>chịu</a:t>
            </a:r>
            <a:r>
              <a:rPr lang="en-US" sz="2400" dirty="0">
                <a:latin typeface="Times New Roman" pitchFamily="18" charset="0"/>
              </a:rPr>
              <a:t> </a:t>
            </a:r>
            <a:r>
              <a:rPr lang="en-US" sz="2400" dirty="0" err="1">
                <a:latin typeface="Times New Roman" pitchFamily="18" charset="0"/>
              </a:rPr>
              <a:t>tác</a:t>
            </a:r>
            <a:r>
              <a:rPr lang="en-US" sz="2400" dirty="0">
                <a:latin typeface="Times New Roman" pitchFamily="18" charset="0"/>
              </a:rPr>
              <a:t> </a:t>
            </a:r>
            <a:r>
              <a:rPr lang="en-US" sz="2400" dirty="0" err="1">
                <a:latin typeface="Times New Roman" pitchFamily="18" charset="0"/>
              </a:rPr>
              <a:t>dụng</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điện</a:t>
            </a:r>
            <a:r>
              <a:rPr lang="en-US" sz="2400" dirty="0">
                <a:latin typeface="Times New Roman" pitchFamily="18" charset="0"/>
              </a:rPr>
              <a:t> </a:t>
            </a:r>
            <a:r>
              <a:rPr lang="en-US" sz="2400" dirty="0" err="1">
                <a:latin typeface="Times New Roman" pitchFamily="18" charset="0"/>
              </a:rPr>
              <a:t>trường</a:t>
            </a:r>
            <a:r>
              <a:rPr lang="en-US" sz="2400" dirty="0">
                <a:latin typeface="Times New Roman" pitchFamily="18" charset="0"/>
              </a:rPr>
              <a:t> </a:t>
            </a:r>
            <a:r>
              <a:rPr lang="en-US" sz="2400" dirty="0" err="1">
                <a:latin typeface="Times New Roman" pitchFamily="18" charset="0"/>
              </a:rPr>
              <a:t>thì</a:t>
            </a:r>
            <a:r>
              <a:rPr lang="en-US" sz="2400" dirty="0">
                <a:latin typeface="Times New Roman" pitchFamily="18" charset="0"/>
              </a:rPr>
              <a:t> </a:t>
            </a:r>
            <a:r>
              <a:rPr lang="en-US" sz="2400" dirty="0" err="1" smtClean="0">
                <a:latin typeface="Times New Roman" pitchFamily="18" charset="0"/>
              </a:rPr>
              <a:t>trở</a:t>
            </a:r>
            <a:r>
              <a:rPr lang="en-US" sz="2400" dirty="0" smtClean="0">
                <a:latin typeface="Times New Roman" pitchFamily="18" charset="0"/>
              </a:rPr>
              <a:t>  </a:t>
            </a:r>
            <a:r>
              <a:rPr lang="en-US" sz="2400" dirty="0" err="1">
                <a:latin typeface="Times New Roman" pitchFamily="18" charset="0"/>
              </a:rPr>
              <a:t>thành</a:t>
            </a:r>
            <a:r>
              <a:rPr lang="en-US" sz="2400" dirty="0">
                <a:latin typeface="Times New Roman" pitchFamily="18" charset="0"/>
              </a:rPr>
              <a:t> </a:t>
            </a:r>
            <a:r>
              <a:rPr lang="en-US" sz="2400" dirty="0" err="1">
                <a:latin typeface="Times New Roman" pitchFamily="18" charset="0"/>
              </a:rPr>
              <a:t>bất</a:t>
            </a:r>
            <a:r>
              <a:rPr lang="en-US" sz="2400" dirty="0">
                <a:latin typeface="Times New Roman" pitchFamily="18" charset="0"/>
              </a:rPr>
              <a:t> </a:t>
            </a:r>
            <a:r>
              <a:rPr lang="en-US" sz="2400" dirty="0" err="1">
                <a:latin typeface="Times New Roman" pitchFamily="18" charset="0"/>
              </a:rPr>
              <a:t>đẳng</a:t>
            </a:r>
            <a:r>
              <a:rPr lang="en-US" sz="2400" dirty="0">
                <a:latin typeface="Times New Roman" pitchFamily="18" charset="0"/>
              </a:rPr>
              <a:t> </a:t>
            </a:r>
            <a:r>
              <a:rPr lang="en-US" sz="2400" dirty="0" err="1">
                <a:latin typeface="Times New Roman" pitchFamily="18" charset="0"/>
              </a:rPr>
              <a:t>hướng</a:t>
            </a:r>
            <a:r>
              <a:rPr lang="en-US" sz="2400" dirty="0">
                <a:latin typeface="Times New Roman" pitchFamily="18" charset="0"/>
              </a:rPr>
              <a:t>.</a:t>
            </a:r>
          </a:p>
        </p:txBody>
      </p:sp>
      <p:pic>
        <p:nvPicPr>
          <p:cNvPr id="5" name="Picture 4" descr="k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144" y="1809929"/>
            <a:ext cx="5109511" cy="108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76200" y="3200400"/>
            <a:ext cx="8915400" cy="1477328"/>
          </a:xfrm>
          <a:prstGeom prst="rect">
            <a:avLst/>
          </a:prstGeom>
          <a:noFill/>
        </p:spPr>
        <p:txBody>
          <a:bodyPr wrap="square" rtlCol="0">
            <a:spAutoFit/>
          </a:bodyPr>
          <a:lstStyle/>
          <a:p>
            <a:pPr algn="just"/>
            <a:r>
              <a:rPr lang="en-US" sz="2400" dirty="0" err="1">
                <a:latin typeface="Times New Roman" pitchFamily="18" charset="0"/>
              </a:rPr>
              <a:t>Khi</a:t>
            </a:r>
            <a:r>
              <a:rPr lang="en-US" sz="2400" dirty="0">
                <a:latin typeface="Times New Roman" pitchFamily="18" charset="0"/>
              </a:rPr>
              <a:t> </a:t>
            </a:r>
            <a:r>
              <a:rPr lang="en-US" sz="2400" dirty="0" err="1">
                <a:latin typeface="Times New Roman" pitchFamily="18" charset="0"/>
              </a:rPr>
              <a:t>chưa</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điện</a:t>
            </a:r>
            <a:r>
              <a:rPr lang="en-US" sz="2400" dirty="0">
                <a:latin typeface="Times New Roman" pitchFamily="18" charset="0"/>
              </a:rPr>
              <a:t> </a:t>
            </a:r>
            <a:r>
              <a:rPr lang="en-US" sz="2400" dirty="0" err="1">
                <a:latin typeface="Times New Roman" pitchFamily="18" charset="0"/>
              </a:rPr>
              <a:t>trường</a:t>
            </a:r>
            <a:r>
              <a:rPr lang="en-US" sz="2400" dirty="0">
                <a:latin typeface="Times New Roman" pitchFamily="18" charset="0"/>
              </a:rPr>
              <a:t> </a:t>
            </a:r>
            <a:r>
              <a:rPr lang="en-US" sz="2400" dirty="0" err="1">
                <a:latin typeface="Times New Roman" pitchFamily="18" charset="0"/>
              </a:rPr>
              <a:t>tác</a:t>
            </a:r>
            <a:r>
              <a:rPr lang="en-US" sz="2400" dirty="0">
                <a:latin typeface="Times New Roman" pitchFamily="18" charset="0"/>
              </a:rPr>
              <a:t> </a:t>
            </a:r>
            <a:r>
              <a:rPr lang="en-US" sz="2400" dirty="0" err="1">
                <a:latin typeface="Times New Roman" pitchFamily="18" charset="0"/>
              </a:rPr>
              <a:t>dụng</a:t>
            </a:r>
            <a:r>
              <a:rPr lang="en-US" sz="2400" dirty="0">
                <a:latin typeface="Times New Roman" pitchFamily="18" charset="0"/>
              </a:rPr>
              <a:t> </a:t>
            </a:r>
            <a:r>
              <a:rPr lang="en-US" sz="2400" dirty="0" err="1">
                <a:latin typeface="Times New Roman" pitchFamily="18" charset="0"/>
              </a:rPr>
              <a:t>các</a:t>
            </a:r>
            <a:r>
              <a:rPr lang="en-US" sz="2400" dirty="0">
                <a:latin typeface="Times New Roman" pitchFamily="18" charset="0"/>
              </a:rPr>
              <a:t> </a:t>
            </a:r>
            <a:r>
              <a:rPr lang="en-US" sz="2400" dirty="0" err="1">
                <a:latin typeface="Times New Roman" pitchFamily="18" charset="0"/>
              </a:rPr>
              <a:t>phân</a:t>
            </a:r>
            <a:r>
              <a:rPr lang="en-US" sz="2400" dirty="0">
                <a:latin typeface="Times New Roman" pitchFamily="18" charset="0"/>
              </a:rPr>
              <a:t> </a:t>
            </a:r>
            <a:r>
              <a:rPr lang="en-US" sz="2400" dirty="0" err="1">
                <a:latin typeface="Times New Roman" pitchFamily="18" charset="0"/>
              </a:rPr>
              <a:t>tử</a:t>
            </a:r>
            <a:r>
              <a:rPr lang="en-US" sz="2400" dirty="0">
                <a:latin typeface="Times New Roman" pitchFamily="18" charset="0"/>
              </a:rPr>
              <a:t> </a:t>
            </a:r>
            <a:r>
              <a:rPr lang="en-US" sz="2400" dirty="0" err="1">
                <a:latin typeface="Times New Roman" pitchFamily="18" charset="0"/>
              </a:rPr>
              <a:t>chuyển</a:t>
            </a:r>
            <a:r>
              <a:rPr lang="en-US" sz="2400" dirty="0">
                <a:latin typeface="Times New Roman" pitchFamily="18" charset="0"/>
              </a:rPr>
              <a:t> </a:t>
            </a:r>
            <a:r>
              <a:rPr lang="en-US" sz="2400" dirty="0" err="1" smtClean="0">
                <a:latin typeface="Times New Roman" pitchFamily="18" charset="0"/>
              </a:rPr>
              <a:t>động</a:t>
            </a:r>
            <a:r>
              <a:rPr lang="en-US" sz="2400" dirty="0" smtClean="0">
                <a:latin typeface="Times New Roman" pitchFamily="18" charset="0"/>
              </a:rPr>
              <a:t>  </a:t>
            </a:r>
            <a:r>
              <a:rPr lang="en-US" sz="2400" dirty="0" err="1">
                <a:latin typeface="Times New Roman" pitchFamily="18" charset="0"/>
              </a:rPr>
              <a:t>hỗn</a:t>
            </a:r>
            <a:r>
              <a:rPr lang="en-US" sz="2400" dirty="0">
                <a:latin typeface="Times New Roman" pitchFamily="18" charset="0"/>
              </a:rPr>
              <a:t> </a:t>
            </a:r>
            <a:r>
              <a:rPr lang="en-US" sz="2400" dirty="0" err="1">
                <a:latin typeface="Times New Roman" pitchFamily="18" charset="0"/>
              </a:rPr>
              <a:t>loạn</a:t>
            </a:r>
            <a:r>
              <a:rPr lang="en-US" sz="2400" dirty="0">
                <a:latin typeface="Times New Roman" pitchFamily="18" charset="0"/>
              </a:rPr>
              <a:t>, </a:t>
            </a:r>
            <a:r>
              <a:rPr lang="en-US" sz="2400" dirty="0" err="1">
                <a:latin typeface="Times New Roman" pitchFamily="18" charset="0"/>
              </a:rPr>
              <a:t>khi</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điện</a:t>
            </a:r>
            <a:r>
              <a:rPr lang="en-US" sz="2400" dirty="0">
                <a:latin typeface="Times New Roman" pitchFamily="18" charset="0"/>
              </a:rPr>
              <a:t> </a:t>
            </a:r>
            <a:r>
              <a:rPr lang="en-US" sz="2400" dirty="0" err="1">
                <a:latin typeface="Times New Roman" pitchFamily="18" charset="0"/>
              </a:rPr>
              <a:t>trường</a:t>
            </a:r>
            <a:r>
              <a:rPr lang="en-US" sz="2400" dirty="0">
                <a:latin typeface="Times New Roman" pitchFamily="18" charset="0"/>
              </a:rPr>
              <a:t> </a:t>
            </a:r>
            <a:r>
              <a:rPr lang="en-US" sz="2400" dirty="0" err="1">
                <a:latin typeface="Times New Roman" pitchFamily="18" charset="0"/>
              </a:rPr>
              <a:t>tác</a:t>
            </a:r>
            <a:r>
              <a:rPr lang="en-US" sz="2400" dirty="0">
                <a:latin typeface="Times New Roman" pitchFamily="18" charset="0"/>
              </a:rPr>
              <a:t> </a:t>
            </a:r>
            <a:r>
              <a:rPr lang="en-US" sz="2400" dirty="0" err="1">
                <a:latin typeface="Times New Roman" pitchFamily="18" charset="0"/>
              </a:rPr>
              <a:t>dụng</a:t>
            </a:r>
            <a:r>
              <a:rPr lang="en-US" sz="2400" dirty="0">
                <a:latin typeface="Times New Roman" pitchFamily="18" charset="0"/>
              </a:rPr>
              <a:t> </a:t>
            </a:r>
            <a:r>
              <a:rPr lang="en-US" sz="2400" dirty="0" err="1">
                <a:latin typeface="Times New Roman" pitchFamily="18" charset="0"/>
              </a:rPr>
              <a:t>các</a:t>
            </a:r>
            <a:r>
              <a:rPr lang="en-US" sz="2400" dirty="0">
                <a:latin typeface="Times New Roman" pitchFamily="18" charset="0"/>
              </a:rPr>
              <a:t> </a:t>
            </a:r>
            <a:r>
              <a:rPr lang="en-US" sz="2400" dirty="0" err="1">
                <a:latin typeface="Times New Roman" pitchFamily="18" charset="0"/>
              </a:rPr>
              <a:t>phân</a:t>
            </a:r>
            <a:r>
              <a:rPr lang="en-US" sz="2400" dirty="0">
                <a:latin typeface="Times New Roman" pitchFamily="18" charset="0"/>
              </a:rPr>
              <a:t> </a:t>
            </a:r>
            <a:r>
              <a:rPr lang="en-US" sz="2400" dirty="0" err="1">
                <a:latin typeface="Times New Roman" pitchFamily="18" charset="0"/>
              </a:rPr>
              <a:t>tử</a:t>
            </a:r>
            <a:r>
              <a:rPr lang="en-US" sz="2400" dirty="0">
                <a:latin typeface="Times New Roman" pitchFamily="18" charset="0"/>
              </a:rPr>
              <a:t> </a:t>
            </a:r>
            <a:r>
              <a:rPr lang="en-US" sz="2400" dirty="0" err="1">
                <a:latin typeface="Times New Roman" pitchFamily="18" charset="0"/>
              </a:rPr>
              <a:t>nằm</a:t>
            </a:r>
            <a:r>
              <a:rPr lang="en-US" sz="2400" dirty="0">
                <a:latin typeface="Times New Roman" pitchFamily="18" charset="0"/>
              </a:rPr>
              <a:t> </a:t>
            </a:r>
            <a:r>
              <a:rPr lang="en-US" sz="2400" dirty="0" err="1">
                <a:latin typeface="Times New Roman" pitchFamily="18" charset="0"/>
              </a:rPr>
              <a:t>dọc</a:t>
            </a:r>
            <a:r>
              <a:rPr lang="en-US" sz="2400" dirty="0">
                <a:latin typeface="Times New Roman" pitchFamily="18" charset="0"/>
              </a:rPr>
              <a:t> </a:t>
            </a:r>
            <a:r>
              <a:rPr lang="en-US" sz="2400" dirty="0" err="1" smtClean="0">
                <a:latin typeface="Times New Roman" pitchFamily="18" charset="0"/>
              </a:rPr>
              <a:t>theo</a:t>
            </a:r>
            <a:r>
              <a:rPr lang="en-US" sz="2400" dirty="0" smtClean="0">
                <a:latin typeface="Times New Roman" pitchFamily="18" charset="0"/>
              </a:rPr>
              <a:t> </a:t>
            </a:r>
            <a:r>
              <a:rPr lang="en-US" sz="2400" dirty="0" err="1">
                <a:latin typeface="Times New Roman" pitchFamily="18" charset="0"/>
              </a:rPr>
              <a:t>đường</a:t>
            </a:r>
            <a:r>
              <a:rPr lang="en-US" sz="2400" dirty="0">
                <a:latin typeface="Times New Roman" pitchFamily="18" charset="0"/>
              </a:rPr>
              <a:t> </a:t>
            </a:r>
            <a:r>
              <a:rPr lang="en-US" sz="2400" dirty="0" err="1">
                <a:latin typeface="Times New Roman" pitchFamily="18" charset="0"/>
              </a:rPr>
              <a:t>sức</a:t>
            </a:r>
            <a:r>
              <a:rPr lang="en-US" sz="2400" dirty="0">
                <a:latin typeface="Times New Roman" pitchFamily="18" charset="0"/>
              </a:rPr>
              <a:t> </a:t>
            </a:r>
            <a:r>
              <a:rPr lang="en-US" sz="2400" dirty="0" err="1">
                <a:latin typeface="Times New Roman" pitchFamily="18" charset="0"/>
              </a:rPr>
              <a:t>điện</a:t>
            </a:r>
            <a:r>
              <a:rPr lang="en-US" sz="2400" dirty="0">
                <a:latin typeface="Times New Roman" pitchFamily="18" charset="0"/>
              </a:rPr>
              <a:t> </a:t>
            </a:r>
            <a:r>
              <a:rPr lang="en-US" sz="2400" dirty="0" err="1">
                <a:latin typeface="Times New Roman" pitchFamily="18" charset="0"/>
              </a:rPr>
              <a:t>trường</a:t>
            </a:r>
            <a:r>
              <a:rPr lang="en-US" sz="2400" dirty="0">
                <a:latin typeface="Times New Roman" pitchFamily="18" charset="0"/>
              </a:rPr>
              <a:t>, </a:t>
            </a:r>
            <a:r>
              <a:rPr lang="en-US" sz="2400" dirty="0" err="1">
                <a:latin typeface="Times New Roman" pitchFamily="18" charset="0"/>
              </a:rPr>
              <a:t>quang</a:t>
            </a:r>
            <a:r>
              <a:rPr lang="en-US" sz="2400" dirty="0">
                <a:latin typeface="Times New Roman" pitchFamily="18" charset="0"/>
              </a:rPr>
              <a:t> </a:t>
            </a:r>
            <a:r>
              <a:rPr lang="en-US" sz="2400" dirty="0" err="1">
                <a:latin typeface="Times New Roman" pitchFamily="18" charset="0"/>
              </a:rPr>
              <a:t>trục</a:t>
            </a:r>
            <a:r>
              <a:rPr lang="en-US" sz="2400" dirty="0">
                <a:latin typeface="Times New Roman" pitchFamily="18" charset="0"/>
              </a:rPr>
              <a:t> </a:t>
            </a:r>
            <a:r>
              <a:rPr lang="en-US" sz="2400" dirty="0" err="1">
                <a:latin typeface="Times New Roman" pitchFamily="18" charset="0"/>
              </a:rPr>
              <a:t>là</a:t>
            </a:r>
            <a:r>
              <a:rPr lang="en-US" sz="2400" dirty="0">
                <a:latin typeface="Times New Roman" pitchFamily="18" charset="0"/>
              </a:rPr>
              <a:t> </a:t>
            </a:r>
            <a:r>
              <a:rPr lang="en-US" sz="2400" dirty="0" err="1">
                <a:latin typeface="Times New Roman" pitchFamily="18" charset="0"/>
              </a:rPr>
              <a:t>phương</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smtClean="0">
                <a:latin typeface="Times New Roman" pitchFamily="18" charset="0"/>
              </a:rPr>
              <a:t>đường</a:t>
            </a:r>
            <a:r>
              <a:rPr lang="en-US" sz="2400" dirty="0" smtClean="0">
                <a:latin typeface="Times New Roman" pitchFamily="18" charset="0"/>
              </a:rPr>
              <a:t> </a:t>
            </a:r>
            <a:r>
              <a:rPr lang="en-US" sz="2400" dirty="0" err="1" smtClean="0">
                <a:latin typeface="Times New Roman" pitchFamily="18" charset="0"/>
              </a:rPr>
              <a:t>sức</a:t>
            </a:r>
            <a:r>
              <a:rPr lang="en-US" sz="2400" dirty="0" smtClean="0">
                <a:latin typeface="Times New Roman" pitchFamily="18" charset="0"/>
              </a:rPr>
              <a:t> </a:t>
            </a:r>
            <a:r>
              <a:rPr lang="en-US" sz="2400" dirty="0" err="1">
                <a:latin typeface="Times New Roman" pitchFamily="18" charset="0"/>
              </a:rPr>
              <a:t>điện</a:t>
            </a:r>
            <a:r>
              <a:rPr lang="en-US" sz="2400" dirty="0">
                <a:latin typeface="Times New Roman" pitchFamily="18" charset="0"/>
              </a:rPr>
              <a:t> </a:t>
            </a:r>
            <a:r>
              <a:rPr lang="en-US" sz="2400" dirty="0" err="1">
                <a:latin typeface="Times New Roman" pitchFamily="18" charset="0"/>
              </a:rPr>
              <a:t>trường</a:t>
            </a:r>
            <a:r>
              <a:rPr lang="en-US" sz="2400" dirty="0">
                <a:latin typeface="Times New Roman" pitchFamily="18" charset="0"/>
              </a:rPr>
              <a:t>.</a:t>
            </a:r>
          </a:p>
          <a:p>
            <a:endParaRPr lang="en-US" dirty="0"/>
          </a:p>
        </p:txBody>
      </p:sp>
      <p:sp>
        <p:nvSpPr>
          <p:cNvPr id="7" name="Rectangle 6"/>
          <p:cNvSpPr/>
          <p:nvPr/>
        </p:nvSpPr>
        <p:spPr>
          <a:xfrm>
            <a:off x="228600" y="4493062"/>
            <a:ext cx="4971233" cy="461665"/>
          </a:xfrm>
          <a:prstGeom prst="rect">
            <a:avLst/>
          </a:prstGeom>
        </p:spPr>
        <p:txBody>
          <a:bodyPr wrap="none">
            <a:spAutoFit/>
          </a:bodyPr>
          <a:lstStyle/>
          <a:p>
            <a:r>
              <a:rPr lang="en-US" sz="2400" dirty="0" err="1">
                <a:latin typeface="Times New Roman" pitchFamily="18" charset="0"/>
              </a:rPr>
              <a:t>Đối</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ánh</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đơn</a:t>
            </a:r>
            <a:r>
              <a:rPr lang="en-US" sz="2400" dirty="0">
                <a:latin typeface="Times New Roman" pitchFamily="18" charset="0"/>
              </a:rPr>
              <a:t> </a:t>
            </a:r>
            <a:r>
              <a:rPr lang="en-US" sz="2400" dirty="0" err="1">
                <a:latin typeface="Times New Roman" pitchFamily="18" charset="0"/>
              </a:rPr>
              <a:t>sắc:n</a:t>
            </a:r>
            <a:r>
              <a:rPr lang="en-US" sz="2400" baseline="-25000" dirty="0" err="1">
                <a:latin typeface="Times New Roman" pitchFamily="18" charset="0"/>
              </a:rPr>
              <a:t>o</a:t>
            </a:r>
            <a:r>
              <a:rPr lang="en-US" sz="2400" dirty="0">
                <a:latin typeface="Times New Roman" pitchFamily="18" charset="0"/>
              </a:rPr>
              <a:t> – n</a:t>
            </a:r>
            <a:r>
              <a:rPr lang="en-US" sz="2400" baseline="-25000" dirty="0">
                <a:latin typeface="Times New Roman" pitchFamily="18" charset="0"/>
              </a:rPr>
              <a:t>e</a:t>
            </a:r>
            <a:r>
              <a:rPr lang="en-US" sz="2400" dirty="0">
                <a:latin typeface="Times New Roman" pitchFamily="18" charset="0"/>
              </a:rPr>
              <a:t> = kE</a:t>
            </a:r>
            <a:r>
              <a:rPr lang="en-US" sz="2400" baseline="30000" dirty="0">
                <a:latin typeface="Times New Roman" pitchFamily="18" charset="0"/>
              </a:rPr>
              <a:t>2</a:t>
            </a:r>
          </a:p>
        </p:txBody>
      </p:sp>
      <p:sp>
        <p:nvSpPr>
          <p:cNvPr id="8" name="Rectangle 7"/>
          <p:cNvSpPr/>
          <p:nvPr/>
        </p:nvSpPr>
        <p:spPr>
          <a:xfrm>
            <a:off x="108397" y="5105400"/>
            <a:ext cx="5001690" cy="461665"/>
          </a:xfrm>
          <a:prstGeom prst="rect">
            <a:avLst/>
          </a:prstGeom>
        </p:spPr>
        <p:txBody>
          <a:bodyPr wrap="none">
            <a:spAutoFit/>
          </a:bodyPr>
          <a:lstStyle/>
          <a:p>
            <a:r>
              <a:rPr lang="en-US" sz="2400" dirty="0" err="1">
                <a:latin typeface="Times New Roman" pitchFamily="18" charset="0"/>
              </a:rPr>
              <a:t>Hiệu</a:t>
            </a:r>
            <a:r>
              <a:rPr lang="en-US" sz="2400" dirty="0">
                <a:latin typeface="Times New Roman" pitchFamily="18" charset="0"/>
              </a:rPr>
              <a:t> </a:t>
            </a:r>
            <a:r>
              <a:rPr lang="en-US" sz="2400" dirty="0" err="1">
                <a:latin typeface="Times New Roman" pitchFamily="18" charset="0"/>
              </a:rPr>
              <a:t>pha</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thường</a:t>
            </a:r>
            <a:r>
              <a:rPr lang="en-US" sz="2400" dirty="0">
                <a:latin typeface="Times New Roman" pitchFamily="18" charset="0"/>
              </a:rPr>
              <a:t> </a:t>
            </a:r>
            <a:r>
              <a:rPr lang="en-US" sz="2400" dirty="0" err="1">
                <a:latin typeface="Times New Roman" pitchFamily="18" charset="0"/>
              </a:rPr>
              <a:t>và</a:t>
            </a:r>
            <a:r>
              <a:rPr lang="en-US" sz="2400" dirty="0">
                <a:latin typeface="Times New Roman" pitchFamily="18" charset="0"/>
              </a:rPr>
              <a:t> </a:t>
            </a:r>
            <a:r>
              <a:rPr lang="en-US" sz="2400" dirty="0" err="1">
                <a:latin typeface="Times New Roman" pitchFamily="18" charset="0"/>
              </a:rPr>
              <a:t>bất</a:t>
            </a:r>
            <a:r>
              <a:rPr lang="en-US" sz="2400" dirty="0">
                <a:latin typeface="Times New Roman" pitchFamily="18" charset="0"/>
              </a:rPr>
              <a:t> </a:t>
            </a:r>
            <a:r>
              <a:rPr lang="en-US" sz="2400" dirty="0" err="1">
                <a:latin typeface="Times New Roman" pitchFamily="18" charset="0"/>
              </a:rPr>
              <a:t>thường</a:t>
            </a:r>
            <a:r>
              <a:rPr lang="en-US" sz="2400" dirty="0">
                <a:latin typeface="Times New Roman" pitchFamily="18" charset="0"/>
              </a:rPr>
              <a:t>:</a:t>
            </a:r>
          </a:p>
        </p:txBody>
      </p:sp>
      <p:graphicFrame>
        <p:nvGraphicFramePr>
          <p:cNvPr id="9" name="Object 8"/>
          <p:cNvGraphicFramePr>
            <a:graphicFrameLocks noChangeAspect="1"/>
          </p:cNvGraphicFramePr>
          <p:nvPr/>
        </p:nvGraphicFramePr>
        <p:xfrm>
          <a:off x="914400" y="5802313"/>
          <a:ext cx="4953000" cy="750887"/>
        </p:xfrm>
        <a:graphic>
          <a:graphicData uri="http://schemas.openxmlformats.org/presentationml/2006/ole">
            <mc:AlternateContent xmlns:mc="http://schemas.openxmlformats.org/markup-compatibility/2006">
              <mc:Choice xmlns:v="urn:schemas-microsoft-com:vml" Requires="v">
                <p:oleObj spid="_x0000_s9245" name="Equation" r:id="rId4" imgW="2451100" imgH="368300" progId="Equation.3">
                  <p:embed/>
                </p:oleObj>
              </mc:Choice>
              <mc:Fallback>
                <p:oleObj name="Equation" r:id="rId4" imgW="2451100" imgH="3683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5802313"/>
                        <a:ext cx="495300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545837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0" y="685800"/>
            <a:ext cx="6292984" cy="424732"/>
          </a:xfrm>
          <a:prstGeom prst="rect">
            <a:avLst/>
          </a:prstGeom>
        </p:spPr>
        <p:txBody>
          <a:bodyPr wrap="square">
            <a:spAutoFit/>
          </a:bodyPr>
          <a:lstStyle/>
          <a:p>
            <a:pPr>
              <a:lnSpc>
                <a:spcPct val="90000"/>
              </a:lnSpc>
            </a:pPr>
            <a:r>
              <a:rPr lang="en-US" sz="2400" b="1" dirty="0">
                <a:solidFill>
                  <a:schemeClr val="hlink"/>
                </a:solidFill>
                <a:latin typeface="Times New Roman" pitchFamily="18" charset="0"/>
              </a:rPr>
              <a:t>VI. </a:t>
            </a:r>
            <a:r>
              <a:rPr lang="en-US" sz="2400" b="1" dirty="0" err="1">
                <a:solidFill>
                  <a:schemeClr val="hlink"/>
                </a:solidFill>
                <a:latin typeface="Times New Roman" pitchFamily="18" charset="0"/>
              </a:rPr>
              <a:t>Sự</a:t>
            </a:r>
            <a:r>
              <a:rPr lang="en-US" sz="2400" b="1" dirty="0">
                <a:solidFill>
                  <a:schemeClr val="hlink"/>
                </a:solidFill>
                <a:latin typeface="Times New Roman" pitchFamily="18" charset="0"/>
              </a:rPr>
              <a:t> quay </a:t>
            </a:r>
            <a:r>
              <a:rPr lang="en-US" sz="2400" b="1" dirty="0" err="1">
                <a:solidFill>
                  <a:schemeClr val="hlink"/>
                </a:solidFill>
                <a:latin typeface="Times New Roman" pitchFamily="18" charset="0"/>
              </a:rPr>
              <a:t>mặt</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phẳng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phân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cực</a:t>
            </a:r>
            <a:endParaRPr lang="en-US" sz="2400" b="1" dirty="0">
              <a:solidFill>
                <a:schemeClr val="hlink"/>
              </a:solidFill>
              <a:latin typeface="Times New Roman" pitchFamily="18" charset="0"/>
            </a:endParaRPr>
          </a:p>
        </p:txBody>
      </p:sp>
      <p:sp>
        <p:nvSpPr>
          <p:cNvPr id="3" name="Rectangle 2"/>
          <p:cNvSpPr/>
          <p:nvPr/>
        </p:nvSpPr>
        <p:spPr>
          <a:xfrm>
            <a:off x="152400" y="1110532"/>
            <a:ext cx="8763000" cy="757130"/>
          </a:xfrm>
          <a:prstGeom prst="rect">
            <a:avLst/>
          </a:prstGeom>
        </p:spPr>
        <p:txBody>
          <a:bodyPr wrap="square">
            <a:spAutoFit/>
          </a:bodyPr>
          <a:lstStyle/>
          <a:p>
            <a:pPr algn="just">
              <a:lnSpc>
                <a:spcPct val="90000"/>
              </a:lnSpc>
            </a:pP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số</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 </a:t>
            </a:r>
            <a:r>
              <a:rPr lang="en-US" sz="2400" dirty="0" err="1">
                <a:latin typeface="Times New Roman" pitchFamily="18" charset="0"/>
              </a:rPr>
              <a:t>hoặc</a:t>
            </a:r>
            <a:r>
              <a:rPr lang="en-US" sz="2400" dirty="0">
                <a:latin typeface="Times New Roman" pitchFamily="18" charset="0"/>
              </a:rPr>
              <a:t> dung </a:t>
            </a:r>
            <a:r>
              <a:rPr lang="en-US" sz="2400" dirty="0" err="1">
                <a:latin typeface="Times New Roman" pitchFamily="18" charset="0"/>
              </a:rPr>
              <a:t>dịch</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tác</a:t>
            </a:r>
            <a:r>
              <a:rPr lang="en-US" sz="2400" dirty="0">
                <a:latin typeface="Times New Roman" pitchFamily="18" charset="0"/>
              </a:rPr>
              <a:t> </a:t>
            </a:r>
            <a:r>
              <a:rPr lang="en-US" sz="2400" dirty="0" err="1">
                <a:latin typeface="Times New Roman" pitchFamily="18" charset="0"/>
              </a:rPr>
              <a:t>dụng</a:t>
            </a:r>
            <a:r>
              <a:rPr lang="en-US" sz="2400" dirty="0">
                <a:latin typeface="Times New Roman" pitchFamily="18" charset="0"/>
              </a:rPr>
              <a:t> </a:t>
            </a:r>
            <a:r>
              <a:rPr lang="en-US" sz="2400" dirty="0" err="1">
                <a:latin typeface="Times New Roman" pitchFamily="18" charset="0"/>
              </a:rPr>
              <a:t>làm</a:t>
            </a:r>
            <a:r>
              <a:rPr lang="en-US" sz="2400" dirty="0">
                <a:latin typeface="Times New Roman" pitchFamily="18" charset="0"/>
              </a:rPr>
              <a:t> quay </a:t>
            </a:r>
            <a:r>
              <a:rPr lang="en-US" sz="2400" dirty="0" err="1" smtClean="0">
                <a:latin typeface="Times New Roman" pitchFamily="18" charset="0"/>
              </a:rPr>
              <a:t>mặt</a:t>
            </a:r>
            <a:r>
              <a:rPr lang="en-US" sz="2400" dirty="0" smtClean="0">
                <a:latin typeface="Times New Roman" pitchFamily="18" charset="0"/>
              </a:rPr>
              <a:t> </a:t>
            </a:r>
            <a:r>
              <a:rPr lang="en-US" sz="2400" dirty="0" err="1" smtClean="0">
                <a:latin typeface="Times New Roman" pitchFamily="18" charset="0"/>
              </a:rPr>
              <a:t>phẳng</a:t>
            </a:r>
            <a:r>
              <a:rPr lang="en-US" sz="2400" dirty="0" smtClean="0">
                <a:latin typeface="Times New Roman" pitchFamily="18" charset="0"/>
              </a:rPr>
              <a:t> </a:t>
            </a:r>
            <a:r>
              <a:rPr lang="en-US" sz="2400" dirty="0" err="1">
                <a:latin typeface="Times New Roman" pitchFamily="18" charset="0"/>
              </a:rPr>
              <a:t>phân</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ánh</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phân</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a:latin typeface="Times New Roman" pitchFamily="18" charset="0"/>
              </a:rPr>
              <a:t>toàn</a:t>
            </a:r>
            <a:r>
              <a:rPr lang="en-US" sz="2400" dirty="0">
                <a:latin typeface="Times New Roman" pitchFamily="18" charset="0"/>
              </a:rPr>
              <a:t> </a:t>
            </a:r>
            <a:r>
              <a:rPr lang="en-US" sz="2400" dirty="0" err="1">
                <a:latin typeface="Times New Roman" pitchFamily="18" charset="0"/>
              </a:rPr>
              <a:t>phần</a:t>
            </a:r>
            <a:r>
              <a:rPr lang="en-US" sz="2400" dirty="0">
                <a:latin typeface="Times New Roman" pitchFamily="18" charset="0"/>
              </a:rPr>
              <a:t> </a:t>
            </a:r>
            <a:r>
              <a:rPr lang="en-US" sz="2400" dirty="0" err="1" smtClean="0">
                <a:latin typeface="Times New Roman" pitchFamily="18" charset="0"/>
              </a:rPr>
              <a:t>khi</a:t>
            </a:r>
            <a:r>
              <a:rPr lang="en-US" sz="2400" dirty="0" smtClean="0">
                <a:latin typeface="Times New Roman" pitchFamily="18" charset="0"/>
              </a:rPr>
              <a:t> </a:t>
            </a:r>
            <a:r>
              <a:rPr lang="en-US" sz="2400" dirty="0" err="1">
                <a:latin typeface="Times New Roman" pitchFamily="18" charset="0"/>
              </a:rPr>
              <a:t>truyền</a:t>
            </a:r>
            <a:r>
              <a:rPr lang="en-US" sz="2400" dirty="0">
                <a:latin typeface="Times New Roman" pitchFamily="18" charset="0"/>
              </a:rPr>
              <a:t> qua </a:t>
            </a:r>
            <a:r>
              <a:rPr lang="en-US" sz="2400" dirty="0" err="1">
                <a:latin typeface="Times New Roman" pitchFamily="18" charset="0"/>
              </a:rPr>
              <a:t>chúng</a:t>
            </a:r>
            <a:r>
              <a:rPr lang="en-US" sz="2400" dirty="0" smtClean="0">
                <a:latin typeface="Times New Roman" pitchFamily="18" charset="0"/>
              </a:rPr>
              <a:t>. </a:t>
            </a:r>
            <a:endParaRPr lang="en-US" sz="2400" dirty="0">
              <a:latin typeface="Times New Roman" pitchFamily="18" charset="0"/>
            </a:endParaRPr>
          </a:p>
        </p:txBody>
      </p:sp>
      <p:sp>
        <p:nvSpPr>
          <p:cNvPr id="5" name="TextBox 4"/>
          <p:cNvSpPr txBox="1"/>
          <p:nvPr/>
        </p:nvSpPr>
        <p:spPr>
          <a:xfrm>
            <a:off x="152400" y="1905000"/>
            <a:ext cx="8839200" cy="1200329"/>
          </a:xfrm>
          <a:prstGeom prst="rect">
            <a:avLst/>
          </a:prstGeom>
          <a:noFill/>
        </p:spPr>
        <p:txBody>
          <a:bodyPr wrap="square" rtlCol="0">
            <a:spAutoFit/>
          </a:bodyPr>
          <a:lstStyle/>
          <a:p>
            <a:r>
              <a:rPr lang="vi-VN" sz="2400" dirty="0">
                <a:latin typeface="Times New Roman" pitchFamily="18" charset="0"/>
              </a:rPr>
              <a:t>Cho ánh sáng </a:t>
            </a:r>
            <a:r>
              <a:rPr lang="en-US" sz="2400" dirty="0" err="1">
                <a:latin typeface="Times New Roman" pitchFamily="18" charset="0"/>
              </a:rPr>
              <a:t>phân</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a:latin typeface="Times New Roman" pitchFamily="18" charset="0"/>
              </a:rPr>
              <a:t>chiếu</a:t>
            </a:r>
            <a:r>
              <a:rPr lang="en-US" sz="2400" dirty="0">
                <a:latin typeface="Times New Roman" pitchFamily="18" charset="0"/>
              </a:rPr>
              <a:t> song </a:t>
            </a:r>
            <a:r>
              <a:rPr lang="en-US" sz="2400" dirty="0" err="1">
                <a:latin typeface="Times New Roman" pitchFamily="18" charset="0"/>
              </a:rPr>
              <a:t>song</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quang</a:t>
            </a:r>
            <a:r>
              <a:rPr lang="en-US" sz="2400" dirty="0">
                <a:latin typeface="Times New Roman" pitchFamily="18" charset="0"/>
              </a:rPr>
              <a:t> </a:t>
            </a:r>
            <a:r>
              <a:rPr lang="en-US" sz="2400" dirty="0" err="1">
                <a:latin typeface="Times New Roman" pitchFamily="18" charset="0"/>
              </a:rPr>
              <a:t>trục</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 </a:t>
            </a:r>
            <a:r>
              <a:rPr lang="en-US" sz="2400" dirty="0" err="1">
                <a:latin typeface="Times New Roman" pitchFamily="18" charset="0"/>
              </a:rPr>
              <a:t>lưỡng</a:t>
            </a:r>
            <a:r>
              <a:rPr lang="en-US" sz="2400" dirty="0">
                <a:latin typeface="Times New Roman" pitchFamily="18" charset="0"/>
              </a:rPr>
              <a:t> </a:t>
            </a:r>
            <a:r>
              <a:rPr lang="en-US" sz="2400" dirty="0" err="1">
                <a:latin typeface="Times New Roman" pitchFamily="18" charset="0"/>
              </a:rPr>
              <a:t>chiết</a:t>
            </a:r>
            <a:r>
              <a:rPr lang="en-US" sz="2400" dirty="0">
                <a:latin typeface="Times New Roman" pitchFamily="18" charset="0"/>
              </a:rPr>
              <a:t>, </a:t>
            </a:r>
            <a:r>
              <a:rPr lang="en-US" sz="2400" dirty="0" err="1">
                <a:latin typeface="Times New Roman" pitchFamily="18" charset="0"/>
              </a:rPr>
              <a:t>sau</a:t>
            </a:r>
            <a:r>
              <a:rPr lang="en-US" sz="2400" dirty="0">
                <a:latin typeface="Times New Roman" pitchFamily="18" charset="0"/>
              </a:rPr>
              <a:t> </a:t>
            </a:r>
            <a:r>
              <a:rPr lang="en-US" sz="2400" dirty="0" err="1">
                <a:latin typeface="Times New Roman" pitchFamily="18" charset="0"/>
              </a:rPr>
              <a:t>khi</a:t>
            </a:r>
            <a:r>
              <a:rPr lang="en-US" sz="2400" dirty="0">
                <a:latin typeface="Times New Roman" pitchFamily="18" charset="0"/>
              </a:rPr>
              <a:t> </a:t>
            </a:r>
            <a:r>
              <a:rPr lang="en-US" sz="2400" dirty="0" err="1">
                <a:latin typeface="Times New Roman" pitchFamily="18" charset="0"/>
              </a:rPr>
              <a:t>đi</a:t>
            </a:r>
            <a:r>
              <a:rPr lang="en-US" sz="2400" dirty="0">
                <a:latin typeface="Times New Roman" pitchFamily="18" charset="0"/>
              </a:rPr>
              <a:t> qua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thể</a:t>
            </a:r>
            <a:r>
              <a:rPr lang="vi-VN" sz="2400" dirty="0">
                <a:latin typeface="Times New Roman" pitchFamily="18" charset="0"/>
              </a:rPr>
              <a:t> mặt phẳng phân cực </a:t>
            </a:r>
            <a:r>
              <a:rPr lang="en-US" sz="2400" dirty="0">
                <a:latin typeface="Times New Roman" pitchFamily="18" charset="0"/>
              </a:rPr>
              <a:t>quay </a:t>
            </a:r>
            <a:r>
              <a:rPr lang="en-US" sz="2400" dirty="0" err="1">
                <a:latin typeface="Times New Roman" pitchFamily="18" charset="0"/>
              </a:rPr>
              <a:t>đi</a:t>
            </a:r>
            <a:r>
              <a:rPr lang="en-US" sz="2400" dirty="0">
                <a:latin typeface="Times New Roman" pitchFamily="18" charset="0"/>
              </a:rPr>
              <a:t> m</a:t>
            </a:r>
            <a:r>
              <a:rPr lang="vi-VN" sz="2400" dirty="0">
                <a:latin typeface="Times New Roman" pitchFamily="18" charset="0"/>
              </a:rPr>
              <a:t>ột góc </a:t>
            </a:r>
            <a:r>
              <a:rPr lang="el-GR" sz="2400" dirty="0">
                <a:latin typeface="Times New Roman" pitchFamily="18" charset="0"/>
              </a:rPr>
              <a:t>φ</a:t>
            </a:r>
            <a:r>
              <a:rPr lang="vi-VN" sz="2400" dirty="0">
                <a:latin typeface="Times New Roman" pitchFamily="18" charset="0"/>
              </a:rPr>
              <a:t>.</a:t>
            </a:r>
            <a:endParaRPr lang="en-US" sz="2400" dirty="0"/>
          </a:p>
        </p:txBody>
      </p:sp>
      <p:sp>
        <p:nvSpPr>
          <p:cNvPr id="7" name="Rectangle 6"/>
          <p:cNvSpPr/>
          <p:nvPr/>
        </p:nvSpPr>
        <p:spPr>
          <a:xfrm>
            <a:off x="3733801" y="3124200"/>
            <a:ext cx="1266362" cy="424732"/>
          </a:xfrm>
          <a:prstGeom prst="rect">
            <a:avLst/>
          </a:prstGeom>
        </p:spPr>
        <p:txBody>
          <a:bodyPr wrap="square">
            <a:spAutoFit/>
          </a:bodyPr>
          <a:lstStyle/>
          <a:p>
            <a:pPr>
              <a:lnSpc>
                <a:spcPct val="90000"/>
              </a:lnSpc>
            </a:pPr>
            <a:r>
              <a:rPr lang="el-GR" sz="2400" dirty="0">
                <a:latin typeface="Times New Roman" pitchFamily="18" charset="0"/>
                <a:cs typeface="Times New Roman" pitchFamily="18" charset="0"/>
              </a:rPr>
              <a:t>φ</a:t>
            </a:r>
            <a:r>
              <a:rPr lang="en-US" sz="2400" dirty="0">
                <a:latin typeface="Times New Roman" pitchFamily="18" charset="0"/>
                <a:cs typeface="Times New Roman" pitchFamily="18" charset="0"/>
              </a:rPr>
              <a:t> =  </a:t>
            </a:r>
            <a:r>
              <a:rPr lang="el-GR" sz="2400" dirty="0">
                <a:latin typeface="Times New Roman" pitchFamily="18" charset="0"/>
                <a:cs typeface="Times New Roman" pitchFamily="18" charset="0"/>
              </a:rPr>
              <a:t>α</a:t>
            </a:r>
            <a:r>
              <a:rPr lang="en-US" sz="2400" dirty="0">
                <a:latin typeface="Times New Roman" pitchFamily="18" charset="0"/>
                <a:cs typeface="Times New Roman" pitchFamily="18" charset="0"/>
              </a:rPr>
              <a:t>d</a:t>
            </a:r>
            <a:endParaRPr lang="el-GR" sz="2400" dirty="0">
              <a:latin typeface="Times New Roman" pitchFamily="18" charset="0"/>
              <a:cs typeface="Times New Roman" pitchFamily="18" charset="0"/>
            </a:endParaRPr>
          </a:p>
        </p:txBody>
      </p:sp>
      <p:sp>
        <p:nvSpPr>
          <p:cNvPr id="8" name="Rectangle 7"/>
          <p:cNvSpPr/>
          <p:nvPr/>
        </p:nvSpPr>
        <p:spPr>
          <a:xfrm>
            <a:off x="152400" y="3814870"/>
            <a:ext cx="8839200" cy="424732"/>
          </a:xfrm>
          <a:prstGeom prst="rect">
            <a:avLst/>
          </a:prstGeom>
        </p:spPr>
        <p:txBody>
          <a:bodyPr wrap="square">
            <a:spAutoFit/>
          </a:bodyPr>
          <a:lstStyle/>
          <a:p>
            <a:pPr>
              <a:lnSpc>
                <a:spcPct val="90000"/>
              </a:lnSpc>
            </a:pPr>
            <a:r>
              <a:rPr lang="el-GR" sz="2400" dirty="0">
                <a:latin typeface="Times New Roman" pitchFamily="18" charset="0"/>
                <a:cs typeface="Times New Roman" pitchFamily="18" charset="0"/>
              </a:rPr>
              <a:t>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hệ</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quay </a:t>
            </a:r>
            <a:r>
              <a:rPr lang="en-US" sz="2400" dirty="0" err="1">
                <a:latin typeface="Times New Roman" pitchFamily="18" charset="0"/>
                <a:cs typeface="Times New Roman" pitchFamily="18" charset="0"/>
              </a:rPr>
              <a:t>phụ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thuộc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bản</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chất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dày</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tinh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endParaRPr lang="el-GR" sz="2400" dirty="0">
              <a:latin typeface="Times New Roman" pitchFamily="18" charset="0"/>
              <a:cs typeface="Times New Roman" pitchFamily="18" charset="0"/>
            </a:endParaRPr>
          </a:p>
        </p:txBody>
      </p:sp>
    </p:spTree>
    <p:extLst>
      <p:ext uri="{BB962C8B-B14F-4D97-AF65-F5344CB8AC3E}">
        <p14:creationId xmlns:p14="http://schemas.microsoft.com/office/powerpoint/2010/main" val="355458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990600" y="304800"/>
            <a:ext cx="7391400" cy="6324600"/>
          </a:xfrm>
          <a:prstGeom prst="rect">
            <a:avLst/>
          </a:prstGeom>
        </p:spPr>
      </p:pic>
    </p:spTree>
    <p:extLst>
      <p:ext uri="{BB962C8B-B14F-4D97-AF65-F5344CB8AC3E}">
        <p14:creationId xmlns:p14="http://schemas.microsoft.com/office/powerpoint/2010/main" val="26724756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lt"/>
          <p:cNvPicPr/>
          <p:nvPr/>
        </p:nvPicPr>
        <p:blipFill>
          <a:blip r:embed="rId2">
            <a:extLst>
              <a:ext uri="{28A0092B-C50C-407E-A947-70E740481C1C}">
                <a14:useLocalDpi xmlns:a14="http://schemas.microsoft.com/office/drawing/2010/main" val="0"/>
              </a:ext>
            </a:extLst>
          </a:blip>
          <a:srcRect/>
          <a:stretch>
            <a:fillRect/>
          </a:stretch>
        </p:blipFill>
        <p:spPr bwMode="auto">
          <a:xfrm>
            <a:off x="4495800" y="76200"/>
            <a:ext cx="4495800" cy="3505200"/>
          </a:xfrm>
          <a:prstGeom prst="rect">
            <a:avLst/>
          </a:prstGeom>
          <a:noFill/>
          <a:ln>
            <a:noFill/>
          </a:ln>
        </p:spPr>
      </p:pic>
      <p:sp>
        <p:nvSpPr>
          <p:cNvPr id="5" name="TextBox 4"/>
          <p:cNvSpPr txBox="1"/>
          <p:nvPr/>
        </p:nvSpPr>
        <p:spPr>
          <a:xfrm>
            <a:off x="152400" y="76200"/>
            <a:ext cx="4572000" cy="3139321"/>
          </a:xfrm>
          <a:prstGeom prst="rect">
            <a:avLst/>
          </a:prstGeom>
          <a:noFill/>
        </p:spPr>
        <p:txBody>
          <a:bodyPr wrap="square" rtlCol="0">
            <a:spAutoFit/>
          </a:bodyPr>
          <a:lstStyle/>
          <a:p>
            <a:pPr algn="just"/>
            <a:r>
              <a:rPr lang="en-US" dirty="0" err="1" smtClean="0"/>
              <a:t>Tinh</a:t>
            </a:r>
            <a:r>
              <a:rPr lang="en-US" dirty="0" smtClean="0"/>
              <a:t> </a:t>
            </a:r>
            <a:r>
              <a:rPr lang="en-US" dirty="0" err="1" smtClean="0"/>
              <a:t>thể</a:t>
            </a:r>
            <a:r>
              <a:rPr lang="en-US" dirty="0" smtClean="0"/>
              <a:t> </a:t>
            </a:r>
            <a:r>
              <a:rPr lang="en-US" dirty="0" err="1" smtClean="0"/>
              <a:t>lỏng</a:t>
            </a:r>
            <a:r>
              <a:rPr lang="en-US" dirty="0" smtClean="0"/>
              <a:t> </a:t>
            </a:r>
            <a:r>
              <a:rPr lang="en-US" dirty="0" err="1" smtClean="0"/>
              <a:t>không</a:t>
            </a:r>
            <a:r>
              <a:rPr lang="en-US" dirty="0" smtClean="0"/>
              <a:t> </a:t>
            </a:r>
            <a:r>
              <a:rPr lang="en-US" dirty="0" err="1" smtClean="0"/>
              <a:t>có</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mạng</a:t>
            </a:r>
            <a:r>
              <a:rPr lang="en-US" dirty="0" smtClean="0"/>
              <a:t> </a:t>
            </a:r>
            <a:r>
              <a:rPr lang="en-US" dirty="0" err="1" smtClean="0"/>
              <a:t>tinh</a:t>
            </a:r>
            <a:r>
              <a:rPr lang="en-US" dirty="0" smtClean="0"/>
              <a:t> </a:t>
            </a:r>
            <a:r>
              <a:rPr lang="en-US" dirty="0" err="1" smtClean="0"/>
              <a:t>thể</a:t>
            </a:r>
            <a:r>
              <a:rPr lang="en-US" dirty="0" smtClean="0"/>
              <a:t>, </a:t>
            </a:r>
            <a:r>
              <a:rPr lang="en-US" dirty="0" err="1" smtClean="0"/>
              <a:t>các</a:t>
            </a:r>
            <a:r>
              <a:rPr lang="en-US" dirty="0" smtClean="0"/>
              <a:t> </a:t>
            </a:r>
            <a:r>
              <a:rPr lang="en-US" dirty="0" err="1" smtClean="0"/>
              <a:t>phân</a:t>
            </a:r>
            <a:r>
              <a:rPr lang="en-US" dirty="0" smtClean="0"/>
              <a:t> </a:t>
            </a:r>
            <a:r>
              <a:rPr lang="en-US" dirty="0" err="1" smtClean="0"/>
              <a:t>tử</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chuyển</a:t>
            </a:r>
            <a:r>
              <a:rPr lang="en-US" dirty="0" smtClean="0"/>
              <a:t> </a:t>
            </a:r>
            <a:r>
              <a:rPr lang="en-US" dirty="0" err="1" smtClean="0"/>
              <a:t>động</a:t>
            </a:r>
            <a:r>
              <a:rPr lang="en-US" dirty="0" smtClean="0"/>
              <a:t> </a:t>
            </a:r>
            <a:r>
              <a:rPr lang="en-US" dirty="0" err="1" smtClean="0"/>
              <a:t>tự</a:t>
            </a:r>
            <a:r>
              <a:rPr lang="en-US" dirty="0" smtClean="0"/>
              <a:t> do </a:t>
            </a:r>
            <a:r>
              <a:rPr lang="en-US" dirty="0" err="1" smtClean="0"/>
              <a:t>trong</a:t>
            </a:r>
            <a:r>
              <a:rPr lang="en-US" dirty="0" smtClean="0"/>
              <a:t> </a:t>
            </a:r>
            <a:r>
              <a:rPr lang="en-US" dirty="0" err="1" smtClean="0"/>
              <a:t>một</a:t>
            </a:r>
            <a:r>
              <a:rPr lang="en-US" dirty="0" smtClean="0"/>
              <a:t> </a:t>
            </a:r>
            <a:r>
              <a:rPr lang="en-US" dirty="0" err="1" smtClean="0"/>
              <a:t>phạm</a:t>
            </a:r>
            <a:r>
              <a:rPr lang="en-US" dirty="0" smtClean="0"/>
              <a:t> vi </a:t>
            </a:r>
            <a:r>
              <a:rPr lang="en-US" dirty="0" err="1" smtClean="0"/>
              <a:t>hẹp</a:t>
            </a:r>
            <a:r>
              <a:rPr lang="en-US" dirty="0" smtClean="0"/>
              <a:t> </a:t>
            </a:r>
            <a:r>
              <a:rPr lang="en-US" dirty="0" err="1" smtClean="0"/>
              <a:t>như</a:t>
            </a:r>
            <a:r>
              <a:rPr lang="en-US" dirty="0" smtClean="0"/>
              <a:t> </a:t>
            </a:r>
            <a:r>
              <a:rPr lang="en-US" dirty="0" err="1" smtClean="0"/>
              <a:t>một</a:t>
            </a:r>
            <a:r>
              <a:rPr lang="en-US" dirty="0" smtClean="0"/>
              <a:t> </a:t>
            </a:r>
            <a:r>
              <a:rPr lang="en-US" dirty="0" err="1" smtClean="0"/>
              <a:t>chất</a:t>
            </a:r>
            <a:r>
              <a:rPr lang="en-US" dirty="0" smtClean="0"/>
              <a:t> </a:t>
            </a:r>
            <a:r>
              <a:rPr lang="en-US" dirty="0" err="1" smtClean="0"/>
              <a:t>lỏng</a:t>
            </a:r>
            <a:r>
              <a:rPr lang="en-US" dirty="0" smtClean="0"/>
              <a:t>. </a:t>
            </a:r>
            <a:r>
              <a:rPr lang="en-US" dirty="0" err="1" smtClean="0"/>
              <a:t>Các</a:t>
            </a:r>
            <a:r>
              <a:rPr lang="en-US" dirty="0" smtClean="0"/>
              <a:t> </a:t>
            </a:r>
            <a:r>
              <a:rPr lang="en-US" dirty="0" err="1" smtClean="0"/>
              <a:t>phân</a:t>
            </a:r>
            <a:r>
              <a:rPr lang="en-US" dirty="0" smtClean="0"/>
              <a:t> </a:t>
            </a:r>
            <a:r>
              <a:rPr lang="en-US" dirty="0" err="1" smtClean="0"/>
              <a:t>tử</a:t>
            </a:r>
            <a:r>
              <a:rPr lang="en-US" dirty="0" smtClean="0"/>
              <a:t> </a:t>
            </a:r>
            <a:r>
              <a:rPr lang="en-US" dirty="0" err="1" smtClean="0"/>
              <a:t>trong</a:t>
            </a:r>
            <a:r>
              <a:rPr lang="en-US" dirty="0" smtClean="0"/>
              <a:t> </a:t>
            </a:r>
            <a:r>
              <a:rPr lang="en-US" dirty="0" err="1" smtClean="0"/>
              <a:t>tinh</a:t>
            </a:r>
            <a:r>
              <a:rPr lang="en-US" dirty="0" smtClean="0"/>
              <a:t> </a:t>
            </a:r>
            <a:r>
              <a:rPr lang="en-US" dirty="0" err="1" smtClean="0"/>
              <a:t>thể</a:t>
            </a:r>
            <a:r>
              <a:rPr lang="en-US" dirty="0" smtClean="0"/>
              <a:t> </a:t>
            </a:r>
            <a:r>
              <a:rPr lang="en-US" dirty="0" err="1" smtClean="0"/>
              <a:t>lỏng</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với</a:t>
            </a:r>
            <a:r>
              <a:rPr lang="en-US" dirty="0" smtClean="0"/>
              <a:t> </a:t>
            </a:r>
            <a:r>
              <a:rPr lang="en-US" dirty="0" err="1" smtClean="0"/>
              <a:t>nhau</a:t>
            </a:r>
            <a:r>
              <a:rPr lang="en-US" dirty="0" smtClean="0"/>
              <a:t> </a:t>
            </a:r>
            <a:r>
              <a:rPr lang="en-US" dirty="0" err="1" smtClean="0"/>
              <a:t>theo</a:t>
            </a:r>
            <a:r>
              <a:rPr lang="en-US" dirty="0" smtClean="0"/>
              <a:t> </a:t>
            </a:r>
            <a:r>
              <a:rPr lang="en-US" dirty="0" err="1" smtClean="0"/>
              <a:t>từng</a:t>
            </a:r>
            <a:r>
              <a:rPr lang="en-US" dirty="0" smtClean="0"/>
              <a:t> </a:t>
            </a:r>
            <a:r>
              <a:rPr lang="en-US" dirty="0" err="1" smtClean="0"/>
              <a:t>nhóm</a:t>
            </a:r>
            <a:r>
              <a:rPr lang="en-US" dirty="0" smtClean="0"/>
              <a:t> </a:t>
            </a:r>
            <a:r>
              <a:rPr lang="en-US" dirty="0" err="1" smtClean="0"/>
              <a:t>và</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nhóm</a:t>
            </a:r>
            <a:r>
              <a:rPr lang="en-US" dirty="0" smtClean="0"/>
              <a:t> </a:t>
            </a:r>
            <a:r>
              <a:rPr lang="en-US" dirty="0" err="1" smtClean="0"/>
              <a:t>có</a:t>
            </a:r>
            <a:r>
              <a:rPr lang="en-US" dirty="0" smtClean="0"/>
              <a:t> </a:t>
            </a:r>
            <a:r>
              <a:rPr lang="en-US" dirty="0" err="1" smtClean="0"/>
              <a:t>sự</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và</a:t>
            </a:r>
            <a:r>
              <a:rPr lang="en-US" dirty="0" smtClean="0"/>
              <a:t> </a:t>
            </a:r>
            <a:r>
              <a:rPr lang="en-US" dirty="0" err="1" smtClean="0"/>
              <a:t>định</a:t>
            </a:r>
            <a:r>
              <a:rPr lang="en-US" dirty="0" smtClean="0"/>
              <a:t> </a:t>
            </a:r>
            <a:r>
              <a:rPr lang="en-US" dirty="0" err="1" smtClean="0"/>
              <a:t>hướng</a:t>
            </a:r>
            <a:r>
              <a:rPr lang="en-US" dirty="0" smtClean="0"/>
              <a:t> </a:t>
            </a:r>
            <a:r>
              <a:rPr lang="en-US" dirty="0" err="1" smtClean="0"/>
              <a:t>nhất</a:t>
            </a:r>
            <a:r>
              <a:rPr lang="en-US" dirty="0" smtClean="0"/>
              <a:t> </a:t>
            </a:r>
            <a:r>
              <a:rPr lang="en-US" dirty="0" err="1" smtClean="0"/>
              <a:t>định</a:t>
            </a:r>
            <a:r>
              <a:rPr lang="en-US" dirty="0" smtClean="0"/>
              <a:t>. </a:t>
            </a:r>
            <a:r>
              <a:rPr lang="en-US" dirty="0" err="1" smtClean="0"/>
              <a:t>Vật</a:t>
            </a:r>
            <a:r>
              <a:rPr lang="en-US" dirty="0" smtClean="0"/>
              <a:t> </a:t>
            </a:r>
            <a:r>
              <a:rPr lang="en-US" dirty="0" err="1" smtClean="0"/>
              <a:t>liệu</a:t>
            </a:r>
            <a:r>
              <a:rPr lang="en-US" dirty="0" smtClean="0"/>
              <a:t> </a:t>
            </a:r>
            <a:r>
              <a:rPr lang="en-US" dirty="0" err="1" smtClean="0"/>
              <a:t>tinh</a:t>
            </a:r>
            <a:r>
              <a:rPr lang="en-US" dirty="0" smtClean="0"/>
              <a:t> </a:t>
            </a:r>
            <a:r>
              <a:rPr lang="en-US" dirty="0" err="1" smtClean="0"/>
              <a:t>thể</a:t>
            </a:r>
            <a:r>
              <a:rPr lang="en-US" dirty="0" smtClean="0"/>
              <a:t> </a:t>
            </a:r>
            <a:r>
              <a:rPr lang="en-US" dirty="0" err="1" smtClean="0"/>
              <a:t>lỏng</a:t>
            </a:r>
            <a:r>
              <a:rPr lang="en-US" dirty="0" smtClean="0"/>
              <a:t> </a:t>
            </a:r>
            <a:r>
              <a:rPr lang="en-US" dirty="0" err="1" smtClean="0"/>
              <a:t>có</a:t>
            </a:r>
            <a:r>
              <a:rPr lang="en-US" dirty="0" smtClean="0"/>
              <a:t> </a:t>
            </a:r>
            <a:r>
              <a:rPr lang="en-US" dirty="0" err="1" smtClean="0"/>
              <a:t>tính</a:t>
            </a:r>
            <a:r>
              <a:rPr lang="en-US" dirty="0" smtClean="0"/>
              <a:t> </a:t>
            </a:r>
            <a:r>
              <a:rPr lang="en-US" dirty="0" err="1" smtClean="0"/>
              <a:t>chất</a:t>
            </a:r>
            <a:r>
              <a:rPr lang="en-US" dirty="0" smtClean="0"/>
              <a:t> </a:t>
            </a:r>
            <a:r>
              <a:rPr lang="en-US" dirty="0" err="1" smtClean="0"/>
              <a:t>đặc</a:t>
            </a:r>
            <a:r>
              <a:rPr lang="en-US" dirty="0" smtClean="0"/>
              <a:t> </a:t>
            </a:r>
            <a:r>
              <a:rPr lang="en-US" dirty="0" err="1" smtClean="0"/>
              <a:t>biệt</a:t>
            </a:r>
            <a:r>
              <a:rPr lang="en-US" dirty="0" smtClean="0"/>
              <a:t> </a:t>
            </a:r>
            <a:r>
              <a:rPr lang="en-US" dirty="0" err="1" smtClean="0"/>
              <a:t>là</a:t>
            </a:r>
            <a:r>
              <a:rPr lang="en-US" dirty="0" smtClean="0"/>
              <a:t> </a:t>
            </a:r>
            <a:r>
              <a:rPr lang="en-US" dirty="0" err="1" smtClean="0"/>
              <a:t>có</a:t>
            </a:r>
            <a:r>
              <a:rPr lang="en-US" dirty="0" smtClean="0"/>
              <a:t> </a:t>
            </a:r>
            <a:r>
              <a:rPr lang="en-US" dirty="0" err="1" smtClean="0"/>
              <a:t>thể</a:t>
            </a:r>
            <a:r>
              <a:rPr lang="en-US" dirty="0" smtClean="0"/>
              <a:t> </a:t>
            </a:r>
            <a:r>
              <a:rPr lang="en-US" dirty="0" err="1" smtClean="0"/>
              <a:t>làm</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phương</a:t>
            </a:r>
            <a:r>
              <a:rPr lang="en-US" dirty="0" smtClean="0"/>
              <a:t> </a:t>
            </a:r>
            <a:r>
              <a:rPr lang="en-US" dirty="0" err="1" smtClean="0"/>
              <a:t>phân</a:t>
            </a:r>
            <a:r>
              <a:rPr lang="en-US" dirty="0" smtClean="0"/>
              <a:t> </a:t>
            </a:r>
            <a:r>
              <a:rPr lang="en-US" dirty="0" err="1" smtClean="0"/>
              <a:t>cực</a:t>
            </a:r>
            <a:r>
              <a:rPr lang="en-US" dirty="0" smtClean="0"/>
              <a:t> </a:t>
            </a:r>
            <a:r>
              <a:rPr lang="en-US" dirty="0" err="1" smtClean="0"/>
              <a:t>của</a:t>
            </a:r>
            <a:r>
              <a:rPr lang="en-US" dirty="0" smtClean="0"/>
              <a:t> </a:t>
            </a:r>
            <a:r>
              <a:rPr lang="en-US" dirty="0" err="1" smtClean="0"/>
              <a:t>ánh</a:t>
            </a:r>
            <a:r>
              <a:rPr lang="en-US" dirty="0" smtClean="0"/>
              <a:t> </a:t>
            </a:r>
            <a:r>
              <a:rPr lang="en-US" dirty="0" err="1" smtClean="0"/>
              <a:t>sáng</a:t>
            </a:r>
            <a:r>
              <a:rPr lang="en-US" dirty="0" smtClean="0"/>
              <a:t> </a:t>
            </a:r>
            <a:r>
              <a:rPr lang="en-US" dirty="0" err="1" smtClean="0"/>
              <a:t>truyền</a:t>
            </a:r>
            <a:r>
              <a:rPr lang="en-US" dirty="0" smtClean="0"/>
              <a:t> qua </a:t>
            </a:r>
            <a:r>
              <a:rPr lang="en-US" dirty="0" err="1" smtClean="0"/>
              <a:t>nó</a:t>
            </a:r>
            <a:r>
              <a:rPr lang="en-US" dirty="0" smtClean="0"/>
              <a:t>, </a:t>
            </a:r>
            <a:r>
              <a:rPr lang="en-US" dirty="0" err="1" smtClean="0"/>
              <a:t>tùy</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độ</a:t>
            </a:r>
            <a:r>
              <a:rPr lang="en-US" dirty="0" smtClean="0"/>
              <a:t> </a:t>
            </a:r>
            <a:r>
              <a:rPr lang="en-US" dirty="0" err="1" smtClean="0"/>
              <a:t>xoắn</a:t>
            </a:r>
            <a:r>
              <a:rPr lang="en-US" dirty="0" smtClean="0"/>
              <a:t> </a:t>
            </a:r>
            <a:r>
              <a:rPr lang="en-US" dirty="0" err="1" smtClean="0"/>
              <a:t>của</a:t>
            </a:r>
            <a:r>
              <a:rPr lang="en-US" dirty="0" smtClean="0"/>
              <a:t> </a:t>
            </a:r>
            <a:r>
              <a:rPr lang="en-US" dirty="0" err="1" smtClean="0"/>
              <a:t>các</a:t>
            </a:r>
            <a:r>
              <a:rPr lang="en-US" dirty="0" smtClean="0"/>
              <a:t> </a:t>
            </a:r>
            <a:r>
              <a:rPr lang="en-US" dirty="0" err="1" smtClean="0"/>
              <a:t>phân</a:t>
            </a:r>
            <a:r>
              <a:rPr lang="en-US" dirty="0" smtClean="0"/>
              <a:t> </a:t>
            </a:r>
            <a:r>
              <a:rPr lang="en-US" dirty="0" err="1" smtClean="0"/>
              <a:t>tử</a:t>
            </a:r>
            <a:r>
              <a:rPr lang="en-US" dirty="0" smtClean="0"/>
              <a:t>. </a:t>
            </a:r>
            <a:r>
              <a:rPr lang="en-US" dirty="0" err="1" smtClean="0"/>
              <a:t>Độ</a:t>
            </a:r>
            <a:r>
              <a:rPr lang="en-US" dirty="0" smtClean="0"/>
              <a:t> </a:t>
            </a:r>
            <a:r>
              <a:rPr lang="en-US" dirty="0" err="1" smtClean="0"/>
              <a:t>xoắn</a:t>
            </a:r>
            <a:r>
              <a:rPr lang="en-US" dirty="0" smtClean="0"/>
              <a:t> </a:t>
            </a:r>
            <a:r>
              <a:rPr lang="en-US" dirty="0" err="1" smtClean="0"/>
              <a:t>này</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điều</a:t>
            </a:r>
            <a:r>
              <a:rPr lang="en-US" dirty="0" smtClean="0"/>
              <a:t> </a:t>
            </a:r>
            <a:r>
              <a:rPr lang="en-US" dirty="0" err="1" smtClean="0"/>
              <a:t>chỉnh</a:t>
            </a:r>
            <a:r>
              <a:rPr lang="en-US" dirty="0" smtClean="0"/>
              <a:t> </a:t>
            </a:r>
            <a:r>
              <a:rPr lang="en-US" dirty="0" err="1" smtClean="0"/>
              <a:t>được</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điện</a:t>
            </a:r>
            <a:r>
              <a:rPr lang="en-US" dirty="0" smtClean="0"/>
              <a:t> </a:t>
            </a:r>
            <a:r>
              <a:rPr lang="en-US" dirty="0" err="1" smtClean="0"/>
              <a:t>áp</a:t>
            </a:r>
            <a:r>
              <a:rPr lang="en-US" dirty="0" smtClean="0"/>
              <a:t> </a:t>
            </a:r>
            <a:r>
              <a:rPr lang="en-US" dirty="0" err="1" smtClean="0"/>
              <a:t>đặt</a:t>
            </a:r>
            <a:r>
              <a:rPr lang="en-US" dirty="0" smtClean="0"/>
              <a:t> </a:t>
            </a:r>
            <a:r>
              <a:rPr lang="en-US" dirty="0" err="1" smtClean="0"/>
              <a:t>vào</a:t>
            </a:r>
            <a:r>
              <a:rPr lang="en-US" dirty="0" smtClean="0"/>
              <a:t> 2 </a:t>
            </a:r>
            <a:r>
              <a:rPr lang="en-US" dirty="0" err="1" smtClean="0"/>
              <a:t>đầu</a:t>
            </a:r>
            <a:r>
              <a:rPr lang="en-US" dirty="0" smtClean="0"/>
              <a:t> </a:t>
            </a:r>
            <a:r>
              <a:rPr lang="en-US" dirty="0" err="1" smtClean="0"/>
              <a:t>tinh</a:t>
            </a:r>
            <a:r>
              <a:rPr lang="en-US" dirty="0" smtClean="0"/>
              <a:t> </a:t>
            </a:r>
            <a:r>
              <a:rPr lang="en-US" dirty="0" err="1" smtClean="0"/>
              <a:t>thể</a:t>
            </a:r>
            <a:r>
              <a:rPr lang="en-US" dirty="0" smtClean="0"/>
              <a:t> </a:t>
            </a:r>
            <a:r>
              <a:rPr lang="en-US" dirty="0" err="1" smtClean="0"/>
              <a:t>lỏng</a:t>
            </a:r>
            <a:r>
              <a:rPr lang="en-US" dirty="0" smtClean="0"/>
              <a:t>. .</a:t>
            </a:r>
            <a:endParaRPr lang="en-US"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3581400" y="3276600"/>
            <a:ext cx="5562600" cy="3585030"/>
          </a:xfrm>
          <a:prstGeom prst="rect">
            <a:avLst/>
          </a:prstGeom>
        </p:spPr>
      </p:pic>
      <p:sp>
        <p:nvSpPr>
          <p:cNvPr id="2" name="TextBox 1"/>
          <p:cNvSpPr txBox="1"/>
          <p:nvPr/>
        </p:nvSpPr>
        <p:spPr>
          <a:xfrm>
            <a:off x="152400" y="3240881"/>
            <a:ext cx="3429000" cy="3693319"/>
          </a:xfrm>
          <a:prstGeom prst="rect">
            <a:avLst/>
          </a:prstGeom>
          <a:noFill/>
        </p:spPr>
        <p:txBody>
          <a:bodyPr wrap="square" rtlCol="0">
            <a:spAutoFit/>
          </a:bodyPr>
          <a:lstStyle/>
          <a:p>
            <a:pPr algn="just"/>
            <a:r>
              <a:rPr lang="en-US" b="1" dirty="0" err="1"/>
              <a:t>Màn</a:t>
            </a:r>
            <a:r>
              <a:rPr lang="en-US" b="1" dirty="0"/>
              <a:t> </a:t>
            </a:r>
            <a:r>
              <a:rPr lang="en-US" b="1" dirty="0" err="1"/>
              <a:t>hình</a:t>
            </a:r>
            <a:r>
              <a:rPr lang="en-US" b="1" dirty="0"/>
              <a:t> LCD</a:t>
            </a:r>
            <a:r>
              <a:rPr lang="en-US" dirty="0"/>
              <a:t> </a:t>
            </a:r>
            <a:r>
              <a:rPr lang="en-US" dirty="0" err="1"/>
              <a:t>hiển</a:t>
            </a:r>
            <a:r>
              <a:rPr lang="en-US" dirty="0"/>
              <a:t> </a:t>
            </a:r>
            <a:r>
              <a:rPr lang="en-US" dirty="0" err="1"/>
              <a:t>thị</a:t>
            </a:r>
            <a:r>
              <a:rPr lang="en-US" dirty="0"/>
              <a:t> </a:t>
            </a:r>
            <a:r>
              <a:rPr lang="en-US" dirty="0" err="1"/>
              <a:t>màu</a:t>
            </a:r>
            <a:r>
              <a:rPr lang="en-US" dirty="0"/>
              <a:t> </a:t>
            </a:r>
            <a:r>
              <a:rPr lang="en-US" dirty="0" err="1"/>
              <a:t>sắc</a:t>
            </a:r>
            <a:r>
              <a:rPr lang="en-US" dirty="0"/>
              <a:t> </a:t>
            </a:r>
            <a:r>
              <a:rPr lang="en-US" dirty="0" err="1"/>
              <a:t>được</a:t>
            </a:r>
            <a:r>
              <a:rPr lang="en-US" dirty="0"/>
              <a:t> </a:t>
            </a:r>
            <a:r>
              <a:rPr lang="en-US" dirty="0" err="1"/>
              <a:t>là</a:t>
            </a:r>
            <a:r>
              <a:rPr lang="en-US" dirty="0"/>
              <a:t> </a:t>
            </a:r>
            <a:r>
              <a:rPr lang="en-US" dirty="0" err="1"/>
              <a:t>bởi</a:t>
            </a:r>
            <a:r>
              <a:rPr lang="en-US" dirty="0"/>
              <a:t> </a:t>
            </a:r>
            <a:r>
              <a:rPr lang="en-US" dirty="0" err="1"/>
              <a:t>những</a:t>
            </a:r>
            <a:r>
              <a:rPr lang="en-US" dirty="0"/>
              <a:t> </a:t>
            </a:r>
            <a:r>
              <a:rPr lang="en-US" dirty="0" err="1"/>
              <a:t>điểm</a:t>
            </a:r>
            <a:r>
              <a:rPr lang="en-US" dirty="0"/>
              <a:t> </a:t>
            </a:r>
            <a:r>
              <a:rPr lang="en-US" dirty="0" err="1"/>
              <a:t>ảnh</a:t>
            </a:r>
            <a:r>
              <a:rPr lang="en-US" dirty="0"/>
              <a:t> </a:t>
            </a:r>
            <a:r>
              <a:rPr lang="en-US" dirty="0" err="1"/>
              <a:t>chứa</a:t>
            </a:r>
            <a:r>
              <a:rPr lang="en-US" dirty="0"/>
              <a:t> </a:t>
            </a:r>
            <a:r>
              <a:rPr lang="en-US" dirty="0" err="1"/>
              <a:t>tinh</a:t>
            </a:r>
            <a:r>
              <a:rPr lang="en-US" dirty="0"/>
              <a:t> </a:t>
            </a:r>
            <a:r>
              <a:rPr lang="en-US" dirty="0" err="1"/>
              <a:t>thể</a:t>
            </a:r>
            <a:r>
              <a:rPr lang="en-US" dirty="0"/>
              <a:t> </a:t>
            </a:r>
            <a:r>
              <a:rPr lang="en-US" dirty="0" err="1"/>
              <a:t>lỏng</a:t>
            </a:r>
            <a:r>
              <a:rPr lang="en-US" dirty="0"/>
              <a:t> </a:t>
            </a:r>
            <a:r>
              <a:rPr lang="en-US" dirty="0" err="1"/>
              <a:t>có</a:t>
            </a:r>
            <a:r>
              <a:rPr lang="en-US" dirty="0"/>
              <a:t> </a:t>
            </a:r>
            <a:r>
              <a:rPr lang="en-US" dirty="0" err="1"/>
              <a:t>thể</a:t>
            </a:r>
            <a:r>
              <a:rPr lang="en-US" dirty="0"/>
              <a:t> </a:t>
            </a:r>
            <a:r>
              <a:rPr lang="en-US" dirty="0" err="1"/>
              <a:t>thay</a:t>
            </a:r>
            <a:r>
              <a:rPr lang="en-US" dirty="0"/>
              <a:t> </a:t>
            </a:r>
            <a:r>
              <a:rPr lang="en-US" dirty="0" err="1"/>
              <a:t>đổi</a:t>
            </a:r>
            <a:r>
              <a:rPr lang="en-US" dirty="0"/>
              <a:t> </a:t>
            </a:r>
            <a:r>
              <a:rPr lang="en-US" dirty="0" err="1"/>
              <a:t>màu</a:t>
            </a:r>
            <a:r>
              <a:rPr lang="en-US" dirty="0"/>
              <a:t> </a:t>
            </a:r>
            <a:r>
              <a:rPr lang="en-US" dirty="0" err="1"/>
              <a:t>sắc</a:t>
            </a:r>
            <a:r>
              <a:rPr lang="en-US" dirty="0"/>
              <a:t> </a:t>
            </a:r>
            <a:r>
              <a:rPr lang="en-US" dirty="0" err="1"/>
              <a:t>cũng</a:t>
            </a:r>
            <a:r>
              <a:rPr lang="en-US" dirty="0"/>
              <a:t> </a:t>
            </a:r>
            <a:r>
              <a:rPr lang="en-US" dirty="0" err="1"/>
              <a:t>như</a:t>
            </a:r>
            <a:r>
              <a:rPr lang="en-US" dirty="0"/>
              <a:t> </a:t>
            </a:r>
            <a:r>
              <a:rPr lang="en-US" dirty="0" err="1"/>
              <a:t>cường</a:t>
            </a:r>
            <a:r>
              <a:rPr lang="en-US" dirty="0"/>
              <a:t> </a:t>
            </a:r>
            <a:r>
              <a:rPr lang="en-US" dirty="0" err="1"/>
              <a:t>độ</a:t>
            </a:r>
            <a:r>
              <a:rPr lang="en-US" dirty="0"/>
              <a:t> </a:t>
            </a:r>
            <a:r>
              <a:rPr lang="en-US" dirty="0" err="1"/>
              <a:t>ánh</a:t>
            </a:r>
            <a:r>
              <a:rPr lang="en-US" dirty="0"/>
              <a:t> </a:t>
            </a:r>
            <a:r>
              <a:rPr lang="en-US" dirty="0" err="1"/>
              <a:t>sáng</a:t>
            </a:r>
            <a:r>
              <a:rPr lang="en-US" dirty="0"/>
              <a:t>. </a:t>
            </a:r>
            <a:r>
              <a:rPr lang="en-US" dirty="0" err="1"/>
              <a:t>Những</a:t>
            </a:r>
            <a:r>
              <a:rPr lang="en-US" dirty="0"/>
              <a:t> </a:t>
            </a:r>
            <a:r>
              <a:rPr lang="en-US" dirty="0" err="1"/>
              <a:t>ảnh</a:t>
            </a:r>
            <a:r>
              <a:rPr lang="en-US" dirty="0"/>
              <a:t> </a:t>
            </a:r>
            <a:r>
              <a:rPr lang="en-US" dirty="0" err="1"/>
              <a:t>này</a:t>
            </a:r>
            <a:r>
              <a:rPr lang="en-US" dirty="0"/>
              <a:t> </a:t>
            </a:r>
            <a:r>
              <a:rPr lang="en-US" dirty="0" err="1"/>
              <a:t>hiển</a:t>
            </a:r>
            <a:r>
              <a:rPr lang="en-US" dirty="0"/>
              <a:t> </a:t>
            </a:r>
            <a:r>
              <a:rPr lang="en-US" dirty="0" err="1"/>
              <a:t>thị</a:t>
            </a:r>
            <a:r>
              <a:rPr lang="en-US" dirty="0"/>
              <a:t> </a:t>
            </a:r>
            <a:r>
              <a:rPr lang="en-US" dirty="0" err="1"/>
              <a:t>màu</a:t>
            </a:r>
            <a:r>
              <a:rPr lang="en-US" dirty="0"/>
              <a:t> </a:t>
            </a:r>
            <a:r>
              <a:rPr lang="en-US" dirty="0" err="1"/>
              <a:t>sắc</a:t>
            </a:r>
            <a:r>
              <a:rPr lang="en-US" dirty="0"/>
              <a:t> </a:t>
            </a:r>
            <a:r>
              <a:rPr lang="en-US" dirty="0" err="1"/>
              <a:t>theo</a:t>
            </a:r>
            <a:r>
              <a:rPr lang="en-US" dirty="0"/>
              <a:t> </a:t>
            </a:r>
            <a:r>
              <a:rPr lang="en-US" dirty="0" err="1"/>
              <a:t>quy</a:t>
            </a:r>
            <a:r>
              <a:rPr lang="en-US" dirty="0"/>
              <a:t> </a:t>
            </a:r>
            <a:r>
              <a:rPr lang="en-US" dirty="0" err="1"/>
              <a:t>tắc</a:t>
            </a:r>
            <a:r>
              <a:rPr lang="en-US" dirty="0"/>
              <a:t> </a:t>
            </a:r>
            <a:r>
              <a:rPr lang="en-US" dirty="0" err="1"/>
              <a:t>phối</a:t>
            </a:r>
            <a:r>
              <a:rPr lang="en-US" dirty="0"/>
              <a:t> </a:t>
            </a:r>
            <a:r>
              <a:rPr lang="en-US" dirty="0" err="1"/>
              <a:t>màu</a:t>
            </a:r>
            <a:r>
              <a:rPr lang="en-US" dirty="0"/>
              <a:t> </a:t>
            </a:r>
            <a:r>
              <a:rPr lang="en-US" dirty="0" err="1"/>
              <a:t>phát</a:t>
            </a:r>
            <a:r>
              <a:rPr lang="en-US" dirty="0"/>
              <a:t> </a:t>
            </a:r>
            <a:r>
              <a:rPr lang="en-US" dirty="0" err="1"/>
              <a:t>xạ</a:t>
            </a:r>
            <a:r>
              <a:rPr lang="en-US" dirty="0"/>
              <a:t> </a:t>
            </a:r>
            <a:r>
              <a:rPr lang="en-US" dirty="0" err="1"/>
              <a:t>từ</a:t>
            </a:r>
            <a:r>
              <a:rPr lang="en-US" dirty="0"/>
              <a:t> 3 gam </a:t>
            </a:r>
            <a:r>
              <a:rPr lang="en-US" dirty="0" err="1"/>
              <a:t>màu</a:t>
            </a:r>
            <a:r>
              <a:rPr lang="en-US" dirty="0"/>
              <a:t> </a:t>
            </a:r>
            <a:r>
              <a:rPr lang="en-US" dirty="0" err="1"/>
              <a:t>chính</a:t>
            </a:r>
            <a:r>
              <a:rPr lang="en-US" dirty="0"/>
              <a:t> </a:t>
            </a:r>
            <a:r>
              <a:rPr lang="en-US" dirty="0" err="1"/>
              <a:t>là</a:t>
            </a:r>
            <a:r>
              <a:rPr lang="en-US" dirty="0"/>
              <a:t> </a:t>
            </a:r>
            <a:r>
              <a:rPr lang="en-US" dirty="0" err="1"/>
              <a:t>đỏ</a:t>
            </a:r>
            <a:r>
              <a:rPr lang="en-US" dirty="0"/>
              <a:t>, </a:t>
            </a:r>
            <a:r>
              <a:rPr lang="en-US" dirty="0" err="1"/>
              <a:t>xanh</a:t>
            </a:r>
            <a:r>
              <a:rPr lang="en-US" dirty="0"/>
              <a:t> </a:t>
            </a:r>
            <a:r>
              <a:rPr lang="en-US" dirty="0" err="1"/>
              <a:t>lá</a:t>
            </a:r>
            <a:r>
              <a:rPr lang="en-US" dirty="0"/>
              <a:t>, </a:t>
            </a:r>
            <a:r>
              <a:rPr lang="en-US" dirty="0" err="1"/>
              <a:t>xanh</a:t>
            </a:r>
            <a:r>
              <a:rPr lang="en-US" dirty="0"/>
              <a:t> </a:t>
            </a:r>
            <a:r>
              <a:rPr lang="en-US" dirty="0" err="1"/>
              <a:t>dương</a:t>
            </a:r>
            <a:r>
              <a:rPr lang="en-US" dirty="0"/>
              <a:t>. </a:t>
            </a:r>
            <a:r>
              <a:rPr lang="en-US" dirty="0" err="1"/>
              <a:t>Nghĩa</a:t>
            </a:r>
            <a:r>
              <a:rPr lang="en-US" dirty="0"/>
              <a:t> </a:t>
            </a:r>
            <a:r>
              <a:rPr lang="en-US" dirty="0" err="1"/>
              <a:t>là</a:t>
            </a:r>
            <a:r>
              <a:rPr lang="en-US" dirty="0"/>
              <a:t> </a:t>
            </a:r>
            <a:r>
              <a:rPr lang="en-US" dirty="0" err="1"/>
              <a:t>những</a:t>
            </a:r>
            <a:r>
              <a:rPr lang="en-US" dirty="0"/>
              <a:t> </a:t>
            </a:r>
            <a:r>
              <a:rPr lang="en-US" dirty="0" err="1"/>
              <a:t>điểm</a:t>
            </a:r>
            <a:r>
              <a:rPr lang="en-US" dirty="0"/>
              <a:t> </a:t>
            </a:r>
            <a:r>
              <a:rPr lang="en-US" dirty="0" err="1"/>
              <a:t>ảnh</a:t>
            </a:r>
            <a:r>
              <a:rPr lang="en-US" dirty="0"/>
              <a:t> </a:t>
            </a:r>
            <a:r>
              <a:rPr lang="en-US" dirty="0" err="1"/>
              <a:t>sẽ</a:t>
            </a:r>
            <a:r>
              <a:rPr lang="en-US" dirty="0"/>
              <a:t> </a:t>
            </a:r>
            <a:r>
              <a:rPr lang="en-US" dirty="0" err="1"/>
              <a:t>tắt</a:t>
            </a:r>
            <a:r>
              <a:rPr lang="en-US" dirty="0"/>
              <a:t> </a:t>
            </a:r>
            <a:r>
              <a:rPr lang="en-US" dirty="0" err="1"/>
              <a:t>hoặc</a:t>
            </a:r>
            <a:r>
              <a:rPr lang="en-US" dirty="0"/>
              <a:t> </a:t>
            </a:r>
            <a:r>
              <a:rPr lang="en-US" dirty="0" err="1"/>
              <a:t>bật</a:t>
            </a:r>
            <a:r>
              <a:rPr lang="en-US" dirty="0"/>
              <a:t> 3 </a:t>
            </a:r>
            <a:r>
              <a:rPr lang="en-US" dirty="0" err="1"/>
              <a:t>màu</a:t>
            </a:r>
            <a:r>
              <a:rPr lang="en-US" dirty="0"/>
              <a:t> </a:t>
            </a:r>
            <a:r>
              <a:rPr lang="en-US" dirty="0" err="1"/>
              <a:t>này</a:t>
            </a:r>
            <a:r>
              <a:rPr lang="en-US" dirty="0"/>
              <a:t> </a:t>
            </a:r>
            <a:r>
              <a:rPr lang="en-US" dirty="0" err="1"/>
              <a:t>để</a:t>
            </a:r>
            <a:r>
              <a:rPr lang="en-US" dirty="0"/>
              <a:t> </a:t>
            </a:r>
            <a:r>
              <a:rPr lang="en-US" dirty="0" err="1"/>
              <a:t>tạo</a:t>
            </a:r>
            <a:r>
              <a:rPr lang="en-US" dirty="0"/>
              <a:t> </a:t>
            </a:r>
            <a:r>
              <a:rPr lang="en-US" dirty="0" err="1"/>
              <a:t>ra</a:t>
            </a:r>
            <a:r>
              <a:rPr lang="en-US" dirty="0"/>
              <a:t> </a:t>
            </a:r>
            <a:r>
              <a:rPr lang="en-US" dirty="0" err="1"/>
              <a:t>một</a:t>
            </a:r>
            <a:r>
              <a:rPr lang="en-US" dirty="0"/>
              <a:t> </a:t>
            </a:r>
            <a:r>
              <a:rPr lang="en-US" dirty="0" err="1"/>
              <a:t>điểm</a:t>
            </a:r>
            <a:r>
              <a:rPr lang="en-US" dirty="0"/>
              <a:t> </a:t>
            </a:r>
            <a:r>
              <a:rPr lang="en-US" dirty="0" err="1"/>
              <a:t>màu</a:t>
            </a:r>
            <a:r>
              <a:rPr lang="en-US" dirty="0"/>
              <a:t>, </a:t>
            </a:r>
            <a:r>
              <a:rPr lang="en-US" dirty="0" err="1"/>
              <a:t>khi</a:t>
            </a:r>
            <a:r>
              <a:rPr lang="en-US" dirty="0"/>
              <a:t> </a:t>
            </a:r>
            <a:r>
              <a:rPr lang="en-US" dirty="0" err="1"/>
              <a:t>tập</a:t>
            </a:r>
            <a:r>
              <a:rPr lang="en-US" dirty="0"/>
              <a:t> </a:t>
            </a:r>
            <a:r>
              <a:rPr lang="en-US" dirty="0" err="1"/>
              <a:t>hợp</a:t>
            </a:r>
            <a:r>
              <a:rPr lang="en-US" dirty="0"/>
              <a:t> </a:t>
            </a:r>
            <a:r>
              <a:rPr lang="en-US" dirty="0" err="1"/>
              <a:t>nhiều</a:t>
            </a:r>
            <a:r>
              <a:rPr lang="en-US" dirty="0"/>
              <a:t> </a:t>
            </a:r>
            <a:r>
              <a:rPr lang="en-US" dirty="0" err="1"/>
              <a:t>điểm</a:t>
            </a:r>
            <a:r>
              <a:rPr lang="en-US" dirty="0"/>
              <a:t> </a:t>
            </a:r>
            <a:r>
              <a:rPr lang="en-US" dirty="0" err="1"/>
              <a:t>màu</a:t>
            </a:r>
            <a:r>
              <a:rPr lang="en-US" dirty="0"/>
              <a:t> </a:t>
            </a:r>
            <a:r>
              <a:rPr lang="en-US" dirty="0" err="1"/>
              <a:t>thì</a:t>
            </a:r>
            <a:r>
              <a:rPr lang="en-US" dirty="0"/>
              <a:t> </a:t>
            </a:r>
            <a:r>
              <a:rPr lang="en-US" dirty="0" err="1"/>
              <a:t>cho</a:t>
            </a:r>
            <a:r>
              <a:rPr lang="en-US" dirty="0"/>
              <a:t> </a:t>
            </a:r>
            <a:r>
              <a:rPr lang="en-US" dirty="0" err="1"/>
              <a:t>ra</a:t>
            </a:r>
            <a:r>
              <a:rPr lang="en-US" dirty="0"/>
              <a:t> </a:t>
            </a:r>
            <a:r>
              <a:rPr lang="en-US" dirty="0" err="1"/>
              <a:t>một</a:t>
            </a:r>
            <a:r>
              <a:rPr lang="en-US" dirty="0"/>
              <a:t> </a:t>
            </a:r>
            <a:r>
              <a:rPr lang="en-US" dirty="0" err="1"/>
              <a:t>hình</a:t>
            </a:r>
            <a:r>
              <a:rPr lang="en-US" dirty="0"/>
              <a:t> </a:t>
            </a:r>
            <a:r>
              <a:rPr lang="en-US" dirty="0" err="1"/>
              <a:t>ảnh</a:t>
            </a:r>
            <a:r>
              <a:rPr lang="en-US" dirty="0"/>
              <a:t> </a:t>
            </a:r>
            <a:r>
              <a:rPr lang="en-US" dirty="0" err="1"/>
              <a:t>hiển</a:t>
            </a:r>
            <a:r>
              <a:rPr lang="en-US" dirty="0"/>
              <a:t> </a:t>
            </a:r>
            <a:r>
              <a:rPr lang="en-US" dirty="0" err="1"/>
              <a:t>thị</a:t>
            </a:r>
            <a:r>
              <a:rPr lang="en-US" dirty="0"/>
              <a:t> </a:t>
            </a:r>
            <a:r>
              <a:rPr lang="en-US" dirty="0" err="1"/>
              <a:t>trên</a:t>
            </a:r>
            <a:r>
              <a:rPr lang="en-US" dirty="0"/>
              <a:t> </a:t>
            </a:r>
            <a:r>
              <a:rPr lang="en-US" dirty="0" err="1"/>
              <a:t>màn</a:t>
            </a:r>
            <a:r>
              <a:rPr lang="en-US" dirty="0"/>
              <a:t> </a:t>
            </a:r>
            <a:r>
              <a:rPr lang="en-US" dirty="0" err="1"/>
              <a:t>hình</a:t>
            </a:r>
            <a:r>
              <a:rPr lang="en-US" dirty="0"/>
              <a:t> LCD</a:t>
            </a:r>
          </a:p>
        </p:txBody>
      </p:sp>
    </p:spTree>
    <p:extLst>
      <p:ext uri="{BB962C8B-B14F-4D97-AF65-F5344CB8AC3E}">
        <p14:creationId xmlns:p14="http://schemas.microsoft.com/office/powerpoint/2010/main" val="4105841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839200" cy="1200329"/>
          </a:xfrm>
          <a:prstGeom prst="rect">
            <a:avLst/>
          </a:prstGeom>
          <a:noFill/>
        </p:spPr>
        <p:txBody>
          <a:bodyPr wrap="square" rtlCol="0">
            <a:spAutoFit/>
          </a:bodyPr>
          <a:lstStyle/>
          <a:p>
            <a:r>
              <a:rPr lang="en-US" dirty="0" err="1" smtClean="0"/>
              <a:t>Ứng</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máy</a:t>
            </a:r>
            <a:r>
              <a:rPr lang="en-US" dirty="0" smtClean="0"/>
              <a:t> </a:t>
            </a:r>
            <a:r>
              <a:rPr lang="en-US" dirty="0" err="1" smtClean="0"/>
              <a:t>ảnh</a:t>
            </a:r>
            <a:r>
              <a:rPr lang="en-US" dirty="0" smtClean="0"/>
              <a:t>: </a:t>
            </a:r>
            <a:r>
              <a:rPr lang="en-US" dirty="0" err="1" smtClean="0"/>
              <a:t>ánh</a:t>
            </a:r>
            <a:r>
              <a:rPr lang="en-US" dirty="0" smtClean="0"/>
              <a:t> </a:t>
            </a:r>
            <a:r>
              <a:rPr lang="en-US" dirty="0" err="1" smtClean="0"/>
              <a:t>sáng</a:t>
            </a:r>
            <a:r>
              <a:rPr lang="en-US" dirty="0" smtClean="0"/>
              <a:t> </a:t>
            </a:r>
            <a:r>
              <a:rPr lang="en-US" dirty="0" err="1" smtClean="0"/>
              <a:t>xung</a:t>
            </a:r>
            <a:r>
              <a:rPr lang="en-US" dirty="0" smtClean="0"/>
              <a:t> </a:t>
            </a:r>
            <a:r>
              <a:rPr lang="en-US" dirty="0" err="1" smtClean="0"/>
              <a:t>quanh</a:t>
            </a:r>
            <a:r>
              <a:rPr lang="en-US" dirty="0" smtClean="0"/>
              <a:t> ta </a:t>
            </a:r>
            <a:r>
              <a:rPr lang="en-US" dirty="0" err="1" smtClean="0"/>
              <a:t>thường</a:t>
            </a:r>
            <a:r>
              <a:rPr lang="en-US" dirty="0" smtClean="0"/>
              <a:t> </a:t>
            </a:r>
            <a:r>
              <a:rPr lang="en-US" dirty="0" err="1" smtClean="0"/>
              <a:t>gồm</a:t>
            </a:r>
            <a:r>
              <a:rPr lang="en-US" dirty="0" smtClean="0"/>
              <a:t> </a:t>
            </a:r>
            <a:r>
              <a:rPr lang="en-US" dirty="0" err="1" smtClean="0"/>
              <a:t>nhiều</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dao</a:t>
            </a:r>
            <a:r>
              <a:rPr lang="en-US" dirty="0" smtClean="0"/>
              <a:t> </a:t>
            </a:r>
            <a:r>
              <a:rPr lang="en-US" dirty="0" err="1" smtClean="0"/>
              <a:t>độn</a:t>
            </a:r>
            <a:r>
              <a:rPr lang="en-US" dirty="0" smtClean="0"/>
              <a:t>, </a:t>
            </a:r>
            <a:r>
              <a:rPr lang="en-US" dirty="0" err="1" smtClean="0"/>
              <a:t>tuy</a:t>
            </a:r>
            <a:r>
              <a:rPr lang="en-US" dirty="0" smtClean="0"/>
              <a:t> </a:t>
            </a:r>
            <a:r>
              <a:rPr lang="en-US" dirty="0" err="1" smtClean="0"/>
              <a:t>nhiên</a:t>
            </a:r>
            <a:r>
              <a:rPr lang="en-US" dirty="0" smtClean="0"/>
              <a:t> </a:t>
            </a:r>
            <a:r>
              <a:rPr lang="en-US" dirty="0" err="1" smtClean="0"/>
              <a:t>khi</a:t>
            </a:r>
            <a:r>
              <a:rPr lang="en-US" dirty="0" smtClean="0"/>
              <a:t> </a:t>
            </a:r>
            <a:r>
              <a:rPr lang="en-US" dirty="0" err="1" smtClean="0"/>
              <a:t>gặp</a:t>
            </a:r>
            <a:r>
              <a:rPr lang="en-US" dirty="0" smtClean="0"/>
              <a:t> </a:t>
            </a:r>
            <a:r>
              <a:rPr lang="en-US" dirty="0" err="1" smtClean="0"/>
              <a:t>các</a:t>
            </a:r>
            <a:r>
              <a:rPr lang="en-US" dirty="0" smtClean="0"/>
              <a:t> </a:t>
            </a:r>
            <a:r>
              <a:rPr lang="en-US" dirty="0" err="1" smtClean="0"/>
              <a:t>vật</a:t>
            </a:r>
            <a:r>
              <a:rPr lang="en-US" dirty="0" smtClean="0"/>
              <a:t> </a:t>
            </a:r>
            <a:r>
              <a:rPr lang="en-US" dirty="0" err="1" smtClean="0"/>
              <a:t>phản</a:t>
            </a:r>
            <a:r>
              <a:rPr lang="en-US" dirty="0" smtClean="0"/>
              <a:t> </a:t>
            </a:r>
            <a:r>
              <a:rPr lang="en-US" dirty="0" err="1" smtClean="0"/>
              <a:t>xạ</a:t>
            </a:r>
            <a:r>
              <a:rPr lang="en-US" dirty="0" smtClean="0"/>
              <a:t>, </a:t>
            </a:r>
            <a:r>
              <a:rPr lang="en-US" dirty="0" err="1" smtClean="0"/>
              <a:t>hoặc</a:t>
            </a:r>
            <a:r>
              <a:rPr lang="en-US" dirty="0" smtClean="0"/>
              <a:t> </a:t>
            </a:r>
            <a:r>
              <a:rPr lang="en-US" dirty="0" err="1" smtClean="0"/>
              <a:t>từ</a:t>
            </a:r>
            <a:r>
              <a:rPr lang="en-US" dirty="0" smtClean="0"/>
              <a:t> </a:t>
            </a:r>
            <a:r>
              <a:rPr lang="en-US" dirty="0" err="1" smtClean="0"/>
              <a:t>mặt</a:t>
            </a:r>
            <a:r>
              <a:rPr lang="en-US" dirty="0" smtClean="0"/>
              <a:t> </a:t>
            </a:r>
            <a:r>
              <a:rPr lang="en-US" dirty="0" err="1" smtClean="0"/>
              <a:t>đường</a:t>
            </a:r>
            <a:r>
              <a:rPr lang="en-US" dirty="0" smtClean="0"/>
              <a:t>, </a:t>
            </a:r>
            <a:r>
              <a:rPr lang="en-US" dirty="0" err="1" smtClean="0"/>
              <a:t>hoặc</a:t>
            </a:r>
            <a:r>
              <a:rPr lang="en-US" dirty="0" smtClean="0"/>
              <a:t> </a:t>
            </a:r>
            <a:r>
              <a:rPr lang="en-US" dirty="0" err="1" smtClean="0"/>
              <a:t>từ</a:t>
            </a:r>
            <a:r>
              <a:rPr lang="en-US" dirty="0" smtClean="0"/>
              <a:t> </a:t>
            </a:r>
            <a:r>
              <a:rPr lang="en-US" dirty="0" err="1" smtClean="0"/>
              <a:t>mặt</a:t>
            </a:r>
            <a:r>
              <a:rPr lang="en-US" dirty="0" smtClean="0"/>
              <a:t> </a:t>
            </a:r>
            <a:r>
              <a:rPr lang="en-US" dirty="0" err="1" smtClean="0"/>
              <a:t>nước</a:t>
            </a:r>
            <a:r>
              <a:rPr lang="en-US" dirty="0" smtClean="0"/>
              <a:t> </a:t>
            </a:r>
            <a:r>
              <a:rPr lang="en-US" dirty="0" err="1" smtClean="0"/>
              <a:t>thì</a:t>
            </a:r>
            <a:r>
              <a:rPr lang="en-US" dirty="0" smtClean="0"/>
              <a:t> </a:t>
            </a:r>
            <a:r>
              <a:rPr lang="en-US" dirty="0" err="1" smtClean="0"/>
              <a:t>chủ</a:t>
            </a:r>
            <a:r>
              <a:rPr lang="en-US" dirty="0" smtClean="0"/>
              <a:t> </a:t>
            </a:r>
            <a:r>
              <a:rPr lang="en-US" dirty="0" err="1" smtClean="0"/>
              <a:t>yếu</a:t>
            </a:r>
            <a:r>
              <a:rPr lang="en-US" dirty="0" smtClean="0"/>
              <a:t> </a:t>
            </a:r>
            <a:r>
              <a:rPr lang="en-US" dirty="0" err="1" smtClean="0"/>
              <a:t>là</a:t>
            </a:r>
            <a:r>
              <a:rPr lang="en-US" dirty="0" smtClean="0"/>
              <a:t> </a:t>
            </a:r>
            <a:r>
              <a:rPr lang="en-US" dirty="0" err="1" smtClean="0"/>
              <a:t>ánh</a:t>
            </a:r>
            <a:r>
              <a:rPr lang="en-US" dirty="0" smtClean="0"/>
              <a:t> </a:t>
            </a:r>
            <a:r>
              <a:rPr lang="en-US" dirty="0" err="1" smtClean="0"/>
              <a:t>sáng</a:t>
            </a:r>
            <a:r>
              <a:rPr lang="en-US" dirty="0" smtClean="0"/>
              <a:t> </a:t>
            </a:r>
            <a:r>
              <a:rPr lang="en-US" dirty="0" err="1" smtClean="0"/>
              <a:t>có</a:t>
            </a:r>
            <a:r>
              <a:rPr lang="en-US" dirty="0" smtClean="0"/>
              <a:t> </a:t>
            </a:r>
            <a:r>
              <a:rPr lang="en-US" dirty="0" err="1" smtClean="0"/>
              <a:t>cường</a:t>
            </a:r>
            <a:r>
              <a:rPr lang="en-US" dirty="0" smtClean="0"/>
              <a:t> </a:t>
            </a:r>
            <a:r>
              <a:rPr lang="en-US" dirty="0" err="1" smtClean="0"/>
              <a:t>độ</a:t>
            </a:r>
            <a:r>
              <a:rPr lang="en-US" dirty="0" smtClean="0"/>
              <a:t> </a:t>
            </a:r>
            <a:r>
              <a:rPr lang="en-US" dirty="0" err="1" smtClean="0"/>
              <a:t>dao</a:t>
            </a:r>
            <a:r>
              <a:rPr lang="en-US" dirty="0" smtClean="0"/>
              <a:t> </a:t>
            </a:r>
            <a:r>
              <a:rPr lang="en-US" dirty="0" err="1" smtClean="0"/>
              <a:t>động</a:t>
            </a:r>
            <a:r>
              <a:rPr lang="en-US" dirty="0" smtClean="0"/>
              <a:t> </a:t>
            </a:r>
            <a:r>
              <a:rPr lang="en-US" dirty="0" err="1" smtClean="0"/>
              <a:t>theo</a:t>
            </a:r>
            <a:r>
              <a:rPr lang="en-US" dirty="0" smtClean="0"/>
              <a:t> </a:t>
            </a:r>
            <a:r>
              <a:rPr lang="en-US" dirty="0" err="1" smtClean="0"/>
              <a:t>phương</a:t>
            </a:r>
            <a:r>
              <a:rPr lang="en-US" dirty="0" smtClean="0"/>
              <a:t> </a:t>
            </a:r>
            <a:r>
              <a:rPr lang="en-US" dirty="0" err="1" smtClean="0"/>
              <a:t>ngang</a:t>
            </a:r>
            <a:r>
              <a:rPr lang="en-US" dirty="0" smtClean="0"/>
              <a:t>, </a:t>
            </a:r>
            <a:r>
              <a:rPr lang="en-US" dirty="0" err="1" smtClean="0"/>
              <a:t>để</a:t>
            </a:r>
            <a:r>
              <a:rPr lang="en-US" dirty="0" smtClean="0"/>
              <a:t> </a:t>
            </a:r>
            <a:r>
              <a:rPr lang="en-US" dirty="0" err="1" smtClean="0"/>
              <a:t>loại</a:t>
            </a:r>
            <a:r>
              <a:rPr lang="en-US" dirty="0" smtClean="0"/>
              <a:t> </a:t>
            </a:r>
            <a:r>
              <a:rPr lang="en-US" dirty="0" err="1" smtClean="0"/>
              <a:t>bỏ</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dao</a:t>
            </a:r>
            <a:r>
              <a:rPr lang="en-US" dirty="0" smtClean="0"/>
              <a:t> </a:t>
            </a:r>
            <a:r>
              <a:rPr lang="en-US" dirty="0" err="1" smtClean="0"/>
              <a:t>động</a:t>
            </a:r>
            <a:r>
              <a:rPr lang="en-US" dirty="0" smtClean="0"/>
              <a:t> </a:t>
            </a:r>
            <a:r>
              <a:rPr lang="en-US" dirty="0" err="1" smtClean="0"/>
              <a:t>không</a:t>
            </a:r>
            <a:r>
              <a:rPr lang="en-US" dirty="0" smtClean="0"/>
              <a:t> </a:t>
            </a:r>
            <a:r>
              <a:rPr lang="en-US" dirty="0" err="1" smtClean="0"/>
              <a:t>mong</a:t>
            </a:r>
            <a:r>
              <a:rPr lang="en-US" dirty="0" smtClean="0"/>
              <a:t> </a:t>
            </a:r>
            <a:r>
              <a:rPr lang="en-US" dirty="0" err="1" smtClean="0"/>
              <a:t>muốn</a:t>
            </a:r>
            <a:r>
              <a:rPr lang="en-US" dirty="0" smtClean="0"/>
              <a:t>, </a:t>
            </a:r>
            <a:r>
              <a:rPr lang="en-US" dirty="0" err="1" smtClean="0"/>
              <a:t>trong</a:t>
            </a:r>
            <a:r>
              <a:rPr lang="en-US" dirty="0" smtClean="0"/>
              <a:t> </a:t>
            </a:r>
            <a:r>
              <a:rPr lang="en-US" dirty="0" err="1" smtClean="0"/>
              <a:t>máy</a:t>
            </a:r>
            <a:r>
              <a:rPr lang="en-US" dirty="0" smtClean="0"/>
              <a:t> </a:t>
            </a:r>
            <a:r>
              <a:rPr lang="en-US" dirty="0" err="1" smtClean="0"/>
              <a:t>ảnh</a:t>
            </a:r>
            <a:r>
              <a:rPr lang="en-US" dirty="0" smtClean="0"/>
              <a:t> </a:t>
            </a:r>
            <a:r>
              <a:rPr lang="en-US" dirty="0" err="1" smtClean="0"/>
              <a:t>dùng</a:t>
            </a:r>
            <a:r>
              <a:rPr lang="en-US" dirty="0" smtClean="0"/>
              <a:t> </a:t>
            </a:r>
            <a:r>
              <a:rPr lang="en-US" dirty="0" err="1" smtClean="0"/>
              <a:t>hai</a:t>
            </a:r>
            <a:r>
              <a:rPr lang="en-US" dirty="0" smtClean="0"/>
              <a:t> </a:t>
            </a:r>
            <a:r>
              <a:rPr lang="en-US" dirty="0" err="1" smtClean="0"/>
              <a:t>kính</a:t>
            </a:r>
            <a:r>
              <a:rPr lang="en-US" dirty="0" smtClean="0"/>
              <a:t> </a:t>
            </a:r>
            <a:r>
              <a:rPr lang="en-US" dirty="0" err="1" smtClean="0"/>
              <a:t>phân</a:t>
            </a:r>
            <a:r>
              <a:rPr lang="en-US" dirty="0" smtClean="0"/>
              <a:t> </a:t>
            </a:r>
            <a:r>
              <a:rPr lang="en-US" dirty="0" err="1" smtClean="0"/>
              <a:t>cực</a:t>
            </a:r>
            <a:r>
              <a:rPr lang="en-US" dirty="0" smtClean="0"/>
              <a:t>:</a:t>
            </a:r>
            <a:endParaRPr lang="en-US" dirty="0"/>
          </a:p>
        </p:txBody>
      </p:sp>
      <p:sp>
        <p:nvSpPr>
          <p:cNvPr id="5" name="TextBox 4"/>
          <p:cNvSpPr txBox="1"/>
          <p:nvPr/>
        </p:nvSpPr>
        <p:spPr>
          <a:xfrm>
            <a:off x="152400" y="1295400"/>
            <a:ext cx="8686800" cy="923330"/>
          </a:xfrm>
          <a:prstGeom prst="rect">
            <a:avLst/>
          </a:prstGeom>
          <a:noFill/>
        </p:spPr>
        <p:txBody>
          <a:bodyPr wrap="square" rtlCol="0">
            <a:spAutoFit/>
          </a:bodyPr>
          <a:lstStyle/>
          <a:p>
            <a:pPr marL="285750" indent="-285750">
              <a:buFontTx/>
              <a:buChar char="-"/>
            </a:pPr>
            <a:r>
              <a:rPr lang="en-US" dirty="0" err="1" smtClean="0"/>
              <a:t>Kính</a:t>
            </a:r>
            <a:r>
              <a:rPr lang="en-US" dirty="0" smtClean="0"/>
              <a:t> </a:t>
            </a:r>
            <a:r>
              <a:rPr lang="en-US" dirty="0" err="1" smtClean="0"/>
              <a:t>phân</a:t>
            </a:r>
            <a:r>
              <a:rPr lang="en-US" dirty="0" smtClean="0"/>
              <a:t> </a:t>
            </a:r>
            <a:r>
              <a:rPr lang="en-US" dirty="0" err="1" smtClean="0"/>
              <a:t>cực</a:t>
            </a:r>
            <a:r>
              <a:rPr lang="en-US" dirty="0" smtClean="0"/>
              <a:t> </a:t>
            </a:r>
            <a:r>
              <a:rPr lang="en-US" dirty="0" err="1" smtClean="0"/>
              <a:t>quang</a:t>
            </a:r>
            <a:r>
              <a:rPr lang="en-US" dirty="0" smtClean="0"/>
              <a:t> </a:t>
            </a:r>
            <a:r>
              <a:rPr lang="en-US" dirty="0" err="1" smtClean="0"/>
              <a:t>trục</a:t>
            </a:r>
            <a:r>
              <a:rPr lang="en-US" dirty="0" smtClean="0"/>
              <a:t> </a:t>
            </a:r>
            <a:r>
              <a:rPr lang="en-US" dirty="0" err="1" smtClean="0"/>
              <a:t>theo</a:t>
            </a:r>
            <a:r>
              <a:rPr lang="en-US" dirty="0" smtClean="0"/>
              <a:t> </a:t>
            </a:r>
            <a:r>
              <a:rPr lang="en-US" dirty="0" err="1" smtClean="0"/>
              <a:t>phương</a:t>
            </a:r>
            <a:r>
              <a:rPr lang="en-US" dirty="0" smtClean="0"/>
              <a:t> </a:t>
            </a:r>
            <a:r>
              <a:rPr lang="en-US" dirty="0" err="1" smtClean="0"/>
              <a:t>ngang</a:t>
            </a:r>
            <a:r>
              <a:rPr lang="en-US" dirty="0" smtClean="0"/>
              <a:t> </a:t>
            </a:r>
            <a:r>
              <a:rPr lang="en-US" dirty="0" err="1" smtClean="0"/>
              <a:t>để</a:t>
            </a:r>
            <a:r>
              <a:rPr lang="en-US" dirty="0" smtClean="0"/>
              <a:t> </a:t>
            </a:r>
            <a:r>
              <a:rPr lang="en-US" dirty="0" err="1" smtClean="0"/>
              <a:t>loại</a:t>
            </a:r>
            <a:r>
              <a:rPr lang="en-US" dirty="0" smtClean="0"/>
              <a:t> </a:t>
            </a:r>
            <a:r>
              <a:rPr lang="en-US" dirty="0" err="1" smtClean="0"/>
              <a:t>bỏ</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dao</a:t>
            </a:r>
            <a:r>
              <a:rPr lang="en-US" dirty="0" smtClean="0"/>
              <a:t> </a:t>
            </a:r>
            <a:r>
              <a:rPr lang="en-US" dirty="0" err="1" smtClean="0"/>
              <a:t>động</a:t>
            </a:r>
            <a:r>
              <a:rPr lang="en-US" dirty="0" smtClean="0"/>
              <a:t> </a:t>
            </a:r>
            <a:r>
              <a:rPr lang="en-US" dirty="0" err="1" smtClean="0"/>
              <a:t>thẳng</a:t>
            </a:r>
            <a:r>
              <a:rPr lang="en-US" dirty="0" smtClean="0"/>
              <a:t> </a:t>
            </a:r>
            <a:r>
              <a:rPr lang="en-US" dirty="0" err="1" smtClean="0"/>
              <a:t>đúng</a:t>
            </a:r>
            <a:endParaRPr lang="en-US" dirty="0" smtClean="0"/>
          </a:p>
          <a:p>
            <a:pPr marL="285750" indent="-285750">
              <a:buFontTx/>
              <a:buChar char="-"/>
            </a:pPr>
            <a:r>
              <a:rPr lang="en-US" dirty="0" err="1" smtClean="0"/>
              <a:t>Bản</a:t>
            </a:r>
            <a:r>
              <a:rPr lang="en-US" dirty="0" smtClean="0"/>
              <a:t> ¼ </a:t>
            </a:r>
            <a:r>
              <a:rPr lang="en-US" dirty="0" err="1" smtClean="0"/>
              <a:t>bước</a:t>
            </a:r>
            <a:r>
              <a:rPr lang="en-US" dirty="0" smtClean="0"/>
              <a:t> </a:t>
            </a:r>
            <a:r>
              <a:rPr lang="en-US" dirty="0" err="1" smtClean="0"/>
              <a:t>sóng</a:t>
            </a:r>
            <a:r>
              <a:rPr lang="en-US" dirty="0" smtClean="0"/>
              <a:t> </a:t>
            </a:r>
            <a:r>
              <a:rPr lang="en-US" dirty="0" err="1" smtClean="0"/>
              <a:t>đặt</a:t>
            </a:r>
            <a:r>
              <a:rPr lang="en-US" dirty="0" smtClean="0"/>
              <a:t> </a:t>
            </a:r>
            <a:r>
              <a:rPr lang="en-US" dirty="0" err="1" smtClean="0"/>
              <a:t>sau</a:t>
            </a:r>
            <a:r>
              <a:rPr lang="en-US" dirty="0" smtClean="0"/>
              <a:t> </a:t>
            </a:r>
            <a:r>
              <a:rPr lang="en-US" dirty="0" err="1" smtClean="0"/>
              <a:t>để</a:t>
            </a:r>
            <a:r>
              <a:rPr lang="en-US" dirty="0" smtClean="0"/>
              <a:t> </a:t>
            </a:r>
            <a:r>
              <a:rPr lang="en-US" dirty="0" err="1" smtClean="0"/>
              <a:t>tạo</a:t>
            </a:r>
            <a:r>
              <a:rPr lang="en-US" dirty="0" smtClean="0"/>
              <a:t> </a:t>
            </a:r>
            <a:r>
              <a:rPr lang="en-US" dirty="0" err="1" smtClean="0"/>
              <a:t>ra</a:t>
            </a:r>
            <a:r>
              <a:rPr lang="en-US" dirty="0" smtClean="0"/>
              <a:t> </a:t>
            </a:r>
            <a:r>
              <a:rPr lang="en-US" dirty="0" err="1" smtClean="0"/>
              <a:t>ánh</a:t>
            </a:r>
            <a:r>
              <a:rPr lang="en-US" dirty="0" smtClean="0"/>
              <a:t> </a:t>
            </a:r>
            <a:r>
              <a:rPr lang="en-US" dirty="0" err="1" smtClean="0"/>
              <a:t>sáng</a:t>
            </a:r>
            <a:r>
              <a:rPr lang="en-US" dirty="0" smtClean="0"/>
              <a:t> </a:t>
            </a:r>
            <a:r>
              <a:rPr lang="en-US" dirty="0" err="1" smtClean="0"/>
              <a:t>phân</a:t>
            </a:r>
            <a:r>
              <a:rPr lang="en-US" dirty="0" smtClean="0"/>
              <a:t> </a:t>
            </a:r>
            <a:r>
              <a:rPr lang="en-US" dirty="0" err="1" smtClean="0"/>
              <a:t>cực</a:t>
            </a:r>
            <a:r>
              <a:rPr lang="en-US" dirty="0" smtClean="0"/>
              <a:t> </a:t>
            </a:r>
            <a:r>
              <a:rPr lang="en-US" dirty="0" err="1" smtClean="0"/>
              <a:t>tròn</a:t>
            </a:r>
            <a:r>
              <a:rPr lang="en-US" dirty="0" smtClean="0"/>
              <a: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362200"/>
            <a:ext cx="6394911" cy="2819400"/>
          </a:xfrm>
          <a:prstGeom prst="rect">
            <a:avLst/>
          </a:prstGeom>
        </p:spPr>
      </p:pic>
      <p:sp>
        <p:nvSpPr>
          <p:cNvPr id="7" name="TextBox 6"/>
          <p:cNvSpPr txBox="1"/>
          <p:nvPr/>
        </p:nvSpPr>
        <p:spPr>
          <a:xfrm>
            <a:off x="152400" y="5334000"/>
            <a:ext cx="8382000" cy="1477328"/>
          </a:xfrm>
          <a:prstGeom prst="rect">
            <a:avLst/>
          </a:prstGeom>
          <a:noFill/>
        </p:spPr>
        <p:txBody>
          <a:bodyPr wrap="square" rtlCol="0">
            <a:spAutoFit/>
          </a:bodyPr>
          <a:lstStyle/>
          <a:p>
            <a:r>
              <a:rPr lang="en-US" dirty="0" err="1" smtClean="0"/>
              <a:t>Vì</a:t>
            </a:r>
            <a:r>
              <a:rPr lang="en-US" dirty="0" smtClean="0"/>
              <a:t> </a:t>
            </a:r>
            <a:r>
              <a:rPr lang="en-US" dirty="0" err="1" smtClean="0"/>
              <a:t>khi</a:t>
            </a:r>
            <a:r>
              <a:rPr lang="en-US" dirty="0" smtClean="0"/>
              <a:t> </a:t>
            </a:r>
            <a:r>
              <a:rPr lang="en-US" dirty="0" err="1" smtClean="0"/>
              <a:t>dùng</a:t>
            </a:r>
            <a:r>
              <a:rPr lang="en-US" dirty="0" smtClean="0"/>
              <a:t> </a:t>
            </a:r>
            <a:r>
              <a:rPr lang="en-US" dirty="0" err="1" smtClean="0"/>
              <a:t>kính</a:t>
            </a:r>
            <a:r>
              <a:rPr lang="en-US" dirty="0" smtClean="0"/>
              <a:t> </a:t>
            </a:r>
            <a:r>
              <a:rPr lang="en-US" dirty="0" err="1" smtClean="0"/>
              <a:t>phân</a:t>
            </a:r>
            <a:r>
              <a:rPr lang="en-US" dirty="0" smtClean="0"/>
              <a:t> </a:t>
            </a:r>
            <a:r>
              <a:rPr lang="en-US" dirty="0" err="1" smtClean="0"/>
              <a:t>cực</a:t>
            </a:r>
            <a:r>
              <a:rPr lang="en-US" dirty="0" smtClean="0"/>
              <a:t> </a:t>
            </a:r>
            <a:r>
              <a:rPr lang="en-US" dirty="0" err="1" smtClean="0"/>
              <a:t>đã</a:t>
            </a:r>
            <a:r>
              <a:rPr lang="en-US" dirty="0" smtClean="0"/>
              <a:t> </a:t>
            </a:r>
            <a:r>
              <a:rPr lang="en-US" dirty="0" err="1" smtClean="0"/>
              <a:t>loại</a:t>
            </a:r>
            <a:r>
              <a:rPr lang="en-US" dirty="0" smtClean="0"/>
              <a:t> </a:t>
            </a:r>
            <a:r>
              <a:rPr lang="en-US" dirty="0" err="1" smtClean="0"/>
              <a:t>bỏ</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cường</a:t>
            </a:r>
            <a:r>
              <a:rPr lang="en-US" dirty="0" smtClean="0"/>
              <a:t> </a:t>
            </a:r>
            <a:r>
              <a:rPr lang="en-US" dirty="0" err="1" smtClean="0"/>
              <a:t>sđộ</a:t>
            </a:r>
            <a:r>
              <a:rPr lang="en-US" dirty="0" smtClean="0"/>
              <a:t> </a:t>
            </a:r>
            <a:r>
              <a:rPr lang="en-US" dirty="0" err="1" smtClean="0"/>
              <a:t>dao</a:t>
            </a:r>
            <a:r>
              <a:rPr lang="en-US" dirty="0" smtClean="0"/>
              <a:t> </a:t>
            </a:r>
            <a:r>
              <a:rPr lang="en-US" dirty="0" err="1" smtClean="0"/>
              <a:t>động</a:t>
            </a:r>
            <a:r>
              <a:rPr lang="en-US" dirty="0" smtClean="0"/>
              <a:t> </a:t>
            </a:r>
            <a:r>
              <a:rPr lang="en-US" dirty="0" err="1" smtClean="0"/>
              <a:t>theo</a:t>
            </a:r>
            <a:r>
              <a:rPr lang="en-US" dirty="0" smtClean="0"/>
              <a:t> </a:t>
            </a:r>
            <a:r>
              <a:rPr lang="en-US" dirty="0" err="1" smtClean="0"/>
              <a:t>phương</a:t>
            </a:r>
            <a:r>
              <a:rPr lang="en-US" dirty="0" smtClean="0"/>
              <a:t> </a:t>
            </a:r>
            <a:r>
              <a:rPr lang="en-US" dirty="0" err="1" smtClean="0"/>
              <a:t>thẳng</a:t>
            </a:r>
            <a:r>
              <a:rPr lang="en-US" dirty="0" smtClean="0"/>
              <a:t> </a:t>
            </a:r>
            <a:r>
              <a:rPr lang="en-US" dirty="0" err="1" smtClean="0"/>
              <a:t>đứng</a:t>
            </a:r>
            <a:r>
              <a:rPr lang="en-US" dirty="0" smtClean="0"/>
              <a:t> do </a:t>
            </a:r>
            <a:r>
              <a:rPr lang="en-US" dirty="0" err="1" smtClean="0"/>
              <a:t>đó</a:t>
            </a:r>
            <a:r>
              <a:rPr lang="en-US" dirty="0" smtClean="0"/>
              <a:t> </a:t>
            </a:r>
            <a:r>
              <a:rPr lang="en-US" dirty="0" err="1" smtClean="0"/>
              <a:t>hình</a:t>
            </a:r>
            <a:r>
              <a:rPr lang="en-US" dirty="0" smtClean="0"/>
              <a:t> </a:t>
            </a:r>
            <a:r>
              <a:rPr lang="en-US" dirty="0" err="1" smtClean="0"/>
              <a:t>ảnh</a:t>
            </a:r>
            <a:r>
              <a:rPr lang="en-US" dirty="0" smtClean="0"/>
              <a:t> </a:t>
            </a:r>
            <a:r>
              <a:rPr lang="en-US" dirty="0" err="1" smtClean="0"/>
              <a:t>không</a:t>
            </a:r>
            <a:r>
              <a:rPr lang="en-US" dirty="0" smtClean="0"/>
              <a:t> </a:t>
            </a:r>
            <a:r>
              <a:rPr lang="en-US" dirty="0" err="1" smtClean="0"/>
              <a:t>còn</a:t>
            </a:r>
            <a:r>
              <a:rPr lang="en-US" dirty="0" smtClean="0"/>
              <a:t> </a:t>
            </a:r>
            <a:r>
              <a:rPr lang="en-US" dirty="0" err="1" smtClean="0"/>
              <a:t>trung</a:t>
            </a:r>
            <a:r>
              <a:rPr lang="en-US" dirty="0" smtClean="0"/>
              <a:t> </a:t>
            </a:r>
            <a:r>
              <a:rPr lang="en-US" dirty="0" err="1" smtClean="0"/>
              <a:t>thực</a:t>
            </a:r>
            <a:r>
              <a:rPr lang="en-US" dirty="0" smtClean="0"/>
              <a:t> </a:t>
            </a:r>
            <a:r>
              <a:rPr lang="en-US" dirty="0" err="1" smtClean="0"/>
              <a:t>nữa</a:t>
            </a:r>
            <a:r>
              <a:rPr lang="en-US" dirty="0" smtClean="0"/>
              <a:t>, do </a:t>
            </a:r>
            <a:r>
              <a:rPr lang="en-US" dirty="0" err="1" smtClean="0"/>
              <a:t>đó</a:t>
            </a:r>
            <a:r>
              <a:rPr lang="en-US" dirty="0" smtClean="0"/>
              <a:t> </a:t>
            </a:r>
            <a:r>
              <a:rPr lang="en-US" dirty="0" err="1" smtClean="0"/>
              <a:t>sau</a:t>
            </a:r>
            <a:r>
              <a:rPr lang="en-US" dirty="0" smtClean="0"/>
              <a:t> </a:t>
            </a:r>
            <a:r>
              <a:rPr lang="en-US" dirty="0" err="1" smtClean="0"/>
              <a:t>đặt</a:t>
            </a:r>
            <a:r>
              <a:rPr lang="en-US" dirty="0" smtClean="0"/>
              <a:t> ¼ </a:t>
            </a:r>
            <a:r>
              <a:rPr lang="en-US" dirty="0" err="1" smtClean="0"/>
              <a:t>bước</a:t>
            </a:r>
            <a:r>
              <a:rPr lang="en-US" dirty="0" smtClean="0"/>
              <a:t> </a:t>
            </a:r>
            <a:r>
              <a:rPr lang="en-US" dirty="0" err="1" smtClean="0"/>
              <a:t>sóng</a:t>
            </a:r>
            <a:r>
              <a:rPr lang="en-US" dirty="0" smtClean="0"/>
              <a:t> </a:t>
            </a:r>
            <a:r>
              <a:rPr lang="en-US" dirty="0" err="1" smtClean="0"/>
              <a:t>để</a:t>
            </a:r>
            <a:r>
              <a:rPr lang="en-US" dirty="0" smtClean="0"/>
              <a:t> </a:t>
            </a:r>
            <a:r>
              <a:rPr lang="en-US" dirty="0" err="1" smtClean="0"/>
              <a:t>tạo</a:t>
            </a:r>
            <a:r>
              <a:rPr lang="en-US" dirty="0" smtClean="0"/>
              <a:t> </a:t>
            </a:r>
            <a:r>
              <a:rPr lang="en-US" dirty="0" err="1" smtClean="0"/>
              <a:t>ra</a:t>
            </a:r>
            <a:r>
              <a:rPr lang="en-US" dirty="0" smtClean="0"/>
              <a:t> </a:t>
            </a:r>
            <a:r>
              <a:rPr lang="en-US" dirty="0" err="1" smtClean="0"/>
              <a:t>ánh</a:t>
            </a:r>
            <a:r>
              <a:rPr lang="en-US" dirty="0" smtClean="0"/>
              <a:t> </a:t>
            </a:r>
            <a:r>
              <a:rPr lang="en-US" dirty="0" err="1" smtClean="0"/>
              <a:t>sáng</a:t>
            </a:r>
            <a:r>
              <a:rPr lang="en-US" dirty="0" smtClean="0"/>
              <a:t> </a:t>
            </a:r>
            <a:r>
              <a:rPr lang="en-US" dirty="0" err="1" smtClean="0"/>
              <a:t>phân</a:t>
            </a:r>
            <a:r>
              <a:rPr lang="en-US" dirty="0" smtClean="0"/>
              <a:t> </a:t>
            </a:r>
            <a:r>
              <a:rPr lang="en-US" dirty="0" err="1" smtClean="0"/>
              <a:t>cực</a:t>
            </a:r>
            <a:r>
              <a:rPr lang="en-US" dirty="0" smtClean="0"/>
              <a:t> </a:t>
            </a:r>
            <a:r>
              <a:rPr lang="en-US" dirty="0" err="1" smtClean="0"/>
              <a:t>tròn</a:t>
            </a:r>
            <a:r>
              <a:rPr lang="en-US" dirty="0" smtClean="0"/>
              <a:t> </a:t>
            </a:r>
            <a:r>
              <a:rPr lang="en-US" dirty="0" err="1" smtClean="0"/>
              <a:t>để</a:t>
            </a:r>
            <a:r>
              <a:rPr lang="en-US" dirty="0" smtClean="0"/>
              <a:t> </a:t>
            </a:r>
            <a:r>
              <a:rPr lang="en-US" dirty="0" err="1" smtClean="0"/>
              <a:t>tái</a:t>
            </a:r>
            <a:r>
              <a:rPr lang="en-US" dirty="0" smtClean="0"/>
              <a:t> </a:t>
            </a:r>
            <a:r>
              <a:rPr lang="en-US" dirty="0" err="1" smtClean="0"/>
              <a:t>tạo</a:t>
            </a:r>
            <a:r>
              <a:rPr lang="en-US" dirty="0" smtClean="0"/>
              <a:t> </a:t>
            </a:r>
            <a:r>
              <a:rPr lang="en-US" dirty="0" err="1" smtClean="0"/>
              <a:t>lại</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dao</a:t>
            </a:r>
            <a:r>
              <a:rPr lang="en-US" dirty="0" smtClean="0"/>
              <a:t> </a:t>
            </a:r>
            <a:r>
              <a:rPr lang="en-US" dirty="0" err="1" smtClean="0"/>
              <a:t>động</a:t>
            </a:r>
            <a:r>
              <a:rPr lang="en-US" dirty="0" smtClean="0"/>
              <a:t> </a:t>
            </a:r>
            <a:r>
              <a:rPr lang="en-US" dirty="0" err="1" smtClean="0"/>
              <a:t>theo</a:t>
            </a:r>
            <a:r>
              <a:rPr lang="en-US" dirty="0" smtClean="0"/>
              <a:t> </a:t>
            </a:r>
            <a:r>
              <a:rPr lang="en-US" dirty="0" err="1" smtClean="0"/>
              <a:t>phương</a:t>
            </a:r>
            <a:r>
              <a:rPr lang="en-US" dirty="0" smtClean="0"/>
              <a:t> </a:t>
            </a:r>
            <a:r>
              <a:rPr lang="en-US" dirty="0" err="1" smtClean="0"/>
              <a:t>thẳng</a:t>
            </a:r>
            <a:r>
              <a:rPr lang="en-US" dirty="0" smtClean="0"/>
              <a:t> </a:t>
            </a:r>
            <a:r>
              <a:rPr lang="en-US" dirty="0" err="1" smtClean="0"/>
              <a:t>đứng</a:t>
            </a:r>
            <a:r>
              <a:rPr lang="en-US" dirty="0" smtClean="0"/>
              <a:t> </a:t>
            </a:r>
            <a:r>
              <a:rPr lang="en-US" dirty="0" err="1" smtClean="0"/>
              <a:t>với</a:t>
            </a:r>
            <a:r>
              <a:rPr lang="en-US" dirty="0" smtClean="0"/>
              <a:t> </a:t>
            </a:r>
            <a:r>
              <a:rPr lang="en-US" dirty="0" err="1" smtClean="0"/>
              <a:t>cường</a:t>
            </a:r>
            <a:r>
              <a:rPr lang="en-US" dirty="0" smtClean="0"/>
              <a:t> </a:t>
            </a:r>
            <a:r>
              <a:rPr lang="en-US" dirty="0" err="1" smtClean="0"/>
              <a:t>độ</a:t>
            </a:r>
            <a:r>
              <a:rPr lang="en-US" dirty="0" smtClean="0"/>
              <a:t> </a:t>
            </a:r>
            <a:r>
              <a:rPr lang="en-US" dirty="0" err="1" smtClean="0"/>
              <a:t>bằng</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dao</a:t>
            </a:r>
            <a:r>
              <a:rPr lang="en-US" dirty="0" smtClean="0"/>
              <a:t> </a:t>
            </a:r>
            <a:r>
              <a:rPr lang="en-US" dirty="0" err="1" smtClean="0"/>
              <a:t>động</a:t>
            </a:r>
            <a:r>
              <a:rPr lang="en-US" dirty="0" smtClean="0"/>
              <a:t> </a:t>
            </a:r>
            <a:r>
              <a:rPr lang="en-US" dirty="0" err="1" smtClean="0"/>
              <a:t>theo</a:t>
            </a:r>
            <a:r>
              <a:rPr lang="en-US" dirty="0" smtClean="0"/>
              <a:t> </a:t>
            </a:r>
            <a:r>
              <a:rPr lang="en-US" dirty="0" err="1" smtClean="0"/>
              <a:t>phương</a:t>
            </a:r>
            <a:r>
              <a:rPr lang="en-US" dirty="0" smtClean="0"/>
              <a:t> </a:t>
            </a:r>
            <a:r>
              <a:rPr lang="en-US" dirty="0" err="1" smtClean="0"/>
              <a:t>ngang</a:t>
            </a:r>
            <a:r>
              <a:rPr lang="en-US" dirty="0" smtClean="0"/>
              <a:t> </a:t>
            </a:r>
            <a:r>
              <a:rPr lang="en-US" dirty="0" err="1" smtClean="0"/>
              <a:t>làm</a:t>
            </a:r>
            <a:r>
              <a:rPr lang="en-US" dirty="0" smtClean="0"/>
              <a:t> </a:t>
            </a:r>
            <a:r>
              <a:rPr lang="en-US" dirty="0" err="1" smtClean="0"/>
              <a:t>cho</a:t>
            </a:r>
            <a:r>
              <a:rPr lang="en-US" dirty="0" smtClean="0"/>
              <a:t> </a:t>
            </a:r>
            <a:r>
              <a:rPr lang="en-US" dirty="0" err="1" smtClean="0"/>
              <a:t>ảnh</a:t>
            </a:r>
            <a:r>
              <a:rPr lang="en-US" dirty="0" smtClean="0"/>
              <a:t> </a:t>
            </a:r>
            <a:r>
              <a:rPr lang="en-US" dirty="0" err="1" smtClean="0"/>
              <a:t>rõ</a:t>
            </a:r>
            <a:r>
              <a:rPr lang="en-US" dirty="0" smtClean="0"/>
              <a:t> </a:t>
            </a:r>
            <a:r>
              <a:rPr lang="en-US" dirty="0" err="1" smtClean="0"/>
              <a:t>nét</a:t>
            </a:r>
            <a:r>
              <a:rPr lang="en-US" dirty="0" smtClean="0"/>
              <a:t> </a:t>
            </a:r>
            <a:r>
              <a:rPr lang="en-US" dirty="0" err="1" smtClean="0"/>
              <a:t>và</a:t>
            </a:r>
            <a:r>
              <a:rPr lang="en-US" dirty="0" smtClean="0"/>
              <a:t> </a:t>
            </a:r>
            <a:r>
              <a:rPr lang="en-US" dirty="0" err="1" smtClean="0"/>
              <a:t>trung</a:t>
            </a:r>
            <a:r>
              <a:rPr lang="en-US" dirty="0" smtClean="0"/>
              <a:t> </a:t>
            </a:r>
            <a:r>
              <a:rPr lang="en-US" dirty="0" err="1" smtClean="0"/>
              <a:t>thực</a:t>
            </a:r>
            <a:r>
              <a:rPr lang="en-US" dirty="0" smtClean="0"/>
              <a:t> </a:t>
            </a:r>
            <a:endParaRPr lang="en-US" dirty="0"/>
          </a:p>
        </p:txBody>
      </p:sp>
    </p:spTree>
    <p:extLst>
      <p:ext uri="{BB962C8B-B14F-4D97-AF65-F5344CB8AC3E}">
        <p14:creationId xmlns:p14="http://schemas.microsoft.com/office/powerpoint/2010/main" val="18172082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524000"/>
            <a:ext cx="6926797" cy="3124200"/>
          </a:xfrm>
          <a:prstGeom prst="rect">
            <a:avLst/>
          </a:prstGeom>
        </p:spPr>
      </p:pic>
    </p:spTree>
    <p:extLst>
      <p:ext uri="{BB962C8B-B14F-4D97-AF65-F5344CB8AC3E}">
        <p14:creationId xmlns:p14="http://schemas.microsoft.com/office/powerpoint/2010/main" val="1729365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0" y="762000"/>
            <a:ext cx="8991600" cy="1446550"/>
          </a:xfrm>
          <a:prstGeom prst="rect">
            <a:avLst/>
          </a:prstGeom>
        </p:spPr>
        <p:txBody>
          <a:bodyPr wrap="square">
            <a:spAutoFit/>
          </a:bodyPr>
          <a:lstStyle/>
          <a:p>
            <a:r>
              <a:rPr lang="en-US" sz="2200" dirty="0">
                <a:latin typeface="Times New Roman" pitchFamily="18" charset="0"/>
                <a:cs typeface="Times New Roman" pitchFamily="18" charset="0"/>
              </a:rPr>
              <a:t>Cho </a:t>
            </a:r>
            <a:r>
              <a:rPr lang="en-US" sz="2200" dirty="0" err="1">
                <a:latin typeface="Times New Roman" pitchFamily="18" charset="0"/>
                <a:cs typeface="Times New Roman" pitchFamily="18" charset="0"/>
              </a:rPr>
              <a:t>biết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ánh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sáng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truyền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từ</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môi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trường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chất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có</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chiết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suất</a:t>
            </a:r>
            <a:r>
              <a:rPr lang="en-US" sz="2200" dirty="0">
                <a:latin typeface="Times New Roman" pitchFamily="18" charset="0"/>
                <a:cs typeface="Times New Roman" pitchFamily="18" charset="0"/>
              </a:rPr>
              <a:t> n </a:t>
            </a:r>
            <a:r>
              <a:rPr lang="en-US" sz="2200" dirty="0" err="1">
                <a:latin typeface="Times New Roman" pitchFamily="18" charset="0"/>
                <a:cs typeface="Times New Roman" pitchFamily="18" charset="0"/>
              </a:rPr>
              <a:t>ra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ngoài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không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khí</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thì</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xảy</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ra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hiện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tượng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phản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xạ</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toàn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phần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của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ánh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sáng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ứng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với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góc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giới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hạn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a:t>
            </a:r>
            <a:r>
              <a:rPr lang="en-US" sz="2200" baseline="-25000" dirty="0" err="1">
                <a:latin typeface="Times New Roman" pitchFamily="18" charset="0"/>
                <a:cs typeface="Times New Roman" pitchFamily="18" charset="0"/>
              </a:rPr>
              <a:t>gh</a:t>
            </a:r>
            <a:r>
              <a:rPr lang="en-US" sz="2200" baseline="-25000" dirty="0">
                <a:latin typeface="Times New Roman" pitchFamily="18" charset="0"/>
                <a:cs typeface="Times New Roman" pitchFamily="18" charset="0"/>
              </a:rPr>
              <a:t> </a:t>
            </a:r>
            <a:r>
              <a:rPr lang="en-US" sz="2200" dirty="0">
                <a:latin typeface="Times New Roman" pitchFamily="18" charset="0"/>
                <a:cs typeface="Times New Roman" pitchFamily="18" charset="0"/>
              </a:rPr>
              <a:t> =  45</a:t>
            </a:r>
            <a:r>
              <a:rPr lang="en-US" sz="2200" baseline="30000" dirty="0">
                <a:latin typeface="Times New Roman" pitchFamily="18" charset="0"/>
                <a:cs typeface="Times New Roman" pitchFamily="18" charset="0"/>
              </a:rPr>
              <a:t>0</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Xác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định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góc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tới</a:t>
            </a:r>
            <a:r>
              <a:rPr lang="en-US" sz="2200" dirty="0">
                <a:latin typeface="Times New Roman" pitchFamily="18" charset="0"/>
                <a:cs typeface="Times New Roman" pitchFamily="18" charset="0"/>
              </a:rPr>
              <a:t> Brewster </a:t>
            </a:r>
            <a:r>
              <a:rPr lang="en-US" sz="2200" dirty="0" err="1">
                <a:latin typeface="Times New Roman" pitchFamily="18" charset="0"/>
                <a:cs typeface="Times New Roman" pitchFamily="18" charset="0"/>
              </a:rPr>
              <a:t>của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chất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này</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khi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môi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trường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chứa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tia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tới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là</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không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khí</a:t>
            </a:r>
            <a:r>
              <a:rPr lang="en-US" sz="2200" dirty="0">
                <a:latin typeface="Times New Roman" pitchFamily="18" charset="0"/>
                <a:cs typeface="Times New Roman" pitchFamily="18" charset="0"/>
              </a:rPr>
              <a:t>.</a:t>
            </a:r>
          </a:p>
        </p:txBody>
      </p:sp>
      <p:graphicFrame>
        <p:nvGraphicFramePr>
          <p:cNvPr id="3" name="Object 2"/>
          <p:cNvGraphicFramePr>
            <a:graphicFrameLocks noChangeAspect="1"/>
          </p:cNvGraphicFramePr>
          <p:nvPr>
            <p:extLst>
              <p:ext uri="{D42A27DB-BD31-4B8C-83A1-F6EECF244321}">
                <p14:modId xmlns:p14="http://schemas.microsoft.com/office/powerpoint/2010/main" val="2608160523"/>
              </p:ext>
            </p:extLst>
          </p:nvPr>
        </p:nvGraphicFramePr>
        <p:xfrm>
          <a:off x="2667000" y="2362200"/>
          <a:ext cx="3229897" cy="685800"/>
        </p:xfrm>
        <a:graphic>
          <a:graphicData uri="http://schemas.openxmlformats.org/presentationml/2006/ole">
            <mc:AlternateContent xmlns:mc="http://schemas.openxmlformats.org/markup-compatibility/2006">
              <mc:Choice xmlns:v="urn:schemas-microsoft-com:vml" Requires="v">
                <p:oleObj spid="_x0000_s10288" name="Equation" r:id="rId3" imgW="1854000" imgH="393480" progId="Equation.3">
                  <p:embed/>
                </p:oleObj>
              </mc:Choice>
              <mc:Fallback>
                <p:oleObj name="Equation" r:id="rId3" imgW="1854000" imgH="393480" progId="Equation.3">
                  <p:embed/>
                  <p:pic>
                    <p:nvPicPr>
                      <p:cNvPr id="0" name=""/>
                      <p:cNvPicPr/>
                      <p:nvPr/>
                    </p:nvPicPr>
                    <p:blipFill>
                      <a:blip r:embed="rId4"/>
                      <a:stretch>
                        <a:fillRect/>
                      </a:stretch>
                    </p:blipFill>
                    <p:spPr>
                      <a:xfrm>
                        <a:off x="2667000" y="2362200"/>
                        <a:ext cx="3229897" cy="685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753376989"/>
              </p:ext>
            </p:extLst>
          </p:nvPr>
        </p:nvGraphicFramePr>
        <p:xfrm>
          <a:off x="3275430" y="3429000"/>
          <a:ext cx="2440739" cy="425450"/>
        </p:xfrm>
        <a:graphic>
          <a:graphicData uri="http://schemas.openxmlformats.org/presentationml/2006/ole">
            <mc:AlternateContent xmlns:mc="http://schemas.openxmlformats.org/markup-compatibility/2006">
              <mc:Choice xmlns:v="urn:schemas-microsoft-com:vml" Requires="v">
                <p:oleObj spid="_x0000_s10289" name="Equation" r:id="rId5" imgW="1384200" imgH="241200" progId="Equation.3">
                  <p:embed/>
                </p:oleObj>
              </mc:Choice>
              <mc:Fallback>
                <p:oleObj name="Equation" r:id="rId5" imgW="1384200" imgH="241200" progId="Equation.3">
                  <p:embed/>
                  <p:pic>
                    <p:nvPicPr>
                      <p:cNvPr id="0" name=""/>
                      <p:cNvPicPr/>
                      <p:nvPr/>
                    </p:nvPicPr>
                    <p:blipFill>
                      <a:blip r:embed="rId6"/>
                      <a:stretch>
                        <a:fillRect/>
                      </a:stretch>
                    </p:blipFill>
                    <p:spPr>
                      <a:xfrm>
                        <a:off x="3275430" y="3429000"/>
                        <a:ext cx="2440739" cy="425450"/>
                      </a:xfrm>
                      <a:prstGeom prst="rect">
                        <a:avLst/>
                      </a:prstGeom>
                    </p:spPr>
                  </p:pic>
                </p:oleObj>
              </mc:Fallback>
            </mc:AlternateContent>
          </a:graphicData>
        </a:graphic>
      </p:graphicFrame>
    </p:spTree>
    <p:extLst>
      <p:ext uri="{BB962C8B-B14F-4D97-AF65-F5344CB8AC3E}">
        <p14:creationId xmlns:p14="http://schemas.microsoft.com/office/powerpoint/2010/main" val="355458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152400" y="762000"/>
            <a:ext cx="8915400" cy="1446550"/>
          </a:xfrm>
          <a:prstGeom prst="rect">
            <a:avLst/>
          </a:prstGeom>
        </p:spPr>
        <p:txBody>
          <a:bodyPr wrap="square">
            <a:spAutoFit/>
          </a:bodyPr>
          <a:lstStyle/>
          <a:p>
            <a:r>
              <a:rPr lang="x-none" sz="2200">
                <a:latin typeface="Times New Roman" pitchFamily="18" charset="0"/>
                <a:cs typeface="Times New Roman" pitchFamily="18" charset="0"/>
              </a:rPr>
              <a:t>Một chùm sáng tự nhiên chiếu vào mặt một bản thủy tinh nhúng trong chất lỏng. Chiết suất của thủy tinh là n= 1,5. Cho biết chùm tia phản xạ trên mặt thủy tinh bị phân cực toàn phần khi các tia phản xạ hợp với các tia tới một góc 97</a:t>
            </a:r>
            <a:r>
              <a:rPr lang="x-none" sz="2200" baseline="30000">
                <a:latin typeface="Times New Roman" pitchFamily="18" charset="0"/>
                <a:cs typeface="Times New Roman" pitchFamily="18" charset="0"/>
              </a:rPr>
              <a:t>O</a:t>
            </a:r>
            <a:r>
              <a:rPr lang="x-none" sz="2200">
                <a:latin typeface="Times New Roman" pitchFamily="18" charset="0"/>
                <a:cs typeface="Times New Roman" pitchFamily="18" charset="0"/>
              </a:rPr>
              <a:t>. Hãy xác định chiết suất của chất lỏng.</a:t>
            </a:r>
            <a:endParaRPr lang="en-US" sz="2200" dirty="0">
              <a:latin typeface="Times New Roman" pitchFamily="18" charset="0"/>
              <a:cs typeface="Times New Roman" pitchFamily="18" charset="0"/>
            </a:endParaRPr>
          </a:p>
        </p:txBody>
      </p:sp>
      <p:sp>
        <p:nvSpPr>
          <p:cNvPr id="3" name="Rectangle 2"/>
          <p:cNvSpPr/>
          <p:nvPr/>
        </p:nvSpPr>
        <p:spPr>
          <a:xfrm>
            <a:off x="7162800" y="2057400"/>
            <a:ext cx="1371600" cy="2057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 name="Straight Connector 6"/>
          <p:cNvCxnSpPr/>
          <p:nvPr/>
        </p:nvCxnSpPr>
        <p:spPr>
          <a:xfrm>
            <a:off x="7239000" y="3886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391400" y="37338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696200" y="38100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391400" y="35814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077200" y="3886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077200" y="37338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772400" y="36576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229600" y="3505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772400" y="3505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315200" y="33528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772400" y="33528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229600" y="33528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3" idx="2"/>
          </p:cNvCxnSpPr>
          <p:nvPr/>
        </p:nvCxnSpPr>
        <p:spPr>
          <a:xfrm>
            <a:off x="7353300" y="3352800"/>
            <a:ext cx="4953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518579" y="3581400"/>
            <a:ext cx="1143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3" idx="2"/>
          </p:cNvCxnSpPr>
          <p:nvPr/>
        </p:nvCxnSpPr>
        <p:spPr>
          <a:xfrm flipV="1">
            <a:off x="7848600" y="3505200"/>
            <a:ext cx="4572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7963437" y="3581400"/>
            <a:ext cx="2667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 idx="2"/>
          </p:cNvCxnSpPr>
          <p:nvPr/>
        </p:nvCxnSpPr>
        <p:spPr>
          <a:xfrm>
            <a:off x="7848600" y="3505200"/>
            <a:ext cx="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2" name="Freeform 41"/>
          <p:cNvSpPr/>
          <p:nvPr/>
        </p:nvSpPr>
        <p:spPr>
          <a:xfrm>
            <a:off x="7765961" y="3913988"/>
            <a:ext cx="218940" cy="39826"/>
          </a:xfrm>
          <a:custGeom>
            <a:avLst/>
            <a:gdLst>
              <a:gd name="connsiteX0" fmla="*/ 0 w 218940"/>
              <a:gd name="connsiteY0" fmla="*/ 39826 h 39826"/>
              <a:gd name="connsiteX1" fmla="*/ 64394 w 218940"/>
              <a:gd name="connsiteY1" fmla="*/ 1189 h 39826"/>
              <a:gd name="connsiteX2" fmla="*/ 218940 w 218940"/>
              <a:gd name="connsiteY2" fmla="*/ 14068 h 39826"/>
            </a:gdLst>
            <a:ahLst/>
            <a:cxnLst>
              <a:cxn ang="0">
                <a:pos x="connsiteX0" y="connsiteY0"/>
              </a:cxn>
              <a:cxn ang="0">
                <a:pos x="connsiteX1" y="connsiteY1"/>
              </a:cxn>
              <a:cxn ang="0">
                <a:pos x="connsiteX2" y="connsiteY2"/>
              </a:cxn>
            </a:cxnLst>
            <a:rect l="l" t="t" r="r" b="b"/>
            <a:pathLst>
              <a:path w="218940" h="39826">
                <a:moveTo>
                  <a:pt x="0" y="39826"/>
                </a:moveTo>
                <a:cubicBezTo>
                  <a:pt x="21465" y="26947"/>
                  <a:pt x="39533" y="4114"/>
                  <a:pt x="64394" y="1189"/>
                </a:cubicBezTo>
                <a:cubicBezTo>
                  <a:pt x="115734" y="-4851"/>
                  <a:pt x="218940" y="14068"/>
                  <a:pt x="218940" y="14068"/>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7632879" y="3516868"/>
            <a:ext cx="533400" cy="369332"/>
          </a:xfrm>
          <a:prstGeom prst="rect">
            <a:avLst/>
          </a:prstGeom>
          <a:noFill/>
        </p:spPr>
        <p:txBody>
          <a:bodyPr wrap="square" rtlCol="0">
            <a:spAutoFit/>
          </a:bodyPr>
          <a:lstStyle/>
          <a:p>
            <a:r>
              <a:rPr lang="x-none"/>
              <a:t>97</a:t>
            </a:r>
            <a:r>
              <a:rPr lang="x-none" baseline="30000"/>
              <a:t>O</a:t>
            </a:r>
            <a:endParaRPr lang="en-US" dirty="0"/>
          </a:p>
        </p:txBody>
      </p:sp>
      <p:graphicFrame>
        <p:nvGraphicFramePr>
          <p:cNvPr id="45" name="Object 44"/>
          <p:cNvGraphicFramePr>
            <a:graphicFrameLocks noChangeAspect="1"/>
          </p:cNvGraphicFramePr>
          <p:nvPr>
            <p:extLst>
              <p:ext uri="{D42A27DB-BD31-4B8C-83A1-F6EECF244321}">
                <p14:modId xmlns:p14="http://schemas.microsoft.com/office/powerpoint/2010/main" val="1357165600"/>
              </p:ext>
            </p:extLst>
          </p:nvPr>
        </p:nvGraphicFramePr>
        <p:xfrm>
          <a:off x="2362200" y="2481330"/>
          <a:ext cx="1117600" cy="838200"/>
        </p:xfrm>
        <a:graphic>
          <a:graphicData uri="http://schemas.openxmlformats.org/presentationml/2006/ole">
            <mc:AlternateContent xmlns:mc="http://schemas.openxmlformats.org/markup-compatibility/2006">
              <mc:Choice xmlns:v="urn:schemas-microsoft-com:vml" Requires="v">
                <p:oleObj spid="_x0000_s12336" name="Equation" r:id="rId3" imgW="558720" imgH="419040" progId="Equation.3">
                  <p:embed/>
                </p:oleObj>
              </mc:Choice>
              <mc:Fallback>
                <p:oleObj name="Equation" r:id="rId3" imgW="558720" imgH="419040" progId="Equation.3">
                  <p:embed/>
                  <p:pic>
                    <p:nvPicPr>
                      <p:cNvPr id="0" name=""/>
                      <p:cNvPicPr/>
                      <p:nvPr/>
                    </p:nvPicPr>
                    <p:blipFill>
                      <a:blip r:embed="rId4"/>
                      <a:stretch>
                        <a:fillRect/>
                      </a:stretch>
                    </p:blipFill>
                    <p:spPr>
                      <a:xfrm>
                        <a:off x="2362200" y="2481330"/>
                        <a:ext cx="1117600" cy="838200"/>
                      </a:xfrm>
                      <a:prstGeom prst="rect">
                        <a:avLst/>
                      </a:prstGeom>
                    </p:spPr>
                  </p:pic>
                </p:oleObj>
              </mc:Fallback>
            </mc:AlternateContent>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val="1137175957"/>
              </p:ext>
            </p:extLst>
          </p:nvPr>
        </p:nvGraphicFramePr>
        <p:xfrm>
          <a:off x="1828800" y="3568521"/>
          <a:ext cx="2438401" cy="872691"/>
        </p:xfrm>
        <a:graphic>
          <a:graphicData uri="http://schemas.openxmlformats.org/presentationml/2006/ole">
            <mc:AlternateContent xmlns:mc="http://schemas.openxmlformats.org/markup-compatibility/2006">
              <mc:Choice xmlns:v="urn:schemas-microsoft-com:vml" Requires="v">
                <p:oleObj spid="_x0000_s12337" name="Equation" r:id="rId5" imgW="1206360" imgH="431640" progId="Equation.3">
                  <p:embed/>
                </p:oleObj>
              </mc:Choice>
              <mc:Fallback>
                <p:oleObj name="Equation" r:id="rId5" imgW="1206360" imgH="431640" progId="Equation.3">
                  <p:embed/>
                  <p:pic>
                    <p:nvPicPr>
                      <p:cNvPr id="0" name=""/>
                      <p:cNvPicPr/>
                      <p:nvPr/>
                    </p:nvPicPr>
                    <p:blipFill>
                      <a:blip r:embed="rId6"/>
                      <a:stretch>
                        <a:fillRect/>
                      </a:stretch>
                    </p:blipFill>
                    <p:spPr>
                      <a:xfrm>
                        <a:off x="1828800" y="3568521"/>
                        <a:ext cx="2438401" cy="872691"/>
                      </a:xfrm>
                      <a:prstGeom prst="rect">
                        <a:avLst/>
                      </a:prstGeom>
                    </p:spPr>
                  </p:pic>
                </p:oleObj>
              </mc:Fallback>
            </mc:AlternateContent>
          </a:graphicData>
        </a:graphic>
      </p:graphicFrame>
    </p:spTree>
    <p:extLst>
      <p:ext uri="{BB962C8B-B14F-4D97-AF65-F5344CB8AC3E}">
        <p14:creationId xmlns:p14="http://schemas.microsoft.com/office/powerpoint/2010/main" val="355458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8" name="TextBox 7"/>
          <p:cNvSpPr txBox="1"/>
          <p:nvPr/>
        </p:nvSpPr>
        <p:spPr>
          <a:xfrm>
            <a:off x="76200" y="685800"/>
            <a:ext cx="8991600" cy="1754326"/>
          </a:xfrm>
          <a:prstGeom prst="rect">
            <a:avLst/>
          </a:prstGeom>
          <a:noFill/>
        </p:spPr>
        <p:txBody>
          <a:bodyPr wrap="square" rtlCol="0">
            <a:spAutoFit/>
          </a:bodyPr>
          <a:lstStyle/>
          <a:p>
            <a:r>
              <a:rPr lang="pt-BR" dirty="0"/>
              <a:t>Quang trục của kính phân cực và kính phân tích hợp với nhau một góc </a:t>
            </a:r>
            <a:r>
              <a:rPr lang="pt-BR" dirty="0" smtClean="0"/>
              <a:t>30</a:t>
            </a:r>
            <a:r>
              <a:rPr lang="pt-BR" baseline="30000" dirty="0" smtClean="0"/>
              <a:t>0</a:t>
            </a:r>
            <a:r>
              <a:rPr lang="pt-BR" dirty="0" smtClean="0"/>
              <a:t>. </a:t>
            </a:r>
            <a:r>
              <a:rPr lang="pt-BR" dirty="0"/>
              <a:t>Cho biết khi truyền qua mỗi kính năng lượng ánh sáng bị phản xạ và hấp thụ 5%. Hãy xác định:</a:t>
            </a:r>
            <a:endParaRPr lang="en-US" dirty="0"/>
          </a:p>
          <a:p>
            <a:r>
              <a:rPr lang="pt-BR" dirty="0"/>
              <a:t>a. Cường độ sáng bị giảm bao nhiêu lần sau khi ánh sáng truyền qua kính phân cực?</a:t>
            </a:r>
            <a:endParaRPr lang="en-US" dirty="0"/>
          </a:p>
          <a:p>
            <a:r>
              <a:rPr lang="pt-BR" dirty="0"/>
              <a:t>b. Cường độ sáng bị giảm bao nhiêu lần sau khi ánh sáng truyền qua cả hai kính phân cực và kính phân tích?</a:t>
            </a:r>
            <a:endParaRPr lang="en-US" dirty="0"/>
          </a:p>
          <a:p>
            <a:endParaRPr lang="en-US" dirty="0"/>
          </a:p>
        </p:txBody>
      </p:sp>
      <p:sp>
        <p:nvSpPr>
          <p:cNvPr id="9" name="TextBox 8"/>
          <p:cNvSpPr txBox="1"/>
          <p:nvPr/>
        </p:nvSpPr>
        <p:spPr>
          <a:xfrm>
            <a:off x="76200" y="2286000"/>
            <a:ext cx="8610600" cy="369332"/>
          </a:xfrm>
          <a:prstGeom prst="rect">
            <a:avLst/>
          </a:prstGeom>
          <a:noFill/>
        </p:spPr>
        <p:txBody>
          <a:bodyPr wrap="square" rtlCol="0">
            <a:spAutoFit/>
          </a:bodyPr>
          <a:lstStyle/>
          <a:p>
            <a:r>
              <a:rPr lang="en-US" dirty="0" err="1" smtClean="0"/>
              <a:t>Cường</a:t>
            </a:r>
            <a:r>
              <a:rPr lang="en-US" dirty="0" smtClean="0"/>
              <a:t> </a:t>
            </a:r>
            <a:r>
              <a:rPr lang="en-US" dirty="0" err="1" smtClean="0"/>
              <a:t>độ</a:t>
            </a:r>
            <a:r>
              <a:rPr lang="en-US" dirty="0" smtClean="0"/>
              <a:t> </a:t>
            </a:r>
            <a:r>
              <a:rPr lang="en-US" dirty="0" err="1" smtClean="0"/>
              <a:t>sáng</a:t>
            </a:r>
            <a:r>
              <a:rPr lang="en-US" dirty="0" smtClean="0"/>
              <a:t> </a:t>
            </a:r>
            <a:r>
              <a:rPr lang="en-US" dirty="0" err="1" smtClean="0"/>
              <a:t>sau</a:t>
            </a:r>
            <a:r>
              <a:rPr lang="en-US" dirty="0" smtClean="0"/>
              <a:t> </a:t>
            </a:r>
            <a:r>
              <a:rPr lang="en-US" dirty="0" err="1" smtClean="0"/>
              <a:t>khi</a:t>
            </a:r>
            <a:r>
              <a:rPr lang="en-US" dirty="0" smtClean="0"/>
              <a:t> </a:t>
            </a:r>
            <a:r>
              <a:rPr lang="en-US" dirty="0" err="1" smtClean="0"/>
              <a:t>chiếu</a:t>
            </a:r>
            <a:r>
              <a:rPr lang="en-US" dirty="0" smtClean="0"/>
              <a:t> qua </a:t>
            </a:r>
            <a:r>
              <a:rPr lang="en-US" dirty="0" err="1" smtClean="0"/>
              <a:t>kính</a:t>
            </a:r>
            <a:r>
              <a:rPr lang="en-US" dirty="0" smtClean="0"/>
              <a:t> </a:t>
            </a:r>
            <a:r>
              <a:rPr lang="en-US" dirty="0" err="1" smtClean="0"/>
              <a:t>phân</a:t>
            </a:r>
            <a:r>
              <a:rPr lang="en-US" dirty="0" smtClean="0"/>
              <a:t> </a:t>
            </a:r>
            <a:r>
              <a:rPr lang="en-US" dirty="0" err="1" smtClean="0"/>
              <a:t>cực</a:t>
            </a:r>
            <a:r>
              <a:rPr lang="en-US" dirty="0" smtClean="0"/>
              <a:t> </a:t>
            </a:r>
            <a:r>
              <a:rPr lang="en-US" dirty="0" err="1" smtClean="0"/>
              <a:t>thứ</a:t>
            </a:r>
            <a:r>
              <a:rPr lang="en-US" dirty="0" smtClean="0"/>
              <a:t> </a:t>
            </a:r>
            <a:r>
              <a:rPr lang="en-US" dirty="0" err="1" smtClean="0"/>
              <a:t>nhất</a:t>
            </a:r>
            <a:r>
              <a:rPr lang="en-US" dirty="0" smtClean="0"/>
              <a:t>:</a:t>
            </a:r>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3576680920"/>
              </p:ext>
            </p:extLst>
          </p:nvPr>
        </p:nvGraphicFramePr>
        <p:xfrm>
          <a:off x="3290607" y="2895600"/>
          <a:ext cx="2181785" cy="749300"/>
        </p:xfrm>
        <a:graphic>
          <a:graphicData uri="http://schemas.openxmlformats.org/presentationml/2006/ole">
            <mc:AlternateContent xmlns:mc="http://schemas.openxmlformats.org/markup-compatibility/2006">
              <mc:Choice xmlns:v="urn:schemas-microsoft-com:vml" Requires="v">
                <p:oleObj spid="_x0000_s11316" name="Equation" r:id="rId3" imgW="1257120" imgH="431640" progId="Equation.3">
                  <p:embed/>
                </p:oleObj>
              </mc:Choice>
              <mc:Fallback>
                <p:oleObj name="Equation" r:id="rId3" imgW="1257120" imgH="431640" progId="Equation.3">
                  <p:embed/>
                  <p:pic>
                    <p:nvPicPr>
                      <p:cNvPr id="0" name=""/>
                      <p:cNvPicPr/>
                      <p:nvPr/>
                    </p:nvPicPr>
                    <p:blipFill>
                      <a:blip r:embed="rId4"/>
                      <a:stretch>
                        <a:fillRect/>
                      </a:stretch>
                    </p:blipFill>
                    <p:spPr>
                      <a:xfrm>
                        <a:off x="3290607" y="2895600"/>
                        <a:ext cx="2181785" cy="749300"/>
                      </a:xfrm>
                      <a:prstGeom prst="rect">
                        <a:avLst/>
                      </a:prstGeom>
                    </p:spPr>
                  </p:pic>
                </p:oleObj>
              </mc:Fallback>
            </mc:AlternateContent>
          </a:graphicData>
        </a:graphic>
      </p:graphicFrame>
      <p:sp>
        <p:nvSpPr>
          <p:cNvPr id="11" name="TextBox 10"/>
          <p:cNvSpPr txBox="1"/>
          <p:nvPr/>
        </p:nvSpPr>
        <p:spPr>
          <a:xfrm>
            <a:off x="152400" y="3745468"/>
            <a:ext cx="8610600" cy="369332"/>
          </a:xfrm>
          <a:prstGeom prst="rect">
            <a:avLst/>
          </a:prstGeom>
          <a:noFill/>
        </p:spPr>
        <p:txBody>
          <a:bodyPr wrap="square" rtlCol="0">
            <a:spAutoFit/>
          </a:bodyPr>
          <a:lstStyle/>
          <a:p>
            <a:r>
              <a:rPr lang="en-US" dirty="0" err="1" smtClean="0"/>
              <a:t>Cường</a:t>
            </a:r>
            <a:r>
              <a:rPr lang="en-US" dirty="0" smtClean="0"/>
              <a:t> </a:t>
            </a:r>
            <a:r>
              <a:rPr lang="en-US" dirty="0" err="1" smtClean="0"/>
              <a:t>độ</a:t>
            </a:r>
            <a:r>
              <a:rPr lang="en-US" dirty="0" smtClean="0"/>
              <a:t> </a:t>
            </a:r>
            <a:r>
              <a:rPr lang="en-US" dirty="0" err="1" smtClean="0"/>
              <a:t>sáng</a:t>
            </a:r>
            <a:r>
              <a:rPr lang="en-US" dirty="0" smtClean="0"/>
              <a:t> </a:t>
            </a:r>
            <a:r>
              <a:rPr lang="en-US" dirty="0" err="1" smtClean="0"/>
              <a:t>sau</a:t>
            </a:r>
            <a:r>
              <a:rPr lang="en-US" dirty="0" smtClean="0"/>
              <a:t> </a:t>
            </a:r>
            <a:r>
              <a:rPr lang="en-US" dirty="0" err="1" smtClean="0"/>
              <a:t>khi</a:t>
            </a:r>
            <a:r>
              <a:rPr lang="en-US" dirty="0" smtClean="0"/>
              <a:t> </a:t>
            </a:r>
            <a:r>
              <a:rPr lang="en-US" dirty="0" err="1" smtClean="0"/>
              <a:t>chiếu</a:t>
            </a:r>
            <a:r>
              <a:rPr lang="en-US" dirty="0" smtClean="0"/>
              <a:t> qua </a:t>
            </a:r>
            <a:r>
              <a:rPr lang="en-US" dirty="0" err="1" smtClean="0"/>
              <a:t>kính</a:t>
            </a:r>
            <a:r>
              <a:rPr lang="en-US" dirty="0" smtClean="0"/>
              <a:t> </a:t>
            </a:r>
            <a:r>
              <a:rPr lang="en-US" dirty="0" err="1" smtClean="0"/>
              <a:t>phân</a:t>
            </a:r>
            <a:r>
              <a:rPr lang="en-US" dirty="0" smtClean="0"/>
              <a:t> </a:t>
            </a:r>
            <a:r>
              <a:rPr lang="en-US" dirty="0" err="1" smtClean="0"/>
              <a:t>cực</a:t>
            </a:r>
            <a:r>
              <a:rPr lang="en-US" dirty="0" smtClean="0"/>
              <a:t> </a:t>
            </a:r>
            <a:r>
              <a:rPr lang="en-US" dirty="0" err="1" smtClean="0"/>
              <a:t>thứ</a:t>
            </a:r>
            <a:r>
              <a:rPr lang="en-US" dirty="0" smtClean="0"/>
              <a:t> </a:t>
            </a:r>
            <a:r>
              <a:rPr lang="en-US" dirty="0" err="1" smtClean="0"/>
              <a:t>hai</a:t>
            </a:r>
            <a:r>
              <a:rPr lang="en-US" dirty="0" smtClean="0"/>
              <a:t>:</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2058106491"/>
              </p:ext>
            </p:extLst>
          </p:nvPr>
        </p:nvGraphicFramePr>
        <p:xfrm>
          <a:off x="1851025" y="4419600"/>
          <a:ext cx="5441950" cy="749300"/>
        </p:xfrm>
        <a:graphic>
          <a:graphicData uri="http://schemas.openxmlformats.org/presentationml/2006/ole">
            <mc:AlternateContent xmlns:mc="http://schemas.openxmlformats.org/markup-compatibility/2006">
              <mc:Choice xmlns:v="urn:schemas-microsoft-com:vml" Requires="v">
                <p:oleObj spid="_x0000_s11317" name="Equation" r:id="rId5" imgW="3136680" imgH="431640" progId="Equation.3">
                  <p:embed/>
                </p:oleObj>
              </mc:Choice>
              <mc:Fallback>
                <p:oleObj name="Equation" r:id="rId5" imgW="3136680" imgH="431640" progId="Equation.3">
                  <p:embed/>
                  <p:pic>
                    <p:nvPicPr>
                      <p:cNvPr id="0" name="Object 9"/>
                      <p:cNvPicPr>
                        <a:picLocks noChangeAspect="1" noChangeArrowheads="1"/>
                      </p:cNvPicPr>
                      <p:nvPr/>
                    </p:nvPicPr>
                    <p:blipFill>
                      <a:blip r:embed="rId6"/>
                      <a:srcRect/>
                      <a:stretch>
                        <a:fillRect/>
                      </a:stretch>
                    </p:blipFill>
                    <p:spPr bwMode="auto">
                      <a:xfrm>
                        <a:off x="1851025" y="4419600"/>
                        <a:ext cx="544195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5458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447800"/>
            <a:ext cx="8216993" cy="3386323"/>
          </a:xfrm>
          <a:prstGeom prst="rect">
            <a:avLst/>
          </a:prstGeom>
        </p:spPr>
      </p:pic>
    </p:spTree>
    <p:extLst>
      <p:ext uri="{BB962C8B-B14F-4D97-AF65-F5344CB8AC3E}">
        <p14:creationId xmlns:p14="http://schemas.microsoft.com/office/powerpoint/2010/main" val="33832349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85800"/>
            <a:ext cx="9067800" cy="1200329"/>
          </a:xfrm>
          <a:prstGeom prst="rect">
            <a:avLst/>
          </a:prstGeom>
        </p:spPr>
        <p:txBody>
          <a:bodyPr wrap="square">
            <a:spAutoFit/>
          </a:bodyPr>
          <a:lstStyle/>
          <a:p>
            <a:r>
              <a:rPr lang="en-US" dirty="0" err="1"/>
              <a:t>Một</a:t>
            </a:r>
            <a:r>
              <a:rPr lang="en-US" dirty="0"/>
              <a:t> </a:t>
            </a:r>
            <a:r>
              <a:rPr lang="en-US" dirty="0" err="1"/>
              <a:t>bản</a:t>
            </a:r>
            <a:r>
              <a:rPr lang="en-US" dirty="0"/>
              <a:t> </a:t>
            </a:r>
            <a:r>
              <a:rPr lang="en-US" dirty="0" err="1"/>
              <a:t>phân</a:t>
            </a:r>
            <a:r>
              <a:rPr lang="en-US" dirty="0"/>
              <a:t> </a:t>
            </a:r>
            <a:r>
              <a:rPr lang="en-US" dirty="0" err="1"/>
              <a:t>cực</a:t>
            </a:r>
            <a:r>
              <a:rPr lang="en-US" dirty="0"/>
              <a:t> </a:t>
            </a:r>
            <a:r>
              <a:rPr lang="en-US" dirty="0" err="1"/>
              <a:t>có</a:t>
            </a:r>
            <a:r>
              <a:rPr lang="en-US" dirty="0"/>
              <a:t> </a:t>
            </a:r>
            <a:r>
              <a:rPr lang="en-US" dirty="0" err="1"/>
              <a:t>độ</a:t>
            </a:r>
            <a:r>
              <a:rPr lang="en-US" dirty="0"/>
              <a:t> </a:t>
            </a:r>
            <a:r>
              <a:rPr lang="en-US" dirty="0" err="1"/>
              <a:t>dày</a:t>
            </a:r>
            <a:r>
              <a:rPr lang="en-US" dirty="0"/>
              <a:t> </a:t>
            </a:r>
            <a:r>
              <a:rPr lang="en-US" dirty="0" err="1"/>
              <a:t>nhỏ</a:t>
            </a:r>
            <a:r>
              <a:rPr lang="en-US" dirty="0"/>
              <a:t> </a:t>
            </a:r>
            <a:r>
              <a:rPr lang="en-US" dirty="0" err="1"/>
              <a:t>nhất</a:t>
            </a:r>
            <a:r>
              <a:rPr lang="en-US" dirty="0"/>
              <a:t> </a:t>
            </a:r>
            <a:r>
              <a:rPr lang="en-US" dirty="0" err="1"/>
              <a:t>d</a:t>
            </a:r>
            <a:r>
              <a:rPr lang="en-US" baseline="-25000" dirty="0" err="1"/>
              <a:t>min</a:t>
            </a:r>
            <a:r>
              <a:rPr lang="en-US" dirty="0"/>
              <a:t> = 1,732μm. Cho </a:t>
            </a:r>
            <a:r>
              <a:rPr lang="en-US" dirty="0" err="1"/>
              <a:t>biết</a:t>
            </a:r>
            <a:r>
              <a:rPr lang="en-US" dirty="0"/>
              <a:t> </a:t>
            </a:r>
            <a:r>
              <a:rPr lang="en-US" dirty="0" err="1"/>
              <a:t>chiết</a:t>
            </a:r>
            <a:r>
              <a:rPr lang="en-US" dirty="0"/>
              <a:t> </a:t>
            </a:r>
            <a:r>
              <a:rPr lang="en-US" dirty="0" err="1"/>
              <a:t>suất</a:t>
            </a:r>
            <a:r>
              <a:rPr lang="en-US" dirty="0"/>
              <a:t> </a:t>
            </a:r>
            <a:r>
              <a:rPr lang="en-US" dirty="0" err="1"/>
              <a:t>của</a:t>
            </a:r>
            <a:r>
              <a:rPr lang="en-US" dirty="0"/>
              <a:t> </a:t>
            </a:r>
            <a:r>
              <a:rPr lang="en-US" dirty="0" err="1"/>
              <a:t>bản</a:t>
            </a:r>
            <a:r>
              <a:rPr lang="en-US" dirty="0"/>
              <a:t> </a:t>
            </a:r>
            <a:r>
              <a:rPr lang="en-US" dirty="0" err="1"/>
              <a:t>đối</a:t>
            </a:r>
            <a:r>
              <a:rPr lang="en-US" dirty="0"/>
              <a:t> </a:t>
            </a:r>
            <a:r>
              <a:rPr lang="en-US" dirty="0" err="1"/>
              <a:t>với</a:t>
            </a:r>
            <a:r>
              <a:rPr lang="en-US" dirty="0"/>
              <a:t> </a:t>
            </a:r>
            <a:r>
              <a:rPr lang="en-US" dirty="0" err="1"/>
              <a:t>tia</a:t>
            </a:r>
            <a:r>
              <a:rPr lang="en-US" dirty="0"/>
              <a:t> </a:t>
            </a:r>
            <a:r>
              <a:rPr lang="en-US" dirty="0" err="1"/>
              <a:t>thường</a:t>
            </a:r>
            <a:r>
              <a:rPr lang="en-US" dirty="0"/>
              <a:t> </a:t>
            </a:r>
            <a:r>
              <a:rPr lang="en-US" dirty="0" err="1"/>
              <a:t>và</a:t>
            </a:r>
            <a:r>
              <a:rPr lang="en-US" dirty="0"/>
              <a:t> </a:t>
            </a:r>
            <a:r>
              <a:rPr lang="en-US" dirty="0" err="1"/>
              <a:t>tia</a:t>
            </a:r>
            <a:r>
              <a:rPr lang="en-US" dirty="0"/>
              <a:t> </a:t>
            </a:r>
            <a:r>
              <a:rPr lang="en-US" dirty="0" err="1"/>
              <a:t>bất</a:t>
            </a:r>
            <a:r>
              <a:rPr lang="en-US" dirty="0"/>
              <a:t> </a:t>
            </a:r>
            <a:r>
              <a:rPr lang="en-US" dirty="0" err="1"/>
              <a:t>thường</a:t>
            </a:r>
            <a:r>
              <a:rPr lang="en-US" dirty="0"/>
              <a:t> </a:t>
            </a:r>
            <a:r>
              <a:rPr lang="en-US" dirty="0" err="1"/>
              <a:t>lần</a:t>
            </a:r>
            <a:r>
              <a:rPr lang="en-US" dirty="0"/>
              <a:t> </a:t>
            </a:r>
            <a:r>
              <a:rPr lang="en-US" dirty="0" err="1"/>
              <a:t>lượt</a:t>
            </a:r>
            <a:r>
              <a:rPr lang="en-US" dirty="0"/>
              <a:t> </a:t>
            </a:r>
            <a:r>
              <a:rPr lang="en-US" dirty="0" err="1"/>
              <a:t>bằng</a:t>
            </a:r>
            <a:r>
              <a:rPr lang="en-US" dirty="0"/>
              <a:t> n</a:t>
            </a:r>
            <a:r>
              <a:rPr lang="en-US" baseline="-25000" dirty="0"/>
              <a:t>o</a:t>
            </a:r>
            <a:r>
              <a:rPr lang="en-US" dirty="0"/>
              <a:t> = 1,658, n</a:t>
            </a:r>
            <a:r>
              <a:rPr lang="en-US" baseline="-25000" dirty="0"/>
              <a:t>e </a:t>
            </a:r>
            <a:r>
              <a:rPr lang="en-US" dirty="0"/>
              <a:t>= 1,488. </a:t>
            </a:r>
            <a:r>
              <a:rPr lang="en-US" dirty="0" err="1"/>
              <a:t>Xác</a:t>
            </a:r>
            <a:r>
              <a:rPr lang="en-US" dirty="0"/>
              <a:t> </a:t>
            </a:r>
            <a:r>
              <a:rPr lang="en-US" dirty="0" err="1"/>
              <a:t>định</a:t>
            </a:r>
            <a:r>
              <a:rPr lang="en-US" dirty="0"/>
              <a:t> </a:t>
            </a:r>
            <a:r>
              <a:rPr lang="en-US" dirty="0" err="1"/>
              <a:t>bước</a:t>
            </a:r>
            <a:r>
              <a:rPr lang="en-US" dirty="0"/>
              <a:t> </a:t>
            </a:r>
            <a:r>
              <a:rPr lang="en-US" dirty="0" err="1"/>
              <a:t>sóng</a:t>
            </a:r>
            <a:r>
              <a:rPr lang="en-US" dirty="0"/>
              <a:t> </a:t>
            </a:r>
            <a:r>
              <a:rPr lang="en-US" dirty="0" err="1"/>
              <a:t>của</a:t>
            </a:r>
            <a:r>
              <a:rPr lang="en-US" dirty="0"/>
              <a:t> </a:t>
            </a:r>
            <a:r>
              <a:rPr lang="en-US" dirty="0" err="1"/>
              <a:t>ánh</a:t>
            </a:r>
            <a:r>
              <a:rPr lang="en-US" dirty="0"/>
              <a:t> </a:t>
            </a:r>
            <a:r>
              <a:rPr lang="en-US" dirty="0" err="1"/>
              <a:t>sáng</a:t>
            </a:r>
            <a:r>
              <a:rPr lang="en-US" dirty="0"/>
              <a:t> </a:t>
            </a:r>
            <a:r>
              <a:rPr lang="en-US" dirty="0" err="1"/>
              <a:t>truyền</a:t>
            </a:r>
            <a:r>
              <a:rPr lang="en-US" dirty="0"/>
              <a:t> </a:t>
            </a:r>
            <a:r>
              <a:rPr lang="en-US" dirty="0" err="1"/>
              <a:t>tới</a:t>
            </a:r>
            <a:r>
              <a:rPr lang="en-US" dirty="0"/>
              <a:t> </a:t>
            </a:r>
            <a:r>
              <a:rPr lang="en-US" dirty="0" err="1"/>
              <a:t>bản</a:t>
            </a:r>
            <a:r>
              <a:rPr lang="en-US" dirty="0"/>
              <a:t>, </a:t>
            </a:r>
            <a:r>
              <a:rPr lang="en-US" dirty="0" err="1"/>
              <a:t>biết</a:t>
            </a:r>
            <a:r>
              <a:rPr lang="en-US" dirty="0"/>
              <a:t> </a:t>
            </a:r>
            <a:r>
              <a:rPr lang="en-US" dirty="0" err="1"/>
              <a:t>ánh</a:t>
            </a:r>
            <a:r>
              <a:rPr lang="en-US" dirty="0"/>
              <a:t> </a:t>
            </a:r>
            <a:r>
              <a:rPr lang="en-US" dirty="0" err="1"/>
              <a:t>sáng</a:t>
            </a:r>
            <a:r>
              <a:rPr lang="en-US" dirty="0"/>
              <a:t> </a:t>
            </a:r>
            <a:r>
              <a:rPr lang="en-US" dirty="0" err="1"/>
              <a:t>phân</a:t>
            </a:r>
            <a:r>
              <a:rPr lang="en-US" dirty="0"/>
              <a:t> </a:t>
            </a:r>
            <a:r>
              <a:rPr lang="en-US" dirty="0" err="1"/>
              <a:t>cực</a:t>
            </a:r>
            <a:r>
              <a:rPr lang="en-US" dirty="0"/>
              <a:t> </a:t>
            </a:r>
            <a:r>
              <a:rPr lang="en-US" dirty="0" err="1"/>
              <a:t>thẳng</a:t>
            </a:r>
            <a:r>
              <a:rPr lang="en-US" dirty="0"/>
              <a:t> </a:t>
            </a:r>
            <a:r>
              <a:rPr lang="en-US" dirty="0" err="1"/>
              <a:t>sau</a:t>
            </a:r>
            <a:r>
              <a:rPr lang="en-US" dirty="0"/>
              <a:t> </a:t>
            </a:r>
            <a:r>
              <a:rPr lang="en-US" dirty="0" err="1"/>
              <a:t>khi</a:t>
            </a:r>
            <a:r>
              <a:rPr lang="en-US" dirty="0"/>
              <a:t> qua </a:t>
            </a:r>
            <a:r>
              <a:rPr lang="en-US" dirty="0" err="1"/>
              <a:t>bản</a:t>
            </a:r>
            <a:r>
              <a:rPr lang="en-US" dirty="0"/>
              <a:t> </a:t>
            </a:r>
            <a:r>
              <a:rPr lang="en-US" dirty="0" err="1"/>
              <a:t>phân</a:t>
            </a:r>
            <a:r>
              <a:rPr lang="en-US" dirty="0"/>
              <a:t> </a:t>
            </a:r>
            <a:r>
              <a:rPr lang="en-US" dirty="0" err="1"/>
              <a:t>cực</a:t>
            </a:r>
            <a:r>
              <a:rPr lang="en-US" dirty="0"/>
              <a:t> </a:t>
            </a:r>
            <a:r>
              <a:rPr lang="en-US" dirty="0" err="1"/>
              <a:t>bị</a:t>
            </a:r>
            <a:r>
              <a:rPr lang="en-US" dirty="0"/>
              <a:t> quay </a:t>
            </a:r>
            <a:r>
              <a:rPr lang="en-US" dirty="0" err="1"/>
              <a:t>đi</a:t>
            </a:r>
            <a:r>
              <a:rPr lang="en-US" dirty="0"/>
              <a:t> </a:t>
            </a:r>
            <a:r>
              <a:rPr lang="en-US" dirty="0" err="1"/>
              <a:t>một</a:t>
            </a:r>
            <a:r>
              <a:rPr lang="en-US" dirty="0"/>
              <a:t> </a:t>
            </a:r>
            <a:r>
              <a:rPr lang="en-US" dirty="0" err="1"/>
              <a:t>góc</a:t>
            </a:r>
            <a:r>
              <a:rPr lang="en-US" dirty="0"/>
              <a:t>.</a:t>
            </a:r>
          </a:p>
          <a:p>
            <a:endParaRPr lang="en-US" dirty="0"/>
          </a:p>
        </p:txBody>
      </p:sp>
      <p:sp>
        <p:nvSpPr>
          <p:cNvPr id="3" name="TextBox 2"/>
          <p:cNvSpPr txBox="1"/>
          <p:nvPr/>
        </p:nvSpPr>
        <p:spPr>
          <a:xfrm>
            <a:off x="76200" y="2133600"/>
            <a:ext cx="8763000" cy="646331"/>
          </a:xfrm>
          <a:prstGeom prst="rect">
            <a:avLst/>
          </a:prstGeom>
          <a:noFill/>
        </p:spPr>
        <p:txBody>
          <a:bodyPr wrap="square" rtlCol="0">
            <a:spAutoFit/>
          </a:bodyPr>
          <a:lstStyle/>
          <a:p>
            <a:r>
              <a:rPr lang="en-US" dirty="0" err="1"/>
              <a:t>ánh</a:t>
            </a:r>
            <a:r>
              <a:rPr lang="en-US" dirty="0"/>
              <a:t> </a:t>
            </a:r>
            <a:r>
              <a:rPr lang="en-US" dirty="0" err="1"/>
              <a:t>sáng</a:t>
            </a:r>
            <a:r>
              <a:rPr lang="en-US" dirty="0"/>
              <a:t> </a:t>
            </a:r>
            <a:r>
              <a:rPr lang="en-US" dirty="0" err="1"/>
              <a:t>phân</a:t>
            </a:r>
            <a:r>
              <a:rPr lang="en-US" dirty="0"/>
              <a:t> </a:t>
            </a:r>
            <a:r>
              <a:rPr lang="en-US" dirty="0" err="1"/>
              <a:t>cực</a:t>
            </a:r>
            <a:r>
              <a:rPr lang="en-US" dirty="0"/>
              <a:t> </a:t>
            </a:r>
            <a:r>
              <a:rPr lang="en-US" dirty="0" err="1"/>
              <a:t>thẳng</a:t>
            </a:r>
            <a:r>
              <a:rPr lang="en-US" dirty="0"/>
              <a:t> </a:t>
            </a:r>
            <a:r>
              <a:rPr lang="en-US" dirty="0" err="1"/>
              <a:t>sau</a:t>
            </a:r>
            <a:r>
              <a:rPr lang="en-US" dirty="0"/>
              <a:t> </a:t>
            </a:r>
            <a:r>
              <a:rPr lang="en-US" dirty="0" err="1"/>
              <a:t>khi</a:t>
            </a:r>
            <a:r>
              <a:rPr lang="en-US" dirty="0"/>
              <a:t> qua </a:t>
            </a:r>
            <a:r>
              <a:rPr lang="en-US" dirty="0" err="1"/>
              <a:t>bản</a:t>
            </a:r>
            <a:r>
              <a:rPr lang="en-US" dirty="0"/>
              <a:t> </a:t>
            </a:r>
            <a:r>
              <a:rPr lang="en-US" dirty="0" err="1"/>
              <a:t>phân</a:t>
            </a:r>
            <a:r>
              <a:rPr lang="en-US" dirty="0"/>
              <a:t> </a:t>
            </a:r>
            <a:r>
              <a:rPr lang="en-US" dirty="0" err="1"/>
              <a:t>cực</a:t>
            </a:r>
            <a:r>
              <a:rPr lang="en-US" dirty="0"/>
              <a:t> </a:t>
            </a:r>
            <a:r>
              <a:rPr lang="en-US" dirty="0" err="1"/>
              <a:t>bị</a:t>
            </a:r>
            <a:r>
              <a:rPr lang="en-US" dirty="0"/>
              <a:t> quay </a:t>
            </a:r>
            <a:r>
              <a:rPr lang="en-US" dirty="0" err="1"/>
              <a:t>đi</a:t>
            </a:r>
            <a:r>
              <a:rPr lang="en-US" dirty="0"/>
              <a:t> </a:t>
            </a:r>
            <a:r>
              <a:rPr lang="en-US" dirty="0" err="1"/>
              <a:t>một</a:t>
            </a:r>
            <a:r>
              <a:rPr lang="en-US" dirty="0"/>
              <a:t> </a:t>
            </a:r>
            <a:r>
              <a:rPr lang="en-US" dirty="0" err="1" smtClean="0"/>
              <a:t>góc</a:t>
            </a:r>
            <a:r>
              <a:rPr lang="en-US" dirty="0" smtClean="0"/>
              <a:t> </a:t>
            </a:r>
            <a:r>
              <a:rPr lang="en-US" dirty="0" err="1" smtClean="0"/>
              <a:t>thì</a:t>
            </a:r>
            <a:r>
              <a:rPr lang="en-US" dirty="0" smtClean="0"/>
              <a:t> </a:t>
            </a:r>
            <a:r>
              <a:rPr lang="en-US" dirty="0" err="1" smtClean="0"/>
              <a:t>bản</a:t>
            </a:r>
            <a:r>
              <a:rPr lang="en-US" dirty="0" smtClean="0"/>
              <a:t> </a:t>
            </a:r>
            <a:r>
              <a:rPr lang="en-US" dirty="0" err="1" smtClean="0"/>
              <a:t>đó</a:t>
            </a:r>
            <a:r>
              <a:rPr lang="en-US" dirty="0" smtClean="0"/>
              <a:t> </a:t>
            </a:r>
            <a:r>
              <a:rPr lang="en-US" dirty="0" err="1" smtClean="0"/>
              <a:t>là</a:t>
            </a:r>
            <a:r>
              <a:rPr lang="en-US" dirty="0" smtClean="0"/>
              <a:t> </a:t>
            </a:r>
            <a:r>
              <a:rPr lang="en-US" dirty="0" err="1" smtClean="0"/>
              <a:t>bản</a:t>
            </a:r>
            <a:r>
              <a:rPr lang="en-US" dirty="0" smtClean="0"/>
              <a:t> ½ </a:t>
            </a:r>
            <a:r>
              <a:rPr lang="en-US" dirty="0" err="1" smtClean="0"/>
              <a:t>bước</a:t>
            </a:r>
            <a:r>
              <a:rPr lang="en-US" dirty="0" smtClean="0"/>
              <a:t> </a:t>
            </a:r>
            <a:r>
              <a:rPr lang="en-US" dirty="0" err="1" smtClean="0"/>
              <a:t>sóng</a:t>
            </a:r>
            <a:r>
              <a:rPr lang="en-US" dirty="0" smtClean="0"/>
              <a:t>:</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371677929"/>
              </p:ext>
            </p:extLst>
          </p:nvPr>
        </p:nvGraphicFramePr>
        <p:xfrm>
          <a:off x="2514600" y="2815348"/>
          <a:ext cx="3628923" cy="654050"/>
        </p:xfrm>
        <a:graphic>
          <a:graphicData uri="http://schemas.openxmlformats.org/presentationml/2006/ole">
            <mc:AlternateContent xmlns:mc="http://schemas.openxmlformats.org/markup-compatibility/2006">
              <mc:Choice xmlns:v="urn:schemas-microsoft-com:vml" Requires="v">
                <p:oleObj spid="_x0000_s13361" name="Equation" r:id="rId3" imgW="2184120" imgH="393480" progId="Equation.3">
                  <p:embed/>
                </p:oleObj>
              </mc:Choice>
              <mc:Fallback>
                <p:oleObj name="Equation" r:id="rId3" imgW="2184120" imgH="393480" progId="Equation.3">
                  <p:embed/>
                  <p:pic>
                    <p:nvPicPr>
                      <p:cNvPr id="0" name=""/>
                      <p:cNvPicPr/>
                      <p:nvPr/>
                    </p:nvPicPr>
                    <p:blipFill>
                      <a:blip r:embed="rId4"/>
                      <a:stretch>
                        <a:fillRect/>
                      </a:stretch>
                    </p:blipFill>
                    <p:spPr>
                      <a:xfrm>
                        <a:off x="2514600" y="2815348"/>
                        <a:ext cx="3628923" cy="65405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032960433"/>
              </p:ext>
            </p:extLst>
          </p:nvPr>
        </p:nvGraphicFramePr>
        <p:xfrm>
          <a:off x="3124200" y="3733800"/>
          <a:ext cx="2468563" cy="654050"/>
        </p:xfrm>
        <a:graphic>
          <a:graphicData uri="http://schemas.openxmlformats.org/presentationml/2006/ole">
            <mc:AlternateContent xmlns:mc="http://schemas.openxmlformats.org/markup-compatibility/2006">
              <mc:Choice xmlns:v="urn:schemas-microsoft-com:vml" Requires="v">
                <p:oleObj spid="_x0000_s13362" name="Equation" r:id="rId5" imgW="1485720" imgH="393480" progId="Equation.3">
                  <p:embed/>
                </p:oleObj>
              </mc:Choice>
              <mc:Fallback>
                <p:oleObj name="Equation" r:id="rId5" imgW="1485720" imgH="393480" progId="Equation.3">
                  <p:embed/>
                  <p:pic>
                    <p:nvPicPr>
                      <p:cNvPr id="0" name="Object 4"/>
                      <p:cNvPicPr>
                        <a:picLocks noChangeAspect="1" noChangeArrowheads="1"/>
                      </p:cNvPicPr>
                      <p:nvPr/>
                    </p:nvPicPr>
                    <p:blipFill>
                      <a:blip r:embed="rId6"/>
                      <a:srcRect/>
                      <a:stretch>
                        <a:fillRect/>
                      </a:stretch>
                    </p:blipFill>
                    <p:spPr bwMode="auto">
                      <a:xfrm>
                        <a:off x="3124200" y="3733800"/>
                        <a:ext cx="2468563"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5458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3968"/>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0" y="685800"/>
            <a:ext cx="8991600" cy="2031325"/>
          </a:xfrm>
          <a:prstGeom prst="rect">
            <a:avLst/>
          </a:prstGeom>
        </p:spPr>
        <p:txBody>
          <a:bodyPr wrap="square">
            <a:spAutoFit/>
          </a:bodyPr>
          <a:lstStyle/>
          <a:p>
            <a:r>
              <a:rPr lang="de-DE" dirty="0"/>
              <a:t>Một bản thạch anh được cắt song song với quang trục của nó với độ dày không vượt quá 0,5mm. Xác định độ dày lớn nhất của bản thạch anh này để chùm ánh sáng phân cực phân cực thẳng có bước sóng </a:t>
            </a:r>
            <a:r>
              <a:rPr lang="en-US" dirty="0"/>
              <a:t>λ</a:t>
            </a:r>
            <a:r>
              <a:rPr lang="de-DE" dirty="0"/>
              <a:t> = 0,589</a:t>
            </a:r>
            <a:r>
              <a:rPr lang="en-US" dirty="0"/>
              <a:t>μ</a:t>
            </a:r>
            <a:r>
              <a:rPr lang="de-DE" dirty="0"/>
              <a:t>m sau khi truyền qua bản thoả mãn điều kiện sau:</a:t>
            </a:r>
            <a:endParaRPr lang="en-US" dirty="0"/>
          </a:p>
          <a:p>
            <a:r>
              <a:rPr lang="de-DE" dirty="0"/>
              <a:t>a. Mặt phẳng phân cực bị quay đi một góc nào đó.</a:t>
            </a:r>
            <a:endParaRPr lang="en-US" dirty="0"/>
          </a:p>
          <a:p>
            <a:r>
              <a:rPr lang="de-DE" dirty="0"/>
              <a:t>b. Trở thành ánh sáng phân cực tròn.</a:t>
            </a:r>
            <a:endParaRPr lang="en-US" dirty="0"/>
          </a:p>
          <a:p>
            <a:r>
              <a:rPr lang="de-DE" dirty="0"/>
              <a:t>Cho biết hiệu số chiết suất của tia thường và tia bất thường đối với bản thạch anh: n</a:t>
            </a:r>
            <a:r>
              <a:rPr lang="de-DE" baseline="-25000" dirty="0"/>
              <a:t>e</a:t>
            </a:r>
            <a:r>
              <a:rPr lang="de-DE" dirty="0"/>
              <a:t> – n­</a:t>
            </a:r>
            <a:r>
              <a:rPr lang="de-DE" baseline="-25000" dirty="0"/>
              <a:t>0</a:t>
            </a:r>
            <a:r>
              <a:rPr lang="de-DE" dirty="0"/>
              <a:t> = 0,009.</a:t>
            </a:r>
            <a:endParaRPr lang="en-US" dirty="0"/>
          </a:p>
        </p:txBody>
      </p:sp>
      <p:sp>
        <p:nvSpPr>
          <p:cNvPr id="5" name="TextBox 4"/>
          <p:cNvSpPr txBox="1"/>
          <p:nvPr/>
        </p:nvSpPr>
        <p:spPr>
          <a:xfrm>
            <a:off x="76200" y="2971800"/>
            <a:ext cx="8763000" cy="646331"/>
          </a:xfrm>
          <a:prstGeom prst="rect">
            <a:avLst/>
          </a:prstGeom>
          <a:noFill/>
        </p:spPr>
        <p:txBody>
          <a:bodyPr wrap="square" rtlCol="0">
            <a:spAutoFit/>
          </a:bodyPr>
          <a:lstStyle/>
          <a:p>
            <a:r>
              <a:rPr lang="en-US" dirty="0" err="1"/>
              <a:t>ánh</a:t>
            </a:r>
            <a:r>
              <a:rPr lang="en-US" dirty="0"/>
              <a:t> </a:t>
            </a:r>
            <a:r>
              <a:rPr lang="en-US" dirty="0" err="1"/>
              <a:t>sáng</a:t>
            </a:r>
            <a:r>
              <a:rPr lang="en-US" dirty="0"/>
              <a:t> </a:t>
            </a:r>
            <a:r>
              <a:rPr lang="en-US" dirty="0" err="1"/>
              <a:t>phân</a:t>
            </a:r>
            <a:r>
              <a:rPr lang="en-US" dirty="0"/>
              <a:t> </a:t>
            </a:r>
            <a:r>
              <a:rPr lang="en-US" dirty="0" err="1"/>
              <a:t>cực</a:t>
            </a:r>
            <a:r>
              <a:rPr lang="en-US" dirty="0"/>
              <a:t> </a:t>
            </a:r>
            <a:r>
              <a:rPr lang="en-US" dirty="0" err="1"/>
              <a:t>thẳng</a:t>
            </a:r>
            <a:r>
              <a:rPr lang="en-US" dirty="0"/>
              <a:t> </a:t>
            </a:r>
            <a:r>
              <a:rPr lang="en-US" dirty="0" err="1"/>
              <a:t>sau</a:t>
            </a:r>
            <a:r>
              <a:rPr lang="en-US" dirty="0"/>
              <a:t> </a:t>
            </a:r>
            <a:r>
              <a:rPr lang="en-US" dirty="0" err="1"/>
              <a:t>khi</a:t>
            </a:r>
            <a:r>
              <a:rPr lang="en-US" dirty="0"/>
              <a:t> qua </a:t>
            </a:r>
            <a:r>
              <a:rPr lang="en-US" dirty="0" err="1"/>
              <a:t>bản</a:t>
            </a:r>
            <a:r>
              <a:rPr lang="en-US" dirty="0"/>
              <a:t> </a:t>
            </a:r>
            <a:r>
              <a:rPr lang="en-US" dirty="0" err="1"/>
              <a:t>phân</a:t>
            </a:r>
            <a:r>
              <a:rPr lang="en-US" dirty="0"/>
              <a:t> </a:t>
            </a:r>
            <a:r>
              <a:rPr lang="en-US" dirty="0" err="1"/>
              <a:t>cực</a:t>
            </a:r>
            <a:r>
              <a:rPr lang="en-US" dirty="0"/>
              <a:t> </a:t>
            </a:r>
            <a:r>
              <a:rPr lang="en-US" dirty="0" err="1"/>
              <a:t>bị</a:t>
            </a:r>
            <a:r>
              <a:rPr lang="en-US" dirty="0"/>
              <a:t> quay </a:t>
            </a:r>
            <a:r>
              <a:rPr lang="en-US" dirty="0" err="1"/>
              <a:t>đi</a:t>
            </a:r>
            <a:r>
              <a:rPr lang="en-US" dirty="0"/>
              <a:t> </a:t>
            </a:r>
            <a:r>
              <a:rPr lang="en-US" dirty="0" err="1"/>
              <a:t>một</a:t>
            </a:r>
            <a:r>
              <a:rPr lang="en-US" dirty="0"/>
              <a:t> </a:t>
            </a:r>
            <a:r>
              <a:rPr lang="en-US" dirty="0" err="1" smtClean="0"/>
              <a:t>góc</a:t>
            </a:r>
            <a:r>
              <a:rPr lang="en-US" dirty="0" smtClean="0"/>
              <a:t> </a:t>
            </a:r>
            <a:r>
              <a:rPr lang="en-US" dirty="0" err="1" smtClean="0"/>
              <a:t>thì</a:t>
            </a:r>
            <a:r>
              <a:rPr lang="en-US" dirty="0" smtClean="0"/>
              <a:t> </a:t>
            </a:r>
            <a:r>
              <a:rPr lang="en-US" dirty="0" err="1" smtClean="0"/>
              <a:t>bản</a:t>
            </a:r>
            <a:r>
              <a:rPr lang="en-US" dirty="0" smtClean="0"/>
              <a:t> </a:t>
            </a:r>
            <a:r>
              <a:rPr lang="en-US" dirty="0" err="1" smtClean="0"/>
              <a:t>đó</a:t>
            </a:r>
            <a:r>
              <a:rPr lang="en-US" dirty="0" smtClean="0"/>
              <a:t> </a:t>
            </a:r>
            <a:r>
              <a:rPr lang="en-US" dirty="0" err="1" smtClean="0"/>
              <a:t>là</a:t>
            </a:r>
            <a:r>
              <a:rPr lang="en-US" dirty="0" smtClean="0"/>
              <a:t> </a:t>
            </a:r>
            <a:r>
              <a:rPr lang="en-US" dirty="0" err="1" smtClean="0"/>
              <a:t>bản</a:t>
            </a:r>
            <a:r>
              <a:rPr lang="en-US" dirty="0" smtClean="0"/>
              <a:t> ½ </a:t>
            </a:r>
            <a:r>
              <a:rPr lang="en-US" dirty="0" err="1" smtClean="0"/>
              <a:t>bước</a:t>
            </a:r>
            <a:r>
              <a:rPr lang="en-US" dirty="0" smtClean="0"/>
              <a:t> </a:t>
            </a:r>
            <a:r>
              <a:rPr lang="en-US" dirty="0" err="1" smtClean="0"/>
              <a:t>sóng</a:t>
            </a:r>
            <a:r>
              <a:rPr lang="en-US" dirty="0" smtClean="0"/>
              <a:t>:</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852793424"/>
              </p:ext>
            </p:extLst>
          </p:nvPr>
        </p:nvGraphicFramePr>
        <p:xfrm>
          <a:off x="892175" y="3733800"/>
          <a:ext cx="7131050" cy="715963"/>
        </p:xfrm>
        <a:graphic>
          <a:graphicData uri="http://schemas.openxmlformats.org/presentationml/2006/ole">
            <mc:AlternateContent xmlns:mc="http://schemas.openxmlformats.org/markup-compatibility/2006">
              <mc:Choice xmlns:v="urn:schemas-microsoft-com:vml" Requires="v">
                <p:oleObj spid="_x0000_s14385" name="Equation" r:id="rId3" imgW="4292280" imgH="431640" progId="Equation.3">
                  <p:embed/>
                </p:oleObj>
              </mc:Choice>
              <mc:Fallback>
                <p:oleObj name="Equation" r:id="rId3" imgW="4292280" imgH="431640" progId="Equation.3">
                  <p:embed/>
                  <p:pic>
                    <p:nvPicPr>
                      <p:cNvPr id="0" name="Object 4"/>
                      <p:cNvPicPr>
                        <a:picLocks noChangeAspect="1" noChangeArrowheads="1"/>
                      </p:cNvPicPr>
                      <p:nvPr/>
                    </p:nvPicPr>
                    <p:blipFill>
                      <a:blip r:embed="rId4"/>
                      <a:srcRect/>
                      <a:stretch>
                        <a:fillRect/>
                      </a:stretch>
                    </p:blipFill>
                    <p:spPr bwMode="auto">
                      <a:xfrm>
                        <a:off x="892175" y="3733800"/>
                        <a:ext cx="713105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228600" y="4687669"/>
            <a:ext cx="8763000" cy="646331"/>
          </a:xfrm>
          <a:prstGeom prst="rect">
            <a:avLst/>
          </a:prstGeom>
          <a:noFill/>
        </p:spPr>
        <p:txBody>
          <a:bodyPr wrap="square" rtlCol="0">
            <a:spAutoFit/>
          </a:bodyPr>
          <a:lstStyle/>
          <a:p>
            <a:r>
              <a:rPr lang="en-US" dirty="0" err="1"/>
              <a:t>ánh</a:t>
            </a:r>
            <a:r>
              <a:rPr lang="en-US" dirty="0"/>
              <a:t> </a:t>
            </a:r>
            <a:r>
              <a:rPr lang="en-US" dirty="0" err="1"/>
              <a:t>sáng</a:t>
            </a:r>
            <a:r>
              <a:rPr lang="en-US" dirty="0"/>
              <a:t> </a:t>
            </a:r>
            <a:r>
              <a:rPr lang="en-US" dirty="0" err="1"/>
              <a:t>phân</a:t>
            </a:r>
            <a:r>
              <a:rPr lang="en-US" dirty="0"/>
              <a:t> </a:t>
            </a:r>
            <a:r>
              <a:rPr lang="en-US" dirty="0" err="1"/>
              <a:t>cực</a:t>
            </a:r>
            <a:r>
              <a:rPr lang="en-US" dirty="0"/>
              <a:t> </a:t>
            </a:r>
            <a:r>
              <a:rPr lang="en-US" dirty="0" err="1"/>
              <a:t>thẳng</a:t>
            </a:r>
            <a:r>
              <a:rPr lang="en-US" dirty="0"/>
              <a:t> </a:t>
            </a:r>
            <a:r>
              <a:rPr lang="en-US" dirty="0" err="1"/>
              <a:t>sau</a:t>
            </a:r>
            <a:r>
              <a:rPr lang="en-US" dirty="0"/>
              <a:t> </a:t>
            </a:r>
            <a:r>
              <a:rPr lang="en-US" dirty="0" err="1"/>
              <a:t>khi</a:t>
            </a:r>
            <a:r>
              <a:rPr lang="en-US" dirty="0"/>
              <a:t> qua </a:t>
            </a:r>
            <a:r>
              <a:rPr lang="en-US" dirty="0" err="1"/>
              <a:t>bản</a:t>
            </a:r>
            <a:r>
              <a:rPr lang="en-US" dirty="0"/>
              <a:t> </a:t>
            </a:r>
            <a:r>
              <a:rPr lang="en-US" dirty="0" err="1"/>
              <a:t>phân</a:t>
            </a:r>
            <a:r>
              <a:rPr lang="en-US" dirty="0"/>
              <a:t> </a:t>
            </a:r>
            <a:r>
              <a:rPr lang="en-US" dirty="0" err="1"/>
              <a:t>cực</a:t>
            </a:r>
            <a:r>
              <a:rPr lang="en-US" dirty="0"/>
              <a:t> </a:t>
            </a:r>
            <a:r>
              <a:rPr lang="en-US" dirty="0" err="1" smtClean="0"/>
              <a:t>trở</a:t>
            </a:r>
            <a:r>
              <a:rPr lang="en-US" dirty="0" smtClean="0"/>
              <a:t> </a:t>
            </a:r>
            <a:r>
              <a:rPr lang="en-US" dirty="0" err="1" smtClean="0"/>
              <a:t>thành</a:t>
            </a:r>
            <a:r>
              <a:rPr lang="en-US" dirty="0" smtClean="0"/>
              <a:t> </a:t>
            </a:r>
            <a:r>
              <a:rPr lang="en-US" dirty="0" err="1" smtClean="0"/>
              <a:t>phân</a:t>
            </a:r>
            <a:r>
              <a:rPr lang="en-US" dirty="0" smtClean="0"/>
              <a:t> </a:t>
            </a:r>
            <a:r>
              <a:rPr lang="en-US" dirty="0" err="1" smtClean="0"/>
              <a:t>cực</a:t>
            </a:r>
            <a:r>
              <a:rPr lang="en-US" dirty="0" smtClean="0"/>
              <a:t> </a:t>
            </a:r>
            <a:r>
              <a:rPr lang="en-US" dirty="0" err="1" smtClean="0"/>
              <a:t>tròn</a:t>
            </a:r>
            <a:r>
              <a:rPr lang="en-US" dirty="0" smtClean="0"/>
              <a:t> </a:t>
            </a:r>
            <a:r>
              <a:rPr lang="en-US" dirty="0" err="1" smtClean="0"/>
              <a:t>thì</a:t>
            </a:r>
            <a:r>
              <a:rPr lang="en-US" dirty="0" smtClean="0"/>
              <a:t> </a:t>
            </a:r>
            <a:r>
              <a:rPr lang="en-US" dirty="0" err="1" smtClean="0"/>
              <a:t>bản</a:t>
            </a:r>
            <a:r>
              <a:rPr lang="en-US" dirty="0" smtClean="0"/>
              <a:t> </a:t>
            </a:r>
            <a:r>
              <a:rPr lang="en-US" dirty="0" err="1" smtClean="0"/>
              <a:t>đó</a:t>
            </a:r>
            <a:r>
              <a:rPr lang="en-US" dirty="0" smtClean="0"/>
              <a:t> </a:t>
            </a:r>
            <a:r>
              <a:rPr lang="en-US" dirty="0" err="1" smtClean="0"/>
              <a:t>là</a:t>
            </a:r>
            <a:r>
              <a:rPr lang="en-US" dirty="0" smtClean="0"/>
              <a:t> </a:t>
            </a:r>
            <a:r>
              <a:rPr lang="en-US" dirty="0" err="1" smtClean="0"/>
              <a:t>bản</a:t>
            </a:r>
            <a:r>
              <a:rPr lang="en-US" dirty="0"/>
              <a:t> </a:t>
            </a:r>
            <a:r>
              <a:rPr lang="en-US" dirty="0" smtClean="0"/>
              <a:t>1/4 </a:t>
            </a:r>
            <a:r>
              <a:rPr lang="en-US" dirty="0" err="1" smtClean="0"/>
              <a:t>bước</a:t>
            </a:r>
            <a:r>
              <a:rPr lang="en-US" dirty="0" smtClean="0"/>
              <a:t> </a:t>
            </a:r>
            <a:r>
              <a:rPr lang="en-US" dirty="0" err="1" smtClean="0"/>
              <a:t>sóng</a:t>
            </a:r>
            <a:r>
              <a:rPr lang="en-US" dirty="0" smtClean="0"/>
              <a:t>:</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059479543"/>
              </p:ext>
            </p:extLst>
          </p:nvPr>
        </p:nvGraphicFramePr>
        <p:xfrm>
          <a:off x="1044575" y="5486400"/>
          <a:ext cx="7131050" cy="715963"/>
        </p:xfrm>
        <a:graphic>
          <a:graphicData uri="http://schemas.openxmlformats.org/presentationml/2006/ole">
            <mc:AlternateContent xmlns:mc="http://schemas.openxmlformats.org/markup-compatibility/2006">
              <mc:Choice xmlns:v="urn:schemas-microsoft-com:vml" Requires="v">
                <p:oleObj spid="_x0000_s14386" name="Equation" r:id="rId5" imgW="4292280" imgH="431640" progId="Equation.3">
                  <p:embed/>
                </p:oleObj>
              </mc:Choice>
              <mc:Fallback>
                <p:oleObj name="Equation" r:id="rId5" imgW="4292280" imgH="431640" progId="Equation.3">
                  <p:embed/>
                  <p:pic>
                    <p:nvPicPr>
                      <p:cNvPr id="0" name="Object 2"/>
                      <p:cNvPicPr>
                        <a:picLocks noChangeAspect="1" noChangeArrowheads="1"/>
                      </p:cNvPicPr>
                      <p:nvPr/>
                    </p:nvPicPr>
                    <p:blipFill>
                      <a:blip r:embed="rId6"/>
                      <a:srcRect/>
                      <a:stretch>
                        <a:fillRect/>
                      </a:stretch>
                    </p:blipFill>
                    <p:spPr bwMode="auto">
                      <a:xfrm>
                        <a:off x="1044575" y="5486400"/>
                        <a:ext cx="713105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5458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3554583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0000"/>
                </a:solidFill>
                <a:latin typeface="Times New Roman" pitchFamily="18" charset="0"/>
                <a:cs typeface="Times New Roman" pitchFamily="18" charset="0"/>
              </a:rPr>
              <a:t>§ 1. ÁNH SÁNG PHÂN CỰC</a:t>
            </a:r>
            <a:endParaRPr lang="en-US" sz="2400" dirty="0">
              <a:solidFill>
                <a:srgbClr val="FF0000"/>
              </a:solidFill>
              <a:latin typeface="Times New Roman" pitchFamily="18" charset="0"/>
              <a:cs typeface="Times New Roman" pitchFamily="18" charset="0"/>
            </a:endParaRPr>
          </a:p>
        </p:txBody>
      </p:sp>
      <p:sp>
        <p:nvSpPr>
          <p:cNvPr id="2" name="Rectangle 1"/>
          <p:cNvSpPr/>
          <p:nvPr/>
        </p:nvSpPr>
        <p:spPr>
          <a:xfrm>
            <a:off x="0" y="609600"/>
            <a:ext cx="6698543" cy="461665"/>
          </a:xfrm>
          <a:prstGeom prst="rect">
            <a:avLst/>
          </a:prstGeom>
        </p:spPr>
        <p:txBody>
          <a:bodyPr wrap="square">
            <a:spAutoFit/>
          </a:bodyPr>
          <a:lstStyle/>
          <a:p>
            <a:r>
              <a:rPr lang="en-US" sz="2400" b="1" dirty="0" smtClean="0">
                <a:solidFill>
                  <a:schemeClr val="hlink"/>
                </a:solidFill>
                <a:latin typeface="Times New Roman" pitchFamily="18" charset="0"/>
              </a:rPr>
              <a:t>II. </a:t>
            </a:r>
            <a:r>
              <a:rPr lang="en-US" sz="2400" b="1" dirty="0" err="1" smtClean="0">
                <a:solidFill>
                  <a:schemeClr val="hlink"/>
                </a:solidFill>
                <a:latin typeface="Times New Roman" pitchFamily="18" charset="0"/>
              </a:rPr>
              <a:t>Định</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luật</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Malus</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về</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phân</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cực</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ánh</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sáng</a:t>
            </a:r>
            <a:endParaRPr lang="en-US" sz="2400" b="1" dirty="0" smtClean="0">
              <a:solidFill>
                <a:schemeClr val="hlink"/>
              </a:solidFill>
              <a:latin typeface="Times New Roman" pitchFamily="18" charset="0"/>
            </a:endParaRPr>
          </a:p>
        </p:txBody>
      </p:sp>
      <p:sp>
        <p:nvSpPr>
          <p:cNvPr id="3" name="Rectangle 2"/>
          <p:cNvSpPr/>
          <p:nvPr/>
        </p:nvSpPr>
        <p:spPr>
          <a:xfrm>
            <a:off x="152400" y="1071266"/>
            <a:ext cx="8915400" cy="1569660"/>
          </a:xfrm>
          <a:prstGeom prst="rect">
            <a:avLst/>
          </a:prstGeom>
        </p:spPr>
        <p:txBody>
          <a:bodyPr wrap="square">
            <a:spAutoFit/>
          </a:bodyPr>
          <a:lstStyle/>
          <a:p>
            <a:pPr algn="just"/>
            <a:r>
              <a:rPr lang="en-US" sz="2400" dirty="0" smtClean="0">
                <a:latin typeface="Times New Roman" pitchFamily="18" charset="0"/>
              </a:rPr>
              <a:t>- </a:t>
            </a:r>
            <a:r>
              <a:rPr lang="en-US" sz="2400" dirty="0" err="1" smtClean="0">
                <a:latin typeface="Times New Roman" pitchFamily="18" charset="0"/>
              </a:rPr>
              <a:t>Chiếu</a:t>
            </a:r>
            <a:r>
              <a:rPr lang="en-US" sz="2400" dirty="0" smtClean="0">
                <a:latin typeface="Times New Roman" pitchFamily="18" charset="0"/>
              </a:rPr>
              <a:t> </a:t>
            </a:r>
            <a:r>
              <a:rPr lang="en-US" sz="2400" dirty="0" err="1" smtClean="0">
                <a:latin typeface="Times New Roman" pitchFamily="18" charset="0"/>
              </a:rPr>
              <a:t>ánh</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tự</a:t>
            </a:r>
            <a:r>
              <a:rPr lang="en-US" sz="2400" dirty="0" smtClean="0">
                <a:latin typeface="Times New Roman" pitchFamily="18" charset="0"/>
              </a:rPr>
              <a:t> </a:t>
            </a:r>
            <a:r>
              <a:rPr lang="en-US" sz="2400" dirty="0" err="1" smtClean="0">
                <a:latin typeface="Times New Roman" pitchFamily="18" charset="0"/>
              </a:rPr>
              <a:t>nhiên</a:t>
            </a:r>
            <a:r>
              <a:rPr lang="en-US" sz="2400" dirty="0" smtClean="0">
                <a:latin typeface="Times New Roman" pitchFamily="18" charset="0"/>
              </a:rPr>
              <a:t> </a:t>
            </a:r>
            <a:r>
              <a:rPr lang="en-US" sz="2400" dirty="0" err="1" smtClean="0">
                <a:latin typeface="Times New Roman" pitchFamily="18" charset="0"/>
              </a:rPr>
              <a:t>có</a:t>
            </a:r>
            <a:r>
              <a:rPr lang="en-US" sz="2400" dirty="0" smtClean="0">
                <a:latin typeface="Times New Roman" pitchFamily="18" charset="0"/>
              </a:rPr>
              <a:t> </a:t>
            </a:r>
            <a:r>
              <a:rPr lang="en-US" sz="2400" dirty="0" err="1" smtClean="0">
                <a:latin typeface="Times New Roman" pitchFamily="18" charset="0"/>
              </a:rPr>
              <a:t>cường</a:t>
            </a:r>
            <a:r>
              <a:rPr lang="en-US" sz="2400" dirty="0" smtClean="0">
                <a:latin typeface="Times New Roman" pitchFamily="18" charset="0"/>
              </a:rPr>
              <a:t> </a:t>
            </a:r>
            <a:r>
              <a:rPr lang="en-US" sz="2400" dirty="0" err="1" smtClean="0">
                <a:latin typeface="Times New Roman" pitchFamily="18" charset="0"/>
              </a:rPr>
              <a:t>độ</a:t>
            </a:r>
            <a:r>
              <a:rPr lang="en-US" sz="2400" dirty="0" smtClean="0">
                <a:latin typeface="Times New Roman" pitchFamily="18" charset="0"/>
              </a:rPr>
              <a:t> I</a:t>
            </a:r>
            <a:r>
              <a:rPr lang="en-US" sz="2400" baseline="-25000" dirty="0" smtClean="0">
                <a:latin typeface="Times New Roman" pitchFamily="18" charset="0"/>
              </a:rPr>
              <a:t>0</a:t>
            </a:r>
            <a:r>
              <a:rPr lang="en-US" sz="2400" dirty="0" smtClean="0">
                <a:latin typeface="Times New Roman" pitchFamily="18" charset="0"/>
              </a:rPr>
              <a:t> </a:t>
            </a:r>
            <a:r>
              <a:rPr lang="en-US" sz="2400" dirty="0" err="1" smtClean="0">
                <a:latin typeface="Times New Roman" pitchFamily="18" charset="0"/>
              </a:rPr>
              <a:t>tới</a:t>
            </a:r>
            <a:r>
              <a:rPr lang="en-US" sz="2400" dirty="0" smtClean="0">
                <a:latin typeface="Times New Roman" pitchFamily="18" charset="0"/>
              </a:rPr>
              <a:t> </a:t>
            </a:r>
            <a:r>
              <a:rPr lang="en-US" sz="2400" dirty="0" err="1" smtClean="0">
                <a:latin typeface="Times New Roman" pitchFamily="18" charset="0"/>
              </a:rPr>
              <a:t>bản</a:t>
            </a:r>
            <a:r>
              <a:rPr lang="en-US" sz="2400" dirty="0" smtClean="0">
                <a:latin typeface="Times New Roman" pitchFamily="18" charset="0"/>
              </a:rPr>
              <a:t> </a:t>
            </a:r>
            <a:r>
              <a:rPr lang="en-US" sz="2400" dirty="0" err="1" smtClean="0">
                <a:latin typeface="Times New Roman" pitchFamily="18" charset="0"/>
              </a:rPr>
              <a:t>phân</a:t>
            </a:r>
            <a:r>
              <a:rPr lang="en-US" sz="2400" dirty="0" smtClean="0">
                <a:latin typeface="Times New Roman" pitchFamily="18" charset="0"/>
              </a:rPr>
              <a:t> </a:t>
            </a:r>
            <a:r>
              <a:rPr lang="en-US" sz="2400" dirty="0" err="1" smtClean="0">
                <a:latin typeface="Times New Roman" pitchFamily="18" charset="0"/>
              </a:rPr>
              <a:t>cực</a:t>
            </a:r>
            <a:r>
              <a:rPr lang="en-US" sz="2400" dirty="0" smtClean="0">
                <a:latin typeface="Times New Roman" pitchFamily="18" charset="0"/>
              </a:rPr>
              <a:t> T</a:t>
            </a:r>
            <a:r>
              <a:rPr lang="en-US" sz="2400" baseline="-25000" dirty="0" smtClean="0">
                <a:latin typeface="Times New Roman" pitchFamily="18" charset="0"/>
              </a:rPr>
              <a:t>1, </a:t>
            </a:r>
            <a:r>
              <a:rPr lang="en-US" sz="2400" dirty="0" err="1" smtClean="0">
                <a:latin typeface="Times New Roman" pitchFamily="18" charset="0"/>
              </a:rPr>
              <a:t>mỗi</a:t>
            </a:r>
            <a:r>
              <a:rPr lang="en-US" sz="2400" dirty="0" smtClean="0">
                <a:latin typeface="Times New Roman" pitchFamily="18" charset="0"/>
              </a:rPr>
              <a:t> </a:t>
            </a:r>
            <a:r>
              <a:rPr lang="en-US" sz="2400" dirty="0" err="1" smtClean="0">
                <a:latin typeface="Times New Roman" pitchFamily="18" charset="0"/>
              </a:rPr>
              <a:t>thành</a:t>
            </a:r>
            <a:r>
              <a:rPr lang="en-US" sz="2400" dirty="0" smtClean="0">
                <a:latin typeface="Times New Roman" pitchFamily="18" charset="0"/>
              </a:rPr>
              <a:t> </a:t>
            </a:r>
            <a:r>
              <a:rPr lang="en-US" sz="2400" dirty="0" err="1" smtClean="0">
                <a:latin typeface="Times New Roman" pitchFamily="18" charset="0"/>
              </a:rPr>
              <a:t>phần</a:t>
            </a:r>
            <a:r>
              <a:rPr lang="en-US" sz="2400" dirty="0" smtClean="0">
                <a:latin typeface="Times New Roman" pitchFamily="18" charset="0"/>
              </a:rPr>
              <a:t> </a:t>
            </a:r>
            <a:r>
              <a:rPr lang="en-US" sz="2400" dirty="0" err="1" smtClean="0">
                <a:latin typeface="Times New Roman" pitchFamily="18" charset="0"/>
              </a:rPr>
              <a:t>E</a:t>
            </a:r>
            <a:r>
              <a:rPr lang="en-US" sz="2400" baseline="-25000" dirty="0" err="1" smtClean="0">
                <a:latin typeface="Times New Roman" pitchFamily="18" charset="0"/>
              </a:rPr>
              <a:t>i</a:t>
            </a:r>
            <a:r>
              <a:rPr lang="en-US" sz="2400" baseline="-250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latin typeface="Times New Roman" pitchFamily="18" charset="0"/>
              </a:rPr>
              <a:t>véc</a:t>
            </a:r>
            <a:r>
              <a:rPr lang="en-US" sz="2400" dirty="0" smtClean="0">
                <a:latin typeface="Times New Roman" pitchFamily="18" charset="0"/>
              </a:rPr>
              <a:t> </a:t>
            </a:r>
            <a:r>
              <a:rPr lang="en-US" sz="2400" dirty="0" err="1" smtClean="0">
                <a:latin typeface="Times New Roman" pitchFamily="18" charset="0"/>
              </a:rPr>
              <a:t>tơ</a:t>
            </a:r>
            <a:r>
              <a:rPr lang="en-US" sz="2400" dirty="0" smtClean="0">
                <a:latin typeface="Times New Roman" pitchFamily="18" charset="0"/>
              </a:rPr>
              <a:t> </a:t>
            </a:r>
            <a:r>
              <a:rPr lang="en-US" sz="2400" dirty="0" err="1" smtClean="0">
                <a:latin typeface="Times New Roman" pitchFamily="18" charset="0"/>
              </a:rPr>
              <a:t>cường</a:t>
            </a:r>
            <a:r>
              <a:rPr lang="en-US" sz="2400" dirty="0" smtClean="0">
                <a:latin typeface="Times New Roman" pitchFamily="18" charset="0"/>
              </a:rPr>
              <a:t> </a:t>
            </a:r>
            <a:r>
              <a:rPr lang="en-US" sz="2400" dirty="0" err="1" smtClean="0">
                <a:latin typeface="Times New Roman" pitchFamily="18" charset="0"/>
              </a:rPr>
              <a:t>độ</a:t>
            </a:r>
            <a:r>
              <a:rPr lang="en-US" sz="2400" dirty="0" smtClean="0">
                <a:latin typeface="Times New Roman" pitchFamily="18" charset="0"/>
              </a:rPr>
              <a:t> </a:t>
            </a:r>
            <a:r>
              <a:rPr lang="en-US" sz="2400" dirty="0" err="1" smtClean="0">
                <a:latin typeface="Times New Roman" pitchFamily="18" charset="0"/>
              </a:rPr>
              <a:t>điện</a:t>
            </a:r>
            <a:r>
              <a:rPr lang="en-US" sz="2400" dirty="0" smtClean="0">
                <a:latin typeface="Times New Roman" pitchFamily="18" charset="0"/>
              </a:rPr>
              <a:t> </a:t>
            </a:r>
            <a:r>
              <a:rPr lang="en-US" sz="2400" dirty="0" err="1" smtClean="0">
                <a:latin typeface="Times New Roman" pitchFamily="18" charset="0"/>
              </a:rPr>
              <a:t>trường</a:t>
            </a:r>
            <a:r>
              <a:rPr lang="en-US" sz="2400" dirty="0" smtClean="0">
                <a:latin typeface="Times New Roman" pitchFamily="18" charset="0"/>
              </a:rPr>
              <a:t> </a:t>
            </a:r>
            <a:r>
              <a:rPr lang="en-US" sz="2400" dirty="0" err="1" smtClean="0">
                <a:latin typeface="Times New Roman" pitchFamily="18" charset="0"/>
              </a:rPr>
              <a:t>phân</a:t>
            </a:r>
            <a:r>
              <a:rPr lang="en-US" sz="2400" dirty="0" smtClean="0">
                <a:latin typeface="Times New Roman" pitchFamily="18" charset="0"/>
              </a:rPr>
              <a:t> </a:t>
            </a:r>
            <a:r>
              <a:rPr lang="en-US" sz="2400" dirty="0" err="1" smtClean="0">
                <a:latin typeface="Times New Roman" pitchFamily="18" charset="0"/>
              </a:rPr>
              <a:t>tích</a:t>
            </a:r>
            <a:r>
              <a:rPr lang="en-US" sz="2400" dirty="0" smtClean="0">
                <a:latin typeface="Times New Roman" pitchFamily="18" charset="0"/>
              </a:rPr>
              <a:t> </a:t>
            </a:r>
            <a:r>
              <a:rPr lang="en-US" sz="2400" dirty="0" err="1" smtClean="0">
                <a:latin typeface="Times New Roman" pitchFamily="18" charset="0"/>
              </a:rPr>
              <a:t>thành</a:t>
            </a:r>
            <a:r>
              <a:rPr lang="en-US" sz="2400" dirty="0" smtClean="0">
                <a:latin typeface="Times New Roman" pitchFamily="18" charset="0"/>
              </a:rPr>
              <a:t> 2 </a:t>
            </a:r>
            <a:r>
              <a:rPr lang="en-US" sz="2400" dirty="0" err="1" smtClean="0">
                <a:latin typeface="Times New Roman" pitchFamily="18" charset="0"/>
              </a:rPr>
              <a:t>thành</a:t>
            </a:r>
            <a:r>
              <a:rPr lang="en-US" sz="2400" dirty="0" smtClean="0">
                <a:latin typeface="Times New Roman" pitchFamily="18" charset="0"/>
              </a:rPr>
              <a:t> </a:t>
            </a:r>
            <a:r>
              <a:rPr lang="en-US" sz="2400" dirty="0" err="1" smtClean="0">
                <a:latin typeface="Times New Roman" pitchFamily="18" charset="0"/>
              </a:rPr>
              <a:t>phần</a:t>
            </a:r>
            <a:r>
              <a:rPr lang="en-US" sz="2400" dirty="0" smtClean="0">
                <a:latin typeface="Times New Roman" pitchFamily="18" charset="0"/>
              </a:rPr>
              <a:t>: </a:t>
            </a:r>
            <a:r>
              <a:rPr lang="en-US" sz="2400" dirty="0" err="1" smtClean="0">
                <a:latin typeface="Times New Roman" pitchFamily="18" charset="0"/>
              </a:rPr>
              <a:t>E</a:t>
            </a:r>
            <a:r>
              <a:rPr lang="en-US" sz="2400" baseline="-25000" dirty="0" err="1">
                <a:latin typeface="Times New Roman" pitchFamily="18" charset="0"/>
              </a:rPr>
              <a:t>i</a:t>
            </a:r>
            <a:r>
              <a:rPr lang="en-US" sz="2400" baseline="-25000" dirty="0" err="1" smtClean="0">
                <a:latin typeface="Times New Roman" pitchFamily="18" charset="0"/>
              </a:rPr>
              <a:t>x</a:t>
            </a:r>
            <a:r>
              <a:rPr lang="en-US" sz="2400" dirty="0" smtClean="0">
                <a:latin typeface="Times New Roman" pitchFamily="18" charset="0"/>
              </a:rPr>
              <a:t> </a:t>
            </a:r>
            <a:r>
              <a:rPr lang="en-US" sz="2400" dirty="0" err="1" smtClean="0">
                <a:latin typeface="Times New Roman" pitchFamily="18" charset="0"/>
              </a:rPr>
              <a:t>vuông</a:t>
            </a:r>
            <a:r>
              <a:rPr lang="en-US" sz="2400" dirty="0" smtClean="0">
                <a:latin typeface="Times New Roman" pitchFamily="18" charset="0"/>
              </a:rPr>
              <a:t> </a:t>
            </a:r>
            <a:r>
              <a:rPr lang="en-US" sz="2400" dirty="0" err="1" smtClean="0">
                <a:latin typeface="Times New Roman" pitchFamily="18" charset="0"/>
              </a:rPr>
              <a:t>góc</a:t>
            </a:r>
            <a:r>
              <a:rPr lang="en-US" sz="2400" dirty="0" smtClean="0">
                <a:latin typeface="Times New Roman" pitchFamily="18" charset="0"/>
              </a:rPr>
              <a:t> </a:t>
            </a:r>
            <a:r>
              <a:rPr lang="en-US" sz="2400" dirty="0" err="1" smtClean="0">
                <a:latin typeface="Times New Roman" pitchFamily="18" charset="0"/>
              </a:rPr>
              <a:t>với</a:t>
            </a:r>
            <a:r>
              <a:rPr lang="en-US" sz="2400" dirty="0" smtClean="0">
                <a:latin typeface="Times New Roman" pitchFamily="18" charset="0"/>
              </a:rPr>
              <a:t> </a:t>
            </a:r>
            <a:r>
              <a:rPr lang="en-US" sz="2400" dirty="0" err="1" smtClean="0">
                <a:latin typeface="Times New Roman" pitchFamily="18" charset="0"/>
              </a:rPr>
              <a:t>quang</a:t>
            </a:r>
            <a:r>
              <a:rPr lang="en-US" sz="2400" dirty="0" smtClean="0">
                <a:latin typeface="Times New Roman" pitchFamily="18" charset="0"/>
              </a:rPr>
              <a:t> </a:t>
            </a:r>
            <a:r>
              <a:rPr lang="en-US" sz="2400" dirty="0" err="1" smtClean="0">
                <a:latin typeface="Times New Roman" pitchFamily="18" charset="0"/>
              </a:rPr>
              <a:t>trục</a:t>
            </a:r>
            <a:r>
              <a:rPr lang="en-US" sz="2400" dirty="0" smtClean="0">
                <a:latin typeface="Times New Roman" pitchFamily="18" charset="0"/>
              </a:rPr>
              <a:t> </a:t>
            </a:r>
            <a:r>
              <a:rPr lang="el-GR" sz="2400" dirty="0" smtClean="0">
                <a:latin typeface="Times New Roman" pitchFamily="18" charset="0"/>
                <a:cs typeface="Times New Roman" pitchFamily="18" charset="0"/>
              </a:rPr>
              <a:t>Δ</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a:t>
            </a:r>
            <a:r>
              <a:rPr lang="en-US" sz="2400" baseline="-25000" dirty="0" err="1">
                <a:latin typeface="Times New Roman" pitchFamily="18" charset="0"/>
                <a:cs typeface="Times New Roman" pitchFamily="18" charset="0"/>
              </a:rPr>
              <a:t>i</a:t>
            </a:r>
            <a:r>
              <a:rPr lang="en-US" sz="2400" baseline="-25000" dirty="0" err="1" smtClean="0">
                <a:latin typeface="Times New Roman" pitchFamily="18" charset="0"/>
                <a:cs typeface="Times New Roman" pitchFamily="18" charset="0"/>
              </a:rPr>
              <a:t>y</a:t>
            </a:r>
            <a:r>
              <a:rPr lang="en-US" sz="2400" dirty="0" smtClean="0">
                <a:latin typeface="Times New Roman" pitchFamily="18" charset="0"/>
                <a:cs typeface="Times New Roman" pitchFamily="18" charset="0"/>
              </a:rPr>
              <a:t> song </a:t>
            </a:r>
            <a:r>
              <a:rPr lang="en-US" sz="2400" dirty="0" err="1" smtClean="0">
                <a:latin typeface="Times New Roman" pitchFamily="18" charset="0"/>
                <a:cs typeface="Times New Roman" pitchFamily="18" charset="0"/>
              </a:rPr>
              <a:t>song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quang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trục</a:t>
            </a:r>
            <a:r>
              <a:rPr lang="en-US" sz="2400" dirty="0" smtClean="0">
                <a:latin typeface="Times New Roman" pitchFamily="18" charset="0"/>
                <a:cs typeface="Times New Roman" pitchFamily="18" charset="0"/>
              </a:rPr>
              <a:t> </a:t>
            </a:r>
            <a:r>
              <a:rPr lang="el-GR" sz="2400" dirty="0" smtClean="0">
                <a:latin typeface="Times New Roman" pitchFamily="18" charset="0"/>
                <a:cs typeface="Times New Roman" pitchFamily="18" charset="0"/>
              </a:rPr>
              <a:t>Δ</a:t>
            </a:r>
            <a:r>
              <a:rPr lang="en-US" sz="2400" baseline="-25000" dirty="0" smtClean="0">
                <a:latin typeface="Times New Roman" pitchFamily="18" charset="0"/>
                <a:cs typeface="Times New Roman" pitchFamily="18" charset="0"/>
              </a:rPr>
              <a:t>1</a:t>
            </a:r>
          </a:p>
        </p:txBody>
      </p:sp>
      <p:graphicFrame>
        <p:nvGraphicFramePr>
          <p:cNvPr id="6" name="Object 5"/>
          <p:cNvGraphicFramePr>
            <a:graphicFrameLocks noChangeAspect="1"/>
          </p:cNvGraphicFramePr>
          <p:nvPr>
            <p:extLst>
              <p:ext uri="{D42A27DB-BD31-4B8C-83A1-F6EECF244321}">
                <p14:modId xmlns:p14="http://schemas.microsoft.com/office/powerpoint/2010/main" val="1328665030"/>
              </p:ext>
            </p:extLst>
          </p:nvPr>
        </p:nvGraphicFramePr>
        <p:xfrm>
          <a:off x="874713" y="2590800"/>
          <a:ext cx="1651000" cy="488950"/>
        </p:xfrm>
        <a:graphic>
          <a:graphicData uri="http://schemas.openxmlformats.org/presentationml/2006/ole">
            <mc:AlternateContent xmlns:mc="http://schemas.openxmlformats.org/markup-compatibility/2006">
              <mc:Choice xmlns:v="urn:schemas-microsoft-com:vml" Requires="v">
                <p:oleObj spid="_x0000_s1151" name="Equation" r:id="rId3" imgW="850680" imgH="253800" progId="Equation.3">
                  <p:embed/>
                </p:oleObj>
              </mc:Choice>
              <mc:Fallback>
                <p:oleObj name="Equation" r:id="rId3" imgW="850680" imgH="253800" progId="Equation.3">
                  <p:embed/>
                  <p:pic>
                    <p:nvPicPr>
                      <p:cNvPr id="0" name="Object 4"/>
                      <p:cNvPicPr>
                        <a:picLocks noChangeAspect="1" noChangeArrowheads="1"/>
                      </p:cNvPicPr>
                      <p:nvPr/>
                    </p:nvPicPr>
                    <p:blipFill>
                      <a:blip r:embed="rId4"/>
                      <a:srcRect/>
                      <a:stretch>
                        <a:fillRect/>
                      </a:stretch>
                    </p:blipFill>
                    <p:spPr bwMode="auto">
                      <a:xfrm>
                        <a:off x="874713" y="2590800"/>
                        <a:ext cx="1651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76200" y="3200400"/>
            <a:ext cx="8915400" cy="461665"/>
          </a:xfrm>
          <a:prstGeom prst="rect">
            <a:avLst/>
          </a:prstGeom>
        </p:spPr>
        <p:txBody>
          <a:bodyPr wrap="square">
            <a:spAutoFit/>
          </a:bodyPr>
          <a:lstStyle/>
          <a:p>
            <a:r>
              <a:rPr lang="en-US" sz="2400" dirty="0">
                <a:latin typeface="Times New Roman" pitchFamily="18" charset="0"/>
                <a:cs typeface="Times New Roman" pitchFamily="18" charset="0"/>
              </a:rPr>
              <a:t>Do </a:t>
            </a:r>
            <a:r>
              <a:rPr lang="en-US" sz="2400" dirty="0" err="1">
                <a:latin typeface="Times New Roman" pitchFamily="18" charset="0"/>
                <a:cs typeface="Times New Roman" pitchFamily="18" charset="0"/>
              </a:rPr>
              <a:t>véc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tơ</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E</a:t>
            </a:r>
            <a:r>
              <a:rPr lang="en-US" sz="2400" baseline="-25000" dirty="0" smtClean="0">
                <a:latin typeface="Times New Roman" pitchFamily="18" charset="0"/>
                <a:cs typeface="Times New Roman" pitchFamily="18" charset="0"/>
              </a:rPr>
              <a:t>0</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phân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đều</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theo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mọi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nên</a:t>
            </a:r>
            <a:r>
              <a:rPr lang="en-US" sz="2400" dirty="0" smtClean="0">
                <a:latin typeface="Times New Roman" pitchFamily="18" charset="0"/>
                <a:cs typeface="Times New Roman" pitchFamily="18" charset="0"/>
              </a:rPr>
              <a:t>: :</a:t>
            </a:r>
            <a:endParaRPr lang="el-GR" sz="2400" dirty="0">
              <a:latin typeface="Times New Roman" pitchFamily="18" charset="0"/>
              <a:cs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365176539"/>
              </p:ext>
            </p:extLst>
          </p:nvPr>
        </p:nvGraphicFramePr>
        <p:xfrm>
          <a:off x="1371600" y="3943350"/>
          <a:ext cx="1981200" cy="781050"/>
        </p:xfrm>
        <a:graphic>
          <a:graphicData uri="http://schemas.openxmlformats.org/presentationml/2006/ole">
            <mc:AlternateContent xmlns:mc="http://schemas.openxmlformats.org/markup-compatibility/2006">
              <mc:Choice xmlns:v="urn:schemas-microsoft-com:vml" Requires="v">
                <p:oleObj spid="_x0000_s1152" name="Equation" r:id="rId5" imgW="990360" imgH="393480" progId="Equation.3">
                  <p:embed/>
                </p:oleObj>
              </mc:Choice>
              <mc:Fallback>
                <p:oleObj name="Equation" r:id="rId5" imgW="990360" imgH="393480" progId="Equation.3">
                  <p:embed/>
                  <p:pic>
                    <p:nvPicPr>
                      <p:cNvPr id="0" name="Object 8"/>
                      <p:cNvPicPr>
                        <a:picLocks noChangeAspect="1" noChangeArrowheads="1"/>
                      </p:cNvPicPr>
                      <p:nvPr/>
                    </p:nvPicPr>
                    <p:blipFill>
                      <a:blip r:embed="rId6"/>
                      <a:srcRect/>
                      <a:stretch>
                        <a:fillRect/>
                      </a:stretch>
                    </p:blipFill>
                    <p:spPr bwMode="auto">
                      <a:xfrm>
                        <a:off x="1371600" y="3943350"/>
                        <a:ext cx="19812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844646266"/>
              </p:ext>
            </p:extLst>
          </p:nvPr>
        </p:nvGraphicFramePr>
        <p:xfrm>
          <a:off x="2625725" y="2514600"/>
          <a:ext cx="3241675" cy="728662"/>
        </p:xfrm>
        <a:graphic>
          <a:graphicData uri="http://schemas.openxmlformats.org/presentationml/2006/ole">
            <mc:AlternateContent xmlns:mc="http://schemas.openxmlformats.org/markup-compatibility/2006">
              <mc:Choice xmlns:v="urn:schemas-microsoft-com:vml" Requires="v">
                <p:oleObj spid="_x0000_s1153" name="Equation" r:id="rId7" imgW="1904760" imgH="431640" progId="Equation.3">
                  <p:embed/>
                </p:oleObj>
              </mc:Choice>
              <mc:Fallback>
                <p:oleObj name="Equation" r:id="rId7" imgW="1904760" imgH="431640" progId="Equation.3">
                  <p:embed/>
                  <p:pic>
                    <p:nvPicPr>
                      <p:cNvPr id="0" name="Object 5"/>
                      <p:cNvPicPr>
                        <a:picLocks noChangeAspect="1" noChangeArrowheads="1"/>
                      </p:cNvPicPr>
                      <p:nvPr/>
                    </p:nvPicPr>
                    <p:blipFill>
                      <a:blip r:embed="rId8"/>
                      <a:srcRect/>
                      <a:stretch>
                        <a:fillRect/>
                      </a:stretch>
                    </p:blipFill>
                    <p:spPr bwMode="auto">
                      <a:xfrm>
                        <a:off x="2625725" y="2514600"/>
                        <a:ext cx="3241675" cy="728662"/>
                      </a:xfrm>
                      <a:prstGeom prst="rect">
                        <a:avLst/>
                      </a:prstGeom>
                      <a:noFill/>
                      <a:ln>
                        <a:noFill/>
                      </a:ln>
                    </p:spPr>
                  </p:pic>
                </p:oleObj>
              </mc:Fallback>
            </mc:AlternateContent>
          </a:graphicData>
        </a:graphic>
      </p:graphicFrame>
      <p:sp>
        <p:nvSpPr>
          <p:cNvPr id="12" name="Rectangle 11"/>
          <p:cNvSpPr/>
          <p:nvPr/>
        </p:nvSpPr>
        <p:spPr>
          <a:xfrm>
            <a:off x="76200" y="4796135"/>
            <a:ext cx="4473532" cy="461665"/>
          </a:xfrm>
          <a:prstGeom prst="rect">
            <a:avLst/>
          </a:prstGeom>
        </p:spPr>
        <p:txBody>
          <a:bodyPr wrap="none">
            <a:spAutoFit/>
          </a:bodyPr>
          <a:lstStyle/>
          <a:p>
            <a:r>
              <a:rPr lang="en-US" sz="2400" dirty="0" err="1">
                <a:latin typeface="Times New Roman" pitchFamily="18" charset="0"/>
              </a:rPr>
              <a:t>C</a:t>
            </a:r>
            <a:r>
              <a:rPr lang="en-US" sz="2400" dirty="0" err="1" smtClean="0">
                <a:latin typeface="Times New Roman" pitchFamily="18" charset="0"/>
              </a:rPr>
              <a:t>ường</a:t>
            </a:r>
            <a:r>
              <a:rPr lang="en-US" sz="2400" dirty="0" smtClean="0">
                <a:latin typeface="Times New Roman" pitchFamily="18" charset="0"/>
              </a:rPr>
              <a:t> </a:t>
            </a:r>
            <a:r>
              <a:rPr lang="en-US" sz="2400" dirty="0" err="1">
                <a:latin typeface="Times New Roman" pitchFamily="18" charset="0"/>
              </a:rPr>
              <a:t>độ</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sau</a:t>
            </a:r>
            <a:r>
              <a:rPr lang="en-US" sz="2400" dirty="0">
                <a:latin typeface="Times New Roman" pitchFamily="18" charset="0"/>
              </a:rPr>
              <a:t> </a:t>
            </a:r>
            <a:r>
              <a:rPr lang="en-US" sz="2400" dirty="0" err="1">
                <a:latin typeface="Times New Roman" pitchFamily="18" charset="0"/>
              </a:rPr>
              <a:t>khi</a:t>
            </a:r>
            <a:r>
              <a:rPr lang="en-US" sz="2400" dirty="0">
                <a:latin typeface="Times New Roman" pitchFamily="18" charset="0"/>
              </a:rPr>
              <a:t>  qua T</a:t>
            </a:r>
            <a:r>
              <a:rPr lang="en-US" sz="2400" baseline="-25000" dirty="0">
                <a:latin typeface="Times New Roman" pitchFamily="18" charset="0"/>
              </a:rPr>
              <a:t>1</a:t>
            </a:r>
            <a:r>
              <a:rPr lang="en-US" sz="2400" dirty="0">
                <a:latin typeface="Times New Roman" pitchFamily="18" charset="0"/>
              </a:rPr>
              <a:t>là I</a:t>
            </a:r>
            <a:r>
              <a:rPr lang="en-US" sz="2400" baseline="-25000" dirty="0">
                <a:latin typeface="Times New Roman" pitchFamily="18" charset="0"/>
              </a:rPr>
              <a:t>1</a:t>
            </a:r>
          </a:p>
        </p:txBody>
      </p:sp>
      <p:graphicFrame>
        <p:nvGraphicFramePr>
          <p:cNvPr id="13" name="Object 12"/>
          <p:cNvGraphicFramePr>
            <a:graphicFrameLocks noChangeAspect="1"/>
          </p:cNvGraphicFramePr>
          <p:nvPr>
            <p:extLst>
              <p:ext uri="{D42A27DB-BD31-4B8C-83A1-F6EECF244321}">
                <p14:modId xmlns:p14="http://schemas.microsoft.com/office/powerpoint/2010/main" val="1916647493"/>
              </p:ext>
            </p:extLst>
          </p:nvPr>
        </p:nvGraphicFramePr>
        <p:xfrm>
          <a:off x="1295400" y="5410200"/>
          <a:ext cx="3446463" cy="814387"/>
        </p:xfrm>
        <a:graphic>
          <a:graphicData uri="http://schemas.openxmlformats.org/presentationml/2006/ole">
            <mc:AlternateContent xmlns:mc="http://schemas.openxmlformats.org/markup-compatibility/2006">
              <mc:Choice xmlns:v="urn:schemas-microsoft-com:vml" Requires="v">
                <p:oleObj spid="_x0000_s1154" name="Equation" r:id="rId9" imgW="1650960" imgH="393480" progId="Equation.3">
                  <p:embed/>
                </p:oleObj>
              </mc:Choice>
              <mc:Fallback>
                <p:oleObj name="Equation" r:id="rId9" imgW="1650960" imgH="393480" progId="Equation.3">
                  <p:embed/>
                  <p:pic>
                    <p:nvPicPr>
                      <p:cNvPr id="0" name="Object 4"/>
                      <p:cNvPicPr>
                        <a:picLocks noChangeAspect="1" noChangeArrowheads="1"/>
                      </p:cNvPicPr>
                      <p:nvPr/>
                    </p:nvPicPr>
                    <p:blipFill>
                      <a:blip r:embed="rId10"/>
                      <a:srcRect/>
                      <a:stretch>
                        <a:fillRect/>
                      </a:stretch>
                    </p:blipFill>
                    <p:spPr bwMode="auto">
                      <a:xfrm>
                        <a:off x="1295400" y="5410200"/>
                        <a:ext cx="3446463" cy="814387"/>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4" name="Picture 13"/>
          <p:cNvPicPr/>
          <p:nvPr/>
        </p:nvPicPr>
        <p:blipFill>
          <a:blip r:embed="rId11">
            <a:extLst>
              <a:ext uri="{28A0092B-C50C-407E-A947-70E740481C1C}">
                <a14:useLocalDpi xmlns:a14="http://schemas.microsoft.com/office/drawing/2010/main" val="0"/>
              </a:ext>
            </a:extLst>
          </a:blip>
          <a:stretch>
            <a:fillRect/>
          </a:stretch>
        </p:blipFill>
        <p:spPr>
          <a:xfrm>
            <a:off x="5486400" y="3806206"/>
            <a:ext cx="3505200" cy="2746994"/>
          </a:xfrm>
          <a:prstGeom prst="rect">
            <a:avLst/>
          </a:prstGeom>
        </p:spPr>
      </p:pic>
    </p:spTree>
    <p:extLst>
      <p:ext uri="{BB962C8B-B14F-4D97-AF65-F5344CB8AC3E}">
        <p14:creationId xmlns:p14="http://schemas.microsoft.com/office/powerpoint/2010/main" val="144456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0000"/>
                </a:solidFill>
                <a:latin typeface="Times New Roman" pitchFamily="18" charset="0"/>
                <a:cs typeface="Times New Roman" pitchFamily="18" charset="0"/>
              </a:rPr>
              <a:t>§ 1. ÁNH SÁNG PHÂN CỰC</a:t>
            </a:r>
            <a:endParaRPr lang="en-US" sz="2400" dirty="0">
              <a:solidFill>
                <a:srgbClr val="FF0000"/>
              </a:solidFill>
              <a:latin typeface="Times New Roman" pitchFamily="18" charset="0"/>
              <a:cs typeface="Times New Roman" pitchFamily="18" charset="0"/>
            </a:endParaRPr>
          </a:p>
        </p:txBody>
      </p:sp>
      <p:pic>
        <p:nvPicPr>
          <p:cNvPr id="6" name="Picture 7" descr="hinh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790129"/>
            <a:ext cx="3370385" cy="296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0" y="780871"/>
            <a:ext cx="5562600" cy="1200329"/>
          </a:xfrm>
          <a:prstGeom prst="rect">
            <a:avLst/>
          </a:prstGeom>
        </p:spPr>
        <p:txBody>
          <a:bodyPr wrap="square">
            <a:spAutoFit/>
          </a:bodyPr>
          <a:lstStyle/>
          <a:p>
            <a:pPr algn="just"/>
            <a:r>
              <a:rPr lang="en-US" sz="2400" dirty="0" err="1">
                <a:latin typeface="Times New Roman" pitchFamily="18" charset="0"/>
              </a:rPr>
              <a:t>Sau</a:t>
            </a:r>
            <a:r>
              <a:rPr lang="en-US" sz="2400" dirty="0">
                <a:latin typeface="Times New Roman" pitchFamily="18" charset="0"/>
              </a:rPr>
              <a:t> T</a:t>
            </a:r>
            <a:r>
              <a:rPr lang="en-US" sz="2400" baseline="-25000" dirty="0">
                <a:latin typeface="Times New Roman" pitchFamily="18" charset="0"/>
              </a:rPr>
              <a:t>1</a:t>
            </a:r>
            <a:r>
              <a:rPr lang="en-US" sz="2400" dirty="0">
                <a:latin typeface="Times New Roman" pitchFamily="18" charset="0"/>
              </a:rPr>
              <a:t> </a:t>
            </a:r>
            <a:r>
              <a:rPr lang="en-US" sz="2400" dirty="0" err="1">
                <a:latin typeface="Times New Roman" pitchFamily="18" charset="0"/>
              </a:rPr>
              <a:t>đặt</a:t>
            </a:r>
            <a:r>
              <a:rPr lang="en-US" sz="2400" dirty="0">
                <a:latin typeface="Times New Roman" pitchFamily="18" charset="0"/>
              </a:rPr>
              <a:t> T</a:t>
            </a:r>
            <a:r>
              <a:rPr lang="en-US" sz="2400" baseline="-25000" dirty="0">
                <a:latin typeface="Times New Roman" pitchFamily="18" charset="0"/>
              </a:rPr>
              <a:t>2</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quang</a:t>
            </a:r>
            <a:r>
              <a:rPr lang="en-US" sz="2400" dirty="0">
                <a:latin typeface="Times New Roman" pitchFamily="18" charset="0"/>
              </a:rPr>
              <a:t> </a:t>
            </a:r>
            <a:r>
              <a:rPr lang="en-US" sz="2400" dirty="0" err="1">
                <a:latin typeface="Times New Roman" pitchFamily="18" charset="0"/>
              </a:rPr>
              <a:t>trục</a:t>
            </a:r>
            <a:r>
              <a:rPr lang="en-US" sz="2400" dirty="0">
                <a:latin typeface="Times New Roman" pitchFamily="18" charset="0"/>
              </a:rPr>
              <a:t> </a:t>
            </a:r>
            <a:r>
              <a:rPr lang="el-GR" sz="2400" dirty="0">
                <a:latin typeface="Times New Roman" pitchFamily="18" charset="0"/>
                <a:cs typeface="Times New Roman" pitchFamily="18" charset="0"/>
              </a:rPr>
              <a:t>Δ</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hợp</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với</a:t>
            </a:r>
            <a:r>
              <a:rPr lang="en-US" sz="2400" dirty="0">
                <a:latin typeface="Times New Roman" pitchFamily="18" charset="0"/>
                <a:cs typeface="Times New Roman" pitchFamily="18" charset="0"/>
              </a:rPr>
              <a:t> </a:t>
            </a:r>
            <a:r>
              <a:rPr lang="el-GR" sz="2400" dirty="0">
                <a:latin typeface="Times New Roman" pitchFamily="18" charset="0"/>
                <a:cs typeface="Times New Roman" pitchFamily="18" charset="0"/>
              </a:rPr>
              <a:t>Δ</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góc</a:t>
            </a:r>
            <a:r>
              <a:rPr lang="en-US" sz="2400" dirty="0">
                <a:latin typeface="Times New Roman" pitchFamily="18" charset="0"/>
                <a:cs typeface="Times New Roman" pitchFamily="18" charset="0"/>
              </a:rPr>
              <a:t> </a:t>
            </a:r>
            <a:r>
              <a:rPr lang="el-GR" sz="2400" dirty="0">
                <a:latin typeface="Times New Roman" pitchFamily="18" charset="0"/>
                <a:cs typeface="Times New Roman" pitchFamily="18" charset="0"/>
              </a:rPr>
              <a:t>α</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cường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sáng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đi</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qua 2 </a:t>
            </a:r>
            <a:r>
              <a:rPr lang="en-US" sz="2400" dirty="0" err="1">
                <a:latin typeface="Times New Roman" pitchFamily="18" charset="0"/>
                <a:cs typeface="Times New Roman" pitchFamily="18" charset="0"/>
              </a:rPr>
              <a:t>bản</a:t>
            </a:r>
            <a:r>
              <a:rPr lang="en-US" sz="2400" dirty="0">
                <a:latin typeface="Times New Roman" pitchFamily="18" charset="0"/>
                <a:cs typeface="Times New Roman" pitchFamily="18" charset="0"/>
              </a:rPr>
              <a:t>:</a:t>
            </a:r>
          </a:p>
        </p:txBody>
      </p:sp>
      <p:graphicFrame>
        <p:nvGraphicFramePr>
          <p:cNvPr id="3" name="Object 2"/>
          <p:cNvGraphicFramePr>
            <a:graphicFrameLocks noChangeAspect="1"/>
          </p:cNvGraphicFramePr>
          <p:nvPr>
            <p:extLst>
              <p:ext uri="{D42A27DB-BD31-4B8C-83A1-F6EECF244321}">
                <p14:modId xmlns:p14="http://schemas.microsoft.com/office/powerpoint/2010/main" val="2622049953"/>
              </p:ext>
            </p:extLst>
          </p:nvPr>
        </p:nvGraphicFramePr>
        <p:xfrm>
          <a:off x="304800" y="2514600"/>
          <a:ext cx="4448175" cy="523875"/>
        </p:xfrm>
        <a:graphic>
          <a:graphicData uri="http://schemas.openxmlformats.org/presentationml/2006/ole">
            <mc:AlternateContent xmlns:mc="http://schemas.openxmlformats.org/markup-compatibility/2006">
              <mc:Choice xmlns:v="urn:schemas-microsoft-com:vml" Requires="v">
                <p:oleObj spid="_x0000_s2081" name="Equation" r:id="rId4" imgW="1917360" imgH="228600" progId="Equation.3">
                  <p:embed/>
                </p:oleObj>
              </mc:Choice>
              <mc:Fallback>
                <p:oleObj name="Equation" r:id="rId4" imgW="1917360" imgH="228600" progId="Equation.3">
                  <p:embed/>
                  <p:pic>
                    <p:nvPicPr>
                      <p:cNvPr id="0" name="Object 8"/>
                      <p:cNvPicPr>
                        <a:picLocks noChangeAspect="1" noChangeArrowheads="1"/>
                      </p:cNvPicPr>
                      <p:nvPr/>
                    </p:nvPicPr>
                    <p:blipFill>
                      <a:blip r:embed="rId5"/>
                      <a:srcRect/>
                      <a:stretch>
                        <a:fillRect/>
                      </a:stretch>
                    </p:blipFill>
                    <p:spPr bwMode="auto">
                      <a:xfrm>
                        <a:off x="304800" y="2514600"/>
                        <a:ext cx="4448175" cy="523875"/>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76200" y="3810000"/>
            <a:ext cx="4572001" cy="1938992"/>
          </a:xfrm>
          <a:prstGeom prst="rect">
            <a:avLst/>
          </a:prstGeom>
        </p:spPr>
        <p:txBody>
          <a:bodyPr wrap="square">
            <a:spAutoFit/>
          </a:bodyPr>
          <a:lstStyle/>
          <a:p>
            <a:pPr algn="just"/>
            <a:r>
              <a:rPr lang="en-US" sz="2400" b="1" i="1" dirty="0" err="1">
                <a:solidFill>
                  <a:srgbClr val="0070C0"/>
                </a:solidFill>
                <a:latin typeface="Times New Roman" pitchFamily="18" charset="0"/>
              </a:rPr>
              <a:t>Định</a:t>
            </a:r>
            <a:r>
              <a:rPr lang="en-US" sz="2400" b="1" i="1" dirty="0">
                <a:solidFill>
                  <a:srgbClr val="0070C0"/>
                </a:solidFill>
                <a:latin typeface="Times New Roman" pitchFamily="18" charset="0"/>
              </a:rPr>
              <a:t> </a:t>
            </a:r>
            <a:r>
              <a:rPr lang="en-US" sz="2400" b="1" i="1" dirty="0" err="1">
                <a:solidFill>
                  <a:srgbClr val="0070C0"/>
                </a:solidFill>
                <a:latin typeface="Times New Roman" pitchFamily="18" charset="0"/>
              </a:rPr>
              <a:t>luật</a:t>
            </a:r>
            <a:r>
              <a:rPr lang="en-US" sz="2400" i="1" dirty="0" err="1">
                <a:solidFill>
                  <a:srgbClr val="FF0000"/>
                </a:solidFill>
                <a:latin typeface="Times New Roman" pitchFamily="18" charset="0"/>
              </a:rPr>
              <a:t>:Khi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cho</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chùm</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ánh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sáng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tự</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nhiên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truyền</a:t>
            </a:r>
            <a:r>
              <a:rPr lang="en-US" sz="2400" i="1" dirty="0">
                <a:solidFill>
                  <a:srgbClr val="FF0000"/>
                </a:solidFill>
                <a:latin typeface="Times New Roman" pitchFamily="18" charset="0"/>
              </a:rPr>
              <a:t> qua </a:t>
            </a:r>
            <a:r>
              <a:rPr lang="en-US" sz="2400" i="1" dirty="0" err="1">
                <a:solidFill>
                  <a:srgbClr val="FF0000"/>
                </a:solidFill>
                <a:latin typeface="Times New Roman" pitchFamily="18" charset="0"/>
              </a:rPr>
              <a:t>hai</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kính</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phân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và</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phân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tích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có</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quang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trục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hợp</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với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nhau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một</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góc</a:t>
            </a:r>
            <a:r>
              <a:rPr lang="en-US" sz="2400" i="1" dirty="0" smtClean="0">
                <a:solidFill>
                  <a:srgbClr val="FF0000"/>
                </a:solidFill>
                <a:latin typeface="Times New Roman" pitchFamily="18" charset="0"/>
              </a:rPr>
              <a:t> </a:t>
            </a:r>
            <a:r>
              <a:rPr lang="el-GR" sz="2400" i="1" dirty="0">
                <a:solidFill>
                  <a:srgbClr val="FF0000"/>
                </a:solidFill>
                <a:latin typeface="Times New Roman" pitchFamily="18" charset="0"/>
                <a:cs typeface="Times New Roman" pitchFamily="18" charset="0"/>
              </a:rPr>
              <a:t>α</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thì</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cường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độ</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sáng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nhận</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được</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tỉ</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lệ</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với</a:t>
            </a:r>
            <a:r>
              <a:rPr lang="en-US" sz="2400" i="1" dirty="0">
                <a:solidFill>
                  <a:srgbClr val="FF0000"/>
                </a:solidFill>
                <a:latin typeface="Times New Roman" pitchFamily="18" charset="0"/>
                <a:cs typeface="Times New Roman" pitchFamily="18" charset="0"/>
              </a:rPr>
              <a:t> cos</a:t>
            </a:r>
            <a:r>
              <a:rPr lang="en-US" sz="2400" i="1" baseline="30000" dirty="0">
                <a:solidFill>
                  <a:srgbClr val="FF0000"/>
                </a:solidFill>
                <a:latin typeface="Times New Roman" pitchFamily="18" charset="0"/>
                <a:cs typeface="Times New Roman" pitchFamily="18" charset="0"/>
              </a:rPr>
              <a:t>2</a:t>
            </a:r>
            <a:r>
              <a:rPr lang="el-GR" sz="2400" i="1" dirty="0">
                <a:solidFill>
                  <a:srgbClr val="FF0000"/>
                </a:solidFill>
                <a:latin typeface="Times New Roman" pitchFamily="18" charset="0"/>
                <a:cs typeface="Times New Roman" pitchFamily="18" charset="0"/>
              </a:rPr>
              <a:t>α</a:t>
            </a:r>
            <a:endParaRPr lang="en-US" sz="2400" i="1" dirty="0">
              <a:solidFill>
                <a:srgbClr val="FF0000"/>
              </a:solidFill>
              <a:latin typeface="Times New Roman" pitchFamily="18" charset="0"/>
              <a:cs typeface="Times New Roman" pitchFamily="18" charset="0"/>
            </a:endParaRP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7145" y="3503213"/>
            <a:ext cx="3891058" cy="2364187"/>
          </a:xfrm>
          <a:prstGeom prst="rect">
            <a:avLst/>
          </a:prstGeom>
        </p:spPr>
      </p:pic>
    </p:spTree>
    <p:extLst>
      <p:ext uri="{BB962C8B-B14F-4D97-AF65-F5344CB8AC3E}">
        <p14:creationId xmlns:p14="http://schemas.microsoft.com/office/powerpoint/2010/main" val="355458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0000"/>
                </a:solidFill>
                <a:latin typeface="Times New Roman" pitchFamily="18" charset="0"/>
                <a:cs typeface="Times New Roman" pitchFamily="18" charset="0"/>
              </a:rPr>
              <a:t>§ 1. ÁNH SÁNG PHÂN CỰC</a:t>
            </a:r>
            <a:endParaRPr lang="en-US" sz="2400" dirty="0">
              <a:solidFill>
                <a:srgbClr val="FF0000"/>
              </a:solidFill>
              <a:latin typeface="Times New Roman" pitchFamily="18" charset="0"/>
              <a:cs typeface="Times New Roman" pitchFamily="18" charset="0"/>
            </a:endParaRPr>
          </a:p>
        </p:txBody>
      </p:sp>
      <p:sp>
        <p:nvSpPr>
          <p:cNvPr id="2" name="Rectangle 1"/>
          <p:cNvSpPr/>
          <p:nvPr/>
        </p:nvSpPr>
        <p:spPr>
          <a:xfrm>
            <a:off x="152400" y="609600"/>
            <a:ext cx="6296075" cy="461665"/>
          </a:xfrm>
          <a:prstGeom prst="rect">
            <a:avLst/>
          </a:prstGeom>
        </p:spPr>
        <p:txBody>
          <a:bodyPr wrap="square">
            <a:spAutoFit/>
          </a:bodyPr>
          <a:lstStyle/>
          <a:p>
            <a:r>
              <a:rPr lang="en-US" sz="2400" b="1" dirty="0">
                <a:solidFill>
                  <a:schemeClr val="hlink"/>
                </a:solidFill>
                <a:latin typeface="Times New Roman" pitchFamily="18" charset="0"/>
              </a:rPr>
              <a:t>III. </a:t>
            </a:r>
            <a:r>
              <a:rPr lang="en-US" sz="2400" b="1" dirty="0" err="1">
                <a:solidFill>
                  <a:schemeClr val="hlink"/>
                </a:solidFill>
                <a:latin typeface="Times New Roman" pitchFamily="18" charset="0"/>
              </a:rPr>
              <a:t>Phân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cực</a:t>
            </a:r>
            <a:r>
              <a:rPr lang="en-US" sz="2400" b="1" dirty="0">
                <a:solidFill>
                  <a:schemeClr val="hlink"/>
                </a:solidFill>
                <a:latin typeface="Times New Roman" pitchFamily="18" charset="0"/>
              </a:rPr>
              <a:t> do </a:t>
            </a:r>
            <a:r>
              <a:rPr lang="en-US" sz="2400" b="1" dirty="0" err="1">
                <a:solidFill>
                  <a:schemeClr val="hlink"/>
                </a:solidFill>
                <a:latin typeface="Times New Roman" pitchFamily="18" charset="0"/>
              </a:rPr>
              <a:t>phản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xạ</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và</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khúc</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xạ</a:t>
            </a:r>
            <a:endParaRPr lang="en-US" sz="2400" b="1" dirty="0">
              <a:solidFill>
                <a:schemeClr val="hlink"/>
              </a:solidFill>
              <a:latin typeface="Times New Roman"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8098" y="609600"/>
            <a:ext cx="3286584" cy="3153215"/>
          </a:xfrm>
          <a:prstGeom prst="rect">
            <a:avLst/>
          </a:prstGeom>
        </p:spPr>
      </p:pic>
      <p:sp>
        <p:nvSpPr>
          <p:cNvPr id="9" name="Rectangle 8"/>
          <p:cNvSpPr/>
          <p:nvPr/>
        </p:nvSpPr>
        <p:spPr>
          <a:xfrm>
            <a:off x="152400" y="1143000"/>
            <a:ext cx="5562600" cy="1569660"/>
          </a:xfrm>
          <a:prstGeom prst="rect">
            <a:avLst/>
          </a:prstGeom>
        </p:spPr>
        <p:txBody>
          <a:bodyPr wrap="square">
            <a:spAutoFit/>
          </a:bodyPr>
          <a:lstStyle/>
          <a:p>
            <a:pPr algn="just"/>
            <a:r>
              <a:rPr lang="en-US" sz="2400" dirty="0" err="1">
                <a:latin typeface="Times New Roman" pitchFamily="18" charset="0"/>
              </a:rPr>
              <a:t>Khi</a:t>
            </a:r>
            <a:r>
              <a:rPr lang="en-US" sz="2400" dirty="0">
                <a:latin typeface="Times New Roman" pitchFamily="18" charset="0"/>
              </a:rPr>
              <a:t> </a:t>
            </a:r>
            <a:r>
              <a:rPr lang="en-US" sz="2400" dirty="0" err="1">
                <a:latin typeface="Times New Roman" pitchFamily="18" charset="0"/>
              </a:rPr>
              <a:t>cho</a:t>
            </a:r>
            <a:r>
              <a:rPr lang="en-US" sz="2400" dirty="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chùm</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tự</a:t>
            </a:r>
            <a:r>
              <a:rPr lang="en-US" sz="2400" dirty="0">
                <a:latin typeface="Times New Roman" pitchFamily="18" charset="0"/>
              </a:rPr>
              <a:t> </a:t>
            </a:r>
            <a:r>
              <a:rPr lang="en-US" sz="2400" dirty="0" err="1">
                <a:latin typeface="Times New Roman" pitchFamily="18" charset="0"/>
              </a:rPr>
              <a:t>nhiên</a:t>
            </a:r>
            <a:r>
              <a:rPr lang="en-US" sz="2400" dirty="0">
                <a:latin typeface="Times New Roman" pitchFamily="18" charset="0"/>
              </a:rPr>
              <a:t>  </a:t>
            </a:r>
            <a:r>
              <a:rPr lang="en-US" sz="2400" dirty="0" err="1">
                <a:latin typeface="Times New Roman" pitchFamily="18" charset="0"/>
              </a:rPr>
              <a:t>chiếu</a:t>
            </a:r>
            <a:r>
              <a:rPr lang="en-US" sz="2400" dirty="0">
                <a:latin typeface="Times New Roman" pitchFamily="18" charset="0"/>
              </a:rPr>
              <a:t> </a:t>
            </a:r>
            <a:r>
              <a:rPr lang="en-US" sz="2400" dirty="0" err="1">
                <a:latin typeface="Times New Roman" pitchFamily="18" charset="0"/>
              </a:rPr>
              <a:t>tới</a:t>
            </a:r>
            <a:r>
              <a:rPr lang="en-US" sz="2400" dirty="0">
                <a:latin typeface="Times New Roman" pitchFamily="18" charset="0"/>
              </a:rPr>
              <a:t> </a:t>
            </a:r>
            <a:r>
              <a:rPr lang="en-US" sz="2400" dirty="0" err="1">
                <a:latin typeface="Times New Roman" pitchFamily="18" charset="0"/>
              </a:rPr>
              <a:t>mặt</a:t>
            </a:r>
            <a:r>
              <a:rPr lang="en-US" sz="2400" dirty="0">
                <a:latin typeface="Times New Roman" pitchFamily="18" charset="0"/>
              </a:rPr>
              <a:t> </a:t>
            </a:r>
            <a:r>
              <a:rPr lang="en-US" sz="2400" dirty="0" err="1">
                <a:latin typeface="Times New Roman" pitchFamily="18" charset="0"/>
              </a:rPr>
              <a:t>phân</a:t>
            </a:r>
            <a:r>
              <a:rPr lang="en-US" sz="2400" dirty="0">
                <a:latin typeface="Times New Roman" pitchFamily="18" charset="0"/>
              </a:rPr>
              <a:t> </a:t>
            </a:r>
            <a:r>
              <a:rPr lang="en-US" sz="2400" dirty="0" err="1" smtClean="0">
                <a:latin typeface="Times New Roman" pitchFamily="18" charset="0"/>
              </a:rPr>
              <a:t>cách</a:t>
            </a:r>
            <a:r>
              <a:rPr lang="en-US" sz="2400" dirty="0" smtClean="0">
                <a:latin typeface="Times New Roman" pitchFamily="18" charset="0"/>
              </a:rPr>
              <a:t> </a:t>
            </a:r>
            <a:r>
              <a:rPr lang="en-US" sz="2400" dirty="0" err="1" smtClean="0">
                <a:latin typeface="Times New Roman" pitchFamily="18" charset="0"/>
              </a:rPr>
              <a:t>giữa</a:t>
            </a:r>
            <a:r>
              <a:rPr lang="en-US" sz="2400" dirty="0" smtClean="0">
                <a:latin typeface="Times New Roman" pitchFamily="18" charset="0"/>
              </a:rPr>
              <a:t> </a:t>
            </a:r>
            <a:r>
              <a:rPr lang="en-US" sz="2400" dirty="0" err="1">
                <a:latin typeface="Times New Roman" pitchFamily="18" charset="0"/>
              </a:rPr>
              <a:t>hai</a:t>
            </a:r>
            <a:r>
              <a:rPr lang="en-US" sz="2400" dirty="0">
                <a:latin typeface="Times New Roman" pitchFamily="18" charset="0"/>
              </a:rPr>
              <a:t> </a:t>
            </a:r>
            <a:r>
              <a:rPr lang="en-US" sz="2400" dirty="0" err="1">
                <a:latin typeface="Times New Roman" pitchFamily="18" charset="0"/>
              </a:rPr>
              <a:t>môi</a:t>
            </a:r>
            <a:r>
              <a:rPr lang="en-US" sz="2400" dirty="0">
                <a:latin typeface="Times New Roman" pitchFamily="18" charset="0"/>
              </a:rPr>
              <a:t> </a:t>
            </a:r>
            <a:r>
              <a:rPr lang="en-US" sz="2400" dirty="0" err="1">
                <a:latin typeface="Times New Roman" pitchFamily="18" charset="0"/>
              </a:rPr>
              <a:t>trường</a:t>
            </a:r>
            <a:r>
              <a:rPr lang="en-US" sz="2400" dirty="0">
                <a:latin typeface="Times New Roman" pitchFamily="18" charset="0"/>
              </a:rPr>
              <a:t> </a:t>
            </a:r>
            <a:r>
              <a:rPr lang="en-US" sz="2400" dirty="0" err="1">
                <a:latin typeface="Times New Roman" pitchFamily="18" charset="0"/>
              </a:rPr>
              <a:t>dưới</a:t>
            </a:r>
            <a:r>
              <a:rPr lang="en-US" sz="2400" dirty="0">
                <a:latin typeface="Times New Roman" pitchFamily="18" charset="0"/>
              </a:rPr>
              <a:t> </a:t>
            </a:r>
            <a:r>
              <a:rPr lang="en-US" sz="2400" dirty="0" err="1">
                <a:latin typeface="Times New Roman" pitchFamily="18" charset="0"/>
              </a:rPr>
              <a:t>góc</a:t>
            </a:r>
            <a:r>
              <a:rPr lang="en-US" sz="2400" dirty="0">
                <a:latin typeface="Times New Roman" pitchFamily="18" charset="0"/>
              </a:rPr>
              <a:t> </a:t>
            </a:r>
            <a:r>
              <a:rPr lang="en-US" sz="2400" dirty="0" err="1">
                <a:latin typeface="Times New Roman" pitchFamily="18" charset="0"/>
              </a:rPr>
              <a:t>tới</a:t>
            </a:r>
            <a:r>
              <a:rPr lang="en-US" sz="2400" dirty="0">
                <a:latin typeface="Times New Roman" pitchFamily="18" charset="0"/>
              </a:rPr>
              <a:t> i </a:t>
            </a:r>
            <a:r>
              <a:rPr lang="en-US" sz="2400" dirty="0" err="1">
                <a:latin typeface="Times New Roman" pitchFamily="18" charset="0"/>
              </a:rPr>
              <a:t>thì</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phản</a:t>
            </a:r>
            <a:r>
              <a:rPr lang="en-US" sz="2400" dirty="0">
                <a:latin typeface="Times New Roman" pitchFamily="18" charset="0"/>
              </a:rPr>
              <a:t> </a:t>
            </a:r>
            <a:r>
              <a:rPr lang="en-US" sz="2400" dirty="0" err="1">
                <a:latin typeface="Times New Roman" pitchFamily="18" charset="0"/>
              </a:rPr>
              <a:t>xạ</a:t>
            </a:r>
            <a:r>
              <a:rPr lang="en-US" sz="2400" dirty="0">
                <a:latin typeface="Times New Roman" pitchFamily="18" charset="0"/>
              </a:rPr>
              <a:t> </a:t>
            </a:r>
            <a:r>
              <a:rPr lang="en-US" sz="2400" dirty="0" err="1">
                <a:latin typeface="Times New Roman" pitchFamily="18" charset="0"/>
              </a:rPr>
              <a:t>và</a:t>
            </a:r>
            <a:r>
              <a:rPr lang="en-US" sz="2400" dirty="0">
                <a:latin typeface="Times New Roman" pitchFamily="18" charset="0"/>
              </a:rPr>
              <a:t> </a:t>
            </a:r>
            <a:r>
              <a:rPr lang="en-US" sz="2400" dirty="0" err="1" smtClean="0">
                <a:latin typeface="Times New Roman" pitchFamily="18" charset="0"/>
              </a:rPr>
              <a:t>khúc</a:t>
            </a:r>
            <a:r>
              <a:rPr lang="en-US" sz="2400" dirty="0" smtClean="0">
                <a:latin typeface="Times New Roman" pitchFamily="18" charset="0"/>
              </a:rPr>
              <a:t> </a:t>
            </a:r>
            <a:r>
              <a:rPr lang="en-US" sz="2400" dirty="0" err="1" smtClean="0">
                <a:latin typeface="Times New Roman" pitchFamily="18" charset="0"/>
              </a:rPr>
              <a:t>xạ</a:t>
            </a:r>
            <a:r>
              <a:rPr lang="en-US" sz="2400" dirty="0" smtClean="0">
                <a:latin typeface="Times New Roman" pitchFamily="18" charset="0"/>
              </a:rPr>
              <a:t> </a:t>
            </a:r>
            <a:r>
              <a:rPr lang="en-US" sz="2400" dirty="0" err="1">
                <a:latin typeface="Times New Roman" pitchFamily="18" charset="0"/>
              </a:rPr>
              <a:t>đều</a:t>
            </a:r>
            <a:r>
              <a:rPr lang="en-US" sz="2400" dirty="0">
                <a:latin typeface="Times New Roman" pitchFamily="18" charset="0"/>
              </a:rPr>
              <a:t> </a:t>
            </a:r>
            <a:r>
              <a:rPr lang="en-US" sz="2400" dirty="0" err="1">
                <a:latin typeface="Times New Roman" pitchFamily="18" charset="0"/>
              </a:rPr>
              <a:t>thành</a:t>
            </a:r>
            <a:r>
              <a:rPr lang="en-US" sz="2400" dirty="0">
                <a:latin typeface="Times New Roman" pitchFamily="18" charset="0"/>
              </a:rPr>
              <a:t> </a:t>
            </a:r>
            <a:r>
              <a:rPr lang="en-US" sz="2400" dirty="0" err="1">
                <a:latin typeface="Times New Roman" pitchFamily="18" charset="0"/>
              </a:rPr>
              <a:t>ánh</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phân</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phần</a:t>
            </a:r>
            <a:endParaRPr lang="en-US" sz="2400" dirty="0">
              <a:latin typeface="Times New Roman" pitchFamily="18" charset="0"/>
            </a:endParaRPr>
          </a:p>
        </p:txBody>
      </p:sp>
      <p:sp>
        <p:nvSpPr>
          <p:cNvPr id="10" name="Rectangle 9"/>
          <p:cNvSpPr/>
          <p:nvPr/>
        </p:nvSpPr>
        <p:spPr>
          <a:xfrm>
            <a:off x="152400" y="2828836"/>
            <a:ext cx="5562600" cy="1200329"/>
          </a:xfrm>
          <a:prstGeom prst="rect">
            <a:avLst/>
          </a:prstGeom>
        </p:spPr>
        <p:txBody>
          <a:bodyPr wrap="square">
            <a:spAutoFit/>
          </a:bodyPr>
          <a:lstStyle/>
          <a:p>
            <a:r>
              <a:rPr lang="en-US" sz="2400" i="1" dirty="0" err="1">
                <a:solidFill>
                  <a:srgbClr val="FF0000"/>
                </a:solidFill>
                <a:latin typeface="Times New Roman" pitchFamily="18" charset="0"/>
              </a:rPr>
              <a:t>Khi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thay</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đổi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góc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tới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sao</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cho</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tgi</a:t>
            </a:r>
            <a:r>
              <a:rPr lang="en-US" sz="2400" i="1" dirty="0">
                <a:solidFill>
                  <a:srgbClr val="FF0000"/>
                </a:solidFill>
                <a:latin typeface="Times New Roman" pitchFamily="18" charset="0"/>
              </a:rPr>
              <a:t> = </a:t>
            </a:r>
            <a:r>
              <a:rPr lang="en-US" sz="2400" i="1" dirty="0" err="1" smtClean="0">
                <a:solidFill>
                  <a:srgbClr val="FF0000"/>
                </a:solidFill>
                <a:latin typeface="Times New Roman" pitchFamily="18" charset="0"/>
              </a:rPr>
              <a:t>n</a:t>
            </a:r>
            <a:r>
              <a:rPr lang="en-US" sz="2400" i="1" baseline="-25000" dirty="0" err="1" smtClean="0">
                <a:solidFill>
                  <a:srgbClr val="FF0000"/>
                </a:solidFill>
                <a:latin typeface="Times New Roman" pitchFamily="18" charset="0"/>
              </a:rPr>
              <a:t>kx</a:t>
            </a:r>
            <a:r>
              <a:rPr lang="en-US" sz="2400" i="1" baseline="-25000" dirty="0" smtClean="0">
                <a:solidFill>
                  <a:srgbClr val="FF0000"/>
                </a:solidFill>
                <a:latin typeface="Times New Roman" pitchFamily="18" charset="0"/>
              </a:rPr>
              <a:t>/</a:t>
            </a:r>
            <a:r>
              <a:rPr lang="en-US" sz="2400" i="1" dirty="0" err="1" smtClean="0">
                <a:solidFill>
                  <a:srgbClr val="FF0000"/>
                </a:solidFill>
                <a:latin typeface="Times New Roman" pitchFamily="18" charset="0"/>
              </a:rPr>
              <a:t>n</a:t>
            </a:r>
            <a:r>
              <a:rPr lang="en-US" sz="2400" i="1" baseline="-25000" dirty="0" err="1" smtClean="0">
                <a:solidFill>
                  <a:srgbClr val="FF0000"/>
                </a:solidFill>
                <a:latin typeface="Times New Roman" pitchFamily="18" charset="0"/>
              </a:rPr>
              <a:t>t</a:t>
            </a:r>
            <a:r>
              <a:rPr lang="en-US" sz="2400" i="1" baseline="-25000" dirty="0" smtClean="0">
                <a:solidFill>
                  <a:srgbClr val="FF0000"/>
                </a:solidFill>
                <a:latin typeface="Times New Roman" pitchFamily="18" charset="0"/>
              </a:rPr>
              <a:t> </a:t>
            </a:r>
            <a:r>
              <a:rPr lang="en-US" sz="2400" i="1" dirty="0" err="1">
                <a:solidFill>
                  <a:srgbClr val="FF0000"/>
                </a:solidFill>
                <a:latin typeface="Times New Roman" pitchFamily="18" charset="0"/>
              </a:rPr>
              <a:t>thì</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tia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phản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xạ</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phân</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toàn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phần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Góc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tới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đó</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gọi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là</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góc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tới</a:t>
            </a:r>
            <a:r>
              <a:rPr lang="en-US" sz="2400" i="1" dirty="0">
                <a:solidFill>
                  <a:srgbClr val="FF0000"/>
                </a:solidFill>
                <a:latin typeface="Times New Roman" pitchFamily="18" charset="0"/>
              </a:rPr>
              <a:t> Brewster </a:t>
            </a:r>
          </a:p>
        </p:txBody>
      </p:sp>
      <p:graphicFrame>
        <p:nvGraphicFramePr>
          <p:cNvPr id="11" name="Object 10"/>
          <p:cNvGraphicFramePr>
            <a:graphicFrameLocks noChangeAspect="1"/>
          </p:cNvGraphicFramePr>
          <p:nvPr>
            <p:extLst>
              <p:ext uri="{D42A27DB-BD31-4B8C-83A1-F6EECF244321}">
                <p14:modId xmlns:p14="http://schemas.microsoft.com/office/powerpoint/2010/main" val="3610796975"/>
              </p:ext>
            </p:extLst>
          </p:nvPr>
        </p:nvGraphicFramePr>
        <p:xfrm>
          <a:off x="2533954" y="4114800"/>
          <a:ext cx="1532966" cy="914400"/>
        </p:xfrm>
        <a:graphic>
          <a:graphicData uri="http://schemas.openxmlformats.org/presentationml/2006/ole">
            <mc:AlternateContent xmlns:mc="http://schemas.openxmlformats.org/markup-compatibility/2006">
              <mc:Choice xmlns:v="urn:schemas-microsoft-com:vml" Requires="v">
                <p:oleObj spid="_x0000_s3105" name="Equation" r:id="rId4" imgW="723600" imgH="431640" progId="Equation.3">
                  <p:embed/>
                </p:oleObj>
              </mc:Choice>
              <mc:Fallback>
                <p:oleObj name="Equation" r:id="rId4" imgW="723600" imgH="431640" progId="Equation.3">
                  <p:embed/>
                  <p:pic>
                    <p:nvPicPr>
                      <p:cNvPr id="0" name=""/>
                      <p:cNvPicPr/>
                      <p:nvPr/>
                    </p:nvPicPr>
                    <p:blipFill>
                      <a:blip r:embed="rId5"/>
                      <a:stretch>
                        <a:fillRect/>
                      </a:stretch>
                    </p:blipFill>
                    <p:spPr>
                      <a:xfrm>
                        <a:off x="2533954" y="4114800"/>
                        <a:ext cx="1532966" cy="914400"/>
                      </a:xfrm>
                      <a:prstGeom prst="rect">
                        <a:avLst/>
                      </a:prstGeom>
                    </p:spPr>
                  </p:pic>
                </p:oleObj>
              </mc:Fallback>
            </mc:AlternateContent>
          </a:graphicData>
        </a:graphic>
      </p:graphicFrame>
    </p:spTree>
    <p:extLst>
      <p:ext uri="{BB962C8B-B14F-4D97-AF65-F5344CB8AC3E}">
        <p14:creationId xmlns:p14="http://schemas.microsoft.com/office/powerpoint/2010/main" val="355458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95400"/>
            <a:ext cx="7488692" cy="3252944"/>
          </a:xfrm>
          <a:prstGeom prst="rect">
            <a:avLst/>
          </a:prstGeom>
        </p:spPr>
      </p:pic>
    </p:spTree>
    <p:extLst>
      <p:ext uri="{BB962C8B-B14F-4D97-AF65-F5344CB8AC3E}">
        <p14:creationId xmlns:p14="http://schemas.microsoft.com/office/powerpoint/2010/main" val="623972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CHIẾT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0" y="609600"/>
            <a:ext cx="5956353" cy="461665"/>
          </a:xfrm>
          <a:prstGeom prst="rect">
            <a:avLst/>
          </a:prstGeom>
        </p:spPr>
        <p:txBody>
          <a:bodyPr wrap="square">
            <a:spAutoFit/>
          </a:bodyPr>
          <a:lstStyle/>
          <a:p>
            <a:r>
              <a:rPr lang="en-US" sz="2400" b="1" dirty="0">
                <a:solidFill>
                  <a:schemeClr val="hlink"/>
                </a:solidFill>
                <a:latin typeface="Times New Roman" pitchFamily="18" charset="0"/>
              </a:rPr>
              <a:t>I. </a:t>
            </a:r>
            <a:r>
              <a:rPr lang="en-US" sz="2400" b="1" dirty="0" err="1">
                <a:solidFill>
                  <a:schemeClr val="hlink"/>
                </a:solidFill>
                <a:latin typeface="Times New Roman" pitchFamily="18" charset="0"/>
              </a:rPr>
              <a:t>Phân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cực</a:t>
            </a:r>
            <a:r>
              <a:rPr lang="en-US" sz="2400" b="1" dirty="0">
                <a:solidFill>
                  <a:schemeClr val="hlink"/>
                </a:solidFill>
                <a:latin typeface="Times New Roman" pitchFamily="18" charset="0"/>
              </a:rPr>
              <a:t> do </a:t>
            </a:r>
            <a:r>
              <a:rPr lang="en-US" sz="2400" b="1" dirty="0" err="1">
                <a:solidFill>
                  <a:schemeClr val="hlink"/>
                </a:solidFill>
                <a:latin typeface="Times New Roman" pitchFamily="18" charset="0"/>
              </a:rPr>
              <a:t>lưỡng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chiết</a:t>
            </a:r>
            <a:endParaRPr lang="en-US" sz="2400" b="1" dirty="0">
              <a:solidFill>
                <a:schemeClr val="hlink"/>
              </a:solidFill>
              <a:latin typeface="Times New Roman" pitchFamily="18" charset="0"/>
            </a:endParaRPr>
          </a:p>
        </p:txBody>
      </p:sp>
      <p:sp>
        <p:nvSpPr>
          <p:cNvPr id="3" name="Rectangle 2"/>
          <p:cNvSpPr/>
          <p:nvPr/>
        </p:nvSpPr>
        <p:spPr>
          <a:xfrm>
            <a:off x="152400" y="1071266"/>
            <a:ext cx="8839200" cy="1200329"/>
          </a:xfrm>
          <a:prstGeom prst="rect">
            <a:avLst/>
          </a:prstGeom>
        </p:spPr>
        <p:txBody>
          <a:bodyPr wrap="square">
            <a:spAutoFit/>
          </a:bodyPr>
          <a:lstStyle/>
          <a:p>
            <a:r>
              <a:rPr lang="en-US" sz="2400" i="1" dirty="0" err="1">
                <a:solidFill>
                  <a:srgbClr val="00B050"/>
                </a:solidFill>
                <a:latin typeface="Times New Roman" pitchFamily="18" charset="0"/>
              </a:rPr>
              <a:t>Khi</a:t>
            </a:r>
            <a:r>
              <a:rPr lang="en-US" sz="2400" i="1" dirty="0">
                <a:solidFill>
                  <a:srgbClr val="00B050"/>
                </a:solidFill>
                <a:latin typeface="Times New Roman" pitchFamily="18" charset="0"/>
              </a:rPr>
              <a:t> </a:t>
            </a:r>
            <a:r>
              <a:rPr lang="en-US" sz="2400" i="1" dirty="0" err="1">
                <a:solidFill>
                  <a:srgbClr val="00B050"/>
                </a:solidFill>
                <a:latin typeface="Times New Roman" pitchFamily="18" charset="0"/>
              </a:rPr>
              <a:t>chiếu</a:t>
            </a:r>
            <a:r>
              <a:rPr lang="en-US" sz="2400" i="1" dirty="0">
                <a:solidFill>
                  <a:srgbClr val="00B050"/>
                </a:solidFill>
                <a:latin typeface="Times New Roman" pitchFamily="18" charset="0"/>
              </a:rPr>
              <a:t> </a:t>
            </a:r>
            <a:r>
              <a:rPr lang="en-US" sz="2400" i="1" dirty="0" err="1">
                <a:solidFill>
                  <a:srgbClr val="00B050"/>
                </a:solidFill>
                <a:latin typeface="Times New Roman" pitchFamily="18" charset="0"/>
              </a:rPr>
              <a:t>một</a:t>
            </a:r>
            <a:r>
              <a:rPr lang="en-US" sz="2400" i="1" dirty="0">
                <a:solidFill>
                  <a:srgbClr val="00B050"/>
                </a:solidFill>
                <a:latin typeface="Times New Roman" pitchFamily="18" charset="0"/>
              </a:rPr>
              <a:t> </a:t>
            </a:r>
            <a:r>
              <a:rPr lang="en-US" sz="2400" i="1" dirty="0" err="1">
                <a:solidFill>
                  <a:srgbClr val="00B050"/>
                </a:solidFill>
                <a:latin typeface="Times New Roman" pitchFamily="18" charset="0"/>
              </a:rPr>
              <a:t>tia</a:t>
            </a:r>
            <a:r>
              <a:rPr lang="en-US" sz="2400" i="1" dirty="0">
                <a:solidFill>
                  <a:srgbClr val="00B050"/>
                </a:solidFill>
                <a:latin typeface="Times New Roman" pitchFamily="18" charset="0"/>
              </a:rPr>
              <a:t>  </a:t>
            </a:r>
            <a:r>
              <a:rPr lang="en-US" sz="2400" i="1" dirty="0" err="1">
                <a:solidFill>
                  <a:srgbClr val="00B050"/>
                </a:solidFill>
                <a:latin typeface="Times New Roman" pitchFamily="18" charset="0"/>
              </a:rPr>
              <a:t>sáng</a:t>
            </a:r>
            <a:r>
              <a:rPr lang="en-US" sz="2400" i="1" dirty="0">
                <a:solidFill>
                  <a:srgbClr val="00B050"/>
                </a:solidFill>
                <a:latin typeface="Times New Roman" pitchFamily="18" charset="0"/>
              </a:rPr>
              <a:t> </a:t>
            </a:r>
            <a:r>
              <a:rPr lang="en-US" sz="2400" i="1" dirty="0" err="1" smtClean="0">
                <a:solidFill>
                  <a:srgbClr val="00B050"/>
                </a:solidFill>
                <a:latin typeface="Times New Roman" pitchFamily="18" charset="0"/>
              </a:rPr>
              <a:t>tự</a:t>
            </a:r>
            <a:r>
              <a:rPr lang="en-US" sz="2400" i="1" dirty="0" smtClean="0">
                <a:solidFill>
                  <a:srgbClr val="00B050"/>
                </a:solidFill>
                <a:latin typeface="Times New Roman" pitchFamily="18" charset="0"/>
              </a:rPr>
              <a:t> </a:t>
            </a:r>
            <a:r>
              <a:rPr lang="en-US" sz="2400" i="1" dirty="0" err="1" smtClean="0">
                <a:solidFill>
                  <a:srgbClr val="00B050"/>
                </a:solidFill>
                <a:latin typeface="Times New Roman" pitchFamily="18" charset="0"/>
              </a:rPr>
              <a:t>nhiên</a:t>
            </a:r>
            <a:r>
              <a:rPr lang="en-US" sz="2400" i="1" dirty="0" smtClean="0">
                <a:solidFill>
                  <a:srgbClr val="00B050"/>
                </a:solidFill>
                <a:latin typeface="Times New Roman" pitchFamily="18" charset="0"/>
              </a:rPr>
              <a:t> </a:t>
            </a:r>
            <a:r>
              <a:rPr lang="en-US" sz="2400" i="1" dirty="0" err="1" smtClean="0">
                <a:solidFill>
                  <a:srgbClr val="00B050"/>
                </a:solidFill>
                <a:latin typeface="Times New Roman" pitchFamily="18" charset="0"/>
              </a:rPr>
              <a:t>không</a:t>
            </a:r>
            <a:r>
              <a:rPr lang="en-US" sz="2400" i="1" dirty="0" smtClean="0">
                <a:solidFill>
                  <a:srgbClr val="00B050"/>
                </a:solidFill>
                <a:latin typeface="Times New Roman" pitchFamily="18" charset="0"/>
              </a:rPr>
              <a:t> song </a:t>
            </a:r>
            <a:r>
              <a:rPr lang="en-US" sz="2400" i="1" dirty="0" err="1" smtClean="0">
                <a:solidFill>
                  <a:srgbClr val="00B050"/>
                </a:solidFill>
                <a:latin typeface="Times New Roman" pitchFamily="18" charset="0"/>
              </a:rPr>
              <a:t>song</a:t>
            </a:r>
            <a:r>
              <a:rPr lang="en-US" sz="2400" i="1" dirty="0" smtClean="0">
                <a:solidFill>
                  <a:srgbClr val="00B050"/>
                </a:solidFill>
                <a:latin typeface="Times New Roman" pitchFamily="18" charset="0"/>
              </a:rPr>
              <a:t> </a:t>
            </a:r>
            <a:r>
              <a:rPr lang="en-US" sz="2400" i="1" dirty="0" err="1" smtClean="0">
                <a:solidFill>
                  <a:srgbClr val="00B050"/>
                </a:solidFill>
                <a:latin typeface="Times New Roman" pitchFamily="18" charset="0"/>
              </a:rPr>
              <a:t>với</a:t>
            </a:r>
            <a:r>
              <a:rPr lang="en-US" sz="2400" i="1" dirty="0" smtClean="0">
                <a:solidFill>
                  <a:srgbClr val="00B050"/>
                </a:solidFill>
                <a:latin typeface="Times New Roman" pitchFamily="18" charset="0"/>
              </a:rPr>
              <a:t> </a:t>
            </a:r>
            <a:r>
              <a:rPr lang="en-US" sz="2400" i="1" dirty="0" err="1" smtClean="0">
                <a:solidFill>
                  <a:srgbClr val="00B050"/>
                </a:solidFill>
                <a:latin typeface="Times New Roman" pitchFamily="18" charset="0"/>
              </a:rPr>
              <a:t>quang</a:t>
            </a:r>
            <a:r>
              <a:rPr lang="en-US" sz="2400" i="1" dirty="0" smtClean="0">
                <a:solidFill>
                  <a:srgbClr val="00B050"/>
                </a:solidFill>
                <a:latin typeface="Times New Roman" pitchFamily="18" charset="0"/>
              </a:rPr>
              <a:t> </a:t>
            </a:r>
            <a:r>
              <a:rPr lang="en-US" sz="2400" i="1" dirty="0" err="1" smtClean="0">
                <a:solidFill>
                  <a:srgbClr val="00B050"/>
                </a:solidFill>
                <a:latin typeface="Times New Roman" pitchFamily="18" charset="0"/>
              </a:rPr>
              <a:t>trục</a:t>
            </a:r>
            <a:r>
              <a:rPr lang="en-US" sz="2400" i="1" dirty="0" smtClean="0">
                <a:solidFill>
                  <a:srgbClr val="00B050"/>
                </a:solidFill>
                <a:latin typeface="Times New Roman" pitchFamily="18" charset="0"/>
              </a:rPr>
              <a:t> </a:t>
            </a:r>
            <a:r>
              <a:rPr lang="en-US" sz="2400" i="1" dirty="0" err="1" smtClean="0">
                <a:solidFill>
                  <a:srgbClr val="00B050"/>
                </a:solidFill>
                <a:latin typeface="Times New Roman" pitchFamily="18" charset="0"/>
              </a:rPr>
              <a:t>của</a:t>
            </a:r>
            <a:r>
              <a:rPr lang="en-US" sz="2400" i="1" dirty="0" smtClean="0">
                <a:solidFill>
                  <a:srgbClr val="00B050"/>
                </a:solidFill>
                <a:latin typeface="Times New Roman" pitchFamily="18" charset="0"/>
              </a:rPr>
              <a:t> </a:t>
            </a:r>
            <a:r>
              <a:rPr lang="en-US" sz="2400" i="1" dirty="0" err="1">
                <a:solidFill>
                  <a:srgbClr val="00B050"/>
                </a:solidFill>
                <a:latin typeface="Times New Roman" pitchFamily="18" charset="0"/>
              </a:rPr>
              <a:t>một</a:t>
            </a:r>
            <a:r>
              <a:rPr lang="en-US" sz="2400" i="1" dirty="0">
                <a:solidFill>
                  <a:srgbClr val="00B050"/>
                </a:solidFill>
                <a:latin typeface="Times New Roman" pitchFamily="18" charset="0"/>
              </a:rPr>
              <a:t> </a:t>
            </a:r>
            <a:r>
              <a:rPr lang="en-US" sz="2400" i="1" dirty="0" err="1">
                <a:solidFill>
                  <a:srgbClr val="00B050"/>
                </a:solidFill>
                <a:latin typeface="Times New Roman" pitchFamily="18" charset="0"/>
              </a:rPr>
              <a:t>số</a:t>
            </a:r>
            <a:r>
              <a:rPr lang="en-US" sz="2400" i="1" dirty="0">
                <a:solidFill>
                  <a:srgbClr val="00B050"/>
                </a:solidFill>
                <a:latin typeface="Times New Roman" pitchFamily="18" charset="0"/>
              </a:rPr>
              <a:t> </a:t>
            </a:r>
            <a:r>
              <a:rPr lang="en-US" sz="2400" i="1" dirty="0" err="1">
                <a:solidFill>
                  <a:srgbClr val="00B050"/>
                </a:solidFill>
                <a:latin typeface="Times New Roman" pitchFamily="18" charset="0"/>
              </a:rPr>
              <a:t>tinh</a:t>
            </a:r>
            <a:r>
              <a:rPr lang="en-US" sz="2400" i="1" dirty="0">
                <a:solidFill>
                  <a:srgbClr val="00B050"/>
                </a:solidFill>
                <a:latin typeface="Times New Roman" pitchFamily="18" charset="0"/>
              </a:rPr>
              <a:t> </a:t>
            </a:r>
            <a:r>
              <a:rPr lang="en-US" sz="2400" i="1" dirty="0" err="1">
                <a:solidFill>
                  <a:srgbClr val="00B050"/>
                </a:solidFill>
                <a:latin typeface="Times New Roman" pitchFamily="18" charset="0"/>
              </a:rPr>
              <a:t>thể</a:t>
            </a:r>
            <a:r>
              <a:rPr lang="en-US" sz="2400" i="1" dirty="0">
                <a:solidFill>
                  <a:srgbClr val="00B050"/>
                </a:solidFill>
                <a:latin typeface="Times New Roman" pitchFamily="18" charset="0"/>
              </a:rPr>
              <a:t> </a:t>
            </a:r>
            <a:r>
              <a:rPr lang="en-US" sz="2400" i="1" dirty="0" err="1">
                <a:solidFill>
                  <a:srgbClr val="00B050"/>
                </a:solidFill>
                <a:latin typeface="Times New Roman" pitchFamily="18" charset="0"/>
              </a:rPr>
              <a:t>thì</a:t>
            </a:r>
            <a:r>
              <a:rPr lang="en-US" sz="2400" i="1" dirty="0">
                <a:solidFill>
                  <a:srgbClr val="00B050"/>
                </a:solidFill>
                <a:latin typeface="Times New Roman" pitchFamily="18" charset="0"/>
              </a:rPr>
              <a:t> </a:t>
            </a:r>
            <a:r>
              <a:rPr lang="en-US" sz="2400" i="1" dirty="0" err="1" smtClean="0">
                <a:solidFill>
                  <a:srgbClr val="00B050"/>
                </a:solidFill>
                <a:latin typeface="Times New Roman" pitchFamily="18" charset="0"/>
              </a:rPr>
              <a:t>tia</a:t>
            </a:r>
            <a:r>
              <a:rPr lang="en-US" sz="2400" i="1" dirty="0" smtClean="0">
                <a:solidFill>
                  <a:srgbClr val="00B050"/>
                </a:solidFill>
                <a:latin typeface="Times New Roman" pitchFamily="18" charset="0"/>
              </a:rPr>
              <a:t>  </a:t>
            </a:r>
            <a:r>
              <a:rPr lang="en-US" sz="2400" i="1" dirty="0" err="1">
                <a:solidFill>
                  <a:srgbClr val="00B050"/>
                </a:solidFill>
                <a:latin typeface="Times New Roman" pitchFamily="18" charset="0"/>
              </a:rPr>
              <a:t>sáng</a:t>
            </a:r>
            <a:r>
              <a:rPr lang="en-US" sz="2400" i="1" dirty="0">
                <a:solidFill>
                  <a:srgbClr val="00B050"/>
                </a:solidFill>
                <a:latin typeface="Times New Roman" pitchFamily="18" charset="0"/>
              </a:rPr>
              <a:t> </a:t>
            </a:r>
            <a:r>
              <a:rPr lang="en-US" sz="2400" i="1" dirty="0" err="1">
                <a:solidFill>
                  <a:srgbClr val="00B050"/>
                </a:solidFill>
                <a:latin typeface="Times New Roman" pitchFamily="18" charset="0"/>
              </a:rPr>
              <a:t>bị</a:t>
            </a:r>
            <a:r>
              <a:rPr lang="en-US" sz="2400" i="1" dirty="0">
                <a:solidFill>
                  <a:srgbClr val="00B050"/>
                </a:solidFill>
                <a:latin typeface="Times New Roman" pitchFamily="18" charset="0"/>
              </a:rPr>
              <a:t> </a:t>
            </a:r>
            <a:r>
              <a:rPr lang="en-US" sz="2400" i="1" dirty="0" err="1">
                <a:solidFill>
                  <a:srgbClr val="00B050"/>
                </a:solidFill>
                <a:latin typeface="Times New Roman" pitchFamily="18" charset="0"/>
              </a:rPr>
              <a:t>tách</a:t>
            </a:r>
            <a:r>
              <a:rPr lang="en-US" sz="2400" i="1" dirty="0">
                <a:solidFill>
                  <a:srgbClr val="00B050"/>
                </a:solidFill>
                <a:latin typeface="Times New Roman" pitchFamily="18" charset="0"/>
              </a:rPr>
              <a:t> </a:t>
            </a:r>
            <a:r>
              <a:rPr lang="en-US" sz="2400" i="1" dirty="0" err="1">
                <a:solidFill>
                  <a:srgbClr val="00B050"/>
                </a:solidFill>
                <a:latin typeface="Times New Roman" pitchFamily="18" charset="0"/>
              </a:rPr>
              <a:t>thành</a:t>
            </a:r>
            <a:r>
              <a:rPr lang="en-US" sz="2400" i="1" dirty="0">
                <a:solidFill>
                  <a:srgbClr val="00B050"/>
                </a:solidFill>
                <a:latin typeface="Times New Roman" pitchFamily="18" charset="0"/>
              </a:rPr>
              <a:t> </a:t>
            </a:r>
            <a:r>
              <a:rPr lang="en-US" sz="2400" i="1" dirty="0" err="1">
                <a:solidFill>
                  <a:srgbClr val="00B050"/>
                </a:solidFill>
                <a:latin typeface="Times New Roman" pitchFamily="18" charset="0"/>
              </a:rPr>
              <a:t>hai</a:t>
            </a:r>
            <a:r>
              <a:rPr lang="en-US" sz="2400" i="1" dirty="0">
                <a:solidFill>
                  <a:srgbClr val="00B050"/>
                </a:solidFill>
                <a:latin typeface="Times New Roman" pitchFamily="18" charset="0"/>
              </a:rPr>
              <a:t> </a:t>
            </a:r>
            <a:r>
              <a:rPr lang="en-US" sz="2400" i="1" dirty="0" err="1">
                <a:solidFill>
                  <a:srgbClr val="00B050"/>
                </a:solidFill>
                <a:latin typeface="Times New Roman" pitchFamily="18" charset="0"/>
              </a:rPr>
              <a:t>tia</a:t>
            </a:r>
            <a:r>
              <a:rPr lang="en-US" sz="2400" i="1" dirty="0">
                <a:solidFill>
                  <a:srgbClr val="00B050"/>
                </a:solidFill>
                <a:latin typeface="Times New Roman" pitchFamily="18" charset="0"/>
              </a:rPr>
              <a:t> </a:t>
            </a:r>
            <a:r>
              <a:rPr lang="en-US" sz="2400" i="1" dirty="0" err="1" smtClean="0">
                <a:solidFill>
                  <a:srgbClr val="00B050"/>
                </a:solidFill>
                <a:latin typeface="Times New Roman" pitchFamily="18" charset="0"/>
              </a:rPr>
              <a:t>phân</a:t>
            </a:r>
            <a:r>
              <a:rPr lang="en-US" sz="2400" i="1" dirty="0" smtClean="0">
                <a:solidFill>
                  <a:srgbClr val="00B050"/>
                </a:solidFill>
                <a:latin typeface="Times New Roman" pitchFamily="18" charset="0"/>
              </a:rPr>
              <a:t> </a:t>
            </a:r>
            <a:r>
              <a:rPr lang="en-US" sz="2400" i="1" dirty="0" err="1" smtClean="0">
                <a:solidFill>
                  <a:srgbClr val="00B050"/>
                </a:solidFill>
                <a:latin typeface="Times New Roman" pitchFamily="18" charset="0"/>
              </a:rPr>
              <a:t>cực</a:t>
            </a:r>
            <a:r>
              <a:rPr lang="en-US" sz="2400" i="1" dirty="0" smtClean="0">
                <a:solidFill>
                  <a:srgbClr val="00B050"/>
                </a:solidFill>
                <a:latin typeface="Times New Roman" pitchFamily="18" charset="0"/>
              </a:rPr>
              <a:t> </a:t>
            </a:r>
            <a:r>
              <a:rPr lang="en-US" sz="2400" i="1" dirty="0" err="1" smtClean="0">
                <a:solidFill>
                  <a:srgbClr val="00B050"/>
                </a:solidFill>
                <a:latin typeface="Times New Roman" pitchFamily="18" charset="0"/>
              </a:rPr>
              <a:t>toàn</a:t>
            </a:r>
            <a:r>
              <a:rPr lang="en-US" sz="2400" i="1" dirty="0" smtClean="0">
                <a:solidFill>
                  <a:srgbClr val="00B050"/>
                </a:solidFill>
                <a:latin typeface="Times New Roman" pitchFamily="18" charset="0"/>
              </a:rPr>
              <a:t> </a:t>
            </a:r>
            <a:r>
              <a:rPr lang="en-US" sz="2400" i="1" dirty="0" err="1" smtClean="0">
                <a:solidFill>
                  <a:srgbClr val="00B050"/>
                </a:solidFill>
                <a:latin typeface="Times New Roman" pitchFamily="18" charset="0"/>
              </a:rPr>
              <a:t>phần</a:t>
            </a:r>
            <a:r>
              <a:rPr lang="en-US" sz="2400" i="1" dirty="0" smtClean="0">
                <a:solidFill>
                  <a:srgbClr val="00B050"/>
                </a:solidFill>
                <a:latin typeface="Times New Roman" pitchFamily="18" charset="0"/>
              </a:rPr>
              <a:t> </a:t>
            </a:r>
            <a:r>
              <a:rPr lang="en-US" sz="2400" i="1" dirty="0" err="1" smtClean="0">
                <a:solidFill>
                  <a:srgbClr val="00B050"/>
                </a:solidFill>
                <a:latin typeface="Times New Roman" pitchFamily="18" charset="0"/>
              </a:rPr>
              <a:t>gọi</a:t>
            </a:r>
            <a:r>
              <a:rPr lang="en-US" sz="2400" i="1" dirty="0" smtClean="0">
                <a:solidFill>
                  <a:srgbClr val="00B050"/>
                </a:solidFill>
                <a:latin typeface="Times New Roman" pitchFamily="18" charset="0"/>
              </a:rPr>
              <a:t> </a:t>
            </a:r>
            <a:r>
              <a:rPr lang="en-US" sz="2400" i="1" dirty="0" err="1">
                <a:solidFill>
                  <a:srgbClr val="00B050"/>
                </a:solidFill>
                <a:latin typeface="Times New Roman" pitchFamily="18" charset="0"/>
              </a:rPr>
              <a:t>là</a:t>
            </a:r>
            <a:r>
              <a:rPr lang="en-US" sz="2400" i="1" dirty="0">
                <a:solidFill>
                  <a:srgbClr val="00B050"/>
                </a:solidFill>
                <a:latin typeface="Times New Roman" pitchFamily="18" charset="0"/>
              </a:rPr>
              <a:t> </a:t>
            </a:r>
            <a:r>
              <a:rPr lang="en-US" sz="2400" i="1" dirty="0" err="1">
                <a:solidFill>
                  <a:srgbClr val="00B050"/>
                </a:solidFill>
                <a:latin typeface="Times New Roman" pitchFamily="18" charset="0"/>
              </a:rPr>
              <a:t>hiện</a:t>
            </a:r>
            <a:r>
              <a:rPr lang="en-US" sz="2400" i="1" dirty="0">
                <a:solidFill>
                  <a:srgbClr val="00B050"/>
                </a:solidFill>
                <a:latin typeface="Times New Roman" pitchFamily="18" charset="0"/>
              </a:rPr>
              <a:t> </a:t>
            </a:r>
            <a:r>
              <a:rPr lang="en-US" sz="2400" i="1" dirty="0" err="1">
                <a:solidFill>
                  <a:srgbClr val="00B050"/>
                </a:solidFill>
                <a:latin typeface="Times New Roman" pitchFamily="18" charset="0"/>
              </a:rPr>
              <a:t>tượng</a:t>
            </a:r>
            <a:r>
              <a:rPr lang="en-US" sz="2400" i="1" dirty="0">
                <a:solidFill>
                  <a:srgbClr val="00B050"/>
                </a:solidFill>
                <a:latin typeface="Times New Roman" pitchFamily="18" charset="0"/>
              </a:rPr>
              <a:t> </a:t>
            </a:r>
            <a:r>
              <a:rPr lang="en-US" sz="2400" i="1" dirty="0" err="1" smtClean="0">
                <a:solidFill>
                  <a:srgbClr val="00B050"/>
                </a:solidFill>
                <a:latin typeface="Times New Roman" pitchFamily="18" charset="0"/>
              </a:rPr>
              <a:t>phân</a:t>
            </a:r>
            <a:r>
              <a:rPr lang="en-US" sz="2400" i="1" dirty="0" smtClean="0">
                <a:solidFill>
                  <a:srgbClr val="00B050"/>
                </a:solidFill>
                <a:latin typeface="Times New Roman" pitchFamily="18" charset="0"/>
              </a:rPr>
              <a:t> </a:t>
            </a:r>
            <a:r>
              <a:rPr lang="en-US" sz="2400" i="1" dirty="0" err="1" smtClean="0">
                <a:solidFill>
                  <a:srgbClr val="00B050"/>
                </a:solidFill>
                <a:latin typeface="Times New Roman" pitchFamily="18" charset="0"/>
              </a:rPr>
              <a:t>cực</a:t>
            </a:r>
            <a:r>
              <a:rPr lang="en-US" sz="2400" i="1" dirty="0" smtClean="0">
                <a:solidFill>
                  <a:srgbClr val="00B050"/>
                </a:solidFill>
                <a:latin typeface="Times New Roman" pitchFamily="18" charset="0"/>
              </a:rPr>
              <a:t> do </a:t>
            </a:r>
            <a:r>
              <a:rPr lang="en-US" sz="2400" i="1" dirty="0" err="1" smtClean="0">
                <a:solidFill>
                  <a:srgbClr val="00B050"/>
                </a:solidFill>
                <a:latin typeface="Times New Roman" pitchFamily="18" charset="0"/>
              </a:rPr>
              <a:t>lưỡng</a:t>
            </a:r>
            <a:r>
              <a:rPr lang="en-US" sz="2400" i="1" dirty="0" smtClean="0">
                <a:solidFill>
                  <a:srgbClr val="00B050"/>
                </a:solidFill>
                <a:latin typeface="Times New Roman" pitchFamily="18" charset="0"/>
              </a:rPr>
              <a:t> </a:t>
            </a:r>
            <a:r>
              <a:rPr lang="en-US" sz="2400" i="1" dirty="0" err="1">
                <a:solidFill>
                  <a:srgbClr val="00B050"/>
                </a:solidFill>
                <a:latin typeface="Times New Roman" pitchFamily="18" charset="0"/>
              </a:rPr>
              <a:t>chiết</a:t>
            </a:r>
            <a:r>
              <a:rPr lang="en-US" sz="2400" i="1" dirty="0">
                <a:solidFill>
                  <a:srgbClr val="00B050"/>
                </a:solidFill>
                <a:latin typeface="Times New Roman" pitchFamily="18" charset="0"/>
              </a:rPr>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335935"/>
            <a:ext cx="4494665" cy="3214829"/>
          </a:xfrm>
          <a:prstGeom prst="rect">
            <a:avLst/>
          </a:prstGeom>
        </p:spPr>
      </p:pic>
      <p:pic>
        <p:nvPicPr>
          <p:cNvPr id="8" name="Picture 4" descr="hinh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514600"/>
            <a:ext cx="396557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8875" y="4857482"/>
            <a:ext cx="3067478" cy="1838582"/>
          </a:xfrm>
          <a:prstGeom prst="rect">
            <a:avLst/>
          </a:prstGeom>
        </p:spPr>
      </p:pic>
    </p:spTree>
    <p:extLst>
      <p:ext uri="{BB962C8B-B14F-4D97-AF65-F5344CB8AC3E}">
        <p14:creationId xmlns:p14="http://schemas.microsoft.com/office/powerpoint/2010/main" val="355458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3" name="Rectangle 2"/>
          <p:cNvSpPr/>
          <p:nvPr/>
        </p:nvSpPr>
        <p:spPr>
          <a:xfrm>
            <a:off x="152400" y="914400"/>
            <a:ext cx="8839200" cy="1200329"/>
          </a:xfrm>
          <a:prstGeom prst="rect">
            <a:avLst/>
          </a:prstGeom>
        </p:spPr>
        <p:txBody>
          <a:bodyPr wrap="square">
            <a:spAutoFit/>
          </a:bodyPr>
          <a:lstStyle/>
          <a:p>
            <a:r>
              <a:rPr lang="en-US" sz="2400" dirty="0">
                <a:latin typeface="Times New Roman" pitchFamily="18" charset="0"/>
              </a:rPr>
              <a:t>- Tia </a:t>
            </a:r>
            <a:r>
              <a:rPr lang="en-US" sz="2400" dirty="0" err="1">
                <a:latin typeface="Times New Roman" pitchFamily="18" charset="0"/>
              </a:rPr>
              <a:t>tuân</a:t>
            </a:r>
            <a:r>
              <a:rPr lang="en-US" sz="2400" dirty="0">
                <a:latin typeface="Times New Roman" pitchFamily="18" charset="0"/>
              </a:rPr>
              <a:t> </a:t>
            </a:r>
            <a:r>
              <a:rPr lang="en-US" sz="2400" dirty="0" err="1">
                <a:latin typeface="Times New Roman" pitchFamily="18" charset="0"/>
              </a:rPr>
              <a:t>theo</a:t>
            </a:r>
            <a:r>
              <a:rPr lang="en-US" sz="2400" dirty="0">
                <a:latin typeface="Times New Roman" pitchFamily="18" charset="0"/>
              </a:rPr>
              <a:t> </a:t>
            </a:r>
            <a:r>
              <a:rPr lang="en-US" sz="2400" dirty="0" err="1">
                <a:latin typeface="Times New Roman" pitchFamily="18" charset="0"/>
              </a:rPr>
              <a:t>định</a:t>
            </a:r>
            <a:r>
              <a:rPr lang="en-US" sz="2400" dirty="0">
                <a:latin typeface="Times New Roman" pitchFamily="18" charset="0"/>
              </a:rPr>
              <a:t> </a:t>
            </a:r>
            <a:r>
              <a:rPr lang="en-US" sz="2400" dirty="0" err="1">
                <a:latin typeface="Times New Roman" pitchFamily="18" charset="0"/>
              </a:rPr>
              <a:t>luật</a:t>
            </a:r>
            <a:r>
              <a:rPr lang="en-US" sz="2400" dirty="0">
                <a:latin typeface="Times New Roman" pitchFamily="18" charset="0"/>
              </a:rPr>
              <a:t> </a:t>
            </a:r>
            <a:r>
              <a:rPr lang="en-US" sz="2400" dirty="0" err="1">
                <a:latin typeface="Times New Roman" pitchFamily="18" charset="0"/>
              </a:rPr>
              <a:t>khúc</a:t>
            </a:r>
            <a:r>
              <a:rPr lang="en-US" sz="2400" dirty="0">
                <a:latin typeface="Times New Roman" pitchFamily="18" charset="0"/>
              </a:rPr>
              <a:t> </a:t>
            </a:r>
            <a:r>
              <a:rPr lang="en-US" sz="2400" dirty="0" err="1">
                <a:latin typeface="Times New Roman" pitchFamily="18" charset="0"/>
              </a:rPr>
              <a:t>xạ</a:t>
            </a:r>
            <a:r>
              <a:rPr lang="en-US" sz="2400" dirty="0">
                <a:latin typeface="Times New Roman" pitchFamily="18" charset="0"/>
              </a:rPr>
              <a:t> </a:t>
            </a:r>
            <a:r>
              <a:rPr lang="en-US" sz="2400" dirty="0" err="1">
                <a:latin typeface="Times New Roman" pitchFamily="18" charset="0"/>
              </a:rPr>
              <a:t>ánh</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gọi</a:t>
            </a:r>
            <a:r>
              <a:rPr lang="en-US" sz="2400" dirty="0">
                <a:latin typeface="Times New Roman" pitchFamily="18" charset="0"/>
              </a:rPr>
              <a:t> </a:t>
            </a:r>
            <a:r>
              <a:rPr lang="en-US" sz="2400" dirty="0" err="1">
                <a:latin typeface="Times New Roman" pitchFamily="18" charset="0"/>
              </a:rPr>
              <a:t>là</a:t>
            </a:r>
            <a:r>
              <a:rPr lang="en-US" sz="2400" dirty="0">
                <a:latin typeface="Times New Roman" pitchFamily="18" charset="0"/>
              </a:rPr>
              <a:t> </a:t>
            </a:r>
            <a:r>
              <a:rPr lang="en-US" sz="2400" i="1" dirty="0" err="1">
                <a:solidFill>
                  <a:srgbClr val="FF0000"/>
                </a:solidFill>
                <a:latin typeface="Times New Roman" pitchFamily="18" charset="0"/>
              </a:rPr>
              <a:t>tia</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thường</a:t>
            </a:r>
            <a:r>
              <a:rPr lang="en-US" sz="2400" i="1" dirty="0" smtClean="0">
                <a:solidFill>
                  <a:srgbClr val="FF0000"/>
                </a:solidFill>
                <a:latin typeface="Times New Roman" pitchFamily="18" charset="0"/>
              </a:rPr>
              <a:t> </a:t>
            </a:r>
            <a:r>
              <a:rPr lang="en-US" sz="2400" dirty="0" smtClean="0">
                <a:latin typeface="Times New Roman" pitchFamily="18" charset="0"/>
              </a:rPr>
              <a:t> </a:t>
            </a:r>
            <a:r>
              <a:rPr lang="en-US" sz="2400" i="1" dirty="0">
                <a:latin typeface="Times New Roman" pitchFamily="18" charset="0"/>
              </a:rPr>
              <a:t>(</a:t>
            </a:r>
            <a:r>
              <a:rPr lang="en-US" sz="2400" i="1" dirty="0" err="1">
                <a:latin typeface="Times New Roman" pitchFamily="18" charset="0"/>
              </a:rPr>
              <a:t>tia</a:t>
            </a:r>
            <a:r>
              <a:rPr lang="en-US" sz="2400" i="1" dirty="0">
                <a:latin typeface="Times New Roman" pitchFamily="18" charset="0"/>
              </a:rPr>
              <a:t> o),</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thường</a:t>
            </a:r>
            <a:r>
              <a:rPr lang="en-US" sz="2400" dirty="0">
                <a:latin typeface="Times New Roman" pitchFamily="18" charset="0"/>
              </a:rPr>
              <a:t> </a:t>
            </a:r>
            <a:r>
              <a:rPr lang="en-US" sz="2400" dirty="0" err="1">
                <a:latin typeface="Times New Roman" pitchFamily="18" charset="0"/>
              </a:rPr>
              <a:t>phân</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a:latin typeface="Times New Roman" pitchFamily="18" charset="0"/>
              </a:rPr>
              <a:t>toàn</a:t>
            </a:r>
            <a:r>
              <a:rPr lang="en-US" sz="2400" dirty="0">
                <a:latin typeface="Times New Roman" pitchFamily="18" charset="0"/>
              </a:rPr>
              <a:t> </a:t>
            </a:r>
            <a:r>
              <a:rPr lang="en-US" sz="2400" dirty="0" err="1">
                <a:latin typeface="Times New Roman" pitchFamily="18" charset="0"/>
              </a:rPr>
              <a:t>phần</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véc</a:t>
            </a:r>
            <a:r>
              <a:rPr lang="en-US" sz="2400" dirty="0">
                <a:latin typeface="Times New Roman" pitchFamily="18" charset="0"/>
              </a:rPr>
              <a:t> </a:t>
            </a:r>
            <a:r>
              <a:rPr lang="en-US" sz="2400" dirty="0" err="1">
                <a:latin typeface="Times New Roman" pitchFamily="18" charset="0"/>
              </a:rPr>
              <a:t>tơ</a:t>
            </a:r>
            <a:r>
              <a:rPr lang="en-US" sz="2400" dirty="0">
                <a:latin typeface="Times New Roman" pitchFamily="18" charset="0"/>
              </a:rPr>
              <a:t> E </a:t>
            </a:r>
            <a:r>
              <a:rPr lang="en-US" sz="2400" dirty="0" err="1" smtClean="0">
                <a:latin typeface="Times New Roman" pitchFamily="18" charset="0"/>
              </a:rPr>
              <a:t>vuông</a:t>
            </a:r>
            <a:r>
              <a:rPr lang="en-US" sz="2400" dirty="0" smtClean="0">
                <a:latin typeface="Times New Roman" pitchFamily="18" charset="0"/>
              </a:rPr>
              <a:t>  </a:t>
            </a:r>
            <a:r>
              <a:rPr lang="en-US" sz="2400" dirty="0" err="1">
                <a:latin typeface="Times New Roman" pitchFamily="18" charset="0"/>
              </a:rPr>
              <a:t>góc</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smtClean="0">
                <a:latin typeface="Times New Roman" pitchFamily="18" charset="0"/>
              </a:rPr>
              <a:t>mặt</a:t>
            </a:r>
            <a:r>
              <a:rPr lang="en-US" sz="2400" dirty="0" smtClean="0">
                <a:latin typeface="Times New Roman" pitchFamily="18" charset="0"/>
              </a:rPr>
              <a:t> </a:t>
            </a:r>
            <a:r>
              <a:rPr lang="en-US" sz="2400" dirty="0" err="1">
                <a:latin typeface="Times New Roman" pitchFamily="18" charset="0"/>
              </a:rPr>
              <a:t>phẳng</a:t>
            </a:r>
            <a:r>
              <a:rPr lang="en-US" sz="2400" dirty="0">
                <a:latin typeface="Times New Roman" pitchFamily="18" charset="0"/>
              </a:rPr>
              <a:t> </a:t>
            </a:r>
            <a:r>
              <a:rPr lang="en-US" sz="2400" dirty="0" err="1">
                <a:latin typeface="Times New Roman" pitchFamily="18" charset="0"/>
              </a:rPr>
              <a:t>chứa</a:t>
            </a:r>
            <a:r>
              <a:rPr lang="en-US" sz="2400" dirty="0">
                <a:latin typeface="Times New Roman" pitchFamily="18" charset="0"/>
              </a:rPr>
              <a:t> </a:t>
            </a:r>
            <a:r>
              <a:rPr lang="en-US" sz="2400" dirty="0" err="1" smtClean="0">
                <a:latin typeface="Times New Roman" pitchFamily="18" charset="0"/>
              </a:rPr>
              <a:t>tia</a:t>
            </a:r>
            <a:r>
              <a:rPr lang="en-US" sz="2400" dirty="0" smtClean="0">
                <a:latin typeface="Times New Roman" pitchFamily="18" charset="0"/>
              </a:rPr>
              <a:t> </a:t>
            </a:r>
            <a:r>
              <a:rPr lang="en-US" sz="2400" dirty="0" err="1">
                <a:latin typeface="Times New Roman" pitchFamily="18" charset="0"/>
              </a:rPr>
              <a:t>thường</a:t>
            </a:r>
            <a:r>
              <a:rPr lang="en-US" sz="2400" dirty="0">
                <a:latin typeface="Times New Roman" pitchFamily="18" charset="0"/>
              </a:rPr>
              <a:t> </a:t>
            </a:r>
            <a:r>
              <a:rPr lang="en-US" sz="2400" dirty="0" err="1">
                <a:latin typeface="Times New Roman" pitchFamily="18" charset="0"/>
              </a:rPr>
              <a:t>và</a:t>
            </a:r>
            <a:r>
              <a:rPr lang="en-US" sz="2400" dirty="0">
                <a:latin typeface="Times New Roman" pitchFamily="18" charset="0"/>
              </a:rPr>
              <a:t> </a:t>
            </a:r>
            <a:r>
              <a:rPr lang="en-US" sz="2400" dirty="0" err="1">
                <a:latin typeface="Times New Roman" pitchFamily="18" charset="0"/>
              </a:rPr>
              <a:t>quang</a:t>
            </a:r>
            <a:r>
              <a:rPr lang="en-US" sz="2400" dirty="0">
                <a:latin typeface="Times New Roman" pitchFamily="18" charset="0"/>
              </a:rPr>
              <a:t> </a:t>
            </a:r>
            <a:r>
              <a:rPr lang="en-US" sz="2400" dirty="0" err="1" smtClean="0">
                <a:latin typeface="Times New Roman" pitchFamily="18" charset="0"/>
              </a:rPr>
              <a:t>trục</a:t>
            </a:r>
            <a:endParaRPr lang="en-US" sz="2400" dirty="0">
              <a:latin typeface="Times New Roman" pitchFamily="18" charset="0"/>
            </a:endParaRPr>
          </a:p>
        </p:txBody>
      </p:sp>
      <p:sp>
        <p:nvSpPr>
          <p:cNvPr id="6" name="Rectangle 5"/>
          <p:cNvSpPr/>
          <p:nvPr/>
        </p:nvSpPr>
        <p:spPr>
          <a:xfrm>
            <a:off x="152400" y="2286000"/>
            <a:ext cx="8839200" cy="1200329"/>
          </a:xfrm>
          <a:prstGeom prst="rect">
            <a:avLst/>
          </a:prstGeom>
        </p:spPr>
        <p:txBody>
          <a:bodyPr wrap="square">
            <a:spAutoFit/>
          </a:bodyPr>
          <a:lstStyle/>
          <a:p>
            <a:r>
              <a:rPr lang="en-US" dirty="0" smtClean="0">
                <a:latin typeface="Times New Roman" pitchFamily="18" charset="0"/>
              </a:rPr>
              <a:t>- </a:t>
            </a:r>
            <a:r>
              <a:rPr lang="en-US" sz="2400" dirty="0" smtClean="0">
                <a:latin typeface="Times New Roman" pitchFamily="18" charset="0"/>
              </a:rPr>
              <a:t>Tia </a:t>
            </a:r>
            <a:r>
              <a:rPr lang="en-US" sz="2400" dirty="0" err="1">
                <a:latin typeface="Times New Roman" pitchFamily="18" charset="0"/>
              </a:rPr>
              <a:t>không</a:t>
            </a:r>
            <a:r>
              <a:rPr lang="en-US" sz="2400" dirty="0">
                <a:latin typeface="Times New Roman" pitchFamily="18" charset="0"/>
              </a:rPr>
              <a:t> </a:t>
            </a:r>
            <a:r>
              <a:rPr lang="en-US" sz="2400" dirty="0" err="1">
                <a:latin typeface="Times New Roman" pitchFamily="18" charset="0"/>
              </a:rPr>
              <a:t>tuân</a:t>
            </a:r>
            <a:r>
              <a:rPr lang="en-US" sz="2400" dirty="0">
                <a:latin typeface="Times New Roman" pitchFamily="18" charset="0"/>
              </a:rPr>
              <a:t> </a:t>
            </a:r>
            <a:r>
              <a:rPr lang="en-US" sz="2400" dirty="0" err="1">
                <a:latin typeface="Times New Roman" pitchFamily="18" charset="0"/>
              </a:rPr>
              <a:t>theo</a:t>
            </a:r>
            <a:r>
              <a:rPr lang="en-US" sz="2400" dirty="0">
                <a:latin typeface="Times New Roman" pitchFamily="18" charset="0"/>
              </a:rPr>
              <a:t> </a:t>
            </a:r>
            <a:r>
              <a:rPr lang="en-US" sz="2400" dirty="0" err="1">
                <a:latin typeface="Times New Roman" pitchFamily="18" charset="0"/>
              </a:rPr>
              <a:t>định</a:t>
            </a:r>
            <a:r>
              <a:rPr lang="en-US" sz="2400" dirty="0">
                <a:latin typeface="Times New Roman" pitchFamily="18" charset="0"/>
              </a:rPr>
              <a:t> </a:t>
            </a:r>
            <a:r>
              <a:rPr lang="en-US" sz="2400" dirty="0" err="1">
                <a:latin typeface="Times New Roman" pitchFamily="18" charset="0"/>
              </a:rPr>
              <a:t>luật</a:t>
            </a:r>
            <a:r>
              <a:rPr lang="en-US" sz="2400" dirty="0">
                <a:latin typeface="Times New Roman" pitchFamily="18" charset="0"/>
              </a:rPr>
              <a:t> </a:t>
            </a:r>
            <a:r>
              <a:rPr lang="en-US" sz="2400" dirty="0" err="1">
                <a:latin typeface="Times New Roman" pitchFamily="18" charset="0"/>
              </a:rPr>
              <a:t>khúc</a:t>
            </a:r>
            <a:r>
              <a:rPr lang="en-US" sz="2400" dirty="0">
                <a:latin typeface="Times New Roman" pitchFamily="18" charset="0"/>
              </a:rPr>
              <a:t> </a:t>
            </a:r>
            <a:r>
              <a:rPr lang="en-US" sz="2400" dirty="0" err="1">
                <a:latin typeface="Times New Roman" pitchFamily="18" charset="0"/>
              </a:rPr>
              <a:t>xạ</a:t>
            </a:r>
            <a:r>
              <a:rPr lang="en-US" sz="2400" dirty="0">
                <a:latin typeface="Times New Roman" pitchFamily="18" charset="0"/>
              </a:rPr>
              <a:t> </a:t>
            </a:r>
            <a:r>
              <a:rPr lang="en-US" sz="2400" dirty="0" err="1">
                <a:latin typeface="Times New Roman" pitchFamily="18" charset="0"/>
              </a:rPr>
              <a:t>ánh</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gọi</a:t>
            </a:r>
            <a:r>
              <a:rPr lang="en-US" sz="2400" dirty="0">
                <a:latin typeface="Times New Roman" pitchFamily="18" charset="0"/>
              </a:rPr>
              <a:t> </a:t>
            </a:r>
            <a:r>
              <a:rPr lang="en-US" sz="2400" dirty="0" err="1">
                <a:latin typeface="Times New Roman" pitchFamily="18" charset="0"/>
              </a:rPr>
              <a:t>là</a:t>
            </a:r>
            <a:r>
              <a:rPr lang="en-US" sz="2400" dirty="0">
                <a:latin typeface="Times New Roman" pitchFamily="18" charset="0"/>
              </a:rPr>
              <a:t> </a:t>
            </a:r>
            <a:r>
              <a:rPr lang="en-US" sz="2400" i="1" dirty="0" err="1" smtClean="0">
                <a:solidFill>
                  <a:srgbClr val="FF0000"/>
                </a:solidFill>
                <a:latin typeface="Times New Roman" pitchFamily="18" charset="0"/>
              </a:rPr>
              <a:t>tia</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bất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thường</a:t>
            </a:r>
            <a:r>
              <a:rPr lang="en-US" sz="2400" i="1" dirty="0">
                <a:solidFill>
                  <a:srgbClr val="FF0000"/>
                </a:solidFill>
                <a:latin typeface="Times New Roman" pitchFamily="18" charset="0"/>
              </a:rPr>
              <a:t> </a:t>
            </a:r>
            <a:r>
              <a:rPr lang="en-US" sz="2400" i="1" dirty="0">
                <a:latin typeface="Times New Roman" pitchFamily="18" charset="0"/>
              </a:rPr>
              <a:t>(</a:t>
            </a:r>
            <a:r>
              <a:rPr lang="en-US" sz="2400" i="1" dirty="0" err="1">
                <a:latin typeface="Times New Roman" pitchFamily="18" charset="0"/>
              </a:rPr>
              <a:t>tia</a:t>
            </a:r>
            <a:r>
              <a:rPr lang="en-US" sz="2400" i="1" dirty="0">
                <a:latin typeface="Times New Roman" pitchFamily="18" charset="0"/>
              </a:rPr>
              <a:t> e)</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bất</a:t>
            </a:r>
            <a:r>
              <a:rPr lang="en-US" sz="2400" dirty="0">
                <a:latin typeface="Times New Roman" pitchFamily="18" charset="0"/>
              </a:rPr>
              <a:t> </a:t>
            </a:r>
            <a:r>
              <a:rPr lang="en-US" sz="2400" dirty="0" err="1">
                <a:latin typeface="Times New Roman" pitchFamily="18" charset="0"/>
              </a:rPr>
              <a:t>thường</a:t>
            </a:r>
            <a:r>
              <a:rPr lang="en-US" sz="2400" dirty="0">
                <a:latin typeface="Times New Roman" pitchFamily="18" charset="0"/>
              </a:rPr>
              <a:t> </a:t>
            </a:r>
            <a:r>
              <a:rPr lang="en-US" sz="2400" dirty="0" err="1">
                <a:latin typeface="Times New Roman" pitchFamily="18" charset="0"/>
              </a:rPr>
              <a:t>phân</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a:latin typeface="Times New Roman" pitchFamily="18" charset="0"/>
              </a:rPr>
              <a:t>toàn</a:t>
            </a:r>
            <a:r>
              <a:rPr lang="en-US" sz="2400" dirty="0">
                <a:latin typeface="Times New Roman" pitchFamily="18" charset="0"/>
              </a:rPr>
              <a:t> </a:t>
            </a:r>
            <a:r>
              <a:rPr lang="en-US" sz="2400" dirty="0" err="1">
                <a:latin typeface="Times New Roman" pitchFamily="18" charset="0"/>
              </a:rPr>
              <a:t>phần</a:t>
            </a:r>
            <a:r>
              <a:rPr lang="en-US" sz="2400" dirty="0">
                <a:latin typeface="Times New Roman" pitchFamily="18" charset="0"/>
              </a:rPr>
              <a:t> </a:t>
            </a:r>
            <a:r>
              <a:rPr lang="en-US" sz="2400" dirty="0" err="1" smtClean="0">
                <a:latin typeface="Times New Roman" pitchFamily="18" charset="0"/>
              </a:rPr>
              <a:t>có</a:t>
            </a:r>
            <a:r>
              <a:rPr lang="en-US" sz="2400" dirty="0" smtClean="0">
                <a:latin typeface="Times New Roman" pitchFamily="18" charset="0"/>
              </a:rPr>
              <a:t>  </a:t>
            </a:r>
            <a:r>
              <a:rPr lang="en-US" sz="2400" dirty="0" err="1">
                <a:latin typeface="Times New Roman" pitchFamily="18" charset="0"/>
              </a:rPr>
              <a:t>véc</a:t>
            </a:r>
            <a:r>
              <a:rPr lang="en-US" sz="2400" dirty="0">
                <a:latin typeface="Times New Roman" pitchFamily="18" charset="0"/>
              </a:rPr>
              <a:t> </a:t>
            </a:r>
            <a:r>
              <a:rPr lang="en-US" sz="2400" dirty="0" err="1">
                <a:latin typeface="Times New Roman" pitchFamily="18" charset="0"/>
              </a:rPr>
              <a:t>tơ</a:t>
            </a:r>
            <a:r>
              <a:rPr lang="en-US" sz="2400" dirty="0">
                <a:latin typeface="Times New Roman" pitchFamily="18" charset="0"/>
              </a:rPr>
              <a:t> E </a:t>
            </a:r>
            <a:r>
              <a:rPr lang="en-US" sz="2400" dirty="0" err="1">
                <a:latin typeface="Times New Roman" pitchFamily="18" charset="0"/>
              </a:rPr>
              <a:t>nằm</a:t>
            </a:r>
            <a:r>
              <a:rPr lang="en-US" sz="2400" dirty="0">
                <a:latin typeface="Times New Roman" pitchFamily="18" charset="0"/>
              </a:rPr>
              <a:t> </a:t>
            </a:r>
            <a:r>
              <a:rPr lang="en-US" sz="2400" dirty="0" err="1">
                <a:latin typeface="Times New Roman" pitchFamily="18" charset="0"/>
              </a:rPr>
              <a:t>trong</a:t>
            </a:r>
            <a:r>
              <a:rPr lang="en-US" sz="2400" dirty="0">
                <a:latin typeface="Times New Roman" pitchFamily="18" charset="0"/>
              </a:rPr>
              <a:t> </a:t>
            </a:r>
            <a:r>
              <a:rPr lang="en-US" sz="2400" dirty="0" err="1" smtClean="0">
                <a:latin typeface="Times New Roman" pitchFamily="18" charset="0"/>
              </a:rPr>
              <a:t>mặt</a:t>
            </a:r>
            <a:r>
              <a:rPr lang="en-US" sz="2400" dirty="0" smtClean="0">
                <a:latin typeface="Times New Roman" pitchFamily="18" charset="0"/>
              </a:rPr>
              <a:t> </a:t>
            </a:r>
            <a:r>
              <a:rPr lang="en-US" sz="2400" dirty="0" err="1">
                <a:latin typeface="Times New Roman" pitchFamily="18" charset="0"/>
              </a:rPr>
              <a:t>phẳng</a:t>
            </a:r>
            <a:r>
              <a:rPr lang="en-US" sz="2400" dirty="0">
                <a:latin typeface="Times New Roman" pitchFamily="18" charset="0"/>
              </a:rPr>
              <a:t> </a:t>
            </a:r>
            <a:r>
              <a:rPr lang="en-US" sz="2400" dirty="0" err="1" smtClean="0">
                <a:latin typeface="Times New Roman" pitchFamily="18" charset="0"/>
              </a:rPr>
              <a:t>chứa</a:t>
            </a:r>
            <a:r>
              <a:rPr lang="en-US" sz="2400" dirty="0" smtClean="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bất</a:t>
            </a:r>
            <a:r>
              <a:rPr lang="en-US" sz="2400" dirty="0">
                <a:latin typeface="Times New Roman" pitchFamily="18" charset="0"/>
              </a:rPr>
              <a:t> </a:t>
            </a:r>
            <a:r>
              <a:rPr lang="en-US" sz="2400" dirty="0" err="1">
                <a:latin typeface="Times New Roman" pitchFamily="18" charset="0"/>
              </a:rPr>
              <a:t>thường</a:t>
            </a:r>
            <a:r>
              <a:rPr lang="en-US" sz="2400" dirty="0">
                <a:latin typeface="Times New Roman" pitchFamily="18" charset="0"/>
              </a:rPr>
              <a:t> </a:t>
            </a:r>
            <a:r>
              <a:rPr lang="en-US" sz="2400" dirty="0" err="1">
                <a:latin typeface="Times New Roman" pitchFamily="18" charset="0"/>
              </a:rPr>
              <a:t>và</a:t>
            </a:r>
            <a:r>
              <a:rPr lang="en-US" sz="2400" dirty="0">
                <a:latin typeface="Times New Roman" pitchFamily="18" charset="0"/>
              </a:rPr>
              <a:t> </a:t>
            </a:r>
            <a:r>
              <a:rPr lang="en-US" sz="2400" dirty="0" err="1">
                <a:latin typeface="Times New Roman" pitchFamily="18" charset="0"/>
              </a:rPr>
              <a:t>quang</a:t>
            </a:r>
            <a:r>
              <a:rPr lang="en-US" sz="2400" dirty="0">
                <a:latin typeface="Times New Roman" pitchFamily="18" charset="0"/>
              </a:rPr>
              <a:t> </a:t>
            </a:r>
            <a:r>
              <a:rPr lang="en-US" sz="2400" dirty="0" err="1" smtClean="0">
                <a:latin typeface="Times New Roman" pitchFamily="18" charset="0"/>
              </a:rPr>
              <a:t>trục</a:t>
            </a:r>
            <a:endParaRPr lang="en-US" sz="2400" dirty="0">
              <a:latin typeface="Times New Roman" pitchFamily="18" charset="0"/>
            </a:endParaRPr>
          </a:p>
        </p:txBody>
      </p:sp>
      <p:sp>
        <p:nvSpPr>
          <p:cNvPr id="8" name="Rectangle 7"/>
          <p:cNvSpPr/>
          <p:nvPr/>
        </p:nvSpPr>
        <p:spPr>
          <a:xfrm>
            <a:off x="152400" y="3657600"/>
            <a:ext cx="4495800" cy="830997"/>
          </a:xfrm>
          <a:prstGeom prst="rect">
            <a:avLst/>
          </a:prstGeom>
        </p:spPr>
        <p:txBody>
          <a:bodyPr wrap="square">
            <a:spAutoFit/>
          </a:bodyPr>
          <a:lstStyle/>
          <a:p>
            <a:r>
              <a:rPr lang="en-US" sz="2400" dirty="0" smtClean="0">
                <a:latin typeface="Times New Roman" pitchFamily="18" charset="0"/>
              </a:rPr>
              <a:t>* </a:t>
            </a:r>
            <a:r>
              <a:rPr lang="en-US" sz="2400" dirty="0" err="1" smtClean="0">
                <a:latin typeface="Times New Roman" pitchFamily="18" charset="0"/>
              </a:rPr>
              <a:t>Chiết</a:t>
            </a:r>
            <a:r>
              <a:rPr lang="en-US" sz="2400" dirty="0" smtClean="0">
                <a:latin typeface="Times New Roman" pitchFamily="18" charset="0"/>
              </a:rPr>
              <a:t> </a:t>
            </a:r>
            <a:r>
              <a:rPr lang="en-US" sz="2400" dirty="0" err="1">
                <a:latin typeface="Times New Roman" pitchFamily="18" charset="0"/>
              </a:rPr>
              <a:t>suất</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bất</a:t>
            </a:r>
            <a:r>
              <a:rPr lang="en-US" sz="2400" dirty="0">
                <a:latin typeface="Times New Roman" pitchFamily="18" charset="0"/>
              </a:rPr>
              <a:t> </a:t>
            </a:r>
            <a:r>
              <a:rPr lang="en-US" sz="2400" dirty="0" err="1" smtClean="0">
                <a:latin typeface="Times New Roman" pitchFamily="18" charset="0"/>
              </a:rPr>
              <a:t>thường</a:t>
            </a:r>
            <a:r>
              <a:rPr lang="en-US" sz="2400" dirty="0">
                <a:latin typeface="Times New Roman" pitchFamily="18" charset="0"/>
              </a:rPr>
              <a:t> </a:t>
            </a:r>
            <a:r>
              <a:rPr lang="en-US" sz="2400" dirty="0" err="1" smtClean="0">
                <a:latin typeface="Times New Roman" pitchFamily="18" charset="0"/>
              </a:rPr>
              <a:t>khác</a:t>
            </a:r>
            <a:r>
              <a:rPr lang="en-US" sz="2400" dirty="0" smtClean="0">
                <a:latin typeface="Times New Roman" pitchFamily="18" charset="0"/>
              </a:rPr>
              <a:t> </a:t>
            </a:r>
            <a:r>
              <a:rPr lang="en-US" sz="2400" dirty="0" err="1" smtClean="0">
                <a:latin typeface="Times New Roman" pitchFamily="18" charset="0"/>
              </a:rPr>
              <a:t>nhau</a:t>
            </a:r>
            <a:r>
              <a:rPr lang="en-US" sz="2400" dirty="0" smtClean="0">
                <a:latin typeface="Times New Roman" pitchFamily="18" charset="0"/>
              </a:rPr>
              <a:t>: </a:t>
            </a:r>
            <a:r>
              <a:rPr lang="en-US" sz="2400" dirty="0">
                <a:latin typeface="Times New Roman" pitchFamily="18" charset="0"/>
              </a:rPr>
              <a:t>n</a:t>
            </a:r>
            <a:r>
              <a:rPr lang="en-US" sz="2400" baseline="-25000" dirty="0">
                <a:latin typeface="Times New Roman" pitchFamily="18" charset="0"/>
              </a:rPr>
              <a:t>e</a:t>
            </a:r>
            <a:r>
              <a:rPr lang="en-US" sz="2400" dirty="0">
                <a:latin typeface="Times New Roman" pitchFamily="18" charset="0"/>
              </a:rPr>
              <a:t> </a:t>
            </a:r>
            <a:r>
              <a:rPr lang="en-US" sz="2400" dirty="0" smtClean="0">
                <a:latin typeface="Times New Roman" pitchFamily="18" charset="0"/>
              </a:rPr>
              <a: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n</a:t>
            </a:r>
            <a:r>
              <a:rPr lang="en-US" sz="2400" baseline="-25000" dirty="0">
                <a:latin typeface="Times New Roman" pitchFamily="18" charset="0"/>
                <a:cs typeface="Times New Roman" pitchFamily="18" charset="0"/>
              </a:rPr>
              <a:t>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nên</a:t>
            </a:r>
            <a:r>
              <a:rPr lang="en-US" sz="2400" baseline="-25000" dirty="0">
                <a:latin typeface="Times New Roman" pitchFamily="18" charset="0"/>
                <a:cs typeface="Times New Roman" pitchFamily="18" charset="0"/>
              </a:rPr>
              <a:t>  </a:t>
            </a:r>
            <a:r>
              <a:rPr lang="en-US" sz="2400" dirty="0" err="1">
                <a:latin typeface="Times New Roman" pitchFamily="18" charset="0"/>
                <a:cs typeface="Times New Roman" pitchFamily="18" charset="0"/>
              </a:rPr>
              <a:t>v</a:t>
            </a:r>
            <a:r>
              <a:rPr lang="en-US" sz="2400" baseline="-25000" dirty="0" err="1">
                <a:latin typeface="Times New Roman" pitchFamily="18" charset="0"/>
                <a:cs typeface="Times New Roman" pitchFamily="18" charset="0"/>
              </a:rPr>
              <a:t>e</a:t>
            </a:r>
            <a:r>
              <a:rPr lang="en-US" sz="2400" baseline="-25000" dirty="0">
                <a:latin typeface="Times New Roman" pitchFamily="18" charset="0"/>
                <a:cs typeface="Times New Roman" pitchFamily="18" charset="0"/>
              </a:rPr>
              <a:t> </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v</a:t>
            </a:r>
            <a:r>
              <a:rPr lang="en-US" sz="2400" baseline="-25000" dirty="0" err="1">
                <a:latin typeface="Times New Roman" pitchFamily="18" charset="0"/>
                <a:cs typeface="Times New Roman" pitchFamily="18" charset="0"/>
              </a:rPr>
              <a:t>o</a:t>
            </a:r>
            <a:endParaRPr lang="en-US" sz="2400" baseline="-25000" dirty="0">
              <a:latin typeface="Times New Roman" pitchFamily="18" charset="0"/>
              <a:cs typeface="Times New Roman" pitchFamily="18" charset="0"/>
            </a:endParaRPr>
          </a:p>
        </p:txBody>
      </p:sp>
      <p:pic>
        <p:nvPicPr>
          <p:cNvPr id="9" name="Picture 4" descr="hinh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886200"/>
            <a:ext cx="4286250" cy="263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458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1192</TotalTime>
  <Words>2317</Words>
  <Application>Microsoft Office PowerPoint</Application>
  <PresentationFormat>On-screen Show (4:3)</PresentationFormat>
  <Paragraphs>121</Paragraphs>
  <Slides>32</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35" baseType="lpstr">
      <vt:lpstr>Office Theme</vt:lpstr>
      <vt:lpstr>Equation</vt:lpstr>
      <vt:lpstr>Microsoft Equation 3.0</vt:lpstr>
      <vt:lpstr>Chương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5</dc:title>
  <dc:creator>cyber</dc:creator>
  <cp:lastModifiedBy>cyber</cp:lastModifiedBy>
  <cp:revision>43</cp:revision>
  <dcterms:created xsi:type="dcterms:W3CDTF">2020-05-20T07:05:58Z</dcterms:created>
  <dcterms:modified xsi:type="dcterms:W3CDTF">2020-11-05T12:05:07Z</dcterms:modified>
</cp:coreProperties>
</file>