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59" r:id="rId7"/>
    <p:sldId id="260" r:id="rId8"/>
    <p:sldId id="265" r:id="rId9"/>
    <p:sldId id="282" r:id="rId10"/>
    <p:sldId id="261" r:id="rId11"/>
    <p:sldId id="266" r:id="rId12"/>
    <p:sldId id="267" r:id="rId13"/>
    <p:sldId id="268" r:id="rId14"/>
    <p:sldId id="269" r:id="rId15"/>
    <p:sldId id="270" r:id="rId16"/>
    <p:sldId id="271" r:id="rId17"/>
    <p:sldId id="272" r:id="rId18"/>
    <p:sldId id="273" r:id="rId19"/>
    <p:sldId id="274" r:id="rId20"/>
    <p:sldId id="275" r:id="rId21"/>
    <p:sldId id="276" r:id="rId22"/>
    <p:sldId id="283"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4.wmf"/><Relationship Id="rId5" Type="http://schemas.openxmlformats.org/officeDocument/2006/relationships/image" Target="../media/image59.wmf"/><Relationship Id="rId4"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051132-49B5-45C2-B0C8-B8442267C2A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333914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051132-49B5-45C2-B0C8-B8442267C2A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406304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051132-49B5-45C2-B0C8-B8442267C2A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220586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051132-49B5-45C2-B0C8-B8442267C2A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416132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51132-49B5-45C2-B0C8-B8442267C2A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191449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051132-49B5-45C2-B0C8-B8442267C2AF}"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175246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051132-49B5-45C2-B0C8-B8442267C2AF}"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2568884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051132-49B5-45C2-B0C8-B8442267C2AF}" type="datetimeFigureOut">
              <a:rPr lang="en-US" smtClean="0"/>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117712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51132-49B5-45C2-B0C8-B8442267C2AF}" type="datetimeFigureOut">
              <a:rPr lang="en-US" smtClean="0"/>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89601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51132-49B5-45C2-B0C8-B8442267C2AF}"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283792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51132-49B5-45C2-B0C8-B8442267C2AF}"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CFCC-DDE9-471A-B837-93B439A482DD}" type="slidenum">
              <a:rPr lang="en-US" smtClean="0"/>
              <a:t>‹#›</a:t>
            </a:fld>
            <a:endParaRPr lang="en-US"/>
          </a:p>
        </p:txBody>
      </p:sp>
    </p:spTree>
    <p:extLst>
      <p:ext uri="{BB962C8B-B14F-4D97-AF65-F5344CB8AC3E}">
        <p14:creationId xmlns:p14="http://schemas.microsoft.com/office/powerpoint/2010/main" val="251802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51132-49B5-45C2-B0C8-B8442267C2AF}" type="datetimeFigureOut">
              <a:rPr lang="en-US" smtClean="0"/>
              <a:t>8/14/2020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2CFCC-DDE9-471A-B837-93B439A482DD}" type="slidenum">
              <a:rPr lang="en-US" smtClean="0"/>
              <a:t>‹#›</a:t>
            </a:fld>
            <a:endParaRPr lang="en-US"/>
          </a:p>
        </p:txBody>
      </p:sp>
    </p:spTree>
    <p:extLst>
      <p:ext uri="{BB962C8B-B14F-4D97-AF65-F5344CB8AC3E}">
        <p14:creationId xmlns:p14="http://schemas.microsoft.com/office/powerpoint/2010/main" val="1818264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5.wmf"/><Relationship Id="rId17" Type="http://schemas.openxmlformats.org/officeDocument/2006/relationships/image" Target="../media/image37.wmf"/><Relationship Id="rId2" Type="http://schemas.openxmlformats.org/officeDocument/2006/relationships/slideLayout" Target="../slideLayouts/slideLayout2.xml"/><Relationship Id="rId16" Type="http://schemas.openxmlformats.org/officeDocument/2006/relationships/oleObject" Target="../embeddings/oleObject28.bin"/><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image" Target="../media/image38.png"/><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5.bin"/><Relationship Id="rId14" Type="http://schemas.openxmlformats.org/officeDocument/2006/relationships/image" Target="../media/image36.wmf"/></Relationships>
</file>

<file path=ppt/slides/_rels/slide1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0.wmf"/><Relationship Id="rId11" Type="http://schemas.openxmlformats.org/officeDocument/2006/relationships/image" Target="../media/image43.png"/><Relationship Id="rId5" Type="http://schemas.openxmlformats.org/officeDocument/2006/relationships/oleObject" Target="../embeddings/oleObject30.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48.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oleObject" Target="../embeddings/oleObject37.bin"/><Relationship Id="rId17"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oleObject" Target="../embeddings/oleObject39.bin"/><Relationship Id="rId1" Type="http://schemas.openxmlformats.org/officeDocument/2006/relationships/vmlDrawing" Target="../drawings/vmlDrawing8.vml"/><Relationship Id="rId6" Type="http://schemas.openxmlformats.org/officeDocument/2006/relationships/image" Target="../media/image45.wmf"/><Relationship Id="rId11" Type="http://schemas.openxmlformats.org/officeDocument/2006/relationships/image" Target="../media/image47.wmf"/><Relationship Id="rId5" Type="http://schemas.openxmlformats.org/officeDocument/2006/relationships/oleObject" Target="../embeddings/oleObject34.bin"/><Relationship Id="rId15" Type="http://schemas.openxmlformats.org/officeDocument/2006/relationships/image" Target="../media/image49.wmf"/><Relationship Id="rId10" Type="http://schemas.openxmlformats.org/officeDocument/2006/relationships/oleObject" Target="../embeddings/oleObject36.bin"/><Relationship Id="rId4" Type="http://schemas.openxmlformats.org/officeDocument/2006/relationships/image" Target="../media/image44.wmf"/><Relationship Id="rId9" Type="http://schemas.openxmlformats.org/officeDocument/2006/relationships/image" Target="../media/image51.png"/><Relationship Id="rId14" Type="http://schemas.openxmlformats.org/officeDocument/2006/relationships/oleObject" Target="../embeddings/oleObject3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55.jpeg"/><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1.bin"/><Relationship Id="rId5" Type="http://schemas.openxmlformats.org/officeDocument/2006/relationships/image" Target="../media/image52.wmf"/><Relationship Id="rId4" Type="http://schemas.openxmlformats.org/officeDocument/2006/relationships/oleObject" Target="../embeddings/oleObject40.bin"/><Relationship Id="rId9" Type="http://schemas.openxmlformats.org/officeDocument/2006/relationships/image" Target="../media/image54.wmf"/></Relationships>
</file>

<file path=ppt/slides/_rels/slide15.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59.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6.wmf"/><Relationship Id="rId11" Type="http://schemas.openxmlformats.org/officeDocument/2006/relationships/image" Target="../media/image58.wmf"/><Relationship Id="rId5" Type="http://schemas.openxmlformats.org/officeDocument/2006/relationships/oleObject" Target="../embeddings/oleObject44.bin"/><Relationship Id="rId10" Type="http://schemas.openxmlformats.org/officeDocument/2006/relationships/oleObject" Target="../embeddings/oleObject46.bin"/><Relationship Id="rId4" Type="http://schemas.openxmlformats.org/officeDocument/2006/relationships/image" Target="../media/image54.wmf"/><Relationship Id="rId9" Type="http://schemas.openxmlformats.org/officeDocument/2006/relationships/image" Target="../media/image60.png"/><Relationship Id="rId14" Type="http://schemas.openxmlformats.org/officeDocument/2006/relationships/image" Target="../media/image61.png"/></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oleObject" Target="../embeddings/oleObject48.bin"/><Relationship Id="rId7"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3.wmf"/><Relationship Id="rId5" Type="http://schemas.openxmlformats.org/officeDocument/2006/relationships/oleObject" Target="../embeddings/oleObject49.bin"/><Relationship Id="rId4" Type="http://schemas.openxmlformats.org/officeDocument/2006/relationships/image" Target="../media/image6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1.bin"/><Relationship Id="rId5" Type="http://schemas.openxmlformats.org/officeDocument/2006/relationships/image" Target="../media/image68.wmf"/><Relationship Id="rId4" Type="http://schemas.openxmlformats.org/officeDocument/2006/relationships/oleObject" Target="../embeddings/oleObject50.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7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73.png"/><Relationship Id="rId4" Type="http://schemas.openxmlformats.org/officeDocument/2006/relationships/image" Target="../media/image72.wmf"/></Relationships>
</file>

<file path=ppt/slides/_rels/slide23.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5.wmf"/><Relationship Id="rId5" Type="http://schemas.openxmlformats.org/officeDocument/2006/relationships/oleObject" Target="../embeddings/oleObject55.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57.bin"/></Relationships>
</file>

<file path=ppt/slides/_rels/slide24.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9.wmf"/><Relationship Id="rId5" Type="http://schemas.openxmlformats.org/officeDocument/2006/relationships/oleObject" Target="../embeddings/oleObject59.bin"/><Relationship Id="rId4" Type="http://schemas.openxmlformats.org/officeDocument/2006/relationships/image" Target="../media/image78.wmf"/></Relationships>
</file>

<file path=ppt/slides/_rels/slide25.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2.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7.wmf"/><Relationship Id="rId5" Type="http://schemas.openxmlformats.org/officeDocument/2006/relationships/oleObject" Target="../embeddings/oleObject67.bin"/><Relationship Id="rId4" Type="http://schemas.openxmlformats.org/officeDocument/2006/relationships/image" Target="../media/image86.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5.bin"/><Relationship Id="rId18" Type="http://schemas.openxmlformats.org/officeDocument/2006/relationships/image" Target="../media/image21.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8.wmf"/><Relationship Id="rId17"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20.wmf"/><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3.bin"/><Relationship Id="rId14"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image" Target="../media/image21.wmf"/><Relationship Id="rId5" Type="http://schemas.openxmlformats.org/officeDocument/2006/relationships/oleObject" Target="../embeddings/oleObject19.bin"/><Relationship Id="rId10" Type="http://schemas.openxmlformats.org/officeDocument/2006/relationships/oleObject" Target="../embeddings/oleObject21.bin"/><Relationship Id="rId4" Type="http://schemas.openxmlformats.org/officeDocument/2006/relationships/image" Target="../media/image22.wmf"/><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Chương</a:t>
            </a:r>
            <a:r>
              <a:rPr lang="en-US" dirty="0" smtClean="0"/>
              <a:t> I</a:t>
            </a:r>
            <a:br>
              <a:rPr lang="en-US" dirty="0" smtClean="0"/>
            </a:br>
            <a:r>
              <a:rPr lang="en-US" dirty="0" smtClean="0"/>
              <a:t>Dao </a:t>
            </a:r>
            <a:r>
              <a:rPr lang="en-US" dirty="0" err="1" smtClean="0"/>
              <a:t>động</a:t>
            </a:r>
            <a:r>
              <a:rPr lang="en-US" dirty="0" smtClean="0"/>
              <a:t> </a:t>
            </a:r>
            <a:r>
              <a:rPr lang="en-US" dirty="0" err="1" smtClean="0"/>
              <a:t>và</a:t>
            </a:r>
            <a:r>
              <a:rPr lang="en-US" dirty="0" smtClean="0"/>
              <a:t> </a:t>
            </a:r>
            <a:r>
              <a:rPr lang="en-US" dirty="0" err="1" smtClean="0"/>
              <a:t>sóng</a:t>
            </a:r>
            <a:endParaRPr lang="en-US" dirty="0"/>
          </a:p>
        </p:txBody>
      </p:sp>
    </p:spTree>
    <p:extLst>
      <p:ext uri="{BB962C8B-B14F-4D97-AF65-F5344CB8AC3E}">
        <p14:creationId xmlns:p14="http://schemas.microsoft.com/office/powerpoint/2010/main" val="1071255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extBox 1"/>
          <p:cNvSpPr txBox="1"/>
          <p:nvPr/>
        </p:nvSpPr>
        <p:spPr>
          <a:xfrm>
            <a:off x="76200" y="762000"/>
            <a:ext cx="6705600" cy="461665"/>
          </a:xfrm>
          <a:prstGeom prst="rect">
            <a:avLst/>
          </a:prstGeom>
          <a:noFill/>
        </p:spPr>
        <p:txBody>
          <a:bodyPr wrap="square" rtlCol="0">
            <a:spAutoFit/>
          </a:bodyPr>
          <a:lstStyle/>
          <a:p>
            <a:r>
              <a:rPr lang="en-US" sz="2400" dirty="0" smtClean="0">
                <a:solidFill>
                  <a:srgbClr val="FF0000"/>
                </a:solidFill>
                <a:latin typeface="Times New Roman" pitchFamily="18" charset="0"/>
                <a:cs typeface="Times New Roman" pitchFamily="18" charset="0"/>
              </a:rPr>
              <a:t>III. Dao </a:t>
            </a:r>
            <a:r>
              <a:rPr lang="en-US" sz="2400" dirty="0" err="1" smtClean="0">
                <a:solidFill>
                  <a:srgbClr val="FF0000"/>
                </a:solidFill>
                <a:latin typeface="Times New Roman" pitchFamily="18" charset="0"/>
                <a:cs typeface="Times New Roman" pitchFamily="18" charset="0"/>
              </a:rPr>
              <a:t>động</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điện</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từ</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cưỡng</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bức</a:t>
            </a:r>
            <a:endParaRPr lang="en-US" sz="2400" dirty="0">
              <a:solidFill>
                <a:srgbClr val="FF0000"/>
              </a:solidFill>
              <a:latin typeface="Times New Roman" pitchFamily="18" charset="0"/>
              <a:cs typeface="Times New Roman" pitchFamily="18" charset="0"/>
            </a:endParaRPr>
          </a:p>
        </p:txBody>
      </p:sp>
      <p:sp>
        <p:nvSpPr>
          <p:cNvPr id="3" name="Rectangle 2"/>
          <p:cNvSpPr/>
          <p:nvPr/>
        </p:nvSpPr>
        <p:spPr>
          <a:xfrm>
            <a:off x="76200" y="1223665"/>
            <a:ext cx="8915400" cy="830997"/>
          </a:xfrm>
          <a:prstGeom prst="rect">
            <a:avLst/>
          </a:prstGeom>
        </p:spPr>
        <p:txBody>
          <a:bodyPr wrap="square">
            <a:spAutoFit/>
          </a:bodyPr>
          <a:lstStyle/>
          <a:p>
            <a:r>
              <a:rPr lang="en-US" sz="2400" dirty="0" err="1">
                <a:latin typeface="Times New Roman" pitchFamily="18" charset="0"/>
              </a:rPr>
              <a:t>Để</a:t>
            </a:r>
            <a:r>
              <a:rPr lang="en-US" sz="2400" dirty="0">
                <a:latin typeface="Times New Roman" pitchFamily="18" charset="0"/>
              </a:rPr>
              <a:t> </a:t>
            </a:r>
            <a:r>
              <a:rPr lang="en-US" sz="2400" dirty="0" err="1">
                <a:latin typeface="Times New Roman" pitchFamily="18" charset="0"/>
              </a:rPr>
              <a:t>duy</a:t>
            </a:r>
            <a:r>
              <a:rPr lang="en-US" sz="2400" dirty="0">
                <a:latin typeface="Times New Roman" pitchFamily="18" charset="0"/>
              </a:rPr>
              <a:t> </a:t>
            </a:r>
            <a:r>
              <a:rPr lang="en-US" sz="2400" dirty="0" err="1">
                <a:latin typeface="Times New Roman" pitchFamily="18" charset="0"/>
              </a:rPr>
              <a:t>trì</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smtClean="0">
                <a:latin typeface="Times New Roman" pitchFamily="18" charset="0"/>
              </a:rPr>
              <a:t>mạch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R, L, C, </a:t>
            </a:r>
            <a:r>
              <a:rPr lang="en-US" sz="2400" dirty="0" err="1">
                <a:latin typeface="Times New Roman" pitchFamily="18" charset="0"/>
              </a:rPr>
              <a:t>mắc</a:t>
            </a:r>
            <a:r>
              <a:rPr lang="en-US" sz="2400" dirty="0">
                <a:latin typeface="Times New Roman" pitchFamily="18" charset="0"/>
              </a:rPr>
              <a:t> </a:t>
            </a:r>
            <a:r>
              <a:rPr lang="en-US" sz="2400" dirty="0" err="1">
                <a:latin typeface="Times New Roman" pitchFamily="18" charset="0"/>
              </a:rPr>
              <a:t>vào</a:t>
            </a:r>
            <a:r>
              <a:rPr lang="en-US" sz="2400" dirty="0">
                <a:latin typeface="Times New Roman" pitchFamily="18" charset="0"/>
              </a:rPr>
              <a:t> </a:t>
            </a:r>
            <a:r>
              <a:rPr lang="en-US" sz="2400" dirty="0" err="1">
                <a:latin typeface="Times New Roman" pitchFamily="18" charset="0"/>
              </a:rPr>
              <a:t>mạch</a:t>
            </a:r>
            <a:r>
              <a:rPr lang="en-US" sz="2400" dirty="0">
                <a:latin typeface="Times New Roman" pitchFamily="18" charset="0"/>
              </a:rPr>
              <a:t> </a:t>
            </a:r>
            <a:r>
              <a:rPr lang="en-US" sz="2400" dirty="0" err="1" smtClean="0">
                <a:latin typeface="Times New Roman" pitchFamily="18" charset="0"/>
              </a:rPr>
              <a:t>một</a:t>
            </a:r>
            <a:r>
              <a:rPr lang="en-US" sz="2400" dirty="0" smtClean="0">
                <a:latin typeface="Times New Roman" pitchFamily="18" charset="0"/>
              </a:rPr>
              <a:t> </a:t>
            </a:r>
            <a:r>
              <a:rPr lang="en-US" sz="2400" dirty="0" err="1" smtClean="0">
                <a:latin typeface="Times New Roman" pitchFamily="18" charset="0"/>
              </a:rPr>
              <a:t>nguồn</a:t>
            </a:r>
            <a:r>
              <a:rPr lang="en-US" sz="2400" dirty="0" smtClean="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xoay</a:t>
            </a:r>
            <a:r>
              <a:rPr lang="en-US" sz="2400" dirty="0">
                <a:latin typeface="Times New Roman" pitchFamily="18" charset="0"/>
              </a:rPr>
              <a:t> </a:t>
            </a:r>
            <a:r>
              <a:rPr lang="en-US" sz="2400" dirty="0" err="1">
                <a:latin typeface="Times New Roman" pitchFamily="18" charset="0"/>
              </a:rPr>
              <a:t>chiều</a:t>
            </a:r>
            <a:r>
              <a:rPr lang="en-US" sz="2400" dirty="0">
                <a:latin typeface="Times New Roman" pitchFamily="18" charset="0"/>
              </a:rPr>
              <a:t>:</a:t>
            </a:r>
            <a:r>
              <a:rPr lang="el-GR" sz="2400" dirty="0">
                <a:solidFill>
                  <a:schemeClr val="tx2"/>
                </a:solidFill>
                <a:latin typeface="Times New Roman" pitchFamily="18" charset="0"/>
                <a:cs typeface="Times New Roman" pitchFamily="18" charset="0"/>
              </a:rPr>
              <a:t>ε</a:t>
            </a:r>
            <a:r>
              <a:rPr lang="en-US" sz="2400" dirty="0">
                <a:solidFill>
                  <a:schemeClr val="tx2"/>
                </a:solidFill>
                <a:latin typeface="Times New Roman" pitchFamily="18" charset="0"/>
                <a:cs typeface="Times New Roman" pitchFamily="18" charset="0"/>
              </a:rPr>
              <a:t> = </a:t>
            </a:r>
            <a:r>
              <a:rPr lang="el-GR" sz="2400" dirty="0">
                <a:solidFill>
                  <a:schemeClr val="tx2"/>
                </a:solidFill>
                <a:latin typeface="Times New Roman" pitchFamily="18" charset="0"/>
                <a:cs typeface="Times New Roman" pitchFamily="18" charset="0"/>
              </a:rPr>
              <a:t>ε</a:t>
            </a:r>
            <a:r>
              <a:rPr lang="en-US" sz="2400" baseline="-25000" dirty="0">
                <a:solidFill>
                  <a:schemeClr val="tx2"/>
                </a:solidFill>
                <a:latin typeface="Times New Roman" pitchFamily="18" charset="0"/>
                <a:cs typeface="Times New Roman" pitchFamily="18" charset="0"/>
              </a:rPr>
              <a:t>0</a:t>
            </a:r>
            <a:r>
              <a:rPr lang="en-US" sz="2400" dirty="0">
                <a:solidFill>
                  <a:schemeClr val="tx2"/>
                </a:solidFill>
                <a:latin typeface="Times New Roman" pitchFamily="18" charset="0"/>
                <a:cs typeface="Times New Roman" pitchFamily="18" charset="0"/>
              </a:rPr>
              <a:t>sin</a:t>
            </a:r>
            <a:r>
              <a:rPr lang="el-GR" sz="2400" dirty="0">
                <a:solidFill>
                  <a:schemeClr val="tx2"/>
                </a:solidFill>
                <a:latin typeface="Times New Roman" pitchFamily="18" charset="0"/>
                <a:cs typeface="Times New Roman" pitchFamily="18" charset="0"/>
              </a:rPr>
              <a:t>Ω</a:t>
            </a:r>
            <a:r>
              <a:rPr lang="en-US" sz="2400" dirty="0">
                <a:solidFill>
                  <a:schemeClr val="tx2"/>
                </a:solidFill>
                <a:latin typeface="Times New Roman" pitchFamily="18" charset="0"/>
                <a:cs typeface="Times New Roman" pitchFamily="18" charset="0"/>
              </a:rPr>
              <a:t>t</a:t>
            </a:r>
            <a:endParaRPr lang="el-GR" sz="2400" dirty="0">
              <a:solidFill>
                <a:schemeClr val="tx2"/>
              </a:solidFill>
              <a:latin typeface="Times New Roman" pitchFamily="18" charset="0"/>
              <a:cs typeface="Times New Roman" pitchFamily="18" charset="0"/>
            </a:endParaRPr>
          </a:p>
        </p:txBody>
      </p:sp>
      <p:pic>
        <p:nvPicPr>
          <p:cNvPr id="5" name="Picture 4" descr="CUONG BUC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738" y="2133600"/>
            <a:ext cx="2286000" cy="230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6200" y="2133600"/>
            <a:ext cx="6324600" cy="2677656"/>
          </a:xfrm>
          <a:prstGeom prst="rect">
            <a:avLst/>
          </a:prstGeom>
          <a:noFill/>
        </p:spPr>
        <p:txBody>
          <a:bodyPr wrap="square" rtlCol="0">
            <a:spAutoFit/>
          </a:bodyPr>
          <a:lstStyle/>
          <a:p>
            <a:pPr algn="just"/>
            <a:r>
              <a:rPr lang="vi-VN" sz="2400" dirty="0">
                <a:latin typeface="+mj-lt"/>
              </a:rPr>
              <a:t>Lúc đầu dao động trong mạch là chồng chất của hai dao động: dao động tắt dần với tần số góc </a:t>
            </a:r>
            <a:r>
              <a:rPr lang="el-GR" sz="2400" dirty="0">
                <a:latin typeface="+mj-lt"/>
              </a:rPr>
              <a:t>ω  </a:t>
            </a:r>
            <a:r>
              <a:rPr lang="vi-VN" sz="2400" dirty="0">
                <a:latin typeface="+mj-lt"/>
              </a:rPr>
              <a:t>và dao động </a:t>
            </a:r>
            <a:r>
              <a:rPr lang="vi-VN" sz="2400" dirty="0" smtClean="0">
                <a:latin typeface="+mj-lt"/>
              </a:rPr>
              <a:t>c</a:t>
            </a:r>
            <a:r>
              <a:rPr lang="en-US" sz="2400" dirty="0">
                <a:latin typeface="+mj-lt"/>
              </a:rPr>
              <a:t>ư</a:t>
            </a:r>
            <a:r>
              <a:rPr lang="vi-VN" sz="2400" dirty="0" smtClean="0">
                <a:latin typeface="+mj-lt"/>
              </a:rPr>
              <a:t>ỡng </a:t>
            </a:r>
            <a:r>
              <a:rPr lang="vi-VN" sz="2400" dirty="0">
                <a:latin typeface="+mj-lt"/>
              </a:rPr>
              <a:t>bức với tần số góc </a:t>
            </a:r>
            <a:r>
              <a:rPr lang="el-GR" sz="2400" dirty="0">
                <a:latin typeface="+mj-lt"/>
              </a:rPr>
              <a:t>Ω. </a:t>
            </a:r>
            <a:r>
              <a:rPr lang="vi-VN" sz="2400" dirty="0">
                <a:latin typeface="+mj-lt"/>
              </a:rPr>
              <a:t>Giai đoạn quá độ này xảy ra rất ngắn, sau đó dao động tắt dần không còn nữa và trong mạch chỉ còn dao động điện từ không tắt có tần số góc bằng tần số </a:t>
            </a:r>
            <a:r>
              <a:rPr lang="vi-VN" sz="2400" dirty="0" smtClean="0">
                <a:latin typeface="+mj-lt"/>
              </a:rPr>
              <a:t>góc</a:t>
            </a:r>
            <a:r>
              <a:rPr lang="en-US" sz="2400" dirty="0" smtClean="0">
                <a:latin typeface="+mj-lt"/>
              </a:rPr>
              <a:t> </a:t>
            </a:r>
            <a:r>
              <a:rPr lang="vi-VN" sz="2400" dirty="0" smtClean="0">
                <a:latin typeface="+mj-lt"/>
              </a:rPr>
              <a:t>của </a:t>
            </a:r>
            <a:r>
              <a:rPr lang="vi-VN" sz="2400" dirty="0">
                <a:latin typeface="+mj-lt"/>
              </a:rPr>
              <a:t>nguồn điện. </a:t>
            </a:r>
            <a:endParaRPr lang="en-US" sz="2400" dirty="0">
              <a:latin typeface="+mj-lt"/>
            </a:endParaRPr>
          </a:p>
        </p:txBody>
      </p:sp>
    </p:spTree>
    <p:extLst>
      <p:ext uri="{BB962C8B-B14F-4D97-AF65-F5344CB8AC3E}">
        <p14:creationId xmlns:p14="http://schemas.microsoft.com/office/powerpoint/2010/main" val="326216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1. DAO ĐỘNG ĐIỆN TỪ</a:t>
            </a:r>
            <a:endParaRPr lang="en-US" sz="3000" dirty="0">
              <a:latin typeface="Times New Roman" pitchFamily="18" charset="0"/>
              <a:cs typeface="Times New Roman" pitchFamily="18" charset="0"/>
            </a:endParaRPr>
          </a:p>
        </p:txBody>
      </p:sp>
      <p:sp>
        <p:nvSpPr>
          <p:cNvPr id="2" name="Rectangle 1"/>
          <p:cNvSpPr/>
          <p:nvPr/>
        </p:nvSpPr>
        <p:spPr>
          <a:xfrm>
            <a:off x="152400" y="1219200"/>
            <a:ext cx="7520007" cy="461665"/>
          </a:xfrm>
          <a:prstGeom prst="rect">
            <a:avLst/>
          </a:prstGeom>
        </p:spPr>
        <p:txBody>
          <a:bodyPr wrap="none">
            <a:spAutoFit/>
          </a:bodyPr>
          <a:lstStyle/>
          <a:p>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thời</a:t>
            </a:r>
            <a:r>
              <a:rPr lang="en-US" sz="2400" dirty="0">
                <a:latin typeface="Times New Roman" pitchFamily="18" charset="0"/>
              </a:rPr>
              <a:t> </a:t>
            </a:r>
            <a:r>
              <a:rPr lang="en-US" sz="2400" dirty="0" err="1">
                <a:latin typeface="Times New Roman" pitchFamily="18" charset="0"/>
              </a:rPr>
              <a:t>gian</a:t>
            </a:r>
            <a:r>
              <a:rPr lang="en-US" sz="2400" dirty="0">
                <a:latin typeface="Times New Roman" pitchFamily="18" charset="0"/>
              </a:rPr>
              <a:t> </a:t>
            </a:r>
            <a:r>
              <a:rPr lang="en-US" sz="2400" dirty="0" err="1" smtClean="0">
                <a:latin typeface="Times New Roman" pitchFamily="18" charset="0"/>
              </a:rPr>
              <a:t>dt</a:t>
            </a:r>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a:t>
            </a:r>
            <a:r>
              <a:rPr lang="en-US" sz="2400" dirty="0" err="1" smtClean="0">
                <a:latin typeface="Times New Roman" pitchFamily="18" charset="0"/>
              </a:rPr>
              <a:t>dòng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mạch</a:t>
            </a:r>
            <a:r>
              <a:rPr lang="en-US" sz="2400" dirty="0" smtClean="0">
                <a:latin typeface="Times New Roman" pitchFamily="18" charset="0"/>
              </a:rPr>
              <a:t> </a:t>
            </a:r>
            <a:r>
              <a:rPr lang="en-US" sz="2400" dirty="0" err="1" smtClean="0">
                <a:latin typeface="Times New Roman" pitchFamily="18" charset="0"/>
              </a:rPr>
              <a:t>đang</a:t>
            </a:r>
            <a:r>
              <a:rPr lang="en-US" sz="2400" dirty="0" smtClean="0">
                <a:latin typeface="Times New Roman" pitchFamily="18" charset="0"/>
              </a:rPr>
              <a:t> </a:t>
            </a:r>
            <a:r>
              <a:rPr lang="en-US" sz="2400" dirty="0" err="1" smtClean="0">
                <a:latin typeface="Times New Roman" pitchFamily="18" charset="0"/>
              </a:rPr>
              <a:t>tăng</a:t>
            </a:r>
            <a:r>
              <a:rPr lang="en-US" sz="2400" dirty="0" smtClean="0">
                <a:latin typeface="Times New Roman" pitchFamily="18" charset="0"/>
              </a:rPr>
              <a:t>:</a:t>
            </a:r>
            <a:endParaRPr lang="en-US" sz="2400" dirty="0">
              <a:latin typeface="Times New Roman" pitchFamily="18" charset="0"/>
            </a:endParaRPr>
          </a:p>
        </p:txBody>
      </p:sp>
      <p:sp>
        <p:nvSpPr>
          <p:cNvPr id="6" name="Rectangle 5"/>
          <p:cNvSpPr/>
          <p:nvPr/>
        </p:nvSpPr>
        <p:spPr>
          <a:xfrm>
            <a:off x="76200" y="762000"/>
            <a:ext cx="9067800" cy="461665"/>
          </a:xfrm>
          <a:prstGeom prst="rect">
            <a:avLst/>
          </a:prstGeom>
        </p:spPr>
        <p:txBody>
          <a:bodyPr wrap="square">
            <a:spAutoFit/>
          </a:bodyPr>
          <a:lstStyle/>
          <a:p>
            <a:r>
              <a:rPr lang="en-US" sz="2400" dirty="0" err="1" smtClean="0">
                <a:latin typeface="Times New Roman" pitchFamily="18" charset="0"/>
              </a:rPr>
              <a:t>Thiết</a:t>
            </a:r>
            <a:r>
              <a:rPr lang="en-US" sz="2400" dirty="0" smtClean="0">
                <a:latin typeface="Times New Roman" pitchFamily="18" charset="0"/>
              </a:rPr>
              <a:t> </a:t>
            </a:r>
            <a:r>
              <a:rPr lang="en-US" sz="2400" dirty="0" err="1" smtClean="0">
                <a:latin typeface="Times New Roman" pitchFamily="18" charset="0"/>
              </a:rPr>
              <a:t>lập</a:t>
            </a:r>
            <a:r>
              <a:rPr lang="en-US" sz="2400" dirty="0" smtClean="0">
                <a:latin typeface="Times New Roman" pitchFamily="18" charset="0"/>
              </a:rPr>
              <a:t> </a:t>
            </a:r>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dòng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mạch</a:t>
            </a:r>
            <a:r>
              <a:rPr lang="en-US" sz="2400" dirty="0" smtClean="0">
                <a:latin typeface="Times New Roman" pitchFamily="18" charset="0"/>
              </a:rPr>
              <a:t>:</a:t>
            </a:r>
            <a:endParaRPr lang="en-US" sz="24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690490094"/>
              </p:ext>
            </p:extLst>
          </p:nvPr>
        </p:nvGraphicFramePr>
        <p:xfrm>
          <a:off x="3806825" y="1600200"/>
          <a:ext cx="4422775" cy="911225"/>
        </p:xfrm>
        <a:graphic>
          <a:graphicData uri="http://schemas.openxmlformats.org/presentationml/2006/ole">
            <mc:AlternateContent xmlns:mc="http://schemas.openxmlformats.org/markup-compatibility/2006">
              <mc:Choice xmlns:v="urn:schemas-microsoft-com:vml" Requires="v">
                <p:oleObj spid="_x0000_s6234" name="Equation" r:id="rId3" imgW="2349360" imgH="482400" progId="Equation.3">
                  <p:embed/>
                </p:oleObj>
              </mc:Choice>
              <mc:Fallback>
                <p:oleObj name="Equation" r:id="rId3" imgW="2349360" imgH="482400" progId="Equation.3">
                  <p:embed/>
                  <p:pic>
                    <p:nvPicPr>
                      <p:cNvPr id="0" name="Object 7"/>
                      <p:cNvPicPr>
                        <a:picLocks noChangeAspect="1" noChangeArrowheads="1"/>
                      </p:cNvPicPr>
                      <p:nvPr/>
                    </p:nvPicPr>
                    <p:blipFill>
                      <a:blip r:embed="rId4"/>
                      <a:srcRect/>
                      <a:stretch>
                        <a:fillRect/>
                      </a:stretch>
                    </p:blipFill>
                    <p:spPr bwMode="auto">
                      <a:xfrm>
                        <a:off x="3806825" y="1600200"/>
                        <a:ext cx="442277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47857637"/>
              </p:ext>
            </p:extLst>
          </p:nvPr>
        </p:nvGraphicFramePr>
        <p:xfrm>
          <a:off x="1219200" y="1752600"/>
          <a:ext cx="2546350" cy="455612"/>
        </p:xfrm>
        <a:graphic>
          <a:graphicData uri="http://schemas.openxmlformats.org/presentationml/2006/ole">
            <mc:AlternateContent xmlns:mc="http://schemas.openxmlformats.org/markup-compatibility/2006">
              <mc:Choice xmlns:v="urn:schemas-microsoft-com:vml" Requires="v">
                <p:oleObj spid="_x0000_s6235" name="Equation" r:id="rId5" imgW="1130040" imgH="203040" progId="Equation.3">
                  <p:embed/>
                </p:oleObj>
              </mc:Choice>
              <mc:Fallback>
                <p:oleObj name="Equation" r:id="rId5" imgW="1130040" imgH="203040" progId="Equation.3">
                  <p:embed/>
                  <p:pic>
                    <p:nvPicPr>
                      <p:cNvPr id="0" name="Object 2"/>
                      <p:cNvPicPr>
                        <a:picLocks noChangeAspect="1" noChangeArrowheads="1"/>
                      </p:cNvPicPr>
                      <p:nvPr/>
                    </p:nvPicPr>
                    <p:blipFill>
                      <a:blip r:embed="rId6"/>
                      <a:srcRect/>
                      <a:stretch>
                        <a:fillRect/>
                      </a:stretch>
                    </p:blipFill>
                    <p:spPr bwMode="auto">
                      <a:xfrm>
                        <a:off x="1219200" y="1752600"/>
                        <a:ext cx="2546350" cy="455612"/>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74545278"/>
              </p:ext>
            </p:extLst>
          </p:nvPr>
        </p:nvGraphicFramePr>
        <p:xfrm>
          <a:off x="4572000" y="3727206"/>
          <a:ext cx="3598862" cy="809625"/>
        </p:xfrm>
        <a:graphic>
          <a:graphicData uri="http://schemas.openxmlformats.org/presentationml/2006/ole">
            <mc:AlternateContent xmlns:mc="http://schemas.openxmlformats.org/markup-compatibility/2006">
              <mc:Choice xmlns:v="urn:schemas-microsoft-com:vml" Requires="v">
                <p:oleObj spid="_x0000_s6236" name="Equation" r:id="rId7" imgW="1866600" imgH="419040" progId="Equation.3">
                  <p:embed/>
                </p:oleObj>
              </mc:Choice>
              <mc:Fallback>
                <p:oleObj name="Equation" r:id="rId7" imgW="1866600" imgH="419040" progId="Equation.3">
                  <p:embed/>
                  <p:pic>
                    <p:nvPicPr>
                      <p:cNvPr id="0" name="Object 13"/>
                      <p:cNvPicPr>
                        <a:picLocks noChangeAspect="1" noChangeArrowheads="1"/>
                      </p:cNvPicPr>
                      <p:nvPr/>
                    </p:nvPicPr>
                    <p:blipFill>
                      <a:blip r:embed="rId8"/>
                      <a:srcRect/>
                      <a:stretch>
                        <a:fillRect/>
                      </a:stretch>
                    </p:blipFill>
                    <p:spPr bwMode="auto">
                      <a:xfrm>
                        <a:off x="4572000" y="3727206"/>
                        <a:ext cx="359886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08912278"/>
              </p:ext>
            </p:extLst>
          </p:nvPr>
        </p:nvGraphicFramePr>
        <p:xfrm>
          <a:off x="192088" y="4776788"/>
          <a:ext cx="3617912" cy="785812"/>
        </p:xfrm>
        <a:graphic>
          <a:graphicData uri="http://schemas.openxmlformats.org/presentationml/2006/ole">
            <mc:AlternateContent xmlns:mc="http://schemas.openxmlformats.org/markup-compatibility/2006">
              <mc:Choice xmlns:v="urn:schemas-microsoft-com:vml" Requires="v">
                <p:oleObj spid="_x0000_s6237" name="Equation" r:id="rId9" imgW="1790640" imgH="393480" progId="Equation.3">
                  <p:embed/>
                </p:oleObj>
              </mc:Choice>
              <mc:Fallback>
                <p:oleObj name="Equation" r:id="rId9" imgW="1790640" imgH="39348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088" y="4776788"/>
                        <a:ext cx="36179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961207504"/>
              </p:ext>
            </p:extLst>
          </p:nvPr>
        </p:nvGraphicFramePr>
        <p:xfrm>
          <a:off x="3944937" y="4738687"/>
          <a:ext cx="4132263" cy="823913"/>
        </p:xfrm>
        <a:graphic>
          <a:graphicData uri="http://schemas.openxmlformats.org/presentationml/2006/ole">
            <mc:AlternateContent xmlns:mc="http://schemas.openxmlformats.org/markup-compatibility/2006">
              <mc:Choice xmlns:v="urn:schemas-microsoft-com:vml" Requires="v">
                <p:oleObj spid="_x0000_s6238" name="Equation" r:id="rId11" imgW="2120760" imgH="419040" progId="Equation.3">
                  <p:embed/>
                </p:oleObj>
              </mc:Choice>
              <mc:Fallback>
                <p:oleObj name="Equation" r:id="rId11" imgW="2120760" imgH="419040" progId="Equation.3">
                  <p:embed/>
                  <p:pic>
                    <p:nvPicPr>
                      <p:cNvPr id="0" name="Object 19"/>
                      <p:cNvPicPr>
                        <a:picLocks noChangeAspect="1" noChangeArrowheads="1"/>
                      </p:cNvPicPr>
                      <p:nvPr/>
                    </p:nvPicPr>
                    <p:blipFill>
                      <a:blip r:embed="rId12"/>
                      <a:srcRect/>
                      <a:stretch>
                        <a:fillRect/>
                      </a:stretch>
                    </p:blipFill>
                    <p:spPr bwMode="auto">
                      <a:xfrm>
                        <a:off x="3944937" y="4738687"/>
                        <a:ext cx="41322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1"/>
          <p:cNvSpPr/>
          <p:nvPr/>
        </p:nvSpPr>
        <p:spPr>
          <a:xfrm>
            <a:off x="152400" y="5562600"/>
            <a:ext cx="3621504" cy="461665"/>
          </a:xfrm>
          <a:prstGeom prst="rect">
            <a:avLst/>
          </a:prstGeom>
        </p:spPr>
        <p:txBody>
          <a:bodyPr wrap="none">
            <a:spAutoFit/>
          </a:bodyPr>
          <a:lstStyle/>
          <a:p>
            <a:r>
              <a:rPr lang="en-US" sz="2400" b="1" i="1" dirty="0" err="1">
                <a:solidFill>
                  <a:srgbClr val="FF0000"/>
                </a:solidFill>
                <a:latin typeface="Times New Roman" pitchFamily="18" charset="0"/>
                <a:cs typeface="Times New Roman" pitchFamily="18" charset="0"/>
              </a:rPr>
              <a:t>Nghiệm</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của</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phương</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trình</a:t>
            </a:r>
            <a:r>
              <a:rPr lang="en-US" sz="2400" b="1" i="1" dirty="0">
                <a:solidFill>
                  <a:srgbClr val="FF0000"/>
                </a:solidFill>
                <a:latin typeface="Times New Roman" pitchFamily="18" charset="0"/>
                <a:cs typeface="Times New Roman" pitchFamily="18" charset="0"/>
              </a:rPr>
              <a:t>:</a:t>
            </a:r>
          </a:p>
        </p:txBody>
      </p:sp>
      <p:graphicFrame>
        <p:nvGraphicFramePr>
          <p:cNvPr id="13" name="Object 12"/>
          <p:cNvGraphicFramePr>
            <a:graphicFrameLocks noChangeAspect="1"/>
          </p:cNvGraphicFramePr>
          <p:nvPr>
            <p:extLst>
              <p:ext uri="{D42A27DB-BD31-4B8C-83A1-F6EECF244321}">
                <p14:modId xmlns:p14="http://schemas.microsoft.com/office/powerpoint/2010/main" val="2632896514"/>
              </p:ext>
            </p:extLst>
          </p:nvPr>
        </p:nvGraphicFramePr>
        <p:xfrm>
          <a:off x="1479550" y="6213475"/>
          <a:ext cx="2755900" cy="568325"/>
        </p:xfrm>
        <a:graphic>
          <a:graphicData uri="http://schemas.openxmlformats.org/presentationml/2006/ole">
            <mc:AlternateContent xmlns:mc="http://schemas.openxmlformats.org/markup-compatibility/2006">
              <mc:Choice xmlns:v="urn:schemas-microsoft-com:vml" Requires="v">
                <p:oleObj spid="_x0000_s6239" name="Equation" r:id="rId13" imgW="1104840" imgH="228600" progId="Equation.3">
                  <p:embed/>
                </p:oleObj>
              </mc:Choice>
              <mc:Fallback>
                <p:oleObj name="Equation" r:id="rId13" imgW="1104840" imgH="228600" progId="Equation.3">
                  <p:embed/>
                  <p:pic>
                    <p:nvPicPr>
                      <p:cNvPr id="0" name="Object 22"/>
                      <p:cNvPicPr>
                        <a:picLocks noChangeAspect="1" noChangeArrowheads="1"/>
                      </p:cNvPicPr>
                      <p:nvPr/>
                    </p:nvPicPr>
                    <p:blipFill>
                      <a:blip r:embed="rId14"/>
                      <a:srcRect/>
                      <a:stretch>
                        <a:fillRect/>
                      </a:stretch>
                    </p:blipFill>
                    <p:spPr bwMode="auto">
                      <a:xfrm>
                        <a:off x="1479550" y="6213475"/>
                        <a:ext cx="2755900" cy="5683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Picture 25" descr="dao dong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9800" y="5562600"/>
            <a:ext cx="243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76200" y="2362200"/>
            <a:ext cx="8534400" cy="461665"/>
          </a:xfrm>
          <a:prstGeom prst="rect">
            <a:avLst/>
          </a:prstGeom>
        </p:spPr>
        <p:txBody>
          <a:bodyPr wrap="square">
            <a:spAutoFit/>
          </a:bodyPr>
          <a:lstStyle/>
          <a:p>
            <a:r>
              <a:rPr lang="en-US" sz="2400" dirty="0">
                <a:latin typeface="Times New Roman" pitchFamily="18" charset="0"/>
              </a:rPr>
              <a:t>Chia 2 </a:t>
            </a:r>
            <a:r>
              <a:rPr lang="en-US" sz="2400" dirty="0" err="1">
                <a:latin typeface="Times New Roman" pitchFamily="18" charset="0"/>
              </a:rPr>
              <a:t>vế</a:t>
            </a:r>
            <a:r>
              <a:rPr lang="en-US" sz="2400" dirty="0">
                <a:latin typeface="Times New Roman" pitchFamily="18" charset="0"/>
              </a:rPr>
              <a:t> </a:t>
            </a:r>
            <a:r>
              <a:rPr lang="en-US" sz="2400" dirty="0" err="1">
                <a:latin typeface="Times New Roman" pitchFamily="18" charset="0"/>
              </a:rPr>
              <a:t>cho</a:t>
            </a:r>
            <a:r>
              <a:rPr lang="en-US" sz="2400" dirty="0">
                <a:latin typeface="Times New Roman" pitchFamily="18" charset="0"/>
              </a:rPr>
              <a:t> </a:t>
            </a:r>
            <a:r>
              <a:rPr lang="en-US" sz="2400" dirty="0" err="1">
                <a:latin typeface="Times New Roman" pitchFamily="18" charset="0"/>
              </a:rPr>
              <a:t>dt</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lấy</a:t>
            </a:r>
            <a:r>
              <a:rPr lang="en-US" sz="2400" dirty="0">
                <a:latin typeface="Times New Roman" pitchFamily="18" charset="0"/>
              </a:rPr>
              <a:t> </a:t>
            </a:r>
            <a:r>
              <a:rPr lang="en-US" sz="2400" dirty="0" err="1">
                <a:latin typeface="Times New Roman" pitchFamily="18" charset="0"/>
              </a:rPr>
              <a:t>đạo</a:t>
            </a:r>
            <a:r>
              <a:rPr lang="en-US" sz="2400" dirty="0">
                <a:latin typeface="Times New Roman" pitchFamily="18" charset="0"/>
              </a:rPr>
              <a:t> </a:t>
            </a:r>
            <a:r>
              <a:rPr lang="en-US" sz="2400" dirty="0" err="1">
                <a:latin typeface="Times New Roman" pitchFamily="18" charset="0"/>
              </a:rPr>
              <a:t>hàm</a:t>
            </a:r>
            <a:r>
              <a:rPr lang="en-US" sz="2400" dirty="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a:latin typeface="Times New Roman" pitchFamily="18" charset="0"/>
              </a:rPr>
              <a:t>thời</a:t>
            </a:r>
            <a:r>
              <a:rPr lang="en-US" sz="2400" dirty="0">
                <a:latin typeface="Times New Roman" pitchFamily="18" charset="0"/>
              </a:rPr>
              <a:t> </a:t>
            </a:r>
            <a:r>
              <a:rPr lang="en-US" sz="2400" dirty="0" err="1">
                <a:latin typeface="Times New Roman" pitchFamily="18" charset="0"/>
              </a:rPr>
              <a:t>gian</a:t>
            </a:r>
            <a:r>
              <a:rPr lang="en-US" sz="2400" dirty="0">
                <a:latin typeface="Times New Roman" pitchFamily="18" charset="0"/>
              </a:rPr>
              <a:t>:</a:t>
            </a:r>
          </a:p>
        </p:txBody>
      </p:sp>
      <p:graphicFrame>
        <p:nvGraphicFramePr>
          <p:cNvPr id="16" name="Object 15"/>
          <p:cNvGraphicFramePr>
            <a:graphicFrameLocks noChangeAspect="1"/>
          </p:cNvGraphicFramePr>
          <p:nvPr>
            <p:extLst>
              <p:ext uri="{D42A27DB-BD31-4B8C-83A1-F6EECF244321}">
                <p14:modId xmlns:p14="http://schemas.microsoft.com/office/powerpoint/2010/main" val="3628803271"/>
              </p:ext>
            </p:extLst>
          </p:nvPr>
        </p:nvGraphicFramePr>
        <p:xfrm>
          <a:off x="2511425" y="2895600"/>
          <a:ext cx="3362325" cy="865188"/>
        </p:xfrm>
        <a:graphic>
          <a:graphicData uri="http://schemas.openxmlformats.org/presentationml/2006/ole">
            <mc:AlternateContent xmlns:mc="http://schemas.openxmlformats.org/markup-compatibility/2006">
              <mc:Choice xmlns:v="urn:schemas-microsoft-com:vml" Requires="v">
                <p:oleObj spid="_x0000_s6240" name="Equation" r:id="rId16" imgW="1536480" imgH="393480" progId="Equation.3">
                  <p:embed/>
                </p:oleObj>
              </mc:Choice>
              <mc:Fallback>
                <p:oleObj name="Equation" r:id="rId16" imgW="1536480" imgH="393480" progId="Equation.3">
                  <p:embed/>
                  <p:pic>
                    <p:nvPicPr>
                      <p:cNvPr id="0" name="Object 8"/>
                      <p:cNvPicPr>
                        <a:picLocks noChangeAspect="1" noChangeArrowheads="1"/>
                      </p:cNvPicPr>
                      <p:nvPr/>
                    </p:nvPicPr>
                    <p:blipFill>
                      <a:blip r:embed="rId17"/>
                      <a:srcRect/>
                      <a:stretch>
                        <a:fillRect/>
                      </a:stretch>
                    </p:blipFill>
                    <p:spPr bwMode="auto">
                      <a:xfrm>
                        <a:off x="2511425" y="2895600"/>
                        <a:ext cx="33623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16"/>
          <p:cNvSpPr/>
          <p:nvPr/>
        </p:nvSpPr>
        <p:spPr>
          <a:xfrm>
            <a:off x="76200" y="3886200"/>
            <a:ext cx="8686800" cy="461665"/>
          </a:xfrm>
          <a:prstGeom prst="rect">
            <a:avLst/>
          </a:prstGeom>
        </p:spPr>
        <p:txBody>
          <a:bodyPr wrap="square">
            <a:spAutoFit/>
          </a:bodyPr>
          <a:lstStyle/>
          <a:p>
            <a:r>
              <a:rPr lang="en-US" sz="2400" dirty="0" err="1">
                <a:latin typeface="Times New Roman" pitchFamily="18" charset="0"/>
              </a:rPr>
              <a:t>Lấy</a:t>
            </a:r>
            <a:r>
              <a:rPr lang="en-US" sz="2400" dirty="0">
                <a:latin typeface="Times New Roman" pitchFamily="18" charset="0"/>
              </a:rPr>
              <a:t> </a:t>
            </a:r>
            <a:r>
              <a:rPr lang="en-US" sz="2400" dirty="0" err="1">
                <a:latin typeface="Times New Roman" pitchFamily="18" charset="0"/>
              </a:rPr>
              <a:t>đạo</a:t>
            </a:r>
            <a:r>
              <a:rPr lang="en-US" sz="2400" dirty="0">
                <a:latin typeface="Times New Roman" pitchFamily="18" charset="0"/>
              </a:rPr>
              <a:t> </a:t>
            </a:r>
            <a:r>
              <a:rPr lang="en-US" sz="2400" dirty="0" err="1">
                <a:latin typeface="Times New Roman" pitchFamily="18" charset="0"/>
              </a:rPr>
              <a:t>hàm</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vế</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thời</a:t>
            </a:r>
            <a:r>
              <a:rPr lang="en-US" sz="2400" dirty="0">
                <a:latin typeface="Times New Roman" pitchFamily="18" charset="0"/>
              </a:rPr>
              <a:t> </a:t>
            </a:r>
            <a:r>
              <a:rPr lang="en-US" sz="2400" dirty="0" err="1">
                <a:latin typeface="Times New Roman" pitchFamily="18" charset="0"/>
              </a:rPr>
              <a:t>gian</a:t>
            </a:r>
            <a:r>
              <a:rPr lang="en-US" sz="2400" dirty="0">
                <a:latin typeface="Times New Roman" pitchFamily="18" charset="0"/>
              </a:rPr>
              <a:t>:</a:t>
            </a:r>
          </a:p>
        </p:txBody>
      </p:sp>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ppt_x"/>
                                          </p:val>
                                        </p:tav>
                                        <p:tav tm="100000">
                                          <p:val>
                                            <p:strVal val="#ppt_x"/>
                                          </p:val>
                                        </p:tav>
                                      </p:tavLst>
                                    </p:anim>
                                    <p:anim calcmode="lin" valueType="num">
                                      <p:cBhvr additive="base">
                                        <p:cTn id="7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1. DAO ĐỘNG ĐIỆN TỪ</a:t>
            </a:r>
            <a:endParaRPr lang="en-US" sz="300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605281554"/>
              </p:ext>
            </p:extLst>
          </p:nvPr>
        </p:nvGraphicFramePr>
        <p:xfrm>
          <a:off x="3457575" y="914400"/>
          <a:ext cx="2608263" cy="538163"/>
        </p:xfrm>
        <a:graphic>
          <a:graphicData uri="http://schemas.openxmlformats.org/presentationml/2006/ole">
            <mc:AlternateContent xmlns:mc="http://schemas.openxmlformats.org/markup-compatibility/2006">
              <mc:Choice xmlns:v="urn:schemas-microsoft-com:vml" Requires="v">
                <p:oleObj spid="_x0000_s7230" name="Equation" r:id="rId3" imgW="1104840" imgH="228600" progId="Equation.3">
                  <p:embed/>
                </p:oleObj>
              </mc:Choice>
              <mc:Fallback>
                <p:oleObj name="Equation" r:id="rId3" imgW="1104840" imgH="228600" progId="Equation.3">
                  <p:embed/>
                  <p:pic>
                    <p:nvPicPr>
                      <p:cNvPr id="0" name="Object 12"/>
                      <p:cNvPicPr>
                        <a:picLocks noChangeAspect="1" noChangeArrowheads="1"/>
                      </p:cNvPicPr>
                      <p:nvPr/>
                    </p:nvPicPr>
                    <p:blipFill>
                      <a:blip r:embed="rId4"/>
                      <a:srcRect/>
                      <a:stretch>
                        <a:fillRect/>
                      </a:stretch>
                    </p:blipFill>
                    <p:spPr bwMode="auto">
                      <a:xfrm>
                        <a:off x="3457575" y="914400"/>
                        <a:ext cx="2608263" cy="538163"/>
                      </a:xfrm>
                      <a:prstGeom prst="rect">
                        <a:avLst/>
                      </a:prstGeom>
                      <a:noFill/>
                      <a:ln w="9525">
                        <a:solidFill>
                          <a:schemeClr val="folHlink"/>
                        </a:solidFill>
                        <a:miter lim="800000"/>
                        <a:headEnd/>
                        <a:tailEnd/>
                      </a:ln>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242552105"/>
              </p:ext>
            </p:extLst>
          </p:nvPr>
        </p:nvGraphicFramePr>
        <p:xfrm>
          <a:off x="1524000" y="1524000"/>
          <a:ext cx="6461125" cy="1589088"/>
        </p:xfrm>
        <a:graphic>
          <a:graphicData uri="http://schemas.openxmlformats.org/presentationml/2006/ole">
            <mc:AlternateContent xmlns:mc="http://schemas.openxmlformats.org/markup-compatibility/2006">
              <mc:Choice xmlns:v="urn:schemas-microsoft-com:vml" Requires="v">
                <p:oleObj spid="_x0000_s7231" name="Equation" r:id="rId5" imgW="3568680" imgH="876240" progId="Equation.3">
                  <p:embed/>
                </p:oleObj>
              </mc:Choice>
              <mc:Fallback>
                <p:oleObj name="Equation" r:id="rId5" imgW="3568680" imgH="876240" progId="Equation.3">
                  <p:embed/>
                  <p:pic>
                    <p:nvPicPr>
                      <p:cNvPr id="0" name="Object 4"/>
                      <p:cNvPicPr>
                        <a:picLocks noChangeAspect="1" noChangeArrowheads="1"/>
                      </p:cNvPicPr>
                      <p:nvPr/>
                    </p:nvPicPr>
                    <p:blipFill>
                      <a:blip r:embed="rId6"/>
                      <a:srcRect/>
                      <a:stretch>
                        <a:fillRect/>
                      </a:stretch>
                    </p:blipFill>
                    <p:spPr bwMode="auto">
                      <a:xfrm>
                        <a:off x="1524000" y="1524000"/>
                        <a:ext cx="646112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60354939"/>
              </p:ext>
            </p:extLst>
          </p:nvPr>
        </p:nvGraphicFramePr>
        <p:xfrm>
          <a:off x="1447800" y="3276600"/>
          <a:ext cx="2971800" cy="990600"/>
        </p:xfrm>
        <a:graphic>
          <a:graphicData uri="http://schemas.openxmlformats.org/presentationml/2006/ole">
            <mc:AlternateContent xmlns:mc="http://schemas.openxmlformats.org/markup-compatibility/2006">
              <mc:Choice xmlns:v="urn:schemas-microsoft-com:vml" Requires="v">
                <p:oleObj spid="_x0000_s7232" name="Equation" r:id="rId7" imgW="1600200" imgH="533400" progId="Equation.3">
                  <p:embed/>
                </p:oleObj>
              </mc:Choice>
              <mc:Fallback>
                <p:oleObj name="Equation" r:id="rId7" imgW="1600200" imgH="533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276600"/>
                        <a:ext cx="297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228600" y="4495800"/>
            <a:ext cx="3371436" cy="461665"/>
          </a:xfrm>
          <a:prstGeom prst="rect">
            <a:avLst/>
          </a:prstGeom>
        </p:spPr>
        <p:txBody>
          <a:bodyPr wrap="none">
            <a:spAutoFit/>
          </a:bodyPr>
          <a:lstStyle/>
          <a:p>
            <a:r>
              <a:rPr lang="en-US" sz="2400" b="1" i="1" dirty="0" err="1">
                <a:solidFill>
                  <a:srgbClr val="FF0000"/>
                </a:solidFill>
                <a:latin typeface="Times New Roman" pitchFamily="18" charset="0"/>
              </a:rPr>
              <a:t>Hiện</a:t>
            </a:r>
            <a:r>
              <a:rPr lang="en-US" sz="2400" b="1" i="1" dirty="0">
                <a:solidFill>
                  <a:srgbClr val="FF0000"/>
                </a:solidFill>
                <a:latin typeface="Times New Roman" pitchFamily="18" charset="0"/>
              </a:rPr>
              <a:t> </a:t>
            </a:r>
            <a:r>
              <a:rPr lang="en-US" sz="2400" b="1" i="1" dirty="0" err="1">
                <a:solidFill>
                  <a:srgbClr val="FF0000"/>
                </a:solidFill>
                <a:latin typeface="Times New Roman" pitchFamily="18" charset="0"/>
              </a:rPr>
              <a:t>tượng</a:t>
            </a:r>
            <a:r>
              <a:rPr lang="en-US" sz="2400" b="1" i="1" dirty="0">
                <a:solidFill>
                  <a:srgbClr val="FF0000"/>
                </a:solidFill>
                <a:latin typeface="Times New Roman" pitchFamily="18" charset="0"/>
              </a:rPr>
              <a:t> </a:t>
            </a:r>
            <a:r>
              <a:rPr lang="en-US" sz="2400" b="1" i="1" dirty="0" err="1">
                <a:solidFill>
                  <a:srgbClr val="FF0000"/>
                </a:solidFill>
                <a:latin typeface="Times New Roman" pitchFamily="18" charset="0"/>
              </a:rPr>
              <a:t>cộng</a:t>
            </a:r>
            <a:r>
              <a:rPr lang="en-US" sz="2400" b="1" i="1" dirty="0">
                <a:solidFill>
                  <a:srgbClr val="FF0000"/>
                </a:solidFill>
                <a:latin typeface="Times New Roman" pitchFamily="18" charset="0"/>
              </a:rPr>
              <a:t> </a:t>
            </a:r>
            <a:r>
              <a:rPr lang="en-US" sz="2400" b="1" i="1" dirty="0" err="1">
                <a:solidFill>
                  <a:srgbClr val="FF0000"/>
                </a:solidFill>
                <a:latin typeface="Times New Roman" pitchFamily="18" charset="0"/>
              </a:rPr>
              <a:t>hưởng</a:t>
            </a:r>
            <a:r>
              <a:rPr lang="en-US" sz="2400" b="1" i="1" dirty="0">
                <a:solidFill>
                  <a:srgbClr val="FF0000"/>
                </a:solidFill>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1808374182"/>
              </p:ext>
            </p:extLst>
          </p:nvPr>
        </p:nvGraphicFramePr>
        <p:xfrm>
          <a:off x="304800" y="5091113"/>
          <a:ext cx="4802188" cy="960437"/>
        </p:xfrm>
        <a:graphic>
          <a:graphicData uri="http://schemas.openxmlformats.org/presentationml/2006/ole">
            <mc:AlternateContent xmlns:mc="http://schemas.openxmlformats.org/markup-compatibility/2006">
              <mc:Choice xmlns:v="urn:schemas-microsoft-com:vml" Requires="v">
                <p:oleObj spid="_x0000_s7233" name="Equation" r:id="rId9" imgW="2158920" imgH="431640" progId="Equation.3">
                  <p:embed/>
                </p:oleObj>
              </mc:Choice>
              <mc:Fallback>
                <p:oleObj name="Equation" r:id="rId9" imgW="2158920" imgH="431640" progId="Equation.3">
                  <p:embed/>
                  <p:pic>
                    <p:nvPicPr>
                      <p:cNvPr id="0" name="Object 16"/>
                      <p:cNvPicPr>
                        <a:picLocks noChangeAspect="1" noChangeArrowheads="1"/>
                      </p:cNvPicPr>
                      <p:nvPr/>
                    </p:nvPicPr>
                    <p:blipFill>
                      <a:blip r:embed="rId10"/>
                      <a:srcRect/>
                      <a:stretch>
                        <a:fillRect/>
                      </a:stretch>
                    </p:blipFill>
                    <p:spPr bwMode="auto">
                      <a:xfrm>
                        <a:off x="304800" y="5091113"/>
                        <a:ext cx="4802188" cy="9604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9" descr="dao dong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3914775"/>
            <a:ext cx="32766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2. TỔNG HỢP DAO ĐỘNG</a:t>
            </a:r>
            <a:endParaRPr lang="en-US" sz="3000" dirty="0">
              <a:latin typeface="Times New Roman" pitchFamily="18" charset="0"/>
              <a:cs typeface="Times New Roman" pitchFamily="18" charset="0"/>
            </a:endParaRPr>
          </a:p>
        </p:txBody>
      </p:sp>
      <p:sp>
        <p:nvSpPr>
          <p:cNvPr id="2" name="Rectangle 1"/>
          <p:cNvSpPr/>
          <p:nvPr/>
        </p:nvSpPr>
        <p:spPr>
          <a:xfrm>
            <a:off x="76200" y="773668"/>
            <a:ext cx="9144000" cy="461665"/>
          </a:xfrm>
          <a:prstGeom prst="rect">
            <a:avLst/>
          </a:prstGeom>
        </p:spPr>
        <p:txBody>
          <a:bodyPr wrap="square">
            <a:spAutoFit/>
          </a:bodyPr>
          <a:lstStyle/>
          <a:p>
            <a:r>
              <a:rPr lang="en-US" sz="2400" b="1" dirty="0" err="1" smtClean="0">
                <a:solidFill>
                  <a:schemeClr val="hlink"/>
                </a:solidFill>
                <a:latin typeface="Times New Roman" pitchFamily="18" charset="0"/>
              </a:rPr>
              <a:t>I.Tổng</a:t>
            </a:r>
            <a:r>
              <a:rPr lang="en-US" sz="2400" b="1" dirty="0" smtClean="0">
                <a:solidFill>
                  <a:schemeClr val="hlink"/>
                </a:solidFill>
                <a:latin typeface="Times New Roman" pitchFamily="18" charset="0"/>
              </a:rPr>
              <a:t> </a:t>
            </a:r>
            <a:r>
              <a:rPr lang="en-US" sz="2400" b="1" dirty="0" err="1">
                <a:solidFill>
                  <a:schemeClr val="hlink"/>
                </a:solidFill>
                <a:latin typeface="Times New Roman" pitchFamily="18" charset="0"/>
              </a:rPr>
              <a:t>hợp</a:t>
            </a:r>
            <a:r>
              <a:rPr lang="en-US" sz="2400" b="1" dirty="0">
                <a:solidFill>
                  <a:schemeClr val="hlink"/>
                </a:solidFill>
                <a:latin typeface="Times New Roman" pitchFamily="18" charset="0"/>
              </a:rPr>
              <a:t> 2 </a:t>
            </a:r>
            <a:r>
              <a:rPr lang="en-US" sz="2400" b="1" dirty="0" err="1">
                <a:solidFill>
                  <a:schemeClr val="hlink"/>
                </a:solidFill>
                <a:latin typeface="Times New Roman" pitchFamily="18" charset="0"/>
              </a:rPr>
              <a:t>dao</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động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điều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hòa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cùng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phương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cùng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tần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số</a:t>
            </a:r>
            <a:endParaRPr lang="en-US" sz="2400" b="1" dirty="0">
              <a:solidFill>
                <a:schemeClr val="hlink"/>
              </a:solidFill>
              <a:latin typeface="Times New Roman" pitchFamily="18" charset="0"/>
            </a:endParaRPr>
          </a:p>
        </p:txBody>
      </p:sp>
      <p:sp>
        <p:nvSpPr>
          <p:cNvPr id="3" name="Rectangle 2"/>
          <p:cNvSpPr/>
          <p:nvPr/>
        </p:nvSpPr>
        <p:spPr>
          <a:xfrm>
            <a:off x="152400" y="1219200"/>
            <a:ext cx="6758581" cy="461665"/>
          </a:xfrm>
          <a:prstGeom prst="rect">
            <a:avLst/>
          </a:prstGeom>
        </p:spPr>
        <p:txBody>
          <a:bodyPr wrap="none">
            <a:spAutoFit/>
          </a:bodyPr>
          <a:lstStyle/>
          <a:p>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điều</a:t>
            </a:r>
            <a:r>
              <a:rPr lang="en-US" sz="2400" dirty="0">
                <a:latin typeface="Times New Roman" pitchFamily="18" charset="0"/>
              </a:rPr>
              <a:t> </a:t>
            </a:r>
            <a:r>
              <a:rPr lang="en-US" sz="2400" dirty="0" err="1" smtClean="0">
                <a:latin typeface="Times New Roman" pitchFamily="18" charset="0"/>
              </a:rPr>
              <a:t>hòa</a:t>
            </a:r>
            <a:r>
              <a:rPr lang="en-US" sz="2400" dirty="0" smtClean="0">
                <a:latin typeface="Times New Roman" pitchFamily="18" charset="0"/>
              </a:rPr>
              <a:t> </a:t>
            </a:r>
            <a:r>
              <a:rPr lang="en-US" sz="2400" dirty="0" err="1" smtClean="0">
                <a:latin typeface="Times New Roman" pitchFamily="18" charset="0"/>
              </a:rPr>
              <a:t>cùng</a:t>
            </a:r>
            <a:r>
              <a:rPr lang="en-US" sz="2400" dirty="0" smtClean="0">
                <a:latin typeface="Times New Roman" pitchFamily="18" charset="0"/>
              </a:rPr>
              <a:t> </a:t>
            </a:r>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cùng</a:t>
            </a:r>
            <a:r>
              <a:rPr lang="en-US" sz="2400" dirty="0" smtClean="0">
                <a:latin typeface="Times New Roman" pitchFamily="18" charset="0"/>
              </a:rPr>
              <a:t> </a:t>
            </a:r>
            <a:r>
              <a:rPr lang="en-US" sz="2400" dirty="0" err="1" smtClean="0">
                <a:latin typeface="Times New Roman" pitchFamily="18" charset="0"/>
              </a:rPr>
              <a:t>tần</a:t>
            </a:r>
            <a:r>
              <a:rPr lang="en-US" sz="2400" dirty="0" smtClean="0">
                <a:latin typeface="Times New Roman" pitchFamily="18" charset="0"/>
              </a:rPr>
              <a:t> </a:t>
            </a:r>
            <a:r>
              <a:rPr lang="en-US" sz="2400" dirty="0" err="1" smtClean="0">
                <a:latin typeface="Times New Roman" pitchFamily="18" charset="0"/>
              </a:rPr>
              <a:t>số</a:t>
            </a:r>
            <a:r>
              <a:rPr lang="en-US" sz="2400" dirty="0" smtClean="0">
                <a:latin typeface="Times New Roman" pitchFamily="18" charset="0"/>
              </a:rPr>
              <a:t>:</a:t>
            </a:r>
            <a:endParaRPr lang="en-US" sz="2400" dirty="0">
              <a:latin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283876035"/>
              </p:ext>
            </p:extLst>
          </p:nvPr>
        </p:nvGraphicFramePr>
        <p:xfrm>
          <a:off x="3716338" y="1619250"/>
          <a:ext cx="2366962" cy="425450"/>
        </p:xfrm>
        <a:graphic>
          <a:graphicData uri="http://schemas.openxmlformats.org/presentationml/2006/ole">
            <mc:AlternateContent xmlns:mc="http://schemas.openxmlformats.org/markup-compatibility/2006">
              <mc:Choice xmlns:v="urn:schemas-microsoft-com:vml" Requires="v">
                <p:oleObj spid="_x0000_s8292" name="Equation" r:id="rId3" imgW="1206360" imgH="215640" progId="Equation.3">
                  <p:embed/>
                </p:oleObj>
              </mc:Choice>
              <mc:Fallback>
                <p:oleObj name="Equation" r:id="rId3" imgW="1206360" imgH="215640" progId="Equation.3">
                  <p:embed/>
                  <p:pic>
                    <p:nvPicPr>
                      <p:cNvPr id="0" name="Object 4"/>
                      <p:cNvPicPr>
                        <a:picLocks noChangeAspect="1" noChangeArrowheads="1"/>
                      </p:cNvPicPr>
                      <p:nvPr/>
                    </p:nvPicPr>
                    <p:blipFill>
                      <a:blip r:embed="rId4"/>
                      <a:srcRect/>
                      <a:stretch>
                        <a:fillRect/>
                      </a:stretch>
                    </p:blipFill>
                    <p:spPr bwMode="auto">
                      <a:xfrm>
                        <a:off x="3716338" y="1619250"/>
                        <a:ext cx="23669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44968719"/>
              </p:ext>
            </p:extLst>
          </p:nvPr>
        </p:nvGraphicFramePr>
        <p:xfrm>
          <a:off x="3741738" y="2078038"/>
          <a:ext cx="2470150" cy="423862"/>
        </p:xfrm>
        <a:graphic>
          <a:graphicData uri="http://schemas.openxmlformats.org/presentationml/2006/ole">
            <mc:AlternateContent xmlns:mc="http://schemas.openxmlformats.org/markup-compatibility/2006">
              <mc:Choice xmlns:v="urn:schemas-microsoft-com:vml" Requires="v">
                <p:oleObj spid="_x0000_s8293" name="Equation" r:id="rId5" imgW="1257120" imgH="215640" progId="Equation.3">
                  <p:embed/>
                </p:oleObj>
              </mc:Choice>
              <mc:Fallback>
                <p:oleObj name="Equation" r:id="rId5" imgW="1257120" imgH="215640" progId="Equation.3">
                  <p:embed/>
                  <p:pic>
                    <p:nvPicPr>
                      <p:cNvPr id="0" name="Object 7"/>
                      <p:cNvPicPr>
                        <a:picLocks noChangeAspect="1" noChangeArrowheads="1"/>
                      </p:cNvPicPr>
                      <p:nvPr/>
                    </p:nvPicPr>
                    <p:blipFill>
                      <a:blip r:embed="rId6"/>
                      <a:srcRect/>
                      <a:stretch>
                        <a:fillRect/>
                      </a:stretch>
                    </p:blipFill>
                    <p:spPr bwMode="auto">
                      <a:xfrm>
                        <a:off x="3741738" y="2078038"/>
                        <a:ext cx="24701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152401" y="2362200"/>
            <a:ext cx="3379289" cy="461665"/>
          </a:xfrm>
          <a:prstGeom prst="rect">
            <a:avLst/>
          </a:prstGeom>
        </p:spPr>
        <p:txBody>
          <a:bodyPr wrap="square">
            <a:spAutoFit/>
          </a:bodyPr>
          <a:lstStyle/>
          <a:p>
            <a:r>
              <a:rPr lang="en-US" sz="2400" dirty="0">
                <a:latin typeface="Times New Roman" pitchFamily="18" charset="0"/>
              </a:rPr>
              <a:t>Dao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smtClean="0">
                <a:latin typeface="Times New Roman" pitchFamily="18" charset="0"/>
              </a:rPr>
              <a:t>hợp</a:t>
            </a:r>
            <a:r>
              <a:rPr lang="en-US" sz="2400" dirty="0">
                <a:latin typeface="Times New Roman" pitchFamily="18" charset="0"/>
              </a:rPr>
              <a:t>:</a:t>
            </a:r>
            <a:endParaRPr lang="en-US"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4258309078"/>
              </p:ext>
            </p:extLst>
          </p:nvPr>
        </p:nvGraphicFramePr>
        <p:xfrm>
          <a:off x="3405188" y="2725738"/>
          <a:ext cx="2933700" cy="398462"/>
        </p:xfrm>
        <a:graphic>
          <a:graphicData uri="http://schemas.openxmlformats.org/presentationml/2006/ole">
            <mc:AlternateContent xmlns:mc="http://schemas.openxmlformats.org/markup-compatibility/2006">
              <mc:Choice xmlns:v="urn:schemas-microsoft-com:vml" Requires="v">
                <p:oleObj spid="_x0000_s8294" name="Equation" r:id="rId7" imgW="1612800" imgH="215640" progId="Equation.3">
                  <p:embed/>
                </p:oleObj>
              </mc:Choice>
              <mc:Fallback>
                <p:oleObj name="Equation" r:id="rId7" imgW="1612800" imgH="215640" progId="Equation.3">
                  <p:embed/>
                  <p:pic>
                    <p:nvPicPr>
                      <p:cNvPr id="0" name="Object 10"/>
                      <p:cNvPicPr>
                        <a:picLocks noChangeAspect="1" noChangeArrowheads="1"/>
                      </p:cNvPicPr>
                      <p:nvPr/>
                    </p:nvPicPr>
                    <p:blipFill>
                      <a:blip r:embed="rId8"/>
                      <a:srcRect/>
                      <a:stretch>
                        <a:fillRect/>
                      </a:stretch>
                    </p:blipFill>
                    <p:spPr bwMode="auto">
                      <a:xfrm>
                        <a:off x="3405188" y="2725738"/>
                        <a:ext cx="29337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76200" y="3071446"/>
            <a:ext cx="4624984" cy="461665"/>
          </a:xfrm>
          <a:prstGeom prst="rect">
            <a:avLst/>
          </a:prstGeom>
        </p:spPr>
        <p:txBody>
          <a:bodyPr wrap="none">
            <a:spAutoFit/>
          </a:bodyPr>
          <a:lstStyle/>
          <a:p>
            <a:r>
              <a:rPr lang="en-US" sz="2400" dirty="0" err="1">
                <a:latin typeface="Times New Roman" pitchFamily="18" charset="0"/>
              </a:rPr>
              <a:t>Dùng</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pháp</a:t>
            </a:r>
            <a:r>
              <a:rPr lang="en-US" sz="2400" dirty="0">
                <a:latin typeface="Times New Roman" pitchFamily="18" charset="0"/>
              </a:rPr>
              <a:t> </a:t>
            </a:r>
            <a:r>
              <a:rPr lang="en-US" sz="2400" dirty="0" err="1">
                <a:latin typeface="Times New Roman" pitchFamily="18" charset="0"/>
              </a:rPr>
              <a:t>giản</a:t>
            </a:r>
            <a:r>
              <a:rPr lang="en-US" sz="2400" dirty="0">
                <a:latin typeface="Times New Roman" pitchFamily="18" charset="0"/>
              </a:rPr>
              <a:t> </a:t>
            </a:r>
            <a:r>
              <a:rPr lang="en-US" sz="2400" dirty="0" err="1">
                <a:latin typeface="Times New Roman" pitchFamily="18" charset="0"/>
              </a:rPr>
              <a:t>đồ</a:t>
            </a:r>
            <a:r>
              <a:rPr lang="en-US" sz="2400" dirty="0">
                <a:latin typeface="Times New Roman" pitchFamily="18" charset="0"/>
              </a:rPr>
              <a:t> Fresnel:</a:t>
            </a:r>
          </a:p>
        </p:txBody>
      </p:sp>
      <p:pic>
        <p:nvPicPr>
          <p:cNvPr id="11" name="Picture 13" descr="tong hop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5550" y="3077308"/>
            <a:ext cx="4024312"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1"/>
          <p:cNvGraphicFramePr>
            <a:graphicFrameLocks noChangeAspect="1"/>
          </p:cNvGraphicFramePr>
          <p:nvPr>
            <p:extLst>
              <p:ext uri="{D42A27DB-BD31-4B8C-83A1-F6EECF244321}">
                <p14:modId xmlns:p14="http://schemas.microsoft.com/office/powerpoint/2010/main" val="2993984611"/>
              </p:ext>
            </p:extLst>
          </p:nvPr>
        </p:nvGraphicFramePr>
        <p:xfrm>
          <a:off x="685800" y="3581400"/>
          <a:ext cx="3962400" cy="522288"/>
        </p:xfrm>
        <a:graphic>
          <a:graphicData uri="http://schemas.openxmlformats.org/presentationml/2006/ole">
            <mc:AlternateContent xmlns:mc="http://schemas.openxmlformats.org/markup-compatibility/2006">
              <mc:Choice xmlns:v="urn:schemas-microsoft-com:vml" Requires="v">
                <p:oleObj spid="_x0000_s8295" name="Equation" r:id="rId10" imgW="2311400" imgH="304800" progId="Equation.3">
                  <p:embed/>
                </p:oleObj>
              </mc:Choice>
              <mc:Fallback>
                <p:oleObj name="Equation" r:id="rId10" imgW="2311400" imgH="3048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3581400"/>
                        <a:ext cx="3962400" cy="52228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975025132"/>
              </p:ext>
            </p:extLst>
          </p:nvPr>
        </p:nvGraphicFramePr>
        <p:xfrm>
          <a:off x="790575" y="4202112"/>
          <a:ext cx="3324225" cy="827088"/>
        </p:xfrm>
        <a:graphic>
          <a:graphicData uri="http://schemas.openxmlformats.org/presentationml/2006/ole">
            <mc:AlternateContent xmlns:mc="http://schemas.openxmlformats.org/markup-compatibility/2006">
              <mc:Choice xmlns:v="urn:schemas-microsoft-com:vml" Requires="v">
                <p:oleObj spid="_x0000_s8296" name="Equation" r:id="rId12" imgW="1803400" imgH="444500" progId="Equation.3">
                  <p:embed/>
                </p:oleObj>
              </mc:Choice>
              <mc:Fallback>
                <p:oleObj name="Equation" r:id="rId12" imgW="1803400" imgH="4445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0575" y="4202112"/>
                        <a:ext cx="3324225" cy="82708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228600" y="5105400"/>
            <a:ext cx="2519279" cy="461665"/>
          </a:xfrm>
          <a:prstGeom prst="rect">
            <a:avLst/>
          </a:prstGeom>
        </p:spPr>
        <p:txBody>
          <a:bodyPr wrap="none">
            <a:spAutoFit/>
          </a:bodyPr>
          <a:lstStyle/>
          <a:p>
            <a:r>
              <a:rPr lang="en-US" sz="2400" dirty="0">
                <a:latin typeface="Times New Roman" pitchFamily="18" charset="0"/>
              </a:rPr>
              <a:t>*A </a:t>
            </a:r>
            <a:r>
              <a:rPr lang="en-US" sz="2400" dirty="0" err="1">
                <a:latin typeface="Times New Roman" pitchFamily="18" charset="0"/>
              </a:rPr>
              <a:t>đạt</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a:t>
            </a:r>
          </a:p>
        </p:txBody>
      </p:sp>
      <p:graphicFrame>
        <p:nvGraphicFramePr>
          <p:cNvPr id="15" name="Object 14"/>
          <p:cNvGraphicFramePr>
            <a:graphicFrameLocks noChangeAspect="1"/>
          </p:cNvGraphicFramePr>
          <p:nvPr>
            <p:extLst>
              <p:ext uri="{D42A27DB-BD31-4B8C-83A1-F6EECF244321}">
                <p14:modId xmlns:p14="http://schemas.microsoft.com/office/powerpoint/2010/main" val="546417647"/>
              </p:ext>
            </p:extLst>
          </p:nvPr>
        </p:nvGraphicFramePr>
        <p:xfrm>
          <a:off x="685800" y="5619819"/>
          <a:ext cx="3698875" cy="427038"/>
        </p:xfrm>
        <a:graphic>
          <a:graphicData uri="http://schemas.openxmlformats.org/presentationml/2006/ole">
            <mc:AlternateContent xmlns:mc="http://schemas.openxmlformats.org/markup-compatibility/2006">
              <mc:Choice xmlns:v="urn:schemas-microsoft-com:vml" Requires="v">
                <p:oleObj spid="_x0000_s8297" name="Equation" r:id="rId14" imgW="2019240" imgH="228600" progId="Equation.3">
                  <p:embed/>
                </p:oleObj>
              </mc:Choice>
              <mc:Fallback>
                <p:oleObj name="Equation" r:id="rId14" imgW="2019240" imgH="228600" progId="Equation.3">
                  <p:embed/>
                  <p:pic>
                    <p:nvPicPr>
                      <p:cNvPr id="0" name="Object 20"/>
                      <p:cNvPicPr>
                        <a:picLocks noChangeAspect="1" noChangeArrowheads="1"/>
                      </p:cNvPicPr>
                      <p:nvPr/>
                    </p:nvPicPr>
                    <p:blipFill>
                      <a:blip r:embed="rId15"/>
                      <a:srcRect/>
                      <a:stretch>
                        <a:fillRect/>
                      </a:stretch>
                    </p:blipFill>
                    <p:spPr bwMode="auto">
                      <a:xfrm>
                        <a:off x="685800" y="5619819"/>
                        <a:ext cx="36988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p:cNvSpPr/>
          <p:nvPr/>
        </p:nvSpPr>
        <p:spPr>
          <a:xfrm>
            <a:off x="397879" y="6172200"/>
            <a:ext cx="2604239" cy="461665"/>
          </a:xfrm>
          <a:prstGeom prst="rect">
            <a:avLst/>
          </a:prstGeom>
        </p:spPr>
        <p:txBody>
          <a:bodyPr wrap="none">
            <a:spAutoFit/>
          </a:bodyPr>
          <a:lstStyle/>
          <a:p>
            <a:r>
              <a:rPr lang="en-US" sz="2400" dirty="0">
                <a:latin typeface="Times New Roman" pitchFamily="18" charset="0"/>
              </a:rPr>
              <a:t>*A </a:t>
            </a:r>
            <a:r>
              <a:rPr lang="en-US" sz="2400" dirty="0" err="1">
                <a:latin typeface="Times New Roman" pitchFamily="18" charset="0"/>
              </a:rPr>
              <a:t>đạt</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tiểu</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a:t>
            </a:r>
          </a:p>
        </p:txBody>
      </p:sp>
      <p:graphicFrame>
        <p:nvGraphicFramePr>
          <p:cNvPr id="17" name="Object 16"/>
          <p:cNvGraphicFramePr>
            <a:graphicFrameLocks noChangeAspect="1"/>
          </p:cNvGraphicFramePr>
          <p:nvPr>
            <p:extLst>
              <p:ext uri="{D42A27DB-BD31-4B8C-83A1-F6EECF244321}">
                <p14:modId xmlns:p14="http://schemas.microsoft.com/office/powerpoint/2010/main" val="3194738419"/>
              </p:ext>
            </p:extLst>
          </p:nvPr>
        </p:nvGraphicFramePr>
        <p:xfrm>
          <a:off x="3048000" y="6147846"/>
          <a:ext cx="4832350" cy="527050"/>
        </p:xfrm>
        <a:graphic>
          <a:graphicData uri="http://schemas.openxmlformats.org/presentationml/2006/ole">
            <mc:AlternateContent xmlns:mc="http://schemas.openxmlformats.org/markup-compatibility/2006">
              <mc:Choice xmlns:v="urn:schemas-microsoft-com:vml" Requires="v">
                <p:oleObj spid="_x0000_s8298" name="Equation" r:id="rId16" imgW="2361960" imgH="253800" progId="Equation.3">
                  <p:embed/>
                </p:oleObj>
              </mc:Choice>
              <mc:Fallback>
                <p:oleObj name="Equation" r:id="rId16" imgW="2361960" imgH="253800" progId="Equation.3">
                  <p:embed/>
                  <p:pic>
                    <p:nvPicPr>
                      <p:cNvPr id="0" name="Object 23"/>
                      <p:cNvPicPr>
                        <a:picLocks noChangeAspect="1" noChangeArrowheads="1"/>
                      </p:cNvPicPr>
                      <p:nvPr/>
                    </p:nvPicPr>
                    <p:blipFill>
                      <a:blip r:embed="rId17"/>
                      <a:srcRect/>
                      <a:stretch>
                        <a:fillRect/>
                      </a:stretch>
                    </p:blipFill>
                    <p:spPr bwMode="auto">
                      <a:xfrm>
                        <a:off x="3048000" y="6147846"/>
                        <a:ext cx="48323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4"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2. TỔNG HỢP DAO ĐỘNG </a:t>
            </a:r>
            <a:endParaRPr lang="en-US" sz="3000" dirty="0">
              <a:latin typeface="Times New Roman" pitchFamily="18" charset="0"/>
              <a:cs typeface="Times New Roman" pitchFamily="18" charset="0"/>
            </a:endParaRPr>
          </a:p>
        </p:txBody>
      </p:sp>
      <p:sp>
        <p:nvSpPr>
          <p:cNvPr id="2" name="Rectangle 1"/>
          <p:cNvSpPr/>
          <p:nvPr/>
        </p:nvSpPr>
        <p:spPr>
          <a:xfrm>
            <a:off x="76200" y="769203"/>
            <a:ext cx="8991600" cy="461665"/>
          </a:xfrm>
          <a:prstGeom prst="rect">
            <a:avLst/>
          </a:prstGeom>
        </p:spPr>
        <p:txBody>
          <a:bodyPr wrap="square">
            <a:spAutoFit/>
          </a:bodyPr>
          <a:lstStyle/>
          <a:p>
            <a:r>
              <a:rPr lang="en-US" sz="2400" b="1" dirty="0">
                <a:solidFill>
                  <a:schemeClr val="hlink"/>
                </a:solidFill>
                <a:latin typeface="Times New Roman" pitchFamily="18" charset="0"/>
              </a:rPr>
              <a:t>2. </a:t>
            </a:r>
            <a:r>
              <a:rPr lang="en-US" sz="2400" b="1" dirty="0" err="1">
                <a:solidFill>
                  <a:schemeClr val="hlink"/>
                </a:solidFill>
                <a:latin typeface="Times New Roman" pitchFamily="18" charset="0"/>
              </a:rPr>
              <a:t>Tổng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hợp</a:t>
            </a:r>
            <a:r>
              <a:rPr lang="en-US" sz="2400" b="1" dirty="0">
                <a:solidFill>
                  <a:schemeClr val="hlink"/>
                </a:solidFill>
                <a:latin typeface="Times New Roman" pitchFamily="18" charset="0"/>
              </a:rPr>
              <a:t> 2 </a:t>
            </a:r>
            <a:r>
              <a:rPr lang="en-US" sz="2400" b="1" dirty="0" err="1">
                <a:solidFill>
                  <a:schemeClr val="hlink"/>
                </a:solidFill>
                <a:latin typeface="Times New Roman" pitchFamily="18" charset="0"/>
              </a:rPr>
              <a:t>dao</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động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điều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hòa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cùng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tần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số</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có</a:t>
            </a:r>
            <a:r>
              <a:rPr lang="en-US" sz="2400" b="1" dirty="0">
                <a:solidFill>
                  <a:schemeClr val="hlink"/>
                </a:solidFill>
                <a:latin typeface="Times New Roman" pitchFamily="18" charset="0"/>
              </a:rPr>
              <a:t> </a:t>
            </a:r>
            <a:r>
              <a:rPr lang="en-US" sz="2400" b="1" dirty="0" err="1" smtClean="0">
                <a:solidFill>
                  <a:schemeClr val="hlink"/>
                </a:solidFill>
                <a:latin typeface="Times New Roman" pitchFamily="18" charset="0"/>
              </a:rPr>
              <a:t>phương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vuông</a:t>
            </a:r>
            <a:r>
              <a:rPr lang="en-US" sz="2400" b="1" dirty="0" smtClean="0">
                <a:solidFill>
                  <a:schemeClr val="hlink"/>
                </a:solidFill>
                <a:latin typeface="Times New Roman" pitchFamily="18" charset="0"/>
              </a:rPr>
              <a:t> </a:t>
            </a:r>
            <a:r>
              <a:rPr lang="en-US" sz="2400" b="1" dirty="0" err="1">
                <a:solidFill>
                  <a:schemeClr val="hlink"/>
                </a:solidFill>
                <a:latin typeface="Times New Roman" pitchFamily="18" charset="0"/>
              </a:rPr>
              <a:t>góc</a:t>
            </a:r>
            <a:endParaRPr lang="en-US" sz="2400" b="1" dirty="0">
              <a:solidFill>
                <a:schemeClr val="hlink"/>
              </a:solidFill>
              <a:latin typeface="Times New Roman" pitchFamily="18" charset="0"/>
            </a:endParaRPr>
          </a:p>
        </p:txBody>
      </p:sp>
      <p:pic>
        <p:nvPicPr>
          <p:cNvPr id="6" name="Picture 13" descr="Lox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912" y="1230868"/>
            <a:ext cx="3290887" cy="30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 y="1219201"/>
            <a:ext cx="4028667" cy="461665"/>
          </a:xfrm>
          <a:prstGeom prst="rect">
            <a:avLst/>
          </a:prstGeom>
        </p:spPr>
        <p:txBody>
          <a:bodyPr wrap="none">
            <a:spAutoFit/>
          </a:bodyPr>
          <a:lstStyle/>
          <a:p>
            <a:r>
              <a:rPr lang="en-US" sz="2400" dirty="0" err="1">
                <a:latin typeface="Times New Roman" pitchFamily="18" charset="0"/>
              </a:rPr>
              <a:t>Xét</a:t>
            </a:r>
            <a:r>
              <a:rPr lang="en-US" sz="2400" dirty="0">
                <a:latin typeface="Times New Roman" pitchFamily="18" charset="0"/>
              </a:rPr>
              <a:t> 2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hòa</a:t>
            </a:r>
            <a:r>
              <a:rPr lang="en-US" sz="2400" dirty="0">
                <a:latin typeface="Times New Roman" pitchFamily="18" charset="0"/>
              </a:rPr>
              <a:t> x </a:t>
            </a:r>
            <a:r>
              <a:rPr lang="en-US" sz="2400" dirty="0" err="1">
                <a:latin typeface="Times New Roman" pitchFamily="18" charset="0"/>
              </a:rPr>
              <a:t>và</a:t>
            </a:r>
            <a:r>
              <a:rPr lang="en-US" sz="2400" dirty="0">
                <a:latin typeface="Times New Roman" pitchFamily="18" charset="0"/>
              </a:rPr>
              <a:t> y</a:t>
            </a:r>
          </a:p>
        </p:txBody>
      </p:sp>
      <p:graphicFrame>
        <p:nvGraphicFramePr>
          <p:cNvPr id="7" name="Object 6"/>
          <p:cNvGraphicFramePr>
            <a:graphicFrameLocks noChangeAspect="1"/>
          </p:cNvGraphicFramePr>
          <p:nvPr>
            <p:extLst>
              <p:ext uri="{D42A27DB-BD31-4B8C-83A1-F6EECF244321}">
                <p14:modId xmlns:p14="http://schemas.microsoft.com/office/powerpoint/2010/main" val="2856336965"/>
              </p:ext>
            </p:extLst>
          </p:nvPr>
        </p:nvGraphicFramePr>
        <p:xfrm>
          <a:off x="1957388" y="1689100"/>
          <a:ext cx="2305050" cy="436563"/>
        </p:xfrm>
        <a:graphic>
          <a:graphicData uri="http://schemas.openxmlformats.org/presentationml/2006/ole">
            <mc:AlternateContent xmlns:mc="http://schemas.openxmlformats.org/markup-compatibility/2006">
              <mc:Choice xmlns:v="urn:schemas-microsoft-com:vml" Requires="v">
                <p:oleObj spid="_x0000_s9260" name="Equation" r:id="rId4" imgW="1143000" imgH="215640" progId="Equation.3">
                  <p:embed/>
                </p:oleObj>
              </mc:Choice>
              <mc:Fallback>
                <p:oleObj name="Equation" r:id="rId4" imgW="1143000" imgH="215640" progId="Equation.3">
                  <p:embed/>
                  <p:pic>
                    <p:nvPicPr>
                      <p:cNvPr id="0" name="Object 4"/>
                      <p:cNvPicPr>
                        <a:picLocks noChangeAspect="1" noChangeArrowheads="1"/>
                      </p:cNvPicPr>
                      <p:nvPr/>
                    </p:nvPicPr>
                    <p:blipFill>
                      <a:blip r:embed="rId5"/>
                      <a:srcRect/>
                      <a:stretch>
                        <a:fillRect/>
                      </a:stretch>
                    </p:blipFill>
                    <p:spPr bwMode="auto">
                      <a:xfrm>
                        <a:off x="1957388" y="1689100"/>
                        <a:ext cx="23050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1243169"/>
              </p:ext>
            </p:extLst>
          </p:nvPr>
        </p:nvGraphicFramePr>
        <p:xfrm>
          <a:off x="1936750" y="2146300"/>
          <a:ext cx="2439988" cy="441325"/>
        </p:xfrm>
        <a:graphic>
          <a:graphicData uri="http://schemas.openxmlformats.org/presentationml/2006/ole">
            <mc:AlternateContent xmlns:mc="http://schemas.openxmlformats.org/markup-compatibility/2006">
              <mc:Choice xmlns:v="urn:schemas-microsoft-com:vml" Requires="v">
                <p:oleObj spid="_x0000_s9261" name="Equation" r:id="rId6" imgW="1193760" imgH="215640" progId="Equation.3">
                  <p:embed/>
                </p:oleObj>
              </mc:Choice>
              <mc:Fallback>
                <p:oleObj name="Equation" r:id="rId6" imgW="1193760" imgH="215640" progId="Equation.3">
                  <p:embed/>
                  <p:pic>
                    <p:nvPicPr>
                      <p:cNvPr id="0" name="Object 7"/>
                      <p:cNvPicPr>
                        <a:picLocks noChangeAspect="1" noChangeArrowheads="1"/>
                      </p:cNvPicPr>
                      <p:nvPr/>
                    </p:nvPicPr>
                    <p:blipFill>
                      <a:blip r:embed="rId7"/>
                      <a:srcRect/>
                      <a:stretch>
                        <a:fillRect/>
                      </a:stretch>
                    </p:blipFill>
                    <p:spPr bwMode="auto">
                      <a:xfrm>
                        <a:off x="1936750" y="2146300"/>
                        <a:ext cx="2439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228600" y="2662535"/>
            <a:ext cx="4275529" cy="461665"/>
          </a:xfrm>
          <a:prstGeom prst="rect">
            <a:avLst/>
          </a:prstGeom>
        </p:spPr>
        <p:txBody>
          <a:bodyPr wrap="none">
            <a:spAutoFit/>
          </a:bodyPr>
          <a:lstStyle/>
          <a:p>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1571950377"/>
              </p:ext>
            </p:extLst>
          </p:nvPr>
        </p:nvGraphicFramePr>
        <p:xfrm>
          <a:off x="204537" y="3352800"/>
          <a:ext cx="6324600" cy="1057275"/>
        </p:xfrm>
        <a:graphic>
          <a:graphicData uri="http://schemas.openxmlformats.org/presentationml/2006/ole">
            <mc:AlternateContent xmlns:mc="http://schemas.openxmlformats.org/markup-compatibility/2006">
              <mc:Choice xmlns:v="urn:schemas-microsoft-com:vml" Requires="v">
                <p:oleObj spid="_x0000_s9262" name="Equation" r:id="rId8" imgW="3022600" imgH="508000" progId="Equation.3">
                  <p:embed/>
                </p:oleObj>
              </mc:Choice>
              <mc:Fallback>
                <p:oleObj name="Equation" r:id="rId8" imgW="3022600" imgH="5080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537" y="3352800"/>
                        <a:ext cx="6324600" cy="10572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2. TỔNG HỢP DAO ĐỘNG </a:t>
            </a:r>
            <a:endParaRPr lang="en-US" sz="300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822276790"/>
              </p:ext>
            </p:extLst>
          </p:nvPr>
        </p:nvGraphicFramePr>
        <p:xfrm>
          <a:off x="1676400" y="762001"/>
          <a:ext cx="5562600" cy="929892"/>
        </p:xfrm>
        <a:graphic>
          <a:graphicData uri="http://schemas.openxmlformats.org/presentationml/2006/ole">
            <mc:AlternateContent xmlns:mc="http://schemas.openxmlformats.org/markup-compatibility/2006">
              <mc:Choice xmlns:v="urn:schemas-microsoft-com:vml" Requires="v">
                <p:oleObj spid="_x0000_s10315" name="Equation" r:id="rId3" imgW="3022600" imgH="508000" progId="Equation.3">
                  <p:embed/>
                </p:oleObj>
              </mc:Choice>
              <mc:Fallback>
                <p:oleObj name="Equation" r:id="rId3" imgW="3022600" imgH="5080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762001"/>
                        <a:ext cx="5562600" cy="929892"/>
                      </a:xfrm>
                      <a:prstGeom prst="rect">
                        <a:avLst/>
                      </a:prstGeom>
                      <a:noFill/>
                      <a:ln w="9525">
                        <a:solidFill>
                          <a:schemeClr val="folHlink"/>
                        </a:solidFill>
                        <a:miter lim="800000"/>
                        <a:headEnd/>
                        <a:tailEnd/>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100217887"/>
              </p:ext>
            </p:extLst>
          </p:nvPr>
        </p:nvGraphicFramePr>
        <p:xfrm>
          <a:off x="228600" y="1847850"/>
          <a:ext cx="4622800" cy="438150"/>
        </p:xfrm>
        <a:graphic>
          <a:graphicData uri="http://schemas.openxmlformats.org/presentationml/2006/ole">
            <mc:AlternateContent xmlns:mc="http://schemas.openxmlformats.org/markup-compatibility/2006">
              <mc:Choice xmlns:v="urn:schemas-microsoft-com:vml" Requires="v">
                <p:oleObj spid="_x0000_s10316" name="Equation" r:id="rId5" imgW="2311200" imgH="215640" progId="Equation.3">
                  <p:embed/>
                </p:oleObj>
              </mc:Choice>
              <mc:Fallback>
                <p:oleObj name="Equation" r:id="rId5" imgW="2311200" imgH="215640" progId="Equation.3">
                  <p:embed/>
                  <p:pic>
                    <p:nvPicPr>
                      <p:cNvPr id="0" name="Object 4"/>
                      <p:cNvPicPr>
                        <a:picLocks noChangeAspect="1" noChangeArrowheads="1"/>
                      </p:cNvPicPr>
                      <p:nvPr/>
                    </p:nvPicPr>
                    <p:blipFill>
                      <a:blip r:embed="rId6"/>
                      <a:srcRect/>
                      <a:stretch>
                        <a:fillRect/>
                      </a:stretch>
                    </p:blipFill>
                    <p:spPr bwMode="auto">
                      <a:xfrm>
                        <a:off x="228600" y="1847850"/>
                        <a:ext cx="4622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p:nvPr/>
        </p:nvSpPr>
        <p:spPr>
          <a:xfrm>
            <a:off x="228600" y="2357735"/>
            <a:ext cx="5621955" cy="461665"/>
          </a:xfrm>
          <a:prstGeom prst="rect">
            <a:avLst/>
          </a:prstGeom>
        </p:spPr>
        <p:txBody>
          <a:bodyPr wrap="square">
            <a:spAutoFit/>
          </a:bodyPr>
          <a:lstStyle/>
          <a:p>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dạng</a:t>
            </a:r>
            <a:r>
              <a:rPr lang="en-US" sz="2400" dirty="0" smtClean="0">
                <a:latin typeface="Times New Roman" pitchFamily="18" charset="0"/>
              </a:rPr>
              <a:t>:</a:t>
            </a:r>
            <a:endParaRPr lang="en-US" sz="24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645996589"/>
              </p:ext>
            </p:extLst>
          </p:nvPr>
        </p:nvGraphicFramePr>
        <p:xfrm>
          <a:off x="381000" y="2878137"/>
          <a:ext cx="5172075" cy="1008063"/>
        </p:xfrm>
        <a:graphic>
          <a:graphicData uri="http://schemas.openxmlformats.org/presentationml/2006/ole">
            <mc:AlternateContent xmlns:mc="http://schemas.openxmlformats.org/markup-compatibility/2006">
              <mc:Choice xmlns:v="urn:schemas-microsoft-com:vml" Requires="v">
                <p:oleObj spid="_x0000_s10317" name="Equation" r:id="rId7" imgW="2730500" imgH="533400" progId="Equation.3">
                  <p:embed/>
                </p:oleObj>
              </mc:Choice>
              <mc:Fallback>
                <p:oleObj name="Equation" r:id="rId7" imgW="2730500" imgH="533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2878137"/>
                        <a:ext cx="51720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 descr="dao dong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5638" y="1868060"/>
            <a:ext cx="3408362"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
          <p:cNvGraphicFramePr>
            <a:graphicFrameLocks noChangeAspect="1"/>
          </p:cNvGraphicFramePr>
          <p:nvPr>
            <p:extLst>
              <p:ext uri="{D42A27DB-BD31-4B8C-83A1-F6EECF244321}">
                <p14:modId xmlns:p14="http://schemas.microsoft.com/office/powerpoint/2010/main" val="970481999"/>
              </p:ext>
            </p:extLst>
          </p:nvPr>
        </p:nvGraphicFramePr>
        <p:xfrm>
          <a:off x="101600" y="3981450"/>
          <a:ext cx="5232400" cy="438150"/>
        </p:xfrm>
        <a:graphic>
          <a:graphicData uri="http://schemas.openxmlformats.org/presentationml/2006/ole">
            <mc:AlternateContent xmlns:mc="http://schemas.openxmlformats.org/markup-compatibility/2006">
              <mc:Choice xmlns:v="urn:schemas-microsoft-com:vml" Requires="v">
                <p:oleObj spid="_x0000_s10318" name="Equation" r:id="rId10" imgW="2616120" imgH="215640" progId="Equation.3">
                  <p:embed/>
                </p:oleObj>
              </mc:Choice>
              <mc:Fallback>
                <p:oleObj name="Equation" r:id="rId10" imgW="2616120" imgH="215640" progId="Equation.3">
                  <p:embed/>
                  <p:pic>
                    <p:nvPicPr>
                      <p:cNvPr id="0" name="Object 2"/>
                      <p:cNvPicPr>
                        <a:picLocks noChangeAspect="1" noChangeArrowheads="1"/>
                      </p:cNvPicPr>
                      <p:nvPr/>
                    </p:nvPicPr>
                    <p:blipFill>
                      <a:blip r:embed="rId11"/>
                      <a:srcRect/>
                      <a:stretch>
                        <a:fillRect/>
                      </a:stretch>
                    </p:blipFill>
                    <p:spPr bwMode="auto">
                      <a:xfrm>
                        <a:off x="101600" y="3981450"/>
                        <a:ext cx="523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228600" y="4419600"/>
            <a:ext cx="5621955" cy="461665"/>
          </a:xfrm>
          <a:prstGeom prst="rect">
            <a:avLst/>
          </a:prstGeom>
        </p:spPr>
        <p:txBody>
          <a:bodyPr wrap="square">
            <a:spAutoFit/>
          </a:bodyPr>
          <a:lstStyle/>
          <a:p>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dạng</a:t>
            </a:r>
            <a:r>
              <a:rPr lang="en-US" sz="2400" dirty="0" smtClean="0">
                <a:latin typeface="Times New Roman" pitchFamily="18" charset="0"/>
              </a:rPr>
              <a:t>:</a:t>
            </a:r>
            <a:endParaRPr lang="en-US" sz="2400" dirty="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878015946"/>
              </p:ext>
            </p:extLst>
          </p:nvPr>
        </p:nvGraphicFramePr>
        <p:xfrm>
          <a:off x="381000" y="4800600"/>
          <a:ext cx="5400675" cy="1054100"/>
        </p:xfrm>
        <a:graphic>
          <a:graphicData uri="http://schemas.openxmlformats.org/presentationml/2006/ole">
            <mc:AlternateContent xmlns:mc="http://schemas.openxmlformats.org/markup-compatibility/2006">
              <mc:Choice xmlns:v="urn:schemas-microsoft-com:vml" Requires="v">
                <p:oleObj spid="_x0000_s10319" name="Equation" r:id="rId12" imgW="2730500" imgH="533400" progId="Equation.3">
                  <p:embed/>
                </p:oleObj>
              </mc:Choice>
              <mc:Fallback>
                <p:oleObj name="Equation" r:id="rId12" imgW="2730500" imgH="5334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4800600"/>
                        <a:ext cx="540067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17" descr="dao dong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3600" y="4284662"/>
            <a:ext cx="32258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2. TỔNG HỢP DAO ĐỘNG </a:t>
            </a:r>
            <a:endParaRPr lang="en-US" sz="300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588485308"/>
              </p:ext>
            </p:extLst>
          </p:nvPr>
        </p:nvGraphicFramePr>
        <p:xfrm>
          <a:off x="23446" y="762000"/>
          <a:ext cx="5014912" cy="733425"/>
        </p:xfrm>
        <a:graphic>
          <a:graphicData uri="http://schemas.openxmlformats.org/presentationml/2006/ole">
            <mc:AlternateContent xmlns:mc="http://schemas.openxmlformats.org/markup-compatibility/2006">
              <mc:Choice xmlns:v="urn:schemas-microsoft-com:vml" Requires="v">
                <p:oleObj spid="_x0000_s11294" name="Equation" r:id="rId3" imgW="2679480" imgH="393480" progId="Equation.3">
                  <p:embed/>
                </p:oleObj>
              </mc:Choice>
              <mc:Fallback>
                <p:oleObj name="Equation" r:id="rId3" imgW="2679480" imgH="393480" progId="Equation.3">
                  <p:embed/>
                  <p:pic>
                    <p:nvPicPr>
                      <p:cNvPr id="0" name="Object 4"/>
                      <p:cNvPicPr>
                        <a:picLocks noChangeAspect="1" noChangeArrowheads="1"/>
                      </p:cNvPicPr>
                      <p:nvPr/>
                    </p:nvPicPr>
                    <p:blipFill>
                      <a:blip r:embed="rId4"/>
                      <a:srcRect/>
                      <a:stretch>
                        <a:fillRect/>
                      </a:stretch>
                    </p:blipFill>
                    <p:spPr bwMode="auto">
                      <a:xfrm>
                        <a:off x="23446" y="762000"/>
                        <a:ext cx="50149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p:cNvSpPr/>
          <p:nvPr/>
        </p:nvSpPr>
        <p:spPr>
          <a:xfrm>
            <a:off x="76200" y="1371600"/>
            <a:ext cx="6648736" cy="461665"/>
          </a:xfrm>
          <a:prstGeom prst="rect">
            <a:avLst/>
          </a:prstGeom>
        </p:spPr>
        <p:txBody>
          <a:bodyPr wrap="square">
            <a:spAutoFit/>
          </a:bodyPr>
          <a:lstStyle/>
          <a:p>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dạng</a:t>
            </a:r>
            <a:r>
              <a:rPr lang="en-US" sz="2400" dirty="0">
                <a:latin typeface="Times New Roman" pitchFamily="18" charset="0"/>
              </a:rPr>
              <a:t> </a:t>
            </a:r>
            <a:r>
              <a:rPr lang="en-US" sz="2400" dirty="0" err="1">
                <a:latin typeface="Times New Roman" pitchFamily="18" charset="0"/>
              </a:rPr>
              <a:t>elip</a:t>
            </a:r>
            <a:r>
              <a:rPr lang="en-US" sz="2400" dirty="0">
                <a:latin typeface="Times New Roman" pitchFamily="18" charset="0"/>
              </a:rPr>
              <a:t> </a:t>
            </a:r>
            <a:r>
              <a:rPr lang="en-US" sz="2400" dirty="0" err="1">
                <a:latin typeface="Times New Roman" pitchFamily="18" charset="0"/>
              </a:rPr>
              <a:t>chính</a:t>
            </a:r>
            <a:r>
              <a:rPr lang="en-US" sz="2400" dirty="0">
                <a:latin typeface="Times New Roman" pitchFamily="18" charset="0"/>
              </a:rPr>
              <a:t> </a:t>
            </a:r>
            <a:r>
              <a:rPr lang="en-US" sz="2400" dirty="0" err="1">
                <a:latin typeface="Times New Roman" pitchFamily="18" charset="0"/>
              </a:rPr>
              <a:t>tắc</a:t>
            </a:r>
            <a:r>
              <a:rPr lang="en-US" sz="2400" dirty="0">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774732570"/>
              </p:ext>
            </p:extLst>
          </p:nvPr>
        </p:nvGraphicFramePr>
        <p:xfrm>
          <a:off x="2933700" y="1851025"/>
          <a:ext cx="1714500" cy="1044575"/>
        </p:xfrm>
        <a:graphic>
          <a:graphicData uri="http://schemas.openxmlformats.org/presentationml/2006/ole">
            <mc:AlternateContent xmlns:mc="http://schemas.openxmlformats.org/markup-compatibility/2006">
              <mc:Choice xmlns:v="urn:schemas-microsoft-com:vml" Requires="v">
                <p:oleObj spid="_x0000_s11295" name="Equation" r:id="rId5" imgW="876300" imgH="533400" progId="Equation.3">
                  <p:embed/>
                </p:oleObj>
              </mc:Choice>
              <mc:Fallback>
                <p:oleObj name="Equation" r:id="rId5" imgW="876300" imgH="533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700" y="1851025"/>
                        <a:ext cx="17145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0" y="2971800"/>
            <a:ext cx="8915400" cy="461665"/>
          </a:xfrm>
          <a:prstGeom prst="rect">
            <a:avLst/>
          </a:prstGeom>
        </p:spPr>
        <p:txBody>
          <a:bodyPr wrap="square">
            <a:spAutoFit/>
          </a:bodyPr>
          <a:lstStyle/>
          <a:p>
            <a:r>
              <a:rPr lang="en-US" sz="2400" dirty="0" err="1">
                <a:latin typeface="Times New Roman" pitchFamily="18" charset="0"/>
              </a:rPr>
              <a:t>Đặc</a:t>
            </a:r>
            <a:r>
              <a:rPr lang="en-US" sz="2400" dirty="0">
                <a:latin typeface="Times New Roman" pitchFamily="18" charset="0"/>
              </a:rPr>
              <a:t> </a:t>
            </a:r>
            <a:r>
              <a:rPr lang="en-US" sz="2400" dirty="0" err="1">
                <a:latin typeface="Times New Roman" pitchFamily="18" charset="0"/>
              </a:rPr>
              <a:t>biệt</a:t>
            </a:r>
            <a:r>
              <a:rPr lang="en-US" sz="2400" dirty="0">
                <a:latin typeface="Times New Roman" pitchFamily="18" charset="0"/>
              </a:rPr>
              <a:t> </a:t>
            </a:r>
            <a:r>
              <a:rPr lang="en-US" sz="2400" dirty="0" err="1">
                <a:latin typeface="Times New Roman" pitchFamily="18" charset="0"/>
              </a:rPr>
              <a:t>nếu</a:t>
            </a:r>
            <a:r>
              <a:rPr lang="en-US" sz="2400" dirty="0">
                <a:latin typeface="Times New Roman" pitchFamily="18" charset="0"/>
              </a:rPr>
              <a:t> A</a:t>
            </a:r>
            <a:r>
              <a:rPr lang="en-US" sz="2400" baseline="-25000" dirty="0">
                <a:latin typeface="Times New Roman" pitchFamily="18" charset="0"/>
              </a:rPr>
              <a:t>1</a:t>
            </a:r>
            <a:r>
              <a:rPr lang="en-US" sz="2400" dirty="0">
                <a:latin typeface="Times New Roman" pitchFamily="18" charset="0"/>
              </a:rPr>
              <a:t> = A</a:t>
            </a:r>
            <a:r>
              <a:rPr lang="en-US" sz="2400" baseline="-25000" dirty="0">
                <a:latin typeface="Times New Roman" pitchFamily="18" charset="0"/>
              </a:rPr>
              <a:t>2</a:t>
            </a:r>
            <a:r>
              <a:rPr lang="en-US" sz="2400" dirty="0">
                <a:latin typeface="Times New Roman" pitchFamily="18" charset="0"/>
              </a:rPr>
              <a:t> </a:t>
            </a:r>
            <a:r>
              <a:rPr lang="en-US" sz="2400" dirty="0" err="1">
                <a:latin typeface="Times New Roman" pitchFamily="18" charset="0"/>
              </a:rPr>
              <a:t>quỹ</a:t>
            </a:r>
            <a:r>
              <a:rPr lang="en-US" sz="2400" dirty="0">
                <a:latin typeface="Times New Roman" pitchFamily="18" charset="0"/>
              </a:rPr>
              <a:t> </a:t>
            </a:r>
            <a:r>
              <a:rPr lang="en-US" sz="2400" dirty="0" err="1">
                <a:latin typeface="Times New Roman" pitchFamily="18" charset="0"/>
              </a:rPr>
              <a:t>đạo</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đường</a:t>
            </a:r>
            <a:r>
              <a:rPr lang="en-US" sz="2400" dirty="0">
                <a:latin typeface="Times New Roman" pitchFamily="18" charset="0"/>
              </a:rPr>
              <a:t> </a:t>
            </a:r>
            <a:r>
              <a:rPr lang="en-US" sz="2400" dirty="0" err="1">
                <a:latin typeface="Times New Roman" pitchFamily="18" charset="0"/>
              </a:rPr>
              <a:t>tròn</a:t>
            </a:r>
            <a:endParaRPr lang="en-US" sz="2400" dirty="0">
              <a:latin typeface="Times New Roman" pitchFamily="18" charset="0"/>
            </a:endParaRPr>
          </a:p>
        </p:txBody>
      </p:sp>
      <p:pic>
        <p:nvPicPr>
          <p:cNvPr id="8" name="Picture 10" descr="dao dong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399" y="3505200"/>
            <a:ext cx="2926699"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dao dong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3505200"/>
            <a:ext cx="2743200" cy="247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3. SÓNG</a:t>
            </a:r>
            <a:endParaRPr lang="en-US" sz="3000" dirty="0">
              <a:latin typeface="Times New Roman" pitchFamily="18" charset="0"/>
              <a:cs typeface="Times New Roman" pitchFamily="18" charset="0"/>
            </a:endParaRPr>
          </a:p>
        </p:txBody>
      </p:sp>
      <p:sp>
        <p:nvSpPr>
          <p:cNvPr id="2" name="Rectangle 1"/>
          <p:cNvSpPr/>
          <p:nvPr/>
        </p:nvSpPr>
        <p:spPr>
          <a:xfrm>
            <a:off x="152400" y="762000"/>
            <a:ext cx="5807961" cy="424732"/>
          </a:xfrm>
          <a:prstGeom prst="rect">
            <a:avLst/>
          </a:prstGeom>
        </p:spPr>
        <p:txBody>
          <a:bodyPr wrap="square">
            <a:spAutoFit/>
          </a:bodyPr>
          <a:lstStyle/>
          <a:p>
            <a:pPr marL="660400" indent="-660400">
              <a:lnSpc>
                <a:spcPct val="90000"/>
              </a:lnSpc>
            </a:pPr>
            <a:r>
              <a:rPr lang="en-US" sz="2400" b="1" i="1" dirty="0" smtClean="0">
                <a:latin typeface="Times New Roman" pitchFamily="18" charset="0"/>
              </a:rPr>
              <a:t>I. </a:t>
            </a:r>
            <a:r>
              <a:rPr lang="en-US" sz="2400" b="1" i="1" dirty="0" err="1">
                <a:latin typeface="Times New Roman" pitchFamily="18" charset="0"/>
              </a:rPr>
              <a:t>Một</a:t>
            </a:r>
            <a:r>
              <a:rPr lang="en-US" sz="2400" b="1" i="1" dirty="0">
                <a:latin typeface="Times New Roman" pitchFamily="18" charset="0"/>
              </a:rPr>
              <a:t> </a:t>
            </a:r>
            <a:r>
              <a:rPr lang="en-US" sz="2400" b="1" i="1" dirty="0" err="1">
                <a:latin typeface="Times New Roman" pitchFamily="18" charset="0"/>
              </a:rPr>
              <a:t>số</a:t>
            </a:r>
            <a:r>
              <a:rPr lang="en-US" sz="2400" b="1" i="1" dirty="0">
                <a:latin typeface="Times New Roman" pitchFamily="18" charset="0"/>
              </a:rPr>
              <a:t> </a:t>
            </a:r>
            <a:r>
              <a:rPr lang="en-US" sz="2400" b="1" i="1" dirty="0" err="1">
                <a:latin typeface="Times New Roman" pitchFamily="18" charset="0"/>
              </a:rPr>
              <a:t>khái</a:t>
            </a:r>
            <a:r>
              <a:rPr lang="en-US" sz="2400" b="1" i="1" dirty="0">
                <a:latin typeface="Times New Roman" pitchFamily="18" charset="0"/>
              </a:rPr>
              <a:t> </a:t>
            </a:r>
            <a:r>
              <a:rPr lang="en-US" sz="2400" b="1" i="1" dirty="0" err="1">
                <a:latin typeface="Times New Roman" pitchFamily="18" charset="0"/>
              </a:rPr>
              <a:t>niệm</a:t>
            </a:r>
            <a:r>
              <a:rPr lang="en-US" sz="2400" b="1" i="1" dirty="0">
                <a:latin typeface="Times New Roman" pitchFamily="18" charset="0"/>
              </a:rPr>
              <a:t> </a:t>
            </a:r>
            <a:r>
              <a:rPr lang="en-US" sz="2400" b="1" i="1" dirty="0" err="1">
                <a:latin typeface="Times New Roman" pitchFamily="18" charset="0"/>
              </a:rPr>
              <a:t>cơ</a:t>
            </a:r>
            <a:r>
              <a:rPr lang="en-US" sz="2400" b="1" i="1" dirty="0">
                <a:latin typeface="Times New Roman" pitchFamily="18" charset="0"/>
              </a:rPr>
              <a:t> </a:t>
            </a:r>
            <a:r>
              <a:rPr lang="en-US" sz="2400" b="1" i="1" dirty="0" err="1">
                <a:latin typeface="Times New Roman" pitchFamily="18" charset="0"/>
              </a:rPr>
              <a:t>bản</a:t>
            </a:r>
            <a:endParaRPr lang="en-US" sz="2400" b="1" i="1" dirty="0">
              <a:latin typeface="Times New Roman" pitchFamily="18" charset="0"/>
            </a:endParaRPr>
          </a:p>
        </p:txBody>
      </p:sp>
      <p:sp>
        <p:nvSpPr>
          <p:cNvPr id="3" name="Rectangle 2"/>
          <p:cNvSpPr/>
          <p:nvPr/>
        </p:nvSpPr>
        <p:spPr>
          <a:xfrm>
            <a:off x="152400" y="1186732"/>
            <a:ext cx="6553200" cy="424732"/>
          </a:xfrm>
          <a:prstGeom prst="rect">
            <a:avLst/>
          </a:prstGeom>
        </p:spPr>
        <p:txBody>
          <a:bodyPr wrap="square">
            <a:spAutoFit/>
          </a:bodyPr>
          <a:lstStyle/>
          <a:p>
            <a:pPr marL="660400" indent="-660400">
              <a:lnSpc>
                <a:spcPct val="90000"/>
              </a:lnSpc>
            </a:pPr>
            <a:r>
              <a:rPr lang="en-US" sz="2400" i="1" dirty="0" err="1">
                <a:solidFill>
                  <a:schemeClr val="folHlink"/>
                </a:solidFill>
                <a:latin typeface="Times New Roman" pitchFamily="18" charset="0"/>
              </a:rPr>
              <a:t>Định</a:t>
            </a:r>
            <a:r>
              <a:rPr lang="en-US" sz="2400" i="1" dirty="0">
                <a:solidFill>
                  <a:schemeClr val="folHlink"/>
                </a:solidFill>
                <a:latin typeface="Times New Roman" pitchFamily="18" charset="0"/>
              </a:rPr>
              <a:t> </a:t>
            </a:r>
            <a:r>
              <a:rPr lang="en-US" sz="2400" i="1" dirty="0" err="1">
                <a:solidFill>
                  <a:schemeClr val="folHlink"/>
                </a:solidFill>
                <a:latin typeface="Times New Roman" pitchFamily="18" charset="0"/>
              </a:rPr>
              <a:t>nghĩa</a:t>
            </a:r>
            <a:r>
              <a:rPr lang="en-US" sz="2400" dirty="0">
                <a:latin typeface="Times New Roman" pitchFamily="18" charset="0"/>
              </a:rPr>
              <a:t>: </a:t>
            </a:r>
            <a:r>
              <a:rPr lang="en-US" sz="2400" i="1" dirty="0" err="1" smtClean="0">
                <a:solidFill>
                  <a:schemeClr val="folHlink"/>
                </a:solidFill>
                <a:latin typeface="Times New Roman" pitchFamily="18" charset="0"/>
              </a:rPr>
              <a:t>Sóng</a:t>
            </a:r>
            <a:r>
              <a:rPr lang="en-US" sz="2400" i="1" dirty="0" smtClean="0">
                <a:solidFill>
                  <a:schemeClr val="folHlink"/>
                </a:solidFill>
                <a:latin typeface="Times New Roman" pitchFamily="18" charset="0"/>
              </a:rPr>
              <a:t> </a:t>
            </a:r>
            <a:r>
              <a:rPr lang="en-US" sz="2400" i="1" dirty="0" err="1" smtClean="0">
                <a:solidFill>
                  <a:schemeClr val="folHlink"/>
                </a:solidFill>
                <a:latin typeface="Times New Roman" pitchFamily="18" charset="0"/>
              </a:rPr>
              <a:t>là</a:t>
            </a:r>
            <a:r>
              <a:rPr lang="en-US" sz="2400" i="1" dirty="0" smtClean="0">
                <a:solidFill>
                  <a:schemeClr val="folHlink"/>
                </a:solidFill>
                <a:latin typeface="Times New Roman" pitchFamily="18" charset="0"/>
              </a:rPr>
              <a:t> </a:t>
            </a:r>
            <a:r>
              <a:rPr lang="en-US" sz="2400" i="1" dirty="0" err="1" smtClean="0">
                <a:solidFill>
                  <a:schemeClr val="folHlink"/>
                </a:solidFill>
                <a:latin typeface="Times New Roman" pitchFamily="18" charset="0"/>
              </a:rPr>
              <a:t>sự</a:t>
            </a:r>
            <a:r>
              <a:rPr lang="en-US" sz="2400" i="1" dirty="0" smtClean="0">
                <a:solidFill>
                  <a:schemeClr val="folHlink"/>
                </a:solidFill>
                <a:latin typeface="Times New Roman" pitchFamily="18" charset="0"/>
              </a:rPr>
              <a:t> </a:t>
            </a:r>
            <a:r>
              <a:rPr lang="en-US" sz="2400" i="1" dirty="0" err="1" smtClean="0">
                <a:solidFill>
                  <a:schemeClr val="folHlink"/>
                </a:solidFill>
                <a:latin typeface="Times New Roman" pitchFamily="18" charset="0"/>
              </a:rPr>
              <a:t>truyền</a:t>
            </a:r>
            <a:r>
              <a:rPr lang="en-US" sz="2400" i="1" dirty="0" smtClean="0">
                <a:solidFill>
                  <a:schemeClr val="folHlink"/>
                </a:solidFill>
                <a:latin typeface="Times New Roman" pitchFamily="18" charset="0"/>
              </a:rPr>
              <a:t> </a:t>
            </a:r>
            <a:r>
              <a:rPr lang="en-US" sz="2400" i="1" dirty="0" err="1" smtClean="0">
                <a:solidFill>
                  <a:schemeClr val="folHlink"/>
                </a:solidFill>
                <a:latin typeface="Times New Roman" pitchFamily="18" charset="0"/>
              </a:rPr>
              <a:t>pha</a:t>
            </a:r>
            <a:r>
              <a:rPr lang="en-US" sz="2400" i="1" dirty="0" smtClean="0">
                <a:solidFill>
                  <a:schemeClr val="folHlink"/>
                </a:solidFill>
                <a:latin typeface="Times New Roman" pitchFamily="18" charset="0"/>
              </a:rPr>
              <a:t> </a:t>
            </a:r>
            <a:r>
              <a:rPr lang="en-US" sz="2400" i="1" dirty="0" err="1" smtClean="0">
                <a:solidFill>
                  <a:schemeClr val="folHlink"/>
                </a:solidFill>
                <a:latin typeface="Times New Roman" pitchFamily="18" charset="0"/>
              </a:rPr>
              <a:t>dao</a:t>
            </a:r>
            <a:r>
              <a:rPr lang="en-US" sz="2400" i="1" dirty="0" smtClean="0">
                <a:solidFill>
                  <a:schemeClr val="folHlink"/>
                </a:solidFill>
                <a:latin typeface="Times New Roman" pitchFamily="18" charset="0"/>
              </a:rPr>
              <a:t> </a:t>
            </a:r>
            <a:r>
              <a:rPr lang="en-US" sz="2400" i="1" dirty="0" err="1" smtClean="0">
                <a:solidFill>
                  <a:schemeClr val="folHlink"/>
                </a:solidFill>
                <a:latin typeface="Times New Roman" pitchFamily="18" charset="0"/>
              </a:rPr>
              <a:t>động</a:t>
            </a:r>
            <a:r>
              <a:rPr lang="en-US" sz="2400" i="1" dirty="0" smtClean="0">
                <a:solidFill>
                  <a:schemeClr val="folHlink"/>
                </a:solidFill>
                <a:latin typeface="Times New Roman" pitchFamily="18" charset="0"/>
              </a:rPr>
              <a:t>.</a:t>
            </a:r>
            <a:endParaRPr lang="en-US" sz="2400" i="1" dirty="0">
              <a:solidFill>
                <a:schemeClr val="folHlink"/>
              </a:solidFill>
              <a:latin typeface="Times New Roman" pitchFamily="18" charset="0"/>
            </a:endParaRPr>
          </a:p>
        </p:txBody>
      </p:sp>
      <p:sp>
        <p:nvSpPr>
          <p:cNvPr id="6" name="Rectangle 5"/>
          <p:cNvSpPr/>
          <p:nvPr/>
        </p:nvSpPr>
        <p:spPr>
          <a:xfrm>
            <a:off x="152400" y="1757470"/>
            <a:ext cx="8839200" cy="757130"/>
          </a:xfrm>
          <a:prstGeom prst="rect">
            <a:avLst/>
          </a:prstGeom>
        </p:spPr>
        <p:txBody>
          <a:bodyPr wrap="square">
            <a:spAutoFit/>
          </a:bodyPr>
          <a:lstStyle/>
          <a:p>
            <a:pPr>
              <a:lnSpc>
                <a:spcPct val="90000"/>
              </a:lnSpc>
            </a:pP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ngang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là</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có</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phương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dao</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động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của</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các</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phần</a:t>
            </a:r>
            <a:r>
              <a:rPr lang="en-US" sz="2400" dirty="0">
                <a:solidFill>
                  <a:schemeClr val="folHlink"/>
                </a:solidFill>
                <a:latin typeface="Times New Roman" pitchFamily="18" charset="0"/>
              </a:rPr>
              <a:t> </a:t>
            </a:r>
            <a:r>
              <a:rPr lang="en-US" sz="2400" dirty="0" err="1" smtClean="0">
                <a:solidFill>
                  <a:schemeClr val="folHlink"/>
                </a:solidFill>
                <a:latin typeface="Times New Roman" pitchFamily="18" charset="0"/>
              </a:rPr>
              <a:t>tử</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vuông</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góc</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với</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phương</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truyền</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sóng</a:t>
            </a:r>
            <a:r>
              <a:rPr lang="en-US" sz="2400" dirty="0">
                <a:solidFill>
                  <a:schemeClr val="folHlink"/>
                </a:solidFill>
                <a:latin typeface="Times New Roman" pitchFamily="18" charset="0"/>
              </a:rPr>
              <a:t>.</a:t>
            </a:r>
          </a:p>
        </p:txBody>
      </p:sp>
      <p:sp>
        <p:nvSpPr>
          <p:cNvPr id="7" name="Rectangle 6"/>
          <p:cNvSpPr/>
          <p:nvPr/>
        </p:nvSpPr>
        <p:spPr>
          <a:xfrm>
            <a:off x="152400" y="2519470"/>
            <a:ext cx="8839200" cy="757130"/>
          </a:xfrm>
          <a:prstGeom prst="rect">
            <a:avLst/>
          </a:prstGeom>
        </p:spPr>
        <p:txBody>
          <a:bodyPr wrap="square">
            <a:spAutoFit/>
          </a:bodyPr>
          <a:lstStyle/>
          <a:p>
            <a:pPr>
              <a:lnSpc>
                <a:spcPct val="90000"/>
              </a:lnSpc>
            </a:pP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smtClean="0">
                <a:solidFill>
                  <a:schemeClr val="folHlink"/>
                </a:solidFill>
                <a:latin typeface="Times New Roman" pitchFamily="18" charset="0"/>
              </a:rPr>
              <a:t>dọc</a:t>
            </a:r>
            <a:r>
              <a:rPr lang="en-US" sz="2400" dirty="0" smtClean="0">
                <a:solidFill>
                  <a:schemeClr val="folHlink"/>
                </a:solidFill>
                <a:latin typeface="Times New Roman" pitchFamily="18" charset="0"/>
              </a:rPr>
              <a:t> </a:t>
            </a:r>
            <a:r>
              <a:rPr lang="en-US" sz="2400" dirty="0" err="1">
                <a:solidFill>
                  <a:schemeClr val="folHlink"/>
                </a:solidFill>
                <a:latin typeface="Times New Roman" pitchFamily="18" charset="0"/>
              </a:rPr>
              <a:t>là</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có</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phương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dao</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động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của</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các</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phần</a:t>
            </a:r>
            <a:r>
              <a:rPr lang="en-US" sz="2400" dirty="0">
                <a:solidFill>
                  <a:schemeClr val="folHlink"/>
                </a:solidFill>
                <a:latin typeface="Times New Roman" pitchFamily="18" charset="0"/>
              </a:rPr>
              <a:t> </a:t>
            </a:r>
            <a:r>
              <a:rPr lang="en-US" sz="2400" dirty="0" err="1" smtClean="0">
                <a:solidFill>
                  <a:schemeClr val="folHlink"/>
                </a:solidFill>
                <a:latin typeface="Times New Roman" pitchFamily="18" charset="0"/>
              </a:rPr>
              <a:t>tử</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trùng</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với</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phương</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truyền</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sóng</a:t>
            </a:r>
            <a:r>
              <a:rPr lang="en-US" sz="2400" dirty="0">
                <a:solidFill>
                  <a:schemeClr val="folHlink"/>
                </a:solidFill>
                <a:latin typeface="Times New Roman" pitchFamily="18" charset="0"/>
              </a:rPr>
              <a:t>.</a:t>
            </a:r>
          </a:p>
        </p:txBody>
      </p:sp>
      <p:sp>
        <p:nvSpPr>
          <p:cNvPr id="8" name="Rectangle 7"/>
          <p:cNvSpPr/>
          <p:nvPr/>
        </p:nvSpPr>
        <p:spPr>
          <a:xfrm>
            <a:off x="76200" y="3461468"/>
            <a:ext cx="8915400" cy="424732"/>
          </a:xfrm>
          <a:prstGeom prst="rect">
            <a:avLst/>
          </a:prstGeom>
        </p:spPr>
        <p:txBody>
          <a:bodyPr wrap="square">
            <a:spAutoFit/>
          </a:bodyPr>
          <a:lstStyle/>
          <a:p>
            <a:pPr marL="660400" indent="-660400">
              <a:lnSpc>
                <a:spcPct val="90000"/>
              </a:lnSpc>
            </a:pP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quỹ</a:t>
            </a:r>
            <a:r>
              <a:rPr lang="en-US" sz="2400" dirty="0">
                <a:latin typeface="Times New Roman" pitchFamily="18" charset="0"/>
              </a:rPr>
              <a:t> </a:t>
            </a:r>
            <a:r>
              <a:rPr lang="en-US" sz="2400" dirty="0" err="1">
                <a:latin typeface="Times New Roman" pitchFamily="18" charset="0"/>
              </a:rPr>
              <a:t>tích</a:t>
            </a:r>
            <a:r>
              <a:rPr lang="en-US" sz="2400" dirty="0">
                <a:latin typeface="Times New Roman" pitchFamily="18" charset="0"/>
              </a:rPr>
              <a:t> </a:t>
            </a:r>
            <a:r>
              <a:rPr lang="en-US" sz="2400" dirty="0" err="1">
                <a:latin typeface="Times New Roman" pitchFamily="18" charset="0"/>
              </a:rPr>
              <a:t>những</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a:t>
            </a:r>
            <a:r>
              <a:rPr lang="en-US" sz="2400" dirty="0" err="1">
                <a:latin typeface="Times New Roman" pitchFamily="18" charset="0"/>
              </a:rPr>
              <a:t>cùng</a:t>
            </a:r>
            <a:r>
              <a:rPr lang="en-US" sz="2400" dirty="0">
                <a:latin typeface="Times New Roman" pitchFamily="18" charset="0"/>
              </a:rPr>
              <a:t> </a:t>
            </a:r>
            <a:r>
              <a:rPr lang="en-US" sz="2400" dirty="0" err="1">
                <a:latin typeface="Times New Roman" pitchFamily="18" charset="0"/>
              </a:rPr>
              <a:t>giá</a:t>
            </a:r>
            <a:r>
              <a:rPr lang="en-US" sz="2400" dirty="0">
                <a:latin typeface="Times New Roman" pitchFamily="18" charset="0"/>
              </a:rPr>
              <a:t> </a:t>
            </a:r>
            <a:r>
              <a:rPr lang="en-US" sz="2400" dirty="0" err="1">
                <a:latin typeface="Times New Roman" pitchFamily="18" charset="0"/>
              </a:rPr>
              <a:t>trị</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p>
        </p:txBody>
      </p:sp>
      <p:sp>
        <p:nvSpPr>
          <p:cNvPr id="9" name="Rectangle 8"/>
          <p:cNvSpPr/>
          <p:nvPr/>
        </p:nvSpPr>
        <p:spPr>
          <a:xfrm>
            <a:off x="76200" y="4045803"/>
            <a:ext cx="8915400" cy="830997"/>
          </a:xfrm>
          <a:prstGeom prst="rect">
            <a:avLst/>
          </a:prstGeom>
        </p:spPr>
        <p:txBody>
          <a:bodyPr wrap="square">
            <a:spAutoFit/>
          </a:bodyPr>
          <a:lstStyle/>
          <a:p>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đầu</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giới</a:t>
            </a:r>
            <a:r>
              <a:rPr lang="en-US" sz="2400" dirty="0">
                <a:latin typeface="Times New Roman" pitchFamily="18" charset="0"/>
              </a:rPr>
              <a:t> </a:t>
            </a:r>
            <a:r>
              <a:rPr lang="en-US" sz="2400" dirty="0" err="1">
                <a:latin typeface="Times New Roman" pitchFamily="18" charset="0"/>
              </a:rPr>
              <a:t>hạn</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a:latin typeface="Times New Roman" pitchFamily="18" charset="0"/>
              </a:rPr>
              <a:t>môi</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đã</a:t>
            </a:r>
            <a:r>
              <a:rPr lang="en-US" sz="2400" dirty="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a:latin typeface="Times New Roman" pitchFamily="18" charset="0"/>
              </a:rPr>
              <a:t>qua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a:latin typeface="Times New Roman" pitchFamily="18" charset="0"/>
              </a:rPr>
              <a:t>chưa</a:t>
            </a:r>
            <a:r>
              <a:rPr lang="en-US" sz="2400" dirty="0">
                <a:latin typeface="Times New Roman" pitchFamily="18" charset="0"/>
              </a:rPr>
              <a:t> </a:t>
            </a:r>
            <a:r>
              <a:rPr lang="en-US" sz="2400" dirty="0" err="1">
                <a:latin typeface="Times New Roman" pitchFamily="18" charset="0"/>
              </a:rPr>
              <a:t>bị</a:t>
            </a:r>
            <a:r>
              <a:rPr lang="en-US" sz="2400" dirty="0">
                <a:latin typeface="Times New Roman" pitchFamily="18" charset="0"/>
              </a:rPr>
              <a:t> </a:t>
            </a:r>
            <a:r>
              <a:rPr lang="en-US" sz="2400" dirty="0" err="1">
                <a:latin typeface="Times New Roman" pitchFamily="18" charset="0"/>
              </a:rPr>
              <a:t>kích</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đầu</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a:t>
            </a:r>
          </a:p>
        </p:txBody>
      </p:sp>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3. SÓNG</a:t>
            </a:r>
            <a:endParaRPr lang="en-US" sz="3000" dirty="0">
              <a:latin typeface="Times New Roman" pitchFamily="18" charset="0"/>
              <a:cs typeface="Times New Roman" pitchFamily="18" charset="0"/>
            </a:endParaRPr>
          </a:p>
        </p:txBody>
      </p:sp>
      <p:sp>
        <p:nvSpPr>
          <p:cNvPr id="6" name="Rectangle 5"/>
          <p:cNvSpPr/>
          <p:nvPr/>
        </p:nvSpPr>
        <p:spPr>
          <a:xfrm>
            <a:off x="152400" y="1066800"/>
            <a:ext cx="6019800" cy="830997"/>
          </a:xfrm>
          <a:prstGeom prst="rect">
            <a:avLst/>
          </a:prstGeom>
        </p:spPr>
        <p:txBody>
          <a:bodyPr wrap="square">
            <a:spAutoFit/>
          </a:bodyPr>
          <a:lstStyle/>
          <a:p>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phẳng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mặt</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đầu</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là</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mặt</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phẳng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tia</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là</a:t>
            </a:r>
            <a:r>
              <a:rPr lang="en-US" sz="2400" dirty="0">
                <a:solidFill>
                  <a:schemeClr val="folHlink"/>
                </a:solidFill>
                <a:latin typeface="Times New Roman" pitchFamily="18" charset="0"/>
              </a:rPr>
              <a:t> </a:t>
            </a:r>
            <a:r>
              <a:rPr lang="en-US" sz="2400" dirty="0" err="1" smtClean="0">
                <a:solidFill>
                  <a:schemeClr val="folHlink"/>
                </a:solidFill>
                <a:latin typeface="Times New Roman" pitchFamily="18" charset="0"/>
              </a:rPr>
              <a:t>những</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đường</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thẳng</a:t>
            </a:r>
            <a:r>
              <a:rPr lang="en-US" sz="2400" dirty="0" smtClean="0">
                <a:solidFill>
                  <a:schemeClr val="folHlink"/>
                </a:solidFill>
                <a:latin typeface="Times New Roman" pitchFamily="18" charset="0"/>
              </a:rPr>
              <a:t> </a:t>
            </a:r>
            <a:r>
              <a:rPr lang="en-US" sz="2400" dirty="0">
                <a:solidFill>
                  <a:schemeClr val="folHlink"/>
                </a:solidFill>
                <a:latin typeface="Times New Roman" pitchFamily="18" charset="0"/>
              </a:rPr>
              <a:t>song </a:t>
            </a:r>
            <a:r>
              <a:rPr lang="en-US" sz="2400" dirty="0" err="1">
                <a:solidFill>
                  <a:schemeClr val="folHlink"/>
                </a:solidFill>
                <a:latin typeface="Times New Roman" pitchFamily="18" charset="0"/>
              </a:rPr>
              <a:t>song</a:t>
            </a:r>
            <a:r>
              <a:rPr lang="en-US" sz="2400" dirty="0">
                <a:latin typeface="Times New Roman" pitchFamily="18" charset="0"/>
              </a:rPr>
              <a:t>.</a:t>
            </a:r>
          </a:p>
        </p:txBody>
      </p:sp>
      <p:pic>
        <p:nvPicPr>
          <p:cNvPr id="7" name="Picture 5" descr="song ph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011910"/>
            <a:ext cx="2381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52400" y="2743200"/>
            <a:ext cx="5715000" cy="1569660"/>
          </a:xfrm>
          <a:prstGeom prst="rect">
            <a:avLst/>
          </a:prstGeom>
        </p:spPr>
        <p:txBody>
          <a:bodyPr wrap="square">
            <a:spAutoFit/>
          </a:bodyPr>
          <a:lstStyle/>
          <a:p>
            <a:pPr algn="just"/>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cầu</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mặt</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đầu</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là</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mặt</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cầu</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trong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môi</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trường</a:t>
            </a:r>
            <a:r>
              <a:rPr lang="en-US" sz="2400" dirty="0">
                <a:solidFill>
                  <a:schemeClr val="folHlink"/>
                </a:solidFill>
                <a:latin typeface="Times New Roman" pitchFamily="18" charset="0"/>
              </a:rPr>
              <a:t> </a:t>
            </a:r>
            <a:r>
              <a:rPr lang="en-US" sz="2400" dirty="0" err="1" smtClean="0">
                <a:solidFill>
                  <a:schemeClr val="folHlink"/>
                </a:solidFill>
                <a:latin typeface="Times New Roman" pitchFamily="18" charset="0"/>
              </a:rPr>
              <a:t>đồng</a:t>
            </a:r>
            <a:r>
              <a:rPr lang="en-US" sz="2400" dirty="0" smtClean="0">
                <a:solidFill>
                  <a:schemeClr val="folHlink"/>
                </a:solidFill>
                <a:latin typeface="Times New Roman" pitchFamily="18" charset="0"/>
              </a:rPr>
              <a:t>  </a:t>
            </a:r>
            <a:r>
              <a:rPr lang="en-US" sz="2400" dirty="0" err="1">
                <a:solidFill>
                  <a:schemeClr val="folHlink"/>
                </a:solidFill>
                <a:latin typeface="Times New Roman" pitchFamily="18" charset="0"/>
              </a:rPr>
              <a:t>chất</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và</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hướng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mặt</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là</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mặt</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cầu</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có</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tâm</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là</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nguồn</a:t>
            </a:r>
            <a:r>
              <a:rPr lang="en-US" sz="2400" dirty="0">
                <a:solidFill>
                  <a:schemeClr val="folHlink"/>
                </a:solidFill>
                <a:latin typeface="Times New Roman" pitchFamily="18" charset="0"/>
              </a:rPr>
              <a:t> </a:t>
            </a:r>
            <a:r>
              <a:rPr lang="en-US" sz="2400" dirty="0" err="1" smtClean="0">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tia</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vuông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góc</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với</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mặt</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a:t>
            </a:r>
          </a:p>
        </p:txBody>
      </p:sp>
      <p:pic>
        <p:nvPicPr>
          <p:cNvPr id="9" name="Picture 4" descr="song c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743200"/>
            <a:ext cx="2287587"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3. SÓNG</a:t>
            </a:r>
            <a:endParaRPr lang="en-US" sz="3000" dirty="0">
              <a:latin typeface="Times New Roman" pitchFamily="18" charset="0"/>
              <a:cs typeface="Times New Roman" pitchFamily="18" charset="0"/>
            </a:endParaRPr>
          </a:p>
        </p:txBody>
      </p:sp>
      <p:sp>
        <p:nvSpPr>
          <p:cNvPr id="2" name="Rectangle 1"/>
          <p:cNvSpPr/>
          <p:nvPr/>
        </p:nvSpPr>
        <p:spPr>
          <a:xfrm>
            <a:off x="187568" y="990600"/>
            <a:ext cx="8727831" cy="830997"/>
          </a:xfrm>
          <a:prstGeom prst="rect">
            <a:avLst/>
          </a:prstGeom>
        </p:spPr>
        <p:txBody>
          <a:bodyPr wrap="square">
            <a:spAutoFit/>
          </a:bodyPr>
          <a:lstStyle/>
          <a:p>
            <a:pPr algn="just"/>
            <a:r>
              <a:rPr lang="en-US" sz="2400" dirty="0" err="1">
                <a:solidFill>
                  <a:schemeClr val="folHlink"/>
                </a:solidFill>
                <a:latin typeface="Times New Roman" pitchFamily="18" charset="0"/>
              </a:rPr>
              <a:t>Bước</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là</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quãng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đường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mà</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truyền</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được</a:t>
            </a:r>
            <a:r>
              <a:rPr lang="en-US" sz="2400" dirty="0">
                <a:solidFill>
                  <a:schemeClr val="folHlink"/>
                </a:solidFill>
                <a:latin typeface="Times New Roman" pitchFamily="18" charset="0"/>
              </a:rPr>
              <a:t> </a:t>
            </a:r>
            <a:r>
              <a:rPr lang="en-US" sz="2400" dirty="0" err="1" smtClean="0">
                <a:solidFill>
                  <a:schemeClr val="folHlink"/>
                </a:solidFill>
                <a:latin typeface="Times New Roman" pitchFamily="18" charset="0"/>
              </a:rPr>
              <a:t>trong</a:t>
            </a:r>
            <a:r>
              <a:rPr lang="en-US" sz="2400" dirty="0" smtClean="0">
                <a:solidFill>
                  <a:schemeClr val="folHlink"/>
                </a:solidFill>
                <a:latin typeface="Times New Roman" pitchFamily="18" charset="0"/>
              </a:rPr>
              <a:t> </a:t>
            </a:r>
            <a:r>
              <a:rPr lang="en-US" sz="2400" dirty="0" err="1" smtClean="0">
                <a:solidFill>
                  <a:schemeClr val="folHlink"/>
                </a:solidFill>
                <a:latin typeface="Times New Roman" pitchFamily="18" charset="0"/>
              </a:rPr>
              <a:t>một</a:t>
            </a:r>
            <a:r>
              <a:rPr lang="en-US" sz="2400" dirty="0" smtClean="0">
                <a:solidFill>
                  <a:schemeClr val="folHlink"/>
                </a:solidFill>
                <a:latin typeface="Times New Roman" pitchFamily="18" charset="0"/>
              </a:rPr>
              <a:t> </a:t>
            </a:r>
            <a:r>
              <a:rPr lang="en-US" sz="2400" dirty="0" err="1">
                <a:solidFill>
                  <a:schemeClr val="folHlink"/>
                </a:solidFill>
                <a:latin typeface="Times New Roman" pitchFamily="18" charset="0"/>
              </a:rPr>
              <a:t>chu</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kỳ</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dao</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động</a:t>
            </a:r>
            <a:endParaRPr lang="en-US" sz="2400" dirty="0">
              <a:solidFill>
                <a:schemeClr val="folHlink"/>
              </a:solidFill>
              <a:latin typeface="Times New Roman" pitchFamily="18" charset="0"/>
            </a:endParaRPr>
          </a:p>
        </p:txBody>
      </p:sp>
      <p:sp>
        <p:nvSpPr>
          <p:cNvPr id="3" name="Rectangle 2"/>
          <p:cNvSpPr/>
          <p:nvPr/>
        </p:nvSpPr>
        <p:spPr>
          <a:xfrm>
            <a:off x="3429000" y="1905000"/>
            <a:ext cx="1727589" cy="461665"/>
          </a:xfrm>
          <a:prstGeom prst="rect">
            <a:avLst/>
          </a:prstGeom>
        </p:spPr>
        <p:txBody>
          <a:bodyPr wrap="none">
            <a:spAutoFit/>
          </a:bodyPr>
          <a:lstStyle/>
          <a:p>
            <a:r>
              <a:rPr lang="el-GR" sz="2400" i="1" dirty="0">
                <a:latin typeface="Times New Roman" pitchFamily="18" charset="0"/>
                <a:cs typeface="Times New Roman" pitchFamily="18" charset="0"/>
              </a:rPr>
              <a:t>λ</a:t>
            </a:r>
            <a:r>
              <a:rPr lang="en-US" sz="2400" i="1" dirty="0">
                <a:latin typeface="Times New Roman" pitchFamily="18" charset="0"/>
                <a:cs typeface="Times New Roman" pitchFamily="18" charset="0"/>
              </a:rPr>
              <a:t> = </a:t>
            </a:r>
            <a:r>
              <a:rPr lang="en-US" sz="2400" i="1" dirty="0" err="1">
                <a:latin typeface="Times New Roman" pitchFamily="18" charset="0"/>
                <a:cs typeface="Times New Roman" pitchFamily="18" charset="0"/>
              </a:rPr>
              <a:t>vT</a:t>
            </a:r>
            <a:r>
              <a:rPr lang="en-US" sz="2400" i="1" dirty="0">
                <a:latin typeface="Times New Roman" pitchFamily="18" charset="0"/>
                <a:cs typeface="Times New Roman" pitchFamily="18" charset="0"/>
              </a:rPr>
              <a:t> = v/f</a:t>
            </a:r>
            <a:r>
              <a:rPr lang="en-US" sz="2400" i="1" dirty="0">
                <a:latin typeface="Times New Roman" pitchFamily="18" charset="0"/>
              </a:rPr>
              <a:t> </a:t>
            </a:r>
          </a:p>
        </p:txBody>
      </p:sp>
      <p:sp>
        <p:nvSpPr>
          <p:cNvPr id="6" name="Rectangle 5"/>
          <p:cNvSpPr/>
          <p:nvPr/>
        </p:nvSpPr>
        <p:spPr>
          <a:xfrm>
            <a:off x="187568" y="2286000"/>
            <a:ext cx="5228573" cy="461665"/>
          </a:xfrm>
          <a:prstGeom prst="rect">
            <a:avLst/>
          </a:prstGeom>
        </p:spPr>
        <p:txBody>
          <a:bodyPr wrap="square">
            <a:spAutoFit/>
          </a:bodyPr>
          <a:lstStyle/>
          <a:p>
            <a:r>
              <a:rPr lang="en-US" sz="2400" b="1" dirty="0" smtClean="0">
                <a:solidFill>
                  <a:schemeClr val="hlink"/>
                </a:solidFill>
                <a:latin typeface="Times New Roman" pitchFamily="18" charset="0"/>
              </a:rPr>
              <a:t>II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điện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từ</a:t>
            </a:r>
            <a:r>
              <a:rPr lang="en-US" sz="2400" b="1" dirty="0">
                <a:solidFill>
                  <a:schemeClr val="hlink"/>
                </a:solidFill>
                <a:latin typeface="Times New Roman" pitchFamily="18" charset="0"/>
              </a:rPr>
              <a:t> </a:t>
            </a:r>
          </a:p>
        </p:txBody>
      </p:sp>
      <p:sp>
        <p:nvSpPr>
          <p:cNvPr id="7" name="Rectangle 6"/>
          <p:cNvSpPr/>
          <p:nvPr/>
        </p:nvSpPr>
        <p:spPr>
          <a:xfrm>
            <a:off x="187569" y="2819400"/>
            <a:ext cx="8727830" cy="461665"/>
          </a:xfrm>
          <a:prstGeom prst="rect">
            <a:avLst/>
          </a:prstGeom>
        </p:spPr>
        <p:txBody>
          <a:bodyPr wrap="square">
            <a:spAutoFit/>
          </a:bodyPr>
          <a:lstStyle/>
          <a:p>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tồn</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chân</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smtClean="0">
                <a:latin typeface="Times New Roman" pitchFamily="18" charset="0"/>
              </a:rPr>
              <a:t>môi</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a:latin typeface="Times New Roman" pitchFamily="18" charset="0"/>
              </a:rPr>
              <a:t>chất</a:t>
            </a:r>
            <a:endParaRPr lang="en-US" sz="2400" dirty="0">
              <a:latin typeface="Times New Roman" pitchFamily="18" charset="0"/>
            </a:endParaRPr>
          </a:p>
        </p:txBody>
      </p:sp>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6141" y="3281065"/>
            <a:ext cx="35052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48332" y="3352800"/>
            <a:ext cx="3717684" cy="461665"/>
          </a:xfrm>
          <a:prstGeom prst="rect">
            <a:avLst/>
          </a:prstGeom>
        </p:spPr>
        <p:txBody>
          <a:bodyPr wrap="none">
            <a:spAutoFit/>
          </a:bodyPr>
          <a:lstStyle/>
          <a:p>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ngang</a:t>
            </a:r>
            <a:endParaRPr lang="en-US" sz="2400" dirty="0">
              <a:latin typeface="Times New Roman" pitchFamily="18" charset="0"/>
            </a:endParaRPr>
          </a:p>
        </p:txBody>
      </p:sp>
      <p:sp>
        <p:nvSpPr>
          <p:cNvPr id="10" name="Rectangle 9"/>
          <p:cNvSpPr/>
          <p:nvPr/>
        </p:nvSpPr>
        <p:spPr>
          <a:xfrm>
            <a:off x="228600" y="3962400"/>
            <a:ext cx="4447051" cy="424732"/>
          </a:xfrm>
          <a:prstGeom prst="rect">
            <a:avLst/>
          </a:prstGeom>
        </p:spPr>
        <p:txBody>
          <a:bodyPr wrap="none">
            <a:spAutoFit/>
          </a:bodyPr>
          <a:lstStyle/>
          <a:p>
            <a:pPr>
              <a:lnSpc>
                <a:spcPct val="90000"/>
              </a:lnSpc>
            </a:pPr>
            <a:r>
              <a:rPr lang="en-US" sz="2400" b="1" i="1" dirty="0" smtClean="0">
                <a:latin typeface="Times New Roman" pitchFamily="18" charset="0"/>
              </a:rPr>
              <a:t>*</a:t>
            </a:r>
            <a:r>
              <a:rPr lang="en-US" sz="2400" b="1" i="1" dirty="0" err="1" smtClean="0">
                <a:latin typeface="Times New Roman" pitchFamily="18" charset="0"/>
              </a:rPr>
              <a:t>Mật</a:t>
            </a:r>
            <a:r>
              <a:rPr lang="en-US" sz="2400" b="1" i="1" dirty="0" smtClean="0">
                <a:latin typeface="Times New Roman" pitchFamily="18" charset="0"/>
              </a:rPr>
              <a:t> </a:t>
            </a:r>
            <a:r>
              <a:rPr lang="en-US" sz="2400" b="1" i="1" dirty="0" err="1" smtClean="0">
                <a:latin typeface="Times New Roman" pitchFamily="18" charset="0"/>
              </a:rPr>
              <a:t>độ</a:t>
            </a:r>
            <a:r>
              <a:rPr lang="en-US" sz="2400" b="1" i="1" dirty="0" smtClean="0">
                <a:latin typeface="Times New Roman" pitchFamily="18" charset="0"/>
              </a:rPr>
              <a:t> </a:t>
            </a:r>
            <a:r>
              <a:rPr lang="en-US" sz="2400" b="1" i="1" dirty="0" err="1" smtClean="0">
                <a:latin typeface="Times New Roman" pitchFamily="18" charset="0"/>
              </a:rPr>
              <a:t>năng</a:t>
            </a:r>
            <a:r>
              <a:rPr lang="en-US" sz="2400" b="1" i="1" dirty="0" smtClean="0">
                <a:latin typeface="Times New Roman" pitchFamily="18" charset="0"/>
              </a:rPr>
              <a:t> </a:t>
            </a:r>
            <a:r>
              <a:rPr lang="en-US" sz="2400" b="1" i="1" dirty="0" err="1">
                <a:latin typeface="Times New Roman" pitchFamily="18" charset="0"/>
              </a:rPr>
              <a:t>lượng</a:t>
            </a:r>
            <a:r>
              <a:rPr lang="en-US" sz="2400" b="1" i="1" dirty="0">
                <a:latin typeface="Times New Roman" pitchFamily="18" charset="0"/>
              </a:rPr>
              <a:t> </a:t>
            </a:r>
            <a:r>
              <a:rPr lang="en-US" sz="2400" b="1" i="1" dirty="0" err="1">
                <a:latin typeface="Times New Roman" pitchFamily="18" charset="0"/>
              </a:rPr>
              <a:t>sóng</a:t>
            </a:r>
            <a:r>
              <a:rPr lang="en-US" sz="2400" b="1" i="1" dirty="0">
                <a:latin typeface="Times New Roman" pitchFamily="18" charset="0"/>
              </a:rPr>
              <a:t> </a:t>
            </a:r>
            <a:r>
              <a:rPr lang="en-US" sz="2400" b="1" i="1" dirty="0" err="1">
                <a:latin typeface="Times New Roman" pitchFamily="18" charset="0"/>
              </a:rPr>
              <a:t>điện</a:t>
            </a:r>
            <a:r>
              <a:rPr lang="en-US" sz="2400" b="1" i="1" dirty="0">
                <a:latin typeface="Times New Roman" pitchFamily="18" charset="0"/>
              </a:rPr>
              <a:t> </a:t>
            </a:r>
            <a:r>
              <a:rPr lang="en-US" sz="2400" b="1" i="1" dirty="0" err="1">
                <a:latin typeface="Times New Roman" pitchFamily="18" charset="0"/>
              </a:rPr>
              <a:t>từ</a:t>
            </a:r>
            <a:endParaRPr lang="en-US" sz="2400" b="1" i="1" dirty="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829078198"/>
              </p:ext>
            </p:extLst>
          </p:nvPr>
        </p:nvGraphicFramePr>
        <p:xfrm>
          <a:off x="914400" y="4419600"/>
          <a:ext cx="2971800" cy="766763"/>
        </p:xfrm>
        <a:graphic>
          <a:graphicData uri="http://schemas.openxmlformats.org/presentationml/2006/ole">
            <mc:AlternateContent xmlns:mc="http://schemas.openxmlformats.org/markup-compatibility/2006">
              <mc:Choice xmlns:v="urn:schemas-microsoft-com:vml" Requires="v">
                <p:oleObj spid="_x0000_s12316" name="Equation" r:id="rId4" imgW="1511300" imgH="393700" progId="Equation.3">
                  <p:embed/>
                </p:oleObj>
              </mc:Choice>
              <mc:Fallback>
                <p:oleObj name="Equation" r:id="rId4" imgW="1511300"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419600"/>
                        <a:ext cx="29718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1"/>
          <p:cNvSpPr/>
          <p:nvPr/>
        </p:nvSpPr>
        <p:spPr>
          <a:xfrm>
            <a:off x="228600" y="5214068"/>
            <a:ext cx="4650632" cy="424732"/>
          </a:xfrm>
          <a:prstGeom prst="rect">
            <a:avLst/>
          </a:prstGeom>
        </p:spPr>
        <p:txBody>
          <a:bodyPr wrap="none">
            <a:spAutoFit/>
          </a:bodyPr>
          <a:lstStyle/>
          <a:p>
            <a:pPr>
              <a:lnSpc>
                <a:spcPct val="90000"/>
              </a:lnSpc>
            </a:pP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phẳng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a:t>
            </a:r>
          </a:p>
        </p:txBody>
      </p:sp>
      <p:graphicFrame>
        <p:nvGraphicFramePr>
          <p:cNvPr id="13" name="Object 12"/>
          <p:cNvGraphicFramePr>
            <a:graphicFrameLocks noChangeAspect="1"/>
          </p:cNvGraphicFramePr>
          <p:nvPr>
            <p:extLst>
              <p:ext uri="{D42A27DB-BD31-4B8C-83A1-F6EECF244321}">
                <p14:modId xmlns:p14="http://schemas.microsoft.com/office/powerpoint/2010/main" val="4211258873"/>
              </p:ext>
            </p:extLst>
          </p:nvPr>
        </p:nvGraphicFramePr>
        <p:xfrm>
          <a:off x="533400" y="5791200"/>
          <a:ext cx="5943600" cy="669925"/>
        </p:xfrm>
        <a:graphic>
          <a:graphicData uri="http://schemas.openxmlformats.org/presentationml/2006/ole">
            <mc:AlternateContent xmlns:mc="http://schemas.openxmlformats.org/markup-compatibility/2006">
              <mc:Choice xmlns:v="urn:schemas-microsoft-com:vml" Requires="v">
                <p:oleObj spid="_x0000_s12317" name="Equation" r:id="rId6" imgW="2705100" imgH="304800" progId="Equation.3">
                  <p:embed/>
                </p:oleObj>
              </mc:Choice>
              <mc:Fallback>
                <p:oleObj name="Equation" r:id="rId6" imgW="2705100" imgH="304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5791200"/>
                        <a:ext cx="59436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1. DAO ĐỘNG ĐIỆN TỪ</a:t>
            </a:r>
            <a:endParaRPr lang="en-US" sz="3000" dirty="0">
              <a:latin typeface="Times New Roman" pitchFamily="18" charset="0"/>
              <a:cs typeface="Times New Roman" pitchFamily="18" charset="0"/>
            </a:endParaRPr>
          </a:p>
        </p:txBody>
      </p:sp>
      <p:sp>
        <p:nvSpPr>
          <p:cNvPr id="6" name="TextBox 5"/>
          <p:cNvSpPr txBox="1"/>
          <p:nvPr/>
        </p:nvSpPr>
        <p:spPr>
          <a:xfrm>
            <a:off x="0" y="926068"/>
            <a:ext cx="8915400" cy="461665"/>
          </a:xfrm>
          <a:prstGeom prst="rect">
            <a:avLst/>
          </a:prstGeom>
          <a:noFill/>
        </p:spPr>
        <p:txBody>
          <a:bodyPr wrap="square" rtlCol="0">
            <a:spAutoFit/>
          </a:bodyPr>
          <a:lstStyle/>
          <a:p>
            <a:r>
              <a:rPr lang="en-US" sz="2400" dirty="0" smtClean="0">
                <a:solidFill>
                  <a:srgbClr val="FF0000"/>
                </a:solidFill>
              </a:rPr>
              <a:t>I. Dao </a:t>
            </a:r>
            <a:r>
              <a:rPr lang="en-US" sz="2400" dirty="0" err="1" smtClean="0">
                <a:solidFill>
                  <a:srgbClr val="FF0000"/>
                </a:solidFill>
              </a:rPr>
              <a:t>động</a:t>
            </a:r>
            <a:r>
              <a:rPr lang="en-US" sz="2400" dirty="0" smtClean="0">
                <a:solidFill>
                  <a:srgbClr val="FF0000"/>
                </a:solidFill>
              </a:rPr>
              <a:t> </a:t>
            </a:r>
            <a:r>
              <a:rPr lang="en-US" sz="2400" dirty="0" err="1" smtClean="0">
                <a:solidFill>
                  <a:srgbClr val="FF0000"/>
                </a:solidFill>
              </a:rPr>
              <a:t>điện</a:t>
            </a:r>
            <a:r>
              <a:rPr lang="en-US" sz="2400" dirty="0" smtClean="0">
                <a:solidFill>
                  <a:srgbClr val="FF0000"/>
                </a:solidFill>
              </a:rPr>
              <a:t> </a:t>
            </a:r>
            <a:r>
              <a:rPr lang="en-US" sz="2400" dirty="0" err="1" smtClean="0">
                <a:solidFill>
                  <a:srgbClr val="FF0000"/>
                </a:solidFill>
              </a:rPr>
              <a:t>từ</a:t>
            </a:r>
            <a:r>
              <a:rPr lang="en-US" sz="2400" dirty="0" smtClean="0">
                <a:solidFill>
                  <a:srgbClr val="FF0000"/>
                </a:solidFill>
              </a:rPr>
              <a:t> </a:t>
            </a:r>
            <a:r>
              <a:rPr lang="en-US" sz="2400" dirty="0" err="1" smtClean="0">
                <a:solidFill>
                  <a:srgbClr val="FF0000"/>
                </a:solidFill>
              </a:rPr>
              <a:t>điều</a:t>
            </a:r>
            <a:r>
              <a:rPr lang="en-US" sz="2400" dirty="0" smtClean="0">
                <a:solidFill>
                  <a:srgbClr val="FF0000"/>
                </a:solidFill>
              </a:rPr>
              <a:t> </a:t>
            </a:r>
            <a:r>
              <a:rPr lang="en-US" sz="2400" dirty="0" err="1" smtClean="0">
                <a:solidFill>
                  <a:srgbClr val="FF0000"/>
                </a:solidFill>
              </a:rPr>
              <a:t>hòa</a:t>
            </a:r>
            <a:endParaRPr lang="en-US" sz="2400" dirty="0">
              <a:solidFill>
                <a:srgbClr val="FF0000"/>
              </a:solidFill>
            </a:endParaRPr>
          </a:p>
        </p:txBody>
      </p:sp>
      <p:sp>
        <p:nvSpPr>
          <p:cNvPr id="8" name="Rectangle 3"/>
          <p:cNvSpPr txBox="1">
            <a:spLocks noChangeArrowheads="1"/>
          </p:cNvSpPr>
          <p:nvPr/>
        </p:nvSpPr>
        <p:spPr>
          <a:xfrm>
            <a:off x="228600" y="1524000"/>
            <a:ext cx="45720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30000"/>
              </a:lnSpc>
              <a:spcBef>
                <a:spcPts val="0"/>
              </a:spcBef>
              <a:buFontTx/>
              <a:buNone/>
            </a:pPr>
            <a:r>
              <a:rPr lang="en-US" sz="2400" dirty="0" err="1" smtClean="0">
                <a:latin typeface="Times New Roman" pitchFamily="18" charset="0"/>
              </a:rPr>
              <a:t>Mạch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gồm</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L, C </a:t>
            </a:r>
            <a:r>
              <a:rPr lang="en-US" sz="2400" dirty="0" err="1" smtClean="0">
                <a:latin typeface="Times New Roman" pitchFamily="18" charset="0"/>
              </a:rPr>
              <a:t>bỏ</a:t>
            </a:r>
            <a:r>
              <a:rPr lang="en-US" sz="2400" dirty="0" smtClean="0">
                <a:latin typeface="Times New Roman" pitchFamily="18" charset="0"/>
              </a:rPr>
              <a:t> qua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trở</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toàn</a:t>
            </a:r>
            <a:r>
              <a:rPr lang="en-US" sz="2400" dirty="0" smtClean="0">
                <a:latin typeface="Times New Roman" pitchFamily="18" charset="0"/>
              </a:rPr>
              <a:t> </a:t>
            </a:r>
            <a:r>
              <a:rPr lang="en-US" sz="2400" dirty="0" err="1" smtClean="0">
                <a:latin typeface="Times New Roman" pitchFamily="18" charset="0"/>
              </a:rPr>
              <a:t>mạch</a:t>
            </a:r>
            <a:endParaRPr lang="en-US" sz="2400" dirty="0">
              <a:latin typeface="Times New Roman" pitchFamily="18" charset="0"/>
            </a:endParaRPr>
          </a:p>
        </p:txBody>
      </p:sp>
      <p:sp>
        <p:nvSpPr>
          <p:cNvPr id="9" name="Rectangle 3"/>
          <p:cNvSpPr txBox="1">
            <a:spLocks noChangeArrowheads="1"/>
          </p:cNvSpPr>
          <p:nvPr/>
        </p:nvSpPr>
        <p:spPr>
          <a:xfrm>
            <a:off x="228600" y="3810000"/>
            <a:ext cx="87630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buFontTx/>
              <a:buNone/>
            </a:pPr>
            <a:r>
              <a:rPr lang="en-US" sz="2400" dirty="0" smtClean="0">
                <a:latin typeface="Times New Roman" pitchFamily="18" charset="0"/>
              </a:rPr>
              <a:t>Cho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nạp</a:t>
            </a:r>
            <a:r>
              <a:rPr lang="en-US" sz="2400" dirty="0" smtClean="0">
                <a:latin typeface="Times New Roman" pitchFamily="18" charset="0"/>
              </a:rPr>
              <a:t> </a:t>
            </a:r>
            <a:r>
              <a:rPr lang="en-US" sz="2400" dirty="0" err="1" smtClean="0">
                <a:latin typeface="Times New Roman" pitchFamily="18" charset="0"/>
              </a:rPr>
              <a:t>đầy</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sau</a:t>
            </a:r>
            <a:r>
              <a:rPr lang="en-US" sz="2400" dirty="0" smtClean="0">
                <a:latin typeface="Times New Roman" pitchFamily="18" charset="0"/>
              </a:rPr>
              <a:t> </a:t>
            </a:r>
            <a:r>
              <a:rPr lang="en-US" sz="2400" dirty="0" err="1" smtClean="0">
                <a:latin typeface="Times New Roman" pitchFamily="18" charset="0"/>
              </a:rPr>
              <a:t>đó</a:t>
            </a:r>
            <a:r>
              <a:rPr lang="en-US" sz="2400" dirty="0" smtClean="0">
                <a:latin typeface="Times New Roman" pitchFamily="18" charset="0"/>
              </a:rPr>
              <a:t> </a:t>
            </a:r>
            <a:r>
              <a:rPr lang="en-US" sz="2400" dirty="0" err="1" smtClean="0">
                <a:latin typeface="Times New Roman" pitchFamily="18" charset="0"/>
              </a:rPr>
              <a:t>cho</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phóng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qua </a:t>
            </a:r>
            <a:r>
              <a:rPr lang="en-US" sz="2400" dirty="0" err="1" smtClean="0">
                <a:latin typeface="Times New Roman" pitchFamily="18" charset="0"/>
              </a:rPr>
              <a:t>cuộn</a:t>
            </a:r>
            <a:r>
              <a:rPr lang="en-US" sz="2400" dirty="0" smtClean="0">
                <a:latin typeface="Times New Roman" pitchFamily="18" charset="0"/>
              </a:rPr>
              <a:t> </a:t>
            </a:r>
            <a:r>
              <a:rPr lang="en-US" sz="2400" dirty="0" err="1" smtClean="0">
                <a:latin typeface="Times New Roman" pitchFamily="18" charset="0"/>
              </a:rPr>
              <a:t>dây</a:t>
            </a:r>
            <a:r>
              <a:rPr lang="en-US" sz="2400" dirty="0" smtClean="0">
                <a:latin typeface="Times New Roman" pitchFamily="18" charset="0"/>
              </a:rPr>
              <a:t>. </a:t>
            </a:r>
          </a:p>
          <a:p>
            <a:pPr marL="0" indent="0" algn="just">
              <a:lnSpc>
                <a:spcPct val="130000"/>
              </a:lnSpc>
              <a:spcBef>
                <a:spcPts val="0"/>
              </a:spcBef>
              <a:buFontTx/>
              <a:buNone/>
            </a:pP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mạch</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biến</a:t>
            </a:r>
            <a:r>
              <a:rPr lang="en-US" sz="2400" dirty="0" smtClean="0">
                <a:latin typeface="Times New Roman" pitchFamily="18" charset="0"/>
              </a:rPr>
              <a:t> </a:t>
            </a:r>
            <a:r>
              <a:rPr lang="en-US" sz="2400" dirty="0" err="1" smtClean="0">
                <a:latin typeface="Times New Roman" pitchFamily="18" charset="0"/>
              </a:rPr>
              <a:t>thiên</a:t>
            </a:r>
            <a:r>
              <a:rPr lang="en-US" sz="2400" dirty="0" smtClean="0">
                <a:latin typeface="Times New Roman" pitchFamily="18" charset="0"/>
              </a:rPr>
              <a:t> </a:t>
            </a:r>
            <a:r>
              <a:rPr lang="en-US" sz="2400" dirty="0" err="1" smtClean="0">
                <a:latin typeface="Times New Roman" pitchFamily="18" charset="0"/>
              </a:rPr>
              <a:t>tuần</a:t>
            </a:r>
            <a:r>
              <a:rPr lang="en-US" sz="2400" dirty="0" smtClean="0">
                <a:latin typeface="Times New Roman" pitchFamily="18" charset="0"/>
              </a:rPr>
              <a:t> </a:t>
            </a:r>
            <a:r>
              <a:rPr lang="en-US" sz="2400" dirty="0" err="1" smtClean="0">
                <a:latin typeface="Times New Roman" pitchFamily="18" charset="0"/>
              </a:rPr>
              <a:t>hoàn</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thời</a:t>
            </a:r>
            <a:r>
              <a:rPr lang="en-US" sz="2400" dirty="0" smtClean="0">
                <a:latin typeface="Times New Roman" pitchFamily="18" charset="0"/>
              </a:rPr>
              <a:t> </a:t>
            </a:r>
            <a:r>
              <a:rPr lang="en-US" sz="2400" dirty="0" err="1" smtClean="0">
                <a:latin typeface="Times New Roman" pitchFamily="18" charset="0"/>
              </a:rPr>
              <a:t>gian</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dòng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i,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tích</a:t>
            </a:r>
            <a:r>
              <a:rPr lang="en-US" sz="2400" dirty="0" smtClean="0">
                <a:latin typeface="Times New Roman" pitchFamily="18" charset="0"/>
              </a:rPr>
              <a:t> q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hiệu</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thế</a:t>
            </a:r>
            <a:r>
              <a:rPr lang="en-US" sz="2400" dirty="0" smtClean="0">
                <a:latin typeface="Times New Roman" pitchFamily="18" charset="0"/>
              </a:rPr>
              <a:t> </a:t>
            </a:r>
            <a:r>
              <a:rPr lang="en-US" sz="2400" dirty="0" err="1" smtClean="0">
                <a:latin typeface="Times New Roman" pitchFamily="18" charset="0"/>
              </a:rPr>
              <a:t>giữa</a:t>
            </a:r>
            <a:r>
              <a:rPr lang="en-US" sz="2400" dirty="0" smtClean="0">
                <a:latin typeface="Times New Roman" pitchFamily="18" charset="0"/>
              </a:rPr>
              <a:t> </a:t>
            </a:r>
            <a:r>
              <a:rPr lang="en-US" sz="2400" dirty="0" err="1" smtClean="0">
                <a:latin typeface="Times New Roman" pitchFamily="18" charset="0"/>
              </a:rPr>
              <a:t>hai</a:t>
            </a:r>
            <a:r>
              <a:rPr lang="en-US" sz="2400" dirty="0" smtClean="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ống</a:t>
            </a:r>
            <a:r>
              <a:rPr lang="en-US" sz="2400" dirty="0" smtClean="0">
                <a:latin typeface="Times New Roman" pitchFamily="18" charset="0"/>
              </a:rPr>
              <a:t> </a:t>
            </a:r>
            <a:r>
              <a:rPr lang="en-US" sz="2400" dirty="0" err="1" smtClean="0">
                <a:latin typeface="Times New Roman" pitchFamily="18" charset="0"/>
              </a:rPr>
              <a:t>dây</a:t>
            </a:r>
            <a:r>
              <a:rPr lang="en-US" sz="2400" dirty="0" smtClean="0">
                <a:latin typeface="Times New Roman" pitchFamily="18" charset="0"/>
              </a:rPr>
              <a:t> ... </a:t>
            </a:r>
          </a:p>
          <a:p>
            <a:pPr algn="just">
              <a:lnSpc>
                <a:spcPct val="130000"/>
              </a:lnSpc>
              <a:buFontTx/>
              <a:buNone/>
            </a:pPr>
            <a:endParaRPr lang="en-US" sz="2400" dirty="0">
              <a:latin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815" y="814854"/>
            <a:ext cx="3534194" cy="3006869"/>
          </a:xfrm>
          <a:prstGeom prst="rect">
            <a:avLst/>
          </a:prstGeom>
        </p:spPr>
      </p:pic>
    </p:spTree>
    <p:extLst>
      <p:ext uri="{BB962C8B-B14F-4D97-AF65-F5344CB8AC3E}">
        <p14:creationId xmlns:p14="http://schemas.microsoft.com/office/powerpoint/2010/main" val="151709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3. SÓNG</a:t>
            </a:r>
            <a:endParaRPr lang="en-US" sz="3000" dirty="0">
              <a:latin typeface="Times New Roman" pitchFamily="18" charset="0"/>
              <a:cs typeface="Times New Roman" pitchFamily="18" charset="0"/>
            </a:endParaRPr>
          </a:p>
        </p:txBody>
      </p:sp>
      <p:sp>
        <p:nvSpPr>
          <p:cNvPr id="2" name="Rectangle 1"/>
          <p:cNvSpPr/>
          <p:nvPr/>
        </p:nvSpPr>
        <p:spPr>
          <a:xfrm>
            <a:off x="228600" y="1219200"/>
            <a:ext cx="8763000" cy="757130"/>
          </a:xfrm>
          <a:prstGeom prst="rect">
            <a:avLst/>
          </a:prstGeom>
        </p:spPr>
        <p:txBody>
          <a:bodyPr wrap="square">
            <a:spAutoFit/>
          </a:bodyPr>
          <a:lstStyle/>
          <a:p>
            <a:pPr>
              <a:lnSpc>
                <a:spcPct val="90000"/>
              </a:lnSpc>
            </a:pPr>
            <a:r>
              <a:rPr lang="en-US" sz="2400" dirty="0" err="1">
                <a:solidFill>
                  <a:schemeClr val="folHlink"/>
                </a:solidFill>
                <a:latin typeface="Times New Roman" pitchFamily="18" charset="0"/>
              </a:rPr>
              <a:t>Cường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độ</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điện</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từ</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là</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đại</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lượng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có</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trị</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số</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bằng</a:t>
            </a:r>
            <a:r>
              <a:rPr lang="en-US" sz="2400" dirty="0">
                <a:solidFill>
                  <a:schemeClr val="folHlink"/>
                </a:solidFill>
                <a:latin typeface="Times New Roman" pitchFamily="18" charset="0"/>
              </a:rPr>
              <a:t> </a:t>
            </a:r>
            <a:r>
              <a:rPr lang="en-US" sz="2400" dirty="0" err="1" smtClean="0">
                <a:solidFill>
                  <a:schemeClr val="folHlink"/>
                </a:solidFill>
                <a:latin typeface="Times New Roman" pitchFamily="18" charset="0"/>
              </a:rPr>
              <a:t>năng</a:t>
            </a:r>
            <a:r>
              <a:rPr lang="en-US" sz="2400" dirty="0" smtClean="0">
                <a:solidFill>
                  <a:schemeClr val="folHlink"/>
                </a:solidFill>
                <a:latin typeface="Times New Roman" pitchFamily="18" charset="0"/>
              </a:rPr>
              <a:t>  </a:t>
            </a:r>
            <a:r>
              <a:rPr lang="en-US" sz="2400" dirty="0" err="1">
                <a:solidFill>
                  <a:schemeClr val="folHlink"/>
                </a:solidFill>
                <a:latin typeface="Times New Roman" pitchFamily="18" charset="0"/>
              </a:rPr>
              <a:t>lượng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truyền</a:t>
            </a:r>
            <a:r>
              <a:rPr lang="en-US" sz="2400" dirty="0">
                <a:solidFill>
                  <a:schemeClr val="folHlink"/>
                </a:solidFill>
                <a:latin typeface="Times New Roman" pitchFamily="18" charset="0"/>
              </a:rPr>
              <a:t> qua </a:t>
            </a:r>
            <a:r>
              <a:rPr lang="en-US" sz="2400" dirty="0" err="1">
                <a:solidFill>
                  <a:schemeClr val="folHlink"/>
                </a:solidFill>
                <a:latin typeface="Times New Roman" pitchFamily="18" charset="0"/>
              </a:rPr>
              <a:t>một</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đơn</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vị</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diện</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tích</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trong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một</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đơn</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vị</a:t>
            </a:r>
            <a:r>
              <a:rPr lang="en-US" sz="2400" dirty="0">
                <a:solidFill>
                  <a:schemeClr val="folHlink"/>
                </a:solidFill>
                <a:latin typeface="Times New Roman" pitchFamily="18" charset="0"/>
              </a:rPr>
              <a:t> </a:t>
            </a:r>
            <a:r>
              <a:rPr lang="en-US" sz="2400" dirty="0" err="1" smtClean="0">
                <a:solidFill>
                  <a:schemeClr val="folHlink"/>
                </a:solidFill>
                <a:latin typeface="Times New Roman" pitchFamily="18" charset="0"/>
              </a:rPr>
              <a:t>thời</a:t>
            </a:r>
            <a:r>
              <a:rPr lang="en-US" sz="2400" dirty="0" smtClean="0">
                <a:solidFill>
                  <a:schemeClr val="folHlink"/>
                </a:solidFill>
                <a:latin typeface="Times New Roman" pitchFamily="18" charset="0"/>
              </a:rPr>
              <a:t> </a:t>
            </a:r>
            <a:r>
              <a:rPr lang="en-US" sz="2400" dirty="0" err="1">
                <a:solidFill>
                  <a:schemeClr val="folHlink"/>
                </a:solidFill>
                <a:latin typeface="Times New Roman" pitchFamily="18" charset="0"/>
              </a:rPr>
              <a:t>gian</a:t>
            </a:r>
            <a:r>
              <a:rPr lang="en-US" sz="2400" dirty="0">
                <a:solidFill>
                  <a:schemeClr val="folHlink"/>
                </a:solidFill>
                <a:latin typeface="Times New Roman" pitchFamily="18" charset="0"/>
              </a:rPr>
              <a:t>.</a:t>
            </a:r>
          </a:p>
        </p:txBody>
      </p:sp>
      <p:sp>
        <p:nvSpPr>
          <p:cNvPr id="3" name="Rectangle 2"/>
          <p:cNvSpPr/>
          <p:nvPr/>
        </p:nvSpPr>
        <p:spPr>
          <a:xfrm>
            <a:off x="187569" y="2286000"/>
            <a:ext cx="8839200" cy="757130"/>
          </a:xfrm>
          <a:prstGeom prst="rect">
            <a:avLst/>
          </a:prstGeom>
        </p:spPr>
        <p:txBody>
          <a:bodyPr wrap="square">
            <a:spAutoFit/>
          </a:bodyPr>
          <a:lstStyle/>
          <a:p>
            <a:pPr>
              <a:lnSpc>
                <a:spcPct val="90000"/>
              </a:lnSpc>
            </a:pPr>
            <a:r>
              <a:rPr lang="en-US" sz="2400" dirty="0" err="1">
                <a:solidFill>
                  <a:schemeClr val="folHlink"/>
                </a:solidFill>
                <a:latin typeface="Times New Roman" pitchFamily="18" charset="0"/>
              </a:rPr>
              <a:t>Vậy</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cường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độ</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sóng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điện</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từ</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tỉ</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lệ</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với</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bính</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phương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biên</a:t>
            </a:r>
            <a:r>
              <a:rPr lang="en-US" sz="2400" dirty="0">
                <a:solidFill>
                  <a:schemeClr val="folHlink"/>
                </a:solidFill>
                <a:latin typeface="Times New Roman" pitchFamily="18" charset="0"/>
              </a:rPr>
              <a:t> </a:t>
            </a:r>
            <a:r>
              <a:rPr lang="en-US" sz="2400" dirty="0" err="1" smtClean="0">
                <a:solidFill>
                  <a:schemeClr val="folHlink"/>
                </a:solidFill>
                <a:latin typeface="Times New Roman" pitchFamily="18" charset="0"/>
              </a:rPr>
              <a:t>độ</a:t>
            </a:r>
            <a:r>
              <a:rPr lang="en-US" sz="2400" dirty="0" smtClean="0">
                <a:solidFill>
                  <a:schemeClr val="folHlink"/>
                </a:solidFill>
                <a:latin typeface="Times New Roman" pitchFamily="18" charset="0"/>
              </a:rPr>
              <a:t>  </a:t>
            </a:r>
            <a:r>
              <a:rPr lang="en-US" sz="2400" dirty="0" err="1">
                <a:solidFill>
                  <a:schemeClr val="folHlink"/>
                </a:solidFill>
                <a:latin typeface="Times New Roman" pitchFamily="18" charset="0"/>
              </a:rPr>
              <a:t>của</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cường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độ</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điện</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trường</a:t>
            </a:r>
            <a:r>
              <a:rPr lang="en-US" sz="2400" dirty="0">
                <a:solidFill>
                  <a:schemeClr val="folHlink"/>
                </a:solidFill>
                <a:latin typeface="Times New Roman" pitchFamily="18" charset="0"/>
              </a:rPr>
              <a:t> hay </a:t>
            </a:r>
            <a:r>
              <a:rPr lang="en-US" sz="2400" dirty="0" err="1">
                <a:solidFill>
                  <a:schemeClr val="folHlink"/>
                </a:solidFill>
                <a:latin typeface="Times New Roman" pitchFamily="18" charset="0"/>
              </a:rPr>
              <a:t>cường</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độ</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từ</a:t>
            </a:r>
            <a:r>
              <a:rPr lang="en-US" sz="2400" dirty="0">
                <a:solidFill>
                  <a:schemeClr val="folHlink"/>
                </a:solidFill>
                <a:latin typeface="Times New Roman" pitchFamily="18" charset="0"/>
              </a:rPr>
              <a:t> </a:t>
            </a:r>
            <a:r>
              <a:rPr lang="en-US" sz="2400" dirty="0" err="1">
                <a:solidFill>
                  <a:schemeClr val="folHlink"/>
                </a:solidFill>
                <a:latin typeface="Times New Roman" pitchFamily="18" charset="0"/>
              </a:rPr>
              <a:t>trường</a:t>
            </a:r>
            <a:r>
              <a:rPr lang="en-US" sz="2400" dirty="0">
                <a:solidFill>
                  <a:schemeClr val="folHlink"/>
                </a:solidFill>
                <a:latin typeface="Times New Roman" pitchFamily="18" charset="0"/>
              </a:rPr>
              <a:t>.</a:t>
            </a:r>
          </a:p>
        </p:txBody>
      </p:sp>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SÓNG</a:t>
            </a:r>
            <a:endParaRPr lang="en-US" sz="3000" dirty="0">
              <a:latin typeface="Times New Roman" pitchFamily="18" charset="0"/>
              <a:cs typeface="Times New Roman" pitchFamily="18" charset="0"/>
            </a:endParaRPr>
          </a:p>
        </p:txBody>
      </p:sp>
      <p:sp>
        <p:nvSpPr>
          <p:cNvPr id="2" name="TextBox 1"/>
          <p:cNvSpPr txBox="1"/>
          <p:nvPr/>
        </p:nvSpPr>
        <p:spPr>
          <a:xfrm>
            <a:off x="76200" y="762000"/>
            <a:ext cx="8686800" cy="461665"/>
          </a:xfrm>
          <a:prstGeom prst="rect">
            <a:avLst/>
          </a:prstGeom>
          <a:noFill/>
        </p:spPr>
        <p:txBody>
          <a:bodyPr wrap="square" rtlCol="0">
            <a:spAutoFit/>
          </a:bodyPr>
          <a:lstStyle/>
          <a:p>
            <a:r>
              <a:rPr lang="en-US" sz="2400" b="1" dirty="0" err="1" smtClean="0">
                <a:solidFill>
                  <a:srgbClr val="FF0000"/>
                </a:solidFill>
                <a:latin typeface="Times New Roman" pitchFamily="18" charset="0"/>
                <a:cs typeface="Times New Roman" pitchFamily="18" charset="0"/>
              </a:rPr>
              <a:t>Hiệu</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ứng</a:t>
            </a:r>
            <a:r>
              <a:rPr lang="en-US" sz="2400" b="1" dirty="0" smtClean="0">
                <a:solidFill>
                  <a:srgbClr val="FF0000"/>
                </a:solidFill>
                <a:latin typeface="Times New Roman" pitchFamily="18" charset="0"/>
                <a:cs typeface="Times New Roman" pitchFamily="18" charset="0"/>
              </a:rPr>
              <a:t> Doppler</a:t>
            </a:r>
            <a:endParaRPr lang="en-US" sz="2400" b="1" dirty="0">
              <a:solidFill>
                <a:srgbClr val="FF0000"/>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93500939"/>
              </p:ext>
            </p:extLst>
          </p:nvPr>
        </p:nvGraphicFramePr>
        <p:xfrm>
          <a:off x="2541588" y="1295400"/>
          <a:ext cx="1573212" cy="762000"/>
        </p:xfrm>
        <a:graphic>
          <a:graphicData uri="http://schemas.openxmlformats.org/presentationml/2006/ole">
            <mc:AlternateContent xmlns:mc="http://schemas.openxmlformats.org/markup-compatibility/2006">
              <mc:Choice xmlns:v="urn:schemas-microsoft-com:vml" Requires="v">
                <p:oleObj spid="_x0000_s16397" name="Equation" r:id="rId3" imgW="812520" imgH="393480" progId="Equation.3">
                  <p:embed/>
                </p:oleObj>
              </mc:Choice>
              <mc:Fallback>
                <p:oleObj name="Equation" r:id="rId3" imgW="812520" imgH="393480" progId="Equation.3">
                  <p:embed/>
                  <p:pic>
                    <p:nvPicPr>
                      <p:cNvPr id="0" name=""/>
                      <p:cNvPicPr/>
                      <p:nvPr/>
                    </p:nvPicPr>
                    <p:blipFill>
                      <a:blip r:embed="rId4"/>
                      <a:stretch>
                        <a:fillRect/>
                      </a:stretch>
                    </p:blipFill>
                    <p:spPr>
                      <a:xfrm>
                        <a:off x="2541588" y="1295400"/>
                        <a:ext cx="1573212" cy="762000"/>
                      </a:xfrm>
                      <a:prstGeom prst="rect">
                        <a:avLst/>
                      </a:prstGeom>
                    </p:spPr>
                  </p:pic>
                </p:oleObj>
              </mc:Fallback>
            </mc:AlternateContent>
          </a:graphicData>
        </a:graphic>
      </p:graphicFrame>
      <p:sp>
        <p:nvSpPr>
          <p:cNvPr id="6" name="TextBox 5"/>
          <p:cNvSpPr txBox="1"/>
          <p:nvPr/>
        </p:nvSpPr>
        <p:spPr>
          <a:xfrm>
            <a:off x="228600" y="2209800"/>
            <a:ext cx="8686800" cy="830997"/>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f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i="1" dirty="0">
                <a:latin typeface="Times New Roman" pitchFamily="18" charset="0"/>
                <a:cs typeface="Times New Roman" pitchFamily="18" charset="0"/>
              </a:rPr>
              <a:t>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v</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âm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endParaRPr lang="en-US" sz="2400" dirty="0">
              <a:latin typeface="Times New Roman" pitchFamily="18" charset="0"/>
              <a:cs typeface="Times New Roman" pitchFamily="18" charset="0"/>
            </a:endParaRPr>
          </a:p>
        </p:txBody>
      </p:sp>
      <p:sp>
        <p:nvSpPr>
          <p:cNvPr id="7" name="TextBox 6"/>
          <p:cNvSpPr txBox="1"/>
          <p:nvPr/>
        </p:nvSpPr>
        <p:spPr>
          <a:xfrm>
            <a:off x="228600" y="3143071"/>
            <a:ext cx="8763000" cy="1200329"/>
          </a:xfrm>
          <a:prstGeom prst="rect">
            <a:avLst/>
          </a:prstGeom>
          <a:noFill/>
        </p:spPr>
        <p:txBody>
          <a:bodyPr wrap="square" rtlCol="0">
            <a:spAutoFit/>
          </a:bodyPr>
          <a:lstStyle/>
          <a:p>
            <a:r>
              <a:rPr lang="en-US" sz="2400" i="1" dirty="0">
                <a:latin typeface="Times New Roman" pitchFamily="18" charset="0"/>
                <a:cs typeface="Times New Roman" pitchFamily="18" charset="0"/>
              </a:rPr>
              <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i="1" dirty="0">
                <a:latin typeface="Times New Roman" pitchFamily="18" charset="0"/>
                <a:cs typeface="Times New Roman" pitchFamily="18" charset="0"/>
              </a:rPr>
              <a:t>u</a:t>
            </a:r>
            <a:r>
              <a:rPr lang="en-US" sz="2400" dirty="0" smtClean="0">
                <a:latin typeface="Times New Roman" pitchFamily="18" charset="0"/>
                <a:cs typeface="Times New Roman" pitchFamily="18" charset="0"/>
              </a:rPr>
              <a:t>&gt;0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i="1" dirty="0">
                <a:latin typeface="Times New Roman" pitchFamily="18" charset="0"/>
                <a:cs typeface="Times New Roman" pitchFamily="18" charset="0"/>
              </a:rPr>
              <a:t>u</a:t>
            </a:r>
            <a:r>
              <a:rPr lang="en-US" sz="2400" i="1" dirty="0" smtClean="0">
                <a:latin typeface="Times New Roman" pitchFamily="18" charset="0"/>
                <a:cs typeface="Times New Roman" pitchFamily="18" charset="0"/>
              </a:rPr>
              <a:t>&lt;0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8" name="TextBox 7"/>
          <p:cNvSpPr txBox="1"/>
          <p:nvPr/>
        </p:nvSpPr>
        <p:spPr>
          <a:xfrm>
            <a:off x="152400" y="4362271"/>
            <a:ext cx="8991600" cy="1200329"/>
          </a:xfrm>
          <a:prstGeom prst="rect">
            <a:avLst/>
          </a:prstGeom>
          <a:noFill/>
        </p:spPr>
        <p:txBody>
          <a:bodyPr wrap="square" rtlCol="0">
            <a:spAutoFit/>
          </a:bodyPr>
          <a:lstStyle/>
          <a:p>
            <a:r>
              <a:rPr lang="en-US" sz="2400" i="1" dirty="0">
                <a:latin typeface="Times New Roman" pitchFamily="18" charset="0"/>
                <a:cs typeface="Times New Roman" pitchFamily="18" charset="0"/>
              </a:rPr>
              <a:t>u</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r>
              <a:rPr lang="en-US" sz="2400" i="1" dirty="0">
                <a:latin typeface="Times New Roman" pitchFamily="18" charset="0"/>
                <a:cs typeface="Times New Roman" pitchFamily="18" charset="0"/>
              </a:rPr>
              <a:t>u</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&gt;0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u’&lt;0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SÓNG</a:t>
            </a:r>
            <a:endParaRPr lang="en-US" sz="3000" dirty="0">
              <a:latin typeface="Times New Roman" pitchFamily="18" charset="0"/>
              <a:cs typeface="Times New Roman" pitchFamily="18" charset="0"/>
            </a:endParaRPr>
          </a:p>
        </p:txBody>
      </p:sp>
      <p:sp>
        <p:nvSpPr>
          <p:cNvPr id="6" name="TextBox 5"/>
          <p:cNvSpPr txBox="1"/>
          <p:nvPr/>
        </p:nvSpPr>
        <p:spPr>
          <a:xfrm>
            <a:off x="76200" y="762000"/>
            <a:ext cx="8686800" cy="461665"/>
          </a:xfrm>
          <a:prstGeom prst="rect">
            <a:avLst/>
          </a:prstGeom>
          <a:noFill/>
        </p:spPr>
        <p:txBody>
          <a:bodyPr wrap="square" rtlCol="0">
            <a:spAutoFit/>
          </a:bodyPr>
          <a:lstStyle/>
          <a:p>
            <a:r>
              <a:rPr lang="en-US" sz="2400" b="1" dirty="0" err="1" smtClean="0">
                <a:solidFill>
                  <a:srgbClr val="FF0000"/>
                </a:solidFill>
                <a:latin typeface="Times New Roman" pitchFamily="18" charset="0"/>
                <a:cs typeface="Times New Roman" pitchFamily="18" charset="0"/>
              </a:rPr>
              <a:t>Hiệu</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ứng</a:t>
            </a:r>
            <a:r>
              <a:rPr lang="en-US" sz="2400" b="1" dirty="0" smtClean="0">
                <a:solidFill>
                  <a:srgbClr val="FF0000"/>
                </a:solidFill>
                <a:latin typeface="Times New Roman" pitchFamily="18" charset="0"/>
                <a:cs typeface="Times New Roman" pitchFamily="18" charset="0"/>
              </a:rPr>
              <a:t> Doppler </a:t>
            </a:r>
            <a:r>
              <a:rPr lang="en-US" sz="2400" b="1" dirty="0" err="1" smtClean="0">
                <a:solidFill>
                  <a:srgbClr val="FF0000"/>
                </a:solidFill>
                <a:latin typeface="Times New Roman" pitchFamily="18" charset="0"/>
                <a:cs typeface="Times New Roman" pitchFamily="18" charset="0"/>
              </a:rPr>
              <a:t>trong</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ánh</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sáng</a:t>
            </a:r>
            <a:endParaRPr lang="en-US" sz="2400" b="1" dirty="0">
              <a:solidFill>
                <a:srgbClr val="FF0000"/>
              </a:solidFill>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309514012"/>
              </p:ext>
            </p:extLst>
          </p:nvPr>
        </p:nvGraphicFramePr>
        <p:xfrm>
          <a:off x="2492375" y="1246188"/>
          <a:ext cx="1671638" cy="860425"/>
        </p:xfrm>
        <a:graphic>
          <a:graphicData uri="http://schemas.openxmlformats.org/presentationml/2006/ole">
            <mc:AlternateContent xmlns:mc="http://schemas.openxmlformats.org/markup-compatibility/2006">
              <mc:Choice xmlns:v="urn:schemas-microsoft-com:vml" Requires="v">
                <p:oleObj spid="_x0000_s18441" name="Equation" r:id="rId3" imgW="863280" imgH="444240" progId="Equation.3">
                  <p:embed/>
                </p:oleObj>
              </mc:Choice>
              <mc:Fallback>
                <p:oleObj name="Equation" r:id="rId3" imgW="863280" imgH="444240" progId="Equation.3">
                  <p:embed/>
                  <p:pic>
                    <p:nvPicPr>
                      <p:cNvPr id="0" name=""/>
                      <p:cNvPicPr/>
                      <p:nvPr/>
                    </p:nvPicPr>
                    <p:blipFill>
                      <a:blip r:embed="rId4"/>
                      <a:stretch>
                        <a:fillRect/>
                      </a:stretch>
                    </p:blipFill>
                    <p:spPr>
                      <a:xfrm>
                        <a:off x="2492375" y="1246188"/>
                        <a:ext cx="1671638" cy="860425"/>
                      </a:xfrm>
                      <a:prstGeom prst="rect">
                        <a:avLst/>
                      </a:prstGeom>
                    </p:spPr>
                  </p:pic>
                </p:oleObj>
              </mc:Fallback>
            </mc:AlternateContent>
          </a:graphicData>
        </a:graphic>
      </p:graphicFrame>
      <p:sp>
        <p:nvSpPr>
          <p:cNvPr id="8" name="TextBox 7"/>
          <p:cNvSpPr txBox="1"/>
          <p:nvPr/>
        </p:nvSpPr>
        <p:spPr>
          <a:xfrm>
            <a:off x="76200" y="2209800"/>
            <a:ext cx="8839200" cy="1200329"/>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f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i="1" dirty="0">
                <a:latin typeface="Times New Roman" pitchFamily="18" charset="0"/>
                <a:cs typeface="Times New Roman" pitchFamily="18" charset="0"/>
              </a:rPr>
              <a:t>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v</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yên</a:t>
            </a:r>
            <a:r>
              <a:rPr lang="en-US" sz="2400" dirty="0" smtClean="0">
                <a:latin typeface="Times New Roman" pitchFamily="18" charset="0"/>
                <a:cs typeface="Times New Roman" pitchFamily="18" charset="0"/>
              </a:rPr>
              <a:t> c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endParaRPr lang="en-US" sz="2400" dirty="0">
              <a:latin typeface="Times New Roman" pitchFamily="18" charset="0"/>
              <a:cs typeface="Times New Roman" pitchFamily="18" charset="0"/>
            </a:endParaRPr>
          </a:p>
        </p:txBody>
      </p:sp>
      <p:sp>
        <p:nvSpPr>
          <p:cNvPr id="9" name="TextBox 8"/>
          <p:cNvSpPr txBox="1"/>
          <p:nvPr/>
        </p:nvSpPr>
        <p:spPr>
          <a:xfrm>
            <a:off x="228600" y="3512403"/>
            <a:ext cx="8763000" cy="830997"/>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v</a:t>
            </a:r>
            <a:r>
              <a:rPr lang="en-US" sz="2400" dirty="0" smtClean="0">
                <a:latin typeface="Times New Roman" pitchFamily="18" charset="0"/>
                <a:cs typeface="Times New Roman" pitchFamily="18" charset="0"/>
              </a:rPr>
              <a:t>&gt;0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i="1" dirty="0">
                <a:latin typeface="Times New Roman" pitchFamily="18" charset="0"/>
                <a:cs typeface="Times New Roman" pitchFamily="18" charset="0"/>
              </a:rPr>
              <a:t>v</a:t>
            </a:r>
            <a:r>
              <a:rPr lang="en-US" sz="2400" i="1" dirty="0" smtClean="0">
                <a:latin typeface="Times New Roman" pitchFamily="18" charset="0"/>
                <a:cs typeface="Times New Roman" pitchFamily="18" charset="0"/>
              </a:rPr>
              <a:t>&lt;0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nguồn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0879" y="4294068"/>
            <a:ext cx="3547121" cy="2411532"/>
          </a:xfrm>
          <a:prstGeom prst="rect">
            <a:avLst/>
          </a:prstGeom>
        </p:spPr>
      </p:pic>
    </p:spTree>
    <p:extLst>
      <p:ext uri="{BB962C8B-B14F-4D97-AF65-F5344CB8AC3E}">
        <p14:creationId xmlns:p14="http://schemas.microsoft.com/office/powerpoint/2010/main" val="8353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VÍ DỤ</a:t>
            </a:r>
            <a:endParaRPr lang="en-US" sz="3000" dirty="0">
              <a:latin typeface="Times New Roman" pitchFamily="18" charset="0"/>
              <a:cs typeface="Times New Roman" pitchFamily="18" charset="0"/>
            </a:endParaRPr>
          </a:p>
        </p:txBody>
      </p:sp>
      <p:sp>
        <p:nvSpPr>
          <p:cNvPr id="2" name="Rectangle 1"/>
          <p:cNvSpPr/>
          <p:nvPr/>
        </p:nvSpPr>
        <p:spPr>
          <a:xfrm>
            <a:off x="76200" y="762000"/>
            <a:ext cx="8915400" cy="2569934"/>
          </a:xfrm>
          <a:prstGeom prst="rect">
            <a:avLst/>
          </a:prstGeom>
        </p:spPr>
        <p:txBody>
          <a:bodyPr wrap="square">
            <a:spAutoFit/>
          </a:bodyPr>
          <a:lstStyle/>
          <a:p>
            <a:pPr algn="just"/>
            <a:r>
              <a:rPr lang="de-DE" sz="2300" dirty="0">
                <a:latin typeface="Times New Roman" pitchFamily="18" charset="0"/>
                <a:cs typeface="Times New Roman" pitchFamily="18" charset="0"/>
              </a:rPr>
              <a:t>Một mạch dao động gồm tụ điện có điện dung C = 0,025µF và một cuộn dây thuần cảm có độ tự cảm L = 1,015H. Điện tích trên hai bản tụ biến thiên theo phương trình:  q = 2,5.10</a:t>
            </a:r>
            <a:r>
              <a:rPr lang="de-DE" sz="2300" baseline="30000" dirty="0">
                <a:latin typeface="Times New Roman" pitchFamily="18" charset="0"/>
                <a:cs typeface="Times New Roman" pitchFamily="18" charset="0"/>
              </a:rPr>
              <a:t>-6</a:t>
            </a:r>
            <a:r>
              <a:rPr lang="de-DE" sz="2300" dirty="0">
                <a:latin typeface="Times New Roman" pitchFamily="18" charset="0"/>
                <a:cs typeface="Times New Roman" pitchFamily="18" charset="0"/>
              </a:rPr>
              <a:t>cos</a:t>
            </a:r>
            <a:r>
              <a:rPr lang="en-US" sz="2300" dirty="0">
                <a:latin typeface="Times New Roman" pitchFamily="18" charset="0"/>
                <a:cs typeface="Times New Roman" pitchFamily="18" charset="0"/>
              </a:rPr>
              <a:t>ω</a:t>
            </a:r>
            <a:r>
              <a:rPr lang="de-DE" sz="2300" dirty="0">
                <a:latin typeface="Times New Roman" pitchFamily="18" charset="0"/>
                <a:cs typeface="Times New Roman" pitchFamily="18" charset="0"/>
              </a:rPr>
              <a:t>t (C).</a:t>
            </a:r>
            <a:endParaRPr lang="en-US" sz="2300" dirty="0">
              <a:latin typeface="Times New Roman" pitchFamily="18" charset="0"/>
              <a:cs typeface="Times New Roman" pitchFamily="18" charset="0"/>
            </a:endParaRPr>
          </a:p>
          <a:p>
            <a:pPr algn="just"/>
            <a:r>
              <a:rPr lang="de-DE" sz="2300" dirty="0">
                <a:latin typeface="Times New Roman" pitchFamily="18" charset="0"/>
                <a:cs typeface="Times New Roman" pitchFamily="18" charset="0"/>
              </a:rPr>
              <a:t>a. Viết phương trình biểu diễn sự biến thiên của hiệu điện thế trên hai bản tụ và cường độ dòng điện trong mạch theo thời gian.</a:t>
            </a:r>
            <a:endParaRPr lang="en-US" sz="2300" dirty="0">
              <a:latin typeface="Times New Roman" pitchFamily="18" charset="0"/>
              <a:cs typeface="Times New Roman" pitchFamily="18" charset="0"/>
            </a:endParaRPr>
          </a:p>
          <a:p>
            <a:pPr algn="just"/>
            <a:r>
              <a:rPr lang="de-DE" sz="2300" dirty="0">
                <a:latin typeface="Times New Roman" pitchFamily="18" charset="0"/>
                <a:cs typeface="Times New Roman" pitchFamily="18" charset="0"/>
              </a:rPr>
              <a:t>b. Tìm các giá trị của hiệu điện thế giữa các bản tụ và cường độ dòng điện trong mạch tại các thời điểmT/8, T/4 và T/2 (T là chu kỳ dao động).</a:t>
            </a:r>
            <a:endParaRPr lang="en-US" sz="23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7252774"/>
              </p:ext>
            </p:extLst>
          </p:nvPr>
        </p:nvGraphicFramePr>
        <p:xfrm>
          <a:off x="457200" y="4572000"/>
          <a:ext cx="1991032" cy="685800"/>
        </p:xfrm>
        <a:graphic>
          <a:graphicData uri="http://schemas.openxmlformats.org/presentationml/2006/ole">
            <mc:AlternateContent xmlns:mc="http://schemas.openxmlformats.org/markup-compatibility/2006">
              <mc:Choice xmlns:v="urn:schemas-microsoft-com:vml" Requires="v">
                <p:oleObj spid="_x0000_s15398" name="Equation" r:id="rId3" imgW="1143000" imgH="393480" progId="Equation.3">
                  <p:embed/>
                </p:oleObj>
              </mc:Choice>
              <mc:Fallback>
                <p:oleObj name="Equation" r:id="rId3" imgW="1143000" imgH="393480" progId="Equation.3">
                  <p:embed/>
                  <p:pic>
                    <p:nvPicPr>
                      <p:cNvPr id="0" name=""/>
                      <p:cNvPicPr/>
                      <p:nvPr/>
                    </p:nvPicPr>
                    <p:blipFill>
                      <a:blip r:embed="rId4"/>
                      <a:stretch>
                        <a:fillRect/>
                      </a:stretch>
                    </p:blipFill>
                    <p:spPr>
                      <a:xfrm>
                        <a:off x="457200" y="4572000"/>
                        <a:ext cx="1991032"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80137233"/>
              </p:ext>
            </p:extLst>
          </p:nvPr>
        </p:nvGraphicFramePr>
        <p:xfrm>
          <a:off x="533400" y="3505200"/>
          <a:ext cx="1246910" cy="685800"/>
        </p:xfrm>
        <a:graphic>
          <a:graphicData uri="http://schemas.openxmlformats.org/presentationml/2006/ole">
            <mc:AlternateContent xmlns:mc="http://schemas.openxmlformats.org/markup-compatibility/2006">
              <mc:Choice xmlns:v="urn:schemas-microsoft-com:vml" Requires="v">
                <p:oleObj spid="_x0000_s15399" name="Equation" r:id="rId5" imgW="761760" imgH="419040" progId="Equation.3">
                  <p:embed/>
                </p:oleObj>
              </mc:Choice>
              <mc:Fallback>
                <p:oleObj name="Equation" r:id="rId5" imgW="761760" imgH="419040" progId="Equation.3">
                  <p:embed/>
                  <p:pic>
                    <p:nvPicPr>
                      <p:cNvPr id="0" name=""/>
                      <p:cNvPicPr/>
                      <p:nvPr/>
                    </p:nvPicPr>
                    <p:blipFill>
                      <a:blip r:embed="rId6"/>
                      <a:stretch>
                        <a:fillRect/>
                      </a:stretch>
                    </p:blipFill>
                    <p:spPr>
                      <a:xfrm>
                        <a:off x="533400" y="3505200"/>
                        <a:ext cx="1246910"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0202216"/>
              </p:ext>
            </p:extLst>
          </p:nvPr>
        </p:nvGraphicFramePr>
        <p:xfrm>
          <a:off x="3361591" y="3505200"/>
          <a:ext cx="1143001" cy="738188"/>
        </p:xfrm>
        <a:graphic>
          <a:graphicData uri="http://schemas.openxmlformats.org/presentationml/2006/ole">
            <mc:AlternateContent xmlns:mc="http://schemas.openxmlformats.org/markup-compatibility/2006">
              <mc:Choice xmlns:v="urn:schemas-microsoft-com:vml" Requires="v">
                <p:oleObj spid="_x0000_s15400" name="Equation" r:id="rId7" imgW="609480" imgH="393480" progId="Equation.3">
                  <p:embed/>
                </p:oleObj>
              </mc:Choice>
              <mc:Fallback>
                <p:oleObj name="Equation" r:id="rId7" imgW="609480" imgH="393480" progId="Equation.3">
                  <p:embed/>
                  <p:pic>
                    <p:nvPicPr>
                      <p:cNvPr id="0" name=""/>
                      <p:cNvPicPr/>
                      <p:nvPr/>
                    </p:nvPicPr>
                    <p:blipFill>
                      <a:blip r:embed="rId8"/>
                      <a:stretch>
                        <a:fillRect/>
                      </a:stretch>
                    </p:blipFill>
                    <p:spPr>
                      <a:xfrm>
                        <a:off x="3361591" y="3505200"/>
                        <a:ext cx="1143001" cy="7381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79629154"/>
              </p:ext>
            </p:extLst>
          </p:nvPr>
        </p:nvGraphicFramePr>
        <p:xfrm>
          <a:off x="609600" y="5638799"/>
          <a:ext cx="990600" cy="714153"/>
        </p:xfrm>
        <a:graphic>
          <a:graphicData uri="http://schemas.openxmlformats.org/presentationml/2006/ole">
            <mc:AlternateContent xmlns:mc="http://schemas.openxmlformats.org/markup-compatibility/2006">
              <mc:Choice xmlns:v="urn:schemas-microsoft-com:vml" Requires="v">
                <p:oleObj spid="_x0000_s15401" name="Equation" r:id="rId9" imgW="545760" imgH="393480" progId="Equation.3">
                  <p:embed/>
                </p:oleObj>
              </mc:Choice>
              <mc:Fallback>
                <p:oleObj name="Equation" r:id="rId9" imgW="545760" imgH="393480" progId="Equation.3">
                  <p:embed/>
                  <p:pic>
                    <p:nvPicPr>
                      <p:cNvPr id="0" name=""/>
                      <p:cNvPicPr/>
                      <p:nvPr/>
                    </p:nvPicPr>
                    <p:blipFill>
                      <a:blip r:embed="rId10"/>
                      <a:stretch>
                        <a:fillRect/>
                      </a:stretch>
                    </p:blipFill>
                    <p:spPr>
                      <a:xfrm>
                        <a:off x="609600" y="5638799"/>
                        <a:ext cx="990600" cy="714153"/>
                      </a:xfrm>
                      <a:prstGeom prst="rect">
                        <a:avLst/>
                      </a:prstGeom>
                    </p:spPr>
                  </p:pic>
                </p:oleObj>
              </mc:Fallback>
            </mc:AlternateContent>
          </a:graphicData>
        </a:graphic>
      </p:graphicFrame>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VÍ DỤ</a:t>
            </a:r>
            <a:endParaRPr lang="en-US" sz="3000" dirty="0">
              <a:latin typeface="Times New Roman" pitchFamily="18" charset="0"/>
              <a:cs typeface="Times New Roman" pitchFamily="18" charset="0"/>
            </a:endParaRPr>
          </a:p>
        </p:txBody>
      </p:sp>
      <p:sp>
        <p:nvSpPr>
          <p:cNvPr id="2" name="Rectangle 1"/>
          <p:cNvSpPr/>
          <p:nvPr/>
        </p:nvSpPr>
        <p:spPr>
          <a:xfrm>
            <a:off x="76200" y="838200"/>
            <a:ext cx="9067800" cy="2308324"/>
          </a:xfrm>
          <a:prstGeom prst="rect">
            <a:avLst/>
          </a:prstGeom>
        </p:spPr>
        <p:txBody>
          <a:bodyPr wrap="square">
            <a:spAutoFit/>
          </a:bodyPr>
          <a:lstStyle/>
          <a:p>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gồm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điện</a:t>
            </a:r>
            <a:r>
              <a:rPr lang="en-US" sz="2400" dirty="0">
                <a:latin typeface="Times New Roman" pitchFamily="18" charset="0"/>
                <a:cs typeface="Times New Roman" pitchFamily="18" charset="0"/>
              </a:rPr>
              <a:t> dung C = 0,4µF, </a:t>
            </a:r>
            <a:r>
              <a:rPr lang="en-US" sz="2400" dirty="0" err="1">
                <a:latin typeface="Times New Roman" pitchFamily="18" charset="0"/>
                <a:cs typeface="Times New Roman" pitchFamily="18" charset="0"/>
              </a:rPr>
              <a:t>cuộn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dây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L =10</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H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mạch</a:t>
            </a:r>
            <a:r>
              <a:rPr lang="en-US" sz="2400" dirty="0">
                <a:latin typeface="Times New Roman" pitchFamily="18" charset="0"/>
                <a:cs typeface="Times New Roman" pitchFamily="18" charset="0"/>
              </a:rPr>
              <a:t> R = 2Ω. </a:t>
            </a: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a. Chu </a:t>
            </a:r>
            <a:r>
              <a:rPr lang="en-US" sz="2400" dirty="0" err="1">
                <a:latin typeface="Times New Roman" pitchFamily="18" charset="0"/>
                <a:cs typeface="Times New Roman" pitchFamily="18" charset="0"/>
              </a:rPr>
              <a:t>kỳ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loga</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b.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lâu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a:t>
            </a:r>
            <a:r>
              <a:rPr lang="en-US" sz="2400" dirty="0">
                <a:latin typeface="Times New Roman" pitchFamily="18" charset="0"/>
                <a:cs typeface="Times New Roman" pitchFamily="18" charset="0"/>
              </a:rPr>
              <a:t> 3 </a:t>
            </a:r>
            <a:r>
              <a:rPr lang="en-US" sz="2400" dirty="0" err="1">
                <a:latin typeface="Times New Roman" pitchFamily="18" charset="0"/>
                <a:cs typeface="Times New Roman" pitchFamily="18" charset="0"/>
              </a:rPr>
              <a:t>lần</a:t>
            </a:r>
            <a:r>
              <a:rPr lang="en-US" sz="2400" dirty="0">
                <a:latin typeface="Times New Roman" pitchFamily="18" charset="0"/>
                <a:cs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1949907196"/>
              </p:ext>
            </p:extLst>
          </p:nvPr>
        </p:nvGraphicFramePr>
        <p:xfrm>
          <a:off x="1066800" y="2971800"/>
          <a:ext cx="2039470" cy="1143000"/>
        </p:xfrm>
        <a:graphic>
          <a:graphicData uri="http://schemas.openxmlformats.org/presentationml/2006/ole">
            <mc:AlternateContent xmlns:mc="http://schemas.openxmlformats.org/markup-compatibility/2006">
              <mc:Choice xmlns:v="urn:schemas-microsoft-com:vml" Requires="v">
                <p:oleObj spid="_x0000_s13343" name="Equation" r:id="rId3" imgW="1155600" imgH="647640" progId="Equation.3">
                  <p:embed/>
                </p:oleObj>
              </mc:Choice>
              <mc:Fallback>
                <p:oleObj name="Equation" r:id="rId3" imgW="1155600" imgH="647640" progId="Equation.3">
                  <p:embed/>
                  <p:pic>
                    <p:nvPicPr>
                      <p:cNvPr id="0" name=""/>
                      <p:cNvPicPr/>
                      <p:nvPr/>
                    </p:nvPicPr>
                    <p:blipFill>
                      <a:blip r:embed="rId4"/>
                      <a:stretch>
                        <a:fillRect/>
                      </a:stretch>
                    </p:blipFill>
                    <p:spPr>
                      <a:xfrm>
                        <a:off x="1066800" y="2971800"/>
                        <a:ext cx="2039470" cy="1143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66788644"/>
              </p:ext>
            </p:extLst>
          </p:nvPr>
        </p:nvGraphicFramePr>
        <p:xfrm>
          <a:off x="1219200" y="4495800"/>
          <a:ext cx="1659194" cy="685800"/>
        </p:xfrm>
        <a:graphic>
          <a:graphicData uri="http://schemas.openxmlformats.org/presentationml/2006/ole">
            <mc:AlternateContent xmlns:mc="http://schemas.openxmlformats.org/markup-compatibility/2006">
              <mc:Choice xmlns:v="urn:schemas-microsoft-com:vml" Requires="v">
                <p:oleObj spid="_x0000_s13344" name="Equation" r:id="rId5" imgW="952200" imgH="393480" progId="Equation.3">
                  <p:embed/>
                </p:oleObj>
              </mc:Choice>
              <mc:Fallback>
                <p:oleObj name="Equation" r:id="rId5" imgW="952200" imgH="393480" progId="Equation.3">
                  <p:embed/>
                  <p:pic>
                    <p:nvPicPr>
                      <p:cNvPr id="0" name=""/>
                      <p:cNvPicPr/>
                      <p:nvPr/>
                    </p:nvPicPr>
                    <p:blipFill>
                      <a:blip r:embed="rId6"/>
                      <a:stretch>
                        <a:fillRect/>
                      </a:stretch>
                    </p:blipFill>
                    <p:spPr>
                      <a:xfrm>
                        <a:off x="1219200" y="4495800"/>
                        <a:ext cx="1659194"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22359592"/>
              </p:ext>
            </p:extLst>
          </p:nvPr>
        </p:nvGraphicFramePr>
        <p:xfrm>
          <a:off x="914400" y="5562600"/>
          <a:ext cx="4275667" cy="762000"/>
        </p:xfrm>
        <a:graphic>
          <a:graphicData uri="http://schemas.openxmlformats.org/presentationml/2006/ole">
            <mc:AlternateContent xmlns:mc="http://schemas.openxmlformats.org/markup-compatibility/2006">
              <mc:Choice xmlns:v="urn:schemas-microsoft-com:vml" Requires="v">
                <p:oleObj spid="_x0000_s13345" name="Equation" r:id="rId7" imgW="2565360" imgH="457200" progId="Equation.3">
                  <p:embed/>
                </p:oleObj>
              </mc:Choice>
              <mc:Fallback>
                <p:oleObj name="Equation" r:id="rId7" imgW="2565360" imgH="457200" progId="Equation.3">
                  <p:embed/>
                  <p:pic>
                    <p:nvPicPr>
                      <p:cNvPr id="0" name=""/>
                      <p:cNvPicPr/>
                      <p:nvPr/>
                    </p:nvPicPr>
                    <p:blipFill>
                      <a:blip r:embed="rId8"/>
                      <a:stretch>
                        <a:fillRect/>
                      </a:stretch>
                    </p:blipFill>
                    <p:spPr>
                      <a:xfrm>
                        <a:off x="914400" y="5562600"/>
                        <a:ext cx="4275667" cy="762000"/>
                      </a:xfrm>
                      <a:prstGeom prst="rect">
                        <a:avLst/>
                      </a:prstGeom>
                    </p:spPr>
                  </p:pic>
                </p:oleObj>
              </mc:Fallback>
            </mc:AlternateContent>
          </a:graphicData>
        </a:graphic>
      </p:graphicFrame>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VÍ DỤ</a:t>
            </a:r>
            <a:endParaRPr lang="en-US" sz="3000" dirty="0">
              <a:latin typeface="Times New Roman" pitchFamily="18" charset="0"/>
              <a:cs typeface="Times New Roman" pitchFamily="18" charset="0"/>
            </a:endParaRPr>
          </a:p>
        </p:txBody>
      </p:sp>
      <p:sp>
        <p:nvSpPr>
          <p:cNvPr id="2" name="Rectangle 1"/>
          <p:cNvSpPr/>
          <p:nvPr/>
        </p:nvSpPr>
        <p:spPr>
          <a:xfrm>
            <a:off x="76200" y="685801"/>
            <a:ext cx="9067800" cy="1785104"/>
          </a:xfrm>
          <a:prstGeom prst="rect">
            <a:avLst/>
          </a:prstGeom>
        </p:spPr>
        <p:txBody>
          <a:bodyPr wrap="square">
            <a:spAutoFit/>
          </a:bodyPr>
          <a:lstStyle/>
          <a:p>
            <a:r>
              <a:rPr lang="x-none" sz="2200">
                <a:latin typeface="Times New Roman" pitchFamily="18" charset="0"/>
                <a:cs typeface="Times New Roman" pitchFamily="18" charset="0"/>
              </a:rPr>
              <a:t>Một mạch dao động điện từ gồm một tụ điện có điện dung  C = 2,5.10</a:t>
            </a:r>
            <a:r>
              <a:rPr lang="x-none" sz="2200" baseline="30000">
                <a:latin typeface="Times New Roman" pitchFamily="18" charset="0"/>
                <a:cs typeface="Times New Roman" pitchFamily="18" charset="0"/>
              </a:rPr>
              <a:t>-6</a:t>
            </a:r>
            <a:r>
              <a:rPr lang="x-none" sz="2200">
                <a:latin typeface="Times New Roman" pitchFamily="18" charset="0"/>
                <a:cs typeface="Times New Roman" pitchFamily="18" charset="0"/>
              </a:rPr>
              <a:t> F, một cuộn dây có hệ số tự cảm  L = 120mH, điện trở thuần R= 40 Ω. Hãy tìm:</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a. </a:t>
            </a:r>
            <a:r>
              <a:rPr lang="x-none" sz="2200">
                <a:latin typeface="Times New Roman" pitchFamily="18" charset="0"/>
                <a:cs typeface="Times New Roman" pitchFamily="18" charset="0"/>
              </a:rPr>
              <a:t>Chu kỳ dao động điện từ trong mạch, giảm lượng loga.</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b. </a:t>
            </a:r>
            <a:r>
              <a:rPr lang="en-US" sz="2200" dirty="0" err="1">
                <a:latin typeface="Times New Roman" pitchFamily="18" charset="0"/>
                <a:cs typeface="Times New Roman" pitchFamily="18" charset="0"/>
              </a:rPr>
              <a:t>Phương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trình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biểu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diễn</a:t>
            </a:r>
            <a:r>
              <a:rPr lang="x-none" sz="2200">
                <a:latin typeface="Times New Roman" pitchFamily="18" charset="0"/>
                <a:cs typeface="Times New Roman" pitchFamily="18" charset="0"/>
              </a:rPr>
              <a:t> điện tích trên một bản của tụ điện trong mạch</a:t>
            </a:r>
            <a:r>
              <a:rPr lang="en-US" sz="2200" dirty="0">
                <a:latin typeface="Times New Roman" pitchFamily="18" charset="0"/>
                <a:cs typeface="Times New Roman" pitchFamily="18" charset="0"/>
              </a:rPr>
              <a:t>,</a:t>
            </a:r>
            <a:r>
              <a:rPr lang="x-none" sz="2200">
                <a:latin typeface="Times New Roman" pitchFamily="18" charset="0"/>
                <a:cs typeface="Times New Roman" pitchFamily="18" charset="0"/>
              </a:rPr>
              <a:t> biết lúc đầu tụ điện có điện tích cực đại Q</a:t>
            </a:r>
            <a:r>
              <a:rPr lang="x-none" sz="2200" baseline="-25000">
                <a:latin typeface="Times New Roman" pitchFamily="18" charset="0"/>
                <a:cs typeface="Times New Roman" pitchFamily="18" charset="0"/>
              </a:rPr>
              <a:t>0</a:t>
            </a:r>
            <a:r>
              <a:rPr lang="x-none" sz="2200">
                <a:latin typeface="Times New Roman" pitchFamily="18" charset="0"/>
                <a:cs typeface="Times New Roman" pitchFamily="18" charset="0"/>
              </a:rPr>
              <a:t> = 40 µC. </a:t>
            </a:r>
            <a:endParaRPr lang="en-US" sz="22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11072007"/>
              </p:ext>
            </p:extLst>
          </p:nvPr>
        </p:nvGraphicFramePr>
        <p:xfrm>
          <a:off x="4114800" y="2667000"/>
          <a:ext cx="2039938" cy="1143000"/>
        </p:xfrm>
        <a:graphic>
          <a:graphicData uri="http://schemas.openxmlformats.org/presentationml/2006/ole">
            <mc:AlternateContent xmlns:mc="http://schemas.openxmlformats.org/markup-compatibility/2006">
              <mc:Choice xmlns:v="urn:schemas-microsoft-com:vml" Requires="v">
                <p:oleObj spid="_x0000_s14394" name="Equation" r:id="rId3" imgW="1155600" imgH="647640" progId="Equation.3">
                  <p:embed/>
                </p:oleObj>
              </mc:Choice>
              <mc:Fallback>
                <p:oleObj name="Equation" r:id="rId3" imgW="1155600" imgH="647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667000"/>
                        <a:ext cx="20399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52792821"/>
              </p:ext>
            </p:extLst>
          </p:nvPr>
        </p:nvGraphicFramePr>
        <p:xfrm>
          <a:off x="7010400" y="2743200"/>
          <a:ext cx="1658938" cy="685800"/>
        </p:xfrm>
        <a:graphic>
          <a:graphicData uri="http://schemas.openxmlformats.org/presentationml/2006/ole">
            <mc:AlternateContent xmlns:mc="http://schemas.openxmlformats.org/markup-compatibility/2006">
              <mc:Choice xmlns:v="urn:schemas-microsoft-com:vml" Requires="v">
                <p:oleObj spid="_x0000_s14395" name="Equation" r:id="rId5" imgW="952200" imgH="393480" progId="Equation.3">
                  <p:embed/>
                </p:oleObj>
              </mc:Choice>
              <mc:Fallback>
                <p:oleObj name="Equation" r:id="rId5" imgW="9522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2743200"/>
                        <a:ext cx="16589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67344555"/>
              </p:ext>
            </p:extLst>
          </p:nvPr>
        </p:nvGraphicFramePr>
        <p:xfrm>
          <a:off x="546100" y="3798888"/>
          <a:ext cx="2565400" cy="455612"/>
        </p:xfrm>
        <a:graphic>
          <a:graphicData uri="http://schemas.openxmlformats.org/presentationml/2006/ole">
            <mc:AlternateContent xmlns:mc="http://schemas.openxmlformats.org/markup-compatibility/2006">
              <mc:Choice xmlns:v="urn:schemas-microsoft-com:vml" Requires="v">
                <p:oleObj spid="_x0000_s14396" name="Equation" r:id="rId7" imgW="1358640" imgH="241200" progId="Equation.3">
                  <p:embed/>
                </p:oleObj>
              </mc:Choice>
              <mc:Fallback>
                <p:oleObj name="Equation" r:id="rId7" imgW="1358640" imgH="241200" progId="Equation.3">
                  <p:embed/>
                  <p:pic>
                    <p:nvPicPr>
                      <p:cNvPr id="0" name=""/>
                      <p:cNvPicPr/>
                      <p:nvPr/>
                    </p:nvPicPr>
                    <p:blipFill>
                      <a:blip r:embed="rId8"/>
                      <a:stretch>
                        <a:fillRect/>
                      </a:stretch>
                    </p:blipFill>
                    <p:spPr>
                      <a:xfrm>
                        <a:off x="546100" y="3798888"/>
                        <a:ext cx="2565400" cy="4556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67186889"/>
              </p:ext>
            </p:extLst>
          </p:nvPr>
        </p:nvGraphicFramePr>
        <p:xfrm>
          <a:off x="730250" y="2743200"/>
          <a:ext cx="2316163" cy="873125"/>
        </p:xfrm>
        <a:graphic>
          <a:graphicData uri="http://schemas.openxmlformats.org/presentationml/2006/ole">
            <mc:AlternateContent xmlns:mc="http://schemas.openxmlformats.org/markup-compatibility/2006">
              <mc:Choice xmlns:v="urn:schemas-microsoft-com:vml" Requires="v">
                <p:oleObj spid="_x0000_s14397" name="Equation" r:id="rId9" imgW="1346040" imgH="507960" progId="Equation.3">
                  <p:embed/>
                </p:oleObj>
              </mc:Choice>
              <mc:Fallback>
                <p:oleObj name="Equation" r:id="rId9" imgW="1346040" imgH="507960" progId="Equation.3">
                  <p:embed/>
                  <p:pic>
                    <p:nvPicPr>
                      <p:cNvPr id="0" name="Object 2"/>
                      <p:cNvPicPr>
                        <a:picLocks noChangeAspect="1" noChangeArrowheads="1"/>
                      </p:cNvPicPr>
                      <p:nvPr/>
                    </p:nvPicPr>
                    <p:blipFill>
                      <a:blip r:embed="rId10"/>
                      <a:srcRect/>
                      <a:stretch>
                        <a:fillRect/>
                      </a:stretch>
                    </p:blipFill>
                    <p:spPr bwMode="auto">
                      <a:xfrm>
                        <a:off x="730250" y="2743200"/>
                        <a:ext cx="231616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38624931"/>
              </p:ext>
            </p:extLst>
          </p:nvPr>
        </p:nvGraphicFramePr>
        <p:xfrm>
          <a:off x="685800" y="4419600"/>
          <a:ext cx="3492500" cy="381000"/>
        </p:xfrm>
        <a:graphic>
          <a:graphicData uri="http://schemas.openxmlformats.org/presentationml/2006/ole">
            <mc:AlternateContent xmlns:mc="http://schemas.openxmlformats.org/markup-compatibility/2006">
              <mc:Choice xmlns:v="urn:schemas-microsoft-com:vml" Requires="v">
                <p:oleObj spid="_x0000_s14398" name="Equation" r:id="rId11" imgW="2095200" imgH="228600" progId="Equation.3">
                  <p:embed/>
                </p:oleObj>
              </mc:Choice>
              <mc:Fallback>
                <p:oleObj name="Equation" r:id="rId11" imgW="2095200" imgH="228600" progId="Equation.3">
                  <p:embed/>
                  <p:pic>
                    <p:nvPicPr>
                      <p:cNvPr id="0" name=""/>
                      <p:cNvPicPr/>
                      <p:nvPr/>
                    </p:nvPicPr>
                    <p:blipFill>
                      <a:blip r:embed="rId12"/>
                      <a:stretch>
                        <a:fillRect/>
                      </a:stretch>
                    </p:blipFill>
                    <p:spPr>
                      <a:xfrm>
                        <a:off x="685800" y="4419600"/>
                        <a:ext cx="3492500" cy="381000"/>
                      </a:xfrm>
                      <a:prstGeom prst="rect">
                        <a:avLst/>
                      </a:prstGeom>
                    </p:spPr>
                  </p:pic>
                </p:oleObj>
              </mc:Fallback>
            </mc:AlternateContent>
          </a:graphicData>
        </a:graphic>
      </p:graphicFrame>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VÍ DỤ</a:t>
            </a:r>
            <a:endParaRPr lang="en-US" sz="3000" dirty="0">
              <a:latin typeface="Times New Roman" pitchFamily="18" charset="0"/>
              <a:cs typeface="Times New Roman" pitchFamily="18" charset="0"/>
            </a:endParaRPr>
          </a:p>
        </p:txBody>
      </p:sp>
      <p:sp>
        <p:nvSpPr>
          <p:cNvPr id="2" name="Rectangle 1"/>
          <p:cNvSpPr/>
          <p:nvPr/>
        </p:nvSpPr>
        <p:spPr>
          <a:xfrm>
            <a:off x="76200" y="685800"/>
            <a:ext cx="9067800" cy="1200329"/>
          </a:xfrm>
          <a:prstGeom prst="rect">
            <a:avLst/>
          </a:prstGeom>
        </p:spPr>
        <p:txBody>
          <a:bodyPr wrap="square">
            <a:spAutoFit/>
          </a:bodyPr>
          <a:lstStyle/>
          <a:p>
            <a:r>
              <a:rPr lang="pt-BR" sz="2400" dirty="0">
                <a:latin typeface="Times New Roman" pitchFamily="18" charset="0"/>
                <a:cs typeface="Times New Roman" pitchFamily="18" charset="0"/>
              </a:rPr>
              <a:t>Một viên đạn đang bay với vận tốc 100m/s. Hỏi độ cao của tiếng rít thay đổi bao nhiêu lần khi viên đạn bay qua đầu một người quan sát đứng yên. </a:t>
            </a:r>
            <a:r>
              <a:rPr lang="en-US" sz="2400" dirty="0">
                <a:latin typeface="Times New Roman" pitchFamily="18" charset="0"/>
                <a:cs typeface="Times New Roman" pitchFamily="18" charset="0"/>
              </a:rPr>
              <a:t>Cho </a:t>
            </a:r>
            <a:r>
              <a:rPr lang="en-US" sz="2400" dirty="0" err="1">
                <a:latin typeface="Times New Roman" pitchFamily="18" charset="0"/>
                <a:cs typeface="Times New Roman" pitchFamily="18" charset="0"/>
              </a:rPr>
              <a:t>vận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truyền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âm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340m/s.</a:t>
            </a:r>
          </a:p>
        </p:txBody>
      </p:sp>
      <p:sp>
        <p:nvSpPr>
          <p:cNvPr id="3" name="TextBox 2"/>
          <p:cNvSpPr txBox="1"/>
          <p:nvPr/>
        </p:nvSpPr>
        <p:spPr>
          <a:xfrm>
            <a:off x="152400" y="1900535"/>
            <a:ext cx="86868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Tần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bay </a:t>
            </a:r>
            <a:r>
              <a:rPr lang="en-US" sz="2400" dirty="0" err="1" smtClean="0">
                <a:latin typeface="Times New Roman" pitchFamily="18" charset="0"/>
                <a:cs typeface="Times New Roman" pitchFamily="18" charset="0"/>
              </a:rPr>
              <a:t>lại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69615733"/>
              </p:ext>
            </p:extLst>
          </p:nvPr>
        </p:nvGraphicFramePr>
        <p:xfrm>
          <a:off x="2239963" y="2362200"/>
          <a:ext cx="3244850" cy="762000"/>
        </p:xfrm>
        <a:graphic>
          <a:graphicData uri="http://schemas.openxmlformats.org/presentationml/2006/ole">
            <mc:AlternateContent xmlns:mc="http://schemas.openxmlformats.org/markup-compatibility/2006">
              <mc:Choice xmlns:v="urn:schemas-microsoft-com:vml" Requires="v">
                <p:oleObj spid="_x0000_s17444" name="Equation" r:id="rId3" imgW="1676160" imgH="393480" progId="Equation.3">
                  <p:embed/>
                </p:oleObj>
              </mc:Choice>
              <mc:Fallback>
                <p:oleObj name="Equation" r:id="rId3" imgW="1676160" imgH="393480" progId="Equation.3">
                  <p:embed/>
                  <p:pic>
                    <p:nvPicPr>
                      <p:cNvPr id="0" name="Object 2"/>
                      <p:cNvPicPr>
                        <a:picLocks noChangeAspect="1" noChangeArrowheads="1"/>
                      </p:cNvPicPr>
                      <p:nvPr/>
                    </p:nvPicPr>
                    <p:blipFill>
                      <a:blip r:embed="rId4"/>
                      <a:srcRect/>
                      <a:stretch>
                        <a:fillRect/>
                      </a:stretch>
                    </p:blipFill>
                    <p:spPr bwMode="auto">
                      <a:xfrm>
                        <a:off x="2239963" y="2362200"/>
                        <a:ext cx="3244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304800" y="3364468"/>
            <a:ext cx="86868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Tần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bay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89850882"/>
              </p:ext>
            </p:extLst>
          </p:nvPr>
        </p:nvGraphicFramePr>
        <p:xfrm>
          <a:off x="2362200" y="4038600"/>
          <a:ext cx="3317875" cy="762000"/>
        </p:xfrm>
        <a:graphic>
          <a:graphicData uri="http://schemas.openxmlformats.org/presentationml/2006/ole">
            <mc:AlternateContent xmlns:mc="http://schemas.openxmlformats.org/markup-compatibility/2006">
              <mc:Choice xmlns:v="urn:schemas-microsoft-com:vml" Requires="v">
                <p:oleObj spid="_x0000_s17445" name="Equation" r:id="rId5" imgW="1714320" imgH="393480" progId="Equation.3">
                  <p:embed/>
                </p:oleObj>
              </mc:Choice>
              <mc:Fallback>
                <p:oleObj name="Equation" r:id="rId5" imgW="1714320" imgH="393480" progId="Equation.3">
                  <p:embed/>
                  <p:pic>
                    <p:nvPicPr>
                      <p:cNvPr id="0" name="Object 5"/>
                      <p:cNvPicPr>
                        <a:picLocks noChangeAspect="1" noChangeArrowheads="1"/>
                      </p:cNvPicPr>
                      <p:nvPr/>
                    </p:nvPicPr>
                    <p:blipFill>
                      <a:blip r:embed="rId6"/>
                      <a:srcRect/>
                      <a:stretch>
                        <a:fillRect/>
                      </a:stretch>
                    </p:blipFill>
                    <p:spPr bwMode="auto">
                      <a:xfrm>
                        <a:off x="2362200" y="4038600"/>
                        <a:ext cx="3317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80162668"/>
              </p:ext>
            </p:extLst>
          </p:nvPr>
        </p:nvGraphicFramePr>
        <p:xfrm>
          <a:off x="3276600" y="5029200"/>
          <a:ext cx="1060450" cy="811212"/>
        </p:xfrm>
        <a:graphic>
          <a:graphicData uri="http://schemas.openxmlformats.org/presentationml/2006/ole">
            <mc:AlternateContent xmlns:mc="http://schemas.openxmlformats.org/markup-compatibility/2006">
              <mc:Choice xmlns:v="urn:schemas-microsoft-com:vml" Requires="v">
                <p:oleObj spid="_x0000_s17446" name="Equation" r:id="rId7" imgW="545760" imgH="419040" progId="Equation.3">
                  <p:embed/>
                </p:oleObj>
              </mc:Choice>
              <mc:Fallback>
                <p:oleObj name="Equation" r:id="rId7" imgW="545760" imgH="419040" progId="Equation.3">
                  <p:embed/>
                  <p:pic>
                    <p:nvPicPr>
                      <p:cNvPr id="0" name="Object 5"/>
                      <p:cNvPicPr>
                        <a:picLocks noChangeAspect="1" noChangeArrowheads="1"/>
                      </p:cNvPicPr>
                      <p:nvPr/>
                    </p:nvPicPr>
                    <p:blipFill>
                      <a:blip r:embed="rId8"/>
                      <a:srcRect/>
                      <a:stretch>
                        <a:fillRect/>
                      </a:stretch>
                    </p:blipFill>
                    <p:spPr bwMode="auto">
                      <a:xfrm>
                        <a:off x="3276600" y="5029200"/>
                        <a:ext cx="1060450"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1. DAO ĐỘNG ĐIỆN TỪ</a:t>
            </a:r>
            <a:endParaRPr lang="en-US" sz="3000" dirty="0">
              <a:latin typeface="Times New Roman" pitchFamily="18" charset="0"/>
              <a:cs typeface="Times New Roman" pitchFamily="18" charset="0"/>
            </a:endParaRPr>
          </a:p>
        </p:txBody>
      </p:sp>
      <p:pic>
        <p:nvPicPr>
          <p:cNvPr id="6" name="Picture 4" descr="MACH DA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17575"/>
            <a:ext cx="69342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04800" y="2971800"/>
            <a:ext cx="8763000" cy="461665"/>
          </a:xfrm>
          <a:prstGeom prst="rect">
            <a:avLst/>
          </a:prstGeom>
        </p:spPr>
        <p:txBody>
          <a:bodyPr wrap="square">
            <a:spAutoFit/>
          </a:bodyPr>
          <a:lstStyle/>
          <a:p>
            <a:r>
              <a:rPr lang="en-US" sz="2400" dirty="0" err="1" smtClean="0">
                <a:latin typeface="Times New Roman" pitchFamily="18" charset="0"/>
              </a:rPr>
              <a:t>Tại</a:t>
            </a:r>
            <a:r>
              <a:rPr lang="en-US" sz="2400" dirty="0" smtClean="0">
                <a:latin typeface="Times New Roman" pitchFamily="18" charset="0"/>
              </a:rPr>
              <a:t> t = 0,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cực</a:t>
            </a:r>
            <a:r>
              <a:rPr lang="en-US" sz="2400" dirty="0" smtClean="0">
                <a:latin typeface="Times New Roman" pitchFamily="18" charset="0"/>
              </a:rPr>
              <a:t> </a:t>
            </a:r>
            <a:r>
              <a:rPr lang="en-US" sz="2400" dirty="0" err="1" smtClean="0">
                <a:latin typeface="Times New Roman" pitchFamily="18" charset="0"/>
              </a:rPr>
              <a:t>đại</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=0</a:t>
            </a:r>
          </a:p>
        </p:txBody>
      </p:sp>
      <p:graphicFrame>
        <p:nvGraphicFramePr>
          <p:cNvPr id="3" name="Object 2"/>
          <p:cNvGraphicFramePr>
            <a:graphicFrameLocks noChangeAspect="1"/>
          </p:cNvGraphicFramePr>
          <p:nvPr>
            <p:extLst>
              <p:ext uri="{D42A27DB-BD31-4B8C-83A1-F6EECF244321}">
                <p14:modId xmlns:p14="http://schemas.microsoft.com/office/powerpoint/2010/main" val="1278919939"/>
              </p:ext>
            </p:extLst>
          </p:nvPr>
        </p:nvGraphicFramePr>
        <p:xfrm>
          <a:off x="4029075" y="3424238"/>
          <a:ext cx="1457325" cy="660400"/>
        </p:xfrm>
        <a:graphic>
          <a:graphicData uri="http://schemas.openxmlformats.org/presentationml/2006/ole">
            <mc:AlternateContent xmlns:mc="http://schemas.openxmlformats.org/markup-compatibility/2006">
              <mc:Choice xmlns:v="urn:schemas-microsoft-com:vml" Requires="v">
                <p:oleObj spid="_x0000_s1062" name="Equation" r:id="rId4" imgW="927000" imgH="419040" progId="Equation.3">
                  <p:embed/>
                </p:oleObj>
              </mc:Choice>
              <mc:Fallback>
                <p:oleObj name="Equation" r:id="rId4" imgW="927000" imgH="419040" progId="Equation.3">
                  <p:embed/>
                  <p:pic>
                    <p:nvPicPr>
                      <p:cNvPr id="0" name="Object 5"/>
                      <p:cNvPicPr>
                        <a:picLocks noChangeAspect="1" noChangeArrowheads="1"/>
                      </p:cNvPicPr>
                      <p:nvPr/>
                    </p:nvPicPr>
                    <p:blipFill>
                      <a:blip r:embed="rId5"/>
                      <a:srcRect/>
                      <a:stretch>
                        <a:fillRect/>
                      </a:stretch>
                    </p:blipFill>
                    <p:spPr bwMode="auto">
                      <a:xfrm>
                        <a:off x="4029075" y="3424238"/>
                        <a:ext cx="14573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304800" y="4114800"/>
            <a:ext cx="8763000" cy="461665"/>
          </a:xfrm>
          <a:prstGeom prst="rect">
            <a:avLst/>
          </a:prstGeom>
        </p:spPr>
        <p:txBody>
          <a:bodyPr wrap="square">
            <a:spAutoFit/>
          </a:bodyPr>
          <a:lstStyle/>
          <a:p>
            <a:r>
              <a:rPr lang="en-US" sz="2400" dirty="0" err="1" smtClean="0">
                <a:latin typeface="Times New Roman" pitchFamily="18" charset="0"/>
              </a:rPr>
              <a:t>Tại</a:t>
            </a:r>
            <a:r>
              <a:rPr lang="en-US" sz="2400" dirty="0" smtClean="0">
                <a:latin typeface="Times New Roman" pitchFamily="18" charset="0"/>
              </a:rPr>
              <a:t> t = T/4,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cực</a:t>
            </a:r>
            <a:r>
              <a:rPr lang="en-US" sz="2400" dirty="0" smtClean="0">
                <a:latin typeface="Times New Roman" pitchFamily="18" charset="0"/>
              </a:rPr>
              <a:t> </a:t>
            </a:r>
            <a:r>
              <a:rPr lang="en-US" sz="2400" dirty="0" err="1" smtClean="0">
                <a:latin typeface="Times New Roman" pitchFamily="18" charset="0"/>
              </a:rPr>
              <a:t>đại</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=0</a:t>
            </a:r>
          </a:p>
        </p:txBody>
      </p:sp>
      <p:graphicFrame>
        <p:nvGraphicFramePr>
          <p:cNvPr id="8" name="Object 7"/>
          <p:cNvGraphicFramePr>
            <a:graphicFrameLocks noChangeAspect="1"/>
          </p:cNvGraphicFramePr>
          <p:nvPr>
            <p:extLst>
              <p:ext uri="{D42A27DB-BD31-4B8C-83A1-F6EECF244321}">
                <p14:modId xmlns:p14="http://schemas.microsoft.com/office/powerpoint/2010/main" val="572514861"/>
              </p:ext>
            </p:extLst>
          </p:nvPr>
        </p:nvGraphicFramePr>
        <p:xfrm>
          <a:off x="3925888" y="4733925"/>
          <a:ext cx="1747837" cy="406400"/>
        </p:xfrm>
        <a:graphic>
          <a:graphicData uri="http://schemas.openxmlformats.org/presentationml/2006/ole">
            <mc:AlternateContent xmlns:mc="http://schemas.openxmlformats.org/markup-compatibility/2006">
              <mc:Choice xmlns:v="urn:schemas-microsoft-com:vml" Requires="v">
                <p:oleObj spid="_x0000_s1063" name="Equation" r:id="rId6" imgW="1091880" imgH="253800" progId="Equation.3">
                  <p:embed/>
                </p:oleObj>
              </mc:Choice>
              <mc:Fallback>
                <p:oleObj name="Equation" r:id="rId6" imgW="1091880" imgH="253800" progId="Equation.3">
                  <p:embed/>
                  <p:pic>
                    <p:nvPicPr>
                      <p:cNvPr id="0" name="Object 12"/>
                      <p:cNvPicPr>
                        <a:picLocks noChangeAspect="1" noChangeArrowheads="1"/>
                      </p:cNvPicPr>
                      <p:nvPr/>
                    </p:nvPicPr>
                    <p:blipFill>
                      <a:blip r:embed="rId7"/>
                      <a:srcRect/>
                      <a:stretch>
                        <a:fillRect/>
                      </a:stretch>
                    </p:blipFill>
                    <p:spPr bwMode="auto">
                      <a:xfrm>
                        <a:off x="3925888" y="4733925"/>
                        <a:ext cx="17478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304800" y="5167501"/>
            <a:ext cx="8763000" cy="1004699"/>
          </a:xfrm>
          <a:prstGeom prst="rect">
            <a:avLst/>
          </a:prstGeom>
        </p:spPr>
        <p:txBody>
          <a:bodyPr wrap="square">
            <a:spAutoFit/>
          </a:bodyPr>
          <a:lstStyle/>
          <a:p>
            <a:pPr>
              <a:lnSpc>
                <a:spcPct val="130000"/>
              </a:lnSpc>
            </a:pPr>
            <a:r>
              <a:rPr lang="en-US" sz="2400" dirty="0" err="1" smtClean="0">
                <a:latin typeface="Times New Roman" pitchFamily="18" charset="0"/>
              </a:rPr>
              <a:t>Tại</a:t>
            </a:r>
            <a:r>
              <a:rPr lang="en-US" sz="2400" dirty="0" smtClean="0">
                <a:latin typeface="Times New Roman" pitchFamily="18" charset="0"/>
              </a:rPr>
              <a:t> t = T/2,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cực</a:t>
            </a:r>
            <a:r>
              <a:rPr lang="en-US" sz="2400" dirty="0" smtClean="0">
                <a:latin typeface="Times New Roman" pitchFamily="18" charset="0"/>
              </a:rPr>
              <a:t> </a:t>
            </a:r>
            <a:r>
              <a:rPr lang="en-US" sz="2400" dirty="0" err="1" smtClean="0">
                <a:latin typeface="Times New Roman" pitchFamily="18" charset="0"/>
              </a:rPr>
              <a:t>đại</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0. </a:t>
            </a:r>
            <a:r>
              <a:rPr lang="en-US" sz="2400" dirty="0" err="1" smtClean="0">
                <a:latin typeface="Times New Roman" pitchFamily="18" charset="0"/>
              </a:rPr>
              <a:t>Sau</a:t>
            </a:r>
            <a:r>
              <a:rPr lang="en-US" sz="2400" dirty="0" smtClean="0">
                <a:latin typeface="Times New Roman" pitchFamily="18" charset="0"/>
              </a:rPr>
              <a:t> </a:t>
            </a:r>
            <a:r>
              <a:rPr lang="en-US" sz="2400" dirty="0" err="1" smtClean="0">
                <a:latin typeface="Times New Roman" pitchFamily="18" charset="0"/>
              </a:rPr>
              <a:t>đó</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C </a:t>
            </a:r>
            <a:r>
              <a:rPr lang="en-US" sz="2400" dirty="0" err="1" smtClean="0">
                <a:latin typeface="Times New Roman" pitchFamily="18" charset="0"/>
              </a:rPr>
              <a:t>phóng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qua L </a:t>
            </a:r>
            <a:r>
              <a:rPr lang="en-US" sz="2400" dirty="0" err="1" smtClean="0">
                <a:latin typeface="Times New Roman" pitchFamily="18" charset="0"/>
              </a:rPr>
              <a:t>nhưng</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chiều</a:t>
            </a:r>
            <a:r>
              <a:rPr lang="en-US" sz="2400" dirty="0" smtClean="0">
                <a:latin typeface="Times New Roman" pitchFamily="18" charset="0"/>
              </a:rPr>
              <a:t> </a:t>
            </a:r>
            <a:r>
              <a:rPr lang="en-US" sz="2400" dirty="0" err="1" smtClean="0">
                <a:latin typeface="Times New Roman" pitchFamily="18" charset="0"/>
              </a:rPr>
              <a:t>ngược</a:t>
            </a:r>
            <a:r>
              <a:rPr lang="en-US" sz="2400" dirty="0" smtClean="0">
                <a:latin typeface="Times New Roman" pitchFamily="18" charset="0"/>
              </a:rPr>
              <a:t> </a:t>
            </a:r>
            <a:r>
              <a:rPr lang="en-US" sz="2400" dirty="0" err="1" smtClean="0">
                <a:latin typeface="Times New Roman" pitchFamily="18" charset="0"/>
              </a:rPr>
              <a:t>lại</a:t>
            </a:r>
            <a:endParaRPr lang="en-US" sz="2400" dirty="0" smtClean="0">
              <a:latin typeface="Times New Roman" pitchFamily="18" charset="0"/>
            </a:endParaRPr>
          </a:p>
        </p:txBody>
      </p:sp>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1. DAO ĐỘNG ĐIỆN TỪ</a:t>
            </a:r>
            <a:endParaRPr lang="en-US" sz="3000" dirty="0">
              <a:latin typeface="Times New Roman" pitchFamily="18" charset="0"/>
              <a:cs typeface="Times New Roman" pitchFamily="18" charset="0"/>
            </a:endParaRPr>
          </a:p>
        </p:txBody>
      </p:sp>
      <p:sp>
        <p:nvSpPr>
          <p:cNvPr id="2" name="Rectangle 1"/>
          <p:cNvSpPr/>
          <p:nvPr/>
        </p:nvSpPr>
        <p:spPr>
          <a:xfrm>
            <a:off x="173898" y="762000"/>
            <a:ext cx="6239209" cy="461665"/>
          </a:xfrm>
          <a:prstGeom prst="rect">
            <a:avLst/>
          </a:prstGeom>
        </p:spPr>
        <p:txBody>
          <a:bodyPr wrap="none">
            <a:spAutoFit/>
          </a:bodyPr>
          <a:lstStyle/>
          <a:p>
            <a:r>
              <a:rPr lang="en-US" sz="2400" dirty="0" err="1" smtClean="0">
                <a:solidFill>
                  <a:srgbClr val="FF0000"/>
                </a:solidFill>
                <a:latin typeface="Times New Roman" pitchFamily="18" charset="0"/>
              </a:rPr>
              <a:t>Thiết</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lập</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phương</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trình</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dao</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động</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điện</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từ</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điều</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hòa</a:t>
            </a:r>
            <a:endParaRPr lang="en-US" sz="2400" dirty="0" smtClean="0">
              <a:solidFill>
                <a:srgbClr val="FF0000"/>
              </a:solidFill>
              <a:latin typeface="Times New Roman" pitchFamily="18" charset="0"/>
            </a:endParaRPr>
          </a:p>
        </p:txBody>
      </p:sp>
      <p:sp>
        <p:nvSpPr>
          <p:cNvPr id="3" name="Rectangle 2"/>
          <p:cNvSpPr/>
          <p:nvPr/>
        </p:nvSpPr>
        <p:spPr>
          <a:xfrm>
            <a:off x="228600" y="1214735"/>
            <a:ext cx="5101076" cy="461665"/>
          </a:xfrm>
          <a:prstGeom prst="rect">
            <a:avLst/>
          </a:prstGeom>
        </p:spPr>
        <p:txBody>
          <a:bodyPr wrap="none">
            <a:spAutoFit/>
          </a:bodyPr>
          <a:lstStyle/>
          <a:p>
            <a:r>
              <a:rPr lang="en-US" sz="2400" dirty="0" err="1" smtClean="0">
                <a:latin typeface="Times New Roman" pitchFamily="18" charset="0"/>
              </a:rPr>
              <a:t>Áp</a:t>
            </a:r>
            <a:r>
              <a:rPr lang="en-US" sz="2400" dirty="0" smtClean="0">
                <a:latin typeface="Times New Roman" pitchFamily="18" charset="0"/>
              </a:rPr>
              <a:t> </a:t>
            </a:r>
            <a:r>
              <a:rPr lang="en-US" sz="2400" dirty="0" err="1" smtClean="0">
                <a:latin typeface="Times New Roman" pitchFamily="18" charset="0"/>
              </a:rPr>
              <a:t>dụng</a:t>
            </a:r>
            <a:r>
              <a:rPr lang="en-US" sz="2400" dirty="0" smtClean="0">
                <a:latin typeface="Times New Roman" pitchFamily="18" charset="0"/>
              </a:rPr>
              <a:t> </a:t>
            </a:r>
            <a:r>
              <a:rPr lang="en-US" sz="2400" dirty="0" err="1" smtClean="0">
                <a:latin typeface="Times New Roman" pitchFamily="18" charset="0"/>
              </a:rPr>
              <a:t>định</a:t>
            </a:r>
            <a:r>
              <a:rPr lang="en-US" sz="2400" dirty="0" smtClean="0">
                <a:latin typeface="Times New Roman" pitchFamily="18" charset="0"/>
              </a:rPr>
              <a:t> </a:t>
            </a:r>
            <a:r>
              <a:rPr lang="en-US" sz="2400" dirty="0" err="1" smtClean="0">
                <a:latin typeface="Times New Roman" pitchFamily="18" charset="0"/>
              </a:rPr>
              <a:t>luật</a:t>
            </a:r>
            <a:r>
              <a:rPr lang="en-US" sz="2400" dirty="0" smtClean="0">
                <a:latin typeface="Times New Roman" pitchFamily="18" charset="0"/>
              </a:rPr>
              <a:t> </a:t>
            </a:r>
            <a:r>
              <a:rPr lang="en-US" sz="2400" dirty="0" err="1" smtClean="0">
                <a:latin typeface="Times New Roman" pitchFamily="18" charset="0"/>
              </a:rPr>
              <a:t>bảo</a:t>
            </a:r>
            <a:r>
              <a:rPr lang="en-US" sz="2400" dirty="0" smtClean="0">
                <a:latin typeface="Times New Roman" pitchFamily="18" charset="0"/>
              </a:rPr>
              <a:t> </a:t>
            </a:r>
            <a:r>
              <a:rPr lang="en-US" sz="2400" dirty="0" err="1" smtClean="0">
                <a:latin typeface="Times New Roman" pitchFamily="18" charset="0"/>
              </a:rPr>
              <a:t>toàn</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1914091742"/>
              </p:ext>
            </p:extLst>
          </p:nvPr>
        </p:nvGraphicFramePr>
        <p:xfrm>
          <a:off x="3429000" y="1666875"/>
          <a:ext cx="2133600" cy="834513"/>
        </p:xfrm>
        <a:graphic>
          <a:graphicData uri="http://schemas.openxmlformats.org/presentationml/2006/ole">
            <mc:AlternateContent xmlns:mc="http://schemas.openxmlformats.org/markup-compatibility/2006">
              <mc:Choice xmlns:v="urn:schemas-microsoft-com:vml" Requires="v">
                <p:oleObj spid="_x0000_s2135" name="Equation" r:id="rId3" imgW="1143000" imgH="444500" progId="Equation.3">
                  <p:embed/>
                </p:oleObj>
              </mc:Choice>
              <mc:Fallback>
                <p:oleObj name="Equation" r:id="rId3" imgW="11430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66875"/>
                        <a:ext cx="2133600" cy="834513"/>
                      </a:xfrm>
                      <a:prstGeom prst="rect">
                        <a:avLst/>
                      </a:prstGeom>
                      <a:noFill/>
                      <a:ln>
                        <a:noFill/>
                      </a:ln>
                    </p:spPr>
                  </p:pic>
                </p:oleObj>
              </mc:Fallback>
            </mc:AlternateContent>
          </a:graphicData>
        </a:graphic>
      </p:graphicFrame>
      <p:sp>
        <p:nvSpPr>
          <p:cNvPr id="7" name="Rectangle 6"/>
          <p:cNvSpPr/>
          <p:nvPr/>
        </p:nvSpPr>
        <p:spPr>
          <a:xfrm>
            <a:off x="304800" y="2514600"/>
            <a:ext cx="6553200" cy="461665"/>
          </a:xfrm>
          <a:prstGeom prst="rect">
            <a:avLst/>
          </a:prstGeom>
        </p:spPr>
        <p:txBody>
          <a:bodyPr wrap="square">
            <a:spAutoFit/>
          </a:bodyPr>
          <a:lstStyle/>
          <a:p>
            <a:pPr marL="609600" indent="-609600"/>
            <a:r>
              <a:rPr lang="en-US" sz="2400" dirty="0" err="1" smtClean="0">
                <a:latin typeface="Times New Roman" pitchFamily="18" charset="0"/>
              </a:rPr>
              <a:t>Lấy</a:t>
            </a:r>
            <a:r>
              <a:rPr lang="en-US" sz="2400" dirty="0" smtClean="0">
                <a:latin typeface="Times New Roman" pitchFamily="18" charset="0"/>
              </a:rPr>
              <a:t> </a:t>
            </a:r>
            <a:r>
              <a:rPr lang="en-US" sz="2400" dirty="0" err="1" smtClean="0">
                <a:latin typeface="Times New Roman" pitchFamily="18" charset="0"/>
              </a:rPr>
              <a:t>đạo</a:t>
            </a:r>
            <a:r>
              <a:rPr lang="en-US" sz="2400" dirty="0" smtClean="0">
                <a:latin typeface="Times New Roman" pitchFamily="18" charset="0"/>
              </a:rPr>
              <a:t> </a:t>
            </a: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hai</a:t>
            </a:r>
            <a:r>
              <a:rPr lang="en-US" sz="2400" dirty="0" smtClean="0">
                <a:latin typeface="Times New Roman" pitchFamily="18" charset="0"/>
              </a:rPr>
              <a:t> </a:t>
            </a:r>
            <a:r>
              <a:rPr lang="en-US" sz="2400" dirty="0" err="1" smtClean="0">
                <a:latin typeface="Times New Roman" pitchFamily="18" charset="0"/>
              </a:rPr>
              <a:t>vế</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thời</a:t>
            </a:r>
            <a:r>
              <a:rPr lang="en-US" sz="2400" dirty="0" smtClean="0">
                <a:latin typeface="Times New Roman" pitchFamily="18" charset="0"/>
              </a:rPr>
              <a:t> </a:t>
            </a:r>
            <a:r>
              <a:rPr lang="en-US" sz="2400" dirty="0" err="1" smtClean="0">
                <a:latin typeface="Times New Roman" pitchFamily="18" charset="0"/>
              </a:rPr>
              <a:t>gian</a:t>
            </a:r>
            <a:r>
              <a:rPr lang="en-US" sz="2400" dirty="0" smtClean="0">
                <a:latin typeface="Times New Roman" pitchFamily="18" charset="0"/>
              </a:rPr>
              <a:t>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thay</a:t>
            </a:r>
            <a:r>
              <a:rPr lang="en-US" sz="2400" dirty="0" smtClean="0">
                <a:latin typeface="Times New Roman" pitchFamily="18" charset="0"/>
              </a:rPr>
              <a:t> </a:t>
            </a:r>
            <a:r>
              <a:rPr lang="en-US" sz="2400" dirty="0" err="1" smtClean="0">
                <a:latin typeface="Times New Roman" pitchFamily="18" charset="0"/>
              </a:rPr>
              <a:t>dq</a:t>
            </a:r>
            <a:r>
              <a:rPr lang="en-US" sz="2400" dirty="0" smtClean="0">
                <a:latin typeface="Times New Roman" pitchFamily="18" charset="0"/>
              </a:rPr>
              <a:t>/</a:t>
            </a:r>
            <a:r>
              <a:rPr lang="en-US" sz="2400" dirty="0" err="1" smtClean="0">
                <a:latin typeface="Times New Roman" pitchFamily="18" charset="0"/>
              </a:rPr>
              <a:t>dt</a:t>
            </a:r>
            <a:r>
              <a:rPr lang="en-US" sz="2400" dirty="0" smtClean="0">
                <a:latin typeface="Times New Roman" pitchFamily="18" charset="0"/>
              </a:rPr>
              <a:t> = i:</a:t>
            </a:r>
          </a:p>
        </p:txBody>
      </p:sp>
      <p:graphicFrame>
        <p:nvGraphicFramePr>
          <p:cNvPr id="8" name="Object 7"/>
          <p:cNvGraphicFramePr>
            <a:graphicFrameLocks noChangeAspect="1"/>
          </p:cNvGraphicFramePr>
          <p:nvPr>
            <p:extLst>
              <p:ext uri="{D42A27DB-BD31-4B8C-83A1-F6EECF244321}">
                <p14:modId xmlns:p14="http://schemas.microsoft.com/office/powerpoint/2010/main" val="2990498242"/>
              </p:ext>
            </p:extLst>
          </p:nvPr>
        </p:nvGraphicFramePr>
        <p:xfrm>
          <a:off x="3505200" y="2989384"/>
          <a:ext cx="1600200" cy="820616"/>
        </p:xfrm>
        <a:graphic>
          <a:graphicData uri="http://schemas.openxmlformats.org/presentationml/2006/ole">
            <mc:AlternateContent xmlns:mc="http://schemas.openxmlformats.org/markup-compatibility/2006">
              <mc:Choice xmlns:v="urn:schemas-microsoft-com:vml" Requires="v">
                <p:oleObj spid="_x0000_s2136" name="Equation" r:id="rId5" imgW="723586" imgH="368140" progId="Equation.3">
                  <p:embed/>
                </p:oleObj>
              </mc:Choice>
              <mc:Fallback>
                <p:oleObj name="Equation" r:id="rId5" imgW="723586" imgH="3681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989384"/>
                        <a:ext cx="1600200" cy="820616"/>
                      </a:xfrm>
                      <a:prstGeom prst="rect">
                        <a:avLst/>
                      </a:prstGeom>
                      <a:noFill/>
                      <a:ln>
                        <a:noFill/>
                      </a:ln>
                    </p:spPr>
                  </p:pic>
                </p:oleObj>
              </mc:Fallback>
            </mc:AlternateContent>
          </a:graphicData>
        </a:graphic>
      </p:graphicFrame>
      <p:sp>
        <p:nvSpPr>
          <p:cNvPr id="9" name="Rectangle 8"/>
          <p:cNvSpPr/>
          <p:nvPr/>
        </p:nvSpPr>
        <p:spPr>
          <a:xfrm>
            <a:off x="304800" y="3810000"/>
            <a:ext cx="8686800" cy="461665"/>
          </a:xfrm>
          <a:prstGeom prst="rect">
            <a:avLst/>
          </a:prstGeom>
        </p:spPr>
        <p:txBody>
          <a:bodyPr wrap="square">
            <a:spAutoFit/>
          </a:bodyPr>
          <a:lstStyle/>
          <a:p>
            <a:r>
              <a:rPr lang="en-US" sz="2400" dirty="0" err="1" smtClean="0">
                <a:latin typeface="Times New Roman" pitchFamily="18" charset="0"/>
              </a:rPr>
              <a:t>Lấy</a:t>
            </a:r>
            <a:r>
              <a:rPr lang="en-US" sz="2400" dirty="0" smtClean="0">
                <a:latin typeface="Times New Roman" pitchFamily="18" charset="0"/>
              </a:rPr>
              <a:t> </a:t>
            </a:r>
            <a:r>
              <a:rPr lang="en-US" sz="2400" dirty="0" err="1" smtClean="0">
                <a:latin typeface="Times New Roman" pitchFamily="18" charset="0"/>
              </a:rPr>
              <a:t>đạo</a:t>
            </a:r>
            <a:r>
              <a:rPr lang="en-US" sz="2400" dirty="0" smtClean="0">
                <a:latin typeface="Times New Roman" pitchFamily="18" charset="0"/>
              </a:rPr>
              <a:t> </a:t>
            </a: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hai</a:t>
            </a:r>
            <a:r>
              <a:rPr lang="en-US" sz="2400" dirty="0" smtClean="0">
                <a:latin typeface="Times New Roman" pitchFamily="18" charset="0"/>
              </a:rPr>
              <a:t> </a:t>
            </a:r>
            <a:r>
              <a:rPr lang="en-US" sz="2400" dirty="0" err="1" smtClean="0">
                <a:latin typeface="Times New Roman" pitchFamily="18" charset="0"/>
              </a:rPr>
              <a:t>vế</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thời</a:t>
            </a:r>
            <a:r>
              <a:rPr lang="en-US" sz="2400" dirty="0" smtClean="0">
                <a:latin typeface="Times New Roman" pitchFamily="18" charset="0"/>
              </a:rPr>
              <a:t> </a:t>
            </a:r>
            <a:r>
              <a:rPr lang="en-US" sz="2400" dirty="0" err="1" smtClean="0">
                <a:latin typeface="Times New Roman" pitchFamily="18" charset="0"/>
              </a:rPr>
              <a:t>gian</a:t>
            </a:r>
            <a:r>
              <a:rPr lang="en-US" sz="2400" dirty="0" smtClean="0">
                <a:latin typeface="Times New Roman" pitchFamily="18" charset="0"/>
              </a:rPr>
              <a:t> </a:t>
            </a:r>
            <a:r>
              <a:rPr lang="en-US" sz="2400" dirty="0" err="1" smtClean="0">
                <a:latin typeface="Times New Roman" pitchFamily="18" charset="0"/>
              </a:rPr>
              <a:t>lần</a:t>
            </a:r>
            <a:r>
              <a:rPr lang="en-US" sz="2400" dirty="0" smtClean="0">
                <a:latin typeface="Times New Roman" pitchFamily="18" charset="0"/>
              </a:rPr>
              <a:t> </a:t>
            </a:r>
            <a:r>
              <a:rPr lang="en-US" sz="2400" dirty="0" err="1" smtClean="0">
                <a:latin typeface="Times New Roman" pitchFamily="18" charset="0"/>
              </a:rPr>
              <a:t>nữa</a:t>
            </a:r>
            <a:r>
              <a:rPr lang="en-US" sz="2400" dirty="0" smtClean="0">
                <a:latin typeface="Times New Roman" pitchFamily="18" charset="0"/>
              </a:rPr>
              <a:t>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đặt</a:t>
            </a:r>
            <a:r>
              <a:rPr lang="en-US" sz="2400" dirty="0" smtClean="0">
                <a:latin typeface="Times New Roman" pitchFamily="18" charset="0"/>
              </a:rPr>
              <a:t> </a:t>
            </a:r>
            <a:endParaRPr lang="en-US" sz="2400" dirty="0"/>
          </a:p>
        </p:txBody>
      </p:sp>
      <p:graphicFrame>
        <p:nvGraphicFramePr>
          <p:cNvPr id="10" name="Object 9"/>
          <p:cNvGraphicFramePr>
            <a:graphicFrameLocks noChangeAspect="1"/>
          </p:cNvGraphicFramePr>
          <p:nvPr>
            <p:extLst>
              <p:ext uri="{D42A27DB-BD31-4B8C-83A1-F6EECF244321}">
                <p14:modId xmlns:p14="http://schemas.microsoft.com/office/powerpoint/2010/main" val="2629223523"/>
              </p:ext>
            </p:extLst>
          </p:nvPr>
        </p:nvGraphicFramePr>
        <p:xfrm>
          <a:off x="6486525" y="3683000"/>
          <a:ext cx="1133475" cy="736600"/>
        </p:xfrm>
        <a:graphic>
          <a:graphicData uri="http://schemas.openxmlformats.org/presentationml/2006/ole">
            <mc:AlternateContent xmlns:mc="http://schemas.openxmlformats.org/markup-compatibility/2006">
              <mc:Choice xmlns:v="urn:schemas-microsoft-com:vml" Requires="v">
                <p:oleObj spid="_x0000_s2137" name="Equation" r:id="rId7" imgW="596641" imgH="393529" progId="Equation.3">
                  <p:embed/>
                </p:oleObj>
              </mc:Choice>
              <mc:Fallback>
                <p:oleObj name="Equation" r:id="rId7" imgW="596641" imgH="39352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6525" y="3683000"/>
                        <a:ext cx="11334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65454592"/>
              </p:ext>
            </p:extLst>
          </p:nvPr>
        </p:nvGraphicFramePr>
        <p:xfrm>
          <a:off x="3581400" y="4256087"/>
          <a:ext cx="1828800" cy="1001713"/>
        </p:xfrm>
        <a:graphic>
          <a:graphicData uri="http://schemas.openxmlformats.org/presentationml/2006/ole">
            <mc:AlternateContent xmlns:mc="http://schemas.openxmlformats.org/markup-compatibility/2006">
              <mc:Choice xmlns:v="urn:schemas-microsoft-com:vml" Requires="v">
                <p:oleObj spid="_x0000_s2138" name="Equation" r:id="rId9" imgW="888614" imgH="482391" progId="Equation.3">
                  <p:embed/>
                </p:oleObj>
              </mc:Choice>
              <mc:Fallback>
                <p:oleObj name="Equation" r:id="rId9" imgW="888614" imgH="482391"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256087"/>
                        <a:ext cx="18288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1"/>
          <p:cNvSpPr/>
          <p:nvPr/>
        </p:nvSpPr>
        <p:spPr>
          <a:xfrm>
            <a:off x="304800" y="5334000"/>
            <a:ext cx="8534400" cy="461665"/>
          </a:xfrm>
          <a:prstGeom prst="rect">
            <a:avLst/>
          </a:prstGeom>
        </p:spPr>
        <p:txBody>
          <a:bodyPr wrap="square">
            <a:spAutoFit/>
          </a:bodyPr>
          <a:lstStyle/>
          <a:p>
            <a:pPr marL="609600" indent="-609600"/>
            <a:r>
              <a:rPr lang="en-US" sz="2400" b="1" i="1" dirty="0" err="1" smtClean="0">
                <a:latin typeface="Times New Roman" pitchFamily="18" charset="0"/>
              </a:rPr>
              <a:t>Nghiệm</a:t>
            </a:r>
            <a:r>
              <a:rPr lang="en-US" sz="2400" b="1" i="1" dirty="0" smtClean="0">
                <a:latin typeface="Times New Roman" pitchFamily="18" charset="0"/>
              </a:rPr>
              <a:t> </a:t>
            </a:r>
            <a:r>
              <a:rPr lang="en-US" sz="2400" b="1" i="1" dirty="0" err="1" smtClean="0">
                <a:latin typeface="Times New Roman" pitchFamily="18" charset="0"/>
              </a:rPr>
              <a:t>của</a:t>
            </a:r>
            <a:r>
              <a:rPr lang="en-US" sz="2400" b="1" i="1" dirty="0" smtClean="0">
                <a:latin typeface="Times New Roman" pitchFamily="18" charset="0"/>
              </a:rPr>
              <a:t> </a:t>
            </a:r>
            <a:r>
              <a:rPr lang="en-US" sz="2400" b="1" i="1" dirty="0" err="1" smtClean="0">
                <a:latin typeface="Times New Roman" pitchFamily="18" charset="0"/>
              </a:rPr>
              <a:t>phương</a:t>
            </a:r>
            <a:r>
              <a:rPr lang="en-US" sz="2400" b="1" i="1" dirty="0" smtClean="0">
                <a:latin typeface="Times New Roman" pitchFamily="18" charset="0"/>
              </a:rPr>
              <a:t> </a:t>
            </a:r>
            <a:r>
              <a:rPr lang="en-US" sz="2400" b="1" i="1" dirty="0" err="1" smtClean="0">
                <a:latin typeface="Times New Roman" pitchFamily="18" charset="0"/>
              </a:rPr>
              <a:t>trình</a:t>
            </a:r>
            <a:r>
              <a:rPr lang="en-US" sz="2400" b="1" i="1" dirty="0" smtClean="0">
                <a:latin typeface="Times New Roman" pitchFamily="18" charset="0"/>
              </a:rPr>
              <a:t>:</a:t>
            </a:r>
          </a:p>
        </p:txBody>
      </p:sp>
      <p:graphicFrame>
        <p:nvGraphicFramePr>
          <p:cNvPr id="13" name="Object 12"/>
          <p:cNvGraphicFramePr>
            <a:graphicFrameLocks noChangeAspect="1"/>
          </p:cNvGraphicFramePr>
          <p:nvPr>
            <p:extLst>
              <p:ext uri="{D42A27DB-BD31-4B8C-83A1-F6EECF244321}">
                <p14:modId xmlns:p14="http://schemas.microsoft.com/office/powerpoint/2010/main" val="102105038"/>
              </p:ext>
            </p:extLst>
          </p:nvPr>
        </p:nvGraphicFramePr>
        <p:xfrm>
          <a:off x="3505201" y="5943600"/>
          <a:ext cx="2438399" cy="476068"/>
        </p:xfrm>
        <a:graphic>
          <a:graphicData uri="http://schemas.openxmlformats.org/presentationml/2006/ole">
            <mc:AlternateContent xmlns:mc="http://schemas.openxmlformats.org/markup-compatibility/2006">
              <mc:Choice xmlns:v="urn:schemas-microsoft-com:vml" Requires="v">
                <p:oleObj spid="_x0000_s2139" name="Equation" r:id="rId11" imgW="1168400" imgH="228600" progId="Equation.3">
                  <p:embed/>
                </p:oleObj>
              </mc:Choice>
              <mc:Fallback>
                <p:oleObj name="Equation" r:id="rId11" imgW="11684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1" y="5943600"/>
                        <a:ext cx="2438399" cy="476068"/>
                      </a:xfrm>
                      <a:prstGeom prst="rect">
                        <a:avLst/>
                      </a:prstGeom>
                      <a:noFill/>
                      <a:ln w="9525">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1. DAO ĐỘNG ĐIỆN TỪ</a:t>
            </a:r>
            <a:endParaRPr lang="en-US" sz="3000" dirty="0">
              <a:latin typeface="Times New Roman" pitchFamily="18" charset="0"/>
              <a:cs typeface="Times New Roman" pitchFamily="18" charset="0"/>
            </a:endParaRPr>
          </a:p>
        </p:txBody>
      </p:sp>
      <p:sp>
        <p:nvSpPr>
          <p:cNvPr id="6" name="Rectangle 5"/>
          <p:cNvSpPr/>
          <p:nvPr/>
        </p:nvSpPr>
        <p:spPr>
          <a:xfrm>
            <a:off x="228600" y="914400"/>
            <a:ext cx="8305800" cy="461665"/>
          </a:xfrm>
          <a:prstGeom prst="rect">
            <a:avLst/>
          </a:prstGeom>
        </p:spPr>
        <p:txBody>
          <a:bodyPr wrap="square">
            <a:spAutoFit/>
          </a:bodyPr>
          <a:lstStyle/>
          <a:p>
            <a:r>
              <a:rPr lang="en-US" sz="2400" dirty="0" err="1" smtClean="0">
                <a:latin typeface="Times New Roman" pitchFamily="18" charset="0"/>
              </a:rPr>
              <a:t>Tần</a:t>
            </a:r>
            <a:r>
              <a:rPr lang="en-US" sz="2400" dirty="0" smtClean="0">
                <a:latin typeface="Times New Roman" pitchFamily="18" charset="0"/>
              </a:rPr>
              <a:t> </a:t>
            </a:r>
            <a:r>
              <a:rPr lang="en-US" sz="2400" dirty="0" err="1" smtClean="0">
                <a:latin typeface="Times New Roman" pitchFamily="18" charset="0"/>
              </a:rPr>
              <a:t>số</a:t>
            </a:r>
            <a:r>
              <a:rPr lang="en-US" sz="2400" dirty="0" smtClean="0">
                <a:latin typeface="Times New Roman" pitchFamily="18" charset="0"/>
              </a:rPr>
              <a:t> </a:t>
            </a:r>
            <a:r>
              <a:rPr lang="en-US" sz="2400" dirty="0" err="1" smtClean="0">
                <a:latin typeface="Times New Roman" pitchFamily="18" charset="0"/>
              </a:rPr>
              <a:t>góc</a:t>
            </a:r>
            <a:r>
              <a:rPr lang="en-US" sz="2400" dirty="0" smtClean="0">
                <a:latin typeface="Times New Roman" pitchFamily="18" charset="0"/>
              </a:rPr>
              <a:t> </a:t>
            </a:r>
            <a:r>
              <a:rPr lang="en-US" sz="2400" dirty="0" err="1" smtClean="0">
                <a:latin typeface="Times New Roman" pitchFamily="18" charset="0"/>
              </a:rPr>
              <a:t>riêng</a:t>
            </a:r>
            <a:endParaRPr lang="en-US" sz="2400" dirty="0"/>
          </a:p>
        </p:txBody>
      </p:sp>
      <p:graphicFrame>
        <p:nvGraphicFramePr>
          <p:cNvPr id="7" name="Object 6"/>
          <p:cNvGraphicFramePr>
            <a:graphicFrameLocks noChangeAspect="1"/>
          </p:cNvGraphicFramePr>
          <p:nvPr>
            <p:extLst>
              <p:ext uri="{D42A27DB-BD31-4B8C-83A1-F6EECF244321}">
                <p14:modId xmlns:p14="http://schemas.microsoft.com/office/powerpoint/2010/main" val="801924045"/>
              </p:ext>
            </p:extLst>
          </p:nvPr>
        </p:nvGraphicFramePr>
        <p:xfrm>
          <a:off x="2514600" y="762000"/>
          <a:ext cx="1219200" cy="744622"/>
        </p:xfrm>
        <a:graphic>
          <a:graphicData uri="http://schemas.openxmlformats.org/presentationml/2006/ole">
            <mc:AlternateContent xmlns:mc="http://schemas.openxmlformats.org/markup-compatibility/2006">
              <mc:Choice xmlns:v="urn:schemas-microsoft-com:vml" Requires="v">
                <p:oleObj spid="_x0000_s3108" name="Equation" r:id="rId3" imgW="736280" imgH="444307" progId="Equation.3">
                  <p:embed/>
                </p:oleObj>
              </mc:Choice>
              <mc:Fallback>
                <p:oleObj name="Equation" r:id="rId3" imgW="736280"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762000"/>
                        <a:ext cx="1219200" cy="744622"/>
                      </a:xfrm>
                      <a:prstGeom prst="rect">
                        <a:avLst/>
                      </a:prstGeom>
                      <a:noFill/>
                      <a:ln>
                        <a:noFill/>
                      </a:ln>
                    </p:spPr>
                  </p:pic>
                </p:oleObj>
              </mc:Fallback>
            </mc:AlternateContent>
          </a:graphicData>
        </a:graphic>
      </p:graphicFrame>
      <p:sp>
        <p:nvSpPr>
          <p:cNvPr id="8" name="Rectangle 7"/>
          <p:cNvSpPr/>
          <p:nvPr/>
        </p:nvSpPr>
        <p:spPr>
          <a:xfrm>
            <a:off x="228600" y="1676400"/>
            <a:ext cx="3004349" cy="461665"/>
          </a:xfrm>
          <a:prstGeom prst="rect">
            <a:avLst/>
          </a:prstGeom>
        </p:spPr>
        <p:txBody>
          <a:bodyPr wrap="none">
            <a:spAutoFit/>
          </a:bodyPr>
          <a:lstStyle/>
          <a:p>
            <a:r>
              <a:rPr lang="en-US" sz="2400" dirty="0" smtClean="0">
                <a:latin typeface="Times New Roman" pitchFamily="18" charset="0"/>
              </a:rPr>
              <a:t>Chu </a:t>
            </a:r>
            <a:r>
              <a:rPr lang="en-US" sz="2400" dirty="0" err="1" smtClean="0">
                <a:latin typeface="Times New Roman" pitchFamily="18" charset="0"/>
              </a:rPr>
              <a:t>kỳ</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riêng</a:t>
            </a:r>
            <a:endParaRPr lang="en-US"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3633721429"/>
              </p:ext>
            </p:extLst>
          </p:nvPr>
        </p:nvGraphicFramePr>
        <p:xfrm>
          <a:off x="3267075" y="1623646"/>
          <a:ext cx="1914525" cy="667649"/>
        </p:xfrm>
        <a:graphic>
          <a:graphicData uri="http://schemas.openxmlformats.org/presentationml/2006/ole">
            <mc:AlternateContent xmlns:mc="http://schemas.openxmlformats.org/markup-compatibility/2006">
              <mc:Choice xmlns:v="urn:schemas-microsoft-com:vml" Requires="v">
                <p:oleObj spid="_x0000_s3109" name="Equation" r:id="rId5" imgW="1231366" imgH="431613" progId="Equation.3">
                  <p:embed/>
                </p:oleObj>
              </mc:Choice>
              <mc:Fallback>
                <p:oleObj name="Equation" r:id="rId5" imgW="1231366" imgH="4316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7075" y="1623646"/>
                        <a:ext cx="1914525" cy="667649"/>
                      </a:xfrm>
                      <a:prstGeom prst="rect">
                        <a:avLst/>
                      </a:prstGeom>
                      <a:noFill/>
                      <a:ln>
                        <a:noFill/>
                      </a:ln>
                    </p:spPr>
                  </p:pic>
                </p:oleObj>
              </mc:Fallback>
            </mc:AlternateContent>
          </a:graphicData>
        </a:graphic>
      </p:graphicFrame>
      <p:sp>
        <p:nvSpPr>
          <p:cNvPr id="10" name="Rectangle 9"/>
          <p:cNvSpPr/>
          <p:nvPr/>
        </p:nvSpPr>
        <p:spPr>
          <a:xfrm>
            <a:off x="228600" y="2304871"/>
            <a:ext cx="8763000" cy="1200329"/>
          </a:xfrm>
          <a:prstGeom prst="rect">
            <a:avLst/>
          </a:prstGeom>
        </p:spPr>
        <p:txBody>
          <a:bodyPr wrap="square">
            <a:spAutoFit/>
          </a:bodyPr>
          <a:lstStyle/>
          <a:p>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tích</a:t>
            </a:r>
            <a:r>
              <a:rPr lang="en-US" sz="2400" dirty="0" smtClean="0">
                <a:latin typeface="Times New Roman" pitchFamily="18" charset="0"/>
              </a:rPr>
              <a:t>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hai</a:t>
            </a:r>
            <a:r>
              <a:rPr lang="en-US" sz="2400" dirty="0" smtClean="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hiệu</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thế</a:t>
            </a:r>
            <a:r>
              <a:rPr lang="en-US" sz="2400" dirty="0" smtClean="0">
                <a:latin typeface="Times New Roman" pitchFamily="18" charset="0"/>
              </a:rPr>
              <a:t> </a:t>
            </a:r>
            <a:r>
              <a:rPr lang="en-US" sz="2400" dirty="0" err="1" smtClean="0">
                <a:latin typeface="Times New Roman" pitchFamily="18" charset="0"/>
              </a:rPr>
              <a:t>giữa</a:t>
            </a:r>
            <a:r>
              <a:rPr lang="en-US" sz="2400" dirty="0" smtClean="0">
                <a:latin typeface="Times New Roman" pitchFamily="18" charset="0"/>
              </a:rPr>
              <a:t> </a:t>
            </a:r>
            <a:r>
              <a:rPr lang="en-US" sz="2400" dirty="0" err="1" smtClean="0">
                <a:latin typeface="Times New Roman" pitchFamily="18" charset="0"/>
              </a:rPr>
              <a:t>hai</a:t>
            </a:r>
            <a:r>
              <a:rPr lang="en-US" sz="2400" dirty="0" smtClean="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cũng</a:t>
            </a:r>
            <a:r>
              <a:rPr lang="en-US" sz="2400" dirty="0" smtClean="0">
                <a:latin typeface="Times New Roman" pitchFamily="18" charset="0"/>
              </a:rPr>
              <a:t> </a:t>
            </a:r>
            <a:r>
              <a:rPr lang="en-US" sz="2400" dirty="0" err="1" smtClean="0">
                <a:latin typeface="Times New Roman" pitchFamily="18" charset="0"/>
              </a:rPr>
              <a:t>biến</a:t>
            </a:r>
            <a:r>
              <a:rPr lang="en-US" sz="2400" dirty="0" smtClean="0">
                <a:latin typeface="Times New Roman" pitchFamily="18" charset="0"/>
              </a:rPr>
              <a:t> </a:t>
            </a:r>
            <a:r>
              <a:rPr lang="en-US" sz="2400" dirty="0" err="1" smtClean="0">
                <a:latin typeface="Times New Roman" pitchFamily="18" charset="0"/>
              </a:rPr>
              <a:t>thiên</a:t>
            </a:r>
            <a:r>
              <a:rPr lang="en-US" sz="2400" dirty="0" smtClean="0">
                <a:latin typeface="Times New Roman" pitchFamily="18" charset="0"/>
              </a:rPr>
              <a:t> </a:t>
            </a:r>
            <a:r>
              <a:rPr lang="en-US" sz="2400" dirty="0" err="1" smtClean="0">
                <a:latin typeface="Times New Roman" pitchFamily="18" charset="0"/>
              </a:rPr>
              <a:t>điền</a:t>
            </a:r>
            <a:r>
              <a:rPr lang="en-US" sz="2400" dirty="0" smtClean="0">
                <a:latin typeface="Times New Roman" pitchFamily="18" charset="0"/>
              </a:rPr>
              <a:t> </a:t>
            </a:r>
            <a:r>
              <a:rPr lang="en-US" sz="2400" dirty="0" err="1" smtClean="0">
                <a:latin typeface="Times New Roman" pitchFamily="18" charset="0"/>
              </a:rPr>
              <a:t>hòa</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thời</a:t>
            </a:r>
            <a:r>
              <a:rPr lang="en-US" sz="2400" dirty="0" smtClean="0">
                <a:latin typeface="Times New Roman" pitchFamily="18" charset="0"/>
              </a:rPr>
              <a:t> </a:t>
            </a:r>
            <a:r>
              <a:rPr lang="en-US" sz="2400" dirty="0" err="1" smtClean="0">
                <a:latin typeface="Times New Roman" pitchFamily="18" charset="0"/>
              </a:rPr>
              <a:t>gian</a:t>
            </a:r>
            <a:endParaRPr lang="en-US" sz="2400" dirty="0" smtClean="0">
              <a:latin typeface="Times New Roman" pitchFamily="18" charset="0"/>
            </a:endParaRPr>
          </a:p>
        </p:txBody>
      </p:sp>
      <p:pic>
        <p:nvPicPr>
          <p:cNvPr id="11" name="Picture 8" descr="dao dong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3429000"/>
            <a:ext cx="47244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314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0" y="926068"/>
            <a:ext cx="8915400" cy="461665"/>
          </a:xfrm>
          <a:prstGeom prst="rect">
            <a:avLst/>
          </a:prstGeom>
          <a:noFill/>
        </p:spPr>
        <p:txBody>
          <a:bodyPr wrap="square" rtlCol="0">
            <a:spAutoFit/>
          </a:bodyPr>
          <a:lstStyle/>
          <a:p>
            <a:r>
              <a:rPr lang="en-US" sz="2400" dirty="0" smtClean="0">
                <a:solidFill>
                  <a:srgbClr val="FF0000"/>
                </a:solidFill>
              </a:rPr>
              <a:t>II. Dao </a:t>
            </a:r>
            <a:r>
              <a:rPr lang="en-US" sz="2400" dirty="0" err="1" smtClean="0">
                <a:solidFill>
                  <a:srgbClr val="FF0000"/>
                </a:solidFill>
              </a:rPr>
              <a:t>động</a:t>
            </a:r>
            <a:r>
              <a:rPr lang="en-US" sz="2400" dirty="0" smtClean="0">
                <a:solidFill>
                  <a:srgbClr val="FF0000"/>
                </a:solidFill>
              </a:rPr>
              <a:t> </a:t>
            </a:r>
            <a:r>
              <a:rPr lang="en-US" sz="2400" dirty="0" err="1" smtClean="0">
                <a:solidFill>
                  <a:srgbClr val="FF0000"/>
                </a:solidFill>
              </a:rPr>
              <a:t>điện</a:t>
            </a:r>
            <a:r>
              <a:rPr lang="en-US" sz="2400" dirty="0" smtClean="0">
                <a:solidFill>
                  <a:srgbClr val="FF0000"/>
                </a:solidFill>
              </a:rPr>
              <a:t> </a:t>
            </a:r>
            <a:r>
              <a:rPr lang="en-US" sz="2400" dirty="0" err="1" smtClean="0">
                <a:solidFill>
                  <a:srgbClr val="FF0000"/>
                </a:solidFill>
              </a:rPr>
              <a:t>từ</a:t>
            </a:r>
            <a:r>
              <a:rPr lang="en-US" sz="2400" dirty="0" smtClean="0">
                <a:solidFill>
                  <a:srgbClr val="FF0000"/>
                </a:solidFill>
              </a:rPr>
              <a:t> </a:t>
            </a:r>
            <a:r>
              <a:rPr lang="en-US" sz="2400" dirty="0" err="1" smtClean="0">
                <a:solidFill>
                  <a:srgbClr val="FF0000"/>
                </a:solidFill>
              </a:rPr>
              <a:t>tắt</a:t>
            </a:r>
            <a:r>
              <a:rPr lang="en-US" sz="2400" dirty="0" smtClean="0">
                <a:solidFill>
                  <a:srgbClr val="FF0000"/>
                </a:solidFill>
              </a:rPr>
              <a:t> </a:t>
            </a:r>
            <a:r>
              <a:rPr lang="en-US" sz="2400" dirty="0" err="1" smtClean="0">
                <a:solidFill>
                  <a:srgbClr val="FF0000"/>
                </a:solidFill>
              </a:rPr>
              <a:t>dần</a:t>
            </a:r>
            <a:endParaRPr lang="en-US" sz="2400" dirty="0">
              <a:solidFill>
                <a:srgbClr val="FF0000"/>
              </a:solidFill>
            </a:endParaRPr>
          </a:p>
        </p:txBody>
      </p:sp>
      <p:sp>
        <p:nvSpPr>
          <p:cNvPr id="7" name="Rectangle 3"/>
          <p:cNvSpPr txBox="1">
            <a:spLocks noChangeArrowheads="1"/>
          </p:cNvSpPr>
          <p:nvPr/>
        </p:nvSpPr>
        <p:spPr>
          <a:xfrm>
            <a:off x="228600" y="1524000"/>
            <a:ext cx="45720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30000"/>
              </a:lnSpc>
              <a:spcBef>
                <a:spcPts val="0"/>
              </a:spcBef>
              <a:buFontTx/>
              <a:buNone/>
            </a:pPr>
            <a:r>
              <a:rPr lang="en-US" sz="2400" dirty="0" err="1" smtClean="0">
                <a:latin typeface="Times New Roman" pitchFamily="18" charset="0"/>
              </a:rPr>
              <a:t>Mạch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gồm</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L, C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trở</a:t>
            </a:r>
            <a:r>
              <a:rPr lang="en-US" sz="2400" dirty="0" smtClean="0">
                <a:latin typeface="Times New Roman" pitchFamily="18" charset="0"/>
              </a:rPr>
              <a:t> </a:t>
            </a:r>
            <a:r>
              <a:rPr lang="en-US" sz="2400" dirty="0" err="1" smtClean="0">
                <a:latin typeface="Times New Roman" pitchFamily="18" charset="0"/>
              </a:rPr>
              <a:t>thuần</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toàn</a:t>
            </a:r>
            <a:r>
              <a:rPr lang="en-US" sz="2400" dirty="0" smtClean="0">
                <a:latin typeface="Times New Roman" pitchFamily="18" charset="0"/>
              </a:rPr>
              <a:t> </a:t>
            </a:r>
            <a:r>
              <a:rPr lang="en-US" sz="2400" dirty="0" err="1" smtClean="0">
                <a:latin typeface="Times New Roman" pitchFamily="18" charset="0"/>
              </a:rPr>
              <a:t>mạch</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R </a:t>
            </a:r>
            <a:endParaRPr lang="en-US" sz="2400" dirty="0">
              <a:latin typeface="Times New Roman" pitchFamily="18" charset="0"/>
            </a:endParaRPr>
          </a:p>
        </p:txBody>
      </p:sp>
      <p:sp>
        <p:nvSpPr>
          <p:cNvPr id="8" name="Rectangle 3"/>
          <p:cNvSpPr txBox="1">
            <a:spLocks noChangeArrowheads="1"/>
          </p:cNvSpPr>
          <p:nvPr/>
        </p:nvSpPr>
        <p:spPr>
          <a:xfrm>
            <a:off x="228600" y="3276600"/>
            <a:ext cx="87630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buFontTx/>
              <a:buNone/>
            </a:pPr>
            <a:r>
              <a:rPr lang="en-US" sz="2400" dirty="0" smtClean="0">
                <a:latin typeface="Times New Roman" pitchFamily="18" charset="0"/>
              </a:rPr>
              <a:t>Cho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nạp</a:t>
            </a:r>
            <a:r>
              <a:rPr lang="en-US" sz="2400" dirty="0" smtClean="0">
                <a:latin typeface="Times New Roman" pitchFamily="18" charset="0"/>
              </a:rPr>
              <a:t> </a:t>
            </a:r>
            <a:r>
              <a:rPr lang="en-US" sz="2400" dirty="0" err="1" smtClean="0">
                <a:latin typeface="Times New Roman" pitchFamily="18" charset="0"/>
              </a:rPr>
              <a:t>đầy</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sau</a:t>
            </a:r>
            <a:r>
              <a:rPr lang="en-US" sz="2400" dirty="0" smtClean="0">
                <a:latin typeface="Times New Roman" pitchFamily="18" charset="0"/>
              </a:rPr>
              <a:t> </a:t>
            </a:r>
            <a:r>
              <a:rPr lang="en-US" sz="2400" dirty="0" err="1" smtClean="0">
                <a:latin typeface="Times New Roman" pitchFamily="18" charset="0"/>
              </a:rPr>
              <a:t>đó</a:t>
            </a:r>
            <a:r>
              <a:rPr lang="en-US" sz="2400" dirty="0" smtClean="0">
                <a:latin typeface="Times New Roman" pitchFamily="18" charset="0"/>
              </a:rPr>
              <a:t> </a:t>
            </a:r>
            <a:r>
              <a:rPr lang="en-US" sz="2400" dirty="0" err="1" smtClean="0">
                <a:latin typeface="Times New Roman" pitchFamily="18" charset="0"/>
              </a:rPr>
              <a:t>cho</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phóng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qua </a:t>
            </a:r>
            <a:r>
              <a:rPr lang="en-US" sz="2400" dirty="0" err="1" smtClean="0">
                <a:latin typeface="Times New Roman" pitchFamily="18" charset="0"/>
              </a:rPr>
              <a:t>cuộn</a:t>
            </a:r>
            <a:r>
              <a:rPr lang="en-US" sz="2400" dirty="0" smtClean="0">
                <a:latin typeface="Times New Roman" pitchFamily="18" charset="0"/>
              </a:rPr>
              <a:t> </a:t>
            </a:r>
            <a:r>
              <a:rPr lang="en-US" sz="2400" dirty="0" err="1" smtClean="0">
                <a:latin typeface="Times New Roman" pitchFamily="18" charset="0"/>
              </a:rPr>
              <a:t>dây</a:t>
            </a:r>
            <a:r>
              <a:rPr lang="en-US" sz="2400" dirty="0" smtClean="0">
                <a:latin typeface="Times New Roman" pitchFamily="18" charset="0"/>
              </a:rPr>
              <a:t>. </a:t>
            </a:r>
          </a:p>
          <a:p>
            <a:pPr marL="0" indent="0" algn="just">
              <a:lnSpc>
                <a:spcPct val="130000"/>
              </a:lnSpc>
              <a:spcBef>
                <a:spcPts val="0"/>
              </a:spcBef>
              <a:buFontTx/>
              <a:buNone/>
            </a:pP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mạch</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biến</a:t>
            </a:r>
            <a:r>
              <a:rPr lang="en-US" sz="2400" dirty="0" smtClean="0">
                <a:latin typeface="Times New Roman" pitchFamily="18" charset="0"/>
              </a:rPr>
              <a:t> </a:t>
            </a:r>
            <a:r>
              <a:rPr lang="en-US" sz="2400" dirty="0" err="1" smtClean="0">
                <a:latin typeface="Times New Roman" pitchFamily="18" charset="0"/>
              </a:rPr>
              <a:t>thiên</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thời</a:t>
            </a:r>
            <a:r>
              <a:rPr lang="en-US" sz="2400" dirty="0" smtClean="0">
                <a:latin typeface="Times New Roman" pitchFamily="18" charset="0"/>
              </a:rPr>
              <a:t> </a:t>
            </a:r>
            <a:r>
              <a:rPr lang="en-US" sz="2400" dirty="0" err="1" smtClean="0">
                <a:latin typeface="Times New Roman" pitchFamily="18" charset="0"/>
              </a:rPr>
              <a:t>gian</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dòng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i,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tích</a:t>
            </a:r>
            <a:r>
              <a:rPr lang="en-US" sz="2400" dirty="0" smtClean="0">
                <a:latin typeface="Times New Roman" pitchFamily="18" charset="0"/>
              </a:rPr>
              <a:t> q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hiệu</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thế</a:t>
            </a:r>
            <a:r>
              <a:rPr lang="en-US" sz="2400" dirty="0" smtClean="0">
                <a:latin typeface="Times New Roman" pitchFamily="18" charset="0"/>
              </a:rPr>
              <a:t> </a:t>
            </a:r>
            <a:r>
              <a:rPr lang="en-US" sz="2400" dirty="0" err="1" smtClean="0">
                <a:latin typeface="Times New Roman" pitchFamily="18" charset="0"/>
              </a:rPr>
              <a:t>giữa</a:t>
            </a:r>
            <a:r>
              <a:rPr lang="en-US" sz="2400" dirty="0" smtClean="0">
                <a:latin typeface="Times New Roman" pitchFamily="18" charset="0"/>
              </a:rPr>
              <a:t> </a:t>
            </a:r>
            <a:r>
              <a:rPr lang="en-US" sz="2400" dirty="0" err="1" smtClean="0">
                <a:latin typeface="Times New Roman" pitchFamily="18" charset="0"/>
              </a:rPr>
              <a:t>hai</a:t>
            </a:r>
            <a:r>
              <a:rPr lang="en-US" sz="2400" dirty="0" smtClean="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tụ</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ống</a:t>
            </a:r>
            <a:r>
              <a:rPr lang="en-US" sz="2400" dirty="0" smtClean="0">
                <a:latin typeface="Times New Roman" pitchFamily="18" charset="0"/>
              </a:rPr>
              <a:t> </a:t>
            </a:r>
            <a:r>
              <a:rPr lang="en-US" sz="2400" dirty="0" err="1" smtClean="0">
                <a:latin typeface="Times New Roman" pitchFamily="18" charset="0"/>
              </a:rPr>
              <a:t>dây</a:t>
            </a:r>
            <a:r>
              <a:rPr lang="en-US" sz="2400" dirty="0" smtClean="0">
                <a:latin typeface="Times New Roman" pitchFamily="18" charset="0"/>
              </a:rPr>
              <a:t> ...</a:t>
            </a:r>
            <a:r>
              <a:rPr lang="en-US" sz="2400" dirty="0" err="1" smtClean="0">
                <a:latin typeface="Times New Roman" pitchFamily="18" charset="0"/>
              </a:rPr>
              <a:t>nhưng</a:t>
            </a:r>
            <a:r>
              <a:rPr lang="en-US" sz="2400" dirty="0" smtClean="0">
                <a:latin typeface="Times New Roman" pitchFamily="18" charset="0"/>
              </a:rPr>
              <a:t> </a:t>
            </a:r>
            <a:r>
              <a:rPr lang="en-US" sz="2400" dirty="0" err="1" smtClean="0">
                <a:latin typeface="Times New Roman" pitchFamily="18" charset="0"/>
              </a:rPr>
              <a:t>biên</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giảm</a:t>
            </a:r>
            <a:r>
              <a:rPr lang="en-US" sz="2400" dirty="0" smtClean="0">
                <a:latin typeface="Times New Roman" pitchFamily="18" charset="0"/>
              </a:rPr>
              <a:t> </a:t>
            </a:r>
            <a:r>
              <a:rPr lang="en-US" sz="2400" dirty="0" err="1" smtClean="0">
                <a:latin typeface="Times New Roman" pitchFamily="18" charset="0"/>
              </a:rPr>
              <a:t>dần</a:t>
            </a:r>
            <a:r>
              <a:rPr lang="en-US" sz="2400" dirty="0" smtClean="0">
                <a:latin typeface="Times New Roman" pitchFamily="18" charset="0"/>
              </a:rPr>
              <a:t> do </a:t>
            </a:r>
            <a:r>
              <a:rPr lang="en-US" sz="2400" dirty="0" err="1" smtClean="0">
                <a:latin typeface="Times New Roman" pitchFamily="18" charset="0"/>
              </a:rPr>
              <a:t>tỏa</a:t>
            </a:r>
            <a:r>
              <a:rPr lang="en-US" sz="2400" dirty="0" smtClean="0">
                <a:latin typeface="Times New Roman" pitchFamily="18" charset="0"/>
              </a:rPr>
              <a:t> </a:t>
            </a:r>
            <a:r>
              <a:rPr lang="en-US" sz="2400" dirty="0" err="1" smtClean="0">
                <a:latin typeface="Times New Roman" pitchFamily="18" charset="0"/>
              </a:rPr>
              <a:t>nhiệt</a:t>
            </a:r>
            <a:r>
              <a:rPr lang="en-US" sz="2400" dirty="0" smtClean="0">
                <a:latin typeface="Times New Roman" pitchFamily="18" charset="0"/>
              </a:rPr>
              <a:t> qua R. </a:t>
            </a:r>
          </a:p>
          <a:p>
            <a:pPr algn="just">
              <a:lnSpc>
                <a:spcPct val="130000"/>
              </a:lnSpc>
              <a:buFontTx/>
              <a:buNone/>
            </a:pPr>
            <a:endParaRPr lang="en-US" sz="2400" dirty="0">
              <a:latin typeface="Times New Roman" pitchFamily="18" charset="0"/>
            </a:endParaRPr>
          </a:p>
        </p:txBody>
      </p:sp>
      <p:pic>
        <p:nvPicPr>
          <p:cNvPr id="9" name="Picture 8" descr="mach dao dong tat dan.bmp"/>
          <p:cNvPicPr/>
          <p:nvPr/>
        </p:nvPicPr>
        <p:blipFill>
          <a:blip r:embed="rId2"/>
          <a:stretch>
            <a:fillRect/>
          </a:stretch>
        </p:blipFill>
        <p:spPr>
          <a:xfrm>
            <a:off x="5562600" y="723900"/>
            <a:ext cx="3000375" cy="2552700"/>
          </a:xfrm>
          <a:prstGeom prst="rect">
            <a:avLst/>
          </a:prstGeom>
        </p:spPr>
      </p:pic>
    </p:spTree>
    <p:extLst>
      <p:ext uri="{BB962C8B-B14F-4D97-AF65-F5344CB8AC3E}">
        <p14:creationId xmlns:p14="http://schemas.microsoft.com/office/powerpoint/2010/main" val="420169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extBox 1"/>
          <p:cNvSpPr txBox="1"/>
          <p:nvPr/>
        </p:nvSpPr>
        <p:spPr>
          <a:xfrm>
            <a:off x="76200" y="685800"/>
            <a:ext cx="8229600" cy="461665"/>
          </a:xfrm>
          <a:prstGeom prst="rect">
            <a:avLst/>
          </a:prstGeom>
          <a:noFill/>
        </p:spPr>
        <p:txBody>
          <a:bodyPr wrap="square" rtlCol="0">
            <a:spAutoFit/>
          </a:bodyPr>
          <a:lstStyle/>
          <a:p>
            <a:r>
              <a:rPr lang="en-US" sz="2400" dirty="0" err="1" smtClean="0">
                <a:solidFill>
                  <a:srgbClr val="FF0000"/>
                </a:solidFill>
                <a:latin typeface="Times New Roman" pitchFamily="18" charset="0"/>
                <a:cs typeface="Times New Roman" pitchFamily="18" charset="0"/>
              </a:rPr>
              <a:t>Thiết</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lập</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phương</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trình</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cường</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độ</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dòng</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điện</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trong</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mạch</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dao</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động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 name="TextBox 4"/>
          <p:cNvSpPr txBox="1"/>
          <p:nvPr/>
        </p:nvSpPr>
        <p:spPr>
          <a:xfrm>
            <a:off x="76200" y="1066800"/>
            <a:ext cx="88392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xét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khoảng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115637024"/>
              </p:ext>
            </p:extLst>
          </p:nvPr>
        </p:nvGraphicFramePr>
        <p:xfrm>
          <a:off x="2971800" y="1524000"/>
          <a:ext cx="2020887" cy="471487"/>
        </p:xfrm>
        <a:graphic>
          <a:graphicData uri="http://schemas.openxmlformats.org/presentationml/2006/ole">
            <mc:AlternateContent xmlns:mc="http://schemas.openxmlformats.org/markup-compatibility/2006">
              <mc:Choice xmlns:v="urn:schemas-microsoft-com:vml" Requires="v">
                <p:oleObj spid="_x0000_s4221" name="Equation" r:id="rId3" imgW="863280" imgH="203040" progId="Equation.3">
                  <p:embed/>
                </p:oleObj>
              </mc:Choice>
              <mc:Fallback>
                <p:oleObj name="Equation" r:id="rId3" imgW="863280" imgH="203040" progId="Equation.3">
                  <p:embed/>
                  <p:pic>
                    <p:nvPicPr>
                      <p:cNvPr id="0" name="Object 4"/>
                      <p:cNvPicPr>
                        <a:picLocks noChangeAspect="1" noChangeArrowheads="1"/>
                      </p:cNvPicPr>
                      <p:nvPr/>
                    </p:nvPicPr>
                    <p:blipFill>
                      <a:blip r:embed="rId4"/>
                      <a:srcRect/>
                      <a:stretch>
                        <a:fillRect/>
                      </a:stretch>
                    </p:blipFill>
                    <p:spPr bwMode="auto">
                      <a:xfrm>
                        <a:off x="2971800" y="1524000"/>
                        <a:ext cx="20208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56102435"/>
              </p:ext>
            </p:extLst>
          </p:nvPr>
        </p:nvGraphicFramePr>
        <p:xfrm>
          <a:off x="533400" y="2057400"/>
          <a:ext cx="2119312" cy="773113"/>
        </p:xfrm>
        <a:graphic>
          <a:graphicData uri="http://schemas.openxmlformats.org/presentationml/2006/ole">
            <mc:AlternateContent xmlns:mc="http://schemas.openxmlformats.org/markup-compatibility/2006">
              <mc:Choice xmlns:v="urn:schemas-microsoft-com:vml" Requires="v">
                <p:oleObj spid="_x0000_s4222" name="Equation" r:id="rId5" imgW="1155600" imgH="419040" progId="Equation.3">
                  <p:embed/>
                </p:oleObj>
              </mc:Choice>
              <mc:Fallback>
                <p:oleObj name="Equation" r:id="rId5" imgW="1155600" imgH="419040" progId="Equation.3">
                  <p:embed/>
                  <p:pic>
                    <p:nvPicPr>
                      <p:cNvPr id="0" name="Object 6"/>
                      <p:cNvPicPr>
                        <a:picLocks noChangeAspect="1" noChangeArrowheads="1"/>
                      </p:cNvPicPr>
                      <p:nvPr/>
                    </p:nvPicPr>
                    <p:blipFill>
                      <a:blip r:embed="rId6"/>
                      <a:srcRect/>
                      <a:stretch>
                        <a:fillRect/>
                      </a:stretch>
                    </p:blipFill>
                    <p:spPr bwMode="auto">
                      <a:xfrm>
                        <a:off x="533400" y="2057400"/>
                        <a:ext cx="2119312"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10677296"/>
              </p:ext>
            </p:extLst>
          </p:nvPr>
        </p:nvGraphicFramePr>
        <p:xfrm>
          <a:off x="2819400" y="1981200"/>
          <a:ext cx="3384372" cy="1015013"/>
        </p:xfrm>
        <a:graphic>
          <a:graphicData uri="http://schemas.openxmlformats.org/presentationml/2006/ole">
            <mc:AlternateContent xmlns:mc="http://schemas.openxmlformats.org/markup-compatibility/2006">
              <mc:Choice xmlns:v="urn:schemas-microsoft-com:vml" Requires="v">
                <p:oleObj spid="_x0000_s4223" name="Equation" r:id="rId7" imgW="1612900" imgH="482600" progId="Equation.3">
                  <p:embed/>
                </p:oleObj>
              </mc:Choice>
              <mc:Fallback>
                <p:oleObj name="Equation" r:id="rId7" imgW="1612900" imgH="482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1981200"/>
                        <a:ext cx="3384372" cy="1015013"/>
                      </a:xfrm>
                      <a:prstGeom prst="rect">
                        <a:avLst/>
                      </a:prstGeom>
                      <a:noFill/>
                      <a:ln>
                        <a:noFill/>
                      </a:ln>
                    </p:spPr>
                  </p:pic>
                </p:oleObj>
              </mc:Fallback>
            </mc:AlternateContent>
          </a:graphicData>
        </a:graphic>
      </p:graphicFrame>
      <p:sp>
        <p:nvSpPr>
          <p:cNvPr id="8" name="Rectangle 7"/>
          <p:cNvSpPr/>
          <p:nvPr/>
        </p:nvSpPr>
        <p:spPr>
          <a:xfrm>
            <a:off x="152400" y="2895600"/>
            <a:ext cx="8534400" cy="461665"/>
          </a:xfrm>
          <a:prstGeom prst="rect">
            <a:avLst/>
          </a:prstGeom>
        </p:spPr>
        <p:txBody>
          <a:bodyPr wrap="square">
            <a:spAutoFit/>
          </a:bodyPr>
          <a:lstStyle/>
          <a:p>
            <a:r>
              <a:rPr lang="en-US" sz="2400" dirty="0">
                <a:latin typeface="Times New Roman" pitchFamily="18" charset="0"/>
              </a:rPr>
              <a:t>Chia 2 </a:t>
            </a:r>
            <a:r>
              <a:rPr lang="en-US" sz="2400" dirty="0" err="1">
                <a:latin typeface="Times New Roman" pitchFamily="18" charset="0"/>
              </a:rPr>
              <a:t>vế</a:t>
            </a:r>
            <a:r>
              <a:rPr lang="en-US" sz="2400" dirty="0">
                <a:latin typeface="Times New Roman" pitchFamily="18" charset="0"/>
              </a:rPr>
              <a:t> </a:t>
            </a:r>
            <a:r>
              <a:rPr lang="en-US" sz="2400" dirty="0" err="1">
                <a:latin typeface="Times New Roman" pitchFamily="18" charset="0"/>
              </a:rPr>
              <a:t>cho</a:t>
            </a:r>
            <a:r>
              <a:rPr lang="en-US" sz="2400" dirty="0">
                <a:latin typeface="Times New Roman" pitchFamily="18" charset="0"/>
              </a:rPr>
              <a:t> </a:t>
            </a:r>
            <a:r>
              <a:rPr lang="en-US" sz="2400" dirty="0" err="1">
                <a:latin typeface="Times New Roman" pitchFamily="18" charset="0"/>
              </a:rPr>
              <a:t>dt</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lấy</a:t>
            </a:r>
            <a:r>
              <a:rPr lang="en-US" sz="2400" dirty="0">
                <a:latin typeface="Times New Roman" pitchFamily="18" charset="0"/>
              </a:rPr>
              <a:t> </a:t>
            </a:r>
            <a:r>
              <a:rPr lang="en-US" sz="2400" dirty="0" err="1">
                <a:latin typeface="Times New Roman" pitchFamily="18" charset="0"/>
              </a:rPr>
              <a:t>đạo</a:t>
            </a:r>
            <a:r>
              <a:rPr lang="en-US" sz="2400" dirty="0">
                <a:latin typeface="Times New Roman" pitchFamily="18" charset="0"/>
              </a:rPr>
              <a:t> </a:t>
            </a:r>
            <a:r>
              <a:rPr lang="en-US" sz="2400" dirty="0" err="1" smtClean="0">
                <a:latin typeface="Times New Roman" pitchFamily="18" charset="0"/>
              </a:rPr>
              <a:t>hàm</a:t>
            </a:r>
            <a:r>
              <a:rPr lang="en-US" sz="2400" dirty="0" smtClean="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thời</a:t>
            </a:r>
            <a:r>
              <a:rPr lang="en-US" sz="2400" dirty="0">
                <a:latin typeface="Times New Roman" pitchFamily="18" charset="0"/>
              </a:rPr>
              <a:t> </a:t>
            </a:r>
            <a:r>
              <a:rPr lang="en-US" sz="2400" dirty="0" err="1">
                <a:latin typeface="Times New Roman" pitchFamily="18" charset="0"/>
              </a:rPr>
              <a:t>gian</a:t>
            </a:r>
            <a:r>
              <a:rPr lang="en-US" sz="2400" dirty="0">
                <a:latin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3401112938"/>
              </p:ext>
            </p:extLst>
          </p:nvPr>
        </p:nvGraphicFramePr>
        <p:xfrm>
          <a:off x="2997200" y="3352800"/>
          <a:ext cx="2389188" cy="865188"/>
        </p:xfrm>
        <a:graphic>
          <a:graphicData uri="http://schemas.openxmlformats.org/presentationml/2006/ole">
            <mc:AlternateContent xmlns:mc="http://schemas.openxmlformats.org/markup-compatibility/2006">
              <mc:Choice xmlns:v="urn:schemas-microsoft-com:vml" Requires="v">
                <p:oleObj spid="_x0000_s4224" name="Equation" r:id="rId9" imgW="1091880" imgH="393480" progId="Equation.3">
                  <p:embed/>
                </p:oleObj>
              </mc:Choice>
              <mc:Fallback>
                <p:oleObj name="Equation" r:id="rId9" imgW="1091880" imgH="393480" progId="Equation.3">
                  <p:embed/>
                  <p:pic>
                    <p:nvPicPr>
                      <p:cNvPr id="0" name="Object 10"/>
                      <p:cNvPicPr>
                        <a:picLocks noChangeAspect="1" noChangeArrowheads="1"/>
                      </p:cNvPicPr>
                      <p:nvPr/>
                    </p:nvPicPr>
                    <p:blipFill>
                      <a:blip r:embed="rId10"/>
                      <a:srcRect/>
                      <a:stretch>
                        <a:fillRect/>
                      </a:stretch>
                    </p:blipFill>
                    <p:spPr bwMode="auto">
                      <a:xfrm>
                        <a:off x="2997200" y="3352800"/>
                        <a:ext cx="238918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76200" y="4191000"/>
            <a:ext cx="8686800" cy="461665"/>
          </a:xfrm>
          <a:prstGeom prst="rect">
            <a:avLst/>
          </a:prstGeom>
        </p:spPr>
        <p:txBody>
          <a:bodyPr wrap="square">
            <a:spAutoFit/>
          </a:bodyPr>
          <a:lstStyle/>
          <a:p>
            <a:r>
              <a:rPr lang="en-US" sz="2400" dirty="0" err="1">
                <a:latin typeface="Times New Roman" pitchFamily="18" charset="0"/>
              </a:rPr>
              <a:t>Lấy</a:t>
            </a:r>
            <a:r>
              <a:rPr lang="en-US" sz="2400" dirty="0">
                <a:latin typeface="Times New Roman" pitchFamily="18" charset="0"/>
              </a:rPr>
              <a:t> </a:t>
            </a:r>
            <a:r>
              <a:rPr lang="en-US" sz="2400" dirty="0" err="1">
                <a:latin typeface="Times New Roman" pitchFamily="18" charset="0"/>
              </a:rPr>
              <a:t>đạo</a:t>
            </a:r>
            <a:r>
              <a:rPr lang="en-US" sz="2400" dirty="0">
                <a:latin typeface="Times New Roman" pitchFamily="18" charset="0"/>
              </a:rPr>
              <a:t> </a:t>
            </a:r>
            <a:r>
              <a:rPr lang="en-US" sz="2400" dirty="0" err="1">
                <a:latin typeface="Times New Roman" pitchFamily="18" charset="0"/>
              </a:rPr>
              <a:t>hàm</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vế</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thời</a:t>
            </a:r>
            <a:r>
              <a:rPr lang="en-US" sz="2400" dirty="0">
                <a:latin typeface="Times New Roman" pitchFamily="18" charset="0"/>
              </a:rPr>
              <a:t> </a:t>
            </a:r>
            <a:r>
              <a:rPr lang="en-US" sz="2400" dirty="0" err="1">
                <a:latin typeface="Times New Roman" pitchFamily="18" charset="0"/>
              </a:rPr>
              <a:t>gian</a:t>
            </a:r>
            <a:r>
              <a:rPr lang="en-US" sz="2400" dirty="0">
                <a:latin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1191014053"/>
              </p:ext>
            </p:extLst>
          </p:nvPr>
        </p:nvGraphicFramePr>
        <p:xfrm>
          <a:off x="4611688" y="4038600"/>
          <a:ext cx="2836862" cy="879475"/>
        </p:xfrm>
        <a:graphic>
          <a:graphicData uri="http://schemas.openxmlformats.org/presentationml/2006/ole">
            <mc:AlternateContent xmlns:mc="http://schemas.openxmlformats.org/markup-compatibility/2006">
              <mc:Choice xmlns:v="urn:schemas-microsoft-com:vml" Requires="v">
                <p:oleObj spid="_x0000_s4225" name="Equation" r:id="rId11" imgW="1358640" imgH="419040" progId="Equation.3">
                  <p:embed/>
                </p:oleObj>
              </mc:Choice>
              <mc:Fallback>
                <p:oleObj name="Equation" r:id="rId11" imgW="1358640" imgH="419040" progId="Equation.3">
                  <p:embed/>
                  <p:pic>
                    <p:nvPicPr>
                      <p:cNvPr id="0" name="Object 12"/>
                      <p:cNvPicPr>
                        <a:picLocks noChangeAspect="1" noChangeArrowheads="1"/>
                      </p:cNvPicPr>
                      <p:nvPr/>
                    </p:nvPicPr>
                    <p:blipFill>
                      <a:blip r:embed="rId12"/>
                      <a:srcRect/>
                      <a:stretch>
                        <a:fillRect/>
                      </a:stretch>
                    </p:blipFill>
                    <p:spPr bwMode="auto">
                      <a:xfrm>
                        <a:off x="4611688" y="4038600"/>
                        <a:ext cx="2836862" cy="879475"/>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20679115"/>
              </p:ext>
            </p:extLst>
          </p:nvPr>
        </p:nvGraphicFramePr>
        <p:xfrm>
          <a:off x="164123" y="4953000"/>
          <a:ext cx="3631004" cy="762000"/>
        </p:xfrm>
        <a:graphic>
          <a:graphicData uri="http://schemas.openxmlformats.org/presentationml/2006/ole">
            <mc:AlternateContent xmlns:mc="http://schemas.openxmlformats.org/markup-compatibility/2006">
              <mc:Choice xmlns:v="urn:schemas-microsoft-com:vml" Requires="v">
                <p:oleObj spid="_x0000_s4226" name="Equation" r:id="rId13" imgW="1854000" imgH="393480" progId="Equation.3">
                  <p:embed/>
                </p:oleObj>
              </mc:Choice>
              <mc:Fallback>
                <p:oleObj name="Equation" r:id="rId13" imgW="1854000" imgH="393480" progId="Equation.3">
                  <p:embed/>
                  <p:pic>
                    <p:nvPicPr>
                      <p:cNvPr id="0" name="Object 14"/>
                      <p:cNvPicPr>
                        <a:picLocks noChangeAspect="1" noChangeArrowheads="1"/>
                      </p:cNvPicPr>
                      <p:nvPr/>
                    </p:nvPicPr>
                    <p:blipFill>
                      <a:blip r:embed="rId14"/>
                      <a:srcRect/>
                      <a:stretch>
                        <a:fillRect/>
                      </a:stretch>
                    </p:blipFill>
                    <p:spPr bwMode="auto">
                      <a:xfrm>
                        <a:off x="164123" y="4953000"/>
                        <a:ext cx="3631004" cy="762000"/>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416901769"/>
              </p:ext>
            </p:extLst>
          </p:nvPr>
        </p:nvGraphicFramePr>
        <p:xfrm>
          <a:off x="3879850" y="4876800"/>
          <a:ext cx="3282950" cy="916611"/>
        </p:xfrm>
        <a:graphic>
          <a:graphicData uri="http://schemas.openxmlformats.org/presentationml/2006/ole">
            <mc:AlternateContent xmlns:mc="http://schemas.openxmlformats.org/markup-compatibility/2006">
              <mc:Choice xmlns:v="urn:schemas-microsoft-com:vml" Requires="v">
                <p:oleObj spid="_x0000_s4227" name="Equation" r:id="rId15" imgW="1511280" imgH="419040" progId="Equation.3">
                  <p:embed/>
                </p:oleObj>
              </mc:Choice>
              <mc:Fallback>
                <p:oleObj name="Equation" r:id="rId15" imgW="1511280" imgH="419040" progId="Equation.3">
                  <p:embed/>
                  <p:pic>
                    <p:nvPicPr>
                      <p:cNvPr id="0" name="Object 16"/>
                      <p:cNvPicPr>
                        <a:picLocks noChangeAspect="1" noChangeArrowheads="1"/>
                      </p:cNvPicPr>
                      <p:nvPr/>
                    </p:nvPicPr>
                    <p:blipFill>
                      <a:blip r:embed="rId16"/>
                      <a:srcRect/>
                      <a:stretch>
                        <a:fillRect/>
                      </a:stretch>
                    </p:blipFill>
                    <p:spPr bwMode="auto">
                      <a:xfrm>
                        <a:off x="3879850" y="4876800"/>
                        <a:ext cx="3282950" cy="916611"/>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179481941"/>
              </p:ext>
            </p:extLst>
          </p:nvPr>
        </p:nvGraphicFramePr>
        <p:xfrm>
          <a:off x="2976562" y="6096000"/>
          <a:ext cx="2886075" cy="585788"/>
        </p:xfrm>
        <a:graphic>
          <a:graphicData uri="http://schemas.openxmlformats.org/presentationml/2006/ole">
            <mc:AlternateContent xmlns:mc="http://schemas.openxmlformats.org/markup-compatibility/2006">
              <mc:Choice xmlns:v="urn:schemas-microsoft-com:vml" Requires="v">
                <p:oleObj spid="_x0000_s4228" name="Equation" r:id="rId17" imgW="1358900" imgH="279400" progId="Equation.3">
                  <p:embed/>
                </p:oleObj>
              </mc:Choice>
              <mc:Fallback>
                <p:oleObj name="Equation" r:id="rId17" imgW="1358900" imgH="2794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6562" y="6096000"/>
                        <a:ext cx="2886075" cy="58578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433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152400" y="76200"/>
            <a:ext cx="8991600" cy="553998"/>
          </a:xfrm>
          <a:prstGeom prst="rect">
            <a:avLst/>
          </a:prstGeom>
          <a:noFill/>
        </p:spPr>
        <p:txBody>
          <a:bodyPr wrap="square" rtlCol="0">
            <a:spAutoFit/>
          </a:bodyPr>
          <a:lstStyle/>
          <a:p>
            <a:pPr algn="ctr"/>
            <a:r>
              <a:rPr lang="en-US" sz="3000" dirty="0" smtClean="0">
                <a:latin typeface="Times New Roman" pitchFamily="18" charset="0"/>
                <a:cs typeface="Times New Roman" pitchFamily="18" charset="0"/>
              </a:rPr>
              <a:t>§ 1. DAO ĐỘNG ĐIỆN TỪ</a:t>
            </a:r>
            <a:endParaRPr lang="en-US" sz="3000" dirty="0">
              <a:latin typeface="Times New Roman" pitchFamily="18" charset="0"/>
              <a:cs typeface="Times New Roman" pitchFamily="18" charset="0"/>
            </a:endParaRPr>
          </a:p>
        </p:txBody>
      </p:sp>
      <p:sp>
        <p:nvSpPr>
          <p:cNvPr id="2" name="Rectangle 1"/>
          <p:cNvSpPr/>
          <p:nvPr/>
        </p:nvSpPr>
        <p:spPr>
          <a:xfrm>
            <a:off x="163626" y="1371600"/>
            <a:ext cx="2590800" cy="461665"/>
          </a:xfrm>
          <a:prstGeom prst="rect">
            <a:avLst/>
          </a:prstGeom>
        </p:spPr>
        <p:txBody>
          <a:bodyPr wrap="square">
            <a:spAutoFit/>
          </a:bodyPr>
          <a:lstStyle/>
          <a:p>
            <a:r>
              <a:rPr lang="en-US" sz="2400" dirty="0" err="1">
                <a:latin typeface="Times New Roman" pitchFamily="18" charset="0"/>
              </a:rPr>
              <a:t>Tần</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p>
        </p:txBody>
      </p:sp>
      <p:graphicFrame>
        <p:nvGraphicFramePr>
          <p:cNvPr id="3" name="Object 2"/>
          <p:cNvGraphicFramePr>
            <a:graphicFrameLocks noChangeAspect="1"/>
          </p:cNvGraphicFramePr>
          <p:nvPr>
            <p:extLst>
              <p:ext uri="{D42A27DB-BD31-4B8C-83A1-F6EECF244321}">
                <p14:modId xmlns:p14="http://schemas.microsoft.com/office/powerpoint/2010/main" val="1821728372"/>
              </p:ext>
            </p:extLst>
          </p:nvPr>
        </p:nvGraphicFramePr>
        <p:xfrm>
          <a:off x="1295400" y="1828800"/>
          <a:ext cx="2798762" cy="916632"/>
        </p:xfrm>
        <a:graphic>
          <a:graphicData uri="http://schemas.openxmlformats.org/presentationml/2006/ole">
            <mc:AlternateContent xmlns:mc="http://schemas.openxmlformats.org/markup-compatibility/2006">
              <mc:Choice xmlns:v="urn:schemas-microsoft-com:vml" Requires="v">
                <p:oleObj spid="_x0000_s5180" name="Equation" r:id="rId3" imgW="1625600" imgH="533400" progId="Equation.3">
                  <p:embed/>
                </p:oleObj>
              </mc:Choice>
              <mc:Fallback>
                <p:oleObj name="Equation" r:id="rId3" imgW="16256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28800"/>
                        <a:ext cx="2798762" cy="916632"/>
                      </a:xfrm>
                      <a:prstGeom prst="rect">
                        <a:avLst/>
                      </a:prstGeom>
                      <a:noFill/>
                      <a:ln>
                        <a:noFill/>
                      </a:ln>
                    </p:spPr>
                  </p:pic>
                </p:oleObj>
              </mc:Fallback>
            </mc:AlternateContent>
          </a:graphicData>
        </a:graphic>
      </p:graphicFrame>
      <p:sp>
        <p:nvSpPr>
          <p:cNvPr id="6" name="Rectangle 5"/>
          <p:cNvSpPr/>
          <p:nvPr/>
        </p:nvSpPr>
        <p:spPr>
          <a:xfrm>
            <a:off x="380005" y="2895600"/>
            <a:ext cx="2380780" cy="461665"/>
          </a:xfrm>
          <a:prstGeom prst="rect">
            <a:avLst/>
          </a:prstGeom>
        </p:spPr>
        <p:txBody>
          <a:bodyPr wrap="none">
            <a:spAutoFit/>
          </a:bodyPr>
          <a:lstStyle/>
          <a:p>
            <a:r>
              <a:rPr lang="en-US" sz="2400" dirty="0">
                <a:latin typeface="Times New Roman" pitchFamily="18" charset="0"/>
              </a:rPr>
              <a:t>Chu </a:t>
            </a:r>
            <a:r>
              <a:rPr lang="en-US" sz="2400" dirty="0" err="1">
                <a:latin typeface="Times New Roman" pitchFamily="18" charset="0"/>
              </a:rPr>
              <a:t>kỳ</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3271265821"/>
              </p:ext>
            </p:extLst>
          </p:nvPr>
        </p:nvGraphicFramePr>
        <p:xfrm>
          <a:off x="404446" y="3352800"/>
          <a:ext cx="4610100" cy="1390650"/>
        </p:xfrm>
        <a:graphic>
          <a:graphicData uri="http://schemas.openxmlformats.org/presentationml/2006/ole">
            <mc:AlternateContent xmlns:mc="http://schemas.openxmlformats.org/markup-compatibility/2006">
              <mc:Choice xmlns:v="urn:schemas-microsoft-com:vml" Requires="v">
                <p:oleObj spid="_x0000_s5181" name="Equation" r:id="rId5" imgW="2400300" imgH="723900" progId="Equation.3">
                  <p:embed/>
                </p:oleObj>
              </mc:Choice>
              <mc:Fallback>
                <p:oleObj name="Equation" r:id="rId5" imgW="2400300" imgH="723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446" y="3352800"/>
                        <a:ext cx="46101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404446" y="4884886"/>
            <a:ext cx="2392001" cy="461665"/>
          </a:xfrm>
          <a:prstGeom prst="rect">
            <a:avLst/>
          </a:prstGeom>
        </p:spPr>
        <p:txBody>
          <a:bodyPr wrap="none">
            <a:spAutoFit/>
          </a:bodyPr>
          <a:lstStyle/>
          <a:p>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giảm</a:t>
            </a:r>
            <a:r>
              <a:rPr lang="en-US" sz="2400" dirty="0">
                <a:latin typeface="Times New Roman" pitchFamily="18" charset="0"/>
              </a:rPr>
              <a:t> </a:t>
            </a:r>
            <a:r>
              <a:rPr lang="en-US" sz="2400" dirty="0" err="1">
                <a:latin typeface="Times New Roman" pitchFamily="18" charset="0"/>
              </a:rPr>
              <a:t>loga</a:t>
            </a:r>
            <a:r>
              <a:rPr lang="en-US" sz="2400" dirty="0">
                <a:latin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2376657020"/>
              </p:ext>
            </p:extLst>
          </p:nvPr>
        </p:nvGraphicFramePr>
        <p:xfrm>
          <a:off x="1676400" y="5410200"/>
          <a:ext cx="2667000" cy="984250"/>
        </p:xfrm>
        <a:graphic>
          <a:graphicData uri="http://schemas.openxmlformats.org/presentationml/2006/ole">
            <mc:AlternateContent xmlns:mc="http://schemas.openxmlformats.org/markup-compatibility/2006">
              <mc:Choice xmlns:v="urn:schemas-microsoft-com:vml" Requires="v">
                <p:oleObj spid="_x0000_s5182" name="Equation" r:id="rId7" imgW="1447172" imgH="533169" progId="Equation.3">
                  <p:embed/>
                </p:oleObj>
              </mc:Choice>
              <mc:Fallback>
                <p:oleObj name="Equation" r:id="rId7" imgW="1447172" imgH="533169"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5410200"/>
                        <a:ext cx="26670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Picture 10" descr="dao dong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709246"/>
            <a:ext cx="342900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599215507"/>
              </p:ext>
            </p:extLst>
          </p:nvPr>
        </p:nvGraphicFramePr>
        <p:xfrm>
          <a:off x="2623771" y="768227"/>
          <a:ext cx="2886075" cy="585788"/>
        </p:xfrm>
        <a:graphic>
          <a:graphicData uri="http://schemas.openxmlformats.org/presentationml/2006/ole">
            <mc:AlternateContent xmlns:mc="http://schemas.openxmlformats.org/markup-compatibility/2006">
              <mc:Choice xmlns:v="urn:schemas-microsoft-com:vml" Requires="v">
                <p:oleObj spid="_x0000_s5183" name="Equation" r:id="rId10" imgW="1358900" imgH="279400" progId="Equation.3">
                  <p:embed/>
                </p:oleObj>
              </mc:Choice>
              <mc:Fallback>
                <p:oleObj name="Equation" r:id="rId10" imgW="1358900" imgH="2794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3771" y="768227"/>
                        <a:ext cx="2886075" cy="58578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3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762000" y="457200"/>
            <a:ext cx="3352800" cy="27432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219699" y="445477"/>
            <a:ext cx="3413125" cy="2743198"/>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762000" y="3798332"/>
            <a:ext cx="3352800" cy="2719752"/>
          </a:xfrm>
          <a:prstGeom prst="rect">
            <a:avLst/>
          </a:prstGeom>
          <a:noFill/>
          <a:ln w="9525">
            <a:noFill/>
            <a:miter lim="800000"/>
            <a:headEnd/>
            <a:tailEnd/>
          </a:ln>
        </p:spPr>
      </p:pic>
      <p:pic>
        <p:nvPicPr>
          <p:cNvPr id="7" name="Picture 6"/>
          <p:cNvPicPr/>
          <p:nvPr/>
        </p:nvPicPr>
        <p:blipFill>
          <a:blip r:embed="rId5"/>
          <a:srcRect/>
          <a:stretch>
            <a:fillRect/>
          </a:stretch>
        </p:blipFill>
        <p:spPr bwMode="auto">
          <a:xfrm>
            <a:off x="5317269" y="3774778"/>
            <a:ext cx="3300046" cy="2713890"/>
          </a:xfrm>
          <a:prstGeom prst="rect">
            <a:avLst/>
          </a:prstGeom>
          <a:noFill/>
          <a:ln w="9525">
            <a:noFill/>
            <a:miter lim="800000"/>
            <a:headEnd/>
            <a:tailEnd/>
          </a:ln>
        </p:spPr>
      </p:pic>
      <p:sp>
        <p:nvSpPr>
          <p:cNvPr id="8" name="TextBox 7"/>
          <p:cNvSpPr txBox="1"/>
          <p:nvPr/>
        </p:nvSpPr>
        <p:spPr>
          <a:xfrm>
            <a:off x="1676400" y="3276600"/>
            <a:ext cx="1295400" cy="369332"/>
          </a:xfrm>
          <a:prstGeom prst="rect">
            <a:avLst/>
          </a:prstGeom>
          <a:noFill/>
        </p:spPr>
        <p:txBody>
          <a:bodyPr wrap="square" rtlCol="0">
            <a:spAutoFit/>
          </a:bodyPr>
          <a:lstStyle/>
          <a:p>
            <a:r>
              <a:rPr lang="en-US" dirty="0" smtClean="0"/>
              <a:t>R= </a:t>
            </a:r>
            <a:r>
              <a:rPr lang="en-US" dirty="0"/>
              <a:t>5</a:t>
            </a:r>
            <a:r>
              <a:rPr lang="en-US" dirty="0" smtClean="0"/>
              <a:t> </a:t>
            </a:r>
            <a:r>
              <a:rPr lang="en-US" dirty="0"/>
              <a:t>Ω</a:t>
            </a:r>
          </a:p>
        </p:txBody>
      </p:sp>
      <p:sp>
        <p:nvSpPr>
          <p:cNvPr id="9" name="TextBox 8"/>
          <p:cNvSpPr txBox="1"/>
          <p:nvPr/>
        </p:nvSpPr>
        <p:spPr>
          <a:xfrm>
            <a:off x="6477000" y="3276600"/>
            <a:ext cx="1295400" cy="369332"/>
          </a:xfrm>
          <a:prstGeom prst="rect">
            <a:avLst/>
          </a:prstGeom>
          <a:noFill/>
        </p:spPr>
        <p:txBody>
          <a:bodyPr wrap="square" rtlCol="0">
            <a:spAutoFit/>
          </a:bodyPr>
          <a:lstStyle/>
          <a:p>
            <a:r>
              <a:rPr lang="en-US" dirty="0" smtClean="0"/>
              <a:t>R= 10 </a:t>
            </a:r>
            <a:r>
              <a:rPr lang="en-US" dirty="0"/>
              <a:t>Ω</a:t>
            </a:r>
          </a:p>
        </p:txBody>
      </p:sp>
      <p:sp>
        <p:nvSpPr>
          <p:cNvPr id="10" name="TextBox 9"/>
          <p:cNvSpPr txBox="1"/>
          <p:nvPr/>
        </p:nvSpPr>
        <p:spPr>
          <a:xfrm>
            <a:off x="1676400" y="6488668"/>
            <a:ext cx="1295400" cy="369332"/>
          </a:xfrm>
          <a:prstGeom prst="rect">
            <a:avLst/>
          </a:prstGeom>
          <a:noFill/>
        </p:spPr>
        <p:txBody>
          <a:bodyPr wrap="square" rtlCol="0">
            <a:spAutoFit/>
          </a:bodyPr>
          <a:lstStyle/>
          <a:p>
            <a:r>
              <a:rPr lang="en-US" dirty="0" smtClean="0"/>
              <a:t>R= 25 </a:t>
            </a:r>
            <a:r>
              <a:rPr lang="en-US" dirty="0"/>
              <a:t>Ω</a:t>
            </a:r>
          </a:p>
        </p:txBody>
      </p:sp>
      <p:sp>
        <p:nvSpPr>
          <p:cNvPr id="11" name="TextBox 10"/>
          <p:cNvSpPr txBox="1"/>
          <p:nvPr/>
        </p:nvSpPr>
        <p:spPr>
          <a:xfrm>
            <a:off x="6781800" y="6488668"/>
            <a:ext cx="1295400" cy="369332"/>
          </a:xfrm>
          <a:prstGeom prst="rect">
            <a:avLst/>
          </a:prstGeom>
          <a:noFill/>
        </p:spPr>
        <p:txBody>
          <a:bodyPr wrap="square" rtlCol="0">
            <a:spAutoFit/>
          </a:bodyPr>
          <a:lstStyle/>
          <a:p>
            <a:r>
              <a:rPr lang="en-US" dirty="0" smtClean="0"/>
              <a:t>R= 35 </a:t>
            </a:r>
            <a:r>
              <a:rPr lang="en-US" dirty="0"/>
              <a:t>Ω</a:t>
            </a:r>
          </a:p>
        </p:txBody>
      </p:sp>
    </p:spTree>
    <p:extLst>
      <p:ext uri="{BB962C8B-B14F-4D97-AF65-F5344CB8AC3E}">
        <p14:creationId xmlns:p14="http://schemas.microsoft.com/office/powerpoint/2010/main" val="1924834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1589</Words>
  <Application>Microsoft Office PowerPoint</Application>
  <PresentationFormat>On-screen Show (4:3)</PresentationFormat>
  <Paragraphs>110</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Office Theme</vt:lpstr>
      <vt:lpstr>Equation</vt:lpstr>
      <vt:lpstr>Microsoft Equation 3.0</vt:lpstr>
      <vt:lpstr>Chương I Dao động và sóng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I Dao động và sóng</dc:title>
  <dc:creator>cyber</dc:creator>
  <cp:lastModifiedBy>cyber</cp:lastModifiedBy>
  <cp:revision>28</cp:revision>
  <dcterms:created xsi:type="dcterms:W3CDTF">2020-05-14T02:59:51Z</dcterms:created>
  <dcterms:modified xsi:type="dcterms:W3CDTF">2020-08-14T15:11:23Z</dcterms:modified>
</cp:coreProperties>
</file>