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92" r:id="rId14"/>
    <p:sldId id="293" r:id="rId15"/>
    <p:sldId id="294" r:id="rId16"/>
    <p:sldId id="295" r:id="rId17"/>
    <p:sldId id="279" r:id="rId18"/>
    <p:sldId id="281" r:id="rId19"/>
    <p:sldId id="280" r:id="rId20"/>
    <p:sldId id="282" r:id="rId21"/>
    <p:sldId id="283" r:id="rId22"/>
    <p:sldId id="285" r:id="rId23"/>
    <p:sldId id="284" r:id="rId24"/>
    <p:sldId id="286" r:id="rId25"/>
    <p:sldId id="287" r:id="rId26"/>
    <p:sldId id="288" r:id="rId27"/>
    <p:sldId id="289" r:id="rId28"/>
    <p:sldId id="290" r:id="rId29"/>
    <p:sldId id="291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>
      <p:cViewPr>
        <p:scale>
          <a:sx n="100" d="100"/>
          <a:sy n="100" d="100"/>
        </p:scale>
        <p:origin x="-13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1911779-AC37-594D-AF74-D28C9C684C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0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C0C4748-235C-D445-AEB4-11E34CD4EF32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51A0E29-60C2-0D4E-BE0F-2786D3356C9C}" type="slidenum">
              <a:rPr lang="en-US" sz="1200"/>
              <a:pPr/>
              <a:t>14</a:t>
            </a:fld>
            <a:endParaRPr 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80CEA27-3766-5A47-8104-AC94243AEDE7}" type="slidenum">
              <a:rPr lang="en-US" sz="1200"/>
              <a:pPr/>
              <a:t>15</a:t>
            </a:fld>
            <a:endParaRPr 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56BFEF4-3948-0045-B215-039E1F3351E6}" type="slidenum">
              <a:rPr lang="en-US" sz="1200"/>
              <a:pPr/>
              <a:t>16</a:t>
            </a:fld>
            <a:endParaRPr 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56BFEF4-3948-0045-B215-039E1F3351E6}" type="slidenum">
              <a:rPr lang="en-US" sz="1200"/>
              <a:pPr/>
              <a:t>17</a:t>
            </a:fld>
            <a:endParaRPr 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56BFEF4-3948-0045-B215-039E1F3351E6}" type="slidenum">
              <a:rPr lang="en-US" sz="1200"/>
              <a:pPr/>
              <a:t>18</a:t>
            </a:fld>
            <a:endParaRPr 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56BFEF4-3948-0045-B215-039E1F3351E6}" type="slidenum">
              <a:rPr lang="en-US" sz="1200"/>
              <a:pPr/>
              <a:t>19</a:t>
            </a:fld>
            <a:endParaRPr 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5F02758-302F-3D41-85BE-59F21EBBC1AC}" type="slidenum">
              <a:rPr lang="en-US" sz="1200"/>
              <a:pPr/>
              <a:t>20</a:t>
            </a:fld>
            <a:endParaRPr 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5F02758-302F-3D41-85BE-59F21EBBC1AC}" type="slidenum">
              <a:rPr lang="en-US" sz="1200"/>
              <a:pPr/>
              <a:t>21</a:t>
            </a:fld>
            <a:endParaRPr 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5F02758-302F-3D41-85BE-59F21EBBC1AC}" type="slidenum">
              <a:rPr lang="en-US" sz="1200"/>
              <a:pPr/>
              <a:t>22</a:t>
            </a:fld>
            <a:endParaRPr 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5F02758-302F-3D41-85BE-59F21EBBC1AC}" type="slidenum">
              <a:rPr lang="en-US" sz="1200"/>
              <a:pPr/>
              <a:t>23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82EB100-0580-7B44-9D1E-C8FD3BE7324A}" type="slidenum">
              <a:rPr lang="en-US" sz="1200"/>
              <a:pPr/>
              <a:t>6</a:t>
            </a:fld>
            <a:endParaRPr 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5F02758-302F-3D41-85BE-59F21EBBC1AC}" type="slidenum">
              <a:rPr lang="en-US" sz="1200"/>
              <a:pPr/>
              <a:t>24</a:t>
            </a:fld>
            <a:endParaRPr 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5F02758-302F-3D41-85BE-59F21EBBC1AC}" type="slidenum">
              <a:rPr lang="en-US" sz="1200"/>
              <a:pPr/>
              <a:t>25</a:t>
            </a:fld>
            <a:endParaRPr 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5F02758-302F-3D41-85BE-59F21EBBC1AC}" type="slidenum">
              <a:rPr lang="en-US" sz="1200"/>
              <a:pPr/>
              <a:t>26</a:t>
            </a:fld>
            <a:endParaRPr 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5F02758-302F-3D41-85BE-59F21EBBC1AC}" type="slidenum">
              <a:rPr lang="en-US" sz="1200"/>
              <a:pPr/>
              <a:t>27</a:t>
            </a:fld>
            <a:endParaRPr 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5F02758-302F-3D41-85BE-59F21EBBC1AC}" type="slidenum">
              <a:rPr lang="en-US" sz="1200"/>
              <a:pPr/>
              <a:t>28</a:t>
            </a:fld>
            <a:endParaRPr 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5F02758-302F-3D41-85BE-59F21EBBC1AC}" type="slidenum">
              <a:rPr lang="en-US" sz="1200"/>
              <a:pPr/>
              <a:t>29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80E5237-D3FF-E745-B0F3-D796A0911AD9}" type="slidenum">
              <a:rPr lang="en-US" sz="1200"/>
              <a:pPr/>
              <a:t>7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1FA34DD-92DC-CB4E-9C01-78A4981A7E1B}" type="slidenum">
              <a:rPr lang="en-US" sz="1200"/>
              <a:pPr/>
              <a:t>8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5F02758-302F-3D41-85BE-59F21EBBC1AC}" type="slidenum">
              <a:rPr lang="en-US" sz="1200"/>
              <a:pPr/>
              <a:t>9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43CD436-0118-AB42-BADA-8083D1A3899E}" type="slidenum">
              <a:rPr lang="en-US" sz="1200"/>
              <a:pPr/>
              <a:t>10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A84E87D-35DD-4449-8EA0-15175A46304B}" type="slidenum">
              <a:rPr lang="en-US" sz="1200"/>
              <a:pPr/>
              <a:t>11</a:t>
            </a:fld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705E11C-1C4F-5B41-90B2-818D80E4222C}" type="slidenum">
              <a:rPr lang="en-US" sz="1200"/>
              <a:pPr/>
              <a:t>12</a:t>
            </a:fld>
            <a:endParaRPr 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0433B0A-F878-844D-952A-628A32D9EA1B}" type="slidenum">
              <a:rPr lang="en-US" sz="1200"/>
              <a:pPr/>
              <a:t>13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Murach’s Java Servlets/JSP (2</a:t>
            </a:r>
            <a:r>
              <a:rPr lang="en-US" baseline="30000"/>
              <a:t>nd</a:t>
            </a:r>
            <a:r>
              <a:rPr lang="en-US"/>
              <a:t> Ed.), C14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2008, Mike Murach &amp; Associates, Inc.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/>
            </a:lvl1pPr>
          </a:lstStyle>
          <a:p>
            <a:endParaRPr lang="en-US"/>
          </a:p>
          <a:p>
            <a:pPr algn="r"/>
            <a:r>
              <a:rPr lang="en-US" sz="1000"/>
              <a:t>Slide </a:t>
            </a:r>
            <a:fld id="{5FD4A13C-F445-894C-9531-A1EE73CA3BB1}" type="slidenum">
              <a:rPr lang="en-US" sz="1000"/>
              <a:pPr algn="r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46454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Murach’s Java Servlets/JSP (2</a:t>
            </a:r>
            <a:r>
              <a:rPr lang="en-US" baseline="30000"/>
              <a:t>nd</a:t>
            </a:r>
            <a:r>
              <a:rPr lang="en-US"/>
              <a:t> Ed.), C14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2008, Mike Murach &amp; Associates, Inc.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/>
            </a:lvl1pPr>
          </a:lstStyle>
          <a:p>
            <a:endParaRPr lang="en-US"/>
          </a:p>
          <a:p>
            <a:pPr algn="r"/>
            <a:r>
              <a:rPr lang="en-US" sz="1000"/>
              <a:t>Slide </a:t>
            </a:r>
            <a:fld id="{B9446B94-5E6E-B048-81D7-1973B91D0EB3}" type="slidenum">
              <a:rPr lang="en-US" sz="1000"/>
              <a:pPr algn="r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92010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Murach’s Java Servlets/JSP (2</a:t>
            </a:r>
            <a:r>
              <a:rPr lang="en-US" baseline="30000"/>
              <a:t>nd</a:t>
            </a:r>
            <a:r>
              <a:rPr lang="en-US"/>
              <a:t> Ed.), C14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2008, Mike Murach &amp; Associates, Inc.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/>
            </a:lvl1pPr>
          </a:lstStyle>
          <a:p>
            <a:endParaRPr lang="en-US"/>
          </a:p>
          <a:p>
            <a:pPr algn="r"/>
            <a:r>
              <a:rPr lang="en-US" sz="1000"/>
              <a:t>Slide </a:t>
            </a:r>
            <a:fld id="{171EBAFE-A5BC-3A4E-BC04-A90E679EBBAA}" type="slidenum">
              <a:rPr lang="en-US" sz="1000"/>
              <a:pPr algn="r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45870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Murach’s Java Servlets/JSP (2</a:t>
            </a:r>
            <a:r>
              <a:rPr lang="en-US" baseline="30000"/>
              <a:t>nd</a:t>
            </a:r>
            <a:r>
              <a:rPr lang="en-US"/>
              <a:t> Ed.), C14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2008, Mike Murach &amp; Associates, Inc.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/>
            </a:lvl1pPr>
          </a:lstStyle>
          <a:p>
            <a:endParaRPr lang="en-US"/>
          </a:p>
          <a:p>
            <a:pPr algn="r"/>
            <a:r>
              <a:rPr lang="en-US" sz="1000"/>
              <a:t>Slide </a:t>
            </a:r>
            <a:fld id="{C655A59D-0ECA-B640-A506-8999DF1F217D}" type="slidenum">
              <a:rPr lang="en-US" sz="1000"/>
              <a:pPr algn="r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54499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Murach’s Java Servlets/JSP (2</a:t>
            </a:r>
            <a:r>
              <a:rPr lang="en-US" baseline="30000"/>
              <a:t>nd</a:t>
            </a:r>
            <a:r>
              <a:rPr lang="en-US"/>
              <a:t> Ed.), C14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2008, Mike Murach &amp; Associates, Inc.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/>
            </a:lvl1pPr>
          </a:lstStyle>
          <a:p>
            <a:endParaRPr lang="en-US"/>
          </a:p>
          <a:p>
            <a:pPr algn="r"/>
            <a:r>
              <a:rPr lang="en-US" sz="1000"/>
              <a:t>Slide </a:t>
            </a:r>
            <a:fld id="{F97D7430-CAA3-FD4C-975E-E75EE11BAD39}" type="slidenum">
              <a:rPr lang="en-US" sz="1000"/>
              <a:pPr algn="r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72983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Murach’s Java Servlets/JSP (2</a:t>
            </a:r>
            <a:r>
              <a:rPr lang="en-US" baseline="30000"/>
              <a:t>nd</a:t>
            </a:r>
            <a:r>
              <a:rPr lang="en-US"/>
              <a:t> Ed.), C14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2008, Mike Murach &amp; Associates, Inc.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/>
            </a:lvl1pPr>
          </a:lstStyle>
          <a:p>
            <a:endParaRPr lang="en-US"/>
          </a:p>
          <a:p>
            <a:pPr algn="r"/>
            <a:r>
              <a:rPr lang="en-US" sz="1000"/>
              <a:t>Slide </a:t>
            </a:r>
            <a:fld id="{71CFD17D-3A32-FE44-BE89-7239B55815A9}" type="slidenum">
              <a:rPr lang="en-US" sz="1000"/>
              <a:pPr algn="r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8160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Murach’s Java Servlets/JSP (2</a:t>
            </a:r>
            <a:r>
              <a:rPr lang="en-US" baseline="30000"/>
              <a:t>nd</a:t>
            </a:r>
            <a:r>
              <a:rPr lang="en-US"/>
              <a:t> Ed.), C14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2008, Mike Murach &amp; Associates, Inc.</a:t>
            </a:r>
            <a:endParaRPr lang="en-US" sz="140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/>
            </a:lvl1pPr>
          </a:lstStyle>
          <a:p>
            <a:endParaRPr lang="en-US"/>
          </a:p>
          <a:p>
            <a:pPr algn="r"/>
            <a:r>
              <a:rPr lang="en-US" sz="1000"/>
              <a:t>Slide </a:t>
            </a:r>
            <a:fld id="{C1313E4F-6F8B-2C4C-960A-2444A95040FA}" type="slidenum">
              <a:rPr lang="en-US" sz="1000"/>
              <a:pPr algn="r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81093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Murach’s Java Servlets/JSP (2</a:t>
            </a:r>
            <a:r>
              <a:rPr lang="en-US" baseline="30000"/>
              <a:t>nd</a:t>
            </a:r>
            <a:r>
              <a:rPr lang="en-US"/>
              <a:t> Ed.), C14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2008, Mike Murach &amp; Associates, Inc.</a:t>
            </a:r>
            <a:endParaRPr lang="en-US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/>
            </a:lvl1pPr>
          </a:lstStyle>
          <a:p>
            <a:endParaRPr lang="en-US"/>
          </a:p>
          <a:p>
            <a:pPr algn="r"/>
            <a:r>
              <a:rPr lang="en-US" sz="1000"/>
              <a:t>Slide </a:t>
            </a:r>
            <a:fld id="{41CA56EC-29D6-F44B-BD02-30A68939921F}" type="slidenum">
              <a:rPr lang="en-US" sz="1000"/>
              <a:pPr algn="r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3619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Murach’s Java Servlets/JSP (2</a:t>
            </a:r>
            <a:r>
              <a:rPr lang="en-US" baseline="30000"/>
              <a:t>nd</a:t>
            </a:r>
            <a:r>
              <a:rPr lang="en-US"/>
              <a:t> Ed.), C14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2008, Mike Murach &amp; Associates, Inc.</a:t>
            </a:r>
            <a:endParaRPr lang="en-US" sz="140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/>
            </a:lvl1pPr>
          </a:lstStyle>
          <a:p>
            <a:endParaRPr lang="en-US"/>
          </a:p>
          <a:p>
            <a:pPr algn="r"/>
            <a:r>
              <a:rPr lang="en-US" sz="1000"/>
              <a:t>Slide </a:t>
            </a:r>
            <a:fld id="{F0D098B2-E340-914F-ACD7-06660E7E3791}" type="slidenum">
              <a:rPr lang="en-US" sz="1000"/>
              <a:pPr algn="r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16974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Murach’s Java Servlets/JSP (2</a:t>
            </a:r>
            <a:r>
              <a:rPr lang="en-US" baseline="30000"/>
              <a:t>nd</a:t>
            </a:r>
            <a:r>
              <a:rPr lang="en-US"/>
              <a:t> Ed.), C14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2008, Mike Murach &amp; Associates, Inc.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/>
            </a:lvl1pPr>
          </a:lstStyle>
          <a:p>
            <a:endParaRPr lang="en-US"/>
          </a:p>
          <a:p>
            <a:pPr algn="r"/>
            <a:r>
              <a:rPr lang="en-US" sz="1000"/>
              <a:t>Slide </a:t>
            </a:r>
            <a:fld id="{655E9AA9-5AA8-364F-B8EF-3B52CA432FF0}" type="slidenum">
              <a:rPr lang="en-US" sz="1000"/>
              <a:pPr algn="r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4133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Murach’s Java Servlets/JSP (2</a:t>
            </a:r>
            <a:r>
              <a:rPr lang="en-US" baseline="30000"/>
              <a:t>nd</a:t>
            </a:r>
            <a:r>
              <a:rPr lang="en-US"/>
              <a:t> Ed.), C14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2008, Mike Murach &amp; Associates, Inc.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/>
            </a:lvl1pPr>
          </a:lstStyle>
          <a:p>
            <a:endParaRPr lang="en-US"/>
          </a:p>
          <a:p>
            <a:pPr algn="r"/>
            <a:r>
              <a:rPr lang="en-US" sz="1000"/>
              <a:t>Slide </a:t>
            </a:r>
            <a:fld id="{51376C66-C4E2-6C4C-BC0F-6B488194C997}" type="slidenum">
              <a:rPr lang="en-US" sz="1000"/>
              <a:pPr algn="r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9558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76975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Murach’s Java Servlets/JSP (2</a:t>
            </a:r>
            <a:r>
              <a:rPr lang="en-US" baseline="30000"/>
              <a:t>nd</a:t>
            </a:r>
            <a:r>
              <a:rPr lang="en-US"/>
              <a:t> Ed.), C14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52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/>
              <a:t>© 2008, Mike Murach &amp; Associates, Inc.</a:t>
            </a:r>
            <a:endParaRPr lang="en-US" sz="1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algn="l"/>
            <a:endParaRPr lang="en-US" sz="1400"/>
          </a:p>
          <a:p>
            <a:r>
              <a:rPr lang="en-US"/>
              <a:t>Slide </a:t>
            </a:r>
            <a:fld id="{D9613C40-D4CB-5A48-A642-50A7795DC59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Microsoft_Word_97_-_2004_Document1.doc"/><Relationship Id="rId6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6E8A6826-8282-9F46-B84D-3CE47E3A68C9}" type="slidenum">
              <a:rPr lang="en-US" sz="1000"/>
              <a:pPr algn="r"/>
              <a:t>1</a:t>
            </a:fld>
            <a:endParaRPr lang="en-US" sz="1000"/>
          </a:p>
        </p:txBody>
      </p:sp>
      <p:graphicFrame>
        <p:nvGraphicFramePr>
          <p:cNvPr id="14338" name="Object 13"/>
          <p:cNvGraphicFramePr>
            <a:graphicFrameLocks/>
          </p:cNvGraphicFramePr>
          <p:nvPr/>
        </p:nvGraphicFramePr>
        <p:xfrm>
          <a:off x="841375" y="1663700"/>
          <a:ext cx="7459663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Document" r:id="rId5" imgW="7442200" imgH="1778000" progId="Word.Document.8">
                  <p:embed/>
                </p:oleObj>
              </mc:Choice>
              <mc:Fallback>
                <p:oleObj name="Document" r:id="rId5" imgW="7442200" imgH="1778000" progId="Word.Document.8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1663700"/>
                        <a:ext cx="7459663" cy="177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247F3EBA-9D05-0945-A447-95AD803EDF6F}" type="slidenum">
              <a:rPr lang="en-US" sz="1000"/>
              <a:pPr algn="r"/>
              <a:t>10</a:t>
            </a:fld>
            <a:endParaRPr lang="en-US" sz="1000"/>
          </a:p>
        </p:txBody>
      </p:sp>
      <p:sp>
        <p:nvSpPr>
          <p:cNvPr id="30722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3441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Lớp thực thi giao diện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30723" name="TextBox 7"/>
          <p:cNvSpPr txBox="1">
            <a:spLocks noChangeArrowheads="1"/>
          </p:cNvSpPr>
          <p:nvPr/>
        </p:nvSpPr>
        <p:spPr bwMode="auto">
          <a:xfrm>
            <a:off x="685800" y="1066800"/>
            <a:ext cx="7772400" cy="570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buFontTx/>
              <a:buChar char="-"/>
            </a:pPr>
            <a:r>
              <a:rPr lang="vi-VN" sz="2400">
                <a:latin typeface="Arial" charset="0"/>
                <a:cs typeface="Arial" charset="0"/>
              </a:rPr>
              <a:t>Để cập nhật dữ liệu, sử dụng phương thức update() của JdbcTemplate.</a:t>
            </a:r>
          </a:p>
          <a:p>
            <a:pPr marL="742950" lvl="1" indent="-285750">
              <a:buFontTx/>
              <a:buChar char="-"/>
            </a:pPr>
            <a:r>
              <a:rPr lang="vi-VN" sz="2000">
                <a:latin typeface="Arial" charset="0"/>
                <a:cs typeface="Arial" charset="0"/>
              </a:rPr>
              <a:t>Chỉ cần 1 câu lệnh + các tham số.</a:t>
            </a:r>
          </a:p>
          <a:p>
            <a:pPr marL="742950" lvl="1" indent="-285750">
              <a:buFontTx/>
              <a:buChar char="-"/>
            </a:pPr>
            <a:r>
              <a:rPr lang="vi-VN" sz="2000">
                <a:latin typeface="Arial" charset="0"/>
                <a:cs typeface="Arial" charset="0"/>
              </a:rPr>
              <a:t>Việc cập nhật dữ liệu cho các bảng có khoá ngoại sẽ phức tạp hơn. Sẽ tìm hiểu khi thực hiện bằng Spring JPA.</a:t>
            </a:r>
          </a:p>
          <a:p>
            <a:pPr marL="742950" lvl="1" indent="-285750">
              <a:buFontTx/>
              <a:buChar char="-"/>
            </a:pPr>
            <a:endParaRPr lang="vi-VN" sz="2000">
              <a:latin typeface="Arial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@Override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public Ingredient save(Ingredient ingredient) {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  jdbc.update(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"insert into Ingredient (id, name, type) values (?, ?, ?)",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      ingredient.getId(),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      ingredient.getName(),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      ingredient.getType().toString());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  return ingredient;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} </a:t>
            </a:r>
          </a:p>
          <a:p>
            <a:pPr marL="342900" indent="-342900"/>
            <a:endParaRPr lang="vi-VN" sz="24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15B073CB-4EA3-4C4C-A21D-7092AB962DCE}" type="slidenum">
              <a:rPr lang="en-US" sz="1000"/>
              <a:pPr algn="r"/>
              <a:t>11</a:t>
            </a:fld>
            <a:endParaRPr lang="en-US" sz="1000"/>
          </a:p>
        </p:txBody>
      </p:sp>
      <p:sp>
        <p:nvSpPr>
          <p:cNvPr id="32770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79394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Gắn vào lớp TacoDesignController (</a:t>
            </a:r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sửa phần bôi đỏ)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32771" name="TextBox 7"/>
          <p:cNvSpPr txBox="1">
            <a:spLocks noChangeArrowheads="1"/>
          </p:cNvSpPr>
          <p:nvPr/>
        </p:nvSpPr>
        <p:spPr bwMode="auto">
          <a:xfrm>
            <a:off x="12700" y="914400"/>
            <a:ext cx="8902700" cy="547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001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2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@Controller</a:t>
            </a:r>
          </a:p>
          <a:p>
            <a:pPr lvl="2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@RequestMapping("/design")</a:t>
            </a:r>
          </a:p>
          <a:p>
            <a:pPr lvl="2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@SessionAttributes("order")</a:t>
            </a:r>
          </a:p>
          <a:p>
            <a:pPr lvl="2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public class DesignTacoController {</a:t>
            </a:r>
          </a:p>
          <a:p>
            <a:pPr lvl="2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  </a:t>
            </a:r>
            <a:r>
              <a:rPr lang="en-US" sz="1400">
                <a:solidFill>
                  <a:srgbClr val="FF0000"/>
                </a:solidFill>
                <a:latin typeface="Courier New" charset="0"/>
                <a:cs typeface="Courier New" charset="0"/>
              </a:rPr>
              <a:t>private final IngredientRepository ingredientRepo;</a:t>
            </a:r>
          </a:p>
          <a:p>
            <a:pPr lvl="2">
              <a:spcBef>
                <a:spcPct val="20000"/>
              </a:spcBef>
            </a:pPr>
            <a:r>
              <a:rPr lang="en-US" sz="1400">
                <a:solidFill>
                  <a:srgbClr val="FF0000"/>
                </a:solidFill>
                <a:latin typeface="Courier New" charset="0"/>
                <a:cs typeface="Courier New" charset="0"/>
              </a:rPr>
              <a:t>  @Autowired</a:t>
            </a:r>
          </a:p>
          <a:p>
            <a:pPr lvl="2">
              <a:spcBef>
                <a:spcPct val="20000"/>
              </a:spcBef>
            </a:pPr>
            <a:r>
              <a:rPr lang="en-US" sz="1400">
                <a:solidFill>
                  <a:srgbClr val="FF0000"/>
                </a:solidFill>
                <a:latin typeface="Courier New" charset="0"/>
                <a:cs typeface="Courier New" charset="0"/>
              </a:rPr>
              <a:t>  public DesignTacoController(IngredientRepository ingredientRepo) {</a:t>
            </a:r>
          </a:p>
          <a:p>
            <a:pPr lvl="2">
              <a:spcBef>
                <a:spcPct val="20000"/>
              </a:spcBef>
            </a:pPr>
            <a:r>
              <a:rPr lang="en-US" sz="1400">
                <a:solidFill>
                  <a:srgbClr val="FF0000"/>
                </a:solidFill>
                <a:latin typeface="Courier New" charset="0"/>
                <a:cs typeface="Courier New" charset="0"/>
              </a:rPr>
              <a:t>    this.ingredientRepo = ingredientRepo;</a:t>
            </a:r>
          </a:p>
          <a:p>
            <a:pPr lvl="2">
              <a:spcBef>
                <a:spcPct val="20000"/>
              </a:spcBef>
            </a:pPr>
            <a:r>
              <a:rPr lang="en-US" sz="1400">
                <a:solidFill>
                  <a:srgbClr val="FF0000"/>
                </a:solidFill>
                <a:latin typeface="Courier New" charset="0"/>
                <a:cs typeface="Courier New" charset="0"/>
              </a:rPr>
              <a:t>  }</a:t>
            </a:r>
          </a:p>
          <a:p>
            <a:pPr lvl="2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  @</a:t>
            </a:r>
            <a:r>
              <a:rPr lang="en-US" sz="1400">
                <a:latin typeface="Courier New" charset="0"/>
                <a:cs typeface="Courier New" charset="0"/>
              </a:rPr>
              <a:t>ModelAttribute</a:t>
            </a:r>
            <a:endParaRPr lang="en-US" sz="1400">
              <a:latin typeface="Courier New" charset="0"/>
              <a:cs typeface="Courier New" charset="0"/>
            </a:endParaRPr>
          </a:p>
          <a:p>
            <a:pPr lvl="2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  public </a:t>
            </a:r>
            <a:r>
              <a:rPr lang="en-US" sz="1400">
                <a:latin typeface="Courier New" charset="0"/>
                <a:cs typeface="Courier New" charset="0"/>
              </a:rPr>
              <a:t>void</a:t>
            </a:r>
            <a:r>
              <a:rPr lang="en-US" sz="1400">
                <a:latin typeface="Courier New" charset="0"/>
                <a:cs typeface="Courier New" charset="0"/>
              </a:rPr>
              <a:t> </a:t>
            </a:r>
            <a:r>
              <a:rPr lang="en-US" sz="1400">
                <a:latin typeface="Courier New" charset="0"/>
                <a:cs typeface="Courier New" charset="0"/>
              </a:rPr>
              <a:t>addIngredientsToModel</a:t>
            </a:r>
            <a:r>
              <a:rPr lang="en-US" sz="1400">
                <a:latin typeface="Courier New" charset="0"/>
                <a:cs typeface="Courier New" charset="0"/>
              </a:rPr>
              <a:t>(Model model) {</a:t>
            </a:r>
          </a:p>
          <a:p>
            <a:pPr lvl="2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    </a:t>
            </a:r>
            <a:r>
              <a:rPr lang="en-US" sz="1400">
                <a:solidFill>
                  <a:srgbClr val="FF0000"/>
                </a:solidFill>
                <a:latin typeface="Courier New" charset="0"/>
                <a:cs typeface="Courier New" charset="0"/>
              </a:rPr>
              <a:t>List&lt;Ingredient&gt; ingredients = new ArrayList&lt;&gt;();</a:t>
            </a:r>
          </a:p>
          <a:p>
            <a:pPr lvl="2">
              <a:spcBef>
                <a:spcPct val="20000"/>
              </a:spcBef>
            </a:pPr>
            <a:r>
              <a:rPr lang="en-US" sz="1400">
                <a:solidFill>
                  <a:srgbClr val="FF0000"/>
                </a:solidFill>
                <a:latin typeface="Courier New" charset="0"/>
                <a:cs typeface="Courier New" charset="0"/>
              </a:rPr>
              <a:t>    ingredientRepo.findAll().forEach(ingredients::add);</a:t>
            </a:r>
          </a:p>
          <a:p>
            <a:pPr lvl="2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    Type[] types = Ingredient.Type.values();</a:t>
            </a:r>
          </a:p>
          <a:p>
            <a:pPr lvl="2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    for (Type type : types) {</a:t>
            </a:r>
          </a:p>
          <a:p>
            <a:pPr lvl="2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      model.addAttribute(type.toString().toLowerCase(),</a:t>
            </a:r>
          </a:p>
          <a:p>
            <a:pPr lvl="2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          filterByType(ingredients, type));</a:t>
            </a:r>
          </a:p>
          <a:p>
            <a:pPr lvl="2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    } </a:t>
            </a:r>
          </a:p>
          <a:p>
            <a:pPr lvl="2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  }</a:t>
            </a:r>
          </a:p>
          <a:p>
            <a:pPr lvl="2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... </a:t>
            </a:r>
          </a:p>
          <a:p>
            <a:pPr lvl="2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03E0A9C2-5C57-3641-ADAF-2423BE72E916}" type="slidenum">
              <a:rPr lang="en-US" sz="1000"/>
              <a:pPr algn="r"/>
              <a:t>12</a:t>
            </a:fld>
            <a:endParaRPr lang="en-US" sz="1000"/>
          </a:p>
        </p:txBody>
      </p:sp>
      <p:sp>
        <p:nvSpPr>
          <p:cNvPr id="34818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7370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Tạo các bảng trong CSDL và nạp dữ liệu ban đầu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pic>
        <p:nvPicPr>
          <p:cNvPr id="3481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1022350"/>
            <a:ext cx="8089900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8687CA5C-E3E2-A747-9433-290FE01222C4}" type="slidenum">
              <a:rPr lang="en-US" sz="1000"/>
              <a:pPr algn="r"/>
              <a:t>13</a:t>
            </a:fld>
            <a:endParaRPr lang="en-US" sz="1000"/>
          </a:p>
        </p:txBody>
      </p:sp>
      <p:sp>
        <p:nvSpPr>
          <p:cNvPr id="36866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2525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Script tạo bảng: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36867" name="TextBox 4"/>
          <p:cNvSpPr txBox="1">
            <a:spLocks noChangeArrowheads="1"/>
          </p:cNvSpPr>
          <p:nvPr/>
        </p:nvSpPr>
        <p:spPr bwMode="auto">
          <a:xfrm>
            <a:off x="685800" y="914400"/>
            <a:ext cx="7772400" cy="5693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buFontTx/>
              <a:buChar char="-"/>
            </a:pPr>
            <a:r>
              <a:rPr lang="vi-VN" sz="2000">
                <a:solidFill>
                  <a:srgbClr val="FF0000"/>
                </a:solidFill>
                <a:latin typeface="Arial" charset="0"/>
                <a:cs typeface="Arial" charset="0"/>
              </a:rPr>
              <a:t>Tạo CSDL tacocloud</a:t>
            </a:r>
          </a:p>
          <a:p>
            <a:pPr marL="342900" indent="-342900">
              <a:buFontTx/>
              <a:buChar char="-"/>
            </a:pPr>
            <a:r>
              <a:rPr lang="vi-VN" sz="2000">
                <a:latin typeface="Arial" charset="0"/>
                <a:cs typeface="Arial" charset="0"/>
              </a:rPr>
              <a:t>Lưu trong file schema.sql ở thư mục src/main/resource</a:t>
            </a:r>
          </a:p>
          <a:p>
            <a:pPr marL="342900" indent="-342900">
              <a:buFontTx/>
              <a:buChar char="-"/>
            </a:pPr>
            <a:r>
              <a:rPr lang="vi-VN" sz="2000">
                <a:latin typeface="Arial" charset="0"/>
                <a:cs typeface="Arial" charset="0"/>
              </a:rPr>
              <a:t>Spring sẽ tự động chạy script khi khởi động ứng dụng</a:t>
            </a:r>
          </a:p>
          <a:p>
            <a:endParaRPr lang="en-US" sz="1600">
              <a:latin typeface="Courier New"/>
              <a:cs typeface="Courier New"/>
            </a:endParaRPr>
          </a:p>
          <a:p>
            <a:r>
              <a:rPr lang="en-US" sz="1600">
                <a:latin typeface="Courier New"/>
                <a:cs typeface="Courier New"/>
              </a:rPr>
              <a:t>create table if not exists Ingredient (</a:t>
            </a:r>
          </a:p>
          <a:p>
            <a:r>
              <a:rPr lang="en-US" sz="1600">
                <a:latin typeface="Courier New"/>
                <a:cs typeface="Courier New"/>
              </a:rPr>
              <a:t>  id varchar(4) not null,</a:t>
            </a:r>
          </a:p>
          <a:p>
            <a:r>
              <a:rPr lang="en-US" sz="1600">
                <a:latin typeface="Courier New"/>
                <a:cs typeface="Courier New"/>
              </a:rPr>
              <a:t>  name varchar(25) not null,</a:t>
            </a:r>
          </a:p>
          <a:p>
            <a:r>
              <a:rPr lang="en-US" sz="1600">
                <a:latin typeface="Courier New"/>
                <a:cs typeface="Courier New"/>
              </a:rPr>
              <a:t>  type varchar(10) not null,</a:t>
            </a:r>
          </a:p>
          <a:p>
            <a:r>
              <a:rPr lang="mr-IN" sz="1600">
                <a:latin typeface="Courier New"/>
                <a:cs typeface="Courier New"/>
              </a:rPr>
              <a:t>  PRIMARY KEY (id)</a:t>
            </a:r>
          </a:p>
          <a:p>
            <a:r>
              <a:rPr lang="mr-IN" sz="1600">
                <a:latin typeface="Courier New"/>
                <a:cs typeface="Courier New"/>
              </a:rPr>
              <a:t>); </a:t>
            </a:r>
          </a:p>
          <a:p>
            <a:r>
              <a:rPr lang="en-US" sz="1600">
                <a:latin typeface="Courier New"/>
                <a:cs typeface="Courier New"/>
              </a:rPr>
              <a:t>create table if not exists Taco (</a:t>
            </a:r>
          </a:p>
          <a:p>
            <a:r>
              <a:rPr lang="en-US" sz="1600">
                <a:latin typeface="Courier New"/>
                <a:cs typeface="Courier New"/>
              </a:rPr>
              <a:t>  id int NOT NULL,</a:t>
            </a:r>
          </a:p>
          <a:p>
            <a:r>
              <a:rPr lang="en-US" sz="1600">
                <a:latin typeface="Courier New"/>
                <a:cs typeface="Courier New"/>
              </a:rPr>
              <a:t>  name varchar(50) not null,</a:t>
            </a:r>
          </a:p>
          <a:p>
            <a:r>
              <a:rPr lang="en-US" sz="1600">
                <a:latin typeface="Courier New"/>
                <a:cs typeface="Courier New"/>
              </a:rPr>
              <a:t>  createdAt timestamp not null,</a:t>
            </a:r>
          </a:p>
          <a:p>
            <a:r>
              <a:rPr lang="mr-IN" sz="1600">
                <a:latin typeface="Courier New"/>
                <a:cs typeface="Courier New"/>
              </a:rPr>
              <a:t>  PRIMARY KEY (id)</a:t>
            </a:r>
          </a:p>
          <a:p>
            <a:r>
              <a:rPr lang="mr-IN" sz="1600">
                <a:latin typeface="Courier New"/>
                <a:cs typeface="Courier New"/>
              </a:rPr>
              <a:t>); </a:t>
            </a:r>
          </a:p>
          <a:p>
            <a:r>
              <a:rPr lang="en-US" sz="1600">
                <a:latin typeface="Courier New"/>
                <a:cs typeface="Courier New"/>
              </a:rPr>
              <a:t>create table if not exists Taco_Ingredients (</a:t>
            </a:r>
          </a:p>
          <a:p>
            <a:r>
              <a:rPr lang="en-US" sz="1600">
                <a:latin typeface="Courier New"/>
                <a:cs typeface="Courier New"/>
              </a:rPr>
              <a:t>  taco int not null,</a:t>
            </a:r>
          </a:p>
          <a:p>
            <a:r>
              <a:rPr lang="en-US" sz="1600">
                <a:latin typeface="Courier New"/>
                <a:cs typeface="Courier New"/>
              </a:rPr>
              <a:t>  ingredient varchar(4) not null,</a:t>
            </a:r>
          </a:p>
          <a:p>
            <a:r>
              <a:rPr lang="mr-IN" sz="1600">
                <a:latin typeface="Courier New"/>
                <a:cs typeface="Courier New"/>
              </a:rPr>
              <a:t>  FOREIGN KEY (taco) REFERENCES Taco(id),</a:t>
            </a:r>
          </a:p>
          <a:p>
            <a:r>
              <a:rPr lang="de-DE" sz="1600">
                <a:latin typeface="Courier New"/>
                <a:cs typeface="Courier New"/>
              </a:rPr>
              <a:t>  FOREIGN KEY (ingredient) REFERENCES Ingredient(id)</a:t>
            </a:r>
          </a:p>
          <a:p>
            <a:r>
              <a:rPr lang="mr-IN" sz="1600">
                <a:latin typeface="Courier New"/>
                <a:cs typeface="Courier New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611503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D095D000-9441-6E45-BCEF-3DEDC57A5A17}" type="slidenum">
              <a:rPr lang="en-US" sz="1000"/>
              <a:pPr algn="r"/>
              <a:t>14</a:t>
            </a:fld>
            <a:endParaRPr lang="en-US" sz="1000"/>
          </a:p>
        </p:txBody>
      </p:sp>
      <p:sp>
        <p:nvSpPr>
          <p:cNvPr id="38914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2525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Script tạo bảng: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38915" name="TextBox 4"/>
          <p:cNvSpPr txBox="1">
            <a:spLocks noChangeArrowheads="1"/>
          </p:cNvSpPr>
          <p:nvPr/>
        </p:nvSpPr>
        <p:spPr bwMode="auto">
          <a:xfrm>
            <a:off x="685800" y="914400"/>
            <a:ext cx="7772400" cy="501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latin typeface="Courier New"/>
                <a:cs typeface="Courier New"/>
              </a:rPr>
              <a:t>create table if not exists Taco_Order (</a:t>
            </a:r>
          </a:p>
          <a:p>
            <a:r>
              <a:rPr lang="en-US" sz="1600">
                <a:latin typeface="Courier New"/>
                <a:cs typeface="Courier New"/>
              </a:rPr>
              <a:t>	id int NOT NULL,</a:t>
            </a:r>
          </a:p>
          <a:p>
            <a:r>
              <a:rPr lang="en-US" sz="1600">
                <a:latin typeface="Courier New"/>
                <a:cs typeface="Courier New"/>
              </a:rPr>
              <a:t>    deliveryName varchar(50) not null,</a:t>
            </a:r>
          </a:p>
          <a:p>
            <a:r>
              <a:rPr lang="en-US" sz="1600">
                <a:latin typeface="Courier New"/>
                <a:cs typeface="Courier New"/>
              </a:rPr>
              <a:t>    deliveryStreet varchar(50) not null,</a:t>
            </a:r>
          </a:p>
          <a:p>
            <a:r>
              <a:rPr lang="en-US" sz="1600">
                <a:latin typeface="Courier New"/>
                <a:cs typeface="Courier New"/>
              </a:rPr>
              <a:t>    deliveryCity varchar(50) not null,</a:t>
            </a:r>
          </a:p>
          <a:p>
            <a:r>
              <a:rPr lang="en-US" sz="1600">
                <a:latin typeface="Courier New"/>
                <a:cs typeface="Courier New"/>
              </a:rPr>
              <a:t>    deliveryState varchar(2) not null,</a:t>
            </a:r>
          </a:p>
          <a:p>
            <a:r>
              <a:rPr lang="en-US" sz="1600">
                <a:latin typeface="Courier New"/>
                <a:cs typeface="Courier New"/>
              </a:rPr>
              <a:t>    deliveryZip varchar(10) not null,</a:t>
            </a:r>
          </a:p>
          <a:p>
            <a:r>
              <a:rPr lang="en-US" sz="1600">
                <a:latin typeface="Courier New"/>
                <a:cs typeface="Courier New"/>
              </a:rPr>
              <a:t>    ccNumber varchar(16) not null,</a:t>
            </a:r>
          </a:p>
          <a:p>
            <a:r>
              <a:rPr lang="en-US" sz="1600">
                <a:latin typeface="Courier New"/>
                <a:cs typeface="Courier New"/>
              </a:rPr>
              <a:t>    ccExpiration varchar(5) not null,</a:t>
            </a:r>
          </a:p>
          <a:p>
            <a:r>
              <a:rPr lang="en-US" sz="1600">
                <a:latin typeface="Courier New"/>
                <a:cs typeface="Courier New"/>
              </a:rPr>
              <a:t>    ccCVV varchar(3) not null,</a:t>
            </a:r>
          </a:p>
          <a:p>
            <a:r>
              <a:rPr lang="en-US" sz="1600">
                <a:latin typeface="Courier New"/>
                <a:cs typeface="Courier New"/>
              </a:rPr>
              <a:t>    placedAt timestamp not null,</a:t>
            </a:r>
          </a:p>
          <a:p>
            <a:r>
              <a:rPr lang="mr-IN" sz="1600">
                <a:latin typeface="Courier New"/>
                <a:cs typeface="Courier New"/>
              </a:rPr>
              <a:t>	PRIMARY KEY (id)</a:t>
            </a:r>
          </a:p>
          <a:p>
            <a:r>
              <a:rPr lang="mr-IN" sz="1600">
                <a:latin typeface="Courier New"/>
                <a:cs typeface="Courier New"/>
              </a:rPr>
              <a:t>);</a:t>
            </a:r>
          </a:p>
          <a:p>
            <a:r>
              <a:rPr lang="en-US" sz="1600">
                <a:latin typeface="Courier New"/>
                <a:cs typeface="Courier New"/>
              </a:rPr>
              <a:t>create table if not exists Taco_Order_Tacos (</a:t>
            </a:r>
          </a:p>
          <a:p>
            <a:r>
              <a:rPr lang="en-US" sz="1600">
                <a:latin typeface="Courier New"/>
                <a:cs typeface="Courier New"/>
              </a:rPr>
              <a:t>  tacoOrder int not null,</a:t>
            </a:r>
          </a:p>
          <a:p>
            <a:r>
              <a:rPr lang="en-US" sz="1600">
                <a:latin typeface="Courier New"/>
                <a:cs typeface="Courier New"/>
              </a:rPr>
              <a:t>  taco int not null,</a:t>
            </a:r>
          </a:p>
          <a:p>
            <a:r>
              <a:rPr lang="es-ES_tradnl" sz="1600">
                <a:latin typeface="Courier New"/>
                <a:cs typeface="Courier New"/>
              </a:rPr>
              <a:t>  FOREIGN KEY (tacoOrder) REFERENCES Taco_Order(id),</a:t>
            </a:r>
          </a:p>
          <a:p>
            <a:r>
              <a:rPr lang="mr-IN" sz="1600">
                <a:latin typeface="Courier New"/>
                <a:cs typeface="Courier New"/>
              </a:rPr>
              <a:t>  FOREIGN KEY (taco) REFERENCES Taco(id)</a:t>
            </a:r>
          </a:p>
          <a:p>
            <a:r>
              <a:rPr lang="mr-IN" sz="1600">
                <a:latin typeface="Courier New"/>
                <a:cs typeface="Courier New"/>
              </a:rPr>
              <a:t>); </a:t>
            </a:r>
            <a:endParaRPr lang="vi-VN" sz="1600">
              <a:latin typeface="Courier New"/>
              <a:cs typeface="Courier New"/>
            </a:endParaRPr>
          </a:p>
          <a:p>
            <a:pPr marL="342900" indent="-342900">
              <a:spcBef>
                <a:spcPct val="20000"/>
              </a:spcBef>
            </a:pPr>
            <a:endParaRPr lang="en-US" sz="1600"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871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9CD9A7C6-CA22-E64C-BE96-7A079028F473}" type="slidenum">
              <a:rPr lang="en-US" sz="1000"/>
              <a:pPr algn="r"/>
              <a:t>15</a:t>
            </a:fld>
            <a:endParaRPr lang="en-US" sz="1000"/>
          </a:p>
        </p:txBody>
      </p:sp>
      <p:sp>
        <p:nvSpPr>
          <p:cNvPr id="40962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4078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Script tạo dữ liệu ban đầu: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40963" name="TextBox 4"/>
          <p:cNvSpPr txBox="1">
            <a:spLocks noChangeArrowheads="1"/>
          </p:cNvSpPr>
          <p:nvPr/>
        </p:nvSpPr>
        <p:spPr bwMode="auto">
          <a:xfrm>
            <a:off x="685800" y="762000"/>
            <a:ext cx="7924800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000">
                <a:latin typeface="Arial" charset="0"/>
                <a:cs typeface="Arial" charset="0"/>
              </a:rPr>
              <a:t>- </a:t>
            </a:r>
            <a:r>
              <a:rPr lang="vi-VN" sz="2000">
                <a:latin typeface="Arial" charset="0"/>
                <a:cs typeface="Arial" charset="0"/>
              </a:rPr>
              <a:t>Lưu trong file data.sql ở thư mục src/main/resources</a:t>
            </a:r>
            <a:endParaRPr lang="en-US" sz="2000">
              <a:latin typeface="Arial" charset="0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delete from Taco_Order_Tacos;</a:t>
            </a: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delete from Taco_Ingredients;</a:t>
            </a: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delete from Taco;</a:t>
            </a: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delete from Taco_Order;</a:t>
            </a: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delete from Ingredient;</a:t>
            </a: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insert into Ingredient (id, name, type)</a:t>
            </a: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                values ('FLTO', 'Flour Tortilla', 'WRAP');</a:t>
            </a: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insert into Ingredient (id, name, type)</a:t>
            </a: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                values ('COTO', 'Corn Tortilla', 'WRAP');</a:t>
            </a: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insert into Ingredient (id, name, type)</a:t>
            </a: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                values ('GRBF', 'Ground Beef', 'PROTEIN');</a:t>
            </a: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insert into Ingredient (id, name, type)</a:t>
            </a: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                values ('CARN', 'Carnitas', 'PROTEIN');</a:t>
            </a: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insert into Ingredient (id, name, type)</a:t>
            </a: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                values ('TMTO', 'Diced Tomatoes', 'VEGGIES');</a:t>
            </a: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insert into Ingredient (id, name, type)</a:t>
            </a: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                values ('LETC', 'Lettuce', 'VEGGIES');</a:t>
            </a: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insert into Ingredient (id, name, type)</a:t>
            </a: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                values ('CHED', 'Cheddar', 'CHEESE');</a:t>
            </a: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insert into Ingredient (id, name, type)</a:t>
            </a: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                values ('JACK', 'Monterrey Jack', 'CHEESE');</a:t>
            </a: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insert into Ingredient (id, name, type)</a:t>
            </a: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                values ('SLSA', 'Salsa', 'SAUCE');</a:t>
            </a: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insert into Ingredient (id, name, type)</a:t>
            </a: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	       values ('SRCR', 'Sour Cream', 'SAUCE'); </a:t>
            </a:r>
          </a:p>
        </p:txBody>
      </p:sp>
    </p:spTree>
    <p:extLst>
      <p:ext uri="{BB962C8B-B14F-4D97-AF65-F5344CB8AC3E}">
        <p14:creationId xmlns:p14="http://schemas.microsoft.com/office/powerpoint/2010/main" val="319037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FA8668EC-9A0E-844F-9E2C-289E6B262477}" type="slidenum">
              <a:rPr lang="en-US" sz="1000"/>
              <a:pPr algn="r"/>
              <a:t>16</a:t>
            </a:fld>
            <a:endParaRPr lang="en-US" sz="1000"/>
          </a:p>
        </p:txBody>
      </p:sp>
      <p:sp>
        <p:nvSpPr>
          <p:cNvPr id="43010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35082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Sử dụng CSDL MySQL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43011" name="TextBox 4"/>
          <p:cNvSpPr txBox="1">
            <a:spLocks noChangeArrowheads="1"/>
          </p:cNvSpPr>
          <p:nvPr/>
        </p:nvSpPr>
        <p:spPr bwMode="auto">
          <a:xfrm>
            <a:off x="685800" y="941387"/>
            <a:ext cx="7924800" cy="499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00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001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vi-VN" sz="2000">
                <a:latin typeface="Arial" charset="0"/>
                <a:cs typeface="Arial" charset="0"/>
              </a:rPr>
              <a:t>Bổ sung thư viện CSDL vào pom.xml</a:t>
            </a:r>
          </a:p>
          <a:p>
            <a:pPr lvl="1"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&lt;dependency&gt;</a:t>
            </a:r>
          </a:p>
          <a:p>
            <a:pPr lvl="2"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&lt;groupId&gt;mysql&lt;/groupId&gt;</a:t>
            </a:r>
          </a:p>
          <a:p>
            <a:pPr lvl="2"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&lt;artifactId&gt;mysql-connector-java&lt;/artifactId&gt;</a:t>
            </a:r>
          </a:p>
          <a:p>
            <a:pPr lvl="2"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&lt;scope&gt;runtime&lt;/scope&gt;</a:t>
            </a:r>
          </a:p>
          <a:p>
            <a:pPr lvl="1"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&lt;/dependency&gt; </a:t>
            </a:r>
          </a:p>
          <a:p>
            <a:pPr lvl="1">
              <a:spcBef>
                <a:spcPct val="20000"/>
              </a:spcBef>
            </a:pPr>
            <a:endParaRPr lang="en-US" sz="1600">
              <a:latin typeface="Courier New" charset="0"/>
              <a:cs typeface="Courier New" charset="0"/>
            </a:endParaRP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en-US" sz="1200">
                <a:latin typeface="Courier New" charset="0"/>
                <a:cs typeface="Courier New" charset="0"/>
              </a:rPr>
              <a:t> </a:t>
            </a:r>
            <a:r>
              <a:rPr lang="vi-VN" sz="2000">
                <a:latin typeface="Arial" charset="0"/>
                <a:cs typeface="Arial" charset="0"/>
              </a:rPr>
              <a:t>Khai báo cấu hình Data Source trong file application.properties</a:t>
            </a:r>
          </a:p>
          <a:p>
            <a:pPr lvl="1"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spring.datasource.url=jdbc:mysql://localhost/tacocloud</a:t>
            </a:r>
          </a:p>
          <a:p>
            <a:pPr lvl="1"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spring.datasource.username=……</a:t>
            </a:r>
          </a:p>
          <a:p>
            <a:pPr lvl="1"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spring.datasource.password=……</a:t>
            </a:r>
          </a:p>
          <a:p>
            <a:pPr lvl="1">
              <a:spcBef>
                <a:spcPct val="20000"/>
              </a:spcBef>
            </a:pPr>
            <a:r>
              <a:rPr lang="en-US" sz="1600">
                <a:solidFill>
                  <a:srgbClr val="FF0000"/>
                </a:solidFill>
                <a:latin typeface="Courier New" charset="0"/>
                <a:cs typeface="Courier New" charset="0"/>
              </a:rPr>
              <a:t>spring.datasource.initialization-mode=always</a:t>
            </a:r>
          </a:p>
          <a:p>
            <a:pPr lvl="1">
              <a:spcBef>
                <a:spcPct val="20000"/>
              </a:spcBef>
            </a:pPr>
            <a:endParaRPr lang="en-US" sz="1600">
              <a:latin typeface="Courier New" charset="0"/>
              <a:cs typeface="Courier New" charset="0"/>
            </a:endParaRP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vi-VN" sz="2000">
                <a:latin typeface="Arial" charset="0"/>
                <a:cs typeface="Arial" charset="0"/>
              </a:rPr>
              <a:t>SpringBoot sẽ sử dụng các thông tin DataSource để tự động tạo Connection Pool trong Tomcat</a:t>
            </a:r>
          </a:p>
          <a:p>
            <a:pPr lvl="1">
              <a:spcBef>
                <a:spcPct val="20000"/>
              </a:spcBef>
            </a:pPr>
            <a:endParaRPr lang="en-US" sz="1600"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280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FA8668EC-9A0E-844F-9E2C-289E6B262477}" type="slidenum">
              <a:rPr lang="en-US" sz="1000"/>
              <a:pPr algn="r"/>
              <a:t>17</a:t>
            </a:fld>
            <a:endParaRPr lang="en-US" sz="1000"/>
          </a:p>
        </p:txBody>
      </p:sp>
      <p:sp>
        <p:nvSpPr>
          <p:cNvPr id="43010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6865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Kết quả khi chạy với các thành phần từ CSDL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33450"/>
            <a:ext cx="5181600" cy="570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789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FA8668EC-9A0E-844F-9E2C-289E6B262477}" type="slidenum">
              <a:rPr lang="en-US" sz="1000"/>
              <a:pPr algn="r"/>
              <a:t>18</a:t>
            </a:fld>
            <a:endParaRPr lang="en-US" sz="1000"/>
          </a:p>
        </p:txBody>
      </p:sp>
      <p:sp>
        <p:nvSpPr>
          <p:cNvPr id="43010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47503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Thêm thành phần từ form nhập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43011" name="TextBox 4"/>
          <p:cNvSpPr txBox="1">
            <a:spLocks noChangeArrowheads="1"/>
          </p:cNvSpPr>
          <p:nvPr/>
        </p:nvSpPr>
        <p:spPr bwMode="auto">
          <a:xfrm>
            <a:off x="457200" y="838200"/>
            <a:ext cx="8382000" cy="6192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00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001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vi-VN" sz="2000">
                <a:latin typeface="Arial" charset="0"/>
                <a:cs typeface="Arial" charset="0"/>
              </a:rPr>
              <a:t>Tạo lớp IngredientController để xử lý việc thêm mới 1 thành phần vào CSDL từ form. </a:t>
            </a:r>
          </a:p>
          <a:p>
            <a:pPr lvl="1" indent="-88900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	package tacos.web;</a:t>
            </a:r>
          </a:p>
          <a:p>
            <a:pPr lvl="1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import org.springframework.beans.factory.annotation.Autowired;</a:t>
            </a:r>
          </a:p>
          <a:p>
            <a:pPr lvl="1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import org.springframework.stereotype.Controller;</a:t>
            </a:r>
          </a:p>
          <a:p>
            <a:pPr lvl="1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import org.springframework.ui.Model;</a:t>
            </a:r>
          </a:p>
          <a:p>
            <a:pPr lvl="1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import org.springframework.web.bind.annotation.GetMapping;</a:t>
            </a:r>
          </a:p>
          <a:p>
            <a:pPr lvl="1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import org.springframework.web.bind.annotation.PostMapping;</a:t>
            </a:r>
          </a:p>
          <a:p>
            <a:pPr lvl="1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import org.springframework.web.bind.annotation.RequestMapping;</a:t>
            </a:r>
          </a:p>
          <a:p>
            <a:pPr lvl="1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import lombok.extern.slf4j.Slf4j;</a:t>
            </a:r>
          </a:p>
          <a:p>
            <a:pPr lvl="1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import tacos.data.IngredientRepository;</a:t>
            </a:r>
          </a:p>
          <a:p>
            <a:pPr lvl="1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import tacos.Ingredient;</a:t>
            </a:r>
          </a:p>
          <a:p>
            <a:pPr lvl="1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@Slf4j</a:t>
            </a:r>
          </a:p>
          <a:p>
            <a:pPr lvl="1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@Controller</a:t>
            </a:r>
          </a:p>
          <a:p>
            <a:pPr lvl="1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@RequestMapping("/ingredient")</a:t>
            </a:r>
          </a:p>
          <a:p>
            <a:pPr lvl="1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public class IngredientController {</a:t>
            </a:r>
          </a:p>
          <a:p>
            <a:pPr lvl="1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	private final IngredientRepository ingredientRepo;</a:t>
            </a:r>
          </a:p>
          <a:p>
            <a:pPr lvl="1">
              <a:spcBef>
                <a:spcPct val="20000"/>
              </a:spcBef>
            </a:pPr>
            <a:endParaRPr lang="en-US" sz="1400">
              <a:latin typeface="Courier New" charset="0"/>
              <a:cs typeface="Courier New" charset="0"/>
            </a:endParaRPr>
          </a:p>
          <a:p>
            <a:pPr lvl="1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	@Autowired</a:t>
            </a:r>
          </a:p>
          <a:p>
            <a:pPr lvl="1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	public IngredientController(IngredientRepository ingredientRepo) {</a:t>
            </a:r>
          </a:p>
          <a:p>
            <a:pPr lvl="1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		this.ingredientRepo = ingredientRepo;</a:t>
            </a:r>
          </a:p>
          <a:p>
            <a:pPr lvl="1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	}</a:t>
            </a:r>
          </a:p>
          <a:p>
            <a:pPr>
              <a:spcBef>
                <a:spcPct val="20000"/>
              </a:spcBef>
            </a:pPr>
            <a:endParaRPr lang="en-US" sz="1600"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361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FA8668EC-9A0E-844F-9E2C-289E6B262477}" type="slidenum">
              <a:rPr lang="en-US" sz="1000"/>
              <a:pPr algn="r"/>
              <a:t>19</a:t>
            </a:fld>
            <a:endParaRPr lang="en-US" sz="1000"/>
          </a:p>
        </p:txBody>
      </p:sp>
      <p:sp>
        <p:nvSpPr>
          <p:cNvPr id="43010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47503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Thêm thành phần từ form nhập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43011" name="TextBox 4"/>
          <p:cNvSpPr txBox="1">
            <a:spLocks noChangeArrowheads="1"/>
          </p:cNvSpPr>
          <p:nvPr/>
        </p:nvSpPr>
        <p:spPr bwMode="auto">
          <a:xfrm>
            <a:off x="381000" y="941387"/>
            <a:ext cx="8458200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00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001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</a:p>
          <a:p>
            <a:pPr lvl="1" indent="-133350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	@GetMapping("/add")</a:t>
            </a:r>
          </a:p>
          <a:p>
            <a:pPr lvl="1" indent="-133350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	public String showAddForm(Model model) {</a:t>
            </a:r>
          </a:p>
          <a:p>
            <a:pPr lvl="1" indent="-133350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		model.addAttribute("ingredient", new Ingredient(null, null, null));</a:t>
            </a:r>
          </a:p>
          <a:p>
            <a:pPr lvl="1" indent="-133350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		return "addIngredient";</a:t>
            </a:r>
          </a:p>
          <a:p>
            <a:pPr lvl="1" indent="-133350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	}</a:t>
            </a:r>
          </a:p>
          <a:p>
            <a:pPr lvl="1" indent="-133350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</a:p>
          <a:p>
            <a:pPr lvl="1" indent="-133350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	@PostMapping</a:t>
            </a:r>
          </a:p>
          <a:p>
            <a:pPr lvl="1" indent="-133350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	public String addIngredient(Ingredient ingredient, Model model) {</a:t>
            </a:r>
          </a:p>
          <a:p>
            <a:pPr lvl="1" indent="-133350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	  ingredientRepo.save(ingredient);</a:t>
            </a:r>
          </a:p>
          <a:p>
            <a:pPr lvl="1" indent="-133350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	  model.addAttribute(ingredient);</a:t>
            </a:r>
          </a:p>
          <a:p>
            <a:pPr lvl="1" indent="-133350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	  log.info("Ingredient saved: " + ingredient);</a:t>
            </a:r>
          </a:p>
          <a:p>
            <a:pPr lvl="1" indent="-133350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	  return "addIngredientSuccess";</a:t>
            </a:r>
          </a:p>
          <a:p>
            <a:pPr lvl="1" indent="-133350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	}</a:t>
            </a:r>
          </a:p>
          <a:p>
            <a:pPr lvl="1" indent="-133350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}</a:t>
            </a:r>
          </a:p>
          <a:p>
            <a:pPr>
              <a:spcBef>
                <a:spcPct val="20000"/>
              </a:spcBef>
            </a:pPr>
            <a:endParaRPr lang="en-US" sz="1400"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515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95AAEA06-A43D-E944-BF5D-DA8D93124400}" type="slidenum">
              <a:rPr lang="en-US" sz="1000"/>
              <a:pPr algn="r"/>
              <a:t>2</a:t>
            </a:fld>
            <a:endParaRPr lang="en-US" sz="1000"/>
          </a:p>
        </p:txBody>
      </p:sp>
      <p:sp>
        <p:nvSpPr>
          <p:cNvPr id="16386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5919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Thao tác CSDL thông qua Spring JDBC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16387" name="TextBox 1"/>
          <p:cNvSpPr txBox="1">
            <a:spLocks noChangeArrowheads="1"/>
          </p:cNvSpPr>
          <p:nvPr/>
        </p:nvSpPr>
        <p:spPr bwMode="auto">
          <a:xfrm>
            <a:off x="685800" y="909638"/>
            <a:ext cx="7924800" cy="218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buFontTx/>
              <a:buChar char="-"/>
            </a:pPr>
            <a:r>
              <a:rPr lang="vi-VN" sz="2400">
                <a:latin typeface="Arial" charset="0"/>
                <a:cs typeface="Arial" charset="0"/>
              </a:rPr>
              <a:t>Lớp JdbcTemplate:</a:t>
            </a:r>
          </a:p>
          <a:p>
            <a:pPr marL="742950" lvl="1" indent="-285750">
              <a:buFont typeface="Wingdings" charset="0"/>
              <a:buChar char="Ø"/>
            </a:pPr>
            <a:r>
              <a:rPr lang="vi-VN" sz="2000">
                <a:latin typeface="Arial" charset="0"/>
                <a:cs typeface="Arial" charset="0"/>
              </a:rPr>
              <a:t>Cung cấp phương tiện để thực hiện thao tác với CSDL thuận tiện hơn.</a:t>
            </a:r>
          </a:p>
          <a:p>
            <a:pPr marL="342900" indent="-342900">
              <a:buFontTx/>
              <a:buChar char="-"/>
            </a:pPr>
            <a:r>
              <a:rPr lang="vi-VN" sz="2400">
                <a:latin typeface="Arial" charset="0"/>
                <a:cs typeface="Arial" charset="0"/>
              </a:rPr>
              <a:t>Phương pháp truyền thống: Tạo Connection, Statment, Query, Update ...</a:t>
            </a:r>
          </a:p>
          <a:p>
            <a:pPr marL="342900" indent="-342900">
              <a:buFontTx/>
              <a:buChar char="-"/>
            </a:pPr>
            <a:r>
              <a:rPr lang="vi-VN" sz="2400">
                <a:latin typeface="Arial" charset="0"/>
                <a:cs typeface="Arial" charset="0"/>
              </a:rPr>
              <a:t>Sử dụng JdbcTemplate:</a:t>
            </a:r>
          </a:p>
        </p:txBody>
      </p:sp>
      <p:pic>
        <p:nvPicPr>
          <p:cNvPr id="1638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3238500"/>
            <a:ext cx="6069013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2DE26265-310A-604A-AAA6-3F40570AD103}" type="slidenum">
              <a:rPr lang="en-US" sz="1000"/>
              <a:pPr algn="r"/>
              <a:t>20</a:t>
            </a:fld>
            <a:endParaRPr lang="en-US" sz="1000"/>
          </a:p>
        </p:txBody>
      </p:sp>
      <p:sp>
        <p:nvSpPr>
          <p:cNvPr id="28674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38231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Lớp IngredientController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28675" name="TextBox 7"/>
          <p:cNvSpPr txBox="1">
            <a:spLocks noChangeArrowheads="1"/>
          </p:cNvSpPr>
          <p:nvPr/>
        </p:nvSpPr>
        <p:spPr bwMode="auto">
          <a:xfrm>
            <a:off x="685800" y="1066800"/>
            <a:ext cx="7772400" cy="3790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vi-VN" sz="2400">
                <a:latin typeface="Arial" charset="0"/>
                <a:cs typeface="Arial" charset="0"/>
              </a:rPr>
              <a:t>Đường dẫn mức lớp là /ingredient.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vi-VN" sz="2400">
                <a:latin typeface="Arial" charset="0"/>
                <a:cs typeface="Arial" charset="0"/>
              </a:rPr>
              <a:t>Đối tượng IngredientRepository được gắn vào lớp này để thao tác tới bảng Ingredient trong CSDL. 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vi-VN" sz="2400">
                <a:latin typeface="Arial" charset="0"/>
                <a:cs typeface="Arial" charset="0"/>
              </a:rPr>
              <a:t>Phương thức showAddForm() sẽ chuyển tiếp đến trang hiển thị form nhập thành phần mới.</a:t>
            </a: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sz="2000">
                <a:latin typeface="Arial" charset="0"/>
                <a:cs typeface="Arial" charset="0"/>
              </a:rPr>
              <a:t>Gắn với GetMapping ở đường dẫn mức phương thức /add</a:t>
            </a: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sz="2000">
                <a:latin typeface="Arial" charset="0"/>
                <a:cs typeface="Arial" charset="0"/>
              </a:rPr>
              <a:t>Tạo một đối tượng Ingredient rỗng chuyển qua form</a:t>
            </a: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sz="2000">
                <a:latin typeface="Arial" charset="0"/>
                <a:cs typeface="Arial" charset="0"/>
              </a:rPr>
              <a:t>Trả về tên view là addIngredient</a:t>
            </a:r>
            <a:endParaRPr lang="vi-VN" sz="200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728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2DE26265-310A-604A-AAA6-3F40570AD103}" type="slidenum">
              <a:rPr lang="en-US" sz="1000"/>
              <a:pPr algn="r"/>
              <a:t>21</a:t>
            </a:fld>
            <a:endParaRPr lang="en-US" sz="1000"/>
          </a:p>
        </p:txBody>
      </p:sp>
      <p:sp>
        <p:nvSpPr>
          <p:cNvPr id="28674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38231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Lớp IngredientController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28675" name="TextBox 7"/>
          <p:cNvSpPr txBox="1">
            <a:spLocks noChangeArrowheads="1"/>
          </p:cNvSpPr>
          <p:nvPr/>
        </p:nvSpPr>
        <p:spPr bwMode="auto">
          <a:xfrm>
            <a:off x="685800" y="1066800"/>
            <a:ext cx="7772400" cy="3858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vi-VN" sz="2400">
                <a:latin typeface="Arial" charset="0"/>
                <a:cs typeface="Arial" charset="0"/>
              </a:rPr>
              <a:t>Phương thức addIngredient() được gọi khi form được submit. Gắn với method POST và không có đường dẫn mức phương thức (sẽ dùng đường dẫn mức lớp)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vi-VN" sz="2000">
                <a:latin typeface="Arial" charset="0"/>
                <a:cs typeface="Arial" charset="0"/>
              </a:rPr>
              <a:t>Phương thức này nhận tham số là đối tượng Ingredient được chuyển tới từ form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vi-VN" sz="2000">
                <a:latin typeface="Arial" charset="0"/>
                <a:cs typeface="Arial" charset="0"/>
              </a:rPr>
              <a:t>Thực hiện lưu đối tượng vào CDSL thông qua phương thức save của IngredientRepository.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vi-VN" sz="2000">
                <a:latin typeface="Arial" charset="0"/>
                <a:cs typeface="Arial" charset="0"/>
              </a:rPr>
              <a:t>Thực hiện lưu đối tượng ingredient vào Model và chuyển đến trang hiển thị thông tin thêm thành công</a:t>
            </a:r>
          </a:p>
        </p:txBody>
      </p:sp>
    </p:spTree>
    <p:extLst>
      <p:ext uri="{BB962C8B-B14F-4D97-AF65-F5344CB8AC3E}">
        <p14:creationId xmlns:p14="http://schemas.microsoft.com/office/powerpoint/2010/main" val="783303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2DE26265-310A-604A-AAA6-3F40570AD103}" type="slidenum">
              <a:rPr lang="en-US" sz="1000"/>
              <a:pPr algn="r"/>
              <a:t>22</a:t>
            </a:fld>
            <a:endParaRPr lang="en-US" sz="1000"/>
          </a:p>
        </p:txBody>
      </p:sp>
      <p:sp>
        <p:nvSpPr>
          <p:cNvPr id="28674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60157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Tạo trang view là form nhập thành phần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28675" name="TextBox 7"/>
          <p:cNvSpPr txBox="1">
            <a:spLocks noChangeArrowheads="1"/>
          </p:cNvSpPr>
          <p:nvPr/>
        </p:nvSpPr>
        <p:spPr bwMode="auto">
          <a:xfrm>
            <a:off x="685800" y="838200"/>
            <a:ext cx="7772400" cy="5895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/>
              <a:buChar char="•"/>
            </a:pPr>
            <a:r>
              <a:rPr lang="vi-VN" sz="2400">
                <a:latin typeface="Arial" charset="0"/>
                <a:cs typeface="Arial" charset="0"/>
              </a:rPr>
              <a:t>Tạo trang view có tên là addIngredient.html </a:t>
            </a:r>
            <a:endParaRPr lang="en-US" sz="1400">
              <a:latin typeface="Arial" charset="0"/>
              <a:cs typeface="Arial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&lt;!DOCTYPE html&gt;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&lt;html xmlns="http://www.w3.org/1999/xhtml"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  xmlns:th="http://www.thymeleaf.org"&gt;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&lt;head&gt;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&lt;title&gt;Taco Cloud&lt;/title&gt;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&lt;link rel="stylesheet" th:href="@{/styles.css}" /&gt;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&lt;/head&gt;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&lt;body&gt;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&lt;form method="POST" th:action="@{/ingredient}" th:object="${ingredient}"&gt;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  &lt;h1&gt;Add a new Ingredient!&lt;/h1&gt;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  &lt;h3&gt;Input the ingredient information ...&lt;/h3&gt;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  &lt;table cellspacing="5" border="0"&gt;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&lt;tr&gt;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    &lt;td align="right"&gt;&lt;label for="id"&gt;ID: &lt;/label&gt;&lt;/td&gt;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    &lt;td align="right"&gt;&lt;input type="text" th:field="*{id}"/&gt;&lt;/td&gt;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   &lt;/tr&gt;</a:t>
            </a:r>
          </a:p>
        </p:txBody>
      </p:sp>
    </p:spTree>
    <p:extLst>
      <p:ext uri="{BB962C8B-B14F-4D97-AF65-F5344CB8AC3E}">
        <p14:creationId xmlns:p14="http://schemas.microsoft.com/office/powerpoint/2010/main" val="2210991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2DE26265-310A-604A-AAA6-3F40570AD103}" type="slidenum">
              <a:rPr lang="en-US" sz="1000"/>
              <a:pPr algn="r"/>
              <a:t>23</a:t>
            </a:fld>
            <a:endParaRPr lang="en-US" sz="1000"/>
          </a:p>
        </p:txBody>
      </p:sp>
      <p:sp>
        <p:nvSpPr>
          <p:cNvPr id="28674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60157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Tạo trang view là form nhập thành phần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28675" name="TextBox 7"/>
          <p:cNvSpPr txBox="1">
            <a:spLocks noChangeArrowheads="1"/>
          </p:cNvSpPr>
          <p:nvPr/>
        </p:nvSpPr>
        <p:spPr bwMode="auto">
          <a:xfrm>
            <a:off x="685800" y="838200"/>
            <a:ext cx="7772400" cy="571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&lt;tr&gt;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    &lt;td align="right"&gt;&lt;label for="name"&gt;Name: &lt;/label&gt;&lt;/td&gt;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    &lt;td align="right"&gt;&lt;input type="text" th:field="*{name}"/&gt;&lt;/td&gt;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   &lt;/tr&gt;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   &lt;tr&gt;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    &lt;td align="right"&gt;&lt;label for="type"&gt;Type: &lt;/label&gt;&lt;/td&gt;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    &lt;td align="left"&gt;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     &lt;select th:field="*{type}"&gt;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    &lt;option th:value="'WRAP'" th:text="WRAP"&gt;&lt;/option&gt;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    &lt;option th:value="'PROTEIN'" th:text="PROTEIN"&gt;&lt;/option&gt;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    &lt;option th:value="VEGGIES" th:text="VEGGIES"&gt;&lt;/option&gt;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    &lt;option th:value="'CHEESE'" th:text="CHEESE"&gt;&lt;/option&gt;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    &lt;option th:value="'SAUCE'" th:text="SAUCE"&gt;&lt;/option&gt;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  &lt;/select&gt;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 &lt;/td&gt;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&lt;/tr&gt;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</a:t>
            </a:r>
            <a:endParaRPr lang="vi-VN" sz="140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184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2DE26265-310A-604A-AAA6-3F40570AD103}" type="slidenum">
              <a:rPr lang="en-US" sz="1000"/>
              <a:pPr algn="r"/>
              <a:t>24</a:t>
            </a:fld>
            <a:endParaRPr lang="en-US" sz="1000"/>
          </a:p>
        </p:txBody>
      </p:sp>
      <p:sp>
        <p:nvSpPr>
          <p:cNvPr id="28674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60157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Tạo trang view là form nhập thành phần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28675" name="TextBox 7"/>
          <p:cNvSpPr txBox="1">
            <a:spLocks noChangeArrowheads="1"/>
          </p:cNvSpPr>
          <p:nvPr/>
        </p:nvSpPr>
        <p:spPr bwMode="auto">
          <a:xfrm>
            <a:off x="685800" y="838200"/>
            <a:ext cx="7772400" cy="4536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&lt;tr&gt;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 &lt;td&gt;&lt;/td&gt;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 &lt;td&gt;&lt;br&gt;&lt;input type="submit" value="Submit"&gt;&lt;/td&gt;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&lt;/tr&gt;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&lt;/table&gt;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&lt;/form&gt;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&lt;/body&gt;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&lt;/html&gt;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/>
              <a:buChar char="•"/>
            </a:pPr>
            <a:r>
              <a:rPr lang="en-US" sz="2400">
                <a:latin typeface="Arial" charset="0"/>
                <a:cs typeface="Arial" charset="0"/>
              </a:rPr>
              <a:t>Lưu ý: Các trường của form sẽ được gắn vào đối tượng ingredient (ấn định trong thuộc tính th:object của form) và chuyển đi cùng với request khi form được submit.</a:t>
            </a:r>
            <a:endParaRPr lang="vi-VN" sz="240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828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2DE26265-310A-604A-AAA6-3F40570AD103}" type="slidenum">
              <a:rPr lang="en-US" sz="1000"/>
              <a:pPr algn="r"/>
              <a:t>25</a:t>
            </a:fld>
            <a:endParaRPr lang="en-US" sz="1000"/>
          </a:p>
        </p:txBody>
      </p:sp>
      <p:sp>
        <p:nvSpPr>
          <p:cNvPr id="28674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60838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Tạo trang view hiển thị nhập thành công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28675" name="TextBox 7"/>
          <p:cNvSpPr txBox="1">
            <a:spLocks noChangeArrowheads="1"/>
          </p:cNvSpPr>
          <p:nvPr/>
        </p:nvSpPr>
        <p:spPr bwMode="auto">
          <a:xfrm>
            <a:off x="685800" y="838200"/>
            <a:ext cx="7772400" cy="5560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/>
              <a:buChar char="•"/>
            </a:pPr>
            <a:r>
              <a:rPr lang="vi-VN" sz="2400">
                <a:latin typeface="Arial" charset="0"/>
                <a:cs typeface="Arial" charset="0"/>
              </a:rPr>
              <a:t>Tạo trang view có tên là addIngredientSuccess.html </a:t>
            </a:r>
            <a:endParaRPr lang="en-US" sz="1400">
              <a:latin typeface="Arial" charset="0"/>
              <a:cs typeface="Arial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&lt;!DOCTYPE html&gt;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&lt;html xmlns="http://www.w3.org/1999/xhtml"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    xmlns:th="http://www.thymeleaf.org"&gt;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&lt;head&gt;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  &lt;title&gt;Taco Cloud&lt;/title&gt;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  &lt;link rel="stylesheet" th:href="@{/styles.css}" /&gt;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&lt;/head&gt;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&lt;body&gt;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    &lt;h1&gt;Add Ingredient Successfully!&lt;/h1&gt;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    &lt;table cellspacing="5" border="0"&gt;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&lt;tr&gt;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      &lt;td align="right"&gt;&lt;label for="id"&gt;ID: &lt;/label&gt;&lt;/td&gt;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      &lt;td align="left"&gt;&lt;label th:text="${ingredient.id}"&gt;&lt;/label&gt;&lt;/td&gt;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     &lt;/tr&gt;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    </a:t>
            </a:r>
            <a:endParaRPr lang="en-US" sz="140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8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2DE26265-310A-604A-AAA6-3F40570AD103}" type="slidenum">
              <a:rPr lang="en-US" sz="1000"/>
              <a:pPr algn="r"/>
              <a:t>26</a:t>
            </a:fld>
            <a:endParaRPr lang="en-US" sz="1000"/>
          </a:p>
        </p:txBody>
      </p:sp>
      <p:sp>
        <p:nvSpPr>
          <p:cNvPr id="28674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60838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Tạo trang view hiển thị nhập thành công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28675" name="TextBox 7"/>
          <p:cNvSpPr txBox="1">
            <a:spLocks noChangeArrowheads="1"/>
          </p:cNvSpPr>
          <p:nvPr/>
        </p:nvSpPr>
        <p:spPr bwMode="auto">
          <a:xfrm>
            <a:off x="685800" y="838200"/>
            <a:ext cx="7772400" cy="571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</a:t>
            </a:r>
            <a:r>
              <a:rPr lang="mr-IN" sz="1400">
                <a:latin typeface="Arial" charset="0"/>
                <a:cs typeface="Arial" charset="0"/>
              </a:rPr>
              <a:t>&lt;tr&gt;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      &lt;td align="right"&gt;&lt;label for="name"&gt;Name: &lt;/label&gt;&lt;/td&gt;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      &lt;td align="left"&gt;&lt;label th:text="${ingredient.name}"&gt;&lt;/label&gt;&lt;/td&gt;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     &lt;/tr&gt;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     &lt;tr&gt;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      &lt;td align="right"&gt;&lt;label for="type"&gt;Type: &lt;/label&gt;&lt;/td&gt;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      &lt;td align="left"&gt;&lt;label th:text="${ingredient.type}"&gt;&lt;/label&gt;&lt;/td&gt;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  &lt;/tr&gt;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&lt;/table&gt;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&lt;p&gt;To enter another Ingredient, click on the Back &lt;br&gt;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button in your browser or the Return button shown &lt;br&gt;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below.&lt;/p&gt;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&lt;form action="/ingredient/add" method="get"&gt;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    &lt;input type="submit" value="Return"&gt;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&lt;/form&gt;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&lt;/body&gt;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&lt;/html&gt;</a:t>
            </a:r>
            <a:endParaRPr lang="en-US" sz="140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042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2DE26265-310A-604A-AAA6-3F40570AD103}" type="slidenum">
              <a:rPr lang="en-US" sz="1000"/>
              <a:pPr algn="r"/>
              <a:t>27</a:t>
            </a:fld>
            <a:endParaRPr lang="en-US" sz="1000"/>
          </a:p>
        </p:txBody>
      </p:sp>
      <p:sp>
        <p:nvSpPr>
          <p:cNvPr id="28674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2493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Thực hiện nhập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28675" name="TextBox 7"/>
          <p:cNvSpPr txBox="1">
            <a:spLocks noChangeArrowheads="1"/>
          </p:cNvSpPr>
          <p:nvPr/>
        </p:nvSpPr>
        <p:spPr bwMode="auto">
          <a:xfrm>
            <a:off x="685800" y="862382"/>
            <a:ext cx="7772400" cy="96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vi-VN" sz="2400">
                <a:latin typeface="Arial" charset="0"/>
                <a:cs typeface="Arial" charset="0"/>
              </a:rPr>
              <a:t>Gõ localhost:8080/ingredient/add vào trình duyệt, form nhập hiện ra:</a:t>
            </a:r>
          </a:p>
        </p:txBody>
      </p:sp>
      <p:pic>
        <p:nvPicPr>
          <p:cNvPr id="2" name="Picture 1" descr="Screen Shot 2020-08-03 at 7.00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57400"/>
            <a:ext cx="66294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94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2DE26265-310A-604A-AAA6-3F40570AD103}" type="slidenum">
              <a:rPr lang="en-US" sz="1000"/>
              <a:pPr algn="r"/>
              <a:t>28</a:t>
            </a:fld>
            <a:endParaRPr lang="en-US" sz="1000"/>
          </a:p>
        </p:txBody>
      </p:sp>
      <p:sp>
        <p:nvSpPr>
          <p:cNvPr id="28674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2493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Thực hiện nhập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28675" name="TextBox 7"/>
          <p:cNvSpPr txBox="1">
            <a:spLocks noChangeArrowheads="1"/>
          </p:cNvSpPr>
          <p:nvPr/>
        </p:nvSpPr>
        <p:spPr bwMode="auto">
          <a:xfrm>
            <a:off x="685800" y="862382"/>
            <a:ext cx="7772400" cy="96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vi-VN" sz="2400">
                <a:latin typeface="Arial" charset="0"/>
                <a:cs typeface="Arial" charset="0"/>
              </a:rPr>
              <a:t>Nhập thông tin và bấm Submit, thành phần sẽ được lưu vào CSDL và chuyển đến trang xác nhận</a:t>
            </a:r>
          </a:p>
        </p:txBody>
      </p:sp>
      <p:pic>
        <p:nvPicPr>
          <p:cNvPr id="3" name="Picture 2" descr="Screen Shot 2020-08-03 at 7.02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32000"/>
            <a:ext cx="5537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78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2DE26265-310A-604A-AAA6-3F40570AD103}" type="slidenum">
              <a:rPr lang="en-US" sz="1000"/>
              <a:pPr algn="r"/>
              <a:t>29</a:t>
            </a:fld>
            <a:endParaRPr lang="en-US" sz="1000"/>
          </a:p>
        </p:txBody>
      </p:sp>
      <p:sp>
        <p:nvSpPr>
          <p:cNvPr id="28674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25792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Kiểm tra kết quả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28675" name="TextBox 7"/>
          <p:cNvSpPr txBox="1">
            <a:spLocks noChangeArrowheads="1"/>
          </p:cNvSpPr>
          <p:nvPr/>
        </p:nvSpPr>
        <p:spPr bwMode="auto">
          <a:xfrm>
            <a:off x="685800" y="862382"/>
            <a:ext cx="7772400" cy="1409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vi-VN" sz="2400">
                <a:latin typeface="Arial" charset="0"/>
                <a:cs typeface="Arial" charset="0"/>
              </a:rPr>
              <a:t>Quay lại trang design (localhost:8080/design) để kiểm tra đã có thành phần mới (hoặc kiểm tra trong CSDL)</a:t>
            </a:r>
          </a:p>
        </p:txBody>
      </p:sp>
      <p:pic>
        <p:nvPicPr>
          <p:cNvPr id="2" name="Picture 1" descr="Screen Shot 2020-08-03 at 7.04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590800"/>
            <a:ext cx="5604376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42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C84CC9BF-B6F5-C348-A4F6-7CC55C17806D}" type="slidenum">
              <a:rPr lang="en-US" sz="1000"/>
              <a:pPr algn="r"/>
              <a:t>3</a:t>
            </a:fld>
            <a:endParaRPr lang="en-US" sz="1000"/>
          </a:p>
        </p:txBody>
      </p:sp>
      <p:sp>
        <p:nvSpPr>
          <p:cNvPr id="17410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4211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Điều chỉnh các lớp mô hình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17411" name="TextBox 1"/>
          <p:cNvSpPr txBox="1">
            <a:spLocks noChangeArrowheads="1"/>
          </p:cNvSpPr>
          <p:nvPr/>
        </p:nvSpPr>
        <p:spPr bwMode="auto">
          <a:xfrm>
            <a:off x="685800" y="838200"/>
            <a:ext cx="7924800" cy="553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buFontTx/>
              <a:buChar char="-"/>
            </a:pPr>
            <a:r>
              <a:rPr lang="vi-VN" sz="2400">
                <a:latin typeface="Arial" charset="0"/>
                <a:cs typeface="Arial" charset="0"/>
              </a:rPr>
              <a:t>CSDL có trường khoá -&gt; Các lớp mô hình bổ sung thuộc tính Id (nếu chưa có).</a:t>
            </a:r>
          </a:p>
          <a:p>
            <a:pPr marL="342900" indent="-342900">
              <a:buFontTx/>
              <a:buChar char="-"/>
            </a:pPr>
            <a:r>
              <a:rPr lang="vi-VN" sz="2400">
                <a:latin typeface="Arial" charset="0"/>
                <a:cs typeface="Arial" charset="0"/>
              </a:rPr>
              <a:t>Bổ sung thuộc tính createdAt và placedAt cho các lớp Taco và Order. </a:t>
            </a:r>
          </a:p>
          <a:p>
            <a:pPr marL="342900" indent="-342900">
              <a:buFontTx/>
              <a:buChar char="-"/>
            </a:pPr>
            <a:endParaRPr lang="vi-VN" sz="2400">
              <a:latin typeface="Arial" charset="0"/>
              <a:cs typeface="Arial" charset="0"/>
            </a:endParaRPr>
          </a:p>
          <a:p>
            <a:pPr lvl="1"/>
            <a:r>
              <a:rPr lang="mr-IN" sz="1800">
                <a:latin typeface="Courier New"/>
                <a:cs typeface="Courier New"/>
              </a:rPr>
              <a:t>@Data</a:t>
            </a:r>
          </a:p>
          <a:p>
            <a:pPr lvl="1"/>
            <a:r>
              <a:rPr lang="mr-IN" sz="1800">
                <a:latin typeface="Courier New"/>
                <a:cs typeface="Courier New"/>
              </a:rPr>
              <a:t>public class Taco {</a:t>
            </a:r>
          </a:p>
          <a:p>
            <a:pPr lvl="1"/>
            <a:r>
              <a:rPr lang="en-US" sz="1800">
                <a:latin typeface="Courier New"/>
                <a:cs typeface="Courier New"/>
              </a:rPr>
              <a:t>	</a:t>
            </a:r>
            <a:r>
              <a:rPr lang="mr-IN" sz="1800">
                <a:solidFill>
                  <a:srgbClr val="FF0000"/>
                </a:solidFill>
                <a:latin typeface="Courier New"/>
                <a:cs typeface="Courier New"/>
              </a:rPr>
              <a:t>private Long id;</a:t>
            </a:r>
          </a:p>
          <a:p>
            <a:pPr lvl="1"/>
            <a:r>
              <a:rPr lang="en-US" sz="180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mr-IN" sz="1800">
                <a:solidFill>
                  <a:srgbClr val="FF0000"/>
                </a:solidFill>
                <a:latin typeface="Courier New"/>
                <a:cs typeface="Courier New"/>
              </a:rPr>
              <a:t>private Date createdAt;</a:t>
            </a:r>
          </a:p>
          <a:p>
            <a:pPr lvl="1"/>
            <a:r>
              <a:rPr lang="en-US" sz="1800">
                <a:latin typeface="Courier New"/>
                <a:cs typeface="Courier New"/>
              </a:rPr>
              <a:t>	</a:t>
            </a:r>
            <a:r>
              <a:rPr lang="mr-IN" sz="1800">
                <a:latin typeface="Courier New"/>
                <a:cs typeface="Courier New"/>
              </a:rPr>
              <a:t>...</a:t>
            </a:r>
          </a:p>
          <a:p>
            <a:pPr lvl="1"/>
            <a:r>
              <a:rPr lang="mr-IN" sz="1800">
                <a:latin typeface="Courier New"/>
                <a:cs typeface="Courier New"/>
              </a:rPr>
              <a:t>}</a:t>
            </a:r>
          </a:p>
          <a:p>
            <a:pPr lvl="1"/>
            <a:endParaRPr lang="mr-IN" sz="1800">
              <a:latin typeface="Courier New"/>
              <a:cs typeface="Courier New"/>
            </a:endParaRPr>
          </a:p>
          <a:p>
            <a:pPr lvl="1"/>
            <a:r>
              <a:rPr lang="mr-IN" sz="1800">
                <a:latin typeface="Courier New"/>
                <a:cs typeface="Courier New"/>
              </a:rPr>
              <a:t>@Data</a:t>
            </a:r>
          </a:p>
          <a:p>
            <a:pPr lvl="1"/>
            <a:r>
              <a:rPr lang="mr-IN" sz="1800">
                <a:latin typeface="Courier New"/>
                <a:cs typeface="Courier New"/>
              </a:rPr>
              <a:t>public class Order {</a:t>
            </a:r>
          </a:p>
          <a:p>
            <a:pPr lvl="1"/>
            <a:r>
              <a:rPr lang="en-US" sz="1800">
                <a:latin typeface="Courier New"/>
                <a:cs typeface="Courier New"/>
              </a:rPr>
              <a:t>	</a:t>
            </a:r>
            <a:r>
              <a:rPr lang="mr-IN" sz="1800">
                <a:solidFill>
                  <a:srgbClr val="FF0000"/>
                </a:solidFill>
                <a:latin typeface="Courier New"/>
                <a:cs typeface="Courier New"/>
              </a:rPr>
              <a:t>private Long id;</a:t>
            </a:r>
          </a:p>
          <a:p>
            <a:pPr lvl="1"/>
            <a:r>
              <a:rPr lang="en-US" sz="180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mr-IN" sz="1800">
                <a:solidFill>
                  <a:srgbClr val="FF0000"/>
                </a:solidFill>
                <a:latin typeface="Courier New"/>
                <a:cs typeface="Courier New"/>
              </a:rPr>
              <a:t>private Date placedAt</a:t>
            </a:r>
            <a:r>
              <a:rPr lang="mr-IN" sz="1800"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sz="1800">
                <a:latin typeface="Courier New"/>
                <a:cs typeface="Courier New"/>
              </a:rPr>
              <a:t>	</a:t>
            </a:r>
            <a:r>
              <a:rPr lang="mr-IN" sz="1800">
                <a:latin typeface="Courier New"/>
                <a:cs typeface="Courier New"/>
              </a:rPr>
              <a:t>...</a:t>
            </a:r>
          </a:p>
          <a:p>
            <a:pPr lvl="1"/>
            <a:r>
              <a:rPr lang="mr-IN" sz="1800">
                <a:latin typeface="Courier New"/>
                <a:cs typeface="Courier New"/>
              </a:rPr>
              <a:t>}</a:t>
            </a:r>
            <a:endParaRPr lang="vi-VN"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B2A1BDCC-66BB-7943-B5C6-56956672EC0C}" type="slidenum">
              <a:rPr lang="en-US" sz="1000"/>
              <a:pPr algn="r"/>
              <a:t>4</a:t>
            </a:fld>
            <a:endParaRPr lang="en-US" sz="1000"/>
          </a:p>
        </p:txBody>
      </p:sp>
      <p:sp>
        <p:nvSpPr>
          <p:cNvPr id="18434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4195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Làm việc với JdbcTemplate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18435" name="TextBox 4"/>
          <p:cNvSpPr txBox="1">
            <a:spLocks noChangeArrowheads="1"/>
          </p:cNvSpPr>
          <p:nvPr/>
        </p:nvSpPr>
        <p:spPr bwMode="auto">
          <a:xfrm>
            <a:off x="685800" y="990600"/>
            <a:ext cx="7924800" cy="4782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00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buFontTx/>
              <a:buChar char="-"/>
            </a:pPr>
            <a:r>
              <a:rPr lang="vi-VN" sz="2400">
                <a:latin typeface="Arial" charset="0"/>
                <a:cs typeface="Arial" charset="0"/>
              </a:rPr>
              <a:t>Bổ sung thêm thư viện vào dự án (file pom.xml)</a:t>
            </a:r>
          </a:p>
          <a:p>
            <a:pPr lvl="1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&lt;dependency&gt;</a:t>
            </a:r>
          </a:p>
          <a:p>
            <a:pPr lvl="1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  &lt;groupId&gt;org.springframework.boot&lt;/groupId&gt;</a:t>
            </a:r>
          </a:p>
          <a:p>
            <a:pPr lvl="1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  &lt;artifactId&gt;spring-boot-starter-jdbc&lt;/artifactId&gt;</a:t>
            </a:r>
          </a:p>
          <a:p>
            <a:pPr lvl="1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&lt;/dependency&gt;</a:t>
            </a:r>
          </a:p>
          <a:p>
            <a:pPr lvl="1">
              <a:spcBef>
                <a:spcPct val="20000"/>
              </a:spcBef>
            </a:pPr>
            <a:endParaRPr lang="en-US" sz="1800">
              <a:latin typeface="Courier New" charset="0"/>
              <a:cs typeface="Courier New" charset="0"/>
            </a:endParaRPr>
          </a:p>
          <a:p>
            <a:pPr marL="342900" indent="-342900">
              <a:buFontTx/>
              <a:buChar char="-"/>
            </a:pPr>
            <a:r>
              <a:rPr lang="vi-VN" sz="2400">
                <a:latin typeface="Arial" charset="0"/>
                <a:cs typeface="Arial" charset="0"/>
              </a:rPr>
              <a:t>Thiết lập cấu hình CSDL để sử dụng: Sử dụng CSDL MySQL.</a:t>
            </a:r>
          </a:p>
          <a:p>
            <a:pPr lvl="1"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&lt;dependency&gt;</a:t>
            </a:r>
          </a:p>
          <a:p>
            <a:pPr lvl="2"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&lt;groupId&gt;mysql&lt;/groupId&gt;</a:t>
            </a:r>
          </a:p>
          <a:p>
            <a:pPr lvl="2"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&lt;artifactId&gt;mysql-connector-java&lt;/artifactId&gt;</a:t>
            </a:r>
          </a:p>
          <a:p>
            <a:pPr lvl="2"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&lt;scope&gt;runtime&lt;/scope&gt;</a:t>
            </a:r>
          </a:p>
          <a:p>
            <a:pPr lvl="1"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&lt;/dependency&gt; </a:t>
            </a:r>
          </a:p>
          <a:p>
            <a:pPr marL="342900" indent="-342900">
              <a:buFontTx/>
              <a:buChar char="-"/>
            </a:pPr>
            <a:endParaRPr lang="vi-VN" sz="24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4F7E23D5-D305-4D4B-A617-C87D93624E6E}" type="slidenum">
              <a:rPr lang="en-US" sz="1000"/>
              <a:pPr algn="r"/>
              <a:t>5</a:t>
            </a:fld>
            <a:endParaRPr lang="en-US" sz="1000"/>
          </a:p>
        </p:txBody>
      </p:sp>
      <p:sp>
        <p:nvSpPr>
          <p:cNvPr id="19458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432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Định nghĩa các Repositories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19459" name="TextBox 7"/>
          <p:cNvSpPr txBox="1">
            <a:spLocks noChangeArrowheads="1"/>
          </p:cNvSpPr>
          <p:nvPr/>
        </p:nvSpPr>
        <p:spPr bwMode="auto">
          <a:xfrm>
            <a:off x="685800" y="838200"/>
            <a:ext cx="7924800" cy="557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buFontTx/>
              <a:buChar char="-"/>
            </a:pPr>
            <a:r>
              <a:rPr lang="vi-VN" sz="2400">
                <a:latin typeface="Arial" charset="0"/>
                <a:cs typeface="Arial" charset="0"/>
              </a:rPr>
              <a:t>Repository thực hiện các công việc:</a:t>
            </a:r>
          </a:p>
          <a:p>
            <a:pPr marL="742950" lvl="1" indent="-285750">
              <a:spcBef>
                <a:spcPct val="20000"/>
              </a:spcBef>
              <a:buFont typeface="Wingdings" charset="0"/>
              <a:buChar char="Ø"/>
            </a:pPr>
            <a:r>
              <a:rPr lang="en-US" sz="2000">
                <a:latin typeface="Arial" charset="0"/>
                <a:cs typeface="Arial" charset="0"/>
              </a:rPr>
              <a:t>Truy vấn lấy tất cả các thành phần từ CSDL vào 1 tập hợp các đối tượng Ingredient.</a:t>
            </a:r>
          </a:p>
          <a:p>
            <a:pPr marL="742950" lvl="1" indent="-285750">
              <a:spcBef>
                <a:spcPct val="20000"/>
              </a:spcBef>
              <a:buFont typeface="Wingdings" charset="0"/>
              <a:buChar char="Ø"/>
            </a:pPr>
            <a:r>
              <a:rPr lang="en-US" sz="2000">
                <a:latin typeface="Arial" charset="0"/>
                <a:cs typeface="Arial" charset="0"/>
              </a:rPr>
              <a:t>Truy vấn lấy 1 thành phần duy nhất theo Id.</a:t>
            </a:r>
          </a:p>
          <a:p>
            <a:pPr marL="742950" lvl="1" indent="-285750">
              <a:spcBef>
                <a:spcPct val="20000"/>
              </a:spcBef>
              <a:buFont typeface="Wingdings" charset="0"/>
              <a:buChar char="Ø"/>
            </a:pPr>
            <a:r>
              <a:rPr lang="en-US" sz="2000">
                <a:latin typeface="Arial" charset="0"/>
                <a:cs typeface="Arial" charset="0"/>
              </a:rPr>
              <a:t>Lưu thông tin 1 thành phần vào CSDL</a:t>
            </a:r>
            <a:r>
              <a:rPr lang="en-US" sz="2000"/>
              <a:t>.</a:t>
            </a:r>
          </a:p>
          <a:p>
            <a:pPr marL="742950" lvl="1" indent="-285750">
              <a:spcBef>
                <a:spcPct val="20000"/>
              </a:spcBef>
              <a:buFont typeface="Wingdings" charset="0"/>
              <a:buChar char="Ø"/>
            </a:pPr>
            <a:endParaRPr lang="en-US" sz="2000"/>
          </a:p>
          <a:p>
            <a:pPr marL="742950" lvl="1" indent="-285750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package tacos.data;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 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import tacos.Ingredient;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 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public interface IngredientRepository {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  Iterable&lt;Ingredient&gt; findAll();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  Ingredient findById(String id);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  Ingredient save(Ingredient ingredient);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} </a:t>
            </a:r>
          </a:p>
          <a:p>
            <a:pPr lvl="2">
              <a:spcBef>
                <a:spcPct val="20000"/>
              </a:spcBef>
            </a:pPr>
            <a:endParaRPr lang="en-US" sz="1800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33080393-4C29-3B4A-8948-360E0F2C923C}" type="slidenum">
              <a:rPr lang="en-US" sz="1000"/>
              <a:pPr algn="r"/>
              <a:t>6</a:t>
            </a:fld>
            <a:endParaRPr lang="en-US" sz="1000"/>
          </a:p>
        </p:txBody>
      </p:sp>
      <p:sp>
        <p:nvSpPr>
          <p:cNvPr id="20482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3441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Lớp thực thi giao diện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20483" name="TextBox 7"/>
          <p:cNvSpPr txBox="1">
            <a:spLocks noChangeArrowheads="1"/>
          </p:cNvSpPr>
          <p:nvPr/>
        </p:nvSpPr>
        <p:spPr bwMode="auto">
          <a:xfrm>
            <a:off x="685800" y="838200"/>
            <a:ext cx="8305800" cy="605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00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buFontTx/>
              <a:buChar char="-"/>
            </a:pPr>
            <a:r>
              <a:rPr lang="vi-VN" sz="2400">
                <a:latin typeface="Arial" charset="0"/>
                <a:cs typeface="Arial" charset="0"/>
              </a:rPr>
              <a:t>Sử dụng JdbcTemplate để thao tác CSDL:</a:t>
            </a:r>
          </a:p>
          <a:p>
            <a:pPr lvl="1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package tacos.data;</a:t>
            </a:r>
          </a:p>
          <a:p>
            <a:pPr lvl="1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import org.springframework.beans.factory.annotation.Autowired;</a:t>
            </a:r>
          </a:p>
          <a:p>
            <a:pPr lvl="1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import org.springframework.jdbc.core.JdbcTemplate;</a:t>
            </a:r>
          </a:p>
          <a:p>
            <a:pPr lvl="1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import org.springframework.jdbc.core.RowMapper;</a:t>
            </a:r>
          </a:p>
          <a:p>
            <a:pPr lvl="1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import org.springframework.stereotype.Repository;</a:t>
            </a:r>
          </a:p>
          <a:p>
            <a:pPr lvl="1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import tacos.Ingredient;</a:t>
            </a:r>
          </a:p>
          <a:p>
            <a:pPr lvl="1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@Repository</a:t>
            </a:r>
          </a:p>
          <a:p>
            <a:pPr lvl="1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public class JdbcIngredientRepository</a:t>
            </a:r>
          </a:p>
          <a:p>
            <a:pPr lvl="1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    implements IngredientRepository {</a:t>
            </a:r>
          </a:p>
          <a:p>
            <a:pPr lvl="1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  private JdbcTemplate jdbc;</a:t>
            </a:r>
          </a:p>
          <a:p>
            <a:pPr lvl="1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  @Autowired</a:t>
            </a:r>
          </a:p>
          <a:p>
            <a:pPr lvl="1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  public JdbcIngredientRepository(JdbcTemplate jdbc) {</a:t>
            </a:r>
          </a:p>
          <a:p>
            <a:pPr lvl="1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    this.jdbc = jdbc;</a:t>
            </a:r>
          </a:p>
          <a:p>
            <a:pPr lvl="1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  }</a:t>
            </a:r>
          </a:p>
          <a:p>
            <a:pPr lvl="1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... </a:t>
            </a:r>
          </a:p>
          <a:p>
            <a:pPr lvl="1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9D982324-D6F0-FC49-9E44-95FDB529BCB9}" type="slidenum">
              <a:rPr lang="en-US" sz="1000"/>
              <a:pPr algn="r"/>
              <a:t>7</a:t>
            </a:fld>
            <a:endParaRPr lang="en-US" sz="1000"/>
          </a:p>
        </p:txBody>
      </p:sp>
      <p:sp>
        <p:nvSpPr>
          <p:cNvPr id="24578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3441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Lớp thực thi giao diện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24579" name="TextBox 7"/>
          <p:cNvSpPr txBox="1">
            <a:spLocks noChangeArrowheads="1"/>
          </p:cNvSpPr>
          <p:nvPr/>
        </p:nvSpPr>
        <p:spPr bwMode="auto">
          <a:xfrm>
            <a:off x="685800" y="1066800"/>
            <a:ext cx="77724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buFontTx/>
              <a:buChar char="-"/>
            </a:pPr>
            <a:r>
              <a:rPr lang="vi-VN" sz="2400">
                <a:latin typeface="Arial" charset="0"/>
                <a:cs typeface="Arial" charset="0"/>
              </a:rPr>
              <a:t>Chú giải @Repository: Đánh dấu lớp nhằm báo cho Spring container biết và khởi tạo nó như 1 bean trong hệ thống.</a:t>
            </a:r>
          </a:p>
          <a:p>
            <a:pPr marL="342900" indent="-342900">
              <a:buFontTx/>
              <a:buChar char="-"/>
            </a:pPr>
            <a:endParaRPr lang="vi-VN" sz="2400">
              <a:latin typeface="Arial" charset="0"/>
              <a:cs typeface="Arial" charset="0"/>
            </a:endParaRPr>
          </a:p>
          <a:p>
            <a:pPr marL="342900" indent="-342900">
              <a:buFontTx/>
              <a:buChar char="-"/>
            </a:pPr>
            <a:r>
              <a:rPr lang="vi-VN" sz="2400">
                <a:latin typeface="Arial" charset="0"/>
                <a:cs typeface="Arial" charset="0"/>
              </a:rPr>
              <a:t>K</a:t>
            </a:r>
            <a:r>
              <a:rPr lang="en-US" sz="2400">
                <a:latin typeface="Arial" charset="0"/>
                <a:cs typeface="Arial" charset="0"/>
              </a:rPr>
              <a:t>h</a:t>
            </a:r>
            <a:r>
              <a:rPr lang="vi-VN" sz="2400">
                <a:latin typeface="Arial" charset="0"/>
                <a:cs typeface="Arial" charset="0"/>
              </a:rPr>
              <a:t>i Spring tạo bean IngredientRepository, Spring sẽ tạo và gắn đối tượng JdbcTemplate vào nó bằng chú giải @Autowired cho hàm dựng.</a:t>
            </a:r>
          </a:p>
          <a:p>
            <a:pPr marL="342900" indent="-342900">
              <a:buFontTx/>
              <a:buChar char="-"/>
            </a:pPr>
            <a:endParaRPr lang="vi-VN" sz="2400">
              <a:latin typeface="Arial" charset="0"/>
              <a:cs typeface="Arial" charset="0"/>
            </a:endParaRPr>
          </a:p>
          <a:p>
            <a:pPr marL="342900" indent="-342900">
              <a:buFontTx/>
              <a:buChar char="-"/>
            </a:pPr>
            <a:r>
              <a:rPr lang="vi-VN" sz="2400">
                <a:latin typeface="Arial" charset="0"/>
                <a:cs typeface="Arial" charset="0"/>
              </a:rPr>
              <a:t>Tiếp tục thực thi các phương thức findAll() và findById() để truy vấn dữ liệu.</a:t>
            </a:r>
          </a:p>
          <a:p>
            <a:pPr marL="342900" indent="-342900"/>
            <a:endParaRPr lang="vi-VN" sz="24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116B4FE7-AC26-A14B-A73C-66A4B4D876CE}" type="slidenum">
              <a:rPr lang="en-US" sz="1000"/>
              <a:pPr algn="r"/>
              <a:t>8</a:t>
            </a:fld>
            <a:endParaRPr lang="en-US" sz="1000"/>
          </a:p>
        </p:txBody>
      </p:sp>
      <p:sp>
        <p:nvSpPr>
          <p:cNvPr id="26626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3441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Lớp thực thi giao diện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26627" name="TextBox 7"/>
          <p:cNvSpPr txBox="1">
            <a:spLocks noChangeArrowheads="1"/>
          </p:cNvSpPr>
          <p:nvPr/>
        </p:nvSpPr>
        <p:spPr bwMode="auto">
          <a:xfrm>
            <a:off x="685800" y="838200"/>
            <a:ext cx="8305800" cy="595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@Override</a:t>
            </a:r>
          </a:p>
          <a:p>
            <a:pPr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public Iterable&lt;Ingredient&gt; findAll() {</a:t>
            </a:r>
          </a:p>
          <a:p>
            <a:pPr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  return jdbc.query("select id, name, type from Ingredient",</a:t>
            </a:r>
          </a:p>
          <a:p>
            <a:pPr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      this::mapRowToIngredient);</a:t>
            </a:r>
          </a:p>
          <a:p>
            <a:pPr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} </a:t>
            </a:r>
          </a:p>
          <a:p>
            <a:pPr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 </a:t>
            </a:r>
          </a:p>
          <a:p>
            <a:pPr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@Override</a:t>
            </a:r>
          </a:p>
          <a:p>
            <a:pPr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public Ingredient findById(String id) {</a:t>
            </a:r>
          </a:p>
          <a:p>
            <a:pPr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  return jdbc.queryForObject(</a:t>
            </a:r>
          </a:p>
          <a:p>
            <a:pPr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      "select id, name, type from Ingredient where id=?",</a:t>
            </a:r>
          </a:p>
          <a:p>
            <a:pPr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      this::mapRowToIngredient, id);</a:t>
            </a:r>
          </a:p>
          <a:p>
            <a:pPr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} </a:t>
            </a:r>
          </a:p>
          <a:p>
            <a:pPr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 </a:t>
            </a:r>
          </a:p>
          <a:p>
            <a:pPr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private Ingredient mapRowToIngredient(ResultSet rs, int rowNum)</a:t>
            </a:r>
          </a:p>
          <a:p>
            <a:pPr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    throws SQLException {</a:t>
            </a:r>
          </a:p>
          <a:p>
            <a:pPr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  return new Ingredient(</a:t>
            </a:r>
          </a:p>
          <a:p>
            <a:pPr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      rs.getString("id"),</a:t>
            </a:r>
          </a:p>
          <a:p>
            <a:pPr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      rs.getString("name"),</a:t>
            </a:r>
          </a:p>
          <a:p>
            <a:pPr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      Ingredient.Type.valueOf(rs.getString("type")));</a:t>
            </a:r>
          </a:p>
          <a:p>
            <a:pPr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2DE26265-310A-604A-AAA6-3F40570AD103}" type="slidenum">
              <a:rPr lang="en-US" sz="1000"/>
              <a:pPr algn="r"/>
              <a:t>9</a:t>
            </a:fld>
            <a:endParaRPr lang="en-US" sz="1000"/>
          </a:p>
        </p:txBody>
      </p:sp>
      <p:sp>
        <p:nvSpPr>
          <p:cNvPr id="28674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3441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Lớp thực thi giao diện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28675" name="TextBox 7"/>
          <p:cNvSpPr txBox="1">
            <a:spLocks noChangeArrowheads="1"/>
          </p:cNvSpPr>
          <p:nvPr/>
        </p:nvSpPr>
        <p:spPr bwMode="auto">
          <a:xfrm>
            <a:off x="685800" y="1066800"/>
            <a:ext cx="7772400" cy="57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buFontTx/>
              <a:buChar char="-"/>
            </a:pPr>
            <a:r>
              <a:rPr lang="vi-VN" sz="2400">
                <a:latin typeface="Arial" charset="0"/>
                <a:cs typeface="Arial" charset="0"/>
              </a:rPr>
              <a:t>findAll() findById() làm việc với JdbcTemplate theo cách tương tự.</a:t>
            </a:r>
          </a:p>
          <a:p>
            <a:pPr marL="342900" indent="-342900">
              <a:buFontTx/>
              <a:buChar char="-"/>
            </a:pPr>
            <a:r>
              <a:rPr lang="vi-VN" sz="2400">
                <a:latin typeface="Arial" charset="0"/>
                <a:cs typeface="Arial" charset="0"/>
              </a:rPr>
              <a:t>findAll(): </a:t>
            </a:r>
          </a:p>
          <a:p>
            <a:pPr marL="742950" lvl="1" indent="-285750">
              <a:buFontTx/>
              <a:buChar char="-"/>
            </a:pPr>
            <a:r>
              <a:rPr lang="vi-VN" sz="2000">
                <a:latin typeface="Arial" charset="0"/>
                <a:cs typeface="Arial" charset="0"/>
              </a:rPr>
              <a:t>Cần trả về 1 danh sách đối tượng.</a:t>
            </a:r>
          </a:p>
          <a:p>
            <a:pPr marL="742950" lvl="1" indent="-285750">
              <a:buFontTx/>
              <a:buChar char="-"/>
            </a:pPr>
            <a:r>
              <a:rPr lang="vi-VN" sz="2000">
                <a:latin typeface="Arial" charset="0"/>
                <a:cs typeface="Arial" charset="0"/>
              </a:rPr>
              <a:t>Sử dụng phương thức query()của JdbcTemplate.</a:t>
            </a:r>
          </a:p>
          <a:p>
            <a:pPr marL="742950" lvl="1" indent="-285750">
              <a:buFontTx/>
              <a:buChar char="-"/>
            </a:pPr>
            <a:r>
              <a:rPr lang="vi-VN" sz="2000">
                <a:latin typeface="Arial" charset="0"/>
                <a:cs typeface="Arial" charset="0"/>
              </a:rPr>
              <a:t>Chấp nhận câu truy vấn SQL và hàm thực thi RowMapper của Spring để chuyển đổi các hàng trong CSDL sang đối tượng.</a:t>
            </a:r>
          </a:p>
          <a:p>
            <a:pPr marL="742950" lvl="1" indent="-285750">
              <a:buFontTx/>
              <a:buChar char="-"/>
            </a:pPr>
            <a:r>
              <a:rPr lang="vi-VN" sz="2000">
                <a:latin typeface="Arial" charset="0"/>
                <a:cs typeface="Arial" charset="0"/>
              </a:rPr>
              <a:t>Có thể nhận tham số, nhưng chưa cần trong ví dụ này.</a:t>
            </a:r>
            <a:endParaRPr lang="vi-VN" sz="2400">
              <a:latin typeface="Arial" charset="0"/>
              <a:cs typeface="Arial" charset="0"/>
            </a:endParaRPr>
          </a:p>
          <a:p>
            <a:pPr marL="342900" indent="-342900">
              <a:buFontTx/>
              <a:buChar char="-"/>
            </a:pPr>
            <a:r>
              <a:rPr lang="vi-VN" sz="2400">
                <a:latin typeface="Arial" charset="0"/>
                <a:cs typeface="Arial" charset="0"/>
              </a:rPr>
              <a:t>findById:</a:t>
            </a:r>
          </a:p>
          <a:p>
            <a:pPr marL="742950" lvl="1" indent="-285750">
              <a:buFontTx/>
              <a:buChar char="-"/>
            </a:pPr>
            <a:r>
              <a:rPr lang="en-US" sz="2000">
                <a:latin typeface="Arial" charset="0"/>
                <a:cs typeface="Arial" charset="0"/>
              </a:rPr>
              <a:t>T</a:t>
            </a:r>
            <a:r>
              <a:rPr lang="vi-VN" sz="2000">
                <a:latin typeface="Arial" charset="0"/>
                <a:cs typeface="Arial" charset="0"/>
              </a:rPr>
              <a:t>rả về 1 đối tượng.</a:t>
            </a:r>
          </a:p>
          <a:p>
            <a:pPr marL="742950" lvl="1" indent="-285750">
              <a:buFontTx/>
              <a:buChar char="-"/>
            </a:pPr>
            <a:r>
              <a:rPr lang="vi-VN" sz="2000">
                <a:latin typeface="Arial" charset="0"/>
                <a:cs typeface="Arial" charset="0"/>
              </a:rPr>
              <a:t>Sử dụng queryForObject() thay vì query().</a:t>
            </a:r>
          </a:p>
          <a:p>
            <a:pPr marL="742950" lvl="1" indent="-285750">
              <a:buFontTx/>
              <a:buChar char="-"/>
            </a:pPr>
            <a:r>
              <a:rPr lang="vi-VN" sz="2000">
                <a:latin typeface="Arial" charset="0"/>
                <a:cs typeface="Arial" charset="0"/>
              </a:rPr>
              <a:t>Tham số là câu lệnh truy vấn, hàm thực thi RowMapper, Id của đối tượng cần tìm (thay thế vị trí ? </a:t>
            </a:r>
            <a:r>
              <a:rPr lang="en-US" sz="2000">
                <a:latin typeface="Arial" charset="0"/>
                <a:cs typeface="Arial" charset="0"/>
              </a:rPr>
              <a:t>t</a:t>
            </a:r>
            <a:r>
              <a:rPr lang="vi-VN" sz="2000">
                <a:latin typeface="Arial" charset="0"/>
                <a:cs typeface="Arial" charset="0"/>
              </a:rPr>
              <a:t>rong truy vấn)</a:t>
            </a:r>
          </a:p>
          <a:p>
            <a:pPr marL="342900" indent="-342900">
              <a:buFontTx/>
              <a:buChar char="-"/>
            </a:pPr>
            <a:r>
              <a:rPr lang="vi-VN" sz="2400">
                <a:latin typeface="Arial" charset="0"/>
                <a:cs typeface="Arial" charset="0"/>
              </a:rPr>
              <a:t>Trong cả 2 trường hợp, hàm thực thi RowMapper đều là hàm mapRowToIngredient().</a:t>
            </a:r>
          </a:p>
          <a:p>
            <a:pPr marL="342900" indent="-342900"/>
            <a:endParaRPr lang="vi-VN" sz="24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3047</TotalTime>
  <Words>2747</Words>
  <Application>Microsoft Macintosh PowerPoint</Application>
  <PresentationFormat>On-screen Show (4:3)</PresentationFormat>
  <Paragraphs>450</Paragraphs>
  <Slides>29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Master slides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Duc</dc:creator>
  <cp:lastModifiedBy>Duc Duong</cp:lastModifiedBy>
  <cp:revision>16</cp:revision>
  <dcterms:created xsi:type="dcterms:W3CDTF">2019-11-22T03:59:50Z</dcterms:created>
  <dcterms:modified xsi:type="dcterms:W3CDTF">2020-10-18T05:55:43Z</dcterms:modified>
</cp:coreProperties>
</file>