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sldIdLst>
    <p:sldId id="256" r:id="rId2"/>
    <p:sldId id="278" r:id="rId3"/>
    <p:sldId id="279" r:id="rId4"/>
    <p:sldId id="280" r:id="rId5"/>
    <p:sldId id="281" r:id="rId6"/>
    <p:sldId id="274" r:id="rId7"/>
    <p:sldId id="275" r:id="rId8"/>
    <p:sldId id="282" r:id="rId9"/>
    <p:sldId id="283" r:id="rId10"/>
    <p:sldId id="284" r:id="rId11"/>
    <p:sldId id="285" r:id="rId12"/>
    <p:sldId id="276" r:id="rId13"/>
    <p:sldId id="277" r:id="rId14"/>
    <p:sldId id="286" r:id="rId15"/>
    <p:sldId id="292" r:id="rId16"/>
    <p:sldId id="288" r:id="rId17"/>
    <p:sldId id="287" r:id="rId18"/>
    <p:sldId id="289" r:id="rId19"/>
    <p:sldId id="290" r:id="rId20"/>
    <p:sldId id="291"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71"/>
  </p:normalViewPr>
  <p:slideViewPr>
    <p:cSldViewPr>
      <p:cViewPr varScale="1">
        <p:scale>
          <a:sx n="95" d="100"/>
          <a:sy n="95" d="100"/>
        </p:scale>
        <p:origin x="148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 uri="{FAA26D3D-D897-4be2-8F04-BA451C77F1D7}">
              <ma14:placeholderFlag xmlns="" xmlns:ma14="http://schemas.microsoft.com/office/mac/drawingml/2011/main"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10D724F-CCE3-D348-B03A-B7236A0ABB6B}" type="slidenum">
              <a:rPr lang="en-US"/>
              <a:pPr/>
              <a:t>‹#›</a:t>
            </a:fld>
            <a:endParaRPr lang="en-US"/>
          </a:p>
        </p:txBody>
      </p:sp>
    </p:spTree>
    <p:extLst>
      <p:ext uri="{BB962C8B-B14F-4D97-AF65-F5344CB8AC3E}">
        <p14:creationId xmlns:p14="http://schemas.microsoft.com/office/powerpoint/2010/main" val="30438815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E4ED512-E965-9840-AF89-068AAD380D6E}" type="slidenum">
              <a:rPr lang="en-US" sz="1200"/>
              <a:pPr/>
              <a:t>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A456BED0-6E75-7147-AE79-CC8F158CAC83}" type="slidenum">
              <a:rPr lang="en-US" sz="1000"/>
              <a:pPr algn="r"/>
              <a:t>‹#›</a:t>
            </a:fld>
            <a:endParaRPr lang="en-US" sz="1000"/>
          </a:p>
        </p:txBody>
      </p:sp>
    </p:spTree>
    <p:extLst>
      <p:ext uri="{BB962C8B-B14F-4D97-AF65-F5344CB8AC3E}">
        <p14:creationId xmlns:p14="http://schemas.microsoft.com/office/powerpoint/2010/main" val="128165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BB146F0F-4DDC-DC4B-9309-BBCB36D170D7}" type="slidenum">
              <a:rPr lang="en-US" sz="1000"/>
              <a:pPr algn="r"/>
              <a:t>‹#›</a:t>
            </a:fld>
            <a:endParaRPr lang="en-US" sz="1000"/>
          </a:p>
        </p:txBody>
      </p:sp>
    </p:spTree>
    <p:extLst>
      <p:ext uri="{BB962C8B-B14F-4D97-AF65-F5344CB8AC3E}">
        <p14:creationId xmlns:p14="http://schemas.microsoft.com/office/powerpoint/2010/main" val="234407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64A61823-A566-1149-95F1-DA8BB7B5D53B}" type="slidenum">
              <a:rPr lang="en-US" sz="1000"/>
              <a:pPr algn="r"/>
              <a:t>‹#›</a:t>
            </a:fld>
            <a:endParaRPr lang="en-US" sz="1000"/>
          </a:p>
        </p:txBody>
      </p:sp>
    </p:spTree>
    <p:extLst>
      <p:ext uri="{BB962C8B-B14F-4D97-AF65-F5344CB8AC3E}">
        <p14:creationId xmlns:p14="http://schemas.microsoft.com/office/powerpoint/2010/main" val="386995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1BB163F3-23D0-0C4D-9388-AFA2009D6BF7}" type="slidenum">
              <a:rPr lang="en-US" sz="1000"/>
              <a:pPr algn="r"/>
              <a:t>‹#›</a:t>
            </a:fld>
            <a:endParaRPr lang="en-US" sz="1000"/>
          </a:p>
        </p:txBody>
      </p:sp>
    </p:spTree>
    <p:extLst>
      <p:ext uri="{BB962C8B-B14F-4D97-AF65-F5344CB8AC3E}">
        <p14:creationId xmlns:p14="http://schemas.microsoft.com/office/powerpoint/2010/main" val="187889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E69E593D-9671-7F48-85BF-BDB786CDBAB6}" type="slidenum">
              <a:rPr lang="en-US" sz="1000"/>
              <a:pPr algn="r"/>
              <a:t>‹#›</a:t>
            </a:fld>
            <a:endParaRPr lang="en-US" sz="1000"/>
          </a:p>
        </p:txBody>
      </p:sp>
    </p:spTree>
    <p:extLst>
      <p:ext uri="{BB962C8B-B14F-4D97-AF65-F5344CB8AC3E}">
        <p14:creationId xmlns:p14="http://schemas.microsoft.com/office/powerpoint/2010/main" val="187426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3A767163-C00E-B945-8060-73425A674B1C}" type="slidenum">
              <a:rPr lang="en-US" sz="1000"/>
              <a:pPr algn="r"/>
              <a:t>‹#›</a:t>
            </a:fld>
            <a:endParaRPr lang="en-US" sz="1000"/>
          </a:p>
        </p:txBody>
      </p:sp>
    </p:spTree>
    <p:extLst>
      <p:ext uri="{BB962C8B-B14F-4D97-AF65-F5344CB8AC3E}">
        <p14:creationId xmlns:p14="http://schemas.microsoft.com/office/powerpoint/2010/main" val="121792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8"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9"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46C7CFBA-41B2-6E4C-A41D-25FA2281D5FF}" type="slidenum">
              <a:rPr lang="en-US" sz="1000"/>
              <a:pPr algn="r"/>
              <a:t>‹#›</a:t>
            </a:fld>
            <a:endParaRPr lang="en-US" sz="1000"/>
          </a:p>
        </p:txBody>
      </p:sp>
    </p:spTree>
    <p:extLst>
      <p:ext uri="{BB962C8B-B14F-4D97-AF65-F5344CB8AC3E}">
        <p14:creationId xmlns:p14="http://schemas.microsoft.com/office/powerpoint/2010/main" val="388057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4"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5"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4535DB83-6DD7-5B4E-B902-ABCFB1D16541}" type="slidenum">
              <a:rPr lang="en-US" sz="1000"/>
              <a:pPr algn="r"/>
              <a:t>‹#›</a:t>
            </a:fld>
            <a:endParaRPr lang="en-US" sz="1000"/>
          </a:p>
        </p:txBody>
      </p:sp>
    </p:spTree>
    <p:extLst>
      <p:ext uri="{BB962C8B-B14F-4D97-AF65-F5344CB8AC3E}">
        <p14:creationId xmlns:p14="http://schemas.microsoft.com/office/powerpoint/2010/main" val="364078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3"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4"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F8ACF923-A12C-5A4E-8060-9DB862B39B80}" type="slidenum">
              <a:rPr lang="en-US" sz="1000"/>
              <a:pPr algn="r"/>
              <a:t>‹#›</a:t>
            </a:fld>
            <a:endParaRPr lang="en-US" sz="1000"/>
          </a:p>
        </p:txBody>
      </p:sp>
    </p:spTree>
    <p:extLst>
      <p:ext uri="{BB962C8B-B14F-4D97-AF65-F5344CB8AC3E}">
        <p14:creationId xmlns:p14="http://schemas.microsoft.com/office/powerpoint/2010/main" val="152351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EFCBFD56-3362-3344-8950-09FAD47C7E33}" type="slidenum">
              <a:rPr lang="en-US" sz="1000"/>
              <a:pPr algn="r"/>
              <a:t>‹#›</a:t>
            </a:fld>
            <a:endParaRPr lang="en-US" sz="1000"/>
          </a:p>
        </p:txBody>
      </p:sp>
    </p:spTree>
    <p:extLst>
      <p:ext uri="{BB962C8B-B14F-4D97-AF65-F5344CB8AC3E}">
        <p14:creationId xmlns:p14="http://schemas.microsoft.com/office/powerpoint/2010/main" val="49370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A3CC5FE8-B4B4-084A-979D-AE148CE4EEDD}" type="slidenum">
              <a:rPr lang="en-US" sz="1000"/>
              <a:pPr algn="r"/>
              <a:t>‹#›</a:t>
            </a:fld>
            <a:endParaRPr lang="en-US" sz="1000"/>
          </a:p>
        </p:txBody>
      </p:sp>
    </p:spTree>
    <p:extLst>
      <p:ext uri="{BB962C8B-B14F-4D97-AF65-F5344CB8AC3E}">
        <p14:creationId xmlns:p14="http://schemas.microsoft.com/office/powerpoint/2010/main" val="150802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762000" y="6276975"/>
            <a:ext cx="2743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lvl1pPr>
          </a:lstStyle>
          <a:p>
            <a:r>
              <a:rPr lang="en-US"/>
              <a:t>Murach’s Java Servlets/JSP (2</a:t>
            </a:r>
            <a:r>
              <a:rPr lang="en-US" baseline="30000"/>
              <a:t>nd</a:t>
            </a:r>
            <a:r>
              <a:rPr lang="en-US"/>
              <a:t> Ed.), C14</a:t>
            </a:r>
          </a:p>
        </p:txBody>
      </p:sp>
      <p:sp>
        <p:nvSpPr>
          <p:cNvPr id="1029" name="Rectangle 5"/>
          <p:cNvSpPr>
            <a:spLocks noGrp="1" noChangeArrowheads="1"/>
          </p:cNvSpPr>
          <p:nvPr>
            <p:ph type="ftr" sz="quarter" idx="3"/>
          </p:nvPr>
        </p:nvSpPr>
        <p:spPr bwMode="auto">
          <a:xfrm>
            <a:off x="3581400" y="6248400"/>
            <a:ext cx="28527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lvl1pPr>
          </a:lstStyle>
          <a:p>
            <a:r>
              <a:rPr lang="en-US"/>
              <a:t>© 2008, Mike Murach &amp; Associates, Inc.</a:t>
            </a:r>
            <a:endParaRPr lang="en-US" sz="140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a:lvl1pPr>
          </a:lstStyle>
          <a:p>
            <a:pPr algn="l"/>
            <a:endParaRPr lang="en-US" sz="1400"/>
          </a:p>
          <a:p>
            <a:r>
              <a:rPr lang="en-US"/>
              <a:t>Slide </a:t>
            </a:r>
            <a:fld id="{4E6E0048-B391-4442-A412-CC06E575D68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p:cNvSpPr>
            <a:spLocks noGrp="1"/>
          </p:cNvSpPr>
          <p:nvPr>
            <p:ph type="sldNum" sz="quarter" idx="12"/>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0C5147A8-DB67-324D-BBB7-F9CB84355F6A}" type="slidenum">
              <a:rPr lang="en-US" sz="1000"/>
              <a:pPr algn="r"/>
              <a:t>1</a:t>
            </a:fld>
            <a:endParaRPr lang="en-US" sz="1000"/>
          </a:p>
        </p:txBody>
      </p:sp>
      <p:graphicFrame>
        <p:nvGraphicFramePr>
          <p:cNvPr id="14338" name="Object 13"/>
          <p:cNvGraphicFramePr>
            <a:graphicFrameLocks/>
          </p:cNvGraphicFramePr>
          <p:nvPr>
            <p:extLst>
              <p:ext uri="{D42A27DB-BD31-4B8C-83A1-F6EECF244321}">
                <p14:modId xmlns:p14="http://schemas.microsoft.com/office/powerpoint/2010/main" val="3825287222"/>
              </p:ext>
            </p:extLst>
          </p:nvPr>
        </p:nvGraphicFramePr>
        <p:xfrm>
          <a:off x="841375" y="773113"/>
          <a:ext cx="7459663" cy="3554412"/>
        </p:xfrm>
        <a:graphic>
          <a:graphicData uri="http://schemas.openxmlformats.org/presentationml/2006/ole">
            <mc:AlternateContent xmlns:mc="http://schemas.openxmlformats.org/markup-compatibility/2006">
              <mc:Choice xmlns:v="urn:schemas-microsoft-com:vml" Requires="v">
                <p:oleObj spid="_x0000_s14360" name="Document" r:id="rId4" imgW="7442200" imgH="3568700" progId="Word.Document.8">
                  <p:embed/>
                </p:oleObj>
              </mc:Choice>
              <mc:Fallback>
                <p:oleObj name="Document" r:id="rId4" imgW="7442200" imgH="3568700" progId="Word.Document.8">
                  <p:embed/>
                  <p:pic>
                    <p:nvPicPr>
                      <p:cNvPr id="0" name="Object 13"/>
                      <p:cNvPicPr>
                        <a:picLocks noChangeArrowheads="1"/>
                      </p:cNvPicPr>
                      <p:nvPr/>
                    </p:nvPicPr>
                    <p:blipFill>
                      <a:blip r:embed="rId5"/>
                      <a:srcRect/>
                      <a:stretch>
                        <a:fillRect/>
                      </a:stretch>
                    </p:blipFill>
                    <p:spPr bwMode="auto">
                      <a:xfrm>
                        <a:off x="841375" y="773113"/>
                        <a:ext cx="7459663" cy="35544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553024A-5DE7-DA49-8098-52132388D113}" type="slidenum">
              <a:rPr lang="en-US" sz="1000"/>
              <a:pPr algn="r"/>
              <a:t>10</a:t>
            </a:fld>
            <a:endParaRPr lang="en-US" sz="1000"/>
          </a:p>
        </p:txBody>
      </p:sp>
      <p:sp>
        <p:nvSpPr>
          <p:cNvPr id="46082" name="TextBox 6"/>
          <p:cNvSpPr txBox="1">
            <a:spLocks noChangeArrowheads="1"/>
          </p:cNvSpPr>
          <p:nvPr/>
        </p:nvSpPr>
        <p:spPr bwMode="auto">
          <a:xfrm>
            <a:off x="685800" y="304800"/>
            <a:ext cx="64992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Bổ sung chú giải JPA cho các lớp mô hình:</a:t>
            </a:r>
            <a:endParaRPr lang="en-US" sz="2400" b="1">
              <a:solidFill>
                <a:schemeClr val="accent2"/>
              </a:solidFill>
              <a:latin typeface="Arial" charset="0"/>
              <a:cs typeface="Arial" charset="0"/>
            </a:endParaRPr>
          </a:p>
        </p:txBody>
      </p:sp>
      <p:sp>
        <p:nvSpPr>
          <p:cNvPr id="46083" name="TextBox 1"/>
          <p:cNvSpPr txBox="1">
            <a:spLocks noChangeArrowheads="1"/>
          </p:cNvSpPr>
          <p:nvPr/>
        </p:nvSpPr>
        <p:spPr bwMode="auto">
          <a:xfrm>
            <a:off x="685800" y="957858"/>
            <a:ext cx="8153400" cy="3939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50000"/>
              </a:lnSpc>
              <a:buFontTx/>
              <a:buChar char="-"/>
            </a:pPr>
            <a:r>
              <a:rPr lang="vi-VN" sz="2400">
                <a:latin typeface="Arial" charset="0"/>
                <a:cs typeface="Arial" charset="0"/>
              </a:rPr>
              <a:t>Thiết lập mã tự động tăng với chú giải @GeneratedValue</a:t>
            </a:r>
          </a:p>
          <a:p>
            <a:pPr marL="342900" indent="-342900">
              <a:lnSpc>
                <a:spcPct val="150000"/>
              </a:lnSpc>
              <a:buFontTx/>
              <a:buChar char="-"/>
            </a:pPr>
            <a:r>
              <a:rPr lang="vi-VN" sz="2400">
                <a:latin typeface="Arial" charset="0"/>
                <a:cs typeface="Arial" charset="0"/>
              </a:rPr>
              <a:t>Để thiết lập quan hệ với lớp Ingredient, sử dụng chú giải @ManyToMany.</a:t>
            </a:r>
          </a:p>
          <a:p>
            <a:pPr marL="342900" indent="-342900">
              <a:lnSpc>
                <a:spcPct val="150000"/>
              </a:lnSpc>
              <a:buFontTx/>
              <a:buChar char="-"/>
            </a:pPr>
            <a:r>
              <a:rPr lang="vi-VN" sz="2400">
                <a:latin typeface="Arial" charset="0"/>
                <a:cs typeface="Arial" charset="0"/>
              </a:rPr>
              <a:t>Chú giải @PrePersist dùng để thiết lập giá trị cho trường createdAt trước khi lưu thông tin của đối tượng (= ngày hiện tại).</a:t>
            </a:r>
          </a:p>
        </p:txBody>
      </p:sp>
    </p:spTree>
    <p:extLst>
      <p:ext uri="{BB962C8B-B14F-4D97-AF65-F5344CB8AC3E}">
        <p14:creationId xmlns:p14="http://schemas.microsoft.com/office/powerpoint/2010/main" val="247871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553024A-5DE7-DA49-8098-52132388D113}" type="slidenum">
              <a:rPr lang="en-US" sz="1000"/>
              <a:pPr algn="r"/>
              <a:t>11</a:t>
            </a:fld>
            <a:endParaRPr lang="en-US" sz="1000"/>
          </a:p>
        </p:txBody>
      </p:sp>
      <p:sp>
        <p:nvSpPr>
          <p:cNvPr id="46082" name="TextBox 6"/>
          <p:cNvSpPr txBox="1">
            <a:spLocks noChangeArrowheads="1"/>
          </p:cNvSpPr>
          <p:nvPr/>
        </p:nvSpPr>
        <p:spPr bwMode="auto">
          <a:xfrm>
            <a:off x="685800" y="304800"/>
            <a:ext cx="64992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Bổ sung chú giải JPA cho các lớp mô hình:</a:t>
            </a:r>
            <a:endParaRPr lang="en-US" sz="2400" b="1">
              <a:solidFill>
                <a:schemeClr val="accent2"/>
              </a:solidFill>
              <a:latin typeface="Arial" charset="0"/>
              <a:cs typeface="Arial" charset="0"/>
            </a:endParaRPr>
          </a:p>
        </p:txBody>
      </p:sp>
      <p:sp>
        <p:nvSpPr>
          <p:cNvPr id="46083" name="TextBox 1"/>
          <p:cNvSpPr txBox="1">
            <a:spLocks noChangeArrowheads="1"/>
          </p:cNvSpPr>
          <p:nvPr/>
        </p:nvSpPr>
        <p:spPr bwMode="auto">
          <a:xfrm>
            <a:off x="304800" y="762000"/>
            <a:ext cx="8763000" cy="58539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55600" lvl="1" indent="-355600">
              <a:spcBef>
                <a:spcPct val="20000"/>
              </a:spcBef>
              <a:buFont typeface="Arial"/>
              <a:buChar char="•"/>
            </a:pPr>
            <a:r>
              <a:rPr lang="en-US" sz="2400" dirty="0" err="1">
                <a:latin typeface="Arial"/>
                <a:cs typeface="Arial"/>
              </a:rPr>
              <a:t>Lớp</a:t>
            </a:r>
            <a:r>
              <a:rPr lang="en-US" sz="2400" dirty="0">
                <a:latin typeface="Arial"/>
                <a:cs typeface="Arial"/>
              </a:rPr>
              <a:t> Order: </a:t>
            </a:r>
            <a:r>
              <a:rPr lang="en-US" sz="2400" dirty="0" err="1">
                <a:latin typeface="Arial"/>
                <a:cs typeface="Arial"/>
              </a:rPr>
              <a:t>Lưu</a:t>
            </a:r>
            <a:r>
              <a:rPr lang="en-US" sz="2400" dirty="0">
                <a:latin typeface="Arial"/>
                <a:cs typeface="Arial"/>
              </a:rPr>
              <a:t> </a:t>
            </a:r>
            <a:r>
              <a:rPr lang="en-US" sz="2400" dirty="0" err="1">
                <a:latin typeface="Arial"/>
                <a:cs typeface="Arial"/>
              </a:rPr>
              <a:t>ý</a:t>
            </a:r>
            <a:r>
              <a:rPr lang="en-US" sz="2400" dirty="0">
                <a:latin typeface="Arial"/>
                <a:cs typeface="Arial"/>
              </a:rPr>
              <a:t> </a:t>
            </a:r>
            <a:r>
              <a:rPr lang="en-US" sz="2400" dirty="0" err="1">
                <a:latin typeface="Arial"/>
                <a:cs typeface="Arial"/>
              </a:rPr>
              <a:t>chú</a:t>
            </a:r>
            <a:r>
              <a:rPr lang="en-US" sz="2400" dirty="0">
                <a:latin typeface="Arial"/>
                <a:cs typeface="Arial"/>
              </a:rPr>
              <a:t> </a:t>
            </a:r>
            <a:r>
              <a:rPr lang="en-US" sz="2400" dirty="0" err="1">
                <a:latin typeface="Arial"/>
                <a:cs typeface="Arial"/>
              </a:rPr>
              <a:t>giải</a:t>
            </a:r>
            <a:r>
              <a:rPr lang="en-US" sz="2400" dirty="0">
                <a:latin typeface="Arial"/>
                <a:cs typeface="Arial"/>
              </a:rPr>
              <a:t> @Table </a:t>
            </a:r>
            <a:r>
              <a:rPr lang="en-US" sz="2400" dirty="0" err="1">
                <a:latin typeface="Arial"/>
                <a:cs typeface="Arial"/>
              </a:rPr>
              <a:t>ấn</a:t>
            </a:r>
            <a:r>
              <a:rPr lang="en-US" sz="2400" dirty="0">
                <a:latin typeface="Arial"/>
                <a:cs typeface="Arial"/>
              </a:rPr>
              <a:t> </a:t>
            </a:r>
            <a:r>
              <a:rPr lang="en-US" sz="2400" dirty="0" err="1">
                <a:latin typeface="Arial"/>
                <a:cs typeface="Arial"/>
              </a:rPr>
              <a:t>định</a:t>
            </a:r>
            <a:r>
              <a:rPr lang="en-US" sz="2400" dirty="0">
                <a:latin typeface="Arial"/>
                <a:cs typeface="Arial"/>
              </a:rPr>
              <a:t> </a:t>
            </a:r>
            <a:r>
              <a:rPr lang="en-US" sz="2400" dirty="0" err="1">
                <a:latin typeface="Arial"/>
                <a:cs typeface="Arial"/>
              </a:rPr>
              <a:t>tên</a:t>
            </a:r>
            <a:r>
              <a:rPr lang="en-US" sz="2400" dirty="0">
                <a:latin typeface="Arial"/>
                <a:cs typeface="Arial"/>
              </a:rPr>
              <a:t> </a:t>
            </a:r>
            <a:r>
              <a:rPr lang="en-US" sz="2400" dirty="0" err="1">
                <a:latin typeface="Arial"/>
                <a:cs typeface="Arial"/>
              </a:rPr>
              <a:t>bảng</a:t>
            </a:r>
            <a:r>
              <a:rPr lang="en-US" sz="2400" dirty="0">
                <a:latin typeface="Arial"/>
                <a:cs typeface="Arial"/>
              </a:rPr>
              <a:t> </a:t>
            </a:r>
            <a:r>
              <a:rPr lang="en-US" sz="2400" dirty="0" err="1">
                <a:latin typeface="Arial"/>
                <a:cs typeface="Arial"/>
              </a:rPr>
              <a:t>khác</a:t>
            </a:r>
            <a:r>
              <a:rPr lang="en-US" sz="2400" dirty="0">
                <a:latin typeface="Arial"/>
                <a:cs typeface="Arial"/>
              </a:rPr>
              <a:t> (do CSDL </a:t>
            </a:r>
            <a:r>
              <a:rPr lang="en-US" sz="2400" dirty="0" err="1">
                <a:latin typeface="Arial"/>
                <a:cs typeface="Arial"/>
              </a:rPr>
              <a:t>không</a:t>
            </a:r>
            <a:r>
              <a:rPr lang="en-US" sz="2400" dirty="0">
                <a:latin typeface="Arial"/>
                <a:cs typeface="Arial"/>
              </a:rPr>
              <a:t> </a:t>
            </a:r>
            <a:r>
              <a:rPr lang="en-US" sz="2400" dirty="0" err="1">
                <a:latin typeface="Arial"/>
                <a:cs typeface="Arial"/>
              </a:rPr>
              <a:t>cho</a:t>
            </a:r>
            <a:r>
              <a:rPr lang="en-US" sz="2400" dirty="0">
                <a:latin typeface="Arial"/>
                <a:cs typeface="Arial"/>
              </a:rPr>
              <a:t> </a:t>
            </a:r>
            <a:r>
              <a:rPr lang="en-US" sz="2400" dirty="0" err="1">
                <a:latin typeface="Arial"/>
                <a:cs typeface="Arial"/>
              </a:rPr>
              <a:t>phép</a:t>
            </a:r>
            <a:r>
              <a:rPr lang="en-US" sz="2400" dirty="0">
                <a:latin typeface="Arial"/>
                <a:cs typeface="Arial"/>
              </a:rPr>
              <a:t> </a:t>
            </a:r>
            <a:r>
              <a:rPr lang="en-US" sz="2400" dirty="0" err="1">
                <a:latin typeface="Arial"/>
                <a:cs typeface="Arial"/>
              </a:rPr>
              <a:t>tên</a:t>
            </a:r>
            <a:r>
              <a:rPr lang="en-US" sz="2400" dirty="0">
                <a:latin typeface="Arial"/>
                <a:cs typeface="Arial"/>
              </a:rPr>
              <a:t> </a:t>
            </a:r>
            <a:r>
              <a:rPr lang="en-US" sz="2400" dirty="0" err="1">
                <a:latin typeface="Arial"/>
                <a:cs typeface="Arial"/>
              </a:rPr>
              <a:t>bảng</a:t>
            </a:r>
            <a:r>
              <a:rPr lang="en-US" sz="2400" dirty="0">
                <a:latin typeface="Arial"/>
                <a:cs typeface="Arial"/>
              </a:rPr>
              <a:t> </a:t>
            </a:r>
            <a:r>
              <a:rPr lang="en-US" sz="2400" dirty="0" err="1">
                <a:latin typeface="Arial"/>
                <a:cs typeface="Arial"/>
              </a:rPr>
              <a:t>là</a:t>
            </a:r>
            <a:r>
              <a:rPr lang="en-US" sz="2400" dirty="0">
                <a:latin typeface="Arial"/>
                <a:cs typeface="Arial"/>
              </a:rPr>
              <a:t> Order)</a:t>
            </a:r>
          </a:p>
          <a:p>
            <a:pPr lvl="1">
              <a:spcBef>
                <a:spcPct val="20000"/>
              </a:spcBef>
            </a:pPr>
            <a:r>
              <a:rPr lang="en-US" sz="1600" dirty="0">
                <a:solidFill>
                  <a:srgbClr val="FF0000"/>
                </a:solidFill>
                <a:latin typeface="Courier New" charset="0"/>
                <a:cs typeface="Courier New" charset="0"/>
              </a:rPr>
              <a:t>@Entity</a:t>
            </a:r>
          </a:p>
          <a:p>
            <a:pPr lvl="1">
              <a:spcBef>
                <a:spcPct val="20000"/>
              </a:spcBef>
            </a:pPr>
            <a:r>
              <a:rPr lang="en-US" sz="1600" dirty="0">
                <a:solidFill>
                  <a:srgbClr val="FF0000"/>
                </a:solidFill>
                <a:latin typeface="Courier New" charset="0"/>
                <a:cs typeface="Courier New" charset="0"/>
              </a:rPr>
              <a:t>@Table(name="</a:t>
            </a:r>
            <a:r>
              <a:rPr lang="en-US" sz="1600" dirty="0" err="1">
                <a:solidFill>
                  <a:srgbClr val="FF0000"/>
                </a:solidFill>
                <a:latin typeface="Courier New" charset="0"/>
                <a:cs typeface="Courier New" charset="0"/>
              </a:rPr>
              <a:t>Taco_Order</a:t>
            </a:r>
            <a:r>
              <a:rPr lang="en-US" sz="1600" dirty="0">
                <a:solidFill>
                  <a:srgbClr val="FF0000"/>
                </a:solidFill>
                <a:latin typeface="Courier New" charset="0"/>
                <a:cs typeface="Courier New" charset="0"/>
              </a:rPr>
              <a:t>")</a:t>
            </a:r>
          </a:p>
          <a:p>
            <a:pPr lvl="1">
              <a:spcBef>
                <a:spcPct val="20000"/>
              </a:spcBef>
            </a:pPr>
            <a:r>
              <a:rPr lang="en-US" sz="1600" dirty="0">
                <a:latin typeface="Courier New" charset="0"/>
                <a:cs typeface="Courier New" charset="0"/>
              </a:rPr>
              <a:t>public class Order implements Serializable {</a:t>
            </a:r>
          </a:p>
          <a:p>
            <a:pPr lvl="1">
              <a:spcBef>
                <a:spcPct val="20000"/>
              </a:spcBef>
            </a:pPr>
            <a:r>
              <a:rPr lang="en-US" sz="1600" dirty="0">
                <a:latin typeface="Courier New" charset="0"/>
                <a:cs typeface="Courier New" charset="0"/>
              </a:rPr>
              <a:t>  private static final long </a:t>
            </a:r>
            <a:r>
              <a:rPr lang="en-US" sz="1600" dirty="0" err="1">
                <a:latin typeface="Courier New" charset="0"/>
                <a:cs typeface="Courier New" charset="0"/>
              </a:rPr>
              <a:t>serialVersionUID</a:t>
            </a:r>
            <a:r>
              <a:rPr lang="en-US" sz="1600" dirty="0">
                <a:latin typeface="Courier New" charset="0"/>
                <a:cs typeface="Courier New" charset="0"/>
              </a:rPr>
              <a:t> = 1L;</a:t>
            </a:r>
          </a:p>
          <a:p>
            <a:pPr lvl="1">
              <a:spcBef>
                <a:spcPct val="20000"/>
              </a:spcBef>
            </a:pPr>
            <a:r>
              <a:rPr lang="en-US" sz="1600" dirty="0">
                <a:latin typeface="Courier New" charset="0"/>
                <a:cs typeface="Courier New" charset="0"/>
              </a:rPr>
              <a:t>  </a:t>
            </a:r>
            <a:r>
              <a:rPr lang="en-US" sz="1600" dirty="0">
                <a:solidFill>
                  <a:srgbClr val="FF0000"/>
                </a:solidFill>
                <a:latin typeface="Courier New" charset="0"/>
                <a:cs typeface="Courier New" charset="0"/>
              </a:rPr>
              <a:t>@Id</a:t>
            </a:r>
          </a:p>
          <a:p>
            <a:pPr lvl="1">
              <a:spcBef>
                <a:spcPct val="20000"/>
              </a:spcBef>
            </a:pPr>
            <a:r>
              <a:rPr lang="en-US" sz="1600" dirty="0">
                <a:solidFill>
                  <a:srgbClr val="FF0000"/>
                </a:solidFill>
                <a:latin typeface="Courier New" charset="0"/>
                <a:cs typeface="Courier New" charset="0"/>
              </a:rPr>
              <a:t>  @</a:t>
            </a:r>
            <a:r>
              <a:rPr lang="en-US" sz="1600" dirty="0" err="1">
                <a:solidFill>
                  <a:srgbClr val="FF0000"/>
                </a:solidFill>
                <a:latin typeface="Courier New" charset="0"/>
                <a:cs typeface="Courier New" charset="0"/>
              </a:rPr>
              <a:t>GeneratedValue</a:t>
            </a:r>
            <a:r>
              <a:rPr lang="en-US" sz="1600" dirty="0">
                <a:solidFill>
                  <a:srgbClr val="FF0000"/>
                </a:solidFill>
                <a:latin typeface="Courier New" charset="0"/>
                <a:cs typeface="Courier New" charset="0"/>
              </a:rPr>
              <a:t>(strategy=</a:t>
            </a:r>
            <a:r>
              <a:rPr lang="en-US" sz="1600" dirty="0" err="1">
                <a:solidFill>
                  <a:srgbClr val="FF0000"/>
                </a:solidFill>
                <a:latin typeface="Courier New" charset="0"/>
                <a:cs typeface="Courier New" charset="0"/>
              </a:rPr>
              <a:t>GenerationType.IDENTITY</a:t>
            </a:r>
            <a:r>
              <a:rPr lang="en-US" sz="1600" dirty="0">
                <a:solidFill>
                  <a:srgbClr val="FF0000"/>
                </a:solidFill>
                <a:latin typeface="Courier New" charset="0"/>
                <a:cs typeface="Courier New" charset="0"/>
              </a:rPr>
              <a:t>)</a:t>
            </a:r>
          </a:p>
          <a:p>
            <a:pPr lvl="1">
              <a:spcBef>
                <a:spcPct val="20000"/>
              </a:spcBef>
            </a:pPr>
            <a:r>
              <a:rPr lang="en-US" sz="1600" dirty="0">
                <a:latin typeface="Courier New" charset="0"/>
                <a:cs typeface="Courier New" charset="0"/>
              </a:rPr>
              <a:t>  private Long id;</a:t>
            </a:r>
          </a:p>
          <a:p>
            <a:pPr lvl="1">
              <a:spcBef>
                <a:spcPct val="20000"/>
              </a:spcBef>
            </a:pPr>
            <a:r>
              <a:rPr lang="en-US" sz="1600" dirty="0">
                <a:latin typeface="Courier New" charset="0"/>
                <a:cs typeface="Courier New" charset="0"/>
              </a:rPr>
              <a:t>  private Date </a:t>
            </a:r>
            <a:r>
              <a:rPr lang="en-US" sz="1600" dirty="0" err="1">
                <a:latin typeface="Courier New" charset="0"/>
                <a:cs typeface="Courier New" charset="0"/>
              </a:rPr>
              <a:t>placedAt</a:t>
            </a:r>
            <a:r>
              <a:rPr lang="en-US" sz="1600" dirty="0">
                <a:latin typeface="Courier New" charset="0"/>
                <a:cs typeface="Courier New" charset="0"/>
              </a:rPr>
              <a:t>;</a:t>
            </a:r>
          </a:p>
          <a:p>
            <a:pPr lvl="1">
              <a:spcBef>
                <a:spcPct val="20000"/>
              </a:spcBef>
            </a:pPr>
            <a:r>
              <a:rPr lang="en-US" sz="1600" dirty="0">
                <a:latin typeface="Courier New" charset="0"/>
                <a:cs typeface="Courier New" charset="0"/>
              </a:rPr>
              <a:t>  ...</a:t>
            </a:r>
          </a:p>
          <a:p>
            <a:pPr lvl="1">
              <a:spcBef>
                <a:spcPct val="20000"/>
              </a:spcBef>
            </a:pPr>
            <a:r>
              <a:rPr lang="en-US" sz="1600" dirty="0">
                <a:latin typeface="Courier New" charset="0"/>
                <a:cs typeface="Courier New" charset="0"/>
              </a:rPr>
              <a:t>  </a:t>
            </a:r>
            <a:r>
              <a:rPr lang="en-US" sz="1600" dirty="0">
                <a:solidFill>
                  <a:srgbClr val="FF0000"/>
                </a:solidFill>
                <a:latin typeface="Courier New" charset="0"/>
                <a:cs typeface="Courier New" charset="0"/>
              </a:rPr>
              <a:t>@</a:t>
            </a:r>
            <a:r>
              <a:rPr lang="en-US" sz="1600" dirty="0" err="1">
                <a:solidFill>
                  <a:srgbClr val="FF0000"/>
                </a:solidFill>
                <a:latin typeface="Courier New" charset="0"/>
                <a:cs typeface="Courier New" charset="0"/>
              </a:rPr>
              <a:t>ManyToMany</a:t>
            </a:r>
            <a:r>
              <a:rPr lang="en-US" sz="1600" dirty="0">
                <a:solidFill>
                  <a:srgbClr val="FF0000"/>
                </a:solidFill>
                <a:latin typeface="Courier New" charset="0"/>
                <a:cs typeface="Courier New" charset="0"/>
              </a:rPr>
              <a:t>(</a:t>
            </a:r>
            <a:r>
              <a:rPr lang="en-US" sz="1600" dirty="0" err="1">
                <a:solidFill>
                  <a:srgbClr val="FF0000"/>
                </a:solidFill>
                <a:latin typeface="Courier New" charset="0"/>
                <a:cs typeface="Courier New" charset="0"/>
              </a:rPr>
              <a:t>targetEntity</a:t>
            </a:r>
            <a:r>
              <a:rPr lang="en-US" sz="1600" dirty="0">
                <a:solidFill>
                  <a:srgbClr val="FF0000"/>
                </a:solidFill>
                <a:latin typeface="Courier New" charset="0"/>
                <a:cs typeface="Courier New" charset="0"/>
              </a:rPr>
              <a:t>=</a:t>
            </a:r>
            <a:r>
              <a:rPr lang="en-US" sz="1600" dirty="0" err="1">
                <a:solidFill>
                  <a:srgbClr val="FF0000"/>
                </a:solidFill>
                <a:latin typeface="Courier New" charset="0"/>
                <a:cs typeface="Courier New" charset="0"/>
              </a:rPr>
              <a:t>Taco.class</a:t>
            </a:r>
            <a:r>
              <a:rPr lang="en-US" sz="1600" dirty="0">
                <a:solidFill>
                  <a:srgbClr val="FF0000"/>
                </a:solidFill>
                <a:latin typeface="Courier New" charset="0"/>
                <a:cs typeface="Courier New" charset="0"/>
              </a:rPr>
              <a:t>)</a:t>
            </a:r>
          </a:p>
          <a:p>
            <a:pPr lvl="1">
              <a:spcBef>
                <a:spcPct val="20000"/>
              </a:spcBef>
            </a:pPr>
            <a:r>
              <a:rPr lang="en-US" sz="1600" dirty="0">
                <a:latin typeface="Courier New" charset="0"/>
                <a:cs typeface="Courier New" charset="0"/>
              </a:rPr>
              <a:t>  private List&lt;Taco&gt; tacos = new </a:t>
            </a:r>
            <a:r>
              <a:rPr lang="en-US" sz="1600" dirty="0" err="1">
                <a:latin typeface="Courier New" charset="0"/>
                <a:cs typeface="Courier New" charset="0"/>
              </a:rPr>
              <a:t>ArrayList</a:t>
            </a:r>
            <a:r>
              <a:rPr lang="en-US" sz="1600" dirty="0">
                <a:latin typeface="Courier New" charset="0"/>
                <a:cs typeface="Courier New" charset="0"/>
              </a:rPr>
              <a:t>&lt;&gt;();</a:t>
            </a:r>
          </a:p>
          <a:p>
            <a:pPr lvl="1">
              <a:spcBef>
                <a:spcPct val="20000"/>
              </a:spcBef>
            </a:pPr>
            <a:r>
              <a:rPr lang="en-US" sz="1600" dirty="0">
                <a:latin typeface="Courier New" charset="0"/>
                <a:cs typeface="Courier New" charset="0"/>
              </a:rPr>
              <a:t>  public void </a:t>
            </a:r>
            <a:r>
              <a:rPr lang="en-US" sz="1600" dirty="0" err="1">
                <a:latin typeface="Courier New" charset="0"/>
                <a:cs typeface="Courier New" charset="0"/>
              </a:rPr>
              <a:t>addDesign</a:t>
            </a:r>
            <a:r>
              <a:rPr lang="en-US" sz="1600" dirty="0">
                <a:latin typeface="Courier New" charset="0"/>
                <a:cs typeface="Courier New" charset="0"/>
              </a:rPr>
              <a:t>(Taco design){</a:t>
            </a:r>
            <a:r>
              <a:rPr lang="en-US" sz="1600" dirty="0" err="1">
                <a:latin typeface="Courier New" charset="0"/>
                <a:cs typeface="Courier New" charset="0"/>
              </a:rPr>
              <a:t>this.tacos.add</a:t>
            </a:r>
            <a:r>
              <a:rPr lang="en-US" sz="1600" dirty="0">
                <a:latin typeface="Courier New" charset="0"/>
                <a:cs typeface="Courier New" charset="0"/>
              </a:rPr>
              <a:t>(design);}</a:t>
            </a:r>
          </a:p>
          <a:p>
            <a:pPr lvl="1">
              <a:spcBef>
                <a:spcPct val="20000"/>
              </a:spcBef>
            </a:pPr>
            <a:r>
              <a:rPr lang="en-US" sz="1600" dirty="0">
                <a:latin typeface="Courier New" charset="0"/>
                <a:cs typeface="Courier New" charset="0"/>
              </a:rPr>
              <a:t>  </a:t>
            </a:r>
            <a:r>
              <a:rPr lang="en-US" sz="1600" dirty="0">
                <a:solidFill>
                  <a:srgbClr val="FF0000"/>
                </a:solidFill>
                <a:latin typeface="Courier New" charset="0"/>
                <a:cs typeface="Courier New" charset="0"/>
              </a:rPr>
              <a:t>@</a:t>
            </a:r>
            <a:r>
              <a:rPr lang="en-US" sz="1600" dirty="0" err="1">
                <a:solidFill>
                  <a:srgbClr val="FF0000"/>
                </a:solidFill>
                <a:latin typeface="Courier New" charset="0"/>
                <a:cs typeface="Courier New" charset="0"/>
              </a:rPr>
              <a:t>PrePersist</a:t>
            </a:r>
            <a:endParaRPr lang="en-US" sz="1600" dirty="0">
              <a:solidFill>
                <a:srgbClr val="FF0000"/>
              </a:solidFill>
              <a:latin typeface="Courier New" charset="0"/>
              <a:cs typeface="Courier New" charset="0"/>
            </a:endParaRPr>
          </a:p>
          <a:p>
            <a:pPr lvl="1">
              <a:spcBef>
                <a:spcPct val="20000"/>
              </a:spcBef>
            </a:pPr>
            <a:r>
              <a:rPr lang="en-US" sz="1600" dirty="0">
                <a:latin typeface="Courier New" charset="0"/>
                <a:cs typeface="Courier New" charset="0"/>
              </a:rPr>
              <a:t>  void </a:t>
            </a:r>
            <a:r>
              <a:rPr lang="en-US" sz="1600" dirty="0" err="1">
                <a:latin typeface="Courier New" charset="0"/>
                <a:cs typeface="Courier New" charset="0"/>
              </a:rPr>
              <a:t>placedAt</a:t>
            </a:r>
            <a:r>
              <a:rPr lang="en-US" sz="1600" dirty="0">
                <a:latin typeface="Courier New" charset="0"/>
                <a:cs typeface="Courier New" charset="0"/>
              </a:rPr>
              <a:t>() {</a:t>
            </a:r>
          </a:p>
          <a:p>
            <a:pPr lvl="1">
              <a:spcBef>
                <a:spcPct val="20000"/>
              </a:spcBef>
            </a:pPr>
            <a:r>
              <a:rPr lang="en-US" sz="1600" dirty="0">
                <a:latin typeface="Courier New" charset="0"/>
                <a:cs typeface="Courier New" charset="0"/>
              </a:rPr>
              <a:t>    </a:t>
            </a:r>
            <a:r>
              <a:rPr lang="en-US" sz="1600" dirty="0" err="1">
                <a:latin typeface="Courier New" charset="0"/>
                <a:cs typeface="Courier New" charset="0"/>
              </a:rPr>
              <a:t>this.placedAt</a:t>
            </a:r>
            <a:r>
              <a:rPr lang="en-US" sz="1600" dirty="0">
                <a:latin typeface="Courier New" charset="0"/>
                <a:cs typeface="Courier New" charset="0"/>
              </a:rPr>
              <a:t> = new Date();</a:t>
            </a:r>
          </a:p>
          <a:p>
            <a:pPr lvl="1">
              <a:spcBef>
                <a:spcPct val="20000"/>
              </a:spcBef>
            </a:pPr>
            <a:r>
              <a:rPr lang="en-US" sz="1600" dirty="0">
                <a:latin typeface="Courier New" charset="0"/>
                <a:cs typeface="Courier New" charset="0"/>
              </a:rPr>
              <a:t>  }</a:t>
            </a:r>
          </a:p>
          <a:p>
            <a:pPr lvl="1">
              <a:spcBef>
                <a:spcPct val="20000"/>
              </a:spcBef>
            </a:pPr>
            <a:r>
              <a:rPr lang="en-US" sz="1600" dirty="0">
                <a:latin typeface="Courier New" charset="0"/>
                <a:cs typeface="Courier New" charset="0"/>
              </a:rPr>
              <a:t>} </a:t>
            </a:r>
          </a:p>
        </p:txBody>
      </p:sp>
    </p:spTree>
    <p:extLst>
      <p:ext uri="{BB962C8B-B14F-4D97-AF65-F5344CB8AC3E}">
        <p14:creationId xmlns:p14="http://schemas.microsoft.com/office/powerpoint/2010/main" val="382953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9E6CC61-1CE4-5C4C-B138-481E068DCF3E}" type="slidenum">
              <a:rPr lang="en-US" sz="1000"/>
              <a:pPr algn="r"/>
              <a:t>12</a:t>
            </a:fld>
            <a:endParaRPr lang="en-US" sz="1000"/>
          </a:p>
        </p:txBody>
      </p:sp>
      <p:sp>
        <p:nvSpPr>
          <p:cNvPr id="47106" name="TextBox 6"/>
          <p:cNvSpPr txBox="1">
            <a:spLocks noChangeArrowheads="1"/>
          </p:cNvSpPr>
          <p:nvPr/>
        </p:nvSpPr>
        <p:spPr bwMode="auto">
          <a:xfrm>
            <a:off x="685800" y="304800"/>
            <a:ext cx="46085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Khai báo các lớp Repositories</a:t>
            </a:r>
            <a:endParaRPr lang="en-US" sz="2400" b="1">
              <a:solidFill>
                <a:schemeClr val="accent2"/>
              </a:solidFill>
              <a:latin typeface="Arial" charset="0"/>
              <a:cs typeface="Arial" charset="0"/>
            </a:endParaRPr>
          </a:p>
        </p:txBody>
      </p:sp>
      <p:sp>
        <p:nvSpPr>
          <p:cNvPr id="47107" name="TextBox 1"/>
          <p:cNvSpPr txBox="1">
            <a:spLocks noChangeArrowheads="1"/>
          </p:cNvSpPr>
          <p:nvPr/>
        </p:nvSpPr>
        <p:spPr bwMode="auto">
          <a:xfrm>
            <a:off x="685800" y="909638"/>
            <a:ext cx="8153400" cy="56200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Kế thừa giao diện CrudRepository: Giao diện này khai báo các phương thức thực hiện các thao tác cơ bản như create, read, update, delete ...</a:t>
            </a:r>
          </a:p>
          <a:p>
            <a:pPr marL="342900" indent="-342900">
              <a:lnSpc>
                <a:spcPct val="120000"/>
              </a:lnSpc>
              <a:spcBef>
                <a:spcPts val="600"/>
              </a:spcBef>
              <a:buFontTx/>
              <a:buChar char="-"/>
            </a:pPr>
            <a:r>
              <a:rPr lang="vi-VN" sz="2400">
                <a:latin typeface="Arial" charset="0"/>
                <a:cs typeface="Arial" charset="0"/>
              </a:rPr>
              <a:t>Không cần viết các lớp thực thi, vì SpringBoot sẽ tự động tạo các đối tượng thực thi cho các repositories</a:t>
            </a:r>
          </a:p>
          <a:p>
            <a:pPr marL="342900" indent="-342900">
              <a:lnSpc>
                <a:spcPct val="120000"/>
              </a:lnSpc>
              <a:spcBef>
                <a:spcPts val="600"/>
              </a:spcBef>
              <a:buFontTx/>
              <a:buChar char="-"/>
            </a:pPr>
            <a:r>
              <a:rPr lang="vi-VN" sz="2400">
                <a:latin typeface="Arial" charset="0"/>
                <a:cs typeface="Arial" charset="0"/>
              </a:rPr>
              <a:t>Cần có 2 tham số là kiểu thực thể và kiểu của thuộc tính khoá.</a:t>
            </a:r>
          </a:p>
          <a:p>
            <a:pPr lvl="1">
              <a:spcBef>
                <a:spcPct val="20000"/>
              </a:spcBef>
            </a:pPr>
            <a:r>
              <a:rPr lang="en-US" sz="1800">
                <a:latin typeface="Courier New" charset="0"/>
                <a:cs typeface="Courier New" charset="0"/>
              </a:rPr>
              <a:t>package tacos.data;</a:t>
            </a:r>
          </a:p>
          <a:p>
            <a:pPr lvl="1">
              <a:spcBef>
                <a:spcPct val="20000"/>
              </a:spcBef>
            </a:pPr>
            <a:r>
              <a:rPr lang="en-US" sz="1800">
                <a:latin typeface="Courier New" charset="0"/>
                <a:cs typeface="Courier New" charset="0"/>
              </a:rPr>
              <a:t>import org.springframework.data.repository.CrudRepository;</a:t>
            </a:r>
          </a:p>
          <a:p>
            <a:pPr lvl="1">
              <a:spcBef>
                <a:spcPct val="20000"/>
              </a:spcBef>
            </a:pPr>
            <a:r>
              <a:rPr lang="en-US" sz="1800">
                <a:latin typeface="Courier New" charset="0"/>
                <a:cs typeface="Courier New" charset="0"/>
              </a:rPr>
              <a:t>import tacos.Ingredient;</a:t>
            </a:r>
          </a:p>
          <a:p>
            <a:pPr lvl="1">
              <a:spcBef>
                <a:spcPct val="20000"/>
              </a:spcBef>
            </a:pPr>
            <a:r>
              <a:rPr lang="en-US" sz="1800">
                <a:latin typeface="Courier New" charset="0"/>
                <a:cs typeface="Courier New" charset="0"/>
              </a:rPr>
              <a:t>public interface IngredientRepository</a:t>
            </a:r>
          </a:p>
          <a:p>
            <a:pPr lvl="1">
              <a:spcBef>
                <a:spcPct val="20000"/>
              </a:spcBef>
            </a:pPr>
            <a:r>
              <a:rPr lang="en-US" sz="1800">
                <a:latin typeface="Courier New" charset="0"/>
                <a:cs typeface="Courier New" charset="0"/>
              </a:rPr>
              <a:t>         extends CrudRepository&lt;</a:t>
            </a:r>
            <a:r>
              <a:rPr lang="en-US" sz="1800">
                <a:solidFill>
                  <a:srgbClr val="FF0000"/>
                </a:solidFill>
                <a:latin typeface="Courier New" charset="0"/>
                <a:cs typeface="Courier New" charset="0"/>
              </a:rPr>
              <a:t>Ingredient, String</a:t>
            </a:r>
            <a:r>
              <a:rPr lang="en-US" sz="1800">
                <a:latin typeface="Courier New" charset="0"/>
                <a:cs typeface="Courier New" charset="0"/>
              </a:rPr>
              <a:t>&gt; {</a:t>
            </a:r>
          </a:p>
          <a:p>
            <a:pPr lvl="1">
              <a:spcBef>
                <a:spcPct val="20000"/>
              </a:spcBef>
            </a:pPr>
            <a:r>
              <a:rPr lang="en-US" sz="1800">
                <a:latin typeface="Courier New" charset="0"/>
                <a:cs typeface="Courier New"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98D17954-8FBD-E640-B6B8-28D2E65C4B59}" type="slidenum">
              <a:rPr lang="en-US" sz="1000"/>
              <a:pPr algn="r"/>
              <a:t>13</a:t>
            </a:fld>
            <a:endParaRPr lang="en-US" sz="1000"/>
          </a:p>
        </p:txBody>
      </p:sp>
      <p:sp>
        <p:nvSpPr>
          <p:cNvPr id="48130" name="TextBox 6"/>
          <p:cNvSpPr txBox="1">
            <a:spLocks noChangeArrowheads="1"/>
          </p:cNvSpPr>
          <p:nvPr/>
        </p:nvSpPr>
        <p:spPr bwMode="auto">
          <a:xfrm>
            <a:off x="685800" y="304800"/>
            <a:ext cx="43005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Gắn vào các lớp Controllers</a:t>
            </a:r>
            <a:endParaRPr lang="en-US" sz="2400" b="1">
              <a:solidFill>
                <a:schemeClr val="accent2"/>
              </a:solidFill>
              <a:latin typeface="Arial" charset="0"/>
              <a:cs typeface="Arial" charset="0"/>
            </a:endParaRPr>
          </a:p>
        </p:txBody>
      </p:sp>
      <p:sp>
        <p:nvSpPr>
          <p:cNvPr id="48131" name="TextBox 1"/>
          <p:cNvSpPr txBox="1">
            <a:spLocks noChangeArrowheads="1"/>
          </p:cNvSpPr>
          <p:nvPr/>
        </p:nvSpPr>
        <p:spPr bwMode="auto">
          <a:xfrm>
            <a:off x="533400" y="909638"/>
            <a:ext cx="8305800" cy="60016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Cuối cùng, chỉ cần gắn các repositories vào các lớp controller:</a:t>
            </a:r>
          </a:p>
          <a:p>
            <a:pPr lvl="1">
              <a:spcBef>
                <a:spcPct val="20000"/>
              </a:spcBef>
            </a:pPr>
            <a:r>
              <a:rPr lang="en-US" sz="1500">
                <a:latin typeface="Courier New" charset="0"/>
                <a:cs typeface="Courier New" charset="0"/>
              </a:rPr>
              <a:t>public class DesignTacoController {</a:t>
            </a:r>
          </a:p>
          <a:p>
            <a:pPr lvl="1">
              <a:spcBef>
                <a:spcPct val="20000"/>
              </a:spcBef>
            </a:pPr>
            <a:r>
              <a:rPr lang="en-US" sz="1500">
                <a:latin typeface="Courier New" charset="0"/>
                <a:cs typeface="Courier New" charset="0"/>
              </a:rPr>
              <a:t>   </a:t>
            </a:r>
            <a:r>
              <a:rPr lang="en-US" sz="1500">
                <a:solidFill>
                  <a:srgbClr val="FF0000"/>
                </a:solidFill>
                <a:latin typeface="Courier New" charset="0"/>
                <a:cs typeface="Courier New" charset="0"/>
              </a:rPr>
              <a:t>private final IngredientRepository ingredientRepo;</a:t>
            </a:r>
          </a:p>
          <a:p>
            <a:pPr lvl="1">
              <a:spcBef>
                <a:spcPct val="20000"/>
              </a:spcBef>
            </a:pPr>
            <a:r>
              <a:rPr lang="en-US" sz="1500">
                <a:solidFill>
                  <a:srgbClr val="FF0000"/>
                </a:solidFill>
                <a:latin typeface="Courier New" charset="0"/>
                <a:cs typeface="Courier New" charset="0"/>
              </a:rPr>
              <a:t>   private final TacoRepository tacoRepo;</a:t>
            </a:r>
          </a:p>
          <a:p>
            <a:pPr lvl="1">
              <a:spcBef>
                <a:spcPct val="20000"/>
              </a:spcBef>
            </a:pPr>
            <a:r>
              <a:rPr lang="en-US" sz="1500">
                <a:solidFill>
                  <a:srgbClr val="FF0000"/>
                </a:solidFill>
                <a:latin typeface="Courier New" charset="0"/>
                <a:cs typeface="Courier New" charset="0"/>
              </a:rPr>
              <a:t>   @Autowired</a:t>
            </a:r>
          </a:p>
          <a:p>
            <a:pPr lvl="1">
              <a:spcBef>
                <a:spcPct val="20000"/>
              </a:spcBef>
            </a:pPr>
            <a:r>
              <a:rPr lang="en-US" sz="1500">
                <a:solidFill>
                  <a:srgbClr val="FF0000"/>
                </a:solidFill>
                <a:latin typeface="Courier New" charset="0"/>
                <a:cs typeface="Courier New" charset="0"/>
              </a:rPr>
              <a:t>   public DesignTacoController(IngredientRepository ingredientRepo, 		TacoRepository   tacoRepo) {</a:t>
            </a:r>
          </a:p>
          <a:p>
            <a:pPr lvl="1">
              <a:spcBef>
                <a:spcPct val="20000"/>
              </a:spcBef>
            </a:pPr>
            <a:r>
              <a:rPr lang="en-US" sz="1500">
                <a:solidFill>
                  <a:srgbClr val="FF0000"/>
                </a:solidFill>
                <a:latin typeface="Courier New" charset="0"/>
                <a:cs typeface="Courier New" charset="0"/>
              </a:rPr>
              <a:t>      this.ingredientRepo = ingredientRepo;</a:t>
            </a:r>
          </a:p>
          <a:p>
            <a:pPr lvl="1">
              <a:spcBef>
                <a:spcPct val="20000"/>
              </a:spcBef>
            </a:pPr>
            <a:r>
              <a:rPr lang="en-US" sz="1500">
                <a:solidFill>
                  <a:srgbClr val="FF0000"/>
                </a:solidFill>
                <a:latin typeface="Courier New" charset="0"/>
                <a:cs typeface="Courier New" charset="0"/>
              </a:rPr>
              <a:t>      this.tacoRepo = tacoRepo;</a:t>
            </a:r>
          </a:p>
          <a:p>
            <a:pPr lvl="1">
              <a:spcBef>
                <a:spcPct val="20000"/>
              </a:spcBef>
            </a:pPr>
            <a:r>
              <a:rPr lang="vi-VN" sz="1500">
                <a:solidFill>
                  <a:srgbClr val="FF0000"/>
                </a:solidFill>
                <a:latin typeface="Courier New" charset="0"/>
                <a:cs typeface="Courier New" charset="0"/>
              </a:rPr>
              <a:t>   </a:t>
            </a:r>
            <a:r>
              <a:rPr lang="mr-IN" sz="1500">
                <a:solidFill>
                  <a:srgbClr val="FF0000"/>
                </a:solidFill>
                <a:latin typeface="Courier New" charset="0"/>
                <a:cs typeface="Courier New" charset="0"/>
              </a:rPr>
              <a:t>}</a:t>
            </a:r>
            <a:endParaRPr lang="vi-VN" sz="1500">
              <a:solidFill>
                <a:srgbClr val="FF0000"/>
              </a:solidFill>
              <a:latin typeface="Courier New" charset="0"/>
              <a:cs typeface="Courier New" charset="0"/>
            </a:endParaRPr>
          </a:p>
          <a:p>
            <a:pPr marL="342900" indent="-342900">
              <a:spcBef>
                <a:spcPct val="20000"/>
              </a:spcBef>
            </a:pPr>
            <a:r>
              <a:rPr lang="en-US" sz="1500">
                <a:latin typeface="Courier New" charset="0"/>
                <a:cs typeface="Courier New" charset="0"/>
              </a:rPr>
              <a:t>	    @ModelAttribute</a:t>
            </a:r>
          </a:p>
          <a:p>
            <a:pPr marL="342900" indent="-342900">
              <a:spcBef>
                <a:spcPct val="20000"/>
              </a:spcBef>
            </a:pPr>
            <a:r>
              <a:rPr lang="en-US" sz="1500">
                <a:latin typeface="Courier New" charset="0"/>
                <a:cs typeface="Courier New" charset="0"/>
              </a:rPr>
              <a:t>       public void addIngredientsToModel(Model model) {</a:t>
            </a:r>
          </a:p>
          <a:p>
            <a:pPr marL="342900" indent="-342900">
              <a:spcBef>
                <a:spcPct val="20000"/>
              </a:spcBef>
            </a:pPr>
            <a:r>
              <a:rPr lang="en-US" sz="1500">
                <a:latin typeface="Courier New" charset="0"/>
                <a:cs typeface="Courier New" charset="0"/>
              </a:rPr>
              <a:t>		</a:t>
            </a:r>
            <a:r>
              <a:rPr lang="en-US" sz="1500">
                <a:solidFill>
                  <a:srgbClr val="FF0000"/>
                </a:solidFill>
                <a:latin typeface="Courier New" charset="0"/>
                <a:cs typeface="Courier New" charset="0"/>
              </a:rPr>
              <a:t>List&lt;Ingredient&gt; ingredients =  	(List&lt;Ingredient&gt;)ingredientRepo.findAll();</a:t>
            </a:r>
          </a:p>
          <a:p>
            <a:pPr marL="342900" indent="-342900">
              <a:spcBef>
                <a:spcPct val="20000"/>
              </a:spcBef>
            </a:pPr>
            <a:r>
              <a:rPr lang="en-US" sz="1500">
                <a:latin typeface="Courier New" charset="0"/>
                <a:cs typeface="Courier New" charset="0"/>
              </a:rPr>
              <a:t>		...</a:t>
            </a:r>
          </a:p>
          <a:p>
            <a:r>
              <a:rPr lang="en-US" sz="1500">
                <a:latin typeface="Courier New"/>
                <a:cs typeface="Courier New"/>
              </a:rPr>
              <a:t>	@PostMapping</a:t>
            </a:r>
          </a:p>
          <a:p>
            <a:r>
              <a:rPr lang="en-US" sz="1500">
                <a:latin typeface="Courier New"/>
                <a:cs typeface="Courier New"/>
              </a:rPr>
              <a:t>	public String processDesign(Taco taco) {</a:t>
            </a:r>
          </a:p>
          <a:p>
            <a:r>
              <a:rPr lang="en-US" sz="1500">
                <a:latin typeface="Courier New"/>
                <a:cs typeface="Courier New"/>
              </a:rPr>
              <a:t>		// Save the taco design...</a:t>
            </a:r>
          </a:p>
          <a:p>
            <a:r>
              <a:rPr lang="mr-IN" sz="1500">
                <a:latin typeface="Courier New"/>
                <a:cs typeface="Courier New"/>
              </a:rPr>
              <a:t>	</a:t>
            </a:r>
            <a:r>
              <a:rPr lang="en-US" sz="1500">
                <a:latin typeface="Courier New"/>
                <a:cs typeface="Courier New"/>
              </a:rPr>
              <a:t>	</a:t>
            </a:r>
            <a:r>
              <a:rPr lang="mr-IN" sz="1500">
                <a:solidFill>
                  <a:srgbClr val="FF0000"/>
                </a:solidFill>
                <a:latin typeface="Courier New"/>
                <a:cs typeface="Courier New"/>
              </a:rPr>
              <a:t>tacoRepo.save(taco);</a:t>
            </a:r>
          </a:p>
          <a:p>
            <a:r>
              <a:rPr lang="en-US" sz="1500">
                <a:latin typeface="Courier New"/>
                <a:cs typeface="Courier New"/>
              </a:rPr>
              <a:t>		return "redirect:/orders/current";</a:t>
            </a:r>
          </a:p>
          <a:p>
            <a:r>
              <a:rPr lang="en-US" sz="1500">
                <a:latin typeface="Courier New"/>
                <a:cs typeface="Courier New"/>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98D17954-8FBD-E640-B6B8-28D2E65C4B59}" type="slidenum">
              <a:rPr lang="en-US" sz="1000"/>
              <a:pPr algn="r"/>
              <a:t>14</a:t>
            </a:fld>
            <a:endParaRPr lang="en-US" sz="1000"/>
          </a:p>
        </p:txBody>
      </p:sp>
      <p:sp>
        <p:nvSpPr>
          <p:cNvPr id="48130" name="TextBox 6"/>
          <p:cNvSpPr txBox="1">
            <a:spLocks noChangeArrowheads="1"/>
          </p:cNvSpPr>
          <p:nvPr/>
        </p:nvSpPr>
        <p:spPr bwMode="auto">
          <a:xfrm>
            <a:off x="685800" y="304800"/>
            <a:ext cx="43005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Gắn vào các lớp Controllers</a:t>
            </a:r>
            <a:endParaRPr lang="en-US" sz="2400" b="1">
              <a:solidFill>
                <a:schemeClr val="accent2"/>
              </a:solidFill>
              <a:latin typeface="Arial" charset="0"/>
              <a:cs typeface="Arial" charset="0"/>
            </a:endParaRPr>
          </a:p>
        </p:txBody>
      </p:sp>
      <p:sp>
        <p:nvSpPr>
          <p:cNvPr id="48131" name="TextBox 1"/>
          <p:cNvSpPr txBox="1">
            <a:spLocks noChangeArrowheads="1"/>
          </p:cNvSpPr>
          <p:nvPr/>
        </p:nvSpPr>
        <p:spPr bwMode="auto">
          <a:xfrm>
            <a:off x="533400" y="990600"/>
            <a:ext cx="8305800" cy="35394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1600">
                <a:latin typeface="Courier New"/>
                <a:cs typeface="Courier New"/>
              </a:rPr>
              <a:t>public class OrderController {</a:t>
            </a:r>
          </a:p>
          <a:p>
            <a:r>
              <a:rPr lang="en-US" sz="1600">
                <a:latin typeface="Courier New"/>
                <a:cs typeface="Courier New"/>
              </a:rPr>
              <a:t>	</a:t>
            </a:r>
            <a:r>
              <a:rPr lang="en-US" sz="1600">
                <a:solidFill>
                  <a:srgbClr val="FF0000"/>
                </a:solidFill>
                <a:latin typeface="Courier New"/>
                <a:cs typeface="Courier New"/>
              </a:rPr>
              <a:t>private final OrderRepository orderRepo;</a:t>
            </a:r>
          </a:p>
          <a:p>
            <a:r>
              <a:rPr lang="pl-PL" sz="1600">
                <a:solidFill>
                  <a:srgbClr val="FF0000"/>
                </a:solidFill>
                <a:latin typeface="Courier New"/>
                <a:cs typeface="Courier New"/>
              </a:rPr>
              <a:t>	@Autowired</a:t>
            </a:r>
          </a:p>
          <a:p>
            <a:r>
              <a:rPr lang="en-US" sz="1600">
                <a:solidFill>
                  <a:srgbClr val="FF0000"/>
                </a:solidFill>
                <a:latin typeface="Courier New"/>
                <a:cs typeface="Courier New"/>
              </a:rPr>
              <a:t>	public OrderController(OrderRepository orderRepo) {</a:t>
            </a:r>
          </a:p>
          <a:p>
            <a:r>
              <a:rPr lang="en-US" sz="1600">
                <a:solidFill>
                  <a:srgbClr val="FF0000"/>
                </a:solidFill>
                <a:latin typeface="Courier New"/>
                <a:cs typeface="Courier New"/>
              </a:rPr>
              <a:t>		this.orderRepo = orderRepo;</a:t>
            </a:r>
          </a:p>
          <a:p>
            <a:r>
              <a:rPr lang="en-US" sz="1600">
                <a:solidFill>
                  <a:srgbClr val="FF0000"/>
                </a:solidFill>
                <a:latin typeface="Courier New"/>
                <a:cs typeface="Courier New"/>
              </a:rPr>
              <a:t>	}</a:t>
            </a:r>
          </a:p>
          <a:p>
            <a:r>
              <a:rPr lang="en-US" sz="1600">
                <a:latin typeface="Courier New"/>
                <a:cs typeface="Courier New"/>
              </a:rPr>
              <a:t>	</a:t>
            </a:r>
          </a:p>
          <a:p>
            <a:r>
              <a:rPr lang="mr-IN" sz="1600">
                <a:latin typeface="Courier New"/>
                <a:cs typeface="Courier New"/>
              </a:rPr>
              <a:t>	</a:t>
            </a:r>
            <a:r>
              <a:rPr lang="en-US" sz="1600">
                <a:latin typeface="Courier New"/>
                <a:cs typeface="Courier New"/>
              </a:rPr>
              <a:t>...</a:t>
            </a:r>
          </a:p>
          <a:p>
            <a:r>
              <a:rPr lang="en-US" sz="1600">
                <a:latin typeface="Courier New"/>
                <a:cs typeface="Courier New"/>
              </a:rPr>
              <a:t>	</a:t>
            </a:r>
          </a:p>
          <a:p>
            <a:r>
              <a:rPr lang="en-US" sz="1600">
                <a:latin typeface="Courier New"/>
                <a:cs typeface="Courier New"/>
              </a:rPr>
              <a:t>	@PostMapping</a:t>
            </a:r>
          </a:p>
          <a:p>
            <a:r>
              <a:rPr lang="en-US" sz="1600">
                <a:latin typeface="Courier New"/>
                <a:cs typeface="Courier New"/>
              </a:rPr>
              <a:t>    	public String processOrder(Order order) {</a:t>
            </a:r>
          </a:p>
          <a:p>
            <a:r>
              <a:rPr lang="mr-IN" sz="1600">
                <a:solidFill>
                  <a:srgbClr val="FF0000"/>
                </a:solidFill>
                <a:latin typeface="Courier New"/>
                <a:cs typeface="Courier New"/>
              </a:rPr>
              <a:t>		orderRepo.save(order);</a:t>
            </a:r>
          </a:p>
          <a:p>
            <a:r>
              <a:rPr lang="mr-IN" sz="1600">
                <a:latin typeface="Courier New"/>
                <a:cs typeface="Courier New"/>
              </a:rPr>
              <a:t>		return "redirect:/";</a:t>
            </a:r>
            <a:endParaRPr lang="en-US" sz="1600">
              <a:latin typeface="Courier New"/>
              <a:cs typeface="Courier New"/>
            </a:endParaRPr>
          </a:p>
          <a:p>
            <a:r>
              <a:rPr lang="en-US" sz="1600">
                <a:latin typeface="Courier New"/>
                <a:cs typeface="Courier New"/>
              </a:rPr>
              <a:t>	}</a:t>
            </a:r>
          </a:p>
        </p:txBody>
      </p:sp>
    </p:spTree>
    <p:extLst>
      <p:ext uri="{BB962C8B-B14F-4D97-AF65-F5344CB8AC3E}">
        <p14:creationId xmlns:p14="http://schemas.microsoft.com/office/powerpoint/2010/main" val="343233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98D17954-8FBD-E640-B6B8-28D2E65C4B59}" type="slidenum">
              <a:rPr lang="en-US" sz="1000"/>
              <a:pPr algn="r"/>
              <a:t>15</a:t>
            </a:fld>
            <a:endParaRPr lang="en-US" sz="1000"/>
          </a:p>
        </p:txBody>
      </p:sp>
      <p:sp>
        <p:nvSpPr>
          <p:cNvPr id="48130" name="TextBox 6"/>
          <p:cNvSpPr txBox="1">
            <a:spLocks noChangeArrowheads="1"/>
          </p:cNvSpPr>
          <p:nvPr/>
        </p:nvSpPr>
        <p:spPr bwMode="auto">
          <a:xfrm>
            <a:off x="685800" y="304800"/>
            <a:ext cx="16496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Tạo CSDL</a:t>
            </a:r>
            <a:endParaRPr lang="en-US" sz="2400" b="1">
              <a:solidFill>
                <a:schemeClr val="accent2"/>
              </a:solidFill>
              <a:latin typeface="Arial" charset="0"/>
              <a:cs typeface="Arial" charset="0"/>
            </a:endParaRPr>
          </a:p>
        </p:txBody>
      </p:sp>
      <p:sp>
        <p:nvSpPr>
          <p:cNvPr id="48131" name="TextBox 1"/>
          <p:cNvSpPr txBox="1">
            <a:spLocks noChangeArrowheads="1"/>
          </p:cNvSpPr>
          <p:nvPr/>
        </p:nvSpPr>
        <p:spPr bwMode="auto">
          <a:xfrm>
            <a:off x="457200" y="1012817"/>
            <a:ext cx="8458200" cy="5318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 typeface="Arial"/>
              <a:buChar char="•"/>
            </a:pPr>
            <a:r>
              <a:rPr lang="vi-VN" sz="2400">
                <a:latin typeface="Arial" charset="0"/>
                <a:cs typeface="Arial" charset="0"/>
              </a:rPr>
              <a:t>Tạo tự động: Sử dụng các thiết lập sau trong file application.properties, hibernate sẽ tự động tạo bảng theo tên lớp mô hình và các thuộc tính của lớp</a:t>
            </a:r>
          </a:p>
          <a:p>
            <a:pPr lvl="1">
              <a:lnSpc>
                <a:spcPct val="120000"/>
              </a:lnSpc>
            </a:pPr>
            <a:r>
              <a:rPr lang="nb-NO" sz="1600">
                <a:latin typeface="Courier New"/>
                <a:cs typeface="Courier New"/>
              </a:rPr>
              <a:t>spring.jpa.database-platform=org.hibernate.dialect.MySQL8Dialect</a:t>
            </a:r>
            <a:endParaRPr lang="ro-RO" sz="1600">
              <a:latin typeface="Courier New"/>
              <a:cs typeface="Courier New"/>
            </a:endParaRPr>
          </a:p>
          <a:p>
            <a:pPr lvl="1">
              <a:lnSpc>
                <a:spcPct val="120000"/>
              </a:lnSpc>
            </a:pPr>
            <a:r>
              <a:rPr lang="ro-RO" sz="1800">
                <a:latin typeface="Courier New"/>
                <a:cs typeface="Courier New"/>
              </a:rPr>
              <a:t>spring.jpa.generate-ddl=true</a:t>
            </a:r>
          </a:p>
          <a:p>
            <a:pPr lvl="1">
              <a:lnSpc>
                <a:spcPct val="120000"/>
              </a:lnSpc>
            </a:pPr>
            <a:r>
              <a:rPr lang="ro-RO" sz="1800">
                <a:latin typeface="Courier New"/>
                <a:cs typeface="Courier New"/>
              </a:rPr>
              <a:t>spring.jpa.hibernate.ddl-auto=update</a:t>
            </a:r>
            <a:endParaRPr lang="vi-VN" sz="1800">
              <a:latin typeface="Courier New"/>
              <a:cs typeface="Courier New"/>
            </a:endParaRPr>
          </a:p>
          <a:p>
            <a:pPr marL="742950" lvl="1" indent="-342900">
              <a:lnSpc>
                <a:spcPct val="120000"/>
              </a:lnSpc>
              <a:buFont typeface="Arial"/>
              <a:buChar char="•"/>
            </a:pPr>
            <a:r>
              <a:rPr lang="vi-VN" sz="2200">
                <a:latin typeface="Arial" charset="0"/>
                <a:cs typeface="Arial" charset="0"/>
              </a:rPr>
              <a:t>Các chế độ ddl-auto: create | update | none </a:t>
            </a:r>
          </a:p>
          <a:p>
            <a:pPr marL="342900" indent="-342900">
              <a:lnSpc>
                <a:spcPct val="120000"/>
              </a:lnSpc>
              <a:buFont typeface="Arial"/>
              <a:buChar char="•"/>
            </a:pPr>
            <a:r>
              <a:rPr lang="vi-VN" sz="2400">
                <a:latin typeface="Arial" charset="0"/>
                <a:cs typeface="Arial" charset="0"/>
              </a:rPr>
              <a:t>Tạo thủ công hoặc dùng script</a:t>
            </a:r>
          </a:p>
          <a:p>
            <a:pPr marL="742950" lvl="1" indent="-342900">
              <a:lnSpc>
                <a:spcPct val="120000"/>
              </a:lnSpc>
              <a:buFont typeface="Arial"/>
              <a:buChar char="•"/>
            </a:pPr>
            <a:r>
              <a:rPr lang="vi-VN" sz="2200">
                <a:latin typeface="Arial" charset="0"/>
                <a:cs typeface="Arial" charset="0"/>
              </a:rPr>
              <a:t>Mặc định tên lớp sẽ trùng tên bảng, tên thuộc tính sẽ trùng tên trường trong CSDL. Nếu muốn khác tên cần thêm chú giải @Table(tên_bảng) hoặc @Field(tên_trường)</a:t>
            </a:r>
          </a:p>
          <a:p>
            <a:pPr marL="742950" lvl="1" indent="-342900">
              <a:lnSpc>
                <a:spcPct val="120000"/>
              </a:lnSpc>
              <a:buFont typeface="Arial"/>
              <a:buChar char="•"/>
            </a:pPr>
            <a:r>
              <a:rPr lang="vi-VN" sz="2200">
                <a:latin typeface="Arial" charset="0"/>
                <a:cs typeface="Arial" charset="0"/>
              </a:rPr>
              <a:t>Ngoài ra có một số quy tắc khác về tự động chuyển đổi tên</a:t>
            </a:r>
          </a:p>
          <a:p>
            <a:endParaRPr lang="en-US" sz="1600">
              <a:latin typeface="Courier New"/>
              <a:cs typeface="Courier New"/>
            </a:endParaRPr>
          </a:p>
          <a:p>
            <a:endParaRPr lang="en-US" sz="1400">
              <a:latin typeface="Courier New"/>
              <a:cs typeface="Courier New"/>
            </a:endParaRPr>
          </a:p>
        </p:txBody>
      </p:sp>
    </p:spTree>
    <p:extLst>
      <p:ext uri="{BB962C8B-B14F-4D97-AF65-F5344CB8AC3E}">
        <p14:creationId xmlns:p14="http://schemas.microsoft.com/office/powerpoint/2010/main" val="353185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98D17954-8FBD-E640-B6B8-28D2E65C4B59}" type="slidenum">
              <a:rPr lang="en-US" sz="1000"/>
              <a:pPr algn="r"/>
              <a:t>16</a:t>
            </a:fld>
            <a:endParaRPr lang="en-US" sz="1000"/>
          </a:p>
        </p:txBody>
      </p:sp>
      <p:sp>
        <p:nvSpPr>
          <p:cNvPr id="48130" name="TextBox 6"/>
          <p:cNvSpPr txBox="1">
            <a:spLocks noChangeArrowheads="1"/>
          </p:cNvSpPr>
          <p:nvPr/>
        </p:nvSpPr>
        <p:spPr bwMode="auto">
          <a:xfrm>
            <a:off x="685800" y="304800"/>
            <a:ext cx="211653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Tạo thủ công</a:t>
            </a:r>
            <a:endParaRPr lang="en-US" sz="2400" b="1">
              <a:solidFill>
                <a:schemeClr val="accent2"/>
              </a:solidFill>
              <a:latin typeface="Arial" charset="0"/>
              <a:cs typeface="Arial" charset="0"/>
            </a:endParaRPr>
          </a:p>
        </p:txBody>
      </p:sp>
      <p:sp>
        <p:nvSpPr>
          <p:cNvPr id="48131" name="TextBox 1"/>
          <p:cNvSpPr txBox="1">
            <a:spLocks noChangeArrowheads="1"/>
          </p:cNvSpPr>
          <p:nvPr/>
        </p:nvSpPr>
        <p:spPr bwMode="auto">
          <a:xfrm>
            <a:off x="533400" y="1074776"/>
            <a:ext cx="8305800" cy="5478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 typeface="Arial"/>
              <a:buChar char="•"/>
            </a:pPr>
            <a:r>
              <a:rPr lang="vi-VN" sz="2400">
                <a:latin typeface="Arial" charset="0"/>
                <a:cs typeface="Arial" charset="0"/>
              </a:rPr>
              <a:t>Thay đổi CSDL cho phù hợp quy tắc của Hibernate</a:t>
            </a:r>
          </a:p>
          <a:p>
            <a:pPr marL="342900" indent="-342900">
              <a:buFont typeface="Arial"/>
              <a:buChar char="•"/>
            </a:pPr>
            <a:endParaRPr lang="en-US" sz="2400">
              <a:latin typeface="Courier New"/>
              <a:cs typeface="Courier New"/>
            </a:endParaRPr>
          </a:p>
          <a:p>
            <a:r>
              <a:rPr lang="en-US" sz="1600">
                <a:latin typeface="Courier New"/>
                <a:cs typeface="Courier New"/>
              </a:rPr>
              <a:t>create table if not exists Ingredient (</a:t>
            </a:r>
          </a:p>
          <a:p>
            <a:r>
              <a:rPr lang="en-US" sz="1600">
                <a:latin typeface="Courier New"/>
                <a:cs typeface="Courier New"/>
              </a:rPr>
              <a:t>  id varchar(4) not null,</a:t>
            </a:r>
          </a:p>
          <a:p>
            <a:r>
              <a:rPr lang="en-US" sz="1600">
                <a:latin typeface="Courier New"/>
                <a:cs typeface="Courier New"/>
              </a:rPr>
              <a:t>  name varchar(25) not null,</a:t>
            </a:r>
          </a:p>
          <a:p>
            <a:r>
              <a:rPr lang="en-US" sz="1600">
                <a:latin typeface="Courier New"/>
                <a:cs typeface="Courier New"/>
              </a:rPr>
              <a:t>  type varchar(10) not null,</a:t>
            </a:r>
          </a:p>
          <a:p>
            <a:r>
              <a:rPr lang="mr-IN" sz="1600">
                <a:latin typeface="Courier New"/>
                <a:cs typeface="Courier New"/>
              </a:rPr>
              <a:t>  PRIMARY KEY (id)</a:t>
            </a:r>
          </a:p>
          <a:p>
            <a:r>
              <a:rPr lang="mr-IN" sz="1600">
                <a:latin typeface="Courier New"/>
                <a:cs typeface="Courier New"/>
              </a:rPr>
              <a:t>); </a:t>
            </a:r>
          </a:p>
          <a:p>
            <a:r>
              <a:rPr lang="en-US" sz="1600">
                <a:latin typeface="Courier New"/>
                <a:cs typeface="Courier New"/>
              </a:rPr>
              <a:t>create table if not exists Taco (</a:t>
            </a:r>
          </a:p>
          <a:p>
            <a:r>
              <a:rPr lang="en-US" sz="1600">
                <a:latin typeface="Courier New"/>
                <a:cs typeface="Courier New"/>
              </a:rPr>
              <a:t>  id int NOT NULL </a:t>
            </a:r>
            <a:r>
              <a:rPr lang="en-US" sz="1600">
                <a:solidFill>
                  <a:srgbClr val="FF0000"/>
                </a:solidFill>
                <a:latin typeface="Courier New"/>
                <a:cs typeface="Courier New"/>
              </a:rPr>
              <a:t>AUTO_INCREMENT</a:t>
            </a:r>
            <a:r>
              <a:rPr lang="en-US" sz="1600">
                <a:latin typeface="Courier New"/>
                <a:cs typeface="Courier New"/>
              </a:rPr>
              <a:t>,</a:t>
            </a:r>
          </a:p>
          <a:p>
            <a:r>
              <a:rPr lang="en-US" sz="1600">
                <a:latin typeface="Courier New"/>
                <a:cs typeface="Courier New"/>
              </a:rPr>
              <a:t>  name varchar(50) not null,</a:t>
            </a:r>
          </a:p>
          <a:p>
            <a:r>
              <a:rPr lang="en-US" sz="1600">
                <a:latin typeface="Courier New"/>
                <a:cs typeface="Courier New"/>
              </a:rPr>
              <a:t>  </a:t>
            </a:r>
            <a:r>
              <a:rPr lang="en-US" sz="1600">
                <a:solidFill>
                  <a:srgbClr val="FF0000"/>
                </a:solidFill>
                <a:latin typeface="Courier New"/>
                <a:cs typeface="Courier New"/>
              </a:rPr>
              <a:t>created_at</a:t>
            </a:r>
            <a:r>
              <a:rPr lang="en-US" sz="1600">
                <a:latin typeface="Courier New"/>
                <a:cs typeface="Courier New"/>
              </a:rPr>
              <a:t> timestamp not null,</a:t>
            </a:r>
          </a:p>
          <a:p>
            <a:r>
              <a:rPr lang="mr-IN" sz="1600">
                <a:latin typeface="Courier New"/>
                <a:cs typeface="Courier New"/>
              </a:rPr>
              <a:t>  PRIMARY KEY (id)</a:t>
            </a:r>
          </a:p>
          <a:p>
            <a:r>
              <a:rPr lang="mr-IN" sz="1600">
                <a:latin typeface="Courier New"/>
                <a:cs typeface="Courier New"/>
              </a:rPr>
              <a:t>); </a:t>
            </a:r>
          </a:p>
          <a:p>
            <a:r>
              <a:rPr lang="en-US" sz="1600">
                <a:latin typeface="Courier New"/>
                <a:cs typeface="Courier New"/>
              </a:rPr>
              <a:t>create table if not exists Taco_Ingredients (</a:t>
            </a:r>
          </a:p>
          <a:p>
            <a:r>
              <a:rPr lang="en-US" sz="1600">
                <a:latin typeface="Courier New"/>
                <a:cs typeface="Courier New"/>
              </a:rPr>
              <a:t>  </a:t>
            </a:r>
            <a:r>
              <a:rPr lang="en-US" sz="1600">
                <a:solidFill>
                  <a:srgbClr val="FF0000"/>
                </a:solidFill>
                <a:latin typeface="Courier New"/>
                <a:cs typeface="Courier New"/>
              </a:rPr>
              <a:t>taco_id</a:t>
            </a:r>
            <a:r>
              <a:rPr lang="en-US" sz="1600">
                <a:latin typeface="Courier New"/>
                <a:cs typeface="Courier New"/>
              </a:rPr>
              <a:t> int not null,</a:t>
            </a:r>
          </a:p>
          <a:p>
            <a:r>
              <a:rPr lang="en-US" sz="1600">
                <a:latin typeface="Courier New"/>
                <a:cs typeface="Courier New"/>
              </a:rPr>
              <a:t>  </a:t>
            </a:r>
            <a:r>
              <a:rPr lang="en-US" sz="1600">
                <a:solidFill>
                  <a:srgbClr val="FF0000"/>
                </a:solidFill>
                <a:latin typeface="Courier New"/>
                <a:cs typeface="Courier New"/>
              </a:rPr>
              <a:t>ingredients_id</a:t>
            </a:r>
            <a:r>
              <a:rPr lang="en-US" sz="1600">
                <a:latin typeface="Courier New"/>
                <a:cs typeface="Courier New"/>
              </a:rPr>
              <a:t> varchar(4) not null,</a:t>
            </a:r>
          </a:p>
          <a:p>
            <a:r>
              <a:rPr lang="mr-IN" sz="1600">
                <a:latin typeface="Courier New"/>
                <a:cs typeface="Courier New"/>
              </a:rPr>
              <a:t>  FOREIGN KEY (</a:t>
            </a:r>
            <a:r>
              <a:rPr lang="mr-IN" sz="1600">
                <a:solidFill>
                  <a:srgbClr val="FF0000"/>
                </a:solidFill>
                <a:latin typeface="Courier New"/>
                <a:cs typeface="Courier New"/>
              </a:rPr>
              <a:t>taco_id</a:t>
            </a:r>
            <a:r>
              <a:rPr lang="mr-IN" sz="1600">
                <a:latin typeface="Courier New"/>
                <a:cs typeface="Courier New"/>
              </a:rPr>
              <a:t>) REFERENCES Taco(id),</a:t>
            </a:r>
          </a:p>
          <a:p>
            <a:r>
              <a:rPr lang="de-DE" sz="1600">
                <a:latin typeface="Courier New"/>
                <a:cs typeface="Courier New"/>
              </a:rPr>
              <a:t>  FOREIGN KEY (</a:t>
            </a:r>
            <a:r>
              <a:rPr lang="de-DE" sz="1600">
                <a:solidFill>
                  <a:srgbClr val="FF0000"/>
                </a:solidFill>
                <a:latin typeface="Courier New"/>
                <a:cs typeface="Courier New"/>
              </a:rPr>
              <a:t>ingredients_id</a:t>
            </a:r>
            <a:r>
              <a:rPr lang="de-DE" sz="1600">
                <a:latin typeface="Courier New"/>
                <a:cs typeface="Courier New"/>
              </a:rPr>
              <a:t>) REFERENCES Ingredient(id)</a:t>
            </a:r>
          </a:p>
          <a:p>
            <a:r>
              <a:rPr lang="mr-IN" sz="1600">
                <a:latin typeface="Courier New"/>
                <a:cs typeface="Courier New"/>
              </a:rPr>
              <a:t>); </a:t>
            </a:r>
          </a:p>
          <a:p>
            <a:endParaRPr lang="en-US" sz="1400">
              <a:latin typeface="Courier New"/>
              <a:cs typeface="Courier New"/>
            </a:endParaRPr>
          </a:p>
        </p:txBody>
      </p:sp>
    </p:spTree>
    <p:extLst>
      <p:ext uri="{BB962C8B-B14F-4D97-AF65-F5344CB8AC3E}">
        <p14:creationId xmlns:p14="http://schemas.microsoft.com/office/powerpoint/2010/main" val="1398143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98D17954-8FBD-E640-B6B8-28D2E65C4B59}" type="slidenum">
              <a:rPr lang="en-US" sz="1000"/>
              <a:pPr algn="r"/>
              <a:t>17</a:t>
            </a:fld>
            <a:endParaRPr lang="en-US" sz="1000"/>
          </a:p>
        </p:txBody>
      </p:sp>
      <p:sp>
        <p:nvSpPr>
          <p:cNvPr id="48130" name="TextBox 6"/>
          <p:cNvSpPr txBox="1">
            <a:spLocks noChangeArrowheads="1"/>
          </p:cNvSpPr>
          <p:nvPr/>
        </p:nvSpPr>
        <p:spPr bwMode="auto">
          <a:xfrm>
            <a:off x="685800" y="304800"/>
            <a:ext cx="211653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Tạo thủ công</a:t>
            </a:r>
            <a:endParaRPr lang="en-US" sz="2400" b="1">
              <a:solidFill>
                <a:schemeClr val="accent2"/>
              </a:solidFill>
              <a:latin typeface="Arial" charset="0"/>
              <a:cs typeface="Arial" charset="0"/>
            </a:endParaRPr>
          </a:p>
        </p:txBody>
      </p:sp>
      <p:sp>
        <p:nvSpPr>
          <p:cNvPr id="48131" name="TextBox 1"/>
          <p:cNvSpPr txBox="1">
            <a:spLocks noChangeArrowheads="1"/>
          </p:cNvSpPr>
          <p:nvPr/>
        </p:nvSpPr>
        <p:spPr bwMode="auto">
          <a:xfrm>
            <a:off x="533400" y="990600"/>
            <a:ext cx="8305800" cy="4770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1600">
                <a:latin typeface="Courier New"/>
                <a:cs typeface="Courier New"/>
              </a:rPr>
              <a:t>create table if not exists Taco_Order (</a:t>
            </a:r>
          </a:p>
          <a:p>
            <a:r>
              <a:rPr lang="en-US" sz="1600">
                <a:latin typeface="Courier New"/>
                <a:cs typeface="Courier New"/>
              </a:rPr>
              <a:t>    id int NOT NULL </a:t>
            </a:r>
            <a:r>
              <a:rPr lang="en-US" sz="1600">
                <a:solidFill>
                  <a:srgbClr val="FF0000"/>
                </a:solidFill>
                <a:latin typeface="Courier New"/>
                <a:cs typeface="Courier New"/>
              </a:rPr>
              <a:t>AUTO_INCREMENT</a:t>
            </a:r>
            <a:r>
              <a:rPr lang="en-US" sz="1600">
                <a:latin typeface="Courier New"/>
                <a:cs typeface="Courier New"/>
              </a:rPr>
              <a:t>,</a:t>
            </a:r>
          </a:p>
          <a:p>
            <a:r>
              <a:rPr lang="en-US" sz="1600">
                <a:latin typeface="Courier New"/>
                <a:cs typeface="Courier New"/>
              </a:rPr>
              <a:t>    </a:t>
            </a:r>
            <a:r>
              <a:rPr lang="en-US" sz="1600">
                <a:solidFill>
                  <a:srgbClr val="FF0000"/>
                </a:solidFill>
                <a:latin typeface="Courier New"/>
                <a:cs typeface="Courier New"/>
              </a:rPr>
              <a:t>name</a:t>
            </a:r>
            <a:r>
              <a:rPr lang="en-US" sz="1600">
                <a:latin typeface="Courier New"/>
                <a:cs typeface="Courier New"/>
              </a:rPr>
              <a:t> varchar(50) not null,</a:t>
            </a:r>
          </a:p>
          <a:p>
            <a:r>
              <a:rPr lang="en-US" sz="1600">
                <a:latin typeface="Courier New"/>
                <a:cs typeface="Courier New"/>
              </a:rPr>
              <a:t>    </a:t>
            </a:r>
            <a:r>
              <a:rPr lang="en-US" sz="1600">
                <a:solidFill>
                  <a:srgbClr val="FF0000"/>
                </a:solidFill>
                <a:latin typeface="Courier New"/>
                <a:cs typeface="Courier New"/>
              </a:rPr>
              <a:t>street</a:t>
            </a:r>
            <a:r>
              <a:rPr lang="en-US" sz="1600">
                <a:latin typeface="Courier New"/>
                <a:cs typeface="Courier New"/>
              </a:rPr>
              <a:t> varchar(50) not null,</a:t>
            </a:r>
          </a:p>
          <a:p>
            <a:r>
              <a:rPr lang="en-US" sz="1600">
                <a:latin typeface="Courier New"/>
                <a:cs typeface="Courier New"/>
              </a:rPr>
              <a:t>    </a:t>
            </a:r>
            <a:r>
              <a:rPr lang="en-US" sz="1600">
                <a:solidFill>
                  <a:srgbClr val="FF0000"/>
                </a:solidFill>
                <a:latin typeface="Courier New"/>
                <a:cs typeface="Courier New"/>
              </a:rPr>
              <a:t>city</a:t>
            </a:r>
            <a:r>
              <a:rPr lang="en-US" sz="1600">
                <a:latin typeface="Courier New"/>
                <a:cs typeface="Courier New"/>
              </a:rPr>
              <a:t> varchar(50) not null,</a:t>
            </a:r>
          </a:p>
          <a:p>
            <a:r>
              <a:rPr lang="is-IS" sz="1600">
                <a:latin typeface="Courier New"/>
                <a:cs typeface="Courier New"/>
              </a:rPr>
              <a:t>    </a:t>
            </a:r>
            <a:r>
              <a:rPr lang="is-IS" sz="1600">
                <a:solidFill>
                  <a:srgbClr val="FF0000"/>
                </a:solidFill>
                <a:latin typeface="Courier New"/>
                <a:cs typeface="Courier New"/>
              </a:rPr>
              <a:t>state</a:t>
            </a:r>
            <a:r>
              <a:rPr lang="is-IS" sz="1600">
                <a:latin typeface="Courier New"/>
                <a:cs typeface="Courier New"/>
              </a:rPr>
              <a:t> varchar(2) not null,</a:t>
            </a:r>
          </a:p>
          <a:p>
            <a:r>
              <a:rPr lang="en-US" sz="1600">
                <a:latin typeface="Courier New"/>
                <a:cs typeface="Courier New"/>
              </a:rPr>
              <a:t>    </a:t>
            </a:r>
            <a:r>
              <a:rPr lang="en-US" sz="1600">
                <a:solidFill>
                  <a:srgbClr val="FF0000"/>
                </a:solidFill>
                <a:latin typeface="Courier New"/>
                <a:cs typeface="Courier New"/>
              </a:rPr>
              <a:t>zip</a:t>
            </a:r>
            <a:r>
              <a:rPr lang="en-US" sz="1600">
                <a:latin typeface="Courier New"/>
                <a:cs typeface="Courier New"/>
              </a:rPr>
              <a:t> varchar(10) not null,</a:t>
            </a:r>
          </a:p>
          <a:p>
            <a:r>
              <a:rPr lang="en-US" sz="1600">
                <a:latin typeface="Courier New"/>
                <a:cs typeface="Courier New"/>
              </a:rPr>
              <a:t>    </a:t>
            </a:r>
            <a:r>
              <a:rPr lang="en-US" sz="1600">
                <a:solidFill>
                  <a:srgbClr val="FF0000"/>
                </a:solidFill>
                <a:latin typeface="Courier New"/>
                <a:cs typeface="Courier New"/>
              </a:rPr>
              <a:t>cc_number</a:t>
            </a:r>
            <a:r>
              <a:rPr lang="en-US" sz="1600">
                <a:latin typeface="Courier New"/>
                <a:cs typeface="Courier New"/>
              </a:rPr>
              <a:t> varchar(16) not null,</a:t>
            </a:r>
          </a:p>
          <a:p>
            <a:r>
              <a:rPr lang="en-US" sz="1600">
                <a:latin typeface="Courier New"/>
                <a:cs typeface="Courier New"/>
              </a:rPr>
              <a:t>    </a:t>
            </a:r>
            <a:r>
              <a:rPr lang="en-US" sz="1600">
                <a:solidFill>
                  <a:srgbClr val="FF0000"/>
                </a:solidFill>
                <a:latin typeface="Courier New"/>
                <a:cs typeface="Courier New"/>
              </a:rPr>
              <a:t>cc_expiration</a:t>
            </a:r>
            <a:r>
              <a:rPr lang="en-US" sz="1600">
                <a:latin typeface="Courier New"/>
                <a:cs typeface="Courier New"/>
              </a:rPr>
              <a:t> varchar(5) not null,</a:t>
            </a:r>
          </a:p>
          <a:p>
            <a:r>
              <a:rPr lang="ro-RO" sz="1600">
                <a:latin typeface="Courier New"/>
                <a:cs typeface="Courier New"/>
              </a:rPr>
              <a:t>    </a:t>
            </a:r>
            <a:r>
              <a:rPr lang="ro-RO" sz="1600">
                <a:solidFill>
                  <a:srgbClr val="FF0000"/>
                </a:solidFill>
                <a:latin typeface="Courier New"/>
                <a:cs typeface="Courier New"/>
              </a:rPr>
              <a:t>cccvv</a:t>
            </a:r>
            <a:r>
              <a:rPr lang="ro-RO" sz="1600">
                <a:latin typeface="Courier New"/>
                <a:cs typeface="Courier New"/>
              </a:rPr>
              <a:t> varchar</a:t>
            </a:r>
            <a:r>
              <a:rPr lang="en-US" sz="1600">
                <a:latin typeface="Courier New"/>
                <a:cs typeface="Courier New"/>
              </a:rPr>
              <a:t>(3) not null,</a:t>
            </a:r>
          </a:p>
          <a:p>
            <a:r>
              <a:rPr lang="en-US" sz="1600">
                <a:latin typeface="Courier New"/>
                <a:cs typeface="Courier New"/>
              </a:rPr>
              <a:t>    </a:t>
            </a:r>
            <a:r>
              <a:rPr lang="en-US" sz="1600">
                <a:solidFill>
                  <a:srgbClr val="FF0000"/>
                </a:solidFill>
                <a:latin typeface="Courier New"/>
                <a:cs typeface="Courier New"/>
              </a:rPr>
              <a:t>placed_at</a:t>
            </a:r>
            <a:r>
              <a:rPr lang="en-US" sz="1600">
                <a:latin typeface="Courier New"/>
                <a:cs typeface="Courier New"/>
              </a:rPr>
              <a:t> timestamp not null,</a:t>
            </a:r>
          </a:p>
          <a:p>
            <a:r>
              <a:rPr lang="en-US" sz="1600">
                <a:latin typeface="Courier New"/>
                <a:cs typeface="Courier New"/>
              </a:rPr>
              <a:t>    </a:t>
            </a:r>
            <a:r>
              <a:rPr lang="mr-IN" sz="1600">
                <a:latin typeface="Courier New"/>
                <a:cs typeface="Courier New"/>
              </a:rPr>
              <a:t>PRIMARY KEY (id)</a:t>
            </a:r>
          </a:p>
          <a:p>
            <a:r>
              <a:rPr lang="mr-IN" sz="1600">
                <a:latin typeface="Courier New"/>
                <a:cs typeface="Courier New"/>
              </a:rPr>
              <a:t>);</a:t>
            </a:r>
          </a:p>
          <a:p>
            <a:r>
              <a:rPr lang="en-US" sz="1600">
                <a:latin typeface="Courier New"/>
                <a:cs typeface="Courier New"/>
              </a:rPr>
              <a:t>create table if not exists Taco_Order_Tacos (</a:t>
            </a:r>
          </a:p>
          <a:p>
            <a:r>
              <a:rPr lang="en-US" sz="1600">
                <a:latin typeface="Courier New"/>
                <a:cs typeface="Courier New"/>
              </a:rPr>
              <a:t>  </a:t>
            </a:r>
            <a:r>
              <a:rPr lang="en-US" sz="1600">
                <a:solidFill>
                  <a:srgbClr val="FF0000"/>
                </a:solidFill>
                <a:latin typeface="Courier New"/>
                <a:cs typeface="Courier New"/>
              </a:rPr>
              <a:t>tacoOrder_id</a:t>
            </a:r>
            <a:r>
              <a:rPr lang="en-US" sz="1600">
                <a:latin typeface="Courier New"/>
                <a:cs typeface="Courier New"/>
              </a:rPr>
              <a:t> int not null,</a:t>
            </a:r>
          </a:p>
          <a:p>
            <a:r>
              <a:rPr lang="en-US" sz="1600">
                <a:latin typeface="Courier New"/>
                <a:cs typeface="Courier New"/>
              </a:rPr>
              <a:t>  </a:t>
            </a:r>
            <a:r>
              <a:rPr lang="en-US" sz="1600">
                <a:solidFill>
                  <a:srgbClr val="FF0000"/>
                </a:solidFill>
                <a:latin typeface="Courier New"/>
                <a:cs typeface="Courier New"/>
              </a:rPr>
              <a:t>taco_id</a:t>
            </a:r>
            <a:r>
              <a:rPr lang="en-US" sz="1600">
                <a:latin typeface="Courier New"/>
                <a:cs typeface="Courier New"/>
              </a:rPr>
              <a:t> int not null,</a:t>
            </a:r>
          </a:p>
          <a:p>
            <a:r>
              <a:rPr lang="es-ES_tradnl" sz="1600">
                <a:latin typeface="Courier New"/>
                <a:cs typeface="Courier New"/>
              </a:rPr>
              <a:t>  FOREIGN KEY (</a:t>
            </a:r>
            <a:r>
              <a:rPr lang="es-ES_tradnl" sz="1600">
                <a:solidFill>
                  <a:srgbClr val="FF0000"/>
                </a:solidFill>
                <a:latin typeface="Courier New"/>
                <a:cs typeface="Courier New"/>
              </a:rPr>
              <a:t>tacoOrder_id</a:t>
            </a:r>
            <a:r>
              <a:rPr lang="es-ES_tradnl" sz="1600">
                <a:latin typeface="Courier New"/>
                <a:cs typeface="Courier New"/>
              </a:rPr>
              <a:t>) REFERENCES Taco_Order(id),</a:t>
            </a:r>
          </a:p>
          <a:p>
            <a:r>
              <a:rPr lang="mr-IN" sz="1600">
                <a:latin typeface="Courier New"/>
                <a:cs typeface="Courier New"/>
              </a:rPr>
              <a:t>  FOREIGN KEY (</a:t>
            </a:r>
            <a:r>
              <a:rPr lang="mr-IN" sz="1600">
                <a:solidFill>
                  <a:srgbClr val="FF0000"/>
                </a:solidFill>
                <a:latin typeface="Courier New"/>
                <a:cs typeface="Courier New"/>
              </a:rPr>
              <a:t>taco_id</a:t>
            </a:r>
            <a:r>
              <a:rPr lang="mr-IN" sz="1600">
                <a:latin typeface="Courier New"/>
                <a:cs typeface="Courier New"/>
              </a:rPr>
              <a:t>) REFERENCES Taco(id)</a:t>
            </a:r>
          </a:p>
          <a:p>
            <a:r>
              <a:rPr lang="mr-IN" sz="1600">
                <a:latin typeface="Courier New"/>
                <a:cs typeface="Courier New"/>
              </a:rPr>
              <a:t>); </a:t>
            </a:r>
            <a:endParaRPr lang="en-US" sz="1600">
              <a:latin typeface="Courier New"/>
              <a:cs typeface="Courier New"/>
            </a:endParaRPr>
          </a:p>
        </p:txBody>
      </p:sp>
    </p:spTree>
    <p:extLst>
      <p:ext uri="{BB962C8B-B14F-4D97-AF65-F5344CB8AC3E}">
        <p14:creationId xmlns:p14="http://schemas.microsoft.com/office/powerpoint/2010/main" val="181353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9E6CC61-1CE4-5C4C-B138-481E068DCF3E}" type="slidenum">
              <a:rPr lang="en-US" sz="1000"/>
              <a:pPr algn="r"/>
              <a:t>18</a:t>
            </a:fld>
            <a:endParaRPr lang="en-US" sz="1000"/>
          </a:p>
        </p:txBody>
      </p:sp>
      <p:sp>
        <p:nvSpPr>
          <p:cNvPr id="47106" name="TextBox 6"/>
          <p:cNvSpPr txBox="1">
            <a:spLocks noChangeArrowheads="1"/>
          </p:cNvSpPr>
          <p:nvPr/>
        </p:nvSpPr>
        <p:spPr bwMode="auto">
          <a:xfrm>
            <a:off x="685800" y="304800"/>
            <a:ext cx="457048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Cải tiến các CRUD Repository</a:t>
            </a:r>
            <a:endParaRPr lang="en-US" sz="2400" b="1">
              <a:solidFill>
                <a:schemeClr val="accent2"/>
              </a:solidFill>
              <a:latin typeface="Arial" charset="0"/>
              <a:cs typeface="Arial" charset="0"/>
            </a:endParaRPr>
          </a:p>
        </p:txBody>
      </p:sp>
      <p:sp>
        <p:nvSpPr>
          <p:cNvPr id="47107" name="TextBox 1"/>
          <p:cNvSpPr txBox="1">
            <a:spLocks noChangeArrowheads="1"/>
          </p:cNvSpPr>
          <p:nvPr/>
        </p:nvSpPr>
        <p:spPr bwMode="auto">
          <a:xfrm>
            <a:off x="152400" y="894294"/>
            <a:ext cx="8915400" cy="31218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Có thể bổ sung thêm các phương thức cho Repository bằng cách đặt tên phương thức theo một số từ khoá. Spring sẽ tự động đoán hành động của phương thức theo tên, VD:</a:t>
            </a:r>
          </a:p>
          <a:p>
            <a:pPr marL="742950" lvl="1" indent="-342900">
              <a:lnSpc>
                <a:spcPct val="120000"/>
              </a:lnSpc>
              <a:spcBef>
                <a:spcPts val="600"/>
              </a:spcBef>
              <a:buFontTx/>
              <a:buChar char="-"/>
            </a:pPr>
            <a:r>
              <a:rPr lang="en-US" sz="1600">
                <a:latin typeface="Courier New"/>
                <a:cs typeface="Courier New"/>
              </a:rPr>
              <a:t>List&lt;Order&gt; findByDeliveryZip(String deliveryZip); </a:t>
            </a:r>
          </a:p>
          <a:p>
            <a:pPr marL="742950" lvl="1" indent="-342900">
              <a:lnSpc>
                <a:spcPct val="120000"/>
              </a:lnSpc>
              <a:spcBef>
                <a:spcPts val="600"/>
              </a:spcBef>
              <a:buFontTx/>
              <a:buChar char="-"/>
            </a:pPr>
            <a:r>
              <a:rPr lang="en-US" sz="1600">
                <a:latin typeface="Courier New"/>
                <a:cs typeface="Courier New"/>
              </a:rPr>
              <a:t>List&lt;Order&gt; readOrdersByDeliveryZipAndPlacedAtBetween( String deliveryZip, Date startDate, Date endDate); </a:t>
            </a:r>
          </a:p>
          <a:p>
            <a:pPr marL="742950" lvl="1" indent="-342900">
              <a:lnSpc>
                <a:spcPct val="120000"/>
              </a:lnSpc>
              <a:spcBef>
                <a:spcPts val="600"/>
              </a:spcBef>
              <a:buFontTx/>
              <a:buChar char="-"/>
            </a:pPr>
            <a:r>
              <a:rPr lang="en-US" sz="1600">
                <a:latin typeface="Courier New"/>
                <a:cs typeface="Courier New"/>
              </a:rPr>
              <a:t>List&lt;Order&gt; findByDeliveryToAndDeliveryCityAllIgnoresCase( String deliveryTo, String deliveryCity); </a:t>
            </a:r>
          </a:p>
        </p:txBody>
      </p:sp>
      <p:pic>
        <p:nvPicPr>
          <p:cNvPr id="2" name="Picture 1" descr="Screen Shot 2020-08-12 at 11.14.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017992"/>
            <a:ext cx="5562600" cy="2535208"/>
          </a:xfrm>
          <a:prstGeom prst="rect">
            <a:avLst/>
          </a:prstGeom>
        </p:spPr>
      </p:pic>
    </p:spTree>
    <p:extLst>
      <p:ext uri="{BB962C8B-B14F-4D97-AF65-F5344CB8AC3E}">
        <p14:creationId xmlns:p14="http://schemas.microsoft.com/office/powerpoint/2010/main" val="2943275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9E6CC61-1CE4-5C4C-B138-481E068DCF3E}" type="slidenum">
              <a:rPr lang="en-US" sz="1000"/>
              <a:pPr algn="r"/>
              <a:t>19</a:t>
            </a:fld>
            <a:endParaRPr lang="en-US" sz="1000"/>
          </a:p>
        </p:txBody>
      </p:sp>
      <p:sp>
        <p:nvSpPr>
          <p:cNvPr id="47106" name="TextBox 6"/>
          <p:cNvSpPr txBox="1">
            <a:spLocks noChangeArrowheads="1"/>
          </p:cNvSpPr>
          <p:nvPr/>
        </p:nvSpPr>
        <p:spPr bwMode="auto">
          <a:xfrm>
            <a:off x="685800" y="304800"/>
            <a:ext cx="457048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Cải tiến các CRUD Repository</a:t>
            </a:r>
            <a:endParaRPr lang="en-US" sz="2400" b="1">
              <a:solidFill>
                <a:schemeClr val="accent2"/>
              </a:solidFill>
              <a:latin typeface="Arial" charset="0"/>
              <a:cs typeface="Arial" charset="0"/>
            </a:endParaRPr>
          </a:p>
        </p:txBody>
      </p:sp>
      <p:sp>
        <p:nvSpPr>
          <p:cNvPr id="47107" name="TextBox 1"/>
          <p:cNvSpPr txBox="1">
            <a:spLocks noChangeArrowheads="1"/>
          </p:cNvSpPr>
          <p:nvPr/>
        </p:nvSpPr>
        <p:spPr bwMode="auto">
          <a:xfrm>
            <a:off x="152400" y="894294"/>
            <a:ext cx="8915400" cy="4236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vi-VN" sz="2400">
                <a:latin typeface="Arial" charset="0"/>
                <a:cs typeface="Arial" charset="0"/>
              </a:rPr>
              <a:t>Ngoài ra, có thể đặt tên bất kỳ và dùng chú giải @Query(). Lưu ý mặc định dùng JPQL, muốn sử dụng SQL cho nativeQuery=true. VD:</a:t>
            </a:r>
          </a:p>
          <a:p>
            <a:pPr lvl="1">
              <a:lnSpc>
                <a:spcPct val="120000"/>
              </a:lnSpc>
              <a:spcBef>
                <a:spcPts val="600"/>
              </a:spcBef>
            </a:pPr>
            <a:r>
              <a:rPr lang="en-US" sz="1600">
                <a:latin typeface="Courier New"/>
                <a:cs typeface="Courier New"/>
              </a:rPr>
              <a:t>@Query(value=”select * from Order o where o.deliveryCity='Seattle'”, nativeQuery=true) </a:t>
            </a:r>
          </a:p>
          <a:p>
            <a:pPr lvl="1">
              <a:lnSpc>
                <a:spcPct val="120000"/>
              </a:lnSpc>
              <a:spcBef>
                <a:spcPts val="600"/>
              </a:spcBef>
            </a:pPr>
            <a:r>
              <a:rPr lang="en-US" sz="1600">
                <a:latin typeface="Courier New"/>
                <a:cs typeface="Courier New"/>
              </a:rPr>
              <a:t>List&lt;Order&gt; readOrdersDeliveredInSeattle();</a:t>
            </a:r>
          </a:p>
          <a:p>
            <a:pPr lvl="1">
              <a:lnSpc>
                <a:spcPct val="120000"/>
              </a:lnSpc>
              <a:spcBef>
                <a:spcPts val="600"/>
              </a:spcBef>
            </a:pPr>
            <a:endParaRPr lang="vi-VN" sz="2000">
              <a:latin typeface="Arial" charset="0"/>
              <a:cs typeface="Arial" charset="0"/>
            </a:endParaRPr>
          </a:p>
          <a:p>
            <a:pPr marL="342900" indent="-342900">
              <a:lnSpc>
                <a:spcPct val="120000"/>
              </a:lnSpc>
              <a:spcBef>
                <a:spcPts val="600"/>
              </a:spcBef>
              <a:buFont typeface="Arial"/>
              <a:buChar char="•"/>
            </a:pPr>
            <a:r>
              <a:rPr lang="vi-VN" sz="2400">
                <a:latin typeface="Arial" charset="0"/>
                <a:cs typeface="Arial" charset="0"/>
              </a:rPr>
              <a:t>Bên cạnh CRUDRepository có thể dùng JpaRepository để sử dụng thêm các tính năng đặc thù của JPA.</a:t>
            </a:r>
          </a:p>
          <a:p>
            <a:pPr lvl="1">
              <a:lnSpc>
                <a:spcPct val="120000"/>
              </a:lnSpc>
              <a:spcBef>
                <a:spcPts val="600"/>
              </a:spcBef>
            </a:pPr>
            <a:endParaRPr lang="en-US" sz="1600">
              <a:latin typeface="Courier New"/>
              <a:cs typeface="Courier New"/>
            </a:endParaRPr>
          </a:p>
        </p:txBody>
      </p:sp>
    </p:spTree>
    <p:extLst>
      <p:ext uri="{BB962C8B-B14F-4D97-AF65-F5344CB8AC3E}">
        <p14:creationId xmlns:p14="http://schemas.microsoft.com/office/powerpoint/2010/main" val="311012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a:t>
            </a:fld>
            <a:endParaRPr lang="en-US" sz="1000"/>
          </a:p>
        </p:txBody>
      </p:sp>
      <p:sp>
        <p:nvSpPr>
          <p:cNvPr id="45058" name="TextBox 6"/>
          <p:cNvSpPr txBox="1">
            <a:spLocks noChangeArrowheads="1"/>
          </p:cNvSpPr>
          <p:nvPr/>
        </p:nvSpPr>
        <p:spPr bwMode="auto">
          <a:xfrm>
            <a:off x="685800" y="304800"/>
            <a:ext cx="404554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Ưu nhược điểm của JDBC</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685800" y="1023178"/>
            <a:ext cx="8153400" cy="46156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vi-VN" sz="2400">
                <a:latin typeface="Arial" charset="0"/>
                <a:cs typeface="Arial" charset="0"/>
              </a:rPr>
              <a:t>Ưu điểm của JDBC</a:t>
            </a:r>
          </a:p>
          <a:p>
            <a:pPr marL="742950" lvl="1" indent="-342900">
              <a:lnSpc>
                <a:spcPct val="120000"/>
              </a:lnSpc>
              <a:spcBef>
                <a:spcPts val="600"/>
              </a:spcBef>
              <a:buFontTx/>
              <a:buChar char="-"/>
            </a:pPr>
            <a:r>
              <a:rPr lang="vi-VN" sz="2000">
                <a:latin typeface="Arial" charset="0"/>
                <a:cs typeface="Arial" charset="0"/>
              </a:rPr>
              <a:t>Xử lý trực tiếp câu lệnh SQL</a:t>
            </a:r>
          </a:p>
          <a:p>
            <a:pPr marL="742950" lvl="1" indent="-342900">
              <a:lnSpc>
                <a:spcPct val="120000"/>
              </a:lnSpc>
              <a:spcBef>
                <a:spcPts val="600"/>
              </a:spcBef>
              <a:buFontTx/>
              <a:buChar char="-"/>
            </a:pPr>
            <a:r>
              <a:rPr lang="vi-VN" sz="2000">
                <a:latin typeface="Arial" charset="0"/>
                <a:cs typeface="Arial" charset="0"/>
              </a:rPr>
              <a:t>Hiệu năng tốt với CSDL lớn</a:t>
            </a:r>
          </a:p>
          <a:p>
            <a:pPr marL="742950" lvl="1" indent="-342900">
              <a:lnSpc>
                <a:spcPct val="120000"/>
              </a:lnSpc>
              <a:spcBef>
                <a:spcPts val="600"/>
              </a:spcBef>
              <a:buFontTx/>
              <a:buChar char="-"/>
            </a:pPr>
            <a:r>
              <a:rPr lang="vi-VN" sz="2000">
                <a:latin typeface="Arial" charset="0"/>
                <a:cs typeface="Arial" charset="0"/>
              </a:rPr>
              <a:t>Phù hợp với các ứng dụng nhỏ</a:t>
            </a:r>
          </a:p>
          <a:p>
            <a:pPr marL="742950" lvl="1" indent="-342900">
              <a:lnSpc>
                <a:spcPct val="120000"/>
              </a:lnSpc>
              <a:spcBef>
                <a:spcPts val="600"/>
              </a:spcBef>
              <a:buFontTx/>
              <a:buChar char="-"/>
            </a:pPr>
            <a:r>
              <a:rPr lang="vi-VN" sz="2000">
                <a:latin typeface="Arial" charset="0"/>
                <a:cs typeface="Arial" charset="0"/>
              </a:rPr>
              <a:t>Cú pháp đơn giản, dễ sử dụng</a:t>
            </a:r>
          </a:p>
          <a:p>
            <a:pPr marL="342900" indent="-342900">
              <a:lnSpc>
                <a:spcPct val="120000"/>
              </a:lnSpc>
              <a:spcBef>
                <a:spcPts val="600"/>
              </a:spcBef>
              <a:buFont typeface="Arial"/>
              <a:buChar char="•"/>
            </a:pPr>
            <a:r>
              <a:rPr lang="vi-VN" sz="2400">
                <a:latin typeface="Arial" charset="0"/>
                <a:cs typeface="Arial" charset="0"/>
              </a:rPr>
              <a:t>Nhược điểm của JDBC</a:t>
            </a:r>
          </a:p>
          <a:p>
            <a:pPr marL="742950" lvl="1" indent="-342900">
              <a:lnSpc>
                <a:spcPct val="120000"/>
              </a:lnSpc>
              <a:spcBef>
                <a:spcPts val="600"/>
              </a:spcBef>
              <a:buFontTx/>
              <a:buChar char="-"/>
            </a:pPr>
            <a:r>
              <a:rPr lang="vi-VN" sz="2000">
                <a:latin typeface="Arial" charset="0"/>
                <a:cs typeface="Arial" charset="0"/>
              </a:rPr>
              <a:t>Phức tạp nếu sử dụng trong các dự án lớn</a:t>
            </a:r>
          </a:p>
          <a:p>
            <a:pPr marL="742950" lvl="1" indent="-342900">
              <a:lnSpc>
                <a:spcPct val="120000"/>
              </a:lnSpc>
              <a:spcBef>
                <a:spcPts val="600"/>
              </a:spcBef>
              <a:buFontTx/>
              <a:buChar char="-"/>
            </a:pPr>
            <a:r>
              <a:rPr lang="vi-VN" sz="2000">
                <a:latin typeface="Arial" charset="0"/>
                <a:cs typeface="Arial" charset="0"/>
              </a:rPr>
              <a:t>Phát sinh nhiều mã lập trình</a:t>
            </a:r>
          </a:p>
          <a:p>
            <a:pPr marL="742950" lvl="1" indent="-342900">
              <a:lnSpc>
                <a:spcPct val="120000"/>
              </a:lnSpc>
              <a:spcBef>
                <a:spcPts val="600"/>
              </a:spcBef>
              <a:buFontTx/>
              <a:buChar char="-"/>
            </a:pPr>
            <a:r>
              <a:rPr lang="vi-VN" sz="2000">
                <a:latin typeface="Arial" charset="0"/>
                <a:cs typeface="Arial" charset="0"/>
              </a:rPr>
              <a:t>Không có tính đóng gói</a:t>
            </a:r>
          </a:p>
          <a:p>
            <a:pPr marL="742950" lvl="1" indent="-342900">
              <a:lnSpc>
                <a:spcPct val="120000"/>
              </a:lnSpc>
              <a:spcBef>
                <a:spcPts val="600"/>
              </a:spcBef>
              <a:buFontTx/>
              <a:buChar char="-"/>
            </a:pPr>
            <a:r>
              <a:rPr lang="vi-VN" sz="2000">
                <a:latin typeface="Arial" charset="0"/>
                <a:cs typeface="Arial" charset="0"/>
              </a:rPr>
              <a:t>Câu truy vấn đặc thù từng loại CSDL</a:t>
            </a:r>
          </a:p>
        </p:txBody>
      </p:sp>
    </p:spTree>
    <p:extLst>
      <p:ext uri="{BB962C8B-B14F-4D97-AF65-F5344CB8AC3E}">
        <p14:creationId xmlns:p14="http://schemas.microsoft.com/office/powerpoint/2010/main" val="1032595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9E6CC61-1CE4-5C4C-B138-481E068DCF3E}" type="slidenum">
              <a:rPr lang="en-US" sz="1000"/>
              <a:pPr algn="r"/>
              <a:t>20</a:t>
            </a:fld>
            <a:endParaRPr lang="en-US" sz="1000"/>
          </a:p>
        </p:txBody>
      </p:sp>
      <p:sp>
        <p:nvSpPr>
          <p:cNvPr id="47106" name="TextBox 6"/>
          <p:cNvSpPr txBox="1">
            <a:spLocks noChangeArrowheads="1"/>
          </p:cNvSpPr>
          <p:nvPr/>
        </p:nvSpPr>
        <p:spPr bwMode="auto">
          <a:xfrm>
            <a:off x="685800" y="304800"/>
            <a:ext cx="304061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Do them yourself ...</a:t>
            </a:r>
            <a:endParaRPr lang="en-US" sz="2400" b="1">
              <a:solidFill>
                <a:schemeClr val="accent2"/>
              </a:solidFill>
              <a:latin typeface="Arial" charset="0"/>
              <a:cs typeface="Arial" charset="0"/>
            </a:endParaRPr>
          </a:p>
        </p:txBody>
      </p:sp>
      <p:sp>
        <p:nvSpPr>
          <p:cNvPr id="47107" name="TextBox 1"/>
          <p:cNvSpPr txBox="1">
            <a:spLocks noChangeArrowheads="1"/>
          </p:cNvSpPr>
          <p:nvPr/>
        </p:nvSpPr>
        <p:spPr bwMode="auto">
          <a:xfrm>
            <a:off x="685800" y="993100"/>
            <a:ext cx="7924800" cy="2893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vi-VN" sz="2400">
                <a:latin typeface="Arial" charset="0"/>
                <a:cs typeface="Arial" charset="0"/>
              </a:rPr>
              <a:t>Bổ sung các phương thức cần thiết cho thao tác với các thực thể Ingredient, Taco, Order.</a:t>
            </a:r>
          </a:p>
          <a:p>
            <a:pPr marL="342900" indent="-342900">
              <a:lnSpc>
                <a:spcPct val="120000"/>
              </a:lnSpc>
              <a:spcBef>
                <a:spcPts val="600"/>
              </a:spcBef>
              <a:buFont typeface="Arial"/>
              <a:buChar char="•"/>
            </a:pPr>
            <a:r>
              <a:rPr lang="vi-VN" sz="2400">
                <a:latin typeface="Arial" charset="0"/>
                <a:cs typeface="Arial" charset="0"/>
              </a:rPr>
              <a:t>Viết các chức năng để thêm/sửa/xoá/tìm kiếm thành phần Ingredient sử dụng JPA.</a:t>
            </a:r>
          </a:p>
          <a:p>
            <a:pPr marL="342900" indent="-342900">
              <a:lnSpc>
                <a:spcPct val="120000"/>
              </a:lnSpc>
              <a:spcBef>
                <a:spcPts val="600"/>
              </a:spcBef>
              <a:buFont typeface="Arial"/>
              <a:buChar char="•"/>
            </a:pPr>
            <a:r>
              <a:rPr lang="vi-VN" sz="2400">
                <a:latin typeface="Arial" charset="0"/>
                <a:cs typeface="Arial" charset="0"/>
              </a:rPr>
              <a:t>Viết chức năng để xem các đơn hàng đã đặt và lọc theo ngày.</a:t>
            </a:r>
          </a:p>
        </p:txBody>
      </p:sp>
    </p:spTree>
    <p:extLst>
      <p:ext uri="{BB962C8B-B14F-4D97-AF65-F5344CB8AC3E}">
        <p14:creationId xmlns:p14="http://schemas.microsoft.com/office/powerpoint/2010/main" val="262524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3</a:t>
            </a:fld>
            <a:endParaRPr lang="en-US" sz="1000"/>
          </a:p>
        </p:txBody>
      </p:sp>
      <p:sp>
        <p:nvSpPr>
          <p:cNvPr id="45058" name="TextBox 6"/>
          <p:cNvSpPr txBox="1">
            <a:spLocks noChangeArrowheads="1"/>
          </p:cNvSpPr>
          <p:nvPr/>
        </p:nvSpPr>
        <p:spPr bwMode="auto">
          <a:xfrm>
            <a:off x="685800" y="304800"/>
            <a:ext cx="599920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Tại sao cần Object Relational Mapping?</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533400" y="762000"/>
            <a:ext cx="8153400" cy="32655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vi-VN" sz="2400">
                <a:latin typeface="Arial" charset="0"/>
                <a:cs typeface="Arial" charset="0"/>
              </a:rPr>
              <a:t>Trong lập trình HĐT, có thể có sự không khớp giữa mô hình đối tượng và CSDL</a:t>
            </a:r>
          </a:p>
          <a:p>
            <a:pPr marL="742950" lvl="1" indent="-342900">
              <a:lnSpc>
                <a:spcPct val="120000"/>
              </a:lnSpc>
              <a:spcBef>
                <a:spcPts val="600"/>
              </a:spcBef>
              <a:buFontTx/>
              <a:buChar char="-"/>
            </a:pPr>
            <a:r>
              <a:rPr lang="vi-VN" sz="2000">
                <a:latin typeface="Arial" charset="0"/>
                <a:cs typeface="Arial" charset="0"/>
              </a:rPr>
              <a:t>Dữ liệu trong CSDL thể hiện dạng bảng</a:t>
            </a:r>
          </a:p>
          <a:p>
            <a:pPr marL="742950" lvl="1" indent="-342900">
              <a:lnSpc>
                <a:spcPct val="120000"/>
              </a:lnSpc>
              <a:spcBef>
                <a:spcPts val="600"/>
              </a:spcBef>
              <a:buFontTx/>
              <a:buChar char="-"/>
            </a:pPr>
            <a:r>
              <a:rPr lang="vi-VN" sz="2000">
                <a:latin typeface="Arial" charset="0"/>
                <a:cs typeface="Arial" charset="0"/>
              </a:rPr>
              <a:t>Dữ liệu trong hệ thống ở dạng lớp mô hình</a:t>
            </a:r>
          </a:p>
          <a:p>
            <a:pPr marL="342900" indent="-342900">
              <a:lnSpc>
                <a:spcPct val="120000"/>
              </a:lnSpc>
              <a:spcBef>
                <a:spcPts val="600"/>
              </a:spcBef>
              <a:buFont typeface="Arial"/>
              <a:buChar char="•"/>
            </a:pPr>
            <a:r>
              <a:rPr lang="vi-VN" sz="2400">
                <a:latin typeface="Arial" charset="0"/>
                <a:cs typeface="Arial" charset="0"/>
              </a:rPr>
              <a:t>Object Relational Mapping (ORM) là một kỹ thuật chuyển đổi giữa các đối tượng dữ liệu trong CSDL và chương trình</a:t>
            </a:r>
          </a:p>
        </p:txBody>
      </p:sp>
      <p:pic>
        <p:nvPicPr>
          <p:cNvPr id="2" name="Picture 1" descr="Screen Shot 2020-08-09 at 5.51.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4013372"/>
            <a:ext cx="6553200" cy="2822374"/>
          </a:xfrm>
          <a:prstGeom prst="rect">
            <a:avLst/>
          </a:prstGeom>
        </p:spPr>
      </p:pic>
    </p:spTree>
    <p:extLst>
      <p:ext uri="{BB962C8B-B14F-4D97-AF65-F5344CB8AC3E}">
        <p14:creationId xmlns:p14="http://schemas.microsoft.com/office/powerpoint/2010/main" val="2710507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4</a:t>
            </a:fld>
            <a:endParaRPr lang="en-US" sz="1000"/>
          </a:p>
        </p:txBody>
      </p:sp>
      <p:sp>
        <p:nvSpPr>
          <p:cNvPr id="45058" name="TextBox 6"/>
          <p:cNvSpPr txBox="1">
            <a:spLocks noChangeArrowheads="1"/>
          </p:cNvSpPr>
          <p:nvPr/>
        </p:nvSpPr>
        <p:spPr bwMode="auto">
          <a:xfrm>
            <a:off x="685800" y="304800"/>
            <a:ext cx="392562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Ưu nhược điểm của ORM</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533400" y="762000"/>
            <a:ext cx="8305800" cy="6028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Ư</a:t>
            </a:r>
            <a:r>
              <a:rPr lang="vi-VN" sz="2400">
                <a:latin typeface="Arial" charset="0"/>
                <a:cs typeface="Arial" charset="0"/>
              </a:rPr>
              <a:t>u điểm của ORM so với JDBC:</a:t>
            </a:r>
          </a:p>
          <a:p>
            <a:pPr marL="742950" lvl="1" indent="-342900">
              <a:lnSpc>
                <a:spcPct val="120000"/>
              </a:lnSpc>
              <a:spcBef>
                <a:spcPts val="600"/>
              </a:spcBef>
              <a:buFontTx/>
              <a:buChar char="-"/>
            </a:pPr>
            <a:r>
              <a:rPr lang="vi-VN" sz="2000">
                <a:latin typeface="Arial" charset="0"/>
                <a:cs typeface="Arial" charset="0"/>
              </a:rPr>
              <a:t>Ít mã chương trình hơn</a:t>
            </a:r>
          </a:p>
          <a:p>
            <a:pPr marL="742950" lvl="1" indent="-342900">
              <a:lnSpc>
                <a:spcPct val="120000"/>
              </a:lnSpc>
              <a:spcBef>
                <a:spcPts val="600"/>
              </a:spcBef>
              <a:buFontTx/>
              <a:buChar char="-"/>
            </a:pPr>
            <a:r>
              <a:rPr lang="vi-VN" sz="2000">
                <a:latin typeface="Arial" charset="0"/>
                <a:cs typeface="Arial" charset="0"/>
              </a:rPr>
              <a:t>Ẩn bớt các chi tiết của truy vấn SQL</a:t>
            </a:r>
          </a:p>
          <a:p>
            <a:pPr marL="742950" lvl="1" indent="-342900">
              <a:lnSpc>
                <a:spcPct val="120000"/>
              </a:lnSpc>
              <a:spcBef>
                <a:spcPts val="600"/>
              </a:spcBef>
              <a:buFontTx/>
              <a:buChar char="-"/>
            </a:pPr>
            <a:r>
              <a:rPr lang="vi-VN" sz="2000">
                <a:latin typeface="Arial" charset="0"/>
                <a:cs typeface="Arial" charset="0"/>
              </a:rPr>
              <a:t>Cơ bản vẫn dựa trên JDBC</a:t>
            </a:r>
          </a:p>
          <a:p>
            <a:pPr marL="742950" lvl="1" indent="-342900">
              <a:lnSpc>
                <a:spcPct val="120000"/>
              </a:lnSpc>
              <a:spcBef>
                <a:spcPts val="600"/>
              </a:spcBef>
              <a:buFontTx/>
              <a:buChar char="-"/>
            </a:pPr>
            <a:r>
              <a:rPr lang="vi-VN" sz="2000">
                <a:latin typeface="Arial" charset="0"/>
                <a:cs typeface="Arial" charset="0"/>
              </a:rPr>
              <a:t>Các thực thể dựa trên dữ liệu nghiệp vụ thay vì cấu trúc CSDL</a:t>
            </a:r>
          </a:p>
          <a:p>
            <a:pPr marL="742950" lvl="1" indent="-342900">
              <a:lnSpc>
                <a:spcPct val="120000"/>
              </a:lnSpc>
              <a:spcBef>
                <a:spcPts val="600"/>
              </a:spcBef>
              <a:buFontTx/>
              <a:buChar char="-"/>
            </a:pPr>
            <a:r>
              <a:rPr lang="vi-VN" sz="2000">
                <a:latin typeface="Arial" charset="0"/>
                <a:cs typeface="Arial" charset="0"/>
              </a:rPr>
              <a:t>Giúp phát triển ứng dụng nhanh hơn</a:t>
            </a:r>
          </a:p>
          <a:p>
            <a:pPr marL="342900" indent="-342900">
              <a:lnSpc>
                <a:spcPct val="120000"/>
              </a:lnSpc>
              <a:spcBef>
                <a:spcPts val="600"/>
              </a:spcBef>
              <a:buFont typeface="Arial"/>
              <a:buChar char="•"/>
            </a:pPr>
            <a:r>
              <a:rPr lang="en-US" sz="2400">
                <a:latin typeface="Arial" charset="0"/>
                <a:cs typeface="Arial" charset="0"/>
              </a:rPr>
              <a:t>Nhược</a:t>
            </a:r>
            <a:r>
              <a:rPr lang="vi-VN" sz="2400">
                <a:latin typeface="Arial" charset="0"/>
                <a:cs typeface="Arial" charset="0"/>
              </a:rPr>
              <a:t> điểm của ORM so với JDBC:</a:t>
            </a:r>
          </a:p>
          <a:p>
            <a:pPr marL="742950" lvl="1" indent="-342900">
              <a:lnSpc>
                <a:spcPct val="120000"/>
              </a:lnSpc>
              <a:spcBef>
                <a:spcPts val="600"/>
              </a:spcBef>
              <a:buFontTx/>
              <a:buChar char="-"/>
            </a:pPr>
            <a:r>
              <a:rPr lang="vi-VN" sz="2000">
                <a:latin typeface="Arial" charset="0"/>
                <a:cs typeface="Arial" charset="0"/>
              </a:rPr>
              <a:t>Khả năng truy vấn hạn chế (nhiều khi vẫn phải dùng native SQL)</a:t>
            </a:r>
          </a:p>
          <a:p>
            <a:pPr marL="742950" lvl="1" indent="-342900">
              <a:lnSpc>
                <a:spcPct val="120000"/>
              </a:lnSpc>
              <a:spcBef>
                <a:spcPts val="600"/>
              </a:spcBef>
              <a:buFontTx/>
              <a:buChar char="-"/>
            </a:pPr>
            <a:r>
              <a:rPr lang="vi-VN" sz="2000">
                <a:latin typeface="Arial" charset="0"/>
                <a:cs typeface="Arial" charset="0"/>
              </a:rPr>
              <a:t>Khó tối ưu câu lệnh SQL (do ORM tự sinh ra)</a:t>
            </a:r>
          </a:p>
          <a:p>
            <a:pPr marL="342900" indent="-342900">
              <a:lnSpc>
                <a:spcPct val="120000"/>
              </a:lnSpc>
              <a:spcBef>
                <a:spcPts val="600"/>
              </a:spcBef>
              <a:buFont typeface="Arial"/>
              <a:buChar char="•"/>
            </a:pPr>
            <a:r>
              <a:rPr lang="en-US" sz="2400">
                <a:latin typeface="Arial" charset="0"/>
                <a:cs typeface="Arial" charset="0"/>
              </a:rPr>
              <a:t>Một số Java ORM framework phổ biến </a:t>
            </a:r>
            <a:r>
              <a:rPr lang="vi-VN" sz="2400">
                <a:latin typeface="Arial" charset="0"/>
                <a:cs typeface="Arial" charset="0"/>
              </a:rPr>
              <a:t>:</a:t>
            </a:r>
          </a:p>
          <a:p>
            <a:pPr marL="742950" lvl="1" indent="-342900">
              <a:lnSpc>
                <a:spcPct val="120000"/>
              </a:lnSpc>
              <a:spcBef>
                <a:spcPts val="600"/>
              </a:spcBef>
              <a:buFontTx/>
              <a:buChar char="-"/>
            </a:pPr>
            <a:r>
              <a:rPr lang="vi-VN" sz="2000">
                <a:latin typeface="Arial" charset="0"/>
                <a:cs typeface="Arial" charset="0"/>
              </a:rPr>
              <a:t>Hibernate</a:t>
            </a:r>
          </a:p>
          <a:p>
            <a:pPr marL="742950" lvl="1" indent="-342900">
              <a:lnSpc>
                <a:spcPct val="120000"/>
              </a:lnSpc>
              <a:spcBef>
                <a:spcPts val="600"/>
              </a:spcBef>
              <a:buFontTx/>
              <a:buChar char="-"/>
            </a:pPr>
            <a:r>
              <a:rPr lang="vi-VN" sz="2000">
                <a:latin typeface="Arial" charset="0"/>
                <a:cs typeface="Arial" charset="0"/>
              </a:rPr>
              <a:t>EclipseLink</a:t>
            </a:r>
          </a:p>
          <a:p>
            <a:pPr marL="742950" lvl="1" indent="-342900">
              <a:lnSpc>
                <a:spcPct val="120000"/>
              </a:lnSpc>
              <a:spcBef>
                <a:spcPts val="600"/>
              </a:spcBef>
              <a:buFontTx/>
              <a:buChar char="-"/>
            </a:pPr>
            <a:r>
              <a:rPr lang="vi-VN" sz="2000">
                <a:latin typeface="Arial" charset="0"/>
                <a:cs typeface="Arial" charset="0"/>
              </a:rPr>
              <a:t>Spring DAO ...</a:t>
            </a:r>
          </a:p>
        </p:txBody>
      </p:sp>
    </p:spTree>
    <p:extLst>
      <p:ext uri="{BB962C8B-B14F-4D97-AF65-F5344CB8AC3E}">
        <p14:creationId xmlns:p14="http://schemas.microsoft.com/office/powerpoint/2010/main" val="581155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5</a:t>
            </a:fld>
            <a:endParaRPr lang="en-US" sz="1000"/>
          </a:p>
        </p:txBody>
      </p:sp>
      <p:sp>
        <p:nvSpPr>
          <p:cNvPr id="45058" name="TextBox 6"/>
          <p:cNvSpPr txBox="1">
            <a:spLocks noChangeArrowheads="1"/>
          </p:cNvSpPr>
          <p:nvPr/>
        </p:nvSpPr>
        <p:spPr bwMode="auto">
          <a:xfrm>
            <a:off x="685800" y="304800"/>
            <a:ext cx="413646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Java Persistence API (JPA)</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533400" y="762000"/>
            <a:ext cx="8305800" cy="46156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Là đặc tả ORM API của Java, mô tả:</a:t>
            </a:r>
            <a:endParaRPr lang="vi-VN" sz="2400">
              <a:latin typeface="Arial" charset="0"/>
              <a:cs typeface="Arial" charset="0"/>
            </a:endParaRPr>
          </a:p>
          <a:p>
            <a:pPr marL="742950" lvl="1" indent="-342900">
              <a:lnSpc>
                <a:spcPct val="120000"/>
              </a:lnSpc>
              <a:spcBef>
                <a:spcPts val="600"/>
              </a:spcBef>
              <a:buFontTx/>
              <a:buChar char="-"/>
            </a:pPr>
            <a:r>
              <a:rPr lang="vi-VN" sz="2000">
                <a:latin typeface="Arial" charset="0"/>
                <a:cs typeface="Arial" charset="0"/>
              </a:rPr>
              <a:t>Cách định nghĩa các thực thể (Entity)</a:t>
            </a:r>
          </a:p>
          <a:p>
            <a:pPr marL="742950" lvl="1" indent="-342900">
              <a:lnSpc>
                <a:spcPct val="120000"/>
              </a:lnSpc>
              <a:spcBef>
                <a:spcPts val="600"/>
              </a:spcBef>
              <a:buFontTx/>
              <a:buChar char="-"/>
            </a:pPr>
            <a:r>
              <a:rPr lang="vi-VN" sz="2000">
                <a:latin typeface="Arial" charset="0"/>
                <a:cs typeface="Arial" charset="0"/>
              </a:rPr>
              <a:t>Cách ánh xạ các thuộc tính</a:t>
            </a:r>
          </a:p>
          <a:p>
            <a:pPr marL="742950" lvl="1" indent="-342900">
              <a:lnSpc>
                <a:spcPct val="120000"/>
              </a:lnSpc>
              <a:spcBef>
                <a:spcPts val="600"/>
              </a:spcBef>
              <a:buFontTx/>
              <a:buChar char="-"/>
            </a:pPr>
            <a:r>
              <a:rPr lang="vi-VN" sz="2000">
                <a:latin typeface="Arial" charset="0"/>
                <a:cs typeface="Arial" charset="0"/>
              </a:rPr>
              <a:t>Cách ánh xạ các quan hệ CSDL</a:t>
            </a:r>
          </a:p>
          <a:p>
            <a:pPr marL="342900" indent="-342900">
              <a:lnSpc>
                <a:spcPct val="120000"/>
              </a:lnSpc>
              <a:spcBef>
                <a:spcPts val="600"/>
              </a:spcBef>
              <a:buFont typeface="Arial"/>
              <a:buChar char="•"/>
            </a:pPr>
            <a:r>
              <a:rPr lang="vi-VN" sz="2400">
                <a:latin typeface="Arial" charset="0"/>
                <a:cs typeface="Arial" charset="0"/>
              </a:rPr>
              <a:t>Các framework như Hibernate ... </a:t>
            </a:r>
            <a:r>
              <a:rPr lang="en-US" sz="2400">
                <a:latin typeface="Arial" charset="0"/>
                <a:cs typeface="Arial" charset="0"/>
              </a:rPr>
              <a:t>l</a:t>
            </a:r>
            <a:r>
              <a:rPr lang="vi-VN" sz="2400">
                <a:latin typeface="Arial" charset="0"/>
                <a:cs typeface="Arial" charset="0"/>
              </a:rPr>
              <a:t>à 1 thực thi JPA</a:t>
            </a:r>
          </a:p>
          <a:p>
            <a:pPr marL="742950" lvl="1" indent="-342900">
              <a:lnSpc>
                <a:spcPct val="120000"/>
              </a:lnSpc>
              <a:spcBef>
                <a:spcPts val="600"/>
              </a:spcBef>
              <a:buFontTx/>
              <a:buChar char="-"/>
            </a:pPr>
            <a:endParaRPr lang="vi-VN" sz="2000">
              <a:latin typeface="Arial" charset="0"/>
              <a:cs typeface="Arial" charset="0"/>
            </a:endParaRPr>
          </a:p>
          <a:p>
            <a:pPr marL="742950" lvl="1" indent="-342900">
              <a:lnSpc>
                <a:spcPct val="120000"/>
              </a:lnSpc>
              <a:spcBef>
                <a:spcPts val="600"/>
              </a:spcBef>
              <a:buFontTx/>
              <a:buChar char="-"/>
            </a:pPr>
            <a:endParaRPr lang="vi-VN" sz="2000">
              <a:latin typeface="Arial" charset="0"/>
              <a:cs typeface="Arial" charset="0"/>
            </a:endParaRPr>
          </a:p>
          <a:p>
            <a:pPr marL="742950" lvl="1" indent="-342900">
              <a:lnSpc>
                <a:spcPct val="120000"/>
              </a:lnSpc>
              <a:spcBef>
                <a:spcPts val="600"/>
              </a:spcBef>
              <a:buFontTx/>
              <a:buChar char="-"/>
            </a:pPr>
            <a:endParaRPr lang="vi-VN" sz="2000">
              <a:latin typeface="Arial" charset="0"/>
              <a:cs typeface="Arial" charset="0"/>
            </a:endParaRPr>
          </a:p>
          <a:p>
            <a:pPr marL="742950" lvl="1" indent="-342900">
              <a:lnSpc>
                <a:spcPct val="120000"/>
              </a:lnSpc>
              <a:spcBef>
                <a:spcPts val="600"/>
              </a:spcBef>
              <a:buFontTx/>
              <a:buChar char="-"/>
            </a:pPr>
            <a:endParaRPr lang="vi-VN" sz="2000">
              <a:latin typeface="Arial" charset="0"/>
              <a:cs typeface="Arial" charset="0"/>
            </a:endParaRPr>
          </a:p>
          <a:p>
            <a:pPr marL="742950" lvl="1" indent="-342900">
              <a:lnSpc>
                <a:spcPct val="120000"/>
              </a:lnSpc>
              <a:spcBef>
                <a:spcPts val="600"/>
              </a:spcBef>
              <a:buFontTx/>
              <a:buChar char="-"/>
            </a:pPr>
            <a:endParaRPr lang="vi-VN" sz="2000">
              <a:latin typeface="Arial" charset="0"/>
              <a:cs typeface="Arial" charset="0"/>
            </a:endParaRPr>
          </a:p>
        </p:txBody>
      </p:sp>
      <p:pic>
        <p:nvPicPr>
          <p:cNvPr id="2" name="Picture 1" descr="Screen Shot 2020-08-09 at 7.11.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048000"/>
            <a:ext cx="4191000" cy="3665349"/>
          </a:xfrm>
          <a:prstGeom prst="rect">
            <a:avLst/>
          </a:prstGeom>
        </p:spPr>
      </p:pic>
    </p:spTree>
    <p:extLst>
      <p:ext uri="{BB962C8B-B14F-4D97-AF65-F5344CB8AC3E}">
        <p14:creationId xmlns:p14="http://schemas.microsoft.com/office/powerpoint/2010/main" val="205985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6</a:t>
            </a:fld>
            <a:endParaRPr lang="en-US" sz="1000"/>
          </a:p>
        </p:txBody>
      </p:sp>
      <p:sp>
        <p:nvSpPr>
          <p:cNvPr id="45058" name="TextBox 6"/>
          <p:cNvSpPr txBox="1">
            <a:spLocks noChangeArrowheads="1"/>
          </p:cNvSpPr>
          <p:nvPr/>
        </p:nvSpPr>
        <p:spPr bwMode="auto">
          <a:xfrm>
            <a:off x="685800" y="304800"/>
            <a:ext cx="62166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Thao tác với CSDL thông qua Spring JPA</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685800" y="1021948"/>
            <a:ext cx="8153400" cy="5115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Spring hỗ trợ việc ứng dụng ORM thông qua thành phần Spring Data JPA .</a:t>
            </a:r>
          </a:p>
          <a:p>
            <a:endParaRPr lang="vi-VN" sz="2400">
              <a:latin typeface="Arial" charset="0"/>
              <a:cs typeface="Arial" charset="0"/>
            </a:endParaRPr>
          </a:p>
          <a:p>
            <a:pPr marL="342900" indent="-342900">
              <a:buFontTx/>
              <a:buChar char="-"/>
            </a:pPr>
            <a:r>
              <a:rPr lang="vi-VN" sz="2400">
                <a:latin typeface="Arial" charset="0"/>
                <a:cs typeface="Arial" charset="0"/>
              </a:rPr>
              <a:t>Spring Data JPA có khả năng tự động tạo các lớp repositories dựa trên các giao diện đặc tả repositories.</a:t>
            </a:r>
          </a:p>
          <a:p>
            <a:pPr marL="342900" indent="-342900"/>
            <a:endParaRPr lang="vi-VN" sz="2400">
              <a:latin typeface="Arial" charset="0"/>
              <a:cs typeface="Arial" charset="0"/>
            </a:endParaRPr>
          </a:p>
          <a:p>
            <a:pPr marL="342900" indent="-342900">
              <a:buFontTx/>
              <a:buChar char="-"/>
            </a:pPr>
            <a:r>
              <a:rPr lang="vi-VN" sz="2400">
                <a:latin typeface="Arial" charset="0"/>
                <a:cs typeface="Arial" charset="0"/>
              </a:rPr>
              <a:t>Thêm thư viện vào file pom/xml: Lưu ý thư viện này mặc định bổ sung Hibernate như là bản thực thi JPA trong Spring. Nếu muốn có thể bỏ Hibernate và dùng thư viện khác (tuy nhiên có thể phải thay đổi cách chú giải).</a:t>
            </a:r>
          </a:p>
          <a:p>
            <a:pPr lvl="1">
              <a:spcBef>
                <a:spcPct val="20000"/>
              </a:spcBef>
            </a:pPr>
            <a:r>
              <a:rPr lang="en-US" sz="1800">
                <a:latin typeface="Courier New" charset="0"/>
                <a:cs typeface="Courier New" charset="0"/>
              </a:rPr>
              <a:t>&lt;dependency&gt;</a:t>
            </a:r>
          </a:p>
          <a:p>
            <a:pPr lvl="1">
              <a:spcBef>
                <a:spcPct val="20000"/>
              </a:spcBef>
            </a:pPr>
            <a:r>
              <a:rPr lang="en-US" sz="1800">
                <a:latin typeface="Courier New" charset="0"/>
                <a:cs typeface="Courier New" charset="0"/>
              </a:rPr>
              <a:t>  &lt;groupId&gt;org.springframework.boot&lt;/groupId&gt;</a:t>
            </a:r>
          </a:p>
          <a:p>
            <a:pPr lvl="1">
              <a:spcBef>
                <a:spcPct val="20000"/>
              </a:spcBef>
            </a:pPr>
            <a:r>
              <a:rPr lang="en-US" sz="1800">
                <a:latin typeface="Courier New" charset="0"/>
                <a:cs typeface="Courier New" charset="0"/>
              </a:rPr>
              <a:t>  &lt;artifactId&gt;spring-boot-starter-data-jpa&lt;/artifactId&gt;</a:t>
            </a:r>
          </a:p>
          <a:p>
            <a:pPr lvl="1">
              <a:spcBef>
                <a:spcPct val="20000"/>
              </a:spcBef>
            </a:pPr>
            <a:r>
              <a:rPr lang="en-US" sz="1800">
                <a:latin typeface="Courier New" charset="0"/>
                <a:cs typeface="Courier New" charset="0"/>
              </a:rPr>
              <a:t>&lt;/dependency&gt; </a:t>
            </a:r>
            <a:endParaRPr lang="vi-VN" sz="1800">
              <a:latin typeface="Courier New" charset="0"/>
              <a:cs typeface="Courier New"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553024A-5DE7-DA49-8098-52132388D113}" type="slidenum">
              <a:rPr lang="en-US" sz="1000"/>
              <a:pPr algn="r"/>
              <a:t>7</a:t>
            </a:fld>
            <a:endParaRPr lang="en-US" sz="1000"/>
          </a:p>
        </p:txBody>
      </p:sp>
      <p:sp>
        <p:nvSpPr>
          <p:cNvPr id="46082" name="TextBox 6"/>
          <p:cNvSpPr txBox="1">
            <a:spLocks noChangeArrowheads="1"/>
          </p:cNvSpPr>
          <p:nvPr/>
        </p:nvSpPr>
        <p:spPr bwMode="auto">
          <a:xfrm>
            <a:off x="685800" y="304800"/>
            <a:ext cx="64992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Bổ sung chú giải JPA cho các lớp mô hình:</a:t>
            </a:r>
            <a:endParaRPr lang="en-US" sz="2400" b="1">
              <a:solidFill>
                <a:schemeClr val="accent2"/>
              </a:solidFill>
              <a:latin typeface="Arial" charset="0"/>
              <a:cs typeface="Arial" charset="0"/>
            </a:endParaRPr>
          </a:p>
        </p:txBody>
      </p:sp>
      <p:sp>
        <p:nvSpPr>
          <p:cNvPr id="46083" name="TextBox 1"/>
          <p:cNvSpPr txBox="1">
            <a:spLocks noChangeArrowheads="1"/>
          </p:cNvSpPr>
          <p:nvPr/>
        </p:nvSpPr>
        <p:spPr bwMode="auto">
          <a:xfrm>
            <a:off x="685800" y="909638"/>
            <a:ext cx="8153400" cy="59585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55600" lvl="1" indent="-355600">
              <a:spcBef>
                <a:spcPct val="20000"/>
              </a:spcBef>
              <a:buFont typeface="Arial"/>
              <a:buChar char="•"/>
            </a:pPr>
            <a:r>
              <a:rPr lang="en-US" sz="2400">
                <a:latin typeface="Arial"/>
                <a:cs typeface="Arial"/>
              </a:rPr>
              <a:t>Lớp Ingredient:</a:t>
            </a:r>
          </a:p>
          <a:p>
            <a:pPr lvl="1">
              <a:spcBef>
                <a:spcPct val="20000"/>
              </a:spcBef>
            </a:pPr>
            <a:r>
              <a:rPr lang="en-US" sz="1600">
                <a:latin typeface="Courier New" charset="0"/>
                <a:cs typeface="Courier New" charset="0"/>
              </a:rPr>
              <a:t>package tacos;</a:t>
            </a:r>
          </a:p>
          <a:p>
            <a:pPr lvl="1">
              <a:spcBef>
                <a:spcPct val="20000"/>
              </a:spcBef>
            </a:pPr>
            <a:r>
              <a:rPr lang="en-US" sz="1600">
                <a:solidFill>
                  <a:srgbClr val="FF0000"/>
                </a:solidFill>
                <a:latin typeface="Courier New" charset="0"/>
                <a:cs typeface="Courier New" charset="0"/>
              </a:rPr>
              <a:t>import javax.persistence.Entity;</a:t>
            </a:r>
          </a:p>
          <a:p>
            <a:pPr lvl="1">
              <a:spcBef>
                <a:spcPct val="20000"/>
              </a:spcBef>
            </a:pPr>
            <a:r>
              <a:rPr lang="en-US" sz="1600">
                <a:solidFill>
                  <a:srgbClr val="FF0000"/>
                </a:solidFill>
                <a:latin typeface="Courier New" charset="0"/>
                <a:cs typeface="Courier New" charset="0"/>
              </a:rPr>
              <a:t>import javax.persistence.Id;</a:t>
            </a:r>
          </a:p>
          <a:p>
            <a:pPr lvl="1"/>
            <a:r>
              <a:rPr lang="es-ES_tradnl" sz="1600">
                <a:solidFill>
                  <a:srgbClr val="FF0000"/>
                </a:solidFill>
                <a:latin typeface="Courier New" charset="0"/>
                <a:cs typeface="Courier New" charset="0"/>
              </a:rPr>
              <a:t>import lombok.NoArgsConstructor;</a:t>
            </a:r>
          </a:p>
          <a:p>
            <a:pPr lvl="1"/>
            <a:r>
              <a:rPr lang="en-US" sz="1600">
                <a:solidFill>
                  <a:srgbClr val="FF0000"/>
                </a:solidFill>
                <a:latin typeface="Courier New" charset="0"/>
                <a:cs typeface="Courier New" charset="0"/>
              </a:rPr>
              <a:t>import lombok.RequiredArgsConstructor;</a:t>
            </a:r>
          </a:p>
          <a:p>
            <a:pPr lvl="1"/>
            <a:r>
              <a:rPr lang="it-IT" sz="1600">
                <a:solidFill>
                  <a:srgbClr val="FF0000"/>
                </a:solidFill>
                <a:latin typeface="Courier New" charset="0"/>
                <a:cs typeface="Courier New" charset="0"/>
              </a:rPr>
              <a:t>import lombok.AccessLevel;</a:t>
            </a:r>
            <a:endParaRPr lang="en-US" sz="1600">
              <a:solidFill>
                <a:srgbClr val="FF0000"/>
              </a:solidFill>
              <a:latin typeface="Courier New" charset="0"/>
              <a:cs typeface="Courier New" charset="0"/>
            </a:endParaRPr>
          </a:p>
          <a:p>
            <a:pPr lvl="1">
              <a:spcBef>
                <a:spcPct val="20000"/>
              </a:spcBef>
            </a:pPr>
            <a:r>
              <a:rPr lang="mr-IN" sz="1600">
                <a:latin typeface="Courier New" charset="0"/>
                <a:cs typeface="Courier New" charset="0"/>
              </a:rPr>
              <a:t>…</a:t>
            </a:r>
            <a:endParaRPr lang="en-US" sz="1600">
              <a:latin typeface="Courier New" charset="0"/>
              <a:cs typeface="Courier New" charset="0"/>
            </a:endParaRPr>
          </a:p>
          <a:p>
            <a:pPr lvl="1">
              <a:spcBef>
                <a:spcPct val="20000"/>
              </a:spcBef>
            </a:pPr>
            <a:r>
              <a:rPr lang="en-US" sz="1600">
                <a:solidFill>
                  <a:srgbClr val="FF0000"/>
                </a:solidFill>
                <a:latin typeface="Courier New" charset="0"/>
                <a:cs typeface="Courier New" charset="0"/>
              </a:rPr>
              <a:t>@NoArgsConstructor(access=AccessLevel.PRIVATE, force=true)</a:t>
            </a:r>
          </a:p>
          <a:p>
            <a:pPr lvl="1">
              <a:spcBef>
                <a:spcPct val="20000"/>
              </a:spcBef>
            </a:pPr>
            <a:r>
              <a:rPr lang="en-US" sz="1600">
                <a:solidFill>
                  <a:srgbClr val="FF0000"/>
                </a:solidFill>
                <a:latin typeface="Courier New" charset="0"/>
                <a:cs typeface="Courier New" charset="0"/>
              </a:rPr>
              <a:t>@Entity</a:t>
            </a:r>
          </a:p>
          <a:p>
            <a:pPr lvl="1">
              <a:spcBef>
                <a:spcPct val="20000"/>
              </a:spcBef>
            </a:pPr>
            <a:r>
              <a:rPr lang="en-US" sz="1600">
                <a:latin typeface="Courier New" charset="0"/>
                <a:cs typeface="Courier New" charset="0"/>
              </a:rPr>
              <a:t>public class Ingredient {</a:t>
            </a:r>
          </a:p>
          <a:p>
            <a:pPr lvl="1">
              <a:spcBef>
                <a:spcPct val="20000"/>
              </a:spcBef>
            </a:pPr>
            <a:r>
              <a:rPr lang="en-US" sz="1600">
                <a:latin typeface="Courier New" charset="0"/>
                <a:cs typeface="Courier New" charset="0"/>
              </a:rPr>
              <a:t>  </a:t>
            </a:r>
            <a:r>
              <a:rPr lang="en-US" sz="1600">
                <a:solidFill>
                  <a:srgbClr val="FF0000"/>
                </a:solidFill>
                <a:latin typeface="Courier New" charset="0"/>
                <a:cs typeface="Courier New" charset="0"/>
              </a:rPr>
              <a:t>@Id</a:t>
            </a:r>
          </a:p>
          <a:p>
            <a:pPr lvl="1">
              <a:spcBef>
                <a:spcPct val="20000"/>
              </a:spcBef>
            </a:pPr>
            <a:r>
              <a:rPr lang="en-US" sz="1600">
                <a:latin typeface="Courier New" charset="0"/>
                <a:cs typeface="Courier New" charset="0"/>
              </a:rPr>
              <a:t>  private final String id;</a:t>
            </a:r>
          </a:p>
          <a:p>
            <a:pPr lvl="1">
              <a:spcBef>
                <a:spcPct val="20000"/>
              </a:spcBef>
            </a:pPr>
            <a:r>
              <a:rPr lang="en-US" sz="1600">
                <a:latin typeface="Courier New" charset="0"/>
                <a:cs typeface="Courier New" charset="0"/>
              </a:rPr>
              <a:t>  private final String name;</a:t>
            </a:r>
          </a:p>
          <a:p>
            <a:pPr lvl="1">
              <a:spcBef>
                <a:spcPct val="20000"/>
              </a:spcBef>
            </a:pPr>
            <a:r>
              <a:rPr lang="en-US" sz="1600">
                <a:latin typeface="Courier New" charset="0"/>
                <a:cs typeface="Courier New" charset="0"/>
              </a:rPr>
              <a:t>  </a:t>
            </a:r>
            <a:r>
              <a:rPr lang="en-US" sz="1600">
                <a:solidFill>
                  <a:srgbClr val="FF0000"/>
                </a:solidFill>
                <a:latin typeface="Courier New" charset="0"/>
                <a:cs typeface="Courier New" charset="0"/>
              </a:rPr>
              <a:t>@Enumerated(EnumType.STRING)</a:t>
            </a:r>
          </a:p>
          <a:p>
            <a:pPr lvl="1">
              <a:spcBef>
                <a:spcPct val="20000"/>
              </a:spcBef>
            </a:pPr>
            <a:r>
              <a:rPr lang="en-US" sz="1600">
                <a:latin typeface="Courier New" charset="0"/>
                <a:cs typeface="Courier New" charset="0"/>
              </a:rPr>
              <a:t>  private final Type type;</a:t>
            </a:r>
          </a:p>
          <a:p>
            <a:pPr lvl="1">
              <a:spcBef>
                <a:spcPct val="20000"/>
              </a:spcBef>
            </a:pPr>
            <a:r>
              <a:rPr lang="en-US" sz="1600">
                <a:latin typeface="Courier New" charset="0"/>
                <a:cs typeface="Courier New" charset="0"/>
              </a:rPr>
              <a:t>  public static enum Type {</a:t>
            </a:r>
          </a:p>
          <a:p>
            <a:pPr lvl="1">
              <a:spcBef>
                <a:spcPct val="20000"/>
              </a:spcBef>
            </a:pPr>
            <a:r>
              <a:rPr lang="en-US" sz="1600">
                <a:latin typeface="Courier New" charset="0"/>
                <a:cs typeface="Courier New" charset="0"/>
              </a:rPr>
              <a:t>    WRAP, PROTEIN, VEGGIES, CHEESE, SAUCE</a:t>
            </a:r>
          </a:p>
          <a:p>
            <a:pPr lvl="1">
              <a:spcBef>
                <a:spcPct val="20000"/>
              </a:spcBef>
            </a:pPr>
            <a:r>
              <a:rPr lang="en-US" sz="1600">
                <a:latin typeface="Courier New" charset="0"/>
                <a:cs typeface="Courier New" charset="0"/>
              </a:rPr>
              <a:t>  } </a:t>
            </a:r>
          </a:p>
          <a:p>
            <a:pPr lvl="1">
              <a:spcBef>
                <a:spcPct val="20000"/>
              </a:spcBef>
            </a:pPr>
            <a:r>
              <a:rPr lang="en-US" sz="1600">
                <a:latin typeface="Courier New" charset="0"/>
                <a:cs typeface="Courier New"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553024A-5DE7-DA49-8098-52132388D113}" type="slidenum">
              <a:rPr lang="en-US" sz="1000"/>
              <a:pPr algn="r"/>
              <a:t>8</a:t>
            </a:fld>
            <a:endParaRPr lang="en-US" sz="1000"/>
          </a:p>
        </p:txBody>
      </p:sp>
      <p:sp>
        <p:nvSpPr>
          <p:cNvPr id="46082" name="TextBox 6"/>
          <p:cNvSpPr txBox="1">
            <a:spLocks noChangeArrowheads="1"/>
          </p:cNvSpPr>
          <p:nvPr/>
        </p:nvSpPr>
        <p:spPr bwMode="auto">
          <a:xfrm>
            <a:off x="685800" y="304800"/>
            <a:ext cx="64992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Bổ sung chú giải JPA cho các lớp mô hình:</a:t>
            </a:r>
            <a:endParaRPr lang="en-US" sz="2400" b="1">
              <a:solidFill>
                <a:schemeClr val="accent2"/>
              </a:solidFill>
              <a:latin typeface="Arial" charset="0"/>
              <a:cs typeface="Arial" charset="0"/>
            </a:endParaRPr>
          </a:p>
        </p:txBody>
      </p:sp>
      <p:sp>
        <p:nvSpPr>
          <p:cNvPr id="46083" name="TextBox 1"/>
          <p:cNvSpPr txBox="1">
            <a:spLocks noChangeArrowheads="1"/>
          </p:cNvSpPr>
          <p:nvPr/>
        </p:nvSpPr>
        <p:spPr bwMode="auto">
          <a:xfrm>
            <a:off x="685800" y="957858"/>
            <a:ext cx="8153400" cy="449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50000"/>
              </a:lnSpc>
              <a:buFontTx/>
              <a:buChar char="-"/>
            </a:pPr>
            <a:r>
              <a:rPr lang="vi-VN" sz="2400">
                <a:latin typeface="Arial" charset="0"/>
                <a:cs typeface="Arial" charset="0"/>
              </a:rPr>
              <a:t>Chú giải @Entity: Đánh dấu lớp thực thể (trùng tên bảng trong CSDL)</a:t>
            </a:r>
          </a:p>
          <a:p>
            <a:pPr marL="342900" indent="-342900">
              <a:lnSpc>
                <a:spcPct val="150000"/>
              </a:lnSpc>
              <a:buFontTx/>
              <a:buChar char="-"/>
            </a:pPr>
            <a:r>
              <a:rPr lang="vi-VN" sz="2400">
                <a:latin typeface="Arial" charset="0"/>
                <a:cs typeface="Arial" charset="0"/>
              </a:rPr>
              <a:t>Chú giải @Id: Đánh dấu thuộc tính khoá</a:t>
            </a:r>
          </a:p>
          <a:p>
            <a:pPr marL="342900" indent="-342900">
              <a:lnSpc>
                <a:spcPct val="150000"/>
              </a:lnSpc>
              <a:buFontTx/>
              <a:buChar char="-"/>
            </a:pPr>
            <a:r>
              <a:rPr lang="vi-VN" sz="2400">
                <a:latin typeface="Arial" charset="0"/>
                <a:cs typeface="Arial" charset="0"/>
              </a:rPr>
              <a:t>Chú giải @Enumerated đánh dấu kiểu Enum là String</a:t>
            </a:r>
            <a:endParaRPr lang="en-US" sz="1600">
              <a:latin typeface="Courier New" charset="0"/>
              <a:cs typeface="Courier New" charset="0"/>
            </a:endParaRPr>
          </a:p>
          <a:p>
            <a:pPr marL="342900" indent="-342900">
              <a:lnSpc>
                <a:spcPct val="150000"/>
              </a:lnSpc>
              <a:buFontTx/>
              <a:buChar char="-"/>
            </a:pPr>
            <a:r>
              <a:rPr lang="vi-VN" sz="2400">
                <a:latin typeface="Arial" charset="0"/>
                <a:cs typeface="Arial" charset="0"/>
              </a:rPr>
              <a:t>JPA yêu cầu lớp thực thể có hàm dựng không tham số. Do vậy cần dùng chú giải NoArgsConstructor của Lombok (force=true để khởi tạo giá trị null cho các biến final).</a:t>
            </a:r>
          </a:p>
        </p:txBody>
      </p:sp>
    </p:spTree>
    <p:extLst>
      <p:ext uri="{BB962C8B-B14F-4D97-AF65-F5344CB8AC3E}">
        <p14:creationId xmlns:p14="http://schemas.microsoft.com/office/powerpoint/2010/main" val="227190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553024A-5DE7-DA49-8098-52132388D113}" type="slidenum">
              <a:rPr lang="en-US" sz="1000"/>
              <a:pPr algn="r"/>
              <a:t>9</a:t>
            </a:fld>
            <a:endParaRPr lang="en-US" sz="1000"/>
          </a:p>
        </p:txBody>
      </p:sp>
      <p:sp>
        <p:nvSpPr>
          <p:cNvPr id="46082" name="TextBox 6"/>
          <p:cNvSpPr txBox="1">
            <a:spLocks noChangeArrowheads="1"/>
          </p:cNvSpPr>
          <p:nvPr/>
        </p:nvSpPr>
        <p:spPr bwMode="auto">
          <a:xfrm>
            <a:off x="685800" y="304800"/>
            <a:ext cx="64992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Bổ sung chú giải JPA cho các lớp mô hình:</a:t>
            </a:r>
            <a:endParaRPr lang="en-US" sz="2400" b="1">
              <a:solidFill>
                <a:schemeClr val="accent2"/>
              </a:solidFill>
              <a:latin typeface="Arial" charset="0"/>
              <a:cs typeface="Arial" charset="0"/>
            </a:endParaRPr>
          </a:p>
        </p:txBody>
      </p:sp>
      <p:sp>
        <p:nvSpPr>
          <p:cNvPr id="46083" name="TextBox 1"/>
          <p:cNvSpPr txBox="1">
            <a:spLocks noChangeArrowheads="1"/>
          </p:cNvSpPr>
          <p:nvPr/>
        </p:nvSpPr>
        <p:spPr bwMode="auto">
          <a:xfrm>
            <a:off x="381000" y="909638"/>
            <a:ext cx="8763000" cy="57800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55600" lvl="1" indent="-355600">
              <a:spcBef>
                <a:spcPct val="20000"/>
              </a:spcBef>
              <a:buFont typeface="Arial"/>
              <a:buChar char="•"/>
            </a:pPr>
            <a:r>
              <a:rPr lang="en-US" sz="2400" dirty="0" err="1">
                <a:latin typeface="Arial"/>
                <a:cs typeface="Arial"/>
              </a:rPr>
              <a:t>Lớp</a:t>
            </a:r>
            <a:r>
              <a:rPr lang="en-US" sz="2400" dirty="0">
                <a:latin typeface="Arial"/>
                <a:cs typeface="Arial"/>
              </a:rPr>
              <a:t> Taco:</a:t>
            </a:r>
          </a:p>
          <a:p>
            <a:pPr lvl="1">
              <a:spcBef>
                <a:spcPct val="20000"/>
              </a:spcBef>
            </a:pPr>
            <a:r>
              <a:rPr lang="en-US" sz="1600" dirty="0">
                <a:latin typeface="Courier New" charset="0"/>
                <a:cs typeface="Courier New" charset="0"/>
              </a:rPr>
              <a:t>@Data</a:t>
            </a:r>
          </a:p>
          <a:p>
            <a:pPr lvl="1">
              <a:spcBef>
                <a:spcPct val="20000"/>
              </a:spcBef>
            </a:pPr>
            <a:r>
              <a:rPr lang="en-US" sz="1600" dirty="0">
                <a:solidFill>
                  <a:srgbClr val="FF0000"/>
                </a:solidFill>
                <a:latin typeface="Courier New" charset="0"/>
                <a:cs typeface="Courier New" charset="0"/>
              </a:rPr>
              <a:t>@Entity</a:t>
            </a:r>
          </a:p>
          <a:p>
            <a:pPr lvl="1">
              <a:spcBef>
                <a:spcPct val="20000"/>
              </a:spcBef>
            </a:pPr>
            <a:r>
              <a:rPr lang="en-US" sz="1600" dirty="0">
                <a:latin typeface="Courier New" charset="0"/>
                <a:cs typeface="Courier New" charset="0"/>
              </a:rPr>
              <a:t>public class Taco {</a:t>
            </a:r>
          </a:p>
          <a:p>
            <a:pPr lvl="1">
              <a:spcBef>
                <a:spcPct val="20000"/>
              </a:spcBef>
            </a:pPr>
            <a:r>
              <a:rPr lang="en-US" sz="1600" dirty="0">
                <a:latin typeface="Courier New" charset="0"/>
                <a:cs typeface="Courier New" charset="0"/>
              </a:rPr>
              <a:t>  </a:t>
            </a:r>
            <a:r>
              <a:rPr lang="en-US" sz="1600" dirty="0">
                <a:solidFill>
                  <a:srgbClr val="FF0000"/>
                </a:solidFill>
                <a:latin typeface="Courier New" charset="0"/>
                <a:cs typeface="Courier New" charset="0"/>
              </a:rPr>
              <a:t>@Id</a:t>
            </a:r>
          </a:p>
          <a:p>
            <a:pPr lvl="1">
              <a:spcBef>
                <a:spcPct val="20000"/>
              </a:spcBef>
            </a:pPr>
            <a:r>
              <a:rPr lang="en-US" sz="1600" dirty="0">
                <a:solidFill>
                  <a:srgbClr val="FF0000"/>
                </a:solidFill>
                <a:latin typeface="Courier New" charset="0"/>
                <a:cs typeface="Courier New" charset="0"/>
              </a:rPr>
              <a:t>  @</a:t>
            </a:r>
            <a:r>
              <a:rPr lang="en-US" sz="1600" dirty="0" err="1">
                <a:solidFill>
                  <a:srgbClr val="FF0000"/>
                </a:solidFill>
                <a:latin typeface="Courier New" charset="0"/>
                <a:cs typeface="Courier New" charset="0"/>
              </a:rPr>
              <a:t>GeneratedValue</a:t>
            </a:r>
            <a:r>
              <a:rPr lang="en-US" sz="1600" dirty="0">
                <a:solidFill>
                  <a:srgbClr val="FF0000"/>
                </a:solidFill>
                <a:latin typeface="Courier New" charset="0"/>
                <a:cs typeface="Courier New" charset="0"/>
              </a:rPr>
              <a:t>(strategy=</a:t>
            </a:r>
            <a:r>
              <a:rPr lang="en-US" sz="1600" dirty="0" err="1">
                <a:solidFill>
                  <a:srgbClr val="FF0000"/>
                </a:solidFill>
                <a:latin typeface="Courier New" charset="0"/>
                <a:cs typeface="Courier New" charset="0"/>
              </a:rPr>
              <a:t>GenerationType.IDENTITY</a:t>
            </a:r>
            <a:r>
              <a:rPr lang="en-US" sz="1600" dirty="0">
                <a:solidFill>
                  <a:srgbClr val="FF0000"/>
                </a:solidFill>
                <a:latin typeface="Courier New" charset="0"/>
                <a:cs typeface="Courier New" charset="0"/>
              </a:rPr>
              <a:t>)</a:t>
            </a:r>
          </a:p>
          <a:p>
            <a:pPr lvl="1">
              <a:spcBef>
                <a:spcPct val="20000"/>
              </a:spcBef>
            </a:pPr>
            <a:r>
              <a:rPr lang="en-US" sz="1600" dirty="0">
                <a:latin typeface="Courier New" charset="0"/>
                <a:cs typeface="Courier New" charset="0"/>
              </a:rPr>
              <a:t>  private Long id;</a:t>
            </a:r>
          </a:p>
          <a:p>
            <a:pPr lvl="1">
              <a:spcBef>
                <a:spcPct val="20000"/>
              </a:spcBef>
            </a:pPr>
            <a:r>
              <a:rPr lang="en-US" sz="1600" dirty="0">
                <a:latin typeface="Courier New" charset="0"/>
                <a:cs typeface="Courier New" charset="0"/>
              </a:rPr>
              <a:t>  @</a:t>
            </a:r>
            <a:r>
              <a:rPr lang="en-US" sz="1600" dirty="0" err="1">
                <a:latin typeface="Courier New" charset="0"/>
                <a:cs typeface="Courier New" charset="0"/>
              </a:rPr>
              <a:t>NotNull</a:t>
            </a:r>
            <a:endParaRPr lang="en-US" sz="1600" dirty="0">
              <a:latin typeface="Courier New" charset="0"/>
              <a:cs typeface="Courier New" charset="0"/>
            </a:endParaRPr>
          </a:p>
          <a:p>
            <a:pPr lvl="1">
              <a:spcBef>
                <a:spcPct val="20000"/>
              </a:spcBef>
            </a:pPr>
            <a:r>
              <a:rPr lang="en-US" sz="1600" dirty="0">
                <a:latin typeface="Courier New" charset="0"/>
                <a:cs typeface="Courier New" charset="0"/>
              </a:rPr>
              <a:t>  @Size(min=5, message="Name must be at least 5 characters long")</a:t>
            </a:r>
          </a:p>
          <a:p>
            <a:pPr lvl="1">
              <a:spcBef>
                <a:spcPct val="20000"/>
              </a:spcBef>
            </a:pPr>
            <a:r>
              <a:rPr lang="en-US" sz="1600" dirty="0">
                <a:latin typeface="Courier New" charset="0"/>
                <a:cs typeface="Courier New" charset="0"/>
              </a:rPr>
              <a:t>  private String name;</a:t>
            </a:r>
          </a:p>
          <a:p>
            <a:pPr lvl="1">
              <a:spcBef>
                <a:spcPct val="20000"/>
              </a:spcBef>
            </a:pPr>
            <a:r>
              <a:rPr lang="en-US" sz="1600" dirty="0">
                <a:latin typeface="Courier New" charset="0"/>
                <a:cs typeface="Courier New" charset="0"/>
              </a:rPr>
              <a:t>  private Date </a:t>
            </a:r>
            <a:r>
              <a:rPr lang="en-US" sz="1600" dirty="0" err="1">
                <a:latin typeface="Courier New" charset="0"/>
                <a:cs typeface="Courier New" charset="0"/>
              </a:rPr>
              <a:t>createdAt</a:t>
            </a:r>
            <a:r>
              <a:rPr lang="en-US" sz="1600" dirty="0">
                <a:latin typeface="Courier New" charset="0"/>
                <a:cs typeface="Courier New" charset="0"/>
              </a:rPr>
              <a:t>;</a:t>
            </a:r>
          </a:p>
          <a:p>
            <a:pPr lvl="1">
              <a:spcBef>
                <a:spcPct val="20000"/>
              </a:spcBef>
            </a:pPr>
            <a:r>
              <a:rPr lang="en-US" sz="1600" dirty="0">
                <a:latin typeface="Courier New" charset="0"/>
                <a:cs typeface="Courier New" charset="0"/>
              </a:rPr>
              <a:t>  </a:t>
            </a:r>
            <a:r>
              <a:rPr lang="en-US" sz="1600" dirty="0">
                <a:solidFill>
                  <a:srgbClr val="FF0000"/>
                </a:solidFill>
                <a:latin typeface="Courier New" charset="0"/>
                <a:cs typeface="Courier New" charset="0"/>
              </a:rPr>
              <a:t>@</a:t>
            </a:r>
            <a:r>
              <a:rPr lang="en-US" sz="1600" dirty="0" err="1">
                <a:solidFill>
                  <a:srgbClr val="FF0000"/>
                </a:solidFill>
                <a:latin typeface="Courier New" charset="0"/>
                <a:cs typeface="Courier New" charset="0"/>
              </a:rPr>
              <a:t>ManyToMany</a:t>
            </a:r>
            <a:r>
              <a:rPr lang="en-US" sz="1600" dirty="0">
                <a:solidFill>
                  <a:srgbClr val="FF0000"/>
                </a:solidFill>
                <a:latin typeface="Courier New" charset="0"/>
                <a:cs typeface="Courier New" charset="0"/>
              </a:rPr>
              <a:t>(</a:t>
            </a:r>
            <a:r>
              <a:rPr lang="en-US" sz="1600" dirty="0" err="1">
                <a:solidFill>
                  <a:srgbClr val="FF0000"/>
                </a:solidFill>
                <a:latin typeface="Courier New" charset="0"/>
                <a:cs typeface="Courier New" charset="0"/>
              </a:rPr>
              <a:t>targetEntity</a:t>
            </a:r>
            <a:r>
              <a:rPr lang="en-US" sz="1600" dirty="0">
                <a:solidFill>
                  <a:srgbClr val="FF0000"/>
                </a:solidFill>
                <a:latin typeface="Courier New" charset="0"/>
                <a:cs typeface="Courier New" charset="0"/>
              </a:rPr>
              <a:t>=</a:t>
            </a:r>
            <a:r>
              <a:rPr lang="en-US" sz="1600" dirty="0" err="1">
                <a:solidFill>
                  <a:srgbClr val="FF0000"/>
                </a:solidFill>
                <a:latin typeface="Courier New" charset="0"/>
                <a:cs typeface="Courier New" charset="0"/>
              </a:rPr>
              <a:t>Ingredient.class</a:t>
            </a:r>
            <a:r>
              <a:rPr lang="en-US" sz="1600" dirty="0">
                <a:solidFill>
                  <a:srgbClr val="FF0000"/>
                </a:solidFill>
                <a:latin typeface="Courier New" charset="0"/>
                <a:cs typeface="Courier New" charset="0"/>
              </a:rPr>
              <a:t>)</a:t>
            </a:r>
          </a:p>
          <a:p>
            <a:pPr lvl="1">
              <a:spcBef>
                <a:spcPct val="20000"/>
              </a:spcBef>
            </a:pPr>
            <a:r>
              <a:rPr lang="en-US" sz="1600" dirty="0">
                <a:latin typeface="Courier New" charset="0"/>
                <a:cs typeface="Courier New" charset="0"/>
              </a:rPr>
              <a:t>  @Size(min=1, message="You must choose at least 1 ingredient")</a:t>
            </a:r>
          </a:p>
          <a:p>
            <a:pPr lvl="1">
              <a:spcBef>
                <a:spcPct val="20000"/>
              </a:spcBef>
            </a:pPr>
            <a:r>
              <a:rPr lang="en-US" sz="1600" dirty="0">
                <a:latin typeface="Courier New" charset="0"/>
                <a:cs typeface="Courier New" charset="0"/>
              </a:rPr>
              <a:t>  private List&lt;</a:t>
            </a:r>
            <a:r>
              <a:rPr lang="en-US" sz="1600" dirty="0">
                <a:solidFill>
                  <a:srgbClr val="FF0000"/>
                </a:solidFill>
                <a:latin typeface="Courier New" charset="0"/>
                <a:cs typeface="Courier New" charset="0"/>
              </a:rPr>
              <a:t>Ingredient</a:t>
            </a:r>
            <a:r>
              <a:rPr lang="en-US" sz="1600" dirty="0">
                <a:latin typeface="Courier New" charset="0"/>
                <a:cs typeface="Courier New" charset="0"/>
              </a:rPr>
              <a:t>&gt; ingredients;</a:t>
            </a:r>
          </a:p>
          <a:p>
            <a:pPr lvl="1">
              <a:spcBef>
                <a:spcPct val="20000"/>
              </a:spcBef>
            </a:pPr>
            <a:r>
              <a:rPr lang="en-US" sz="1600" dirty="0">
                <a:latin typeface="Courier New" charset="0"/>
                <a:cs typeface="Courier New" charset="0"/>
              </a:rPr>
              <a:t>  </a:t>
            </a:r>
            <a:r>
              <a:rPr lang="en-US" sz="1600" dirty="0">
                <a:solidFill>
                  <a:srgbClr val="FF0000"/>
                </a:solidFill>
                <a:latin typeface="Courier New" charset="0"/>
                <a:cs typeface="Courier New" charset="0"/>
              </a:rPr>
              <a:t>@</a:t>
            </a:r>
            <a:r>
              <a:rPr lang="en-US" sz="1600" dirty="0" err="1">
                <a:solidFill>
                  <a:srgbClr val="FF0000"/>
                </a:solidFill>
                <a:latin typeface="Courier New" charset="0"/>
                <a:cs typeface="Courier New" charset="0"/>
              </a:rPr>
              <a:t>PrePersist</a:t>
            </a:r>
            <a:endParaRPr lang="en-US" sz="1600" dirty="0">
              <a:solidFill>
                <a:srgbClr val="FF0000"/>
              </a:solidFill>
              <a:latin typeface="Courier New" charset="0"/>
              <a:cs typeface="Courier New" charset="0"/>
            </a:endParaRPr>
          </a:p>
          <a:p>
            <a:pPr lvl="1">
              <a:spcBef>
                <a:spcPct val="20000"/>
              </a:spcBef>
            </a:pPr>
            <a:r>
              <a:rPr lang="en-US" sz="1600" dirty="0">
                <a:latin typeface="Courier New" charset="0"/>
                <a:cs typeface="Courier New" charset="0"/>
              </a:rPr>
              <a:t>  void </a:t>
            </a:r>
            <a:r>
              <a:rPr lang="en-US" sz="1600" dirty="0" err="1">
                <a:latin typeface="Courier New" charset="0"/>
                <a:cs typeface="Courier New" charset="0"/>
              </a:rPr>
              <a:t>createdAt</a:t>
            </a:r>
            <a:r>
              <a:rPr lang="en-US" sz="1600" dirty="0">
                <a:latin typeface="Courier New" charset="0"/>
                <a:cs typeface="Courier New" charset="0"/>
              </a:rPr>
              <a:t>() {</a:t>
            </a:r>
          </a:p>
          <a:p>
            <a:pPr lvl="1">
              <a:spcBef>
                <a:spcPct val="20000"/>
              </a:spcBef>
            </a:pPr>
            <a:r>
              <a:rPr lang="en-US" sz="1600" dirty="0">
                <a:latin typeface="Courier New" charset="0"/>
                <a:cs typeface="Courier New" charset="0"/>
              </a:rPr>
              <a:t>    </a:t>
            </a:r>
            <a:r>
              <a:rPr lang="en-US" sz="1600" dirty="0" err="1">
                <a:latin typeface="Courier New" charset="0"/>
                <a:cs typeface="Courier New" charset="0"/>
              </a:rPr>
              <a:t>this.createdAt</a:t>
            </a:r>
            <a:r>
              <a:rPr lang="en-US" sz="1600" dirty="0">
                <a:latin typeface="Courier New" charset="0"/>
                <a:cs typeface="Courier New" charset="0"/>
              </a:rPr>
              <a:t> = new Date();</a:t>
            </a:r>
          </a:p>
          <a:p>
            <a:pPr lvl="1">
              <a:spcBef>
                <a:spcPct val="20000"/>
              </a:spcBef>
            </a:pPr>
            <a:r>
              <a:rPr lang="en-US" sz="1600" dirty="0">
                <a:latin typeface="Courier New" charset="0"/>
                <a:cs typeface="Courier New" charset="0"/>
              </a:rPr>
              <a:t>  }</a:t>
            </a:r>
          </a:p>
          <a:p>
            <a:pPr lvl="1">
              <a:spcBef>
                <a:spcPct val="20000"/>
              </a:spcBef>
            </a:pPr>
            <a:r>
              <a:rPr lang="en-US" sz="1600" dirty="0">
                <a:latin typeface="Courier New" charset="0"/>
                <a:cs typeface="Courier New" charset="0"/>
              </a:rPr>
              <a:t>} </a:t>
            </a:r>
          </a:p>
        </p:txBody>
      </p:sp>
    </p:spTree>
    <p:extLst>
      <p:ext uri="{BB962C8B-B14F-4D97-AF65-F5344CB8AC3E}">
        <p14:creationId xmlns:p14="http://schemas.microsoft.com/office/powerpoint/2010/main" val="1741621071"/>
      </p:ext>
    </p:extLst>
  </p:cSld>
  <p:clrMapOvr>
    <a:masterClrMapping/>
  </p:clrMapOvr>
</p:sld>
</file>

<file path=ppt/theme/theme1.xml><?xml version="1.0" encoding="utf-8"?>
<a:theme xmlns:a="http://schemas.openxmlformats.org/drawingml/2006/main" name="Master slides">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ster slid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 slides</Template>
  <TotalTime>11184</TotalTime>
  <Words>1976</Words>
  <Application>Microsoft Macintosh PowerPoint</Application>
  <PresentationFormat>On-screen Show (4:3)</PresentationFormat>
  <Paragraphs>269</Paragraphs>
  <Slides>20</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Courier New</vt:lpstr>
      <vt:lpstr>Times New Roman</vt:lpstr>
      <vt:lpstr>Master slides</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Duc</dc:creator>
  <cp:lastModifiedBy>Tran Quang Huy</cp:lastModifiedBy>
  <cp:revision>34</cp:revision>
  <dcterms:created xsi:type="dcterms:W3CDTF">2019-11-22T03:59:50Z</dcterms:created>
  <dcterms:modified xsi:type="dcterms:W3CDTF">2022-05-04T07:43:27Z</dcterms:modified>
</cp:coreProperties>
</file>