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78" r:id="rId3"/>
    <p:sldId id="290" r:id="rId4"/>
    <p:sldId id="291" r:id="rId5"/>
    <p:sldId id="279" r:id="rId6"/>
    <p:sldId id="280" r:id="rId7"/>
    <p:sldId id="292" r:id="rId8"/>
    <p:sldId id="293" r:id="rId9"/>
    <p:sldId id="281" r:id="rId10"/>
    <p:sldId id="294" r:id="rId11"/>
    <p:sldId id="306" r:id="rId12"/>
    <p:sldId id="295" r:id="rId13"/>
    <p:sldId id="296" r:id="rId14"/>
    <p:sldId id="297" r:id="rId15"/>
    <p:sldId id="298" r:id="rId16"/>
    <p:sldId id="307" r:id="rId17"/>
    <p:sldId id="299" r:id="rId18"/>
    <p:sldId id="300" r:id="rId19"/>
    <p:sldId id="301" r:id="rId20"/>
    <p:sldId id="302" r:id="rId21"/>
    <p:sldId id="303" r:id="rId22"/>
    <p:sldId id="304" r:id="rId23"/>
    <p:sldId id="308" r:id="rId24"/>
    <p:sldId id="309" r:id="rId25"/>
    <p:sldId id="310" r:id="rId26"/>
    <p:sldId id="311" r:id="rId27"/>
    <p:sldId id="312" r:id="rId28"/>
    <p:sldId id="313" r:id="rId29"/>
    <p:sldId id="316" r:id="rId30"/>
    <p:sldId id="314" r:id="rId31"/>
    <p:sldId id="315"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p:cViewPr>
        <p:scale>
          <a:sx n="100" d="100"/>
          <a:sy n="100" d="100"/>
        </p:scale>
        <p:origin x="-13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10D724F-CCE3-D348-B03A-B7236A0ABB6B}" type="slidenum">
              <a:rPr lang="en-US"/>
              <a:pPr/>
              <a:t>‹#›</a:t>
            </a:fld>
            <a:endParaRPr lang="en-US"/>
          </a:p>
        </p:txBody>
      </p:sp>
    </p:spTree>
    <p:extLst>
      <p:ext uri="{BB962C8B-B14F-4D97-AF65-F5344CB8AC3E}">
        <p14:creationId xmlns:p14="http://schemas.microsoft.com/office/powerpoint/2010/main" val="3043881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4ED512-E965-9840-AF89-068AAD380D6E}"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456BED0-6E75-7147-AE79-CC8F158CAC83}" type="slidenum">
              <a:rPr lang="en-US" sz="1000"/>
              <a:pPr algn="r"/>
              <a:t>‹#›</a:t>
            </a:fld>
            <a:endParaRPr lang="en-US" sz="1000"/>
          </a:p>
        </p:txBody>
      </p:sp>
    </p:spTree>
    <p:extLst>
      <p:ext uri="{BB962C8B-B14F-4D97-AF65-F5344CB8AC3E}">
        <p14:creationId xmlns:p14="http://schemas.microsoft.com/office/powerpoint/2010/main" val="128165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BB146F0F-4DDC-DC4B-9309-BBCB36D170D7}" type="slidenum">
              <a:rPr lang="en-US" sz="1000"/>
              <a:pPr algn="r"/>
              <a:t>‹#›</a:t>
            </a:fld>
            <a:endParaRPr lang="en-US" sz="1000"/>
          </a:p>
        </p:txBody>
      </p:sp>
    </p:spTree>
    <p:extLst>
      <p:ext uri="{BB962C8B-B14F-4D97-AF65-F5344CB8AC3E}">
        <p14:creationId xmlns:p14="http://schemas.microsoft.com/office/powerpoint/2010/main" val="234407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64A61823-A566-1149-95F1-DA8BB7B5D53B}" type="slidenum">
              <a:rPr lang="en-US" sz="1000"/>
              <a:pPr algn="r"/>
              <a:t>‹#›</a:t>
            </a:fld>
            <a:endParaRPr lang="en-US" sz="1000"/>
          </a:p>
        </p:txBody>
      </p:sp>
    </p:spTree>
    <p:extLst>
      <p:ext uri="{BB962C8B-B14F-4D97-AF65-F5344CB8AC3E}">
        <p14:creationId xmlns:p14="http://schemas.microsoft.com/office/powerpoint/2010/main" val="38699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1BB163F3-23D0-0C4D-9388-AFA2009D6BF7}" type="slidenum">
              <a:rPr lang="en-US" sz="1000"/>
              <a:pPr algn="r"/>
              <a:t>‹#›</a:t>
            </a:fld>
            <a:endParaRPr lang="en-US" sz="1000"/>
          </a:p>
        </p:txBody>
      </p:sp>
    </p:spTree>
    <p:extLst>
      <p:ext uri="{BB962C8B-B14F-4D97-AF65-F5344CB8AC3E}">
        <p14:creationId xmlns:p14="http://schemas.microsoft.com/office/powerpoint/2010/main" val="187889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5"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6"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69E593D-9671-7F48-85BF-BDB786CDBAB6}" type="slidenum">
              <a:rPr lang="en-US" sz="1000"/>
              <a:pPr algn="r"/>
              <a:t>‹#›</a:t>
            </a:fld>
            <a:endParaRPr lang="en-US" sz="1000"/>
          </a:p>
        </p:txBody>
      </p:sp>
    </p:spTree>
    <p:extLst>
      <p:ext uri="{BB962C8B-B14F-4D97-AF65-F5344CB8AC3E}">
        <p14:creationId xmlns:p14="http://schemas.microsoft.com/office/powerpoint/2010/main" val="187426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3A767163-C00E-B945-8060-73425A674B1C}" type="slidenum">
              <a:rPr lang="en-US" sz="1000"/>
              <a:pPr algn="r"/>
              <a:t>‹#›</a:t>
            </a:fld>
            <a:endParaRPr lang="en-US" sz="1000"/>
          </a:p>
        </p:txBody>
      </p:sp>
    </p:spTree>
    <p:extLst>
      <p:ext uri="{BB962C8B-B14F-4D97-AF65-F5344CB8AC3E}">
        <p14:creationId xmlns:p14="http://schemas.microsoft.com/office/powerpoint/2010/main" val="121792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8"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9"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6C7CFBA-41B2-6E4C-A41D-25FA2281D5FF}" type="slidenum">
              <a:rPr lang="en-US" sz="1000"/>
              <a:pPr algn="r"/>
              <a:t>‹#›</a:t>
            </a:fld>
            <a:endParaRPr lang="en-US" sz="1000"/>
          </a:p>
        </p:txBody>
      </p:sp>
    </p:spTree>
    <p:extLst>
      <p:ext uri="{BB962C8B-B14F-4D97-AF65-F5344CB8AC3E}">
        <p14:creationId xmlns:p14="http://schemas.microsoft.com/office/powerpoint/2010/main" val="388057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4"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5"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4535DB83-6DD7-5B4E-B902-ABCFB1D16541}" type="slidenum">
              <a:rPr lang="en-US" sz="1000"/>
              <a:pPr algn="r"/>
              <a:t>‹#›</a:t>
            </a:fld>
            <a:endParaRPr lang="en-US" sz="1000"/>
          </a:p>
        </p:txBody>
      </p:sp>
    </p:spTree>
    <p:extLst>
      <p:ext uri="{BB962C8B-B14F-4D97-AF65-F5344CB8AC3E}">
        <p14:creationId xmlns:p14="http://schemas.microsoft.com/office/powerpoint/2010/main" val="364078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3"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4"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F8ACF923-A12C-5A4E-8060-9DB862B39B80}" type="slidenum">
              <a:rPr lang="en-US" sz="1000"/>
              <a:pPr algn="r"/>
              <a:t>‹#›</a:t>
            </a:fld>
            <a:endParaRPr lang="en-US" sz="1000"/>
          </a:p>
        </p:txBody>
      </p:sp>
    </p:spTree>
    <p:extLst>
      <p:ext uri="{BB962C8B-B14F-4D97-AF65-F5344CB8AC3E}">
        <p14:creationId xmlns:p14="http://schemas.microsoft.com/office/powerpoint/2010/main" val="152351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EFCBFD56-3362-3344-8950-09FAD47C7E33}" type="slidenum">
              <a:rPr lang="en-US" sz="1000"/>
              <a:pPr algn="r"/>
              <a:t>‹#›</a:t>
            </a:fld>
            <a:endParaRPr lang="en-US" sz="1000"/>
          </a:p>
        </p:txBody>
      </p:sp>
    </p:spTree>
    <p:extLst>
      <p:ext uri="{BB962C8B-B14F-4D97-AF65-F5344CB8AC3E}">
        <p14:creationId xmlns:p14="http://schemas.microsoft.com/office/powerpoint/2010/main" val="49370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Murach’s Java Servlets/JSP (2</a:t>
            </a:r>
            <a:r>
              <a:rPr lang="en-US" baseline="30000"/>
              <a:t>nd</a:t>
            </a:r>
            <a:r>
              <a:rPr lang="en-US"/>
              <a:t> Ed.), C14</a:t>
            </a:r>
          </a:p>
        </p:txBody>
      </p:sp>
      <p:sp>
        <p:nvSpPr>
          <p:cNvPr id="6" name="Rectangle 5"/>
          <p:cNvSpPr>
            <a:spLocks noGrp="1" noChangeArrowheads="1"/>
          </p:cNvSpPr>
          <p:nvPr>
            <p:ph type="ftr" sz="quarter" idx="11"/>
          </p:nvPr>
        </p:nvSpPr>
        <p:spPr>
          <a:ln/>
        </p:spPr>
        <p:txBody>
          <a:bodyPr/>
          <a:lstStyle>
            <a:lvl1pPr>
              <a:defRPr/>
            </a:lvl1pPr>
          </a:lstStyle>
          <a:p>
            <a:r>
              <a:rPr lang="en-US"/>
              <a:t>© 2008, Mike Murach &amp; Associates, Inc.</a:t>
            </a:r>
            <a:endParaRPr lang="en-US" sz="1400"/>
          </a:p>
        </p:txBody>
      </p:sp>
      <p:sp>
        <p:nvSpPr>
          <p:cNvPr id="7" name="Rectangle 6"/>
          <p:cNvSpPr>
            <a:spLocks noGrp="1" noChangeArrowheads="1"/>
          </p:cNvSpPr>
          <p:nvPr>
            <p:ph type="sldNum" sz="quarter" idx="12"/>
          </p:nvPr>
        </p:nvSpPr>
        <p:spPr>
          <a:ln/>
        </p:spPr>
        <p:txBody>
          <a:bodyPr/>
          <a:lstStyle>
            <a:lvl1pPr algn="l">
              <a:defRPr sz="1400"/>
            </a:lvl1pPr>
          </a:lstStyle>
          <a:p>
            <a:endParaRPr lang="en-US"/>
          </a:p>
          <a:p>
            <a:pPr algn="r"/>
            <a:r>
              <a:rPr lang="en-US" sz="1000"/>
              <a:t>Slide </a:t>
            </a:r>
            <a:fld id="{A3CC5FE8-B4B4-084A-979D-AE148CE4EEDD}" type="slidenum">
              <a:rPr lang="en-US" sz="1000"/>
              <a:pPr algn="r"/>
              <a:t>‹#›</a:t>
            </a:fld>
            <a:endParaRPr lang="en-US" sz="1000"/>
          </a:p>
        </p:txBody>
      </p:sp>
    </p:spTree>
    <p:extLst>
      <p:ext uri="{BB962C8B-B14F-4D97-AF65-F5344CB8AC3E}">
        <p14:creationId xmlns:p14="http://schemas.microsoft.com/office/powerpoint/2010/main" val="1508022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762000" y="62769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00"/>
            </a:lvl1pPr>
          </a:lstStyle>
          <a:p>
            <a:r>
              <a:rPr lang="en-US"/>
              <a:t>Murach’s Java Servlets/JSP (2</a:t>
            </a:r>
            <a:r>
              <a:rPr lang="en-US" baseline="30000"/>
              <a:t>nd</a:t>
            </a:r>
            <a:r>
              <a:rPr lang="en-US"/>
              <a:t> Ed.), C14</a:t>
            </a:r>
          </a:p>
        </p:txBody>
      </p:sp>
      <p:sp>
        <p:nvSpPr>
          <p:cNvPr id="1029" name="Rectangle 5"/>
          <p:cNvSpPr>
            <a:spLocks noGrp="1" noChangeArrowheads="1"/>
          </p:cNvSpPr>
          <p:nvPr>
            <p:ph type="ftr" sz="quarter" idx="3"/>
          </p:nvPr>
        </p:nvSpPr>
        <p:spPr bwMode="auto">
          <a:xfrm>
            <a:off x="3581400" y="6248400"/>
            <a:ext cx="285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00"/>
            </a:lvl1pPr>
          </a:lstStyle>
          <a:p>
            <a:r>
              <a:rPr lang="en-US"/>
              <a:t>© 2008, Mike Murach &amp; Associates, Inc.</a:t>
            </a:r>
            <a:endParaRPr lang="en-US" sz="140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a:lvl1pPr>
          </a:lstStyle>
          <a:p>
            <a:pPr algn="l"/>
            <a:endParaRPr lang="en-US" sz="1400"/>
          </a:p>
          <a:p>
            <a:r>
              <a:rPr lang="en-US"/>
              <a:t>Slide </a:t>
            </a:r>
            <a:fld id="{4E6E0048-B391-4442-A412-CC06E575D6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ＭＳ Ｐゴシック"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oleObject" Target="../embeddings/Microsoft_Word_97_-_2004_Document1.doc"/><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3"/>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0C5147A8-DB67-324D-BBB7-F9CB84355F6A}" type="slidenum">
              <a:rPr lang="en-US" sz="1000"/>
              <a:pPr algn="r"/>
              <a:t>1</a:t>
            </a:fld>
            <a:endParaRPr lang="en-US" sz="1000"/>
          </a:p>
        </p:txBody>
      </p:sp>
      <p:graphicFrame>
        <p:nvGraphicFramePr>
          <p:cNvPr id="14338" name="Object 13"/>
          <p:cNvGraphicFramePr>
            <a:graphicFrameLocks/>
          </p:cNvGraphicFramePr>
          <p:nvPr>
            <p:extLst>
              <p:ext uri="{D42A27DB-BD31-4B8C-83A1-F6EECF244321}">
                <p14:modId xmlns:p14="http://schemas.microsoft.com/office/powerpoint/2010/main" val="1364711482"/>
              </p:ext>
            </p:extLst>
          </p:nvPr>
        </p:nvGraphicFramePr>
        <p:xfrm>
          <a:off x="841375" y="1120775"/>
          <a:ext cx="7459663" cy="2857500"/>
        </p:xfrm>
        <a:graphic>
          <a:graphicData uri="http://schemas.openxmlformats.org/presentationml/2006/ole">
            <mc:AlternateContent xmlns:mc="http://schemas.openxmlformats.org/markup-compatibility/2006">
              <mc:Choice xmlns:v="urn:schemas-microsoft-com:vml" Requires="v">
                <p:oleObj spid="_x0000_s14367" name="Document" r:id="rId5" imgW="7442200" imgH="2870200" progId="Word.Document.8">
                  <p:embed/>
                </p:oleObj>
              </mc:Choice>
              <mc:Fallback>
                <p:oleObj name="Document" r:id="rId5" imgW="7442200" imgH="2870200" progId="Word.Document.8">
                  <p:embed/>
                  <p:pic>
                    <p:nvPicPr>
                      <p:cNvPr id="0" name="Object 13"/>
                      <p:cNvPicPr>
                        <a:picLocks noChangeArrowheads="1"/>
                      </p:cNvPicPr>
                      <p:nvPr/>
                    </p:nvPicPr>
                    <p:blipFill>
                      <a:blip r:embed="rId6"/>
                      <a:srcRect/>
                      <a:stretch>
                        <a:fillRect/>
                      </a:stretch>
                    </p:blipFill>
                    <p:spPr bwMode="auto">
                      <a:xfrm>
                        <a:off x="841375" y="1120775"/>
                        <a:ext cx="7459663" cy="285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10</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533400" y="1160246"/>
            <a:ext cx="8305800"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Đối tượng IngredientRepository được gắn vào lớp này để tương tác với CSDL</a:t>
            </a:r>
          </a:p>
          <a:p>
            <a:pPr marL="342900" indent="-342900">
              <a:lnSpc>
                <a:spcPct val="120000"/>
              </a:lnSpc>
              <a:spcBef>
                <a:spcPts val="600"/>
              </a:spcBef>
              <a:buFont typeface="Arial"/>
              <a:buChar char="•"/>
            </a:pPr>
            <a:r>
              <a:rPr lang="en-US" sz="2400">
                <a:latin typeface="Arial" charset="0"/>
                <a:cs typeface="Arial" charset="0"/>
              </a:rPr>
              <a:t>Phương thức getAllIngredients() được chú giải bằng @GetMapping đánh dấu nó sẽ được gọi xử lý GET request khi có lời gọi API tới controller. Phương thức này lấy và trả về danh sách các Ingredients nhờ Ingredient Repository.</a:t>
            </a:r>
          </a:p>
          <a:p>
            <a:pPr marL="342900" indent="-342900">
              <a:lnSpc>
                <a:spcPct val="120000"/>
              </a:lnSpc>
              <a:spcBef>
                <a:spcPts val="600"/>
              </a:spcBef>
              <a:buFont typeface="Arial"/>
              <a:buChar char="•"/>
            </a:pPr>
            <a:r>
              <a:rPr lang="en-US" sz="2400">
                <a:latin typeface="Arial" charset="0"/>
                <a:cs typeface="Arial" charset="0"/>
              </a:rPr>
              <a:t>Chú giải @GetMapping cho phương thức này không có thêm tham số đường dẫn nên nó trùng với đường dẫn mức lớp</a:t>
            </a:r>
          </a:p>
        </p:txBody>
      </p:sp>
    </p:spTree>
    <p:extLst>
      <p:ext uri="{BB962C8B-B14F-4D97-AF65-F5344CB8AC3E}">
        <p14:creationId xmlns:p14="http://schemas.microsoft.com/office/powerpoint/2010/main" val="16027718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11</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533400" y="1066800"/>
            <a:ext cx="8305800" cy="333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Phương thức ingredientById() sẽ tìm Ingredient theo Id và trả về kết quả</a:t>
            </a:r>
          </a:p>
          <a:p>
            <a:pPr marL="342900" indent="-342900">
              <a:lnSpc>
                <a:spcPct val="120000"/>
              </a:lnSpc>
              <a:spcBef>
                <a:spcPts val="600"/>
              </a:spcBef>
              <a:buFont typeface="Arial"/>
              <a:buChar char="•"/>
            </a:pPr>
            <a:r>
              <a:rPr lang="en-US" sz="2400">
                <a:latin typeface="Arial" charset="0"/>
                <a:cs typeface="Arial" charset="0"/>
              </a:rPr>
              <a:t>@GetMapping(“/{id}”) cho biết id sẽ được gửi theo đường dẫn</a:t>
            </a:r>
          </a:p>
          <a:p>
            <a:pPr marL="342900" indent="-342900">
              <a:lnSpc>
                <a:spcPct val="120000"/>
              </a:lnSpc>
              <a:spcBef>
                <a:spcPts val="600"/>
              </a:spcBef>
              <a:buFont typeface="Arial"/>
              <a:buChar char="•"/>
            </a:pPr>
            <a:r>
              <a:rPr lang="en-US" sz="2400">
                <a:latin typeface="Arial" charset="0"/>
                <a:cs typeface="Arial" charset="0"/>
              </a:rPr>
              <a:t>@PathVarialble(“id”) cho biết id sẽ lấy từ đường dẫn và sau đó được sử dụng trong phương thức như một tham số</a:t>
            </a:r>
            <a:endParaRPr lang="vi-VN" sz="2000">
              <a:latin typeface="Arial" charset="0"/>
              <a:cs typeface="Arial" charset="0"/>
            </a:endParaRPr>
          </a:p>
        </p:txBody>
      </p:sp>
    </p:spTree>
    <p:extLst>
      <p:ext uri="{BB962C8B-B14F-4D97-AF65-F5344CB8AC3E}">
        <p14:creationId xmlns:p14="http://schemas.microsoft.com/office/powerpoint/2010/main" val="18892636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12</a:t>
            </a:fld>
            <a:endParaRPr lang="en-US" sz="1000"/>
          </a:p>
        </p:txBody>
      </p:sp>
      <p:sp>
        <p:nvSpPr>
          <p:cNvPr id="45058" name="TextBox 6"/>
          <p:cNvSpPr txBox="1">
            <a:spLocks noChangeArrowheads="1"/>
          </p:cNvSpPr>
          <p:nvPr/>
        </p:nvSpPr>
        <p:spPr bwMode="auto">
          <a:xfrm>
            <a:off x="685800" y="304800"/>
            <a:ext cx="3108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Test nhanh GET API</a:t>
            </a:r>
          </a:p>
        </p:txBody>
      </p:sp>
      <p:sp>
        <p:nvSpPr>
          <p:cNvPr id="45059" name="TextBox 1"/>
          <p:cNvSpPr txBox="1">
            <a:spLocks noChangeArrowheads="1"/>
          </p:cNvSpPr>
          <p:nvPr/>
        </p:nvSpPr>
        <p:spPr bwMode="auto">
          <a:xfrm>
            <a:off x="533400" y="929099"/>
            <a:ext cx="8305800" cy="134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Bật trình duyệt gõ localhost:8008/ingredients:</a:t>
            </a:r>
            <a:endParaRPr lang="vi-VN" sz="1600">
              <a:latin typeface="Arial" charset="0"/>
              <a:cs typeface="Arial" charset="0"/>
            </a:endParaRPr>
          </a:p>
          <a:p>
            <a:pPr marL="742950" lvl="1" indent="-342900">
              <a:lnSpc>
                <a:spcPct val="120000"/>
              </a:lnSpc>
              <a:spcBef>
                <a:spcPts val="600"/>
              </a:spcBef>
              <a:buFont typeface="Arial"/>
              <a:buChar char="•"/>
            </a:pPr>
            <a:r>
              <a:rPr lang="vi-VN" sz="2000">
                <a:latin typeface="Arial" charset="0"/>
                <a:cs typeface="Arial" charset="0"/>
              </a:rPr>
              <a:t>Lưu ý chỉ áp dụng cho GET API. Nếu các API loại khác sẽ báo lỗi Method Not Allowed (phải dùng công cụ khác như Postman)</a:t>
            </a:r>
            <a:endParaRPr lang="en-US" sz="2000">
              <a:latin typeface="Arial" charset="0"/>
              <a:cs typeface="Arial" charset="0"/>
            </a:endParaRPr>
          </a:p>
        </p:txBody>
      </p:sp>
      <p:pic>
        <p:nvPicPr>
          <p:cNvPr id="3" name="Picture 2" descr="Screen Shot 2020-08-11 at 2.24.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38400"/>
            <a:ext cx="8534400" cy="2880901"/>
          </a:xfrm>
          <a:prstGeom prst="rect">
            <a:avLst/>
          </a:prstGeom>
        </p:spPr>
      </p:pic>
    </p:spTree>
    <p:extLst>
      <p:ext uri="{BB962C8B-B14F-4D97-AF65-F5344CB8AC3E}">
        <p14:creationId xmlns:p14="http://schemas.microsoft.com/office/powerpoint/2010/main" val="17826724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13</a:t>
            </a:fld>
            <a:endParaRPr lang="en-US" sz="1000"/>
          </a:p>
        </p:txBody>
      </p:sp>
      <p:sp>
        <p:nvSpPr>
          <p:cNvPr id="45058" name="TextBox 6"/>
          <p:cNvSpPr txBox="1">
            <a:spLocks noChangeArrowheads="1"/>
          </p:cNvSpPr>
          <p:nvPr/>
        </p:nvSpPr>
        <p:spPr bwMode="auto">
          <a:xfrm>
            <a:off x="685800" y="304800"/>
            <a:ext cx="31086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Test nhanh GET API</a:t>
            </a:r>
          </a:p>
        </p:txBody>
      </p:sp>
      <p:sp>
        <p:nvSpPr>
          <p:cNvPr id="45059" name="TextBox 1"/>
          <p:cNvSpPr txBox="1">
            <a:spLocks noChangeArrowheads="1"/>
          </p:cNvSpPr>
          <p:nvPr/>
        </p:nvSpPr>
        <p:spPr bwMode="auto">
          <a:xfrm>
            <a:off x="457200" y="929099"/>
            <a:ext cx="8382000" cy="1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Để lấy 1 thành phần có mã là CARN gõ: </a:t>
            </a:r>
          </a:p>
          <a:p>
            <a:pPr>
              <a:lnSpc>
                <a:spcPct val="120000"/>
              </a:lnSpc>
              <a:spcBef>
                <a:spcPts val="600"/>
              </a:spcBef>
            </a:pPr>
            <a:r>
              <a:rPr lang="en-US" sz="2400">
                <a:latin typeface="Arial" charset="0"/>
                <a:cs typeface="Arial" charset="0"/>
              </a:rPr>
              <a:t>	localhost:8008/ingredients/CARN</a:t>
            </a:r>
            <a:endParaRPr lang="vi-VN" sz="1600">
              <a:latin typeface="Arial" charset="0"/>
              <a:cs typeface="Arial" charset="0"/>
            </a:endParaRPr>
          </a:p>
        </p:txBody>
      </p:sp>
      <p:pic>
        <p:nvPicPr>
          <p:cNvPr id="2" name="Picture 1" descr="Screen Shot 2020-08-11 at 2.26.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8305800" cy="2142411"/>
          </a:xfrm>
          <a:prstGeom prst="rect">
            <a:avLst/>
          </a:prstGeom>
        </p:spPr>
      </p:pic>
    </p:spTree>
    <p:extLst>
      <p:ext uri="{BB962C8B-B14F-4D97-AF65-F5344CB8AC3E}">
        <p14:creationId xmlns:p14="http://schemas.microsoft.com/office/powerpoint/2010/main" val="31129677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14</a:t>
            </a:fld>
            <a:endParaRPr lang="en-US" sz="1000"/>
          </a:p>
        </p:txBody>
      </p:sp>
      <p:sp>
        <p:nvSpPr>
          <p:cNvPr id="45058" name="TextBox 6"/>
          <p:cNvSpPr txBox="1">
            <a:spLocks noChangeArrowheads="1"/>
          </p:cNvSpPr>
          <p:nvPr/>
        </p:nvSpPr>
        <p:spPr bwMode="auto">
          <a:xfrm>
            <a:off x="685800" y="304800"/>
            <a:ext cx="3953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Sử dụng GET API vừa tạo</a:t>
            </a:r>
          </a:p>
        </p:txBody>
      </p:sp>
      <p:sp>
        <p:nvSpPr>
          <p:cNvPr id="45059" name="TextBox 1"/>
          <p:cNvSpPr txBox="1">
            <a:spLocks noChangeArrowheads="1"/>
          </p:cNvSpPr>
          <p:nvPr/>
        </p:nvSpPr>
        <p:spPr bwMode="auto">
          <a:xfrm>
            <a:off x="533400" y="827631"/>
            <a:ext cx="8305800"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Có thể gọi tới GET API vừa tạo từ bất kỳ ứng dụng HTTP Client nào (web/mobile </a:t>
            </a:r>
            <a:r>
              <a:rPr lang="mr-IN" sz="2400">
                <a:latin typeface="Arial" charset="0"/>
                <a:cs typeface="Arial" charset="0"/>
              </a:rPr>
              <a:t>…</a:t>
            </a:r>
            <a:r>
              <a:rPr lang="en-US" sz="2400">
                <a:latin typeface="Arial" charset="0"/>
                <a:cs typeface="Arial" charset="0"/>
              </a:rPr>
              <a:t>).</a:t>
            </a:r>
          </a:p>
          <a:p>
            <a:pPr marL="342900" indent="-342900">
              <a:lnSpc>
                <a:spcPct val="120000"/>
              </a:lnSpc>
              <a:spcBef>
                <a:spcPts val="600"/>
              </a:spcBef>
              <a:buFont typeface="Arial"/>
              <a:buChar char="•"/>
            </a:pPr>
            <a:r>
              <a:rPr lang="en-US" sz="2400">
                <a:latin typeface="Arial" charset="0"/>
                <a:cs typeface="Arial" charset="0"/>
              </a:rPr>
              <a:t>Nếu sử dụng các thư viện HTTP bậc thấp, phải tiến hành nhiều xử lý khi gọi API như tạo client instance và request object, thực thi request, trích xuất response, chuyển đổi về các đối tượng thực thể, v.v.</a:t>
            </a:r>
          </a:p>
          <a:p>
            <a:pPr marL="342900" indent="-342900">
              <a:lnSpc>
                <a:spcPct val="120000"/>
              </a:lnSpc>
              <a:spcBef>
                <a:spcPts val="600"/>
              </a:spcBef>
              <a:buFont typeface="Arial"/>
              <a:buChar char="•"/>
            </a:pPr>
            <a:r>
              <a:rPr lang="en-US" sz="2400">
                <a:latin typeface="Arial" charset="0"/>
                <a:cs typeface="Arial" charset="0"/>
              </a:rPr>
              <a:t>Để gọi tới REST API trong Spring, có thể sử dụng thư viện RestTemplate.</a:t>
            </a:r>
          </a:p>
          <a:p>
            <a:pPr marL="342900" indent="-342900">
              <a:lnSpc>
                <a:spcPct val="120000"/>
              </a:lnSpc>
              <a:spcBef>
                <a:spcPts val="600"/>
              </a:spcBef>
              <a:buFont typeface="Arial"/>
              <a:buChar char="•"/>
            </a:pPr>
            <a:r>
              <a:rPr lang="en-US" sz="2400">
                <a:latin typeface="Arial" charset="0"/>
                <a:cs typeface="Arial" charset="0"/>
              </a:rPr>
              <a:t>RestTemplate cung cấp các phương thức để gọi Rest API và xử lý các kết quả một cách tự động, giảm bớt các xử lý thủ công.</a:t>
            </a:r>
            <a:endParaRPr lang="en-US" sz="1600">
              <a:latin typeface="Courier New"/>
              <a:cs typeface="Courier New"/>
            </a:endParaRPr>
          </a:p>
        </p:txBody>
      </p:sp>
    </p:spTree>
    <p:extLst>
      <p:ext uri="{BB962C8B-B14F-4D97-AF65-F5344CB8AC3E}">
        <p14:creationId xmlns:p14="http://schemas.microsoft.com/office/powerpoint/2010/main" val="3267553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15</a:t>
            </a:fld>
            <a:endParaRPr lang="en-US" sz="1000"/>
          </a:p>
        </p:txBody>
      </p:sp>
      <p:sp>
        <p:nvSpPr>
          <p:cNvPr id="45058" name="TextBox 6"/>
          <p:cNvSpPr txBox="1">
            <a:spLocks noChangeArrowheads="1"/>
          </p:cNvSpPr>
          <p:nvPr/>
        </p:nvSpPr>
        <p:spPr bwMode="auto">
          <a:xfrm>
            <a:off x="685800" y="304800"/>
            <a:ext cx="3953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Sử dụng GET API vừa tạo</a:t>
            </a:r>
          </a:p>
        </p:txBody>
      </p:sp>
      <p:sp>
        <p:nvSpPr>
          <p:cNvPr id="45059" name="TextBox 1"/>
          <p:cNvSpPr txBox="1">
            <a:spLocks noChangeArrowheads="1"/>
          </p:cNvSpPr>
          <p:nvPr/>
        </p:nvSpPr>
        <p:spPr bwMode="auto">
          <a:xfrm>
            <a:off x="533400" y="838200"/>
            <a:ext cx="8382000" cy="56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Tạo ứng dụng Spring Web độc lập với ứng dụng API Server trên để đóng vai trò của 1 Client App (frontend App)</a:t>
            </a:r>
          </a:p>
          <a:p>
            <a:pPr marL="342900" indent="-342900">
              <a:lnSpc>
                <a:spcPct val="120000"/>
              </a:lnSpc>
              <a:spcBef>
                <a:spcPts val="600"/>
              </a:spcBef>
              <a:buFont typeface="Arial"/>
              <a:buChar char="•"/>
            </a:pPr>
            <a:r>
              <a:rPr lang="en-US" sz="2400">
                <a:latin typeface="Arial" charset="0"/>
                <a:cs typeface="Arial" charset="0"/>
              </a:rPr>
              <a:t>Sử dụng lại Project Taco-cloud phiên bản đầu tiên (chưa truy cập CSDL)</a:t>
            </a:r>
          </a:p>
          <a:p>
            <a:pPr marL="342900" indent="-342900">
              <a:lnSpc>
                <a:spcPct val="120000"/>
              </a:lnSpc>
              <a:spcBef>
                <a:spcPts val="600"/>
              </a:spcBef>
              <a:buFont typeface="Arial"/>
              <a:buChar char="•"/>
            </a:pPr>
            <a:r>
              <a:rPr lang="en-US" sz="2400">
                <a:latin typeface="Arial" charset="0"/>
                <a:cs typeface="Arial" charset="0"/>
              </a:rPr>
              <a:t>Tiến hành gọi API vừa tạo để lấy danh sách thành phần từ Server thay vì hard code trong mã nguồn (hoặc trực tiếp truy cập CSDL để lấy như các project sau đó)</a:t>
            </a:r>
          </a:p>
          <a:p>
            <a:pPr marL="342900" indent="-342900">
              <a:lnSpc>
                <a:spcPct val="120000"/>
              </a:lnSpc>
              <a:spcBef>
                <a:spcPts val="600"/>
              </a:spcBef>
              <a:buFont typeface="Arial"/>
              <a:buChar char="•"/>
            </a:pPr>
            <a:r>
              <a:rPr lang="en-US" sz="2400">
                <a:latin typeface="Arial" charset="0"/>
                <a:cs typeface="Arial" charset="0"/>
              </a:rPr>
              <a:t>Lưu ý đổi cổng Tomcat cho ứng dụng Client này để nó chạy đống thời với ứng dụng API Server</a:t>
            </a:r>
          </a:p>
          <a:p>
            <a:pPr marL="742950" lvl="1" indent="-342900">
              <a:lnSpc>
                <a:spcPct val="120000"/>
              </a:lnSpc>
              <a:spcBef>
                <a:spcPts val="600"/>
              </a:spcBef>
              <a:buFont typeface="Arial"/>
              <a:buChar char="•"/>
            </a:pPr>
            <a:r>
              <a:rPr lang="en-US" sz="2200">
                <a:latin typeface="Arial" charset="0"/>
                <a:cs typeface="Arial" charset="0"/>
              </a:rPr>
              <a:t>Thêm dòng </a:t>
            </a:r>
            <a:r>
              <a:rPr lang="en-US" sz="2200">
                <a:latin typeface="Courier New"/>
                <a:cs typeface="Courier New"/>
              </a:rPr>
              <a:t>server.port=8081 </a:t>
            </a:r>
            <a:r>
              <a:rPr lang="en-US" sz="2200">
                <a:latin typeface="Arial" charset="0"/>
                <a:cs typeface="Arial" charset="0"/>
              </a:rPr>
              <a:t>vào file application.properties</a:t>
            </a:r>
          </a:p>
        </p:txBody>
      </p:sp>
    </p:spTree>
    <p:extLst>
      <p:ext uri="{BB962C8B-B14F-4D97-AF65-F5344CB8AC3E}">
        <p14:creationId xmlns:p14="http://schemas.microsoft.com/office/powerpoint/2010/main" val="20134487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16</a:t>
            </a:fld>
            <a:endParaRPr lang="en-US" sz="1000"/>
          </a:p>
        </p:txBody>
      </p:sp>
      <p:sp>
        <p:nvSpPr>
          <p:cNvPr id="45058" name="TextBox 6"/>
          <p:cNvSpPr txBox="1">
            <a:spLocks noChangeArrowheads="1"/>
          </p:cNvSpPr>
          <p:nvPr/>
        </p:nvSpPr>
        <p:spPr bwMode="auto">
          <a:xfrm>
            <a:off x="685800" y="304800"/>
            <a:ext cx="71936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Thực hiện một số thay đổi trên các lớp thực thể</a:t>
            </a:r>
          </a:p>
        </p:txBody>
      </p:sp>
      <p:sp>
        <p:nvSpPr>
          <p:cNvPr id="45059" name="TextBox 1"/>
          <p:cNvSpPr txBox="1">
            <a:spLocks noChangeArrowheads="1"/>
          </p:cNvSpPr>
          <p:nvPr/>
        </p:nvSpPr>
        <p:spPr bwMode="auto">
          <a:xfrm>
            <a:off x="533400" y="838200"/>
            <a:ext cx="8382000"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Bổ sung chú giải @NoArgsConstructor cho lớp Ingredient</a:t>
            </a:r>
          </a:p>
          <a:p>
            <a:pPr lvl="1">
              <a:lnSpc>
                <a:spcPct val="150000"/>
              </a:lnSpc>
            </a:pPr>
            <a:r>
              <a:rPr lang="en-US" sz="1800">
                <a:solidFill>
                  <a:srgbClr val="FF0000"/>
                </a:solidFill>
                <a:latin typeface="Courier New"/>
                <a:cs typeface="Courier New"/>
              </a:rPr>
              <a:t>@NoArgsConstructor(force=true)</a:t>
            </a:r>
          </a:p>
          <a:p>
            <a:pPr lvl="1"/>
            <a:r>
              <a:rPr lang="en-US" sz="1800">
                <a:latin typeface="Courier New"/>
                <a:cs typeface="Courier New"/>
              </a:rPr>
              <a:t>public class Ingredient {</a:t>
            </a:r>
          </a:p>
          <a:p>
            <a:pPr marL="342900" indent="-342900">
              <a:lnSpc>
                <a:spcPct val="120000"/>
              </a:lnSpc>
              <a:spcBef>
                <a:spcPts val="600"/>
              </a:spcBef>
              <a:buFont typeface="Arial"/>
              <a:buChar char="•"/>
            </a:pPr>
            <a:r>
              <a:rPr lang="en-US" sz="2400">
                <a:latin typeface="Arial" charset="0"/>
                <a:cs typeface="Arial" charset="0"/>
              </a:rPr>
              <a:t>Bổ sung các thuộc tính Id và createdAt cho lớp Taco. Thay đổi thuộc tính ingredients từ List&lt;String&gt; về List&lt;Ingredient&gt;</a:t>
            </a:r>
          </a:p>
          <a:p>
            <a:r>
              <a:rPr lang="en-US" sz="1800">
                <a:latin typeface="Courier New"/>
                <a:cs typeface="Courier New"/>
              </a:rPr>
              <a:t>   public class Taco {</a:t>
            </a:r>
          </a:p>
          <a:p>
            <a:r>
              <a:rPr lang="en-US" sz="1800">
                <a:solidFill>
                  <a:srgbClr val="FF0000"/>
                </a:solidFill>
                <a:latin typeface="Courier New"/>
                <a:cs typeface="Courier New"/>
              </a:rPr>
              <a:t>	private Long id;</a:t>
            </a:r>
          </a:p>
          <a:p>
            <a:r>
              <a:rPr lang="en-US" sz="1800">
                <a:latin typeface="Courier New"/>
                <a:cs typeface="Courier New"/>
              </a:rPr>
              <a:t>	private String name;</a:t>
            </a:r>
          </a:p>
          <a:p>
            <a:r>
              <a:rPr lang="en-US" sz="1800">
                <a:latin typeface="Courier New"/>
                <a:cs typeface="Courier New"/>
              </a:rPr>
              <a:t>	</a:t>
            </a:r>
            <a:r>
              <a:rPr lang="en-US" sz="1800">
                <a:solidFill>
                  <a:srgbClr val="FF0000"/>
                </a:solidFill>
                <a:latin typeface="Courier New"/>
                <a:cs typeface="Courier New"/>
              </a:rPr>
              <a:t>private Date createdAt;</a:t>
            </a:r>
          </a:p>
          <a:p>
            <a:r>
              <a:rPr lang="en-US" sz="1800">
                <a:solidFill>
                  <a:srgbClr val="FF0000"/>
                </a:solidFill>
                <a:latin typeface="Courier New"/>
                <a:cs typeface="Courier New"/>
              </a:rPr>
              <a:t>	private List&lt;Ingredient&gt; ingredients;</a:t>
            </a:r>
          </a:p>
          <a:p>
            <a:r>
              <a:rPr lang="en-US" sz="1800">
                <a:latin typeface="Courier New"/>
                <a:cs typeface="Courier New"/>
              </a:rPr>
              <a:t>  }</a:t>
            </a:r>
          </a:p>
          <a:p>
            <a:pPr marL="342900" indent="-342900">
              <a:lnSpc>
                <a:spcPct val="120000"/>
              </a:lnSpc>
              <a:spcBef>
                <a:spcPts val="600"/>
              </a:spcBef>
              <a:buFont typeface="Arial"/>
              <a:buChar char="•"/>
            </a:pPr>
            <a:r>
              <a:rPr lang="en-US" sz="2400">
                <a:latin typeface="Arial" charset="0"/>
                <a:cs typeface="Arial" charset="0"/>
              </a:rPr>
              <a:t>Bổ sung thuộc tính Id và placedAt cho lớp Order. Bổ sung thuộc tính List&lt;Taco&gt; tacos.</a:t>
            </a:r>
          </a:p>
        </p:txBody>
      </p:sp>
    </p:spTree>
    <p:extLst>
      <p:ext uri="{BB962C8B-B14F-4D97-AF65-F5344CB8AC3E}">
        <p14:creationId xmlns:p14="http://schemas.microsoft.com/office/powerpoint/2010/main" val="31582824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17</a:t>
            </a:fld>
            <a:endParaRPr lang="en-US" sz="1000"/>
          </a:p>
        </p:txBody>
      </p:sp>
      <p:sp>
        <p:nvSpPr>
          <p:cNvPr id="45058" name="TextBox 6"/>
          <p:cNvSpPr txBox="1">
            <a:spLocks noChangeArrowheads="1"/>
          </p:cNvSpPr>
          <p:nvPr/>
        </p:nvSpPr>
        <p:spPr bwMode="auto">
          <a:xfrm>
            <a:off x="685800" y="304800"/>
            <a:ext cx="5562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lớp TacoDesignController</a:t>
            </a:r>
          </a:p>
        </p:txBody>
      </p:sp>
      <p:sp>
        <p:nvSpPr>
          <p:cNvPr id="45059" name="TextBox 1"/>
          <p:cNvSpPr txBox="1">
            <a:spLocks noChangeArrowheads="1"/>
          </p:cNvSpPr>
          <p:nvPr/>
        </p:nvSpPr>
        <p:spPr bwMode="auto">
          <a:xfrm>
            <a:off x="533400" y="894496"/>
            <a:ext cx="8382000" cy="499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600">
                <a:latin typeface="Courier New"/>
                <a:cs typeface="Courier New"/>
              </a:rPr>
              <a:t>public class DesignTacoController {</a:t>
            </a:r>
          </a:p>
          <a:p>
            <a:pPr>
              <a:lnSpc>
                <a:spcPct val="120000"/>
              </a:lnSpc>
              <a:spcBef>
                <a:spcPts val="600"/>
              </a:spcBef>
            </a:pPr>
            <a:r>
              <a:rPr lang="en-US" sz="1600">
                <a:solidFill>
                  <a:srgbClr val="FF0000"/>
                </a:solidFill>
                <a:latin typeface="Courier New"/>
                <a:cs typeface="Courier New"/>
              </a:rPr>
              <a:t>  private RestTemplate rest = new RestTemplate();</a:t>
            </a:r>
          </a:p>
          <a:p>
            <a:pPr>
              <a:lnSpc>
                <a:spcPct val="120000"/>
              </a:lnSpc>
              <a:spcBef>
                <a:spcPts val="600"/>
              </a:spcBef>
            </a:pPr>
            <a:r>
              <a:rPr lang="en-US" sz="1600">
                <a:latin typeface="Courier New"/>
                <a:cs typeface="Courier New"/>
              </a:rPr>
              <a:t>  @</a:t>
            </a:r>
            <a:r>
              <a:rPr lang="en-US" sz="1600">
                <a:latin typeface="Courier New"/>
                <a:cs typeface="Courier New"/>
              </a:rPr>
              <a:t>ModelAttribute</a:t>
            </a:r>
            <a:endParaRPr lang="en-US" sz="1600">
              <a:latin typeface="Courier New"/>
              <a:cs typeface="Courier New"/>
            </a:endParaRPr>
          </a:p>
          <a:p>
            <a:pPr>
              <a:lnSpc>
                <a:spcPct val="120000"/>
              </a:lnSpc>
              <a:spcBef>
                <a:spcPts val="600"/>
              </a:spcBef>
            </a:pPr>
            <a:r>
              <a:rPr lang="en-US" sz="1600">
                <a:latin typeface="Courier New"/>
                <a:cs typeface="Courier New"/>
              </a:rPr>
              <a:t>  public </a:t>
            </a:r>
            <a:r>
              <a:rPr lang="en-US" sz="1600">
                <a:latin typeface="Courier New"/>
                <a:cs typeface="Courier New"/>
              </a:rPr>
              <a:t>void</a:t>
            </a:r>
            <a:r>
              <a:rPr lang="en-US" sz="1600">
                <a:latin typeface="Courier New"/>
                <a:cs typeface="Courier New"/>
              </a:rPr>
              <a:t> </a:t>
            </a:r>
            <a:r>
              <a:rPr lang="en-US" sz="1600">
                <a:latin typeface="Courier New"/>
                <a:cs typeface="Courier New"/>
              </a:rPr>
              <a:t>addIngredientsToModel</a:t>
            </a:r>
            <a:r>
              <a:rPr lang="en-US" sz="1600">
                <a:latin typeface="Courier New"/>
                <a:cs typeface="Courier New"/>
              </a:rPr>
              <a:t>(Model model) {</a:t>
            </a:r>
          </a:p>
          <a:p>
            <a:pPr>
              <a:lnSpc>
                <a:spcPct val="120000"/>
              </a:lnSpc>
              <a:spcBef>
                <a:spcPts val="600"/>
              </a:spcBef>
            </a:pPr>
            <a:r>
              <a:rPr lang="en-US" sz="1600">
                <a:latin typeface="Courier New"/>
                <a:cs typeface="Courier New"/>
              </a:rPr>
              <a:t>    </a:t>
            </a:r>
            <a:r>
              <a:rPr lang="en-US" sz="1600">
                <a:solidFill>
                  <a:srgbClr val="FF0000"/>
                </a:solidFill>
                <a:latin typeface="Courier New"/>
                <a:cs typeface="Courier New"/>
              </a:rPr>
              <a:t>List&lt;Ingredient&gt; ingredients = 	Arrays.asList(rest.getForObject("http://localhost:8080/		ingredients",Ingredient[].class));</a:t>
            </a:r>
          </a:p>
          <a:p>
            <a:pPr>
              <a:lnSpc>
                <a:spcPct val="120000"/>
              </a:lnSpc>
              <a:spcBef>
                <a:spcPts val="600"/>
              </a:spcBef>
            </a:pPr>
            <a:r>
              <a:rPr lang="en-US" sz="1600">
                <a:latin typeface="Courier New"/>
                <a:cs typeface="Courier New"/>
              </a:rPr>
              <a:t>    Type[] types = Ingredient.Type.values();</a:t>
            </a:r>
          </a:p>
          <a:p>
            <a:pPr>
              <a:lnSpc>
                <a:spcPct val="120000"/>
              </a:lnSpc>
              <a:spcBef>
                <a:spcPts val="600"/>
              </a:spcBef>
            </a:pPr>
            <a:r>
              <a:rPr lang="en-US" sz="1600">
                <a:latin typeface="Courier New"/>
                <a:cs typeface="Courier New"/>
              </a:rPr>
              <a:t>    for (Type type : types) {</a:t>
            </a:r>
          </a:p>
          <a:p>
            <a:pPr>
              <a:lnSpc>
                <a:spcPct val="120000"/>
              </a:lnSpc>
              <a:spcBef>
                <a:spcPts val="600"/>
              </a:spcBef>
            </a:pPr>
            <a:r>
              <a:rPr lang="en-US" sz="1600">
                <a:latin typeface="Courier New"/>
                <a:cs typeface="Courier New"/>
              </a:rPr>
              <a:t>      model.addAttribute(type.toString().toLowerCase(), 					filterByType(ingredients, type));</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a:t>
            </a:r>
          </a:p>
        </p:txBody>
      </p:sp>
    </p:spTree>
    <p:extLst>
      <p:ext uri="{BB962C8B-B14F-4D97-AF65-F5344CB8AC3E}">
        <p14:creationId xmlns:p14="http://schemas.microsoft.com/office/powerpoint/2010/main" val="1764022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18</a:t>
            </a:fld>
            <a:endParaRPr lang="en-US" sz="1000"/>
          </a:p>
        </p:txBody>
      </p:sp>
      <p:sp>
        <p:nvSpPr>
          <p:cNvPr id="45058" name="TextBox 6"/>
          <p:cNvSpPr txBox="1">
            <a:spLocks noChangeArrowheads="1"/>
          </p:cNvSpPr>
          <p:nvPr/>
        </p:nvSpPr>
        <p:spPr bwMode="auto">
          <a:xfrm>
            <a:off x="685800" y="304800"/>
            <a:ext cx="5562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lớp TacoDesignController</a:t>
            </a:r>
          </a:p>
        </p:txBody>
      </p:sp>
      <p:sp>
        <p:nvSpPr>
          <p:cNvPr id="45059" name="TextBox 1"/>
          <p:cNvSpPr txBox="1">
            <a:spLocks noChangeArrowheads="1"/>
          </p:cNvSpPr>
          <p:nvPr/>
        </p:nvSpPr>
        <p:spPr bwMode="auto">
          <a:xfrm>
            <a:off x="533400" y="762000"/>
            <a:ext cx="8382000" cy="582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Khai báo đối tượng RestTemplate trong lớp TacoDesignController.</a:t>
            </a:r>
          </a:p>
          <a:p>
            <a:pPr marL="342900" indent="-342900">
              <a:lnSpc>
                <a:spcPct val="120000"/>
              </a:lnSpc>
              <a:spcBef>
                <a:spcPts val="600"/>
              </a:spcBef>
              <a:buFont typeface="Arial"/>
              <a:buChar char="•"/>
            </a:pPr>
            <a:r>
              <a:rPr lang="en-US" sz="2400">
                <a:latin typeface="Arial" charset="0"/>
                <a:cs typeface="Arial" charset="0"/>
              </a:rPr>
              <a:t>Sử dụng phương thức </a:t>
            </a:r>
            <a:r>
              <a:rPr lang="en-US" sz="2200">
                <a:latin typeface="Courier New"/>
                <a:cs typeface="Courier New"/>
              </a:rPr>
              <a:t>getForObject(url, class) </a:t>
            </a:r>
            <a:r>
              <a:rPr lang="en-US" sz="2400">
                <a:latin typeface="Arial" charset="0"/>
                <a:cs typeface="Arial" charset="0"/>
              </a:rPr>
              <a:t>để gọi API. Phương thức sẽ tự động gọi API, lấy kết quả, chuyển đổi thành mảng các đối tượng. Các tham số đáng chú ý:</a:t>
            </a:r>
          </a:p>
          <a:p>
            <a:pPr marL="742950" lvl="1" indent="-342900">
              <a:lnSpc>
                <a:spcPct val="120000"/>
              </a:lnSpc>
              <a:spcBef>
                <a:spcPts val="600"/>
              </a:spcBef>
              <a:buFont typeface="Arial"/>
              <a:buChar char="•"/>
            </a:pPr>
            <a:r>
              <a:rPr lang="en-US" sz="2200">
                <a:latin typeface="Arial" charset="0"/>
                <a:cs typeface="Arial" charset="0"/>
              </a:rPr>
              <a:t>url: đường dẫn của API</a:t>
            </a:r>
          </a:p>
          <a:p>
            <a:pPr marL="742950" lvl="1" indent="-342900">
              <a:lnSpc>
                <a:spcPct val="120000"/>
              </a:lnSpc>
              <a:spcBef>
                <a:spcPts val="600"/>
              </a:spcBef>
              <a:buFont typeface="Arial"/>
              <a:buChar char="•"/>
            </a:pPr>
            <a:r>
              <a:rPr lang="en-US" sz="2200">
                <a:latin typeface="Arial" charset="0"/>
                <a:cs typeface="Arial" charset="0"/>
              </a:rPr>
              <a:t>class: Lớp thực thể sẽ được dùng để chuyển đổi kết quả từ API sang</a:t>
            </a:r>
          </a:p>
          <a:p>
            <a:pPr marL="742950" lvl="1" indent="-342900">
              <a:lnSpc>
                <a:spcPct val="120000"/>
              </a:lnSpc>
              <a:spcBef>
                <a:spcPts val="600"/>
              </a:spcBef>
              <a:buFont typeface="Arial"/>
              <a:buChar char="•"/>
            </a:pPr>
            <a:r>
              <a:rPr lang="en-US" sz="2200">
                <a:latin typeface="Arial" charset="0"/>
                <a:cs typeface="Arial" charset="0"/>
              </a:rPr>
              <a:t>Trường hợp gọi API tìm kiếm theo ID có thể bổ sung tham số ID. Ví dụ:</a:t>
            </a:r>
          </a:p>
          <a:p>
            <a:pPr lvl="1">
              <a:lnSpc>
                <a:spcPct val="120000"/>
              </a:lnSpc>
              <a:spcBef>
                <a:spcPts val="600"/>
              </a:spcBef>
            </a:pPr>
            <a:r>
              <a:rPr lang="en-US" sz="1800">
                <a:solidFill>
                  <a:srgbClr val="FF0000"/>
                </a:solidFill>
                <a:latin typeface="Courier New"/>
                <a:cs typeface="Courier New"/>
              </a:rPr>
              <a:t>rest.getForObject("http://localhost:8080/		ingredients/{id}", Ingredient.class, ingredientId)</a:t>
            </a:r>
            <a:endParaRPr lang="en-US" sz="1800">
              <a:latin typeface="Arial" charset="0"/>
              <a:cs typeface="Arial" charset="0"/>
            </a:endParaRPr>
          </a:p>
        </p:txBody>
      </p:sp>
    </p:spTree>
    <p:extLst>
      <p:ext uri="{BB962C8B-B14F-4D97-AF65-F5344CB8AC3E}">
        <p14:creationId xmlns:p14="http://schemas.microsoft.com/office/powerpoint/2010/main" val="5656748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19</a:t>
            </a:fld>
            <a:endParaRPr lang="en-US" sz="1000"/>
          </a:p>
        </p:txBody>
      </p:sp>
      <p:sp>
        <p:nvSpPr>
          <p:cNvPr id="45058" name="TextBox 6"/>
          <p:cNvSpPr txBox="1">
            <a:spLocks noChangeArrowheads="1"/>
          </p:cNvSpPr>
          <p:nvPr/>
        </p:nvSpPr>
        <p:spPr bwMode="auto">
          <a:xfrm>
            <a:off x="609600" y="304800"/>
            <a:ext cx="6654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POST API để lưu thông tin thiết kế bánh</a:t>
            </a:r>
          </a:p>
        </p:txBody>
      </p:sp>
      <p:sp>
        <p:nvSpPr>
          <p:cNvPr id="45059" name="TextBox 1"/>
          <p:cNvSpPr txBox="1">
            <a:spLocks noChangeArrowheads="1"/>
          </p:cNvSpPr>
          <p:nvPr/>
        </p:nvSpPr>
        <p:spPr bwMode="auto">
          <a:xfrm>
            <a:off x="533400" y="762000"/>
            <a:ext cx="8305800" cy="608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Quay lại Project API Server </a:t>
            </a:r>
          </a:p>
          <a:p>
            <a:pPr marL="342900" indent="-342900">
              <a:lnSpc>
                <a:spcPct val="120000"/>
              </a:lnSpc>
              <a:spcBef>
                <a:spcPts val="600"/>
              </a:spcBef>
              <a:buFont typeface="Arial"/>
              <a:buChar char="•"/>
            </a:pPr>
            <a:r>
              <a:rPr lang="en-US" sz="2400">
                <a:latin typeface="Arial" charset="0"/>
                <a:cs typeface="Arial" charset="0"/>
              </a:rPr>
              <a:t>Tạo lớp TacoDesignController trong gói tacos.web.api </a:t>
            </a:r>
          </a:p>
          <a:p>
            <a:pPr>
              <a:lnSpc>
                <a:spcPct val="120000"/>
              </a:lnSpc>
              <a:spcBef>
                <a:spcPts val="600"/>
              </a:spcBef>
            </a:pPr>
            <a:r>
              <a:rPr lang="en-US" sz="1400">
                <a:latin typeface="Courier New"/>
                <a:cs typeface="Courier New"/>
              </a:rPr>
              <a:t>package tacos.web.api;</a:t>
            </a:r>
          </a:p>
          <a:p>
            <a:pPr>
              <a:lnSpc>
                <a:spcPct val="120000"/>
              </a:lnSpc>
              <a:spcBef>
                <a:spcPts val="600"/>
              </a:spcBef>
            </a:pPr>
            <a:r>
              <a:rPr lang="en-US" sz="1400">
                <a:latin typeface="Courier New"/>
                <a:cs typeface="Courier New"/>
              </a:rPr>
              <a:t>import java.util.Optional;</a:t>
            </a:r>
          </a:p>
          <a:p>
            <a:pPr>
              <a:lnSpc>
                <a:spcPct val="120000"/>
              </a:lnSpc>
              <a:spcBef>
                <a:spcPts val="600"/>
              </a:spcBef>
            </a:pPr>
            <a:r>
              <a:rPr lang="en-US" sz="1400">
                <a:latin typeface="Courier New"/>
                <a:cs typeface="Courier New"/>
              </a:rPr>
              <a:t>import org.springframework.beans.factory.annotation.Autowired;</a:t>
            </a:r>
          </a:p>
          <a:p>
            <a:pPr>
              <a:lnSpc>
                <a:spcPct val="120000"/>
              </a:lnSpc>
              <a:spcBef>
                <a:spcPts val="600"/>
              </a:spcBef>
            </a:pPr>
            <a:r>
              <a:rPr lang="en-US" sz="1400">
                <a:latin typeface="Courier New"/>
                <a:cs typeface="Courier New"/>
              </a:rPr>
              <a:t>import org.springframework.hateoas.server.EntityLinks;</a:t>
            </a:r>
          </a:p>
          <a:p>
            <a:pPr>
              <a:lnSpc>
                <a:spcPct val="120000"/>
              </a:lnSpc>
              <a:spcBef>
                <a:spcPts val="600"/>
              </a:spcBef>
            </a:pPr>
            <a:r>
              <a:rPr lang="en-US" sz="1400">
                <a:latin typeface="Courier New"/>
                <a:cs typeface="Courier New"/>
              </a:rPr>
              <a:t>import org.springframework.http.HttpStatus;</a:t>
            </a:r>
          </a:p>
          <a:p>
            <a:pPr>
              <a:lnSpc>
                <a:spcPct val="120000"/>
              </a:lnSpc>
              <a:spcBef>
                <a:spcPts val="600"/>
              </a:spcBef>
            </a:pPr>
            <a:r>
              <a:rPr lang="en-US" sz="1400">
                <a:latin typeface="Courier New"/>
                <a:cs typeface="Courier New"/>
              </a:rPr>
              <a:t>import org.springframework.web.bind.annotation.CrossOrigin;</a:t>
            </a:r>
          </a:p>
          <a:p>
            <a:pPr>
              <a:lnSpc>
                <a:spcPct val="120000"/>
              </a:lnSpc>
              <a:spcBef>
                <a:spcPts val="600"/>
              </a:spcBef>
            </a:pPr>
            <a:r>
              <a:rPr lang="en-US" sz="1400">
                <a:latin typeface="Courier New"/>
                <a:cs typeface="Courier New"/>
              </a:rPr>
              <a:t>import org.springframework.web.bind.annotation.GetMapping;</a:t>
            </a:r>
          </a:p>
          <a:p>
            <a:pPr>
              <a:lnSpc>
                <a:spcPct val="120000"/>
              </a:lnSpc>
              <a:spcBef>
                <a:spcPts val="600"/>
              </a:spcBef>
            </a:pPr>
            <a:r>
              <a:rPr lang="en-US" sz="1400">
                <a:latin typeface="Courier New"/>
                <a:cs typeface="Courier New"/>
              </a:rPr>
              <a:t>import org.springframework.web.bind.annotation.PathVariable;</a:t>
            </a:r>
          </a:p>
          <a:p>
            <a:pPr>
              <a:lnSpc>
                <a:spcPct val="120000"/>
              </a:lnSpc>
              <a:spcBef>
                <a:spcPts val="600"/>
              </a:spcBef>
            </a:pPr>
            <a:r>
              <a:rPr lang="en-US" sz="1400">
                <a:latin typeface="Courier New"/>
                <a:cs typeface="Courier New"/>
              </a:rPr>
              <a:t>import org.springframework.web.bind.annotation.PostMapping;</a:t>
            </a:r>
          </a:p>
          <a:p>
            <a:pPr>
              <a:lnSpc>
                <a:spcPct val="120000"/>
              </a:lnSpc>
              <a:spcBef>
                <a:spcPts val="600"/>
              </a:spcBef>
            </a:pPr>
            <a:r>
              <a:rPr lang="en-US" sz="1400">
                <a:latin typeface="Courier New"/>
                <a:cs typeface="Courier New"/>
              </a:rPr>
              <a:t>import org.springframework.web.bind.annotation.RequestBody;</a:t>
            </a:r>
          </a:p>
          <a:p>
            <a:pPr>
              <a:lnSpc>
                <a:spcPct val="120000"/>
              </a:lnSpc>
              <a:spcBef>
                <a:spcPts val="600"/>
              </a:spcBef>
            </a:pPr>
            <a:r>
              <a:rPr lang="en-US" sz="1400">
                <a:latin typeface="Courier New"/>
                <a:cs typeface="Courier New"/>
              </a:rPr>
              <a:t>import org.springframework.web.bind.annotation.RequestMapping;</a:t>
            </a:r>
          </a:p>
          <a:p>
            <a:pPr>
              <a:lnSpc>
                <a:spcPct val="120000"/>
              </a:lnSpc>
              <a:spcBef>
                <a:spcPts val="600"/>
              </a:spcBef>
            </a:pPr>
            <a:r>
              <a:rPr lang="en-US" sz="1400">
                <a:latin typeface="Courier New"/>
                <a:cs typeface="Courier New"/>
              </a:rPr>
              <a:t>import org.springframework.web.bind.annotation.ResponseStatus;</a:t>
            </a:r>
          </a:p>
          <a:p>
            <a:pPr>
              <a:lnSpc>
                <a:spcPct val="120000"/>
              </a:lnSpc>
              <a:spcBef>
                <a:spcPts val="600"/>
              </a:spcBef>
            </a:pPr>
            <a:r>
              <a:rPr lang="en-US" sz="1400">
                <a:latin typeface="Courier New"/>
                <a:cs typeface="Courier New"/>
              </a:rPr>
              <a:t>import org.springframework.web.bind.annotation.RestController;</a:t>
            </a:r>
          </a:p>
          <a:p>
            <a:pPr>
              <a:lnSpc>
                <a:spcPct val="120000"/>
              </a:lnSpc>
              <a:spcBef>
                <a:spcPts val="600"/>
              </a:spcBef>
            </a:pPr>
            <a:r>
              <a:rPr lang="en-US" sz="1400">
                <a:latin typeface="Courier New"/>
                <a:cs typeface="Courier New"/>
              </a:rPr>
              <a:t>import tacos.Taco;</a:t>
            </a:r>
          </a:p>
          <a:p>
            <a:pPr>
              <a:lnSpc>
                <a:spcPct val="120000"/>
              </a:lnSpc>
              <a:spcBef>
                <a:spcPts val="600"/>
              </a:spcBef>
            </a:pPr>
            <a:r>
              <a:rPr lang="en-US" sz="1400">
                <a:latin typeface="Courier New"/>
                <a:cs typeface="Courier New"/>
              </a:rPr>
              <a:t>import tacos.data.TacoRepository;</a:t>
            </a:r>
          </a:p>
        </p:txBody>
      </p:sp>
    </p:spTree>
    <p:extLst>
      <p:ext uri="{BB962C8B-B14F-4D97-AF65-F5344CB8AC3E}">
        <p14:creationId xmlns:p14="http://schemas.microsoft.com/office/powerpoint/2010/main" val="22485508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a:t>
            </a:fld>
            <a:endParaRPr lang="en-US" sz="1000"/>
          </a:p>
        </p:txBody>
      </p:sp>
      <p:sp>
        <p:nvSpPr>
          <p:cNvPr id="45058" name="TextBox 6"/>
          <p:cNvSpPr txBox="1">
            <a:spLocks noChangeArrowheads="1"/>
          </p:cNvSpPr>
          <p:nvPr/>
        </p:nvSpPr>
        <p:spPr bwMode="auto">
          <a:xfrm>
            <a:off x="685800" y="304800"/>
            <a:ext cx="2009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Web Service</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685800" y="1023178"/>
            <a:ext cx="8153400" cy="237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Là tập hợp các giao thức và tiêu chuẩn mở được sử dụng để trao đổi dữ liệu giữa các ứng dụng qua mạng</a:t>
            </a:r>
          </a:p>
          <a:p>
            <a:pPr marL="342900" indent="-342900">
              <a:lnSpc>
                <a:spcPct val="120000"/>
              </a:lnSpc>
              <a:spcBef>
                <a:spcPts val="600"/>
              </a:spcBef>
              <a:buFont typeface="Arial"/>
              <a:buChar char="•"/>
            </a:pPr>
            <a:r>
              <a:rPr lang="vi-VN" sz="2400">
                <a:latin typeface="Arial" charset="0"/>
                <a:cs typeface="Arial" charset="0"/>
              </a:rPr>
              <a:t>Có thể giúp cho các phần mềm được viết bằng các ngôn ngữ khác nhau hoặc trên các nền tảng khác nhau có thể trao đổi dữ liệu qua lại</a:t>
            </a:r>
            <a:endParaRPr lang="vi-VN" sz="2000">
              <a:latin typeface="Arial" charset="0"/>
              <a:cs typeface="Arial" charset="0"/>
            </a:endParaRPr>
          </a:p>
        </p:txBody>
      </p:sp>
      <p:pic>
        <p:nvPicPr>
          <p:cNvPr id="2" name="Picture 1" descr="Screen Shot 2020-08-10 at 11.07.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68700"/>
            <a:ext cx="7112000" cy="2755900"/>
          </a:xfrm>
          <a:prstGeom prst="rect">
            <a:avLst/>
          </a:prstGeom>
        </p:spPr>
      </p:pic>
    </p:spTree>
    <p:extLst>
      <p:ext uri="{BB962C8B-B14F-4D97-AF65-F5344CB8AC3E}">
        <p14:creationId xmlns:p14="http://schemas.microsoft.com/office/powerpoint/2010/main" val="1032595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20</a:t>
            </a:fld>
            <a:endParaRPr lang="en-US" sz="1000"/>
          </a:p>
        </p:txBody>
      </p:sp>
      <p:sp>
        <p:nvSpPr>
          <p:cNvPr id="45058" name="TextBox 6"/>
          <p:cNvSpPr txBox="1">
            <a:spLocks noChangeArrowheads="1"/>
          </p:cNvSpPr>
          <p:nvPr/>
        </p:nvSpPr>
        <p:spPr bwMode="auto">
          <a:xfrm>
            <a:off x="609600" y="304800"/>
            <a:ext cx="6654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POST API để lưu thông tin thiết kế bánh</a:t>
            </a:r>
          </a:p>
        </p:txBody>
      </p:sp>
      <p:sp>
        <p:nvSpPr>
          <p:cNvPr id="45059" name="TextBox 1"/>
          <p:cNvSpPr txBox="1">
            <a:spLocks noChangeArrowheads="1"/>
          </p:cNvSpPr>
          <p:nvPr/>
        </p:nvSpPr>
        <p:spPr bwMode="auto">
          <a:xfrm>
            <a:off x="533400" y="1027483"/>
            <a:ext cx="8305800" cy="522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600">
                <a:latin typeface="Courier New"/>
                <a:cs typeface="Courier New"/>
              </a:rPr>
              <a:t>@RestController</a:t>
            </a:r>
          </a:p>
          <a:p>
            <a:pPr>
              <a:lnSpc>
                <a:spcPct val="120000"/>
              </a:lnSpc>
              <a:spcBef>
                <a:spcPts val="600"/>
              </a:spcBef>
            </a:pPr>
            <a:r>
              <a:rPr lang="en-US" sz="1600">
                <a:latin typeface="Courier New"/>
                <a:cs typeface="Courier New"/>
              </a:rPr>
              <a:t>@RequestMapping(path = "/design", produces = "application/json")</a:t>
            </a:r>
          </a:p>
          <a:p>
            <a:pPr>
              <a:lnSpc>
                <a:spcPct val="120000"/>
              </a:lnSpc>
              <a:spcBef>
                <a:spcPts val="600"/>
              </a:spcBef>
            </a:pPr>
            <a:r>
              <a:rPr lang="en-US" sz="1600">
                <a:latin typeface="Courier New"/>
                <a:cs typeface="Courier New"/>
              </a:rPr>
              <a:t>@CrossOrigin(origins = "*")</a:t>
            </a:r>
          </a:p>
          <a:p>
            <a:pPr>
              <a:lnSpc>
                <a:spcPct val="120000"/>
              </a:lnSpc>
              <a:spcBef>
                <a:spcPts val="600"/>
              </a:spcBef>
            </a:pPr>
            <a:r>
              <a:rPr lang="en-US" sz="1600">
                <a:latin typeface="Courier New"/>
                <a:cs typeface="Courier New"/>
              </a:rPr>
              <a:t>public class DesignTacoController {</a:t>
            </a:r>
          </a:p>
          <a:p>
            <a:pPr>
              <a:lnSpc>
                <a:spcPct val="120000"/>
              </a:lnSpc>
              <a:spcBef>
                <a:spcPts val="600"/>
              </a:spcBef>
            </a:pPr>
            <a:r>
              <a:rPr lang="en-US" sz="1600">
                <a:latin typeface="Courier New"/>
                <a:cs typeface="Courier New"/>
              </a:rPr>
              <a:t>  private TacoRepository tacoRepo;</a:t>
            </a:r>
          </a:p>
          <a:p>
            <a:pPr>
              <a:lnSpc>
                <a:spcPct val="120000"/>
              </a:lnSpc>
              <a:spcBef>
                <a:spcPts val="600"/>
              </a:spcBef>
            </a:pPr>
            <a:r>
              <a:rPr lang="en-US" sz="1600">
                <a:latin typeface="Courier New"/>
                <a:cs typeface="Courier New"/>
              </a:rPr>
              <a:t>  @Autowired</a:t>
            </a:r>
          </a:p>
          <a:p>
            <a:pPr>
              <a:lnSpc>
                <a:spcPct val="120000"/>
              </a:lnSpc>
              <a:spcBef>
                <a:spcPts val="600"/>
              </a:spcBef>
            </a:pPr>
            <a:r>
              <a:rPr lang="en-US" sz="1600">
                <a:latin typeface="Courier New"/>
                <a:cs typeface="Courier New"/>
              </a:rPr>
              <a:t>  EntityLinks entityLinks;</a:t>
            </a:r>
          </a:p>
          <a:p>
            <a:pPr>
              <a:lnSpc>
                <a:spcPct val="120000"/>
              </a:lnSpc>
              <a:spcBef>
                <a:spcPts val="600"/>
              </a:spcBef>
            </a:pPr>
            <a:r>
              <a:rPr lang="en-US" sz="1600">
                <a:latin typeface="Courier New"/>
                <a:cs typeface="Courier New"/>
              </a:rPr>
              <a:t>  public DesignTacoController(TacoRepository tacoRepo) {</a:t>
            </a:r>
          </a:p>
          <a:p>
            <a:pPr>
              <a:lnSpc>
                <a:spcPct val="120000"/>
              </a:lnSpc>
              <a:spcBef>
                <a:spcPts val="600"/>
              </a:spcBef>
            </a:pPr>
            <a:r>
              <a:rPr lang="en-US" sz="1600">
                <a:latin typeface="Courier New"/>
                <a:cs typeface="Courier New"/>
              </a:rPr>
              <a:t>    this.tacoRepo = tacoRepo;</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@GetMapping("/recent")</a:t>
            </a:r>
          </a:p>
          <a:p>
            <a:pPr>
              <a:lnSpc>
                <a:spcPct val="120000"/>
              </a:lnSpc>
              <a:spcBef>
                <a:spcPts val="600"/>
              </a:spcBef>
            </a:pPr>
            <a:r>
              <a:rPr lang="en-US" sz="1600">
                <a:latin typeface="Courier New"/>
                <a:cs typeface="Courier New"/>
              </a:rPr>
              <a:t>  public Iterable&lt;Taco&gt; recentTacos() {</a:t>
            </a:r>
          </a:p>
          <a:p>
            <a:pPr>
              <a:lnSpc>
                <a:spcPct val="120000"/>
              </a:lnSpc>
              <a:spcBef>
                <a:spcPts val="600"/>
              </a:spcBef>
            </a:pPr>
            <a:r>
              <a:rPr lang="en-US" sz="1600">
                <a:latin typeface="Courier New"/>
                <a:cs typeface="Courier New"/>
              </a:rPr>
              <a:t>    return tacoRepo.findAll();</a:t>
            </a:r>
          </a:p>
          <a:p>
            <a:pPr>
              <a:lnSpc>
                <a:spcPct val="120000"/>
              </a:lnSpc>
              <a:spcBef>
                <a:spcPts val="600"/>
              </a:spcBef>
            </a:pPr>
            <a:r>
              <a:rPr lang="en-US" sz="1600">
                <a:latin typeface="Courier New"/>
                <a:cs typeface="Courier New"/>
              </a:rPr>
              <a:t>  }</a:t>
            </a:r>
          </a:p>
        </p:txBody>
      </p:sp>
    </p:spTree>
    <p:extLst>
      <p:ext uri="{BB962C8B-B14F-4D97-AF65-F5344CB8AC3E}">
        <p14:creationId xmlns:p14="http://schemas.microsoft.com/office/powerpoint/2010/main" val="22016462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21</a:t>
            </a:fld>
            <a:endParaRPr lang="en-US" sz="1000"/>
          </a:p>
        </p:txBody>
      </p:sp>
      <p:sp>
        <p:nvSpPr>
          <p:cNvPr id="45058" name="TextBox 6"/>
          <p:cNvSpPr txBox="1">
            <a:spLocks noChangeArrowheads="1"/>
          </p:cNvSpPr>
          <p:nvPr/>
        </p:nvSpPr>
        <p:spPr bwMode="auto">
          <a:xfrm>
            <a:off x="609600" y="304800"/>
            <a:ext cx="6654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POST API để lưu thông tin thiết kế bánh</a:t>
            </a:r>
          </a:p>
        </p:txBody>
      </p:sp>
      <p:sp>
        <p:nvSpPr>
          <p:cNvPr id="45059" name="TextBox 1"/>
          <p:cNvSpPr txBox="1">
            <a:spLocks noChangeArrowheads="1"/>
          </p:cNvSpPr>
          <p:nvPr/>
        </p:nvSpPr>
        <p:spPr bwMode="auto">
          <a:xfrm>
            <a:off x="533400" y="951283"/>
            <a:ext cx="8305800" cy="573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800">
                <a:latin typeface="Courier New"/>
                <a:cs typeface="Courier New"/>
              </a:rPr>
              <a:t>  @GetMapping("/{id}")</a:t>
            </a:r>
          </a:p>
          <a:p>
            <a:pPr>
              <a:lnSpc>
                <a:spcPct val="120000"/>
              </a:lnSpc>
              <a:spcBef>
                <a:spcPts val="600"/>
              </a:spcBef>
            </a:pPr>
            <a:r>
              <a:rPr lang="en-US" sz="1800">
                <a:latin typeface="Courier New"/>
                <a:cs typeface="Courier New"/>
              </a:rPr>
              <a:t>  public Taco tacoById(@PathVariable("id") Long id) {</a:t>
            </a:r>
          </a:p>
          <a:p>
            <a:pPr>
              <a:lnSpc>
                <a:spcPct val="120000"/>
              </a:lnSpc>
              <a:spcBef>
                <a:spcPts val="600"/>
              </a:spcBef>
            </a:pPr>
            <a:r>
              <a:rPr lang="en-US" sz="1800">
                <a:latin typeface="Courier New"/>
                <a:cs typeface="Courier New"/>
              </a:rPr>
              <a:t>    Optional&lt;Taco&gt; optTaco = tacoRepo.findById(id);</a:t>
            </a:r>
          </a:p>
          <a:p>
            <a:pPr>
              <a:lnSpc>
                <a:spcPct val="120000"/>
              </a:lnSpc>
              <a:spcBef>
                <a:spcPts val="600"/>
              </a:spcBef>
            </a:pPr>
            <a:r>
              <a:rPr lang="en-US" sz="1800">
                <a:latin typeface="Courier New"/>
                <a:cs typeface="Courier New"/>
              </a:rPr>
              <a:t>    if (optTaco.isPresent()) {</a:t>
            </a:r>
          </a:p>
          <a:p>
            <a:pPr>
              <a:lnSpc>
                <a:spcPct val="120000"/>
              </a:lnSpc>
              <a:spcBef>
                <a:spcPts val="600"/>
              </a:spcBef>
            </a:pPr>
            <a:r>
              <a:rPr lang="en-US" sz="1800">
                <a:latin typeface="Courier New"/>
                <a:cs typeface="Courier New"/>
              </a:rPr>
              <a:t>      return optTaco.get();</a:t>
            </a:r>
          </a:p>
          <a:p>
            <a:pPr>
              <a:lnSpc>
                <a:spcPct val="120000"/>
              </a:lnSpc>
              <a:spcBef>
                <a:spcPts val="600"/>
              </a:spcBef>
            </a:pPr>
            <a:r>
              <a:rPr lang="en-US" sz="1800">
                <a:latin typeface="Courier New"/>
                <a:cs typeface="Courier New"/>
              </a:rPr>
              <a:t>    }</a:t>
            </a:r>
          </a:p>
          <a:p>
            <a:pPr>
              <a:lnSpc>
                <a:spcPct val="120000"/>
              </a:lnSpc>
              <a:spcBef>
                <a:spcPts val="600"/>
              </a:spcBef>
            </a:pPr>
            <a:r>
              <a:rPr lang="en-US" sz="1800">
                <a:latin typeface="Courier New"/>
                <a:cs typeface="Courier New"/>
              </a:rPr>
              <a:t>    return null;</a:t>
            </a:r>
          </a:p>
          <a:p>
            <a:pPr>
              <a:lnSpc>
                <a:spcPct val="120000"/>
              </a:lnSpc>
              <a:spcBef>
                <a:spcPts val="600"/>
              </a:spcBef>
            </a:pPr>
            <a:r>
              <a:rPr lang="en-US" sz="1800">
                <a:latin typeface="Courier New"/>
                <a:cs typeface="Courier New"/>
              </a:rPr>
              <a:t>  }</a:t>
            </a:r>
          </a:p>
          <a:p>
            <a:pPr>
              <a:lnSpc>
                <a:spcPct val="120000"/>
              </a:lnSpc>
              <a:spcBef>
                <a:spcPts val="600"/>
              </a:spcBef>
            </a:pPr>
            <a:r>
              <a:rPr lang="en-US" sz="1800">
                <a:latin typeface="Courier New"/>
                <a:cs typeface="Courier New"/>
              </a:rPr>
              <a:t>  </a:t>
            </a:r>
            <a:r>
              <a:rPr lang="en-US" sz="1800">
                <a:solidFill>
                  <a:srgbClr val="FF0000"/>
                </a:solidFill>
                <a:latin typeface="Courier New"/>
                <a:cs typeface="Courier New"/>
              </a:rPr>
              <a:t>@PostMapping(consumes = "application/json")</a:t>
            </a:r>
          </a:p>
          <a:p>
            <a:pPr>
              <a:lnSpc>
                <a:spcPct val="120000"/>
              </a:lnSpc>
              <a:spcBef>
                <a:spcPts val="600"/>
              </a:spcBef>
            </a:pPr>
            <a:r>
              <a:rPr lang="en-US" sz="1800">
                <a:solidFill>
                  <a:srgbClr val="FF0000"/>
                </a:solidFill>
                <a:latin typeface="Courier New"/>
                <a:cs typeface="Courier New"/>
              </a:rPr>
              <a:t>  @ResponseStatus(HttpStatus.CREATED)</a:t>
            </a:r>
          </a:p>
          <a:p>
            <a:pPr>
              <a:lnSpc>
                <a:spcPct val="120000"/>
              </a:lnSpc>
              <a:spcBef>
                <a:spcPts val="600"/>
              </a:spcBef>
            </a:pPr>
            <a:r>
              <a:rPr lang="en-US" sz="1800">
                <a:solidFill>
                  <a:srgbClr val="FF0000"/>
                </a:solidFill>
                <a:latin typeface="Courier New"/>
                <a:cs typeface="Courier New"/>
              </a:rPr>
              <a:t>  public Taco postTaco(@RequestBody Taco taco) {</a:t>
            </a:r>
          </a:p>
          <a:p>
            <a:pPr>
              <a:lnSpc>
                <a:spcPct val="120000"/>
              </a:lnSpc>
              <a:spcBef>
                <a:spcPts val="600"/>
              </a:spcBef>
            </a:pPr>
            <a:r>
              <a:rPr lang="en-US" sz="1800">
                <a:solidFill>
                  <a:srgbClr val="FF0000"/>
                </a:solidFill>
                <a:latin typeface="Courier New"/>
                <a:cs typeface="Courier New"/>
              </a:rPr>
              <a:t>    return tacoRepo.save(taco);</a:t>
            </a:r>
          </a:p>
          <a:p>
            <a:pPr>
              <a:lnSpc>
                <a:spcPct val="120000"/>
              </a:lnSpc>
              <a:spcBef>
                <a:spcPts val="600"/>
              </a:spcBef>
            </a:pPr>
            <a:r>
              <a:rPr lang="en-US" sz="1800">
                <a:solidFill>
                  <a:srgbClr val="FF0000"/>
                </a:solidFill>
                <a:latin typeface="Courier New"/>
                <a:cs typeface="Courier New"/>
              </a:rPr>
              <a:t>  }</a:t>
            </a:r>
          </a:p>
          <a:p>
            <a:pPr>
              <a:lnSpc>
                <a:spcPct val="120000"/>
              </a:lnSpc>
              <a:spcBef>
                <a:spcPts val="600"/>
              </a:spcBef>
            </a:pPr>
            <a:r>
              <a:rPr lang="en-US" sz="1800">
                <a:latin typeface="Courier New"/>
                <a:cs typeface="Courier New"/>
              </a:rPr>
              <a:t>}</a:t>
            </a:r>
          </a:p>
        </p:txBody>
      </p:sp>
    </p:spTree>
    <p:extLst>
      <p:ext uri="{BB962C8B-B14F-4D97-AF65-F5344CB8AC3E}">
        <p14:creationId xmlns:p14="http://schemas.microsoft.com/office/powerpoint/2010/main" val="12540995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22</a:t>
            </a:fld>
            <a:endParaRPr lang="en-US" sz="1000"/>
          </a:p>
        </p:txBody>
      </p:sp>
      <p:sp>
        <p:nvSpPr>
          <p:cNvPr id="45058" name="TextBox 6"/>
          <p:cNvSpPr txBox="1">
            <a:spLocks noChangeArrowheads="1"/>
          </p:cNvSpPr>
          <p:nvPr/>
        </p:nvSpPr>
        <p:spPr bwMode="auto">
          <a:xfrm>
            <a:off x="609600" y="304800"/>
            <a:ext cx="6654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POST API để lưu thông tin thiết kế bánh</a:t>
            </a:r>
          </a:p>
        </p:txBody>
      </p:sp>
      <p:sp>
        <p:nvSpPr>
          <p:cNvPr id="45059" name="TextBox 1"/>
          <p:cNvSpPr txBox="1">
            <a:spLocks noChangeArrowheads="1"/>
          </p:cNvSpPr>
          <p:nvPr/>
        </p:nvSpPr>
        <p:spPr bwMode="auto">
          <a:xfrm>
            <a:off x="533400" y="838200"/>
            <a:ext cx="8305800" cy="562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Ngoài các chú giải cho Rest Controller và các phương thức GET như Ingredient Controller, cần bổ sung thêm phương thức xử lý POST request.</a:t>
            </a:r>
          </a:p>
          <a:p>
            <a:pPr marL="342900" indent="-342900">
              <a:lnSpc>
                <a:spcPct val="120000"/>
              </a:lnSpc>
              <a:spcBef>
                <a:spcPts val="600"/>
              </a:spcBef>
              <a:buFont typeface="Arial"/>
              <a:buChar char="•"/>
            </a:pPr>
            <a:r>
              <a:rPr lang="en-US" sz="2400">
                <a:latin typeface="Arial" charset="0"/>
                <a:cs typeface="Arial" charset="0"/>
              </a:rPr>
              <a:t>Phương thức này được đánh dấu bằng </a:t>
            </a:r>
            <a:r>
              <a:rPr lang="en-US" sz="2200">
                <a:latin typeface="Courier New"/>
                <a:cs typeface="Courier New"/>
              </a:rPr>
              <a:t>@PostMapping</a:t>
            </a:r>
            <a:r>
              <a:rPr lang="en-US" sz="2400">
                <a:latin typeface="Arial" charset="0"/>
                <a:cs typeface="Arial" charset="0"/>
              </a:rPr>
              <a:t>, bổ sung thêm thuộc tính </a:t>
            </a:r>
            <a:r>
              <a:rPr lang="en-US" sz="2200">
                <a:latin typeface="Courier New"/>
                <a:cs typeface="Courier New"/>
              </a:rPr>
              <a:t>consumes=“application/json” </a:t>
            </a:r>
            <a:r>
              <a:rPr lang="en-US" sz="2400">
                <a:latin typeface="Arial" charset="0"/>
                <a:cs typeface="Arial" charset="0"/>
              </a:rPr>
              <a:t>cho biết phương thức có thể xử lý dữ liệu dạng JSON.</a:t>
            </a:r>
          </a:p>
          <a:p>
            <a:pPr marL="342900" indent="-342900">
              <a:lnSpc>
                <a:spcPct val="120000"/>
              </a:lnSpc>
              <a:spcBef>
                <a:spcPts val="600"/>
              </a:spcBef>
              <a:buFont typeface="Arial"/>
              <a:buChar char="•"/>
            </a:pPr>
            <a:r>
              <a:rPr lang="en-US" sz="2400">
                <a:latin typeface="Arial" charset="0"/>
                <a:cs typeface="Arial" charset="0"/>
              </a:rPr>
              <a:t>Tham số taco được đánh dấu bằng </a:t>
            </a:r>
            <a:r>
              <a:rPr lang="en-US" sz="2200">
                <a:latin typeface="Courier New"/>
                <a:cs typeface="Courier New"/>
              </a:rPr>
              <a:t>@RequestBody </a:t>
            </a:r>
            <a:r>
              <a:rPr lang="en-US" sz="2400">
                <a:latin typeface="Arial" charset="0"/>
                <a:cs typeface="Arial" charset="0"/>
              </a:rPr>
              <a:t>để cho biết thân của request cần được chuyển đổi thành đối tượng Taco và gắn vào thành tham số.</a:t>
            </a:r>
          </a:p>
          <a:p>
            <a:pPr marL="342900" indent="-342900">
              <a:lnSpc>
                <a:spcPct val="120000"/>
              </a:lnSpc>
              <a:spcBef>
                <a:spcPts val="600"/>
              </a:spcBef>
              <a:buFont typeface="Arial"/>
              <a:buChar char="•"/>
            </a:pPr>
            <a:r>
              <a:rPr lang="en-US" sz="2400">
                <a:latin typeface="Arial" charset="0"/>
                <a:cs typeface="Arial" charset="0"/>
              </a:rPr>
              <a:t>Phương thức thực hiện nhiệm vụ đơn giản là lưu thông tin đối tượng Taco vào CSDL qua Taco Repository.</a:t>
            </a:r>
          </a:p>
        </p:txBody>
      </p:sp>
    </p:spTree>
    <p:extLst>
      <p:ext uri="{BB962C8B-B14F-4D97-AF65-F5344CB8AC3E}">
        <p14:creationId xmlns:p14="http://schemas.microsoft.com/office/powerpoint/2010/main" val="3700803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23</a:t>
            </a:fld>
            <a:endParaRPr lang="en-US" sz="1000"/>
          </a:p>
        </p:txBody>
      </p:sp>
      <p:sp>
        <p:nvSpPr>
          <p:cNvPr id="45058" name="TextBox 6"/>
          <p:cNvSpPr txBox="1">
            <a:spLocks noChangeArrowheads="1"/>
          </p:cNvSpPr>
          <p:nvPr/>
        </p:nvSpPr>
        <p:spPr bwMode="auto">
          <a:xfrm>
            <a:off x="685800" y="304800"/>
            <a:ext cx="41588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Sử dụng POST API vừa tạo</a:t>
            </a:r>
          </a:p>
        </p:txBody>
      </p:sp>
      <p:sp>
        <p:nvSpPr>
          <p:cNvPr id="45059" name="TextBox 1"/>
          <p:cNvSpPr txBox="1">
            <a:spLocks noChangeArrowheads="1"/>
          </p:cNvSpPr>
          <p:nvPr/>
        </p:nvSpPr>
        <p:spPr bwMode="auto">
          <a:xfrm>
            <a:off x="533400" y="827631"/>
            <a:ext cx="8305800" cy="520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Quay lại Project Client</a:t>
            </a:r>
          </a:p>
          <a:p>
            <a:pPr marL="342900" indent="-342900">
              <a:lnSpc>
                <a:spcPct val="120000"/>
              </a:lnSpc>
              <a:spcBef>
                <a:spcPts val="600"/>
              </a:spcBef>
              <a:buFont typeface="Arial"/>
              <a:buChar char="•"/>
            </a:pPr>
            <a:r>
              <a:rPr lang="en-US" sz="2400">
                <a:latin typeface="Arial" charset="0"/>
                <a:cs typeface="Arial" charset="0"/>
              </a:rPr>
              <a:t>Tiếp tục sử dụng Rest Template để gửi dữ liệu tới POST API để xử lý lưu dữ liệu vào CSDL</a:t>
            </a:r>
          </a:p>
          <a:p>
            <a:pPr marL="342900" indent="-342900">
              <a:lnSpc>
                <a:spcPct val="120000"/>
              </a:lnSpc>
              <a:spcBef>
                <a:spcPts val="600"/>
              </a:spcBef>
              <a:buFont typeface="Arial"/>
              <a:buChar char="•"/>
            </a:pPr>
            <a:r>
              <a:rPr lang="en-US" sz="2400">
                <a:latin typeface="Arial" charset="0"/>
                <a:cs typeface="Arial" charset="0"/>
              </a:rPr>
              <a:t>Sử dụng phương thức </a:t>
            </a:r>
            <a:r>
              <a:rPr lang="en-US" sz="2200">
                <a:latin typeface="Courier New"/>
                <a:cs typeface="Courier New"/>
              </a:rPr>
              <a:t>postForObject(url, object, class) </a:t>
            </a:r>
            <a:r>
              <a:rPr lang="en-US" sz="2400">
                <a:latin typeface="Arial" charset="0"/>
                <a:cs typeface="Arial" charset="0"/>
              </a:rPr>
              <a:t>để gọi API:</a:t>
            </a:r>
          </a:p>
          <a:p>
            <a:pPr marL="742950" lvl="1" indent="-342900">
              <a:lnSpc>
                <a:spcPct val="120000"/>
              </a:lnSpc>
              <a:spcBef>
                <a:spcPts val="600"/>
              </a:spcBef>
              <a:buFont typeface="Arial"/>
              <a:buChar char="•"/>
            </a:pPr>
            <a:r>
              <a:rPr lang="en-US" sz="2200">
                <a:latin typeface="Arial" charset="0"/>
                <a:cs typeface="Arial" charset="0"/>
              </a:rPr>
              <a:t>url: đường dẫn của API</a:t>
            </a:r>
          </a:p>
          <a:p>
            <a:pPr marL="742950" lvl="1" indent="-342900">
              <a:lnSpc>
                <a:spcPct val="120000"/>
              </a:lnSpc>
              <a:spcBef>
                <a:spcPts val="600"/>
              </a:spcBef>
              <a:buFont typeface="Arial"/>
              <a:buChar char="•"/>
            </a:pPr>
            <a:r>
              <a:rPr lang="en-US" sz="2200">
                <a:latin typeface="Arial" charset="0"/>
                <a:cs typeface="Arial" charset="0"/>
              </a:rPr>
              <a:t>object: đối tượng sẽ được gửi kèm POST request tới API</a:t>
            </a:r>
          </a:p>
          <a:p>
            <a:pPr marL="742950" lvl="1" indent="-342900">
              <a:lnSpc>
                <a:spcPct val="120000"/>
              </a:lnSpc>
              <a:spcBef>
                <a:spcPts val="600"/>
              </a:spcBef>
              <a:buFont typeface="Arial"/>
              <a:buChar char="•"/>
            </a:pPr>
            <a:r>
              <a:rPr lang="en-US" sz="2200">
                <a:latin typeface="Arial" charset="0"/>
                <a:cs typeface="Arial" charset="0"/>
              </a:rPr>
              <a:t>class: lớp của đối tượng</a:t>
            </a:r>
          </a:p>
          <a:p>
            <a:pPr marL="742950" lvl="1" indent="-342900">
              <a:lnSpc>
                <a:spcPct val="120000"/>
              </a:lnSpc>
              <a:spcBef>
                <a:spcPts val="600"/>
              </a:spcBef>
              <a:buFont typeface="Arial"/>
              <a:buChar char="•"/>
            </a:pPr>
            <a:r>
              <a:rPr lang="en-US" sz="2200">
                <a:latin typeface="Arial" charset="0"/>
                <a:cs typeface="Arial" charset="0"/>
              </a:rPr>
              <a:t>Ví dụ:</a:t>
            </a:r>
            <a:endParaRPr lang="en-US" sz="1800">
              <a:latin typeface="Courier New"/>
              <a:cs typeface="Courier New"/>
            </a:endParaRPr>
          </a:p>
          <a:p>
            <a:pPr lvl="1">
              <a:lnSpc>
                <a:spcPct val="120000"/>
              </a:lnSpc>
              <a:spcBef>
                <a:spcPts val="600"/>
              </a:spcBef>
            </a:pPr>
            <a:r>
              <a:rPr lang="pt-BR" sz="2000">
                <a:solidFill>
                  <a:srgbClr val="FF0000"/>
                </a:solidFill>
                <a:latin typeface="Courier New"/>
                <a:cs typeface="Courier New"/>
              </a:rPr>
              <a:t>rest.postForObject("http://localhost:8080/ingredients", ingredient, Ingredient.class); </a:t>
            </a:r>
          </a:p>
        </p:txBody>
      </p:sp>
    </p:spTree>
    <p:extLst>
      <p:ext uri="{BB962C8B-B14F-4D97-AF65-F5344CB8AC3E}">
        <p14:creationId xmlns:p14="http://schemas.microsoft.com/office/powerpoint/2010/main" val="3375012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24</a:t>
            </a:fld>
            <a:endParaRPr lang="en-US" sz="1000"/>
          </a:p>
        </p:txBody>
      </p:sp>
      <p:sp>
        <p:nvSpPr>
          <p:cNvPr id="45058" name="TextBox 6"/>
          <p:cNvSpPr txBox="1">
            <a:spLocks noChangeArrowheads="1"/>
          </p:cNvSpPr>
          <p:nvPr/>
        </p:nvSpPr>
        <p:spPr bwMode="auto">
          <a:xfrm>
            <a:off x="685800" y="304800"/>
            <a:ext cx="6270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phương thức processDesign()</a:t>
            </a:r>
          </a:p>
        </p:txBody>
      </p:sp>
      <p:sp>
        <p:nvSpPr>
          <p:cNvPr id="45059" name="TextBox 1"/>
          <p:cNvSpPr txBox="1">
            <a:spLocks noChangeArrowheads="1"/>
          </p:cNvSpPr>
          <p:nvPr/>
        </p:nvSpPr>
        <p:spPr bwMode="auto">
          <a:xfrm>
            <a:off x="0" y="743685"/>
            <a:ext cx="9144000" cy="588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600">
                <a:latin typeface="Courier New"/>
                <a:cs typeface="Courier New"/>
              </a:rPr>
              <a:t>  @PostMapping</a:t>
            </a:r>
          </a:p>
          <a:p>
            <a:pPr>
              <a:lnSpc>
                <a:spcPct val="120000"/>
              </a:lnSpc>
              <a:spcBef>
                <a:spcPts val="600"/>
              </a:spcBef>
            </a:pPr>
            <a:r>
              <a:rPr lang="en-US" sz="1600">
                <a:latin typeface="Courier New"/>
                <a:cs typeface="Courier New"/>
              </a:rPr>
              <a:t>  public String processDesign(@RequestParam("ingredients") String 	ingredientIds, @RequestParam("name") String name) {</a:t>
            </a:r>
          </a:p>
          <a:p>
            <a:pPr>
              <a:lnSpc>
                <a:spcPct val="120000"/>
              </a:lnSpc>
              <a:spcBef>
                <a:spcPts val="600"/>
              </a:spcBef>
            </a:pPr>
            <a:r>
              <a:rPr lang="en-US" sz="1600">
                <a:latin typeface="Courier New"/>
                <a:cs typeface="Courier New"/>
              </a:rPr>
              <a:t>    List&lt;Ingredient&gt; ingredients = new ArrayList&lt;Ingredient&gt;();</a:t>
            </a:r>
          </a:p>
          <a:p>
            <a:pPr>
              <a:lnSpc>
                <a:spcPct val="120000"/>
              </a:lnSpc>
              <a:spcBef>
                <a:spcPts val="600"/>
              </a:spcBef>
            </a:pPr>
            <a:r>
              <a:rPr lang="en-US" sz="1600">
                <a:latin typeface="Courier New"/>
                <a:cs typeface="Courier New"/>
              </a:rPr>
              <a:t>    for (String ingredientId : ingredientIds.split(",")) {</a:t>
            </a:r>
          </a:p>
          <a:p>
            <a:pPr>
              <a:lnSpc>
                <a:spcPct val="120000"/>
              </a:lnSpc>
              <a:spcBef>
                <a:spcPts val="600"/>
              </a:spcBef>
            </a:pPr>
            <a:r>
              <a:rPr lang="en-US" sz="1600">
                <a:latin typeface="Courier New"/>
                <a:cs typeface="Courier New"/>
              </a:rPr>
              <a:t>      Ingredient ingredient = rest.getForObject("http://localhost:8080/		ingredients/{id}",Ingredient.class, ingredientId);</a:t>
            </a:r>
          </a:p>
          <a:p>
            <a:pPr>
              <a:lnSpc>
                <a:spcPct val="120000"/>
              </a:lnSpc>
              <a:spcBef>
                <a:spcPts val="600"/>
              </a:spcBef>
            </a:pPr>
            <a:r>
              <a:rPr lang="en-US" sz="1600">
                <a:latin typeface="Courier New"/>
                <a:cs typeface="Courier New"/>
              </a:rPr>
              <a:t>      ingredients.add(ingredient);</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Taco taco = new Taco();</a:t>
            </a:r>
          </a:p>
          <a:p>
            <a:pPr>
              <a:lnSpc>
                <a:spcPct val="120000"/>
              </a:lnSpc>
              <a:spcBef>
                <a:spcPts val="600"/>
              </a:spcBef>
            </a:pPr>
            <a:r>
              <a:rPr lang="en-US" sz="1600">
                <a:latin typeface="Courier New"/>
                <a:cs typeface="Courier New"/>
              </a:rPr>
              <a:t>    taco.setName(name);</a:t>
            </a:r>
          </a:p>
          <a:p>
            <a:pPr>
              <a:lnSpc>
                <a:spcPct val="120000"/>
              </a:lnSpc>
              <a:spcBef>
                <a:spcPts val="600"/>
              </a:spcBef>
            </a:pPr>
            <a:r>
              <a:rPr lang="en-US" sz="1600">
                <a:latin typeface="Courier New"/>
                <a:cs typeface="Courier New"/>
              </a:rPr>
              <a:t>    taco.setIngredients(ingredients);</a:t>
            </a:r>
          </a:p>
          <a:p>
            <a:pPr>
              <a:lnSpc>
                <a:spcPct val="120000"/>
              </a:lnSpc>
              <a:spcBef>
                <a:spcPts val="600"/>
              </a:spcBef>
            </a:pPr>
            <a:r>
              <a:rPr lang="en-US" sz="1600">
                <a:latin typeface="Courier New"/>
                <a:cs typeface="Courier New"/>
              </a:rPr>
              <a:t>    System.out.println(taco);</a:t>
            </a:r>
          </a:p>
          <a:p>
            <a:pPr>
              <a:lnSpc>
                <a:spcPct val="120000"/>
              </a:lnSpc>
              <a:spcBef>
                <a:spcPts val="600"/>
              </a:spcBef>
            </a:pPr>
            <a:r>
              <a:rPr lang="en-US" sz="1600">
                <a:latin typeface="Courier New"/>
                <a:cs typeface="Courier New"/>
              </a:rPr>
              <a:t>    rest.postForObject("http://localhost:8080/design", taco, Taco.class);</a:t>
            </a:r>
          </a:p>
          <a:p>
            <a:pPr>
              <a:lnSpc>
                <a:spcPct val="120000"/>
              </a:lnSpc>
              <a:spcBef>
                <a:spcPts val="600"/>
              </a:spcBef>
            </a:pPr>
            <a:r>
              <a:rPr lang="en-US" sz="1600">
                <a:latin typeface="Courier New"/>
                <a:cs typeface="Courier New"/>
              </a:rPr>
              <a:t>    return "redirect:/orders/current";</a:t>
            </a:r>
          </a:p>
          <a:p>
            <a:pPr>
              <a:lnSpc>
                <a:spcPct val="120000"/>
              </a:lnSpc>
              <a:spcBef>
                <a:spcPts val="600"/>
              </a:spcBef>
            </a:pPr>
            <a:r>
              <a:rPr lang="en-US" sz="1600">
                <a:latin typeface="Courier New"/>
                <a:cs typeface="Courier New"/>
              </a:rPr>
              <a:t>  }</a:t>
            </a:r>
            <a:endParaRPr lang="en-US" sz="1600">
              <a:latin typeface="Arial" charset="0"/>
              <a:cs typeface="Arial" charset="0"/>
            </a:endParaRPr>
          </a:p>
        </p:txBody>
      </p:sp>
    </p:spTree>
    <p:extLst>
      <p:ext uri="{BB962C8B-B14F-4D97-AF65-F5344CB8AC3E}">
        <p14:creationId xmlns:p14="http://schemas.microsoft.com/office/powerpoint/2010/main" val="3375012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25</a:t>
            </a:fld>
            <a:endParaRPr lang="en-US" sz="1000"/>
          </a:p>
        </p:txBody>
      </p:sp>
      <p:sp>
        <p:nvSpPr>
          <p:cNvPr id="45058" name="TextBox 6"/>
          <p:cNvSpPr txBox="1">
            <a:spLocks noChangeArrowheads="1"/>
          </p:cNvSpPr>
          <p:nvPr/>
        </p:nvSpPr>
        <p:spPr bwMode="auto">
          <a:xfrm>
            <a:off x="685800" y="304800"/>
            <a:ext cx="6253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phương thức processDesign()</a:t>
            </a:r>
          </a:p>
        </p:txBody>
      </p:sp>
      <p:sp>
        <p:nvSpPr>
          <p:cNvPr id="45059" name="TextBox 1"/>
          <p:cNvSpPr txBox="1">
            <a:spLocks noChangeArrowheads="1"/>
          </p:cNvSpPr>
          <p:nvPr/>
        </p:nvSpPr>
        <p:spPr bwMode="auto">
          <a:xfrm>
            <a:off x="533400" y="914400"/>
            <a:ext cx="8305800" cy="458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Thông thường, form trong Thymeleaf sẽ tự động gán các trường của form vào đối tượng và truyền tới controller. VD phương thức processDesign() ở lớp DesignTacoController có tham số đối tượng taco được truyền từ form.</a:t>
            </a:r>
          </a:p>
          <a:p>
            <a:pPr marL="342900" indent="-342900">
              <a:lnSpc>
                <a:spcPct val="120000"/>
              </a:lnSpc>
              <a:spcBef>
                <a:spcPts val="600"/>
              </a:spcBef>
              <a:buFont typeface="Arial"/>
              <a:buChar char="•"/>
            </a:pPr>
            <a:r>
              <a:rPr lang="en-US" sz="2400">
                <a:latin typeface="Arial" charset="0"/>
                <a:cs typeface="Arial" charset="0"/>
              </a:rPr>
              <a:t>Tuy nhiên, các trường được gán tự động bởi Thymeleaf luôn có kiểu String, trong khi đối tượng Taco có thuộc tính ingredients là 1 danh sách các đối tượng Ingredient (phục vụ cho JPA). Do vậy cần phải trích xuất các Request Param và tạo đối tượng 1 cách thủ công.</a:t>
            </a:r>
            <a:endParaRPr lang="pt-BR" sz="2000">
              <a:latin typeface="Courier New"/>
              <a:cs typeface="Courier New"/>
            </a:endParaRPr>
          </a:p>
        </p:txBody>
      </p:sp>
    </p:spTree>
    <p:extLst>
      <p:ext uri="{BB962C8B-B14F-4D97-AF65-F5344CB8AC3E}">
        <p14:creationId xmlns:p14="http://schemas.microsoft.com/office/powerpoint/2010/main" val="21098495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26</a:t>
            </a:fld>
            <a:endParaRPr lang="en-US" sz="1000"/>
          </a:p>
        </p:txBody>
      </p:sp>
      <p:sp>
        <p:nvSpPr>
          <p:cNvPr id="45058" name="TextBox 6"/>
          <p:cNvSpPr txBox="1">
            <a:spLocks noChangeArrowheads="1"/>
          </p:cNvSpPr>
          <p:nvPr/>
        </p:nvSpPr>
        <p:spPr bwMode="auto">
          <a:xfrm>
            <a:off x="685800" y="304800"/>
            <a:ext cx="6253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phương thức processDesign()</a:t>
            </a:r>
          </a:p>
        </p:txBody>
      </p:sp>
      <p:sp>
        <p:nvSpPr>
          <p:cNvPr id="45059" name="TextBox 1"/>
          <p:cNvSpPr txBox="1">
            <a:spLocks noChangeArrowheads="1"/>
          </p:cNvSpPr>
          <p:nvPr/>
        </p:nvSpPr>
        <p:spPr bwMode="auto">
          <a:xfrm>
            <a:off x="381000" y="914400"/>
            <a:ext cx="8610600" cy="566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Các request param sẽ được truyền vào phương thức dạng @RequestParam(param_name) Type var_name).</a:t>
            </a:r>
          </a:p>
          <a:p>
            <a:pPr lvl="1">
              <a:lnSpc>
                <a:spcPct val="120000"/>
              </a:lnSpc>
              <a:spcBef>
                <a:spcPts val="600"/>
              </a:spcBef>
            </a:pPr>
            <a:r>
              <a:rPr lang="en-US" sz="2200">
                <a:latin typeface="Arial" charset="0"/>
                <a:cs typeface="Arial" charset="0"/>
              </a:rPr>
              <a:t>VD: </a:t>
            </a:r>
            <a:r>
              <a:rPr lang="en-US" sz="2000">
                <a:latin typeface="Courier New"/>
                <a:cs typeface="Courier New"/>
              </a:rPr>
              <a:t>@RequestParam("ingredients") String ingredientIds</a:t>
            </a:r>
          </a:p>
          <a:p>
            <a:pPr marL="342900" indent="-342900">
              <a:lnSpc>
                <a:spcPct val="120000"/>
              </a:lnSpc>
              <a:spcBef>
                <a:spcPts val="600"/>
              </a:spcBef>
              <a:buFont typeface="Arial"/>
              <a:buChar char="•"/>
            </a:pPr>
            <a:r>
              <a:rPr lang="en-US" sz="2400">
                <a:latin typeface="Arial" charset="0"/>
                <a:cs typeface="Arial" charset="0"/>
              </a:rPr>
              <a:t>Phương thức </a:t>
            </a:r>
            <a:r>
              <a:rPr lang="en-US" sz="2200">
                <a:latin typeface="Courier New"/>
                <a:cs typeface="Courier New"/>
              </a:rPr>
              <a:t>processDesign()</a:t>
            </a:r>
            <a:r>
              <a:rPr lang="en-US" sz="2400">
                <a:latin typeface="Arial" charset="0"/>
                <a:cs typeface="Arial" charset="0"/>
              </a:rPr>
              <a:t> sẽ lấy danh sách các mã Ingredient được chọn từ form, gọi API </a:t>
            </a:r>
            <a:r>
              <a:rPr lang="en-US" sz="2200">
                <a:latin typeface="Courier New"/>
                <a:cs typeface="Courier New"/>
              </a:rPr>
              <a:t>getForObject()</a:t>
            </a:r>
            <a:r>
              <a:rPr lang="en-US" sz="2400">
                <a:latin typeface="Arial" charset="0"/>
                <a:cs typeface="Arial" charset="0"/>
              </a:rPr>
              <a:t> để lấy về đối tượng Ingredient tương ứng và add vào một list các Ingredient.</a:t>
            </a:r>
          </a:p>
          <a:p>
            <a:pPr marL="342900" indent="-342900">
              <a:lnSpc>
                <a:spcPct val="120000"/>
              </a:lnSpc>
              <a:spcBef>
                <a:spcPts val="600"/>
              </a:spcBef>
              <a:buFont typeface="Arial"/>
              <a:buChar char="•"/>
            </a:pPr>
            <a:r>
              <a:rPr lang="en-US" sz="2400">
                <a:latin typeface="Arial" charset="0"/>
                <a:cs typeface="Arial" charset="0"/>
              </a:rPr>
              <a:t>Một đối tượng Taco sẽ được tạo ra từ param name và ingredients.</a:t>
            </a:r>
          </a:p>
          <a:p>
            <a:pPr marL="342900" indent="-342900">
              <a:lnSpc>
                <a:spcPct val="120000"/>
              </a:lnSpc>
              <a:spcBef>
                <a:spcPts val="600"/>
              </a:spcBef>
              <a:buFont typeface="Arial"/>
              <a:buChar char="•"/>
            </a:pPr>
            <a:r>
              <a:rPr lang="en-US" sz="2400">
                <a:latin typeface="Arial" charset="0"/>
                <a:cs typeface="Arial" charset="0"/>
              </a:rPr>
              <a:t>Đối tượng Taco được tạo ra sẽ dùng cho </a:t>
            </a:r>
            <a:r>
              <a:rPr lang="en-US" sz="2200">
                <a:latin typeface="Courier New"/>
                <a:cs typeface="Courier New"/>
              </a:rPr>
              <a:t>postForObject()</a:t>
            </a:r>
            <a:r>
              <a:rPr lang="en-US" sz="2400">
                <a:latin typeface="Arial" charset="0"/>
                <a:cs typeface="Arial" charset="0"/>
              </a:rPr>
              <a:t> để gửi tới POST API nhằm thêm vào CSDL.</a:t>
            </a:r>
            <a:endParaRPr lang="pt-BR" sz="2000">
              <a:latin typeface="Courier New"/>
              <a:cs typeface="Courier New"/>
            </a:endParaRPr>
          </a:p>
        </p:txBody>
      </p:sp>
    </p:spTree>
    <p:extLst>
      <p:ext uri="{BB962C8B-B14F-4D97-AF65-F5344CB8AC3E}">
        <p14:creationId xmlns:p14="http://schemas.microsoft.com/office/powerpoint/2010/main" val="36036920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27</a:t>
            </a:fld>
            <a:endParaRPr lang="en-US" sz="1000"/>
          </a:p>
        </p:txBody>
      </p:sp>
      <p:sp>
        <p:nvSpPr>
          <p:cNvPr id="45058" name="TextBox 6"/>
          <p:cNvSpPr txBox="1">
            <a:spLocks noChangeArrowheads="1"/>
          </p:cNvSpPr>
          <p:nvPr/>
        </p:nvSpPr>
        <p:spPr bwMode="auto">
          <a:xfrm>
            <a:off x="685800" y="304800"/>
            <a:ext cx="62534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Chỉnh sửa phương thức processDesign()</a:t>
            </a:r>
          </a:p>
        </p:txBody>
      </p:sp>
      <p:sp>
        <p:nvSpPr>
          <p:cNvPr id="45059" name="TextBox 1"/>
          <p:cNvSpPr txBox="1">
            <a:spLocks noChangeArrowheads="1"/>
          </p:cNvSpPr>
          <p:nvPr/>
        </p:nvSpPr>
        <p:spPr bwMode="auto">
          <a:xfrm>
            <a:off x="381000" y="914400"/>
            <a:ext cx="8610600" cy="237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Sau khi tiến hành các chỉnh sửa, chạy ứng dụng tại localhost:8081/design để chọn thành phần và tạo thiết kế bánh.</a:t>
            </a:r>
          </a:p>
          <a:p>
            <a:pPr marL="342900" indent="-342900">
              <a:lnSpc>
                <a:spcPct val="120000"/>
              </a:lnSpc>
              <a:spcBef>
                <a:spcPts val="600"/>
              </a:spcBef>
              <a:buFont typeface="Arial"/>
              <a:buChar char="•"/>
            </a:pPr>
            <a:r>
              <a:rPr lang="en-US" sz="2400">
                <a:latin typeface="Arial" charset="0"/>
                <a:cs typeface="Arial" charset="0"/>
              </a:rPr>
              <a:t>Gọi API localhost:8080/design/recent để kiểm tra kết quả là thiết kế bánh đã được thêm vào CSDL.</a:t>
            </a:r>
            <a:endParaRPr lang="pt-BR" sz="2000">
              <a:latin typeface="Courier New"/>
              <a:cs typeface="Courier New"/>
            </a:endParaRPr>
          </a:p>
        </p:txBody>
      </p:sp>
      <p:pic>
        <p:nvPicPr>
          <p:cNvPr id="2" name="Picture 1" descr="Screen Shot 2020-08-12 at 12.41.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505200"/>
            <a:ext cx="8534400" cy="1798396"/>
          </a:xfrm>
          <a:prstGeom prst="rect">
            <a:avLst/>
          </a:prstGeom>
        </p:spPr>
      </p:pic>
    </p:spTree>
    <p:extLst>
      <p:ext uri="{BB962C8B-B14F-4D97-AF65-F5344CB8AC3E}">
        <p14:creationId xmlns:p14="http://schemas.microsoft.com/office/powerpoint/2010/main" val="40599660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28</a:t>
            </a:fld>
            <a:endParaRPr lang="en-US" sz="1000"/>
          </a:p>
        </p:txBody>
      </p:sp>
      <p:sp>
        <p:nvSpPr>
          <p:cNvPr id="45058" name="TextBox 6"/>
          <p:cNvSpPr txBox="1">
            <a:spLocks noChangeArrowheads="1"/>
          </p:cNvSpPr>
          <p:nvPr/>
        </p:nvSpPr>
        <p:spPr bwMode="auto">
          <a:xfrm>
            <a:off x="685800" y="304800"/>
            <a:ext cx="1752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Tiếp tục </a:t>
            </a:r>
            <a:r>
              <a:rPr lang="mr-IN" sz="2400" b="1">
                <a:solidFill>
                  <a:schemeClr val="accent2"/>
                </a:solidFill>
                <a:latin typeface="Arial" charset="0"/>
                <a:cs typeface="Arial" charset="0"/>
              </a:rPr>
              <a:t>…</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457200" y="914400"/>
            <a:ext cx="8610600" cy="563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Tạo các API cho OrderController tương tự DesignTacoController</a:t>
            </a:r>
          </a:p>
          <a:p>
            <a:pPr marL="342900" indent="-342900">
              <a:lnSpc>
                <a:spcPct val="120000"/>
              </a:lnSpc>
              <a:spcBef>
                <a:spcPts val="600"/>
              </a:spcBef>
              <a:buFont typeface="Arial"/>
              <a:buChar char="•"/>
            </a:pPr>
            <a:r>
              <a:rPr lang="en-US" sz="2400">
                <a:latin typeface="Arial" charset="0"/>
                <a:cs typeface="Arial" charset="0"/>
              </a:rPr>
              <a:t>Chỉnh sửa project Client để thêm order mới vào CSDL tương tự việc thêm Taco Design vào CSDL</a:t>
            </a:r>
          </a:p>
          <a:p>
            <a:pPr marL="342900" indent="-342900">
              <a:lnSpc>
                <a:spcPct val="120000"/>
              </a:lnSpc>
              <a:spcBef>
                <a:spcPts val="600"/>
              </a:spcBef>
              <a:buFont typeface="Arial"/>
              <a:buChar char="•"/>
            </a:pPr>
            <a:r>
              <a:rPr lang="en-US" sz="2400">
                <a:latin typeface="Arial" charset="0"/>
                <a:cs typeface="Arial" charset="0"/>
              </a:rPr>
              <a:t>Tạo thêm các API POST, PUT, DELETE cho IngredientController và thực hiện các thao tác thêm/xoá/sửa/tìm kiếm từ phía Client.</a:t>
            </a:r>
          </a:p>
          <a:p>
            <a:pPr marL="342900" indent="-342900">
              <a:lnSpc>
                <a:spcPct val="120000"/>
              </a:lnSpc>
              <a:spcBef>
                <a:spcPts val="600"/>
              </a:spcBef>
              <a:buFont typeface="Arial"/>
              <a:buChar char="•"/>
            </a:pPr>
            <a:r>
              <a:rPr lang="en-US" sz="2400">
                <a:latin typeface="Arial" charset="0"/>
                <a:cs typeface="Arial" charset="0"/>
              </a:rPr>
              <a:t>Lưu ý: Đối với các API cho đối tượng Ingredient, do lớp này không có liên kết với lớp khác nên có thể lấy trực tiếp đối tượng được chuyển về từ Thymeleaf mà không cần phải trích xuất thủ công từ Request Param.</a:t>
            </a:r>
          </a:p>
          <a:p>
            <a:pPr marL="342900" indent="-342900">
              <a:lnSpc>
                <a:spcPct val="120000"/>
              </a:lnSpc>
              <a:spcBef>
                <a:spcPts val="600"/>
              </a:spcBef>
              <a:buFont typeface="Arial"/>
              <a:buChar char="•"/>
            </a:pPr>
            <a:endParaRPr lang="pt-BR" sz="2000">
              <a:latin typeface="Courier New"/>
              <a:cs typeface="Courier New"/>
            </a:endParaRPr>
          </a:p>
        </p:txBody>
      </p:sp>
    </p:spTree>
    <p:extLst>
      <p:ext uri="{BB962C8B-B14F-4D97-AF65-F5344CB8AC3E}">
        <p14:creationId xmlns:p14="http://schemas.microsoft.com/office/powerpoint/2010/main" val="16193077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29</a:t>
            </a:fld>
            <a:endParaRPr lang="en-US" sz="1000"/>
          </a:p>
        </p:txBody>
      </p:sp>
      <p:sp>
        <p:nvSpPr>
          <p:cNvPr id="45058" name="TextBox 6"/>
          <p:cNvSpPr txBox="1">
            <a:spLocks noChangeArrowheads="1"/>
          </p:cNvSpPr>
          <p:nvPr/>
        </p:nvSpPr>
        <p:spPr bwMode="auto">
          <a:xfrm>
            <a:off x="685800" y="304800"/>
            <a:ext cx="1752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Tiếp tục </a:t>
            </a:r>
            <a:r>
              <a:rPr lang="mr-IN" sz="2400" b="1">
                <a:solidFill>
                  <a:schemeClr val="accent2"/>
                </a:solidFill>
                <a:latin typeface="Arial" charset="0"/>
                <a:cs typeface="Arial" charset="0"/>
              </a:rPr>
              <a:t>…</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381000" y="914400"/>
            <a:ext cx="8610600" cy="38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Phương thức post:</a:t>
            </a:r>
          </a:p>
          <a:p>
            <a:pPr marL="742950" lvl="1" indent="-342900">
              <a:lnSpc>
                <a:spcPct val="120000"/>
              </a:lnSpc>
              <a:spcBef>
                <a:spcPts val="600"/>
              </a:spcBef>
              <a:buFont typeface="Arial"/>
              <a:buChar char="•"/>
            </a:pPr>
            <a:r>
              <a:rPr lang="en-US" sz="2000">
                <a:latin typeface="Arial" charset="0"/>
                <a:cs typeface="Arial" charset="0"/>
              </a:rPr>
              <a:t>Server:</a:t>
            </a:r>
          </a:p>
          <a:p>
            <a:pPr lvl="1"/>
            <a:r>
              <a:rPr lang="en-US" sz="1800">
                <a:latin typeface="Courier New"/>
                <a:cs typeface="Courier New"/>
              </a:rPr>
              <a:t>@PostMapping(consumes="application/json") @ResponseStatus(HttpStatus.CREATED) </a:t>
            </a:r>
          </a:p>
          <a:p>
            <a:pPr lvl="1"/>
            <a:r>
              <a:rPr lang="en-US" sz="1800">
                <a:latin typeface="Courier New"/>
                <a:cs typeface="Courier New"/>
              </a:rPr>
              <a:t>public Ingredient postIngredient(@RequestBody Ingredient ingredient) {</a:t>
            </a:r>
          </a:p>
          <a:p>
            <a:pPr lvl="1"/>
            <a:r>
              <a:rPr lang="en-US" sz="1800">
                <a:latin typeface="Courier New"/>
                <a:cs typeface="Courier New"/>
              </a:rPr>
              <a:t>	return ingredientRepo.save(ingredient); </a:t>
            </a:r>
          </a:p>
          <a:p>
            <a:pPr lvl="1"/>
            <a:r>
              <a:rPr lang="en-US" sz="1800">
                <a:latin typeface="Courier New"/>
                <a:cs typeface="Courier New"/>
              </a:rPr>
              <a:t>} </a:t>
            </a:r>
          </a:p>
          <a:p>
            <a:pPr marL="742950" lvl="1" indent="-342900">
              <a:lnSpc>
                <a:spcPct val="120000"/>
              </a:lnSpc>
              <a:spcBef>
                <a:spcPts val="600"/>
              </a:spcBef>
              <a:buFont typeface="Arial"/>
              <a:buChar char="•"/>
            </a:pPr>
            <a:r>
              <a:rPr lang="en-US" sz="2000">
                <a:latin typeface="Arial" charset="0"/>
                <a:cs typeface="Arial" charset="0"/>
              </a:rPr>
              <a:t>Client:</a:t>
            </a:r>
          </a:p>
          <a:p>
            <a:pPr lvl="1">
              <a:lnSpc>
                <a:spcPct val="120000"/>
              </a:lnSpc>
              <a:spcBef>
                <a:spcPts val="600"/>
              </a:spcBef>
            </a:pPr>
            <a:r>
              <a:rPr lang="pt-BR" sz="1800">
                <a:latin typeface="Courier New"/>
                <a:cs typeface="Courier New"/>
              </a:rPr>
              <a:t>rest.postForObject("http://localhost:8080/ingredients", ingredient, Ingredient.class);</a:t>
            </a:r>
          </a:p>
        </p:txBody>
      </p:sp>
    </p:spTree>
    <p:extLst>
      <p:ext uri="{BB962C8B-B14F-4D97-AF65-F5344CB8AC3E}">
        <p14:creationId xmlns:p14="http://schemas.microsoft.com/office/powerpoint/2010/main" val="5798703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3</a:t>
            </a:fld>
            <a:endParaRPr lang="en-US" sz="1000"/>
          </a:p>
        </p:txBody>
      </p:sp>
      <p:sp>
        <p:nvSpPr>
          <p:cNvPr id="45058" name="TextBox 6"/>
          <p:cNvSpPr txBox="1">
            <a:spLocks noChangeArrowheads="1"/>
          </p:cNvSpPr>
          <p:nvPr/>
        </p:nvSpPr>
        <p:spPr bwMode="auto">
          <a:xfrm>
            <a:off x="685800" y="304800"/>
            <a:ext cx="4916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Web Service vs Web Application</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457200" y="1143000"/>
            <a:ext cx="8305800" cy="466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Ứng dụng Web (Web App) dành cho người dùng và có thể truy cập qua trình duyệt, còn Web service dành cho ứng dụng truy cập thông qua các định dang XML, Json ...</a:t>
            </a:r>
            <a:endParaRPr lang="vi-VN" sz="2000">
              <a:latin typeface="Arial" charset="0"/>
              <a:cs typeface="Arial" charset="0"/>
            </a:endParaRPr>
          </a:p>
          <a:p>
            <a:pPr marL="342900" indent="-342900">
              <a:lnSpc>
                <a:spcPct val="120000"/>
              </a:lnSpc>
              <a:spcBef>
                <a:spcPts val="600"/>
              </a:spcBef>
              <a:buFont typeface="Arial"/>
              <a:buChar char="•"/>
            </a:pPr>
            <a:r>
              <a:rPr lang="vi-VN" sz="2400">
                <a:latin typeface="Arial" charset="0"/>
                <a:cs typeface="Arial" charset="0"/>
              </a:rPr>
              <a:t>Web App luôn sử dụng giao thức HTTP trong khi Web Service trước đây sử dụng giao thức SOAP (Simple Object Access Protocol) và gần đây sử dụng REST (Representational State Transfer).</a:t>
            </a:r>
          </a:p>
          <a:p>
            <a:pPr marL="342900" indent="-342900">
              <a:lnSpc>
                <a:spcPct val="120000"/>
              </a:lnSpc>
              <a:spcBef>
                <a:spcPts val="600"/>
              </a:spcBef>
              <a:buFont typeface="Arial"/>
              <a:buChar char="•"/>
            </a:pPr>
            <a:r>
              <a:rPr lang="vi-VN" sz="2400">
                <a:latin typeface="Arial" charset="0"/>
                <a:cs typeface="Arial" charset="0"/>
              </a:rPr>
              <a:t>Web App không có khả năng tái sử dụng, trong khi Web Service có khả năng này và có thể được sử dụng bởi nhiều loại ứng dụng.</a:t>
            </a:r>
          </a:p>
        </p:txBody>
      </p:sp>
    </p:spTree>
    <p:extLst>
      <p:ext uri="{BB962C8B-B14F-4D97-AF65-F5344CB8AC3E}">
        <p14:creationId xmlns:p14="http://schemas.microsoft.com/office/powerpoint/2010/main" val="9901932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30</a:t>
            </a:fld>
            <a:endParaRPr lang="en-US" sz="1000"/>
          </a:p>
        </p:txBody>
      </p:sp>
      <p:sp>
        <p:nvSpPr>
          <p:cNvPr id="45058" name="TextBox 6"/>
          <p:cNvSpPr txBox="1">
            <a:spLocks noChangeArrowheads="1"/>
          </p:cNvSpPr>
          <p:nvPr/>
        </p:nvSpPr>
        <p:spPr bwMode="auto">
          <a:xfrm>
            <a:off x="685800" y="304800"/>
            <a:ext cx="1752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Tiếp tục </a:t>
            </a:r>
            <a:r>
              <a:rPr lang="mr-IN" sz="2400" b="1">
                <a:solidFill>
                  <a:schemeClr val="accent2"/>
                </a:solidFill>
                <a:latin typeface="Arial" charset="0"/>
                <a:cs typeface="Arial" charset="0"/>
              </a:rPr>
              <a:t>…</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381000" y="914400"/>
            <a:ext cx="8610600" cy="41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Phương thức put:</a:t>
            </a:r>
          </a:p>
          <a:p>
            <a:pPr marL="742950" lvl="1" indent="-342900">
              <a:lnSpc>
                <a:spcPct val="120000"/>
              </a:lnSpc>
              <a:spcBef>
                <a:spcPts val="600"/>
              </a:spcBef>
              <a:buFont typeface="Arial"/>
              <a:buChar char="•"/>
            </a:pPr>
            <a:r>
              <a:rPr lang="en-US" sz="2000">
                <a:latin typeface="Arial" charset="0"/>
                <a:cs typeface="Arial" charset="0"/>
              </a:rPr>
              <a:t>Server:</a:t>
            </a:r>
          </a:p>
          <a:p>
            <a:pPr lvl="1">
              <a:lnSpc>
                <a:spcPct val="120000"/>
              </a:lnSpc>
              <a:spcBef>
                <a:spcPts val="600"/>
              </a:spcBef>
            </a:pPr>
            <a:r>
              <a:rPr lang="en-US" sz="1800">
                <a:latin typeface="Courier New"/>
                <a:cs typeface="Courier New"/>
              </a:rPr>
              <a:t>@PutMapping("/{ingredientId}") </a:t>
            </a:r>
          </a:p>
          <a:p>
            <a:pPr lvl="1">
              <a:lnSpc>
                <a:spcPct val="120000"/>
              </a:lnSpc>
              <a:spcBef>
                <a:spcPts val="600"/>
              </a:spcBef>
            </a:pPr>
            <a:r>
              <a:rPr lang="en-US" sz="1800">
                <a:latin typeface="Courier New"/>
                <a:cs typeface="Courier New"/>
              </a:rPr>
              <a:t>public Order putIngredient(@RequestBody Ingredient ingredient) { </a:t>
            </a:r>
          </a:p>
          <a:p>
            <a:pPr lvl="1">
              <a:lnSpc>
                <a:spcPct val="120000"/>
              </a:lnSpc>
              <a:spcBef>
                <a:spcPts val="600"/>
              </a:spcBef>
            </a:pPr>
            <a:r>
              <a:rPr lang="en-US" sz="1800">
                <a:latin typeface="Courier New"/>
                <a:cs typeface="Courier New"/>
              </a:rPr>
              <a:t>	return ingredientRepo.save(ingredient); </a:t>
            </a:r>
          </a:p>
          <a:p>
            <a:pPr lvl="1">
              <a:lnSpc>
                <a:spcPct val="120000"/>
              </a:lnSpc>
              <a:spcBef>
                <a:spcPts val="600"/>
              </a:spcBef>
            </a:pPr>
            <a:r>
              <a:rPr lang="en-US" sz="1800"/>
              <a:t>} </a:t>
            </a:r>
            <a:endParaRPr lang="en-US" sz="2000">
              <a:latin typeface="Arial" charset="0"/>
              <a:cs typeface="Arial" charset="0"/>
            </a:endParaRPr>
          </a:p>
          <a:p>
            <a:pPr marL="742950" lvl="1" indent="-342900">
              <a:lnSpc>
                <a:spcPct val="120000"/>
              </a:lnSpc>
              <a:spcBef>
                <a:spcPts val="600"/>
              </a:spcBef>
              <a:buFont typeface="Arial"/>
              <a:buChar char="•"/>
            </a:pPr>
            <a:r>
              <a:rPr lang="en-US" sz="2000">
                <a:latin typeface="Arial" charset="0"/>
                <a:cs typeface="Arial" charset="0"/>
              </a:rPr>
              <a:t>Client:</a:t>
            </a:r>
          </a:p>
          <a:p>
            <a:pPr lvl="1">
              <a:lnSpc>
                <a:spcPct val="120000"/>
              </a:lnSpc>
              <a:spcBef>
                <a:spcPts val="600"/>
              </a:spcBef>
            </a:pPr>
            <a:r>
              <a:rPr lang="pt-BR" sz="1800">
                <a:latin typeface="Courier New"/>
                <a:cs typeface="Courier New"/>
              </a:rPr>
              <a:t>rest.put("http://localhost:8080/ingredients/{id}", ingredient, ingredient.getId());</a:t>
            </a:r>
          </a:p>
        </p:txBody>
      </p:sp>
    </p:spTree>
    <p:extLst>
      <p:ext uri="{BB962C8B-B14F-4D97-AF65-F5344CB8AC3E}">
        <p14:creationId xmlns:p14="http://schemas.microsoft.com/office/powerpoint/2010/main" val="24909792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31</a:t>
            </a:fld>
            <a:endParaRPr lang="en-US" sz="1000"/>
          </a:p>
        </p:txBody>
      </p:sp>
      <p:sp>
        <p:nvSpPr>
          <p:cNvPr id="45058" name="TextBox 6"/>
          <p:cNvSpPr txBox="1">
            <a:spLocks noChangeArrowheads="1"/>
          </p:cNvSpPr>
          <p:nvPr/>
        </p:nvSpPr>
        <p:spPr bwMode="auto">
          <a:xfrm>
            <a:off x="685800" y="304800"/>
            <a:ext cx="17522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Tiếp tục </a:t>
            </a:r>
            <a:r>
              <a:rPr lang="mr-IN" sz="2400" b="1">
                <a:solidFill>
                  <a:schemeClr val="accent2"/>
                </a:solidFill>
                <a:latin typeface="Arial" charset="0"/>
                <a:cs typeface="Arial" charset="0"/>
              </a:rPr>
              <a:t>…</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381000" y="914400"/>
            <a:ext cx="8610600" cy="546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Phương thức delete:</a:t>
            </a:r>
          </a:p>
          <a:p>
            <a:pPr marL="742950" lvl="1" indent="-342900">
              <a:lnSpc>
                <a:spcPct val="120000"/>
              </a:lnSpc>
              <a:spcBef>
                <a:spcPts val="600"/>
              </a:spcBef>
              <a:buFont typeface="Arial"/>
              <a:buChar char="•"/>
            </a:pPr>
            <a:r>
              <a:rPr lang="en-US" sz="2000">
                <a:latin typeface="Arial" charset="0"/>
                <a:cs typeface="Arial" charset="0"/>
              </a:rPr>
              <a:t>Server:</a:t>
            </a:r>
          </a:p>
          <a:p>
            <a:pPr lvl="1">
              <a:lnSpc>
                <a:spcPct val="120000"/>
              </a:lnSpc>
              <a:spcBef>
                <a:spcPts val="600"/>
              </a:spcBef>
            </a:pPr>
            <a:r>
              <a:rPr lang="en-US" sz="1800">
                <a:latin typeface="Courier New"/>
                <a:cs typeface="Courier New"/>
              </a:rPr>
              <a:t>@DeleteMapping("/{</a:t>
            </a:r>
            <a:r>
              <a:rPr lang="pt-BR" sz="1800">
                <a:latin typeface="Courier New"/>
                <a:cs typeface="Courier New"/>
              </a:rPr>
              <a:t>ingredient</a:t>
            </a:r>
            <a:r>
              <a:rPr lang="en-US" sz="1800">
                <a:latin typeface="Courier New"/>
                <a:cs typeface="Courier New"/>
              </a:rPr>
              <a:t>Id}") </a:t>
            </a:r>
          </a:p>
          <a:p>
            <a:pPr lvl="1">
              <a:lnSpc>
                <a:spcPct val="120000"/>
              </a:lnSpc>
              <a:spcBef>
                <a:spcPts val="600"/>
              </a:spcBef>
            </a:pPr>
            <a:r>
              <a:rPr lang="en-US" sz="1800">
                <a:latin typeface="Courier New"/>
                <a:cs typeface="Courier New"/>
              </a:rPr>
              <a:t>public void deleteIngredient(@PathVariable("</a:t>
            </a:r>
            <a:r>
              <a:rPr lang="pt-BR" sz="1800">
                <a:latin typeface="Courier New"/>
                <a:cs typeface="Courier New"/>
              </a:rPr>
              <a:t>ingredient</a:t>
            </a:r>
            <a:r>
              <a:rPr lang="en-US" sz="1800">
                <a:latin typeface="Courier New"/>
                <a:cs typeface="Courier New"/>
              </a:rPr>
              <a:t>Id") Long </a:t>
            </a:r>
            <a:r>
              <a:rPr lang="pt-BR" sz="1800">
                <a:latin typeface="Courier New"/>
                <a:cs typeface="Courier New"/>
              </a:rPr>
              <a:t>ingredient</a:t>
            </a:r>
            <a:r>
              <a:rPr lang="en-US" sz="1800">
                <a:latin typeface="Courier New"/>
                <a:cs typeface="Courier New"/>
              </a:rPr>
              <a:t>Id) { </a:t>
            </a:r>
          </a:p>
          <a:p>
            <a:pPr lvl="1">
              <a:lnSpc>
                <a:spcPct val="120000"/>
              </a:lnSpc>
              <a:spcBef>
                <a:spcPts val="600"/>
              </a:spcBef>
            </a:pPr>
            <a:r>
              <a:rPr lang="en-US" sz="1800">
                <a:latin typeface="Courier New"/>
                <a:cs typeface="Courier New"/>
              </a:rPr>
              <a:t>	try { </a:t>
            </a:r>
          </a:p>
          <a:p>
            <a:pPr lvl="1">
              <a:lnSpc>
                <a:spcPct val="120000"/>
              </a:lnSpc>
              <a:spcBef>
                <a:spcPts val="600"/>
              </a:spcBef>
            </a:pPr>
            <a:r>
              <a:rPr lang="en-US" sz="1800">
                <a:latin typeface="Courier New"/>
                <a:cs typeface="Courier New"/>
              </a:rPr>
              <a:t>		</a:t>
            </a:r>
            <a:r>
              <a:rPr lang="pt-BR" sz="1800">
                <a:latin typeface="Courier New"/>
                <a:cs typeface="Courier New"/>
              </a:rPr>
              <a:t>ingredient</a:t>
            </a:r>
            <a:r>
              <a:rPr lang="en-US" sz="1800">
                <a:latin typeface="Courier New"/>
                <a:cs typeface="Courier New"/>
              </a:rPr>
              <a:t>Repo.deleteById(</a:t>
            </a:r>
            <a:r>
              <a:rPr lang="pt-BR" sz="1800">
                <a:latin typeface="Courier New"/>
                <a:cs typeface="Courier New"/>
              </a:rPr>
              <a:t>ingredient</a:t>
            </a:r>
            <a:r>
              <a:rPr lang="en-US" sz="1800">
                <a:latin typeface="Courier New"/>
                <a:cs typeface="Courier New"/>
              </a:rPr>
              <a:t>Id); </a:t>
            </a:r>
          </a:p>
          <a:p>
            <a:pPr lvl="1">
              <a:lnSpc>
                <a:spcPct val="120000"/>
              </a:lnSpc>
              <a:spcBef>
                <a:spcPts val="600"/>
              </a:spcBef>
            </a:pPr>
            <a:r>
              <a:rPr lang="en-US" sz="1800">
                <a:latin typeface="Courier New"/>
                <a:cs typeface="Courier New"/>
              </a:rPr>
              <a:t>	} catch (EmptyResultDataAccessException e) {} </a:t>
            </a:r>
          </a:p>
          <a:p>
            <a:pPr lvl="1">
              <a:lnSpc>
                <a:spcPct val="120000"/>
              </a:lnSpc>
              <a:spcBef>
                <a:spcPts val="600"/>
              </a:spcBef>
            </a:pPr>
            <a:r>
              <a:rPr lang="en-US" sz="1800">
                <a:latin typeface="Courier New"/>
                <a:cs typeface="Courier New"/>
              </a:rPr>
              <a:t>} </a:t>
            </a:r>
          </a:p>
          <a:p>
            <a:pPr marL="742950" lvl="1" indent="-342900">
              <a:lnSpc>
                <a:spcPct val="120000"/>
              </a:lnSpc>
              <a:spcBef>
                <a:spcPts val="600"/>
              </a:spcBef>
              <a:buFont typeface="Arial"/>
              <a:buChar char="•"/>
            </a:pPr>
            <a:r>
              <a:rPr lang="en-US" sz="2000">
                <a:latin typeface="Arial" charset="0"/>
                <a:cs typeface="Arial" charset="0"/>
              </a:rPr>
              <a:t>Client:</a:t>
            </a:r>
          </a:p>
          <a:p>
            <a:pPr lvl="1">
              <a:lnSpc>
                <a:spcPct val="120000"/>
              </a:lnSpc>
              <a:spcBef>
                <a:spcPts val="600"/>
              </a:spcBef>
            </a:pPr>
            <a:r>
              <a:rPr lang="en-US" sz="1800">
                <a:latin typeface="Courier New"/>
                <a:cs typeface="Courier New"/>
              </a:rPr>
              <a:t>r</a:t>
            </a:r>
            <a:r>
              <a:rPr lang="pt-BR" sz="1800">
                <a:latin typeface="Courier New"/>
                <a:cs typeface="Courier New"/>
              </a:rPr>
              <a:t>est.delete("http://localhost:8080/ingredients/{id}", ingredient.getId()): </a:t>
            </a:r>
          </a:p>
          <a:p>
            <a:pPr lvl="1">
              <a:lnSpc>
                <a:spcPct val="120000"/>
              </a:lnSpc>
              <a:spcBef>
                <a:spcPts val="600"/>
              </a:spcBef>
            </a:pPr>
            <a:endParaRPr lang="en-US" sz="1800">
              <a:latin typeface="Arial" charset="0"/>
              <a:cs typeface="Arial" charset="0"/>
            </a:endParaRPr>
          </a:p>
        </p:txBody>
      </p:sp>
    </p:spTree>
    <p:extLst>
      <p:ext uri="{BB962C8B-B14F-4D97-AF65-F5344CB8AC3E}">
        <p14:creationId xmlns:p14="http://schemas.microsoft.com/office/powerpoint/2010/main" val="3077727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4</a:t>
            </a:fld>
            <a:endParaRPr lang="en-US" sz="1000"/>
          </a:p>
        </p:txBody>
      </p:sp>
      <p:sp>
        <p:nvSpPr>
          <p:cNvPr id="45058" name="TextBox 6"/>
          <p:cNvSpPr txBox="1">
            <a:spLocks noChangeArrowheads="1"/>
          </p:cNvSpPr>
          <p:nvPr/>
        </p:nvSpPr>
        <p:spPr bwMode="auto">
          <a:xfrm>
            <a:off x="685800" y="304800"/>
            <a:ext cx="4916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vi-VN" sz="2400" b="1">
                <a:solidFill>
                  <a:schemeClr val="accent2"/>
                </a:solidFill>
                <a:latin typeface="Arial" charset="0"/>
                <a:cs typeface="Arial" charset="0"/>
              </a:rPr>
              <a:t>Web Service vs Web Application</a:t>
            </a:r>
            <a:endParaRPr lang="en-US" sz="2400" b="1">
              <a:solidFill>
                <a:schemeClr val="accent2"/>
              </a:solidFill>
              <a:latin typeface="Arial" charset="0"/>
              <a:cs typeface="Arial" charset="0"/>
            </a:endParaRPr>
          </a:p>
        </p:txBody>
      </p:sp>
      <p:sp>
        <p:nvSpPr>
          <p:cNvPr id="45059" name="TextBox 1"/>
          <p:cNvSpPr txBox="1">
            <a:spLocks noChangeArrowheads="1"/>
          </p:cNvSpPr>
          <p:nvPr/>
        </p:nvSpPr>
        <p:spPr bwMode="auto">
          <a:xfrm>
            <a:off x="533400" y="762000"/>
            <a:ext cx="8305800" cy="140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Web App có thể truy cập Web Service để thu thập dữ liệu hoặc thực hiện tác vụ, nhưng Web Service không thể truy cập Web App.</a:t>
            </a:r>
          </a:p>
        </p:txBody>
      </p:sp>
      <p:pic>
        <p:nvPicPr>
          <p:cNvPr id="3" name="Picture 2"/>
          <p:cNvPicPr>
            <a:picLocks noChangeAspect="1"/>
          </p:cNvPicPr>
          <p:nvPr/>
        </p:nvPicPr>
        <p:blipFill>
          <a:blip r:embed="rId2"/>
          <a:stretch>
            <a:fillRect/>
          </a:stretch>
        </p:blipFill>
        <p:spPr>
          <a:xfrm>
            <a:off x="459828" y="2743200"/>
            <a:ext cx="4645572" cy="2438400"/>
          </a:xfrm>
          <a:prstGeom prst="rect">
            <a:avLst/>
          </a:prstGeom>
        </p:spPr>
      </p:pic>
      <p:pic>
        <p:nvPicPr>
          <p:cNvPr id="4" name="Picture 3"/>
          <p:cNvPicPr>
            <a:picLocks noChangeAspect="1"/>
          </p:cNvPicPr>
          <p:nvPr/>
        </p:nvPicPr>
        <p:blipFill>
          <a:blip r:embed="rId3"/>
          <a:stretch>
            <a:fillRect/>
          </a:stretch>
        </p:blipFill>
        <p:spPr>
          <a:xfrm>
            <a:off x="4800600" y="2743200"/>
            <a:ext cx="4114800" cy="2503260"/>
          </a:xfrm>
          <a:prstGeom prst="rect">
            <a:avLst/>
          </a:prstGeom>
        </p:spPr>
      </p:pic>
    </p:spTree>
    <p:extLst>
      <p:ext uri="{BB962C8B-B14F-4D97-AF65-F5344CB8AC3E}">
        <p14:creationId xmlns:p14="http://schemas.microsoft.com/office/powerpoint/2010/main" val="4109771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5</a:t>
            </a:fld>
            <a:endParaRPr lang="en-US" sz="1000"/>
          </a:p>
        </p:txBody>
      </p:sp>
      <p:sp>
        <p:nvSpPr>
          <p:cNvPr id="45058" name="TextBox 6"/>
          <p:cNvSpPr txBox="1">
            <a:spLocks noChangeArrowheads="1"/>
          </p:cNvSpPr>
          <p:nvPr/>
        </p:nvSpPr>
        <p:spPr bwMode="auto">
          <a:xfrm>
            <a:off x="685800" y="304800"/>
            <a:ext cx="6027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RESTful Web Service (API) trong Spring</a:t>
            </a:r>
          </a:p>
        </p:txBody>
      </p:sp>
      <p:sp>
        <p:nvSpPr>
          <p:cNvPr id="45059" name="TextBox 1"/>
          <p:cNvSpPr txBox="1">
            <a:spLocks noChangeArrowheads="1"/>
          </p:cNvSpPr>
          <p:nvPr/>
        </p:nvSpPr>
        <p:spPr bwMode="auto">
          <a:xfrm>
            <a:off x="533400" y="830327"/>
            <a:ext cx="8305800" cy="564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vi-VN" sz="2400">
                <a:latin typeface="Arial" charset="0"/>
                <a:cs typeface="Arial" charset="0"/>
              </a:rPr>
              <a:t>REST là một kiểu kiến trúc không phải là giao thức.</a:t>
            </a:r>
          </a:p>
          <a:p>
            <a:pPr marL="342900" indent="-342900">
              <a:lnSpc>
                <a:spcPct val="120000"/>
              </a:lnSpc>
              <a:spcBef>
                <a:spcPts val="600"/>
              </a:spcBef>
              <a:buFont typeface="Arial"/>
              <a:buChar char="•"/>
            </a:pPr>
            <a:r>
              <a:rPr lang="vi-VN" sz="2400">
                <a:latin typeface="Arial" charset="0"/>
                <a:cs typeface="Arial" charset="0"/>
              </a:rPr>
              <a:t>REST không định nghĩa các định dạng truyền dữ liệu chuẩn, có thể xây dựng REST service với định dạng XML hoặc JSON (JSON hiện được ưa chuộng hơn).</a:t>
            </a:r>
          </a:p>
          <a:p>
            <a:pPr marL="342900" indent="-342900">
              <a:lnSpc>
                <a:spcPct val="120000"/>
              </a:lnSpc>
              <a:spcBef>
                <a:spcPts val="600"/>
              </a:spcBef>
              <a:buFont typeface="Arial"/>
              <a:buChar char="•"/>
            </a:pPr>
            <a:r>
              <a:rPr lang="vi-VN" sz="2400">
                <a:latin typeface="Arial" charset="0"/>
                <a:cs typeface="Arial" charset="0"/>
              </a:rPr>
              <a:t>Một REST service có thể được yêu cầu bằng các phương thức HTTP như GET, POST, PUT, DELETE ...:</a:t>
            </a:r>
          </a:p>
          <a:p>
            <a:pPr marL="742950" lvl="1" indent="-342900">
              <a:lnSpc>
                <a:spcPct val="120000"/>
              </a:lnSpc>
              <a:spcBef>
                <a:spcPts val="600"/>
              </a:spcBef>
              <a:buFont typeface="Arial"/>
              <a:buChar char="•"/>
            </a:pPr>
            <a:r>
              <a:rPr lang="vi-VN" sz="2000">
                <a:latin typeface="Arial" charset="0"/>
                <a:cs typeface="Arial" charset="0"/>
              </a:rPr>
              <a:t>GET /users: Lấy danh sách người dùng</a:t>
            </a:r>
          </a:p>
          <a:p>
            <a:pPr marL="742950" lvl="1" indent="-342900">
              <a:lnSpc>
                <a:spcPct val="120000"/>
              </a:lnSpc>
              <a:spcBef>
                <a:spcPts val="600"/>
              </a:spcBef>
              <a:buFont typeface="Arial"/>
              <a:buChar char="•"/>
            </a:pPr>
            <a:r>
              <a:rPr lang="vi-VN" sz="2000">
                <a:latin typeface="Arial" charset="0"/>
                <a:cs typeface="Arial" charset="0"/>
              </a:rPr>
              <a:t>POST /user: Thêm mới người dùng</a:t>
            </a:r>
          </a:p>
          <a:p>
            <a:pPr marL="342900" indent="-342900">
              <a:lnSpc>
                <a:spcPct val="120000"/>
              </a:lnSpc>
              <a:spcBef>
                <a:spcPts val="600"/>
              </a:spcBef>
              <a:buFont typeface="Arial"/>
              <a:buChar char="•"/>
            </a:pPr>
            <a:r>
              <a:rPr lang="vi-VN" sz="2400">
                <a:latin typeface="Arial" charset="0"/>
                <a:cs typeface="Arial" charset="0"/>
              </a:rPr>
              <a:t>Một số ưu điểm của REST:</a:t>
            </a:r>
          </a:p>
          <a:p>
            <a:pPr marL="742950" lvl="1" indent="-342900">
              <a:lnSpc>
                <a:spcPct val="120000"/>
              </a:lnSpc>
              <a:spcBef>
                <a:spcPts val="600"/>
              </a:spcBef>
              <a:buFont typeface="Arial"/>
              <a:buChar char="•"/>
            </a:pPr>
            <a:r>
              <a:rPr lang="vi-VN" sz="2000">
                <a:latin typeface="Arial" charset="0"/>
                <a:cs typeface="Arial" charset="0"/>
              </a:rPr>
              <a:t>Độc lập nền tảng</a:t>
            </a:r>
          </a:p>
          <a:p>
            <a:pPr marL="742950" lvl="1" indent="-342900">
              <a:lnSpc>
                <a:spcPct val="120000"/>
              </a:lnSpc>
              <a:spcBef>
                <a:spcPts val="600"/>
              </a:spcBef>
              <a:buFont typeface="Arial"/>
              <a:buChar char="•"/>
            </a:pPr>
            <a:r>
              <a:rPr lang="vi-VN" sz="2000">
                <a:latin typeface="Arial" charset="0"/>
                <a:cs typeface="Arial" charset="0"/>
              </a:rPr>
              <a:t>Hỗ trợ nhiều định dạng dữ liệu (XML, JSON, HTML ...)</a:t>
            </a:r>
          </a:p>
          <a:p>
            <a:pPr marL="742950" lvl="1" indent="-342900">
              <a:lnSpc>
                <a:spcPct val="120000"/>
              </a:lnSpc>
              <a:spcBef>
                <a:spcPts val="600"/>
              </a:spcBef>
              <a:buFont typeface="Arial"/>
              <a:buChar char="•"/>
            </a:pPr>
            <a:r>
              <a:rPr lang="vi-VN" sz="2000">
                <a:latin typeface="Arial" charset="0"/>
                <a:cs typeface="Arial" charset="0"/>
              </a:rPr>
              <a:t>Tốc độ nhanh hơn so với SOAP</a:t>
            </a:r>
          </a:p>
        </p:txBody>
      </p:sp>
    </p:spTree>
    <p:extLst>
      <p:ext uri="{BB962C8B-B14F-4D97-AF65-F5344CB8AC3E}">
        <p14:creationId xmlns:p14="http://schemas.microsoft.com/office/powerpoint/2010/main" val="27105074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6</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533400" y="762000"/>
            <a:ext cx="8305800" cy="603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Sửa từ Project Taco-cloud JPA (xoá các lớp controllers trong gói tacos.web và các templates)</a:t>
            </a:r>
          </a:p>
          <a:p>
            <a:pPr marL="342900" indent="-342900">
              <a:lnSpc>
                <a:spcPct val="120000"/>
              </a:lnSpc>
              <a:spcBef>
                <a:spcPts val="600"/>
              </a:spcBef>
              <a:buFont typeface="Arial"/>
              <a:buChar char="•"/>
            </a:pPr>
            <a:r>
              <a:rPr lang="en-US" sz="2400">
                <a:latin typeface="Arial" charset="0"/>
                <a:cs typeface="Arial" charset="0"/>
              </a:rPr>
              <a:t>Tạo lớp Rest Controller là IngredientController trong package tacos.web.api</a:t>
            </a:r>
            <a:endParaRPr lang="en-US" sz="1600">
              <a:latin typeface="Courier New"/>
              <a:cs typeface="Courier New"/>
            </a:endParaRPr>
          </a:p>
          <a:p>
            <a:pPr>
              <a:lnSpc>
                <a:spcPct val="120000"/>
              </a:lnSpc>
              <a:spcBef>
                <a:spcPts val="600"/>
              </a:spcBef>
            </a:pPr>
            <a:r>
              <a:rPr lang="en-US" sz="1600">
                <a:latin typeface="Courier New"/>
                <a:cs typeface="Courier New"/>
              </a:rPr>
              <a:t>package tacos.web.api;</a:t>
            </a:r>
          </a:p>
          <a:p>
            <a:pPr>
              <a:lnSpc>
                <a:spcPct val="120000"/>
              </a:lnSpc>
              <a:spcBef>
                <a:spcPts val="600"/>
              </a:spcBef>
            </a:pPr>
            <a:r>
              <a:rPr lang="en-US" sz="1600">
                <a:latin typeface="Courier New"/>
                <a:cs typeface="Courier New"/>
              </a:rPr>
              <a:t>import java.util.Optional;</a:t>
            </a:r>
          </a:p>
          <a:p>
            <a:pPr>
              <a:lnSpc>
                <a:spcPct val="120000"/>
              </a:lnSpc>
              <a:spcBef>
                <a:spcPts val="600"/>
              </a:spcBef>
            </a:pPr>
            <a:r>
              <a:rPr lang="en-US" sz="1600">
                <a:latin typeface="Courier New"/>
                <a:cs typeface="Courier New"/>
              </a:rPr>
              <a:t>import org.springframework.beans.factory.annotation.Autowired;</a:t>
            </a:r>
          </a:p>
          <a:p>
            <a:pPr>
              <a:lnSpc>
                <a:spcPct val="120000"/>
              </a:lnSpc>
              <a:spcBef>
                <a:spcPts val="600"/>
              </a:spcBef>
            </a:pPr>
            <a:r>
              <a:rPr lang="en-US" sz="1600">
                <a:latin typeface="Courier New"/>
                <a:cs typeface="Courier New"/>
              </a:rPr>
              <a:t>import org.springframework.hateoas.server.EntityLinks;</a:t>
            </a:r>
          </a:p>
          <a:p>
            <a:pPr>
              <a:lnSpc>
                <a:spcPct val="120000"/>
              </a:lnSpc>
              <a:spcBef>
                <a:spcPts val="600"/>
              </a:spcBef>
            </a:pPr>
            <a:r>
              <a:rPr lang="en-US" sz="1600">
                <a:latin typeface="Courier New"/>
                <a:cs typeface="Courier New"/>
              </a:rPr>
              <a:t>import org.springframework.web.bind.annotation.CrossOrigin;</a:t>
            </a:r>
          </a:p>
          <a:p>
            <a:pPr>
              <a:lnSpc>
                <a:spcPct val="120000"/>
              </a:lnSpc>
              <a:spcBef>
                <a:spcPts val="600"/>
              </a:spcBef>
            </a:pPr>
            <a:r>
              <a:rPr lang="en-US" sz="1600">
                <a:latin typeface="Courier New"/>
                <a:cs typeface="Courier New"/>
              </a:rPr>
              <a:t>import org.springframework.web.bind.annotation.GetMapping;</a:t>
            </a:r>
          </a:p>
          <a:p>
            <a:pPr>
              <a:lnSpc>
                <a:spcPct val="120000"/>
              </a:lnSpc>
              <a:spcBef>
                <a:spcPts val="600"/>
              </a:spcBef>
            </a:pPr>
            <a:r>
              <a:rPr lang="en-US" sz="1600">
                <a:latin typeface="Courier New"/>
                <a:cs typeface="Courier New"/>
              </a:rPr>
              <a:t>import org.springframework.web.bind.annotation.PathVariable;</a:t>
            </a:r>
          </a:p>
          <a:p>
            <a:pPr>
              <a:lnSpc>
                <a:spcPct val="120000"/>
              </a:lnSpc>
              <a:spcBef>
                <a:spcPts val="600"/>
              </a:spcBef>
            </a:pPr>
            <a:r>
              <a:rPr lang="en-US" sz="1600">
                <a:latin typeface="Courier New"/>
                <a:cs typeface="Courier New"/>
              </a:rPr>
              <a:t>import org.springframework.web.bind.annotation.RequestMapping;</a:t>
            </a:r>
          </a:p>
          <a:p>
            <a:pPr>
              <a:lnSpc>
                <a:spcPct val="120000"/>
              </a:lnSpc>
              <a:spcBef>
                <a:spcPts val="600"/>
              </a:spcBef>
            </a:pPr>
            <a:r>
              <a:rPr lang="en-US" sz="1600">
                <a:latin typeface="Courier New"/>
                <a:cs typeface="Courier New"/>
              </a:rPr>
              <a:t>import org.springframework.web.bind.annotation.RestController;</a:t>
            </a:r>
          </a:p>
          <a:p>
            <a:pPr>
              <a:lnSpc>
                <a:spcPct val="120000"/>
              </a:lnSpc>
              <a:spcBef>
                <a:spcPts val="600"/>
              </a:spcBef>
            </a:pPr>
            <a:r>
              <a:rPr lang="en-US" sz="1600">
                <a:latin typeface="Courier New"/>
                <a:cs typeface="Courier New"/>
              </a:rPr>
              <a:t>import tacos.Ingredient;</a:t>
            </a:r>
          </a:p>
          <a:p>
            <a:pPr>
              <a:lnSpc>
                <a:spcPct val="120000"/>
              </a:lnSpc>
              <a:spcBef>
                <a:spcPts val="600"/>
              </a:spcBef>
            </a:pPr>
            <a:r>
              <a:rPr lang="en-US" sz="1600">
                <a:latin typeface="Courier New"/>
                <a:cs typeface="Courier New"/>
              </a:rPr>
              <a:t>import tacos.data.IngredientRepository; </a:t>
            </a:r>
          </a:p>
        </p:txBody>
      </p:sp>
    </p:spTree>
    <p:extLst>
      <p:ext uri="{BB962C8B-B14F-4D97-AF65-F5344CB8AC3E}">
        <p14:creationId xmlns:p14="http://schemas.microsoft.com/office/powerpoint/2010/main" val="5811550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7</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304800" y="1027483"/>
            <a:ext cx="8686800" cy="373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600">
                <a:latin typeface="Courier New"/>
                <a:cs typeface="Courier New"/>
              </a:rPr>
              <a:t>@RestController</a:t>
            </a:r>
          </a:p>
          <a:p>
            <a:pPr>
              <a:lnSpc>
                <a:spcPct val="120000"/>
              </a:lnSpc>
              <a:spcBef>
                <a:spcPts val="600"/>
              </a:spcBef>
            </a:pPr>
            <a:r>
              <a:rPr lang="en-US" sz="1600">
                <a:latin typeface="Courier New"/>
                <a:cs typeface="Courier New"/>
              </a:rPr>
              <a:t>@RequestMapping(path = "/ingredients", produces = "application/json")</a:t>
            </a:r>
          </a:p>
          <a:p>
            <a:pPr>
              <a:lnSpc>
                <a:spcPct val="120000"/>
              </a:lnSpc>
              <a:spcBef>
                <a:spcPts val="600"/>
              </a:spcBef>
            </a:pPr>
            <a:r>
              <a:rPr lang="en-US" sz="1600">
                <a:latin typeface="Courier New"/>
                <a:cs typeface="Courier New"/>
              </a:rPr>
              <a:t>@CrossOrigin(origins = "*")</a:t>
            </a:r>
          </a:p>
          <a:p>
            <a:pPr>
              <a:lnSpc>
                <a:spcPct val="120000"/>
              </a:lnSpc>
              <a:spcBef>
                <a:spcPts val="600"/>
              </a:spcBef>
            </a:pPr>
            <a:r>
              <a:rPr lang="en-US" sz="1600">
                <a:latin typeface="Courier New"/>
                <a:cs typeface="Courier New"/>
              </a:rPr>
              <a:t>public class IngredientController {</a:t>
            </a:r>
          </a:p>
          <a:p>
            <a:pPr>
              <a:lnSpc>
                <a:spcPct val="120000"/>
              </a:lnSpc>
              <a:spcBef>
                <a:spcPts val="600"/>
              </a:spcBef>
            </a:pPr>
            <a:r>
              <a:rPr lang="en-US" sz="1600">
                <a:latin typeface="Courier New"/>
                <a:cs typeface="Courier New"/>
              </a:rPr>
              <a:t>  private IngredientRepository ingredientRepo;</a:t>
            </a:r>
          </a:p>
          <a:p>
            <a:pPr>
              <a:lnSpc>
                <a:spcPct val="120000"/>
              </a:lnSpc>
              <a:spcBef>
                <a:spcPts val="600"/>
              </a:spcBef>
            </a:pPr>
            <a:r>
              <a:rPr lang="en-US" sz="1600">
                <a:latin typeface="Courier New"/>
                <a:cs typeface="Courier New"/>
              </a:rPr>
              <a:t>  @Autowired</a:t>
            </a:r>
          </a:p>
          <a:p>
            <a:pPr>
              <a:lnSpc>
                <a:spcPct val="120000"/>
              </a:lnSpc>
              <a:spcBef>
                <a:spcPts val="600"/>
              </a:spcBef>
            </a:pPr>
            <a:r>
              <a:rPr lang="en-US" sz="1600">
                <a:latin typeface="Courier New"/>
                <a:cs typeface="Courier New"/>
              </a:rPr>
              <a:t>  EntityLinks entityLinks;</a:t>
            </a:r>
          </a:p>
          <a:p>
            <a:pPr>
              <a:lnSpc>
                <a:spcPct val="120000"/>
              </a:lnSpc>
              <a:spcBef>
                <a:spcPts val="600"/>
              </a:spcBef>
            </a:pPr>
            <a:r>
              <a:rPr lang="en-US" sz="1600">
                <a:latin typeface="Courier New"/>
                <a:cs typeface="Courier New"/>
              </a:rPr>
              <a:t>  public IngredientController(IngredientRepository ingredientRepo) {</a:t>
            </a:r>
          </a:p>
          <a:p>
            <a:pPr>
              <a:lnSpc>
                <a:spcPct val="120000"/>
              </a:lnSpc>
              <a:spcBef>
                <a:spcPts val="600"/>
              </a:spcBef>
            </a:pPr>
            <a:r>
              <a:rPr lang="en-US" sz="1600">
                <a:latin typeface="Courier New"/>
                <a:cs typeface="Courier New"/>
              </a:rPr>
              <a:t>    this.ingredientRepo = ingredientRepo;</a:t>
            </a:r>
          </a:p>
          <a:p>
            <a:pPr>
              <a:lnSpc>
                <a:spcPct val="120000"/>
              </a:lnSpc>
              <a:spcBef>
                <a:spcPts val="600"/>
              </a:spcBef>
            </a:pPr>
            <a:r>
              <a:rPr lang="en-US" sz="1600">
                <a:latin typeface="Courier New"/>
                <a:cs typeface="Courier New"/>
              </a:rPr>
              <a:t>  }</a:t>
            </a:r>
          </a:p>
        </p:txBody>
      </p:sp>
    </p:spTree>
    <p:extLst>
      <p:ext uri="{BB962C8B-B14F-4D97-AF65-F5344CB8AC3E}">
        <p14:creationId xmlns:p14="http://schemas.microsoft.com/office/powerpoint/2010/main" val="34680510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8</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304800" y="1095093"/>
            <a:ext cx="8686800" cy="522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a:lnSpc>
                <a:spcPct val="120000"/>
              </a:lnSpc>
              <a:spcBef>
                <a:spcPts val="600"/>
              </a:spcBef>
            </a:pPr>
            <a:r>
              <a:rPr lang="en-US" sz="1600">
                <a:latin typeface="Courier New"/>
                <a:cs typeface="Courier New"/>
              </a:rPr>
              <a:t>  @GetMapping</a:t>
            </a:r>
          </a:p>
          <a:p>
            <a:pPr>
              <a:lnSpc>
                <a:spcPct val="120000"/>
              </a:lnSpc>
              <a:spcBef>
                <a:spcPts val="600"/>
              </a:spcBef>
            </a:pPr>
            <a:r>
              <a:rPr lang="en-US" sz="1600">
                <a:latin typeface="Courier New"/>
                <a:cs typeface="Courier New"/>
              </a:rPr>
              <a:t>  public Iterable&lt;Ingredient&gt; getAllIngredients() {</a:t>
            </a:r>
          </a:p>
          <a:p>
            <a:pPr>
              <a:lnSpc>
                <a:spcPct val="120000"/>
              </a:lnSpc>
              <a:spcBef>
                <a:spcPts val="600"/>
              </a:spcBef>
            </a:pPr>
            <a:r>
              <a:rPr lang="en-US" sz="1600">
                <a:latin typeface="Courier New"/>
                <a:cs typeface="Courier New"/>
              </a:rPr>
              <a:t>    return ingredientRepo.findAll();</a:t>
            </a:r>
          </a:p>
          <a:p>
            <a:pPr>
              <a:lnSpc>
                <a:spcPct val="120000"/>
              </a:lnSpc>
              <a:spcBef>
                <a:spcPts val="600"/>
              </a:spcBef>
            </a:pPr>
            <a:r>
              <a:rPr lang="en-US" sz="1600">
                <a:latin typeface="Courier New"/>
                <a:cs typeface="Courier New"/>
              </a:rPr>
              <a:t>  }</a:t>
            </a:r>
          </a:p>
          <a:p>
            <a:pPr>
              <a:lnSpc>
                <a:spcPct val="120000"/>
              </a:lnSpc>
              <a:spcBef>
                <a:spcPts val="600"/>
              </a:spcBef>
            </a:pPr>
            <a:endParaRPr lang="en-US" sz="1600">
              <a:latin typeface="Courier New"/>
              <a:cs typeface="Courier New"/>
            </a:endParaRPr>
          </a:p>
          <a:p>
            <a:pPr>
              <a:lnSpc>
                <a:spcPct val="120000"/>
              </a:lnSpc>
              <a:spcBef>
                <a:spcPts val="600"/>
              </a:spcBef>
            </a:pPr>
            <a:r>
              <a:rPr lang="en-US" sz="1600">
                <a:latin typeface="Courier New"/>
                <a:cs typeface="Courier New"/>
              </a:rPr>
              <a:t>  @GetMapping("/{id}")</a:t>
            </a:r>
          </a:p>
          <a:p>
            <a:pPr>
              <a:lnSpc>
                <a:spcPct val="120000"/>
              </a:lnSpc>
              <a:spcBef>
                <a:spcPts val="600"/>
              </a:spcBef>
            </a:pPr>
            <a:r>
              <a:rPr lang="en-US" sz="1600">
                <a:latin typeface="Courier New"/>
                <a:cs typeface="Courier New"/>
              </a:rPr>
              <a:t>  public Ingredient ingredientById(@PathVariable("id") String id) {</a:t>
            </a:r>
          </a:p>
          <a:p>
            <a:pPr>
              <a:lnSpc>
                <a:spcPct val="120000"/>
              </a:lnSpc>
              <a:spcBef>
                <a:spcPts val="600"/>
              </a:spcBef>
            </a:pPr>
            <a:r>
              <a:rPr lang="en-US" sz="1600">
                <a:latin typeface="Courier New"/>
                <a:cs typeface="Courier New"/>
              </a:rPr>
              <a:t>    Optional&lt;Ingredient&gt; optIngredient = ingredientRepo.findById(id);</a:t>
            </a:r>
          </a:p>
          <a:p>
            <a:pPr>
              <a:lnSpc>
                <a:spcPct val="120000"/>
              </a:lnSpc>
              <a:spcBef>
                <a:spcPts val="600"/>
              </a:spcBef>
            </a:pPr>
            <a:r>
              <a:rPr lang="en-US" sz="1600">
                <a:latin typeface="Courier New"/>
                <a:cs typeface="Courier New"/>
              </a:rPr>
              <a:t>    if (optIngredient.isPresent()) {</a:t>
            </a:r>
          </a:p>
          <a:p>
            <a:pPr>
              <a:lnSpc>
                <a:spcPct val="120000"/>
              </a:lnSpc>
              <a:spcBef>
                <a:spcPts val="600"/>
              </a:spcBef>
            </a:pPr>
            <a:r>
              <a:rPr lang="en-US" sz="1600">
                <a:latin typeface="Courier New"/>
                <a:cs typeface="Courier New"/>
              </a:rPr>
              <a:t>      return optIngredient.get();</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return null;</a:t>
            </a:r>
          </a:p>
          <a:p>
            <a:pPr>
              <a:lnSpc>
                <a:spcPct val="120000"/>
              </a:lnSpc>
              <a:spcBef>
                <a:spcPts val="600"/>
              </a:spcBef>
            </a:pPr>
            <a:r>
              <a:rPr lang="en-US" sz="1600">
                <a:latin typeface="Courier New"/>
                <a:cs typeface="Courier New"/>
              </a:rPr>
              <a:t>  }</a:t>
            </a:r>
          </a:p>
          <a:p>
            <a:pPr>
              <a:lnSpc>
                <a:spcPct val="120000"/>
              </a:lnSpc>
              <a:spcBef>
                <a:spcPts val="600"/>
              </a:spcBef>
            </a:pPr>
            <a:r>
              <a:rPr lang="en-US" sz="1600">
                <a:latin typeface="Courier New"/>
                <a:cs typeface="Courier New"/>
              </a:rPr>
              <a:t>} </a:t>
            </a:r>
            <a:endParaRPr lang="vi-VN" sz="1600">
              <a:latin typeface="Courier New"/>
              <a:cs typeface="Courier New"/>
            </a:endParaRPr>
          </a:p>
        </p:txBody>
      </p:sp>
    </p:spTree>
    <p:extLst>
      <p:ext uri="{BB962C8B-B14F-4D97-AF65-F5344CB8AC3E}">
        <p14:creationId xmlns:p14="http://schemas.microsoft.com/office/powerpoint/2010/main" val="1317514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p:cNvSpPr>
            <a:spLocks noGrp="1"/>
          </p:cNvSpPr>
          <p:nvPr>
            <p:ph type="sldNum" sz="quarter" idx="12"/>
          </p:nvPr>
        </p:nvSpPr>
        <p:spPr>
          <a:noFill/>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endParaRPr lang="en-US" sz="1400"/>
          </a:p>
          <a:p>
            <a:pPr algn="r"/>
            <a:r>
              <a:rPr lang="en-US" sz="1000"/>
              <a:t>Slide </a:t>
            </a:r>
            <a:fld id="{F932A33F-9EFD-CD41-84CE-70E94EE85726}" type="slidenum">
              <a:rPr lang="en-US" sz="1000"/>
              <a:pPr algn="r"/>
              <a:t>9</a:t>
            </a:fld>
            <a:endParaRPr lang="en-US" sz="1000"/>
          </a:p>
        </p:txBody>
      </p:sp>
      <p:sp>
        <p:nvSpPr>
          <p:cNvPr id="45058" name="TextBox 6"/>
          <p:cNvSpPr txBox="1">
            <a:spLocks noChangeArrowheads="1"/>
          </p:cNvSpPr>
          <p:nvPr/>
        </p:nvSpPr>
        <p:spPr bwMode="auto">
          <a:xfrm>
            <a:off x="685800" y="304800"/>
            <a:ext cx="6740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r>
              <a:rPr lang="en-US" sz="2400" b="1">
                <a:solidFill>
                  <a:schemeClr val="accent2"/>
                </a:solidFill>
                <a:latin typeface="Arial" charset="0"/>
                <a:cs typeface="Arial" charset="0"/>
              </a:rPr>
              <a:t>Tạo GET API để trả về danh sách thành phần</a:t>
            </a:r>
          </a:p>
        </p:txBody>
      </p:sp>
      <p:sp>
        <p:nvSpPr>
          <p:cNvPr id="45059" name="TextBox 1"/>
          <p:cNvSpPr txBox="1">
            <a:spLocks noChangeArrowheads="1"/>
          </p:cNvSpPr>
          <p:nvPr/>
        </p:nvSpPr>
        <p:spPr bwMode="auto">
          <a:xfrm>
            <a:off x="533400" y="838200"/>
            <a:ext cx="8305800"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Times New Roman" charset="0"/>
                <a:ea typeface="ＭＳ Ｐゴシック" charset="0"/>
              </a:defRPr>
            </a:lvl1pPr>
            <a:lvl2pPr marL="400050">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har char="»"/>
              <a:defRPr sz="2000">
                <a:solidFill>
                  <a:schemeClr val="tx1"/>
                </a:solidFill>
                <a:latin typeface="Times New Roman" charset="0"/>
                <a:ea typeface="ＭＳ Ｐゴシック" charset="0"/>
              </a:defRPr>
            </a:lvl6pPr>
            <a:lvl7pPr eaLnBrk="0" fontAlgn="base" hangingPunct="0">
              <a:spcBef>
                <a:spcPct val="20000"/>
              </a:spcBef>
              <a:spcAft>
                <a:spcPct val="0"/>
              </a:spcAft>
              <a:buChar char="»"/>
              <a:defRPr sz="2000">
                <a:solidFill>
                  <a:schemeClr val="tx1"/>
                </a:solidFill>
                <a:latin typeface="Times New Roman" charset="0"/>
                <a:ea typeface="ＭＳ Ｐゴシック" charset="0"/>
              </a:defRPr>
            </a:lvl7pPr>
            <a:lvl8pPr eaLnBrk="0" fontAlgn="base" hangingPunct="0">
              <a:spcBef>
                <a:spcPct val="20000"/>
              </a:spcBef>
              <a:spcAft>
                <a:spcPct val="0"/>
              </a:spcAft>
              <a:buChar char="»"/>
              <a:defRPr sz="2000">
                <a:solidFill>
                  <a:schemeClr val="tx1"/>
                </a:solidFill>
                <a:latin typeface="Times New Roman" charset="0"/>
                <a:ea typeface="ＭＳ Ｐゴシック" charset="0"/>
              </a:defRPr>
            </a:lvl8pPr>
            <a:lvl9pPr eaLnBrk="0" fontAlgn="base" hangingPunct="0">
              <a:spcBef>
                <a:spcPct val="20000"/>
              </a:spcBef>
              <a:spcAft>
                <a:spcPct val="0"/>
              </a:spcAft>
              <a:buChar char="»"/>
              <a:defRPr sz="2000">
                <a:solidFill>
                  <a:schemeClr val="tx1"/>
                </a:solidFill>
                <a:latin typeface="Times New Roman" charset="0"/>
                <a:ea typeface="ＭＳ Ｐゴシック" charset="0"/>
              </a:defRPr>
            </a:lvl9pPr>
          </a:lstStyle>
          <a:p>
            <a:pPr marL="342900" indent="-342900">
              <a:lnSpc>
                <a:spcPct val="120000"/>
              </a:lnSpc>
              <a:spcBef>
                <a:spcPts val="600"/>
              </a:spcBef>
              <a:buFont typeface="Arial"/>
              <a:buChar char="•"/>
            </a:pPr>
            <a:r>
              <a:rPr lang="en-US" sz="2400">
                <a:latin typeface="Arial" charset="0"/>
                <a:cs typeface="Arial" charset="0"/>
              </a:rPr>
              <a:t>@RestController: để đánh dấu lớp điều khiển cho Rest API</a:t>
            </a:r>
          </a:p>
          <a:p>
            <a:pPr marL="342900" indent="-342900">
              <a:lnSpc>
                <a:spcPct val="120000"/>
              </a:lnSpc>
              <a:spcBef>
                <a:spcPts val="600"/>
              </a:spcBef>
              <a:buFont typeface="Arial"/>
              <a:buChar char="•"/>
            </a:pPr>
            <a:r>
              <a:rPr lang="en-US" sz="2400">
                <a:latin typeface="Arial" charset="0"/>
                <a:cs typeface="Arial" charset="0"/>
              </a:rPr>
              <a:t>Lớp RestController cũng được khởi tạo như 1 bean trong Spring, nhưng các phương thức xử lý request sẽ trả kết quả về thân response chứ không ghi vào Model và chuyển đến view như Controller thông thường.</a:t>
            </a:r>
          </a:p>
          <a:p>
            <a:pPr marL="342900" indent="-342900">
              <a:lnSpc>
                <a:spcPct val="120000"/>
              </a:lnSpc>
              <a:spcBef>
                <a:spcPts val="600"/>
              </a:spcBef>
              <a:buFont typeface="Arial"/>
              <a:buChar char="•"/>
            </a:pPr>
            <a:r>
              <a:rPr lang="en-US" sz="2400">
                <a:latin typeface="Arial" charset="0"/>
                <a:cs typeface="Arial" charset="0"/>
              </a:rPr>
              <a:t>@RequestMapping: ấn định đường dẫn cho lớp tương tự các Controller khác, nhưng có thêm thuộc tính produces trả kết quả dạng Json (có thể ấn định loại khác)</a:t>
            </a:r>
          </a:p>
          <a:p>
            <a:pPr marL="342900" indent="-342900">
              <a:lnSpc>
                <a:spcPct val="120000"/>
              </a:lnSpc>
              <a:spcBef>
                <a:spcPts val="600"/>
              </a:spcBef>
              <a:buFont typeface="Arial"/>
              <a:buChar char="•"/>
            </a:pPr>
            <a:r>
              <a:rPr lang="en-US" sz="2400">
                <a:latin typeface="Arial" charset="0"/>
                <a:cs typeface="Arial" charset="0"/>
              </a:rPr>
              <a:t> @CrossOrigin: Cho phép gọi API từ máy chủ khác localhost.</a:t>
            </a:r>
            <a:endParaRPr lang="vi-VN" sz="2000">
              <a:latin typeface="Arial" charset="0"/>
              <a:cs typeface="Arial" charset="0"/>
            </a:endParaRPr>
          </a:p>
        </p:txBody>
      </p:sp>
    </p:spTree>
    <p:extLst>
      <p:ext uri="{BB962C8B-B14F-4D97-AF65-F5344CB8AC3E}">
        <p14:creationId xmlns:p14="http://schemas.microsoft.com/office/powerpoint/2010/main" val="2059858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ster slid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slides</Template>
  <TotalTime>3375</TotalTime>
  <Words>2388</Words>
  <Application>Microsoft Macintosh PowerPoint</Application>
  <PresentationFormat>On-screen Show (4:3)</PresentationFormat>
  <Paragraphs>306</Paragraphs>
  <Slides>31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Master slides</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dc:creator>
  <cp:lastModifiedBy>Duc Duong</cp:lastModifiedBy>
  <cp:revision>58</cp:revision>
  <dcterms:created xsi:type="dcterms:W3CDTF">2019-11-22T03:59:50Z</dcterms:created>
  <dcterms:modified xsi:type="dcterms:W3CDTF">2020-10-18T06:00:32Z</dcterms:modified>
</cp:coreProperties>
</file>