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9" r:id="rId3"/>
    <p:sldId id="280" r:id="rId4"/>
    <p:sldId id="276" r:id="rId5"/>
    <p:sldId id="277" r:id="rId6"/>
    <p:sldId id="278" r:id="rId7"/>
    <p:sldId id="279" r:id="rId8"/>
    <p:sldId id="293" r:id="rId9"/>
    <p:sldId id="281" r:id="rId10"/>
    <p:sldId id="264" r:id="rId11"/>
    <p:sldId id="282" r:id="rId12"/>
    <p:sldId id="283" r:id="rId13"/>
    <p:sldId id="284" r:id="rId14"/>
    <p:sldId id="285" r:id="rId15"/>
    <p:sldId id="286" r:id="rId16"/>
    <p:sldId id="287" r:id="rId17"/>
    <p:sldId id="288" r:id="rId18"/>
    <p:sldId id="289" r:id="rId19"/>
    <p:sldId id="290" r:id="rId20"/>
    <p:sldId id="291" r:id="rId21"/>
    <p:sldId id="292" r:id="rId22"/>
    <p:sldId id="306" r:id="rId23"/>
    <p:sldId id="294" r:id="rId24"/>
    <p:sldId id="295" r:id="rId25"/>
    <p:sldId id="311" r:id="rId26"/>
    <p:sldId id="307" r:id="rId27"/>
    <p:sldId id="308" r:id="rId28"/>
    <p:sldId id="309" r:id="rId29"/>
    <p:sldId id="310" r:id="rId30"/>
    <p:sldId id="296" r:id="rId31"/>
    <p:sldId id="297" r:id="rId32"/>
    <p:sldId id="298" r:id="rId33"/>
    <p:sldId id="299" r:id="rId34"/>
    <p:sldId id="300" r:id="rId35"/>
    <p:sldId id="305" r:id="rId36"/>
    <p:sldId id="314" r:id="rId37"/>
    <p:sldId id="318" r:id="rId38"/>
    <p:sldId id="319" r:id="rId39"/>
    <p:sldId id="320" r:id="rId40"/>
    <p:sldId id="315" r:id="rId41"/>
    <p:sldId id="316" r:id="rId42"/>
    <p:sldId id="317" r:id="rId43"/>
    <p:sldId id="321" r:id="rId44"/>
    <p:sldId id="312" r:id="rId45"/>
    <p:sldId id="301" r:id="rId46"/>
    <p:sldId id="341" r:id="rId47"/>
    <p:sldId id="366" r:id="rId48"/>
    <p:sldId id="367" r:id="rId49"/>
    <p:sldId id="363" r:id="rId50"/>
    <p:sldId id="368" r:id="rId51"/>
    <p:sldId id="364" r:id="rId52"/>
    <p:sldId id="340" r:id="rId53"/>
    <p:sldId id="362" r:id="rId54"/>
    <p:sldId id="342" r:id="rId55"/>
    <p:sldId id="343" r:id="rId56"/>
    <p:sldId id="344" r:id="rId57"/>
    <p:sldId id="347" r:id="rId58"/>
    <p:sldId id="345" r:id="rId59"/>
    <p:sldId id="346" r:id="rId60"/>
    <p:sldId id="302" r:id="rId61"/>
    <p:sldId id="322" r:id="rId62"/>
    <p:sldId id="323" r:id="rId63"/>
    <p:sldId id="324" r:id="rId64"/>
    <p:sldId id="325" r:id="rId65"/>
    <p:sldId id="326" r:id="rId66"/>
    <p:sldId id="328" r:id="rId67"/>
    <p:sldId id="329" r:id="rId68"/>
    <p:sldId id="330" r:id="rId69"/>
    <p:sldId id="331" r:id="rId70"/>
    <p:sldId id="332" r:id="rId71"/>
    <p:sldId id="333" r:id="rId72"/>
    <p:sldId id="327" r:id="rId73"/>
    <p:sldId id="334" r:id="rId74"/>
    <p:sldId id="335" r:id="rId75"/>
    <p:sldId id="336" r:id="rId76"/>
    <p:sldId id="337" r:id="rId77"/>
    <p:sldId id="338" r:id="rId78"/>
    <p:sldId id="339" r:id="rId79"/>
    <p:sldId id="303" r:id="rId80"/>
    <p:sldId id="350" r:id="rId81"/>
    <p:sldId id="351" r:id="rId82"/>
    <p:sldId id="352" r:id="rId83"/>
    <p:sldId id="353" r:id="rId84"/>
    <p:sldId id="354" r:id="rId85"/>
    <p:sldId id="355" r:id="rId86"/>
    <p:sldId id="356" r:id="rId87"/>
    <p:sldId id="357" r:id="rId88"/>
    <p:sldId id="358" r:id="rId89"/>
    <p:sldId id="349" r:id="rId90"/>
    <p:sldId id="359" r:id="rId91"/>
    <p:sldId id="360" r:id="rId92"/>
    <p:sldId id="361" r:id="rId93"/>
    <p:sldId id="369" r:id="rId94"/>
    <p:sldId id="370" r:id="rId95"/>
  </p:sldIdLst>
  <p:sldSz cx="12192000" cy="6858000"/>
  <p:notesSz cx="6858000" cy="9144000"/>
  <p:custDataLst>
    <p:tags r:id="rId9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BF1"/>
    <a:srgbClr val="3C6079"/>
    <a:srgbClr val="3E647E"/>
    <a:srgbClr val="4E6E85"/>
    <a:srgbClr val="6391B1"/>
    <a:srgbClr val="4C7A9A"/>
    <a:srgbClr val="5F85A1"/>
    <a:srgbClr val="BAC7D0"/>
    <a:srgbClr val="A7B5DB"/>
    <a:srgbClr val="456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87745-F3A0-4505-A3DE-7377165D3CD9}" type="datetimeFigureOut">
              <a:rPr lang="en-US" smtClean="0"/>
              <a:t>8/24/2021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ED30A-1114-4D76-8492-845B187F3DD1}" type="slidenum">
              <a:rPr lang="en-US" smtClean="0"/>
              <a:t>‹#›</a:t>
            </a:fld>
            <a:endParaRPr lang="en-US"/>
          </a:p>
        </p:txBody>
      </p:sp>
    </p:spTree>
    <p:extLst>
      <p:ext uri="{BB962C8B-B14F-4D97-AF65-F5344CB8AC3E}">
        <p14:creationId xmlns:p14="http://schemas.microsoft.com/office/powerpoint/2010/main" val="129651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88DAE-8BE2-4E2A-948F-D81396996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7BDC643-D368-4DEB-803B-CD9C914E7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90D0FA7-5705-48D7-900C-DFB66B4FC06B}"/>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5" name="Footer Placeholder 4">
            <a:extLst>
              <a:ext uri="{FF2B5EF4-FFF2-40B4-BE49-F238E27FC236}">
                <a16:creationId xmlns:a16="http://schemas.microsoft.com/office/drawing/2014/main" xmlns="" id="{E665E4C8-ADB1-4B34-B501-8741F6023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422462-8E05-4B77-AA90-89B9C231976C}"/>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275287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EEEA6-C6D7-4660-BC09-C7D339CC81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EA50287-1B88-40B1-8E26-1DE81DAE3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641938-1BF7-4947-ABC5-E6BE0A761D21}"/>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5" name="Footer Placeholder 4">
            <a:extLst>
              <a:ext uri="{FF2B5EF4-FFF2-40B4-BE49-F238E27FC236}">
                <a16:creationId xmlns:a16="http://schemas.microsoft.com/office/drawing/2014/main" xmlns="" id="{810DCF7F-1797-4F97-A666-D644486FA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E8A8A1-361E-4E82-955F-10D9700A1B56}"/>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401006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5C93D96-8706-413E-903C-DA7B7101D0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DB0A42B-BDE3-4C5C-AE13-54D31EE64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98A48F-D3FF-456F-850D-424C3D1A6701}"/>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5" name="Footer Placeholder 4">
            <a:extLst>
              <a:ext uri="{FF2B5EF4-FFF2-40B4-BE49-F238E27FC236}">
                <a16:creationId xmlns:a16="http://schemas.microsoft.com/office/drawing/2014/main" xmlns="" id="{2553987E-D02D-4790-AF81-39FE6056C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8EEDBE-2510-41B3-8239-A4A13D61384A}"/>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179979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4EC2E-40FF-449B-8766-28BB75E4F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D2799D0-2DAF-446F-81AE-7754DD2B7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4BC0FA-5F5A-4ADD-A1F5-FBEDB37E31C1}"/>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5" name="Footer Placeholder 4">
            <a:extLst>
              <a:ext uri="{FF2B5EF4-FFF2-40B4-BE49-F238E27FC236}">
                <a16:creationId xmlns:a16="http://schemas.microsoft.com/office/drawing/2014/main" xmlns="" id="{A3A84154-1A6B-4D80-8200-33F660168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562A11-A2A3-4039-838C-FDE1418CD0AB}"/>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429442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189EE-6FC2-4C75-A0D2-B9CB4E6C4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9BD8A94-87FE-49EB-BF40-11C2FB07C0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466EE3D-B574-4CC9-8A0F-DB920199A132}"/>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5" name="Footer Placeholder 4">
            <a:extLst>
              <a:ext uri="{FF2B5EF4-FFF2-40B4-BE49-F238E27FC236}">
                <a16:creationId xmlns:a16="http://schemas.microsoft.com/office/drawing/2014/main" xmlns="" id="{0FB8F2B6-985B-416A-826B-7542DB91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A62033-117A-4E43-AED3-1C9D6539A8C5}"/>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3938318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B83E4-2B1E-4C1E-ABB0-574AA0704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C399A4F-00BD-473F-AE73-02E37FE84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F70052C-9F08-4EA1-9021-6166F2493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251073C-A456-4995-8143-380B76438418}"/>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6" name="Footer Placeholder 5">
            <a:extLst>
              <a:ext uri="{FF2B5EF4-FFF2-40B4-BE49-F238E27FC236}">
                <a16:creationId xmlns:a16="http://schemas.microsoft.com/office/drawing/2014/main" xmlns="" id="{91920E2E-EDB9-4F13-BAFD-A2458373B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04F55BD-C661-48A6-AC5D-3E5742817674}"/>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129853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3BEDC-5429-4E55-BFFD-EB3D2E0FF9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D0D20DA-2400-4A6F-992F-1021755B5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7F7D4CD-3070-4CB4-82E0-F5969C9BE4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866D906-16E5-442E-B6AA-8564C2C33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CF90C96-FBA8-41AE-9CDA-6F3F5A442D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F4D85A2-2B0B-477B-97AA-80579BC9DCA6}"/>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8" name="Footer Placeholder 7">
            <a:extLst>
              <a:ext uri="{FF2B5EF4-FFF2-40B4-BE49-F238E27FC236}">
                <a16:creationId xmlns:a16="http://schemas.microsoft.com/office/drawing/2014/main" xmlns="" id="{21C77E50-C569-49CE-BC09-895F86629B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34F865A-943C-4103-A1E0-B7E1E1B473A3}"/>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399846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994266-9CE5-4757-8DC6-723253792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4E38777-1977-45A4-ADA2-5DB18EDC24B8}"/>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4" name="Footer Placeholder 3">
            <a:extLst>
              <a:ext uri="{FF2B5EF4-FFF2-40B4-BE49-F238E27FC236}">
                <a16:creationId xmlns:a16="http://schemas.microsoft.com/office/drawing/2014/main" xmlns="" id="{7912D4DD-9278-49EA-A429-440A43BFD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48417BA-02A3-496B-9300-2B0A893C74C5}"/>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124455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57F7E41-FE85-4657-8607-C12CCA2F81F5}"/>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3" name="Footer Placeholder 2">
            <a:extLst>
              <a:ext uri="{FF2B5EF4-FFF2-40B4-BE49-F238E27FC236}">
                <a16:creationId xmlns:a16="http://schemas.microsoft.com/office/drawing/2014/main" xmlns="" id="{B0D24CD4-4A25-4C73-81D0-DCBBA228C3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DBAD79C-A8E3-429E-8F2B-6CD8061156D2}"/>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368495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12D58-F623-499E-AB39-5C9FBC0F6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CF77814-54D2-4D92-8E9F-E07278947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A1AA364-7964-47A9-BB80-BD2D153A7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AB43C7A-4B91-4AC0-BBB2-5FD18E03CCEE}"/>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6" name="Footer Placeholder 5">
            <a:extLst>
              <a:ext uri="{FF2B5EF4-FFF2-40B4-BE49-F238E27FC236}">
                <a16:creationId xmlns:a16="http://schemas.microsoft.com/office/drawing/2014/main" xmlns="" id="{93021E57-F310-48F9-AA61-C04E496E3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067FD66-0040-47F4-8325-FC5671DECDAA}"/>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100385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3732B-0922-4908-ADC3-A39810AAA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76BFF53-B2E3-497E-A110-BB2FD66AA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361623F-74B5-4FD3-89FF-2795DC3DB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63ECA8-6EB3-4F07-AB3C-6B5BDF760101}"/>
              </a:ext>
            </a:extLst>
          </p:cNvPr>
          <p:cNvSpPr>
            <a:spLocks noGrp="1"/>
          </p:cNvSpPr>
          <p:nvPr>
            <p:ph type="dt" sz="half" idx="10"/>
          </p:nvPr>
        </p:nvSpPr>
        <p:spPr/>
        <p:txBody>
          <a:bodyPr/>
          <a:lstStyle/>
          <a:p>
            <a:fld id="{BC167086-D4D5-4110-9A81-5350FEB690DF}" type="datetimeFigureOut">
              <a:rPr lang="en-US" smtClean="0"/>
              <a:t>8/24/2021</a:t>
            </a:fld>
            <a:endParaRPr lang="en-US"/>
          </a:p>
        </p:txBody>
      </p:sp>
      <p:sp>
        <p:nvSpPr>
          <p:cNvPr id="6" name="Footer Placeholder 5">
            <a:extLst>
              <a:ext uri="{FF2B5EF4-FFF2-40B4-BE49-F238E27FC236}">
                <a16:creationId xmlns:a16="http://schemas.microsoft.com/office/drawing/2014/main" xmlns="" id="{C209D2A4-5B26-42D1-985B-3B15A5B60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E47D4B-D9CF-4351-9943-8712CC2AADAD}"/>
              </a:ext>
            </a:extLst>
          </p:cNvPr>
          <p:cNvSpPr>
            <a:spLocks noGrp="1"/>
          </p:cNvSpPr>
          <p:nvPr>
            <p:ph type="sldNum" sz="quarter" idx="12"/>
          </p:nvPr>
        </p:nvSpPr>
        <p:spPr/>
        <p:txBody>
          <a:bodyPr/>
          <a:lstStyle/>
          <a:p>
            <a:fld id="{14F2AEFC-E09F-447F-82A7-C97BE54F7607}" type="slidenum">
              <a:rPr lang="en-US" smtClean="0"/>
              <a:t>‹#›</a:t>
            </a:fld>
            <a:endParaRPr lang="en-US"/>
          </a:p>
        </p:txBody>
      </p:sp>
    </p:spTree>
    <p:extLst>
      <p:ext uri="{BB962C8B-B14F-4D97-AF65-F5344CB8AC3E}">
        <p14:creationId xmlns:p14="http://schemas.microsoft.com/office/powerpoint/2010/main" val="404293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6D8C93-BC23-4B25-83AB-F821BC56C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3660B03-64A4-4777-998D-4F6F8D1F1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4D971C-0068-46D1-8936-A8CFCCD4EA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67086-D4D5-4110-9A81-5350FEB690DF}" type="datetimeFigureOut">
              <a:rPr lang="en-US" smtClean="0"/>
              <a:t>8/24/2021</a:t>
            </a:fld>
            <a:endParaRPr lang="en-US"/>
          </a:p>
        </p:txBody>
      </p:sp>
      <p:sp>
        <p:nvSpPr>
          <p:cNvPr id="5" name="Footer Placeholder 4">
            <a:extLst>
              <a:ext uri="{FF2B5EF4-FFF2-40B4-BE49-F238E27FC236}">
                <a16:creationId xmlns:a16="http://schemas.microsoft.com/office/drawing/2014/main" xmlns="" id="{6753F661-95A5-4B27-A916-0CC51BDC9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CC2C006-2E7F-4612-B22F-3E31BAC1A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2AEFC-E09F-447F-82A7-C97BE54F7607}" type="slidenum">
              <a:rPr lang="en-US" smtClean="0"/>
              <a:t>‹#›</a:t>
            </a:fld>
            <a:endParaRPr lang="en-US"/>
          </a:p>
        </p:txBody>
      </p:sp>
    </p:spTree>
    <p:extLst>
      <p:ext uri="{BB962C8B-B14F-4D97-AF65-F5344CB8AC3E}">
        <p14:creationId xmlns:p14="http://schemas.microsoft.com/office/powerpoint/2010/main" val="2647781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 Id="rId6" Type="http://schemas.openxmlformats.org/officeDocument/2006/relationships/image" Target="../media/image78.jpeg"/><Relationship Id="rId5" Type="http://schemas.openxmlformats.org/officeDocument/2006/relationships/image" Target="../media/image77.jpeg"/><Relationship Id="rId4" Type="http://schemas.openxmlformats.org/officeDocument/2006/relationships/image" Target="../media/image76.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8FDC31DF-1A56-40AE-8BE6-D3D5D0597C90}"/>
              </a:ext>
            </a:extLst>
          </p:cNvPr>
          <p:cNvGrpSpPr/>
          <p:nvPr/>
        </p:nvGrpSpPr>
        <p:grpSpPr>
          <a:xfrm>
            <a:off x="-609600" y="2366256"/>
            <a:ext cx="8492936" cy="3480679"/>
            <a:chOff x="1799827" y="1739750"/>
            <a:chExt cx="8492936" cy="3480679"/>
          </a:xfrm>
          <a:solidFill>
            <a:srgbClr val="456F8B">
              <a:alpha val="63000"/>
            </a:srgbClr>
          </a:solidFill>
        </p:grpSpPr>
        <p:sp>
          <p:nvSpPr>
            <p:cNvPr id="9" name="Rectangle: Rounded Corners 8">
              <a:extLst>
                <a:ext uri="{FF2B5EF4-FFF2-40B4-BE49-F238E27FC236}">
                  <a16:creationId xmlns:a16="http://schemas.microsoft.com/office/drawing/2014/main" xmlns="" id="{F7650FAD-FC99-4D35-8416-AF2589619D7C}"/>
                </a:ext>
              </a:extLst>
            </p:cNvPr>
            <p:cNvSpPr/>
            <p:nvPr/>
          </p:nvSpPr>
          <p:spPr>
            <a:xfrm rot="19044729">
              <a:off x="6215516" y="2389406"/>
              <a:ext cx="2789716" cy="644280"/>
            </a:xfrm>
            <a:prstGeom prst="roundRect">
              <a:avLst>
                <a:gd name="adj" fmla="val 31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xmlns="" id="{38E6CE37-7EC9-4E07-A59A-5E3DEFBF0C0B}"/>
                </a:ext>
              </a:extLst>
            </p:cNvPr>
            <p:cNvSpPr/>
            <p:nvPr/>
          </p:nvSpPr>
          <p:spPr>
            <a:xfrm rot="19044729">
              <a:off x="3049759" y="3897142"/>
              <a:ext cx="2789716" cy="644280"/>
            </a:xfrm>
            <a:prstGeom prst="roundRect">
              <a:avLst>
                <a:gd name="adj" fmla="val 31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C3E0D17C-0078-48B0-823F-27A14C973707}"/>
                </a:ext>
              </a:extLst>
            </p:cNvPr>
            <p:cNvSpPr/>
            <p:nvPr/>
          </p:nvSpPr>
          <p:spPr>
            <a:xfrm rot="19044729">
              <a:off x="4294951" y="4264274"/>
              <a:ext cx="5997812" cy="644280"/>
            </a:xfrm>
            <a:prstGeom prst="roundRect">
              <a:avLst>
                <a:gd name="adj" fmla="val 31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xmlns="" id="{67944DD2-7EE1-47C2-A142-8D959682D14B}"/>
                </a:ext>
              </a:extLst>
            </p:cNvPr>
            <p:cNvSpPr/>
            <p:nvPr/>
          </p:nvSpPr>
          <p:spPr>
            <a:xfrm rot="19044729">
              <a:off x="1799827" y="2031209"/>
              <a:ext cx="5971408" cy="644280"/>
            </a:xfrm>
            <a:prstGeom prst="roundRect">
              <a:avLst>
                <a:gd name="adj" fmla="val 319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xmlns="" id="{7765FE29-8757-4D17-A43E-9070429B9D7F}"/>
                </a:ext>
              </a:extLst>
            </p:cNvPr>
            <p:cNvSpPr/>
            <p:nvPr/>
          </p:nvSpPr>
          <p:spPr>
            <a:xfrm>
              <a:off x="6340870" y="1739750"/>
              <a:ext cx="612151" cy="6121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2CBE2749-35F9-4B79-8DBB-B04DA7B9EDD9}"/>
                </a:ext>
              </a:extLst>
            </p:cNvPr>
            <p:cNvSpPr/>
            <p:nvPr/>
          </p:nvSpPr>
          <p:spPr>
            <a:xfrm>
              <a:off x="4867942" y="4608278"/>
              <a:ext cx="612151" cy="6121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xmlns="" id="{3F50F735-9594-4367-B338-496B13658F96}"/>
              </a:ext>
            </a:extLst>
          </p:cNvPr>
          <p:cNvSpPr txBox="1"/>
          <p:nvPr/>
        </p:nvSpPr>
        <p:spPr>
          <a:xfrm>
            <a:off x="3810000" y="2744016"/>
            <a:ext cx="7315200" cy="4154984"/>
          </a:xfrm>
          <a:prstGeom prst="rect">
            <a:avLst/>
          </a:prstGeom>
          <a:noFill/>
          <a:effectLst/>
        </p:spPr>
        <p:txBody>
          <a:bodyPr wrap="square" rtlCol="0">
            <a:spAutoFit/>
          </a:bodyPr>
          <a:lstStyle/>
          <a:p>
            <a:pPr algn="ctr"/>
            <a:r>
              <a:rPr lang="en-US" sz="4500" b="1" dirty="0" smtClean="0">
                <a:solidFill>
                  <a:srgbClr val="E3EBF1"/>
                </a:solidFill>
                <a:latin typeface="UTM Bebas" panose="02040603050506020204" pitchFamily="18" charset="0"/>
              </a:rPr>
              <a:t>CHUYỂN ĐỔI SỐ TRONG CÁC LĨNH VỰC KINH TẾ, </a:t>
            </a:r>
          </a:p>
          <a:p>
            <a:pPr algn="ctr"/>
            <a:r>
              <a:rPr lang="en-US" sz="4500" b="1" dirty="0" smtClean="0">
                <a:solidFill>
                  <a:srgbClr val="E3EBF1"/>
                </a:solidFill>
                <a:latin typeface="UTM Bebas" panose="02040603050506020204" pitchFamily="18" charset="0"/>
              </a:rPr>
              <a:t>CHÍNH TRỊ, </a:t>
            </a:r>
            <a:r>
              <a:rPr lang="en-US" sz="4500" b="1" smtClean="0">
                <a:solidFill>
                  <a:srgbClr val="E3EBF1"/>
                </a:solidFill>
                <a:latin typeface="UTM Bebas" panose="02040603050506020204" pitchFamily="18" charset="0"/>
              </a:rPr>
              <a:t>XÃ HỘI</a:t>
            </a:r>
          </a:p>
          <a:p>
            <a:pPr algn="ctr"/>
            <a:endParaRPr lang="en-US" sz="2800" b="1" smtClean="0">
              <a:solidFill>
                <a:srgbClr val="E3EBF1"/>
              </a:solidFill>
              <a:latin typeface="UTM Bebas" panose="02040603050506020204" pitchFamily="18" charset="0"/>
            </a:endParaRPr>
          </a:p>
          <a:p>
            <a:pPr algn="ctr"/>
            <a:endParaRPr lang="en-US" sz="2800" b="1">
              <a:solidFill>
                <a:srgbClr val="E3EBF1"/>
              </a:solidFill>
              <a:latin typeface="UTM Bebas" panose="02040603050506020204" pitchFamily="18" charset="0"/>
            </a:endParaRPr>
          </a:p>
          <a:p>
            <a:pPr algn="ctr"/>
            <a:r>
              <a:rPr lang="en-US" sz="2800" b="1" smtClean="0">
                <a:solidFill>
                  <a:srgbClr val="E3EBF1"/>
                </a:solidFill>
                <a:latin typeface="UTM Bebas" panose="02040603050506020204" pitchFamily="18" charset="0"/>
              </a:rPr>
              <a:t>Hoàng Ngọc Trung – Đào Ngọc Phong</a:t>
            </a:r>
          </a:p>
          <a:p>
            <a:pPr algn="ctr"/>
            <a:r>
              <a:rPr lang="en-US" sz="4500" b="1" smtClean="0">
                <a:solidFill>
                  <a:srgbClr val="E3EBF1"/>
                </a:solidFill>
                <a:latin typeface="UTM Bebas" panose="02040603050506020204" pitchFamily="18" charset="0"/>
              </a:rPr>
              <a:t>2021</a:t>
            </a:r>
            <a:endParaRPr lang="en-US" sz="4500" b="1" dirty="0">
              <a:solidFill>
                <a:srgbClr val="E3EBF1"/>
              </a:solidFill>
              <a:latin typeface="UTM Bebas" panose="02040603050506020204" pitchFamily="18" charset="0"/>
            </a:endParaRPr>
          </a:p>
        </p:txBody>
      </p:sp>
      <p:sp>
        <p:nvSpPr>
          <p:cNvPr id="4" name="Rectangle 3"/>
          <p:cNvSpPr/>
          <p:nvPr/>
        </p:nvSpPr>
        <p:spPr>
          <a:xfrm>
            <a:off x="0" y="2341059"/>
            <a:ext cx="4267200" cy="646331"/>
          </a:xfrm>
          <a:prstGeom prst="rect">
            <a:avLst/>
          </a:prstGeom>
        </p:spPr>
        <p:txBody>
          <a:bodyPr wrap="square">
            <a:spAutoFit/>
          </a:bodyPr>
          <a:lstStyle/>
          <a:p>
            <a:pPr algn="ctr"/>
            <a:r>
              <a:rPr lang="en-US" b="1">
                <a:solidFill>
                  <a:schemeClr val="bg1"/>
                </a:solidFill>
                <a:latin typeface="Times New Roman" panose="02020603050405020304" pitchFamily="18" charset="0"/>
                <a:cs typeface="Times New Roman" panose="02020603050405020304" pitchFamily="18" charset="0"/>
              </a:rPr>
              <a:t>HỌC VIỆN </a:t>
            </a:r>
          </a:p>
          <a:p>
            <a:pPr algn="ctr"/>
            <a:r>
              <a:rPr lang="en-US" b="1">
                <a:solidFill>
                  <a:schemeClr val="bg1"/>
                </a:solidFill>
                <a:latin typeface="Times New Roman" panose="02020603050405020304" pitchFamily="18" charset="0"/>
                <a:cs typeface="Times New Roman" panose="02020603050405020304" pitchFamily="18" charset="0"/>
              </a:rPr>
              <a:t>TRỰC TUYẾN VIỆT NAM </a:t>
            </a:r>
            <a:endParaRPr lang="en-US" b="1" dirty="0">
              <a:solidFill>
                <a:schemeClr val="bg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8968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1437451" y="866014"/>
            <a:ext cx="2837289"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DỮ LIỆU LỚN</a:t>
            </a:r>
            <a:endParaRPr lang="en-US" sz="3000" b="1" dirty="0">
              <a:solidFill>
                <a:srgbClr val="E3EBF1"/>
              </a:solidFill>
              <a:latin typeface="UTM Bebas" panose="02040603050506020204" pitchFamily="18" charset="0"/>
            </a:endParaRPr>
          </a:p>
        </p:txBody>
      </p:sp>
      <p:sp>
        <p:nvSpPr>
          <p:cNvPr id="10" name="TextBox 9">
            <a:extLst>
              <a:ext uri="{FF2B5EF4-FFF2-40B4-BE49-F238E27FC236}">
                <a16:creationId xmlns:a16="http://schemas.microsoft.com/office/drawing/2014/main" xmlns="" id="{2D326F97-FBCD-448A-8C3B-BAD6A364A8B2}"/>
              </a:ext>
            </a:extLst>
          </p:cNvPr>
          <p:cNvSpPr txBox="1"/>
          <p:nvPr/>
        </p:nvSpPr>
        <p:spPr>
          <a:xfrm>
            <a:off x="5181600" y="685798"/>
            <a:ext cx="6629400" cy="5478423"/>
          </a:xfrm>
          <a:prstGeom prst="rect">
            <a:avLst/>
          </a:prstGeom>
          <a:noFill/>
        </p:spPr>
        <p:txBody>
          <a:bodyPr wrap="square" lIns="0" rIns="0" rtlCol="0" anchor="t">
            <a:spAutoFit/>
          </a:bodyPr>
          <a:lstStyle/>
          <a:p>
            <a:r>
              <a:rPr lang="vi-VN" sz="2500" dirty="0">
                <a:solidFill>
                  <a:schemeClr val="bg1"/>
                </a:solidFill>
              </a:rPr>
              <a:t>Big Data </a:t>
            </a:r>
            <a:r>
              <a:rPr lang="en-US" sz="2500" dirty="0" smtClean="0">
                <a:solidFill>
                  <a:schemeClr val="bg1"/>
                </a:solidFill>
              </a:rPr>
              <a:t>- </a:t>
            </a:r>
            <a:r>
              <a:rPr lang="vi-VN" sz="2500" dirty="0" smtClean="0">
                <a:solidFill>
                  <a:schemeClr val="bg1"/>
                </a:solidFill>
              </a:rPr>
              <a:t>một </a:t>
            </a:r>
            <a:r>
              <a:rPr lang="vi-VN" sz="2500" dirty="0">
                <a:solidFill>
                  <a:schemeClr val="bg1"/>
                </a:solidFill>
              </a:rPr>
              <a:t>tập hợp dữ liệu rất lớn và phức tạp vượt xa khả năng xử lý thông tin của những công cụ, ứng dụng truyền thống. </a:t>
            </a:r>
            <a:endParaRPr lang="en-US" sz="2500" dirty="0" smtClean="0">
              <a:solidFill>
                <a:schemeClr val="bg1"/>
              </a:solidFill>
            </a:endParaRPr>
          </a:p>
          <a:p>
            <a:endParaRPr lang="vi-VN" sz="2500" dirty="0">
              <a:solidFill>
                <a:schemeClr val="bg1"/>
              </a:solidFill>
            </a:endParaRPr>
          </a:p>
          <a:p>
            <a:r>
              <a:rPr lang="vi-VN" sz="2500" dirty="0">
                <a:solidFill>
                  <a:schemeClr val="bg1"/>
                </a:solidFill>
              </a:rPr>
              <a:t>Thông thường, Big Data có 3 điểm đặc trưng:</a:t>
            </a:r>
          </a:p>
          <a:p>
            <a:pPr marL="457200" indent="-457200">
              <a:buFont typeface="+mj-lt"/>
              <a:buAutoNum type="arabicPeriod"/>
            </a:pPr>
            <a:r>
              <a:rPr lang="vi-VN" sz="2500" dirty="0">
                <a:solidFill>
                  <a:schemeClr val="bg1"/>
                </a:solidFill>
              </a:rPr>
              <a:t>Khối lượng dữ liệu cực lớn (Volume);</a:t>
            </a:r>
          </a:p>
          <a:p>
            <a:pPr marL="457200" indent="-457200">
              <a:buFont typeface="+mj-lt"/>
              <a:buAutoNum type="arabicPeriod"/>
            </a:pPr>
            <a:r>
              <a:rPr lang="vi-VN" sz="2500" dirty="0">
                <a:solidFill>
                  <a:schemeClr val="bg1"/>
                </a:solidFill>
              </a:rPr>
              <a:t>Nhiều loại dữ liệu đa dạng (Variety);</a:t>
            </a:r>
          </a:p>
          <a:p>
            <a:pPr marL="457200" indent="-457200">
              <a:buFont typeface="+mj-lt"/>
              <a:buAutoNum type="arabicPeriod"/>
            </a:pPr>
            <a:r>
              <a:rPr lang="vi-VN" sz="2500" dirty="0">
                <a:solidFill>
                  <a:schemeClr val="bg1"/>
                </a:solidFill>
              </a:rPr>
              <a:t>Vận tốc mà dữ liệu cần phải được xử lý và phân tích (Velocity</a:t>
            </a:r>
            <a:r>
              <a:rPr lang="vi-VN" sz="2500" dirty="0" smtClean="0">
                <a:solidFill>
                  <a:schemeClr val="bg1"/>
                </a:solidFill>
              </a:rPr>
              <a:t>);</a:t>
            </a:r>
            <a:endParaRPr lang="en-US" sz="2500" dirty="0" smtClean="0">
              <a:solidFill>
                <a:schemeClr val="bg1"/>
              </a:solidFill>
            </a:endParaRPr>
          </a:p>
          <a:p>
            <a:pPr marL="457200" indent="-457200">
              <a:buFont typeface="+mj-lt"/>
              <a:buAutoNum type="arabicPeriod"/>
            </a:pPr>
            <a:endParaRPr lang="en-US" sz="2500" dirty="0">
              <a:solidFill>
                <a:schemeClr val="bg1"/>
              </a:solidFill>
            </a:endParaRPr>
          </a:p>
          <a:p>
            <a:r>
              <a:rPr lang="en-US" sz="2500" dirty="0" err="1" smtClean="0">
                <a:solidFill>
                  <a:schemeClr val="bg1"/>
                </a:solidFill>
              </a:rPr>
              <a:t>Phân</a:t>
            </a:r>
            <a:r>
              <a:rPr lang="en-US" sz="2500" dirty="0" smtClean="0">
                <a:solidFill>
                  <a:schemeClr val="bg1"/>
                </a:solidFill>
              </a:rPr>
              <a:t> </a:t>
            </a:r>
            <a:r>
              <a:rPr lang="en-US" sz="2500" dirty="0" err="1" smtClean="0">
                <a:solidFill>
                  <a:schemeClr val="bg1"/>
                </a:solidFill>
              </a:rPr>
              <a:t>tích</a:t>
            </a:r>
            <a:r>
              <a:rPr lang="en-US" sz="2500" dirty="0" smtClean="0">
                <a:solidFill>
                  <a:schemeClr val="bg1"/>
                </a:solidFill>
              </a:rPr>
              <a:t> </a:t>
            </a:r>
            <a:r>
              <a:rPr lang="en-US" sz="2500" dirty="0" err="1" smtClean="0">
                <a:solidFill>
                  <a:schemeClr val="bg1"/>
                </a:solidFill>
              </a:rPr>
              <a:t>dữ</a:t>
            </a:r>
            <a:r>
              <a:rPr lang="en-US" sz="2500" dirty="0" smtClean="0">
                <a:solidFill>
                  <a:schemeClr val="bg1"/>
                </a:solidFill>
              </a:rPr>
              <a:t> </a:t>
            </a:r>
            <a:r>
              <a:rPr lang="en-US" sz="2500" dirty="0" err="1" smtClean="0">
                <a:solidFill>
                  <a:schemeClr val="bg1"/>
                </a:solidFill>
              </a:rPr>
              <a:t>liệu</a:t>
            </a:r>
            <a:r>
              <a:rPr lang="en-US" sz="2500" dirty="0" smtClean="0">
                <a:solidFill>
                  <a:schemeClr val="bg1"/>
                </a:solidFill>
              </a:rPr>
              <a:t> </a:t>
            </a:r>
            <a:r>
              <a:rPr lang="en-US" sz="2500" dirty="0" err="1" smtClean="0">
                <a:solidFill>
                  <a:schemeClr val="bg1"/>
                </a:solidFill>
              </a:rPr>
              <a:t>lớn</a:t>
            </a:r>
            <a:r>
              <a:rPr lang="en-US" sz="2500" dirty="0" smtClean="0">
                <a:solidFill>
                  <a:schemeClr val="bg1"/>
                </a:solidFill>
              </a:rPr>
              <a:t> </a:t>
            </a:r>
            <a:r>
              <a:rPr lang="en-US" sz="2500" dirty="0" err="1" smtClean="0">
                <a:solidFill>
                  <a:schemeClr val="bg1"/>
                </a:solidFill>
              </a:rPr>
              <a:t>được</a:t>
            </a:r>
            <a:r>
              <a:rPr lang="en-US" sz="2500" dirty="0" smtClean="0">
                <a:solidFill>
                  <a:schemeClr val="bg1"/>
                </a:solidFill>
              </a:rPr>
              <a:t> </a:t>
            </a:r>
            <a:r>
              <a:rPr lang="en-US" sz="2500" dirty="0" err="1" smtClean="0">
                <a:solidFill>
                  <a:schemeClr val="bg1"/>
                </a:solidFill>
              </a:rPr>
              <a:t>ứng</a:t>
            </a:r>
            <a:r>
              <a:rPr lang="en-US" sz="2500" dirty="0" smtClean="0">
                <a:solidFill>
                  <a:schemeClr val="bg1"/>
                </a:solidFill>
              </a:rPr>
              <a:t> </a:t>
            </a:r>
            <a:r>
              <a:rPr lang="en-US" sz="2500" dirty="0" err="1" smtClean="0">
                <a:solidFill>
                  <a:schemeClr val="bg1"/>
                </a:solidFill>
              </a:rPr>
              <a:t>dụng</a:t>
            </a:r>
            <a:r>
              <a:rPr lang="en-US" sz="2500" dirty="0" smtClean="0">
                <a:solidFill>
                  <a:schemeClr val="bg1"/>
                </a:solidFill>
              </a:rPr>
              <a:t> </a:t>
            </a:r>
            <a:r>
              <a:rPr lang="en-US" sz="2500" dirty="0" err="1" smtClean="0">
                <a:solidFill>
                  <a:schemeClr val="bg1"/>
                </a:solidFill>
              </a:rPr>
              <a:t>rộng</a:t>
            </a:r>
            <a:r>
              <a:rPr lang="en-US" sz="2500" dirty="0" smtClean="0">
                <a:solidFill>
                  <a:schemeClr val="bg1"/>
                </a:solidFill>
              </a:rPr>
              <a:t> </a:t>
            </a:r>
            <a:r>
              <a:rPr lang="en-US" sz="2500" dirty="0" err="1" smtClean="0">
                <a:solidFill>
                  <a:schemeClr val="bg1"/>
                </a:solidFill>
              </a:rPr>
              <a:t>rãi</a:t>
            </a:r>
            <a:r>
              <a:rPr lang="en-US" sz="2500" dirty="0" smtClean="0">
                <a:solidFill>
                  <a:schemeClr val="bg1"/>
                </a:solidFill>
              </a:rPr>
              <a:t> </a:t>
            </a:r>
            <a:r>
              <a:rPr lang="en-US" sz="2500" dirty="0" err="1" smtClean="0">
                <a:solidFill>
                  <a:schemeClr val="bg1"/>
                </a:solidFill>
              </a:rPr>
              <a:t>trong</a:t>
            </a:r>
            <a:r>
              <a:rPr lang="en-US" sz="2500" dirty="0" smtClean="0">
                <a:solidFill>
                  <a:schemeClr val="bg1"/>
                </a:solidFill>
              </a:rPr>
              <a:t> </a:t>
            </a:r>
            <a:r>
              <a:rPr lang="en-US" sz="2500" dirty="0" err="1" smtClean="0">
                <a:solidFill>
                  <a:schemeClr val="bg1"/>
                </a:solidFill>
              </a:rPr>
              <a:t>mọi</a:t>
            </a:r>
            <a:r>
              <a:rPr lang="en-US" sz="2500" dirty="0" smtClean="0">
                <a:solidFill>
                  <a:schemeClr val="bg1"/>
                </a:solidFill>
              </a:rPr>
              <a:t> </a:t>
            </a:r>
            <a:r>
              <a:rPr lang="en-US" sz="2500" dirty="0" err="1" smtClean="0">
                <a:solidFill>
                  <a:schemeClr val="bg1"/>
                </a:solidFill>
              </a:rPr>
              <a:t>lĩnh</a:t>
            </a:r>
            <a:r>
              <a:rPr lang="en-US" sz="2500" dirty="0" smtClean="0">
                <a:solidFill>
                  <a:schemeClr val="bg1"/>
                </a:solidFill>
              </a:rPr>
              <a:t> </a:t>
            </a:r>
            <a:r>
              <a:rPr lang="en-US" sz="2500" dirty="0" err="1" smtClean="0">
                <a:solidFill>
                  <a:schemeClr val="bg1"/>
                </a:solidFill>
              </a:rPr>
              <a:t>vực</a:t>
            </a:r>
            <a:r>
              <a:rPr lang="en-US" sz="2500" dirty="0" smtClean="0">
                <a:solidFill>
                  <a:schemeClr val="bg1"/>
                </a:solidFill>
              </a:rPr>
              <a:t> </a:t>
            </a:r>
            <a:r>
              <a:rPr lang="en-US" sz="2500" dirty="0" err="1" smtClean="0">
                <a:solidFill>
                  <a:schemeClr val="bg1"/>
                </a:solidFill>
              </a:rPr>
              <a:t>của</a:t>
            </a:r>
            <a:r>
              <a:rPr lang="en-US" sz="2500" dirty="0" smtClean="0">
                <a:solidFill>
                  <a:schemeClr val="bg1"/>
                </a:solidFill>
              </a:rPr>
              <a:t> </a:t>
            </a:r>
            <a:r>
              <a:rPr lang="en-US" sz="2500" dirty="0" err="1" smtClean="0">
                <a:solidFill>
                  <a:schemeClr val="bg1"/>
                </a:solidFill>
              </a:rPr>
              <a:t>đời</a:t>
            </a:r>
            <a:r>
              <a:rPr lang="en-US" sz="2500" dirty="0" smtClean="0">
                <a:solidFill>
                  <a:schemeClr val="bg1"/>
                </a:solidFill>
              </a:rPr>
              <a:t> </a:t>
            </a:r>
            <a:r>
              <a:rPr lang="en-US" sz="2500" dirty="0" err="1" smtClean="0">
                <a:solidFill>
                  <a:schemeClr val="bg1"/>
                </a:solidFill>
              </a:rPr>
              <a:t>sống</a:t>
            </a:r>
            <a:r>
              <a:rPr lang="en-US" sz="2500" dirty="0" smtClean="0">
                <a:solidFill>
                  <a:schemeClr val="bg1"/>
                </a:solidFill>
              </a:rPr>
              <a:t> </a:t>
            </a:r>
            <a:r>
              <a:rPr lang="en-US" sz="2500" dirty="0" err="1" smtClean="0">
                <a:solidFill>
                  <a:schemeClr val="bg1"/>
                </a:solidFill>
              </a:rPr>
              <a:t>xã</a:t>
            </a:r>
            <a:r>
              <a:rPr lang="en-US" sz="2500" dirty="0" smtClean="0">
                <a:solidFill>
                  <a:schemeClr val="bg1"/>
                </a:solidFill>
              </a:rPr>
              <a:t> </a:t>
            </a:r>
            <a:r>
              <a:rPr lang="en-US" sz="2500" dirty="0" err="1" smtClean="0">
                <a:solidFill>
                  <a:schemeClr val="bg1"/>
                </a:solidFill>
              </a:rPr>
              <a:t>hội</a:t>
            </a:r>
            <a:r>
              <a:rPr lang="en-US" sz="2500" dirty="0" smtClean="0">
                <a:solidFill>
                  <a:schemeClr val="bg1"/>
                </a:solidFill>
              </a:rPr>
              <a:t>: </a:t>
            </a:r>
            <a:r>
              <a:rPr lang="en-US" sz="2500" dirty="0" err="1" smtClean="0">
                <a:solidFill>
                  <a:schemeClr val="bg1"/>
                </a:solidFill>
              </a:rPr>
              <a:t>mạng</a:t>
            </a:r>
            <a:r>
              <a:rPr lang="en-US" sz="2500" dirty="0" smtClean="0">
                <a:solidFill>
                  <a:schemeClr val="bg1"/>
                </a:solidFill>
              </a:rPr>
              <a:t> </a:t>
            </a:r>
            <a:r>
              <a:rPr lang="en-US" sz="2500" dirty="0" err="1" smtClean="0">
                <a:solidFill>
                  <a:schemeClr val="bg1"/>
                </a:solidFill>
              </a:rPr>
              <a:t>xã</a:t>
            </a:r>
            <a:r>
              <a:rPr lang="en-US" sz="2500" dirty="0" smtClean="0">
                <a:solidFill>
                  <a:schemeClr val="bg1"/>
                </a:solidFill>
              </a:rPr>
              <a:t> </a:t>
            </a:r>
            <a:r>
              <a:rPr lang="en-US" sz="2500" dirty="0" err="1" smtClean="0">
                <a:solidFill>
                  <a:schemeClr val="bg1"/>
                </a:solidFill>
              </a:rPr>
              <a:t>hội</a:t>
            </a:r>
            <a:r>
              <a:rPr lang="en-US" sz="2500" dirty="0" smtClean="0">
                <a:solidFill>
                  <a:schemeClr val="bg1"/>
                </a:solidFill>
              </a:rPr>
              <a:t>, </a:t>
            </a:r>
            <a:r>
              <a:rPr lang="en-US" sz="2500" dirty="0" err="1" smtClean="0">
                <a:solidFill>
                  <a:schemeClr val="bg1"/>
                </a:solidFill>
              </a:rPr>
              <a:t>phân</a:t>
            </a:r>
            <a:r>
              <a:rPr lang="en-US" sz="2500" dirty="0" smtClean="0">
                <a:solidFill>
                  <a:schemeClr val="bg1"/>
                </a:solidFill>
              </a:rPr>
              <a:t> </a:t>
            </a:r>
            <a:r>
              <a:rPr lang="en-US" sz="2500" dirty="0" err="1" smtClean="0">
                <a:solidFill>
                  <a:schemeClr val="bg1"/>
                </a:solidFill>
              </a:rPr>
              <a:t>tích</a:t>
            </a:r>
            <a:r>
              <a:rPr lang="en-US" sz="2500" dirty="0" smtClean="0">
                <a:solidFill>
                  <a:schemeClr val="bg1"/>
                </a:solidFill>
              </a:rPr>
              <a:t> </a:t>
            </a:r>
            <a:r>
              <a:rPr lang="en-US" sz="2500" dirty="0" err="1" smtClean="0">
                <a:solidFill>
                  <a:schemeClr val="bg1"/>
                </a:solidFill>
              </a:rPr>
              <a:t>kinh</a:t>
            </a:r>
            <a:r>
              <a:rPr lang="en-US" sz="2500" dirty="0" smtClean="0">
                <a:solidFill>
                  <a:schemeClr val="bg1"/>
                </a:solidFill>
              </a:rPr>
              <a:t> </a:t>
            </a:r>
            <a:r>
              <a:rPr lang="en-US" sz="2500" dirty="0" err="1" smtClean="0">
                <a:solidFill>
                  <a:schemeClr val="bg1"/>
                </a:solidFill>
              </a:rPr>
              <a:t>doanh</a:t>
            </a:r>
            <a:r>
              <a:rPr lang="en-US" sz="2500" dirty="0" smtClean="0">
                <a:solidFill>
                  <a:schemeClr val="bg1"/>
                </a:solidFill>
              </a:rPr>
              <a:t>,….</a:t>
            </a:r>
          </a:p>
          <a:p>
            <a:endParaRPr lang="en-US" sz="2500" dirty="0">
              <a:solidFill>
                <a:schemeClr val="bg1"/>
              </a:solidFill>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4604318" y="685798"/>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288467" y="2133600"/>
            <a:ext cx="4315851" cy="3733800"/>
          </a:xfrm>
          <a:prstGeom prst="rect">
            <a:avLst/>
          </a:prstGeom>
        </p:spPr>
      </p:pic>
    </p:spTree>
    <p:extLst>
      <p:ext uri="{BB962C8B-B14F-4D97-AF65-F5344CB8AC3E}">
        <p14:creationId xmlns:p14="http://schemas.microsoft.com/office/powerpoint/2010/main" val="1356953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1027747" y="596046"/>
            <a:ext cx="2837289"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CHUỖI KHỐI</a:t>
            </a:r>
            <a:endParaRPr lang="en-US" sz="3000" b="1" dirty="0">
              <a:solidFill>
                <a:srgbClr val="E3EBF1"/>
              </a:solidFill>
              <a:latin typeface="UTM Bebas" panose="02040603050506020204" pitchFamily="18" charset="0"/>
            </a:endParaRPr>
          </a:p>
        </p:txBody>
      </p:sp>
      <p:sp>
        <p:nvSpPr>
          <p:cNvPr id="10" name="TextBox 9">
            <a:extLst>
              <a:ext uri="{FF2B5EF4-FFF2-40B4-BE49-F238E27FC236}">
                <a16:creationId xmlns:a16="http://schemas.microsoft.com/office/drawing/2014/main" xmlns="" id="{2D326F97-FBCD-448A-8C3B-BAD6A364A8B2}"/>
              </a:ext>
            </a:extLst>
          </p:cNvPr>
          <p:cNvSpPr txBox="1"/>
          <p:nvPr/>
        </p:nvSpPr>
        <p:spPr>
          <a:xfrm>
            <a:off x="5151480" y="580386"/>
            <a:ext cx="6629400" cy="6124754"/>
          </a:xfrm>
          <a:prstGeom prst="rect">
            <a:avLst/>
          </a:prstGeom>
          <a:noFill/>
        </p:spPr>
        <p:txBody>
          <a:bodyPr wrap="square" lIns="0" rIns="0" rtlCol="0" anchor="t">
            <a:spAutoFit/>
          </a:bodyPr>
          <a:lstStyle/>
          <a:p>
            <a:pPr marL="457200" indent="-457200" algn="just">
              <a:buFont typeface="Arial" panose="020B0604020202020204" pitchFamily="34" charset="0"/>
              <a:buChar char="•"/>
            </a:pPr>
            <a:r>
              <a:rPr lang="en-US" sz="2800" dirty="0" smtClean="0">
                <a:solidFill>
                  <a:schemeClr val="bg1"/>
                </a:solidFill>
              </a:rPr>
              <a:t>B</a:t>
            </a:r>
            <a:r>
              <a:rPr lang="vi-VN" sz="2800" dirty="0" smtClean="0">
                <a:solidFill>
                  <a:schemeClr val="bg1"/>
                </a:solidFill>
              </a:rPr>
              <a:t>lockchain </a:t>
            </a:r>
            <a:r>
              <a:rPr lang="vi-VN" sz="2800" dirty="0">
                <a:solidFill>
                  <a:schemeClr val="bg1"/>
                </a:solidFill>
              </a:rPr>
              <a:t>là công nghệ lưu trữ và truyền tải thông tin bằng các khối được liên kết với nhau và mở rộng theo thời gian. </a:t>
            </a:r>
            <a:endParaRPr lang="en-US" sz="2800" dirty="0" smtClean="0">
              <a:solidFill>
                <a:schemeClr val="bg1"/>
              </a:solidFill>
            </a:endParaRPr>
          </a:p>
          <a:p>
            <a:pPr marL="457200" indent="-457200" algn="just">
              <a:buFont typeface="Arial" panose="020B0604020202020204" pitchFamily="34" charset="0"/>
              <a:buChar char="•"/>
            </a:pPr>
            <a:r>
              <a:rPr lang="vi-VN" sz="2800" dirty="0" smtClean="0">
                <a:solidFill>
                  <a:schemeClr val="bg1"/>
                </a:solidFill>
              </a:rPr>
              <a:t>Mỗi </a:t>
            </a:r>
            <a:r>
              <a:rPr lang="vi-VN" sz="2800" dirty="0">
                <a:solidFill>
                  <a:schemeClr val="bg1"/>
                </a:solidFill>
              </a:rPr>
              <a:t>khối chứa đựng các thông tin về thời gian khởi tạo và được liên kết với các khối trước đó. </a:t>
            </a:r>
            <a:endParaRPr lang="en-US" sz="2800" dirty="0" smtClean="0">
              <a:solidFill>
                <a:schemeClr val="bg1"/>
              </a:solidFill>
            </a:endParaRPr>
          </a:p>
          <a:p>
            <a:pPr marL="457200" indent="-457200" algn="just">
              <a:buFont typeface="Arial" panose="020B0604020202020204" pitchFamily="34" charset="0"/>
              <a:buChar char="•"/>
            </a:pPr>
            <a:r>
              <a:rPr lang="vi-VN" sz="2800" dirty="0">
                <a:solidFill>
                  <a:schemeClr val="bg1"/>
                </a:solidFill>
              </a:rPr>
              <a:t>Blockchain được thiết kế để chống lại sự thay đổi dữ </a:t>
            </a:r>
            <a:r>
              <a:rPr lang="vi-VN" sz="2800" dirty="0" smtClean="0">
                <a:solidFill>
                  <a:schemeClr val="bg1"/>
                </a:solidFill>
              </a:rPr>
              <a:t>liệu</a:t>
            </a:r>
            <a:endParaRPr lang="en-US" sz="2800" dirty="0" smtClean="0">
              <a:solidFill>
                <a:schemeClr val="bg1"/>
              </a:solidFill>
            </a:endParaRPr>
          </a:p>
          <a:p>
            <a:pPr algn="just"/>
            <a:r>
              <a:rPr lang="vi-VN" sz="2800" dirty="0" smtClean="0">
                <a:solidFill>
                  <a:schemeClr val="bg1"/>
                </a:solidFill>
              </a:rPr>
              <a:t>Công </a:t>
            </a:r>
            <a:r>
              <a:rPr lang="vi-VN" sz="2800" dirty="0">
                <a:solidFill>
                  <a:schemeClr val="bg1"/>
                </a:solidFill>
              </a:rPr>
              <a:t>nghệ blockchain mở ra một xu hướng ứng dụng tiềm năng cho nhiều lĩnh </a:t>
            </a:r>
            <a:r>
              <a:rPr lang="vi-VN" sz="2800" dirty="0" smtClean="0">
                <a:solidFill>
                  <a:schemeClr val="bg1"/>
                </a:solidFill>
              </a:rPr>
              <a:t>vực</a:t>
            </a:r>
            <a:r>
              <a:rPr lang="en-US" sz="2800" dirty="0" smtClean="0">
                <a:solidFill>
                  <a:schemeClr val="bg1"/>
                </a:solidFill>
              </a:rPr>
              <a:t>:</a:t>
            </a:r>
            <a:r>
              <a:rPr lang="vi-VN" sz="2800" dirty="0" smtClean="0">
                <a:solidFill>
                  <a:schemeClr val="bg1"/>
                </a:solidFill>
              </a:rPr>
              <a:t> tài </a:t>
            </a:r>
            <a:r>
              <a:rPr lang="vi-VN" sz="2800" dirty="0">
                <a:solidFill>
                  <a:schemeClr val="bg1"/>
                </a:solidFill>
              </a:rPr>
              <a:t>chính ngân hàng, bán lẻ, vận chuyển hàng hóa, sản xuất, viễn </a:t>
            </a:r>
            <a:r>
              <a:rPr lang="vi-VN" sz="2800" dirty="0" smtClean="0">
                <a:solidFill>
                  <a:schemeClr val="bg1"/>
                </a:solidFill>
              </a:rPr>
              <a:t>thông</a:t>
            </a:r>
            <a:r>
              <a:rPr lang="en-US" sz="2800" dirty="0" smtClean="0">
                <a:solidFill>
                  <a:schemeClr val="bg1"/>
                </a:solidFill>
              </a:rPr>
              <a:t>, </a:t>
            </a:r>
            <a:r>
              <a:rPr lang="en-US" sz="2800" dirty="0" err="1" smtClean="0">
                <a:solidFill>
                  <a:schemeClr val="bg1"/>
                </a:solidFill>
              </a:rPr>
              <a:t>nông</a:t>
            </a:r>
            <a:r>
              <a:rPr lang="en-US" sz="2800" dirty="0" smtClean="0">
                <a:solidFill>
                  <a:schemeClr val="bg1"/>
                </a:solidFill>
              </a:rPr>
              <a:t> </a:t>
            </a:r>
            <a:r>
              <a:rPr lang="en-US" sz="2800" dirty="0" err="1" smtClean="0">
                <a:solidFill>
                  <a:schemeClr val="bg1"/>
                </a:solidFill>
              </a:rPr>
              <a:t>nghiệp</a:t>
            </a:r>
            <a:r>
              <a:rPr lang="en-US" sz="2800" dirty="0" smtClean="0">
                <a:solidFill>
                  <a:schemeClr val="bg1"/>
                </a:solidFill>
              </a:rPr>
              <a:t>, </a:t>
            </a:r>
            <a:r>
              <a:rPr lang="en-US" sz="2800" dirty="0" err="1" smtClean="0">
                <a:solidFill>
                  <a:schemeClr val="bg1"/>
                </a:solidFill>
              </a:rPr>
              <a:t>giáo</a:t>
            </a:r>
            <a:r>
              <a:rPr lang="en-US" sz="2800" dirty="0" smtClean="0">
                <a:solidFill>
                  <a:schemeClr val="bg1"/>
                </a:solidFill>
              </a:rPr>
              <a:t> </a:t>
            </a:r>
            <a:r>
              <a:rPr lang="en-US" sz="2800" dirty="0" err="1" smtClean="0">
                <a:solidFill>
                  <a:schemeClr val="bg1"/>
                </a:solidFill>
              </a:rPr>
              <a:t>dục</a:t>
            </a:r>
            <a:endParaRPr lang="en-US" sz="2800" dirty="0">
              <a:solidFill>
                <a:schemeClr val="bg1"/>
              </a:solidFill>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4604318" y="685798"/>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990121" y="1447800"/>
            <a:ext cx="2619375" cy="1743075"/>
          </a:xfrm>
          <a:prstGeom prst="rect">
            <a:avLst/>
          </a:prstGeom>
        </p:spPr>
      </p:pic>
      <p:pic>
        <p:nvPicPr>
          <p:cNvPr id="5" name="Picture 4"/>
          <p:cNvPicPr>
            <a:picLocks noChangeAspect="1"/>
          </p:cNvPicPr>
          <p:nvPr/>
        </p:nvPicPr>
        <p:blipFill>
          <a:blip r:embed="rId3"/>
          <a:stretch>
            <a:fillRect/>
          </a:stretch>
        </p:blipFill>
        <p:spPr>
          <a:xfrm>
            <a:off x="525155" y="3488631"/>
            <a:ext cx="4195134" cy="2967038"/>
          </a:xfrm>
          <a:prstGeom prst="rect">
            <a:avLst/>
          </a:prstGeom>
        </p:spPr>
      </p:pic>
    </p:spTree>
    <p:extLst>
      <p:ext uri="{BB962C8B-B14F-4D97-AF65-F5344CB8AC3E}">
        <p14:creationId xmlns:p14="http://schemas.microsoft.com/office/powerpoint/2010/main" val="1575785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304801" y="596046"/>
            <a:ext cx="2057399"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TRÍ TUỆ NHÂN TẠO</a:t>
            </a:r>
            <a:endParaRPr lang="en-US" sz="3000" b="1" dirty="0">
              <a:solidFill>
                <a:srgbClr val="E3EBF1"/>
              </a:solidFill>
              <a:latin typeface="UTM Bebas" panose="02040603050506020204" pitchFamily="18" charset="0"/>
            </a:endParaRPr>
          </a:p>
        </p:txBody>
      </p:sp>
      <p:sp>
        <p:nvSpPr>
          <p:cNvPr id="10" name="TextBox 9">
            <a:extLst>
              <a:ext uri="{FF2B5EF4-FFF2-40B4-BE49-F238E27FC236}">
                <a16:creationId xmlns:a16="http://schemas.microsoft.com/office/drawing/2014/main" xmlns="" id="{2D326F97-FBCD-448A-8C3B-BAD6A364A8B2}"/>
              </a:ext>
            </a:extLst>
          </p:cNvPr>
          <p:cNvSpPr txBox="1"/>
          <p:nvPr/>
        </p:nvSpPr>
        <p:spPr>
          <a:xfrm>
            <a:off x="2819400" y="353376"/>
            <a:ext cx="8991600" cy="4832092"/>
          </a:xfrm>
          <a:prstGeom prst="rect">
            <a:avLst/>
          </a:prstGeom>
          <a:noFill/>
        </p:spPr>
        <p:txBody>
          <a:bodyPr wrap="square" lIns="0" rIns="0" rtlCol="0" anchor="t">
            <a:spAutoFit/>
          </a:bodyPr>
          <a:lstStyle/>
          <a:p>
            <a:pPr marL="457200" indent="-457200">
              <a:buFont typeface="Arial" panose="020B0604020202020204" pitchFamily="34" charset="0"/>
              <a:buChar char="•"/>
            </a:pPr>
            <a:r>
              <a:rPr lang="en-US" sz="2800" dirty="0">
                <a:solidFill>
                  <a:schemeClr val="bg1"/>
                </a:solidFill>
              </a:rPr>
              <a:t>Đ</a:t>
            </a:r>
            <a:r>
              <a:rPr lang="vi-VN" sz="2800" dirty="0" smtClean="0">
                <a:solidFill>
                  <a:schemeClr val="bg1"/>
                </a:solidFill>
              </a:rPr>
              <a:t>ó </a:t>
            </a:r>
            <a:r>
              <a:rPr lang="vi-VN" sz="2800" dirty="0">
                <a:solidFill>
                  <a:schemeClr val="bg1"/>
                </a:solidFill>
              </a:rPr>
              <a:t>là trí tuệ của máy móc được tạo ra bởi con người. Trí tuệ này có thể tư duy, suy nghĩ, học hỏi,... như trí tuệ con người. Xử lý dữ liệu ở mức rộng lớn hơn, quy mô hơn, hệ thống, khoa học và nhanh hơn so với con </a:t>
            </a:r>
            <a:r>
              <a:rPr lang="vi-VN" sz="2800" dirty="0" smtClean="0">
                <a:solidFill>
                  <a:schemeClr val="bg1"/>
                </a:solidFill>
              </a:rPr>
              <a:t>ngườ</a:t>
            </a:r>
            <a:r>
              <a:rPr lang="en-US" sz="2800" dirty="0" err="1" smtClean="0">
                <a:solidFill>
                  <a:schemeClr val="bg1"/>
                </a:solidFill>
              </a:rPr>
              <a:t>i</a:t>
            </a:r>
            <a:r>
              <a:rPr lang="en-US" sz="2800" dirty="0" smtClean="0">
                <a:solidFill>
                  <a:schemeClr val="bg1"/>
                </a:solidFill>
              </a:rPr>
              <a:t>.</a:t>
            </a:r>
          </a:p>
          <a:p>
            <a:pPr marL="457200" indent="-457200">
              <a:buFont typeface="Arial" panose="020B0604020202020204" pitchFamily="34" charset="0"/>
              <a:buChar char="•"/>
            </a:pPr>
            <a:r>
              <a:rPr lang="en-US" sz="2800" dirty="0" err="1" smtClean="0">
                <a:solidFill>
                  <a:schemeClr val="bg1"/>
                </a:solidFill>
              </a:rPr>
              <a:t>Ứng</a:t>
            </a:r>
            <a:r>
              <a:rPr lang="en-US" sz="2800" dirty="0" smtClean="0">
                <a:solidFill>
                  <a:schemeClr val="bg1"/>
                </a:solidFill>
              </a:rPr>
              <a:t> </a:t>
            </a:r>
            <a:r>
              <a:rPr lang="en-US" sz="2800" dirty="0" err="1" smtClean="0">
                <a:solidFill>
                  <a:schemeClr val="bg1"/>
                </a:solidFill>
              </a:rPr>
              <a:t>dụng</a:t>
            </a:r>
            <a:r>
              <a:rPr lang="en-US" sz="2800" dirty="0" smtClean="0">
                <a:solidFill>
                  <a:schemeClr val="bg1"/>
                </a:solidFill>
              </a:rPr>
              <a:t> </a:t>
            </a:r>
            <a:r>
              <a:rPr lang="en-US" sz="2800" dirty="0" err="1" smtClean="0">
                <a:solidFill>
                  <a:schemeClr val="bg1"/>
                </a:solidFill>
              </a:rPr>
              <a:t>trong</a:t>
            </a:r>
            <a:r>
              <a:rPr lang="en-US" sz="2800" dirty="0" smtClean="0">
                <a:solidFill>
                  <a:schemeClr val="bg1"/>
                </a:solidFill>
              </a:rPr>
              <a:t> </a:t>
            </a:r>
            <a:r>
              <a:rPr lang="en-US" sz="2800" dirty="0" err="1" smtClean="0">
                <a:solidFill>
                  <a:schemeClr val="bg1"/>
                </a:solidFill>
              </a:rPr>
              <a:t>mọi</a:t>
            </a:r>
            <a:r>
              <a:rPr lang="en-US" sz="2800" dirty="0" smtClean="0">
                <a:solidFill>
                  <a:schemeClr val="bg1"/>
                </a:solidFill>
              </a:rPr>
              <a:t> </a:t>
            </a:r>
            <a:r>
              <a:rPr lang="en-US" sz="2800" dirty="0" err="1" smtClean="0">
                <a:solidFill>
                  <a:schemeClr val="bg1"/>
                </a:solidFill>
              </a:rPr>
              <a:t>lĩnh</a:t>
            </a:r>
            <a:r>
              <a:rPr lang="en-US" sz="2800" dirty="0" smtClean="0">
                <a:solidFill>
                  <a:schemeClr val="bg1"/>
                </a:solidFill>
              </a:rPr>
              <a:t> </a:t>
            </a:r>
            <a:r>
              <a:rPr lang="en-US" sz="2800" dirty="0" err="1" smtClean="0">
                <a:solidFill>
                  <a:schemeClr val="bg1"/>
                </a:solidFill>
              </a:rPr>
              <a:t>vực</a:t>
            </a:r>
            <a:r>
              <a:rPr lang="en-US" sz="2800" dirty="0" smtClean="0">
                <a:solidFill>
                  <a:schemeClr val="bg1"/>
                </a:solidFill>
              </a:rPr>
              <a:t> </a:t>
            </a:r>
            <a:r>
              <a:rPr lang="en-US" sz="2800" dirty="0" err="1" smtClean="0">
                <a:solidFill>
                  <a:schemeClr val="bg1"/>
                </a:solidFill>
              </a:rPr>
              <a:t>đời</a:t>
            </a:r>
            <a:r>
              <a:rPr lang="en-US" sz="2800" dirty="0" smtClean="0">
                <a:solidFill>
                  <a:schemeClr val="bg1"/>
                </a:solidFill>
              </a:rPr>
              <a:t> </a:t>
            </a:r>
            <a:r>
              <a:rPr lang="en-US" sz="2800" dirty="0" err="1" smtClean="0">
                <a:solidFill>
                  <a:schemeClr val="bg1"/>
                </a:solidFill>
              </a:rPr>
              <a:t>sống</a:t>
            </a:r>
            <a:r>
              <a:rPr lang="en-US" sz="2800" dirty="0" smtClean="0">
                <a:solidFill>
                  <a:schemeClr val="bg1"/>
                </a:solidFill>
              </a:rPr>
              <a:t>: y </a:t>
            </a:r>
            <a:r>
              <a:rPr lang="en-US" sz="2800" dirty="0" err="1" smtClean="0">
                <a:solidFill>
                  <a:schemeClr val="bg1"/>
                </a:solidFill>
              </a:rPr>
              <a:t>tế</a:t>
            </a:r>
            <a:r>
              <a:rPr lang="en-US" sz="2800" dirty="0" smtClean="0">
                <a:solidFill>
                  <a:schemeClr val="bg1"/>
                </a:solidFill>
              </a:rPr>
              <a:t>, </a:t>
            </a:r>
            <a:r>
              <a:rPr lang="en-US" sz="2800" dirty="0" err="1" smtClean="0">
                <a:solidFill>
                  <a:schemeClr val="bg1"/>
                </a:solidFill>
              </a:rPr>
              <a:t>giáo</a:t>
            </a:r>
            <a:r>
              <a:rPr lang="en-US" sz="2800" dirty="0" smtClean="0">
                <a:solidFill>
                  <a:schemeClr val="bg1"/>
                </a:solidFill>
              </a:rPr>
              <a:t> </a:t>
            </a:r>
            <a:r>
              <a:rPr lang="en-US" sz="2800" dirty="0" err="1" smtClean="0">
                <a:solidFill>
                  <a:schemeClr val="bg1"/>
                </a:solidFill>
              </a:rPr>
              <a:t>dục</a:t>
            </a:r>
            <a:r>
              <a:rPr lang="en-US" sz="2800" dirty="0" smtClean="0">
                <a:solidFill>
                  <a:schemeClr val="bg1"/>
                </a:solidFill>
              </a:rPr>
              <a:t>, </a:t>
            </a:r>
            <a:r>
              <a:rPr lang="en-US" sz="2800" dirty="0" err="1" smtClean="0">
                <a:solidFill>
                  <a:schemeClr val="bg1"/>
                </a:solidFill>
              </a:rPr>
              <a:t>giao</a:t>
            </a:r>
            <a:r>
              <a:rPr lang="en-US" sz="2800" dirty="0" smtClean="0">
                <a:solidFill>
                  <a:schemeClr val="bg1"/>
                </a:solidFill>
              </a:rPr>
              <a:t> </a:t>
            </a:r>
            <a:r>
              <a:rPr lang="en-US" sz="2800" dirty="0" err="1" smtClean="0">
                <a:solidFill>
                  <a:schemeClr val="bg1"/>
                </a:solidFill>
              </a:rPr>
              <a:t>thông</a:t>
            </a:r>
            <a:r>
              <a:rPr lang="en-US" sz="2800" dirty="0" smtClean="0">
                <a:solidFill>
                  <a:schemeClr val="bg1"/>
                </a:solidFill>
              </a:rPr>
              <a:t>,….</a:t>
            </a:r>
          </a:p>
          <a:p>
            <a:pPr marL="457200" indent="-457200">
              <a:buFont typeface="Arial" panose="020B0604020202020204" pitchFamily="34" charset="0"/>
              <a:buChar char="•"/>
            </a:pPr>
            <a:endParaRPr lang="en-US" sz="2800" dirty="0">
              <a:solidFill>
                <a:schemeClr val="bg1"/>
              </a:solidFill>
            </a:endParaRPr>
          </a:p>
          <a:p>
            <a:r>
              <a:rPr lang="en-US" sz="2800" b="1" dirty="0" smtClean="0">
                <a:solidFill>
                  <a:srgbClr val="FF0000"/>
                </a:solidFill>
              </a:rPr>
              <a:t>			</a:t>
            </a:r>
            <a:r>
              <a:rPr lang="vi-VN" sz="2800" b="1" dirty="0" smtClean="0">
                <a:solidFill>
                  <a:srgbClr val="FF0000"/>
                </a:solidFill>
              </a:rPr>
              <a:t>Trí </a:t>
            </a:r>
            <a:r>
              <a:rPr lang="vi-VN" sz="2800" b="1" dirty="0">
                <a:solidFill>
                  <a:srgbClr val="FF0000"/>
                </a:solidFill>
              </a:rPr>
              <a:t>tuệ nhân tạo mang lại rất nhiều </a:t>
            </a:r>
            <a:r>
              <a:rPr lang="en-US" sz="2800" b="1" dirty="0" smtClean="0">
                <a:solidFill>
                  <a:srgbClr val="FF0000"/>
                </a:solidFill>
              </a:rPr>
              <a:t>			</a:t>
            </a:r>
            <a:r>
              <a:rPr lang="vi-VN" sz="2800" b="1" dirty="0" smtClean="0">
                <a:solidFill>
                  <a:srgbClr val="FF0000"/>
                </a:solidFill>
              </a:rPr>
              <a:t>giá </a:t>
            </a:r>
            <a:r>
              <a:rPr lang="vi-VN" sz="2800" b="1" dirty="0">
                <a:solidFill>
                  <a:srgbClr val="FF0000"/>
                </a:solidFill>
              </a:rPr>
              <a:t>trị cho cuộc sống loài người, </a:t>
            </a:r>
            <a:r>
              <a:rPr lang="en-US" sz="2800" b="1" dirty="0" smtClean="0">
                <a:solidFill>
                  <a:srgbClr val="FF0000"/>
                </a:solidFill>
              </a:rPr>
              <a:t>			</a:t>
            </a:r>
            <a:r>
              <a:rPr lang="vi-VN" sz="2800" b="1" dirty="0" smtClean="0">
                <a:solidFill>
                  <a:srgbClr val="FF0000"/>
                </a:solidFill>
              </a:rPr>
              <a:t>nhưng </a:t>
            </a:r>
            <a:r>
              <a:rPr lang="vi-VN" sz="2800" b="1" dirty="0">
                <a:solidFill>
                  <a:srgbClr val="FF0000"/>
                </a:solidFill>
              </a:rPr>
              <a:t>cũng tiềm ẩn những nguy cơ.</a:t>
            </a:r>
            <a:endParaRPr lang="en-US" sz="2800" dirty="0">
              <a:solidFill>
                <a:srgbClr val="FF0000"/>
              </a:solidFill>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2362200" y="646662"/>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288100" y="3657600"/>
            <a:ext cx="5028104" cy="2841346"/>
          </a:xfrm>
          <a:prstGeom prst="rect">
            <a:avLst/>
          </a:prstGeom>
        </p:spPr>
      </p:pic>
    </p:spTree>
    <p:extLst>
      <p:ext uri="{BB962C8B-B14F-4D97-AF65-F5344CB8AC3E}">
        <p14:creationId xmlns:p14="http://schemas.microsoft.com/office/powerpoint/2010/main" val="1243794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1027747" y="596046"/>
            <a:ext cx="2837289"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THƯƠNG MẠI ĐIỆN TỬ</a:t>
            </a:r>
            <a:endParaRPr lang="en-US" sz="3000" b="1" dirty="0">
              <a:solidFill>
                <a:srgbClr val="E3EBF1"/>
              </a:solidFill>
              <a:latin typeface="UTM Bebas" panose="02040603050506020204" pitchFamily="18" charset="0"/>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4604318" y="685798"/>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Tìm hiểu Thương mại điện tử là ngành gì ? Và làm nghề gì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34673"/>
            <a:ext cx="8382000" cy="5252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46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288100" y="545428"/>
            <a:ext cx="2378900"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NGƯỜI MÁY</a:t>
            </a:r>
            <a:endParaRPr lang="en-US" sz="3000" b="1" dirty="0">
              <a:solidFill>
                <a:srgbClr val="E3EBF1"/>
              </a:solidFill>
              <a:latin typeface="UTM Bebas" panose="02040603050506020204" pitchFamily="18" charset="0"/>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2584432" y="563173"/>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 Tin mới nhất | Robot Sophia - Người máy đầu tiên được cấp quyền công dân  đến Việt Nam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0600" y="4914731"/>
            <a:ext cx="3251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rí Nhân - Chàng trai robot &amp;quot;made in vietnam&amp;quot; | VTV4 - YouTub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953000"/>
            <a:ext cx="3211002" cy="18061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obot phẫu thuật là gì? Xu hướng robot phẫu thuật trong y tế"/>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914731"/>
            <a:ext cx="3079212" cy="178080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obot hút bụi và lau nhà Rapido RR6 cao cấp giá tốt nhấ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2133600"/>
            <a:ext cx="2296332" cy="22963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3733800" y="304800"/>
            <a:ext cx="8004742" cy="4505334"/>
          </a:xfrm>
          <a:prstGeom prst="rect">
            <a:avLst/>
          </a:prstGeom>
        </p:spPr>
      </p:pic>
    </p:spTree>
    <p:extLst>
      <p:ext uri="{BB962C8B-B14F-4D97-AF65-F5344CB8AC3E}">
        <p14:creationId xmlns:p14="http://schemas.microsoft.com/office/powerpoint/2010/main" val="493115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288100" y="545428"/>
            <a:ext cx="2378900"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CÔNG NGHỆ TÀI CHÍNH</a:t>
            </a:r>
            <a:endParaRPr lang="en-US" sz="3000" b="1" dirty="0">
              <a:solidFill>
                <a:srgbClr val="E3EBF1"/>
              </a:solidFill>
              <a:latin typeface="UTM Bebas" panose="02040603050506020204" pitchFamily="18" charset="0"/>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2584432" y="563173"/>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683701" y="1981200"/>
            <a:ext cx="8661400" cy="4401205"/>
          </a:xfrm>
          <a:prstGeom prst="rect">
            <a:avLst/>
          </a:prstGeom>
        </p:spPr>
        <p:txBody>
          <a:bodyPr wrap="square">
            <a:spAutoFit/>
          </a:bodyPr>
          <a:lstStyle/>
          <a:p>
            <a:pPr algn="just"/>
            <a:r>
              <a:rPr lang="vi-VN" sz="2800" b="1" dirty="0" smtClean="0">
                <a:solidFill>
                  <a:schemeClr val="bg1"/>
                </a:solidFill>
              </a:rPr>
              <a:t>Fintech</a:t>
            </a:r>
            <a:r>
              <a:rPr lang="vi-VN" sz="2800" dirty="0" smtClean="0">
                <a:solidFill>
                  <a:schemeClr val="bg1"/>
                </a:solidFill>
              </a:rPr>
              <a:t> “</a:t>
            </a:r>
            <a:r>
              <a:rPr lang="en-US" sz="2800" dirty="0" smtClean="0">
                <a:solidFill>
                  <a:schemeClr val="bg1"/>
                </a:solidFill>
              </a:rPr>
              <a:t>F</a:t>
            </a:r>
            <a:r>
              <a:rPr lang="vi-VN" sz="2800" dirty="0" smtClean="0">
                <a:solidFill>
                  <a:schemeClr val="bg1"/>
                </a:solidFill>
              </a:rPr>
              <a:t>inancial </a:t>
            </a:r>
            <a:r>
              <a:rPr lang="en-US" sz="2800" dirty="0" smtClean="0">
                <a:solidFill>
                  <a:schemeClr val="bg1"/>
                </a:solidFill>
              </a:rPr>
              <a:t>T</a:t>
            </a:r>
            <a:r>
              <a:rPr lang="vi-VN" sz="2800" dirty="0" smtClean="0">
                <a:solidFill>
                  <a:schemeClr val="bg1"/>
                </a:solidFill>
              </a:rPr>
              <a:t>echnology</a:t>
            </a:r>
            <a:r>
              <a:rPr lang="vi-VN" sz="2800" dirty="0">
                <a:solidFill>
                  <a:schemeClr val="bg1"/>
                </a:solidFill>
              </a:rPr>
              <a:t>” công nghệ tài chính. </a:t>
            </a:r>
            <a:r>
              <a:rPr lang="vi-VN" sz="2800" dirty="0" smtClean="0">
                <a:solidFill>
                  <a:schemeClr val="bg1"/>
                </a:solidFill>
              </a:rPr>
              <a:t>là </a:t>
            </a:r>
            <a:r>
              <a:rPr lang="vi-VN" sz="2800" dirty="0">
                <a:solidFill>
                  <a:schemeClr val="bg1"/>
                </a:solidFill>
              </a:rPr>
              <a:t>ứng dụng những cải tiến sáng tạo, thông minh của công nghệ thông tin vào trong các hoạt động dịch vụ tài chính.</a:t>
            </a:r>
            <a:endParaRPr lang="en-US" sz="2800" dirty="0" smtClean="0">
              <a:solidFill>
                <a:schemeClr val="bg1"/>
              </a:solidFill>
              <a:latin typeface="Roboto"/>
            </a:endParaRPr>
          </a:p>
          <a:p>
            <a:pPr algn="just"/>
            <a:r>
              <a:rPr lang="en-US" sz="2800" dirty="0">
                <a:solidFill>
                  <a:schemeClr val="bg1"/>
                </a:solidFill>
                <a:latin typeface="Roboto"/>
              </a:rPr>
              <a:t>F</a:t>
            </a:r>
            <a:r>
              <a:rPr lang="vi-VN" sz="2800" dirty="0" smtClean="0">
                <a:solidFill>
                  <a:schemeClr val="bg1"/>
                </a:solidFill>
                <a:latin typeface="Roboto"/>
              </a:rPr>
              <a:t>intech </a:t>
            </a:r>
            <a:r>
              <a:rPr lang="vi-VN" sz="2800" dirty="0">
                <a:solidFill>
                  <a:schemeClr val="bg1"/>
                </a:solidFill>
                <a:latin typeface="Roboto"/>
              </a:rPr>
              <a:t>chia nhỏ ra </a:t>
            </a:r>
            <a:r>
              <a:rPr lang="vi-VN" sz="2800" dirty="0" smtClean="0">
                <a:solidFill>
                  <a:schemeClr val="bg1"/>
                </a:solidFill>
                <a:latin typeface="Roboto"/>
              </a:rPr>
              <a:t>thành</a:t>
            </a:r>
            <a:r>
              <a:rPr lang="en-US" sz="2800" dirty="0" smtClean="0">
                <a:solidFill>
                  <a:schemeClr val="bg1"/>
                </a:solidFill>
                <a:latin typeface="Roboto"/>
              </a:rPr>
              <a:t>:</a:t>
            </a:r>
            <a:r>
              <a:rPr lang="vi-VN" sz="2800" dirty="0" smtClean="0">
                <a:solidFill>
                  <a:schemeClr val="bg1"/>
                </a:solidFill>
                <a:latin typeface="Roboto"/>
              </a:rPr>
              <a:t> </a:t>
            </a:r>
            <a:r>
              <a:rPr lang="vi-VN" sz="2800" dirty="0">
                <a:solidFill>
                  <a:schemeClr val="bg1"/>
                </a:solidFill>
                <a:latin typeface="Roboto"/>
              </a:rPr>
              <a:t>thanh toán, cho vay, chuyển tiền,  cho vay ngang hàng (peer to peer lending), gọi vốn cộng đồng (Crowdfunding), tư vấn tài chính cá nhân (Personal Finance), tiền tệ số (Crypto Blockchain), công nghệ bảo hiểm (Insurance-Tech), quản trị dữ liệu (Data Management),…</a:t>
            </a:r>
            <a:endParaRPr lang="en-US" sz="2800" dirty="0">
              <a:solidFill>
                <a:schemeClr val="bg1"/>
              </a:solidFill>
            </a:endParaRPr>
          </a:p>
        </p:txBody>
      </p:sp>
    </p:spTree>
    <p:extLst>
      <p:ext uri="{BB962C8B-B14F-4D97-AF65-F5344CB8AC3E}">
        <p14:creationId xmlns:p14="http://schemas.microsoft.com/office/powerpoint/2010/main" val="3317823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288100" y="545428"/>
            <a:ext cx="2378900"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CÔNG NGHỆ TÀI CHÍNH</a:t>
            </a:r>
            <a:endParaRPr lang="en-US" sz="3000" b="1" dirty="0">
              <a:solidFill>
                <a:srgbClr val="E3EBF1"/>
              </a:solidFill>
              <a:latin typeface="UTM Bebas" panose="02040603050506020204" pitchFamily="18" charset="0"/>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2584432" y="563173"/>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business.gov.vn/Portals/0/2021/MOI-NGAY-MOT-DOANH-NGHIEP/moneytap/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19200"/>
            <a:ext cx="975360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134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288100" y="545428"/>
            <a:ext cx="2378900"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CÔNG NGHỆ IN 3D</a:t>
            </a:r>
            <a:endParaRPr lang="en-US" sz="3000" b="1" dirty="0">
              <a:solidFill>
                <a:srgbClr val="E3EBF1"/>
              </a:solidFill>
              <a:latin typeface="UTM Bebas" panose="02040603050506020204" pitchFamily="18" charset="0"/>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2584432" y="563173"/>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288100" y="3886200"/>
            <a:ext cx="5414125" cy="2667000"/>
          </a:xfrm>
          <a:prstGeom prst="rect">
            <a:avLst/>
          </a:prstGeom>
        </p:spPr>
      </p:pic>
      <p:pic>
        <p:nvPicPr>
          <p:cNvPr id="6" name="Picture 5"/>
          <p:cNvPicPr>
            <a:picLocks noChangeAspect="1"/>
          </p:cNvPicPr>
          <p:nvPr/>
        </p:nvPicPr>
        <p:blipFill>
          <a:blip r:embed="rId3"/>
          <a:stretch>
            <a:fillRect/>
          </a:stretch>
        </p:blipFill>
        <p:spPr>
          <a:xfrm>
            <a:off x="5715000" y="304800"/>
            <a:ext cx="6169687" cy="3468925"/>
          </a:xfrm>
          <a:prstGeom prst="rect">
            <a:avLst/>
          </a:prstGeom>
        </p:spPr>
      </p:pic>
    </p:spTree>
    <p:extLst>
      <p:ext uri="{BB962C8B-B14F-4D97-AF65-F5344CB8AC3E}">
        <p14:creationId xmlns:p14="http://schemas.microsoft.com/office/powerpoint/2010/main" val="3112959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288100" y="545428"/>
            <a:ext cx="2378900"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THỰC TẠI ẢO</a:t>
            </a:r>
            <a:endParaRPr lang="en-US" sz="3000" b="1" dirty="0">
              <a:solidFill>
                <a:srgbClr val="E3EBF1"/>
              </a:solidFill>
              <a:latin typeface="UTM Bebas" panose="02040603050506020204" pitchFamily="18" charset="0"/>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2683596" y="545428"/>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https://img.nhandan.com.vn/Files/Images/2020/08/10/222-15970494870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685800"/>
            <a:ext cx="3697111" cy="20796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ehealth.gov.vn/page/include/content/files/LCT/8-2-2017_phi%20co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31937"/>
            <a:ext cx="60960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Ứng dụng công nghệ “thực tại ảo” trong lĩnh vực giáo dục, đào tạ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214687"/>
            <a:ext cx="3697111" cy="231069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ọc lái xe ô tô bằng mô hình thực tế ảo - Đào tạo lái xe Hà Nộ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589" y="4308808"/>
            <a:ext cx="4117622" cy="231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275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288100" y="545428"/>
            <a:ext cx="3369500"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KINH TẾ CHIA SẺ</a:t>
            </a:r>
            <a:endParaRPr lang="en-US" sz="3000" b="1" dirty="0">
              <a:solidFill>
                <a:srgbClr val="E3EBF1"/>
              </a:solidFill>
              <a:latin typeface="UTM Bebas" panose="02040603050506020204" pitchFamily="18" charset="0"/>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3810000" y="525595"/>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Vietnam PM okays plan to promote sharing econo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574655"/>
            <a:ext cx="6380694" cy="365145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Kinh tế chia sẻ: Chủ homestay vượt bão mùa dịch: Từ mua nồi lẩu để phục vụ  khách, founder chuyển hướng chơi coin, đầu tư chứng khoá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00" y="3810000"/>
            <a:ext cx="4524959"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39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231565" y="852478"/>
            <a:ext cx="6413138" cy="55399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smtClean="0">
                <a:solidFill>
                  <a:srgbClr val="E3EBF1"/>
                </a:solidFill>
                <a:latin typeface="UTM Bebas" panose="02040603050506020204" pitchFamily="18" charset="0"/>
              </a:rPr>
              <a:t>NỘI DUNG</a:t>
            </a:r>
            <a:endParaRPr lang="en-US" sz="3000" b="1" dirty="0">
              <a:solidFill>
                <a:srgbClr val="E3EBF1"/>
              </a:solidFill>
              <a:latin typeface="UTM Bebas" panose="02040603050506020204" pitchFamily="18" charset="0"/>
            </a:endParaRPr>
          </a:p>
        </p:txBody>
      </p:sp>
      <p:sp>
        <p:nvSpPr>
          <p:cNvPr id="23" name="TextBox 22">
            <a:extLst>
              <a:ext uri="{FF2B5EF4-FFF2-40B4-BE49-F238E27FC236}">
                <a16:creationId xmlns:a16="http://schemas.microsoft.com/office/drawing/2014/main" xmlns="" id="{8A11E830-51D6-4BE1-A500-33AC464762FA}"/>
              </a:ext>
            </a:extLst>
          </p:cNvPr>
          <p:cNvSpPr txBox="1"/>
          <p:nvPr/>
        </p:nvSpPr>
        <p:spPr>
          <a:xfrm>
            <a:off x="1009062" y="1724219"/>
            <a:ext cx="9887538" cy="553998"/>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r>
              <a:rPr lang="en-US" sz="3000" b="1" noProof="1" smtClean="0">
                <a:solidFill>
                  <a:srgbClr val="E3EBF1"/>
                </a:solidFill>
                <a:latin typeface="UTM Bebas" panose="02040603050506020204" pitchFamily="18" charset="0"/>
              </a:rPr>
              <a:t>1. Chuyển đổi số, khái niệm và các xu hướng công nghệ</a:t>
            </a:r>
            <a:endParaRPr lang="en-US" sz="3000" b="1" noProof="1">
              <a:solidFill>
                <a:srgbClr val="E3EBF1"/>
              </a:solidFill>
              <a:latin typeface="UTM Bebas" panose="02040603050506020204" pitchFamily="18" charset="0"/>
            </a:endParaRPr>
          </a:p>
        </p:txBody>
      </p:sp>
      <p:sp>
        <p:nvSpPr>
          <p:cNvPr id="16" name="TextBox 15">
            <a:extLst>
              <a:ext uri="{FF2B5EF4-FFF2-40B4-BE49-F238E27FC236}">
                <a16:creationId xmlns:a16="http://schemas.microsoft.com/office/drawing/2014/main" xmlns="" id="{8A11E830-51D6-4BE1-A500-33AC464762FA}"/>
              </a:ext>
            </a:extLst>
          </p:cNvPr>
          <p:cNvSpPr txBox="1"/>
          <p:nvPr/>
        </p:nvSpPr>
        <p:spPr>
          <a:xfrm>
            <a:off x="1009062" y="2712422"/>
            <a:ext cx="9887538" cy="553998"/>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r>
              <a:rPr lang="en-US" sz="3000" b="1" noProof="1">
                <a:solidFill>
                  <a:srgbClr val="E3EBF1"/>
                </a:solidFill>
                <a:latin typeface="UTM Bebas" panose="02040603050506020204" pitchFamily="18" charset="0"/>
              </a:rPr>
              <a:t>2</a:t>
            </a:r>
            <a:r>
              <a:rPr lang="en-US" sz="3000" b="1" noProof="1" smtClean="0">
                <a:solidFill>
                  <a:srgbClr val="E3EBF1"/>
                </a:solidFill>
                <a:latin typeface="UTM Bebas" panose="02040603050506020204" pitchFamily="18" charset="0"/>
              </a:rPr>
              <a:t>. Chuyển đổi số trong các lĩnh vực chính trị, kinh tế, xã hội</a:t>
            </a:r>
          </a:p>
        </p:txBody>
      </p:sp>
      <p:sp>
        <p:nvSpPr>
          <p:cNvPr id="17" name="TextBox 16">
            <a:extLst>
              <a:ext uri="{FF2B5EF4-FFF2-40B4-BE49-F238E27FC236}">
                <a16:creationId xmlns:a16="http://schemas.microsoft.com/office/drawing/2014/main" xmlns="" id="{8A11E830-51D6-4BE1-A500-33AC464762FA}"/>
              </a:ext>
            </a:extLst>
          </p:cNvPr>
          <p:cNvSpPr txBox="1"/>
          <p:nvPr/>
        </p:nvSpPr>
        <p:spPr>
          <a:xfrm>
            <a:off x="1006974" y="3700625"/>
            <a:ext cx="9887538" cy="553998"/>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r>
              <a:rPr lang="en-US" sz="3000" b="1" noProof="1" smtClean="0">
                <a:solidFill>
                  <a:srgbClr val="E3EBF1"/>
                </a:solidFill>
                <a:latin typeface="UTM Bebas" panose="02040603050506020204" pitchFamily="18" charset="0"/>
              </a:rPr>
              <a:t>3. Lộ trình và các giải pháp triển khai</a:t>
            </a:r>
          </a:p>
        </p:txBody>
      </p:sp>
    </p:spTree>
    <p:extLst>
      <p:ext uri="{BB962C8B-B14F-4D97-AF65-F5344CB8AC3E}">
        <p14:creationId xmlns:p14="http://schemas.microsoft.com/office/powerpoint/2010/main" val="387747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C607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9965826-5EA6-4F03-866E-39F35848B601}"/>
              </a:ext>
            </a:extLst>
          </p:cNvPr>
          <p:cNvSpPr txBox="1"/>
          <p:nvPr/>
        </p:nvSpPr>
        <p:spPr>
          <a:xfrm>
            <a:off x="288100" y="545428"/>
            <a:ext cx="3369500"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000" b="1" dirty="0" err="1" smtClean="0">
                <a:solidFill>
                  <a:srgbClr val="E3EBF1"/>
                </a:solidFill>
                <a:latin typeface="UTM Bebas" panose="02040603050506020204" pitchFamily="18" charset="0"/>
              </a:rPr>
              <a:t>IoT</a:t>
            </a:r>
            <a:r>
              <a:rPr lang="en-US" sz="3000" b="1" dirty="0" smtClean="0">
                <a:solidFill>
                  <a:srgbClr val="E3EBF1"/>
                </a:solidFill>
                <a:latin typeface="UTM Bebas" panose="02040603050506020204" pitchFamily="18" charset="0"/>
              </a:rPr>
              <a:t> Internet </a:t>
            </a:r>
            <a:r>
              <a:rPr lang="en-US" sz="3000" b="1" dirty="0" err="1" smtClean="0">
                <a:solidFill>
                  <a:srgbClr val="E3EBF1"/>
                </a:solidFill>
                <a:latin typeface="UTM Bebas" panose="02040603050506020204" pitchFamily="18" charset="0"/>
              </a:rPr>
              <a:t>kết</a:t>
            </a:r>
            <a:r>
              <a:rPr lang="en-US" sz="3000" b="1" dirty="0" smtClean="0">
                <a:solidFill>
                  <a:srgbClr val="E3EBF1"/>
                </a:solidFill>
                <a:latin typeface="UTM Bebas" panose="02040603050506020204" pitchFamily="18" charset="0"/>
              </a:rPr>
              <a:t> </a:t>
            </a:r>
            <a:r>
              <a:rPr lang="en-US" sz="3000" b="1" dirty="0" err="1" smtClean="0">
                <a:solidFill>
                  <a:srgbClr val="E3EBF1"/>
                </a:solidFill>
                <a:latin typeface="UTM Bebas" panose="02040603050506020204" pitchFamily="18" charset="0"/>
              </a:rPr>
              <a:t>nối</a:t>
            </a:r>
            <a:r>
              <a:rPr lang="en-US" sz="3000" b="1" dirty="0" smtClean="0">
                <a:solidFill>
                  <a:srgbClr val="E3EBF1"/>
                </a:solidFill>
                <a:latin typeface="UTM Bebas" panose="02040603050506020204" pitchFamily="18" charset="0"/>
              </a:rPr>
              <a:t> </a:t>
            </a:r>
            <a:r>
              <a:rPr lang="en-US" sz="3000" b="1" dirty="0" err="1" smtClean="0">
                <a:solidFill>
                  <a:srgbClr val="E3EBF1"/>
                </a:solidFill>
                <a:latin typeface="UTM Bebas" panose="02040603050506020204" pitchFamily="18" charset="0"/>
              </a:rPr>
              <a:t>vạn</a:t>
            </a:r>
            <a:r>
              <a:rPr lang="en-US" sz="3000" b="1" dirty="0" smtClean="0">
                <a:solidFill>
                  <a:srgbClr val="E3EBF1"/>
                </a:solidFill>
                <a:latin typeface="UTM Bebas" panose="02040603050506020204" pitchFamily="18" charset="0"/>
              </a:rPr>
              <a:t> </a:t>
            </a:r>
            <a:r>
              <a:rPr lang="en-US" sz="3000" b="1" dirty="0" err="1" smtClean="0">
                <a:solidFill>
                  <a:srgbClr val="E3EBF1"/>
                </a:solidFill>
                <a:latin typeface="UTM Bebas" panose="02040603050506020204" pitchFamily="18" charset="0"/>
              </a:rPr>
              <a:t>vật</a:t>
            </a:r>
            <a:r>
              <a:rPr lang="en-US" sz="3000" b="1" dirty="0" smtClean="0">
                <a:solidFill>
                  <a:srgbClr val="E3EBF1"/>
                </a:solidFill>
                <a:latin typeface="UTM Bebas" panose="02040603050506020204" pitchFamily="18" charset="0"/>
              </a:rPr>
              <a:t> </a:t>
            </a:r>
            <a:endParaRPr lang="en-US" sz="3000" b="1" dirty="0">
              <a:solidFill>
                <a:srgbClr val="E3EBF1"/>
              </a:solidFill>
              <a:latin typeface="UTM Bebas" panose="02040603050506020204" pitchFamily="18" charset="0"/>
            </a:endParaRPr>
          </a:p>
        </p:txBody>
      </p:sp>
      <p:sp>
        <p:nvSpPr>
          <p:cNvPr id="9" name="Rectangle 8">
            <a:extLst>
              <a:ext uri="{FF2B5EF4-FFF2-40B4-BE49-F238E27FC236}">
                <a16:creationId xmlns:a16="http://schemas.microsoft.com/office/drawing/2014/main" xmlns="" id="{F0FD3B80-4215-4CF6-A5F7-975D2DA4AC91}"/>
              </a:ext>
            </a:extLst>
          </p:cNvPr>
          <p:cNvSpPr/>
          <p:nvPr/>
        </p:nvSpPr>
        <p:spPr>
          <a:xfrm>
            <a:off x="3810000" y="525595"/>
            <a:ext cx="82568" cy="914429"/>
          </a:xfrm>
          <a:prstGeom prst="rect">
            <a:avLst/>
          </a:prstGeom>
          <a:solidFill>
            <a:srgbClr val="E3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019800" y="521674"/>
            <a:ext cx="5791200" cy="3539430"/>
          </a:xfrm>
          <a:prstGeom prst="rect">
            <a:avLst/>
          </a:prstGeom>
        </p:spPr>
        <p:txBody>
          <a:bodyPr wrap="square">
            <a:spAutoFit/>
          </a:bodyPr>
          <a:lstStyle/>
          <a:p>
            <a:pPr algn="just"/>
            <a:r>
              <a:rPr lang="vi-VN" sz="2800" dirty="0">
                <a:solidFill>
                  <a:schemeClr val="bg1"/>
                </a:solidFill>
                <a:latin typeface="SFUIText"/>
              </a:rPr>
              <a:t>Internet of Things, hay IoT, internet vạn vật là đề cập đến hàng tỷ thiết bị vật lý trên khắp thế giới hiện được kết nối với internet, thu thập và chia sẻ dữ liệu. Nhờ bộ xử lý giá rẻ và mạng không dây, có thể biến mọi thứ, từ viên thuốc sang máy bay, thành một phần của IoT</a:t>
            </a:r>
            <a:endParaRPr lang="en-US" sz="2800" dirty="0">
              <a:solidFill>
                <a:schemeClr val="bg1"/>
              </a:solidFill>
            </a:endParaRPr>
          </a:p>
        </p:txBody>
      </p:sp>
      <p:pic>
        <p:nvPicPr>
          <p:cNvPr id="11266" name="Picture 2" descr="Mô hình ngôi nhà thông minh hiệu quả và những mẫu thiết kế nổi bậ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5718573"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0" y="4267200"/>
            <a:ext cx="5715000" cy="2246769"/>
          </a:xfrm>
          <a:prstGeom prst="rect">
            <a:avLst/>
          </a:prstGeom>
        </p:spPr>
        <p:txBody>
          <a:bodyPr wrap="square">
            <a:spAutoFit/>
          </a:bodyPr>
          <a:lstStyle/>
          <a:p>
            <a:pPr algn="just"/>
            <a:r>
              <a:rPr lang="vi-VN" sz="2800" dirty="0">
                <a:solidFill>
                  <a:schemeClr val="bg1"/>
                </a:solidFill>
                <a:latin typeface="SFUIText"/>
              </a:rPr>
              <a:t>IoT sẽ tạo ra nhiều dữ liệu nhất. Nếu </a:t>
            </a:r>
            <a:r>
              <a:rPr lang="vi-VN" sz="2800" dirty="0" smtClean="0">
                <a:solidFill>
                  <a:schemeClr val="bg1"/>
                </a:solidFill>
                <a:latin typeface="SFUIText"/>
              </a:rPr>
              <a:t>coi </a:t>
            </a:r>
            <a:r>
              <a:rPr lang="vi-VN" sz="2800" dirty="0">
                <a:solidFill>
                  <a:schemeClr val="bg1"/>
                </a:solidFill>
                <a:latin typeface="SFUIText"/>
              </a:rPr>
              <a:t>dữ liệu là dầu mỏ thì IoT chính là các mỏ dầu với trữ lượng vô cùng lớn. Khai thác dữ liệu này sẽ tạo ra các giá trị mới. </a:t>
            </a:r>
            <a:endParaRPr lang="en-US" sz="2800" dirty="0">
              <a:solidFill>
                <a:schemeClr val="bg1"/>
              </a:solidFill>
              <a:latin typeface="SFUIText"/>
            </a:endParaRPr>
          </a:p>
        </p:txBody>
      </p:sp>
    </p:spTree>
    <p:extLst>
      <p:ext uri="{BB962C8B-B14F-4D97-AF65-F5344CB8AC3E}">
        <p14:creationId xmlns:p14="http://schemas.microsoft.com/office/powerpoint/2010/main" val="2547805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THẾ CÒN CHUYỂN ĐỔI SỐ LÀ GÌ?</a:t>
            </a:r>
            <a:endParaRPr lang="en-US" sz="3500" b="1" dirty="0">
              <a:solidFill>
                <a:srgbClr val="E3EBF1"/>
              </a:solidFill>
              <a:latin typeface="UTM Bebas" panose="02040603050506020204" pitchFamily="18" charset="0"/>
            </a:endParaRPr>
          </a:p>
        </p:txBody>
      </p:sp>
      <p:sp>
        <p:nvSpPr>
          <p:cNvPr id="2" name="Rectangle 1"/>
          <p:cNvSpPr/>
          <p:nvPr/>
        </p:nvSpPr>
        <p:spPr>
          <a:xfrm>
            <a:off x="762000" y="16002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760956" y="1752600"/>
            <a:ext cx="10515600" cy="4468530"/>
          </a:xfrm>
          <a:prstGeom prst="rect">
            <a:avLst/>
          </a:prstGeom>
        </p:spPr>
      </p:pic>
    </p:spTree>
    <p:extLst>
      <p:ext uri="{BB962C8B-B14F-4D97-AF65-F5344CB8AC3E}">
        <p14:creationId xmlns:p14="http://schemas.microsoft.com/office/powerpoint/2010/main" val="1433816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THẾ CÒN CHUYỂN ĐỔI SỐ LÀ GÌ?</a:t>
            </a:r>
            <a:endParaRPr lang="en-US" sz="3500" b="1" dirty="0">
              <a:solidFill>
                <a:srgbClr val="E3EBF1"/>
              </a:solidFill>
              <a:latin typeface="UTM Bebas" panose="02040603050506020204" pitchFamily="18" charset="0"/>
            </a:endParaRPr>
          </a:p>
        </p:txBody>
      </p:sp>
      <p:sp>
        <p:nvSpPr>
          <p:cNvPr id="2" name="Rectangle 1"/>
          <p:cNvSpPr/>
          <p:nvPr/>
        </p:nvSpPr>
        <p:spPr>
          <a:xfrm>
            <a:off x="762000" y="16002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026" name="Picture 2" descr="Không có mô tả ả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32400"/>
            <a:ext cx="9982200" cy="523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182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THẾ CÒN CHUYỂN ĐỔI SỐ LÀ GÌ?</a:t>
            </a:r>
            <a:endParaRPr lang="en-US" sz="3500" b="1" dirty="0">
              <a:solidFill>
                <a:srgbClr val="E3EBF1"/>
              </a:solidFill>
              <a:latin typeface="UTM Bebas" panose="02040603050506020204" pitchFamily="18" charset="0"/>
            </a:endParaRPr>
          </a:p>
        </p:txBody>
      </p:sp>
      <p:sp>
        <p:nvSpPr>
          <p:cNvPr id="2" name="Rectangle 1"/>
          <p:cNvSpPr/>
          <p:nvPr/>
        </p:nvSpPr>
        <p:spPr>
          <a:xfrm>
            <a:off x="762000" y="16002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4" name="Rectangle 3"/>
          <p:cNvSpPr/>
          <p:nvPr/>
        </p:nvSpPr>
        <p:spPr>
          <a:xfrm>
            <a:off x="1219200" y="1599156"/>
            <a:ext cx="9448800" cy="3970318"/>
          </a:xfrm>
          <a:prstGeom prst="rect">
            <a:avLst/>
          </a:prstGeom>
        </p:spPr>
        <p:txBody>
          <a:bodyPr wrap="square">
            <a:spAutoFit/>
          </a:bodyPr>
          <a:lstStyle/>
          <a:p>
            <a:pPr algn="just"/>
            <a:r>
              <a:rPr lang="vi-VN" sz="2800" dirty="0">
                <a:solidFill>
                  <a:schemeClr val="bg1"/>
                </a:solidFill>
                <a:latin typeface="NotoSans"/>
              </a:rPr>
              <a:t>Chuyển đổi số đã diễn ra nhiều năm qua, nhưng chỉ khi xuất hiện các công nghệ của Cách mạng công nghiệp (CMCN) lần thứ 4 thì chuyển đổi số mới thực sự tăng tốc. Chuyển đổi số để tiến tới kinh tế số và xã hội số, và chỉ khi đó mới là môi trường tốt nhất cho đổi mới sáng tạo</a:t>
            </a:r>
            <a:r>
              <a:rPr lang="vi-VN" sz="2800" dirty="0" smtClean="0">
                <a:solidFill>
                  <a:schemeClr val="bg1"/>
                </a:solidFill>
                <a:latin typeface="NotoSans"/>
              </a:rPr>
              <a:t>.</a:t>
            </a:r>
            <a:endParaRPr lang="en-US" sz="2800" dirty="0" smtClean="0">
              <a:solidFill>
                <a:schemeClr val="bg1"/>
              </a:solidFill>
              <a:latin typeface="NotoSans"/>
            </a:endParaRPr>
          </a:p>
          <a:p>
            <a:pPr algn="just"/>
            <a:endParaRPr lang="en-US" sz="2800" dirty="0">
              <a:solidFill>
                <a:schemeClr val="bg1"/>
              </a:solidFill>
              <a:latin typeface="NotoSans"/>
            </a:endParaRPr>
          </a:p>
          <a:p>
            <a:pPr algn="just"/>
            <a:r>
              <a:rPr lang="en-US" sz="2800" dirty="0" smtClean="0">
                <a:solidFill>
                  <a:srgbClr val="FFC000"/>
                </a:solidFill>
                <a:latin typeface="NotoSans"/>
              </a:rPr>
              <a:t>-&gt; </a:t>
            </a:r>
            <a:r>
              <a:rPr lang="en-US" sz="2800" dirty="0" err="1" smtClean="0">
                <a:solidFill>
                  <a:srgbClr val="FFC000"/>
                </a:solidFill>
                <a:latin typeface="NotoSans"/>
              </a:rPr>
              <a:t>Chuyển</a:t>
            </a:r>
            <a:r>
              <a:rPr lang="en-US" sz="2800" dirty="0" smtClean="0">
                <a:solidFill>
                  <a:srgbClr val="FFC000"/>
                </a:solidFill>
                <a:latin typeface="NotoSans"/>
              </a:rPr>
              <a:t> </a:t>
            </a:r>
            <a:r>
              <a:rPr lang="en-US" sz="2800" dirty="0" err="1" smtClean="0">
                <a:solidFill>
                  <a:srgbClr val="FFC000"/>
                </a:solidFill>
                <a:latin typeface="NotoSans"/>
              </a:rPr>
              <a:t>đổi</a:t>
            </a:r>
            <a:r>
              <a:rPr lang="en-US" sz="2800" dirty="0" smtClean="0">
                <a:solidFill>
                  <a:srgbClr val="FFC000"/>
                </a:solidFill>
                <a:latin typeface="NotoSans"/>
              </a:rPr>
              <a:t> </a:t>
            </a:r>
            <a:r>
              <a:rPr lang="en-US" sz="2800" dirty="0" err="1" smtClean="0">
                <a:solidFill>
                  <a:srgbClr val="FFC000"/>
                </a:solidFill>
                <a:latin typeface="NotoSans"/>
              </a:rPr>
              <a:t>số</a:t>
            </a:r>
            <a:r>
              <a:rPr lang="en-US" sz="2800" dirty="0" smtClean="0">
                <a:solidFill>
                  <a:srgbClr val="FFC000"/>
                </a:solidFill>
                <a:latin typeface="NotoSans"/>
              </a:rPr>
              <a:t> </a:t>
            </a:r>
            <a:r>
              <a:rPr lang="en-US" sz="2800" dirty="0" err="1" smtClean="0">
                <a:solidFill>
                  <a:srgbClr val="FFC000"/>
                </a:solidFill>
                <a:latin typeface="NotoSans"/>
              </a:rPr>
              <a:t>là</a:t>
            </a:r>
            <a:r>
              <a:rPr lang="en-US" sz="2800" dirty="0" smtClean="0">
                <a:solidFill>
                  <a:srgbClr val="FFC000"/>
                </a:solidFill>
                <a:latin typeface="NotoSans"/>
              </a:rPr>
              <a:t> </a:t>
            </a:r>
            <a:r>
              <a:rPr lang="en-US" sz="2800" dirty="0" err="1" smtClean="0">
                <a:solidFill>
                  <a:srgbClr val="FFC000"/>
                </a:solidFill>
                <a:latin typeface="NotoSans"/>
              </a:rPr>
              <a:t>cốt</a:t>
            </a:r>
            <a:r>
              <a:rPr lang="en-US" sz="2800" dirty="0" smtClean="0">
                <a:solidFill>
                  <a:srgbClr val="FFC000"/>
                </a:solidFill>
                <a:latin typeface="NotoSans"/>
              </a:rPr>
              <a:t> </a:t>
            </a:r>
            <a:r>
              <a:rPr lang="en-US" sz="2800" dirty="0" err="1" smtClean="0">
                <a:solidFill>
                  <a:srgbClr val="FFC000"/>
                </a:solidFill>
                <a:latin typeface="NotoSans"/>
              </a:rPr>
              <a:t>lõi</a:t>
            </a:r>
            <a:r>
              <a:rPr lang="en-US" sz="2800" dirty="0" smtClean="0">
                <a:solidFill>
                  <a:srgbClr val="FFC000"/>
                </a:solidFill>
                <a:latin typeface="NotoSans"/>
              </a:rPr>
              <a:t> </a:t>
            </a:r>
            <a:r>
              <a:rPr lang="en-US" sz="2800" dirty="0" err="1" smtClean="0">
                <a:solidFill>
                  <a:srgbClr val="FFC000"/>
                </a:solidFill>
                <a:latin typeface="NotoSans"/>
              </a:rPr>
              <a:t>của</a:t>
            </a:r>
            <a:r>
              <a:rPr lang="en-US" sz="2800" dirty="0" smtClean="0">
                <a:solidFill>
                  <a:srgbClr val="FFC000"/>
                </a:solidFill>
                <a:latin typeface="NotoSans"/>
              </a:rPr>
              <a:t> </a:t>
            </a:r>
            <a:r>
              <a:rPr lang="en-US" sz="2800" dirty="0" err="1" smtClean="0">
                <a:solidFill>
                  <a:srgbClr val="FFC000"/>
                </a:solidFill>
                <a:latin typeface="NotoSans"/>
              </a:rPr>
              <a:t>Cách</a:t>
            </a:r>
            <a:r>
              <a:rPr lang="en-US" sz="2800" dirty="0" smtClean="0">
                <a:solidFill>
                  <a:srgbClr val="FFC000"/>
                </a:solidFill>
                <a:latin typeface="NotoSans"/>
              </a:rPr>
              <a:t> </a:t>
            </a:r>
            <a:r>
              <a:rPr lang="en-US" sz="2800" dirty="0" err="1" smtClean="0">
                <a:solidFill>
                  <a:srgbClr val="FFC000"/>
                </a:solidFill>
                <a:latin typeface="NotoSans"/>
              </a:rPr>
              <a:t>mạng</a:t>
            </a:r>
            <a:r>
              <a:rPr lang="en-US" sz="2800" dirty="0" smtClean="0">
                <a:solidFill>
                  <a:srgbClr val="FFC000"/>
                </a:solidFill>
                <a:latin typeface="NotoSans"/>
              </a:rPr>
              <a:t> </a:t>
            </a:r>
            <a:r>
              <a:rPr lang="en-US" sz="2800" dirty="0" err="1" smtClean="0">
                <a:solidFill>
                  <a:srgbClr val="FFC000"/>
                </a:solidFill>
                <a:latin typeface="NotoSans"/>
              </a:rPr>
              <a:t>công</a:t>
            </a:r>
            <a:r>
              <a:rPr lang="en-US" sz="2800" dirty="0" smtClean="0">
                <a:solidFill>
                  <a:srgbClr val="FFC000"/>
                </a:solidFill>
                <a:latin typeface="NotoSans"/>
              </a:rPr>
              <a:t> </a:t>
            </a:r>
            <a:r>
              <a:rPr lang="en-US" sz="2800" dirty="0" err="1" smtClean="0">
                <a:solidFill>
                  <a:srgbClr val="FFC000"/>
                </a:solidFill>
                <a:latin typeface="NotoSans"/>
              </a:rPr>
              <a:t>nghiệp</a:t>
            </a:r>
            <a:r>
              <a:rPr lang="en-US" sz="2800" dirty="0" smtClean="0">
                <a:solidFill>
                  <a:srgbClr val="FFC000"/>
                </a:solidFill>
                <a:latin typeface="NotoSans"/>
              </a:rPr>
              <a:t> </a:t>
            </a:r>
            <a:r>
              <a:rPr lang="en-US" sz="2800" dirty="0" err="1" smtClean="0">
                <a:solidFill>
                  <a:srgbClr val="FFC000"/>
                </a:solidFill>
                <a:latin typeface="NotoSans"/>
              </a:rPr>
              <a:t>lần</a:t>
            </a:r>
            <a:r>
              <a:rPr lang="en-US" sz="2800" dirty="0" smtClean="0">
                <a:solidFill>
                  <a:srgbClr val="FFC000"/>
                </a:solidFill>
                <a:latin typeface="NotoSans"/>
              </a:rPr>
              <a:t> </a:t>
            </a:r>
            <a:r>
              <a:rPr lang="en-US" sz="2800" dirty="0" err="1" smtClean="0">
                <a:solidFill>
                  <a:srgbClr val="FFC000"/>
                </a:solidFill>
                <a:latin typeface="NotoSans"/>
              </a:rPr>
              <a:t>thứ</a:t>
            </a:r>
            <a:r>
              <a:rPr lang="en-US" sz="2800" dirty="0" smtClean="0">
                <a:solidFill>
                  <a:srgbClr val="FFC000"/>
                </a:solidFill>
                <a:latin typeface="NotoSans"/>
              </a:rPr>
              <a:t> 4 </a:t>
            </a:r>
            <a:r>
              <a:rPr lang="en-US" sz="2800" dirty="0" err="1" smtClean="0">
                <a:solidFill>
                  <a:srgbClr val="FFC000"/>
                </a:solidFill>
                <a:latin typeface="NotoSans"/>
              </a:rPr>
              <a:t>và</a:t>
            </a:r>
            <a:r>
              <a:rPr lang="en-US" sz="2800" dirty="0" smtClean="0">
                <a:solidFill>
                  <a:srgbClr val="FFC000"/>
                </a:solidFill>
                <a:latin typeface="NotoSans"/>
              </a:rPr>
              <a:t> </a:t>
            </a:r>
            <a:r>
              <a:rPr lang="en-US" sz="2800" dirty="0" err="1" smtClean="0">
                <a:solidFill>
                  <a:srgbClr val="FFC000"/>
                </a:solidFill>
                <a:latin typeface="NotoSans"/>
              </a:rPr>
              <a:t>các</a:t>
            </a:r>
            <a:r>
              <a:rPr lang="en-US" sz="2800" dirty="0" smtClean="0">
                <a:solidFill>
                  <a:srgbClr val="FFC000"/>
                </a:solidFill>
                <a:latin typeface="NotoSans"/>
              </a:rPr>
              <a:t> </a:t>
            </a:r>
            <a:r>
              <a:rPr lang="en-US" sz="2800" dirty="0" err="1" smtClean="0">
                <a:solidFill>
                  <a:srgbClr val="FFC000"/>
                </a:solidFill>
                <a:latin typeface="NotoSans"/>
              </a:rPr>
              <a:t>công</a:t>
            </a:r>
            <a:r>
              <a:rPr lang="en-US" sz="2800" dirty="0" smtClean="0">
                <a:solidFill>
                  <a:srgbClr val="FFC000"/>
                </a:solidFill>
                <a:latin typeface="NotoSans"/>
              </a:rPr>
              <a:t> </a:t>
            </a:r>
            <a:r>
              <a:rPr lang="en-US" sz="2800" dirty="0" err="1" smtClean="0">
                <a:solidFill>
                  <a:srgbClr val="FFC000"/>
                </a:solidFill>
                <a:latin typeface="NotoSans"/>
              </a:rPr>
              <a:t>nghệ</a:t>
            </a:r>
            <a:r>
              <a:rPr lang="en-US" sz="2800" dirty="0" smtClean="0">
                <a:solidFill>
                  <a:srgbClr val="FFC000"/>
                </a:solidFill>
                <a:latin typeface="NotoSans"/>
              </a:rPr>
              <a:t> </a:t>
            </a:r>
            <a:r>
              <a:rPr lang="en-US" sz="2800" dirty="0" err="1" smtClean="0">
                <a:solidFill>
                  <a:srgbClr val="FFC000"/>
                </a:solidFill>
                <a:latin typeface="NotoSans"/>
              </a:rPr>
              <a:t>công</a:t>
            </a:r>
            <a:r>
              <a:rPr lang="en-US" sz="2800" dirty="0" smtClean="0">
                <a:solidFill>
                  <a:srgbClr val="FFC000"/>
                </a:solidFill>
                <a:latin typeface="NotoSans"/>
              </a:rPr>
              <a:t> </a:t>
            </a:r>
            <a:r>
              <a:rPr lang="en-US" sz="2800" dirty="0" err="1" smtClean="0">
                <a:solidFill>
                  <a:srgbClr val="FFC000"/>
                </a:solidFill>
                <a:latin typeface="NotoSans"/>
              </a:rPr>
              <a:t>nghiệp</a:t>
            </a:r>
            <a:r>
              <a:rPr lang="en-US" sz="2800" dirty="0" smtClean="0">
                <a:solidFill>
                  <a:srgbClr val="FFC000"/>
                </a:solidFill>
                <a:latin typeface="NotoSans"/>
              </a:rPr>
              <a:t> 4.0 </a:t>
            </a:r>
            <a:r>
              <a:rPr lang="en-US" sz="2800" dirty="0" err="1" smtClean="0">
                <a:solidFill>
                  <a:srgbClr val="FFC000"/>
                </a:solidFill>
                <a:latin typeface="NotoSans"/>
              </a:rPr>
              <a:t>là</a:t>
            </a:r>
            <a:r>
              <a:rPr lang="en-US" sz="2800" dirty="0" smtClean="0">
                <a:solidFill>
                  <a:srgbClr val="FFC000"/>
                </a:solidFill>
                <a:latin typeface="NotoSans"/>
              </a:rPr>
              <a:t> </a:t>
            </a:r>
            <a:r>
              <a:rPr lang="en-US" sz="2800" dirty="0" err="1" smtClean="0">
                <a:solidFill>
                  <a:srgbClr val="FFC000"/>
                </a:solidFill>
                <a:latin typeface="NotoSans"/>
              </a:rPr>
              <a:t>nền</a:t>
            </a:r>
            <a:r>
              <a:rPr lang="en-US" sz="2800" dirty="0" smtClean="0">
                <a:solidFill>
                  <a:srgbClr val="FFC000"/>
                </a:solidFill>
                <a:latin typeface="NotoSans"/>
              </a:rPr>
              <a:t> </a:t>
            </a:r>
            <a:r>
              <a:rPr lang="en-US" sz="2800" dirty="0" err="1" smtClean="0">
                <a:solidFill>
                  <a:srgbClr val="FFC000"/>
                </a:solidFill>
                <a:latin typeface="NotoSans"/>
              </a:rPr>
              <a:t>tảng</a:t>
            </a:r>
            <a:r>
              <a:rPr lang="en-US" sz="2800" dirty="0" smtClean="0">
                <a:solidFill>
                  <a:srgbClr val="FFC000"/>
                </a:solidFill>
                <a:latin typeface="NotoSans"/>
              </a:rPr>
              <a:t> </a:t>
            </a:r>
            <a:r>
              <a:rPr lang="en-US" sz="2800" dirty="0" err="1" smtClean="0">
                <a:solidFill>
                  <a:srgbClr val="FFC000"/>
                </a:solidFill>
                <a:latin typeface="NotoSans"/>
              </a:rPr>
              <a:t>để</a:t>
            </a:r>
            <a:r>
              <a:rPr lang="en-US" sz="2800" dirty="0" smtClean="0">
                <a:solidFill>
                  <a:srgbClr val="FFC000"/>
                </a:solidFill>
                <a:latin typeface="NotoSans"/>
              </a:rPr>
              <a:t> </a:t>
            </a:r>
            <a:r>
              <a:rPr lang="en-US" sz="2800" dirty="0" err="1" smtClean="0">
                <a:solidFill>
                  <a:srgbClr val="FFC000"/>
                </a:solidFill>
                <a:latin typeface="NotoSans"/>
              </a:rPr>
              <a:t>thực</a:t>
            </a:r>
            <a:r>
              <a:rPr lang="en-US" sz="2800" dirty="0" smtClean="0">
                <a:solidFill>
                  <a:srgbClr val="FFC000"/>
                </a:solidFill>
                <a:latin typeface="NotoSans"/>
              </a:rPr>
              <a:t> </a:t>
            </a:r>
            <a:r>
              <a:rPr lang="en-US" sz="2800" dirty="0" err="1" smtClean="0">
                <a:solidFill>
                  <a:srgbClr val="FFC000"/>
                </a:solidFill>
                <a:latin typeface="NotoSans"/>
              </a:rPr>
              <a:t>hiện</a:t>
            </a:r>
            <a:r>
              <a:rPr lang="en-US" sz="2800" dirty="0" smtClean="0">
                <a:solidFill>
                  <a:srgbClr val="FFC000"/>
                </a:solidFill>
                <a:latin typeface="NotoSans"/>
              </a:rPr>
              <a:t> </a:t>
            </a:r>
            <a:r>
              <a:rPr lang="en-US" sz="2800" dirty="0" err="1" smtClean="0">
                <a:solidFill>
                  <a:srgbClr val="FFC000"/>
                </a:solidFill>
                <a:latin typeface="NotoSans"/>
              </a:rPr>
              <a:t>chuyển</a:t>
            </a:r>
            <a:r>
              <a:rPr lang="en-US" sz="2800" dirty="0" smtClean="0">
                <a:solidFill>
                  <a:srgbClr val="FFC000"/>
                </a:solidFill>
                <a:latin typeface="NotoSans"/>
              </a:rPr>
              <a:t> </a:t>
            </a:r>
            <a:r>
              <a:rPr lang="en-US" sz="2800" dirty="0" err="1" smtClean="0">
                <a:solidFill>
                  <a:srgbClr val="FFC000"/>
                </a:solidFill>
                <a:latin typeface="NotoSans"/>
              </a:rPr>
              <a:t>đổi</a:t>
            </a:r>
            <a:r>
              <a:rPr lang="en-US" sz="2800" dirty="0" smtClean="0">
                <a:solidFill>
                  <a:srgbClr val="FFC000"/>
                </a:solidFill>
                <a:latin typeface="NotoSans"/>
              </a:rPr>
              <a:t> </a:t>
            </a:r>
            <a:r>
              <a:rPr lang="en-US" sz="2800" dirty="0" err="1" smtClean="0">
                <a:solidFill>
                  <a:srgbClr val="FFC000"/>
                </a:solidFill>
                <a:latin typeface="NotoSans"/>
              </a:rPr>
              <a:t>số</a:t>
            </a:r>
            <a:endParaRPr lang="en-US" sz="2800" dirty="0">
              <a:solidFill>
                <a:srgbClr val="FFC000"/>
              </a:solidFill>
            </a:endParaRPr>
          </a:p>
        </p:txBody>
      </p:sp>
    </p:spTree>
    <p:extLst>
      <p:ext uri="{BB962C8B-B14F-4D97-AF65-F5344CB8AC3E}">
        <p14:creationId xmlns:p14="http://schemas.microsoft.com/office/powerpoint/2010/main" val="1529231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THẾ CÒN CHUYỂN ĐỔI SỐ LÀ GÌ?</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4" name="Rectangle 3"/>
          <p:cNvSpPr/>
          <p:nvPr/>
        </p:nvSpPr>
        <p:spPr>
          <a:xfrm>
            <a:off x="685800" y="1011942"/>
            <a:ext cx="10287000" cy="5693866"/>
          </a:xfrm>
          <a:prstGeom prst="rect">
            <a:avLst/>
          </a:prstGeom>
        </p:spPr>
        <p:txBody>
          <a:bodyPr wrap="square">
            <a:spAutoFit/>
          </a:bodyPr>
          <a:lstStyle/>
          <a:p>
            <a:pPr algn="just"/>
            <a:r>
              <a:rPr lang="en-US" sz="2800" dirty="0" smtClean="0">
                <a:solidFill>
                  <a:schemeClr val="bg1"/>
                </a:solidFill>
              </a:rPr>
              <a:t>        </a:t>
            </a:r>
            <a:r>
              <a:rPr lang="vi-VN" sz="2800" dirty="0" smtClean="0">
                <a:solidFill>
                  <a:schemeClr val="bg1"/>
                </a:solidFill>
              </a:rPr>
              <a:t>Khi </a:t>
            </a:r>
            <a:r>
              <a:rPr lang="vi-VN" sz="2800" dirty="0">
                <a:solidFill>
                  <a:schemeClr val="bg1"/>
                </a:solidFill>
              </a:rPr>
              <a:t>nói CĐS là nói đến chính phủ số, kinh tế số và xã hội số. Cách tốt nhất để đánh giá chính quyền số, kinh tế số và xã hội số là xem nó phản ứng như thế nào với những tình huống đặc biệt, thí dụ như covid-19: có nhanh và hiệu quả không?</a:t>
            </a:r>
            <a:endParaRPr lang="en-US" sz="2800" dirty="0">
              <a:solidFill>
                <a:schemeClr val="bg1"/>
              </a:solidFill>
            </a:endParaRPr>
          </a:p>
          <a:p>
            <a:pPr marL="514350" indent="-514350" algn="just">
              <a:buAutoNum type="arabicPeriod"/>
            </a:pPr>
            <a:endParaRPr lang="en-US" sz="2800" dirty="0" smtClean="0">
              <a:solidFill>
                <a:schemeClr val="bg1"/>
              </a:solidFill>
              <a:latin typeface="Arial" panose="020B0604020202020204" pitchFamily="34" charset="0"/>
              <a:cs typeface="Arial" panose="020B0604020202020204" pitchFamily="34" charset="0"/>
            </a:endParaRPr>
          </a:p>
          <a:p>
            <a:pPr marL="514350" indent="-514350" algn="just">
              <a:buAutoNum type="arabicPeriod"/>
            </a:pPr>
            <a:r>
              <a:rPr lang="en-US" sz="2800" dirty="0" err="1" smtClean="0">
                <a:solidFill>
                  <a:schemeClr val="bg1"/>
                </a:solidFill>
                <a:latin typeface="Arial" panose="020B0604020202020204" pitchFamily="34" charset="0"/>
                <a:cs typeface="Arial" panose="020B0604020202020204" pitchFamily="34" charset="0"/>
              </a:rPr>
              <a:t>Covid</a:t>
            </a:r>
            <a:r>
              <a:rPr lang="en-US" sz="2800" dirty="0" smtClean="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thì</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giảm</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tiếp</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xúc</a:t>
            </a:r>
            <a:r>
              <a:rPr lang="en-US" sz="2800" dirty="0">
                <a:solidFill>
                  <a:schemeClr val="bg1"/>
                </a:solidFill>
                <a:latin typeface="Arial" panose="020B0604020202020204" pitchFamily="34" charset="0"/>
                <a:cs typeface="Arial" panose="020B0604020202020204" pitchFamily="34" charset="0"/>
              </a:rPr>
              <a:t> -&gt; </a:t>
            </a:r>
            <a:r>
              <a:rPr lang="en-US" sz="2800" dirty="0" err="1">
                <a:solidFill>
                  <a:schemeClr val="bg1"/>
                </a:solidFill>
                <a:latin typeface="Arial" panose="020B0604020202020204" pitchFamily="34" charset="0"/>
                <a:cs typeface="Arial" panose="020B0604020202020204" pitchFamily="34" charset="0"/>
              </a:rPr>
              <a:t>Chính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quyền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số</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là</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chính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quyền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có</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có</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khả</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năng</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cung</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cấp</a:t>
            </a:r>
            <a:r>
              <a:rPr lang="en-US" sz="2800" dirty="0">
                <a:solidFill>
                  <a:schemeClr val="bg1"/>
                </a:solidFill>
                <a:latin typeface="Arial" panose="020B0604020202020204" pitchFamily="34" charset="0"/>
                <a:cs typeface="Arial" panose="020B0604020202020204" pitchFamily="34" charset="0"/>
              </a:rPr>
              <a:t> 100% </a:t>
            </a:r>
            <a:r>
              <a:rPr lang="en-US" sz="2800" dirty="0" err="1">
                <a:solidFill>
                  <a:schemeClr val="bg1"/>
                </a:solidFill>
                <a:latin typeface="Arial" panose="020B0604020202020204" pitchFamily="34" charset="0"/>
                <a:cs typeface="Arial" panose="020B0604020202020204" pitchFamily="34" charset="0"/>
              </a:rPr>
              <a:t>dịch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vụ</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công</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trực</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tuyến</a:t>
            </a:r>
            <a:r>
              <a:rPr lang="en-US" sz="2800" dirty="0">
                <a:solidFill>
                  <a:schemeClr val="bg1"/>
                </a:solidFill>
                <a:latin typeface="Arial" panose="020B0604020202020204" pitchFamily="34" charset="0"/>
                <a:cs typeface="Arial" panose="020B0604020202020204" pitchFamily="34" charset="0"/>
              </a:rPr>
              <a:t>.</a:t>
            </a:r>
          </a:p>
          <a:p>
            <a:pPr marL="514350" indent="-514350" algn="just">
              <a:buAutoNum type="arabicPeriod"/>
            </a:pPr>
            <a:r>
              <a:rPr lang="vi-VN" sz="2800" dirty="0">
                <a:solidFill>
                  <a:schemeClr val="bg1"/>
                </a:solidFill>
                <a:latin typeface="Arial" panose="020B0604020202020204" pitchFamily="34" charset="0"/>
                <a:cs typeface="Arial" panose="020B0604020202020204" pitchFamily="34" charset="0"/>
              </a:rPr>
              <a:t>Covid thì </a:t>
            </a:r>
            <a:r>
              <a:rPr lang="vi-VN" sz="2800" dirty="0">
                <a:solidFill>
                  <a:schemeClr val="bg1"/>
                </a:solidFill>
              </a:rPr>
              <a:t>không đến siêu thị được</a:t>
            </a:r>
            <a:r>
              <a:rPr lang="en-US" sz="2800" dirty="0">
                <a:solidFill>
                  <a:schemeClr val="bg1"/>
                </a:solidFill>
              </a:rPr>
              <a:t> -&gt; </a:t>
            </a:r>
            <a:r>
              <a:rPr lang="vi-VN" sz="2800" dirty="0">
                <a:solidFill>
                  <a:schemeClr val="bg1"/>
                </a:solidFill>
              </a:rPr>
              <a:t>Kinh tế số là các sàn thương mại điện tử, là giao hàng tận nhà</a:t>
            </a:r>
            <a:r>
              <a:rPr lang="en-US" sz="2800" dirty="0">
                <a:solidFill>
                  <a:schemeClr val="bg1"/>
                </a:solidFill>
              </a:rPr>
              <a:t>.</a:t>
            </a:r>
          </a:p>
          <a:p>
            <a:pPr marL="514350" indent="-514350" algn="just">
              <a:buAutoNum type="arabicPeriod"/>
            </a:pPr>
            <a:r>
              <a:rPr lang="en-US" sz="2800" dirty="0" err="1">
                <a:solidFill>
                  <a:schemeClr val="bg1"/>
                </a:solidFill>
              </a:rPr>
              <a:t>Không</a:t>
            </a:r>
            <a:r>
              <a:rPr lang="en-US" sz="2800" dirty="0">
                <a:solidFill>
                  <a:schemeClr val="bg1"/>
                </a:solidFill>
              </a:rPr>
              <a:t> </a:t>
            </a:r>
            <a:r>
              <a:rPr lang="en-US" sz="2800" dirty="0" err="1">
                <a:solidFill>
                  <a:schemeClr val="bg1"/>
                </a:solidFill>
              </a:rPr>
              <a:t>đi</a:t>
            </a:r>
            <a:r>
              <a:rPr lang="en-US" sz="2800" dirty="0">
                <a:solidFill>
                  <a:schemeClr val="bg1"/>
                </a:solidFill>
              </a:rPr>
              <a:t> </a:t>
            </a:r>
            <a:r>
              <a:rPr lang="en-US" sz="2800" dirty="0" err="1">
                <a:solidFill>
                  <a:schemeClr val="bg1"/>
                </a:solidFill>
              </a:rPr>
              <a:t>làm</a:t>
            </a:r>
            <a:r>
              <a:rPr lang="en-US" sz="2800" dirty="0">
                <a:solidFill>
                  <a:schemeClr val="bg1"/>
                </a:solidFill>
              </a:rPr>
              <a:t> </a:t>
            </a:r>
            <a:r>
              <a:rPr lang="en-US" sz="2800" dirty="0" err="1">
                <a:solidFill>
                  <a:schemeClr val="bg1"/>
                </a:solidFill>
              </a:rPr>
              <a:t>được</a:t>
            </a:r>
            <a:r>
              <a:rPr lang="en-US" sz="2800" dirty="0">
                <a:solidFill>
                  <a:schemeClr val="bg1"/>
                </a:solidFill>
              </a:rPr>
              <a:t> -&gt; </a:t>
            </a:r>
            <a:r>
              <a:rPr lang="en-US" sz="2800" dirty="0" err="1">
                <a:solidFill>
                  <a:schemeClr val="bg1"/>
                </a:solidFill>
              </a:rPr>
              <a:t>Nền</a:t>
            </a:r>
            <a:r>
              <a:rPr lang="en-US" sz="2800" dirty="0">
                <a:solidFill>
                  <a:schemeClr val="bg1"/>
                </a:solidFill>
              </a:rPr>
              <a:t> </a:t>
            </a:r>
            <a:r>
              <a:rPr lang="en-US" sz="2800" dirty="0" err="1">
                <a:solidFill>
                  <a:schemeClr val="bg1"/>
                </a:solidFill>
              </a:rPr>
              <a:t>tảng</a:t>
            </a:r>
            <a:r>
              <a:rPr lang="en-US" sz="2800" dirty="0">
                <a:solidFill>
                  <a:schemeClr val="bg1"/>
                </a:solidFill>
              </a:rPr>
              <a:t> </a:t>
            </a:r>
            <a:r>
              <a:rPr lang="en-US" sz="2800" dirty="0" err="1">
                <a:solidFill>
                  <a:schemeClr val="bg1"/>
                </a:solidFill>
              </a:rPr>
              <a:t>số</a:t>
            </a:r>
            <a:r>
              <a:rPr lang="en-US" sz="2800" dirty="0">
                <a:solidFill>
                  <a:schemeClr val="bg1"/>
                </a:solidFill>
              </a:rPr>
              <a:t> </a:t>
            </a:r>
            <a:r>
              <a:rPr lang="en-US" sz="2800" dirty="0" err="1">
                <a:solidFill>
                  <a:schemeClr val="bg1"/>
                </a:solidFill>
              </a:rPr>
              <a:t>sẽ</a:t>
            </a:r>
            <a:r>
              <a:rPr lang="en-US" sz="2800" dirty="0">
                <a:solidFill>
                  <a:schemeClr val="bg1"/>
                </a:solidFill>
              </a:rPr>
              <a:t> </a:t>
            </a:r>
            <a:r>
              <a:rPr lang="en-US" sz="2800" dirty="0" err="1">
                <a:solidFill>
                  <a:schemeClr val="bg1"/>
                </a:solidFill>
              </a:rPr>
              <a:t>giúp</a:t>
            </a:r>
            <a:r>
              <a:rPr lang="en-US" sz="2800" dirty="0">
                <a:solidFill>
                  <a:schemeClr val="bg1"/>
                </a:solidFill>
              </a:rPr>
              <a:t> </a:t>
            </a:r>
            <a:r>
              <a:rPr lang="en-US" sz="2800" dirty="0" err="1">
                <a:solidFill>
                  <a:schemeClr val="bg1"/>
                </a:solidFill>
              </a:rPr>
              <a:t>chúng</a:t>
            </a:r>
            <a:r>
              <a:rPr lang="en-US" sz="2800" dirty="0">
                <a:solidFill>
                  <a:schemeClr val="bg1"/>
                </a:solidFill>
              </a:rPr>
              <a:t> ta </a:t>
            </a:r>
            <a:r>
              <a:rPr lang="en-US" sz="2800" dirty="0" err="1">
                <a:solidFill>
                  <a:schemeClr val="bg1"/>
                </a:solidFill>
              </a:rPr>
              <a:t>làm</a:t>
            </a:r>
            <a:r>
              <a:rPr lang="en-US" sz="2800" dirty="0">
                <a:solidFill>
                  <a:schemeClr val="bg1"/>
                </a:solidFill>
              </a:rPr>
              <a:t> </a:t>
            </a:r>
            <a:r>
              <a:rPr lang="en-US" sz="2800" dirty="0" err="1">
                <a:solidFill>
                  <a:schemeClr val="bg1"/>
                </a:solidFill>
              </a:rPr>
              <a:t>việc</a:t>
            </a:r>
            <a:r>
              <a:rPr lang="en-US" sz="2800" dirty="0">
                <a:solidFill>
                  <a:schemeClr val="bg1"/>
                </a:solidFill>
              </a:rPr>
              <a:t> </a:t>
            </a:r>
            <a:r>
              <a:rPr lang="en-US" sz="2800" dirty="0" err="1">
                <a:solidFill>
                  <a:schemeClr val="bg1"/>
                </a:solidFill>
              </a:rPr>
              <a:t>tại</a:t>
            </a:r>
            <a:r>
              <a:rPr lang="en-US" sz="2800" dirty="0">
                <a:solidFill>
                  <a:schemeClr val="bg1"/>
                </a:solidFill>
              </a:rPr>
              <a:t> </a:t>
            </a:r>
            <a:r>
              <a:rPr lang="en-US" sz="2800" dirty="0" err="1">
                <a:solidFill>
                  <a:schemeClr val="bg1"/>
                </a:solidFill>
              </a:rPr>
              <a:t>nhà</a:t>
            </a:r>
            <a:r>
              <a:rPr lang="en-US" sz="2800" dirty="0">
                <a:solidFill>
                  <a:schemeClr val="bg1"/>
                </a:solidFill>
              </a:rPr>
              <a:t>, </a:t>
            </a:r>
            <a:r>
              <a:rPr lang="en-US" sz="2800" dirty="0" err="1">
                <a:solidFill>
                  <a:schemeClr val="bg1"/>
                </a:solidFill>
              </a:rPr>
              <a:t>họp</a:t>
            </a:r>
            <a:r>
              <a:rPr lang="en-US" sz="2800" dirty="0">
                <a:solidFill>
                  <a:schemeClr val="bg1"/>
                </a:solidFill>
              </a:rPr>
              <a:t> </a:t>
            </a:r>
            <a:r>
              <a:rPr lang="en-US" sz="2800" dirty="0" err="1">
                <a:solidFill>
                  <a:schemeClr val="bg1"/>
                </a:solidFill>
              </a:rPr>
              <a:t>trực</a:t>
            </a:r>
            <a:r>
              <a:rPr lang="en-US" sz="2800" dirty="0">
                <a:solidFill>
                  <a:schemeClr val="bg1"/>
                </a:solidFill>
              </a:rPr>
              <a:t> </a:t>
            </a:r>
            <a:r>
              <a:rPr lang="en-US" sz="2800" dirty="0" err="1" smtClean="0">
                <a:solidFill>
                  <a:schemeClr val="bg1"/>
                </a:solidFill>
              </a:rPr>
              <a:t>tuyến</a:t>
            </a:r>
            <a:r>
              <a:rPr lang="en-US" sz="2800" dirty="0" smtClean="0">
                <a:solidFill>
                  <a:schemeClr val="bg1"/>
                </a:solidFill>
              </a:rPr>
              <a:t>.</a:t>
            </a:r>
          </a:p>
          <a:p>
            <a:pPr marL="514350" indent="-514350" algn="just">
              <a:buAutoNum type="arabicPeriod"/>
            </a:pPr>
            <a:r>
              <a:rPr lang="vi-VN" sz="2800" dirty="0" smtClean="0">
                <a:solidFill>
                  <a:schemeClr val="bg1"/>
                </a:solidFill>
              </a:rPr>
              <a:t>Covid </a:t>
            </a:r>
            <a:r>
              <a:rPr lang="vi-VN" sz="2800" dirty="0">
                <a:solidFill>
                  <a:schemeClr val="bg1"/>
                </a:solidFill>
              </a:rPr>
              <a:t>thì không đi học được</a:t>
            </a:r>
            <a:r>
              <a:rPr lang="en-US" sz="2800" dirty="0">
                <a:solidFill>
                  <a:schemeClr val="bg1"/>
                </a:solidFill>
              </a:rPr>
              <a:t> -&gt; </a:t>
            </a:r>
            <a:r>
              <a:rPr lang="en-US" sz="2800" dirty="0" err="1">
                <a:solidFill>
                  <a:schemeClr val="bg1"/>
                </a:solidFill>
              </a:rPr>
              <a:t>Học</a:t>
            </a:r>
            <a:r>
              <a:rPr lang="en-US" sz="2800" dirty="0">
                <a:solidFill>
                  <a:schemeClr val="bg1"/>
                </a:solidFill>
              </a:rPr>
              <a:t> </a:t>
            </a:r>
            <a:r>
              <a:rPr lang="en-US" sz="2800" dirty="0" err="1">
                <a:solidFill>
                  <a:schemeClr val="bg1"/>
                </a:solidFill>
              </a:rPr>
              <a:t>trực</a:t>
            </a:r>
            <a:r>
              <a:rPr lang="en-US" sz="2800" dirty="0">
                <a:solidFill>
                  <a:schemeClr val="bg1"/>
                </a:solidFill>
              </a:rPr>
              <a:t> </a:t>
            </a:r>
            <a:r>
              <a:rPr lang="en-US" sz="2800" dirty="0" err="1">
                <a:solidFill>
                  <a:schemeClr val="bg1"/>
                </a:solidFill>
              </a:rPr>
              <a:t>tuyến</a:t>
            </a:r>
            <a:r>
              <a:rPr lang="en-US" sz="2800" dirty="0">
                <a:solidFill>
                  <a:schemeClr val="bg1"/>
                </a:solidFill>
              </a:rPr>
              <a:t> -&gt; </a:t>
            </a:r>
            <a:r>
              <a:rPr lang="en-US" sz="2800" dirty="0" err="1">
                <a:solidFill>
                  <a:schemeClr val="bg1"/>
                </a:solidFill>
              </a:rPr>
              <a:t>Đại</a:t>
            </a:r>
            <a:r>
              <a:rPr lang="en-US" sz="2800" dirty="0">
                <a:solidFill>
                  <a:schemeClr val="bg1"/>
                </a:solidFill>
              </a:rPr>
              <a:t> </a:t>
            </a:r>
            <a:r>
              <a:rPr lang="en-US" sz="2800" dirty="0" err="1">
                <a:solidFill>
                  <a:schemeClr val="bg1"/>
                </a:solidFill>
              </a:rPr>
              <a:t>học</a:t>
            </a:r>
            <a:r>
              <a:rPr lang="en-US" sz="2800" dirty="0">
                <a:solidFill>
                  <a:schemeClr val="bg1"/>
                </a:solidFill>
              </a:rPr>
              <a:t> </a:t>
            </a:r>
            <a:r>
              <a:rPr lang="en-US" sz="2800" dirty="0" err="1" smtClean="0">
                <a:solidFill>
                  <a:schemeClr val="bg1"/>
                </a:solidFill>
              </a:rPr>
              <a:t>số</a:t>
            </a:r>
            <a:endParaRPr lang="en-US" sz="2800" dirty="0" smtClean="0">
              <a:solidFill>
                <a:schemeClr val="bg1"/>
              </a:solidFill>
            </a:endParaRPr>
          </a:p>
          <a:p>
            <a:pPr marL="514350" indent="-514350" algn="just">
              <a:buAutoNum type="arabicPeriod"/>
            </a:pPr>
            <a:r>
              <a:rPr lang="en-US" sz="2800" dirty="0" err="1" smtClean="0">
                <a:solidFill>
                  <a:schemeClr val="bg1"/>
                </a:solidFill>
              </a:rPr>
              <a:t>Covid</a:t>
            </a:r>
            <a:r>
              <a:rPr lang="en-US" sz="2800" dirty="0" smtClean="0">
                <a:solidFill>
                  <a:schemeClr val="bg1"/>
                </a:solidFill>
              </a:rPr>
              <a:t> </a:t>
            </a:r>
            <a:r>
              <a:rPr lang="en-US" sz="2800" dirty="0" err="1">
                <a:solidFill>
                  <a:schemeClr val="bg1"/>
                </a:solidFill>
              </a:rPr>
              <a:t>thì</a:t>
            </a:r>
            <a:r>
              <a:rPr lang="en-US" sz="2800" dirty="0">
                <a:solidFill>
                  <a:schemeClr val="bg1"/>
                </a:solidFill>
              </a:rPr>
              <a:t> </a:t>
            </a:r>
            <a:r>
              <a:rPr lang="en-US" sz="2800" dirty="0" err="1">
                <a:solidFill>
                  <a:schemeClr val="bg1"/>
                </a:solidFill>
              </a:rPr>
              <a:t>hạn</a:t>
            </a:r>
            <a:r>
              <a:rPr lang="en-US" sz="2800" dirty="0">
                <a:solidFill>
                  <a:schemeClr val="bg1"/>
                </a:solidFill>
              </a:rPr>
              <a:t> </a:t>
            </a:r>
            <a:r>
              <a:rPr lang="en-US" sz="2800" dirty="0" err="1">
                <a:solidFill>
                  <a:schemeClr val="bg1"/>
                </a:solidFill>
              </a:rPr>
              <a:t>chế</a:t>
            </a:r>
            <a:r>
              <a:rPr lang="en-US" sz="2800" dirty="0">
                <a:solidFill>
                  <a:schemeClr val="bg1"/>
                </a:solidFill>
              </a:rPr>
              <a:t> </a:t>
            </a:r>
            <a:r>
              <a:rPr lang="en-US" sz="2800" dirty="0" err="1">
                <a:solidFill>
                  <a:schemeClr val="bg1"/>
                </a:solidFill>
              </a:rPr>
              <a:t>đến</a:t>
            </a:r>
            <a:r>
              <a:rPr lang="en-US" sz="2800" dirty="0">
                <a:solidFill>
                  <a:schemeClr val="bg1"/>
                </a:solidFill>
              </a:rPr>
              <a:t> </a:t>
            </a:r>
            <a:r>
              <a:rPr lang="en-US" sz="2800" dirty="0" err="1">
                <a:solidFill>
                  <a:schemeClr val="bg1"/>
                </a:solidFill>
              </a:rPr>
              <a:t>bệnh</a:t>
            </a:r>
            <a:r>
              <a:rPr lang="en-US" sz="2800" dirty="0">
                <a:solidFill>
                  <a:schemeClr val="bg1"/>
                </a:solidFill>
              </a:rPr>
              <a:t> </a:t>
            </a:r>
            <a:r>
              <a:rPr lang="en-US" sz="2800" dirty="0" err="1">
                <a:solidFill>
                  <a:schemeClr val="bg1"/>
                </a:solidFill>
              </a:rPr>
              <a:t>viện</a:t>
            </a:r>
            <a:r>
              <a:rPr lang="en-US" sz="2800" dirty="0">
                <a:solidFill>
                  <a:schemeClr val="bg1"/>
                </a:solidFill>
              </a:rPr>
              <a:t> -&gt; </a:t>
            </a:r>
            <a:r>
              <a:rPr lang="en-US" sz="2800" dirty="0" err="1">
                <a:solidFill>
                  <a:schemeClr val="bg1"/>
                </a:solidFill>
              </a:rPr>
              <a:t>Khám</a:t>
            </a:r>
            <a:r>
              <a:rPr lang="en-US" sz="2800" dirty="0">
                <a:solidFill>
                  <a:schemeClr val="bg1"/>
                </a:solidFill>
              </a:rPr>
              <a:t> </a:t>
            </a:r>
            <a:r>
              <a:rPr lang="en-US" sz="2800" dirty="0" err="1">
                <a:solidFill>
                  <a:schemeClr val="bg1"/>
                </a:solidFill>
              </a:rPr>
              <a:t>bệnh</a:t>
            </a:r>
            <a:r>
              <a:rPr lang="en-US" sz="2800" dirty="0">
                <a:solidFill>
                  <a:schemeClr val="bg1"/>
                </a:solidFill>
              </a:rPr>
              <a:t> </a:t>
            </a:r>
            <a:r>
              <a:rPr lang="en-US" sz="2800" dirty="0" err="1">
                <a:solidFill>
                  <a:schemeClr val="bg1"/>
                </a:solidFill>
              </a:rPr>
              <a:t>từ</a:t>
            </a:r>
            <a:r>
              <a:rPr lang="en-US" sz="2800" dirty="0">
                <a:solidFill>
                  <a:schemeClr val="bg1"/>
                </a:solidFill>
              </a:rPr>
              <a:t> </a:t>
            </a:r>
            <a:r>
              <a:rPr lang="en-US" sz="2800" dirty="0" err="1">
                <a:solidFill>
                  <a:schemeClr val="bg1"/>
                </a:solidFill>
              </a:rPr>
              <a:t>xa</a:t>
            </a:r>
            <a:r>
              <a:rPr lang="en-US" sz="2800" dirty="0" smtClean="0">
                <a:solidFill>
                  <a:schemeClr val="bg1"/>
                </a:solidFill>
              </a:rPr>
              <a:t>. </a:t>
            </a:r>
            <a:endParaRPr lang="en-US" sz="2800" dirty="0">
              <a:solidFill>
                <a:schemeClr val="bg1"/>
              </a:solidFill>
            </a:endParaRPr>
          </a:p>
        </p:txBody>
      </p:sp>
    </p:spTree>
    <p:extLst>
      <p:ext uri="{BB962C8B-B14F-4D97-AF65-F5344CB8AC3E}">
        <p14:creationId xmlns:p14="http://schemas.microsoft.com/office/powerpoint/2010/main" val="1094399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048000" y="314251"/>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CÁC BƯỚC CHUYỂN ĐỔI SỐ</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026" name="Picture 2" descr="Chuyển đổi số: Cơ hội tạo đột phá trong phát triển đất nước - Trung tâm  dịch vụ phân tích thí nghiệm TP.HCM -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011942"/>
            <a:ext cx="6172200" cy="557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876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819400" y="457200"/>
            <a:ext cx="6096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CÔNG &gt;&lt; THẤT BẠI</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3" name="Rectangle 2"/>
          <p:cNvSpPr/>
          <p:nvPr/>
        </p:nvSpPr>
        <p:spPr>
          <a:xfrm>
            <a:off x="495300" y="1088142"/>
            <a:ext cx="10744200" cy="3970318"/>
          </a:xfrm>
          <a:prstGeom prst="rect">
            <a:avLst/>
          </a:prstGeom>
        </p:spPr>
        <p:txBody>
          <a:bodyPr wrap="square">
            <a:spAutoFit/>
          </a:bodyPr>
          <a:lstStyle/>
          <a:p>
            <a:pPr algn="just"/>
            <a:r>
              <a:rPr lang="vi-VN" sz="2800" dirty="0" smtClean="0">
                <a:solidFill>
                  <a:schemeClr val="bg1"/>
                </a:solidFill>
              </a:rPr>
              <a:t>Britanica</a:t>
            </a:r>
            <a:r>
              <a:rPr lang="en-US" sz="2800" dirty="0" smtClean="0">
                <a:solidFill>
                  <a:schemeClr val="bg1"/>
                </a:solidFill>
              </a:rPr>
              <a:t>:</a:t>
            </a:r>
            <a:r>
              <a:rPr lang="vi-VN" sz="2800" dirty="0" smtClean="0">
                <a:solidFill>
                  <a:schemeClr val="bg1"/>
                </a:solidFill>
              </a:rPr>
              <a:t> </a:t>
            </a:r>
            <a:r>
              <a:rPr lang="vi-VN" sz="2800" dirty="0">
                <a:solidFill>
                  <a:schemeClr val="bg1"/>
                </a:solidFill>
              </a:rPr>
              <a:t>bách khoa toàn thư có chất lượng nội dung </a:t>
            </a:r>
            <a:r>
              <a:rPr lang="vi-VN" sz="2800" dirty="0" smtClean="0">
                <a:solidFill>
                  <a:schemeClr val="bg1"/>
                </a:solidFill>
              </a:rPr>
              <a:t>cao</a:t>
            </a:r>
            <a:r>
              <a:rPr lang="en-US" sz="2800" dirty="0" smtClean="0">
                <a:solidFill>
                  <a:schemeClr val="bg1"/>
                </a:solidFill>
              </a:rPr>
              <a:t>, </a:t>
            </a:r>
            <a:r>
              <a:rPr lang="vi-VN" sz="2800" dirty="0" smtClean="0">
                <a:solidFill>
                  <a:schemeClr val="bg1"/>
                </a:solidFill>
              </a:rPr>
              <a:t>250 </a:t>
            </a:r>
            <a:r>
              <a:rPr lang="vi-VN" sz="2800" dirty="0">
                <a:solidFill>
                  <a:schemeClr val="bg1"/>
                </a:solidFill>
              </a:rPr>
              <a:t>năm tồn tại </a:t>
            </a:r>
            <a:r>
              <a:rPr lang="en-US" sz="2800" dirty="0" err="1" smtClean="0">
                <a:solidFill>
                  <a:schemeClr val="bg1"/>
                </a:solidFill>
              </a:rPr>
              <a:t>với</a:t>
            </a:r>
            <a:r>
              <a:rPr lang="en-US" sz="2800" dirty="0" smtClean="0">
                <a:solidFill>
                  <a:schemeClr val="bg1"/>
                </a:solidFill>
              </a:rPr>
              <a:t> </a:t>
            </a:r>
            <a:r>
              <a:rPr lang="vi-VN" sz="2800" dirty="0" smtClean="0">
                <a:solidFill>
                  <a:schemeClr val="bg1"/>
                </a:solidFill>
              </a:rPr>
              <a:t>bộ </a:t>
            </a:r>
            <a:r>
              <a:rPr lang="vi-VN" sz="2800" dirty="0">
                <a:solidFill>
                  <a:schemeClr val="bg1"/>
                </a:solidFill>
              </a:rPr>
              <a:t>sách bìa dọc da dày 32 tập. </a:t>
            </a:r>
            <a:endParaRPr lang="en-US" sz="2800" dirty="0" smtClean="0">
              <a:solidFill>
                <a:schemeClr val="bg1"/>
              </a:solidFill>
            </a:endParaRPr>
          </a:p>
          <a:p>
            <a:pPr algn="just"/>
            <a:endParaRPr lang="en-US" sz="2800" dirty="0" smtClean="0">
              <a:solidFill>
                <a:schemeClr val="bg1"/>
              </a:solidFill>
            </a:endParaRPr>
          </a:p>
          <a:p>
            <a:pPr algn="just"/>
            <a:r>
              <a:rPr lang="vi-VN" sz="2800" dirty="0" smtClean="0">
                <a:solidFill>
                  <a:schemeClr val="bg1"/>
                </a:solidFill>
              </a:rPr>
              <a:t>Britanica xuất </a:t>
            </a:r>
            <a:r>
              <a:rPr lang="vi-VN" sz="2800" dirty="0">
                <a:solidFill>
                  <a:schemeClr val="bg1"/>
                </a:solidFill>
              </a:rPr>
              <a:t>bản dưới dạng đĩa </a:t>
            </a:r>
            <a:r>
              <a:rPr lang="vi-VN" sz="2800" dirty="0" smtClean="0">
                <a:solidFill>
                  <a:schemeClr val="bg1"/>
                </a:solidFill>
              </a:rPr>
              <a:t>CD</a:t>
            </a:r>
            <a:r>
              <a:rPr lang="en-US" sz="2800" dirty="0">
                <a:solidFill>
                  <a:schemeClr val="bg1"/>
                </a:solidFill>
              </a:rPr>
              <a:t> </a:t>
            </a:r>
            <a:r>
              <a:rPr lang="en-US" sz="2800" dirty="0" smtClean="0">
                <a:solidFill>
                  <a:schemeClr val="bg1"/>
                </a:solidFill>
              </a:rPr>
              <a:t>-&gt; T</a:t>
            </a:r>
            <a:r>
              <a:rPr lang="vi-VN" sz="2800" dirty="0" smtClean="0">
                <a:solidFill>
                  <a:schemeClr val="bg1"/>
                </a:solidFill>
              </a:rPr>
              <a:t>hay </a:t>
            </a:r>
            <a:r>
              <a:rPr lang="vi-VN" sz="2800" dirty="0">
                <a:solidFill>
                  <a:schemeClr val="bg1"/>
                </a:solidFill>
              </a:rPr>
              <a:t>đổi mô hình kinh doanh </a:t>
            </a:r>
            <a:r>
              <a:rPr lang="vi-VN" sz="2800" dirty="0" smtClean="0">
                <a:solidFill>
                  <a:schemeClr val="bg1"/>
                </a:solidFill>
              </a:rPr>
              <a:t>bán </a:t>
            </a:r>
            <a:r>
              <a:rPr lang="vi-VN" sz="2800" dirty="0">
                <a:solidFill>
                  <a:schemeClr val="bg1"/>
                </a:solidFill>
              </a:rPr>
              <a:t>dịch vụ truy cập trực tuyến đến kho nội </a:t>
            </a:r>
            <a:r>
              <a:rPr lang="vi-VN" sz="2800" dirty="0" smtClean="0">
                <a:solidFill>
                  <a:schemeClr val="bg1"/>
                </a:solidFill>
              </a:rPr>
              <a:t>dung. </a:t>
            </a:r>
            <a:endParaRPr lang="en-US" sz="2800" dirty="0" smtClean="0">
              <a:solidFill>
                <a:schemeClr val="bg1"/>
              </a:solidFill>
            </a:endParaRPr>
          </a:p>
          <a:p>
            <a:pPr algn="just"/>
            <a:endParaRPr lang="en-US" sz="2800" dirty="0" smtClean="0">
              <a:solidFill>
                <a:schemeClr val="bg1"/>
              </a:solidFill>
            </a:endParaRPr>
          </a:p>
          <a:p>
            <a:pPr algn="just"/>
            <a:r>
              <a:rPr lang="en-US" sz="2800" dirty="0" smtClean="0">
                <a:solidFill>
                  <a:schemeClr val="bg1"/>
                </a:solidFill>
              </a:rPr>
              <a:t>S</a:t>
            </a:r>
            <a:r>
              <a:rPr lang="vi-VN" sz="2800" dirty="0" smtClean="0">
                <a:solidFill>
                  <a:schemeClr val="bg1"/>
                </a:solidFill>
              </a:rPr>
              <a:t>ứ </a:t>
            </a:r>
            <a:r>
              <a:rPr lang="vi-VN" sz="2800" dirty="0">
                <a:solidFill>
                  <a:schemeClr val="bg1"/>
                </a:solidFill>
              </a:rPr>
              <a:t>mạng cốt lõi là chất lượng nội dung cao, phục vụ giáo dục. </a:t>
            </a:r>
          </a:p>
          <a:p>
            <a:pPr algn="just"/>
            <a:endParaRPr lang="en-US" sz="2800" dirty="0" smtClean="0">
              <a:solidFill>
                <a:schemeClr val="bg1"/>
              </a:solidFill>
            </a:endParaRPr>
          </a:p>
          <a:p>
            <a:pPr algn="just"/>
            <a:r>
              <a:rPr lang="en-US" sz="2800" dirty="0" smtClean="0">
                <a:solidFill>
                  <a:schemeClr val="bg1"/>
                </a:solidFill>
              </a:rPr>
              <a:t>-&gt;  </a:t>
            </a:r>
            <a:r>
              <a:rPr lang="vi-VN" sz="2800" dirty="0" smtClean="0">
                <a:solidFill>
                  <a:schemeClr val="bg1"/>
                </a:solidFill>
              </a:rPr>
              <a:t>Đó </a:t>
            </a:r>
            <a:r>
              <a:rPr lang="vi-VN" sz="2800" dirty="0">
                <a:solidFill>
                  <a:schemeClr val="bg1"/>
                </a:solidFill>
              </a:rPr>
              <a:t>chính là Britanica đã bắt đầu “chuyển đổi số</a:t>
            </a:r>
            <a:r>
              <a:rPr lang="vi-VN" sz="2800" dirty="0" smtClean="0">
                <a:solidFill>
                  <a:schemeClr val="bg1"/>
                </a:solidFill>
              </a:rPr>
              <a:t>”.</a:t>
            </a:r>
            <a:endParaRPr lang="vi-VN" sz="2800" b="0" i="0" dirty="0">
              <a:solidFill>
                <a:schemeClr val="bg1"/>
              </a:solidFill>
              <a:effectLst/>
            </a:endParaRPr>
          </a:p>
        </p:txBody>
      </p:sp>
      <p:pic>
        <p:nvPicPr>
          <p:cNvPr id="2050" name="Picture 2" descr="Encyclopaedia Britannica | History, Editions, &amp;amp; Facts | Britann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5093950"/>
            <a:ext cx="2057400" cy="1680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477000" y="5069942"/>
            <a:ext cx="3352800" cy="1621074"/>
          </a:xfrm>
          <a:prstGeom prst="rect">
            <a:avLst/>
          </a:prstGeom>
        </p:spPr>
      </p:pic>
      <p:sp>
        <p:nvSpPr>
          <p:cNvPr id="6" name="Right Arrow 5"/>
          <p:cNvSpPr/>
          <p:nvPr/>
        </p:nvSpPr>
        <p:spPr>
          <a:xfrm>
            <a:off x="4724400" y="5689402"/>
            <a:ext cx="1447800" cy="711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901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819400" y="457200"/>
            <a:ext cx="6096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CÔNG &gt;&lt; THẤT BẠI</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3" name="Rectangle 2"/>
          <p:cNvSpPr/>
          <p:nvPr/>
        </p:nvSpPr>
        <p:spPr>
          <a:xfrm>
            <a:off x="495300" y="1088142"/>
            <a:ext cx="7353300" cy="5693866"/>
          </a:xfrm>
          <a:prstGeom prst="rect">
            <a:avLst/>
          </a:prstGeom>
        </p:spPr>
        <p:txBody>
          <a:bodyPr wrap="square">
            <a:spAutoFit/>
          </a:bodyPr>
          <a:lstStyle/>
          <a:p>
            <a:pPr algn="just"/>
            <a:r>
              <a:rPr lang="vi-VN" sz="2800" dirty="0">
                <a:solidFill>
                  <a:schemeClr val="bg1"/>
                </a:solidFill>
              </a:rPr>
              <a:t>Kodak không chỉ là một trong ba hãng sản xuất phim chụp và giấy ảnh lớn nhất thế giới, mà còn có thời chiếm vị thế hàng đầu trên thị trường thế giới</a:t>
            </a:r>
            <a:r>
              <a:rPr lang="vi-VN" sz="2800" dirty="0" smtClean="0">
                <a:solidFill>
                  <a:schemeClr val="bg1"/>
                </a:solidFill>
              </a:rPr>
              <a:t>.</a:t>
            </a:r>
            <a:endParaRPr lang="en-US" sz="2800" dirty="0" smtClean="0">
              <a:solidFill>
                <a:schemeClr val="bg1"/>
              </a:solidFill>
            </a:endParaRPr>
          </a:p>
          <a:p>
            <a:pPr algn="just"/>
            <a:r>
              <a:rPr lang="en-US" sz="2800" dirty="0">
                <a:solidFill>
                  <a:schemeClr val="bg1"/>
                </a:solidFill>
              </a:rPr>
              <a:t>Kodak </a:t>
            </a:r>
            <a:r>
              <a:rPr lang="en-US" sz="2800" dirty="0" err="1" smtClean="0">
                <a:solidFill>
                  <a:schemeClr val="bg1"/>
                </a:solidFill>
              </a:rPr>
              <a:t>trở</a:t>
            </a:r>
            <a:r>
              <a:rPr lang="en-US" sz="2800" dirty="0" smtClean="0">
                <a:solidFill>
                  <a:schemeClr val="bg1"/>
                </a:solidFill>
              </a:rPr>
              <a:t> </a:t>
            </a:r>
            <a:r>
              <a:rPr lang="en-US" sz="2800" dirty="0" err="1">
                <a:solidFill>
                  <a:schemeClr val="bg1"/>
                </a:solidFill>
              </a:rPr>
              <a:t>thành</a:t>
            </a:r>
            <a:r>
              <a:rPr lang="en-US" sz="2800" dirty="0">
                <a:solidFill>
                  <a:schemeClr val="bg1"/>
                </a:solidFill>
              </a:rPr>
              <a:t> </a:t>
            </a:r>
            <a:r>
              <a:rPr lang="en-US" sz="2800" dirty="0" err="1">
                <a:solidFill>
                  <a:schemeClr val="bg1"/>
                </a:solidFill>
              </a:rPr>
              <a:t>kẻ</a:t>
            </a:r>
            <a:r>
              <a:rPr lang="en-US" sz="2800" dirty="0">
                <a:solidFill>
                  <a:schemeClr val="bg1"/>
                </a:solidFill>
              </a:rPr>
              <a:t> </a:t>
            </a:r>
            <a:r>
              <a:rPr lang="en-US" sz="2800" dirty="0" err="1">
                <a:solidFill>
                  <a:schemeClr val="bg1"/>
                </a:solidFill>
              </a:rPr>
              <a:t>thống</a:t>
            </a:r>
            <a:r>
              <a:rPr lang="en-US" sz="2800" dirty="0">
                <a:solidFill>
                  <a:schemeClr val="bg1"/>
                </a:solidFill>
              </a:rPr>
              <a:t> </a:t>
            </a:r>
            <a:r>
              <a:rPr lang="en-US" sz="2800" dirty="0" err="1" smtClean="0">
                <a:solidFill>
                  <a:schemeClr val="bg1"/>
                </a:solidFill>
              </a:rPr>
              <a:t>trị</a:t>
            </a:r>
            <a:r>
              <a:rPr lang="en-US" sz="2800" dirty="0" smtClean="0">
                <a:solidFill>
                  <a:schemeClr val="bg1"/>
                </a:solidFill>
              </a:rPr>
              <a:t>: </a:t>
            </a:r>
            <a:r>
              <a:rPr lang="vi-VN" sz="2800" dirty="0">
                <a:solidFill>
                  <a:schemeClr val="bg1"/>
                </a:solidFill>
              </a:rPr>
              <a:t>mô hình kinh doanh khác lạ: bán máy ảnh rẻ như cho, chủ yếu là bán phim cùng thuốc rửa phim</a:t>
            </a:r>
            <a:r>
              <a:rPr lang="en-US" sz="2800" dirty="0">
                <a:solidFill>
                  <a:schemeClr val="bg1"/>
                </a:solidFill>
              </a:rPr>
              <a:t>.</a:t>
            </a:r>
          </a:p>
          <a:p>
            <a:pPr algn="just"/>
            <a:endParaRPr lang="en-US" sz="2800" dirty="0" smtClean="0">
              <a:solidFill>
                <a:schemeClr val="bg1"/>
              </a:solidFill>
            </a:endParaRPr>
          </a:p>
          <a:p>
            <a:pPr algn="just"/>
            <a:r>
              <a:rPr lang="vi-VN" sz="2800" dirty="0" smtClean="0">
                <a:solidFill>
                  <a:schemeClr val="bg1"/>
                </a:solidFill>
              </a:rPr>
              <a:t>Năm </a:t>
            </a:r>
            <a:r>
              <a:rPr lang="vi-VN" sz="2800" dirty="0">
                <a:solidFill>
                  <a:schemeClr val="bg1"/>
                </a:solidFill>
              </a:rPr>
              <a:t>1975, một kỹ sư của Kodak đã phát minh ra chiếc máy chụp ảnh kỹ thuật số đầu tiên </a:t>
            </a:r>
            <a:r>
              <a:rPr lang="en-US" sz="2800" dirty="0">
                <a:solidFill>
                  <a:schemeClr val="bg1"/>
                </a:solidFill>
              </a:rPr>
              <a:t>-&gt;</a:t>
            </a:r>
            <a:r>
              <a:rPr lang="vi-VN" sz="2800" dirty="0">
                <a:solidFill>
                  <a:schemeClr val="bg1"/>
                </a:solidFill>
              </a:rPr>
              <a:t> </a:t>
            </a:r>
            <a:r>
              <a:rPr lang="en-US" sz="2800" dirty="0">
                <a:solidFill>
                  <a:schemeClr val="bg1"/>
                </a:solidFill>
              </a:rPr>
              <a:t>B</a:t>
            </a:r>
            <a:r>
              <a:rPr lang="vi-VN" sz="2800" dirty="0">
                <a:solidFill>
                  <a:schemeClr val="bg1"/>
                </a:solidFill>
              </a:rPr>
              <a:t>an lãnh đạo của Kodak cho nó xếp xó do lo sợ phát minh này sẽ khiến người ta không mua phim và thuốc rửa phim nữa.</a:t>
            </a:r>
          </a:p>
        </p:txBody>
      </p:sp>
      <p:pic>
        <p:nvPicPr>
          <p:cNvPr id="3074" name="Picture 2" descr="Kodak và quá khứ oanh liệt một thờ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910" y="2286000"/>
            <a:ext cx="388023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20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819400" y="457200"/>
            <a:ext cx="6096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CÔNG &gt;&lt; THẤT BẠI</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3" name="Rectangle 2"/>
          <p:cNvSpPr/>
          <p:nvPr/>
        </p:nvSpPr>
        <p:spPr>
          <a:xfrm>
            <a:off x="495300" y="1088142"/>
            <a:ext cx="7353300" cy="5693866"/>
          </a:xfrm>
          <a:prstGeom prst="rect">
            <a:avLst/>
          </a:prstGeom>
        </p:spPr>
        <p:txBody>
          <a:bodyPr wrap="square">
            <a:spAutoFit/>
          </a:bodyPr>
          <a:lstStyle/>
          <a:p>
            <a:pPr algn="just"/>
            <a:r>
              <a:rPr lang="vi-VN" sz="2800" dirty="0">
                <a:solidFill>
                  <a:schemeClr val="bg1"/>
                </a:solidFill>
              </a:rPr>
              <a:t>Kodak không chỉ là một trong ba hãng sản xuất phim chụp và giấy ảnh lớn nhất thế giới, mà còn có thời chiếm vị thế hàng đầu trên thị trường thế giới</a:t>
            </a:r>
            <a:r>
              <a:rPr lang="vi-VN" sz="2800" dirty="0" smtClean="0">
                <a:solidFill>
                  <a:schemeClr val="bg1"/>
                </a:solidFill>
              </a:rPr>
              <a:t>.</a:t>
            </a:r>
            <a:endParaRPr lang="en-US" sz="2800" dirty="0" smtClean="0">
              <a:solidFill>
                <a:schemeClr val="bg1"/>
              </a:solidFill>
            </a:endParaRPr>
          </a:p>
          <a:p>
            <a:pPr algn="just"/>
            <a:r>
              <a:rPr lang="en-US" sz="2800" dirty="0">
                <a:solidFill>
                  <a:schemeClr val="bg1"/>
                </a:solidFill>
              </a:rPr>
              <a:t>Kodak </a:t>
            </a:r>
            <a:r>
              <a:rPr lang="en-US" sz="2800" dirty="0" err="1" smtClean="0">
                <a:solidFill>
                  <a:schemeClr val="bg1"/>
                </a:solidFill>
              </a:rPr>
              <a:t>trở</a:t>
            </a:r>
            <a:r>
              <a:rPr lang="en-US" sz="2800" dirty="0" smtClean="0">
                <a:solidFill>
                  <a:schemeClr val="bg1"/>
                </a:solidFill>
              </a:rPr>
              <a:t> </a:t>
            </a:r>
            <a:r>
              <a:rPr lang="en-US" sz="2800" dirty="0" err="1">
                <a:solidFill>
                  <a:schemeClr val="bg1"/>
                </a:solidFill>
              </a:rPr>
              <a:t>thành</a:t>
            </a:r>
            <a:r>
              <a:rPr lang="en-US" sz="2800" dirty="0">
                <a:solidFill>
                  <a:schemeClr val="bg1"/>
                </a:solidFill>
              </a:rPr>
              <a:t> </a:t>
            </a:r>
            <a:r>
              <a:rPr lang="en-US" sz="2800" dirty="0" err="1">
                <a:solidFill>
                  <a:schemeClr val="bg1"/>
                </a:solidFill>
              </a:rPr>
              <a:t>kẻ</a:t>
            </a:r>
            <a:r>
              <a:rPr lang="en-US" sz="2800" dirty="0">
                <a:solidFill>
                  <a:schemeClr val="bg1"/>
                </a:solidFill>
              </a:rPr>
              <a:t> </a:t>
            </a:r>
            <a:r>
              <a:rPr lang="en-US" sz="2800" dirty="0" err="1">
                <a:solidFill>
                  <a:schemeClr val="bg1"/>
                </a:solidFill>
              </a:rPr>
              <a:t>thống</a:t>
            </a:r>
            <a:r>
              <a:rPr lang="en-US" sz="2800" dirty="0">
                <a:solidFill>
                  <a:schemeClr val="bg1"/>
                </a:solidFill>
              </a:rPr>
              <a:t> </a:t>
            </a:r>
            <a:r>
              <a:rPr lang="en-US" sz="2800" dirty="0" err="1" smtClean="0">
                <a:solidFill>
                  <a:schemeClr val="bg1"/>
                </a:solidFill>
              </a:rPr>
              <a:t>trị</a:t>
            </a:r>
            <a:r>
              <a:rPr lang="en-US" sz="2800" dirty="0" smtClean="0">
                <a:solidFill>
                  <a:schemeClr val="bg1"/>
                </a:solidFill>
              </a:rPr>
              <a:t>: </a:t>
            </a:r>
            <a:r>
              <a:rPr lang="vi-VN" sz="2800" dirty="0">
                <a:solidFill>
                  <a:schemeClr val="bg1"/>
                </a:solidFill>
              </a:rPr>
              <a:t>mô hình kinh doanh khác lạ: bán máy ảnh rẻ như cho, chủ yếu là bán phim cùng thuốc rửa phim</a:t>
            </a:r>
            <a:r>
              <a:rPr lang="en-US" sz="2800" dirty="0">
                <a:solidFill>
                  <a:schemeClr val="bg1"/>
                </a:solidFill>
              </a:rPr>
              <a:t>.</a:t>
            </a:r>
          </a:p>
          <a:p>
            <a:pPr algn="just"/>
            <a:endParaRPr lang="en-US" sz="2800" dirty="0" smtClean="0">
              <a:solidFill>
                <a:schemeClr val="bg1"/>
              </a:solidFill>
            </a:endParaRPr>
          </a:p>
          <a:p>
            <a:pPr algn="just"/>
            <a:r>
              <a:rPr lang="vi-VN" sz="2800" dirty="0" smtClean="0">
                <a:solidFill>
                  <a:schemeClr val="bg1"/>
                </a:solidFill>
              </a:rPr>
              <a:t>Năm </a:t>
            </a:r>
            <a:r>
              <a:rPr lang="vi-VN" sz="2800" dirty="0">
                <a:solidFill>
                  <a:schemeClr val="bg1"/>
                </a:solidFill>
              </a:rPr>
              <a:t>1975, một kỹ sư của Kodak đã phát minh ra chiếc máy chụp ảnh kỹ thuật số đầu tiên </a:t>
            </a:r>
            <a:r>
              <a:rPr lang="en-US" sz="2800" dirty="0">
                <a:solidFill>
                  <a:schemeClr val="bg1"/>
                </a:solidFill>
              </a:rPr>
              <a:t>-&gt;</a:t>
            </a:r>
            <a:r>
              <a:rPr lang="vi-VN" sz="2800" dirty="0">
                <a:solidFill>
                  <a:schemeClr val="bg1"/>
                </a:solidFill>
              </a:rPr>
              <a:t> </a:t>
            </a:r>
            <a:r>
              <a:rPr lang="en-US" sz="2800" dirty="0">
                <a:solidFill>
                  <a:schemeClr val="bg1"/>
                </a:solidFill>
              </a:rPr>
              <a:t>B</a:t>
            </a:r>
            <a:r>
              <a:rPr lang="vi-VN" sz="2800" dirty="0">
                <a:solidFill>
                  <a:schemeClr val="bg1"/>
                </a:solidFill>
              </a:rPr>
              <a:t>an lãnh đạo của Kodak cho nó xếp xó do lo sợ phát minh này sẽ khiến người ta không mua phim và thuốc rửa phim nữa.</a:t>
            </a:r>
          </a:p>
        </p:txBody>
      </p:sp>
      <p:pic>
        <p:nvPicPr>
          <p:cNvPr id="3074" name="Picture 2" descr="Kodak và quá khứ oanh liệt một thờ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910" y="2286000"/>
            <a:ext cx="388023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59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819400" y="457200"/>
            <a:ext cx="6096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CÔNG &gt;&lt; THẤT BẠI</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098" name="Picture 2" desc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96824"/>
            <a:ext cx="1106391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7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5105400" y="1447800"/>
            <a:ext cx="2426035"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PHẦN 1</a:t>
            </a:r>
            <a:endParaRPr lang="en-US" sz="3500" b="1" dirty="0">
              <a:solidFill>
                <a:srgbClr val="E3EBF1"/>
              </a:solidFill>
              <a:latin typeface="UTM Bebas" panose="02040603050506020204" pitchFamily="18" charset="0"/>
            </a:endParaRPr>
          </a:p>
        </p:txBody>
      </p:sp>
      <p:sp>
        <p:nvSpPr>
          <p:cNvPr id="23" name="TextBox 22">
            <a:extLst>
              <a:ext uri="{FF2B5EF4-FFF2-40B4-BE49-F238E27FC236}">
                <a16:creationId xmlns:a16="http://schemas.microsoft.com/office/drawing/2014/main" xmlns="" id="{8A11E830-51D6-4BE1-A500-33AC464762FA}"/>
              </a:ext>
            </a:extLst>
          </p:cNvPr>
          <p:cNvSpPr txBox="1"/>
          <p:nvPr/>
        </p:nvSpPr>
        <p:spPr>
          <a:xfrm>
            <a:off x="1524000" y="2590800"/>
            <a:ext cx="9049338" cy="1323439"/>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smtClean="0">
                <a:solidFill>
                  <a:srgbClr val="E3EBF1"/>
                </a:solidFill>
                <a:latin typeface="UTM Bebas" panose="02040603050506020204" pitchFamily="18" charset="0"/>
              </a:rPr>
              <a:t>CHUYỂN ĐỔI SỐ, KHÁI NIỆM </a:t>
            </a:r>
          </a:p>
          <a:p>
            <a:pPr algn="ctr"/>
            <a:r>
              <a:rPr lang="en-US" sz="4000" b="1" noProof="1" smtClean="0">
                <a:solidFill>
                  <a:srgbClr val="E3EBF1"/>
                </a:solidFill>
                <a:latin typeface="UTM Bebas" panose="02040603050506020204" pitchFamily="18" charset="0"/>
              </a:rPr>
              <a:t>VÀ CÁC XU HƯỚNG CÔNG NGHỆ</a:t>
            </a:r>
            <a:endParaRPr lang="en-US" sz="4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1029199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THẾ CÒN CHUYỂN ĐỔI SỐ LÀ GÌ?</a:t>
            </a:r>
            <a:endParaRPr lang="en-US" sz="3500" b="1" dirty="0">
              <a:solidFill>
                <a:srgbClr val="E3EBF1"/>
              </a:solidFill>
              <a:latin typeface="UTM Bebas" panose="02040603050506020204" pitchFamily="18" charset="0"/>
            </a:endParaRPr>
          </a:p>
        </p:txBody>
      </p:sp>
      <p:sp>
        <p:nvSpPr>
          <p:cNvPr id="2" name="Rectangle 1"/>
          <p:cNvSpPr/>
          <p:nvPr/>
        </p:nvSpPr>
        <p:spPr>
          <a:xfrm>
            <a:off x="762000" y="16002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4" name="Rectangle 3"/>
          <p:cNvSpPr/>
          <p:nvPr/>
        </p:nvSpPr>
        <p:spPr>
          <a:xfrm>
            <a:off x="685800" y="1600200"/>
            <a:ext cx="10287000" cy="2554545"/>
          </a:xfrm>
          <a:prstGeom prst="rect">
            <a:avLst/>
          </a:prstGeom>
        </p:spPr>
        <p:txBody>
          <a:bodyPr wrap="square">
            <a:spAutoFit/>
          </a:bodyPr>
          <a:lstStyle/>
          <a:p>
            <a:pPr algn="just">
              <a:spcBef>
                <a:spcPts val="600"/>
              </a:spcBef>
            </a:pPr>
            <a:endParaRPr lang="en-US" sz="2800" dirty="0">
              <a:solidFill>
                <a:schemeClr val="bg1"/>
              </a:solidFill>
            </a:endParaRPr>
          </a:p>
          <a:p>
            <a:pPr algn="just">
              <a:spcBef>
                <a:spcPts val="600"/>
              </a:spcBef>
            </a:pPr>
            <a:endParaRPr lang="en-US" sz="2800" dirty="0" smtClean="0">
              <a:solidFill>
                <a:schemeClr val="bg1"/>
              </a:solidFill>
            </a:endParaRPr>
          </a:p>
          <a:p>
            <a:pPr algn="just">
              <a:spcBef>
                <a:spcPts val="600"/>
              </a:spcBef>
            </a:pPr>
            <a:endParaRPr lang="en-US" sz="2800" dirty="0">
              <a:solidFill>
                <a:schemeClr val="bg1"/>
              </a:solidFill>
            </a:endParaRPr>
          </a:p>
          <a:p>
            <a:pPr algn="just">
              <a:spcBef>
                <a:spcPts val="600"/>
              </a:spcBef>
            </a:pPr>
            <a:endParaRPr lang="en-US" sz="2800" dirty="0">
              <a:solidFill>
                <a:schemeClr val="bg1"/>
              </a:solidFill>
            </a:endParaRPr>
          </a:p>
          <a:p>
            <a:pPr algn="just">
              <a:spcBef>
                <a:spcPts val="600"/>
              </a:spcBef>
            </a:pPr>
            <a:endParaRPr lang="en-US" sz="2800" dirty="0">
              <a:solidFill>
                <a:schemeClr val="bg1"/>
              </a:solidFill>
            </a:endParaRPr>
          </a:p>
        </p:txBody>
      </p:sp>
      <p:pic>
        <p:nvPicPr>
          <p:cNvPr id="12290" name="Picture 2" descr="Bản đồ chuyển đổi số - CLB Chuyển đổi s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
            <a:ext cx="9220200" cy="652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891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52800" y="308858"/>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PHỐ THÔNG MINH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2489200" y="1011942"/>
            <a:ext cx="6934200" cy="5813713"/>
          </a:xfrm>
          <a:prstGeom prst="rect">
            <a:avLst/>
          </a:prstGeom>
        </p:spPr>
      </p:pic>
    </p:spTree>
    <p:extLst>
      <p:ext uri="{BB962C8B-B14F-4D97-AF65-F5344CB8AC3E}">
        <p14:creationId xmlns:p14="http://schemas.microsoft.com/office/powerpoint/2010/main" val="3887322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52800" y="308858"/>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PHỐ THÔNG MINH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3314" name="Picture 2" descr="Ban hành Khung kiến trúc ICT phát triển đô thị thông minh tỉnh Thừa Thiên  Huế phiên bản 1.0 - thuathienhue.gov.vn/vi-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11277600" cy="5536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155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5105400" y="1447800"/>
            <a:ext cx="2426035"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PHẦN 2</a:t>
            </a:r>
            <a:endParaRPr lang="en-US" sz="3500" b="1" dirty="0">
              <a:solidFill>
                <a:srgbClr val="E3EBF1"/>
              </a:solidFill>
              <a:latin typeface="UTM Bebas" panose="02040603050506020204" pitchFamily="18" charset="0"/>
            </a:endParaRPr>
          </a:p>
        </p:txBody>
      </p:sp>
      <p:sp>
        <p:nvSpPr>
          <p:cNvPr id="23" name="TextBox 22">
            <a:extLst>
              <a:ext uri="{FF2B5EF4-FFF2-40B4-BE49-F238E27FC236}">
                <a16:creationId xmlns:a16="http://schemas.microsoft.com/office/drawing/2014/main" xmlns="" id="{8A11E830-51D6-4BE1-A500-33AC464762FA}"/>
              </a:ext>
            </a:extLst>
          </p:cNvPr>
          <p:cNvSpPr txBox="1"/>
          <p:nvPr/>
        </p:nvSpPr>
        <p:spPr>
          <a:xfrm>
            <a:off x="1524000" y="2590800"/>
            <a:ext cx="9049338" cy="1323439"/>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smtClean="0">
                <a:solidFill>
                  <a:srgbClr val="E3EBF1"/>
                </a:solidFill>
                <a:latin typeface="UTM Bebas" panose="02040603050506020204" pitchFamily="18" charset="0"/>
              </a:rPr>
              <a:t>CHUYỂN ĐỔI SỐ TRONG CÁC LĨNH VỰC CHÍNH TRỊ, KINH TẾ, XÃ H</a:t>
            </a:r>
            <a:endParaRPr lang="en-US" sz="4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23234037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8A11E830-51D6-4BE1-A500-33AC464762FA}"/>
              </a:ext>
            </a:extLst>
          </p:cNvPr>
          <p:cNvSpPr txBox="1"/>
          <p:nvPr/>
        </p:nvSpPr>
        <p:spPr>
          <a:xfrm>
            <a:off x="1524000" y="2590800"/>
            <a:ext cx="9049338" cy="1323439"/>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smtClean="0">
                <a:solidFill>
                  <a:srgbClr val="E3EBF1"/>
                </a:solidFill>
                <a:latin typeface="UTM Bebas" panose="02040603050506020204" pitchFamily="18" charset="0"/>
              </a:rPr>
              <a:t>CHUYỂN ĐỔI SỐ TRONG CHÍNH PHỦ SỐ, CHÍNH QUYỀN SỐ</a:t>
            </a:r>
            <a:endParaRPr lang="en-US" sz="4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10630250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SỐ  MỘT SỐ NƯỚC</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2050" name="Picture 2" descr="http://thutuchanhchinh.vn/noidung/tintuc/PublishingImages/lichsu%20cpdtdailo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8382000" cy="542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1145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074" name="Picture 2" descr="http://thutuchanhchinh.vn/noidung/tintuc/PublishingImages/lichsu%20cpdtnhatb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00460"/>
            <a:ext cx="9372600" cy="57439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24800" y="59436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Nhật</a:t>
            </a:r>
            <a:r>
              <a:rPr lang="en-US" b="1" dirty="0" smtClean="0"/>
              <a:t> </a:t>
            </a:r>
            <a:r>
              <a:rPr lang="en-US" b="1" dirty="0" err="1" smtClean="0"/>
              <a:t>Bản</a:t>
            </a:r>
            <a:endParaRPr lang="en-US" b="1" dirty="0"/>
          </a:p>
        </p:txBody>
      </p:sp>
      <p:sp>
        <p:nvSpPr>
          <p:cNvPr id="9" name="TextBox 8">
            <a:extLst>
              <a:ext uri="{FF2B5EF4-FFF2-40B4-BE49-F238E27FC236}">
                <a16:creationId xmlns:a16="http://schemas.microsoft.com/office/drawing/2014/main" xmlns="" id="{E125650F-F40F-432E-BD45-4AC81AA51AA9}"/>
              </a:ext>
            </a:extLst>
          </p:cNvPr>
          <p:cNvSpPr txBox="1"/>
          <p:nvPr/>
        </p:nvSpPr>
        <p:spPr>
          <a:xfrm>
            <a:off x="2895600" y="30851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SỐ MỘT SỐ NƯỚC</a:t>
            </a:r>
            <a:endParaRPr lang="en-US" sz="3500" b="1" dirty="0">
              <a:solidFill>
                <a:srgbClr val="E3EBF1"/>
              </a:solidFill>
              <a:latin typeface="UTM Bebas" panose="02040603050506020204" pitchFamily="18" charset="0"/>
            </a:endParaRPr>
          </a:p>
        </p:txBody>
      </p:sp>
    </p:spTree>
    <p:extLst>
      <p:ext uri="{BB962C8B-B14F-4D97-AF65-F5344CB8AC3E}">
        <p14:creationId xmlns:p14="http://schemas.microsoft.com/office/powerpoint/2010/main" val="349973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9" name="TextBox 8">
            <a:extLst>
              <a:ext uri="{FF2B5EF4-FFF2-40B4-BE49-F238E27FC236}">
                <a16:creationId xmlns:a16="http://schemas.microsoft.com/office/drawing/2014/main" xmlns="" id="{E125650F-F40F-432E-BD45-4AC81AA51AA9}"/>
              </a:ext>
            </a:extLst>
          </p:cNvPr>
          <p:cNvSpPr txBox="1"/>
          <p:nvPr/>
        </p:nvSpPr>
        <p:spPr>
          <a:xfrm>
            <a:off x="2895600" y="30851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SỐ MỘT SỐ NƯỚC</a:t>
            </a:r>
            <a:endParaRPr lang="en-US" sz="3500" b="1" dirty="0">
              <a:solidFill>
                <a:srgbClr val="E3EBF1"/>
              </a:solidFill>
              <a:latin typeface="UTM Bebas" panose="02040603050506020204" pitchFamily="18" charset="0"/>
            </a:endParaRPr>
          </a:p>
        </p:txBody>
      </p:sp>
      <p:pic>
        <p:nvPicPr>
          <p:cNvPr id="3" name="Picture 2"/>
          <p:cNvPicPr>
            <a:picLocks noChangeAspect="1"/>
          </p:cNvPicPr>
          <p:nvPr/>
        </p:nvPicPr>
        <p:blipFill>
          <a:blip r:embed="rId2"/>
          <a:stretch>
            <a:fillRect/>
          </a:stretch>
        </p:blipFill>
        <p:spPr>
          <a:xfrm>
            <a:off x="1066800" y="1905000"/>
            <a:ext cx="10296660" cy="3962400"/>
          </a:xfrm>
          <a:prstGeom prst="rect">
            <a:avLst/>
          </a:prstGeom>
        </p:spPr>
      </p:pic>
    </p:spTree>
    <p:extLst>
      <p:ext uri="{BB962C8B-B14F-4D97-AF65-F5344CB8AC3E}">
        <p14:creationId xmlns:p14="http://schemas.microsoft.com/office/powerpoint/2010/main" val="42553437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9" name="TextBox 8">
            <a:extLst>
              <a:ext uri="{FF2B5EF4-FFF2-40B4-BE49-F238E27FC236}">
                <a16:creationId xmlns:a16="http://schemas.microsoft.com/office/drawing/2014/main" xmlns="" id="{E125650F-F40F-432E-BD45-4AC81AA51AA9}"/>
              </a:ext>
            </a:extLst>
          </p:cNvPr>
          <p:cNvSpPr txBox="1"/>
          <p:nvPr/>
        </p:nvSpPr>
        <p:spPr>
          <a:xfrm>
            <a:off x="2895600" y="30851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SỐ MỘT SỐ NƯỚC</a:t>
            </a:r>
            <a:endParaRPr lang="en-US" sz="3500" b="1" dirty="0">
              <a:solidFill>
                <a:srgbClr val="E3EBF1"/>
              </a:solidFill>
              <a:latin typeface="UTM Bebas" panose="02040603050506020204" pitchFamily="18" charset="0"/>
            </a:endParaRPr>
          </a:p>
        </p:txBody>
      </p:sp>
      <p:pic>
        <p:nvPicPr>
          <p:cNvPr id="4" name="Picture 3"/>
          <p:cNvPicPr>
            <a:picLocks noChangeAspect="1"/>
          </p:cNvPicPr>
          <p:nvPr/>
        </p:nvPicPr>
        <p:blipFill>
          <a:blip r:embed="rId2"/>
          <a:stretch>
            <a:fillRect/>
          </a:stretch>
        </p:blipFill>
        <p:spPr>
          <a:xfrm>
            <a:off x="685800" y="1371600"/>
            <a:ext cx="10981122" cy="4419600"/>
          </a:xfrm>
          <a:prstGeom prst="rect">
            <a:avLst/>
          </a:prstGeom>
        </p:spPr>
      </p:pic>
    </p:spTree>
    <p:extLst>
      <p:ext uri="{BB962C8B-B14F-4D97-AF65-F5344CB8AC3E}">
        <p14:creationId xmlns:p14="http://schemas.microsoft.com/office/powerpoint/2010/main" val="63257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sp>
        <p:nvSpPr>
          <p:cNvPr id="9" name="TextBox 8">
            <a:extLst>
              <a:ext uri="{FF2B5EF4-FFF2-40B4-BE49-F238E27FC236}">
                <a16:creationId xmlns:a16="http://schemas.microsoft.com/office/drawing/2014/main" xmlns="" id="{E125650F-F40F-432E-BD45-4AC81AA51AA9}"/>
              </a:ext>
            </a:extLst>
          </p:cNvPr>
          <p:cNvSpPr txBox="1"/>
          <p:nvPr/>
        </p:nvSpPr>
        <p:spPr>
          <a:xfrm>
            <a:off x="2895600" y="30851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SỐ MỘT SỐ NƯỚC</a:t>
            </a:r>
            <a:endParaRPr lang="en-US" sz="3500" b="1" dirty="0">
              <a:solidFill>
                <a:srgbClr val="E3EBF1"/>
              </a:solidFill>
              <a:latin typeface="UTM Bebas" panose="02040603050506020204" pitchFamily="18" charset="0"/>
            </a:endParaRPr>
          </a:p>
        </p:txBody>
      </p:sp>
      <p:pic>
        <p:nvPicPr>
          <p:cNvPr id="3" name="Picture 2"/>
          <p:cNvPicPr>
            <a:picLocks noChangeAspect="1"/>
          </p:cNvPicPr>
          <p:nvPr/>
        </p:nvPicPr>
        <p:blipFill>
          <a:blip r:embed="rId2"/>
          <a:stretch>
            <a:fillRect/>
          </a:stretch>
        </p:blipFill>
        <p:spPr>
          <a:xfrm>
            <a:off x="609600" y="1447800"/>
            <a:ext cx="11114915" cy="4876800"/>
          </a:xfrm>
          <a:prstGeom prst="rect">
            <a:avLst/>
          </a:prstGeom>
        </p:spPr>
      </p:pic>
    </p:spTree>
    <p:extLst>
      <p:ext uri="{BB962C8B-B14F-4D97-AF65-F5344CB8AC3E}">
        <p14:creationId xmlns:p14="http://schemas.microsoft.com/office/powerpoint/2010/main" val="1899299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209800" y="838200"/>
            <a:ext cx="85344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MỘT SỐ NỘI DUNG SẼ ĐƯỢC THẢO LUẬN</a:t>
            </a:r>
            <a:endParaRPr lang="en-US" sz="3500" b="1" dirty="0">
              <a:solidFill>
                <a:srgbClr val="E3EBF1"/>
              </a:solidFill>
              <a:latin typeface="UTM Bebas" panose="02040603050506020204" pitchFamily="18" charset="0"/>
            </a:endParaRPr>
          </a:p>
        </p:txBody>
      </p:sp>
      <p:sp>
        <p:nvSpPr>
          <p:cNvPr id="23" name="TextBox 22">
            <a:extLst>
              <a:ext uri="{FF2B5EF4-FFF2-40B4-BE49-F238E27FC236}">
                <a16:creationId xmlns:a16="http://schemas.microsoft.com/office/drawing/2014/main" xmlns="" id="{8A11E830-51D6-4BE1-A500-33AC464762FA}"/>
              </a:ext>
            </a:extLst>
          </p:cNvPr>
          <p:cNvSpPr txBox="1"/>
          <p:nvPr/>
        </p:nvSpPr>
        <p:spPr>
          <a:xfrm>
            <a:off x="1242865" y="1828800"/>
            <a:ext cx="10210800" cy="4247317"/>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marL="742950" indent="-742950">
              <a:buAutoNum type="arabicPeriod"/>
            </a:pPr>
            <a:r>
              <a:rPr lang="en-US" sz="3000" b="1" noProof="1" smtClean="0">
                <a:solidFill>
                  <a:srgbClr val="E3EBF1"/>
                </a:solidFill>
                <a:latin typeface="UTM Bebas" panose="02040603050506020204" pitchFamily="18" charset="0"/>
              </a:rPr>
              <a:t>Cách mạng CN lần thứ 4 là gì?</a:t>
            </a:r>
          </a:p>
          <a:p>
            <a:pPr marL="742950" indent="-742950">
              <a:buFontTx/>
              <a:buAutoNum type="arabicPeriod"/>
            </a:pPr>
            <a:r>
              <a:rPr lang="en-US" sz="3000" b="1" noProof="1">
                <a:solidFill>
                  <a:srgbClr val="E3EBF1"/>
                </a:solidFill>
                <a:latin typeface="UTM Bebas" panose="02040603050506020204" pitchFamily="18" charset="0"/>
              </a:rPr>
              <a:t>Các xu hướng công nghệ? </a:t>
            </a:r>
          </a:p>
          <a:p>
            <a:pPr marL="742950" indent="-742950">
              <a:buAutoNum type="arabicPeriod"/>
            </a:pPr>
            <a:r>
              <a:rPr lang="en-US" sz="3000" b="1" noProof="1" smtClean="0">
                <a:solidFill>
                  <a:srgbClr val="E3EBF1"/>
                </a:solidFill>
                <a:latin typeface="UTM Bebas" panose="02040603050506020204" pitchFamily="18" charset="0"/>
              </a:rPr>
              <a:t>Chuyển đổi số là gì? Các khái niệm số “Chính phủ số”, “Kinh tế số”, “Xã hội số”,…..</a:t>
            </a:r>
          </a:p>
          <a:p>
            <a:pPr marL="742950" indent="-742950">
              <a:buAutoNum type="arabicPeriod"/>
            </a:pPr>
            <a:r>
              <a:rPr lang="en-US" sz="3000" b="1" noProof="1" smtClean="0">
                <a:solidFill>
                  <a:srgbClr val="E3EBF1"/>
                </a:solidFill>
                <a:latin typeface="UTM Bebas" panose="02040603050506020204" pitchFamily="18" charset="0"/>
              </a:rPr>
              <a:t>Mối quan hệ giữa chuyển đổi số, CMCN4 và các xu hướng công nghệ.</a:t>
            </a:r>
          </a:p>
          <a:p>
            <a:pPr marL="742950" indent="-742950">
              <a:buAutoNum type="arabicPeriod"/>
            </a:pPr>
            <a:r>
              <a:rPr lang="en-US" sz="3000" b="1" noProof="1" smtClean="0">
                <a:solidFill>
                  <a:srgbClr val="E3EBF1"/>
                </a:solidFill>
                <a:latin typeface="UTM Bebas" panose="02040603050506020204" pitchFamily="18" charset="0"/>
              </a:rPr>
              <a:t>Các khái niệm “thông minh”: thành phố thông minh, giao thông thông minh, giáo dục thông minh, y tế thông minh</a:t>
            </a:r>
          </a:p>
          <a:p>
            <a:pPr marL="742950" indent="-742950">
              <a:buAutoNum type="arabicPeriod"/>
            </a:pPr>
            <a:endParaRPr lang="en-US" sz="3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40009584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ĐIỆN TỬ Ở VIỆT NAM</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098" name="Picture 2" descr="CPĐ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011941"/>
            <a:ext cx="7620000"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045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ĐIỆN TỬ Ở VIỆT NAM</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2133600" y="1143000"/>
            <a:ext cx="7986713" cy="5327211"/>
          </a:xfrm>
          <a:prstGeom prst="rect">
            <a:avLst/>
          </a:prstGeom>
        </p:spPr>
      </p:pic>
    </p:spTree>
    <p:extLst>
      <p:ext uri="{BB962C8B-B14F-4D97-AF65-F5344CB8AC3E}">
        <p14:creationId xmlns:p14="http://schemas.microsoft.com/office/powerpoint/2010/main" val="4030631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ĐIỆN TỬ -&gt; CHÍNH PHỦ SỐ</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6146" name="Picture 2" descr="http://www.thutuchanhchinh.vn/noidung/tintuc/PublishingImages/tin23072018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10134596"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8251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SỐ - CHÍNH QUYỀN SỐ</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4533770" y="991065"/>
            <a:ext cx="7286625" cy="5735626"/>
          </a:xfrm>
          <a:prstGeom prst="rect">
            <a:avLst/>
          </a:prstGeom>
        </p:spPr>
      </p:pic>
      <p:pic>
        <p:nvPicPr>
          <p:cNvPr id="4" name="Picture 3"/>
          <p:cNvPicPr>
            <a:picLocks noChangeAspect="1"/>
          </p:cNvPicPr>
          <p:nvPr/>
        </p:nvPicPr>
        <p:blipFill>
          <a:blip r:embed="rId3"/>
          <a:stretch>
            <a:fillRect/>
          </a:stretch>
        </p:blipFill>
        <p:spPr>
          <a:xfrm>
            <a:off x="381000" y="1801710"/>
            <a:ext cx="3827844" cy="4114335"/>
          </a:xfrm>
          <a:prstGeom prst="rect">
            <a:avLst/>
          </a:prstGeom>
        </p:spPr>
      </p:pic>
    </p:spTree>
    <p:extLst>
      <p:ext uri="{BB962C8B-B14F-4D97-AF65-F5344CB8AC3E}">
        <p14:creationId xmlns:p14="http://schemas.microsoft.com/office/powerpoint/2010/main" val="16339659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514600" y="3810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CHÍNH PHỦ SỐ - CHÍNH QUYỀN SỐ</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905000" y="0"/>
            <a:ext cx="8305800" cy="6644640"/>
          </a:xfrm>
          <a:prstGeom prst="rect">
            <a:avLst/>
          </a:prstGeom>
        </p:spPr>
      </p:pic>
    </p:spTree>
    <p:extLst>
      <p:ext uri="{BB962C8B-B14F-4D97-AF65-F5344CB8AC3E}">
        <p14:creationId xmlns:p14="http://schemas.microsoft.com/office/powerpoint/2010/main" val="2929137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8A11E830-51D6-4BE1-A500-33AC464762FA}"/>
              </a:ext>
            </a:extLst>
          </p:cNvPr>
          <p:cNvSpPr txBox="1"/>
          <p:nvPr/>
        </p:nvSpPr>
        <p:spPr>
          <a:xfrm>
            <a:off x="1524000" y="2743200"/>
            <a:ext cx="9049338" cy="707886"/>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smtClean="0">
                <a:solidFill>
                  <a:srgbClr val="E3EBF1"/>
                </a:solidFill>
                <a:latin typeface="UTM Bebas" panose="02040603050506020204" pitchFamily="18" charset="0"/>
              </a:rPr>
              <a:t>CHUYỂN ĐỔI SỐ TRONG GIÁO DỤC</a:t>
            </a:r>
            <a:endParaRPr lang="en-US" sz="4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100231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GIÁO DỤC</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7" name="Picture 6"/>
          <p:cNvPicPr>
            <a:picLocks noChangeAspect="1"/>
          </p:cNvPicPr>
          <p:nvPr/>
        </p:nvPicPr>
        <p:blipFill>
          <a:blip r:embed="rId2"/>
          <a:stretch>
            <a:fillRect/>
          </a:stretch>
        </p:blipFill>
        <p:spPr>
          <a:xfrm>
            <a:off x="2514600" y="1083067"/>
            <a:ext cx="7239000" cy="5774933"/>
          </a:xfrm>
          <a:prstGeom prst="rect">
            <a:avLst/>
          </a:prstGeom>
        </p:spPr>
      </p:pic>
    </p:spTree>
    <p:extLst>
      <p:ext uri="{BB962C8B-B14F-4D97-AF65-F5344CB8AC3E}">
        <p14:creationId xmlns:p14="http://schemas.microsoft.com/office/powerpoint/2010/main" val="3089709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DẠY HỌC 4.0</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828800" y="1219200"/>
            <a:ext cx="9144000" cy="5275825"/>
          </a:xfrm>
          <a:prstGeom prst="rect">
            <a:avLst/>
          </a:prstGeom>
        </p:spPr>
      </p:pic>
    </p:spTree>
    <p:extLst>
      <p:ext uri="{BB962C8B-B14F-4D97-AF65-F5344CB8AC3E}">
        <p14:creationId xmlns:p14="http://schemas.microsoft.com/office/powerpoint/2010/main" val="14163374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NGHIÊN CỨU 4.0</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676400" y="1295400"/>
            <a:ext cx="9144000" cy="5200434"/>
          </a:xfrm>
          <a:prstGeom prst="rect">
            <a:avLst/>
          </a:prstGeom>
        </p:spPr>
      </p:pic>
    </p:spTree>
    <p:extLst>
      <p:ext uri="{BB962C8B-B14F-4D97-AF65-F5344CB8AC3E}">
        <p14:creationId xmlns:p14="http://schemas.microsoft.com/office/powerpoint/2010/main" val="11744446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114550" y="359658"/>
            <a:ext cx="76581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TỔNG THỂ CHUYỂN ĐỔI SỐ GIÁO DỤC</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3314" name="Picture 2" descr="https://tiasang.com.vn/Portals/0/bieu%20do%20chuyen%20doi%20so%20trong%20giao%20du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88142"/>
            <a:ext cx="7924800" cy="555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960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295400" y="685800"/>
            <a:ext cx="96774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CÁCH MẠNG CÔNG NGHIỆP LẦN THỨ 4 (CMCN4)</a:t>
            </a:r>
            <a:endParaRPr lang="en-US" sz="3500" b="1" dirty="0">
              <a:solidFill>
                <a:srgbClr val="E3EBF1"/>
              </a:solidFill>
              <a:latin typeface="UTM Bebas" panose="02040603050506020204" pitchFamily="18" charset="0"/>
            </a:endParaRPr>
          </a:p>
        </p:txBody>
      </p:sp>
      <p:sp>
        <p:nvSpPr>
          <p:cNvPr id="3" name="Rectangle 2"/>
          <p:cNvSpPr/>
          <p:nvPr/>
        </p:nvSpPr>
        <p:spPr>
          <a:xfrm>
            <a:off x="914400" y="1600200"/>
            <a:ext cx="10591800" cy="3785652"/>
          </a:xfrm>
          <a:prstGeom prst="rect">
            <a:avLst/>
          </a:prstGeom>
        </p:spPr>
        <p:txBody>
          <a:bodyPr wrap="square">
            <a:spAutoFit/>
          </a:bodyPr>
          <a:lstStyle/>
          <a:p>
            <a:pPr algn="just"/>
            <a:r>
              <a:rPr lang="en-US" sz="3000" dirty="0" err="1">
                <a:solidFill>
                  <a:schemeClr val="bg1"/>
                </a:solidFill>
              </a:rPr>
              <a:t>Thuật</a:t>
            </a:r>
            <a:r>
              <a:rPr lang="en-US" sz="3000" dirty="0">
                <a:solidFill>
                  <a:schemeClr val="bg1"/>
                </a:solidFill>
              </a:rPr>
              <a:t> </a:t>
            </a:r>
            <a:r>
              <a:rPr lang="en-US" sz="3000" dirty="0" err="1">
                <a:solidFill>
                  <a:schemeClr val="bg1"/>
                </a:solidFill>
              </a:rPr>
              <a:t>ngữ</a:t>
            </a:r>
            <a:r>
              <a:rPr lang="en-US" sz="3000" dirty="0">
                <a:solidFill>
                  <a:schemeClr val="bg1"/>
                </a:solidFill>
              </a:rPr>
              <a:t> “</a:t>
            </a:r>
            <a:r>
              <a:rPr lang="en-US" sz="3000" dirty="0" err="1">
                <a:solidFill>
                  <a:schemeClr val="bg1"/>
                </a:solidFill>
              </a:rPr>
              <a:t>Industrie</a:t>
            </a:r>
            <a:r>
              <a:rPr lang="en-US" sz="3000" dirty="0">
                <a:solidFill>
                  <a:schemeClr val="bg1"/>
                </a:solidFill>
              </a:rPr>
              <a:t> 4.0” </a:t>
            </a:r>
            <a:r>
              <a:rPr lang="en-US" sz="3000" dirty="0" err="1">
                <a:solidFill>
                  <a:schemeClr val="bg1"/>
                </a:solidFill>
              </a:rPr>
              <a:t>bắt</a:t>
            </a:r>
            <a:r>
              <a:rPr lang="en-US" sz="3000" dirty="0">
                <a:solidFill>
                  <a:schemeClr val="bg1"/>
                </a:solidFill>
              </a:rPr>
              <a:t> </a:t>
            </a:r>
            <a:r>
              <a:rPr lang="en-US" sz="3000" dirty="0" err="1">
                <a:solidFill>
                  <a:schemeClr val="bg1"/>
                </a:solidFill>
              </a:rPr>
              <a:t>đầu</a:t>
            </a:r>
            <a:r>
              <a:rPr lang="en-US" sz="3000" dirty="0">
                <a:solidFill>
                  <a:schemeClr val="bg1"/>
                </a:solidFill>
              </a:rPr>
              <a:t> </a:t>
            </a:r>
            <a:r>
              <a:rPr lang="en-US" sz="3000" dirty="0" err="1">
                <a:solidFill>
                  <a:schemeClr val="bg1"/>
                </a:solidFill>
              </a:rPr>
              <a:t>từ</a:t>
            </a:r>
            <a:r>
              <a:rPr lang="en-US" sz="3000" dirty="0">
                <a:solidFill>
                  <a:schemeClr val="bg1"/>
                </a:solidFill>
              </a:rPr>
              <a:t> </a:t>
            </a:r>
            <a:r>
              <a:rPr lang="en-US" sz="3000" dirty="0" err="1">
                <a:solidFill>
                  <a:schemeClr val="bg1"/>
                </a:solidFill>
              </a:rPr>
              <a:t>dự</a:t>
            </a:r>
            <a:r>
              <a:rPr lang="en-US" sz="3000" dirty="0">
                <a:solidFill>
                  <a:schemeClr val="bg1"/>
                </a:solidFill>
              </a:rPr>
              <a:t> </a:t>
            </a:r>
            <a:r>
              <a:rPr lang="en-US" sz="3000" dirty="0" err="1">
                <a:solidFill>
                  <a:schemeClr val="bg1"/>
                </a:solidFill>
              </a:rPr>
              <a:t>án</a:t>
            </a:r>
            <a:r>
              <a:rPr lang="en-US" sz="3000" dirty="0">
                <a:solidFill>
                  <a:schemeClr val="bg1"/>
                </a:solidFill>
              </a:rPr>
              <a:t> </a:t>
            </a:r>
            <a:r>
              <a:rPr lang="en-US" sz="3000" dirty="0" err="1">
                <a:solidFill>
                  <a:schemeClr val="bg1"/>
                </a:solidFill>
              </a:rPr>
              <a:t>trong</a:t>
            </a:r>
            <a:r>
              <a:rPr lang="en-US" sz="3000" dirty="0">
                <a:solidFill>
                  <a:schemeClr val="bg1"/>
                </a:solidFill>
              </a:rPr>
              <a:t> </a:t>
            </a:r>
            <a:r>
              <a:rPr lang="en-US" sz="3000" dirty="0" err="1">
                <a:solidFill>
                  <a:schemeClr val="bg1"/>
                </a:solidFill>
              </a:rPr>
              <a:t>chiến</a:t>
            </a:r>
            <a:r>
              <a:rPr lang="en-US" sz="3000" dirty="0">
                <a:solidFill>
                  <a:schemeClr val="bg1"/>
                </a:solidFill>
              </a:rPr>
              <a:t> </a:t>
            </a:r>
            <a:r>
              <a:rPr lang="en-US" sz="3000" dirty="0" err="1">
                <a:solidFill>
                  <a:schemeClr val="bg1"/>
                </a:solidFill>
              </a:rPr>
              <a:t>lược</a:t>
            </a:r>
            <a:r>
              <a:rPr lang="en-US" sz="3000" dirty="0">
                <a:solidFill>
                  <a:schemeClr val="bg1"/>
                </a:solidFill>
              </a:rPr>
              <a:t> </a:t>
            </a:r>
            <a:r>
              <a:rPr lang="en-US" sz="3000" dirty="0" err="1" smtClean="0">
                <a:solidFill>
                  <a:schemeClr val="bg1"/>
                </a:solidFill>
              </a:rPr>
              <a:t>công</a:t>
            </a:r>
            <a:r>
              <a:rPr lang="en-US" sz="3000" dirty="0" smtClean="0">
                <a:solidFill>
                  <a:schemeClr val="bg1"/>
                </a:solidFill>
              </a:rPr>
              <a:t> </a:t>
            </a:r>
            <a:r>
              <a:rPr lang="en-US" sz="3000" dirty="0" err="1" smtClean="0">
                <a:solidFill>
                  <a:schemeClr val="bg1"/>
                </a:solidFill>
              </a:rPr>
              <a:t>nghệ</a:t>
            </a:r>
            <a:r>
              <a:rPr lang="en-US" sz="3000" dirty="0" smtClean="0">
                <a:solidFill>
                  <a:schemeClr val="bg1"/>
                </a:solidFill>
              </a:rPr>
              <a:t> </a:t>
            </a:r>
            <a:r>
              <a:rPr lang="en-US" sz="3000" dirty="0" err="1" smtClean="0">
                <a:solidFill>
                  <a:schemeClr val="bg1"/>
                </a:solidFill>
              </a:rPr>
              <a:t>cao</a:t>
            </a:r>
            <a:r>
              <a:rPr lang="en-US" sz="3000" dirty="0" smtClean="0">
                <a:solidFill>
                  <a:schemeClr val="bg1"/>
                </a:solidFill>
              </a:rPr>
              <a:t> </a:t>
            </a:r>
            <a:r>
              <a:rPr lang="en-US" sz="3000" dirty="0" err="1" smtClean="0">
                <a:solidFill>
                  <a:schemeClr val="bg1"/>
                </a:solidFill>
              </a:rPr>
              <a:t>của</a:t>
            </a:r>
            <a:r>
              <a:rPr lang="en-US" sz="3000" dirty="0" smtClean="0">
                <a:solidFill>
                  <a:schemeClr val="bg1"/>
                </a:solidFill>
              </a:rPr>
              <a:t> </a:t>
            </a:r>
            <a:r>
              <a:rPr lang="en-US" sz="3000" dirty="0" err="1" smtClean="0">
                <a:solidFill>
                  <a:schemeClr val="bg1"/>
                </a:solidFill>
              </a:rPr>
              <a:t>Chính</a:t>
            </a:r>
            <a:r>
              <a:rPr lang="en-US" sz="3000" dirty="0" smtClean="0">
                <a:solidFill>
                  <a:schemeClr val="bg1"/>
                </a:solidFill>
              </a:rPr>
              <a:t> </a:t>
            </a:r>
            <a:r>
              <a:rPr lang="en-US" sz="3000" dirty="0" err="1">
                <a:solidFill>
                  <a:schemeClr val="bg1"/>
                </a:solidFill>
              </a:rPr>
              <a:t>phủ</a:t>
            </a:r>
            <a:r>
              <a:rPr lang="en-US" sz="3000" dirty="0">
                <a:solidFill>
                  <a:schemeClr val="bg1"/>
                </a:solidFill>
              </a:rPr>
              <a:t> </a:t>
            </a:r>
            <a:r>
              <a:rPr lang="en-US" sz="3000" dirty="0" err="1">
                <a:solidFill>
                  <a:schemeClr val="bg1"/>
                </a:solidFill>
              </a:rPr>
              <a:t>Đức</a:t>
            </a:r>
            <a:r>
              <a:rPr lang="en-US" sz="3000" dirty="0">
                <a:solidFill>
                  <a:schemeClr val="bg1"/>
                </a:solidFill>
              </a:rPr>
              <a:t>, </a:t>
            </a:r>
            <a:r>
              <a:rPr lang="en-US" sz="3000" dirty="0" err="1">
                <a:solidFill>
                  <a:schemeClr val="bg1"/>
                </a:solidFill>
              </a:rPr>
              <a:t>thuật</a:t>
            </a:r>
            <a:r>
              <a:rPr lang="en-US" sz="3000" dirty="0">
                <a:solidFill>
                  <a:schemeClr val="bg1"/>
                </a:solidFill>
              </a:rPr>
              <a:t> </a:t>
            </a:r>
            <a:r>
              <a:rPr lang="en-US" sz="3000" dirty="0" err="1">
                <a:solidFill>
                  <a:schemeClr val="bg1"/>
                </a:solidFill>
              </a:rPr>
              <a:t>ngữ</a:t>
            </a:r>
            <a:r>
              <a:rPr lang="en-US" sz="3000" dirty="0">
                <a:solidFill>
                  <a:schemeClr val="bg1"/>
                </a:solidFill>
              </a:rPr>
              <a:t> </a:t>
            </a:r>
            <a:r>
              <a:rPr lang="en-US" sz="3000" dirty="0" err="1">
                <a:solidFill>
                  <a:schemeClr val="bg1"/>
                </a:solidFill>
              </a:rPr>
              <a:t>được</a:t>
            </a:r>
            <a:r>
              <a:rPr lang="en-US" sz="3000" dirty="0">
                <a:solidFill>
                  <a:schemeClr val="bg1"/>
                </a:solidFill>
              </a:rPr>
              <a:t> </a:t>
            </a:r>
            <a:r>
              <a:rPr lang="en-US" sz="3000" dirty="0" err="1">
                <a:solidFill>
                  <a:schemeClr val="bg1"/>
                </a:solidFill>
              </a:rPr>
              <a:t>sử</a:t>
            </a:r>
            <a:r>
              <a:rPr lang="en-US" sz="3000" dirty="0">
                <a:solidFill>
                  <a:schemeClr val="bg1"/>
                </a:solidFill>
              </a:rPr>
              <a:t> </a:t>
            </a:r>
            <a:r>
              <a:rPr lang="en-US" sz="3000" dirty="0" err="1">
                <a:solidFill>
                  <a:schemeClr val="bg1"/>
                </a:solidFill>
              </a:rPr>
              <a:t>dụng</a:t>
            </a:r>
            <a:r>
              <a:rPr lang="en-US" sz="3000" dirty="0">
                <a:solidFill>
                  <a:schemeClr val="bg1"/>
                </a:solidFill>
              </a:rPr>
              <a:t> </a:t>
            </a:r>
            <a:r>
              <a:rPr lang="en-US" sz="3000" dirty="0" err="1">
                <a:solidFill>
                  <a:schemeClr val="bg1"/>
                </a:solidFill>
              </a:rPr>
              <a:t>lần</a:t>
            </a:r>
            <a:r>
              <a:rPr lang="en-US" sz="3000" dirty="0">
                <a:solidFill>
                  <a:schemeClr val="bg1"/>
                </a:solidFill>
              </a:rPr>
              <a:t> </a:t>
            </a:r>
            <a:r>
              <a:rPr lang="en-US" sz="3000" dirty="0" err="1">
                <a:solidFill>
                  <a:schemeClr val="bg1"/>
                </a:solidFill>
              </a:rPr>
              <a:t>đầu</a:t>
            </a:r>
            <a:r>
              <a:rPr lang="en-US" sz="3000" dirty="0">
                <a:solidFill>
                  <a:schemeClr val="bg1"/>
                </a:solidFill>
              </a:rPr>
              <a:t> </a:t>
            </a:r>
            <a:r>
              <a:rPr lang="en-US" sz="3000" dirty="0" err="1">
                <a:solidFill>
                  <a:schemeClr val="bg1"/>
                </a:solidFill>
              </a:rPr>
              <a:t>vào</a:t>
            </a:r>
            <a:r>
              <a:rPr lang="en-US" sz="3000" dirty="0">
                <a:solidFill>
                  <a:schemeClr val="bg1"/>
                </a:solidFill>
              </a:rPr>
              <a:t> </a:t>
            </a:r>
            <a:r>
              <a:rPr lang="en-US" sz="3000" dirty="0" err="1">
                <a:solidFill>
                  <a:schemeClr val="bg1"/>
                </a:solidFill>
              </a:rPr>
              <a:t>năm</a:t>
            </a:r>
            <a:r>
              <a:rPr lang="en-US" sz="3000" dirty="0">
                <a:solidFill>
                  <a:schemeClr val="bg1"/>
                </a:solidFill>
              </a:rPr>
              <a:t> 2011 </a:t>
            </a:r>
            <a:r>
              <a:rPr lang="en-US" sz="3000" dirty="0" err="1">
                <a:solidFill>
                  <a:schemeClr val="bg1"/>
                </a:solidFill>
              </a:rPr>
              <a:t>tại</a:t>
            </a:r>
            <a:r>
              <a:rPr lang="en-US" sz="3000" dirty="0">
                <a:solidFill>
                  <a:schemeClr val="bg1"/>
                </a:solidFill>
              </a:rPr>
              <a:t> </a:t>
            </a:r>
            <a:r>
              <a:rPr lang="en-US" sz="3000" dirty="0" err="1">
                <a:solidFill>
                  <a:schemeClr val="bg1"/>
                </a:solidFill>
              </a:rPr>
              <a:t>Hội</a:t>
            </a:r>
            <a:r>
              <a:rPr lang="en-US" sz="3000" dirty="0">
                <a:solidFill>
                  <a:schemeClr val="bg1"/>
                </a:solidFill>
              </a:rPr>
              <a:t> </a:t>
            </a:r>
            <a:r>
              <a:rPr lang="en-US" sz="3000" dirty="0" err="1">
                <a:solidFill>
                  <a:schemeClr val="bg1"/>
                </a:solidFill>
              </a:rPr>
              <a:t>chợ</a:t>
            </a:r>
            <a:r>
              <a:rPr lang="en-US" sz="3000" dirty="0">
                <a:solidFill>
                  <a:schemeClr val="bg1"/>
                </a:solidFill>
              </a:rPr>
              <a:t> Hannover; </a:t>
            </a:r>
          </a:p>
          <a:p>
            <a:pPr algn="just"/>
            <a:endParaRPr lang="en-US" sz="3000" dirty="0" smtClean="0">
              <a:solidFill>
                <a:schemeClr val="bg1"/>
              </a:solidFill>
            </a:endParaRPr>
          </a:p>
          <a:p>
            <a:pPr algn="just"/>
            <a:r>
              <a:rPr lang="en-US" sz="3000" dirty="0" err="1" smtClean="0">
                <a:solidFill>
                  <a:schemeClr val="bg1"/>
                </a:solidFill>
              </a:rPr>
              <a:t>Chính</a:t>
            </a:r>
            <a:r>
              <a:rPr lang="en-US" sz="3000" dirty="0" smtClean="0">
                <a:solidFill>
                  <a:schemeClr val="bg1"/>
                </a:solidFill>
              </a:rPr>
              <a:t> </a:t>
            </a:r>
            <a:r>
              <a:rPr lang="en-US" sz="3000" dirty="0" err="1">
                <a:solidFill>
                  <a:schemeClr val="bg1"/>
                </a:solidFill>
              </a:rPr>
              <a:t>thức</a:t>
            </a:r>
            <a:r>
              <a:rPr lang="en-US" sz="3000" dirty="0">
                <a:solidFill>
                  <a:schemeClr val="bg1"/>
                </a:solidFill>
              </a:rPr>
              <a:t> </a:t>
            </a:r>
            <a:r>
              <a:rPr lang="en-US" sz="3000" dirty="0" err="1">
                <a:solidFill>
                  <a:schemeClr val="bg1"/>
                </a:solidFill>
              </a:rPr>
              <a:t>nhận</a:t>
            </a:r>
            <a:r>
              <a:rPr lang="en-US" sz="3000" dirty="0">
                <a:solidFill>
                  <a:schemeClr val="bg1"/>
                </a:solidFill>
              </a:rPr>
              <a:t> </a:t>
            </a:r>
            <a:r>
              <a:rPr lang="en-US" sz="3000" dirty="0" err="1">
                <a:solidFill>
                  <a:schemeClr val="bg1"/>
                </a:solidFill>
              </a:rPr>
              <a:t>diện</a:t>
            </a:r>
            <a:r>
              <a:rPr lang="en-US" sz="3000" dirty="0">
                <a:solidFill>
                  <a:schemeClr val="bg1"/>
                </a:solidFill>
              </a:rPr>
              <a:t> </a:t>
            </a:r>
            <a:r>
              <a:rPr lang="en-US" sz="3000" dirty="0" err="1">
                <a:solidFill>
                  <a:schemeClr val="bg1"/>
                </a:solidFill>
              </a:rPr>
              <a:t>khái</a:t>
            </a:r>
            <a:r>
              <a:rPr lang="en-US" sz="3000" dirty="0">
                <a:solidFill>
                  <a:schemeClr val="bg1"/>
                </a:solidFill>
              </a:rPr>
              <a:t> </a:t>
            </a:r>
            <a:r>
              <a:rPr lang="en-US" sz="3000" dirty="0" err="1">
                <a:solidFill>
                  <a:schemeClr val="bg1"/>
                </a:solidFill>
              </a:rPr>
              <a:t>niệm</a:t>
            </a:r>
            <a:r>
              <a:rPr lang="en-US" sz="3000" dirty="0">
                <a:solidFill>
                  <a:schemeClr val="bg1"/>
                </a:solidFill>
              </a:rPr>
              <a:t>, </a:t>
            </a:r>
            <a:r>
              <a:rPr lang="en-US" sz="3000" dirty="0" err="1">
                <a:solidFill>
                  <a:schemeClr val="bg1"/>
                </a:solidFill>
              </a:rPr>
              <a:t>nội</a:t>
            </a:r>
            <a:r>
              <a:rPr lang="en-US" sz="3000" dirty="0">
                <a:solidFill>
                  <a:schemeClr val="bg1"/>
                </a:solidFill>
              </a:rPr>
              <a:t> </a:t>
            </a:r>
            <a:r>
              <a:rPr lang="en-US" sz="3000" dirty="0" err="1">
                <a:solidFill>
                  <a:schemeClr val="bg1"/>
                </a:solidFill>
              </a:rPr>
              <a:t>hàm</a:t>
            </a:r>
            <a:r>
              <a:rPr lang="en-US" sz="3000" dirty="0">
                <a:solidFill>
                  <a:schemeClr val="bg1"/>
                </a:solidFill>
              </a:rPr>
              <a:t> </a:t>
            </a:r>
            <a:r>
              <a:rPr lang="en-US" sz="3000" dirty="0" err="1">
                <a:solidFill>
                  <a:schemeClr val="bg1"/>
                </a:solidFill>
              </a:rPr>
              <a:t>tại</a:t>
            </a:r>
            <a:r>
              <a:rPr lang="en-US" sz="3000" dirty="0">
                <a:solidFill>
                  <a:schemeClr val="bg1"/>
                </a:solidFill>
              </a:rPr>
              <a:t> </a:t>
            </a:r>
            <a:r>
              <a:rPr lang="en-US" sz="3000" dirty="0" err="1">
                <a:solidFill>
                  <a:schemeClr val="bg1"/>
                </a:solidFill>
              </a:rPr>
              <a:t>Diễn</a:t>
            </a:r>
            <a:r>
              <a:rPr lang="en-US" sz="3000" dirty="0">
                <a:solidFill>
                  <a:schemeClr val="bg1"/>
                </a:solidFill>
              </a:rPr>
              <a:t> </a:t>
            </a:r>
            <a:r>
              <a:rPr lang="en-US" sz="3000" dirty="0" err="1">
                <a:solidFill>
                  <a:schemeClr val="bg1"/>
                </a:solidFill>
              </a:rPr>
              <a:t>đàn</a:t>
            </a:r>
            <a:r>
              <a:rPr lang="en-US" sz="3000" dirty="0">
                <a:solidFill>
                  <a:schemeClr val="bg1"/>
                </a:solidFill>
              </a:rPr>
              <a:t> </a:t>
            </a:r>
            <a:r>
              <a:rPr lang="en-US" sz="3000" dirty="0" err="1">
                <a:solidFill>
                  <a:schemeClr val="bg1"/>
                </a:solidFill>
              </a:rPr>
              <a:t>Kinh</a:t>
            </a:r>
            <a:r>
              <a:rPr lang="en-US" sz="3000" dirty="0">
                <a:solidFill>
                  <a:schemeClr val="bg1"/>
                </a:solidFill>
              </a:rPr>
              <a:t> </a:t>
            </a:r>
            <a:r>
              <a:rPr lang="en-US" sz="3000" dirty="0" err="1">
                <a:solidFill>
                  <a:schemeClr val="bg1"/>
                </a:solidFill>
              </a:rPr>
              <a:t>tế</a:t>
            </a:r>
            <a:r>
              <a:rPr lang="en-US" sz="3000" dirty="0">
                <a:solidFill>
                  <a:schemeClr val="bg1"/>
                </a:solidFill>
              </a:rPr>
              <a:t> </a:t>
            </a:r>
            <a:r>
              <a:rPr lang="en-US" sz="3000" dirty="0" err="1">
                <a:solidFill>
                  <a:schemeClr val="bg1"/>
                </a:solidFill>
              </a:rPr>
              <a:t>Thế</a:t>
            </a:r>
            <a:r>
              <a:rPr lang="en-US" sz="3000" dirty="0">
                <a:solidFill>
                  <a:schemeClr val="bg1"/>
                </a:solidFill>
              </a:rPr>
              <a:t> </a:t>
            </a:r>
            <a:r>
              <a:rPr lang="en-US" sz="3000" dirty="0" err="1">
                <a:solidFill>
                  <a:schemeClr val="bg1"/>
                </a:solidFill>
              </a:rPr>
              <a:t>giới</a:t>
            </a:r>
            <a:r>
              <a:rPr lang="en-US" sz="3000" dirty="0">
                <a:solidFill>
                  <a:schemeClr val="bg1"/>
                </a:solidFill>
              </a:rPr>
              <a:t> (WEF) </a:t>
            </a:r>
            <a:r>
              <a:rPr lang="en-US" sz="3000" dirty="0" err="1">
                <a:solidFill>
                  <a:schemeClr val="bg1"/>
                </a:solidFill>
              </a:rPr>
              <a:t>lần</a:t>
            </a:r>
            <a:r>
              <a:rPr lang="en-US" sz="3000" dirty="0">
                <a:solidFill>
                  <a:schemeClr val="bg1"/>
                </a:solidFill>
              </a:rPr>
              <a:t> </a:t>
            </a:r>
            <a:r>
              <a:rPr lang="en-US" sz="3000" dirty="0" err="1">
                <a:solidFill>
                  <a:schemeClr val="bg1"/>
                </a:solidFill>
              </a:rPr>
              <a:t>thứ</a:t>
            </a:r>
            <a:r>
              <a:rPr lang="en-US" sz="3000" dirty="0">
                <a:solidFill>
                  <a:schemeClr val="bg1"/>
                </a:solidFill>
              </a:rPr>
              <a:t> 46, </a:t>
            </a:r>
            <a:r>
              <a:rPr lang="en-US" sz="3000" dirty="0" err="1">
                <a:solidFill>
                  <a:schemeClr val="bg1"/>
                </a:solidFill>
              </a:rPr>
              <a:t>ngày</a:t>
            </a:r>
            <a:r>
              <a:rPr lang="en-US" sz="3000" dirty="0">
                <a:solidFill>
                  <a:schemeClr val="bg1"/>
                </a:solidFill>
              </a:rPr>
              <a:t> 20/01/2016.</a:t>
            </a:r>
          </a:p>
          <a:p>
            <a:pPr algn="just"/>
            <a:endParaRPr lang="en-US" sz="3000" dirty="0">
              <a:solidFill>
                <a:schemeClr val="bg1"/>
              </a:solidFill>
            </a:endParaRPr>
          </a:p>
          <a:p>
            <a:pPr algn="ctr"/>
            <a:r>
              <a:rPr lang="en-US" sz="3000" b="1" dirty="0" smtClean="0">
                <a:solidFill>
                  <a:schemeClr val="bg1"/>
                </a:solidFill>
              </a:rPr>
              <a:t>“</a:t>
            </a:r>
            <a:r>
              <a:rPr lang="en-US" sz="3000" b="1" dirty="0" err="1" smtClean="0">
                <a:solidFill>
                  <a:schemeClr val="bg1"/>
                </a:solidFill>
              </a:rPr>
              <a:t>Công</a:t>
            </a:r>
            <a:r>
              <a:rPr lang="en-US" sz="3000" b="1" dirty="0" smtClean="0">
                <a:solidFill>
                  <a:schemeClr val="bg1"/>
                </a:solidFill>
              </a:rPr>
              <a:t> </a:t>
            </a:r>
            <a:r>
              <a:rPr lang="en-US" sz="3000" b="1" dirty="0" err="1">
                <a:solidFill>
                  <a:schemeClr val="bg1"/>
                </a:solidFill>
              </a:rPr>
              <a:t>nghiệp</a:t>
            </a:r>
            <a:r>
              <a:rPr lang="en-US" sz="3000" b="1" dirty="0">
                <a:solidFill>
                  <a:schemeClr val="bg1"/>
                </a:solidFill>
              </a:rPr>
              <a:t> </a:t>
            </a:r>
            <a:r>
              <a:rPr lang="en-US" sz="3000" b="1" dirty="0" smtClean="0">
                <a:solidFill>
                  <a:schemeClr val="bg1"/>
                </a:solidFill>
              </a:rPr>
              <a:t>4.0” </a:t>
            </a:r>
            <a:r>
              <a:rPr lang="en-US" sz="3000" b="1" dirty="0" err="1" smtClean="0">
                <a:solidFill>
                  <a:srgbClr val="FF0000"/>
                </a:solidFill>
              </a:rPr>
              <a:t>Khác</a:t>
            </a:r>
            <a:r>
              <a:rPr lang="en-US" sz="3000" b="1" dirty="0" smtClean="0">
                <a:solidFill>
                  <a:srgbClr val="FF0000"/>
                </a:solidFill>
              </a:rPr>
              <a:t> </a:t>
            </a:r>
            <a:r>
              <a:rPr lang="en-US" sz="3000" b="1" dirty="0" err="1" smtClean="0">
                <a:solidFill>
                  <a:srgbClr val="FF0000"/>
                </a:solidFill>
              </a:rPr>
              <a:t>với</a:t>
            </a:r>
            <a:r>
              <a:rPr lang="en-US" sz="3000" b="1" dirty="0" smtClean="0">
                <a:solidFill>
                  <a:srgbClr val="FF0000"/>
                </a:solidFill>
              </a:rPr>
              <a:t> </a:t>
            </a:r>
            <a:r>
              <a:rPr lang="en-US" sz="3000" b="1" dirty="0" smtClean="0">
                <a:solidFill>
                  <a:schemeClr val="bg1"/>
                </a:solidFill>
              </a:rPr>
              <a:t>“</a:t>
            </a:r>
            <a:r>
              <a:rPr lang="en-US" sz="3000" b="1" dirty="0" err="1" smtClean="0">
                <a:solidFill>
                  <a:schemeClr val="bg1"/>
                </a:solidFill>
              </a:rPr>
              <a:t>Cách</a:t>
            </a:r>
            <a:r>
              <a:rPr lang="en-US" sz="3000" b="1" dirty="0" smtClean="0">
                <a:solidFill>
                  <a:schemeClr val="bg1"/>
                </a:solidFill>
              </a:rPr>
              <a:t> </a:t>
            </a:r>
            <a:r>
              <a:rPr lang="en-US" sz="3000" b="1" dirty="0" err="1">
                <a:solidFill>
                  <a:schemeClr val="bg1"/>
                </a:solidFill>
              </a:rPr>
              <a:t>mạng</a:t>
            </a:r>
            <a:r>
              <a:rPr lang="en-US" sz="3000" b="1" dirty="0">
                <a:solidFill>
                  <a:schemeClr val="bg1"/>
                </a:solidFill>
              </a:rPr>
              <a:t> </a:t>
            </a:r>
            <a:r>
              <a:rPr lang="en-US" sz="3000" b="1" dirty="0" err="1">
                <a:solidFill>
                  <a:schemeClr val="bg1"/>
                </a:solidFill>
              </a:rPr>
              <a:t>công</a:t>
            </a:r>
            <a:r>
              <a:rPr lang="en-US" sz="3000" b="1" dirty="0">
                <a:solidFill>
                  <a:schemeClr val="bg1"/>
                </a:solidFill>
              </a:rPr>
              <a:t> </a:t>
            </a:r>
            <a:r>
              <a:rPr lang="en-US" sz="3000" b="1" dirty="0" err="1">
                <a:solidFill>
                  <a:schemeClr val="bg1"/>
                </a:solidFill>
              </a:rPr>
              <a:t>nghiệp</a:t>
            </a:r>
            <a:r>
              <a:rPr lang="en-US" sz="3000" b="1" dirty="0">
                <a:solidFill>
                  <a:schemeClr val="bg1"/>
                </a:solidFill>
              </a:rPr>
              <a:t> </a:t>
            </a:r>
            <a:r>
              <a:rPr lang="en-US" sz="3000" b="1" dirty="0" err="1">
                <a:solidFill>
                  <a:schemeClr val="bg1"/>
                </a:solidFill>
              </a:rPr>
              <a:t>lần</a:t>
            </a:r>
            <a:r>
              <a:rPr lang="en-US" sz="3000" b="1" dirty="0">
                <a:solidFill>
                  <a:schemeClr val="bg1"/>
                </a:solidFill>
              </a:rPr>
              <a:t> </a:t>
            </a:r>
            <a:r>
              <a:rPr lang="en-US" sz="3000" b="1" dirty="0" err="1">
                <a:solidFill>
                  <a:schemeClr val="bg1"/>
                </a:solidFill>
              </a:rPr>
              <a:t>thứ</a:t>
            </a:r>
            <a:r>
              <a:rPr lang="en-US" sz="3000" b="1" dirty="0">
                <a:solidFill>
                  <a:schemeClr val="bg1"/>
                </a:solidFill>
              </a:rPr>
              <a:t> </a:t>
            </a:r>
            <a:r>
              <a:rPr lang="en-US" sz="3000" b="1" dirty="0" smtClean="0">
                <a:solidFill>
                  <a:schemeClr val="bg1"/>
                </a:solidFill>
              </a:rPr>
              <a:t>4”</a:t>
            </a:r>
            <a:endParaRPr lang="en-US" sz="3000" dirty="0">
              <a:solidFill>
                <a:schemeClr val="bg1"/>
              </a:solidFill>
            </a:endParaRPr>
          </a:p>
        </p:txBody>
      </p:sp>
    </p:spTree>
    <p:extLst>
      <p:ext uri="{BB962C8B-B14F-4D97-AF65-F5344CB8AC3E}">
        <p14:creationId xmlns:p14="http://schemas.microsoft.com/office/powerpoint/2010/main" val="11335018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200400" y="456502"/>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MÔ HÌNH TRƯỜNG HỌC SỐ</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1026" name="Picture 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219200"/>
            <a:ext cx="881062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979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GIÁO DỤC</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27650" name="Picture 2" descr="Vì sao ed-tech Việt chưa thu hút nhà đầu t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88142"/>
            <a:ext cx="9829800" cy="554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3848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8A11E830-51D6-4BE1-A500-33AC464762FA}"/>
              </a:ext>
            </a:extLst>
          </p:cNvPr>
          <p:cNvSpPr txBox="1"/>
          <p:nvPr/>
        </p:nvSpPr>
        <p:spPr>
          <a:xfrm>
            <a:off x="990600" y="2743200"/>
            <a:ext cx="10591800" cy="707886"/>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smtClean="0">
                <a:solidFill>
                  <a:srgbClr val="E3EBF1"/>
                </a:solidFill>
                <a:latin typeface="UTM Bebas" panose="02040603050506020204" pitchFamily="18" charset="0"/>
              </a:rPr>
              <a:t>CHUYỂN ĐỔI SỐ TRONG TÀI CHÍNH NGÂN HÀNG</a:t>
            </a:r>
            <a:endParaRPr lang="en-US" sz="4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2096971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TÀI CHÍNH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371600" y="1295400"/>
            <a:ext cx="9763125" cy="5114925"/>
          </a:xfrm>
          <a:prstGeom prst="rect">
            <a:avLst/>
          </a:prstGeom>
        </p:spPr>
      </p:pic>
    </p:spTree>
    <p:extLst>
      <p:ext uri="{BB962C8B-B14F-4D97-AF65-F5344CB8AC3E}">
        <p14:creationId xmlns:p14="http://schemas.microsoft.com/office/powerpoint/2010/main" val="13089178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TÀI CHÍNH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762000" y="1088142"/>
            <a:ext cx="10858281" cy="5562600"/>
          </a:xfrm>
          <a:prstGeom prst="rect">
            <a:avLst/>
          </a:prstGeom>
        </p:spPr>
      </p:pic>
    </p:spTree>
    <p:extLst>
      <p:ext uri="{BB962C8B-B14F-4D97-AF65-F5344CB8AC3E}">
        <p14:creationId xmlns:p14="http://schemas.microsoft.com/office/powerpoint/2010/main" val="3842727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TÀI CHÍNH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295400" y="1295400"/>
            <a:ext cx="9610725" cy="5019675"/>
          </a:xfrm>
          <a:prstGeom prst="rect">
            <a:avLst/>
          </a:prstGeom>
        </p:spPr>
      </p:pic>
    </p:spTree>
    <p:extLst>
      <p:ext uri="{BB962C8B-B14F-4D97-AF65-F5344CB8AC3E}">
        <p14:creationId xmlns:p14="http://schemas.microsoft.com/office/powerpoint/2010/main" val="11636398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TÀI CHÍNH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752600" y="1295400"/>
            <a:ext cx="8610600" cy="2554215"/>
          </a:xfrm>
          <a:prstGeom prst="rect">
            <a:avLst/>
          </a:prstGeom>
        </p:spPr>
      </p:pic>
      <p:pic>
        <p:nvPicPr>
          <p:cNvPr id="5" name="Picture 4"/>
          <p:cNvPicPr>
            <a:picLocks noChangeAspect="1"/>
          </p:cNvPicPr>
          <p:nvPr/>
        </p:nvPicPr>
        <p:blipFill>
          <a:blip r:embed="rId3"/>
          <a:stretch>
            <a:fillRect/>
          </a:stretch>
        </p:blipFill>
        <p:spPr>
          <a:xfrm>
            <a:off x="2150268" y="4056873"/>
            <a:ext cx="7815263" cy="2764025"/>
          </a:xfrm>
          <a:prstGeom prst="rect">
            <a:avLst/>
          </a:prstGeom>
        </p:spPr>
      </p:pic>
    </p:spTree>
    <p:extLst>
      <p:ext uri="{BB962C8B-B14F-4D97-AF65-F5344CB8AC3E}">
        <p14:creationId xmlns:p14="http://schemas.microsoft.com/office/powerpoint/2010/main" val="42114485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TÀI CHÍNH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5" name="Picture 4"/>
          <p:cNvPicPr>
            <a:picLocks noChangeAspect="1"/>
          </p:cNvPicPr>
          <p:nvPr/>
        </p:nvPicPr>
        <p:blipFill>
          <a:blip r:embed="rId2"/>
          <a:stretch>
            <a:fillRect/>
          </a:stretch>
        </p:blipFill>
        <p:spPr>
          <a:xfrm>
            <a:off x="1747837" y="1522956"/>
            <a:ext cx="9229725" cy="4638675"/>
          </a:xfrm>
          <a:prstGeom prst="rect">
            <a:avLst/>
          </a:prstGeom>
        </p:spPr>
      </p:pic>
    </p:spTree>
    <p:extLst>
      <p:ext uri="{BB962C8B-B14F-4D97-AF65-F5344CB8AC3E}">
        <p14:creationId xmlns:p14="http://schemas.microsoft.com/office/powerpoint/2010/main" val="25012097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TÀI CHÍNH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662112" y="1371600"/>
            <a:ext cx="9401175" cy="4657725"/>
          </a:xfrm>
          <a:prstGeom prst="rect">
            <a:avLst/>
          </a:prstGeom>
        </p:spPr>
      </p:pic>
    </p:spTree>
    <p:extLst>
      <p:ext uri="{BB962C8B-B14F-4D97-AF65-F5344CB8AC3E}">
        <p14:creationId xmlns:p14="http://schemas.microsoft.com/office/powerpoint/2010/main" val="9604429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TÀI CHÍNH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143000" y="1371600"/>
            <a:ext cx="10333929" cy="4876800"/>
          </a:xfrm>
          <a:prstGeom prst="rect">
            <a:avLst/>
          </a:prstGeom>
        </p:spPr>
      </p:pic>
    </p:spTree>
    <p:extLst>
      <p:ext uri="{BB962C8B-B14F-4D97-AF65-F5344CB8AC3E}">
        <p14:creationId xmlns:p14="http://schemas.microsoft.com/office/powerpoint/2010/main" val="1983562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CÁCH MẠNG CÔNG NGHIỆP LẦN THỨ 4</a:t>
            </a:r>
            <a:endParaRPr lang="en-US" sz="3500" b="1" dirty="0">
              <a:solidFill>
                <a:srgbClr val="E3EBF1"/>
              </a:solidFill>
              <a:latin typeface="UTM Bebas" panose="02040603050506020204" pitchFamily="18" charset="0"/>
            </a:endParaRPr>
          </a:p>
        </p:txBody>
      </p:sp>
      <p:pic>
        <p:nvPicPr>
          <p:cNvPr id="3" name="Picture 2"/>
          <p:cNvPicPr>
            <a:picLocks noChangeAspect="1"/>
          </p:cNvPicPr>
          <p:nvPr/>
        </p:nvPicPr>
        <p:blipFill>
          <a:blip r:embed="rId2"/>
          <a:stretch>
            <a:fillRect/>
          </a:stretch>
        </p:blipFill>
        <p:spPr>
          <a:xfrm>
            <a:off x="1066800" y="1600200"/>
            <a:ext cx="10063457" cy="4979440"/>
          </a:xfrm>
          <a:prstGeom prst="rect">
            <a:avLst/>
          </a:prstGeom>
        </p:spPr>
      </p:pic>
    </p:spTree>
    <p:extLst>
      <p:ext uri="{BB962C8B-B14F-4D97-AF65-F5344CB8AC3E}">
        <p14:creationId xmlns:p14="http://schemas.microsoft.com/office/powerpoint/2010/main" val="7438167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8A11E830-51D6-4BE1-A500-33AC464762FA}"/>
              </a:ext>
            </a:extLst>
          </p:cNvPr>
          <p:cNvSpPr txBox="1"/>
          <p:nvPr/>
        </p:nvSpPr>
        <p:spPr>
          <a:xfrm>
            <a:off x="1524000" y="2743200"/>
            <a:ext cx="9049338" cy="707886"/>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smtClean="0">
                <a:solidFill>
                  <a:srgbClr val="E3EBF1"/>
                </a:solidFill>
                <a:latin typeface="UTM Bebas" panose="02040603050506020204" pitchFamily="18" charset="0"/>
              </a:rPr>
              <a:t>CHUYỂN ĐỔI SỐ TRONG Y TẾ</a:t>
            </a:r>
            <a:endParaRPr lang="en-US" sz="4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34849121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467100" y="457200"/>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2209800" y="1088142"/>
            <a:ext cx="7543800" cy="5536259"/>
          </a:xfrm>
          <a:prstGeom prst="rect">
            <a:avLst/>
          </a:prstGeom>
        </p:spPr>
      </p:pic>
    </p:spTree>
    <p:extLst>
      <p:ext uri="{BB962C8B-B14F-4D97-AF65-F5344CB8AC3E}">
        <p14:creationId xmlns:p14="http://schemas.microsoft.com/office/powerpoint/2010/main" val="23887386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514600" y="457200"/>
            <a:ext cx="7620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Y TẾ TRÊN THẾ GIỚI</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5" name="Picture 4"/>
          <p:cNvPicPr>
            <a:picLocks noChangeAspect="1"/>
          </p:cNvPicPr>
          <p:nvPr/>
        </p:nvPicPr>
        <p:blipFill>
          <a:blip r:embed="rId2"/>
          <a:stretch>
            <a:fillRect/>
          </a:stretch>
        </p:blipFill>
        <p:spPr>
          <a:xfrm>
            <a:off x="1524000" y="1107975"/>
            <a:ext cx="8686800" cy="5442619"/>
          </a:xfrm>
          <a:prstGeom prst="rect">
            <a:avLst/>
          </a:prstGeom>
        </p:spPr>
      </p:pic>
    </p:spTree>
    <p:extLst>
      <p:ext uri="{BB962C8B-B14F-4D97-AF65-F5344CB8AC3E}">
        <p14:creationId xmlns:p14="http://schemas.microsoft.com/office/powerpoint/2010/main" val="42083814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628775" y="348698"/>
            <a:ext cx="946785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Y TẾ ĐIỆN TỬ -&gt; Y TẾ SỐ -&gt; Y TẾ THÔNG MINH</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371600" y="1066221"/>
            <a:ext cx="9248775" cy="5764568"/>
          </a:xfrm>
          <a:prstGeom prst="rect">
            <a:avLst/>
          </a:prstGeom>
        </p:spPr>
      </p:pic>
    </p:spTree>
    <p:extLst>
      <p:ext uri="{BB962C8B-B14F-4D97-AF65-F5344CB8AC3E}">
        <p14:creationId xmlns:p14="http://schemas.microsoft.com/office/powerpoint/2010/main" val="27476203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MÔ HÌNH KẾT NỐI TỔNG THỂ</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930058" y="1107975"/>
            <a:ext cx="10609545" cy="5465828"/>
          </a:xfrm>
          <a:prstGeom prst="rect">
            <a:avLst/>
          </a:prstGeom>
        </p:spPr>
      </p:pic>
    </p:spTree>
    <p:extLst>
      <p:ext uri="{BB962C8B-B14F-4D97-AF65-F5344CB8AC3E}">
        <p14:creationId xmlns:p14="http://schemas.microsoft.com/office/powerpoint/2010/main" val="3045799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MÔ HÌNH KẾT NỐI TỔNG THỂ</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524007" y="1219200"/>
            <a:ext cx="11271335" cy="5491163"/>
          </a:xfrm>
          <a:prstGeom prst="rect">
            <a:avLst/>
          </a:prstGeom>
        </p:spPr>
      </p:pic>
    </p:spTree>
    <p:extLst>
      <p:ext uri="{BB962C8B-B14F-4D97-AF65-F5344CB8AC3E}">
        <p14:creationId xmlns:p14="http://schemas.microsoft.com/office/powerpoint/2010/main" val="5101287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PHẦN CHUYỂN SỐ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3505200" y="1295400"/>
            <a:ext cx="5160984" cy="5224543"/>
          </a:xfrm>
          <a:prstGeom prst="rect">
            <a:avLst/>
          </a:prstGeom>
        </p:spPr>
      </p:pic>
    </p:spTree>
    <p:extLst>
      <p:ext uri="{BB962C8B-B14F-4D97-AF65-F5344CB8AC3E}">
        <p14:creationId xmlns:p14="http://schemas.microsoft.com/office/powerpoint/2010/main" val="15279997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PHẦN CHUYỂN SỐ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524000" y="1143000"/>
            <a:ext cx="9327585" cy="5451480"/>
          </a:xfrm>
          <a:prstGeom prst="rect">
            <a:avLst/>
          </a:prstGeom>
        </p:spPr>
      </p:pic>
    </p:spTree>
    <p:extLst>
      <p:ext uri="{BB962C8B-B14F-4D97-AF65-F5344CB8AC3E}">
        <p14:creationId xmlns:p14="http://schemas.microsoft.com/office/powerpoint/2010/main" val="19957127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PHẦN CHUYỂN SỐ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600200" y="1219200"/>
            <a:ext cx="9144000" cy="5336674"/>
          </a:xfrm>
          <a:prstGeom prst="rect">
            <a:avLst/>
          </a:prstGeom>
        </p:spPr>
      </p:pic>
    </p:spTree>
    <p:extLst>
      <p:ext uri="{BB962C8B-B14F-4D97-AF65-F5344CB8AC3E}">
        <p14:creationId xmlns:p14="http://schemas.microsoft.com/office/powerpoint/2010/main" val="39206809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PHẦN CHUYỂN SỐ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752599" y="1219200"/>
            <a:ext cx="9373985" cy="5181600"/>
          </a:xfrm>
          <a:prstGeom prst="rect">
            <a:avLst/>
          </a:prstGeom>
        </p:spPr>
      </p:pic>
    </p:spTree>
    <p:extLst>
      <p:ext uri="{BB962C8B-B14F-4D97-AF65-F5344CB8AC3E}">
        <p14:creationId xmlns:p14="http://schemas.microsoft.com/office/powerpoint/2010/main" val="4012614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CÁCH MẠNG CÔNG NGHIỆP LẦN THỨ 4</a:t>
            </a:r>
            <a:endParaRPr lang="en-US" sz="3500" b="1" dirty="0">
              <a:solidFill>
                <a:srgbClr val="E3EBF1"/>
              </a:solidFill>
              <a:latin typeface="UTM Bebas" panose="02040603050506020204" pitchFamily="18" charset="0"/>
            </a:endParaRPr>
          </a:p>
        </p:txBody>
      </p:sp>
      <p:sp>
        <p:nvSpPr>
          <p:cNvPr id="2" name="Rectangle 1"/>
          <p:cNvSpPr/>
          <p:nvPr/>
        </p:nvSpPr>
        <p:spPr>
          <a:xfrm>
            <a:off x="762000" y="1600200"/>
            <a:ext cx="10896600" cy="4001095"/>
          </a:xfrm>
          <a:prstGeom prst="rect">
            <a:avLst/>
          </a:prstGeom>
        </p:spPr>
        <p:txBody>
          <a:bodyPr wrap="square">
            <a:spAutoFit/>
          </a:bodyPr>
          <a:lstStyle/>
          <a:p>
            <a:pPr algn="just"/>
            <a:r>
              <a:rPr lang="vi-VN" sz="3200" dirty="0" smtClean="0">
                <a:solidFill>
                  <a:schemeClr val="bg1"/>
                </a:solidFill>
              </a:rPr>
              <a:t>3 </a:t>
            </a:r>
            <a:r>
              <a:rPr lang="vi-VN" sz="3200" dirty="0">
                <a:solidFill>
                  <a:schemeClr val="bg1"/>
                </a:solidFill>
              </a:rPr>
              <a:t>cuộc Cách mạng Công nghiệp trước là thay lao động chân tay. Cách mạng Công nghiệp lần thứ 4 là thay lao động trí óc.</a:t>
            </a:r>
          </a:p>
          <a:p>
            <a:pPr algn="just"/>
            <a:endParaRPr lang="en-US" sz="3200" dirty="0" smtClean="0">
              <a:solidFill>
                <a:schemeClr val="bg1"/>
              </a:solidFill>
            </a:endParaRPr>
          </a:p>
          <a:p>
            <a:pPr algn="just"/>
            <a:r>
              <a:rPr lang="vi-VN" sz="3200" dirty="0" smtClean="0">
                <a:solidFill>
                  <a:schemeClr val="bg1"/>
                </a:solidFill>
              </a:rPr>
              <a:t>3 </a:t>
            </a:r>
            <a:r>
              <a:rPr lang="vi-VN" sz="3200" dirty="0">
                <a:solidFill>
                  <a:schemeClr val="bg1"/>
                </a:solidFill>
              </a:rPr>
              <a:t>Cuộc Cách mạng Công nghiệp trước gọi là cơ giới hóa, điện khí hóa và tự động hóa thì cuộc Cách mạng Công nghiệp lần thứ 4 có thể gọi là thông minh hóa. </a:t>
            </a:r>
          </a:p>
          <a:p>
            <a:pPr algn="just" fontAlgn="base"/>
            <a:endParaRPr lang="en-US" sz="3000" b="1" dirty="0">
              <a:solidFill>
                <a:schemeClr val="bg1"/>
              </a:solidFill>
            </a:endParaRPr>
          </a:p>
        </p:txBody>
      </p:sp>
    </p:spTree>
    <p:extLst>
      <p:ext uri="{BB962C8B-B14F-4D97-AF65-F5344CB8AC3E}">
        <p14:creationId xmlns:p14="http://schemas.microsoft.com/office/powerpoint/2010/main" val="40612156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PHẦN CHUYỂN SỐ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828800" y="1143000"/>
            <a:ext cx="8817769" cy="5257800"/>
          </a:xfrm>
          <a:prstGeom prst="rect">
            <a:avLst/>
          </a:prstGeom>
        </p:spPr>
      </p:pic>
    </p:spTree>
    <p:extLst>
      <p:ext uri="{BB962C8B-B14F-4D97-AF65-F5344CB8AC3E}">
        <p14:creationId xmlns:p14="http://schemas.microsoft.com/office/powerpoint/2010/main" val="15659951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743200" y="369575"/>
            <a:ext cx="638723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THÀNH PHẦN CHUYỂN SỐ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919619" y="1524000"/>
            <a:ext cx="10195870" cy="4953000"/>
          </a:xfrm>
          <a:prstGeom prst="rect">
            <a:avLst/>
          </a:prstGeom>
        </p:spPr>
      </p:pic>
    </p:spTree>
    <p:extLst>
      <p:ext uri="{BB962C8B-B14F-4D97-AF65-F5344CB8AC3E}">
        <p14:creationId xmlns:p14="http://schemas.microsoft.com/office/powerpoint/2010/main" val="38481600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3555565" y="975465"/>
            <a:ext cx="5358530" cy="5671014"/>
          </a:xfrm>
          <a:prstGeom prst="rect">
            <a:avLst/>
          </a:prstGeom>
        </p:spPr>
      </p:pic>
    </p:spTree>
    <p:extLst>
      <p:ext uri="{BB962C8B-B14F-4D97-AF65-F5344CB8AC3E}">
        <p14:creationId xmlns:p14="http://schemas.microsoft.com/office/powerpoint/2010/main" val="31752174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371600" y="1219200"/>
            <a:ext cx="10042318" cy="4724400"/>
          </a:xfrm>
          <a:prstGeom prst="rect">
            <a:avLst/>
          </a:prstGeom>
        </p:spPr>
      </p:pic>
    </p:spTree>
    <p:extLst>
      <p:ext uri="{BB962C8B-B14F-4D97-AF65-F5344CB8AC3E}">
        <p14:creationId xmlns:p14="http://schemas.microsoft.com/office/powerpoint/2010/main" val="36525299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762000" y="1143000"/>
            <a:ext cx="10817483" cy="5257800"/>
          </a:xfrm>
          <a:prstGeom prst="rect">
            <a:avLst/>
          </a:prstGeom>
        </p:spPr>
      </p:pic>
    </p:spTree>
    <p:extLst>
      <p:ext uri="{BB962C8B-B14F-4D97-AF65-F5344CB8AC3E}">
        <p14:creationId xmlns:p14="http://schemas.microsoft.com/office/powerpoint/2010/main" val="11983166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920662" y="1016175"/>
            <a:ext cx="10356937" cy="5265189"/>
          </a:xfrm>
          <a:prstGeom prst="rect">
            <a:avLst/>
          </a:prstGeom>
        </p:spPr>
      </p:pic>
    </p:spTree>
    <p:extLst>
      <p:ext uri="{BB962C8B-B14F-4D97-AF65-F5344CB8AC3E}">
        <p14:creationId xmlns:p14="http://schemas.microsoft.com/office/powerpoint/2010/main" val="32791461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2234330" y="1000517"/>
            <a:ext cx="8001000" cy="5598644"/>
          </a:xfrm>
          <a:prstGeom prst="rect">
            <a:avLst/>
          </a:prstGeom>
        </p:spPr>
      </p:pic>
    </p:spTree>
    <p:extLst>
      <p:ext uri="{BB962C8B-B14F-4D97-AF65-F5344CB8AC3E}">
        <p14:creationId xmlns:p14="http://schemas.microsoft.com/office/powerpoint/2010/main" val="34708345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2590800" y="970246"/>
            <a:ext cx="6781800" cy="5813480"/>
          </a:xfrm>
          <a:prstGeom prst="rect">
            <a:avLst/>
          </a:prstGeom>
        </p:spPr>
      </p:pic>
    </p:spTree>
    <p:extLst>
      <p:ext uri="{BB962C8B-B14F-4D97-AF65-F5344CB8AC3E}">
        <p14:creationId xmlns:p14="http://schemas.microsoft.com/office/powerpoint/2010/main" val="11214534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39230" y="369575"/>
            <a:ext cx="5791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Y TẾ</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990600" y="1143000"/>
            <a:ext cx="1332760" cy="5291138"/>
          </a:xfrm>
          <a:prstGeom prst="rect">
            <a:avLst/>
          </a:prstGeom>
        </p:spPr>
      </p:pic>
      <p:pic>
        <p:nvPicPr>
          <p:cNvPr id="5" name="Picture 4"/>
          <p:cNvPicPr>
            <a:picLocks noChangeAspect="1"/>
          </p:cNvPicPr>
          <p:nvPr/>
        </p:nvPicPr>
        <p:blipFill>
          <a:blip r:embed="rId3"/>
          <a:stretch>
            <a:fillRect/>
          </a:stretch>
        </p:blipFill>
        <p:spPr>
          <a:xfrm>
            <a:off x="3124200" y="1143000"/>
            <a:ext cx="1371600" cy="5325487"/>
          </a:xfrm>
          <a:prstGeom prst="rect">
            <a:avLst/>
          </a:prstGeom>
        </p:spPr>
      </p:pic>
      <p:pic>
        <p:nvPicPr>
          <p:cNvPr id="6" name="Picture 5"/>
          <p:cNvPicPr>
            <a:picLocks noChangeAspect="1"/>
          </p:cNvPicPr>
          <p:nvPr/>
        </p:nvPicPr>
        <p:blipFill>
          <a:blip r:embed="rId4"/>
          <a:stretch>
            <a:fillRect/>
          </a:stretch>
        </p:blipFill>
        <p:spPr>
          <a:xfrm>
            <a:off x="4876800" y="1160745"/>
            <a:ext cx="1690320" cy="5273393"/>
          </a:xfrm>
          <a:prstGeom prst="rect">
            <a:avLst/>
          </a:prstGeom>
        </p:spPr>
      </p:pic>
      <p:pic>
        <p:nvPicPr>
          <p:cNvPr id="7" name="Picture 6"/>
          <p:cNvPicPr>
            <a:picLocks noChangeAspect="1"/>
          </p:cNvPicPr>
          <p:nvPr/>
        </p:nvPicPr>
        <p:blipFill>
          <a:blip r:embed="rId5"/>
          <a:stretch>
            <a:fillRect/>
          </a:stretch>
        </p:blipFill>
        <p:spPr>
          <a:xfrm>
            <a:off x="7275708" y="1223963"/>
            <a:ext cx="1685925" cy="5210175"/>
          </a:xfrm>
          <a:prstGeom prst="rect">
            <a:avLst/>
          </a:prstGeom>
        </p:spPr>
      </p:pic>
      <p:pic>
        <p:nvPicPr>
          <p:cNvPr id="8" name="Picture 7"/>
          <p:cNvPicPr>
            <a:picLocks noChangeAspect="1"/>
          </p:cNvPicPr>
          <p:nvPr/>
        </p:nvPicPr>
        <p:blipFill>
          <a:blip r:embed="rId6"/>
          <a:stretch>
            <a:fillRect/>
          </a:stretch>
        </p:blipFill>
        <p:spPr>
          <a:xfrm>
            <a:off x="9525000" y="1676400"/>
            <a:ext cx="1514475" cy="3914775"/>
          </a:xfrm>
          <a:prstGeom prst="rect">
            <a:avLst/>
          </a:prstGeom>
        </p:spPr>
      </p:pic>
    </p:spTree>
    <p:extLst>
      <p:ext uri="{BB962C8B-B14F-4D97-AF65-F5344CB8AC3E}">
        <p14:creationId xmlns:p14="http://schemas.microsoft.com/office/powerpoint/2010/main" val="26943696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8A11E830-51D6-4BE1-A500-33AC464762FA}"/>
              </a:ext>
            </a:extLst>
          </p:cNvPr>
          <p:cNvSpPr txBox="1"/>
          <p:nvPr/>
        </p:nvSpPr>
        <p:spPr>
          <a:xfrm>
            <a:off x="1524000" y="3206353"/>
            <a:ext cx="9049338" cy="707886"/>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smtClean="0">
                <a:solidFill>
                  <a:srgbClr val="E3EBF1"/>
                </a:solidFill>
                <a:latin typeface="UTM Bebas" panose="02040603050506020204" pitchFamily="18" charset="0"/>
              </a:rPr>
              <a:t>CHUYỂN ĐỔI SỐ TRONG NÔNG NGHIỆP</a:t>
            </a:r>
            <a:endParaRPr lang="en-US" sz="4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3232098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2362200" y="685800"/>
            <a:ext cx="86106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CÁCH MẠNG CÔNG NGHIỆP LẦN THỨ 4</a:t>
            </a:r>
            <a:endParaRPr lang="en-US" sz="3500" b="1" dirty="0">
              <a:solidFill>
                <a:srgbClr val="E3EBF1"/>
              </a:solidFill>
              <a:latin typeface="UTM Bebas" panose="02040603050506020204" pitchFamily="18" charset="0"/>
            </a:endParaRPr>
          </a:p>
        </p:txBody>
      </p:sp>
      <p:sp>
        <p:nvSpPr>
          <p:cNvPr id="2" name="Rectangle 1"/>
          <p:cNvSpPr/>
          <p:nvPr/>
        </p:nvSpPr>
        <p:spPr>
          <a:xfrm>
            <a:off x="762000" y="1600200"/>
            <a:ext cx="10896600" cy="5170646"/>
          </a:xfrm>
          <a:prstGeom prst="rect">
            <a:avLst/>
          </a:prstGeom>
        </p:spPr>
        <p:txBody>
          <a:bodyPr wrap="square">
            <a:spAutoFit/>
          </a:bodyPr>
          <a:lstStyle/>
          <a:p>
            <a:pPr algn="just" fontAlgn="base"/>
            <a:r>
              <a:rPr lang="en-US" sz="3000" dirty="0">
                <a:solidFill>
                  <a:schemeClr val="bg1"/>
                </a:solidFill>
              </a:rPr>
              <a:t>(1) </a:t>
            </a:r>
            <a:r>
              <a:rPr lang="en-US" sz="3000" dirty="0" err="1">
                <a:solidFill>
                  <a:schemeClr val="bg1"/>
                </a:solidFill>
              </a:rPr>
              <a:t>Sự</a:t>
            </a:r>
            <a:r>
              <a:rPr lang="en-US" sz="3000" dirty="0">
                <a:solidFill>
                  <a:schemeClr val="bg1"/>
                </a:solidFill>
              </a:rPr>
              <a:t> </a:t>
            </a:r>
            <a:r>
              <a:rPr lang="en-US" sz="3000" dirty="0" err="1">
                <a:solidFill>
                  <a:schemeClr val="bg1"/>
                </a:solidFill>
              </a:rPr>
              <a:t>đột</a:t>
            </a:r>
            <a:r>
              <a:rPr lang="en-US" sz="3000" dirty="0">
                <a:solidFill>
                  <a:schemeClr val="bg1"/>
                </a:solidFill>
              </a:rPr>
              <a:t> </a:t>
            </a:r>
            <a:r>
              <a:rPr lang="en-US" sz="3000" dirty="0" err="1">
                <a:solidFill>
                  <a:schemeClr val="bg1"/>
                </a:solidFill>
              </a:rPr>
              <a:t>phá</a:t>
            </a:r>
            <a:r>
              <a:rPr lang="en-US" sz="3000" dirty="0">
                <a:solidFill>
                  <a:schemeClr val="bg1"/>
                </a:solidFill>
              </a:rPr>
              <a:t> </a:t>
            </a:r>
            <a:r>
              <a:rPr lang="en-US" sz="3000" dirty="0" err="1">
                <a:solidFill>
                  <a:schemeClr val="bg1"/>
                </a:solidFill>
              </a:rPr>
              <a:t>của</a:t>
            </a:r>
            <a:r>
              <a:rPr lang="en-US" sz="3000" dirty="0">
                <a:solidFill>
                  <a:schemeClr val="bg1"/>
                </a:solidFill>
              </a:rPr>
              <a:t> </a:t>
            </a:r>
            <a:r>
              <a:rPr lang="en-US" sz="3000" dirty="0" err="1">
                <a:solidFill>
                  <a:schemeClr val="bg1"/>
                </a:solidFill>
              </a:rPr>
              <a:t>khoa</a:t>
            </a:r>
            <a:r>
              <a:rPr lang="en-US" sz="3000" dirty="0">
                <a:solidFill>
                  <a:schemeClr val="bg1"/>
                </a:solidFill>
              </a:rPr>
              <a:t> </a:t>
            </a:r>
            <a:r>
              <a:rPr lang="en-US" sz="3000" dirty="0" err="1">
                <a:solidFill>
                  <a:schemeClr val="bg1"/>
                </a:solidFill>
              </a:rPr>
              <a:t>học</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dựa</a:t>
            </a:r>
            <a:r>
              <a:rPr lang="en-US" sz="3000" dirty="0">
                <a:solidFill>
                  <a:schemeClr val="bg1"/>
                </a:solidFill>
              </a:rPr>
              <a:t> </a:t>
            </a:r>
            <a:r>
              <a:rPr lang="en-US" sz="3000" dirty="0" err="1">
                <a:solidFill>
                  <a:schemeClr val="bg1"/>
                </a:solidFill>
              </a:rPr>
              <a:t>trên</a:t>
            </a:r>
            <a:r>
              <a:rPr lang="en-US" sz="3000" dirty="0">
                <a:solidFill>
                  <a:schemeClr val="bg1"/>
                </a:solidFill>
              </a:rPr>
              <a:t> </a:t>
            </a:r>
            <a:r>
              <a:rPr lang="en-US" sz="3000" dirty="0" err="1">
                <a:solidFill>
                  <a:schemeClr val="bg1"/>
                </a:solidFill>
              </a:rPr>
              <a:t>nền</a:t>
            </a:r>
            <a:r>
              <a:rPr lang="en-US" sz="3000" dirty="0">
                <a:solidFill>
                  <a:schemeClr val="bg1"/>
                </a:solidFill>
              </a:rPr>
              <a:t> </a:t>
            </a:r>
            <a:r>
              <a:rPr lang="en-US" sz="3000" dirty="0" err="1">
                <a:solidFill>
                  <a:schemeClr val="bg1"/>
                </a:solidFill>
              </a:rPr>
              <a:t>tảng</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số</a:t>
            </a:r>
            <a:r>
              <a:rPr lang="en-US" sz="3000" dirty="0">
                <a:solidFill>
                  <a:schemeClr val="bg1"/>
                </a:solidFill>
              </a:rPr>
              <a:t> </a:t>
            </a:r>
            <a:r>
              <a:rPr lang="en-US" sz="3000" dirty="0" err="1">
                <a:solidFill>
                  <a:schemeClr val="bg1"/>
                </a:solidFill>
              </a:rPr>
              <a:t>tích</a:t>
            </a:r>
            <a:r>
              <a:rPr lang="en-US" sz="3000" dirty="0">
                <a:solidFill>
                  <a:schemeClr val="bg1"/>
                </a:solidFill>
              </a:rPr>
              <a:t> </a:t>
            </a:r>
            <a:r>
              <a:rPr lang="en-US" sz="3000" dirty="0" err="1">
                <a:solidFill>
                  <a:schemeClr val="bg1"/>
                </a:solidFill>
              </a:rPr>
              <a:t>hợp</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thông</a:t>
            </a:r>
            <a:r>
              <a:rPr lang="en-US" sz="3000" dirty="0">
                <a:solidFill>
                  <a:schemeClr val="bg1"/>
                </a:solidFill>
              </a:rPr>
              <a:t> minh” </a:t>
            </a:r>
            <a:r>
              <a:rPr lang="en-US" sz="3000" dirty="0" err="1">
                <a:solidFill>
                  <a:schemeClr val="bg1"/>
                </a:solidFill>
              </a:rPr>
              <a:t>để</a:t>
            </a:r>
            <a:r>
              <a:rPr lang="en-US" sz="3000" dirty="0">
                <a:solidFill>
                  <a:schemeClr val="bg1"/>
                </a:solidFill>
              </a:rPr>
              <a:t> </a:t>
            </a:r>
            <a:r>
              <a:rPr lang="en-US" sz="3000" dirty="0" err="1">
                <a:solidFill>
                  <a:schemeClr val="bg1"/>
                </a:solidFill>
              </a:rPr>
              <a:t>tối</a:t>
            </a:r>
            <a:r>
              <a:rPr lang="en-US" sz="3000" dirty="0">
                <a:solidFill>
                  <a:schemeClr val="bg1"/>
                </a:solidFill>
              </a:rPr>
              <a:t> </a:t>
            </a:r>
            <a:r>
              <a:rPr lang="en-US" sz="3000" dirty="0" err="1">
                <a:solidFill>
                  <a:schemeClr val="bg1"/>
                </a:solidFill>
              </a:rPr>
              <a:t>ưu</a:t>
            </a:r>
            <a:r>
              <a:rPr lang="en-US" sz="3000" dirty="0">
                <a:solidFill>
                  <a:schemeClr val="bg1"/>
                </a:solidFill>
              </a:rPr>
              <a:t> </a:t>
            </a:r>
            <a:r>
              <a:rPr lang="en-US" sz="3000" dirty="0" err="1">
                <a:solidFill>
                  <a:schemeClr val="bg1"/>
                </a:solidFill>
              </a:rPr>
              <a:t>hóa</a:t>
            </a:r>
            <a:r>
              <a:rPr lang="en-US" sz="3000" dirty="0">
                <a:solidFill>
                  <a:schemeClr val="bg1"/>
                </a:solidFill>
              </a:rPr>
              <a:t> </a:t>
            </a:r>
            <a:r>
              <a:rPr lang="en-US" sz="3000" dirty="0" err="1">
                <a:solidFill>
                  <a:schemeClr val="bg1"/>
                </a:solidFill>
              </a:rPr>
              <a:t>quy</a:t>
            </a:r>
            <a:r>
              <a:rPr lang="en-US" sz="3000" dirty="0">
                <a:solidFill>
                  <a:schemeClr val="bg1"/>
                </a:solidFill>
              </a:rPr>
              <a:t> </a:t>
            </a:r>
            <a:r>
              <a:rPr lang="en-US" sz="3000" dirty="0" err="1">
                <a:solidFill>
                  <a:schemeClr val="bg1"/>
                </a:solidFill>
              </a:rPr>
              <a:t>trình</a:t>
            </a:r>
            <a:r>
              <a:rPr lang="en-US" sz="3000" dirty="0">
                <a:solidFill>
                  <a:schemeClr val="bg1"/>
                </a:solidFill>
              </a:rPr>
              <a:t>, </a:t>
            </a:r>
            <a:r>
              <a:rPr lang="en-US" sz="3000" dirty="0" err="1">
                <a:solidFill>
                  <a:schemeClr val="bg1"/>
                </a:solidFill>
              </a:rPr>
              <a:t>phương</a:t>
            </a:r>
            <a:r>
              <a:rPr lang="en-US" sz="3000" dirty="0">
                <a:solidFill>
                  <a:schemeClr val="bg1"/>
                </a:solidFill>
              </a:rPr>
              <a:t> </a:t>
            </a:r>
            <a:r>
              <a:rPr lang="en-US" sz="3000" dirty="0" err="1">
                <a:solidFill>
                  <a:schemeClr val="bg1"/>
                </a:solidFill>
              </a:rPr>
              <a:t>thức</a:t>
            </a:r>
            <a:r>
              <a:rPr lang="en-US" sz="3000" dirty="0">
                <a:solidFill>
                  <a:schemeClr val="bg1"/>
                </a:solidFill>
              </a:rPr>
              <a:t> </a:t>
            </a:r>
            <a:r>
              <a:rPr lang="en-US" sz="3000" dirty="0" err="1">
                <a:solidFill>
                  <a:schemeClr val="bg1"/>
                </a:solidFill>
              </a:rPr>
              <a:t>sản</a:t>
            </a:r>
            <a:r>
              <a:rPr lang="en-US" sz="3000" dirty="0">
                <a:solidFill>
                  <a:schemeClr val="bg1"/>
                </a:solidFill>
              </a:rPr>
              <a:t> </a:t>
            </a:r>
            <a:r>
              <a:rPr lang="en-US" sz="3000" dirty="0" err="1">
                <a:solidFill>
                  <a:schemeClr val="bg1"/>
                </a:solidFill>
              </a:rPr>
              <a:t>xuất</a:t>
            </a:r>
            <a:r>
              <a:rPr lang="en-US" sz="3000" dirty="0">
                <a:solidFill>
                  <a:schemeClr val="bg1"/>
                </a:solidFill>
              </a:rPr>
              <a:t>; </a:t>
            </a:r>
          </a:p>
          <a:p>
            <a:pPr algn="just" fontAlgn="base"/>
            <a:endParaRPr lang="en-US" sz="3000" dirty="0" smtClean="0">
              <a:solidFill>
                <a:schemeClr val="bg1"/>
              </a:solidFill>
            </a:endParaRPr>
          </a:p>
          <a:p>
            <a:pPr algn="just" fontAlgn="base"/>
            <a:r>
              <a:rPr lang="en-US" sz="3000" dirty="0" smtClean="0">
                <a:solidFill>
                  <a:schemeClr val="bg1"/>
                </a:solidFill>
              </a:rPr>
              <a:t>(</a:t>
            </a:r>
            <a:r>
              <a:rPr lang="en-US" sz="3000" dirty="0">
                <a:solidFill>
                  <a:schemeClr val="bg1"/>
                </a:solidFill>
              </a:rPr>
              <a:t>2) </a:t>
            </a:r>
            <a:r>
              <a:rPr lang="en-US" sz="3000" dirty="0" err="1">
                <a:solidFill>
                  <a:schemeClr val="bg1"/>
                </a:solidFill>
              </a:rPr>
              <a:t>Nguy</a:t>
            </a:r>
            <a:r>
              <a:rPr lang="en-US" sz="3000" dirty="0">
                <a:solidFill>
                  <a:schemeClr val="bg1"/>
                </a:solidFill>
              </a:rPr>
              <a:t> </a:t>
            </a:r>
            <a:r>
              <a:rPr lang="en-US" sz="3000" dirty="0" err="1">
                <a:solidFill>
                  <a:schemeClr val="bg1"/>
                </a:solidFill>
              </a:rPr>
              <a:t>cơ</a:t>
            </a:r>
            <a:r>
              <a:rPr lang="en-US" sz="3000" dirty="0">
                <a:solidFill>
                  <a:schemeClr val="bg1"/>
                </a:solidFill>
              </a:rPr>
              <a:t> an </a:t>
            </a:r>
            <a:r>
              <a:rPr lang="en-US" sz="3000" dirty="0" err="1">
                <a:solidFill>
                  <a:schemeClr val="bg1"/>
                </a:solidFill>
              </a:rPr>
              <a:t>ninh</a:t>
            </a:r>
            <a:r>
              <a:rPr lang="en-US" sz="3000" dirty="0">
                <a:solidFill>
                  <a:schemeClr val="bg1"/>
                </a:solidFill>
              </a:rPr>
              <a:t> phi </a:t>
            </a:r>
            <a:r>
              <a:rPr lang="en-US" sz="3000" dirty="0" err="1">
                <a:solidFill>
                  <a:schemeClr val="bg1"/>
                </a:solidFill>
              </a:rPr>
              <a:t>truyền</a:t>
            </a:r>
            <a:r>
              <a:rPr lang="en-US" sz="3000" dirty="0">
                <a:solidFill>
                  <a:schemeClr val="bg1"/>
                </a:solidFill>
              </a:rPr>
              <a:t> </a:t>
            </a:r>
            <a:r>
              <a:rPr lang="en-US" sz="3000" dirty="0" err="1">
                <a:solidFill>
                  <a:schemeClr val="bg1"/>
                </a:solidFill>
              </a:rPr>
              <a:t>thống</a:t>
            </a:r>
            <a:r>
              <a:rPr lang="en-US" sz="3000" dirty="0">
                <a:solidFill>
                  <a:schemeClr val="bg1"/>
                </a:solidFill>
              </a:rPr>
              <a:t> </a:t>
            </a:r>
            <a:r>
              <a:rPr lang="en-US" sz="3000" dirty="0" err="1">
                <a:solidFill>
                  <a:schemeClr val="bg1"/>
                </a:solidFill>
              </a:rPr>
              <a:t>đòi</a:t>
            </a:r>
            <a:r>
              <a:rPr lang="en-US" sz="3000" dirty="0">
                <a:solidFill>
                  <a:schemeClr val="bg1"/>
                </a:solidFill>
              </a:rPr>
              <a:t> </a:t>
            </a:r>
            <a:r>
              <a:rPr lang="en-US" sz="3000" dirty="0" err="1">
                <a:solidFill>
                  <a:schemeClr val="bg1"/>
                </a:solidFill>
              </a:rPr>
              <a:t>hỏi</a:t>
            </a:r>
            <a:r>
              <a:rPr lang="en-US" sz="3000" dirty="0">
                <a:solidFill>
                  <a:schemeClr val="bg1"/>
                </a:solidFill>
              </a:rPr>
              <a:t> </a:t>
            </a:r>
            <a:r>
              <a:rPr lang="en-US" sz="3000" dirty="0" err="1">
                <a:solidFill>
                  <a:schemeClr val="bg1"/>
                </a:solidFill>
              </a:rPr>
              <a:t>tìm</a:t>
            </a:r>
            <a:r>
              <a:rPr lang="en-US" sz="3000" dirty="0">
                <a:solidFill>
                  <a:schemeClr val="bg1"/>
                </a:solidFill>
              </a:rPr>
              <a:t> </a:t>
            </a:r>
            <a:r>
              <a:rPr lang="en-US" sz="3000" dirty="0" err="1">
                <a:solidFill>
                  <a:schemeClr val="bg1"/>
                </a:solidFill>
              </a:rPr>
              <a:t>ra</a:t>
            </a:r>
            <a:r>
              <a:rPr lang="en-US" sz="3000" dirty="0">
                <a:solidFill>
                  <a:schemeClr val="bg1"/>
                </a:solidFill>
              </a:rPr>
              <a:t> </a:t>
            </a:r>
            <a:r>
              <a:rPr lang="en-US" sz="3000" dirty="0" err="1">
                <a:solidFill>
                  <a:schemeClr val="bg1"/>
                </a:solidFill>
              </a:rPr>
              <a:t>các</a:t>
            </a:r>
            <a:r>
              <a:rPr lang="en-US" sz="3000" dirty="0">
                <a:solidFill>
                  <a:schemeClr val="bg1"/>
                </a:solidFill>
              </a:rPr>
              <a:t> </a:t>
            </a:r>
            <a:r>
              <a:rPr lang="en-US" sz="3000" dirty="0" err="1">
                <a:solidFill>
                  <a:schemeClr val="bg1"/>
                </a:solidFill>
              </a:rPr>
              <a:t>giải</a:t>
            </a:r>
            <a:r>
              <a:rPr lang="en-US" sz="3000" dirty="0">
                <a:solidFill>
                  <a:schemeClr val="bg1"/>
                </a:solidFill>
              </a:rPr>
              <a:t> </a:t>
            </a:r>
            <a:r>
              <a:rPr lang="en-US" sz="3000" dirty="0" err="1">
                <a:solidFill>
                  <a:schemeClr val="bg1"/>
                </a:solidFill>
              </a:rPr>
              <a:t>pháp</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tối</a:t>
            </a:r>
            <a:r>
              <a:rPr lang="en-US" sz="3000" dirty="0">
                <a:solidFill>
                  <a:schemeClr val="bg1"/>
                </a:solidFill>
              </a:rPr>
              <a:t> </a:t>
            </a:r>
            <a:r>
              <a:rPr lang="en-US" sz="3000" dirty="0" err="1">
                <a:solidFill>
                  <a:schemeClr val="bg1"/>
                </a:solidFill>
              </a:rPr>
              <a:t>ưu</a:t>
            </a:r>
            <a:r>
              <a:rPr lang="en-US" sz="3000" dirty="0">
                <a:solidFill>
                  <a:schemeClr val="bg1"/>
                </a:solidFill>
              </a:rPr>
              <a:t> </a:t>
            </a:r>
            <a:r>
              <a:rPr lang="en-US" sz="3000" dirty="0" err="1">
                <a:solidFill>
                  <a:schemeClr val="bg1"/>
                </a:solidFill>
              </a:rPr>
              <a:t>hóa</a:t>
            </a:r>
            <a:r>
              <a:rPr lang="en-US" sz="3000" dirty="0">
                <a:solidFill>
                  <a:schemeClr val="bg1"/>
                </a:solidFill>
              </a:rPr>
              <a:t> </a:t>
            </a:r>
            <a:r>
              <a:rPr lang="en-US" sz="3000" dirty="0" err="1">
                <a:solidFill>
                  <a:schemeClr val="bg1"/>
                </a:solidFill>
              </a:rPr>
              <a:t>quá</a:t>
            </a:r>
            <a:r>
              <a:rPr lang="en-US" sz="3000" dirty="0">
                <a:solidFill>
                  <a:schemeClr val="bg1"/>
                </a:solidFill>
              </a:rPr>
              <a:t> </a:t>
            </a:r>
            <a:r>
              <a:rPr lang="en-US" sz="3000" dirty="0" err="1">
                <a:solidFill>
                  <a:schemeClr val="bg1"/>
                </a:solidFill>
              </a:rPr>
              <a:t>trình</a:t>
            </a:r>
            <a:r>
              <a:rPr lang="en-US" sz="3000" dirty="0">
                <a:solidFill>
                  <a:schemeClr val="bg1"/>
                </a:solidFill>
              </a:rPr>
              <a:t> </a:t>
            </a:r>
            <a:r>
              <a:rPr lang="en-US" sz="3000" dirty="0" err="1">
                <a:solidFill>
                  <a:schemeClr val="bg1"/>
                </a:solidFill>
              </a:rPr>
              <a:t>sản</a:t>
            </a:r>
            <a:r>
              <a:rPr lang="en-US" sz="3000" dirty="0">
                <a:solidFill>
                  <a:schemeClr val="bg1"/>
                </a:solidFill>
              </a:rPr>
              <a:t> </a:t>
            </a:r>
            <a:r>
              <a:rPr lang="en-US" sz="3000" dirty="0" err="1">
                <a:solidFill>
                  <a:schemeClr val="bg1"/>
                </a:solidFill>
              </a:rPr>
              <a:t>xuất</a:t>
            </a:r>
            <a:r>
              <a:rPr lang="en-US" sz="3000" dirty="0">
                <a:solidFill>
                  <a:schemeClr val="bg1"/>
                </a:solidFill>
              </a:rPr>
              <a:t> </a:t>
            </a:r>
            <a:r>
              <a:rPr lang="en-US" sz="3000" dirty="0" err="1">
                <a:solidFill>
                  <a:schemeClr val="bg1"/>
                </a:solidFill>
              </a:rPr>
              <a:t>theo</a:t>
            </a:r>
            <a:r>
              <a:rPr lang="en-US" sz="3000" dirty="0">
                <a:solidFill>
                  <a:schemeClr val="bg1"/>
                </a:solidFill>
              </a:rPr>
              <a:t> </a:t>
            </a:r>
            <a:r>
              <a:rPr lang="en-US" sz="3000" dirty="0" err="1">
                <a:solidFill>
                  <a:schemeClr val="bg1"/>
                </a:solidFill>
              </a:rPr>
              <a:t>hướng</a:t>
            </a:r>
            <a:r>
              <a:rPr lang="en-US" sz="3000" dirty="0">
                <a:solidFill>
                  <a:schemeClr val="bg1"/>
                </a:solidFill>
              </a:rPr>
              <a:t> </a:t>
            </a:r>
            <a:r>
              <a:rPr lang="en-US" sz="3000" dirty="0" err="1">
                <a:solidFill>
                  <a:schemeClr val="bg1"/>
                </a:solidFill>
              </a:rPr>
              <a:t>bền</a:t>
            </a:r>
            <a:r>
              <a:rPr lang="en-US" sz="3000" dirty="0">
                <a:solidFill>
                  <a:schemeClr val="bg1"/>
                </a:solidFill>
              </a:rPr>
              <a:t> </a:t>
            </a:r>
            <a:r>
              <a:rPr lang="en-US" sz="3000" dirty="0" err="1">
                <a:solidFill>
                  <a:schemeClr val="bg1"/>
                </a:solidFill>
              </a:rPr>
              <a:t>vững</a:t>
            </a:r>
            <a:r>
              <a:rPr lang="en-US" sz="3000" dirty="0">
                <a:solidFill>
                  <a:schemeClr val="bg1"/>
                </a:solidFill>
              </a:rPr>
              <a:t> </a:t>
            </a:r>
            <a:r>
              <a:rPr lang="en-US" sz="3000" dirty="0" err="1">
                <a:solidFill>
                  <a:schemeClr val="bg1"/>
                </a:solidFill>
              </a:rPr>
              <a:t>hơn</a:t>
            </a:r>
            <a:r>
              <a:rPr lang="en-US" sz="3000" dirty="0">
                <a:solidFill>
                  <a:schemeClr val="bg1"/>
                </a:solidFill>
              </a:rPr>
              <a:t>; </a:t>
            </a:r>
          </a:p>
          <a:p>
            <a:pPr algn="just" fontAlgn="base"/>
            <a:endParaRPr lang="en-US" sz="3000" dirty="0" smtClean="0">
              <a:solidFill>
                <a:schemeClr val="bg1"/>
              </a:solidFill>
            </a:endParaRPr>
          </a:p>
          <a:p>
            <a:pPr algn="just" fontAlgn="base"/>
            <a:r>
              <a:rPr lang="en-US" sz="3000" dirty="0" smtClean="0">
                <a:solidFill>
                  <a:schemeClr val="bg1"/>
                </a:solidFill>
              </a:rPr>
              <a:t>(</a:t>
            </a:r>
            <a:r>
              <a:rPr lang="en-US" sz="3000" dirty="0">
                <a:solidFill>
                  <a:schemeClr val="bg1"/>
                </a:solidFill>
              </a:rPr>
              <a:t>3) </a:t>
            </a:r>
            <a:r>
              <a:rPr lang="en-US" sz="3000" dirty="0" err="1">
                <a:solidFill>
                  <a:schemeClr val="bg1"/>
                </a:solidFill>
              </a:rPr>
              <a:t>Điểm</a:t>
            </a:r>
            <a:r>
              <a:rPr lang="en-US" sz="3000" dirty="0">
                <a:solidFill>
                  <a:schemeClr val="bg1"/>
                </a:solidFill>
              </a:rPr>
              <a:t> “</a:t>
            </a:r>
            <a:r>
              <a:rPr lang="en-US" sz="3000" dirty="0" err="1">
                <a:solidFill>
                  <a:schemeClr val="bg1"/>
                </a:solidFill>
              </a:rPr>
              <a:t>đòn</a:t>
            </a:r>
            <a:r>
              <a:rPr lang="en-US" sz="3000" dirty="0">
                <a:solidFill>
                  <a:schemeClr val="bg1"/>
                </a:solidFill>
              </a:rPr>
              <a:t> </a:t>
            </a:r>
            <a:r>
              <a:rPr lang="en-US" sz="3000" dirty="0" err="1">
                <a:solidFill>
                  <a:schemeClr val="bg1"/>
                </a:solidFill>
              </a:rPr>
              <a:t>bẩy</a:t>
            </a:r>
            <a:r>
              <a:rPr lang="en-US" sz="3000" dirty="0">
                <a:solidFill>
                  <a:schemeClr val="bg1"/>
                </a:solidFill>
              </a:rPr>
              <a:t>” </a:t>
            </a:r>
            <a:r>
              <a:rPr lang="en-US" sz="3000" dirty="0" err="1">
                <a:solidFill>
                  <a:schemeClr val="bg1"/>
                </a:solidFill>
              </a:rPr>
              <a:t>là</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in 3D,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sinh</a:t>
            </a:r>
            <a:r>
              <a:rPr lang="en-US" sz="3000" dirty="0">
                <a:solidFill>
                  <a:schemeClr val="bg1"/>
                </a:solidFill>
              </a:rPr>
              <a:t> </a:t>
            </a:r>
            <a:r>
              <a:rPr lang="en-US" sz="3000" dirty="0" err="1">
                <a:solidFill>
                  <a:schemeClr val="bg1"/>
                </a:solidFill>
              </a:rPr>
              <a:t>học</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vật</a:t>
            </a:r>
            <a:r>
              <a:rPr lang="en-US" sz="3000" dirty="0">
                <a:solidFill>
                  <a:schemeClr val="bg1"/>
                </a:solidFill>
              </a:rPr>
              <a:t> </a:t>
            </a:r>
            <a:r>
              <a:rPr lang="en-US" sz="3000" dirty="0" err="1">
                <a:solidFill>
                  <a:schemeClr val="bg1"/>
                </a:solidFill>
              </a:rPr>
              <a:t>liệu</a:t>
            </a:r>
            <a:r>
              <a:rPr lang="en-US" sz="3000" dirty="0">
                <a:solidFill>
                  <a:schemeClr val="bg1"/>
                </a:solidFill>
              </a:rPr>
              <a:t> </a:t>
            </a:r>
            <a:r>
              <a:rPr lang="en-US" sz="3000" dirty="0" err="1">
                <a:solidFill>
                  <a:schemeClr val="bg1"/>
                </a:solidFill>
              </a:rPr>
              <a:t>mới</a:t>
            </a:r>
            <a:r>
              <a:rPr lang="en-US" sz="3000" dirty="0">
                <a:solidFill>
                  <a:schemeClr val="bg1"/>
                </a:solidFill>
              </a:rPr>
              <a: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tự</a:t>
            </a:r>
            <a:r>
              <a:rPr lang="en-US" sz="3000" dirty="0">
                <a:solidFill>
                  <a:schemeClr val="bg1"/>
                </a:solidFill>
              </a:rPr>
              <a:t> </a:t>
            </a:r>
            <a:r>
              <a:rPr lang="en-US" sz="3000" dirty="0" err="1">
                <a:solidFill>
                  <a:schemeClr val="bg1"/>
                </a:solidFill>
              </a:rPr>
              <a:t>động</a:t>
            </a:r>
            <a:r>
              <a:rPr lang="en-US" sz="3000" dirty="0">
                <a:solidFill>
                  <a:schemeClr val="bg1"/>
                </a:solidFill>
              </a:rPr>
              <a:t> </a:t>
            </a:r>
            <a:r>
              <a:rPr lang="en-US" sz="3000" dirty="0" err="1">
                <a:solidFill>
                  <a:schemeClr val="bg1"/>
                </a:solidFill>
              </a:rPr>
              <a:t>hóa</a:t>
            </a:r>
            <a:r>
              <a:rPr lang="en-US" sz="3000" dirty="0">
                <a:solidFill>
                  <a:schemeClr val="bg1"/>
                </a:solidFill>
              </a:rPr>
              <a:t>, Robot, </a:t>
            </a:r>
            <a:r>
              <a:rPr lang="en-US" sz="3000" dirty="0" err="1">
                <a:solidFill>
                  <a:schemeClr val="bg1"/>
                </a:solidFill>
              </a:rPr>
              <a:t>công</a:t>
            </a:r>
            <a:r>
              <a:rPr lang="en-US" sz="3000" dirty="0">
                <a:solidFill>
                  <a:schemeClr val="bg1"/>
                </a:solidFill>
              </a:rPr>
              <a:t> </a:t>
            </a:r>
            <a:r>
              <a:rPr lang="en-US" sz="3000" dirty="0" err="1">
                <a:solidFill>
                  <a:schemeClr val="bg1"/>
                </a:solidFill>
              </a:rPr>
              <a:t>nghệ</a:t>
            </a:r>
            <a:r>
              <a:rPr lang="en-US" sz="3000" dirty="0">
                <a:solidFill>
                  <a:schemeClr val="bg1"/>
                </a:solidFill>
              </a:rPr>
              <a:t> </a:t>
            </a:r>
            <a:r>
              <a:rPr lang="en-US" sz="3000" dirty="0" err="1">
                <a:solidFill>
                  <a:schemeClr val="bg1"/>
                </a:solidFill>
              </a:rPr>
              <a:t>kết</a:t>
            </a:r>
            <a:r>
              <a:rPr lang="en-US" sz="3000" dirty="0">
                <a:solidFill>
                  <a:schemeClr val="bg1"/>
                </a:solidFill>
              </a:rPr>
              <a:t> </a:t>
            </a:r>
            <a:r>
              <a:rPr lang="en-US" sz="3000" dirty="0" err="1">
                <a:solidFill>
                  <a:schemeClr val="bg1"/>
                </a:solidFill>
              </a:rPr>
              <a:t>nối</a:t>
            </a:r>
            <a:r>
              <a:rPr lang="en-US" sz="3000" dirty="0">
                <a:solidFill>
                  <a:schemeClr val="bg1"/>
                </a:solidFill>
              </a:rPr>
              <a:t> </a:t>
            </a:r>
            <a:r>
              <a:rPr lang="en-US" sz="3000" dirty="0" err="1">
                <a:solidFill>
                  <a:schemeClr val="bg1"/>
                </a:solidFill>
              </a:rPr>
              <a:t>vạn</a:t>
            </a:r>
            <a:r>
              <a:rPr lang="en-US" sz="3000" dirty="0">
                <a:solidFill>
                  <a:schemeClr val="bg1"/>
                </a:solidFill>
              </a:rPr>
              <a:t> </a:t>
            </a:r>
            <a:r>
              <a:rPr lang="en-US" sz="3000" dirty="0" err="1">
                <a:solidFill>
                  <a:schemeClr val="bg1"/>
                </a:solidFill>
              </a:rPr>
              <a:t>vật</a:t>
            </a:r>
            <a:r>
              <a:rPr lang="en-US" sz="3000" dirty="0">
                <a:solidFill>
                  <a:schemeClr val="bg1"/>
                </a:solidFill>
              </a:rPr>
              <a:t> (</a:t>
            </a:r>
            <a:r>
              <a:rPr lang="en-US" sz="3000" dirty="0" err="1">
                <a:solidFill>
                  <a:schemeClr val="bg1"/>
                </a:solidFill>
              </a:rPr>
              <a:t>IoT</a:t>
            </a:r>
            <a:r>
              <a:rPr lang="en-US" sz="3000" dirty="0" smtClean="0">
                <a:solidFill>
                  <a:schemeClr val="bg1"/>
                </a:solidFill>
              </a:rPr>
              <a:t>)….</a:t>
            </a:r>
            <a:endParaRPr lang="en-US" sz="3000" dirty="0">
              <a:solidFill>
                <a:schemeClr val="bg1"/>
              </a:solidFill>
            </a:endParaRPr>
          </a:p>
          <a:p>
            <a:pPr algn="ctr" fontAlgn="base"/>
            <a:r>
              <a:rPr lang="en-US" sz="3000" b="1" dirty="0">
                <a:solidFill>
                  <a:srgbClr val="FF0000"/>
                </a:solidFill>
              </a:rPr>
              <a:t>DỮ LIỆU ~ DẦU MỎ???</a:t>
            </a:r>
          </a:p>
        </p:txBody>
      </p:sp>
    </p:spTree>
    <p:extLst>
      <p:ext uri="{BB962C8B-B14F-4D97-AF65-F5344CB8AC3E}">
        <p14:creationId xmlns:p14="http://schemas.microsoft.com/office/powerpoint/2010/main" val="20647792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NÔNG NGHIỆP</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933189" y="1497904"/>
            <a:ext cx="10272748" cy="5181600"/>
          </a:xfrm>
          <a:prstGeom prst="rect">
            <a:avLst/>
          </a:prstGeom>
        </p:spPr>
      </p:pic>
    </p:spTree>
    <p:extLst>
      <p:ext uri="{BB962C8B-B14F-4D97-AF65-F5344CB8AC3E}">
        <p14:creationId xmlns:p14="http://schemas.microsoft.com/office/powerpoint/2010/main" val="7313234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NÔNG NGHIỆP</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1447800" y="1219200"/>
            <a:ext cx="9610725" cy="5153025"/>
          </a:xfrm>
          <a:prstGeom prst="rect">
            <a:avLst/>
          </a:prstGeom>
        </p:spPr>
      </p:pic>
    </p:spTree>
    <p:extLst>
      <p:ext uri="{BB962C8B-B14F-4D97-AF65-F5344CB8AC3E}">
        <p14:creationId xmlns:p14="http://schemas.microsoft.com/office/powerpoint/2010/main" val="35292475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NÔNG NGHIỆP</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1295400" y="1143000"/>
            <a:ext cx="10262553" cy="5486400"/>
          </a:xfrm>
          <a:prstGeom prst="rect">
            <a:avLst/>
          </a:prstGeom>
        </p:spPr>
      </p:pic>
    </p:spTree>
    <p:extLst>
      <p:ext uri="{BB962C8B-B14F-4D97-AF65-F5344CB8AC3E}">
        <p14:creationId xmlns:p14="http://schemas.microsoft.com/office/powerpoint/2010/main" val="42846928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NÔNG NGHIỆP</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495849" y="1143000"/>
            <a:ext cx="11315151" cy="5171683"/>
          </a:xfrm>
          <a:prstGeom prst="rect">
            <a:avLst/>
          </a:prstGeom>
        </p:spPr>
      </p:pic>
    </p:spTree>
    <p:extLst>
      <p:ext uri="{BB962C8B-B14F-4D97-AF65-F5344CB8AC3E}">
        <p14:creationId xmlns:p14="http://schemas.microsoft.com/office/powerpoint/2010/main" val="34434928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NÔNG NGHIỆP</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990600" y="1066800"/>
            <a:ext cx="10439400" cy="5580555"/>
          </a:xfrm>
          <a:prstGeom prst="rect">
            <a:avLst/>
          </a:prstGeom>
        </p:spPr>
      </p:pic>
    </p:spTree>
    <p:extLst>
      <p:ext uri="{BB962C8B-B14F-4D97-AF65-F5344CB8AC3E}">
        <p14:creationId xmlns:p14="http://schemas.microsoft.com/office/powerpoint/2010/main" val="8761059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NÔNG NGHIỆP</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884129" y="1000517"/>
            <a:ext cx="10860314" cy="5562600"/>
          </a:xfrm>
          <a:prstGeom prst="rect">
            <a:avLst/>
          </a:prstGeom>
        </p:spPr>
      </p:pic>
    </p:spTree>
    <p:extLst>
      <p:ext uri="{BB962C8B-B14F-4D97-AF65-F5344CB8AC3E}">
        <p14:creationId xmlns:p14="http://schemas.microsoft.com/office/powerpoint/2010/main" val="3848374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NÔNG NGHIỆP</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878910" y="1371600"/>
            <a:ext cx="10743738" cy="4872038"/>
          </a:xfrm>
          <a:prstGeom prst="rect">
            <a:avLst/>
          </a:prstGeom>
        </p:spPr>
      </p:pic>
    </p:spTree>
    <p:extLst>
      <p:ext uri="{BB962C8B-B14F-4D97-AF65-F5344CB8AC3E}">
        <p14:creationId xmlns:p14="http://schemas.microsoft.com/office/powerpoint/2010/main" val="6000547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NÔNG NGHIỆP</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609600" y="1295400"/>
            <a:ext cx="11042609" cy="5029200"/>
          </a:xfrm>
          <a:prstGeom prst="rect">
            <a:avLst/>
          </a:prstGeom>
        </p:spPr>
      </p:pic>
    </p:spTree>
    <p:extLst>
      <p:ext uri="{BB962C8B-B14F-4D97-AF65-F5344CB8AC3E}">
        <p14:creationId xmlns:p14="http://schemas.microsoft.com/office/powerpoint/2010/main" val="40282789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NÔNG NGHIỆP</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685800" y="1143000"/>
            <a:ext cx="10928633" cy="5257800"/>
          </a:xfrm>
          <a:prstGeom prst="rect">
            <a:avLst/>
          </a:prstGeom>
        </p:spPr>
      </p:pic>
    </p:spTree>
    <p:extLst>
      <p:ext uri="{BB962C8B-B14F-4D97-AF65-F5344CB8AC3E}">
        <p14:creationId xmlns:p14="http://schemas.microsoft.com/office/powerpoint/2010/main" val="16624088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xmlns="" id="{8A11E830-51D6-4BE1-A500-33AC464762FA}"/>
              </a:ext>
            </a:extLst>
          </p:cNvPr>
          <p:cNvSpPr txBox="1"/>
          <p:nvPr/>
        </p:nvSpPr>
        <p:spPr>
          <a:xfrm>
            <a:off x="1524000" y="2590800"/>
            <a:ext cx="9049338" cy="1323439"/>
          </a:xfrm>
          <a:prstGeom prst="rect">
            <a:avLst/>
          </a:prstGeom>
          <a:noFill/>
          <a:effectLst>
            <a:outerShdw blurRad="50800" dist="38100" dir="2700000" algn="tl" rotWithShape="0">
              <a:prstClr val="black">
                <a:alpha val="40000"/>
              </a:prstClr>
            </a:outerShdw>
          </a:effectLst>
        </p:spPr>
        <p:txBody>
          <a:bodyPr wrap="square" lIns="0" rIns="0" rtlCol="0" anchor="b">
            <a:spAutoFit/>
          </a:bodyPr>
          <a:lstStyle/>
          <a:p>
            <a:pPr algn="ctr"/>
            <a:r>
              <a:rPr lang="en-US" sz="4000" b="1" noProof="1" smtClean="0">
                <a:solidFill>
                  <a:srgbClr val="E3EBF1"/>
                </a:solidFill>
                <a:latin typeface="UTM Bebas" panose="02040603050506020204" pitchFamily="18" charset="0"/>
              </a:rPr>
              <a:t>CHUYỂN ĐỔI SỐ TRONG </a:t>
            </a:r>
          </a:p>
          <a:p>
            <a:pPr algn="ctr"/>
            <a:r>
              <a:rPr lang="en-US" sz="4000" b="1" noProof="1" smtClean="0">
                <a:solidFill>
                  <a:srgbClr val="E3EBF1"/>
                </a:solidFill>
                <a:latin typeface="UTM Bebas" panose="02040603050506020204" pitchFamily="18" charset="0"/>
              </a:rPr>
              <a:t>DOANH NGHIỆP SME</a:t>
            </a:r>
            <a:endParaRPr lang="en-US" sz="4000" b="1" noProof="1">
              <a:solidFill>
                <a:srgbClr val="E3EBF1"/>
              </a:solidFill>
              <a:latin typeface="UTM Bebas" panose="02040603050506020204" pitchFamily="18" charset="0"/>
            </a:endParaRPr>
          </a:p>
        </p:txBody>
      </p:sp>
    </p:spTree>
    <p:extLst>
      <p:ext uri="{BB962C8B-B14F-4D97-AF65-F5344CB8AC3E}">
        <p14:creationId xmlns:p14="http://schemas.microsoft.com/office/powerpoint/2010/main" val="4027787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3352800" y="348987"/>
            <a:ext cx="64770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CÁC XU HƯỚNG CÔNG NGHỆ</a:t>
            </a:r>
            <a:endParaRPr lang="en-US" sz="3500" b="1" dirty="0">
              <a:solidFill>
                <a:srgbClr val="E3EBF1"/>
              </a:solidFill>
              <a:latin typeface="UTM Bebas" panose="02040603050506020204" pitchFamily="18" charset="0"/>
            </a:endParaRPr>
          </a:p>
        </p:txBody>
      </p:sp>
      <p:sp>
        <p:nvSpPr>
          <p:cNvPr id="3" name="Rectangle 2"/>
          <p:cNvSpPr/>
          <p:nvPr/>
        </p:nvSpPr>
        <p:spPr>
          <a:xfrm>
            <a:off x="152400" y="979929"/>
            <a:ext cx="11201400" cy="5370701"/>
          </a:xfrm>
          <a:prstGeom prst="rect">
            <a:avLst/>
          </a:prstGeom>
        </p:spPr>
        <p:txBody>
          <a:bodyPr wrap="square">
            <a:spAutoFit/>
          </a:bodyPr>
          <a:lstStyle/>
          <a:p>
            <a:pPr fontAlgn="base"/>
            <a:r>
              <a:rPr lang="en-US" sz="2800" b="1" dirty="0" err="1">
                <a:solidFill>
                  <a:schemeClr val="bg1"/>
                </a:solidFill>
              </a:rPr>
              <a:t>Cuộc</a:t>
            </a:r>
            <a:r>
              <a:rPr lang="en-US" sz="2800" b="1" dirty="0">
                <a:solidFill>
                  <a:schemeClr val="bg1"/>
                </a:solidFill>
              </a:rPr>
              <a:t> </a:t>
            </a:r>
            <a:r>
              <a:rPr lang="en-US" sz="2800" b="1" dirty="0" err="1">
                <a:solidFill>
                  <a:schemeClr val="bg1"/>
                </a:solidFill>
              </a:rPr>
              <a:t>cách</a:t>
            </a:r>
            <a:r>
              <a:rPr lang="en-US" sz="2800" b="1" dirty="0">
                <a:solidFill>
                  <a:schemeClr val="bg1"/>
                </a:solidFill>
              </a:rPr>
              <a:t> </a:t>
            </a:r>
            <a:r>
              <a:rPr lang="en-US" sz="2800" b="1" dirty="0" err="1">
                <a:solidFill>
                  <a:schemeClr val="bg1"/>
                </a:solidFill>
              </a:rPr>
              <a:t>mạng</a:t>
            </a:r>
            <a:r>
              <a:rPr lang="en-US" sz="2800" b="1" dirty="0">
                <a:solidFill>
                  <a:schemeClr val="bg1"/>
                </a:solidFill>
              </a:rPr>
              <a:t> </a:t>
            </a:r>
            <a:r>
              <a:rPr lang="en-US" sz="2800" b="1" dirty="0" err="1">
                <a:solidFill>
                  <a:schemeClr val="bg1"/>
                </a:solidFill>
              </a:rPr>
              <a:t>công</a:t>
            </a:r>
            <a:r>
              <a:rPr lang="en-US" sz="2800" b="1" dirty="0">
                <a:solidFill>
                  <a:schemeClr val="bg1"/>
                </a:solidFill>
              </a:rPr>
              <a:t> </a:t>
            </a:r>
            <a:r>
              <a:rPr lang="en-US" sz="2800" b="1" dirty="0" err="1">
                <a:solidFill>
                  <a:schemeClr val="bg1"/>
                </a:solidFill>
              </a:rPr>
              <a:t>nghiệp</a:t>
            </a:r>
            <a:r>
              <a:rPr lang="en-US" sz="2800" b="1" dirty="0">
                <a:solidFill>
                  <a:schemeClr val="bg1"/>
                </a:solidFill>
              </a:rPr>
              <a:t> </a:t>
            </a:r>
            <a:r>
              <a:rPr lang="en-US" sz="2800" b="1" dirty="0" err="1">
                <a:solidFill>
                  <a:schemeClr val="bg1"/>
                </a:solidFill>
              </a:rPr>
              <a:t>lần</a:t>
            </a:r>
            <a:r>
              <a:rPr lang="en-US" sz="2800" b="1" dirty="0">
                <a:solidFill>
                  <a:schemeClr val="bg1"/>
                </a:solidFill>
              </a:rPr>
              <a:t> </a:t>
            </a:r>
            <a:r>
              <a:rPr lang="en-US" sz="2800" b="1" dirty="0" err="1">
                <a:solidFill>
                  <a:schemeClr val="bg1"/>
                </a:solidFill>
              </a:rPr>
              <a:t>thứ</a:t>
            </a:r>
            <a:r>
              <a:rPr lang="en-US" sz="2800" b="1" dirty="0">
                <a:solidFill>
                  <a:schemeClr val="bg1"/>
                </a:solidFill>
              </a:rPr>
              <a:t> </a:t>
            </a:r>
            <a:r>
              <a:rPr lang="en-US" sz="2800" b="1" dirty="0" smtClean="0">
                <a:solidFill>
                  <a:schemeClr val="bg1"/>
                </a:solidFill>
              </a:rPr>
              <a:t>4, </a:t>
            </a:r>
            <a:r>
              <a:rPr lang="en-US" sz="2800" b="1" dirty="0" err="1" smtClean="0">
                <a:solidFill>
                  <a:schemeClr val="bg1"/>
                </a:solidFill>
              </a:rPr>
              <a:t>đi</a:t>
            </a:r>
            <a:r>
              <a:rPr lang="en-US" sz="2800" b="1" dirty="0" smtClean="0">
                <a:solidFill>
                  <a:schemeClr val="bg1"/>
                </a:solidFill>
              </a:rPr>
              <a:t> </a:t>
            </a:r>
            <a:r>
              <a:rPr lang="en-US" sz="2800" b="1" dirty="0" err="1" smtClean="0">
                <a:solidFill>
                  <a:schemeClr val="bg1"/>
                </a:solidFill>
              </a:rPr>
              <a:t>cùng</a:t>
            </a:r>
            <a:r>
              <a:rPr lang="en-US" sz="2800" b="1" dirty="0" smtClean="0">
                <a:solidFill>
                  <a:schemeClr val="bg1"/>
                </a:solidFill>
              </a:rPr>
              <a:t> </a:t>
            </a:r>
            <a:r>
              <a:rPr lang="en-US" sz="2800" b="1" dirty="0" err="1" smtClean="0">
                <a:solidFill>
                  <a:schemeClr val="bg1"/>
                </a:solidFill>
              </a:rPr>
              <a:t>là</a:t>
            </a:r>
            <a:r>
              <a:rPr lang="en-US" sz="2800" b="1" dirty="0" smtClean="0">
                <a:solidFill>
                  <a:schemeClr val="bg1"/>
                </a:solidFill>
              </a:rPr>
              <a:t> 14 </a:t>
            </a:r>
            <a:r>
              <a:rPr lang="en-US" sz="2800" b="1" dirty="0" err="1" smtClean="0">
                <a:solidFill>
                  <a:schemeClr val="bg1"/>
                </a:solidFill>
              </a:rPr>
              <a:t>xu</a:t>
            </a:r>
            <a:r>
              <a:rPr lang="en-US" sz="2800" b="1" dirty="0" smtClean="0">
                <a:solidFill>
                  <a:schemeClr val="bg1"/>
                </a:solidFill>
              </a:rPr>
              <a:t> </a:t>
            </a:r>
            <a:r>
              <a:rPr lang="en-US" sz="2800" b="1" dirty="0" err="1" smtClean="0">
                <a:solidFill>
                  <a:schemeClr val="bg1"/>
                </a:solidFill>
              </a:rPr>
              <a:t>hướng</a:t>
            </a:r>
            <a:r>
              <a:rPr lang="en-US" sz="2800" b="1" dirty="0" smtClean="0">
                <a:solidFill>
                  <a:schemeClr val="bg1"/>
                </a:solidFill>
              </a:rPr>
              <a:t> </a:t>
            </a:r>
            <a:r>
              <a:rPr lang="en-US" sz="2800" b="1" dirty="0" err="1" smtClean="0">
                <a:solidFill>
                  <a:schemeClr val="bg1"/>
                </a:solidFill>
              </a:rPr>
              <a:t>công</a:t>
            </a:r>
            <a:r>
              <a:rPr lang="en-US" sz="2800" b="1" dirty="0" smtClean="0">
                <a:solidFill>
                  <a:schemeClr val="bg1"/>
                </a:solidFill>
              </a:rPr>
              <a:t> </a:t>
            </a:r>
            <a:r>
              <a:rPr lang="en-US" sz="2800" b="1" dirty="0" err="1" smtClean="0">
                <a:solidFill>
                  <a:schemeClr val="bg1"/>
                </a:solidFill>
              </a:rPr>
              <a:t>nghệ</a:t>
            </a:r>
            <a:r>
              <a:rPr lang="en-US" sz="2800" b="1" dirty="0" smtClean="0">
                <a:solidFill>
                  <a:schemeClr val="bg1"/>
                </a:solidFill>
              </a:rPr>
              <a:t>/</a:t>
            </a:r>
            <a:r>
              <a:rPr lang="en-US" sz="2800" b="1" dirty="0" err="1" smtClean="0">
                <a:solidFill>
                  <a:schemeClr val="bg1"/>
                </a:solidFill>
              </a:rPr>
              <a:t>lĩnh</a:t>
            </a:r>
            <a:r>
              <a:rPr lang="en-US" sz="2800" b="1" dirty="0" smtClean="0">
                <a:solidFill>
                  <a:schemeClr val="bg1"/>
                </a:solidFill>
              </a:rPr>
              <a:t> </a:t>
            </a:r>
            <a:r>
              <a:rPr lang="en-US" sz="2800" b="1" dirty="0" err="1" smtClean="0">
                <a:solidFill>
                  <a:schemeClr val="bg1"/>
                </a:solidFill>
              </a:rPr>
              <a:t>vực</a:t>
            </a:r>
            <a:r>
              <a:rPr lang="en-US" sz="2800" b="1" dirty="0" smtClean="0">
                <a:solidFill>
                  <a:schemeClr val="bg1"/>
                </a:solidFill>
              </a:rPr>
              <a:t> </a:t>
            </a:r>
            <a:r>
              <a:rPr lang="en-US" sz="2800" b="1" dirty="0" err="1">
                <a:solidFill>
                  <a:schemeClr val="bg1"/>
                </a:solidFill>
              </a:rPr>
              <a:t>chủ</a:t>
            </a:r>
            <a:r>
              <a:rPr lang="en-US" sz="2800" b="1" dirty="0">
                <a:solidFill>
                  <a:schemeClr val="bg1"/>
                </a:solidFill>
              </a:rPr>
              <a:t> </a:t>
            </a:r>
            <a:r>
              <a:rPr lang="en-US" sz="2800" b="1" dirty="0" err="1">
                <a:solidFill>
                  <a:schemeClr val="bg1"/>
                </a:solidFill>
              </a:rPr>
              <a:t>đạo</a:t>
            </a:r>
            <a:r>
              <a:rPr lang="en-US" sz="2800" b="1" dirty="0">
                <a:solidFill>
                  <a:schemeClr val="bg1"/>
                </a:solidFill>
              </a:rPr>
              <a:t>:</a:t>
            </a:r>
            <a:endParaRPr lang="en-US" sz="2800" dirty="0">
              <a:solidFill>
                <a:schemeClr val="bg1"/>
              </a:solidFill>
            </a:endParaRPr>
          </a:p>
          <a:p>
            <a:pPr fontAlgn="base">
              <a:spcBef>
                <a:spcPts val="600"/>
              </a:spcBef>
            </a:pPr>
            <a:r>
              <a:rPr lang="en-US" sz="2800" dirty="0">
                <a:solidFill>
                  <a:schemeClr val="bg1"/>
                </a:solidFill>
              </a:rPr>
              <a:t>1) </a:t>
            </a:r>
            <a:r>
              <a:rPr lang="en-US" sz="2800" dirty="0" err="1" smtClean="0">
                <a:solidFill>
                  <a:schemeClr val="bg1"/>
                </a:solidFill>
              </a:rPr>
              <a:t>Dữ</a:t>
            </a:r>
            <a:r>
              <a:rPr lang="en-US" sz="2800" dirty="0" smtClean="0">
                <a:solidFill>
                  <a:schemeClr val="bg1"/>
                </a:solidFill>
              </a:rPr>
              <a:t> </a:t>
            </a:r>
            <a:r>
              <a:rPr lang="en-US" sz="2800" dirty="0" err="1">
                <a:solidFill>
                  <a:schemeClr val="bg1"/>
                </a:solidFill>
              </a:rPr>
              <a:t>liệu</a:t>
            </a:r>
            <a:r>
              <a:rPr lang="en-US" sz="2800" dirty="0">
                <a:solidFill>
                  <a:schemeClr val="bg1"/>
                </a:solidFill>
              </a:rPr>
              <a:t> </a:t>
            </a:r>
            <a:r>
              <a:rPr lang="en-US" sz="2800" dirty="0" err="1" smtClean="0">
                <a:solidFill>
                  <a:schemeClr val="bg1"/>
                </a:solidFill>
              </a:rPr>
              <a:t>lớn</a:t>
            </a:r>
            <a:r>
              <a:rPr lang="en-US" sz="2800" dirty="0" smtClean="0">
                <a:solidFill>
                  <a:schemeClr val="bg1"/>
                </a:solidFill>
              </a:rPr>
              <a:t> (Big </a:t>
            </a:r>
            <a:r>
              <a:rPr lang="en-US" sz="2800" dirty="0">
                <a:solidFill>
                  <a:schemeClr val="bg1"/>
                </a:solidFill>
              </a:rPr>
              <a:t>Data)</a:t>
            </a:r>
          </a:p>
          <a:p>
            <a:pPr fontAlgn="base">
              <a:spcBef>
                <a:spcPts val="600"/>
              </a:spcBef>
            </a:pPr>
            <a:r>
              <a:rPr lang="en-US" sz="2800" dirty="0" smtClean="0">
                <a:solidFill>
                  <a:schemeClr val="bg1"/>
                </a:solidFill>
              </a:rPr>
              <a:t>2) </a:t>
            </a:r>
            <a:r>
              <a:rPr lang="en-US" sz="2800" dirty="0" err="1" smtClean="0">
                <a:solidFill>
                  <a:schemeClr val="bg1"/>
                </a:solidFill>
              </a:rPr>
              <a:t>Chuỗi</a:t>
            </a:r>
            <a:r>
              <a:rPr lang="en-US" sz="2800" dirty="0" smtClean="0">
                <a:solidFill>
                  <a:schemeClr val="bg1"/>
                </a:solidFill>
              </a:rPr>
              <a:t> </a:t>
            </a:r>
            <a:r>
              <a:rPr lang="en-US" sz="2800" dirty="0" err="1" smtClean="0">
                <a:solidFill>
                  <a:schemeClr val="bg1"/>
                </a:solidFill>
              </a:rPr>
              <a:t>khối</a:t>
            </a:r>
            <a:r>
              <a:rPr lang="en-US" sz="2800" dirty="0" smtClean="0">
                <a:solidFill>
                  <a:schemeClr val="bg1"/>
                </a:solidFill>
              </a:rPr>
              <a:t> (</a:t>
            </a:r>
            <a:r>
              <a:rPr lang="en-US" sz="2800" dirty="0" err="1" smtClean="0">
                <a:solidFill>
                  <a:schemeClr val="bg1"/>
                </a:solidFill>
              </a:rPr>
              <a:t>Blockchain</a:t>
            </a:r>
            <a:r>
              <a:rPr lang="en-US" sz="2800" dirty="0" smtClean="0">
                <a:solidFill>
                  <a:schemeClr val="bg1"/>
                </a:solidFill>
              </a:rPr>
              <a:t>)</a:t>
            </a:r>
            <a:endParaRPr lang="en-US" sz="2800" dirty="0">
              <a:solidFill>
                <a:schemeClr val="bg1"/>
              </a:solidFill>
            </a:endParaRPr>
          </a:p>
          <a:p>
            <a:pPr fontAlgn="base">
              <a:spcBef>
                <a:spcPts val="600"/>
              </a:spcBef>
            </a:pPr>
            <a:r>
              <a:rPr lang="en-US" sz="2800" dirty="0" smtClean="0">
                <a:solidFill>
                  <a:schemeClr val="bg1"/>
                </a:solidFill>
              </a:rPr>
              <a:t>3) </a:t>
            </a:r>
            <a:r>
              <a:rPr lang="en-US" sz="2800" dirty="0" err="1">
                <a:solidFill>
                  <a:schemeClr val="bg1"/>
                </a:solidFill>
              </a:rPr>
              <a:t>Trí</a:t>
            </a:r>
            <a:r>
              <a:rPr lang="en-US" sz="2800" dirty="0">
                <a:solidFill>
                  <a:schemeClr val="bg1"/>
                </a:solidFill>
              </a:rPr>
              <a:t> </a:t>
            </a:r>
            <a:r>
              <a:rPr lang="en-US" sz="2800" dirty="0" err="1">
                <a:solidFill>
                  <a:schemeClr val="bg1"/>
                </a:solidFill>
              </a:rPr>
              <a:t>tuệ</a:t>
            </a:r>
            <a:r>
              <a:rPr lang="en-US" sz="2800" dirty="0">
                <a:solidFill>
                  <a:schemeClr val="bg1"/>
                </a:solidFill>
              </a:rPr>
              <a:t> </a:t>
            </a:r>
            <a:r>
              <a:rPr lang="en-US" sz="2800" dirty="0" err="1">
                <a:solidFill>
                  <a:schemeClr val="bg1"/>
                </a:solidFill>
              </a:rPr>
              <a:t>nhân</a:t>
            </a:r>
            <a:r>
              <a:rPr lang="en-US" sz="2800" dirty="0">
                <a:solidFill>
                  <a:schemeClr val="bg1"/>
                </a:solidFill>
              </a:rPr>
              <a:t> </a:t>
            </a:r>
            <a:r>
              <a:rPr lang="en-US" sz="2800" dirty="0" err="1">
                <a:solidFill>
                  <a:schemeClr val="bg1"/>
                </a:solidFill>
              </a:rPr>
              <a:t>tạo</a:t>
            </a:r>
            <a:r>
              <a:rPr lang="en-US" sz="2800" dirty="0">
                <a:solidFill>
                  <a:schemeClr val="bg1"/>
                </a:solidFill>
              </a:rPr>
              <a:t> (Artificial Intelligence)</a:t>
            </a:r>
          </a:p>
          <a:p>
            <a:pPr fontAlgn="base">
              <a:spcBef>
                <a:spcPts val="600"/>
              </a:spcBef>
            </a:pPr>
            <a:r>
              <a:rPr lang="en-US" sz="2800" dirty="0" smtClean="0">
                <a:solidFill>
                  <a:schemeClr val="bg1"/>
                </a:solidFill>
              </a:rPr>
              <a:t>4) </a:t>
            </a:r>
            <a:r>
              <a:rPr lang="en-US" sz="2800" dirty="0" err="1">
                <a:solidFill>
                  <a:schemeClr val="bg1"/>
                </a:solidFill>
              </a:rPr>
              <a:t>Thương</a:t>
            </a:r>
            <a:r>
              <a:rPr lang="en-US" sz="2800" dirty="0">
                <a:solidFill>
                  <a:schemeClr val="bg1"/>
                </a:solidFill>
              </a:rPr>
              <a:t> </a:t>
            </a:r>
            <a:r>
              <a:rPr lang="en-US" sz="2800" dirty="0" err="1">
                <a:solidFill>
                  <a:schemeClr val="bg1"/>
                </a:solidFill>
              </a:rPr>
              <a:t>mại</a:t>
            </a:r>
            <a:r>
              <a:rPr lang="en-US" sz="2800" dirty="0">
                <a:solidFill>
                  <a:schemeClr val="bg1"/>
                </a:solidFill>
              </a:rPr>
              <a:t> </a:t>
            </a:r>
            <a:r>
              <a:rPr lang="en-US" sz="2800" dirty="0" err="1">
                <a:solidFill>
                  <a:schemeClr val="bg1"/>
                </a:solidFill>
              </a:rPr>
              <a:t>điện</a:t>
            </a:r>
            <a:r>
              <a:rPr lang="en-US" sz="2800" dirty="0">
                <a:solidFill>
                  <a:schemeClr val="bg1"/>
                </a:solidFill>
              </a:rPr>
              <a:t> </a:t>
            </a:r>
            <a:r>
              <a:rPr lang="en-US" sz="2800" dirty="0" err="1">
                <a:solidFill>
                  <a:schemeClr val="bg1"/>
                </a:solidFill>
              </a:rPr>
              <a:t>tử</a:t>
            </a:r>
            <a:r>
              <a:rPr lang="en-US" sz="2800" dirty="0">
                <a:solidFill>
                  <a:schemeClr val="bg1"/>
                </a:solidFill>
              </a:rPr>
              <a:t> (E-Commerce)</a:t>
            </a:r>
          </a:p>
          <a:p>
            <a:pPr fontAlgn="base">
              <a:spcBef>
                <a:spcPts val="600"/>
              </a:spcBef>
            </a:pPr>
            <a:r>
              <a:rPr lang="en-US" sz="2800" dirty="0" smtClean="0">
                <a:solidFill>
                  <a:schemeClr val="bg1"/>
                </a:solidFill>
              </a:rPr>
              <a:t>5) </a:t>
            </a:r>
            <a:r>
              <a:rPr lang="en-US" sz="2800" dirty="0" err="1">
                <a:solidFill>
                  <a:schemeClr val="bg1"/>
                </a:solidFill>
              </a:rPr>
              <a:t>Người</a:t>
            </a:r>
            <a:r>
              <a:rPr lang="en-US" sz="2800" dirty="0">
                <a:solidFill>
                  <a:schemeClr val="bg1"/>
                </a:solidFill>
              </a:rPr>
              <a:t> </a:t>
            </a:r>
            <a:r>
              <a:rPr lang="en-US" sz="2800" dirty="0" err="1">
                <a:solidFill>
                  <a:schemeClr val="bg1"/>
                </a:solidFill>
              </a:rPr>
              <a:t>máy</a:t>
            </a:r>
            <a:r>
              <a:rPr lang="en-US" sz="2800" dirty="0">
                <a:solidFill>
                  <a:schemeClr val="bg1"/>
                </a:solidFill>
              </a:rPr>
              <a:t> (Robotics)</a:t>
            </a:r>
          </a:p>
          <a:p>
            <a:pPr fontAlgn="base">
              <a:spcBef>
                <a:spcPts val="600"/>
              </a:spcBef>
            </a:pPr>
            <a:r>
              <a:rPr lang="en-US" sz="2800" dirty="0">
                <a:solidFill>
                  <a:schemeClr val="bg1"/>
                </a:solidFill>
              </a:rPr>
              <a:t>6) </a:t>
            </a:r>
            <a:r>
              <a:rPr lang="en-US" sz="2800" dirty="0" err="1">
                <a:solidFill>
                  <a:schemeClr val="bg1"/>
                </a:solidFill>
              </a:rPr>
              <a:t>Công</a:t>
            </a:r>
            <a:r>
              <a:rPr lang="en-US" sz="2800" dirty="0">
                <a:solidFill>
                  <a:schemeClr val="bg1"/>
                </a:solidFill>
              </a:rPr>
              <a:t> </a:t>
            </a:r>
            <a:r>
              <a:rPr lang="en-US" sz="2800" dirty="0" err="1">
                <a:solidFill>
                  <a:schemeClr val="bg1"/>
                </a:solidFill>
              </a:rPr>
              <a:t>nghệ</a:t>
            </a:r>
            <a:r>
              <a:rPr lang="en-US" sz="2800" dirty="0">
                <a:solidFill>
                  <a:schemeClr val="bg1"/>
                </a:solidFill>
              </a:rPr>
              <a:t> </a:t>
            </a:r>
            <a:r>
              <a:rPr lang="en-US" sz="2800" dirty="0" err="1">
                <a:solidFill>
                  <a:schemeClr val="bg1"/>
                </a:solidFill>
              </a:rPr>
              <a:t>tài</a:t>
            </a:r>
            <a:r>
              <a:rPr lang="en-US" sz="2800" dirty="0">
                <a:solidFill>
                  <a:schemeClr val="bg1"/>
                </a:solidFill>
              </a:rPr>
              <a:t> </a:t>
            </a:r>
            <a:r>
              <a:rPr lang="en-US" sz="2800" dirty="0" err="1">
                <a:solidFill>
                  <a:schemeClr val="bg1"/>
                </a:solidFill>
              </a:rPr>
              <a:t>chính</a:t>
            </a:r>
            <a:r>
              <a:rPr lang="en-US" sz="2800" dirty="0">
                <a:solidFill>
                  <a:schemeClr val="bg1"/>
                </a:solidFill>
              </a:rPr>
              <a:t> (</a:t>
            </a:r>
            <a:r>
              <a:rPr lang="en-US" sz="2800" dirty="0" err="1">
                <a:solidFill>
                  <a:schemeClr val="bg1"/>
                </a:solidFill>
              </a:rPr>
              <a:t>FinTech</a:t>
            </a:r>
            <a:r>
              <a:rPr lang="en-US" sz="2800" dirty="0">
                <a:solidFill>
                  <a:schemeClr val="bg1"/>
                </a:solidFill>
              </a:rPr>
              <a:t>)</a:t>
            </a:r>
          </a:p>
          <a:p>
            <a:pPr fontAlgn="base"/>
            <a:r>
              <a:rPr lang="en-US" sz="2800" dirty="0" smtClean="0">
                <a:solidFill>
                  <a:schemeClr val="bg1"/>
                </a:solidFill>
              </a:rPr>
              <a:t>7) </a:t>
            </a:r>
            <a:r>
              <a:rPr lang="en-US" sz="2800" dirty="0" err="1">
                <a:solidFill>
                  <a:schemeClr val="bg1"/>
                </a:solidFill>
              </a:rPr>
              <a:t>Công</a:t>
            </a:r>
            <a:r>
              <a:rPr lang="en-US" sz="2800" dirty="0">
                <a:solidFill>
                  <a:schemeClr val="bg1"/>
                </a:solidFill>
              </a:rPr>
              <a:t> </a:t>
            </a:r>
            <a:r>
              <a:rPr lang="en-US" sz="2800" dirty="0" err="1">
                <a:solidFill>
                  <a:schemeClr val="bg1"/>
                </a:solidFill>
              </a:rPr>
              <a:t>nghệ</a:t>
            </a:r>
            <a:r>
              <a:rPr lang="en-US" sz="2800" dirty="0">
                <a:solidFill>
                  <a:schemeClr val="bg1"/>
                </a:solidFill>
              </a:rPr>
              <a:t> in 3D (3D Printing)</a:t>
            </a:r>
          </a:p>
          <a:p>
            <a:pPr fontAlgn="base"/>
            <a:r>
              <a:rPr lang="en-US" sz="2800" dirty="0">
                <a:solidFill>
                  <a:schemeClr val="bg1"/>
                </a:solidFill>
              </a:rPr>
              <a:t>8</a:t>
            </a:r>
            <a:r>
              <a:rPr lang="en-US" sz="2800" dirty="0" smtClean="0">
                <a:solidFill>
                  <a:schemeClr val="bg1"/>
                </a:solidFill>
              </a:rPr>
              <a:t>) </a:t>
            </a:r>
            <a:r>
              <a:rPr lang="en-US" sz="2800" dirty="0" err="1">
                <a:solidFill>
                  <a:schemeClr val="bg1"/>
                </a:solidFill>
              </a:rPr>
              <a:t>Kết</a:t>
            </a:r>
            <a:r>
              <a:rPr lang="en-US" sz="2800" dirty="0">
                <a:solidFill>
                  <a:schemeClr val="bg1"/>
                </a:solidFill>
              </a:rPr>
              <a:t> </a:t>
            </a:r>
            <a:r>
              <a:rPr lang="en-US" sz="2800" dirty="0" err="1">
                <a:solidFill>
                  <a:schemeClr val="bg1"/>
                </a:solidFill>
              </a:rPr>
              <a:t>nối</a:t>
            </a:r>
            <a:r>
              <a:rPr lang="en-US" sz="2800" dirty="0">
                <a:solidFill>
                  <a:schemeClr val="bg1"/>
                </a:solidFill>
              </a:rPr>
              <a:t> </a:t>
            </a:r>
            <a:r>
              <a:rPr lang="en-US" sz="2800" dirty="0" err="1">
                <a:solidFill>
                  <a:schemeClr val="bg1"/>
                </a:solidFill>
              </a:rPr>
              <a:t>thực</a:t>
            </a:r>
            <a:r>
              <a:rPr lang="en-US" sz="2800" dirty="0">
                <a:solidFill>
                  <a:schemeClr val="bg1"/>
                </a:solidFill>
              </a:rPr>
              <a:t> </a:t>
            </a:r>
            <a:r>
              <a:rPr lang="en-US" sz="2800" dirty="0" err="1" smtClean="0">
                <a:solidFill>
                  <a:schemeClr val="bg1"/>
                </a:solidFill>
              </a:rPr>
              <a:t>ảo</a:t>
            </a:r>
            <a:endParaRPr lang="en-US" sz="2800" dirty="0" smtClean="0">
              <a:solidFill>
                <a:schemeClr val="bg1"/>
              </a:solidFill>
            </a:endParaRPr>
          </a:p>
          <a:p>
            <a:pPr fontAlgn="base">
              <a:spcBef>
                <a:spcPts val="600"/>
              </a:spcBef>
            </a:pPr>
            <a:endParaRPr lang="en-US" sz="2800" dirty="0">
              <a:solidFill>
                <a:schemeClr val="bg1"/>
              </a:solidFill>
            </a:endParaRPr>
          </a:p>
        </p:txBody>
      </p:sp>
      <p:sp>
        <p:nvSpPr>
          <p:cNvPr id="5" name="Content Placeholder 2"/>
          <p:cNvSpPr>
            <a:spLocks noGrp="1"/>
          </p:cNvSpPr>
          <p:nvPr>
            <p:ph idx="1"/>
          </p:nvPr>
        </p:nvSpPr>
        <p:spPr>
          <a:xfrm>
            <a:off x="6324600" y="1828800"/>
            <a:ext cx="6096000" cy="4419600"/>
          </a:xfrm>
        </p:spPr>
        <p:txBody>
          <a:bodyPr>
            <a:noAutofit/>
          </a:bodyPr>
          <a:lstStyle/>
          <a:p>
            <a:pPr marL="0" indent="0" fontAlgn="base">
              <a:buNone/>
            </a:pPr>
            <a:r>
              <a:rPr lang="en-US" dirty="0" smtClean="0">
                <a:solidFill>
                  <a:schemeClr val="bg1"/>
                </a:solidFill>
              </a:rPr>
              <a:t>9) </a:t>
            </a:r>
            <a:r>
              <a:rPr lang="en-US" dirty="0" err="1">
                <a:solidFill>
                  <a:schemeClr val="bg1"/>
                </a:solidFill>
              </a:rPr>
              <a:t>Các</a:t>
            </a:r>
            <a:r>
              <a:rPr lang="en-US" dirty="0">
                <a:solidFill>
                  <a:schemeClr val="bg1"/>
                </a:solidFill>
              </a:rPr>
              <a:t> </a:t>
            </a:r>
            <a:r>
              <a:rPr lang="en-US" dirty="0" err="1">
                <a:solidFill>
                  <a:schemeClr val="bg1"/>
                </a:solidFill>
              </a:rPr>
              <a:t>nền</a:t>
            </a:r>
            <a:r>
              <a:rPr lang="en-US" dirty="0">
                <a:solidFill>
                  <a:schemeClr val="bg1"/>
                </a:solidFill>
              </a:rPr>
              <a:t> </a:t>
            </a:r>
            <a:r>
              <a:rPr lang="en-US" dirty="0" err="1">
                <a:solidFill>
                  <a:schemeClr val="bg1"/>
                </a:solidFill>
              </a:rPr>
              <a:t>kinh</a:t>
            </a:r>
            <a:r>
              <a:rPr lang="en-US" dirty="0">
                <a:solidFill>
                  <a:schemeClr val="bg1"/>
                </a:solidFill>
              </a:rPr>
              <a:t> </a:t>
            </a:r>
            <a:r>
              <a:rPr lang="en-US" dirty="0" err="1">
                <a:solidFill>
                  <a:schemeClr val="bg1"/>
                </a:solidFill>
              </a:rPr>
              <a:t>tế</a:t>
            </a:r>
            <a:r>
              <a:rPr lang="en-US" dirty="0">
                <a:solidFill>
                  <a:schemeClr val="bg1"/>
                </a:solidFill>
              </a:rPr>
              <a:t> chia </a:t>
            </a:r>
            <a:r>
              <a:rPr lang="en-US" dirty="0" err="1">
                <a:solidFill>
                  <a:schemeClr val="bg1"/>
                </a:solidFill>
              </a:rPr>
              <a:t>sẻ</a:t>
            </a:r>
            <a:r>
              <a:rPr lang="en-US" dirty="0">
                <a:solidFill>
                  <a:schemeClr val="bg1"/>
                </a:solidFill>
              </a:rPr>
              <a:t> (Shared Economies)</a:t>
            </a:r>
          </a:p>
          <a:p>
            <a:pPr marL="0" indent="0" fontAlgn="base">
              <a:buNone/>
            </a:pPr>
            <a:r>
              <a:rPr lang="en-US" dirty="0" smtClean="0">
                <a:solidFill>
                  <a:schemeClr val="bg1"/>
                </a:solidFill>
              </a:rPr>
              <a:t>10) </a:t>
            </a:r>
            <a:r>
              <a:rPr lang="en-US" dirty="0">
                <a:solidFill>
                  <a:schemeClr val="bg1"/>
                </a:solidFill>
              </a:rPr>
              <a:t>Internet </a:t>
            </a:r>
            <a:r>
              <a:rPr lang="en-US" dirty="0" err="1">
                <a:solidFill>
                  <a:schemeClr val="bg1"/>
                </a:solidFill>
              </a:rPr>
              <a:t>kết</a:t>
            </a:r>
            <a:r>
              <a:rPr lang="en-US" dirty="0">
                <a:solidFill>
                  <a:schemeClr val="bg1"/>
                </a:solidFill>
              </a:rPr>
              <a:t> </a:t>
            </a:r>
            <a:r>
              <a:rPr lang="en-US" dirty="0" err="1">
                <a:solidFill>
                  <a:schemeClr val="bg1"/>
                </a:solidFill>
              </a:rPr>
              <a:t>nối</a:t>
            </a:r>
            <a:r>
              <a:rPr lang="en-US" dirty="0">
                <a:solidFill>
                  <a:schemeClr val="bg1"/>
                </a:solidFill>
              </a:rPr>
              <a:t> </a:t>
            </a:r>
            <a:r>
              <a:rPr lang="en-US" dirty="0" err="1">
                <a:solidFill>
                  <a:schemeClr val="bg1"/>
                </a:solidFill>
              </a:rPr>
              <a:t>vạn</a:t>
            </a:r>
            <a:r>
              <a:rPr lang="en-US" dirty="0">
                <a:solidFill>
                  <a:schemeClr val="bg1"/>
                </a:solidFill>
              </a:rPr>
              <a:t> </a:t>
            </a:r>
            <a:r>
              <a:rPr lang="en-US" dirty="0" err="1">
                <a:solidFill>
                  <a:schemeClr val="bg1"/>
                </a:solidFill>
              </a:rPr>
              <a:t>vật</a:t>
            </a:r>
            <a:r>
              <a:rPr lang="en-US" dirty="0">
                <a:solidFill>
                  <a:schemeClr val="bg1"/>
                </a:solidFill>
              </a:rPr>
              <a:t> (</a:t>
            </a:r>
            <a:r>
              <a:rPr lang="en-US" dirty="0" err="1">
                <a:solidFill>
                  <a:schemeClr val="bg1"/>
                </a:solidFill>
              </a:rPr>
              <a:t>IoThings</a:t>
            </a:r>
            <a:r>
              <a:rPr lang="en-US" dirty="0">
                <a:solidFill>
                  <a:schemeClr val="bg1"/>
                </a:solidFill>
              </a:rPr>
              <a:t>)</a:t>
            </a:r>
          </a:p>
          <a:p>
            <a:pPr marL="0" indent="0" fontAlgn="base">
              <a:buNone/>
            </a:pPr>
            <a:r>
              <a:rPr lang="en-US" dirty="0" smtClean="0">
                <a:solidFill>
                  <a:schemeClr val="bg1"/>
                </a:solidFill>
              </a:rPr>
              <a:t>11) </a:t>
            </a:r>
            <a:r>
              <a:rPr lang="en-US" dirty="0" err="1">
                <a:solidFill>
                  <a:schemeClr val="bg1"/>
                </a:solidFill>
              </a:rPr>
              <a:t>Năng</a:t>
            </a:r>
            <a:r>
              <a:rPr lang="en-US" dirty="0">
                <a:solidFill>
                  <a:schemeClr val="bg1"/>
                </a:solidFill>
              </a:rPr>
              <a:t> </a:t>
            </a:r>
            <a:r>
              <a:rPr lang="en-US" dirty="0" err="1">
                <a:solidFill>
                  <a:schemeClr val="bg1"/>
                </a:solidFill>
              </a:rPr>
              <a:t>lượng</a:t>
            </a:r>
            <a:r>
              <a:rPr lang="en-US" dirty="0">
                <a:solidFill>
                  <a:schemeClr val="bg1"/>
                </a:solidFill>
              </a:rPr>
              <a:t> </a:t>
            </a:r>
            <a:r>
              <a:rPr lang="en-US" dirty="0" err="1">
                <a:solidFill>
                  <a:schemeClr val="bg1"/>
                </a:solidFill>
              </a:rPr>
              <a:t>tái</a:t>
            </a:r>
            <a:r>
              <a:rPr lang="en-US" dirty="0">
                <a:solidFill>
                  <a:schemeClr val="bg1"/>
                </a:solidFill>
              </a:rPr>
              <a:t> </a:t>
            </a:r>
            <a:r>
              <a:rPr lang="en-US" dirty="0" err="1">
                <a:solidFill>
                  <a:schemeClr val="bg1"/>
                </a:solidFill>
              </a:rPr>
              <a:t>tạo</a:t>
            </a:r>
            <a:r>
              <a:rPr lang="en-US"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nghệ</a:t>
            </a:r>
            <a:r>
              <a:rPr lang="en-US" dirty="0">
                <a:solidFill>
                  <a:schemeClr val="bg1"/>
                </a:solidFill>
              </a:rPr>
              <a:t> </a:t>
            </a:r>
            <a:r>
              <a:rPr lang="en-US" dirty="0" err="1">
                <a:solidFill>
                  <a:schemeClr val="bg1"/>
                </a:solidFill>
              </a:rPr>
              <a:t>sạch</a:t>
            </a:r>
            <a:endParaRPr lang="en-US" dirty="0">
              <a:solidFill>
                <a:schemeClr val="bg1"/>
              </a:solidFill>
            </a:endParaRPr>
          </a:p>
          <a:p>
            <a:pPr marL="0" indent="0" fontAlgn="base">
              <a:buNone/>
            </a:pPr>
            <a:r>
              <a:rPr lang="en-US" dirty="0" smtClean="0">
                <a:solidFill>
                  <a:schemeClr val="bg1"/>
                </a:solidFill>
              </a:rPr>
              <a:t>12) </a:t>
            </a:r>
            <a:r>
              <a:rPr lang="en-US" dirty="0" err="1">
                <a:solidFill>
                  <a:schemeClr val="bg1"/>
                </a:solidFill>
              </a:rPr>
              <a:t>Công</a:t>
            </a:r>
            <a:r>
              <a:rPr lang="en-US" dirty="0">
                <a:solidFill>
                  <a:schemeClr val="bg1"/>
                </a:solidFill>
              </a:rPr>
              <a:t> </a:t>
            </a:r>
            <a:r>
              <a:rPr lang="en-US" dirty="0" err="1">
                <a:solidFill>
                  <a:schemeClr val="bg1"/>
                </a:solidFill>
              </a:rPr>
              <a:t>nghệ</a:t>
            </a:r>
            <a:r>
              <a:rPr lang="en-US" dirty="0">
                <a:solidFill>
                  <a:schemeClr val="bg1"/>
                </a:solidFill>
              </a:rPr>
              <a:t> Nano/ </a:t>
            </a:r>
            <a:r>
              <a:rPr lang="en-US" dirty="0" err="1">
                <a:solidFill>
                  <a:schemeClr val="bg1"/>
                </a:solidFill>
              </a:rPr>
              <a:t>Vật</a:t>
            </a:r>
            <a:r>
              <a:rPr lang="en-US" dirty="0">
                <a:solidFill>
                  <a:schemeClr val="bg1"/>
                </a:solidFill>
              </a:rPr>
              <a:t> </a:t>
            </a:r>
            <a:r>
              <a:rPr lang="en-US" dirty="0" err="1">
                <a:solidFill>
                  <a:schemeClr val="bg1"/>
                </a:solidFill>
              </a:rPr>
              <a:t>liệu</a:t>
            </a:r>
            <a:r>
              <a:rPr lang="en-US" dirty="0">
                <a:solidFill>
                  <a:schemeClr val="bg1"/>
                </a:solidFill>
              </a:rPr>
              <a:t> </a:t>
            </a:r>
            <a:r>
              <a:rPr lang="en-US" dirty="0" smtClean="0">
                <a:solidFill>
                  <a:schemeClr val="bg1"/>
                </a:solidFill>
              </a:rPr>
              <a:t>2D</a:t>
            </a:r>
            <a:endParaRPr lang="en-US" dirty="0">
              <a:solidFill>
                <a:schemeClr val="bg1"/>
              </a:solidFill>
            </a:endParaRPr>
          </a:p>
          <a:p>
            <a:pPr marL="0" indent="0" fontAlgn="base">
              <a:buNone/>
            </a:pPr>
            <a:r>
              <a:rPr lang="en-US" dirty="0" smtClean="0">
                <a:solidFill>
                  <a:schemeClr val="bg1"/>
                </a:solidFill>
              </a:rPr>
              <a:t>13) </a:t>
            </a:r>
            <a:r>
              <a:rPr lang="en-US" dirty="0" err="1">
                <a:solidFill>
                  <a:schemeClr val="bg1"/>
                </a:solidFill>
              </a:rPr>
              <a:t>Công</a:t>
            </a:r>
            <a:r>
              <a:rPr lang="en-US" dirty="0">
                <a:solidFill>
                  <a:schemeClr val="bg1"/>
                </a:solidFill>
              </a:rPr>
              <a:t> </a:t>
            </a:r>
            <a:r>
              <a:rPr lang="en-US" dirty="0" err="1">
                <a:solidFill>
                  <a:schemeClr val="bg1"/>
                </a:solidFill>
              </a:rPr>
              <a:t>nghệ</a:t>
            </a:r>
            <a:r>
              <a:rPr lang="en-US" dirty="0">
                <a:solidFill>
                  <a:schemeClr val="bg1"/>
                </a:solidFill>
              </a:rPr>
              <a:t> </a:t>
            </a:r>
            <a:r>
              <a:rPr lang="en-US" dirty="0" err="1">
                <a:solidFill>
                  <a:schemeClr val="bg1"/>
                </a:solidFill>
              </a:rPr>
              <a:t>sinh</a:t>
            </a:r>
            <a:r>
              <a:rPr lang="en-US" dirty="0">
                <a:solidFill>
                  <a:schemeClr val="bg1"/>
                </a:solidFill>
              </a:rPr>
              <a:t> </a:t>
            </a:r>
            <a:r>
              <a:rPr lang="en-US" dirty="0" err="1">
                <a:solidFill>
                  <a:schemeClr val="bg1"/>
                </a:solidFill>
              </a:rPr>
              <a:t>học</a:t>
            </a:r>
            <a:r>
              <a:rPr lang="en-US" dirty="0">
                <a:solidFill>
                  <a:schemeClr val="bg1"/>
                </a:solidFill>
              </a:rPr>
              <a:t>/</a:t>
            </a:r>
            <a:r>
              <a:rPr lang="en-US" dirty="0" err="1">
                <a:solidFill>
                  <a:schemeClr val="bg1"/>
                </a:solidFill>
              </a:rPr>
              <a:t>Biến</a:t>
            </a:r>
            <a:r>
              <a:rPr lang="en-US" dirty="0">
                <a:solidFill>
                  <a:schemeClr val="bg1"/>
                </a:solidFill>
              </a:rPr>
              <a:t> </a:t>
            </a:r>
            <a:r>
              <a:rPr lang="en-US" dirty="0" err="1">
                <a:solidFill>
                  <a:schemeClr val="bg1"/>
                </a:solidFill>
              </a:rPr>
              <a:t>đổi</a:t>
            </a:r>
            <a:r>
              <a:rPr lang="en-US" dirty="0">
                <a:solidFill>
                  <a:schemeClr val="bg1"/>
                </a:solidFill>
              </a:rPr>
              <a:t> gen </a:t>
            </a:r>
            <a:endParaRPr lang="en-US" dirty="0" smtClean="0">
              <a:solidFill>
                <a:schemeClr val="bg1"/>
              </a:solidFill>
            </a:endParaRPr>
          </a:p>
          <a:p>
            <a:pPr marL="0" indent="0" fontAlgn="base">
              <a:buNone/>
            </a:pPr>
            <a:r>
              <a:rPr lang="en-US" dirty="0" smtClean="0">
                <a:solidFill>
                  <a:schemeClr val="bg1"/>
                </a:solidFill>
              </a:rPr>
              <a:t>14) </a:t>
            </a:r>
            <a:r>
              <a:rPr lang="en-US" dirty="0" err="1">
                <a:solidFill>
                  <a:schemeClr val="bg1"/>
                </a:solidFill>
              </a:rPr>
              <a:t>Khử</a:t>
            </a:r>
            <a:r>
              <a:rPr lang="en-US" dirty="0">
                <a:solidFill>
                  <a:schemeClr val="bg1"/>
                </a:solidFill>
              </a:rPr>
              <a:t> </a:t>
            </a:r>
            <a:r>
              <a:rPr lang="en-US" dirty="0" err="1">
                <a:solidFill>
                  <a:schemeClr val="bg1"/>
                </a:solidFill>
              </a:rPr>
              <a:t>muối</a:t>
            </a:r>
            <a:r>
              <a:rPr lang="en-US" dirty="0">
                <a:solidFill>
                  <a:schemeClr val="bg1"/>
                </a:solidFill>
              </a:rPr>
              <a:t> </a:t>
            </a:r>
            <a:r>
              <a:rPr lang="en-US" dirty="0" err="1" smtClean="0">
                <a:solidFill>
                  <a:schemeClr val="bg1"/>
                </a:solidFill>
              </a:rPr>
              <a:t>và</a:t>
            </a:r>
            <a:r>
              <a:rPr lang="en-US" dirty="0" smtClean="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thải</a:t>
            </a:r>
            <a:r>
              <a:rPr lang="en-US" dirty="0">
                <a:solidFill>
                  <a:schemeClr val="bg1"/>
                </a:solidFill>
              </a:rPr>
              <a:t> </a:t>
            </a:r>
            <a:r>
              <a:rPr lang="en-US" dirty="0" err="1" smtClean="0">
                <a:solidFill>
                  <a:schemeClr val="bg1"/>
                </a:solidFill>
              </a:rPr>
              <a:t>rắn</a:t>
            </a:r>
            <a:endParaRPr lang="en-US" dirty="0">
              <a:solidFill>
                <a:schemeClr val="bg1"/>
              </a:solidFill>
            </a:endParaRPr>
          </a:p>
        </p:txBody>
      </p:sp>
    </p:spTree>
    <p:extLst>
      <p:ext uri="{BB962C8B-B14F-4D97-AF65-F5344CB8AC3E}">
        <p14:creationId xmlns:p14="http://schemas.microsoft.com/office/powerpoint/2010/main" val="23920504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DOANH NGHIỆP SME</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2"/>
          <a:stretch>
            <a:fillRect/>
          </a:stretch>
        </p:blipFill>
        <p:spPr>
          <a:xfrm>
            <a:off x="2362200" y="1219200"/>
            <a:ext cx="6930786" cy="5410200"/>
          </a:xfrm>
          <a:prstGeom prst="rect">
            <a:avLst/>
          </a:prstGeom>
        </p:spPr>
      </p:pic>
    </p:spTree>
    <p:extLst>
      <p:ext uri="{BB962C8B-B14F-4D97-AF65-F5344CB8AC3E}">
        <p14:creationId xmlns:p14="http://schemas.microsoft.com/office/powerpoint/2010/main" val="21844095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DOANH NGHIỆP SME</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3" name="Picture 2"/>
          <p:cNvPicPr>
            <a:picLocks noChangeAspect="1"/>
          </p:cNvPicPr>
          <p:nvPr/>
        </p:nvPicPr>
        <p:blipFill>
          <a:blip r:embed="rId2"/>
          <a:stretch>
            <a:fillRect/>
          </a:stretch>
        </p:blipFill>
        <p:spPr>
          <a:xfrm>
            <a:off x="533400" y="1017218"/>
            <a:ext cx="11125200" cy="5667555"/>
          </a:xfrm>
          <a:prstGeom prst="rect">
            <a:avLst/>
          </a:prstGeom>
        </p:spPr>
      </p:pic>
    </p:spTree>
    <p:extLst>
      <p:ext uri="{BB962C8B-B14F-4D97-AF65-F5344CB8AC3E}">
        <p14:creationId xmlns:p14="http://schemas.microsoft.com/office/powerpoint/2010/main" val="137669642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3E647E"/>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125650F-F40F-432E-BD45-4AC81AA51AA9}"/>
              </a:ext>
            </a:extLst>
          </p:cNvPr>
          <p:cNvSpPr txBox="1"/>
          <p:nvPr/>
        </p:nvSpPr>
        <p:spPr>
          <a:xfrm>
            <a:off x="1981200" y="369575"/>
            <a:ext cx="8839200" cy="63094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500" b="1" dirty="0" smtClean="0">
                <a:solidFill>
                  <a:srgbClr val="E3EBF1"/>
                </a:solidFill>
                <a:latin typeface="UTM Bebas" panose="02040603050506020204" pitchFamily="18" charset="0"/>
              </a:rPr>
              <a:t>CHUYỂN ĐỔI SỐ TRONG DOANH NGHIỆP SME</a:t>
            </a:r>
            <a:endParaRPr lang="en-US" sz="3500" b="1" dirty="0">
              <a:solidFill>
                <a:srgbClr val="E3EBF1"/>
              </a:solidFill>
              <a:latin typeface="UTM Bebas" panose="02040603050506020204" pitchFamily="18" charset="0"/>
            </a:endParaRPr>
          </a:p>
        </p:txBody>
      </p:sp>
      <p:sp>
        <p:nvSpPr>
          <p:cNvPr id="2" name="Rectangle 1"/>
          <p:cNvSpPr/>
          <p:nvPr/>
        </p:nvSpPr>
        <p:spPr>
          <a:xfrm>
            <a:off x="914400" y="1524000"/>
            <a:ext cx="10896600" cy="553998"/>
          </a:xfrm>
          <a:prstGeom prst="rect">
            <a:avLst/>
          </a:prstGeom>
        </p:spPr>
        <p:txBody>
          <a:bodyPr wrap="square">
            <a:spAutoFit/>
          </a:bodyPr>
          <a:lstStyle/>
          <a:p>
            <a:pPr algn="just" fontAlgn="base"/>
            <a:endParaRPr lang="en-US" sz="3000" b="1" dirty="0">
              <a:solidFill>
                <a:srgbClr val="FF0000"/>
              </a:solidFill>
            </a:endParaRPr>
          </a:p>
        </p:txBody>
      </p:sp>
      <p:pic>
        <p:nvPicPr>
          <p:cNvPr id="4" name="Picture 3"/>
          <p:cNvPicPr>
            <a:picLocks noChangeAspect="1"/>
          </p:cNvPicPr>
          <p:nvPr/>
        </p:nvPicPr>
        <p:blipFill>
          <a:blip r:embed="rId3"/>
          <a:stretch>
            <a:fillRect/>
          </a:stretch>
        </p:blipFill>
        <p:spPr>
          <a:xfrm>
            <a:off x="1066800" y="914400"/>
            <a:ext cx="9601200" cy="5856136"/>
          </a:xfrm>
          <a:prstGeom prst="rect">
            <a:avLst/>
          </a:prstGeom>
        </p:spPr>
      </p:pic>
    </p:spTree>
    <p:custDataLst>
      <p:tags r:id="rId1"/>
    </p:custDataLst>
    <p:extLst>
      <p:ext uri="{BB962C8B-B14F-4D97-AF65-F5344CB8AC3E}">
        <p14:creationId xmlns:p14="http://schemas.microsoft.com/office/powerpoint/2010/main" val="35114325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Trao đổi và Thảo luận</a:t>
            </a:r>
            <a:endParaRPr lang="en-US"/>
          </a:p>
        </p:txBody>
      </p:sp>
      <p:sp>
        <p:nvSpPr>
          <p:cNvPr id="3" name="Content Placeholder 2"/>
          <p:cNvSpPr>
            <a:spLocks noGrp="1"/>
          </p:cNvSpPr>
          <p:nvPr>
            <p:ph idx="1"/>
          </p:nvPr>
        </p:nvSpPr>
        <p:spPr/>
        <p:txBody>
          <a:bodyPr/>
          <a:lstStyle/>
          <a:p>
            <a:r>
              <a:rPr lang="en-US" smtClean="0"/>
              <a:t>Vấn đề thứ nhất : Hiện trạng ứng dụng CNTT tại tổ chức/ doanh nghiệp của bạn.</a:t>
            </a:r>
          </a:p>
          <a:p>
            <a:r>
              <a:rPr lang="en-US" smtClean="0"/>
              <a:t>Vấn đề thứ hai : Ý tưởng chuyển đổi số với tổ chức của bạn .</a:t>
            </a:r>
          </a:p>
          <a:p>
            <a:r>
              <a:rPr lang="en-US" smtClean="0"/>
              <a:t>Vấn đề thứ ba :  Triển khai như thế nào với tình hình hiện tại của bạn.</a:t>
            </a:r>
          </a:p>
          <a:p>
            <a:endParaRPr lang="en-US"/>
          </a:p>
          <a:p>
            <a:endParaRPr lang="en-US" smtClean="0"/>
          </a:p>
          <a:p>
            <a:endParaRPr lang="en-US"/>
          </a:p>
        </p:txBody>
      </p:sp>
    </p:spTree>
    <p:custDataLst>
      <p:tags r:id="rId1"/>
    </p:custDataLst>
    <p:extLst>
      <p:ext uri="{BB962C8B-B14F-4D97-AF65-F5344CB8AC3E}">
        <p14:creationId xmlns:p14="http://schemas.microsoft.com/office/powerpoint/2010/main" val="783792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83075"/>
          </a:xfrm>
        </p:spPr>
        <p:txBody>
          <a:bodyPr/>
          <a:lstStyle/>
          <a:p>
            <a:pPr algn="ctr"/>
            <a:r>
              <a:rPr lang="en-US" b="1" smtClean="0"/>
              <a:t>Cám ơn đã tham dự !</a:t>
            </a:r>
            <a:endParaRPr lang="en-US" b="1"/>
          </a:p>
        </p:txBody>
      </p:sp>
      <p:sp>
        <p:nvSpPr>
          <p:cNvPr id="3" name="Content Placeholder 2"/>
          <p:cNvSpPr>
            <a:spLocks noGrp="1"/>
          </p:cNvSpPr>
          <p:nvPr>
            <p:ph idx="1"/>
          </p:nvPr>
        </p:nvSpPr>
        <p:spPr/>
        <p:txBody>
          <a:bodyPr/>
          <a:lstStyle/>
          <a:p>
            <a:endParaRPr lang="en-US" smtClean="0"/>
          </a:p>
          <a:p>
            <a:endParaRPr lang="en-US"/>
          </a:p>
          <a:p>
            <a:endParaRPr lang="en-US" smtClean="0"/>
          </a:p>
          <a:p>
            <a:r>
              <a:rPr lang="en-US" smtClean="0"/>
              <a:t>Hoàng Ngọc Trung 				Đào Ngọc Phong </a:t>
            </a:r>
            <a:endParaRPr lang="en-US"/>
          </a:p>
        </p:txBody>
      </p:sp>
    </p:spTree>
    <p:custDataLst>
      <p:tags r:id="rId1"/>
    </p:custDataLst>
    <p:extLst>
      <p:ext uri="{BB962C8B-B14F-4D97-AF65-F5344CB8AC3E}">
        <p14:creationId xmlns:p14="http://schemas.microsoft.com/office/powerpoint/2010/main" val="32917625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4824</TotalTime>
  <Words>1911</Words>
  <Application>Microsoft Office PowerPoint</Application>
  <PresentationFormat>Widescreen</PresentationFormat>
  <Paragraphs>199</Paragraphs>
  <Slides>94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94</vt:i4>
      </vt:variant>
    </vt:vector>
  </HeadingPairs>
  <TitlesOfParts>
    <vt:vector size="103" baseType="lpstr">
      <vt:lpstr>Arial</vt:lpstr>
      <vt:lpstr>Calibri</vt:lpstr>
      <vt:lpstr>Calibri Light</vt:lpstr>
      <vt:lpstr>NotoSans</vt:lpstr>
      <vt:lpstr>Roboto</vt:lpstr>
      <vt:lpstr>SFUIText</vt:lpstr>
      <vt:lpstr>Times New Roman</vt:lpstr>
      <vt:lpstr>UTM Bebas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Trao đổi và Thảo luận</vt:lpstr>
      <vt:lpstr>Cám ơn đã tham dự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Vu Luat</dc:creator>
  <cp:lastModifiedBy>ADMIN</cp:lastModifiedBy>
  <cp:revision>143</cp:revision>
  <dcterms:created xsi:type="dcterms:W3CDTF">2020-11-22T01:56:16Z</dcterms:created>
  <dcterms:modified xsi:type="dcterms:W3CDTF">2021-08-24T15:36:44Z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3544040</vt:lpwstr>
  </property>
  <property fmtid="{D5CDD505-2E9C-101B-9397-08002B2CF9AE}" pid="3" name="NXPowerLiteSettings">
    <vt:lpwstr>C7000400038000</vt:lpwstr>
  </property>
  <property fmtid="{D5CDD505-2E9C-101B-9397-08002B2CF9AE}" pid="4" name="NXPowerLiteVersion">
    <vt:lpwstr>S9.0.3</vt:lpwstr>
  </property>
  <property fmtid="{D5CDD505-2E9C-101B-9397-08002B2CF9AE}" pid="5" name="ArticulateGUID">
    <vt:lpwstr>7A053286-45E5-4650-B75C-F84FD5D6432B</vt:lpwstr>
  </property>
  <property fmtid="{D5CDD505-2E9C-101B-9397-08002B2CF9AE}" pid="6" name="ArticulatePath">
    <vt:lpwstr>VOA Xu huong cong nghe v1.2 (wecompress.com)</vt:lpwstr>
  </property>
</Properties>
</file>